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85" r:id="rId7"/>
    <p:sldId id="283" r:id="rId8"/>
    <p:sldId id="275" r:id="rId9"/>
    <p:sldId id="286" r:id="rId10"/>
    <p:sldId id="277" r:id="rId11"/>
    <p:sldId id="278" r:id="rId12"/>
    <p:sldId id="279" r:id="rId13"/>
    <p:sldId id="281" r:id="rId14"/>
    <p:sldId id="268" r:id="rId15"/>
    <p:sldId id="274" r:id="rId16"/>
    <p:sldId id="269" r:id="rId17"/>
    <p:sldId id="270" r:id="rId18"/>
    <p:sldId id="282" r:id="rId19"/>
  </p:sldIdLst>
  <p:sldSz cx="10801350" cy="7200900"/>
  <p:notesSz cx="6858000" cy="9144000"/>
  <p:defaultTextStyle>
    <a:defPPr>
      <a:defRPr lang="en-US"/>
    </a:defPPr>
    <a:lvl1pPr marL="0" algn="l" defTabSz="990752" rtl="0" eaLnBrk="1" latinLnBrk="0" hangingPunct="1">
      <a:defRPr sz="2000" kern="1200">
        <a:solidFill>
          <a:schemeClr val="tx1"/>
        </a:solidFill>
        <a:latin typeface="+mn-lt"/>
        <a:ea typeface="+mn-ea"/>
        <a:cs typeface="+mn-cs"/>
      </a:defRPr>
    </a:lvl1pPr>
    <a:lvl2pPr marL="495376" algn="l" defTabSz="990752" rtl="0" eaLnBrk="1" latinLnBrk="0" hangingPunct="1">
      <a:defRPr sz="2000" kern="1200">
        <a:solidFill>
          <a:schemeClr val="tx1"/>
        </a:solidFill>
        <a:latin typeface="+mn-lt"/>
        <a:ea typeface="+mn-ea"/>
        <a:cs typeface="+mn-cs"/>
      </a:defRPr>
    </a:lvl2pPr>
    <a:lvl3pPr marL="990752" algn="l" defTabSz="990752" rtl="0" eaLnBrk="1" latinLnBrk="0" hangingPunct="1">
      <a:defRPr sz="2000" kern="1200">
        <a:solidFill>
          <a:schemeClr val="tx1"/>
        </a:solidFill>
        <a:latin typeface="+mn-lt"/>
        <a:ea typeface="+mn-ea"/>
        <a:cs typeface="+mn-cs"/>
      </a:defRPr>
    </a:lvl3pPr>
    <a:lvl4pPr marL="1486129" algn="l" defTabSz="990752" rtl="0" eaLnBrk="1" latinLnBrk="0" hangingPunct="1">
      <a:defRPr sz="2000" kern="1200">
        <a:solidFill>
          <a:schemeClr val="tx1"/>
        </a:solidFill>
        <a:latin typeface="+mn-lt"/>
        <a:ea typeface="+mn-ea"/>
        <a:cs typeface="+mn-cs"/>
      </a:defRPr>
    </a:lvl4pPr>
    <a:lvl5pPr marL="1981505" algn="l" defTabSz="990752" rtl="0" eaLnBrk="1" latinLnBrk="0" hangingPunct="1">
      <a:defRPr sz="2000" kern="1200">
        <a:solidFill>
          <a:schemeClr val="tx1"/>
        </a:solidFill>
        <a:latin typeface="+mn-lt"/>
        <a:ea typeface="+mn-ea"/>
        <a:cs typeface="+mn-cs"/>
      </a:defRPr>
    </a:lvl5pPr>
    <a:lvl6pPr marL="2476881" algn="l" defTabSz="990752" rtl="0" eaLnBrk="1" latinLnBrk="0" hangingPunct="1">
      <a:defRPr sz="2000" kern="1200">
        <a:solidFill>
          <a:schemeClr val="tx1"/>
        </a:solidFill>
        <a:latin typeface="+mn-lt"/>
        <a:ea typeface="+mn-ea"/>
        <a:cs typeface="+mn-cs"/>
      </a:defRPr>
    </a:lvl6pPr>
    <a:lvl7pPr marL="2972257" algn="l" defTabSz="990752" rtl="0" eaLnBrk="1" latinLnBrk="0" hangingPunct="1">
      <a:defRPr sz="2000" kern="1200">
        <a:solidFill>
          <a:schemeClr val="tx1"/>
        </a:solidFill>
        <a:latin typeface="+mn-lt"/>
        <a:ea typeface="+mn-ea"/>
        <a:cs typeface="+mn-cs"/>
      </a:defRPr>
    </a:lvl7pPr>
    <a:lvl8pPr marL="3467633" algn="l" defTabSz="990752" rtl="0" eaLnBrk="1" latinLnBrk="0" hangingPunct="1">
      <a:defRPr sz="2000" kern="1200">
        <a:solidFill>
          <a:schemeClr val="tx1"/>
        </a:solidFill>
        <a:latin typeface="+mn-lt"/>
        <a:ea typeface="+mn-ea"/>
        <a:cs typeface="+mn-cs"/>
      </a:defRPr>
    </a:lvl8pPr>
    <a:lvl9pPr marL="3963010" algn="l" defTabSz="99075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205" y="72"/>
      </p:cViewPr>
      <p:guideLst>
        <p:guide orient="horz" pos="2268"/>
        <p:guide pos="34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2" y="2236948"/>
            <a:ext cx="9181148" cy="1543526"/>
          </a:xfrm>
        </p:spPr>
        <p:txBody>
          <a:bodyPr/>
          <a:lstStyle/>
          <a:p>
            <a:r>
              <a:rPr lang="en-US"/>
              <a:t>Click to edit Master title style</a:t>
            </a:r>
          </a:p>
        </p:txBody>
      </p:sp>
      <p:sp>
        <p:nvSpPr>
          <p:cNvPr id="3" name="Subtitle 2"/>
          <p:cNvSpPr>
            <a:spLocks noGrp="1"/>
          </p:cNvSpPr>
          <p:nvPr>
            <p:ph type="subTitle" idx="1"/>
          </p:nvPr>
        </p:nvSpPr>
        <p:spPr>
          <a:xfrm>
            <a:off x="1620203" y="4080510"/>
            <a:ext cx="7560946" cy="1840230"/>
          </a:xfrm>
        </p:spPr>
        <p:txBody>
          <a:bodyPr/>
          <a:lstStyle>
            <a:lvl1pPr marL="0" indent="0" algn="ctr">
              <a:buNone/>
              <a:defRPr>
                <a:solidFill>
                  <a:schemeClr val="tx1">
                    <a:tint val="75000"/>
                  </a:schemeClr>
                </a:solidFill>
              </a:defRPr>
            </a:lvl1pPr>
            <a:lvl2pPr marL="495376" indent="0" algn="ctr">
              <a:buNone/>
              <a:defRPr>
                <a:solidFill>
                  <a:schemeClr val="tx1">
                    <a:tint val="75000"/>
                  </a:schemeClr>
                </a:solidFill>
              </a:defRPr>
            </a:lvl2pPr>
            <a:lvl3pPr marL="990752" indent="0" algn="ctr">
              <a:buNone/>
              <a:defRPr>
                <a:solidFill>
                  <a:schemeClr val="tx1">
                    <a:tint val="75000"/>
                  </a:schemeClr>
                </a:solidFill>
              </a:defRPr>
            </a:lvl3pPr>
            <a:lvl4pPr marL="1486129" indent="0" algn="ctr">
              <a:buNone/>
              <a:defRPr>
                <a:solidFill>
                  <a:schemeClr val="tx1">
                    <a:tint val="75000"/>
                  </a:schemeClr>
                </a:solidFill>
              </a:defRPr>
            </a:lvl4pPr>
            <a:lvl5pPr marL="1981505" indent="0" algn="ctr">
              <a:buNone/>
              <a:defRPr>
                <a:solidFill>
                  <a:schemeClr val="tx1">
                    <a:tint val="75000"/>
                  </a:schemeClr>
                </a:solidFill>
              </a:defRPr>
            </a:lvl5pPr>
            <a:lvl6pPr marL="2476881" indent="0" algn="ctr">
              <a:buNone/>
              <a:defRPr>
                <a:solidFill>
                  <a:schemeClr val="tx1">
                    <a:tint val="75000"/>
                  </a:schemeClr>
                </a:solidFill>
              </a:defRPr>
            </a:lvl6pPr>
            <a:lvl7pPr marL="2972257" indent="0" algn="ctr">
              <a:buNone/>
              <a:defRPr>
                <a:solidFill>
                  <a:schemeClr val="tx1">
                    <a:tint val="75000"/>
                  </a:schemeClr>
                </a:solidFill>
              </a:defRPr>
            </a:lvl7pPr>
            <a:lvl8pPr marL="3467633" indent="0" algn="ctr">
              <a:buNone/>
              <a:defRPr>
                <a:solidFill>
                  <a:schemeClr val="tx1">
                    <a:tint val="75000"/>
                  </a:schemeClr>
                </a:solidFill>
              </a:defRPr>
            </a:lvl8pPr>
            <a:lvl9pPr marL="396301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B3F7EE-DACB-4BD7-A55D-C98EDB68AD39}" type="datetimeFigureOut">
              <a:rPr lang="en-US" smtClean="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3F7EE-DACB-4BD7-A55D-C98EDB68AD39}" type="datetimeFigureOut">
              <a:rPr lang="en-US" smtClean="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6045" y="288372"/>
            <a:ext cx="2593450" cy="61441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5697" y="288372"/>
            <a:ext cx="7600325" cy="6144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3F7EE-DACB-4BD7-A55D-C98EDB68AD39}" type="datetimeFigureOut">
              <a:rPr lang="en-US" smtClean="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3F7EE-DACB-4BD7-A55D-C98EDB68AD39}" type="datetimeFigureOut">
              <a:rPr lang="en-US" smtClean="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3" y="4627246"/>
            <a:ext cx="9181148" cy="1430179"/>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853233" y="3052049"/>
            <a:ext cx="9181148" cy="1575196"/>
          </a:xfrm>
        </p:spPr>
        <p:txBody>
          <a:bodyPr anchor="b"/>
          <a:lstStyle>
            <a:lvl1pPr marL="0" indent="0">
              <a:buNone/>
              <a:defRPr sz="2200">
                <a:solidFill>
                  <a:schemeClr val="tx1">
                    <a:tint val="75000"/>
                  </a:schemeClr>
                </a:solidFill>
              </a:defRPr>
            </a:lvl1pPr>
            <a:lvl2pPr marL="495376" indent="0">
              <a:buNone/>
              <a:defRPr sz="2000">
                <a:solidFill>
                  <a:schemeClr val="tx1">
                    <a:tint val="75000"/>
                  </a:schemeClr>
                </a:solidFill>
              </a:defRPr>
            </a:lvl2pPr>
            <a:lvl3pPr marL="990752" indent="0">
              <a:buNone/>
              <a:defRPr sz="1700">
                <a:solidFill>
                  <a:schemeClr val="tx1">
                    <a:tint val="75000"/>
                  </a:schemeClr>
                </a:solidFill>
              </a:defRPr>
            </a:lvl3pPr>
            <a:lvl4pPr marL="1486129" indent="0">
              <a:buNone/>
              <a:defRPr sz="1500">
                <a:solidFill>
                  <a:schemeClr val="tx1">
                    <a:tint val="75000"/>
                  </a:schemeClr>
                </a:solidFill>
              </a:defRPr>
            </a:lvl4pPr>
            <a:lvl5pPr marL="1981505" indent="0">
              <a:buNone/>
              <a:defRPr sz="1500">
                <a:solidFill>
                  <a:schemeClr val="tx1">
                    <a:tint val="75000"/>
                  </a:schemeClr>
                </a:solidFill>
              </a:defRPr>
            </a:lvl5pPr>
            <a:lvl6pPr marL="2476881" indent="0">
              <a:buNone/>
              <a:defRPr sz="1500">
                <a:solidFill>
                  <a:schemeClr val="tx1">
                    <a:tint val="75000"/>
                  </a:schemeClr>
                </a:solidFill>
              </a:defRPr>
            </a:lvl6pPr>
            <a:lvl7pPr marL="2972257" indent="0">
              <a:buNone/>
              <a:defRPr sz="1500">
                <a:solidFill>
                  <a:schemeClr val="tx1">
                    <a:tint val="75000"/>
                  </a:schemeClr>
                </a:solidFill>
              </a:defRPr>
            </a:lvl7pPr>
            <a:lvl8pPr marL="3467633" indent="0">
              <a:buNone/>
              <a:defRPr sz="1500">
                <a:solidFill>
                  <a:schemeClr val="tx1">
                    <a:tint val="75000"/>
                  </a:schemeClr>
                </a:solidFill>
              </a:defRPr>
            </a:lvl8pPr>
            <a:lvl9pPr marL="3963010"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3F7EE-DACB-4BD7-A55D-C98EDB68AD39}" type="datetimeFigureOut">
              <a:rPr lang="en-US" smtClean="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5698" y="1680212"/>
            <a:ext cx="5096887" cy="4752261"/>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52608" y="1680212"/>
            <a:ext cx="5096887" cy="4752261"/>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B3F7EE-DACB-4BD7-A55D-C98EDB68AD39}" type="datetimeFigureOut">
              <a:rPr lang="en-US" smtClean="0"/>
              <a:pPr/>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8" y="288370"/>
            <a:ext cx="9721216" cy="12001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069" y="1611869"/>
            <a:ext cx="4772472" cy="671750"/>
          </a:xfrm>
        </p:spPr>
        <p:txBody>
          <a:bodyPr anchor="b"/>
          <a:lstStyle>
            <a:lvl1pPr marL="0" indent="0">
              <a:buNone/>
              <a:defRPr sz="2600" b="1"/>
            </a:lvl1pPr>
            <a:lvl2pPr marL="495376" indent="0">
              <a:buNone/>
              <a:defRPr sz="2200" b="1"/>
            </a:lvl2pPr>
            <a:lvl3pPr marL="990752" indent="0">
              <a:buNone/>
              <a:defRPr sz="2000" b="1"/>
            </a:lvl3pPr>
            <a:lvl4pPr marL="1486129" indent="0">
              <a:buNone/>
              <a:defRPr sz="1700" b="1"/>
            </a:lvl4pPr>
            <a:lvl5pPr marL="1981505" indent="0">
              <a:buNone/>
              <a:defRPr sz="1700" b="1"/>
            </a:lvl5pPr>
            <a:lvl6pPr marL="2476881" indent="0">
              <a:buNone/>
              <a:defRPr sz="1700" b="1"/>
            </a:lvl6pPr>
            <a:lvl7pPr marL="2972257" indent="0">
              <a:buNone/>
              <a:defRPr sz="1700" b="1"/>
            </a:lvl7pPr>
            <a:lvl8pPr marL="3467633" indent="0">
              <a:buNone/>
              <a:defRPr sz="1700" b="1"/>
            </a:lvl8pPr>
            <a:lvl9pPr marL="3963010" indent="0">
              <a:buNone/>
              <a:defRPr sz="1700" b="1"/>
            </a:lvl9pPr>
          </a:lstStyle>
          <a:p>
            <a:pPr lvl="0"/>
            <a:r>
              <a:rPr lang="en-US"/>
              <a:t>Click to edit Master text styles</a:t>
            </a:r>
          </a:p>
        </p:txBody>
      </p:sp>
      <p:sp>
        <p:nvSpPr>
          <p:cNvPr id="4" name="Content Placeholder 3"/>
          <p:cNvSpPr>
            <a:spLocks noGrp="1"/>
          </p:cNvSpPr>
          <p:nvPr>
            <p:ph sz="half" idx="2"/>
          </p:nvPr>
        </p:nvSpPr>
        <p:spPr>
          <a:xfrm>
            <a:off x="540069" y="2283619"/>
            <a:ext cx="4772472" cy="414885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86937" y="1611869"/>
            <a:ext cx="4774347" cy="671750"/>
          </a:xfrm>
        </p:spPr>
        <p:txBody>
          <a:bodyPr anchor="b"/>
          <a:lstStyle>
            <a:lvl1pPr marL="0" indent="0">
              <a:buNone/>
              <a:defRPr sz="2600" b="1"/>
            </a:lvl1pPr>
            <a:lvl2pPr marL="495376" indent="0">
              <a:buNone/>
              <a:defRPr sz="2200" b="1"/>
            </a:lvl2pPr>
            <a:lvl3pPr marL="990752" indent="0">
              <a:buNone/>
              <a:defRPr sz="2000" b="1"/>
            </a:lvl3pPr>
            <a:lvl4pPr marL="1486129" indent="0">
              <a:buNone/>
              <a:defRPr sz="1700" b="1"/>
            </a:lvl4pPr>
            <a:lvl5pPr marL="1981505" indent="0">
              <a:buNone/>
              <a:defRPr sz="1700" b="1"/>
            </a:lvl5pPr>
            <a:lvl6pPr marL="2476881" indent="0">
              <a:buNone/>
              <a:defRPr sz="1700" b="1"/>
            </a:lvl6pPr>
            <a:lvl7pPr marL="2972257" indent="0">
              <a:buNone/>
              <a:defRPr sz="1700" b="1"/>
            </a:lvl7pPr>
            <a:lvl8pPr marL="3467633" indent="0">
              <a:buNone/>
              <a:defRPr sz="1700" b="1"/>
            </a:lvl8pPr>
            <a:lvl9pPr marL="3963010" indent="0">
              <a:buNone/>
              <a:defRPr sz="1700" b="1"/>
            </a:lvl9pPr>
          </a:lstStyle>
          <a:p>
            <a:pPr lvl="0"/>
            <a:r>
              <a:rPr lang="en-US"/>
              <a:t>Click to edit Master text styles</a:t>
            </a:r>
          </a:p>
        </p:txBody>
      </p:sp>
      <p:sp>
        <p:nvSpPr>
          <p:cNvPr id="6" name="Content Placeholder 5"/>
          <p:cNvSpPr>
            <a:spLocks noGrp="1"/>
          </p:cNvSpPr>
          <p:nvPr>
            <p:ph sz="quarter" idx="4"/>
          </p:nvPr>
        </p:nvSpPr>
        <p:spPr>
          <a:xfrm>
            <a:off x="5486937" y="2283619"/>
            <a:ext cx="4774347" cy="414885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B3F7EE-DACB-4BD7-A55D-C98EDB68AD39}" type="datetimeFigureOut">
              <a:rPr lang="en-US" smtClean="0"/>
              <a:pPr/>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B3F7EE-DACB-4BD7-A55D-C98EDB68AD39}" type="datetimeFigureOut">
              <a:rPr lang="en-US" smtClean="0"/>
              <a:pPr/>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3F7EE-DACB-4BD7-A55D-C98EDB68AD39}" type="datetimeFigureOut">
              <a:rPr lang="en-US" smtClean="0"/>
              <a:pPr/>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286702"/>
            <a:ext cx="3553570" cy="1220153"/>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4223028" y="286704"/>
            <a:ext cx="6038254" cy="6145769"/>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0068" y="1506857"/>
            <a:ext cx="3553570" cy="4925616"/>
          </a:xfrm>
        </p:spPr>
        <p:txBody>
          <a:bodyPr/>
          <a:lstStyle>
            <a:lvl1pPr marL="0" indent="0">
              <a:buNone/>
              <a:defRPr sz="1500"/>
            </a:lvl1pPr>
            <a:lvl2pPr marL="495376" indent="0">
              <a:buNone/>
              <a:defRPr sz="1300"/>
            </a:lvl2pPr>
            <a:lvl3pPr marL="990752" indent="0">
              <a:buNone/>
              <a:defRPr sz="1100"/>
            </a:lvl3pPr>
            <a:lvl4pPr marL="1486129" indent="0">
              <a:buNone/>
              <a:defRPr sz="1000"/>
            </a:lvl4pPr>
            <a:lvl5pPr marL="1981505" indent="0">
              <a:buNone/>
              <a:defRPr sz="1000"/>
            </a:lvl5pPr>
            <a:lvl6pPr marL="2476881" indent="0">
              <a:buNone/>
              <a:defRPr sz="1000"/>
            </a:lvl6pPr>
            <a:lvl7pPr marL="2972257" indent="0">
              <a:buNone/>
              <a:defRPr sz="1000"/>
            </a:lvl7pPr>
            <a:lvl8pPr marL="3467633" indent="0">
              <a:buNone/>
              <a:defRPr sz="1000"/>
            </a:lvl8pPr>
            <a:lvl9pPr marL="396301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3F7EE-DACB-4BD7-A55D-C98EDB68AD39}" type="datetimeFigureOut">
              <a:rPr lang="en-US" smtClean="0"/>
              <a:pPr/>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1" y="5040630"/>
            <a:ext cx="6480810" cy="595075"/>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2117141" y="643414"/>
            <a:ext cx="6480810" cy="4320540"/>
          </a:xfrm>
        </p:spPr>
        <p:txBody>
          <a:bodyPr/>
          <a:lstStyle>
            <a:lvl1pPr marL="0" indent="0">
              <a:buNone/>
              <a:defRPr sz="3500"/>
            </a:lvl1pPr>
            <a:lvl2pPr marL="495376" indent="0">
              <a:buNone/>
              <a:defRPr sz="3000"/>
            </a:lvl2pPr>
            <a:lvl3pPr marL="990752" indent="0">
              <a:buNone/>
              <a:defRPr sz="2600"/>
            </a:lvl3pPr>
            <a:lvl4pPr marL="1486129" indent="0">
              <a:buNone/>
              <a:defRPr sz="2200"/>
            </a:lvl4pPr>
            <a:lvl5pPr marL="1981505" indent="0">
              <a:buNone/>
              <a:defRPr sz="2200"/>
            </a:lvl5pPr>
            <a:lvl6pPr marL="2476881" indent="0">
              <a:buNone/>
              <a:defRPr sz="2200"/>
            </a:lvl6pPr>
            <a:lvl7pPr marL="2972257" indent="0">
              <a:buNone/>
              <a:defRPr sz="2200"/>
            </a:lvl7pPr>
            <a:lvl8pPr marL="3467633" indent="0">
              <a:buNone/>
              <a:defRPr sz="2200"/>
            </a:lvl8pPr>
            <a:lvl9pPr marL="3963010" indent="0">
              <a:buNone/>
              <a:defRPr sz="2200"/>
            </a:lvl9pPr>
          </a:lstStyle>
          <a:p>
            <a:endParaRPr lang="en-US"/>
          </a:p>
        </p:txBody>
      </p:sp>
      <p:sp>
        <p:nvSpPr>
          <p:cNvPr id="4" name="Text Placeholder 3"/>
          <p:cNvSpPr>
            <a:spLocks noGrp="1"/>
          </p:cNvSpPr>
          <p:nvPr>
            <p:ph type="body" sz="half" idx="2"/>
          </p:nvPr>
        </p:nvSpPr>
        <p:spPr>
          <a:xfrm>
            <a:off x="2117141" y="5635705"/>
            <a:ext cx="6480810" cy="845105"/>
          </a:xfrm>
        </p:spPr>
        <p:txBody>
          <a:bodyPr/>
          <a:lstStyle>
            <a:lvl1pPr marL="0" indent="0">
              <a:buNone/>
              <a:defRPr sz="1500"/>
            </a:lvl1pPr>
            <a:lvl2pPr marL="495376" indent="0">
              <a:buNone/>
              <a:defRPr sz="1300"/>
            </a:lvl2pPr>
            <a:lvl3pPr marL="990752" indent="0">
              <a:buNone/>
              <a:defRPr sz="1100"/>
            </a:lvl3pPr>
            <a:lvl4pPr marL="1486129" indent="0">
              <a:buNone/>
              <a:defRPr sz="1000"/>
            </a:lvl4pPr>
            <a:lvl5pPr marL="1981505" indent="0">
              <a:buNone/>
              <a:defRPr sz="1000"/>
            </a:lvl5pPr>
            <a:lvl6pPr marL="2476881" indent="0">
              <a:buNone/>
              <a:defRPr sz="1000"/>
            </a:lvl6pPr>
            <a:lvl7pPr marL="2972257" indent="0">
              <a:buNone/>
              <a:defRPr sz="1000"/>
            </a:lvl7pPr>
            <a:lvl8pPr marL="3467633" indent="0">
              <a:buNone/>
              <a:defRPr sz="1000"/>
            </a:lvl8pPr>
            <a:lvl9pPr marL="396301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3F7EE-DACB-4BD7-A55D-C98EDB68AD39}" type="datetimeFigureOut">
              <a:rPr lang="en-US" smtClean="0"/>
              <a:pPr/>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FB326-BEA0-41BD-9720-6A4E538F3E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68" y="288370"/>
            <a:ext cx="9721216" cy="1200150"/>
          </a:xfrm>
          <a:prstGeom prst="rect">
            <a:avLst/>
          </a:prstGeom>
        </p:spPr>
        <p:txBody>
          <a:bodyPr vert="horz" lIns="99075" tIns="49538" rIns="99075" bIns="49538" rtlCol="0" anchor="ctr">
            <a:normAutofit/>
          </a:bodyPr>
          <a:lstStyle/>
          <a:p>
            <a:r>
              <a:rPr lang="en-US"/>
              <a:t>Click to edit Master title style</a:t>
            </a:r>
          </a:p>
        </p:txBody>
      </p:sp>
      <p:sp>
        <p:nvSpPr>
          <p:cNvPr id="3" name="Text Placeholder 2"/>
          <p:cNvSpPr>
            <a:spLocks noGrp="1"/>
          </p:cNvSpPr>
          <p:nvPr>
            <p:ph type="body" idx="1"/>
          </p:nvPr>
        </p:nvSpPr>
        <p:spPr>
          <a:xfrm>
            <a:off x="540068" y="1680212"/>
            <a:ext cx="9721216" cy="4752261"/>
          </a:xfrm>
          <a:prstGeom prst="rect">
            <a:avLst/>
          </a:prstGeom>
        </p:spPr>
        <p:txBody>
          <a:bodyPr vert="horz" lIns="99075" tIns="49538" rIns="99075" bIns="495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068" y="6674169"/>
            <a:ext cx="2520315" cy="383381"/>
          </a:xfrm>
          <a:prstGeom prst="rect">
            <a:avLst/>
          </a:prstGeom>
        </p:spPr>
        <p:txBody>
          <a:bodyPr vert="horz" lIns="99075" tIns="49538" rIns="99075" bIns="49538" rtlCol="0" anchor="ctr"/>
          <a:lstStyle>
            <a:lvl1pPr algn="l">
              <a:defRPr sz="1300">
                <a:solidFill>
                  <a:schemeClr val="tx1">
                    <a:tint val="75000"/>
                  </a:schemeClr>
                </a:solidFill>
              </a:defRPr>
            </a:lvl1pPr>
          </a:lstStyle>
          <a:p>
            <a:fld id="{B8B3F7EE-DACB-4BD7-A55D-C98EDB68AD39}" type="datetimeFigureOut">
              <a:rPr lang="en-US" smtClean="0"/>
              <a:pPr/>
              <a:t>8/11/2021</a:t>
            </a:fld>
            <a:endParaRPr lang="en-US"/>
          </a:p>
        </p:txBody>
      </p:sp>
      <p:sp>
        <p:nvSpPr>
          <p:cNvPr id="5" name="Footer Placeholder 4"/>
          <p:cNvSpPr>
            <a:spLocks noGrp="1"/>
          </p:cNvSpPr>
          <p:nvPr>
            <p:ph type="ftr" sz="quarter" idx="3"/>
          </p:nvPr>
        </p:nvSpPr>
        <p:spPr>
          <a:xfrm>
            <a:off x="3690462" y="6674169"/>
            <a:ext cx="3420427" cy="383381"/>
          </a:xfrm>
          <a:prstGeom prst="rect">
            <a:avLst/>
          </a:prstGeom>
        </p:spPr>
        <p:txBody>
          <a:bodyPr vert="horz" lIns="99075" tIns="49538" rIns="99075" bIns="49538"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0968" y="6674169"/>
            <a:ext cx="2520315" cy="383381"/>
          </a:xfrm>
          <a:prstGeom prst="rect">
            <a:avLst/>
          </a:prstGeom>
        </p:spPr>
        <p:txBody>
          <a:bodyPr vert="horz" lIns="99075" tIns="49538" rIns="99075" bIns="49538" rtlCol="0" anchor="ctr"/>
          <a:lstStyle>
            <a:lvl1pPr algn="r">
              <a:defRPr sz="1300">
                <a:solidFill>
                  <a:schemeClr val="tx1">
                    <a:tint val="75000"/>
                  </a:schemeClr>
                </a:solidFill>
              </a:defRPr>
            </a:lvl1pPr>
          </a:lstStyle>
          <a:p>
            <a:fld id="{C8EFB326-BEA0-41BD-9720-6A4E538F3E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0752" rtl="0" eaLnBrk="1" latinLnBrk="0" hangingPunct="1">
        <a:spcBef>
          <a:spcPct val="0"/>
        </a:spcBef>
        <a:buNone/>
        <a:defRPr sz="4800" kern="1200">
          <a:solidFill>
            <a:schemeClr val="tx1"/>
          </a:solidFill>
          <a:latin typeface="+mj-lt"/>
          <a:ea typeface="+mj-ea"/>
          <a:cs typeface="+mj-cs"/>
        </a:defRPr>
      </a:lvl1pPr>
    </p:titleStyle>
    <p:bodyStyle>
      <a:lvl1pPr marL="371532" indent="-371532" algn="l" defTabSz="990752"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4986" indent="-309610" algn="l" defTabSz="990752"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38441" indent="-247688" algn="l" defTabSz="990752"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33817" indent="-247688" algn="l" defTabSz="990752"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29193" indent="-247688" algn="l" defTabSz="990752"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24569" indent="-247688" algn="l" defTabSz="990752"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19945" indent="-247688" algn="l" defTabSz="990752"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15322" indent="-247688" algn="l" defTabSz="990752"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10698" indent="-247688" algn="l" defTabSz="990752"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0752" rtl="0" eaLnBrk="1" latinLnBrk="0" hangingPunct="1">
        <a:defRPr sz="2000" kern="1200">
          <a:solidFill>
            <a:schemeClr val="tx1"/>
          </a:solidFill>
          <a:latin typeface="+mn-lt"/>
          <a:ea typeface="+mn-ea"/>
          <a:cs typeface="+mn-cs"/>
        </a:defRPr>
      </a:lvl1pPr>
      <a:lvl2pPr marL="495376" algn="l" defTabSz="990752" rtl="0" eaLnBrk="1" latinLnBrk="0" hangingPunct="1">
        <a:defRPr sz="2000" kern="1200">
          <a:solidFill>
            <a:schemeClr val="tx1"/>
          </a:solidFill>
          <a:latin typeface="+mn-lt"/>
          <a:ea typeface="+mn-ea"/>
          <a:cs typeface="+mn-cs"/>
        </a:defRPr>
      </a:lvl2pPr>
      <a:lvl3pPr marL="990752" algn="l" defTabSz="990752" rtl="0" eaLnBrk="1" latinLnBrk="0" hangingPunct="1">
        <a:defRPr sz="2000" kern="1200">
          <a:solidFill>
            <a:schemeClr val="tx1"/>
          </a:solidFill>
          <a:latin typeface="+mn-lt"/>
          <a:ea typeface="+mn-ea"/>
          <a:cs typeface="+mn-cs"/>
        </a:defRPr>
      </a:lvl3pPr>
      <a:lvl4pPr marL="1486129" algn="l" defTabSz="990752" rtl="0" eaLnBrk="1" latinLnBrk="0" hangingPunct="1">
        <a:defRPr sz="2000" kern="1200">
          <a:solidFill>
            <a:schemeClr val="tx1"/>
          </a:solidFill>
          <a:latin typeface="+mn-lt"/>
          <a:ea typeface="+mn-ea"/>
          <a:cs typeface="+mn-cs"/>
        </a:defRPr>
      </a:lvl4pPr>
      <a:lvl5pPr marL="1981505" algn="l" defTabSz="990752" rtl="0" eaLnBrk="1" latinLnBrk="0" hangingPunct="1">
        <a:defRPr sz="2000" kern="1200">
          <a:solidFill>
            <a:schemeClr val="tx1"/>
          </a:solidFill>
          <a:latin typeface="+mn-lt"/>
          <a:ea typeface="+mn-ea"/>
          <a:cs typeface="+mn-cs"/>
        </a:defRPr>
      </a:lvl5pPr>
      <a:lvl6pPr marL="2476881" algn="l" defTabSz="990752" rtl="0" eaLnBrk="1" latinLnBrk="0" hangingPunct="1">
        <a:defRPr sz="2000" kern="1200">
          <a:solidFill>
            <a:schemeClr val="tx1"/>
          </a:solidFill>
          <a:latin typeface="+mn-lt"/>
          <a:ea typeface="+mn-ea"/>
          <a:cs typeface="+mn-cs"/>
        </a:defRPr>
      </a:lvl6pPr>
      <a:lvl7pPr marL="2972257" algn="l" defTabSz="990752" rtl="0" eaLnBrk="1" latinLnBrk="0" hangingPunct="1">
        <a:defRPr sz="2000" kern="1200">
          <a:solidFill>
            <a:schemeClr val="tx1"/>
          </a:solidFill>
          <a:latin typeface="+mn-lt"/>
          <a:ea typeface="+mn-ea"/>
          <a:cs typeface="+mn-cs"/>
        </a:defRPr>
      </a:lvl7pPr>
      <a:lvl8pPr marL="3467633" algn="l" defTabSz="990752" rtl="0" eaLnBrk="1" latinLnBrk="0" hangingPunct="1">
        <a:defRPr sz="2000" kern="1200">
          <a:solidFill>
            <a:schemeClr val="tx1"/>
          </a:solidFill>
          <a:latin typeface="+mn-lt"/>
          <a:ea typeface="+mn-ea"/>
          <a:cs typeface="+mn-cs"/>
        </a:defRPr>
      </a:lvl8pPr>
      <a:lvl9pPr marL="3963010" algn="l" defTabSz="99075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hrp.biomedcentral.com/articles/10.1186/s41256-020-00175-y#Abs1" TargetMode="External"/><Relationship Id="rId3" Type="http://schemas.openxmlformats.org/officeDocument/2006/relationships/hyperlink" Target="https://www.greatlearning.in/academy/learn-for-free/courses/predicting-covid-19-in-india-using-machine-learning" TargetMode="External"/><Relationship Id="rId7" Type="http://schemas.openxmlformats.org/officeDocument/2006/relationships/hyperlink" Target="https://scholar.google.com/scholar_lookup?title=INDIA+COVID-19+TRACKER&amp;publication_year=2020&amp;" TargetMode="External"/><Relationship Id="rId2" Type="http://schemas.openxmlformats.org/officeDocument/2006/relationships/hyperlink" Target="https://www.kaggle.com/sudalairajkumar/covid19-in-india" TargetMode="External"/><Relationship Id="rId1" Type="http://schemas.openxmlformats.org/officeDocument/2006/relationships/slideLayout" Target="../slideLayouts/slideLayout2.xml"/><Relationship Id="rId6" Type="http://schemas.openxmlformats.org/officeDocument/2006/relationships/hyperlink" Target="https://www.covidindia.org/" TargetMode="External"/><Relationship Id="rId5" Type="http://schemas.openxmlformats.org/officeDocument/2006/relationships/hyperlink" Target="https://www.who./emergencies/diseases/novel-coronavirus-2019/situation-reports/" TargetMode="External"/><Relationship Id="rId4" Type="http://schemas.openxmlformats.org/officeDocument/2006/relationships/hyperlink" Target="https://www.tutorialspoint.com/machine_learning_with_python/regression_algorithms_linear_regression.ht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ubmed/?term=Guhathakurata%20S%5BAuthor%5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pic>
        <p:nvPicPr>
          <p:cNvPr id="5" name="Picture 4" descr="sri-siddhartha-institute-of-technology-ssit-logo.png"/>
          <p:cNvPicPr>
            <a:picLocks noChangeAspect="1"/>
          </p:cNvPicPr>
          <p:nvPr/>
        </p:nvPicPr>
        <p:blipFill>
          <a:blip r:embed="rId3" cstate="print"/>
          <a:stretch>
            <a:fillRect/>
          </a:stretch>
        </p:blipFill>
        <p:spPr>
          <a:xfrm>
            <a:off x="1" y="1"/>
            <a:ext cx="1794260" cy="1957375"/>
          </a:xfrm>
          <a:prstGeom prst="rect">
            <a:avLst/>
          </a:prstGeom>
        </p:spPr>
      </p:pic>
      <p:pic>
        <p:nvPicPr>
          <p:cNvPr id="6" name="Picture 5" descr="Sri_Siddhartha_Academy_of_Higher_Education_Universtiy_SSAHE_SSU_Logo_Tumkur-300x300.jpg"/>
          <p:cNvPicPr>
            <a:picLocks noChangeAspect="1"/>
          </p:cNvPicPr>
          <p:nvPr/>
        </p:nvPicPr>
        <p:blipFill>
          <a:blip r:embed="rId4" cstate="print"/>
          <a:stretch>
            <a:fillRect/>
          </a:stretch>
        </p:blipFill>
        <p:spPr>
          <a:xfrm>
            <a:off x="8986850" y="0"/>
            <a:ext cx="1814499" cy="1814499"/>
          </a:xfrm>
          <a:prstGeom prst="rect">
            <a:avLst/>
          </a:prstGeom>
        </p:spPr>
      </p:pic>
      <p:sp>
        <p:nvSpPr>
          <p:cNvPr id="7" name="TextBox 6"/>
          <p:cNvSpPr txBox="1"/>
          <p:nvPr/>
        </p:nvSpPr>
        <p:spPr>
          <a:xfrm>
            <a:off x="1971651" y="242864"/>
            <a:ext cx="6664773" cy="430887"/>
          </a:xfrm>
          <a:prstGeom prst="rect">
            <a:avLst/>
          </a:prstGeom>
          <a:noFill/>
        </p:spPr>
        <p:txBody>
          <a:bodyPr wrap="none" rtlCol="0">
            <a:spAutoFit/>
          </a:bodyPr>
          <a:lstStyle/>
          <a:p>
            <a:r>
              <a:rPr lang="en-IN" sz="2200" b="1" dirty="0">
                <a:latin typeface="Arial" pitchFamily="34" charset="0"/>
                <a:cs typeface="Arial" pitchFamily="34" charset="0"/>
              </a:rPr>
              <a:t>SRI SIDDHARTHA INSTITUTE OF TECHNOLOGY</a:t>
            </a:r>
            <a:endParaRPr lang="en-US" sz="2200" b="1" dirty="0">
              <a:latin typeface="Arial" pitchFamily="34" charset="0"/>
              <a:cs typeface="Arial" pitchFamily="34" charset="0"/>
            </a:endParaRPr>
          </a:p>
        </p:txBody>
      </p:sp>
      <p:sp>
        <p:nvSpPr>
          <p:cNvPr id="8" name="TextBox 7"/>
          <p:cNvSpPr txBox="1"/>
          <p:nvPr/>
        </p:nvSpPr>
        <p:spPr>
          <a:xfrm>
            <a:off x="1685899" y="600054"/>
            <a:ext cx="7194277" cy="661720"/>
          </a:xfrm>
          <a:prstGeom prst="rect">
            <a:avLst/>
          </a:prstGeom>
          <a:noFill/>
        </p:spPr>
        <p:txBody>
          <a:bodyPr wrap="none" rtlCol="0">
            <a:spAutoFit/>
          </a:bodyPr>
          <a:lstStyle/>
          <a:p>
            <a:pPr algn="ctr"/>
            <a:r>
              <a:rPr lang="en-IN" sz="1850" dirty="0">
                <a:latin typeface="Franklin Gothic Book" pitchFamily="34" charset="0"/>
                <a:cs typeface="Arial" pitchFamily="34" charset="0"/>
              </a:rPr>
              <a:t>(A Constituent College of Sri Siddhartha Academy of Higher Education)</a:t>
            </a:r>
          </a:p>
          <a:p>
            <a:pPr algn="ctr"/>
            <a:r>
              <a:rPr lang="en-IN" sz="1850" dirty="0">
                <a:latin typeface="Franklin Gothic Book" pitchFamily="34" charset="0"/>
                <a:cs typeface="Arial" pitchFamily="34" charset="0"/>
              </a:rPr>
              <a:t>MARALUR, TUMAKURU-572105</a:t>
            </a:r>
            <a:endParaRPr lang="en-US" sz="1850" dirty="0">
              <a:latin typeface="Franklin Gothic Book" pitchFamily="34" charset="0"/>
              <a:cs typeface="Arial" pitchFamily="34" charset="0"/>
            </a:endParaRPr>
          </a:p>
        </p:txBody>
      </p:sp>
      <p:sp>
        <p:nvSpPr>
          <p:cNvPr id="9" name="TextBox 8"/>
          <p:cNvSpPr txBox="1"/>
          <p:nvPr/>
        </p:nvSpPr>
        <p:spPr>
          <a:xfrm>
            <a:off x="2114527" y="1528748"/>
            <a:ext cx="6049926" cy="400110"/>
          </a:xfrm>
          <a:prstGeom prst="rect">
            <a:avLst/>
          </a:prstGeom>
          <a:noFill/>
        </p:spPr>
        <p:txBody>
          <a:bodyPr wrap="none" rtlCol="0">
            <a:spAutoFit/>
          </a:bodyPr>
          <a:lstStyle/>
          <a:p>
            <a:r>
              <a:rPr lang="en-IN" dirty="0">
                <a:latin typeface="Franklin Gothic Medium" pitchFamily="34" charset="0"/>
              </a:rPr>
              <a:t>     Department of Computer Science And Engineering</a:t>
            </a:r>
            <a:endParaRPr lang="en-US" dirty="0">
              <a:latin typeface="Franklin Gothic Medium" pitchFamily="34" charset="0"/>
            </a:endParaRPr>
          </a:p>
        </p:txBody>
      </p:sp>
      <p:sp>
        <p:nvSpPr>
          <p:cNvPr id="10" name="TextBox 9"/>
          <p:cNvSpPr txBox="1"/>
          <p:nvPr/>
        </p:nvSpPr>
        <p:spPr>
          <a:xfrm>
            <a:off x="4400239" y="2024191"/>
            <a:ext cx="2000869" cy="518988"/>
          </a:xfrm>
          <a:prstGeom prst="rect">
            <a:avLst/>
          </a:prstGeom>
          <a:noFill/>
        </p:spPr>
        <p:txBody>
          <a:bodyPr wrap="none" rtlCol="0">
            <a:spAutoFit/>
          </a:bodyPr>
          <a:lstStyle/>
          <a:p>
            <a:pPr algn="ctr">
              <a:lnSpc>
                <a:spcPct val="150000"/>
              </a:lnSpc>
            </a:pPr>
            <a:r>
              <a:rPr lang="en-US" sz="2100" dirty="0">
                <a:latin typeface="Times New Roman" pitchFamily="18" charset="0"/>
                <a:cs typeface="Times New Roman" pitchFamily="18" charset="0"/>
              </a:rPr>
              <a:t>M</a:t>
            </a:r>
            <a:r>
              <a:rPr lang="en-IN" sz="2100" dirty="0">
                <a:latin typeface="Times New Roman" pitchFamily="18" charset="0"/>
                <a:cs typeface="Times New Roman" pitchFamily="18" charset="0"/>
              </a:rPr>
              <a:t>INI PROJECT</a:t>
            </a:r>
          </a:p>
        </p:txBody>
      </p:sp>
      <p:sp>
        <p:nvSpPr>
          <p:cNvPr id="11" name="TextBox 10"/>
          <p:cNvSpPr txBox="1"/>
          <p:nvPr/>
        </p:nvSpPr>
        <p:spPr>
          <a:xfrm>
            <a:off x="565548" y="2801031"/>
            <a:ext cx="9670253" cy="769441"/>
          </a:xfrm>
          <a:prstGeom prst="rect">
            <a:avLst/>
          </a:prstGeom>
          <a:noFill/>
        </p:spPr>
        <p:txBody>
          <a:bodyPr wrap="square" rtlCol="0">
            <a:spAutoFit/>
          </a:bodyPr>
          <a:lstStyle/>
          <a:p>
            <a:pPr algn="ctr"/>
            <a:r>
              <a:rPr lang="en-IN" sz="2200" b="1" dirty="0">
                <a:solidFill>
                  <a:schemeClr val="tx2"/>
                </a:solidFill>
                <a:latin typeface="Times New Roman" pitchFamily="18" charset="0"/>
                <a:cs typeface="Times New Roman" pitchFamily="18" charset="0"/>
              </a:rPr>
              <a:t>“ Predicting Covid cases in Maharashtra state</a:t>
            </a:r>
          </a:p>
          <a:p>
            <a:pPr algn="ctr"/>
            <a:r>
              <a:rPr lang="en-IN" sz="2200" b="1" dirty="0">
                <a:solidFill>
                  <a:schemeClr val="tx2"/>
                </a:solidFill>
                <a:latin typeface="Times New Roman" pitchFamily="18" charset="0"/>
                <a:cs typeface="Times New Roman" pitchFamily="18" charset="0"/>
              </a:rPr>
              <a:t>using Linear regression”</a:t>
            </a:r>
            <a:endParaRPr lang="en-US" sz="2200" b="1" dirty="0">
              <a:solidFill>
                <a:schemeClr val="tx2"/>
              </a:solidFill>
              <a:latin typeface="Times New Roman" pitchFamily="18" charset="0"/>
              <a:cs typeface="Times New Roman" pitchFamily="18" charset="0"/>
            </a:endParaRPr>
          </a:p>
        </p:txBody>
      </p:sp>
      <p:sp>
        <p:nvSpPr>
          <p:cNvPr id="12" name="TextBox 11"/>
          <p:cNvSpPr txBox="1"/>
          <p:nvPr/>
        </p:nvSpPr>
        <p:spPr>
          <a:xfrm>
            <a:off x="685767" y="3957640"/>
            <a:ext cx="2320315" cy="2246769"/>
          </a:xfrm>
          <a:prstGeom prst="rect">
            <a:avLst/>
          </a:prstGeom>
          <a:noFill/>
        </p:spPr>
        <p:txBody>
          <a:bodyPr wrap="none" rtlCol="0">
            <a:spAutoFit/>
          </a:bodyPr>
          <a:lstStyle/>
          <a:p>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Project Associates:-</a:t>
            </a:r>
          </a:p>
          <a:p>
            <a:r>
              <a:rPr lang="en-IN" dirty="0">
                <a:latin typeface="Times New Roman" pitchFamily="18" charset="0"/>
                <a:cs typeface="Times New Roman" pitchFamily="18" charset="0"/>
              </a:rPr>
              <a:t>SHREYAS T M</a:t>
            </a:r>
          </a:p>
          <a:p>
            <a:r>
              <a:rPr lang="en-IN" dirty="0">
                <a:latin typeface="Times New Roman" pitchFamily="18" charset="0"/>
                <a:cs typeface="Times New Roman" pitchFamily="18" charset="0"/>
              </a:rPr>
              <a:t>VIVEK V R</a:t>
            </a:r>
          </a:p>
          <a:p>
            <a:r>
              <a:rPr lang="en-IN" dirty="0">
                <a:latin typeface="Times New Roman" pitchFamily="18" charset="0"/>
                <a:cs typeface="Times New Roman" pitchFamily="18" charset="0"/>
              </a:rPr>
              <a:t>THEJASWI K</a:t>
            </a:r>
          </a:p>
          <a:p>
            <a:r>
              <a:rPr lang="en-IN" dirty="0">
                <a:latin typeface="Times New Roman" pitchFamily="18" charset="0"/>
                <a:cs typeface="Times New Roman" pitchFamily="18" charset="0"/>
              </a:rPr>
              <a:t>VINOD S C</a:t>
            </a:r>
          </a:p>
          <a:p>
            <a:endParaRPr lang="en-US" dirty="0">
              <a:latin typeface="Times New Roman" pitchFamily="18" charset="0"/>
              <a:cs typeface="Times New Roman" pitchFamily="18" charset="0"/>
            </a:endParaRPr>
          </a:p>
        </p:txBody>
      </p:sp>
      <p:sp>
        <p:nvSpPr>
          <p:cNvPr id="13" name="TextBox 12"/>
          <p:cNvSpPr txBox="1"/>
          <p:nvPr/>
        </p:nvSpPr>
        <p:spPr>
          <a:xfrm>
            <a:off x="5145865" y="3957640"/>
            <a:ext cx="4781437" cy="1323439"/>
          </a:xfrm>
          <a:prstGeom prst="rect">
            <a:avLst/>
          </a:prstGeom>
          <a:noFill/>
        </p:spPr>
        <p:txBody>
          <a:bodyPr wrap="none" rtlCol="0">
            <a:spAutoFit/>
          </a:bodyPr>
          <a:lstStyle/>
          <a:p>
            <a:pPr algn="r"/>
            <a:endParaRPr lang="en-IN" b="1" dirty="0">
              <a:latin typeface="Times New Roman" pitchFamily="18" charset="0"/>
              <a:cs typeface="Times New Roman" pitchFamily="18" charset="0"/>
            </a:endParaRPr>
          </a:p>
          <a:p>
            <a:pPr algn="r"/>
            <a:r>
              <a:rPr lang="en-IN" b="1" dirty="0">
                <a:latin typeface="Times New Roman" pitchFamily="18" charset="0"/>
                <a:cs typeface="Times New Roman" pitchFamily="18" charset="0"/>
              </a:rPr>
              <a:t>Guide Name :- </a:t>
            </a:r>
            <a:r>
              <a:rPr lang="en-IN" b="1" dirty="0" err="1">
                <a:latin typeface="Times New Roman" pitchFamily="18" charset="0"/>
                <a:cs typeface="Times New Roman" pitchFamily="18" charset="0"/>
              </a:rPr>
              <a:t>Mr.Chennabasavaraju</a:t>
            </a:r>
            <a:r>
              <a:rPr lang="en-IN" b="1" dirty="0">
                <a:latin typeface="Times New Roman" pitchFamily="18" charset="0"/>
                <a:cs typeface="Times New Roman" pitchFamily="18" charset="0"/>
              </a:rPr>
              <a:t> T P</a:t>
            </a:r>
          </a:p>
          <a:p>
            <a:pPr algn="r"/>
            <a:r>
              <a:rPr lang="en-IN" dirty="0">
                <a:latin typeface="Times New Roman" pitchFamily="18" charset="0"/>
                <a:cs typeface="Times New Roman" pitchFamily="18" charset="0"/>
              </a:rPr>
              <a:t>Associate Professor, CSE Dept.</a:t>
            </a:r>
          </a:p>
          <a:p>
            <a:pPr algn="r"/>
            <a:r>
              <a:rPr lang="en-IN" dirty="0">
                <a:latin typeface="Times New Roman" pitchFamily="18" charset="0"/>
                <a:cs typeface="Times New Roman" pitchFamily="18" charset="0"/>
              </a:rPr>
              <a:t>SSIT </a:t>
            </a:r>
            <a:r>
              <a:rPr lang="en-IN" dirty="0" err="1">
                <a:latin typeface="Times New Roman" pitchFamily="18" charset="0"/>
                <a:cs typeface="Times New Roman" pitchFamily="18" charset="0"/>
              </a:rPr>
              <a:t>Tumakuru</a:t>
            </a:r>
            <a:endParaRPr lang="en-US" dirty="0">
              <a:latin typeface="Times New Roman" pitchFamily="18" charset="0"/>
              <a:cs typeface="Times New Roman" pitchFamily="18" charset="0"/>
            </a:endParaRPr>
          </a:p>
        </p:txBody>
      </p:sp>
      <p:sp>
        <p:nvSpPr>
          <p:cNvPr id="14" name="TextBox 13"/>
          <p:cNvSpPr txBox="1"/>
          <p:nvPr/>
        </p:nvSpPr>
        <p:spPr>
          <a:xfrm>
            <a:off x="685767" y="6172218"/>
            <a:ext cx="1928733" cy="369332"/>
          </a:xfrm>
          <a:prstGeom prst="rect">
            <a:avLst/>
          </a:prstGeom>
          <a:noFill/>
        </p:spPr>
        <p:txBody>
          <a:bodyPr wrap="none" rtlCol="0">
            <a:spAutoFit/>
          </a:bodyPr>
          <a:lstStyle/>
          <a:p>
            <a:r>
              <a:rPr lang="en-IN" sz="1800" dirty="0">
                <a:solidFill>
                  <a:srgbClr val="FF0000"/>
                </a:solidFill>
                <a:latin typeface="Times New Roman" pitchFamily="18" charset="0"/>
                <a:cs typeface="Times New Roman" pitchFamily="18" charset="0"/>
              </a:rPr>
              <a:t>Date :- 10/08/2021</a:t>
            </a:r>
            <a:endParaRPr lang="en-US" sz="1800" dirty="0">
              <a:solidFill>
                <a:srgbClr val="FF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0976-0998-475E-8D96-7F10FF448186}"/>
              </a:ext>
            </a:extLst>
          </p:cNvPr>
          <p:cNvSpPr>
            <a:spLocks noGrp="1"/>
          </p:cNvSpPr>
          <p:nvPr>
            <p:ph type="title"/>
          </p:nvPr>
        </p:nvSpPr>
        <p:spPr>
          <a:xfrm>
            <a:off x="540068" y="1296194"/>
            <a:ext cx="9721216" cy="288032"/>
          </a:xfrm>
        </p:spPr>
        <p:txBody>
          <a:bodyPr>
            <a:normAutofit fontScale="90000"/>
          </a:bodyPr>
          <a:lstStyle/>
          <a:p>
            <a:r>
              <a:rPr lang="en-IN" sz="1800" b="1" dirty="0">
                <a:effectLst/>
                <a:latin typeface="Calibri" panose="020F0502020204030204" pitchFamily="34" charset="0"/>
                <a:ea typeface="Calibri" panose="020F0502020204030204" pitchFamily="34" charset="0"/>
                <a:cs typeface="SimSun" panose="02010600030101010101" pitchFamily="2" charset="-122"/>
              </a:rPr>
              <a:t>[3]</a:t>
            </a:r>
            <a:r>
              <a:rPr lang="en-IN" sz="1800" dirty="0">
                <a:effectLst/>
                <a:latin typeface="Calibri" panose="020F0502020204030204" pitchFamily="34" charset="0"/>
                <a:ea typeface="Calibri" panose="020F0502020204030204" pitchFamily="34" charset="0"/>
                <a:cs typeface="SimSun" panose="02010600030101010101" pitchFamily="2" charset="-122"/>
              </a:rPr>
              <a:t> </a:t>
            </a:r>
            <a:r>
              <a:rPr lang="en-IN" sz="1800" b="1" dirty="0">
                <a:effectLst/>
                <a:latin typeface="Times New Roman" panose="02020603050405020304" pitchFamily="18" charset="0"/>
                <a:ea typeface="Calibri" panose="020F0502020204030204" pitchFamily="34" charset="0"/>
                <a:cs typeface="SimSun" panose="02010600030101010101" pitchFamily="2" charset="-122"/>
              </a:rPr>
              <a:t>Plotting a line graph for confirmed cases in Maharashtra.</a:t>
            </a:r>
            <a:br>
              <a:rPr lang="en-IN" sz="1800" dirty="0">
                <a:effectLst/>
                <a:latin typeface="Calibri" panose="020F0502020204030204" pitchFamily="34" charset="0"/>
                <a:ea typeface="Calibri" panose="020F0502020204030204" pitchFamily="34" charset="0"/>
                <a:cs typeface="SimSun" panose="02010600030101010101" pitchFamily="2" charset="-122"/>
              </a:rPr>
            </a:br>
            <a:br>
              <a:rPr lang="en-IN" sz="1800" dirty="0">
                <a:effectLst/>
                <a:latin typeface="Times New Roman" panose="02020603050405020304" pitchFamily="18" charset="0"/>
                <a:ea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4B52B326-2813-4F72-8022-46A925BA3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603" y="1679575"/>
            <a:ext cx="8448144" cy="4752975"/>
          </a:xfrm>
        </p:spPr>
      </p:pic>
    </p:spTree>
    <p:extLst>
      <p:ext uri="{BB962C8B-B14F-4D97-AF65-F5344CB8AC3E}">
        <p14:creationId xmlns:p14="http://schemas.microsoft.com/office/powerpoint/2010/main" val="46761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26C4-4698-4445-885C-F13BCE42FBE5}"/>
              </a:ext>
            </a:extLst>
          </p:cNvPr>
          <p:cNvSpPr>
            <a:spLocks noGrp="1"/>
          </p:cNvSpPr>
          <p:nvPr>
            <p:ph type="title"/>
          </p:nvPr>
        </p:nvSpPr>
        <p:spPr>
          <a:xfrm>
            <a:off x="540068" y="504106"/>
            <a:ext cx="9721216" cy="984414"/>
          </a:xfrm>
        </p:spPr>
        <p:txBody>
          <a:bodyPr>
            <a:normAutofit/>
          </a:bodyPr>
          <a:lstStyle/>
          <a:p>
            <a:r>
              <a:rPr lang="en-IN" sz="1800" b="1" dirty="0">
                <a:effectLst/>
                <a:latin typeface="Calibri" panose="020F0502020204030204" pitchFamily="34" charset="0"/>
                <a:ea typeface="Calibri" panose="020F0502020204030204" pitchFamily="34" charset="0"/>
                <a:cs typeface="SimSun" panose="02010600030101010101" pitchFamily="2" charset="-122"/>
              </a:rPr>
              <a:t>[4]</a:t>
            </a:r>
            <a:r>
              <a:rPr lang="en-IN" sz="1800" dirty="0">
                <a:effectLst/>
                <a:latin typeface="Calibri" panose="020F0502020204030204" pitchFamily="34" charset="0"/>
                <a:ea typeface="Calibri" panose="020F0502020204030204" pitchFamily="34" charset="0"/>
                <a:cs typeface="SimSun" panose="02010600030101010101" pitchFamily="2" charset="-122"/>
              </a:rPr>
              <a:t> </a:t>
            </a:r>
            <a:r>
              <a:rPr lang="en-IN" sz="1800" b="1" dirty="0">
                <a:effectLst/>
                <a:latin typeface="Times New Roman" panose="02020603050405020304" pitchFamily="18" charset="0"/>
                <a:ea typeface="Calibri" panose="020F0502020204030204" pitchFamily="34" charset="0"/>
              </a:rPr>
              <a:t>Plotting a line graph for death cases in Maharashtra</a:t>
            </a:r>
            <a:endParaRPr lang="en-IN"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4FA0981-A4CB-426B-AE80-1DB6C805D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208" y="1679575"/>
            <a:ext cx="8448933" cy="4752975"/>
          </a:xfrm>
        </p:spPr>
      </p:pic>
    </p:spTree>
    <p:extLst>
      <p:ext uri="{BB962C8B-B14F-4D97-AF65-F5344CB8AC3E}">
        <p14:creationId xmlns:p14="http://schemas.microsoft.com/office/powerpoint/2010/main" val="216466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7B6F-D17A-4DA6-9E0D-A720673489C3}"/>
              </a:ext>
            </a:extLst>
          </p:cNvPr>
          <p:cNvSpPr>
            <a:spLocks noGrp="1"/>
          </p:cNvSpPr>
          <p:nvPr>
            <p:ph type="title"/>
          </p:nvPr>
        </p:nvSpPr>
        <p:spPr>
          <a:xfrm>
            <a:off x="540068" y="1080170"/>
            <a:ext cx="9721216" cy="408350"/>
          </a:xfrm>
        </p:spPr>
        <p:txBody>
          <a:bodyPr>
            <a:normAutofit fontScale="90000"/>
          </a:bodyPr>
          <a:lstStyle/>
          <a:p>
            <a:r>
              <a:rPr lang="en-IN" sz="1800" b="1" dirty="0">
                <a:effectLst/>
                <a:latin typeface="Calibri" panose="020F0502020204030204" pitchFamily="34" charset="0"/>
                <a:ea typeface="Calibri" panose="020F0502020204030204" pitchFamily="34" charset="0"/>
                <a:cs typeface="SimSun" panose="02010600030101010101" pitchFamily="2" charset="-122"/>
              </a:rPr>
              <a:t>[5]</a:t>
            </a:r>
            <a:r>
              <a:rPr lang="en-IN" sz="1800" dirty="0">
                <a:effectLst/>
                <a:latin typeface="Calibri" panose="020F0502020204030204" pitchFamily="34" charset="0"/>
                <a:ea typeface="Calibri" panose="020F0502020204030204" pitchFamily="34" charset="0"/>
                <a:cs typeface="SimSun" panose="02010600030101010101" pitchFamily="2" charset="-122"/>
              </a:rPr>
              <a:t> </a:t>
            </a:r>
            <a:r>
              <a:rPr lang="en-IN" sz="1800" b="1" dirty="0">
                <a:effectLst/>
                <a:latin typeface="Times New Roman" panose="02020603050405020304" pitchFamily="18" charset="0"/>
                <a:ea typeface="Calibri" panose="020F0502020204030204" pitchFamily="34" charset="0"/>
                <a:cs typeface="SimSun" panose="02010600030101010101" pitchFamily="2" charset="-122"/>
              </a:rPr>
              <a:t>Implementing linear regression  using </a:t>
            </a:r>
            <a:r>
              <a:rPr lang="en-IN" sz="1800" b="1" dirty="0" err="1">
                <a:effectLst/>
                <a:latin typeface="Times New Roman" panose="02020603050405020304" pitchFamily="18" charset="0"/>
                <a:ea typeface="Calibri" panose="020F0502020204030204" pitchFamily="34" charset="0"/>
                <a:cs typeface="SimSun" panose="02010600030101010101" pitchFamily="2" charset="-122"/>
              </a:rPr>
              <a:t>sklearn</a:t>
            </a:r>
            <a:r>
              <a:rPr lang="en-IN" sz="1800" b="1" dirty="0">
                <a:effectLst/>
                <a:latin typeface="Times New Roman" panose="02020603050405020304" pitchFamily="18" charset="0"/>
                <a:ea typeface="Calibri" panose="020F0502020204030204" pitchFamily="34" charset="0"/>
                <a:cs typeface="SimSun" panose="02010600030101010101" pitchFamily="2" charset="-122"/>
              </a:rPr>
              <a:t> model.</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C1288E6-9AC7-4B8A-8C09-A458BD7080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750" y="2085927"/>
            <a:ext cx="9721850" cy="3940271"/>
          </a:xfrm>
        </p:spPr>
      </p:pic>
    </p:spTree>
    <p:extLst>
      <p:ext uri="{BB962C8B-B14F-4D97-AF65-F5344CB8AC3E}">
        <p14:creationId xmlns:p14="http://schemas.microsoft.com/office/powerpoint/2010/main" val="38400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DA50-5706-48D4-BC74-8BD827CD5B1F}"/>
              </a:ext>
            </a:extLst>
          </p:cNvPr>
          <p:cNvSpPr>
            <a:spLocks noGrp="1"/>
          </p:cNvSpPr>
          <p:nvPr>
            <p:ph type="title"/>
          </p:nvPr>
        </p:nvSpPr>
        <p:spPr>
          <a:xfrm>
            <a:off x="540068" y="1152178"/>
            <a:ext cx="9721216" cy="336342"/>
          </a:xfrm>
        </p:spPr>
        <p:txBody>
          <a:bodyPr>
            <a:normAutofit fontScale="90000"/>
          </a:bodyPr>
          <a:lstStyle/>
          <a:p>
            <a:r>
              <a:rPr lang="en-IN" sz="1800" b="1" dirty="0">
                <a:effectLst/>
                <a:latin typeface="Calibri" panose="020F0502020204030204" pitchFamily="34" charset="0"/>
                <a:ea typeface="Calibri" panose="020F0502020204030204" pitchFamily="34" charset="0"/>
                <a:cs typeface="SimSun" panose="02010600030101010101" pitchFamily="2" charset="-122"/>
              </a:rPr>
              <a:t>[6]</a:t>
            </a:r>
            <a:r>
              <a:rPr lang="en-IN" sz="1800" dirty="0">
                <a:effectLst/>
                <a:latin typeface="Calibri" panose="020F0502020204030204" pitchFamily="34" charset="0"/>
                <a:ea typeface="Calibri" panose="020F0502020204030204" pitchFamily="34" charset="0"/>
                <a:cs typeface="SimSun" panose="02010600030101010101" pitchFamily="2" charset="-122"/>
              </a:rPr>
              <a:t> </a:t>
            </a:r>
            <a:r>
              <a:rPr lang="en-IN" sz="1800" b="1" dirty="0">
                <a:effectLst/>
                <a:latin typeface="Times New Roman" panose="02020603050405020304" pitchFamily="18" charset="0"/>
                <a:ea typeface="Calibri" panose="020F0502020204030204" pitchFamily="34" charset="0"/>
                <a:cs typeface="SimSun" panose="02010600030101010101" pitchFamily="2" charset="-122"/>
              </a:rPr>
              <a:t>Predicting the confirmed cases using linear regression.</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9CD4DAB-B9CD-46A3-B744-5747E0361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066" y="1296194"/>
            <a:ext cx="9721850" cy="4968552"/>
          </a:xfrm>
        </p:spPr>
      </p:pic>
    </p:spTree>
    <p:extLst>
      <p:ext uri="{BB962C8B-B14F-4D97-AF65-F5344CB8AC3E}">
        <p14:creationId xmlns:p14="http://schemas.microsoft.com/office/powerpoint/2010/main" val="38905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APPLICATIONS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Provide an intelligent platform for healthcare.</a:t>
            </a:r>
          </a:p>
          <a:p>
            <a:pPr algn="l"/>
            <a:r>
              <a:rPr lang="en-US" sz="2000" b="0" i="0" dirty="0">
                <a:solidFill>
                  <a:srgbClr val="000000"/>
                </a:solidFill>
                <a:effectLst/>
                <a:latin typeface="Times New Roman" panose="02020603050405020304" pitchFamily="18" charset="0"/>
                <a:cs typeface="Times New Roman" panose="02020603050405020304" pitchFamily="18" charset="0"/>
              </a:rPr>
              <a:t>Machine learning- AI is found as an emerging tool which shows their potential to fight against novel coronavirus disease. </a:t>
            </a:r>
          </a:p>
          <a:p>
            <a:r>
              <a:rPr lang="en-IN" sz="2000" dirty="0">
                <a:solidFill>
                  <a:srgbClr val="000000"/>
                </a:solidFill>
                <a:latin typeface="Times New Roman" panose="02020603050405020304" pitchFamily="18" charset="0"/>
                <a:ea typeface="Times New Roman" panose="02020603050405020304" pitchFamily="18" charset="0"/>
              </a:rPr>
              <a:t>P</a:t>
            </a:r>
            <a:r>
              <a:rPr lang="en-IN" sz="2000" dirty="0">
                <a:solidFill>
                  <a:srgbClr val="000000"/>
                </a:solidFill>
                <a:effectLst/>
                <a:latin typeface="Times New Roman" panose="02020603050405020304" pitchFamily="18" charset="0"/>
                <a:ea typeface="Times New Roman" panose="02020603050405020304" pitchFamily="18" charset="0"/>
              </a:rPr>
              <a:t>redict the number of confirmed cases in every state of India. We hope that such state wise predictions would help the state governments better channelize their limited health care resources.</a:t>
            </a:r>
            <a:endParaRPr lang="en-IN" sz="2000" dirty="0">
              <a:effectLst/>
              <a:latin typeface="Times New Roman" panose="02020603050405020304" pitchFamily="18" charset="0"/>
              <a:ea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endParaRPr>
          </a:p>
          <a:p>
            <a:pPr algn="just">
              <a:lnSpc>
                <a:spcPct val="150000"/>
              </a:lnSpc>
              <a:buNone/>
            </a:pPr>
            <a:r>
              <a:rPr lang="en-IN"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LIMITATIONS</a:t>
            </a:r>
          </a:p>
        </p:txBody>
      </p:sp>
      <p:sp>
        <p:nvSpPr>
          <p:cNvPr id="3" name="Content Placeholder 2"/>
          <p:cNvSpPr>
            <a:spLocks noGrp="1"/>
          </p:cNvSpPr>
          <p:nvPr>
            <p:ph idx="1"/>
          </p:nvPr>
        </p:nvSpPr>
        <p:spPr/>
        <p:txBody>
          <a:bodyPr>
            <a:normAutofit/>
          </a:bodyPr>
          <a:lstStyle/>
          <a:p>
            <a:pPr algn="l"/>
            <a:r>
              <a:rPr lang="en-US" sz="1800" b="0" i="0" dirty="0">
                <a:solidFill>
                  <a:srgbClr val="000000"/>
                </a:solidFill>
                <a:effectLst/>
                <a:latin typeface="Times New Roman" panose="02020603050405020304" pitchFamily="18" charset="0"/>
              </a:rPr>
              <a:t> The main limitation of this analysis was that it takes more input data into consideration without taking into account the logistic actions being taken or not taken during the process. However, at the end of week results are highly indicative of both the virus-related natural trajectory as well as the local government’s reactions.</a:t>
            </a:r>
          </a:p>
          <a:p>
            <a:pPr algn="l"/>
            <a:r>
              <a:rPr lang="en-US" sz="1800" b="0" i="0" dirty="0">
                <a:solidFill>
                  <a:srgbClr val="000000"/>
                </a:solidFill>
                <a:effectLst/>
                <a:latin typeface="Times New Roman" panose="02020603050405020304" pitchFamily="18" charset="0"/>
              </a:rPr>
              <a:t>Secondly, limiting our analysis to the top 10 most infected </a:t>
            </a:r>
            <a:r>
              <a:rPr lang="en-US" sz="1800" dirty="0">
                <a:solidFill>
                  <a:srgbClr val="000000"/>
                </a:solidFill>
                <a:latin typeface="Times New Roman" panose="02020603050405020304" pitchFamily="18" charset="0"/>
              </a:rPr>
              <a:t>states</a:t>
            </a:r>
            <a:r>
              <a:rPr lang="en-US" sz="1800" b="0" i="0" dirty="0">
                <a:solidFill>
                  <a:srgbClr val="000000"/>
                </a:solidFill>
                <a:effectLst/>
                <a:latin typeface="Times New Roman" panose="02020603050405020304" pitchFamily="18" charset="0"/>
              </a:rPr>
              <a:t> could lead to an over-estimation of the outcomes. However, faced with a catastrophe of such magnitude, it is worth over-estimating rather than under-estimating.</a:t>
            </a:r>
          </a:p>
          <a:p>
            <a:pPr marL="0" lvl="0" indent="0">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US" sz="1800" dirty="0">
                <a:effectLst/>
                <a:latin typeface="Times New Roman" panose="02020603050405020304" pitchFamily="18" charset="0"/>
                <a:ea typeface="Times New Roman" panose="02020603050405020304" pitchFamily="18" charset="0"/>
              </a:rPr>
              <a:t>In this study, a linear regression model has been used for the COVID-19 predictions. A comparative study shows that it performs better than the other existing model and hence can be used for future prediction in better accuracy. In addition, we analyzed patterns with the confirmed, death, recovered cases. In the future, this study will be further continued with much more accurate algorithms and updated datasets.</a:t>
            </a:r>
            <a:endParaRPr lang="en-IN"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lnSpcReduction="10000"/>
          </a:bodyPr>
          <a:lstStyle/>
          <a:p>
            <a:pPr marL="342900" lvl="0" indent="-342900">
              <a:lnSpc>
                <a:spcPct val="115000"/>
              </a:lnSpc>
              <a:spcAft>
                <a:spcPts val="1000"/>
              </a:spcAft>
              <a:buFont typeface="+mj-lt"/>
              <a:buAutoNum type="arabicPeriod"/>
            </a:pPr>
            <a:r>
              <a:rPr lang="en-IN" sz="1800" b="1" u="sng" dirty="0">
                <a:effectLst/>
                <a:latin typeface="Times New Roman" panose="02020603050405020304" pitchFamily="18" charset="0"/>
                <a:ea typeface="Segoe UI" panose="020B0502040204020203" pitchFamily="34" charset="0"/>
                <a:cs typeface="SimSun" panose="02010600030101010101" pitchFamily="2" charset="-122"/>
                <a:hlinkClick r:id="rId2">
                  <a:extLst>
                    <a:ext uri="{A12FA001-AC4F-418D-AE19-62706E023703}">
                      <ahyp:hlinkClr xmlns:ahyp="http://schemas.microsoft.com/office/drawing/2018/hyperlinkcolor" val="tx"/>
                    </a:ext>
                  </a:extLst>
                </a:hlinkClick>
              </a:rPr>
              <a:t>https://www.kaggle.com/sudalairajkumar/covid19-in-india</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15000"/>
              </a:lnSpc>
              <a:spcAft>
                <a:spcPts val="1000"/>
              </a:spcAft>
              <a:buFont typeface="+mj-lt"/>
              <a:buAutoNum type="arabicPeriod"/>
            </a:pPr>
            <a:r>
              <a:rPr lang="en-IN" sz="1800" b="1" u="sng" dirty="0">
                <a:effectLst/>
                <a:latin typeface="Times New Roman" panose="02020603050405020304" pitchFamily="18" charset="0"/>
                <a:ea typeface="Segoe UI" panose="020B0502040204020203" pitchFamily="34" charset="0"/>
                <a:cs typeface="SimSun" panose="02010600030101010101" pitchFamily="2" charset="-122"/>
                <a:hlinkClick r:id="rId3">
                  <a:extLst>
                    <a:ext uri="{A12FA001-AC4F-418D-AE19-62706E023703}">
                      <ahyp:hlinkClr xmlns:ahyp="http://schemas.microsoft.com/office/drawing/2018/hyperlinkcolor" val="tx"/>
                    </a:ext>
                  </a:extLst>
                </a:hlinkClick>
              </a:rPr>
              <a:t>https://www.greatlearning.in/academy/learn-for-free/courses/predicting-covid-19-in-india-using-machine-learning</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15000"/>
              </a:lnSpc>
              <a:spcAft>
                <a:spcPts val="1000"/>
              </a:spcAft>
              <a:buFont typeface="+mj-lt"/>
              <a:buAutoNum type="arabicPeriod"/>
            </a:pPr>
            <a:r>
              <a:rPr lang="en-IN" sz="1800" b="1" u="sng" dirty="0">
                <a:effectLst/>
                <a:latin typeface="Times New Roman" panose="02020603050405020304" pitchFamily="18" charset="0"/>
                <a:ea typeface="Segoe UI" panose="020B0502040204020203" pitchFamily="34" charset="0"/>
                <a:cs typeface="SimSun" panose="02010600030101010101" pitchFamily="2" charset="-122"/>
                <a:hlinkClick r:id="rId4">
                  <a:extLst>
                    <a:ext uri="{A12FA001-AC4F-418D-AE19-62706E023703}">
                      <ahyp:hlinkClr xmlns:ahyp="http://schemas.microsoft.com/office/drawing/2018/hyperlinkcolor" val="tx"/>
                    </a:ext>
                  </a:extLst>
                </a:hlinkClick>
              </a:rPr>
              <a:t>https://www.tutorialspoint.com/machine_learning_with_python/regression_algorithms_linear_regression.htm</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50000"/>
              </a:lnSpc>
              <a:spcBef>
                <a:spcPts val="830"/>
              </a:spcBef>
              <a:spcAft>
                <a:spcPts val="830"/>
              </a:spcAft>
              <a:buFont typeface="+mj-lt"/>
              <a:buAutoNum type="arabicPeriod"/>
            </a:pPr>
            <a:r>
              <a:rPr lang="en-IN" sz="1800" b="1" u="sng" dirty="0">
                <a:effectLst/>
                <a:latin typeface="Times New Roman" panose="02020603050405020304" pitchFamily="18" charset="0"/>
                <a:ea typeface="Calibri" panose="020F0502020204030204" pitchFamily="34" charset="0"/>
                <a:cs typeface="SimSun" panose="02010600030101010101" pitchFamily="2" charset="-122"/>
              </a:rPr>
              <a:t> </a:t>
            </a:r>
            <a:r>
              <a:rPr lang="en-IN" sz="1800" b="1" u="sng" dirty="0" err="1">
                <a:effectLst/>
                <a:latin typeface="Times New Roman" panose="02020603050405020304" pitchFamily="18" charset="0"/>
                <a:ea typeface="Calibri" panose="020F0502020204030204" pitchFamily="34" charset="0"/>
                <a:cs typeface="SimSun" panose="02010600030101010101" pitchFamily="2" charset="-122"/>
              </a:rPr>
              <a:t>reportCoronavirus</a:t>
            </a:r>
            <a:r>
              <a:rPr lang="en-IN" sz="1800" b="1" u="sng" dirty="0">
                <a:effectLst/>
                <a:latin typeface="Times New Roman" panose="02020603050405020304" pitchFamily="18" charset="0"/>
                <a:ea typeface="Calibri" panose="020F0502020204030204" pitchFamily="34" charset="0"/>
                <a:cs typeface="SimSun" panose="02010600030101010101" pitchFamily="2" charset="-122"/>
              </a:rPr>
              <a:t> disease (COVID-2019) situation reports. World Health </a:t>
            </a:r>
            <a:r>
              <a:rPr lang="en-IN" sz="1800" b="1" u="sng" dirty="0" err="1">
                <a:effectLst/>
                <a:latin typeface="Times New Roman" panose="02020603050405020304" pitchFamily="18" charset="0"/>
                <a:ea typeface="Calibri" panose="020F0502020204030204" pitchFamily="34" charset="0"/>
                <a:cs typeface="SimSun" panose="02010600030101010101" pitchFamily="2" charset="-122"/>
              </a:rPr>
              <a:t>Organization.Available</a:t>
            </a:r>
            <a:r>
              <a:rPr lang="en-IN" sz="1800" b="1" u="sng" dirty="0">
                <a:effectLst/>
                <a:latin typeface="Times New Roman" panose="02020603050405020304" pitchFamily="18" charset="0"/>
                <a:ea typeface="Calibri" panose="020F0502020204030204" pitchFamily="34" charset="0"/>
                <a:cs typeface="SimSun" panose="02010600030101010101" pitchFamily="2" charset="-122"/>
              </a:rPr>
              <a:t> at:: </a:t>
            </a:r>
            <a:r>
              <a:rPr lang="en-IN" sz="1800" b="1" u="sng" dirty="0">
                <a:effectLst/>
                <a:latin typeface="Times New Roman" panose="02020603050405020304" pitchFamily="18" charset="0"/>
                <a:ea typeface="Calibri" panose="020F0502020204030204" pitchFamily="34" charset="0"/>
                <a:cs typeface="SimSun" panose="02010600030101010101" pitchFamily="2" charset="-122"/>
                <a:hlinkClick r:id="rId5">
                  <a:extLst>
                    <a:ext uri="{A12FA001-AC4F-418D-AE19-62706E023703}">
                      <ahyp:hlinkClr xmlns:ahyp="http://schemas.microsoft.com/office/drawing/2018/hyperlinkcolor" val="tx"/>
                    </a:ext>
                  </a:extLst>
                </a:hlinkClick>
              </a:rPr>
              <a:t>https://www.who./emergencies/diseases/novel-coronavirus-2019/situation-reports/</a:t>
            </a:r>
            <a:r>
              <a:rPr lang="en-IN" sz="1800" b="1" u="sng" dirty="0">
                <a:effectLst/>
                <a:latin typeface="Times New Roman" panose="02020603050405020304" pitchFamily="18" charset="0"/>
                <a:ea typeface="Calibri" panose="020F0502020204030204" pitchFamily="34" charset="0"/>
                <a:cs typeface="SimSun" panose="02010600030101010101" pitchFamily="2" charset="-122"/>
              </a:rPr>
              <a:t>[Accessed on: 26</a:t>
            </a:r>
            <a:r>
              <a:rPr lang="en-IN" sz="1800" b="1" u="sng" baseline="30000" dirty="0">
                <a:effectLst/>
                <a:latin typeface="Times New Roman" panose="02020603050405020304" pitchFamily="18" charset="0"/>
                <a:ea typeface="Calibri" panose="020F0502020204030204" pitchFamily="34" charset="0"/>
                <a:cs typeface="SimSun" panose="02010600030101010101" pitchFamily="2" charset="-122"/>
              </a:rPr>
              <a:t>nd</a:t>
            </a:r>
            <a:r>
              <a:rPr lang="en-IN" sz="1800" b="1" u="sng" dirty="0">
                <a:effectLst/>
                <a:latin typeface="Times New Roman" panose="02020603050405020304" pitchFamily="18" charset="0"/>
                <a:ea typeface="Calibri" panose="020F0502020204030204" pitchFamily="34" charset="0"/>
                <a:cs typeface="SimSun" panose="02010600030101010101" pitchFamily="2" charset="-122"/>
              </a:rPr>
              <a:t> March 2020].</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50000"/>
              </a:lnSpc>
              <a:spcBef>
                <a:spcPts val="830"/>
              </a:spcBef>
              <a:spcAft>
                <a:spcPts val="830"/>
              </a:spcAft>
              <a:buFont typeface="+mj-lt"/>
              <a:buAutoNum type="arabicPeriod"/>
            </a:pPr>
            <a:r>
              <a:rPr lang="en-IN" sz="1800" b="1" i="1" u="sng" dirty="0">
                <a:effectLst/>
                <a:latin typeface="Times New Roman" panose="02020603050405020304" pitchFamily="18" charset="0"/>
                <a:ea typeface="Calibri" panose="020F0502020204030204" pitchFamily="34" charset="0"/>
                <a:cs typeface="SimSun" panose="02010600030101010101" pitchFamily="2" charset="-122"/>
              </a:rPr>
              <a:t>INDIA COVID-19 TRACKER.</a:t>
            </a:r>
            <a:r>
              <a:rPr lang="en-IN" sz="1800" b="1" u="sng" dirty="0">
                <a:effectLst/>
                <a:latin typeface="Times New Roman" panose="02020603050405020304" pitchFamily="18" charset="0"/>
                <a:ea typeface="Calibri" panose="020F0502020204030204" pitchFamily="34" charset="0"/>
                <a:cs typeface="SimSun" panose="02010600030101010101" pitchFamily="2" charset="-122"/>
              </a:rPr>
              <a:t> 2020. </a:t>
            </a:r>
            <a:r>
              <a:rPr lang="en-IN" sz="1800" b="1" u="sng" dirty="0">
                <a:effectLst/>
                <a:latin typeface="Times New Roman" panose="02020603050405020304" pitchFamily="18" charset="0"/>
                <a:ea typeface="Calibri" panose="020F0502020204030204" pitchFamily="34" charset="0"/>
                <a:cs typeface="SimSun" panose="02010600030101010101" pitchFamily="2" charset="-122"/>
                <a:hlinkClick r:id="rId6">
                  <a:extLst>
                    <a:ext uri="{A12FA001-AC4F-418D-AE19-62706E023703}">
                      <ahyp:hlinkClr xmlns:ahyp="http://schemas.microsoft.com/office/drawing/2018/hyperlinkcolor" val="tx"/>
                    </a:ext>
                  </a:extLst>
                </a:hlinkClick>
              </a:rPr>
              <a:t>https://www.covidindia.org/</a:t>
            </a:r>
            <a:r>
              <a:rPr lang="en-IN" sz="1800" b="1" u="sng" dirty="0">
                <a:effectLst/>
                <a:latin typeface="Times New Roman" panose="02020603050405020304" pitchFamily="18" charset="0"/>
                <a:ea typeface="Calibri" panose="020F0502020204030204" pitchFamily="34" charset="0"/>
                <a:cs typeface="SimSun" panose="02010600030101010101" pitchFamily="2" charset="-122"/>
              </a:rPr>
              <a:t> [Online] Available at: Accessed on: 26</a:t>
            </a:r>
            <a:r>
              <a:rPr lang="en-IN" sz="1800" b="1" u="sng" baseline="30000" dirty="0">
                <a:effectLst/>
                <a:latin typeface="Times New Roman" panose="02020603050405020304" pitchFamily="18" charset="0"/>
                <a:ea typeface="Calibri" panose="020F0502020204030204" pitchFamily="34" charset="0"/>
                <a:cs typeface="SimSun" panose="02010600030101010101" pitchFamily="2" charset="-122"/>
              </a:rPr>
              <a:t>nd</a:t>
            </a:r>
            <a:r>
              <a:rPr lang="en-IN" sz="1800" b="1" u="sng" dirty="0">
                <a:effectLst/>
                <a:latin typeface="Times New Roman" panose="02020603050405020304" pitchFamily="18" charset="0"/>
                <a:ea typeface="Calibri" panose="020F0502020204030204" pitchFamily="34" charset="0"/>
                <a:cs typeface="SimSun" panose="02010600030101010101" pitchFamily="2" charset="-122"/>
              </a:rPr>
              <a:t> March 2020. [</a:t>
            </a:r>
            <a:r>
              <a:rPr lang="en-IN" sz="1800" b="1" u="sng" dirty="0">
                <a:effectLst/>
                <a:latin typeface="Times New Roman" panose="02020603050405020304" pitchFamily="18" charset="0"/>
                <a:ea typeface="Calibri" panose="020F0502020204030204" pitchFamily="34" charset="0"/>
                <a:cs typeface="SimSun" panose="02010600030101010101" pitchFamily="2" charset="-122"/>
                <a:hlinkClick r:id="rId7">
                  <a:extLst>
                    <a:ext uri="{A12FA001-AC4F-418D-AE19-62706E023703}">
                      <ahyp:hlinkClr xmlns:ahyp="http://schemas.microsoft.com/office/drawing/2018/hyperlinkcolor" val="tx"/>
                    </a:ext>
                  </a:extLst>
                </a:hlinkClick>
              </a:rPr>
              <a:t>Google Scholar</a:t>
            </a:r>
            <a:r>
              <a:rPr lang="en-IN" sz="1800" b="1" u="sng" dirty="0">
                <a:effectLst/>
                <a:latin typeface="Times New Roman" panose="02020603050405020304" pitchFamily="18" charset="0"/>
                <a:ea typeface="Calibri" panose="020F050202020403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r>
              <a:rPr lang="en-IN" sz="1800" b="1" u="sng" dirty="0">
                <a:effectLst/>
                <a:latin typeface="Times New Roman" panose="02020603050405020304" pitchFamily="18" charset="0"/>
                <a:ea typeface="Segoe UI" panose="020B0502040204020203" pitchFamily="34" charset="0"/>
                <a:cs typeface="SimSun" panose="02010600030101010101" pitchFamily="2" charset="-122"/>
                <a:hlinkClick r:id="rId8">
                  <a:extLst>
                    <a:ext uri="{A12FA001-AC4F-418D-AE19-62706E023703}">
                      <ahyp:hlinkClr xmlns:ahyp="http://schemas.microsoft.com/office/drawing/2018/hyperlinkcolor" val="tx"/>
                    </a:ext>
                  </a:extLst>
                </a:hlinkClick>
              </a:rPr>
              <a:t>https://ghrp.biomedcentral.com/articles/10.1186/s41256-020-00175-y#Abs1</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711823-AB9F-4289-9DBE-23D8694099DA}"/>
              </a:ext>
            </a:extLst>
          </p:cNvPr>
          <p:cNvPicPr>
            <a:picLocks noChangeAspect="1"/>
          </p:cNvPicPr>
          <p:nvPr/>
        </p:nvPicPr>
        <p:blipFill>
          <a:blip r:embed="rId2"/>
          <a:stretch>
            <a:fillRect/>
          </a:stretch>
        </p:blipFill>
        <p:spPr>
          <a:xfrm>
            <a:off x="0" y="0"/>
            <a:ext cx="10801350" cy="7200900"/>
          </a:xfrm>
          <a:prstGeom prst="rect">
            <a:avLst/>
          </a:prstGeom>
        </p:spPr>
      </p:pic>
    </p:spTree>
    <p:extLst>
      <p:ext uri="{BB962C8B-B14F-4D97-AF65-F5344CB8AC3E}">
        <p14:creationId xmlns:p14="http://schemas.microsoft.com/office/powerpoint/2010/main" val="320847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CONTENTS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40068" y="1680213"/>
            <a:ext cx="9721216" cy="3504414"/>
          </a:xfrm>
        </p:spPr>
        <p:txBody>
          <a:bodyPr>
            <a:normAutofit fontScale="92500" lnSpcReduction="10000"/>
          </a:bodyPr>
          <a:lstStyle/>
          <a:p>
            <a:pPr marL="514350" indent="-514350">
              <a:lnSpc>
                <a:spcPct val="150000"/>
              </a:lnSpc>
              <a:buFont typeface="+mj-lt"/>
              <a:buAutoNum type="arabicPeriod"/>
            </a:pPr>
            <a:r>
              <a:rPr lang="en-IN" sz="1800" dirty="0">
                <a:latin typeface="Times New Roman" pitchFamily="18" charset="0"/>
                <a:cs typeface="Times New Roman" pitchFamily="18" charset="0"/>
              </a:rPr>
              <a:t>Introduction</a:t>
            </a:r>
          </a:p>
          <a:p>
            <a:pPr marL="514350" indent="-514350">
              <a:lnSpc>
                <a:spcPct val="150000"/>
              </a:lnSpc>
              <a:buFont typeface="+mj-lt"/>
              <a:buAutoNum type="arabicPeriod"/>
            </a:pPr>
            <a:r>
              <a:rPr lang="en-IN" sz="1800" dirty="0">
                <a:latin typeface="Times New Roman" pitchFamily="18" charset="0"/>
                <a:cs typeface="Times New Roman" pitchFamily="18" charset="0"/>
              </a:rPr>
              <a:t>Literature Survey</a:t>
            </a:r>
          </a:p>
          <a:p>
            <a:pPr marL="514350" indent="-514350">
              <a:lnSpc>
                <a:spcPct val="150000"/>
              </a:lnSpc>
              <a:buFont typeface="+mj-lt"/>
              <a:buAutoNum type="arabicPeriod"/>
            </a:pPr>
            <a:r>
              <a:rPr lang="en-US" sz="1800" dirty="0">
                <a:latin typeface="Times New Roman" pitchFamily="18" charset="0"/>
                <a:cs typeface="Times New Roman" pitchFamily="18" charset="0"/>
              </a:rPr>
              <a:t>Methodology</a:t>
            </a:r>
          </a:p>
          <a:p>
            <a:pPr marL="514350" indent="-514350">
              <a:lnSpc>
                <a:spcPct val="150000"/>
              </a:lnSpc>
              <a:buFont typeface="+mj-lt"/>
              <a:buAutoNum type="arabicPeriod"/>
            </a:pPr>
            <a:r>
              <a:rPr lang="en-IN" sz="1800" dirty="0">
                <a:latin typeface="Times New Roman" pitchFamily="18" charset="0"/>
                <a:cs typeface="Times New Roman" pitchFamily="18" charset="0"/>
              </a:rPr>
              <a:t>Output</a:t>
            </a:r>
          </a:p>
          <a:p>
            <a:pPr marL="514350" indent="-514350">
              <a:lnSpc>
                <a:spcPct val="150000"/>
              </a:lnSpc>
              <a:buFont typeface="+mj-lt"/>
              <a:buAutoNum type="arabicPeriod"/>
            </a:pPr>
            <a:r>
              <a:rPr lang="en-IN" sz="1800" dirty="0">
                <a:latin typeface="Times New Roman" pitchFamily="18" charset="0"/>
                <a:cs typeface="Times New Roman" pitchFamily="18" charset="0"/>
              </a:rPr>
              <a:t>Applications</a:t>
            </a:r>
          </a:p>
          <a:p>
            <a:pPr marL="514350" indent="-514350">
              <a:lnSpc>
                <a:spcPct val="150000"/>
              </a:lnSpc>
              <a:buFont typeface="+mj-lt"/>
              <a:buAutoNum type="arabicPeriod"/>
            </a:pPr>
            <a:r>
              <a:rPr lang="en-IN" sz="1800" dirty="0">
                <a:latin typeface="Times New Roman" pitchFamily="18" charset="0"/>
                <a:cs typeface="Times New Roman" pitchFamily="18" charset="0"/>
              </a:rPr>
              <a:t>Limitations</a:t>
            </a:r>
          </a:p>
          <a:p>
            <a:pPr marL="514350" indent="-514350">
              <a:lnSpc>
                <a:spcPct val="150000"/>
              </a:lnSpc>
              <a:buFont typeface="+mj-lt"/>
              <a:buAutoNum type="arabicPeriod"/>
            </a:pPr>
            <a:r>
              <a:rPr lang="en-IN" sz="1800" dirty="0">
                <a:latin typeface="Times New Roman" pitchFamily="18" charset="0"/>
                <a:cs typeface="Times New Roman" pitchFamily="18" charset="0"/>
              </a:rPr>
              <a:t>Conclusion</a:t>
            </a:r>
          </a:p>
          <a:p>
            <a:pPr marL="514350" indent="-514350">
              <a:lnSpc>
                <a:spcPct val="150000"/>
              </a:lnSpc>
              <a:buFont typeface="+mj-lt"/>
              <a:buAutoNum type="arabicPeriod"/>
            </a:pPr>
            <a:r>
              <a:rPr lang="en-US" sz="1800" dirty="0">
                <a:latin typeface="Times New Roman" pitchFamily="18" charset="0"/>
                <a:cs typeface="Times New Roman"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US" sz="1800" dirty="0">
                <a:effectLst/>
                <a:latin typeface="Times New Roman" panose="02020603050405020304" pitchFamily="18" charset="0"/>
                <a:ea typeface="Times New Roman" panose="02020603050405020304" pitchFamily="18" charset="0"/>
              </a:rPr>
              <a:t>At the end of December 2019 in Wuhan, China, it was first reported that a human infection was caused by a novel coronavirus (</a:t>
            </a:r>
            <a:r>
              <a:rPr lang="en-US" sz="1800" dirty="0" err="1">
                <a:effectLst/>
                <a:latin typeface="Times New Roman" panose="02020603050405020304" pitchFamily="18" charset="0"/>
                <a:ea typeface="Times New Roman" panose="02020603050405020304" pitchFamily="18" charset="0"/>
              </a:rPr>
              <a:t>nCov</a:t>
            </a:r>
            <a:r>
              <a:rPr lang="en-US" sz="1800" dirty="0">
                <a:effectLst/>
                <a:latin typeface="Times New Roman" panose="02020603050405020304" pitchFamily="18" charset="0"/>
                <a:ea typeface="Times New Roman" panose="02020603050405020304" pitchFamily="18" charset="0"/>
              </a:rPr>
              <a:t>) or Wuhan virus or 2019-nCov. </a:t>
            </a:r>
          </a:p>
          <a:p>
            <a:pPr algn="just">
              <a:lnSpc>
                <a:spcPct val="150000"/>
              </a:lnSpc>
              <a:buFont typeface="Wingdings" pitchFamily="2" charset="2"/>
              <a:buChar char="Ø"/>
            </a:pPr>
            <a:r>
              <a:rPr lang="en-US" sz="1800" dirty="0">
                <a:effectLst/>
                <a:latin typeface="Times New Roman" panose="02020603050405020304" pitchFamily="18" charset="0"/>
                <a:ea typeface="Times New Roman" panose="02020603050405020304" pitchFamily="18" charset="0"/>
              </a:rPr>
              <a:t>The coronavirus (COVID-19) infected cases increase at an exponential rate worldwide.</a:t>
            </a:r>
          </a:p>
          <a:p>
            <a:pPr algn="just">
              <a:lnSpc>
                <a:spcPct val="150000"/>
              </a:lnSpc>
              <a:buFont typeface="Wingdings" pitchFamily="2" charset="2"/>
              <a:buChar char="Ø"/>
            </a:pPr>
            <a:r>
              <a:rPr lang="en-US" sz="1800" dirty="0">
                <a:effectLst/>
                <a:latin typeface="Times New Roman" panose="02020603050405020304" pitchFamily="18" charset="0"/>
                <a:ea typeface="Times New Roman" panose="02020603050405020304" pitchFamily="18" charset="0"/>
              </a:rPr>
              <a:t>There are very less number of COVID-19 test kits available in hospitals which are not at all sufficient for the increasing cases</a:t>
            </a:r>
            <a:r>
              <a:rPr lang="en-IN" sz="1800" dirty="0">
                <a:latin typeface="Times New Roman" pitchFamily="18" charset="0"/>
                <a:cs typeface="Times New Roman" pitchFamily="18" charset="0"/>
              </a:rPr>
              <a:t>.</a:t>
            </a:r>
          </a:p>
          <a:p>
            <a:pPr algn="just">
              <a:lnSpc>
                <a:spcPct val="150000"/>
              </a:lnSpc>
              <a:buFont typeface="Wingdings" pitchFamily="2" charset="2"/>
              <a:buChar char="Ø"/>
            </a:pPr>
            <a:r>
              <a:rPr lang="en-US" sz="1800" dirty="0">
                <a:effectLst/>
                <a:latin typeface="Times New Roman" panose="02020603050405020304" pitchFamily="18" charset="0"/>
                <a:ea typeface="Times New Roman" panose="02020603050405020304" pitchFamily="18" charset="0"/>
              </a:rPr>
              <a:t>Artificial  Intelligence  is actually  dominant  tool  in the  fight  against  the  COVID-19  crisis. AI  has subdomain  like  Machine  Learning.</a:t>
            </a:r>
          </a:p>
          <a:p>
            <a:pPr algn="just">
              <a:lnSpc>
                <a:spcPct val="150000"/>
              </a:lnSpc>
              <a:buFont typeface="Wingdings" pitchFamily="2" charset="2"/>
              <a:buChar char="Ø"/>
            </a:pPr>
            <a:r>
              <a:rPr lang="en-US" sz="1800" dirty="0">
                <a:effectLst/>
                <a:latin typeface="Times New Roman" panose="02020603050405020304" pitchFamily="18" charset="0"/>
                <a:ea typeface="Times New Roman" panose="02020603050405020304" pitchFamily="18" charset="0"/>
              </a:rPr>
              <a:t>It  helps in  diagnose and  predict COVID-19. ML Techniques are useful in tracking COVID cases and </a:t>
            </a:r>
            <a:r>
              <a:rPr lang="en-US" sz="1800" dirty="0" err="1">
                <a:effectLst/>
                <a:latin typeface="Times New Roman" panose="02020603050405020304" pitchFamily="18" charset="0"/>
                <a:ea typeface="Times New Roman" panose="02020603050405020304" pitchFamily="18" charset="0"/>
              </a:rPr>
              <a:t>predicting.The</a:t>
            </a:r>
            <a:r>
              <a:rPr lang="en-US" sz="1800" dirty="0">
                <a:effectLst/>
                <a:latin typeface="Times New Roman" panose="02020603050405020304" pitchFamily="18" charset="0"/>
                <a:ea typeface="Times New Roman" panose="02020603050405020304" pitchFamily="18" charset="0"/>
              </a:rPr>
              <a:t> aim of this project is to develop a prediction model to predict the covid cases.</a:t>
            </a:r>
            <a:endParaRPr lang="en-IN"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68" y="288370"/>
            <a:ext cx="9721216" cy="647784"/>
          </a:xfrm>
        </p:spPr>
        <p:txBody>
          <a:bodyPr>
            <a:normAutofit fontScale="90000"/>
          </a:bodyPr>
          <a:lstStyle/>
          <a:p>
            <a:r>
              <a:rPr lang="en-IN" sz="4000" dirty="0">
                <a:latin typeface="Times New Roman" pitchFamily="18" charset="0"/>
                <a:cs typeface="Times New Roman" pitchFamily="18" charset="0"/>
              </a:rPr>
              <a:t>LITERATURE SURVEY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40068" y="1224186"/>
            <a:ext cx="9721216" cy="5544616"/>
          </a:xfrm>
        </p:spPr>
        <p:txBody>
          <a:bodyPr>
            <a:normAutofit lnSpcReduction="10000"/>
          </a:bodyPr>
          <a:lstStyle/>
          <a:p>
            <a:pPr marL="0" indent="0" algn="just">
              <a:spcAft>
                <a:spcPts val="1800"/>
              </a:spcAft>
              <a:buNone/>
            </a:pPr>
            <a:r>
              <a:rPr lang="en-IN"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1.Prediction using </a:t>
            </a:r>
            <a:r>
              <a:rPr lang="en-IN" sz="16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SVM:</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Published</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online 2021 May 21.</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Aft>
                <a:spcPts val="1800"/>
              </a:spcAft>
              <a:buNone/>
            </a:pPr>
            <a:r>
              <a:rPr lang="en-IN"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novel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approach to predict COVID-19 using support vector machine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by </a:t>
            </a:r>
            <a:r>
              <a:rPr lang="en-IN" sz="16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Soham </a:t>
            </a:r>
            <a:r>
              <a:rPr lang="en-IN" sz="1600" u="sng"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Guhathakurata</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chieved an accuracy of 87% in predicting the cases.</a:t>
            </a:r>
          </a:p>
          <a:p>
            <a:pPr marL="0" indent="0" algn="just">
              <a:spcAft>
                <a:spcPts val="1800"/>
              </a:spcAft>
              <a:buNone/>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Prediction using KNN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classifier:</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Published</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online September 2020.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1800"/>
              </a:spcAft>
              <a:buNone/>
            </a:pP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 novel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approach to predict COVID-19 using KNN classification by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Vamsidhar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Y</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endapalli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,and others.</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the given dataset, the k-nearest neighbour (KNN) classification algorithm produces 80.4 % of predication accuracy and 1.5 to 3.3 % of improved accuracy over other algorithms. </a:t>
            </a:r>
          </a:p>
          <a:p>
            <a:pPr marL="0" indent="0" algn="just">
              <a:spcAft>
                <a:spcPts val="1800"/>
              </a:spcAft>
              <a:buNone/>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Prediction using ANN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classifier:</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Published</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online 23 November 2020.</a:t>
            </a:r>
            <a:r>
              <a:rPr lang="en-IN" sz="1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Article number: 50 (2020).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1800"/>
              </a:spcAft>
              <a:buNone/>
            </a:pP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 novel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approach to predict COVID-19 using ANN based model by Hamid Reza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Niazkar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and others.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The accuracy of this model is 84-87%.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Aft>
                <a:spcPts val="1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4.Prediction using Linear regression:</a:t>
            </a:r>
          </a:p>
          <a:p>
            <a:pPr marL="0" indent="0" algn="just">
              <a:spcAft>
                <a:spcPts val="1800"/>
              </a:spcAft>
              <a:buNone/>
            </a:pPr>
            <a:r>
              <a:rPr lang="en-IN"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 this project,  linear regression model has been proposed for the prediction of COVID-19 peak in India and their states with the highest number of total cases. Further, short-term predictions have also been computed using this model, and the results are compared with the real world cases.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accuracy of this model is 89%.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Aft>
                <a:spcPts val="1800"/>
              </a:spcAft>
              <a:buNone/>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1800"/>
              </a:spcAft>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1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1800"/>
              </a:spcAft>
              <a:buNone/>
            </a:pPr>
            <a:endParaRPr lang="en-IN" sz="1800" dirty="0">
              <a:effectLst/>
              <a:latin typeface="Times New Roman" panose="02020603050405020304" pitchFamily="18" charset="0"/>
              <a:ea typeface="Times New Roman" panose="02020603050405020304" pitchFamily="18" charset="0"/>
            </a:endParaRPr>
          </a:p>
          <a:p>
            <a:pPr marL="0" indent="0" algn="just">
              <a:spcAft>
                <a:spcPts val="1800"/>
              </a:spcAft>
              <a:buNone/>
            </a:pPr>
            <a:endParaRPr lang="en-IN" sz="1800" dirty="0">
              <a:solidFill>
                <a:srgbClr val="333333"/>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METHODOLOGY</a:t>
            </a:r>
            <a:endParaRPr lang="en-US" sz="4000" dirty="0">
              <a:latin typeface="Times New Roman" pitchFamily="18" charset="0"/>
              <a:cs typeface="Times New Roman" pitchFamily="18" charset="0"/>
            </a:endParaRPr>
          </a:p>
        </p:txBody>
      </p:sp>
      <p:sp>
        <p:nvSpPr>
          <p:cNvPr id="55" name="TextBox 54"/>
          <p:cNvSpPr txBox="1"/>
          <p:nvPr/>
        </p:nvSpPr>
        <p:spPr>
          <a:xfrm>
            <a:off x="614329" y="1457310"/>
            <a:ext cx="10187021" cy="4634089"/>
          </a:xfrm>
          <a:prstGeom prst="rect">
            <a:avLst/>
          </a:prstGeom>
          <a:noFill/>
        </p:spPr>
        <p:txBody>
          <a:bodyPr wrap="square" rtlCol="0">
            <a:spAutoFit/>
          </a:bodyPr>
          <a:lstStyle/>
          <a:p>
            <a:pPr>
              <a:spcAft>
                <a:spcPts val="1620"/>
              </a:spcAft>
            </a:pPr>
            <a:r>
              <a:rPr lang="en-US" sz="1800" dirty="0">
                <a:solidFill>
                  <a:srgbClr val="333333"/>
                </a:solidFill>
                <a:effectLst/>
                <a:latin typeface="Times New Roman" panose="02020603050405020304" pitchFamily="18" charset="0"/>
                <a:ea typeface="Segoe UI" panose="020B0502040204020203" pitchFamily="34" charset="0"/>
              </a:rPr>
              <a:t>1.Data was collected in a CSV file and uploaded in </a:t>
            </a:r>
            <a:r>
              <a:rPr lang="en-US" sz="1800" dirty="0" err="1">
                <a:solidFill>
                  <a:srgbClr val="333333"/>
                </a:solidFill>
                <a:effectLst/>
                <a:latin typeface="Times New Roman" panose="02020603050405020304" pitchFamily="18" charset="0"/>
                <a:ea typeface="Segoe UI" panose="020B0502040204020203" pitchFamily="34" charset="0"/>
              </a:rPr>
              <a:t>Jupyter</a:t>
            </a:r>
            <a:r>
              <a:rPr lang="en-US" sz="1800" dirty="0">
                <a:solidFill>
                  <a:srgbClr val="333333"/>
                </a:solidFill>
                <a:effectLst/>
                <a:latin typeface="Times New Roman" panose="02020603050405020304" pitchFamily="18" charset="0"/>
                <a:ea typeface="Segoe UI" panose="020B0502040204020203" pitchFamily="34" charset="0"/>
              </a:rPr>
              <a:t> notebook and </a:t>
            </a:r>
            <a:r>
              <a:rPr lang="en-US" sz="1800" dirty="0" err="1">
                <a:solidFill>
                  <a:srgbClr val="333333"/>
                </a:solidFill>
                <a:effectLst/>
                <a:latin typeface="Times New Roman" panose="02020603050405020304" pitchFamily="18" charset="0"/>
                <a:ea typeface="Segoe UI" panose="020B0502040204020203" pitchFamily="34" charset="0"/>
              </a:rPr>
              <a:t>analysed</a:t>
            </a:r>
            <a:r>
              <a:rPr lang="en-US" sz="1800" dirty="0">
                <a:solidFill>
                  <a:srgbClr val="333333"/>
                </a:solidFill>
                <a:effectLst/>
                <a:latin typeface="Times New Roman" panose="02020603050405020304" pitchFamily="18" charset="0"/>
                <a:ea typeface="Segoe UI" panose="020B0502040204020203" pitchFamily="34" charset="0"/>
              </a:rPr>
              <a:t> with the Python 3.8.2              software. </a:t>
            </a:r>
            <a:endParaRPr lang="en-IN" sz="1800" dirty="0">
              <a:effectLst/>
              <a:latin typeface="Times New Roman" panose="02020603050405020304" pitchFamily="18" charset="0"/>
              <a:ea typeface="Times New Roman" panose="02020603050405020304" pitchFamily="18" charset="0"/>
            </a:endParaRPr>
          </a:p>
          <a:p>
            <a:pPr>
              <a:spcAft>
                <a:spcPts val="1620"/>
              </a:spcAft>
            </a:pPr>
            <a:r>
              <a:rPr lang="en-US" sz="1800" dirty="0">
                <a:solidFill>
                  <a:srgbClr val="333333"/>
                </a:solidFill>
                <a:effectLst/>
                <a:latin typeface="Times New Roman" panose="02020603050405020304" pitchFamily="18" charset="0"/>
                <a:ea typeface="Segoe UI" panose="020B0502040204020203" pitchFamily="34" charset="0"/>
              </a:rPr>
              <a:t> Input: Total number of infected cases, active cases, recovery numbers.</a:t>
            </a:r>
            <a:endParaRPr lang="en-IN" sz="1800" dirty="0">
              <a:effectLst/>
              <a:latin typeface="Times New Roman" panose="02020603050405020304" pitchFamily="18" charset="0"/>
              <a:ea typeface="Times New Roman" panose="02020603050405020304" pitchFamily="18" charset="0"/>
            </a:endParaRPr>
          </a:p>
          <a:p>
            <a:pPr>
              <a:spcAft>
                <a:spcPts val="1620"/>
              </a:spcAft>
            </a:pPr>
            <a:r>
              <a:rPr lang="en-US" sz="1800" dirty="0">
                <a:solidFill>
                  <a:srgbClr val="333333"/>
                </a:solidFill>
                <a:effectLst/>
                <a:latin typeface="Times New Roman" panose="02020603050405020304" pitchFamily="18" charset="0"/>
                <a:ea typeface="Segoe UI" panose="020B0502040204020203" pitchFamily="34" charset="0"/>
              </a:rPr>
              <a:t>Output: Predicted confirmed cases of  a state.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2.As we are analyzing loads of data, we are trying to do it in a methodological approach by using the </a:t>
            </a:r>
          </a:p>
          <a:p>
            <a:r>
              <a:rPr lang="en-US" sz="1800" dirty="0">
                <a:effectLst/>
                <a:latin typeface="Times New Roman" panose="02020603050405020304" pitchFamily="18" charset="0"/>
                <a:ea typeface="Times New Roman" panose="02020603050405020304" pitchFamily="18" charset="0"/>
              </a:rPr>
              <a:t>   following steps.</a:t>
            </a:r>
          </a:p>
          <a:p>
            <a:endParaRPr lang="en-US"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First, we imported the COVID19 dataset and prepared it for analysis by dropping columns and aggregating rows.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Choosing on and evaluating a good measure for our analysis.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Visualizing our analysis results using </a:t>
            </a:r>
            <a:r>
              <a:rPr lang="en-US" sz="1800" dirty="0" err="1">
                <a:effectLst/>
                <a:latin typeface="Times New Roman" panose="02020603050405020304" pitchFamily="18" charset="0"/>
                <a:ea typeface="Times New Roman" panose="02020603050405020304" pitchFamily="18" charset="0"/>
              </a:rPr>
              <a:t>Matplotlib,Seaborn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1EE1-E9B8-4AC5-8F91-248EAB84F2C0}"/>
              </a:ext>
            </a:extLst>
          </p:cNvPr>
          <p:cNvSpPr>
            <a:spLocks noGrp="1"/>
          </p:cNvSpPr>
          <p:nvPr>
            <p:ph type="title"/>
          </p:nvPr>
        </p:nvSpPr>
        <p:spPr/>
        <p:txBody>
          <a:bodyPr/>
          <a:lstStyle/>
          <a:p>
            <a:r>
              <a:rPr lang="en-US" sz="4800" dirty="0"/>
              <a:t>LINEAR REGRESSION</a:t>
            </a:r>
            <a:endParaRPr lang="en-IN" dirty="0"/>
          </a:p>
        </p:txBody>
      </p:sp>
      <p:sp>
        <p:nvSpPr>
          <p:cNvPr id="3" name="Content Placeholder 2">
            <a:extLst>
              <a:ext uri="{FF2B5EF4-FFF2-40B4-BE49-F238E27FC236}">
                <a16:creationId xmlns:a16="http://schemas.microsoft.com/office/drawing/2014/main" id="{4E1C67E7-E84D-4888-B422-209BBE75B375}"/>
              </a:ext>
            </a:extLst>
          </p:cNvPr>
          <p:cNvSpPr>
            <a:spLocks noGrp="1"/>
          </p:cNvSpPr>
          <p:nvPr>
            <p:ph idx="1"/>
          </p:nvPr>
        </p:nvSpPr>
        <p:spPr/>
        <p:txBody>
          <a:bodyPr>
            <a:normAutofit fontScale="92500" lnSpcReduction="10000"/>
          </a:bodyPr>
          <a:lstStyle/>
          <a:p>
            <a:r>
              <a:rPr lang="en-US" sz="3200" b="0" i="0" dirty="0">
                <a:solidFill>
                  <a:srgbClr val="000000"/>
                </a:solidFill>
                <a:effectLst/>
                <a:latin typeface="Times New Roman" panose="02020603050405020304" pitchFamily="18" charset="0"/>
                <a:cs typeface="Times New Roman" panose="02020603050405020304" pitchFamily="18" charset="0"/>
              </a:rPr>
              <a:t>Linear regression may be defined as the statistical model that analyzes the linear relationship between a dependent variable with given set of independent variables.</a:t>
            </a:r>
          </a:p>
          <a:p>
            <a:r>
              <a:rPr lang="en-US" sz="3200" b="0" i="0" dirty="0">
                <a:solidFill>
                  <a:srgbClr val="000000"/>
                </a:solidFill>
                <a:effectLst/>
                <a:latin typeface="Times New Roman" panose="02020603050405020304" pitchFamily="18" charset="0"/>
                <a:cs typeface="Times New Roman" panose="02020603050405020304" pitchFamily="18" charset="0"/>
              </a:rPr>
              <a:t>Mathematically the relationship can be represented with the help of following equation ,Y = </a:t>
            </a:r>
            <a:r>
              <a:rPr lang="en-US" sz="3200" b="0" i="0" dirty="0" err="1">
                <a:solidFill>
                  <a:srgbClr val="000000"/>
                </a:solidFill>
                <a:effectLst/>
                <a:latin typeface="Times New Roman" panose="02020603050405020304" pitchFamily="18" charset="0"/>
                <a:cs typeface="Times New Roman" panose="02020603050405020304" pitchFamily="18" charset="0"/>
              </a:rPr>
              <a:t>mX</a:t>
            </a:r>
            <a:r>
              <a:rPr lang="en-US" sz="3200" b="0" i="0" dirty="0">
                <a:solidFill>
                  <a:srgbClr val="000000"/>
                </a:solidFill>
                <a:effectLst/>
                <a:latin typeface="Times New Roman" panose="02020603050405020304" pitchFamily="18" charset="0"/>
                <a:cs typeface="Times New Roman" panose="02020603050405020304" pitchFamily="18" charset="0"/>
              </a:rPr>
              <a:t> + b</a:t>
            </a:r>
          </a:p>
          <a:p>
            <a:pPr algn="just"/>
            <a:r>
              <a:rPr lang="en-US" sz="3200" b="0" i="0" dirty="0">
                <a:solidFill>
                  <a:srgbClr val="000000"/>
                </a:solidFill>
                <a:effectLst/>
                <a:latin typeface="Times New Roman" panose="02020603050405020304" pitchFamily="18" charset="0"/>
                <a:cs typeface="Times New Roman" panose="02020603050405020304" pitchFamily="18" charset="0"/>
              </a:rPr>
              <a:t>Here, Y is the dependent variable we are trying to predict</a:t>
            </a:r>
          </a:p>
          <a:p>
            <a:pPr algn="just"/>
            <a:r>
              <a:rPr lang="en-US" sz="3200" b="0" i="1" dirty="0">
                <a:solidFill>
                  <a:srgbClr val="000000"/>
                </a:solidFill>
                <a:effectLst/>
                <a:latin typeface="Times New Roman" panose="02020603050405020304" pitchFamily="18" charset="0"/>
                <a:cs typeface="Times New Roman" panose="02020603050405020304" pitchFamily="18" charset="0"/>
              </a:rPr>
              <a:t>X</a:t>
            </a:r>
            <a:r>
              <a:rPr lang="en-US" sz="3200" b="0" i="0" dirty="0">
                <a:solidFill>
                  <a:srgbClr val="000000"/>
                </a:solidFill>
                <a:effectLst/>
                <a:latin typeface="Times New Roman" panose="02020603050405020304" pitchFamily="18" charset="0"/>
                <a:cs typeface="Times New Roman" panose="02020603050405020304" pitchFamily="18" charset="0"/>
              </a:rPr>
              <a:t> is the dependent variable we are using to make predictions.</a:t>
            </a:r>
          </a:p>
          <a:p>
            <a:pPr algn="just"/>
            <a:r>
              <a:rPr lang="en-US" sz="3200" b="0" i="1" dirty="0">
                <a:solidFill>
                  <a:srgbClr val="000000"/>
                </a:solidFill>
                <a:effectLst/>
                <a:latin typeface="Times New Roman" panose="02020603050405020304" pitchFamily="18" charset="0"/>
                <a:cs typeface="Times New Roman" panose="02020603050405020304" pitchFamily="18" charset="0"/>
              </a:rPr>
              <a:t>m</a:t>
            </a:r>
            <a:r>
              <a:rPr lang="en-US" sz="3200" b="0" i="0" dirty="0">
                <a:solidFill>
                  <a:srgbClr val="000000"/>
                </a:solidFill>
                <a:effectLst/>
                <a:latin typeface="Times New Roman" panose="02020603050405020304" pitchFamily="18" charset="0"/>
                <a:cs typeface="Times New Roman" panose="02020603050405020304" pitchFamily="18" charset="0"/>
              </a:rPr>
              <a:t> is the slop of the regression line which represents the effect X has on Y</a:t>
            </a:r>
          </a:p>
          <a:p>
            <a:endParaRPr lang="en-US" sz="32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523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7E0C-6105-48F2-A875-16A6F9EFEC6E}"/>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Libraries used</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FB5058-07BC-4D8F-817F-C85EA3C0FDF0}"/>
              </a:ext>
            </a:extLst>
          </p:cNvPr>
          <p:cNvSpPr>
            <a:spLocks noGrp="1"/>
          </p:cNvSpPr>
          <p:nvPr>
            <p:ph idx="1"/>
          </p:nvPr>
        </p:nvSpPr>
        <p:spPr/>
        <p:txBody>
          <a:bodyPr>
            <a:normAutofit/>
          </a:bodyPr>
          <a:lstStyle/>
          <a:p>
            <a:pPr marL="342900" lvl="0" indent="-342900">
              <a:buFont typeface="Arial" panose="020B0604020202020204" pitchFamily="34" charset="0"/>
              <a:buChar char="•"/>
            </a:pPr>
            <a:r>
              <a:rPr lang="en-US" sz="4000" dirty="0">
                <a:effectLst/>
                <a:latin typeface="Times New Roman" panose="02020603050405020304" pitchFamily="18" charset="0"/>
                <a:ea typeface="SFRM1200"/>
              </a:rPr>
              <a:t>Pandas</a:t>
            </a:r>
          </a:p>
          <a:p>
            <a:pPr marL="342900" lvl="0" indent="-342900">
              <a:buFont typeface="Arial" panose="020B0604020202020204" pitchFamily="34" charset="0"/>
              <a:buChar char="•"/>
            </a:pPr>
            <a:r>
              <a:rPr lang="en-US" sz="4000" dirty="0" err="1">
                <a:effectLst/>
                <a:latin typeface="Times New Roman" panose="02020603050405020304" pitchFamily="18" charset="0"/>
                <a:ea typeface="SFRM1200"/>
              </a:rPr>
              <a:t>Numpy</a:t>
            </a:r>
            <a:endParaRPr lang="en-IN" sz="4000" dirty="0">
              <a:effectLst/>
              <a:latin typeface="Times New Roman" panose="02020603050405020304" pitchFamily="18" charset="0"/>
              <a:ea typeface="Times New Roman" panose="02020603050405020304" pitchFamily="18" charset="0"/>
            </a:endParaRPr>
          </a:p>
          <a:p>
            <a:pPr marL="342900" lvl="0" indent="-342900"/>
            <a:r>
              <a:rPr lang="en-US" sz="4000" dirty="0">
                <a:effectLst/>
                <a:latin typeface="Times New Roman" panose="02020603050405020304" pitchFamily="18" charset="0"/>
                <a:ea typeface="SFRM1200"/>
              </a:rPr>
              <a:t>Matplotlib</a:t>
            </a:r>
          </a:p>
          <a:p>
            <a:pPr marL="342900" lvl="0" indent="-342900"/>
            <a:r>
              <a:rPr lang="en-US" sz="4000" dirty="0" err="1">
                <a:effectLst/>
                <a:latin typeface="Times New Roman" panose="02020603050405020304" pitchFamily="18" charset="0"/>
                <a:ea typeface="SFRM1200"/>
              </a:rPr>
              <a:t>Sklearn</a:t>
            </a:r>
            <a:endParaRPr lang="en-US" sz="4000" dirty="0">
              <a:effectLst/>
              <a:latin typeface="Times New Roman" panose="02020603050405020304" pitchFamily="18" charset="0"/>
              <a:ea typeface="SFRM1200"/>
            </a:endParaRPr>
          </a:p>
          <a:p>
            <a:pPr marL="342900" lvl="0" indent="-342900">
              <a:buFont typeface="Arial" panose="020B0604020202020204" pitchFamily="34" charset="0"/>
              <a:buChar char="•"/>
            </a:pPr>
            <a:r>
              <a:rPr lang="en-US" sz="4000" dirty="0">
                <a:effectLst/>
                <a:latin typeface="Times New Roman" panose="02020603050405020304" pitchFamily="18" charset="0"/>
                <a:ea typeface="Times New Roman" panose="02020603050405020304" pitchFamily="18" charset="0"/>
              </a:rPr>
              <a:t>Seaborn</a:t>
            </a:r>
            <a:endParaRPr lang="en-IN" sz="4000" dirty="0"/>
          </a:p>
        </p:txBody>
      </p:sp>
    </p:spTree>
    <p:extLst>
      <p:ext uri="{BB962C8B-B14F-4D97-AF65-F5344CB8AC3E}">
        <p14:creationId xmlns:p14="http://schemas.microsoft.com/office/powerpoint/2010/main" val="378227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6EA0-553A-437C-AD00-FF9A1BFBC052}"/>
              </a:ext>
            </a:extLst>
          </p:cNvPr>
          <p:cNvSpPr>
            <a:spLocks noGrp="1"/>
          </p:cNvSpPr>
          <p:nvPr>
            <p:ph type="title"/>
          </p:nvPr>
        </p:nvSpPr>
        <p:spPr>
          <a:xfrm>
            <a:off x="540066" y="480062"/>
            <a:ext cx="9721216" cy="1200150"/>
          </a:xfrm>
        </p:spPr>
        <p:txBody>
          <a:bodyPr>
            <a:normAutofit/>
          </a:bodyPr>
          <a:lstStyle/>
          <a:p>
            <a:r>
              <a:rPr lang="en-US" sz="4000" b="1">
                <a:latin typeface="Times New Roman" panose="02020603050405020304" pitchFamily="18" charset="0"/>
                <a:cs typeface="Times New Roman" panose="02020603050405020304" pitchFamily="18" charset="0"/>
              </a:rPr>
              <a:t>OUTPUT</a:t>
            </a:r>
            <a:endParaRPr lang="en-IN" sz="4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12C84E4-1A2C-4EF2-807F-AA3392D49752}"/>
              </a:ext>
            </a:extLst>
          </p:cNvPr>
          <p:cNvSpPr>
            <a:spLocks noGrp="1"/>
          </p:cNvSpPr>
          <p:nvPr>
            <p:ph idx="1"/>
          </p:nvPr>
        </p:nvSpPr>
        <p:spPr/>
        <p:txBody>
          <a:bodyPr>
            <a:normAutofit/>
          </a:bodyPr>
          <a:lstStyle/>
          <a:p>
            <a:pPr>
              <a:buFont typeface="+mj-lt"/>
              <a:buAutoNum type="arabicPeriod"/>
            </a:pPr>
            <a:r>
              <a:rPr lang="en-US" sz="1600" b="1" dirty="0">
                <a:latin typeface="Times New Roman" panose="02020603050405020304" pitchFamily="18" charset="0"/>
                <a:cs typeface="Times New Roman" panose="02020603050405020304" pitchFamily="18" charset="0"/>
              </a:rPr>
              <a:t>Importing libraries and reading dataset.</a:t>
            </a:r>
            <a:endParaRPr lang="en-IN" sz="1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A646856-5290-4433-A7BE-18BCE9E82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0" y="2232298"/>
            <a:ext cx="10085530" cy="3541571"/>
          </a:xfrm>
          <a:prstGeom prst="rect">
            <a:avLst/>
          </a:prstGeom>
        </p:spPr>
      </p:pic>
    </p:spTree>
    <p:extLst>
      <p:ext uri="{BB962C8B-B14F-4D97-AF65-F5344CB8AC3E}">
        <p14:creationId xmlns:p14="http://schemas.microsoft.com/office/powerpoint/2010/main" val="8348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0486-5435-4A90-A20E-E899C4734C73}"/>
              </a:ext>
            </a:extLst>
          </p:cNvPr>
          <p:cNvSpPr>
            <a:spLocks noGrp="1"/>
          </p:cNvSpPr>
          <p:nvPr>
            <p:ph type="title"/>
          </p:nvPr>
        </p:nvSpPr>
        <p:spPr/>
        <p:txBody>
          <a:bodyPr>
            <a:normAutofit/>
          </a:bodyPr>
          <a:lstStyle/>
          <a:p>
            <a:r>
              <a:rPr lang="en-IN" sz="1800" b="1"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Plotting a bar graph for top 5 states with maximum number of confirmed cases.</a:t>
            </a:r>
            <a:br>
              <a:rPr lang="en-IN" sz="1800" dirty="0">
                <a:effectLst/>
                <a:latin typeface="Times New Roman" panose="02020603050405020304" pitchFamily="18" charset="0"/>
                <a:ea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8BD058-AFAF-4887-BD40-11C5F5743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999" y="1679575"/>
            <a:ext cx="8459351" cy="4752975"/>
          </a:xfrm>
        </p:spPr>
      </p:pic>
    </p:spTree>
    <p:extLst>
      <p:ext uri="{BB962C8B-B14F-4D97-AF65-F5344CB8AC3E}">
        <p14:creationId xmlns:p14="http://schemas.microsoft.com/office/powerpoint/2010/main" val="3229225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1078</Words>
  <Application>Microsoft Office PowerPoint</Application>
  <PresentationFormat>Custom</PresentationFormat>
  <Paragraphs>94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Franklin Gothic Book</vt:lpstr>
      <vt:lpstr>Franklin Gothic Medium</vt:lpstr>
      <vt:lpstr>Times New Roman</vt:lpstr>
      <vt:lpstr>Wingdings</vt:lpstr>
      <vt:lpstr>Office Theme</vt:lpstr>
      <vt:lpstr>PowerPoint Presentation</vt:lpstr>
      <vt:lpstr>CONTENTS</vt:lpstr>
      <vt:lpstr>INTRODUCTION</vt:lpstr>
      <vt:lpstr>LITERATURE SURVEY</vt:lpstr>
      <vt:lpstr>METHODOLOGY</vt:lpstr>
      <vt:lpstr>LINEAR REGRESSION</vt:lpstr>
      <vt:lpstr>Libraries used</vt:lpstr>
      <vt:lpstr>OUTPUT</vt:lpstr>
      <vt:lpstr>[2] Plotting a bar graph for top 5 states with maximum number of confirmed cases. </vt:lpstr>
      <vt:lpstr>[3] Plotting a line graph for confirmed cases in Maharashtra.  </vt:lpstr>
      <vt:lpstr>[4] Plotting a line graph for death cases in Maharashtra</vt:lpstr>
      <vt:lpstr>[5] Implementing linear regression  using sklearn model. </vt:lpstr>
      <vt:lpstr>[6] Predicting the confirmed cases using linear regression. </vt:lpstr>
      <vt:lpstr>APPLICATIONS</vt:lpstr>
      <vt:lpstr>LIMITATIONS</vt:lpstr>
      <vt:lpstr>CONCLUSION</vt:lpstr>
      <vt:lpstr>REFERENCES</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Tohid 7</dc:creator>
  <cp:lastModifiedBy>Shreyas Tm</cp:lastModifiedBy>
  <cp:revision>134</cp:revision>
  <dcterms:created xsi:type="dcterms:W3CDTF">2021-05-29T01:42:06Z</dcterms:created>
  <dcterms:modified xsi:type="dcterms:W3CDTF">2021-08-11T13:50:35Z</dcterms:modified>
</cp:coreProperties>
</file>