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88" r:id="rId2"/>
    <p:sldId id="258" r:id="rId3"/>
    <p:sldId id="265" r:id="rId4"/>
    <p:sldId id="297" r:id="rId5"/>
    <p:sldId id="292" r:id="rId6"/>
    <p:sldId id="268" r:id="rId7"/>
    <p:sldId id="261" r:id="rId8"/>
    <p:sldId id="294" r:id="rId9"/>
    <p:sldId id="263" r:id="rId10"/>
    <p:sldId id="277" r:id="rId11"/>
    <p:sldId id="278" r:id="rId12"/>
    <p:sldId id="296" r:id="rId13"/>
    <p:sldId id="264" r:id="rId14"/>
    <p:sldId id="291" r:id="rId15"/>
    <p:sldId id="290" r:id="rId16"/>
    <p:sldId id="28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5FF"/>
    <a:srgbClr val="FF155D"/>
    <a:srgbClr val="D1D7E7"/>
    <a:srgbClr val="E8F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9D962-11D6-4EE1-8839-552F8AB1E9B0}"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8A51E-22FB-44F9-9690-682395B3F627}" type="slidenum">
              <a:rPr lang="en-IN" smtClean="0"/>
              <a:t>‹#›</a:t>
            </a:fld>
            <a:endParaRPr lang="en-IN"/>
          </a:p>
        </p:txBody>
      </p:sp>
    </p:spTree>
    <p:extLst>
      <p:ext uri="{BB962C8B-B14F-4D97-AF65-F5344CB8AC3E}">
        <p14:creationId xmlns:p14="http://schemas.microsoft.com/office/powerpoint/2010/main" val="258351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9E7228-0E59-4EAC-AFE0-5FC2CF400F89}"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10191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BF4CE-80E6-499A-ABF5-2D05F455F202}"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18293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7AB38-7322-43BA-9AEC-B2E333AA812D}"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3669D3-792E-414A-BA61-54D5C8AB74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9123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31D5A0-160B-4F32-931A-7354C68906AE}"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252125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3A7033-8338-4C36-A603-8AE4F9EF362C}"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3669D3-792E-414A-BA61-54D5C8AB74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5677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58804-3333-4CAD-8FF0-F576EC3E96EB}"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19881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9323-4AB0-4159-AE58-67061A96E4DD}"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19377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3A624-6E59-4139-A5CD-C3E6B4FFDB68}"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95161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4CBBE-BC11-43EA-AED4-56992904BC5A}"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26512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088CF-B865-42FD-A649-61506B0B90D9}"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29136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0CC7C-6724-4860-90F5-C0E43F2F9354}"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350670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8CD08-2DC2-418A-85BC-B381A2C2D63C}" type="datetime1">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1710415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1C882-6835-4610-A48B-EE15DC88A884}" type="datetime1">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84229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F2685-C33E-407F-A0CE-BAD55DA220E9}" type="datetime1">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16131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C9325D-5CFA-41E6-B2D7-3F6AEDA5320A}"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90153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9CDE-6290-47B4-A5FA-6AC138F31436}" type="datetime1">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3669D3-792E-414A-BA61-54D5C8AB748C}" type="slidenum">
              <a:rPr lang="en-US" smtClean="0"/>
              <a:t>‹#›</a:t>
            </a:fld>
            <a:endParaRPr lang="en-US"/>
          </a:p>
        </p:txBody>
      </p:sp>
    </p:spTree>
    <p:extLst>
      <p:ext uri="{BB962C8B-B14F-4D97-AF65-F5344CB8AC3E}">
        <p14:creationId xmlns:p14="http://schemas.microsoft.com/office/powerpoint/2010/main" val="427953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1D2CFA-46D7-49C1-94A8-BACAA44591C8}" type="datetime1">
              <a:rPr lang="en-US" smtClean="0"/>
              <a:t>5/30/2022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A3669D3-792E-414A-BA61-54D5C8AB748C}" type="slidenum">
              <a:rPr lang="en-US" smtClean="0"/>
              <a:t>‹#›</a:t>
            </a:fld>
            <a:endParaRPr lang="en-US"/>
          </a:p>
        </p:txBody>
      </p:sp>
    </p:spTree>
    <p:extLst>
      <p:ext uri="{BB962C8B-B14F-4D97-AF65-F5344CB8AC3E}">
        <p14:creationId xmlns:p14="http://schemas.microsoft.com/office/powerpoint/2010/main" val="36670736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hyperlink" Target="http://www.ibm.com/" TargetMode="External"/><Relationship Id="rId1" Type="http://schemas.openxmlformats.org/officeDocument/2006/relationships/slideLayout" Target="../slideLayouts/slideLayout2.xml"/><Relationship Id="rId5" Type="http://schemas.openxmlformats.org/officeDocument/2006/relationships/hyperlink" Target="http://www.linkedin.com/" TargetMode="External"/><Relationship Id="rId4" Type="http://schemas.openxmlformats.org/officeDocument/2006/relationships/hyperlink" Target="https://ieeexplore.iee.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ri-siddhartha-institute-of-technology-ssit-logo.png"/>
          <p:cNvPicPr>
            <a:picLocks noChangeAspect="1"/>
          </p:cNvPicPr>
          <p:nvPr/>
        </p:nvPicPr>
        <p:blipFill>
          <a:blip r:embed="rId2" cstate="print"/>
          <a:stretch>
            <a:fillRect/>
          </a:stretch>
        </p:blipFill>
        <p:spPr>
          <a:xfrm>
            <a:off x="1" y="1"/>
            <a:ext cx="2025267" cy="1864167"/>
          </a:xfrm>
          <a:prstGeom prst="rect">
            <a:avLst/>
          </a:prstGeom>
        </p:spPr>
      </p:pic>
      <p:pic>
        <p:nvPicPr>
          <p:cNvPr id="6" name="Picture 5" descr="Sri_Siddhartha_Academy_of_Higher_Education_Universtiy_SSAHE_SSU_Logo_Tumkur-300x300.jpg"/>
          <p:cNvPicPr>
            <a:picLocks noChangeAspect="1"/>
          </p:cNvPicPr>
          <p:nvPr/>
        </p:nvPicPr>
        <p:blipFill>
          <a:blip r:embed="rId3" cstate="print"/>
          <a:stretch>
            <a:fillRect/>
          </a:stretch>
        </p:blipFill>
        <p:spPr>
          <a:xfrm>
            <a:off x="10143888" y="-8876"/>
            <a:ext cx="2048112" cy="1728094"/>
          </a:xfrm>
          <a:prstGeom prst="rect">
            <a:avLst/>
          </a:prstGeom>
        </p:spPr>
      </p:pic>
      <p:sp>
        <p:nvSpPr>
          <p:cNvPr id="7" name="TextBox 6"/>
          <p:cNvSpPr txBox="1"/>
          <p:nvPr/>
        </p:nvSpPr>
        <p:spPr>
          <a:xfrm>
            <a:off x="1754216" y="231299"/>
            <a:ext cx="7607340" cy="430887"/>
          </a:xfrm>
          <a:prstGeom prst="rect">
            <a:avLst/>
          </a:prstGeom>
          <a:noFill/>
        </p:spPr>
        <p:txBody>
          <a:bodyPr wrap="none" rtlCol="0">
            <a:spAutoFit/>
          </a:bodyPr>
          <a:lstStyle/>
          <a:p>
            <a:pPr algn="ctr"/>
            <a:r>
              <a:rPr lang="en-IN" sz="2200" b="1" dirty="0">
                <a:latin typeface="Arial" pitchFamily="34" charset="0"/>
                <a:cs typeface="Arial" pitchFamily="34" charset="0"/>
              </a:rPr>
              <a:t>	      SRI SIDDHARTHA INSTITUTE OF TECHNOLOGY</a:t>
            </a:r>
            <a:endParaRPr lang="en-US" sz="2200" b="1" dirty="0">
              <a:latin typeface="Arial" pitchFamily="34" charset="0"/>
              <a:cs typeface="Arial" pitchFamily="34" charset="0"/>
            </a:endParaRPr>
          </a:p>
        </p:txBody>
      </p:sp>
      <p:sp>
        <p:nvSpPr>
          <p:cNvPr id="8" name="TextBox 7"/>
          <p:cNvSpPr txBox="1"/>
          <p:nvPr/>
        </p:nvSpPr>
        <p:spPr>
          <a:xfrm>
            <a:off x="1988253" y="571480"/>
            <a:ext cx="7668766" cy="661720"/>
          </a:xfrm>
          <a:prstGeom prst="rect">
            <a:avLst/>
          </a:prstGeom>
          <a:noFill/>
        </p:spPr>
        <p:txBody>
          <a:bodyPr wrap="none" rtlCol="0">
            <a:spAutoFit/>
          </a:bodyPr>
          <a:lstStyle/>
          <a:p>
            <a:pPr algn="ctr"/>
            <a:r>
              <a:rPr lang="en-IN" sz="1850" dirty="0">
                <a:latin typeface="Franklin Gothic Book" pitchFamily="34" charset="0"/>
                <a:cs typeface="Arial" pitchFamily="34" charset="0"/>
              </a:rPr>
              <a:t>     (A Constituent College of Sri Siddhartha Academy of Higher Education)</a:t>
            </a:r>
          </a:p>
          <a:p>
            <a:pPr algn="ctr"/>
            <a:r>
              <a:rPr lang="en-IN" sz="1850" dirty="0">
                <a:latin typeface="Franklin Gothic Book" pitchFamily="34" charset="0"/>
                <a:cs typeface="Arial" pitchFamily="34" charset="0"/>
              </a:rPr>
              <a:t>   MARALUR, TUMAKURU-572105</a:t>
            </a:r>
            <a:endParaRPr lang="en-US" sz="1850" dirty="0">
              <a:latin typeface="Franklin Gothic Book" pitchFamily="34" charset="0"/>
              <a:cs typeface="Arial" pitchFamily="34" charset="0"/>
            </a:endParaRPr>
          </a:p>
        </p:txBody>
      </p:sp>
      <p:sp>
        <p:nvSpPr>
          <p:cNvPr id="9" name="TextBox 8"/>
          <p:cNvSpPr txBox="1"/>
          <p:nvPr/>
        </p:nvSpPr>
        <p:spPr>
          <a:xfrm>
            <a:off x="2904506" y="1379100"/>
            <a:ext cx="5634619" cy="369332"/>
          </a:xfrm>
          <a:prstGeom prst="rect">
            <a:avLst/>
          </a:prstGeom>
          <a:noFill/>
        </p:spPr>
        <p:txBody>
          <a:bodyPr wrap="none" rtlCol="0">
            <a:spAutoFit/>
          </a:bodyPr>
          <a:lstStyle/>
          <a:p>
            <a:pPr algn="ctr"/>
            <a:r>
              <a:rPr lang="en-IN" dirty="0">
                <a:latin typeface="Franklin Gothic Medium" pitchFamily="34" charset="0"/>
              </a:rPr>
              <a:t>       Department of Computer Science And Engineering</a:t>
            </a:r>
            <a:endParaRPr lang="en-US" dirty="0">
              <a:latin typeface="Franklin Gothic Medium" pitchFamily="34" charset="0"/>
            </a:endParaRPr>
          </a:p>
        </p:txBody>
      </p:sp>
      <p:sp>
        <p:nvSpPr>
          <p:cNvPr id="10" name="TextBox 9"/>
          <p:cNvSpPr txBox="1"/>
          <p:nvPr/>
        </p:nvSpPr>
        <p:spPr>
          <a:xfrm>
            <a:off x="4028748" y="1788412"/>
            <a:ext cx="4262996" cy="1003736"/>
          </a:xfrm>
          <a:prstGeom prst="rect">
            <a:avLst/>
          </a:prstGeom>
          <a:noFill/>
        </p:spPr>
        <p:txBody>
          <a:bodyPr wrap="square" rtlCol="0">
            <a:spAutoFit/>
          </a:bodyPr>
          <a:lstStyle/>
          <a:p>
            <a:pPr algn="ctr">
              <a:lnSpc>
                <a:spcPct val="150000"/>
              </a:lnSpc>
            </a:pPr>
            <a:r>
              <a:rPr lang="en-IN" sz="2100" dirty="0">
                <a:latin typeface="Times New Roman" pitchFamily="18" charset="0"/>
                <a:cs typeface="Times New Roman" pitchFamily="18" charset="0"/>
              </a:rPr>
              <a:t>TECHNICAL SEMINAR</a:t>
            </a:r>
          </a:p>
          <a:p>
            <a:pPr algn="ctr">
              <a:lnSpc>
                <a:spcPct val="150000"/>
              </a:lnSpc>
            </a:pPr>
            <a:r>
              <a:rPr lang="en-IN" sz="2100" dirty="0">
                <a:latin typeface="Times New Roman" pitchFamily="18" charset="0"/>
                <a:cs typeface="Times New Roman" pitchFamily="18" charset="0"/>
              </a:rPr>
              <a:t> ON</a:t>
            </a:r>
          </a:p>
        </p:txBody>
      </p:sp>
      <p:sp>
        <p:nvSpPr>
          <p:cNvPr id="11" name="TextBox 10"/>
          <p:cNvSpPr txBox="1"/>
          <p:nvPr/>
        </p:nvSpPr>
        <p:spPr>
          <a:xfrm>
            <a:off x="460808" y="2867776"/>
            <a:ext cx="10915277" cy="523220"/>
          </a:xfrm>
          <a:prstGeom prst="rect">
            <a:avLst/>
          </a:prstGeom>
          <a:noFill/>
        </p:spPr>
        <p:txBody>
          <a:bodyPr wrap="square" rtlCol="0">
            <a:spAutoFit/>
          </a:bodyPr>
          <a:lstStyle/>
          <a:p>
            <a:pPr algn="ctr"/>
            <a:r>
              <a:rPr lang="en-IN" sz="2200" b="1" dirty="0">
                <a:solidFill>
                  <a:schemeClr val="bg2">
                    <a:lumMod val="50000"/>
                  </a:schemeClr>
                </a:solidFill>
                <a:latin typeface="Times New Roman" pitchFamily="18" charset="0"/>
                <a:cs typeface="Times New Roman" pitchFamily="18" charset="0"/>
              </a:rPr>
              <a:t>          “</a:t>
            </a:r>
            <a:r>
              <a:rPr lang="en-US" sz="2800" b="1" dirty="0">
                <a:solidFill>
                  <a:schemeClr val="accent1">
                    <a:lumMod val="50000"/>
                  </a:schemeClr>
                </a:solidFill>
                <a:latin typeface="Times New Roman" panose="02020603050405020304" pitchFamily="18" charset="0"/>
                <a:cs typeface="Times New Roman" panose="02020603050405020304" pitchFamily="18" charset="0"/>
              </a:rPr>
              <a:t>EDGE COMPUTING</a:t>
            </a:r>
            <a:r>
              <a:rPr lang="en-IN" sz="2200" b="1" dirty="0">
                <a:solidFill>
                  <a:schemeClr val="bg2">
                    <a:lumMod val="50000"/>
                  </a:schemeClr>
                </a:solidFill>
                <a:latin typeface="Times New Roman" pitchFamily="18" charset="0"/>
                <a:cs typeface="Times New Roman" pitchFamily="18" charset="0"/>
              </a:rPr>
              <a:t>”</a:t>
            </a:r>
            <a:endParaRPr lang="en-US" sz="2200" b="1" dirty="0">
              <a:solidFill>
                <a:schemeClr val="bg2">
                  <a:lumMod val="50000"/>
                </a:schemeClr>
              </a:solidFill>
              <a:latin typeface="Times New Roman" pitchFamily="18" charset="0"/>
              <a:cs typeface="Times New Roman" pitchFamily="18" charset="0"/>
            </a:endParaRPr>
          </a:p>
        </p:txBody>
      </p:sp>
      <p:sp>
        <p:nvSpPr>
          <p:cNvPr id="12" name="TextBox 11"/>
          <p:cNvSpPr txBox="1"/>
          <p:nvPr/>
        </p:nvSpPr>
        <p:spPr>
          <a:xfrm>
            <a:off x="1665922" y="3849082"/>
            <a:ext cx="2362826" cy="1200329"/>
          </a:xfrm>
          <a:prstGeom prst="rect">
            <a:avLst/>
          </a:prstGeom>
          <a:noFill/>
        </p:spPr>
        <p:txBody>
          <a:bodyPr wrap="none" rtlCol="0">
            <a:spAutoFit/>
          </a:bodyPr>
          <a:lstStyle/>
          <a:p>
            <a:pPr algn="just"/>
            <a:endParaRPr lang="en-IN" b="1" dirty="0">
              <a:latin typeface="Times New Roman" pitchFamily="18" charset="0"/>
              <a:cs typeface="Times New Roman" pitchFamily="18" charset="0"/>
            </a:endParaRPr>
          </a:p>
          <a:p>
            <a:pPr algn="just"/>
            <a:r>
              <a:rPr lang="en-IN" b="1" dirty="0">
                <a:solidFill>
                  <a:srgbClr val="0070C0"/>
                </a:solidFill>
                <a:latin typeface="Times New Roman" pitchFamily="18" charset="0"/>
                <a:cs typeface="Times New Roman" pitchFamily="18" charset="0"/>
              </a:rPr>
              <a:t>Submitted by:-</a:t>
            </a:r>
          </a:p>
          <a:p>
            <a:pPr algn="just"/>
            <a:r>
              <a:rPr lang="en-IN" dirty="0">
                <a:latin typeface="Times New Roman" pitchFamily="18" charset="0"/>
                <a:cs typeface="Times New Roman" pitchFamily="18" charset="0"/>
              </a:rPr>
              <a:t>Shreyas T M -18CS088</a:t>
            </a:r>
          </a:p>
          <a:p>
            <a:pPr algn="just"/>
            <a:endParaRPr lang="en-US" dirty="0">
              <a:latin typeface="Times New Roman" pitchFamily="18" charset="0"/>
              <a:cs typeface="Times New Roman" pitchFamily="18" charset="0"/>
            </a:endParaRPr>
          </a:p>
        </p:txBody>
      </p:sp>
      <p:sp>
        <p:nvSpPr>
          <p:cNvPr id="13" name="TextBox 12"/>
          <p:cNvSpPr txBox="1"/>
          <p:nvPr/>
        </p:nvSpPr>
        <p:spPr>
          <a:xfrm>
            <a:off x="7693049" y="3849082"/>
            <a:ext cx="3512372" cy="1200329"/>
          </a:xfrm>
          <a:prstGeom prst="rect">
            <a:avLst/>
          </a:prstGeom>
          <a:noFill/>
        </p:spPr>
        <p:txBody>
          <a:bodyPr wrap="none" rtlCol="0">
            <a:spAutoFit/>
          </a:bodyPr>
          <a:lstStyle/>
          <a:p>
            <a:pPr algn="r"/>
            <a:r>
              <a:rPr lang="en-IN" b="1" dirty="0">
                <a:solidFill>
                  <a:srgbClr val="0070C0"/>
                </a:solidFill>
                <a:latin typeface="Times New Roman" pitchFamily="18" charset="0"/>
                <a:cs typeface="Times New Roman" pitchFamily="18" charset="0"/>
              </a:rPr>
              <a:t>Under the guidance of :- </a:t>
            </a:r>
          </a:p>
          <a:p>
            <a:pPr algn="r"/>
            <a:r>
              <a:rPr lang="en-IN" b="1" dirty="0">
                <a:latin typeface="Times New Roman" pitchFamily="18" charset="0"/>
                <a:cs typeface="Times New Roman" pitchFamily="18" charset="0"/>
              </a:rPr>
              <a:t>                  </a:t>
            </a:r>
            <a:r>
              <a:rPr lang="en-IN" sz="1600" b="1" dirty="0">
                <a:latin typeface="Times New Roman" pitchFamily="18" charset="0"/>
                <a:cs typeface="Times New Roman" pitchFamily="18" charset="0"/>
              </a:rPr>
              <a:t>MADHUMALA G             </a:t>
            </a:r>
          </a:p>
          <a:p>
            <a:pPr algn="r"/>
            <a:r>
              <a:rPr lang="en-IN" dirty="0">
                <a:latin typeface="Times New Roman" pitchFamily="18" charset="0"/>
                <a:cs typeface="Times New Roman" pitchFamily="18" charset="0"/>
              </a:rPr>
              <a:t>Assistant Professor, CSE Dept.</a:t>
            </a:r>
          </a:p>
          <a:p>
            <a:pPr algn="r"/>
            <a:r>
              <a:rPr lang="en-IN" dirty="0">
                <a:latin typeface="Times New Roman" pitchFamily="18" charset="0"/>
                <a:cs typeface="Times New Roman" pitchFamily="18" charset="0"/>
              </a:rPr>
              <a:t>SSIT , </a:t>
            </a:r>
            <a:r>
              <a:rPr lang="en-IN" dirty="0" err="1">
                <a:latin typeface="Times New Roman" pitchFamily="18" charset="0"/>
                <a:cs typeface="Times New Roman" pitchFamily="18" charset="0"/>
              </a:rPr>
              <a:t>Tumakuru</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4" name="TextBox 13"/>
          <p:cNvSpPr txBox="1"/>
          <p:nvPr/>
        </p:nvSpPr>
        <p:spPr>
          <a:xfrm>
            <a:off x="1665922" y="6442035"/>
            <a:ext cx="1928733" cy="369332"/>
          </a:xfrm>
          <a:prstGeom prst="rect">
            <a:avLst/>
          </a:prstGeom>
          <a:noFill/>
        </p:spPr>
        <p:txBody>
          <a:bodyPr wrap="none" rtlCol="0">
            <a:spAutoFit/>
          </a:bodyPr>
          <a:lstStyle/>
          <a:p>
            <a:r>
              <a:rPr lang="en-IN" sz="1800" dirty="0">
                <a:solidFill>
                  <a:srgbClr val="FF0000"/>
                </a:solidFill>
                <a:latin typeface="Times New Roman" pitchFamily="18" charset="0"/>
                <a:cs typeface="Times New Roman" pitchFamily="18" charset="0"/>
              </a:rPr>
              <a:t>Date :- 07/02/2022</a:t>
            </a:r>
            <a:endParaRPr lang="en-US" sz="1800" dirty="0">
              <a:solidFill>
                <a:srgbClr val="FF0000"/>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D28AD4E2-3541-42BE-9B13-3851A69AF899}"/>
              </a:ext>
            </a:extLst>
          </p:cNvPr>
          <p:cNvSpPr>
            <a:spLocks noGrp="1"/>
          </p:cNvSpPr>
          <p:nvPr>
            <p:ph type="sldNum" sz="quarter" idx="12"/>
          </p:nvPr>
        </p:nvSpPr>
        <p:spPr/>
        <p:txBody>
          <a:bodyPr/>
          <a:lstStyle/>
          <a:p>
            <a:fld id="{8A5CE75E-576C-44A6-9AC4-A2FB801F65B0}" type="slidenum">
              <a:rPr lang="en-IN" smtClean="0"/>
              <a:t>1</a:t>
            </a:fld>
            <a:endParaRPr lang="en-IN"/>
          </a:p>
        </p:txBody>
      </p:sp>
    </p:spTree>
    <p:extLst>
      <p:ext uri="{BB962C8B-B14F-4D97-AF65-F5344CB8AC3E}">
        <p14:creationId xmlns:p14="http://schemas.microsoft.com/office/powerpoint/2010/main" val="230407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2214-2644-4B4A-AF06-D09E64CA6729}"/>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Use of Edge Computing related to Industries</a:t>
            </a:r>
          </a:p>
        </p:txBody>
      </p:sp>
      <p:sp>
        <p:nvSpPr>
          <p:cNvPr id="3" name="Content Placeholder 2">
            <a:extLst>
              <a:ext uri="{FF2B5EF4-FFF2-40B4-BE49-F238E27FC236}">
                <a16:creationId xmlns:a16="http://schemas.microsoft.com/office/drawing/2014/main" id="{BAE4BADF-5F2D-43EC-8D4A-CB02A76AC886}"/>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Smart applications and devices respond to data, instantly eliminating lag time.</a:t>
            </a:r>
          </a:p>
          <a:p>
            <a:pPr algn="just"/>
            <a:r>
              <a:rPr lang="en-US" dirty="0">
                <a:latin typeface="Times New Roman" panose="02020603050405020304" pitchFamily="18" charset="0"/>
                <a:cs typeface="Times New Roman" panose="02020603050405020304" pitchFamily="18" charset="0"/>
              </a:rPr>
              <a:t>Real-time data process with any latency where even milliseconds in latency make a difference in the processing of data.</a:t>
            </a:r>
          </a:p>
          <a:p>
            <a:pPr algn="just"/>
            <a:r>
              <a:rPr lang="en-US" dirty="0">
                <a:latin typeface="Times New Roman" panose="02020603050405020304" pitchFamily="18" charset="0"/>
                <a:cs typeface="Times New Roman" panose="02020603050405020304" pitchFamily="18" charset="0"/>
              </a:rPr>
              <a:t>Efficient data processing in massive data.</a:t>
            </a:r>
          </a:p>
          <a:p>
            <a:pPr algn="just"/>
            <a:r>
              <a:rPr lang="en-US" dirty="0">
                <a:latin typeface="Times New Roman" panose="02020603050405020304" pitchFamily="18" charset="0"/>
                <a:cs typeface="Times New Roman" panose="02020603050405020304" pitchFamily="18" charset="0"/>
              </a:rPr>
              <a:t>Effective use of the application in a remote location.</a:t>
            </a:r>
          </a:p>
          <a:p>
            <a:pPr algn="just"/>
            <a:r>
              <a:rPr lang="en-US" dirty="0">
                <a:latin typeface="Times New Roman" panose="02020603050405020304" pitchFamily="18" charset="0"/>
                <a:cs typeface="Times New Roman" panose="02020603050405020304" pitchFamily="18" charset="0"/>
              </a:rPr>
              <a:t>Security for sensitive data even without putting in the public cloud</a:t>
            </a:r>
            <a:r>
              <a:rPr lang="en-US" dirty="0">
                <a:latin typeface="Sitka Small" panose="02000505000000020004" pitchFamily="2" charset="0"/>
              </a:rPr>
              <a:t>.</a:t>
            </a:r>
          </a:p>
        </p:txBody>
      </p:sp>
      <p:sp>
        <p:nvSpPr>
          <p:cNvPr id="4" name="Slide Number Placeholder 3">
            <a:extLst>
              <a:ext uri="{FF2B5EF4-FFF2-40B4-BE49-F238E27FC236}">
                <a16:creationId xmlns:a16="http://schemas.microsoft.com/office/drawing/2014/main" id="{4B5C0DFE-4063-4EBE-9042-74E750B6B458}"/>
              </a:ext>
            </a:extLst>
          </p:cNvPr>
          <p:cNvSpPr>
            <a:spLocks noGrp="1"/>
          </p:cNvSpPr>
          <p:nvPr>
            <p:ph type="sldNum" sz="quarter" idx="12"/>
          </p:nvPr>
        </p:nvSpPr>
        <p:spPr/>
        <p:txBody>
          <a:bodyPr/>
          <a:lstStyle/>
          <a:p>
            <a:fld id="{DA3669D3-792E-414A-BA61-54D5C8AB748C}" type="slidenum">
              <a:rPr lang="en-US" smtClean="0"/>
              <a:t>10</a:t>
            </a:fld>
            <a:endParaRPr lang="en-US"/>
          </a:p>
        </p:txBody>
      </p:sp>
    </p:spTree>
    <p:extLst>
      <p:ext uri="{BB962C8B-B14F-4D97-AF65-F5344CB8AC3E}">
        <p14:creationId xmlns:p14="http://schemas.microsoft.com/office/powerpoint/2010/main" val="15431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064-3746-4879-A833-66F761BB8928}"/>
              </a:ext>
            </a:extLst>
          </p:cNvPr>
          <p:cNvSpPr>
            <a:spLocks noGrp="1"/>
          </p:cNvSpPr>
          <p:nvPr>
            <p:ph type="title"/>
          </p:nvPr>
        </p:nvSpPr>
        <p:spPr>
          <a:xfrm>
            <a:off x="921695" y="1653154"/>
            <a:ext cx="10515600" cy="1489625"/>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Role of Edge Computing in Healthcare</a:t>
            </a:r>
          </a:p>
        </p:txBody>
      </p:sp>
      <p:sp>
        <p:nvSpPr>
          <p:cNvPr id="3" name="Content Placeholder 2">
            <a:extLst>
              <a:ext uri="{FF2B5EF4-FFF2-40B4-BE49-F238E27FC236}">
                <a16:creationId xmlns:a16="http://schemas.microsoft.com/office/drawing/2014/main" id="{CC1AF8AC-8319-4F4C-8D44-62BCCCA655D3}"/>
              </a:ext>
            </a:extLst>
          </p:cNvPr>
          <p:cNvSpPr>
            <a:spLocks noGrp="1"/>
          </p:cNvSpPr>
          <p:nvPr>
            <p:ph idx="1"/>
          </p:nvPr>
        </p:nvSpPr>
        <p:spPr>
          <a:xfrm>
            <a:off x="1311579" y="2397967"/>
            <a:ext cx="10599095" cy="3097764"/>
          </a:xfrm>
        </p:spPr>
        <p:txBody>
          <a:bodyPr>
            <a:noAutofit/>
          </a:bodyPr>
          <a:lstStyle/>
          <a:p>
            <a:pPr algn="just"/>
            <a:r>
              <a:rPr lang="en-US" dirty="0">
                <a:latin typeface="Times New Roman" panose="02020603050405020304" pitchFamily="18" charset="0"/>
                <a:cs typeface="Times New Roman" panose="02020603050405020304" pitchFamily="18" charset="0"/>
              </a:rPr>
              <a:t>For example, in the hospital, we collect data from IoT devices, which is monitoring patients and transfer it to the trust’s electronic health record (EHR) from the bedside, with the authentication of staff to the IoT devices through proximity cards.</a:t>
            </a:r>
          </a:p>
          <a:p>
            <a:pPr marL="0" indent="0" algn="just">
              <a:buNone/>
            </a:pPr>
            <a:r>
              <a:rPr lang="en-US" sz="28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Role of Edge Computing in Social Good</a:t>
            </a:r>
          </a:p>
          <a:p>
            <a:pPr algn="just"/>
            <a:r>
              <a:rPr lang="en-US" dirty="0">
                <a:latin typeface="Times New Roman" panose="02020603050405020304" pitchFamily="18" charset="0"/>
                <a:cs typeface="Times New Roman" panose="02020603050405020304" pitchFamily="18" charset="0"/>
              </a:rPr>
              <a:t>Environmental factors like road traffic density, air quality, weather, school holidays, and other open data sets give better results by the processing of data with the help of edge computing and machine learning.</a:t>
            </a:r>
          </a:p>
          <a:p>
            <a:pPr algn="just"/>
            <a:endParaRPr lang="en-US" sz="3600" b="1" u="sng" dirty="0">
              <a:latin typeface="Times New Roman" panose="02020603050405020304" pitchFamily="18" charset="0"/>
              <a:cs typeface="Times New Roman" panose="02020603050405020304" pitchFamily="18" charset="0"/>
            </a:endParaRPr>
          </a:p>
          <a:p>
            <a:pPr algn="just"/>
            <a:endParaRPr lang="en-US" sz="3600"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CB51B5-3E5F-453D-BD52-D6423FF3C519}"/>
              </a:ext>
            </a:extLst>
          </p:cNvPr>
          <p:cNvSpPr>
            <a:spLocks noGrp="1"/>
          </p:cNvSpPr>
          <p:nvPr>
            <p:ph type="sldNum" sz="quarter" idx="12"/>
          </p:nvPr>
        </p:nvSpPr>
        <p:spPr/>
        <p:txBody>
          <a:bodyPr/>
          <a:lstStyle/>
          <a:p>
            <a:fld id="{DA3669D3-792E-414A-BA61-54D5C8AB748C}" type="slidenum">
              <a:rPr lang="en-US" smtClean="0"/>
              <a:t>11</a:t>
            </a:fld>
            <a:endParaRPr lang="en-US"/>
          </a:p>
        </p:txBody>
      </p:sp>
    </p:spTree>
    <p:extLst>
      <p:ext uri="{BB962C8B-B14F-4D97-AF65-F5344CB8AC3E}">
        <p14:creationId xmlns:p14="http://schemas.microsoft.com/office/powerpoint/2010/main" val="236126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0471D-7FF5-4108-8AA3-B2AC153BE5EA}"/>
              </a:ext>
            </a:extLst>
          </p:cNvPr>
          <p:cNvSpPr>
            <a:spLocks noGrp="1"/>
          </p:cNvSpPr>
          <p:nvPr>
            <p:ph type="sldNum" sz="quarter" idx="12"/>
          </p:nvPr>
        </p:nvSpPr>
        <p:spPr/>
        <p:txBody>
          <a:bodyPr/>
          <a:lstStyle/>
          <a:p>
            <a:fld id="{DA3669D3-792E-414A-BA61-54D5C8AB748C}" type="slidenum">
              <a:rPr lang="en-US" smtClean="0"/>
              <a:t>12</a:t>
            </a:fld>
            <a:endParaRPr lang="en-US"/>
          </a:p>
        </p:txBody>
      </p:sp>
      <p:pic>
        <p:nvPicPr>
          <p:cNvPr id="6" name="Picture 5">
            <a:extLst>
              <a:ext uri="{FF2B5EF4-FFF2-40B4-BE49-F238E27FC236}">
                <a16:creationId xmlns:a16="http://schemas.microsoft.com/office/drawing/2014/main" id="{5174D021-C94E-4AAD-B296-E8CED8327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5" y="735997"/>
            <a:ext cx="10280752" cy="5386005"/>
          </a:xfrm>
          <a:prstGeom prst="rect">
            <a:avLst/>
          </a:prstGeom>
        </p:spPr>
      </p:pic>
    </p:spTree>
    <p:extLst>
      <p:ext uri="{BB962C8B-B14F-4D97-AF65-F5344CB8AC3E}">
        <p14:creationId xmlns:p14="http://schemas.microsoft.com/office/powerpoint/2010/main" val="366259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AF56-6BF6-449F-9E9F-212644966B26}"/>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Future Directions of Computing for the Internet of Things (IoT)</a:t>
            </a:r>
          </a:p>
        </p:txBody>
      </p:sp>
      <p:sp>
        <p:nvSpPr>
          <p:cNvPr id="3" name="Content Placeholder 2">
            <a:extLst>
              <a:ext uri="{FF2B5EF4-FFF2-40B4-BE49-F238E27FC236}">
                <a16:creationId xmlns:a16="http://schemas.microsoft.com/office/drawing/2014/main" id="{541AFD26-4B9C-47F2-AA00-D376E2719B4D}"/>
              </a:ext>
            </a:extLst>
          </p:cNvPr>
          <p:cNvSpPr>
            <a:spLocks noGrp="1"/>
          </p:cNvSpPr>
          <p:nvPr>
            <p:ph idx="1"/>
          </p:nvPr>
        </p:nvSpPr>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Edge-to-Cloud data exchange capabilities</a:t>
            </a:r>
          </a:p>
          <a:p>
            <a:pPr marL="342900" lvl="0" indent="-342900" algn="just">
              <a:lnSpc>
                <a:spcPct val="115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of 5G.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of AI and 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growing list of vendors will provide edge computing products and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edge based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23EB9E-A946-4C76-811C-F35D328D6DCD}"/>
              </a:ext>
            </a:extLst>
          </p:cNvPr>
          <p:cNvSpPr>
            <a:spLocks noGrp="1"/>
          </p:cNvSpPr>
          <p:nvPr>
            <p:ph type="sldNum" sz="quarter" idx="12"/>
          </p:nvPr>
        </p:nvSpPr>
        <p:spPr/>
        <p:txBody>
          <a:bodyPr/>
          <a:lstStyle/>
          <a:p>
            <a:fld id="{DA3669D3-792E-414A-BA61-54D5C8AB748C}" type="slidenum">
              <a:rPr lang="en-US" smtClean="0"/>
              <a:t>13</a:t>
            </a:fld>
            <a:endParaRPr lang="en-US"/>
          </a:p>
        </p:txBody>
      </p:sp>
    </p:spTree>
    <p:extLst>
      <p:ext uri="{BB962C8B-B14F-4D97-AF65-F5344CB8AC3E}">
        <p14:creationId xmlns:p14="http://schemas.microsoft.com/office/powerpoint/2010/main" val="33122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BA09-D837-44E2-B4D8-4F4626E716D9}"/>
              </a:ext>
            </a:extLst>
          </p:cNvPr>
          <p:cNvSpPr>
            <a:spLocks noGrp="1"/>
          </p:cNvSpPr>
          <p:nvPr>
            <p:ph type="title"/>
          </p:nvPr>
        </p:nvSpPr>
        <p:spPr>
          <a:xfrm>
            <a:off x="2928827" y="787782"/>
            <a:ext cx="8911687" cy="1280890"/>
          </a:xfrm>
        </p:spPr>
        <p:txBody>
          <a:bodyPr>
            <a:normAutofit/>
          </a:bodyPr>
          <a:lstStyle/>
          <a:p>
            <a:r>
              <a:rPr lang="en-US" sz="3200" b="1" u="sng" dirty="0">
                <a:latin typeface="Times New Roman" panose="02020603050405020304" pitchFamily="18" charset="0"/>
                <a:cs typeface="Times New Roman" panose="02020603050405020304" pitchFamily="18" charset="0"/>
              </a:rPr>
              <a:t>CONCLUSION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C6C29D-8270-460D-BBC0-0BE10DCE7BCE}"/>
              </a:ext>
            </a:extLst>
          </p:cNvPr>
          <p:cNvSpPr>
            <a:spLocks noGrp="1"/>
          </p:cNvSpPr>
          <p:nvPr>
            <p:ph idx="1"/>
          </p:nvPr>
        </p:nvSpPr>
        <p:spPr>
          <a:xfrm>
            <a:off x="2430591" y="1620417"/>
            <a:ext cx="8915400" cy="3777622"/>
          </a:xfrm>
        </p:spPr>
        <p:txBody>
          <a:bodyPr/>
          <a:lstStyle/>
          <a:p>
            <a:r>
              <a:rPr lang="en-US" dirty="0">
                <a:latin typeface="Times New Roman" panose="02020603050405020304" pitchFamily="18" charset="0"/>
                <a:cs typeface="Times New Roman" panose="02020603050405020304" pitchFamily="18" charset="0"/>
              </a:rPr>
              <a:t>As we are moving to a world with lots and lots of data and data processing, the need of a faster connection is becoming crucial.</a:t>
            </a:r>
          </a:p>
          <a:p>
            <a:r>
              <a:rPr lang="en-US" dirty="0">
                <a:latin typeface="Times New Roman" panose="02020603050405020304" pitchFamily="18" charset="0"/>
                <a:cs typeface="Times New Roman" panose="02020603050405020304" pitchFamily="18" charset="0"/>
              </a:rPr>
              <a:t>While a centralized data center or cloud for data management, processing, storage has its limitations edge computing can provide an alternative solutions for this.</a:t>
            </a:r>
          </a:p>
          <a:p>
            <a:r>
              <a:rPr lang="en-US" dirty="0">
                <a:latin typeface="Times New Roman" panose="02020603050405020304" pitchFamily="18" charset="0"/>
                <a:cs typeface="Times New Roman" panose="02020603050405020304" pitchFamily="18" charset="0"/>
              </a:rPr>
              <a:t>With edge computing things have become more efficient . As a result the quality of business operations has become higher.</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3266AB-3BC7-4CD4-9AFF-1DD95ACDC6CC}"/>
              </a:ext>
            </a:extLst>
          </p:cNvPr>
          <p:cNvSpPr>
            <a:spLocks noGrp="1"/>
          </p:cNvSpPr>
          <p:nvPr>
            <p:ph type="sldNum" sz="quarter" idx="12"/>
          </p:nvPr>
        </p:nvSpPr>
        <p:spPr/>
        <p:txBody>
          <a:bodyPr/>
          <a:lstStyle/>
          <a:p>
            <a:fld id="{DA3669D3-792E-414A-BA61-54D5C8AB748C}" type="slidenum">
              <a:rPr lang="en-US" smtClean="0"/>
              <a:t>14</a:t>
            </a:fld>
            <a:endParaRPr lang="en-US"/>
          </a:p>
        </p:txBody>
      </p:sp>
    </p:spTree>
    <p:extLst>
      <p:ext uri="{BB962C8B-B14F-4D97-AF65-F5344CB8AC3E}">
        <p14:creationId xmlns:p14="http://schemas.microsoft.com/office/powerpoint/2010/main" val="183866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105F-0F2C-43B4-B328-9A67CDC90E28}"/>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BIBLIOGRAPHY</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DC591-4600-4730-B27D-E264B682C09B}"/>
              </a:ext>
            </a:extLst>
          </p:cNvPr>
          <p:cNvSpPr>
            <a:spLocks noGrp="1"/>
          </p:cNvSpPr>
          <p:nvPr>
            <p:ph idx="1"/>
          </p:nvPr>
        </p:nvSpPr>
        <p:spPr/>
        <p:txBody>
          <a:bodyPr/>
          <a:lstStyle/>
          <a:p>
            <a:pPr marL="342900" lvl="0" indent="-342900">
              <a:lnSpc>
                <a:spcPct val="107000"/>
              </a:lnSpc>
              <a:buFont typeface="+mj-lt"/>
              <a:buAutoNum type="arabicPeriod"/>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www.ibm.com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www.intel.com</a:t>
            </a:r>
            <a:endParaRPr lang="en-IN" u="sng" dirty="0">
              <a:solidFill>
                <a:srgbClr val="0563C1"/>
              </a:solidFill>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u="sng" dirty="0">
                <a:solidFill>
                  <a:srgbClr val="FF0000"/>
                </a:solidFill>
                <a:effectLst/>
                <a:latin typeface="Calibri" panose="020F0502020204030204" pitchFamily="34" charset="0"/>
                <a:ea typeface="Calibri" panose="020F0502020204030204" pitchFamily="34" charset="0"/>
                <a:cs typeface="Mangal" panose="02040503050203030202" pitchFamily="18" charset="0"/>
              </a:rPr>
              <a:t>www.jelvix.com</a:t>
            </a:r>
            <a:endParaRPr lang="en-US" sz="18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hlinkClick r:id="rId4"/>
              </a:rPr>
              <a:t>https://i</a:t>
            </a:r>
            <a:r>
              <a:rPr lang="en-US" sz="1800" dirty="0">
                <a:effectLst/>
                <a:latin typeface="Times New Roman" panose="02020603050405020304" pitchFamily="18" charset="0"/>
                <a:ea typeface="Calibri" panose="020F0502020204030204" pitchFamily="34" charset="0"/>
                <a:cs typeface="Mangal" panose="02040503050203030202" pitchFamily="18" charset="0"/>
                <a:hlinkClick r:id="rId4"/>
              </a:rPr>
              <a:t>eeexplore.iee.org</a:t>
            </a: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hlinkClick r:id="rId5"/>
              </a:rPr>
              <a:t>www.linkedin.com</a:t>
            </a:r>
            <a:endParaRPr lang="en-US" dirty="0">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a:extLst>
              <a:ext uri="{FF2B5EF4-FFF2-40B4-BE49-F238E27FC236}">
                <a16:creationId xmlns:a16="http://schemas.microsoft.com/office/drawing/2014/main" id="{BF578EBC-E00B-48D7-88A8-0C0D7F1B969B}"/>
              </a:ext>
            </a:extLst>
          </p:cNvPr>
          <p:cNvSpPr>
            <a:spLocks noGrp="1"/>
          </p:cNvSpPr>
          <p:nvPr>
            <p:ph type="sldNum" sz="quarter" idx="12"/>
          </p:nvPr>
        </p:nvSpPr>
        <p:spPr/>
        <p:txBody>
          <a:bodyPr/>
          <a:lstStyle/>
          <a:p>
            <a:fld id="{DA3669D3-792E-414A-BA61-54D5C8AB748C}" type="slidenum">
              <a:rPr lang="en-US" smtClean="0"/>
              <a:t>15</a:t>
            </a:fld>
            <a:endParaRPr lang="en-US"/>
          </a:p>
        </p:txBody>
      </p:sp>
    </p:spTree>
    <p:extLst>
      <p:ext uri="{BB962C8B-B14F-4D97-AF65-F5344CB8AC3E}">
        <p14:creationId xmlns:p14="http://schemas.microsoft.com/office/powerpoint/2010/main" val="321946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377" y="2490281"/>
            <a:ext cx="8229600" cy="1143000"/>
          </a:xfrm>
        </p:spPr>
        <p:txBody>
          <a:bodyPr>
            <a:noAutofit/>
          </a:bodyPr>
          <a:lstStyle/>
          <a:p>
            <a:pPr marL="54864">
              <a:defRPr/>
            </a:pPr>
            <a:r>
              <a:rPr lang="en-US" sz="8000" dirty="0">
                <a:solidFill>
                  <a:schemeClr val="tx2">
                    <a:tint val="100000"/>
                    <a:shade val="90000"/>
                    <a:satMod val="250000"/>
                    <a:alpha val="100000"/>
                  </a:schemeClr>
                </a:solidFill>
              </a:rPr>
              <a:t>Thank You</a:t>
            </a:r>
          </a:p>
        </p:txBody>
      </p:sp>
      <p:sp>
        <p:nvSpPr>
          <p:cNvPr id="3" name="Slide Number Placeholder 2">
            <a:extLst>
              <a:ext uri="{FF2B5EF4-FFF2-40B4-BE49-F238E27FC236}">
                <a16:creationId xmlns:a16="http://schemas.microsoft.com/office/drawing/2014/main" id="{1246EA75-35C8-43AC-9AC2-6B91EF8ACF29}"/>
              </a:ext>
            </a:extLst>
          </p:cNvPr>
          <p:cNvSpPr>
            <a:spLocks noGrp="1"/>
          </p:cNvSpPr>
          <p:nvPr>
            <p:ph type="sldNum" sz="quarter" idx="12"/>
          </p:nvPr>
        </p:nvSpPr>
        <p:spPr/>
        <p:txBody>
          <a:bodyPr/>
          <a:lstStyle/>
          <a:p>
            <a:fld id="{DA3669D3-792E-414A-BA61-54D5C8AB748C}"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95DB-B55E-4C35-9AA6-D67DF0F54872}"/>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Overview of Edge Computing</a:t>
            </a:r>
          </a:p>
        </p:txBody>
      </p:sp>
      <p:sp>
        <p:nvSpPr>
          <p:cNvPr id="3" name="Content Placeholder 2">
            <a:extLst>
              <a:ext uri="{FF2B5EF4-FFF2-40B4-BE49-F238E27FC236}">
                <a16:creationId xmlns:a16="http://schemas.microsoft.com/office/drawing/2014/main" id="{177E9D58-4C1C-4A67-98C5-59B1580A6377}"/>
              </a:ext>
            </a:extLst>
          </p:cNvPr>
          <p:cNvSpPr>
            <a:spLocks noGrp="1"/>
          </p:cNvSpPr>
          <p:nvPr>
            <p:ph idx="1"/>
          </p:nvPr>
        </p:nvSpPr>
        <p:spPr>
          <a:xfrm>
            <a:off x="698241" y="1595535"/>
            <a:ext cx="10515600" cy="4824024"/>
          </a:xfrm>
        </p:spPr>
        <p:txBody>
          <a:bodyPr>
            <a:normAutofit/>
          </a:bodyPr>
          <a:lstStyle/>
          <a:p>
            <a:pPr algn="just"/>
            <a:r>
              <a:rPr lang="en-US" sz="2000" i="1" u="sng" dirty="0">
                <a:latin typeface="Times New Roman" panose="02020603050405020304" pitchFamily="18" charset="0"/>
                <a:cs typeface="Times New Roman" panose="02020603050405020304" pitchFamily="18" charset="0"/>
              </a:rPr>
              <a:t>Edge Computing </a:t>
            </a:r>
            <a:r>
              <a:rPr lang="en-US" sz="2000" dirty="0">
                <a:latin typeface="Times New Roman" panose="02020603050405020304" pitchFamily="18" charset="0"/>
                <a:cs typeface="Times New Roman" panose="02020603050405020304" pitchFamily="18" charset="0"/>
              </a:rPr>
              <a:t>is a distributed computing paradigm in which processing and computation are performed mainly on classified device nodes known as smart devices or edge devices, as opposed to processed in a centralized cloud environment or data centers.</a:t>
            </a:r>
          </a:p>
        </p:txBody>
      </p:sp>
      <p:sp>
        <p:nvSpPr>
          <p:cNvPr id="4" name="Slide Number Placeholder 3">
            <a:extLst>
              <a:ext uri="{FF2B5EF4-FFF2-40B4-BE49-F238E27FC236}">
                <a16:creationId xmlns:a16="http://schemas.microsoft.com/office/drawing/2014/main" id="{FCD904C3-14F9-4B69-B6D2-FE6E2980F4DE}"/>
              </a:ext>
            </a:extLst>
          </p:cNvPr>
          <p:cNvSpPr>
            <a:spLocks noGrp="1"/>
          </p:cNvSpPr>
          <p:nvPr>
            <p:ph type="sldNum" sz="quarter" idx="12"/>
          </p:nvPr>
        </p:nvSpPr>
        <p:spPr/>
        <p:txBody>
          <a:bodyPr/>
          <a:lstStyle/>
          <a:p>
            <a:fld id="{DA3669D3-792E-414A-BA61-54D5C8AB748C}" type="slidenum">
              <a:rPr lang="en-US" smtClean="0"/>
              <a:t>2</a:t>
            </a:fld>
            <a:endParaRPr lang="en-US"/>
          </a:p>
        </p:txBody>
      </p:sp>
      <p:pic>
        <p:nvPicPr>
          <p:cNvPr id="5" name="Picture 4">
            <a:extLst>
              <a:ext uri="{FF2B5EF4-FFF2-40B4-BE49-F238E27FC236}">
                <a16:creationId xmlns:a16="http://schemas.microsoft.com/office/drawing/2014/main" id="{8D53459D-E48A-4981-B3D7-DC3AEBFCD764}"/>
              </a:ext>
            </a:extLst>
          </p:cNvPr>
          <p:cNvPicPr>
            <a:picLocks noChangeAspect="1"/>
          </p:cNvPicPr>
          <p:nvPr/>
        </p:nvPicPr>
        <p:blipFill>
          <a:blip r:embed="rId2"/>
          <a:stretch>
            <a:fillRect/>
          </a:stretch>
        </p:blipFill>
        <p:spPr>
          <a:xfrm>
            <a:off x="2668556" y="2725679"/>
            <a:ext cx="7483150" cy="3693880"/>
          </a:xfrm>
          <a:prstGeom prst="rect">
            <a:avLst/>
          </a:prstGeom>
        </p:spPr>
      </p:pic>
    </p:spTree>
    <p:extLst>
      <p:ext uri="{BB962C8B-B14F-4D97-AF65-F5344CB8AC3E}">
        <p14:creationId xmlns:p14="http://schemas.microsoft.com/office/powerpoint/2010/main" val="382845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4A69-F874-49B7-A4DC-2F874952095F}"/>
              </a:ext>
            </a:extLst>
          </p:cNvPr>
          <p:cNvSpPr>
            <a:spLocks noGrp="1"/>
          </p:cNvSpPr>
          <p:nvPr>
            <p:ph type="title"/>
          </p:nvPr>
        </p:nvSpPr>
        <p:spPr>
          <a:xfrm>
            <a:off x="921695" y="594770"/>
            <a:ext cx="10515600" cy="1325563"/>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Edge Computing Terms and Definitions</a:t>
            </a:r>
          </a:p>
        </p:txBody>
      </p:sp>
      <p:sp>
        <p:nvSpPr>
          <p:cNvPr id="3" name="Content Placeholder 2">
            <a:extLst>
              <a:ext uri="{FF2B5EF4-FFF2-40B4-BE49-F238E27FC236}">
                <a16:creationId xmlns:a16="http://schemas.microsoft.com/office/drawing/2014/main" id="{5D95B1C4-5772-416E-BDB7-D5E90ED1684E}"/>
              </a:ext>
            </a:extLst>
          </p:cNvPr>
          <p:cNvSpPr>
            <a:spLocks noGrp="1"/>
          </p:cNvSpPr>
          <p:nvPr>
            <p:ph idx="1"/>
          </p:nvPr>
        </p:nvSpPr>
        <p:spPr>
          <a:xfrm>
            <a:off x="2031839" y="1836357"/>
            <a:ext cx="9720365" cy="4091361"/>
          </a:xfrm>
        </p:spPr>
        <p:txBody>
          <a:bodyPr>
            <a:normAutofit/>
          </a:bodyPr>
          <a:lstStyle/>
          <a:p>
            <a:pPr marL="0" indent="0" algn="just">
              <a:buNone/>
            </a:pPr>
            <a:r>
              <a:rPr lang="en-US" b="1" dirty="0">
                <a:solidFill>
                  <a:srgbClr val="FF155D"/>
                </a:solidFill>
                <a:latin typeface="Times New Roman" panose="02020603050405020304" pitchFamily="18" charset="0"/>
                <a:cs typeface="Times New Roman" panose="02020603050405020304" pitchFamily="18" charset="0"/>
              </a:rPr>
              <a:t>Edge</a:t>
            </a:r>
          </a:p>
          <a:p>
            <a:pPr algn="just"/>
            <a:r>
              <a:rPr lang="en-US" dirty="0">
                <a:latin typeface="Times New Roman" panose="02020603050405020304" pitchFamily="18" charset="0"/>
                <a:cs typeface="Times New Roman" panose="02020603050405020304" pitchFamily="18" charset="0"/>
              </a:rPr>
              <a:t>It highly depends on the use cases. </a:t>
            </a:r>
          </a:p>
          <a:p>
            <a:pPr algn="just"/>
            <a:r>
              <a:rPr lang="en-US" dirty="0">
                <a:latin typeface="Times New Roman" panose="02020603050405020304" pitchFamily="18" charset="0"/>
                <a:cs typeface="Times New Roman" panose="02020603050405020304" pitchFamily="18" charset="0"/>
              </a:rPr>
              <a:t>Like in telecommunication, it may be a cell phone or cell tower.</a:t>
            </a:r>
          </a:p>
          <a:p>
            <a:pPr algn="just"/>
            <a:r>
              <a:rPr lang="en-US" dirty="0">
                <a:latin typeface="Times New Roman" panose="02020603050405020304" pitchFamily="18" charset="0"/>
                <a:cs typeface="Times New Roman" panose="02020603050405020304" pitchFamily="18" charset="0"/>
              </a:rPr>
              <a:t>Similarly, in the automotive example, it could be a car.</a:t>
            </a:r>
          </a:p>
          <a:p>
            <a:pPr algn="just"/>
            <a:r>
              <a:rPr lang="en-US" dirty="0">
                <a:latin typeface="Times New Roman" panose="02020603050405020304" pitchFamily="18" charset="0"/>
                <a:cs typeface="Times New Roman" panose="02020603050405020304" pitchFamily="18" charset="0"/>
              </a:rPr>
              <a:t>In manufacturing, it could be a machine, and </a:t>
            </a:r>
          </a:p>
          <a:p>
            <a:pPr algn="just"/>
            <a:r>
              <a:rPr lang="en-US" dirty="0">
                <a:latin typeface="Times New Roman" panose="02020603050405020304" pitchFamily="18" charset="0"/>
                <a:cs typeface="Times New Roman" panose="02020603050405020304" pitchFamily="18" charset="0"/>
              </a:rPr>
              <a:t>In the Information Technology field, it could be a laptop.</a:t>
            </a:r>
          </a:p>
          <a:p>
            <a:pPr marL="0" indent="0" algn="just">
              <a:buNone/>
            </a:pPr>
            <a:r>
              <a:rPr lang="en-US" b="1" dirty="0">
                <a:solidFill>
                  <a:srgbClr val="0070C0"/>
                </a:solidFill>
                <a:latin typeface="Times New Roman" panose="02020603050405020304" pitchFamily="18" charset="0"/>
                <a:cs typeface="Times New Roman" panose="02020603050405020304" pitchFamily="18" charset="0"/>
              </a:rPr>
              <a:t>Edge Devices</a:t>
            </a:r>
          </a:p>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A device which produces data is edge devices like machines and sensors, or any devices through which information is collected and delivered.</a:t>
            </a:r>
          </a:p>
          <a:p>
            <a:pPr marL="0" indent="0">
              <a:buNone/>
            </a:pPr>
            <a:endParaRPr lang="en-US" sz="2400" dirty="0">
              <a:latin typeface="Sitka Small" panose="02000505000000020004" pitchFamily="2" charset="0"/>
            </a:endParaRPr>
          </a:p>
        </p:txBody>
      </p:sp>
      <p:sp>
        <p:nvSpPr>
          <p:cNvPr id="4" name="Slide Number Placeholder 3">
            <a:extLst>
              <a:ext uri="{FF2B5EF4-FFF2-40B4-BE49-F238E27FC236}">
                <a16:creationId xmlns:a16="http://schemas.microsoft.com/office/drawing/2014/main" id="{9A658AB2-E17A-47F0-B5E5-4156B3A7703F}"/>
              </a:ext>
            </a:extLst>
          </p:cNvPr>
          <p:cNvSpPr>
            <a:spLocks noGrp="1"/>
          </p:cNvSpPr>
          <p:nvPr>
            <p:ph type="sldNum" sz="quarter" idx="12"/>
          </p:nvPr>
        </p:nvSpPr>
        <p:spPr/>
        <p:txBody>
          <a:bodyPr/>
          <a:lstStyle/>
          <a:p>
            <a:fld id="{DA3669D3-792E-414A-BA61-54D5C8AB748C}" type="slidenum">
              <a:rPr lang="en-US" smtClean="0"/>
              <a:t>3</a:t>
            </a:fld>
            <a:endParaRPr lang="en-US"/>
          </a:p>
        </p:txBody>
      </p:sp>
    </p:spTree>
    <p:extLst>
      <p:ext uri="{BB962C8B-B14F-4D97-AF65-F5344CB8AC3E}">
        <p14:creationId xmlns:p14="http://schemas.microsoft.com/office/powerpoint/2010/main" val="361560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084F-6FB4-4B41-9B0D-41F619B1121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Data Flow diagram of Edge Computing</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FADD9AB-7C66-43FE-A164-8807333B5E8F}"/>
              </a:ext>
            </a:extLst>
          </p:cNvPr>
          <p:cNvSpPr>
            <a:spLocks noGrp="1"/>
          </p:cNvSpPr>
          <p:nvPr>
            <p:ph type="sldNum" sz="quarter" idx="12"/>
          </p:nvPr>
        </p:nvSpPr>
        <p:spPr/>
        <p:txBody>
          <a:bodyPr/>
          <a:lstStyle/>
          <a:p>
            <a:fld id="{DA3669D3-792E-414A-BA61-54D5C8AB748C}" type="slidenum">
              <a:rPr lang="en-US" smtClean="0"/>
              <a:t>4</a:t>
            </a:fld>
            <a:endParaRPr lang="en-US"/>
          </a:p>
        </p:txBody>
      </p:sp>
      <p:pic>
        <p:nvPicPr>
          <p:cNvPr id="4" name="Picture 3">
            <a:extLst>
              <a:ext uri="{FF2B5EF4-FFF2-40B4-BE49-F238E27FC236}">
                <a16:creationId xmlns:a16="http://schemas.microsoft.com/office/drawing/2014/main" id="{C7B18C3F-8664-4351-AABE-D2CFA1DE0568}"/>
              </a:ext>
            </a:extLst>
          </p:cNvPr>
          <p:cNvPicPr>
            <a:picLocks noChangeAspect="1"/>
          </p:cNvPicPr>
          <p:nvPr/>
        </p:nvPicPr>
        <p:blipFill>
          <a:blip r:embed="rId2"/>
          <a:stretch>
            <a:fillRect/>
          </a:stretch>
        </p:blipFill>
        <p:spPr>
          <a:xfrm>
            <a:off x="4371386" y="1474876"/>
            <a:ext cx="3932860" cy="5037891"/>
          </a:xfrm>
          <a:prstGeom prst="rect">
            <a:avLst/>
          </a:prstGeom>
        </p:spPr>
      </p:pic>
    </p:spTree>
    <p:extLst>
      <p:ext uri="{BB962C8B-B14F-4D97-AF65-F5344CB8AC3E}">
        <p14:creationId xmlns:p14="http://schemas.microsoft.com/office/powerpoint/2010/main" val="42992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ED62FB-A039-4FFA-92B1-86D449AE8861}"/>
              </a:ext>
            </a:extLst>
          </p:cNvPr>
          <p:cNvPicPr>
            <a:picLocks noChangeAspect="1"/>
          </p:cNvPicPr>
          <p:nvPr/>
        </p:nvPicPr>
        <p:blipFill>
          <a:blip r:embed="rId2"/>
          <a:stretch>
            <a:fillRect/>
          </a:stretch>
        </p:blipFill>
        <p:spPr>
          <a:xfrm>
            <a:off x="1998094" y="691086"/>
            <a:ext cx="9805130" cy="5952310"/>
          </a:xfrm>
          <a:prstGeom prst="rect">
            <a:avLst/>
          </a:prstGeom>
        </p:spPr>
      </p:pic>
      <p:sp>
        <p:nvSpPr>
          <p:cNvPr id="3" name="Slide Number Placeholder 2">
            <a:extLst>
              <a:ext uri="{FF2B5EF4-FFF2-40B4-BE49-F238E27FC236}">
                <a16:creationId xmlns:a16="http://schemas.microsoft.com/office/drawing/2014/main" id="{DAA550B3-969A-4A7A-B839-BE42FB5C9B30}"/>
              </a:ext>
            </a:extLst>
          </p:cNvPr>
          <p:cNvSpPr>
            <a:spLocks noGrp="1"/>
          </p:cNvSpPr>
          <p:nvPr>
            <p:ph type="sldNum" sz="quarter" idx="12"/>
          </p:nvPr>
        </p:nvSpPr>
        <p:spPr/>
        <p:txBody>
          <a:bodyPr/>
          <a:lstStyle/>
          <a:p>
            <a:fld id="{DA3669D3-792E-414A-BA61-54D5C8AB748C}" type="slidenum">
              <a:rPr lang="en-US" smtClean="0"/>
              <a:t>5</a:t>
            </a:fld>
            <a:endParaRPr lang="en-US"/>
          </a:p>
        </p:txBody>
      </p:sp>
    </p:spTree>
    <p:extLst>
      <p:ext uri="{BB962C8B-B14F-4D97-AF65-F5344CB8AC3E}">
        <p14:creationId xmlns:p14="http://schemas.microsoft.com/office/powerpoint/2010/main" val="134438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324A-5571-4EA9-9113-AA0822A4A616}"/>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What exactly is Edge Computing according to research firms?</a:t>
            </a:r>
          </a:p>
        </p:txBody>
      </p:sp>
      <p:sp>
        <p:nvSpPr>
          <p:cNvPr id="3" name="Content Placeholder 2">
            <a:extLst>
              <a:ext uri="{FF2B5EF4-FFF2-40B4-BE49-F238E27FC236}">
                <a16:creationId xmlns:a16="http://schemas.microsoft.com/office/drawing/2014/main" id="{2D906E37-1574-453C-B908-B572403B63D1}"/>
              </a:ext>
            </a:extLst>
          </p:cNvPr>
          <p:cNvSpPr>
            <a:spLocks noGrp="1"/>
          </p:cNvSpPr>
          <p:nvPr>
            <p:ph idx="1"/>
          </p:nvPr>
        </p:nvSpPr>
        <p:spPr>
          <a:xfrm>
            <a:off x="1340829" y="1741749"/>
            <a:ext cx="10163783" cy="4492141"/>
          </a:xfrm>
        </p:spPr>
        <p:txBody>
          <a:bodyPr>
            <a:normAutofit lnSpcReduction="10000"/>
          </a:bodyPr>
          <a:lstStyle/>
          <a:p>
            <a:pPr algn="just"/>
            <a:r>
              <a:rPr lang="en-US" sz="1800" dirty="0">
                <a:effectLst/>
                <a:latin typeface="Times New Roman" panose="02020603050405020304" pitchFamily="18" charset="0"/>
                <a:ea typeface="Calibri" panose="020F0502020204030204" pitchFamily="34" charset="0"/>
                <a:cs typeface="Mangal" panose="02040503050203030202" pitchFamily="18" charset="0"/>
              </a:rPr>
              <a:t>Gartner’s definition of edge computing: “Gartner defines edge computing as solutions that facilitate data processing at or near the source of data generation. For example, in the context of the Internet of Things (IoT), the sources of data generation are usually things with sensors or embedded devices. Edge computing serves as the decentralized extension of the campus networks, cellular networks, data center networks or the cloud”.</a:t>
            </a:r>
          </a:p>
          <a:p>
            <a:pPr marL="0" indent="0" algn="jus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According to </a:t>
            </a:r>
            <a:r>
              <a:rPr lang="en-US" sz="1800" b="1" u="sng" dirty="0">
                <a:effectLst/>
                <a:latin typeface="Times New Roman" panose="02020603050405020304" pitchFamily="18" charset="0"/>
                <a:ea typeface="Calibri" panose="020F0502020204030204" pitchFamily="34" charset="0"/>
                <a:cs typeface="Mangal" panose="02040503050203030202" pitchFamily="18" charset="0"/>
              </a:rPr>
              <a:t>IBM,INTEL,SIEMENS:</a:t>
            </a:r>
          </a:p>
          <a:p>
            <a:pPr algn="just"/>
            <a:r>
              <a:rPr lang="en-US" dirty="0">
                <a:latin typeface="Times New Roman" panose="02020603050405020304" pitchFamily="18" charset="0"/>
                <a:cs typeface="Times New Roman" panose="02020603050405020304" pitchFamily="18" charset="0"/>
              </a:rPr>
              <a:t>A network of micro data centers that store or process critical data locally and push received data to a centralized data center or repository of cloud storage.</a:t>
            </a:r>
          </a:p>
          <a:p>
            <a:pPr algn="just"/>
            <a:r>
              <a:rPr lang="en-US" dirty="0">
                <a:latin typeface="Times New Roman" panose="02020603050405020304" pitchFamily="18" charset="0"/>
                <a:cs typeface="Times New Roman" panose="02020603050405020304" pitchFamily="18" charset="0"/>
              </a:rPr>
              <a:t>Typically in IoT use cases, a massive chunk of data goes through the data center, but edge computing processes the data locally results in reduced traffic in the central repository.</a:t>
            </a:r>
          </a:p>
          <a:p>
            <a:pPr algn="just"/>
            <a:r>
              <a:rPr lang="en-US" dirty="0">
                <a:latin typeface="Times New Roman" panose="02020603050405020304" pitchFamily="18" charset="0"/>
                <a:cs typeface="Times New Roman" panose="02020603050405020304" pitchFamily="18" charset="0"/>
              </a:rPr>
              <a:t>This is done by IoT devices, transferring the data to the local device, which includes storage, compute, and network connectivity.</a:t>
            </a:r>
          </a:p>
          <a:p>
            <a:pPr algn="just"/>
            <a:r>
              <a:rPr lang="en-US" dirty="0">
                <a:latin typeface="Times New Roman" panose="02020603050405020304" pitchFamily="18" charset="0"/>
                <a:cs typeface="Times New Roman" panose="02020603050405020304" pitchFamily="18" charset="0"/>
              </a:rPr>
              <a:t>After that, data is processed at the edge while another portion is sent to storage repository or central processing in the data center.</a:t>
            </a:r>
          </a:p>
        </p:txBody>
      </p:sp>
      <p:sp>
        <p:nvSpPr>
          <p:cNvPr id="4" name="Slide Number Placeholder 3">
            <a:extLst>
              <a:ext uri="{FF2B5EF4-FFF2-40B4-BE49-F238E27FC236}">
                <a16:creationId xmlns:a16="http://schemas.microsoft.com/office/drawing/2014/main" id="{4D06BC8F-C112-48C6-9E31-1DB99F94D6E7}"/>
              </a:ext>
            </a:extLst>
          </p:cNvPr>
          <p:cNvSpPr>
            <a:spLocks noGrp="1"/>
          </p:cNvSpPr>
          <p:nvPr>
            <p:ph type="sldNum" sz="quarter" idx="12"/>
          </p:nvPr>
        </p:nvSpPr>
        <p:spPr/>
        <p:txBody>
          <a:bodyPr/>
          <a:lstStyle/>
          <a:p>
            <a:fld id="{DA3669D3-792E-414A-BA61-54D5C8AB748C}" type="slidenum">
              <a:rPr lang="en-US" smtClean="0"/>
              <a:t>6</a:t>
            </a:fld>
            <a:endParaRPr lang="en-US"/>
          </a:p>
        </p:txBody>
      </p:sp>
    </p:spTree>
    <p:extLst>
      <p:ext uri="{BB962C8B-B14F-4D97-AF65-F5344CB8AC3E}">
        <p14:creationId xmlns:p14="http://schemas.microsoft.com/office/powerpoint/2010/main" val="95615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1F6-57F1-4FAD-BECF-8F8F8A5FE40E}"/>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Internet of Things (IoT) and Edge Computing</a:t>
            </a:r>
          </a:p>
        </p:txBody>
      </p:sp>
      <p:sp>
        <p:nvSpPr>
          <p:cNvPr id="3" name="Content Placeholder 2">
            <a:extLst>
              <a:ext uri="{FF2B5EF4-FFF2-40B4-BE49-F238E27FC236}">
                <a16:creationId xmlns:a16="http://schemas.microsoft.com/office/drawing/2014/main" id="{11E6004B-CBB3-45F4-B8E6-59BED2935B74}"/>
              </a:ext>
            </a:extLst>
          </p:cNvPr>
          <p:cNvSpPr>
            <a:spLocks noGrp="1"/>
          </p:cNvSpPr>
          <p:nvPr>
            <p:ph idx="1"/>
          </p:nvPr>
        </p:nvSpPr>
        <p:spPr>
          <a:xfrm>
            <a:off x="1311579" y="1744329"/>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In IoT, with the help of edge computing, intelligence moves to the edge.</a:t>
            </a:r>
          </a:p>
          <a:p>
            <a:pPr algn="just"/>
            <a:r>
              <a:rPr lang="en-US" dirty="0">
                <a:latin typeface="Times New Roman" panose="02020603050405020304" pitchFamily="18" charset="0"/>
                <a:cs typeface="Times New Roman" panose="02020603050405020304" pitchFamily="18" charset="0"/>
              </a:rPr>
              <a:t>There are various scenarios where speed and high-speed data are the main components for management, power issues, analytics, and real-time need, etc. helps to process data with edge computing in IoT.</a:t>
            </a:r>
          </a:p>
        </p:txBody>
      </p:sp>
      <p:pic>
        <p:nvPicPr>
          <p:cNvPr id="8194" name="Picture 2" descr="How Edge Computing Can Help Secure the IoT | hIOTron®">
            <a:extLst>
              <a:ext uri="{FF2B5EF4-FFF2-40B4-BE49-F238E27FC236}">
                <a16:creationId xmlns:a16="http://schemas.microsoft.com/office/drawing/2014/main" id="{518EF8AF-8A93-451F-B35A-A919D59A5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727" y="3084276"/>
            <a:ext cx="5600546" cy="31496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84951A-CA6C-4C30-9984-0FED97DA83F5}"/>
              </a:ext>
            </a:extLst>
          </p:cNvPr>
          <p:cNvSpPr>
            <a:spLocks noGrp="1"/>
          </p:cNvSpPr>
          <p:nvPr>
            <p:ph type="sldNum" sz="quarter" idx="12"/>
          </p:nvPr>
        </p:nvSpPr>
        <p:spPr/>
        <p:txBody>
          <a:bodyPr/>
          <a:lstStyle/>
          <a:p>
            <a:fld id="{DA3669D3-792E-414A-BA61-54D5C8AB748C}" type="slidenum">
              <a:rPr lang="en-US" smtClean="0"/>
              <a:t>7</a:t>
            </a:fld>
            <a:endParaRPr lang="en-US"/>
          </a:p>
        </p:txBody>
      </p:sp>
    </p:spTree>
    <p:extLst>
      <p:ext uri="{BB962C8B-B14F-4D97-AF65-F5344CB8AC3E}">
        <p14:creationId xmlns:p14="http://schemas.microsoft.com/office/powerpoint/2010/main" val="320825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1824E9-BF45-459A-8551-3D8FD4EAD984}"/>
              </a:ext>
            </a:extLst>
          </p:cNvPr>
          <p:cNvSpPr>
            <a:spLocks noGrp="1"/>
          </p:cNvSpPr>
          <p:nvPr>
            <p:ph type="sldNum" sz="quarter" idx="12"/>
          </p:nvPr>
        </p:nvSpPr>
        <p:spPr/>
        <p:txBody>
          <a:bodyPr/>
          <a:lstStyle/>
          <a:p>
            <a:fld id="{DA3669D3-792E-414A-BA61-54D5C8AB748C}" type="slidenum">
              <a:rPr lang="en-US" smtClean="0"/>
              <a:t>8</a:t>
            </a:fld>
            <a:endParaRPr lang="en-US"/>
          </a:p>
        </p:txBody>
      </p:sp>
      <p:pic>
        <p:nvPicPr>
          <p:cNvPr id="3" name="Picture 2">
            <a:extLst>
              <a:ext uri="{FF2B5EF4-FFF2-40B4-BE49-F238E27FC236}">
                <a16:creationId xmlns:a16="http://schemas.microsoft.com/office/drawing/2014/main" id="{54EBBBC2-96DA-49FF-99B5-4ECFDE7B1047}"/>
              </a:ext>
            </a:extLst>
          </p:cNvPr>
          <p:cNvPicPr>
            <a:picLocks noChangeAspect="1"/>
          </p:cNvPicPr>
          <p:nvPr/>
        </p:nvPicPr>
        <p:blipFill>
          <a:blip r:embed="rId2"/>
          <a:stretch>
            <a:fillRect/>
          </a:stretch>
        </p:blipFill>
        <p:spPr>
          <a:xfrm>
            <a:off x="1986574" y="619830"/>
            <a:ext cx="9835311" cy="5864945"/>
          </a:xfrm>
          <a:prstGeom prst="rect">
            <a:avLst/>
          </a:prstGeom>
        </p:spPr>
      </p:pic>
    </p:spTree>
    <p:extLst>
      <p:ext uri="{BB962C8B-B14F-4D97-AF65-F5344CB8AC3E}">
        <p14:creationId xmlns:p14="http://schemas.microsoft.com/office/powerpoint/2010/main" val="361767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B565-6235-4C5A-9DD0-55C8EA66DBC6}"/>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Benefits of Enabling Edge Computing for the Internet of Things (IoT)</a:t>
            </a:r>
          </a:p>
        </p:txBody>
      </p:sp>
      <p:sp>
        <p:nvSpPr>
          <p:cNvPr id="3" name="Content Placeholder 2">
            <a:extLst>
              <a:ext uri="{FF2B5EF4-FFF2-40B4-BE49-F238E27FC236}">
                <a16:creationId xmlns:a16="http://schemas.microsoft.com/office/drawing/2014/main" id="{F6E89B35-40D8-4042-B990-877F385FFC59}"/>
              </a:ext>
            </a:extLst>
          </p:cNvPr>
          <p:cNvSpPr>
            <a:spLocks noGrp="1"/>
          </p:cNvSpPr>
          <p:nvPr>
            <p:ph idx="1"/>
          </p:nvPr>
        </p:nvSpPr>
        <p:spPr>
          <a:xfrm>
            <a:off x="2592925" y="2118787"/>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Lesser Network Load</a:t>
            </a:r>
          </a:p>
          <a:p>
            <a:pPr algn="just"/>
            <a:r>
              <a:rPr lang="en-US" sz="2000" dirty="0">
                <a:latin typeface="Times New Roman" panose="02020603050405020304" pitchFamily="18" charset="0"/>
                <a:cs typeface="Times New Roman" panose="02020603050405020304" pitchFamily="18" charset="0"/>
              </a:rPr>
              <a:t>Zero Latency</a:t>
            </a:r>
          </a:p>
          <a:p>
            <a:pPr algn="just"/>
            <a:r>
              <a:rPr lang="en-US" sz="2000" dirty="0">
                <a:latin typeface="Times New Roman" panose="02020603050405020304" pitchFamily="18" charset="0"/>
                <a:cs typeface="Times New Roman" panose="02020603050405020304" pitchFamily="18" charset="0"/>
              </a:rPr>
              <a:t>Reduced Data Exposure</a:t>
            </a:r>
          </a:p>
          <a:p>
            <a:pPr algn="just"/>
            <a:r>
              <a:rPr lang="en-US" sz="2000" dirty="0">
                <a:latin typeface="Times New Roman" panose="02020603050405020304" pitchFamily="18" charset="0"/>
                <a:cs typeface="Times New Roman" panose="02020603050405020304" pitchFamily="18" charset="0"/>
              </a:rPr>
              <a:t>Costs and Autonomous Operation</a:t>
            </a:r>
          </a:p>
          <a:p>
            <a:pPr algn="just"/>
            <a:r>
              <a:rPr lang="en-US" sz="2000" dirty="0">
                <a:latin typeface="Times New Roman" panose="02020603050405020304" pitchFamily="18" charset="0"/>
                <a:cs typeface="Times New Roman" panose="02020603050405020304" pitchFamily="18" charset="0"/>
              </a:rPr>
              <a:t>Security and Privacy</a:t>
            </a:r>
          </a:p>
        </p:txBody>
      </p:sp>
      <p:sp>
        <p:nvSpPr>
          <p:cNvPr id="4" name="Slide Number Placeholder 3">
            <a:extLst>
              <a:ext uri="{FF2B5EF4-FFF2-40B4-BE49-F238E27FC236}">
                <a16:creationId xmlns:a16="http://schemas.microsoft.com/office/drawing/2014/main" id="{65A1DF75-224C-4434-9B35-461E3E794A0E}"/>
              </a:ext>
            </a:extLst>
          </p:cNvPr>
          <p:cNvSpPr>
            <a:spLocks noGrp="1"/>
          </p:cNvSpPr>
          <p:nvPr>
            <p:ph type="sldNum" sz="quarter" idx="12"/>
          </p:nvPr>
        </p:nvSpPr>
        <p:spPr/>
        <p:txBody>
          <a:bodyPr/>
          <a:lstStyle/>
          <a:p>
            <a:fld id="{DA3669D3-792E-414A-BA61-54D5C8AB748C}" type="slidenum">
              <a:rPr lang="en-US" smtClean="0"/>
              <a:t>9</a:t>
            </a:fld>
            <a:endParaRPr lang="en-US"/>
          </a:p>
        </p:txBody>
      </p:sp>
    </p:spTree>
    <p:extLst>
      <p:ext uri="{BB962C8B-B14F-4D97-AF65-F5344CB8AC3E}">
        <p14:creationId xmlns:p14="http://schemas.microsoft.com/office/powerpoint/2010/main" val="1923755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739</TotalTime>
  <Words>839</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Franklin Gothic Book</vt:lpstr>
      <vt:lpstr>Franklin Gothic Medium</vt:lpstr>
      <vt:lpstr>Sitka Small</vt:lpstr>
      <vt:lpstr>Times New Roman</vt:lpstr>
      <vt:lpstr>Wingdings 3</vt:lpstr>
      <vt:lpstr>Wisp</vt:lpstr>
      <vt:lpstr>PowerPoint Presentation</vt:lpstr>
      <vt:lpstr>Overview of Edge Computing</vt:lpstr>
      <vt:lpstr>Edge Computing Terms and Definitions</vt:lpstr>
      <vt:lpstr>Data Flow diagram of Edge Computing</vt:lpstr>
      <vt:lpstr>PowerPoint Presentation</vt:lpstr>
      <vt:lpstr>What exactly is Edge Computing according to research firms?</vt:lpstr>
      <vt:lpstr>Internet of Things (IoT) and Edge Computing</vt:lpstr>
      <vt:lpstr>PowerPoint Presentation</vt:lpstr>
      <vt:lpstr>Benefits of Enabling Edge Computing for the Internet of Things (IoT)</vt:lpstr>
      <vt:lpstr>Use of Edge Computing related to Industries</vt:lpstr>
      <vt:lpstr>Role of Edge Computing in Healthcare</vt:lpstr>
      <vt:lpstr>PowerPoint Presentation</vt:lpstr>
      <vt:lpstr>Future Directions of Computing for the Internet of Things (IoT)</vt:lpstr>
      <vt:lpstr>CONCLUSION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Topics Foe Seminar</dc:creator>
  <cp:lastModifiedBy>Shreyas Tm</cp:lastModifiedBy>
  <cp:revision>122</cp:revision>
  <dcterms:created xsi:type="dcterms:W3CDTF">2020-08-19T07:48:59Z</dcterms:created>
  <dcterms:modified xsi:type="dcterms:W3CDTF">2022-05-30T07:29:23Z</dcterms:modified>
</cp:coreProperties>
</file>