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494" r:id="rId35"/>
    <p:sldId id="399" r:id="rId36"/>
    <p:sldId id="400" r:id="rId37"/>
    <p:sldId id="401" r:id="rId38"/>
    <p:sldId id="397" r:id="rId39"/>
    <p:sldId id="398" r:id="rId40"/>
    <p:sldId id="475" r:id="rId41"/>
    <p:sldId id="493" r:id="rId42"/>
    <p:sldId id="464" r:id="rId43"/>
    <p:sldId id="402" r:id="rId44"/>
    <p:sldId id="403" r:id="rId45"/>
    <p:sldId id="461" r:id="rId46"/>
    <p:sldId id="404" r:id="rId47"/>
    <p:sldId id="462" r:id="rId48"/>
    <p:sldId id="405" r:id="rId49"/>
    <p:sldId id="407" r:id="rId50"/>
    <p:sldId id="406" r:id="rId51"/>
    <p:sldId id="476" r:id="rId52"/>
    <p:sldId id="477" r:id="rId53"/>
    <p:sldId id="495" r:id="rId54"/>
    <p:sldId id="487" r:id="rId55"/>
    <p:sldId id="414" r:id="rId56"/>
    <p:sldId id="418" r:id="rId57"/>
    <p:sldId id="419" r:id="rId58"/>
    <p:sldId id="415" r:id="rId59"/>
    <p:sldId id="416" r:id="rId60"/>
    <p:sldId id="422" r:id="rId61"/>
    <p:sldId id="470" r:id="rId62"/>
    <p:sldId id="438" r:id="rId63"/>
    <p:sldId id="408" r:id="rId64"/>
    <p:sldId id="409" r:id="rId65"/>
    <p:sldId id="410" r:id="rId66"/>
    <p:sldId id="463" r:id="rId67"/>
    <p:sldId id="478" r:id="rId68"/>
    <p:sldId id="444" r:id="rId69"/>
    <p:sldId id="468" r:id="rId70"/>
    <p:sldId id="479" r:id="rId71"/>
    <p:sldId id="480" r:id="rId72"/>
    <p:sldId id="481" r:id="rId73"/>
    <p:sldId id="482" r:id="rId74"/>
    <p:sldId id="439" r:id="rId75"/>
    <p:sldId id="440" r:id="rId76"/>
    <p:sldId id="441" r:id="rId77"/>
    <p:sldId id="442" r:id="rId78"/>
    <p:sldId id="443" r:id="rId79"/>
    <p:sldId id="488" r:id="rId80"/>
    <p:sldId id="287" r:id="rId81"/>
    <p:sldId id="289" r:id="rId82"/>
    <p:sldId id="291" r:id="rId83"/>
    <p:sldId id="293" r:id="rId84"/>
    <p:sldId id="295" r:id="rId85"/>
    <p:sldId id="296" r:id="rId86"/>
    <p:sldId id="483" r:id="rId87"/>
    <p:sldId id="484" r:id="rId88"/>
    <p:sldId id="485" r:id="rId89"/>
    <p:sldId id="421" r:id="rId90"/>
  </p:sldIdLst>
  <p:sldSz cx="9144000" cy="6858000" type="screen4x3"/>
  <p:notesSz cx="7077075" cy="9363075"/>
  <p:custShowLst>
    <p:custShow name="Custom Show 1" id="0">
      <p:sldLst>
        <p:sld r:id="rId4"/>
        <p:sld r:id="rId7"/>
        <p:sld r:id="rId81"/>
        <p:sld r:id="rId82"/>
        <p:sld r:id="rId8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1" autoAdjust="0"/>
  </p:normalViewPr>
  <p:slideViewPr>
    <p:cSldViewPr snapToGrid="0">
      <p:cViewPr varScale="1">
        <p:scale>
          <a:sx n="81" d="100"/>
          <a:sy n="81" d="100"/>
        </p:scale>
        <p:origin x="1188" y="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42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45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A98457CC-CD21-4950-ADC1-9F07C34C7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775874-C364-4819-ABC7-B26CA5CB0BCC}" type="slidenum">
              <a:rPr lang="en-US" altLang="en-US" sz="1300">
                <a:latin typeface="Times New Roman" panose="02020603050405020304" pitchFamily="18" charset="0"/>
              </a:rPr>
              <a:pPr/>
              <a:t>80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EC7651E-37C6-475C-80C2-FB2E30F4B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B4EA38A9-42B8-42A9-80B4-57A2842D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E9F8E0A-31AF-4550-99AF-F6ACD378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F3DC61-72D0-447C-9604-DA005C9FAB6C}" type="slidenum">
              <a:rPr lang="en-US" altLang="en-US" sz="1300">
                <a:latin typeface="Times New Roman" panose="02020603050405020304" pitchFamily="18" charset="0"/>
              </a:rPr>
              <a:pPr/>
              <a:t>81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1FA67DC-E54E-43FA-A446-E365A193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ECAAD1DB-84C8-4E92-9664-3152ED2D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14250C76-5A41-41A6-9F64-BD035624F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40F000-C73D-4ACD-B54C-DF85DB6667BA}" type="slidenum">
              <a:rPr lang="en-US" altLang="en-US" sz="1300">
                <a:latin typeface="Times New Roman" panose="02020603050405020304" pitchFamily="18" charset="0"/>
              </a:rPr>
              <a:pPr/>
              <a:t>82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1839CBE-B6C9-4C85-A4ED-F66143635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9D949175-6A3E-49A2-B576-618366C0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639B1855-FA9B-49AA-B1B9-AAD396462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30686-68A7-4E46-A2CB-F48F10E2B824}" type="slidenum">
              <a:rPr lang="en-US" altLang="en-US" sz="1300">
                <a:latin typeface="Times New Roman" panose="02020603050405020304" pitchFamily="18" charset="0"/>
              </a:rPr>
              <a:pPr/>
              <a:t>83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E40751C-716B-471D-BC42-5B3CB5FE7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5099556-5B6D-4807-B527-282E41832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D812FE43-B2B0-4A6C-BEE4-BAB61D065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F53242-7D52-4A78-BA66-65D5331FC077}" type="slidenum">
              <a:rPr lang="en-US" altLang="en-US" sz="1300">
                <a:latin typeface="Times New Roman" panose="02020603050405020304" pitchFamily="18" charset="0"/>
              </a:rPr>
              <a:pPr/>
              <a:t>84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BBDBB3B-87B5-4D98-AE8E-A0F7A424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06E7764-3C7E-4C19-A685-94877BD87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2622EC24-2FAA-4CEF-B782-D1C717254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2E8E52-B663-4617-8E1A-0A8BC4524EB5}" type="slidenum">
              <a:rPr lang="en-US" altLang="en-US" sz="1300">
                <a:latin typeface="Times New Roman" panose="02020603050405020304" pitchFamily="18" charset="0"/>
              </a:rPr>
              <a:pPr/>
              <a:t>85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05D854B5-142B-4A0D-AE21-985196907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B2606FDE-9E19-4C98-8330-1147A2D7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18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Index 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E.g., 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Leaf 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600" y="699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913" y="729675"/>
            <a:ext cx="8077200" cy="34226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/>
              <a:t>/* Assumes no duplicate keys, and returns pointer to the record with  search key   value V if such a record exists, and null otherwise */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such that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84813" y="3989388"/>
            <a:ext cx="1862138" cy="71436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64919" y="3989388"/>
            <a:ext cx="2282032" cy="74988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N</a:t>
            </a:r>
          </a:p>
          <a:p>
            <a:r>
              <a:rPr lang="en-US" altLang="ja-JP" dirty="0"/>
              <a:t>Example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Records with a specified value in the attribute</a:t>
            </a:r>
          </a:p>
          <a:p>
            <a:pPr lvl="1"/>
            <a:r>
              <a:rPr lang="en-US" altLang="en-US" dirty="0"/>
              <a:t>Records 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/>
              <a:t>Example of B+-tree File Organization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1277600" imgH="5486400" progId="Equation.3">
                  <p:embed/>
                </p:oleObj>
              </mc:Choice>
              <mc:Fallback>
                <p:oleObj name="Equation" r:id="rId4" imgW="11277600" imgH="548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9376" y="727075"/>
            <a:ext cx="7545248" cy="6013450"/>
          </a:xfrm>
        </p:spPr>
        <p:txBody>
          <a:bodyPr/>
          <a:lstStyle/>
          <a:p>
            <a:r>
              <a:rPr lang="en-US" altLang="en-US" sz="2200" dirty="0"/>
              <a:t>A </a:t>
            </a:r>
            <a:r>
              <a:rPr lang="en-US" altLang="en-US" sz="2200" b="1" dirty="0">
                <a:solidFill>
                  <a:srgbClr val="002060"/>
                </a:solidFill>
              </a:rPr>
              <a:t>bucket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is a unit of storage containing one or more entries (a bucket is typically a disk block). </a:t>
            </a:r>
          </a:p>
          <a:p>
            <a:pPr lvl="1"/>
            <a:r>
              <a:rPr lang="en-US" altLang="en-US" sz="2200" dirty="0"/>
              <a:t>we obtain the bucket of an entry from its search-key value using a </a:t>
            </a:r>
            <a:r>
              <a:rPr lang="en-US" altLang="en-US" sz="2200" b="1" dirty="0">
                <a:solidFill>
                  <a:srgbClr val="002060"/>
                </a:solidFill>
              </a:rPr>
              <a:t>hash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b="1" dirty="0">
                <a:solidFill>
                  <a:srgbClr val="002060"/>
                </a:solidFill>
              </a:rPr>
              <a:t>function</a:t>
            </a:r>
            <a:endParaRPr lang="en-US" altLang="en-US" sz="2200" dirty="0"/>
          </a:p>
          <a:p>
            <a:r>
              <a:rPr lang="en-US" altLang="en-US" sz="2200" dirty="0"/>
              <a:t>Hash function </a:t>
            </a:r>
            <a:r>
              <a:rPr lang="en-US" altLang="en-US" sz="2200" i="1" dirty="0"/>
              <a:t>h</a:t>
            </a:r>
            <a:r>
              <a:rPr lang="en-US" altLang="en-US" sz="2200" dirty="0"/>
              <a:t> is a function from the set of all search-key values </a:t>
            </a:r>
            <a:r>
              <a:rPr lang="en-US" altLang="en-US" sz="2200" i="1" dirty="0"/>
              <a:t>K</a:t>
            </a:r>
            <a:r>
              <a:rPr lang="en-US" altLang="en-US" sz="2200" dirty="0"/>
              <a:t> to the set of all bucket addresses </a:t>
            </a:r>
            <a:r>
              <a:rPr lang="en-US" altLang="en-US" sz="2200" i="1" dirty="0"/>
              <a:t>B.</a:t>
            </a:r>
          </a:p>
          <a:p>
            <a:r>
              <a:rPr lang="en-US" altLang="en-US" sz="2200" dirty="0"/>
              <a:t>Hash function is used to locate entries for access, insertion as well as deletion.</a:t>
            </a:r>
          </a:p>
          <a:p>
            <a:r>
              <a:rPr lang="en-US" altLang="en-US" sz="2200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sz="2200" dirty="0"/>
              <a:t>In a </a:t>
            </a:r>
            <a:r>
              <a:rPr lang="en-US" altLang="en-US" sz="2200" b="1" dirty="0">
                <a:solidFill>
                  <a:srgbClr val="002060"/>
                </a:solidFill>
              </a:rPr>
              <a:t>hash index</a:t>
            </a:r>
            <a:r>
              <a:rPr lang="en-US" altLang="en-US" sz="2200" dirty="0"/>
              <a:t>, buckets store entries with pointers to records</a:t>
            </a:r>
          </a:p>
          <a:p>
            <a:r>
              <a:rPr lang="en-US" altLang="en-US" sz="2200" dirty="0"/>
              <a:t>In a </a:t>
            </a:r>
            <a:r>
              <a:rPr lang="en-US" altLang="en-US" sz="2200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sz="2400" dirty="0"/>
              <a:t>Bucket overflow can occur because of </a:t>
            </a:r>
          </a:p>
          <a:p>
            <a:pPr lvl="1"/>
            <a:r>
              <a:rPr lang="en-US" altLang="en-US" sz="2400" dirty="0"/>
              <a:t>Insufficient buckets </a:t>
            </a:r>
          </a:p>
          <a:p>
            <a:pPr lvl="1"/>
            <a:r>
              <a:rPr lang="en-US" altLang="en-US" sz="2400" dirty="0"/>
              <a:t>Skew in distribution of records.  This can occur due to two reasons:</a:t>
            </a:r>
          </a:p>
          <a:p>
            <a:pPr lvl="2"/>
            <a:r>
              <a:rPr lang="en-US" altLang="en-US" sz="2400" dirty="0"/>
              <a:t>multiple records have same search-key value</a:t>
            </a:r>
          </a:p>
          <a:p>
            <a:pPr lvl="2"/>
            <a:r>
              <a:rPr lang="en-US" altLang="en-US" sz="2400" dirty="0"/>
              <a:t>chosen hash function produces non-uniform distribution of key values</a:t>
            </a:r>
          </a:p>
          <a:p>
            <a:r>
              <a:rPr lang="en-US" altLang="en-US" sz="2400" dirty="0"/>
              <a:t>Although the probability of bucket overflow can be reduced, it cannot be eliminated; it is handled by using </a:t>
            </a:r>
            <a:r>
              <a:rPr lang="en-US" altLang="en-US" sz="2400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sz="2400" i="1" dirty="0"/>
              <a:t>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80795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hashing)</a:t>
            </a:r>
            <a:r>
              <a:rPr lang="en-US" altLang="en-US" dirty="0"/>
              <a:t>  </a:t>
            </a:r>
          </a:p>
          <a:p>
            <a:pPr marL="447675" lvl="1" indent="-268288" algn="just"/>
            <a:r>
              <a:rPr lang="en-US" altLang="en-US" dirty="0"/>
              <a:t>An alternative, called </a:t>
            </a:r>
            <a:r>
              <a:rPr lang="en-US" altLang="en-US" b="1" dirty="0">
                <a:solidFill>
                  <a:srgbClr val="002060"/>
                </a:solidFill>
              </a:rPr>
              <a:t>open addressing (</a:t>
            </a:r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open hashing</a:t>
            </a:r>
            <a:r>
              <a:rPr lang="en-US" altLang="en-US" dirty="0"/>
              <a:t>) which does not use over flow buckets, is not suitable for database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02" y="2561029"/>
            <a:ext cx="7254034" cy="384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/>
              <a:t>I </a:t>
            </a:r>
            <a:r>
              <a:rPr lang="en-US" altLang="en-US" baseline="30000" dirty="0" err="1"/>
              <a:t>th</a:t>
            </a:r>
            <a:r>
              <a:rPr lang="en-US" altLang="en-US" dirty="0"/>
              <a:t> 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2"/>
            <a:ext cx="7945437" cy="5158161"/>
          </a:xfrm>
        </p:spPr>
        <p:txBody>
          <a:bodyPr/>
          <a:lstStyle/>
          <a:p>
            <a:r>
              <a:rPr lang="en-US" altLang="en-US" sz="2000" dirty="0"/>
              <a:t>In static hashing, function </a:t>
            </a:r>
            <a:r>
              <a:rPr lang="en-US" altLang="en-US" sz="2000" i="1" dirty="0"/>
              <a:t>h</a:t>
            </a:r>
            <a:r>
              <a:rPr lang="en-US" altLang="en-US" sz="2000" dirty="0"/>
              <a:t> maps search-key values to a fixed set of </a:t>
            </a:r>
            <a:r>
              <a:rPr lang="en-US" altLang="en-US" sz="2000" i="1" dirty="0"/>
              <a:t>B</a:t>
            </a:r>
            <a:r>
              <a:rPr lang="en-US" altLang="en-US" sz="2000" dirty="0"/>
              <a:t> of bucket addresses. Databases grow or shrink with time. </a:t>
            </a:r>
          </a:p>
          <a:p>
            <a:pPr lvl="1"/>
            <a:r>
              <a:rPr lang="en-US" altLang="en-US" sz="2000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sz="2000" dirty="0"/>
              <a:t>If space is allocated for anticipated growth, a significant amount of space will be wasted initially (and buckets will be </a:t>
            </a:r>
            <a:r>
              <a:rPr lang="en-US" altLang="en-US" sz="2000" dirty="0" err="1"/>
              <a:t>underfull</a:t>
            </a:r>
            <a:r>
              <a:rPr lang="en-US" altLang="en-US" sz="2000" dirty="0"/>
              <a:t>).</a:t>
            </a:r>
          </a:p>
          <a:p>
            <a:pPr lvl="1"/>
            <a:r>
              <a:rPr lang="en-US" altLang="en-US" sz="2000" dirty="0"/>
              <a:t>If database shrinks, again space will be wasted.</a:t>
            </a:r>
          </a:p>
          <a:p>
            <a:r>
              <a:rPr lang="en-US" altLang="en-US" sz="2000" dirty="0"/>
              <a:t>One solution: periodic re-organization of the file with a new hash function</a:t>
            </a:r>
          </a:p>
          <a:p>
            <a:pPr lvl="1"/>
            <a:r>
              <a:rPr lang="en-US" altLang="en-US" sz="2000" dirty="0"/>
              <a:t>Expensive, disrupts normal operations</a:t>
            </a:r>
          </a:p>
          <a:p>
            <a:r>
              <a:rPr lang="en-US" altLang="en-US" sz="2000" dirty="0">
                <a:solidFill>
                  <a:srgbClr val="000099"/>
                </a:solidFill>
              </a:rPr>
              <a:t>Better solution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rgbClr val="000099"/>
                </a:solidFill>
              </a:rPr>
              <a:t>allow the number of buckets to be modified dynamically</a:t>
            </a:r>
            <a:r>
              <a:rPr lang="en-US" altLang="en-US" sz="2000" dirty="0"/>
              <a:t>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066" y="797265"/>
            <a:ext cx="7680236" cy="5263469"/>
          </a:xfrm>
        </p:spPr>
        <p:txBody>
          <a:bodyPr/>
          <a:lstStyle/>
          <a:p>
            <a:r>
              <a:rPr lang="en-IN" altLang="en-US" sz="2000" dirty="0"/>
              <a:t>Periodic rehashing</a:t>
            </a:r>
          </a:p>
          <a:p>
            <a:pPr lvl="1"/>
            <a:r>
              <a:rPr lang="en-IN" altLang="en-US" sz="2000" dirty="0"/>
              <a:t>If number of entries in a hash table becomes (say) 1.5 times size of hash table, </a:t>
            </a:r>
          </a:p>
          <a:p>
            <a:pPr lvl="2"/>
            <a:r>
              <a:rPr lang="en-IN" altLang="en-US" sz="2000" dirty="0"/>
              <a:t>create new hash table of size  (say) 2 times the size of the previous hash table</a:t>
            </a:r>
          </a:p>
          <a:p>
            <a:pPr lvl="2"/>
            <a:r>
              <a:rPr lang="en-IN" altLang="en-US" sz="2000" dirty="0"/>
              <a:t>Rehash all entries to new table</a:t>
            </a:r>
          </a:p>
          <a:p>
            <a:r>
              <a:rPr lang="en-IN" altLang="en-US" sz="2000" dirty="0"/>
              <a:t>Linear Hashing</a:t>
            </a:r>
          </a:p>
          <a:p>
            <a:pPr lvl="1"/>
            <a:r>
              <a:rPr lang="en-IN" altLang="en-US" sz="2000" dirty="0"/>
              <a:t>Do rehashing in an incremental manner</a:t>
            </a:r>
          </a:p>
          <a:p>
            <a:r>
              <a:rPr lang="en-IN" altLang="en-US" sz="2000" dirty="0"/>
              <a:t>Extendable Hashing</a:t>
            </a:r>
          </a:p>
          <a:p>
            <a:pPr lvl="1"/>
            <a:r>
              <a:rPr lang="en-IN" altLang="en-US" sz="2000" dirty="0"/>
              <a:t>Tailored to disk based hashing, with buckets shared by multiple hash values</a:t>
            </a:r>
          </a:p>
          <a:p>
            <a:pPr lvl="1"/>
            <a:r>
              <a:rPr lang="en-IN" altLang="en-US" sz="2000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878542"/>
            <a:ext cx="7617041" cy="5119034"/>
          </a:xfrm>
        </p:spPr>
        <p:txBody>
          <a:bodyPr/>
          <a:lstStyle/>
          <a:p>
            <a:r>
              <a:rPr lang="en-US" altLang="en-US" sz="1900" dirty="0"/>
              <a:t>Cost of periodic re-organization</a:t>
            </a:r>
          </a:p>
          <a:p>
            <a:r>
              <a:rPr lang="en-US" altLang="en-US" sz="1900" dirty="0"/>
              <a:t>Relative frequency of insertions and deletions</a:t>
            </a:r>
          </a:p>
          <a:p>
            <a:r>
              <a:rPr lang="en-US" altLang="en-US" sz="1900" dirty="0"/>
              <a:t>Is it desirable to optimize average access time at the expense of worst-case access time?</a:t>
            </a:r>
          </a:p>
          <a:p>
            <a:r>
              <a:rPr lang="en-US" altLang="en-US" sz="1900" dirty="0"/>
              <a:t>Expected type of queries:</a:t>
            </a:r>
          </a:p>
          <a:p>
            <a:pPr lvl="1"/>
            <a:r>
              <a:rPr lang="en-US" altLang="en-US" sz="1900" dirty="0"/>
              <a:t>Hashing is generally better at retrieving records having a specified value of the key.</a:t>
            </a:r>
          </a:p>
          <a:p>
            <a:pPr lvl="1"/>
            <a:r>
              <a:rPr lang="en-US" altLang="en-US" sz="1900" dirty="0"/>
              <a:t>If range queries are common, ordered indices are to be preferred</a:t>
            </a:r>
          </a:p>
          <a:p>
            <a:r>
              <a:rPr lang="en-US" altLang="en-US" sz="1900" dirty="0"/>
              <a:t>In practice:</a:t>
            </a:r>
          </a:p>
          <a:p>
            <a:pPr lvl="1"/>
            <a:r>
              <a:rPr lang="en-US" altLang="en-US" sz="1900" dirty="0"/>
              <a:t>PostgreSQL supports hash indices, but discourages use due to poor performance</a:t>
            </a:r>
          </a:p>
          <a:p>
            <a:pPr lvl="1"/>
            <a:r>
              <a:rPr lang="en-US" altLang="en-US" sz="1900" dirty="0"/>
              <a:t>Oracle supports static hash organization, but not hash indices</a:t>
            </a:r>
          </a:p>
          <a:p>
            <a:pPr lvl="1"/>
            <a:r>
              <a:rPr lang="en-US" altLang="en-US" sz="1900" dirty="0" err="1"/>
              <a:t>SQLServer</a:t>
            </a:r>
            <a:r>
              <a:rPr lang="en-US" altLang="en-US" sz="1900" dirty="0"/>
              <a:t> supports only B</a:t>
            </a:r>
            <a:r>
              <a:rPr lang="en-US" altLang="en-US" sz="1900" baseline="30000" dirty="0"/>
              <a:t>+</a:t>
            </a:r>
            <a:r>
              <a:rPr lang="en-US" altLang="en-US" sz="1900" dirty="0"/>
              <a:t>-trees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727074"/>
            <a:ext cx="7819838" cy="5602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400" b="1" dirty="0"/>
              <a:t>select </a:t>
            </a:r>
            <a:r>
              <a:rPr lang="en-US" altLang="en-US" sz="2400" i="1" dirty="0"/>
              <a:t>ID  </a:t>
            </a:r>
            <a:r>
              <a:rPr lang="en-US" altLang="en-US" sz="2400" b="1" dirty="0"/>
              <a:t>from</a:t>
            </a:r>
            <a:r>
              <a:rPr lang="en-US" altLang="en-US" sz="2400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400" b="1" dirty="0"/>
              <a:t>where</a:t>
            </a:r>
            <a:r>
              <a:rPr lang="en-US" altLang="en-US" sz="2400" i="1" dirty="0"/>
              <a:t> dept_name </a:t>
            </a:r>
            <a:r>
              <a:rPr lang="en-US" altLang="en-US" sz="2400" dirty="0"/>
              <a:t>= </a:t>
            </a:r>
            <a:r>
              <a:rPr lang="ja-JP" altLang="en-US" sz="2400" dirty="0"/>
              <a:t>“</a:t>
            </a:r>
            <a:r>
              <a:rPr lang="en-US" altLang="ja-JP" sz="2400" dirty="0"/>
              <a:t>Finance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en-US" altLang="ja-JP" sz="2400" b="1" dirty="0"/>
              <a:t>and </a:t>
            </a:r>
            <a:r>
              <a:rPr lang="en-US" altLang="ja-JP" sz="2400" i="1" dirty="0"/>
              <a:t> salary</a:t>
            </a:r>
            <a:r>
              <a:rPr lang="en-US" altLang="ja-JP" sz="2400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400" dirty="0"/>
              <a:t>1.	Use index on </a:t>
            </a:r>
            <a:r>
              <a:rPr lang="en-US" altLang="en-US" sz="2400" i="1" dirty="0"/>
              <a:t>dept_name </a:t>
            </a:r>
            <a:r>
              <a:rPr lang="en-US" altLang="en-US" sz="2400" dirty="0"/>
              <a:t>to find instructors with department name Finance; test </a:t>
            </a:r>
            <a:r>
              <a:rPr lang="en-US" altLang="en-US" sz="2400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400" i="1" dirty="0"/>
              <a:t>2.	</a:t>
            </a:r>
            <a:r>
              <a:rPr lang="en-US" altLang="en-US" sz="2400" dirty="0"/>
              <a:t>Use index</a:t>
            </a:r>
            <a:r>
              <a:rPr lang="en-US" altLang="en-US" sz="2400" i="1" dirty="0"/>
              <a:t> </a:t>
            </a:r>
            <a:r>
              <a:rPr lang="en-US" altLang="en-US" sz="2400" dirty="0"/>
              <a:t>on</a:t>
            </a:r>
            <a:r>
              <a:rPr lang="en-US" altLang="en-US" sz="2400" i="1" dirty="0"/>
              <a:t> salary </a:t>
            </a:r>
            <a:r>
              <a:rPr lang="en-US" altLang="en-US" sz="2400" dirty="0"/>
              <a:t>to find instructors with a salary of ₹80,000; test</a:t>
            </a:r>
            <a:r>
              <a:rPr lang="en-US" altLang="en-US" sz="2400" i="1" dirty="0"/>
              <a:t> dept_name = </a:t>
            </a:r>
            <a:r>
              <a:rPr lang="ja-JP" altLang="en-US" sz="2400" dirty="0"/>
              <a:t>“</a:t>
            </a:r>
            <a:r>
              <a:rPr lang="en-US" altLang="ja-JP" sz="2400" dirty="0"/>
              <a:t>Finance</a:t>
            </a:r>
            <a:r>
              <a:rPr lang="ja-JP" altLang="en-US" sz="2400" dirty="0"/>
              <a:t>”</a:t>
            </a:r>
            <a:r>
              <a:rPr lang="en-US" altLang="ja-JP" sz="2400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400" dirty="0"/>
              <a:t>3.	Use </a:t>
            </a:r>
            <a:r>
              <a:rPr lang="en-US" altLang="en-US" sz="2400" i="1" dirty="0"/>
              <a:t>dept_name </a:t>
            </a:r>
            <a:r>
              <a:rPr lang="en-US" altLang="en-US" sz="2400" dirty="0"/>
              <a:t>index to find pointers to all records pertaining to the </a:t>
            </a:r>
            <a:r>
              <a:rPr lang="ja-JP" altLang="en-US" sz="2400" dirty="0"/>
              <a:t>“</a:t>
            </a:r>
            <a:r>
              <a:rPr lang="en-US" altLang="ja-JP" sz="2400" dirty="0"/>
              <a:t>Finance</a:t>
            </a:r>
            <a:r>
              <a:rPr lang="ja-JP" altLang="en-US" sz="2400" dirty="0"/>
              <a:t>”</a:t>
            </a:r>
            <a:r>
              <a:rPr lang="en-US" altLang="ja-JP" sz="2400" dirty="0"/>
              <a:t> department.  Similarly use index on </a:t>
            </a:r>
            <a:r>
              <a:rPr lang="en-US" altLang="ja-JP" sz="2400" i="1" dirty="0"/>
              <a:t>salary</a:t>
            </a:r>
            <a:r>
              <a:rPr lang="en-US" altLang="ja-JP" sz="2400" dirty="0"/>
              <a:t>.  Take intersection of both sets of pointers obtained.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sz="3200" dirty="0">
                <a:solidFill>
                  <a:srgbClr val="002060"/>
                </a:solidFill>
              </a:rPr>
              <a:t> </a:t>
            </a:r>
            <a:r>
              <a:rPr lang="en-US" altLang="en-US" sz="3200" dirty="0"/>
              <a:t>are search keys containing more than one attribute</a:t>
            </a:r>
          </a:p>
          <a:p>
            <a:pPr lvl="1"/>
            <a:r>
              <a:rPr lang="en-US" altLang="en-US" sz="3200" dirty="0"/>
              <a:t>E.g., (</a:t>
            </a:r>
            <a:r>
              <a:rPr lang="en-US" altLang="en-US" sz="3200" i="1" dirty="0"/>
              <a:t>dept_name, salary</a:t>
            </a:r>
            <a:r>
              <a:rPr lang="en-US" altLang="en-US" sz="3200" dirty="0"/>
              <a:t>)</a:t>
            </a:r>
          </a:p>
          <a:p>
            <a:r>
              <a:rPr lang="en-US" altLang="en-US" sz="3200" dirty="0"/>
              <a:t>Lexicographic ordering: (a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a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) &lt; (b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b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) if either </a:t>
            </a:r>
          </a:p>
          <a:p>
            <a:pPr lvl="1"/>
            <a:r>
              <a:rPr lang="en-US" altLang="en-US" sz="3200" dirty="0"/>
              <a:t>a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 &lt; 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or </a:t>
            </a:r>
          </a:p>
          <a:p>
            <a:pPr lvl="1"/>
            <a:r>
              <a:rPr lang="en-US" altLang="en-US" sz="3200" dirty="0"/>
              <a:t>a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=b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 and  a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&lt; b</a:t>
            </a:r>
            <a:r>
              <a:rPr lang="en-US" altLang="en-U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9907" y="1729153"/>
            <a:ext cx="7494494" cy="4510281"/>
          </a:xfrm>
        </p:spPr>
        <p:txBody>
          <a:bodyPr/>
          <a:lstStyle/>
          <a:p>
            <a:r>
              <a:rPr lang="en-US" altLang="en-US" sz="2000" dirty="0"/>
              <a:t> With the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clause</a:t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 =</a:t>
            </a:r>
            <a:r>
              <a:rPr lang="en-US" altLang="en-US" sz="2000" dirty="0"/>
              <a:t>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</a:t>
            </a:r>
            <a:r>
              <a:rPr lang="en-US" altLang="ja-JP" sz="2000" dirty="0"/>
              <a:t> </a:t>
            </a:r>
            <a:r>
              <a:rPr lang="en-US" altLang="ja-JP" sz="2000" i="1" dirty="0"/>
              <a:t>salary = </a:t>
            </a:r>
            <a:r>
              <a:rPr lang="en-US" altLang="ja-JP" sz="2000" dirty="0"/>
              <a:t>80000</a:t>
            </a:r>
            <a:br>
              <a:rPr lang="en-US" altLang="ja-JP" sz="2000" dirty="0"/>
            </a:br>
            <a:r>
              <a:rPr lang="en-US" altLang="ja-JP" sz="2000" dirty="0"/>
              <a:t>the index on (</a:t>
            </a:r>
            <a:r>
              <a:rPr lang="en-US" altLang="ja-JP" sz="2000" i="1" dirty="0"/>
              <a:t>dept_name, salary</a:t>
            </a:r>
            <a:r>
              <a:rPr lang="en-US" altLang="ja-JP" sz="2000" dirty="0"/>
              <a:t>) can be used to fetch only records that satisfy both conditions.</a:t>
            </a:r>
          </a:p>
          <a:p>
            <a:pPr lvl="1"/>
            <a:r>
              <a:rPr lang="en-US" altLang="en-US" sz="2000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sz="2000" dirty="0"/>
              <a:t>Can also efficiently handle </a:t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</a:t>
            </a:r>
            <a:r>
              <a:rPr lang="en-US" altLang="en-US" sz="2000" dirty="0"/>
              <a:t> =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salary </a:t>
            </a:r>
            <a:r>
              <a:rPr lang="en-US" altLang="ja-JP" sz="2000" dirty="0"/>
              <a:t>&lt; 80000</a:t>
            </a:r>
          </a:p>
          <a:p>
            <a:r>
              <a:rPr lang="en-US" altLang="en-US" sz="2000" dirty="0"/>
              <a:t>But cannot efficiently handle</a:t>
            </a:r>
            <a:br>
              <a:rPr lang="en-US" altLang="en-US" sz="2000" dirty="0"/>
            </a:br>
            <a:r>
              <a:rPr lang="en-US" altLang="en-US" sz="2000" dirty="0"/>
              <a:t>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 </a:t>
            </a:r>
            <a:r>
              <a:rPr lang="en-US" altLang="en-US" sz="2000" dirty="0"/>
              <a:t>&lt;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</a:t>
            </a:r>
            <a:r>
              <a:rPr lang="en-US" altLang="ja-JP" sz="2000" dirty="0"/>
              <a:t> </a:t>
            </a:r>
            <a:r>
              <a:rPr lang="en-US" altLang="ja-JP" sz="2000" i="1" dirty="0"/>
              <a:t>balance = </a:t>
            </a:r>
            <a:r>
              <a:rPr lang="en-US" altLang="ja-JP" sz="2000" dirty="0"/>
              <a:t>80000</a:t>
            </a:r>
          </a:p>
          <a:p>
            <a:pPr lvl="1"/>
            <a:r>
              <a:rPr lang="en-US" altLang="en-US" sz="2000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81" y="898156"/>
            <a:ext cx="7335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	(</a:t>
            </a:r>
            <a:r>
              <a:rPr kumimoji="0" lang="en-US" altLang="en-US" sz="2400" i="1" dirty="0"/>
              <a:t>dept_name, salary</a:t>
            </a:r>
            <a:r>
              <a:rPr kumimoji="0" lang="en-US" alt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sz="2800" dirty="0"/>
              <a:t>Add extra attributes to index so (some) queries can avoid fetching the actual records</a:t>
            </a:r>
          </a:p>
          <a:p>
            <a:pPr lvl="1"/>
            <a:r>
              <a:rPr lang="en-US" altLang="en-US" sz="2800" dirty="0"/>
              <a:t>Store extra attributes only at leaf</a:t>
            </a:r>
          </a:p>
          <a:p>
            <a:pPr lvl="2"/>
            <a:r>
              <a:rPr lang="en-US" altLang="en-US" sz="2800" dirty="0"/>
              <a:t>Why?</a:t>
            </a:r>
          </a:p>
          <a:p>
            <a:r>
              <a:rPr lang="en-US" altLang="en-US" sz="2800" dirty="0"/>
              <a:t>Particularly useful for secondary indices </a:t>
            </a:r>
          </a:p>
          <a:p>
            <a:pPr lvl="1"/>
            <a:r>
              <a:rPr lang="en-US" altLang="en-US" sz="2800" dirty="0"/>
              <a:t>Why?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74" y="797265"/>
            <a:ext cx="7652551" cy="5263469"/>
          </a:xfrm>
        </p:spPr>
        <p:txBody>
          <a:bodyPr/>
          <a:lstStyle/>
          <a:p>
            <a:r>
              <a:rPr lang="en-IN" sz="1900" dirty="0"/>
              <a:t>Example</a:t>
            </a:r>
            <a:br>
              <a:rPr lang="en-IN" sz="1900" b="1" dirty="0"/>
            </a:br>
            <a:r>
              <a:rPr lang="en-IN" sz="1900" b="1" dirty="0"/>
              <a:t>  </a:t>
            </a:r>
            <a:r>
              <a:rPr lang="en-IN" sz="1900" b="1" dirty="0">
                <a:solidFill>
                  <a:srgbClr val="002060"/>
                </a:solidFill>
              </a:rPr>
              <a:t>create index</a:t>
            </a:r>
            <a:r>
              <a:rPr lang="en-IN" sz="1900" dirty="0">
                <a:solidFill>
                  <a:srgbClr val="002060"/>
                </a:solidFill>
              </a:rPr>
              <a:t> </a:t>
            </a:r>
            <a:r>
              <a:rPr lang="en-IN" sz="1900" i="1" dirty="0" err="1"/>
              <a:t>takes_pk</a:t>
            </a:r>
            <a:r>
              <a:rPr lang="en-IN" sz="1900" dirty="0"/>
              <a:t> </a:t>
            </a:r>
            <a:r>
              <a:rPr lang="en-IN" sz="1900" b="1" dirty="0">
                <a:solidFill>
                  <a:srgbClr val="002060"/>
                </a:solidFill>
              </a:rPr>
              <a:t>on</a:t>
            </a:r>
            <a:r>
              <a:rPr lang="en-IN" sz="1900" dirty="0"/>
              <a:t> </a:t>
            </a:r>
            <a:r>
              <a:rPr lang="en-IN" sz="1900" i="1" dirty="0"/>
              <a:t>takes</a:t>
            </a:r>
            <a:r>
              <a:rPr lang="en-IN" sz="1900" dirty="0"/>
              <a:t> (</a:t>
            </a:r>
            <a:r>
              <a:rPr lang="en-IN" sz="1900" i="1" dirty="0" err="1"/>
              <a:t>ID,course_ID</a:t>
            </a:r>
            <a:r>
              <a:rPr lang="en-IN" sz="1900" i="1" dirty="0"/>
              <a:t>, year, semester, section</a:t>
            </a:r>
            <a:r>
              <a:rPr lang="en-IN" sz="1900" dirty="0"/>
              <a:t>)</a:t>
            </a:r>
            <a:br>
              <a:rPr lang="en-IN" sz="1900" dirty="0"/>
            </a:br>
            <a:r>
              <a:rPr lang="en-US" sz="1900" dirty="0"/>
              <a:t>  </a:t>
            </a:r>
            <a:r>
              <a:rPr lang="en-US" altLang="en-US" sz="1900" b="1" dirty="0">
                <a:solidFill>
                  <a:srgbClr val="002060"/>
                </a:solidFill>
              </a:rPr>
              <a:t>drop index</a:t>
            </a:r>
            <a:r>
              <a:rPr lang="en-US" altLang="en-US" sz="1900" b="1" dirty="0"/>
              <a:t> </a:t>
            </a:r>
            <a:r>
              <a:rPr lang="en-US" altLang="en-US" sz="1900" dirty="0"/>
              <a:t> </a:t>
            </a:r>
            <a:r>
              <a:rPr lang="en-US" altLang="en-US" sz="1900" i="1" dirty="0" err="1"/>
              <a:t>takes_pk</a:t>
            </a:r>
            <a:endParaRPr lang="en-US" altLang="en-US" sz="1900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1900" dirty="0"/>
              <a:t>Most database systems allow specification of type of index, and clustering.</a:t>
            </a:r>
            <a:endParaRPr lang="en-IN" sz="1900" dirty="0"/>
          </a:p>
          <a:p>
            <a:r>
              <a:rPr lang="en-IN" sz="1900" dirty="0"/>
              <a:t>Indices on primary key created automatically by all databases</a:t>
            </a:r>
          </a:p>
          <a:p>
            <a:pPr lvl="1"/>
            <a:r>
              <a:rPr lang="en-IN" sz="1900" dirty="0"/>
              <a:t>Why?</a:t>
            </a:r>
          </a:p>
          <a:p>
            <a:r>
              <a:rPr lang="en-IN" sz="1900" dirty="0"/>
              <a:t>Some database also create indices on foreign key attributes</a:t>
            </a:r>
          </a:p>
          <a:p>
            <a:pPr lvl="1"/>
            <a:r>
              <a:rPr lang="en-IN" sz="1900" dirty="0"/>
              <a:t>Why might such an index be useful for this query:</a:t>
            </a:r>
          </a:p>
          <a:p>
            <a:pPr lvl="2"/>
            <a:r>
              <a:rPr lang="en-IN" sz="1900" i="1" dirty="0"/>
              <a:t>takes </a:t>
            </a:r>
            <a:r>
              <a:rPr lang="en-IN" sz="1900" dirty="0"/>
              <a:t>⨝ </a:t>
            </a:r>
            <a:r>
              <a:rPr lang="el-GR" sz="1900" dirty="0"/>
              <a:t>σ</a:t>
            </a:r>
            <a:r>
              <a:rPr lang="en-IN" sz="1900" i="1" baseline="-25000" dirty="0"/>
              <a:t>name='Shankar'</a:t>
            </a:r>
            <a:r>
              <a:rPr lang="en-IN" sz="1900" i="1" dirty="0"/>
              <a:t> </a:t>
            </a:r>
            <a:r>
              <a:rPr lang="en-IN" sz="1900" dirty="0"/>
              <a:t>(</a:t>
            </a:r>
            <a:r>
              <a:rPr lang="en-IN" sz="1900" i="1" dirty="0"/>
              <a:t>student</a:t>
            </a:r>
            <a:r>
              <a:rPr lang="en-IN" sz="1900" dirty="0"/>
              <a:t>)</a:t>
            </a:r>
          </a:p>
          <a:p>
            <a:r>
              <a:rPr lang="en-IN" sz="1900" dirty="0"/>
              <a:t>Indices can greatly speed up lookups, but impose cost on updates</a:t>
            </a:r>
          </a:p>
          <a:p>
            <a:pPr lvl="1"/>
            <a:r>
              <a:rPr lang="en-IN" sz="1900" dirty="0"/>
              <a:t>Index tuning assistants/wizards supported on several databases to help choose indices, based on query and update workload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990" y="797265"/>
            <a:ext cx="7825057" cy="5460100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		</a:t>
            </a:r>
            <a:r>
              <a:rPr lang="en-US" altLang="en-US" sz="2200" b="1" dirty="0"/>
              <a:t>create index</a:t>
            </a:r>
            <a:r>
              <a:rPr lang="en-US" altLang="en-US" sz="2200" dirty="0"/>
              <a:t> &lt;index-name&gt; </a:t>
            </a:r>
            <a:r>
              <a:rPr lang="en-US" altLang="en-US" sz="2200" b="1" dirty="0"/>
              <a:t>on</a:t>
            </a:r>
            <a:r>
              <a:rPr lang="en-US" altLang="en-US" sz="2200" dirty="0"/>
              <a:t> &lt;relation-name&gt;</a:t>
            </a:r>
            <a:br>
              <a:rPr lang="en-US" altLang="en-US" sz="2200" dirty="0"/>
            </a:br>
            <a:r>
              <a:rPr lang="en-US" altLang="en-US" sz="2200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E.g.,:  </a:t>
            </a:r>
            <a:r>
              <a:rPr lang="en-US" altLang="en-US" sz="2200" b="1" dirty="0"/>
              <a:t>create index </a:t>
            </a:r>
            <a:r>
              <a:rPr lang="en-US" altLang="en-US" sz="2200" i="1" dirty="0"/>
              <a:t> b-index </a:t>
            </a:r>
            <a:r>
              <a:rPr lang="en-US" altLang="en-US" sz="2200" b="1" dirty="0"/>
              <a:t>on</a:t>
            </a:r>
            <a:r>
              <a:rPr lang="en-US" altLang="en-US" sz="2200" i="1" dirty="0"/>
              <a:t> branch(</a:t>
            </a:r>
            <a:r>
              <a:rPr lang="en-US" altLang="en-US" sz="2200" i="1" dirty="0" err="1"/>
              <a:t>branch_name</a:t>
            </a:r>
            <a:r>
              <a:rPr lang="en-US" altLang="en-US" sz="2200" i="1" dirty="0"/>
              <a:t>)</a:t>
            </a:r>
            <a:endParaRPr lang="en-US" altLang="en-US" sz="2200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Use </a:t>
            </a:r>
            <a:r>
              <a:rPr lang="en-US" altLang="en-US" sz="2200" b="1" dirty="0"/>
              <a:t>create unique index</a:t>
            </a:r>
            <a:r>
              <a:rPr lang="en-US" altLang="en-US" sz="2200" dirty="0"/>
              <a:t> to indirectly specify and enforce the condition that the search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Not really required if SQL </a:t>
            </a:r>
            <a:r>
              <a:rPr lang="en-US" altLang="en-US" sz="2200" b="1" dirty="0"/>
              <a:t>unique</a:t>
            </a:r>
            <a:r>
              <a:rPr lang="en-US" altLang="en-US" sz="2200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			</a:t>
            </a:r>
            <a:r>
              <a:rPr lang="en-US" altLang="en-US" sz="2200" b="1" dirty="0"/>
              <a:t>drop index </a:t>
            </a:r>
            <a:r>
              <a:rPr lang="en-US" altLang="en-US" sz="2200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200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CBC9C0-F8F7-4226-A463-1425C17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Write Optimized Indices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1859A-2050-448A-A442-511498B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sz="2400" dirty="0"/>
              <a:t>Performance of  B</a:t>
            </a:r>
            <a:r>
              <a:rPr lang="en-IN" sz="2400" baseline="30000" dirty="0"/>
              <a:t>+</a:t>
            </a:r>
            <a:r>
              <a:rPr lang="en-IN" sz="2400" dirty="0"/>
              <a:t>-trees can be poor for write-intensive workloads</a:t>
            </a:r>
          </a:p>
          <a:p>
            <a:pPr lvl="1"/>
            <a:r>
              <a:rPr lang="en-IN" sz="2400" dirty="0"/>
              <a:t>One I/O per leaf, assuming all internal nodes are in memory</a:t>
            </a:r>
          </a:p>
          <a:p>
            <a:pPr lvl="1"/>
            <a:r>
              <a:rPr lang="en-IN" sz="2400" dirty="0"/>
              <a:t>With magnetic disks, &lt; 100 inserts per second per disk</a:t>
            </a:r>
          </a:p>
          <a:p>
            <a:pPr lvl="1"/>
            <a:r>
              <a:rPr lang="en-IN" sz="2400" dirty="0"/>
              <a:t>With flash memory, one page overwrite per insert</a:t>
            </a:r>
          </a:p>
          <a:p>
            <a:r>
              <a:rPr lang="en-IN" sz="2400" dirty="0"/>
              <a:t>Two approaches to reducing cost of writes</a:t>
            </a:r>
          </a:p>
          <a:p>
            <a:pPr lvl="1"/>
            <a:r>
              <a:rPr lang="en-IN" sz="2400" b="1" dirty="0">
                <a:solidFill>
                  <a:srgbClr val="002060"/>
                </a:solidFill>
              </a:rPr>
              <a:t>Log-structured merge tree</a:t>
            </a:r>
          </a:p>
          <a:p>
            <a:pPr lvl="1"/>
            <a:r>
              <a:rPr lang="en-IN" sz="2400" b="1" dirty="0">
                <a:solidFill>
                  <a:srgbClr val="002060"/>
                </a:solidFill>
              </a:rPr>
              <a:t>Buffer tree</a:t>
            </a:r>
          </a:p>
          <a:p>
            <a:endParaRPr lang="en-IN" sz="2400" b="1" dirty="0">
              <a:solidFill>
                <a:srgbClr val="002060"/>
              </a:solidFill>
            </a:endParaRPr>
          </a:p>
          <a:p>
            <a:pPr lvl="1"/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B3087-CBC4-4397-96A2-D747129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Structured Merge (LSM)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E48722-7D6F-4349-9BD7-8ECBD7B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3641494" cy="5263469"/>
          </a:xfrm>
        </p:spPr>
        <p:txBody>
          <a:bodyPr/>
          <a:lstStyle/>
          <a:p>
            <a:r>
              <a:rPr lang="en-IN" dirty="0"/>
              <a:t>Consider only inserts/queries for now</a:t>
            </a:r>
          </a:p>
          <a:p>
            <a:r>
              <a:rPr lang="en-IN" dirty="0"/>
              <a:t>Records inserted first into in-memory tree (L</a:t>
            </a:r>
            <a:r>
              <a:rPr lang="en-IN" sz="2000" baseline="-25000" dirty="0"/>
              <a:t>0</a:t>
            </a:r>
            <a:r>
              <a:rPr lang="en-IN" dirty="0"/>
              <a:t> tree)</a:t>
            </a:r>
          </a:p>
          <a:p>
            <a:r>
              <a:rPr lang="en-IN" dirty="0"/>
              <a:t>When in-memory tree is full, records moved to disk (L</a:t>
            </a:r>
            <a:r>
              <a:rPr lang="en-IN" sz="2000" baseline="-25000" dirty="0"/>
              <a:t>1</a:t>
            </a:r>
            <a:r>
              <a:rPr lang="en-IN" dirty="0"/>
              <a:t> tree)</a:t>
            </a:r>
          </a:p>
          <a:p>
            <a:pPr lvl="1"/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-tree constructed using bottom-up build by merging existing L</a:t>
            </a:r>
            <a:r>
              <a:rPr lang="en-IN" sz="2000" baseline="-25000" dirty="0"/>
              <a:t>1</a:t>
            </a:r>
            <a:r>
              <a:rPr lang="en-IN" dirty="0"/>
              <a:t> tree with records from L</a:t>
            </a:r>
            <a:r>
              <a:rPr lang="en-IN" sz="2000" baseline="-25000" dirty="0"/>
              <a:t>0</a:t>
            </a:r>
            <a:r>
              <a:rPr lang="en-IN" dirty="0"/>
              <a:t> tree</a:t>
            </a:r>
          </a:p>
          <a:p>
            <a:r>
              <a:rPr lang="en-IN" dirty="0"/>
              <a:t>When L</a:t>
            </a:r>
            <a:r>
              <a:rPr lang="en-IN" sz="2000" baseline="-25000" dirty="0"/>
              <a:t>1</a:t>
            </a:r>
            <a:r>
              <a:rPr lang="en-IN" dirty="0"/>
              <a:t> tree exceeds some threshold, merge into L</a:t>
            </a:r>
            <a:r>
              <a:rPr lang="en-IN" sz="2000" baseline="-25000" dirty="0"/>
              <a:t>2</a:t>
            </a:r>
            <a:r>
              <a:rPr lang="en-IN" dirty="0"/>
              <a:t> tree</a:t>
            </a:r>
          </a:p>
          <a:p>
            <a:pPr lvl="1"/>
            <a:r>
              <a:rPr lang="en-IN" dirty="0"/>
              <a:t>And so on for more levels</a:t>
            </a:r>
          </a:p>
          <a:p>
            <a:pPr lvl="1"/>
            <a:r>
              <a:rPr lang="en-IN" dirty="0"/>
              <a:t>Size threshold for L</a:t>
            </a:r>
            <a:r>
              <a:rPr lang="en-IN" sz="2000" baseline="-25000" dirty="0"/>
              <a:t>i+1</a:t>
            </a:r>
            <a:r>
              <a:rPr lang="en-IN" dirty="0"/>
              <a:t> tree is </a:t>
            </a:r>
            <a:r>
              <a:rPr lang="en-IN" i="1" dirty="0"/>
              <a:t>k </a:t>
            </a:r>
            <a:r>
              <a:rPr lang="en-IN" dirty="0"/>
              <a:t>times size threshold for L</a:t>
            </a:r>
            <a:r>
              <a:rPr lang="en-IN" sz="2000" baseline="-25000" dirty="0"/>
              <a:t>i</a:t>
            </a:r>
            <a:r>
              <a:rPr lang="en-IN" dirty="0"/>
              <a:t> tree 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30DCB4C-DD9C-4AAD-B94C-3099AD3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85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6BA-6E0C-4D10-ADF3-673FF843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D0D8-4BDD-447A-8666-5ECF985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Benefits of LSM approach</a:t>
            </a:r>
          </a:p>
          <a:p>
            <a:pPr lvl="1"/>
            <a:r>
              <a:rPr lang="en-IN" dirty="0"/>
              <a:t>Inserts are done using only sequential I/O operations</a:t>
            </a:r>
          </a:p>
          <a:p>
            <a:pPr lvl="1"/>
            <a:r>
              <a:rPr lang="en-IN" dirty="0"/>
              <a:t>Leaves are full, avoiding space wastage</a:t>
            </a:r>
          </a:p>
          <a:p>
            <a:pPr lvl="1"/>
            <a:r>
              <a:rPr lang="en-IN" dirty="0"/>
              <a:t>Reduced number of I/O operations per record inserted as compared to normal B</a:t>
            </a:r>
            <a:r>
              <a:rPr lang="en-IN" sz="2000" baseline="30000" dirty="0"/>
              <a:t>+</a:t>
            </a:r>
            <a:r>
              <a:rPr lang="en-IN" dirty="0"/>
              <a:t>-tree (up to some size)</a:t>
            </a:r>
          </a:p>
          <a:p>
            <a:r>
              <a:rPr lang="en-IN" dirty="0"/>
              <a:t>Drawback of LSM approach</a:t>
            </a:r>
          </a:p>
          <a:p>
            <a:pPr lvl="1"/>
            <a:r>
              <a:rPr lang="en-IN" dirty="0"/>
              <a:t>Queries have to search multiple trees</a:t>
            </a:r>
          </a:p>
          <a:p>
            <a:pPr lvl="1"/>
            <a:r>
              <a:rPr lang="en-IN" dirty="0"/>
              <a:t>Entire content of each level copied multiple times</a:t>
            </a:r>
          </a:p>
          <a:p>
            <a:r>
              <a:rPr lang="en-IN" dirty="0"/>
              <a:t>Stepped-merge index</a:t>
            </a:r>
          </a:p>
          <a:p>
            <a:pPr lvl="1"/>
            <a:r>
              <a:rPr lang="en-IN" dirty="0"/>
              <a:t>Variant of LSM tree with multiple trees at each level</a:t>
            </a:r>
          </a:p>
          <a:p>
            <a:pPr lvl="1"/>
            <a:r>
              <a:rPr lang="en-IN" dirty="0"/>
              <a:t>Reduces write cost compared to LSM tree</a:t>
            </a:r>
          </a:p>
          <a:p>
            <a:pPr lvl="1"/>
            <a:r>
              <a:rPr lang="en-IN" dirty="0"/>
              <a:t>But queries are even more expensive</a:t>
            </a:r>
          </a:p>
          <a:p>
            <a:pPr lvl="2"/>
            <a:r>
              <a:rPr lang="en-IN" dirty="0"/>
              <a:t>Bloom filters to avoid lookups in most trees </a:t>
            </a:r>
          </a:p>
          <a:p>
            <a:r>
              <a:rPr lang="en-IN" dirty="0"/>
              <a:t>Details are covered in Chapter 24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16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9F8D-79D5-40BA-A0BE-77C0235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6E40-4E40-40EF-B015-EE1FAC4B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067662"/>
            <a:ext cx="7662481" cy="5263469"/>
          </a:xfrm>
        </p:spPr>
        <p:txBody>
          <a:bodyPr/>
          <a:lstStyle/>
          <a:p>
            <a:r>
              <a:rPr lang="en-IN" dirty="0"/>
              <a:t>Deletion handled by adding special “delete” entries</a:t>
            </a:r>
          </a:p>
          <a:p>
            <a:pPr lvl="1"/>
            <a:r>
              <a:rPr lang="en-IN" dirty="0"/>
              <a:t>Lookups will find both original entry and the delete entry, and must return only those entries that do not have matching delete entry</a:t>
            </a:r>
          </a:p>
          <a:p>
            <a:pPr lvl="1"/>
            <a:r>
              <a:rPr lang="en-IN" dirty="0"/>
              <a:t>When trees are merged, if we find a delete entry matching an original entry, both are dropped.</a:t>
            </a:r>
          </a:p>
          <a:p>
            <a:r>
              <a:rPr lang="en-IN" dirty="0"/>
              <a:t>Update handled using </a:t>
            </a:r>
            <a:r>
              <a:rPr lang="en-IN" dirty="0" err="1"/>
              <a:t>insert+delete</a:t>
            </a:r>
            <a:endParaRPr lang="en-IN" dirty="0"/>
          </a:p>
          <a:p>
            <a:r>
              <a:rPr lang="en-IN" dirty="0"/>
              <a:t>LSM trees were introduced for disk-based indices</a:t>
            </a:r>
          </a:p>
          <a:p>
            <a:pPr lvl="1"/>
            <a:r>
              <a:rPr lang="en-IN" dirty="0"/>
              <a:t>But useful to minimize erases with flash-based indices</a:t>
            </a:r>
          </a:p>
          <a:p>
            <a:pPr lvl="1"/>
            <a:r>
              <a:rPr lang="en-IN" dirty="0"/>
              <a:t>The stepped-merge variant of LSM trees is used in many </a:t>
            </a:r>
            <a:r>
              <a:rPr lang="en-IN" dirty="0" err="1"/>
              <a:t>BigData</a:t>
            </a:r>
            <a:r>
              <a:rPr lang="en-IN" dirty="0"/>
              <a:t> storage systems</a:t>
            </a:r>
          </a:p>
          <a:p>
            <a:pPr lvl="2"/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, Apache Cassandra, MongoDB</a:t>
            </a:r>
          </a:p>
          <a:p>
            <a:pPr lvl="2"/>
            <a:r>
              <a:rPr lang="en-IN" dirty="0"/>
              <a:t>And more recently in SQLite4, </a:t>
            </a:r>
            <a:r>
              <a:rPr lang="en-IN" dirty="0" err="1"/>
              <a:t>LevelDB</a:t>
            </a:r>
            <a:r>
              <a:rPr lang="en-IN" dirty="0"/>
              <a:t>, and </a:t>
            </a:r>
            <a:r>
              <a:rPr lang="en-IN" dirty="0" err="1"/>
              <a:t>MyRocks</a:t>
            </a:r>
            <a:r>
              <a:rPr lang="en-IN" dirty="0"/>
              <a:t> storage engine of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7723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CD51-7C8C-476D-B17A-5604D93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4EA5-BC9B-4BA7-A0E5-D972FC5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Alternative to LSM tree</a:t>
            </a:r>
          </a:p>
          <a:p>
            <a:r>
              <a:rPr lang="en-IN" dirty="0"/>
              <a:t>Key idea: each internal node of B</a:t>
            </a:r>
            <a:r>
              <a:rPr lang="en-IN" sz="2000" baseline="30000" dirty="0"/>
              <a:t>+</a:t>
            </a:r>
            <a:r>
              <a:rPr lang="en-IN" dirty="0"/>
              <a:t>-tree has a buffer to store inserts</a:t>
            </a:r>
          </a:p>
          <a:p>
            <a:pPr lvl="1"/>
            <a:r>
              <a:rPr lang="en-IN" dirty="0"/>
              <a:t>Inserts are moved to lower levels when buffer is full</a:t>
            </a:r>
          </a:p>
          <a:p>
            <a:pPr lvl="1"/>
            <a:r>
              <a:rPr lang="en-IN" dirty="0"/>
              <a:t>With a large buffer, many records are moved to lower level each time</a:t>
            </a:r>
          </a:p>
          <a:p>
            <a:pPr lvl="1"/>
            <a:r>
              <a:rPr lang="en-IN" dirty="0"/>
              <a:t>Per record I/O decreases correspondingly </a:t>
            </a:r>
          </a:p>
          <a:p>
            <a:r>
              <a:rPr lang="en-IN" dirty="0"/>
              <a:t>Benefits</a:t>
            </a:r>
          </a:p>
          <a:p>
            <a:pPr lvl="1"/>
            <a:r>
              <a:rPr lang="en-IN" dirty="0"/>
              <a:t>Less overhead on queries</a:t>
            </a:r>
          </a:p>
          <a:p>
            <a:pPr lvl="1"/>
            <a:r>
              <a:rPr lang="en-IN" dirty="0"/>
              <a:t>Can be used with any tree index structure</a:t>
            </a:r>
          </a:p>
          <a:p>
            <a:pPr lvl="1"/>
            <a:r>
              <a:rPr lang="en-IN" dirty="0"/>
              <a:t>Used in PostgreSQL Generalized Search Tree (</a:t>
            </a:r>
            <a:r>
              <a:rPr lang="en-IN" dirty="0" err="1"/>
              <a:t>GiST</a:t>
            </a:r>
            <a:r>
              <a:rPr lang="en-IN" dirty="0"/>
              <a:t>) indices</a:t>
            </a:r>
          </a:p>
          <a:p>
            <a:r>
              <a:rPr lang="en-IN" dirty="0"/>
              <a:t>Drawback: more random I/O than LSM tree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296A56-F08F-4E11-BBF8-A569A17C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98" y="4642424"/>
            <a:ext cx="7653603" cy="1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34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E.g., gender, country, state, …</a:t>
            </a:r>
          </a:p>
          <a:p>
            <a:pPr lvl="1"/>
            <a:r>
              <a:rPr lang="en-US" altLang="en-US" dirty="0"/>
              <a:t>E.g., income-level (income broken up into a small number of  levels such as 0-9999, 10000-19999</a:t>
            </a:r>
            <a:r>
              <a:rPr lang="en-US" altLang="en-US"/>
              <a:t>, 20000-49999, </a:t>
            </a:r>
            <a:r>
              <a:rPr lang="en-US" altLang="en-US" dirty="0"/>
              <a:t>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otherwise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E.g.,   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 100110  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E.g., 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E.g., 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576" y="2796646"/>
            <a:ext cx="592855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and Temporal Indices</a:t>
            </a:r>
          </a:p>
        </p:txBody>
      </p:sp>
    </p:spTree>
    <p:extLst>
      <p:ext uri="{BB962C8B-B14F-4D97-AF65-F5344CB8AC3E}">
        <p14:creationId xmlns:p14="http://schemas.microsoft.com/office/powerpoint/2010/main" val="26837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FC67521-7F9B-4735-B715-B36E3C30D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Data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7EFBCE8-0EDF-4A48-A1D2-2597E17CB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Databases can store data types such as lines, polygons, in addition to raster images </a:t>
            </a:r>
          </a:p>
          <a:p>
            <a:pPr lvl="1"/>
            <a:r>
              <a:rPr lang="en-US" altLang="en-US" dirty="0"/>
              <a:t>allows relational databases to store and retrieve spatial information</a:t>
            </a:r>
          </a:p>
          <a:p>
            <a:pPr lvl="1"/>
            <a:r>
              <a:rPr lang="en-US" altLang="en-US" dirty="0"/>
              <a:t>Queries can use spatial conditions (e.g. contains or overlaps).</a:t>
            </a:r>
          </a:p>
          <a:p>
            <a:pPr lvl="1"/>
            <a:r>
              <a:rPr lang="en-US" altLang="en-US" dirty="0"/>
              <a:t>queries can mix spatial and nonspatial conditions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Range queries </a:t>
            </a:r>
            <a:r>
              <a:rPr lang="en-US" altLang="en-US" dirty="0"/>
              <a:t>deal with spatial regions. e.g., ask for objects that lie partially or fully inside a specified region.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 </a:t>
            </a:r>
            <a:r>
              <a:rPr lang="en-US" altLang="en-US" dirty="0"/>
              <a:t>of two spatial relations with the location playing the role of join attribute.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46936AA-5389-4706-9D86-8A63CE20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of Spatial Data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C4A4D1F-8168-4564-BDE7-6C8D4BD78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80783"/>
            <a:ext cx="4435083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k-d tree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early structure used for indexing in multiple dimensions.</a:t>
            </a:r>
          </a:p>
          <a:p>
            <a:r>
              <a:rPr lang="en-US" altLang="en-US" dirty="0"/>
              <a:t>Each level of a </a:t>
            </a:r>
            <a:r>
              <a:rPr lang="en-US" altLang="en-US" i="1" dirty="0"/>
              <a:t>k-d</a:t>
            </a:r>
            <a:r>
              <a:rPr lang="en-US" altLang="en-US" dirty="0"/>
              <a:t>  tree partitions the space into two.</a:t>
            </a:r>
          </a:p>
          <a:p>
            <a:pPr lvl="1"/>
            <a:r>
              <a:rPr lang="en-US" altLang="en-US" dirty="0"/>
              <a:t>Choose one dimension for partitioning at the root level of the tree.</a:t>
            </a:r>
          </a:p>
          <a:p>
            <a:pPr lvl="1"/>
            <a:r>
              <a:rPr lang="en-US" altLang="en-US" dirty="0"/>
              <a:t>Choose another dimensions for partitioning in nodes at the next level and so on, cycling through the dimensions.</a:t>
            </a:r>
          </a:p>
          <a:p>
            <a:r>
              <a:rPr lang="en-US" altLang="en-US" dirty="0"/>
              <a:t>In each node, approximately half of the points stored in the sub-tree fall on one side and half on the other.</a:t>
            </a:r>
          </a:p>
          <a:p>
            <a:r>
              <a:rPr lang="en-US" altLang="en-US" dirty="0"/>
              <a:t>Partitioning stops when a node has less than a given number of points.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28D4692-2C0C-4171-B92F-B0BEE58A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F5BAEA6-A9D8-43EF-8AFB-109BDADB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700" kern="0" dirty="0"/>
              <a:t>The </a:t>
            </a:r>
            <a:r>
              <a:rPr lang="en-US" altLang="en-US" sz="1700" b="1" kern="0" dirty="0">
                <a:solidFill>
                  <a:srgbClr val="002060"/>
                </a:solidFill>
              </a:rPr>
              <a:t>k-d-B tree</a:t>
            </a:r>
            <a:r>
              <a:rPr lang="en-US" altLang="en-US" sz="1700" kern="0" dirty="0">
                <a:solidFill>
                  <a:srgbClr val="002060"/>
                </a:solidFill>
              </a:rPr>
              <a:t> </a:t>
            </a:r>
            <a:r>
              <a:rPr lang="en-US" altLang="en-US" sz="1700" kern="0" dirty="0"/>
              <a:t>extends the </a:t>
            </a:r>
            <a:r>
              <a:rPr lang="en-US" altLang="en-US" sz="1700" i="1" kern="0" dirty="0"/>
              <a:t>k-d</a:t>
            </a:r>
            <a:r>
              <a:rPr lang="en-US" altLang="en-US" sz="1700" kern="0" dirty="0"/>
              <a:t> tree to allow multiple child nodes for each internal node; well-suited for secondary storage.</a:t>
            </a:r>
          </a:p>
          <a:p>
            <a:pPr>
              <a:lnSpc>
                <a:spcPct val="90000"/>
              </a:lnSpc>
            </a:pPr>
            <a:endParaRPr lang="en-US" altLang="en-US" sz="17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194717B-8ECF-4F8B-945D-8AB2692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Space by Quadtrees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79A0A68-C07D-436B-B4EC-0157D3947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3390"/>
            <a:ext cx="7653603" cy="52634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node of a quadtree is associated with  a rectangular region of space; the top node is associated with the entire target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non-leaf  nodes divides its region into four equal sized quadrants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correspondingly each such node has four child nodes corresponding to the four quadrants and so 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Leaf nodes have between zero and some fixed maximum number of points (set to 1 in example).</a:t>
            </a:r>
          </a:p>
        </p:txBody>
      </p:sp>
      <p:pic>
        <p:nvPicPr>
          <p:cNvPr id="136196" name="Picture 7">
            <a:extLst>
              <a:ext uri="{FF2B5EF4-FFF2-40B4-BE49-F238E27FC236}">
                <a16:creationId xmlns:a16="http://schemas.microsoft.com/office/drawing/2014/main" id="{231FABA6-5033-4C35-80CF-5126966A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07C7D0F-CE98-447A-BB57-D0098B31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R-Trees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B6B82C9-851B-4DC2-8EBF-CDB535FD7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R-trees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a N-dimensional extension of B</a:t>
            </a:r>
            <a:r>
              <a:rPr lang="en-US" altLang="en-US" baseline="30000" dirty="0"/>
              <a:t>+</a:t>
            </a:r>
            <a:r>
              <a:rPr lang="en-US" altLang="en-US" dirty="0"/>
              <a:t>-trees, useful for indexing sets of rectangles and other polygons.</a:t>
            </a:r>
          </a:p>
          <a:p>
            <a:r>
              <a:rPr lang="en-US" altLang="en-US" dirty="0"/>
              <a:t>Supported in many modern database systems, along with variants like R</a:t>
            </a:r>
            <a:r>
              <a:rPr lang="en-US" altLang="en-US" baseline="30000" dirty="0"/>
              <a:t>+</a:t>
            </a:r>
            <a:r>
              <a:rPr lang="en-US" altLang="en-US" dirty="0"/>
              <a:t> -trees and R*-trees.</a:t>
            </a:r>
          </a:p>
          <a:p>
            <a:r>
              <a:rPr lang="en-US" altLang="en-US" dirty="0"/>
              <a:t>Basic idea: generalize the notion of a one-dimensional interval associated with each B+ -tree node to an </a:t>
            </a:r>
            <a:br>
              <a:rPr lang="en-US" altLang="en-US" dirty="0"/>
            </a:br>
            <a:r>
              <a:rPr lang="en-US" altLang="en-US" dirty="0"/>
              <a:t>N-dimensional interval, that is, an N-dimensional rectangle.</a:t>
            </a:r>
          </a:p>
          <a:p>
            <a:r>
              <a:rPr lang="en-US" altLang="en-US" dirty="0"/>
              <a:t>Will consider only the two-dimensional case (</a:t>
            </a:r>
            <a:r>
              <a:rPr lang="en-US" altLang="en-US" i="1" dirty="0"/>
              <a:t>N </a:t>
            </a:r>
            <a:r>
              <a:rPr lang="en-US" altLang="en-US" dirty="0"/>
              <a:t>= 2) </a:t>
            </a:r>
          </a:p>
          <a:p>
            <a:pPr lvl="1"/>
            <a:r>
              <a:rPr lang="en-US" altLang="en-US" dirty="0"/>
              <a:t>generalization for </a:t>
            </a:r>
            <a:r>
              <a:rPr lang="en-US" altLang="en-US" i="1" dirty="0"/>
              <a:t>N </a:t>
            </a:r>
            <a:r>
              <a:rPr lang="en-US" altLang="en-US" dirty="0"/>
              <a:t>&gt; 2 is  straightforward, although R-trees work well only for relatively small 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bounding box </a:t>
            </a:r>
            <a:r>
              <a:rPr lang="en-US" altLang="en-US" dirty="0"/>
              <a:t>of a node is a minimum  sized rectangle that contains all the rectangles/polygons associated with the node</a:t>
            </a:r>
          </a:p>
          <a:p>
            <a:pPr lvl="1"/>
            <a:r>
              <a:rPr lang="en-US" altLang="en-US" i="1" dirty="0"/>
              <a:t>Bounding boxes of children of a node are allowed to overlap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7F5472-3E83-469E-989D-EC685DBB3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R-Tree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F338110-E777-4E0C-9127-4B7D0ACAE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A set of rectangles (solid line) and the bounding boxes (dashed line) of the nodes of an R-tree for the rectangles.</a:t>
            </a:r>
          </a:p>
          <a:p>
            <a:r>
              <a:rPr lang="en-US" altLang="en-US" dirty="0"/>
              <a:t>The R-tree is shown on the right.</a:t>
            </a: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144388" name="Picture 79">
            <a:extLst>
              <a:ext uri="{FF2B5EF4-FFF2-40B4-BE49-F238E27FC236}">
                <a16:creationId xmlns:a16="http://schemas.microsoft.com/office/drawing/2014/main" id="{A65AA742-AC24-4D62-BA4A-DCC43CC9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56284EF-D536-4EF0-BF9C-272C367C7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ransport MT" pitchFamily="2" charset="2"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Search in R-Trees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27CFB6C-B278-44C5-9E66-319128CC2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095942"/>
            <a:ext cx="7696941" cy="2439109"/>
          </a:xfrm>
        </p:spPr>
        <p:txBody>
          <a:bodyPr/>
          <a:lstStyle/>
          <a:p>
            <a:r>
              <a:rPr lang="en-US" altLang="en-US" dirty="0"/>
              <a:t>To find data items intersecting a given query point/region, do the following, starting from the root node:</a:t>
            </a:r>
          </a:p>
          <a:p>
            <a:pPr lvl="1"/>
            <a:r>
              <a:rPr lang="en-US" altLang="en-US" dirty="0"/>
              <a:t>If the node is a leaf node, output the data items whose keys intersect the given query point/region.</a:t>
            </a:r>
          </a:p>
          <a:p>
            <a:pPr lvl="1"/>
            <a:r>
              <a:rPr lang="en-US" altLang="en-US" dirty="0"/>
              <a:t>Else, for each child of the current node whose bounding box intersects the query point/region, recursively search the child</a:t>
            </a:r>
          </a:p>
          <a:p>
            <a:r>
              <a:rPr lang="en-US" altLang="en-US" dirty="0"/>
              <a:t>Can be very inefficient in worst case since multiple paths may need to be searched, but works acceptably in practice.</a:t>
            </a:r>
          </a:p>
        </p:txBody>
      </p:sp>
      <p:pic>
        <p:nvPicPr>
          <p:cNvPr id="4" name="Picture 79">
            <a:extLst>
              <a:ext uri="{FF2B5EF4-FFF2-40B4-BE49-F238E27FC236}">
                <a16:creationId xmlns:a16="http://schemas.microsoft.com/office/drawing/2014/main" id="{E6DFA1BE-4532-4908-91A0-338119CB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Temporal data refers to data that has an associated time period (interval)</a:t>
            </a:r>
          </a:p>
          <a:p>
            <a:pPr lvl="1"/>
            <a:r>
              <a:rPr lang="en-IN" dirty="0"/>
              <a:t>Example: a temporal version of the </a:t>
            </a:r>
            <a:r>
              <a:rPr lang="en-IN" i="1" dirty="0"/>
              <a:t>course</a:t>
            </a:r>
            <a:r>
              <a:rPr lang="en-IN" dirty="0"/>
              <a:t> relation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Time interval has a start and end time</a:t>
            </a:r>
          </a:p>
          <a:p>
            <a:pPr lvl="1"/>
            <a:r>
              <a:rPr lang="en-IN" dirty="0"/>
              <a:t>End time set to infinity (or large date such as 9999-12-31) if a tuple is currently valid and its validity end time is not currently known</a:t>
            </a:r>
          </a:p>
          <a:p>
            <a:r>
              <a:rPr lang="en-IN" dirty="0"/>
              <a:t>Query may ask for all tuples that are valid at a point in time or during a time interval</a:t>
            </a:r>
          </a:p>
          <a:p>
            <a:pPr lvl="1"/>
            <a:r>
              <a:rPr lang="en-IN" dirty="0"/>
              <a:t>Index on valid time period speeds up this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5" y="1800207"/>
            <a:ext cx="6893893" cy="1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88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1067662"/>
            <a:ext cx="7679185" cy="3768289"/>
          </a:xfrm>
        </p:spPr>
        <p:txBody>
          <a:bodyPr/>
          <a:lstStyle/>
          <a:p>
            <a:r>
              <a:rPr lang="en-IN" dirty="0"/>
              <a:t>To create a temporal index on attribute </a:t>
            </a:r>
            <a:r>
              <a:rPr lang="en-IN" i="1" dirty="0"/>
              <a:t>a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spatial index, such as R-tree, with attribute </a:t>
            </a:r>
            <a:r>
              <a:rPr lang="en-IN" i="1" dirty="0"/>
              <a:t>a</a:t>
            </a:r>
            <a:r>
              <a:rPr lang="en-IN" dirty="0"/>
              <a:t> as one dimension, and time as another dimension</a:t>
            </a:r>
          </a:p>
          <a:p>
            <a:pPr lvl="2"/>
            <a:r>
              <a:rPr lang="en-IN" dirty="0"/>
              <a:t>Valid time forms an interval in the time dimension</a:t>
            </a:r>
          </a:p>
          <a:p>
            <a:pPr lvl="1"/>
            <a:r>
              <a:rPr lang="en-IN" dirty="0"/>
              <a:t>Tuples that are currently valid cause problems, since value is infinite or very large</a:t>
            </a:r>
          </a:p>
          <a:p>
            <a:pPr lvl="2"/>
            <a:r>
              <a:rPr lang="en-IN" dirty="0"/>
              <a:t>Solution:  store all current tuples (with end time as infinity) in a separate index, indexed on (</a:t>
            </a:r>
            <a:r>
              <a:rPr lang="en-IN" i="1" dirty="0"/>
              <a:t>a, start-time</a:t>
            </a:r>
            <a:r>
              <a:rPr lang="en-IN" dirty="0"/>
              <a:t>)</a:t>
            </a:r>
          </a:p>
          <a:p>
            <a:pPr lvl="3"/>
            <a:r>
              <a:rPr lang="en-IN" dirty="0"/>
              <a:t>To find tuples valid at a point in time </a:t>
            </a:r>
            <a:r>
              <a:rPr lang="en-IN" i="1" dirty="0"/>
              <a:t>t </a:t>
            </a:r>
            <a:r>
              <a:rPr lang="en-IN" dirty="0"/>
              <a:t>in the current tuple index, search for tuples in the range (</a:t>
            </a:r>
            <a:r>
              <a:rPr lang="en-IN" i="1" dirty="0"/>
              <a:t>a, 0</a:t>
            </a:r>
            <a:r>
              <a:rPr lang="en-IN" dirty="0"/>
              <a:t>) to (</a:t>
            </a:r>
            <a:r>
              <a:rPr lang="en-IN" i="1" dirty="0" err="1"/>
              <a:t>a,t</a:t>
            </a:r>
            <a:r>
              <a:rPr lang="en-IN" dirty="0"/>
              <a:t>)</a:t>
            </a:r>
            <a:r>
              <a:rPr lang="en-IN" i="1" dirty="0"/>
              <a:t> </a:t>
            </a:r>
          </a:p>
          <a:p>
            <a:r>
              <a:rPr lang="en-IN" dirty="0"/>
              <a:t>Temporal index on primary key can help enforce temporal primary key constraint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DBFAE2-DBBD-4DE9-B51F-67137EAF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25156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67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630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77510</TotalTime>
  <Words>6990</Words>
  <Application>Microsoft Office PowerPoint</Application>
  <PresentationFormat>On-screen Show (4:3)</PresentationFormat>
  <Paragraphs>693</Paragraphs>
  <Slides>89</Slides>
  <Notes>63</Notes>
  <HiddenSlides>3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  <vt:variant>
        <vt:lpstr>Custom Shows</vt:lpstr>
      </vt:variant>
      <vt:variant>
        <vt:i4>1</vt:i4>
      </vt:variant>
    </vt:vector>
  </HeadingPairs>
  <TitlesOfParts>
    <vt:vector size="100" baseType="lpstr">
      <vt:lpstr>Arial</vt:lpstr>
      <vt:lpstr>Georgia</vt:lpstr>
      <vt:lpstr>Helvetica</vt:lpstr>
      <vt:lpstr>Monotype Sorts</vt:lpstr>
      <vt:lpstr>Times New Roman</vt:lpstr>
      <vt:lpstr>Transport MT</vt:lpstr>
      <vt:lpstr>Webdings</vt:lpstr>
      <vt:lpstr>Wingdings</vt:lpstr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PowerPoint Presentation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PowerPoint Presentation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s1</vt:lpstr>
      <vt:lpstr>PowerPoint Presentation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Write Optimized Indices</vt:lpstr>
      <vt:lpstr>Log Structured Merge (LSM) Tree</vt:lpstr>
      <vt:lpstr>LSM Tree (Cont.)</vt:lpstr>
      <vt:lpstr>LSM Trees (Cont.)</vt:lpstr>
      <vt:lpstr>Buffer Tree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PowerPoint Presentation</vt:lpstr>
      <vt:lpstr>Spatial Data</vt:lpstr>
      <vt:lpstr>Indexing of Spatial Data</vt:lpstr>
      <vt:lpstr>Division of Space by Quadtrees</vt:lpstr>
      <vt:lpstr>R-Trees</vt:lpstr>
      <vt:lpstr>Example R-Tree</vt:lpstr>
      <vt:lpstr>Search in R-Trees</vt:lpstr>
      <vt:lpstr>Indexing Temporal Data</vt:lpstr>
      <vt:lpstr>Indexing Temporal Data (Cont.)</vt:lpstr>
      <vt:lpstr>End of Chapter 14</vt:lpstr>
      <vt:lpstr>Example of Hash Index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annappa a</cp:lastModifiedBy>
  <cp:revision>359</cp:revision>
  <cp:lastPrinted>2019-06-24T14:40:34Z</cp:lastPrinted>
  <dcterms:created xsi:type="dcterms:W3CDTF">2009-12-23T00:01:06Z</dcterms:created>
  <dcterms:modified xsi:type="dcterms:W3CDTF">2022-04-19T05:39:53Z</dcterms:modified>
</cp:coreProperties>
</file>