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b8a966bd26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b8a966bd26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f19cbf05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f19cbf05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f1abb6b2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f1abb6b2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682f326f8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682f326f8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f19cbf05c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f19cbf05c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b687b02d6e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b687b02d6e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b687b02d6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b687b02d6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f1abb6b20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f1abb6b20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f1abb6b20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f1abb6b20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f1abb6b20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f1abb6b20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b687b02d6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b687b02d6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b687b02d6e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b687b02d6e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f1abb6b20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f1abb6b20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b687b02d6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b687b02d6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b687b02d6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b687b02d6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b687b02d6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b687b02d6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b687b02d6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b687b02d6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82f326f8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82f326f8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b8a966bd2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b8a966bd2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682f326f8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682f326f8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9" name="Shape 19"/>
        <p:cNvGrpSpPr/>
        <p:nvPr/>
      </p:nvGrpSpPr>
      <p:grpSpPr>
        <a:xfrm>
          <a:off x="0" y="0"/>
          <a:ext cx="0" cy="0"/>
          <a:chOff x="0" y="0"/>
          <a:chExt cx="0" cy="0"/>
        </a:xfrm>
      </p:grpSpPr>
      <p:sp>
        <p:nvSpPr>
          <p:cNvPr id="20" name="Google Shape;20;p2"/>
          <p:cNvSpPr txBox="1"/>
          <p:nvPr>
            <p:ph type="ctrTitle"/>
          </p:nvPr>
        </p:nvSpPr>
        <p:spPr>
          <a:xfrm>
            <a:off x="685800" y="1076561"/>
            <a:ext cx="7772400" cy="4260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2"/>
          <p:cNvSpPr txBox="1"/>
          <p:nvPr>
            <p:ph idx="12" type="sldNum"/>
          </p:nvPr>
        </p:nvSpPr>
        <p:spPr>
          <a:xfrm>
            <a:off x="7761587" y="4712603"/>
            <a:ext cx="1257300" cy="296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22" name="Google Shape;22;p2"/>
          <p:cNvSpPr txBox="1"/>
          <p:nvPr>
            <p:ph idx="1" type="body"/>
          </p:nvPr>
        </p:nvSpPr>
        <p:spPr>
          <a:xfrm>
            <a:off x="699247" y="1492624"/>
            <a:ext cx="7785900" cy="31062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56" name="Google Shape;56;p11"/>
          <p:cNvSpPr txBox="1"/>
          <p:nvPr>
            <p:ph idx="1" type="subTitle"/>
          </p:nvPr>
        </p:nvSpPr>
        <p:spPr>
          <a:xfrm>
            <a:off x="311700" y="2834125"/>
            <a:ext cx="8520600" cy="792600"/>
          </a:xfrm>
          <a:prstGeom prst="rect">
            <a:avLst/>
          </a:prstGeom>
        </p:spPr>
        <p:txBody>
          <a:bodyPr anchorCtr="0" anchor="t" bIns="45700" lIns="91425" spcFirstLastPara="1" rIns="91425" wrap="square" tIns="45700">
            <a:normAutofit/>
          </a:bodyPr>
          <a:lstStyle>
            <a:lvl1pPr lvl="0" rtl="0" algn="ctr">
              <a:lnSpc>
                <a:spcPct val="100000"/>
              </a:lnSpc>
              <a:spcBef>
                <a:spcPts val="1000"/>
              </a:spcBef>
              <a:spcAft>
                <a:spcPts val="0"/>
              </a:spcAft>
              <a:buSzPts val="2800"/>
              <a:buNone/>
              <a:defRPr sz="2800"/>
            </a:lvl1pPr>
            <a:lvl2pPr lvl="1" rtl="0" algn="ctr">
              <a:lnSpc>
                <a:spcPct val="100000"/>
              </a:lnSpc>
              <a:spcBef>
                <a:spcPts val="500"/>
              </a:spcBef>
              <a:spcAft>
                <a:spcPts val="0"/>
              </a:spcAft>
              <a:buSzPts val="2800"/>
              <a:buNone/>
              <a:defRPr sz="2800"/>
            </a:lvl2pPr>
            <a:lvl3pPr lvl="2" rtl="0" algn="ctr">
              <a:lnSpc>
                <a:spcPct val="100000"/>
              </a:lnSpc>
              <a:spcBef>
                <a:spcPts val="500"/>
              </a:spcBef>
              <a:spcAft>
                <a:spcPts val="0"/>
              </a:spcAft>
              <a:buSzPts val="2800"/>
              <a:buNone/>
              <a:defRPr sz="2800"/>
            </a:lvl3pPr>
            <a:lvl4pPr lvl="3" rtl="0" algn="ctr">
              <a:lnSpc>
                <a:spcPct val="100000"/>
              </a:lnSpc>
              <a:spcBef>
                <a:spcPts val="500"/>
              </a:spcBef>
              <a:spcAft>
                <a:spcPts val="0"/>
              </a:spcAft>
              <a:buSzPts val="2800"/>
              <a:buNone/>
              <a:defRPr sz="2800"/>
            </a:lvl4pPr>
            <a:lvl5pPr lvl="4" rtl="0" algn="ctr">
              <a:lnSpc>
                <a:spcPct val="100000"/>
              </a:lnSpc>
              <a:spcBef>
                <a:spcPts val="500"/>
              </a:spcBef>
              <a:spcAft>
                <a:spcPts val="0"/>
              </a:spcAft>
              <a:buSzPts val="2800"/>
              <a:buNone/>
              <a:defRPr sz="2800"/>
            </a:lvl5pPr>
            <a:lvl6pPr lvl="5" rtl="0" algn="ctr">
              <a:lnSpc>
                <a:spcPct val="100000"/>
              </a:lnSpc>
              <a:spcBef>
                <a:spcPts val="500"/>
              </a:spcBef>
              <a:spcAft>
                <a:spcPts val="0"/>
              </a:spcAft>
              <a:buSzPts val="2800"/>
              <a:buNone/>
              <a:defRPr sz="2800"/>
            </a:lvl6pPr>
            <a:lvl7pPr lvl="6" rtl="0" algn="ctr">
              <a:lnSpc>
                <a:spcPct val="100000"/>
              </a:lnSpc>
              <a:spcBef>
                <a:spcPts val="500"/>
              </a:spcBef>
              <a:spcAft>
                <a:spcPts val="0"/>
              </a:spcAft>
              <a:buSzPts val="2800"/>
              <a:buNone/>
              <a:defRPr sz="2800"/>
            </a:lvl7pPr>
            <a:lvl8pPr lvl="7" rtl="0" algn="ctr">
              <a:lnSpc>
                <a:spcPct val="100000"/>
              </a:lnSpc>
              <a:spcBef>
                <a:spcPts val="500"/>
              </a:spcBef>
              <a:spcAft>
                <a:spcPts val="0"/>
              </a:spcAft>
              <a:buSzPts val="2800"/>
              <a:buNone/>
              <a:defRPr sz="2800"/>
            </a:lvl8pPr>
            <a:lvl9pPr lvl="8" rtl="0" algn="ctr">
              <a:lnSpc>
                <a:spcPct val="100000"/>
              </a:lnSpc>
              <a:spcBef>
                <a:spcPts val="500"/>
              </a:spcBef>
              <a:spcAft>
                <a:spcPts val="0"/>
              </a:spcAft>
              <a:buSzPts val="2800"/>
              <a:buNone/>
              <a:defRPr sz="2800"/>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
          <p:cNvSpPr txBox="1"/>
          <p:nvPr>
            <p:ph type="title"/>
          </p:nvPr>
        </p:nvSpPr>
        <p:spPr>
          <a:xfrm>
            <a:off x="623888" y="1048871"/>
            <a:ext cx="7886700" cy="4437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3"/>
          <p:cNvSpPr txBox="1"/>
          <p:nvPr>
            <p:ph idx="1" type="body"/>
          </p:nvPr>
        </p:nvSpPr>
        <p:spPr>
          <a:xfrm>
            <a:off x="623888" y="1613647"/>
            <a:ext cx="7886700" cy="2953500"/>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3"/>
          <p:cNvSpPr txBox="1"/>
          <p:nvPr>
            <p:ph idx="12" type="sldNum"/>
          </p:nvPr>
        </p:nvSpPr>
        <p:spPr>
          <a:xfrm>
            <a:off x="6789254" y="4817268"/>
            <a:ext cx="20574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27" name="Shape 27"/>
        <p:cNvGrpSpPr/>
        <p:nvPr/>
      </p:nvGrpSpPr>
      <p:grpSpPr>
        <a:xfrm>
          <a:off x="0" y="0"/>
          <a:ext cx="0" cy="0"/>
          <a:chOff x="0" y="0"/>
          <a:chExt cx="0" cy="0"/>
        </a:xfrm>
      </p:grpSpPr>
      <p:sp>
        <p:nvSpPr>
          <p:cNvPr id="28" name="Google Shape;28;p4"/>
          <p:cNvSpPr txBox="1"/>
          <p:nvPr>
            <p:ph type="title"/>
          </p:nvPr>
        </p:nvSpPr>
        <p:spPr>
          <a:xfrm>
            <a:off x="623888" y="1048871"/>
            <a:ext cx="7886700" cy="4437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4"/>
          <p:cNvSpPr txBox="1"/>
          <p:nvPr>
            <p:ph idx="1" type="body"/>
          </p:nvPr>
        </p:nvSpPr>
        <p:spPr>
          <a:xfrm>
            <a:off x="623888" y="1613647"/>
            <a:ext cx="7886700" cy="2953500"/>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000"/>
              <a:buNone/>
              <a:defRPr sz="20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2" type="sldNum"/>
          </p:nvPr>
        </p:nvSpPr>
        <p:spPr>
          <a:xfrm>
            <a:off x="6789254" y="4817268"/>
            <a:ext cx="20574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ection Header">
  <p:cSld name="2_Section Header">
    <p:spTree>
      <p:nvGrpSpPr>
        <p:cNvPr id="31" name="Shape 31"/>
        <p:cNvGrpSpPr/>
        <p:nvPr/>
      </p:nvGrpSpPr>
      <p:grpSpPr>
        <a:xfrm>
          <a:off x="0" y="0"/>
          <a:ext cx="0" cy="0"/>
          <a:chOff x="0" y="0"/>
          <a:chExt cx="0" cy="0"/>
        </a:xfrm>
      </p:grpSpPr>
      <p:sp>
        <p:nvSpPr>
          <p:cNvPr id="32" name="Google Shape;32;p5"/>
          <p:cNvSpPr txBox="1"/>
          <p:nvPr>
            <p:ph type="title"/>
          </p:nvPr>
        </p:nvSpPr>
        <p:spPr>
          <a:xfrm>
            <a:off x="623888" y="1048871"/>
            <a:ext cx="7886700" cy="4437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1"/>
              </a:buClr>
              <a:buSzPts val="3800"/>
              <a:buFont typeface="Times New Roman"/>
              <a:buNone/>
              <a:defRPr b="1" i="0" sz="38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623888" y="1613647"/>
            <a:ext cx="7886700" cy="2953500"/>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000"/>
              <a:buNone/>
              <a:defRPr sz="20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5"/>
          <p:cNvSpPr txBox="1"/>
          <p:nvPr>
            <p:ph idx="12" type="sldNum"/>
          </p:nvPr>
        </p:nvSpPr>
        <p:spPr>
          <a:xfrm>
            <a:off x="6789254" y="4817268"/>
            <a:ext cx="20574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ection Header">
  <p:cSld name="3_Section Header">
    <p:spTree>
      <p:nvGrpSpPr>
        <p:cNvPr id="35" name="Shape 35"/>
        <p:cNvGrpSpPr/>
        <p:nvPr/>
      </p:nvGrpSpPr>
      <p:grpSpPr>
        <a:xfrm>
          <a:off x="0" y="0"/>
          <a:ext cx="0" cy="0"/>
          <a:chOff x="0" y="0"/>
          <a:chExt cx="0" cy="0"/>
        </a:xfrm>
      </p:grpSpPr>
      <p:sp>
        <p:nvSpPr>
          <p:cNvPr id="36" name="Google Shape;36;p6"/>
          <p:cNvSpPr txBox="1"/>
          <p:nvPr>
            <p:ph type="title"/>
          </p:nvPr>
        </p:nvSpPr>
        <p:spPr>
          <a:xfrm>
            <a:off x="623888" y="1048871"/>
            <a:ext cx="7886700" cy="4437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1"/>
              </a:buClr>
              <a:buSzPts val="3800"/>
              <a:buFont typeface="Times New Roman"/>
              <a:buNone/>
              <a:defRPr b="1" i="0" sz="38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623888" y="1613647"/>
            <a:ext cx="7886700" cy="2953500"/>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000"/>
              <a:buNone/>
              <a:defRPr sz="20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8" name="Google Shape;38;p6"/>
          <p:cNvSpPr txBox="1"/>
          <p:nvPr>
            <p:ph idx="12" type="sldNum"/>
          </p:nvPr>
        </p:nvSpPr>
        <p:spPr>
          <a:xfrm>
            <a:off x="6789254" y="4817268"/>
            <a:ext cx="20574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Section Header">
  <p:cSld name="4_Section Header">
    <p:spTree>
      <p:nvGrpSpPr>
        <p:cNvPr id="39" name="Shape 39"/>
        <p:cNvGrpSpPr/>
        <p:nvPr/>
      </p:nvGrpSpPr>
      <p:grpSpPr>
        <a:xfrm>
          <a:off x="0" y="0"/>
          <a:ext cx="0" cy="0"/>
          <a:chOff x="0" y="0"/>
          <a:chExt cx="0" cy="0"/>
        </a:xfrm>
      </p:grpSpPr>
      <p:sp>
        <p:nvSpPr>
          <p:cNvPr id="40" name="Google Shape;40;p7"/>
          <p:cNvSpPr txBox="1"/>
          <p:nvPr>
            <p:ph type="title"/>
          </p:nvPr>
        </p:nvSpPr>
        <p:spPr>
          <a:xfrm>
            <a:off x="623888" y="1048871"/>
            <a:ext cx="7886700" cy="4437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1" name="Google Shape;41;p7"/>
          <p:cNvSpPr txBox="1"/>
          <p:nvPr>
            <p:ph idx="1" type="body"/>
          </p:nvPr>
        </p:nvSpPr>
        <p:spPr>
          <a:xfrm>
            <a:off x="623888" y="1613647"/>
            <a:ext cx="7886700" cy="2953500"/>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000"/>
              <a:buNone/>
              <a:defRPr sz="20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2" name="Google Shape;42;p7"/>
          <p:cNvSpPr txBox="1"/>
          <p:nvPr>
            <p:ph idx="12" type="sldNum"/>
          </p:nvPr>
        </p:nvSpPr>
        <p:spPr>
          <a:xfrm>
            <a:off x="6789254" y="4817268"/>
            <a:ext cx="20574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Section Header">
  <p:cSld name="5_Section Header">
    <p:spTree>
      <p:nvGrpSpPr>
        <p:cNvPr id="43" name="Shape 43"/>
        <p:cNvGrpSpPr/>
        <p:nvPr/>
      </p:nvGrpSpPr>
      <p:grpSpPr>
        <a:xfrm>
          <a:off x="0" y="0"/>
          <a:ext cx="0" cy="0"/>
          <a:chOff x="0" y="0"/>
          <a:chExt cx="0" cy="0"/>
        </a:xfrm>
      </p:grpSpPr>
      <p:sp>
        <p:nvSpPr>
          <p:cNvPr id="44" name="Google Shape;44;p8"/>
          <p:cNvSpPr txBox="1"/>
          <p:nvPr>
            <p:ph type="title"/>
          </p:nvPr>
        </p:nvSpPr>
        <p:spPr>
          <a:xfrm>
            <a:off x="623888" y="1048871"/>
            <a:ext cx="7886700" cy="4437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5" name="Google Shape;45;p8"/>
          <p:cNvSpPr txBox="1"/>
          <p:nvPr>
            <p:ph idx="1" type="body"/>
          </p:nvPr>
        </p:nvSpPr>
        <p:spPr>
          <a:xfrm>
            <a:off x="623888" y="1613647"/>
            <a:ext cx="7886700" cy="2953500"/>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6" name="Google Shape;46;p8"/>
          <p:cNvSpPr txBox="1"/>
          <p:nvPr>
            <p:ph idx="12" type="sldNum"/>
          </p:nvPr>
        </p:nvSpPr>
        <p:spPr>
          <a:xfrm>
            <a:off x="6789254" y="4817268"/>
            <a:ext cx="20574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Section Header">
  <p:cSld name="6_Section Header">
    <p:spTree>
      <p:nvGrpSpPr>
        <p:cNvPr id="47" name="Shape 47"/>
        <p:cNvGrpSpPr/>
        <p:nvPr/>
      </p:nvGrpSpPr>
      <p:grpSpPr>
        <a:xfrm>
          <a:off x="0" y="0"/>
          <a:ext cx="0" cy="0"/>
          <a:chOff x="0" y="0"/>
          <a:chExt cx="0" cy="0"/>
        </a:xfrm>
      </p:grpSpPr>
      <p:sp>
        <p:nvSpPr>
          <p:cNvPr id="48" name="Google Shape;48;p9"/>
          <p:cNvSpPr txBox="1"/>
          <p:nvPr>
            <p:ph type="title"/>
          </p:nvPr>
        </p:nvSpPr>
        <p:spPr>
          <a:xfrm>
            <a:off x="623888" y="1048871"/>
            <a:ext cx="7886700" cy="4437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1"/>
              </a:buClr>
              <a:buSzPts val="3800"/>
              <a:buFont typeface="Times New Roman"/>
              <a:buNone/>
              <a:defRPr b="1" i="0" sz="38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9" name="Google Shape;49;p9"/>
          <p:cNvSpPr txBox="1"/>
          <p:nvPr>
            <p:ph idx="1" type="body"/>
          </p:nvPr>
        </p:nvSpPr>
        <p:spPr>
          <a:xfrm>
            <a:off x="623888" y="1613647"/>
            <a:ext cx="7886700" cy="2953500"/>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000"/>
              <a:buNone/>
              <a:defRPr sz="20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0" name="Google Shape;50;p9"/>
          <p:cNvSpPr txBox="1"/>
          <p:nvPr>
            <p:ph idx="12" type="sldNum"/>
          </p:nvPr>
        </p:nvSpPr>
        <p:spPr>
          <a:xfrm>
            <a:off x="6789254" y="4817268"/>
            <a:ext cx="20574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Section Header">
  <p:cSld name="7_Section Header">
    <p:spTree>
      <p:nvGrpSpPr>
        <p:cNvPr id="51" name="Shape 51"/>
        <p:cNvGrpSpPr/>
        <p:nvPr/>
      </p:nvGrpSpPr>
      <p:grpSpPr>
        <a:xfrm>
          <a:off x="0" y="0"/>
          <a:ext cx="0" cy="0"/>
          <a:chOff x="0" y="0"/>
          <a:chExt cx="0" cy="0"/>
        </a:xfrm>
      </p:grpSpPr>
      <p:sp>
        <p:nvSpPr>
          <p:cNvPr id="52" name="Google Shape;52;p10"/>
          <p:cNvSpPr txBox="1"/>
          <p:nvPr>
            <p:ph idx="1" type="body"/>
          </p:nvPr>
        </p:nvSpPr>
        <p:spPr>
          <a:xfrm>
            <a:off x="623888" y="1613647"/>
            <a:ext cx="7886700" cy="2953500"/>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6600"/>
              <a:buNone/>
              <a:defRPr b="1" sz="66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3" name="Google Shape;53;p10"/>
          <p:cNvSpPr txBox="1"/>
          <p:nvPr>
            <p:ph idx="12" type="sldNum"/>
          </p:nvPr>
        </p:nvSpPr>
        <p:spPr>
          <a:xfrm>
            <a:off x="6789254" y="4817268"/>
            <a:ext cx="20574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5.xml"/><Relationship Id="rId10" Type="http://schemas.openxmlformats.org/officeDocument/2006/relationships/slideLayout" Target="../slideLayouts/slideLayout4.xml"/><Relationship Id="rId13" Type="http://schemas.openxmlformats.org/officeDocument/2006/relationships/slideLayout" Target="../slideLayouts/slideLayout7.xml"/><Relationship Id="rId12" Type="http://schemas.openxmlformats.org/officeDocument/2006/relationships/slideLayout" Target="../slideLayouts/slideLayout6.xml"/><Relationship Id="rId1" Type="http://schemas.openxmlformats.org/officeDocument/2006/relationships/image" Target="../media/image5.png"/><Relationship Id="rId2" Type="http://schemas.openxmlformats.org/officeDocument/2006/relationships/image" Target="../media/image11.png"/><Relationship Id="rId3" Type="http://schemas.openxmlformats.org/officeDocument/2006/relationships/image" Target="../media/image13.png"/><Relationship Id="rId4" Type="http://schemas.openxmlformats.org/officeDocument/2006/relationships/image" Target="../media/image3.png"/><Relationship Id="rId9" Type="http://schemas.openxmlformats.org/officeDocument/2006/relationships/slideLayout" Target="../slideLayouts/slideLayout3.xml"/><Relationship Id="rId15" Type="http://schemas.openxmlformats.org/officeDocument/2006/relationships/slideLayout" Target="../slideLayouts/slideLayout9.xml"/><Relationship Id="rId14" Type="http://schemas.openxmlformats.org/officeDocument/2006/relationships/slideLayout" Target="../slideLayouts/slideLayout8.xml"/><Relationship Id="rId17" Type="http://schemas.openxmlformats.org/officeDocument/2006/relationships/theme" Target="../theme/theme1.xml"/><Relationship Id="rId16" Type="http://schemas.openxmlformats.org/officeDocument/2006/relationships/slideLayout" Target="../slideLayouts/slideLayout10.xml"/><Relationship Id="rId5" Type="http://schemas.openxmlformats.org/officeDocument/2006/relationships/image" Target="../media/image7.png"/><Relationship Id="rId6" Type="http://schemas.openxmlformats.org/officeDocument/2006/relationships/image" Target="../media/image1.png"/><Relationship Id="rId7" Type="http://schemas.openxmlformats.org/officeDocument/2006/relationships/slideLayout" Target="../slideLayouts/slideLayout1.xml"/><Relationship Id="rId8"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642097" y="1050975"/>
            <a:ext cx="7886700" cy="2529300"/>
          </a:xfrm>
          <a:prstGeom prst="rect">
            <a:avLst/>
          </a:prstGeom>
          <a:noFill/>
          <a:ln>
            <a:noFill/>
          </a:ln>
        </p:spPr>
        <p:txBody>
          <a:bodyPr anchorCtr="0" anchor="t" bIns="45700" lIns="91425" spcFirstLastPara="1" rIns="91425" wrap="square" tIns="45700">
            <a:normAutofit/>
          </a:bodyPr>
          <a:lstStyle>
            <a:lvl1pPr indent="-228600" lvl="0" marL="457200" marR="0" rtl="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grpSp>
        <p:nvGrpSpPr>
          <p:cNvPr id="7" name="Google Shape;7;p1"/>
          <p:cNvGrpSpPr/>
          <p:nvPr/>
        </p:nvGrpSpPr>
        <p:grpSpPr>
          <a:xfrm>
            <a:off x="2" y="4561746"/>
            <a:ext cx="9143977" cy="628100"/>
            <a:chOff x="-4761" y="5993739"/>
            <a:chExt cx="9143977" cy="837467"/>
          </a:xfrm>
        </p:grpSpPr>
        <p:grpSp>
          <p:nvGrpSpPr>
            <p:cNvPr id="8" name="Google Shape;8;p1"/>
            <p:cNvGrpSpPr/>
            <p:nvPr/>
          </p:nvGrpSpPr>
          <p:grpSpPr>
            <a:xfrm>
              <a:off x="-4761" y="5993739"/>
              <a:ext cx="9143977" cy="837467"/>
              <a:chOff x="180680" y="6107904"/>
              <a:chExt cx="8934900" cy="748942"/>
            </a:xfrm>
          </p:grpSpPr>
          <p:sp>
            <p:nvSpPr>
              <p:cNvPr id="9" name="Google Shape;9;p1"/>
              <p:cNvSpPr txBox="1"/>
              <p:nvPr/>
            </p:nvSpPr>
            <p:spPr>
              <a:xfrm>
                <a:off x="180680" y="6108569"/>
                <a:ext cx="8934900" cy="7479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400"/>
                  <a:buFont typeface="Times New Roman"/>
                  <a:buNone/>
                </a:pPr>
                <a:br>
                  <a:rPr b="1" i="0" lang="en-GB" sz="2400" u="none" cap="none" strike="noStrike">
                    <a:solidFill>
                      <a:schemeClr val="dk1"/>
                    </a:solidFill>
                    <a:latin typeface="Times New Roman"/>
                    <a:ea typeface="Times New Roman"/>
                    <a:cs typeface="Times New Roman"/>
                    <a:sym typeface="Times New Roman"/>
                  </a:rPr>
                </a:br>
                <a:endParaRPr b="1" i="0" sz="2400" u="none" cap="none" strike="noStrike">
                  <a:solidFill>
                    <a:schemeClr val="dk1"/>
                  </a:solidFill>
                  <a:latin typeface="Times New Roman"/>
                  <a:ea typeface="Times New Roman"/>
                  <a:cs typeface="Times New Roman"/>
                  <a:sym typeface="Times New Roman"/>
                </a:endParaRPr>
              </a:p>
            </p:txBody>
          </p:sp>
          <p:pic>
            <p:nvPicPr>
              <p:cNvPr id="10" name="Google Shape;10;p1"/>
              <p:cNvPicPr preferRelativeResize="0"/>
              <p:nvPr/>
            </p:nvPicPr>
            <p:blipFill rotWithShape="1">
              <a:blip r:embed="rId1">
                <a:alphaModFix/>
              </a:blip>
              <a:srcRect b="0" l="0" r="0" t="0"/>
              <a:stretch/>
            </p:blipFill>
            <p:spPr>
              <a:xfrm>
                <a:off x="3910246" y="6133310"/>
                <a:ext cx="958032" cy="715329"/>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687875" y="6133311"/>
                <a:ext cx="873158" cy="698524"/>
              </a:xfrm>
              <a:prstGeom prst="rect">
                <a:avLst/>
              </a:prstGeom>
              <a:noFill/>
              <a:ln>
                <a:noFill/>
              </a:ln>
            </p:spPr>
          </p:pic>
          <p:pic>
            <p:nvPicPr>
              <p:cNvPr id="12" name="Google Shape;12;p1"/>
              <p:cNvPicPr preferRelativeResize="0"/>
              <p:nvPr/>
            </p:nvPicPr>
            <p:blipFill rotWithShape="1">
              <a:blip r:embed="rId3">
                <a:alphaModFix/>
              </a:blip>
              <a:srcRect b="0" l="0" r="0" t="0"/>
              <a:stretch/>
            </p:blipFill>
            <p:spPr>
              <a:xfrm>
                <a:off x="1933281" y="6107904"/>
                <a:ext cx="1624896" cy="748942"/>
              </a:xfrm>
              <a:prstGeom prst="rect">
                <a:avLst/>
              </a:prstGeom>
              <a:noFill/>
              <a:ln>
                <a:noFill/>
              </a:ln>
            </p:spPr>
          </p:pic>
        </p:grpSp>
        <p:pic>
          <p:nvPicPr>
            <p:cNvPr id="13" name="Google Shape;13;p1"/>
            <p:cNvPicPr preferRelativeResize="0"/>
            <p:nvPr/>
          </p:nvPicPr>
          <p:blipFill rotWithShape="1">
            <a:blip r:embed="rId4">
              <a:alphaModFix/>
            </a:blip>
            <a:srcRect b="0" l="0" r="0" t="0"/>
            <a:stretch/>
          </p:blipFill>
          <p:spPr>
            <a:xfrm>
              <a:off x="5245309" y="6022238"/>
              <a:ext cx="1484385" cy="742193"/>
            </a:xfrm>
            <a:prstGeom prst="rect">
              <a:avLst/>
            </a:prstGeom>
            <a:noFill/>
            <a:ln>
              <a:noFill/>
            </a:ln>
          </p:spPr>
        </p:pic>
      </p:grpSp>
      <p:grpSp>
        <p:nvGrpSpPr>
          <p:cNvPr id="14" name="Google Shape;14;p1"/>
          <p:cNvGrpSpPr/>
          <p:nvPr/>
        </p:nvGrpSpPr>
        <p:grpSpPr>
          <a:xfrm>
            <a:off x="0" y="0"/>
            <a:ext cx="9144000" cy="963148"/>
            <a:chOff x="0" y="0"/>
            <a:chExt cx="9144000" cy="1284197"/>
          </a:xfrm>
        </p:grpSpPr>
        <p:sp>
          <p:nvSpPr>
            <p:cNvPr id="15" name="Google Shape;15;p1"/>
            <p:cNvSpPr txBox="1"/>
            <p:nvPr/>
          </p:nvSpPr>
          <p:spPr>
            <a:xfrm>
              <a:off x="0" y="3307"/>
              <a:ext cx="9144000" cy="1211100"/>
            </a:xfrm>
            <a:prstGeom prst="rect">
              <a:avLst/>
            </a:prstGeom>
            <a:solidFill>
              <a:srgbClr val="0070C0"/>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2400"/>
                <a:buFont typeface="Times New Roman"/>
                <a:buNone/>
              </a:pPr>
              <a:r>
                <a:rPr b="1" i="0" lang="en-GB" sz="2400" u="none" cap="none" strike="noStrike">
                  <a:solidFill>
                    <a:schemeClr val="lt1"/>
                  </a:solidFill>
                  <a:latin typeface="Times New Roman"/>
                  <a:ea typeface="Times New Roman"/>
                  <a:cs typeface="Times New Roman"/>
                  <a:sym typeface="Times New Roman"/>
                </a:rPr>
                <a:t>Bangalore Institute of Technology</a:t>
              </a:r>
              <a:br>
                <a:rPr b="1" i="0" lang="en-GB" sz="2800" u="none" cap="none" strike="noStrike">
                  <a:solidFill>
                    <a:schemeClr val="lt1"/>
                  </a:solidFill>
                  <a:latin typeface="Times New Roman"/>
                  <a:ea typeface="Times New Roman"/>
                  <a:cs typeface="Times New Roman"/>
                  <a:sym typeface="Times New Roman"/>
                </a:rPr>
              </a:br>
              <a:r>
                <a:rPr b="0" i="0" lang="en-GB" sz="1600" u="none" cap="none" strike="noStrike">
                  <a:solidFill>
                    <a:schemeClr val="lt1"/>
                  </a:solidFill>
                  <a:latin typeface="Times New Roman"/>
                  <a:ea typeface="Times New Roman"/>
                  <a:cs typeface="Times New Roman"/>
                  <a:sym typeface="Times New Roman"/>
                </a:rPr>
                <a:t>K.R. Road, V.V. Pura, Bengaluru.-560004.</a:t>
              </a:r>
              <a:br>
                <a:rPr b="0" i="0" lang="en-GB" sz="1600" u="none" cap="none" strike="noStrike">
                  <a:solidFill>
                    <a:schemeClr val="lt1"/>
                  </a:solidFill>
                  <a:latin typeface="Times New Roman"/>
                  <a:ea typeface="Times New Roman"/>
                  <a:cs typeface="Times New Roman"/>
                  <a:sym typeface="Times New Roman"/>
                </a:rPr>
              </a:br>
              <a:r>
                <a:rPr b="1" i="0" lang="en-GB" sz="2400" u="none" cap="none" strike="noStrike">
                  <a:solidFill>
                    <a:schemeClr val="lt1"/>
                  </a:solidFill>
                  <a:latin typeface="Times New Roman"/>
                  <a:ea typeface="Times New Roman"/>
                  <a:cs typeface="Times New Roman"/>
                  <a:sym typeface="Times New Roman"/>
                </a:rPr>
                <a:t>D</a:t>
              </a:r>
              <a:r>
                <a:rPr b="1" i="0" lang="en-GB" sz="2000" u="none" cap="none" strike="noStrike">
                  <a:solidFill>
                    <a:schemeClr val="lt1"/>
                  </a:solidFill>
                  <a:latin typeface="Times New Roman"/>
                  <a:ea typeface="Times New Roman"/>
                  <a:cs typeface="Times New Roman"/>
                  <a:sym typeface="Times New Roman"/>
                </a:rPr>
                <a:t>epartment of Computer Science &amp; Engineering</a:t>
              </a:r>
              <a:br>
                <a:rPr b="1" i="0" lang="en-GB" sz="2000" u="none" cap="none" strike="noStrike">
                  <a:solidFill>
                    <a:schemeClr val="lt1"/>
                  </a:solidFill>
                  <a:latin typeface="Times New Roman"/>
                  <a:ea typeface="Times New Roman"/>
                  <a:cs typeface="Times New Roman"/>
                  <a:sym typeface="Times New Roman"/>
                </a:rPr>
              </a:br>
              <a:br>
                <a:rPr b="1" i="0" lang="en-GB" sz="2400" u="none" cap="none" strike="noStrike">
                  <a:solidFill>
                    <a:schemeClr val="dk1"/>
                  </a:solidFill>
                  <a:latin typeface="Times New Roman"/>
                  <a:ea typeface="Times New Roman"/>
                  <a:cs typeface="Times New Roman"/>
                  <a:sym typeface="Times New Roman"/>
                </a:rPr>
              </a:br>
              <a:endParaRPr b="1" i="0" sz="2400" u="none" cap="none" strike="noStrike">
                <a:solidFill>
                  <a:schemeClr val="dk1"/>
                </a:solidFill>
                <a:latin typeface="Times New Roman"/>
                <a:ea typeface="Times New Roman"/>
                <a:cs typeface="Times New Roman"/>
                <a:sym typeface="Times New Roman"/>
              </a:endParaRPr>
            </a:p>
          </p:txBody>
        </p:sp>
        <p:pic>
          <p:nvPicPr>
            <p:cNvPr id="16" name="Google Shape;16;p1"/>
            <p:cNvPicPr preferRelativeResize="0"/>
            <p:nvPr/>
          </p:nvPicPr>
          <p:blipFill rotWithShape="1">
            <a:blip r:embed="rId5">
              <a:alphaModFix/>
            </a:blip>
            <a:srcRect b="0" l="0" r="0" t="0"/>
            <a:stretch/>
          </p:blipFill>
          <p:spPr>
            <a:xfrm>
              <a:off x="152400" y="0"/>
              <a:ext cx="1081429" cy="1284197"/>
            </a:xfrm>
            <a:prstGeom prst="rect">
              <a:avLst/>
            </a:prstGeom>
            <a:noFill/>
            <a:ln>
              <a:noFill/>
            </a:ln>
          </p:spPr>
        </p:pic>
        <p:pic>
          <p:nvPicPr>
            <p:cNvPr id="17" name="Google Shape;17;p1"/>
            <p:cNvPicPr preferRelativeResize="0"/>
            <p:nvPr/>
          </p:nvPicPr>
          <p:blipFill rotWithShape="1">
            <a:blip r:embed="rId6">
              <a:alphaModFix/>
            </a:blip>
            <a:srcRect b="0" l="0" r="0" t="0"/>
            <a:stretch/>
          </p:blipFill>
          <p:spPr>
            <a:xfrm>
              <a:off x="7990107" y="76200"/>
              <a:ext cx="1081430" cy="1070317"/>
            </a:xfrm>
            <a:prstGeom prst="rect">
              <a:avLst/>
            </a:prstGeom>
            <a:noFill/>
            <a:ln>
              <a:noFill/>
            </a:ln>
          </p:spPr>
        </p:pic>
      </p:grpSp>
      <p:sp>
        <p:nvSpPr>
          <p:cNvPr id="18" name="Google Shape;18;p1"/>
          <p:cNvSpPr txBox="1"/>
          <p:nvPr>
            <p:ph idx="12" type="sldNum"/>
          </p:nvPr>
        </p:nvSpPr>
        <p:spPr>
          <a:xfrm>
            <a:off x="6789254" y="4817268"/>
            <a:ext cx="20574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7"/>
    <p:sldLayoutId id="2147483649" r:id="rId8"/>
    <p:sldLayoutId id="2147483650" r:id="rId9"/>
    <p:sldLayoutId id="2147483651" r:id="rId10"/>
    <p:sldLayoutId id="2147483652" r:id="rId11"/>
    <p:sldLayoutId id="2147483653" r:id="rId12"/>
    <p:sldLayoutId id="2147483654" r:id="rId13"/>
    <p:sldLayoutId id="2147483655" r:id="rId14"/>
    <p:sldLayoutId id="2147483656" r:id="rId15"/>
    <p:sldLayoutId id="2147483657"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1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200"/>
              <a:buFont typeface="Arial"/>
              <a:buNone/>
            </a:pPr>
            <a:r>
              <a:rPr lang="en-GB" sz="3800">
                <a:solidFill>
                  <a:schemeClr val="dk1"/>
                </a:solidFill>
                <a:latin typeface="Times New Roman"/>
                <a:ea typeface="Times New Roman"/>
                <a:cs typeface="Times New Roman"/>
                <a:sym typeface="Times New Roman"/>
              </a:rPr>
              <a:t>Diabetes Health Care Prediction Model</a:t>
            </a:r>
            <a:endParaRPr sz="38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
        <p:nvSpPr>
          <p:cNvPr id="63" name="Google Shape;63;p12"/>
          <p:cNvSpPr txBox="1"/>
          <p:nvPr>
            <p:ph idx="1" type="subTitle"/>
          </p:nvPr>
        </p:nvSpPr>
        <p:spPr>
          <a:xfrm>
            <a:off x="311700" y="2298800"/>
            <a:ext cx="8629200" cy="2240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sz="1400">
                <a:solidFill>
                  <a:srgbClr val="000000"/>
                </a:solidFill>
              </a:rPr>
              <a:t>                                                                           Presented by                                                         </a:t>
            </a:r>
            <a:endParaRPr sz="1400">
              <a:solidFill>
                <a:srgbClr val="000000"/>
              </a:solidFill>
            </a:endParaRPr>
          </a:p>
          <a:p>
            <a:pPr indent="0" lvl="0" marL="0" rtl="0" algn="l">
              <a:spcBef>
                <a:spcPts val="0"/>
              </a:spcBef>
              <a:spcAft>
                <a:spcPts val="0"/>
              </a:spcAft>
              <a:buNone/>
            </a:pPr>
            <a:r>
              <a:t/>
            </a:r>
            <a:endParaRPr b="1" sz="1400">
              <a:solidFill>
                <a:srgbClr val="000000"/>
              </a:solidFill>
            </a:endParaRPr>
          </a:p>
          <a:p>
            <a:pPr indent="0" lvl="0" marL="0" rtl="0" algn="l">
              <a:spcBef>
                <a:spcPts val="0"/>
              </a:spcBef>
              <a:spcAft>
                <a:spcPts val="0"/>
              </a:spcAft>
              <a:buNone/>
            </a:pPr>
            <a:r>
              <a:rPr b="1" lang="en-GB" sz="1400"/>
              <a:t>                                                   </a:t>
            </a:r>
            <a:r>
              <a:rPr b="1" lang="en-GB" sz="1500"/>
              <a:t>    </a:t>
            </a:r>
            <a:r>
              <a:rPr b="1" lang="en-GB" sz="1500"/>
              <a:t>USN: 1BI21CS143      </a:t>
            </a:r>
            <a:r>
              <a:rPr b="1" lang="en-GB" sz="1500">
                <a:solidFill>
                  <a:srgbClr val="000000"/>
                </a:solidFill>
              </a:rPr>
              <a:t>NAME: Sirisha M </a:t>
            </a:r>
            <a:endParaRPr sz="15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Clr>
                <a:schemeClr val="dk1"/>
              </a:buClr>
              <a:buSzPts val="1100"/>
              <a:buFont typeface="Arial"/>
              <a:buNone/>
            </a:pPr>
            <a:r>
              <a:rPr lang="en-GB" sz="1400"/>
              <a:t>Internal guide:                                                                                                         External Guide:</a:t>
            </a:r>
            <a:endParaRPr sz="1400"/>
          </a:p>
          <a:p>
            <a:pPr indent="0" lvl="0" marL="0" rtl="0" algn="l">
              <a:spcBef>
                <a:spcPts val="0"/>
              </a:spcBef>
              <a:spcAft>
                <a:spcPts val="0"/>
              </a:spcAft>
              <a:buNone/>
            </a:pPr>
            <a:r>
              <a:rPr lang="en-GB" sz="1400"/>
              <a:t>Dr. Gunavathi HS                                                                                                    Dr. Nagarajan Srinivasan                                                                                                                                             </a:t>
            </a:r>
            <a:endParaRPr sz="1400"/>
          </a:p>
          <a:p>
            <a:pPr indent="0" lvl="0" marL="0" rtl="0" algn="l">
              <a:spcBef>
                <a:spcPts val="0"/>
              </a:spcBef>
              <a:spcAft>
                <a:spcPts val="0"/>
              </a:spcAft>
              <a:buNone/>
            </a:pPr>
            <a:r>
              <a:rPr lang="en-GB" sz="1400"/>
              <a:t>Associate Dean, Skill Development                                                                        </a:t>
            </a:r>
            <a:r>
              <a:rPr lang="en-GB" sz="1400"/>
              <a:t>Instructor    </a:t>
            </a:r>
            <a:endParaRPr sz="1400"/>
          </a:p>
          <a:p>
            <a:pPr indent="0" lvl="0" marL="0" rtl="0" algn="l">
              <a:spcBef>
                <a:spcPts val="0"/>
              </a:spcBef>
              <a:spcAft>
                <a:spcPts val="0"/>
              </a:spcAft>
              <a:buNone/>
            </a:pPr>
            <a:r>
              <a:rPr lang="en-GB" sz="1400"/>
              <a:t>Assistant Professor,                                                                                                 </a:t>
            </a:r>
            <a:r>
              <a:rPr lang="en-GB" sz="1400"/>
              <a:t>IOBrain </a:t>
            </a:r>
            <a:r>
              <a:rPr lang="en-GB" sz="1400"/>
              <a:t>Innovative Labz</a:t>
            </a:r>
            <a:endParaRPr sz="1400"/>
          </a:p>
          <a:p>
            <a:pPr indent="0" lvl="0" marL="0" rtl="0" algn="l">
              <a:spcBef>
                <a:spcPts val="0"/>
              </a:spcBef>
              <a:spcAft>
                <a:spcPts val="0"/>
              </a:spcAft>
              <a:buNone/>
            </a:pPr>
            <a:r>
              <a:rPr lang="en-GB" sz="1400"/>
              <a:t>Dept of CSE,BIT</a:t>
            </a:r>
            <a:r>
              <a:rPr lang="en-GB" sz="1400"/>
              <a:t>                                                                                            </a:t>
            </a:r>
            <a:r>
              <a:rPr lang="en-GB" sz="1400"/>
              <a:t> </a:t>
            </a:r>
            <a:r>
              <a:rPr lang="en-GB" sz="1400"/>
              <a:t>        Bengaluru</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idx="1" type="subTitle"/>
          </p:nvPr>
        </p:nvSpPr>
        <p:spPr>
          <a:xfrm>
            <a:off x="56550" y="1037400"/>
            <a:ext cx="9003900" cy="3458100"/>
          </a:xfrm>
          <a:prstGeom prst="rect">
            <a:avLst/>
          </a:prstGeom>
        </p:spPr>
        <p:txBody>
          <a:bodyPr anchorCtr="0" anchor="t" bIns="45700" lIns="91425" spcFirstLastPara="1" rIns="91425" wrap="square" tIns="45700">
            <a:noAutofit/>
          </a:bodyPr>
          <a:lstStyle/>
          <a:p>
            <a:pPr indent="0" lvl="0" marL="0" rtl="0" algn="l">
              <a:lnSpc>
                <a:spcPct val="80000"/>
              </a:lnSpc>
              <a:spcBef>
                <a:spcPts val="1000"/>
              </a:spcBef>
              <a:spcAft>
                <a:spcPts val="0"/>
              </a:spcAft>
              <a:buSzPts val="1100"/>
              <a:buNone/>
            </a:pPr>
            <a:r>
              <a:rPr lang="en-GB" sz="900">
                <a:solidFill>
                  <a:srgbClr val="0D0D0D"/>
                </a:solidFill>
                <a:highlight>
                  <a:srgbClr val="FFFFFF"/>
                </a:highlight>
              </a:rPr>
              <a:t> </a:t>
            </a:r>
            <a:endParaRPr sz="900">
              <a:solidFill>
                <a:srgbClr val="0D0D0D"/>
              </a:solidFill>
              <a:highlight>
                <a:srgbClr val="FFFFFF"/>
              </a:highlight>
            </a:endParaRPr>
          </a:p>
          <a:p>
            <a:pPr indent="0" lvl="0" marL="0" rtl="0" algn="l">
              <a:lnSpc>
                <a:spcPct val="80000"/>
              </a:lnSpc>
              <a:spcBef>
                <a:spcPts val="1000"/>
              </a:spcBef>
              <a:spcAft>
                <a:spcPts val="0"/>
              </a:spcAft>
              <a:buClr>
                <a:schemeClr val="dk1"/>
              </a:buClr>
              <a:buSzPts val="1100"/>
              <a:buFont typeface="Arial"/>
              <a:buNone/>
            </a:pPr>
            <a:r>
              <a:t/>
            </a:r>
            <a:endParaRPr sz="900">
              <a:solidFill>
                <a:srgbClr val="0D0D0D"/>
              </a:solidFill>
              <a:highlight>
                <a:srgbClr val="FFFFFF"/>
              </a:highlight>
            </a:endParaRPr>
          </a:p>
          <a:p>
            <a:pPr indent="0" lvl="0" marL="0" rtl="0" algn="l">
              <a:lnSpc>
                <a:spcPct val="80000"/>
              </a:lnSpc>
              <a:spcBef>
                <a:spcPts val="1000"/>
              </a:spcBef>
              <a:spcAft>
                <a:spcPts val="0"/>
              </a:spcAft>
              <a:buSzPts val="275"/>
              <a:buNone/>
            </a:pPr>
            <a:r>
              <a:t/>
            </a:r>
            <a:endParaRPr sz="900">
              <a:solidFill>
                <a:srgbClr val="0D0D0D"/>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idx="1" type="subTitle"/>
          </p:nvPr>
        </p:nvSpPr>
        <p:spPr>
          <a:xfrm>
            <a:off x="25500" y="1124400"/>
            <a:ext cx="9034800" cy="3305700"/>
          </a:xfrm>
          <a:prstGeom prst="rect">
            <a:avLst/>
          </a:prstGeom>
        </p:spPr>
        <p:txBody>
          <a:bodyPr anchorCtr="0" anchor="t" bIns="45700" lIns="91425" spcFirstLastPara="1" rIns="91425" wrap="square" tIns="45700">
            <a:normAutofit fontScale="32500" lnSpcReduction="10000"/>
          </a:bodyPr>
          <a:lstStyle/>
          <a:p>
            <a:pPr indent="0" lvl="0" marL="0" rtl="0" algn="ctr">
              <a:spcBef>
                <a:spcPts val="1000"/>
              </a:spcBef>
              <a:spcAft>
                <a:spcPts val="0"/>
              </a:spcAft>
              <a:buNone/>
            </a:pPr>
            <a:r>
              <a:t/>
            </a:r>
            <a:endParaRPr sz="2000"/>
          </a:p>
          <a:p>
            <a:pPr indent="0" lvl="0" marL="0" rtl="0" algn="l">
              <a:spcBef>
                <a:spcPts val="1000"/>
              </a:spcBef>
              <a:spcAft>
                <a:spcPts val="0"/>
              </a:spcAft>
              <a:buNone/>
            </a:pPr>
            <a:r>
              <a:t/>
            </a:r>
            <a:endParaRPr sz="2172"/>
          </a:p>
          <a:p>
            <a:pPr indent="0" lvl="0" marL="0" rtl="0" algn="l">
              <a:lnSpc>
                <a:spcPct val="100000"/>
              </a:lnSpc>
              <a:spcBef>
                <a:spcPts val="1000"/>
              </a:spcBef>
              <a:spcAft>
                <a:spcPts val="0"/>
              </a:spcAft>
              <a:buNone/>
            </a:pPr>
            <a:r>
              <a:t/>
            </a:r>
            <a:endParaRPr sz="2172"/>
          </a:p>
          <a:p>
            <a:pPr indent="0" lvl="0" marL="0" rtl="0" algn="l">
              <a:lnSpc>
                <a:spcPct val="100000"/>
              </a:lnSpc>
              <a:spcBef>
                <a:spcPts val="1000"/>
              </a:spcBef>
              <a:spcAft>
                <a:spcPts val="0"/>
              </a:spcAft>
              <a:buNone/>
            </a:pPr>
            <a:r>
              <a:t/>
            </a:r>
            <a:endParaRPr sz="3321"/>
          </a:p>
          <a:p>
            <a:pPr indent="0" lvl="0" marL="0" rtl="0" algn="l">
              <a:lnSpc>
                <a:spcPct val="100000"/>
              </a:lnSpc>
              <a:spcBef>
                <a:spcPts val="1000"/>
              </a:spcBef>
              <a:spcAft>
                <a:spcPts val="0"/>
              </a:spcAft>
              <a:buNone/>
            </a:pPr>
            <a:r>
              <a:rPr lang="en-GB" sz="4686"/>
              <a:t>After the data preprocessing is done and split to training and test data, the model is built and it begins to learn.</a:t>
            </a:r>
            <a:endParaRPr sz="4686"/>
          </a:p>
          <a:p>
            <a:pPr indent="0" lvl="0" marL="0" rtl="0" algn="l">
              <a:lnSpc>
                <a:spcPct val="100000"/>
              </a:lnSpc>
              <a:spcBef>
                <a:spcPts val="1000"/>
              </a:spcBef>
              <a:spcAft>
                <a:spcPts val="0"/>
              </a:spcAft>
              <a:buNone/>
            </a:pPr>
            <a:r>
              <a:rPr lang="en-GB" sz="4686"/>
              <a:t>In the context of this particular dataset,each decision tree in the Random Forest independently evaluates the health features and begins to build decision trees. The number of estimators (trees) is a crucial parameter.</a:t>
            </a:r>
            <a:endParaRPr sz="4686"/>
          </a:p>
          <a:p>
            <a:pPr indent="0" lvl="0" marL="0" rtl="0" algn="l">
              <a:lnSpc>
                <a:spcPct val="100000"/>
              </a:lnSpc>
              <a:spcBef>
                <a:spcPts val="1000"/>
              </a:spcBef>
              <a:spcAft>
                <a:spcPts val="0"/>
              </a:spcAft>
              <a:buNone/>
            </a:pPr>
            <a:r>
              <a:rPr lang="en-GB" sz="4686">
                <a:solidFill>
                  <a:srgbClr val="0D0D0D"/>
                </a:solidFill>
                <a:highlight>
                  <a:srgbClr val="FFFFFF"/>
                </a:highlight>
              </a:rPr>
              <a:t>The root node in a decision represents the entire dataset and all these parameters above form the decision nodes. The leaf nodes are formed during the training process and represent the outcome and in this case it is 1 (diabetic). </a:t>
            </a:r>
            <a:endParaRPr sz="4686">
              <a:solidFill>
                <a:srgbClr val="0D0D0D"/>
              </a:solidFill>
              <a:highlight>
                <a:srgbClr val="FFFFFF"/>
              </a:highlight>
            </a:endParaRPr>
          </a:p>
          <a:p>
            <a:pPr indent="0" lvl="0" marL="0" rtl="0" algn="l">
              <a:lnSpc>
                <a:spcPct val="100000"/>
              </a:lnSpc>
              <a:spcBef>
                <a:spcPts val="1000"/>
              </a:spcBef>
              <a:spcAft>
                <a:spcPts val="0"/>
              </a:spcAft>
              <a:buNone/>
            </a:pPr>
            <a:r>
              <a:rPr lang="en-GB" sz="4686">
                <a:solidFill>
                  <a:srgbClr val="0D0D0D"/>
                </a:solidFill>
                <a:highlight>
                  <a:srgbClr val="FFFFFF"/>
                </a:highlight>
              </a:rPr>
              <a:t>The splitting criteria are implicitly defined during the training of the Random Forest. Each decision node is associated with a specific feature and a decision rule, which becomes part of the splitting criteria.</a:t>
            </a:r>
            <a:endParaRPr sz="4686">
              <a:solidFill>
                <a:srgbClr val="0D0D0D"/>
              </a:solidFill>
              <a:highlight>
                <a:srgbClr val="FFFFFF"/>
              </a:highlight>
            </a:endParaRPr>
          </a:p>
          <a:p>
            <a:pPr indent="0" lvl="0" marL="0" rtl="0" algn="l">
              <a:spcBef>
                <a:spcPts val="100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spcBef>
                <a:spcPts val="1000"/>
              </a:spcBef>
              <a:spcAft>
                <a:spcPts val="0"/>
              </a:spcAft>
              <a:buNone/>
            </a:pPr>
            <a:r>
              <a:t/>
            </a:r>
            <a:endParaRPr sz="2000"/>
          </a:p>
        </p:txBody>
      </p:sp>
      <p:pic>
        <p:nvPicPr>
          <p:cNvPr id="125" name="Google Shape;125;p22"/>
          <p:cNvPicPr preferRelativeResize="0"/>
          <p:nvPr/>
        </p:nvPicPr>
        <p:blipFill>
          <a:blip r:embed="rId3">
            <a:alphaModFix/>
          </a:blip>
          <a:stretch>
            <a:fillRect/>
          </a:stretch>
        </p:blipFill>
        <p:spPr>
          <a:xfrm>
            <a:off x="25500" y="1174575"/>
            <a:ext cx="8839201" cy="613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ctrTitle"/>
          </p:nvPr>
        </p:nvSpPr>
        <p:spPr>
          <a:xfrm>
            <a:off x="311700" y="570600"/>
            <a:ext cx="8520600" cy="945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200">
                <a:latin typeface="Times New Roman"/>
                <a:ea typeface="Times New Roman"/>
                <a:cs typeface="Times New Roman"/>
                <a:sym typeface="Times New Roman"/>
              </a:rPr>
              <a:t>Tools and Technologies</a:t>
            </a:r>
            <a:endParaRPr sz="3200">
              <a:latin typeface="Times New Roman"/>
              <a:ea typeface="Times New Roman"/>
              <a:cs typeface="Times New Roman"/>
              <a:sym typeface="Times New Roman"/>
            </a:endParaRPr>
          </a:p>
        </p:txBody>
      </p:sp>
      <p:sp>
        <p:nvSpPr>
          <p:cNvPr id="131" name="Google Shape;131;p23"/>
          <p:cNvSpPr txBox="1"/>
          <p:nvPr>
            <p:ph idx="1" type="subTitle"/>
          </p:nvPr>
        </p:nvSpPr>
        <p:spPr>
          <a:xfrm>
            <a:off x="208775" y="1472375"/>
            <a:ext cx="8829900" cy="2957700"/>
          </a:xfrm>
          <a:prstGeom prst="rect">
            <a:avLst/>
          </a:prstGeom>
        </p:spPr>
        <p:txBody>
          <a:bodyPr anchorCtr="0" anchor="t" bIns="45700" lIns="91425" spcFirstLastPara="1" rIns="91425" wrap="square" tIns="45700">
            <a:normAutofit fontScale="25000" lnSpcReduction="20000"/>
          </a:bodyPr>
          <a:lstStyle/>
          <a:p>
            <a:pPr indent="0" lvl="0" marL="0" rtl="0" algn="l">
              <a:lnSpc>
                <a:spcPct val="115000"/>
              </a:lnSpc>
              <a:spcBef>
                <a:spcPts val="1000"/>
              </a:spcBef>
              <a:spcAft>
                <a:spcPts val="0"/>
              </a:spcAft>
              <a:buNone/>
            </a:pPr>
            <a:r>
              <a:rPr lang="en-GB" sz="6523"/>
              <a:t>Programming </a:t>
            </a:r>
            <a:r>
              <a:rPr lang="en-GB" sz="6523"/>
              <a:t>language</a:t>
            </a:r>
            <a:r>
              <a:rPr lang="en-GB" sz="6523"/>
              <a:t>: Python</a:t>
            </a:r>
            <a:endParaRPr sz="6523"/>
          </a:p>
          <a:p>
            <a:pPr indent="0" lvl="0" marL="0" rtl="0" algn="l">
              <a:lnSpc>
                <a:spcPct val="115000"/>
              </a:lnSpc>
              <a:spcBef>
                <a:spcPts val="1000"/>
              </a:spcBef>
              <a:spcAft>
                <a:spcPts val="0"/>
              </a:spcAft>
              <a:buNone/>
            </a:pPr>
            <a:r>
              <a:rPr lang="en-GB" sz="6523"/>
              <a:t>Machine Learning libraries used:</a:t>
            </a:r>
            <a:endParaRPr sz="6523"/>
          </a:p>
          <a:p>
            <a:pPr indent="-332153" lvl="0" marL="457200" rtl="0" algn="l">
              <a:lnSpc>
                <a:spcPct val="115000"/>
              </a:lnSpc>
              <a:spcBef>
                <a:spcPts val="1000"/>
              </a:spcBef>
              <a:spcAft>
                <a:spcPts val="0"/>
              </a:spcAft>
              <a:buSzPct val="100000"/>
              <a:buChar char="●"/>
            </a:pPr>
            <a:r>
              <a:rPr lang="en-GB" sz="6523"/>
              <a:t>Numpy :  A library for numerical operations in Python. Handling numerical arrays and performing operations on them.</a:t>
            </a:r>
            <a:endParaRPr sz="6523"/>
          </a:p>
          <a:p>
            <a:pPr indent="-332153" lvl="0" marL="457200" rtl="0" algn="l">
              <a:lnSpc>
                <a:spcPct val="115000"/>
              </a:lnSpc>
              <a:spcBef>
                <a:spcPts val="0"/>
              </a:spcBef>
              <a:spcAft>
                <a:spcPts val="0"/>
              </a:spcAft>
              <a:buSzPct val="100000"/>
              <a:buChar char="●"/>
            </a:pPr>
            <a:r>
              <a:rPr lang="en-GB" sz="6523"/>
              <a:t>Pandas : A data manipulation library for Python that provides data structures like data frames. Loading, cleaning, and preprocessing datasets.</a:t>
            </a:r>
            <a:endParaRPr sz="6523"/>
          </a:p>
          <a:p>
            <a:pPr indent="-332153" lvl="0" marL="457200" rtl="0" algn="l">
              <a:lnSpc>
                <a:spcPct val="115000"/>
              </a:lnSpc>
              <a:spcBef>
                <a:spcPts val="0"/>
              </a:spcBef>
              <a:spcAft>
                <a:spcPts val="0"/>
              </a:spcAft>
              <a:buSzPct val="100000"/>
              <a:buChar char="●"/>
            </a:pPr>
            <a:r>
              <a:rPr lang="en-GB" sz="6523"/>
              <a:t>Scikit learn : A collection of tools for data mining and data analysis. Implementing machine learning algorithms and utilities.</a:t>
            </a:r>
            <a:endParaRPr sz="6523"/>
          </a:p>
          <a:p>
            <a:pPr indent="-332153" lvl="0" marL="457200" rtl="0" algn="l">
              <a:lnSpc>
                <a:spcPct val="115000"/>
              </a:lnSpc>
              <a:spcBef>
                <a:spcPts val="0"/>
              </a:spcBef>
              <a:spcAft>
                <a:spcPts val="0"/>
              </a:spcAft>
              <a:buSzPct val="100000"/>
              <a:buChar char="●"/>
            </a:pPr>
            <a:r>
              <a:rPr lang="en-GB" sz="6523"/>
              <a:t>Seaborn and Matplotlib : Visualization libraries for Python. Plotting graphs and charts to visualize data and model performance.</a:t>
            </a:r>
            <a:endParaRPr sz="6523"/>
          </a:p>
          <a:p>
            <a:pPr indent="0" lvl="0" marL="0" rtl="0" algn="l">
              <a:lnSpc>
                <a:spcPct val="115000"/>
              </a:lnSpc>
              <a:spcBef>
                <a:spcPts val="1000"/>
              </a:spcBef>
              <a:spcAft>
                <a:spcPts val="0"/>
              </a:spcAft>
              <a:buNone/>
            </a:pPr>
            <a:r>
              <a:rPr lang="en-GB" sz="6523"/>
              <a:t>IDE: Jupyter Notebook</a:t>
            </a:r>
            <a:endParaRPr sz="6523"/>
          </a:p>
          <a:p>
            <a:pPr indent="0" lvl="0" marL="0" rtl="0" algn="ctr">
              <a:spcBef>
                <a:spcPts val="1000"/>
              </a:spcBef>
              <a:spcAft>
                <a:spcPts val="0"/>
              </a:spcAft>
              <a:buNone/>
            </a:pPr>
            <a:r>
              <a:t/>
            </a:r>
            <a:endParaRPr/>
          </a:p>
          <a:p>
            <a:pPr indent="0" lvl="0" marL="0" rtl="0" algn="ctr">
              <a:spcBef>
                <a:spcPts val="10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4"/>
          <p:cNvPicPr preferRelativeResize="0"/>
          <p:nvPr/>
        </p:nvPicPr>
        <p:blipFill rotWithShape="1">
          <a:blip r:embed="rId3">
            <a:alphaModFix/>
          </a:blip>
          <a:srcRect b="-5274" l="0" r="0" t="0"/>
          <a:stretch/>
        </p:blipFill>
        <p:spPr>
          <a:xfrm>
            <a:off x="6291175" y="1531875"/>
            <a:ext cx="2852825" cy="2924350"/>
          </a:xfrm>
          <a:prstGeom prst="rect">
            <a:avLst/>
          </a:prstGeom>
          <a:noFill/>
          <a:ln cap="flat" cmpd="sng" w="9525">
            <a:solidFill>
              <a:srgbClr val="0D0D0D"/>
            </a:solidFill>
            <a:prstDash val="solid"/>
            <a:round/>
            <a:headEnd len="sm" w="sm" type="none"/>
            <a:tailEnd len="sm" w="sm" type="none"/>
          </a:ln>
        </p:spPr>
      </p:pic>
      <p:pic>
        <p:nvPicPr>
          <p:cNvPr id="137" name="Google Shape;137;p24"/>
          <p:cNvPicPr preferRelativeResize="0"/>
          <p:nvPr/>
        </p:nvPicPr>
        <p:blipFill>
          <a:blip r:embed="rId4">
            <a:alphaModFix/>
          </a:blip>
          <a:stretch>
            <a:fillRect/>
          </a:stretch>
        </p:blipFill>
        <p:spPr>
          <a:xfrm>
            <a:off x="54375" y="1635475"/>
            <a:ext cx="2852825" cy="2820750"/>
          </a:xfrm>
          <a:prstGeom prst="rect">
            <a:avLst/>
          </a:prstGeom>
          <a:noFill/>
          <a:ln cap="flat" cmpd="sng" w="9525">
            <a:solidFill>
              <a:srgbClr val="0D0D0D"/>
            </a:solidFill>
            <a:prstDash val="solid"/>
            <a:round/>
            <a:headEnd len="sm" w="sm" type="none"/>
            <a:tailEnd len="sm" w="sm" type="none"/>
          </a:ln>
        </p:spPr>
      </p:pic>
      <p:sp>
        <p:nvSpPr>
          <p:cNvPr id="138" name="Google Shape;138;p24"/>
          <p:cNvSpPr txBox="1"/>
          <p:nvPr/>
        </p:nvSpPr>
        <p:spPr>
          <a:xfrm>
            <a:off x="3072475" y="885150"/>
            <a:ext cx="3218700" cy="43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200">
                <a:solidFill>
                  <a:schemeClr val="dk1"/>
                </a:solidFill>
                <a:latin typeface="Times New Roman"/>
                <a:ea typeface="Times New Roman"/>
                <a:cs typeface="Times New Roman"/>
                <a:sym typeface="Times New Roman"/>
              </a:rPr>
              <a:t>              </a:t>
            </a:r>
            <a:r>
              <a:rPr lang="en-GB" sz="3200">
                <a:solidFill>
                  <a:schemeClr val="dk1"/>
                </a:solidFill>
                <a:latin typeface="Times New Roman"/>
                <a:ea typeface="Times New Roman"/>
                <a:cs typeface="Times New Roman"/>
                <a:sym typeface="Times New Roman"/>
              </a:rPr>
              <a:t>   Results</a:t>
            </a:r>
            <a:endParaRPr sz="3200">
              <a:solidFill>
                <a:schemeClr val="dk1"/>
              </a:solidFill>
              <a:latin typeface="Times New Roman"/>
              <a:ea typeface="Times New Roman"/>
              <a:cs typeface="Times New Roman"/>
              <a:sym typeface="Times New Roman"/>
            </a:endParaRPr>
          </a:p>
        </p:txBody>
      </p:sp>
      <p:pic>
        <p:nvPicPr>
          <p:cNvPr id="139" name="Google Shape;139;p24"/>
          <p:cNvPicPr preferRelativeResize="0"/>
          <p:nvPr/>
        </p:nvPicPr>
        <p:blipFill>
          <a:blip r:embed="rId5">
            <a:alphaModFix/>
          </a:blip>
          <a:stretch>
            <a:fillRect/>
          </a:stretch>
        </p:blipFill>
        <p:spPr>
          <a:xfrm>
            <a:off x="3055925" y="1635475"/>
            <a:ext cx="2988649" cy="2820750"/>
          </a:xfrm>
          <a:prstGeom prst="rect">
            <a:avLst/>
          </a:prstGeom>
          <a:noFill/>
          <a:ln cap="flat" cmpd="sng" w="9525">
            <a:solidFill>
              <a:srgbClr val="0D0D0D"/>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idx="1" type="subTitle"/>
          </p:nvPr>
        </p:nvSpPr>
        <p:spPr>
          <a:xfrm>
            <a:off x="0" y="950400"/>
            <a:ext cx="8897400" cy="36102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rPr lang="en-GB"/>
              <a:t>Comparison</a:t>
            </a:r>
            <a:r>
              <a:rPr lang="en-GB"/>
              <a:t> of the three models</a:t>
            </a:r>
            <a:endParaRPr/>
          </a:p>
        </p:txBody>
      </p:sp>
      <p:pic>
        <p:nvPicPr>
          <p:cNvPr id="145" name="Google Shape;145;p25"/>
          <p:cNvPicPr preferRelativeResize="0"/>
          <p:nvPr/>
        </p:nvPicPr>
        <p:blipFill rotWithShape="1">
          <a:blip r:embed="rId3">
            <a:alphaModFix/>
          </a:blip>
          <a:srcRect b="16552" l="3036" r="2650" t="11509"/>
          <a:stretch/>
        </p:blipFill>
        <p:spPr>
          <a:xfrm>
            <a:off x="741625" y="1602850"/>
            <a:ext cx="7601075" cy="2522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nvSpPr>
        <p:spPr>
          <a:xfrm>
            <a:off x="1644175" y="819900"/>
            <a:ext cx="6524400" cy="53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200">
                <a:solidFill>
                  <a:schemeClr val="dk1"/>
                </a:solidFill>
                <a:latin typeface="Times New Roman"/>
                <a:ea typeface="Times New Roman"/>
                <a:cs typeface="Times New Roman"/>
                <a:sym typeface="Times New Roman"/>
              </a:rPr>
              <a:t>Prediction with a test data</a:t>
            </a:r>
            <a:endParaRPr sz="3200">
              <a:solidFill>
                <a:schemeClr val="dk1"/>
              </a:solidFill>
              <a:latin typeface="Times New Roman"/>
              <a:ea typeface="Times New Roman"/>
              <a:cs typeface="Times New Roman"/>
              <a:sym typeface="Times New Roman"/>
            </a:endParaRPr>
          </a:p>
        </p:txBody>
      </p:sp>
      <p:pic>
        <p:nvPicPr>
          <p:cNvPr id="151" name="Google Shape;151;p26"/>
          <p:cNvPicPr preferRelativeResize="0"/>
          <p:nvPr/>
        </p:nvPicPr>
        <p:blipFill>
          <a:blip r:embed="rId3">
            <a:alphaModFix/>
          </a:blip>
          <a:stretch>
            <a:fillRect/>
          </a:stretch>
        </p:blipFill>
        <p:spPr>
          <a:xfrm>
            <a:off x="152400" y="1683875"/>
            <a:ext cx="4797550" cy="2637525"/>
          </a:xfrm>
          <a:prstGeom prst="rect">
            <a:avLst/>
          </a:prstGeom>
          <a:noFill/>
          <a:ln>
            <a:noFill/>
          </a:ln>
        </p:spPr>
      </p:pic>
      <p:pic>
        <p:nvPicPr>
          <p:cNvPr id="152" name="Google Shape;152;p26"/>
          <p:cNvPicPr preferRelativeResize="0"/>
          <p:nvPr/>
        </p:nvPicPr>
        <p:blipFill>
          <a:blip r:embed="rId4">
            <a:alphaModFix/>
          </a:blip>
          <a:stretch>
            <a:fillRect/>
          </a:stretch>
        </p:blipFill>
        <p:spPr>
          <a:xfrm>
            <a:off x="4819450" y="1683875"/>
            <a:ext cx="4324550" cy="2783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ctrTitle"/>
          </p:nvPr>
        </p:nvSpPr>
        <p:spPr>
          <a:xfrm>
            <a:off x="311700" y="744575"/>
            <a:ext cx="8520600" cy="92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200">
                <a:latin typeface="Times New Roman"/>
                <a:ea typeface="Times New Roman"/>
                <a:cs typeface="Times New Roman"/>
                <a:sym typeface="Times New Roman"/>
              </a:rPr>
              <a:t>Applications</a:t>
            </a:r>
            <a:endParaRPr sz="3200">
              <a:latin typeface="Times New Roman"/>
              <a:ea typeface="Times New Roman"/>
              <a:cs typeface="Times New Roman"/>
              <a:sym typeface="Times New Roman"/>
            </a:endParaRPr>
          </a:p>
        </p:txBody>
      </p:sp>
      <p:sp>
        <p:nvSpPr>
          <p:cNvPr id="158" name="Google Shape;158;p27"/>
          <p:cNvSpPr txBox="1"/>
          <p:nvPr>
            <p:ph idx="1" type="subTitle"/>
          </p:nvPr>
        </p:nvSpPr>
        <p:spPr>
          <a:xfrm>
            <a:off x="311700" y="1673375"/>
            <a:ext cx="8520600" cy="2810400"/>
          </a:xfrm>
          <a:prstGeom prst="rect">
            <a:avLst/>
          </a:prstGeom>
        </p:spPr>
        <p:txBody>
          <a:bodyPr anchorCtr="0" anchor="t" bIns="45700" lIns="91425" spcFirstLastPara="1" rIns="91425" wrap="square" tIns="45700">
            <a:normAutofit fontScale="25000" lnSpcReduction="20000"/>
          </a:bodyPr>
          <a:lstStyle/>
          <a:p>
            <a:pPr indent="0" lvl="0" marL="0" rtl="0" algn="ctr">
              <a:spcBef>
                <a:spcPts val="1000"/>
              </a:spcBef>
              <a:spcAft>
                <a:spcPts val="0"/>
              </a:spcAft>
              <a:buClr>
                <a:schemeClr val="dk1"/>
              </a:buClr>
              <a:buSzPts val="275"/>
              <a:buFont typeface="Arial"/>
              <a:buNone/>
            </a:pPr>
            <a:r>
              <a:t/>
            </a:r>
            <a:endParaRPr b="1" sz="6800"/>
          </a:p>
          <a:p>
            <a:pPr indent="0" lvl="0" marL="0" rtl="0" algn="just">
              <a:spcBef>
                <a:spcPts val="1000"/>
              </a:spcBef>
              <a:spcAft>
                <a:spcPts val="0"/>
              </a:spcAft>
              <a:buNone/>
            </a:pPr>
            <a:r>
              <a:rPr b="1" lang="en-GB" sz="6800"/>
              <a:t> 1 Medical Diagnosis:</a:t>
            </a:r>
            <a:r>
              <a:rPr lang="en-GB" sz="6800"/>
              <a:t> Predicting whether a person has diabetes or not based on health-related features can be valuable for medical diagnosis.</a:t>
            </a:r>
            <a:endParaRPr sz="6800"/>
          </a:p>
          <a:p>
            <a:pPr indent="0" lvl="0" marL="0" rtl="0" algn="just">
              <a:spcBef>
                <a:spcPts val="1000"/>
              </a:spcBef>
              <a:spcAft>
                <a:spcPts val="0"/>
              </a:spcAft>
              <a:buClr>
                <a:schemeClr val="dk1"/>
              </a:buClr>
              <a:buSzPts val="275"/>
              <a:buFont typeface="Arial"/>
              <a:buNone/>
            </a:pPr>
            <a:r>
              <a:rPr b="1" lang="en-GB" sz="6800"/>
              <a:t>2. Patient Risk Assessment</a:t>
            </a:r>
            <a:r>
              <a:rPr lang="en-GB" sz="6800"/>
              <a:t>: Healthcare providers can use the model to assess the risk of diabetes for patients, enabling proactive interventions and personalized care.</a:t>
            </a:r>
            <a:endParaRPr sz="6800"/>
          </a:p>
          <a:p>
            <a:pPr indent="0" lvl="0" marL="0" rtl="0" algn="just">
              <a:spcBef>
                <a:spcPts val="1000"/>
              </a:spcBef>
              <a:spcAft>
                <a:spcPts val="0"/>
              </a:spcAft>
              <a:buClr>
                <a:schemeClr val="dk1"/>
              </a:buClr>
              <a:buSzPts val="275"/>
              <a:buFont typeface="Arial"/>
              <a:buNone/>
            </a:pPr>
            <a:r>
              <a:rPr b="1" lang="en-GB" sz="6800"/>
              <a:t>3. Preventive Healthcare:</a:t>
            </a:r>
            <a:r>
              <a:rPr lang="en-GB" sz="6800"/>
              <a:t> Identifying individuals at a higher risk of developing diabetes allows for early preventive measures, lifestyle interventions, and health management strategies.</a:t>
            </a:r>
            <a:endParaRPr sz="6800"/>
          </a:p>
          <a:p>
            <a:pPr indent="0" lvl="0" marL="0" rtl="0" algn="just">
              <a:spcBef>
                <a:spcPts val="1000"/>
              </a:spcBef>
              <a:spcAft>
                <a:spcPts val="0"/>
              </a:spcAft>
              <a:buClr>
                <a:schemeClr val="dk1"/>
              </a:buClr>
              <a:buSzPts val="275"/>
              <a:buFont typeface="Arial"/>
              <a:buNone/>
            </a:pPr>
            <a:r>
              <a:rPr b="1" lang="en-GB" sz="6800"/>
              <a:t>4. Data Analysis and Exploration: </a:t>
            </a:r>
            <a:r>
              <a:rPr lang="en-GB" sz="6800"/>
              <a:t>The initial data analysis provides insights into the dataset, helping understand the characteristics of the health care data.</a:t>
            </a:r>
            <a:endParaRPr sz="6800"/>
          </a:p>
          <a:p>
            <a:pPr indent="0" lvl="0" marL="0" rtl="0" algn="l">
              <a:spcBef>
                <a:spcPts val="1000"/>
              </a:spcBef>
              <a:spcAft>
                <a:spcPts val="0"/>
              </a:spcAft>
              <a:buClr>
                <a:schemeClr val="dk1"/>
              </a:buClr>
              <a:buSzPts val="275"/>
              <a:buFont typeface="Arial"/>
              <a:buNone/>
            </a:pPr>
            <a:r>
              <a:t/>
            </a:r>
            <a:endParaRPr sz="8000"/>
          </a:p>
          <a:p>
            <a:pPr indent="0" lvl="0" marL="0" rtl="0" algn="l">
              <a:spcBef>
                <a:spcPts val="1000"/>
              </a:spcBef>
              <a:spcAft>
                <a:spcPts val="0"/>
              </a:spcAft>
              <a:buClr>
                <a:schemeClr val="dk1"/>
              </a:buClr>
              <a:buSzPts val="275"/>
              <a:buFont typeface="Arial"/>
              <a:buNone/>
            </a:pPr>
            <a:r>
              <a:t/>
            </a:r>
            <a:endParaRPr sz="8000"/>
          </a:p>
          <a:p>
            <a:pPr indent="0" lvl="0" marL="0" rtl="0" algn="l">
              <a:spcBef>
                <a:spcPts val="1000"/>
              </a:spcBef>
              <a:spcAft>
                <a:spcPts val="0"/>
              </a:spcAft>
              <a:buNone/>
            </a:pPr>
            <a:r>
              <a:t/>
            </a:r>
            <a:endParaRPr sz="8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ctrTitle"/>
          </p:nvPr>
        </p:nvSpPr>
        <p:spPr>
          <a:xfrm>
            <a:off x="311700" y="875075"/>
            <a:ext cx="8520600" cy="65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200">
                <a:latin typeface="Times New Roman"/>
                <a:ea typeface="Times New Roman"/>
                <a:cs typeface="Times New Roman"/>
                <a:sym typeface="Times New Roman"/>
              </a:rPr>
              <a:t>Reflection Notes</a:t>
            </a:r>
            <a:endParaRPr sz="3200">
              <a:latin typeface="Times New Roman"/>
              <a:ea typeface="Times New Roman"/>
              <a:cs typeface="Times New Roman"/>
              <a:sym typeface="Times New Roman"/>
            </a:endParaRPr>
          </a:p>
        </p:txBody>
      </p:sp>
      <p:sp>
        <p:nvSpPr>
          <p:cNvPr id="164" name="Google Shape;164;p28"/>
          <p:cNvSpPr txBox="1"/>
          <p:nvPr>
            <p:ph idx="1" type="subTitle"/>
          </p:nvPr>
        </p:nvSpPr>
        <p:spPr>
          <a:xfrm>
            <a:off x="0" y="1591925"/>
            <a:ext cx="8938500" cy="2914500"/>
          </a:xfrm>
          <a:prstGeom prst="rect">
            <a:avLst/>
          </a:prstGeom>
        </p:spPr>
        <p:txBody>
          <a:bodyPr anchorCtr="0" anchor="t" bIns="45700" lIns="91425" spcFirstLastPara="1" rIns="91425" wrap="square" tIns="45700">
            <a:noAutofit/>
          </a:bodyPr>
          <a:lstStyle/>
          <a:p>
            <a:pPr indent="0" lvl="0" marL="0" rtl="0" algn="just">
              <a:lnSpc>
                <a:spcPct val="115000"/>
              </a:lnSpc>
              <a:spcBef>
                <a:spcPts val="1000"/>
              </a:spcBef>
              <a:spcAft>
                <a:spcPts val="0"/>
              </a:spcAft>
              <a:buClr>
                <a:schemeClr val="dk1"/>
              </a:buClr>
              <a:buSzPts val="358"/>
              <a:buFont typeface="Arial"/>
              <a:buNone/>
            </a:pPr>
            <a:r>
              <a:rPr b="1" lang="en-GB" sz="1410"/>
              <a:t>Technical Outcomes:</a:t>
            </a:r>
            <a:endParaRPr b="1" sz="1410"/>
          </a:p>
          <a:p>
            <a:pPr indent="0" lvl="0" marL="0" rtl="0" algn="just">
              <a:lnSpc>
                <a:spcPct val="115000"/>
              </a:lnSpc>
              <a:spcBef>
                <a:spcPts val="1000"/>
              </a:spcBef>
              <a:spcAft>
                <a:spcPts val="0"/>
              </a:spcAft>
              <a:buClr>
                <a:schemeClr val="dk1"/>
              </a:buClr>
              <a:buSzPts val="358"/>
              <a:buFont typeface="Arial"/>
              <a:buNone/>
            </a:pPr>
            <a:r>
              <a:rPr lang="en-GB" sz="1410"/>
              <a:t>Project Contributions: I implemented key machine learning algorithms, notably Random Forest Classifier, resulting in significant improvements in my data analysis and predictions.</a:t>
            </a:r>
            <a:endParaRPr sz="1410"/>
          </a:p>
          <a:p>
            <a:pPr indent="0" lvl="0" marL="0" rtl="0" algn="just">
              <a:lnSpc>
                <a:spcPct val="115000"/>
              </a:lnSpc>
              <a:spcBef>
                <a:spcPts val="1000"/>
              </a:spcBef>
              <a:spcAft>
                <a:spcPts val="0"/>
              </a:spcAft>
              <a:buClr>
                <a:schemeClr val="dk1"/>
              </a:buClr>
              <a:buSzPts val="358"/>
              <a:buFont typeface="Arial"/>
              <a:buNone/>
            </a:pPr>
            <a:r>
              <a:rPr lang="en-GB" sz="1410"/>
              <a:t>Skill Enhancement: I learnt about various concepts in machine learning, such as usage of various libraries, model tuning and thus applying them effectively to optimize model performance.</a:t>
            </a:r>
            <a:endParaRPr sz="1410"/>
          </a:p>
          <a:p>
            <a:pPr indent="0" lvl="0" marL="0" rtl="0" algn="just">
              <a:lnSpc>
                <a:spcPct val="115000"/>
              </a:lnSpc>
              <a:spcBef>
                <a:spcPts val="1000"/>
              </a:spcBef>
              <a:spcAft>
                <a:spcPts val="0"/>
              </a:spcAft>
              <a:buSzPts val="358"/>
              <a:buNone/>
            </a:pPr>
            <a:r>
              <a:rPr lang="en-GB" sz="1410"/>
              <a:t>Problem Solving: I was able to successfully tackle challenges related to the data preprocessing </a:t>
            </a:r>
            <a:r>
              <a:rPr lang="en-GB" sz="1410"/>
              <a:t>and</a:t>
            </a:r>
            <a:r>
              <a:rPr lang="en-GB" sz="1410"/>
              <a:t> accuracy of my models, showcasing adept problem-solving and analytical skills in the realm of machine learning.</a:t>
            </a:r>
            <a:endParaRPr sz="1410"/>
          </a:p>
          <a:p>
            <a:pPr indent="0" lvl="0" marL="0" rtl="0" algn="just">
              <a:lnSpc>
                <a:spcPct val="115000"/>
              </a:lnSpc>
              <a:spcBef>
                <a:spcPts val="1000"/>
              </a:spcBef>
              <a:spcAft>
                <a:spcPts val="0"/>
              </a:spcAft>
              <a:buClr>
                <a:schemeClr val="dk1"/>
              </a:buClr>
              <a:buSzPts val="1100"/>
              <a:buFont typeface="Arial"/>
              <a:buNone/>
            </a:pPr>
            <a:r>
              <a:rPr lang="en-GB" sz="1410"/>
              <a:t>Utilization of Technologies: I was able make use of cutting-edge machine learning technologies and frameworks to enhance the accuracy and efficiency of the models.</a:t>
            </a:r>
            <a:endParaRPr sz="1410"/>
          </a:p>
          <a:p>
            <a:pPr indent="0" lvl="0" marL="0" rtl="0" algn="l">
              <a:lnSpc>
                <a:spcPct val="80000"/>
              </a:lnSpc>
              <a:spcBef>
                <a:spcPts val="1000"/>
              </a:spcBef>
              <a:spcAft>
                <a:spcPts val="0"/>
              </a:spcAft>
              <a:buSzPts val="358"/>
              <a:buNone/>
            </a:pPr>
            <a:r>
              <a:t/>
            </a:r>
            <a:endParaRPr sz="1010"/>
          </a:p>
          <a:p>
            <a:pPr indent="0" lvl="0" marL="0" rtl="0" algn="l">
              <a:lnSpc>
                <a:spcPct val="80000"/>
              </a:lnSpc>
              <a:spcBef>
                <a:spcPts val="1000"/>
              </a:spcBef>
              <a:spcAft>
                <a:spcPts val="0"/>
              </a:spcAft>
              <a:buSzPts val="1100"/>
              <a:buNone/>
            </a:pPr>
            <a:r>
              <a:t/>
            </a:r>
            <a:endParaRPr sz="1010"/>
          </a:p>
          <a:p>
            <a:pPr indent="0" lvl="0" marL="0" rtl="0" algn="l">
              <a:lnSpc>
                <a:spcPct val="80000"/>
              </a:lnSpc>
              <a:spcBef>
                <a:spcPts val="1000"/>
              </a:spcBef>
              <a:spcAft>
                <a:spcPts val="0"/>
              </a:spcAft>
              <a:buSzPts val="1100"/>
              <a:buNone/>
            </a:pPr>
            <a:r>
              <a:t/>
            </a:r>
            <a:endParaRPr sz="1010"/>
          </a:p>
          <a:p>
            <a:pPr indent="0" lvl="0" marL="0" rtl="0" algn="l">
              <a:lnSpc>
                <a:spcPct val="80000"/>
              </a:lnSpc>
              <a:spcBef>
                <a:spcPts val="1000"/>
              </a:spcBef>
              <a:spcAft>
                <a:spcPts val="0"/>
              </a:spcAft>
              <a:buClr>
                <a:schemeClr val="dk1"/>
              </a:buClr>
              <a:buSzPts val="1100"/>
              <a:buFont typeface="Arial"/>
              <a:buNone/>
            </a:pPr>
            <a:r>
              <a:t/>
            </a:r>
            <a:endParaRPr sz="1010"/>
          </a:p>
          <a:p>
            <a:pPr indent="0" lvl="0" marL="0" rtl="0" algn="l">
              <a:lnSpc>
                <a:spcPct val="80000"/>
              </a:lnSpc>
              <a:spcBef>
                <a:spcPts val="1000"/>
              </a:spcBef>
              <a:spcAft>
                <a:spcPts val="0"/>
              </a:spcAft>
              <a:buClr>
                <a:schemeClr val="dk1"/>
              </a:buClr>
              <a:buSzPts val="358"/>
              <a:buFont typeface="Arial"/>
              <a:buNone/>
            </a:pPr>
            <a:r>
              <a:t/>
            </a:r>
            <a:endParaRPr sz="1010"/>
          </a:p>
          <a:p>
            <a:pPr indent="0" lvl="0" marL="0" rtl="0" algn="l">
              <a:lnSpc>
                <a:spcPct val="80000"/>
              </a:lnSpc>
              <a:spcBef>
                <a:spcPts val="1000"/>
              </a:spcBef>
              <a:spcAft>
                <a:spcPts val="0"/>
              </a:spcAft>
              <a:buClr>
                <a:schemeClr val="dk1"/>
              </a:buClr>
              <a:buSzPts val="358"/>
              <a:buFont typeface="Arial"/>
              <a:buNone/>
            </a:pPr>
            <a:r>
              <a:t/>
            </a:r>
            <a:endParaRPr sz="101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idx="1" type="subTitle"/>
          </p:nvPr>
        </p:nvSpPr>
        <p:spPr>
          <a:xfrm>
            <a:off x="311700" y="1222250"/>
            <a:ext cx="8520600" cy="3131700"/>
          </a:xfrm>
          <a:prstGeom prst="rect">
            <a:avLst/>
          </a:prstGeom>
        </p:spPr>
        <p:txBody>
          <a:bodyPr anchorCtr="0" anchor="t" bIns="45700" lIns="91425" spcFirstLastPara="1" rIns="91425" wrap="square" tIns="45700">
            <a:normAutofit fontScale="85000" lnSpcReduction="20000"/>
          </a:bodyPr>
          <a:lstStyle/>
          <a:p>
            <a:pPr indent="0" lvl="0" marL="0" rtl="0" algn="just">
              <a:lnSpc>
                <a:spcPct val="115000"/>
              </a:lnSpc>
              <a:spcBef>
                <a:spcPts val="1000"/>
              </a:spcBef>
              <a:spcAft>
                <a:spcPts val="0"/>
              </a:spcAft>
              <a:buNone/>
            </a:pPr>
            <a:r>
              <a:rPr b="1" lang="en-GB" sz="1600"/>
              <a:t>Non-Technical Outcomes:</a:t>
            </a:r>
            <a:endParaRPr b="1" sz="1600"/>
          </a:p>
          <a:p>
            <a:pPr indent="0" lvl="0" marL="0" rtl="0" algn="just">
              <a:lnSpc>
                <a:spcPct val="115000"/>
              </a:lnSpc>
              <a:spcBef>
                <a:spcPts val="1000"/>
              </a:spcBef>
              <a:spcAft>
                <a:spcPts val="0"/>
              </a:spcAft>
              <a:buNone/>
            </a:pPr>
            <a:r>
              <a:rPr lang="en-GB" sz="1600"/>
              <a:t>Verbal and Written Communication: I improved my communication skills through clear articulation of machine learning concepts, methodologies, and findings, facilitating effective communication with both technical and non-technical stakeholders.</a:t>
            </a:r>
            <a:endParaRPr sz="1600"/>
          </a:p>
          <a:p>
            <a:pPr indent="0" lvl="0" marL="0" rtl="0" algn="just">
              <a:lnSpc>
                <a:spcPct val="115000"/>
              </a:lnSpc>
              <a:spcBef>
                <a:spcPts val="1000"/>
              </a:spcBef>
              <a:spcAft>
                <a:spcPts val="0"/>
              </a:spcAft>
              <a:buNone/>
            </a:pPr>
            <a:r>
              <a:rPr lang="en-GB" sz="1600"/>
              <a:t>Time Management: I honed time management skills in the context of model development, feature engineering, and iterative model training, ensuring the timely completion of project milestones.</a:t>
            </a:r>
            <a:endParaRPr sz="1600"/>
          </a:p>
          <a:p>
            <a:pPr indent="0" lvl="0" marL="0" rtl="0" algn="just">
              <a:lnSpc>
                <a:spcPct val="115000"/>
              </a:lnSpc>
              <a:spcBef>
                <a:spcPts val="1000"/>
              </a:spcBef>
              <a:spcAft>
                <a:spcPts val="0"/>
              </a:spcAft>
              <a:buNone/>
            </a:pPr>
            <a:r>
              <a:rPr lang="en-GB" sz="1600"/>
              <a:t>Resource Utilization: I enhanced resource utilization skills by effectively managing data, computational resources, and model training pipelines, optimizing efficiency throughout the machine learning project lifecycle.</a:t>
            </a:r>
            <a:endParaRPr sz="1600"/>
          </a:p>
          <a:p>
            <a:pPr indent="0" lvl="0" marL="0" rtl="0" algn="just">
              <a:lnSpc>
                <a:spcPct val="115000"/>
              </a:lnSpc>
              <a:spcBef>
                <a:spcPts val="1500"/>
              </a:spcBef>
              <a:spcAft>
                <a:spcPts val="0"/>
              </a:spcAft>
              <a:buNone/>
            </a:pPr>
            <a:r>
              <a:rPr lang="en-GB" sz="1600"/>
              <a:t>Problem Resolution and Decision-making: I gained experience in resolving machine learning-specific challenges and making informed decisions, contributing to the refinement and optimization of the models.</a:t>
            </a:r>
            <a:endParaRPr sz="1600"/>
          </a:p>
          <a:p>
            <a:pPr indent="0" lvl="0" marL="0" rtl="0" algn="l">
              <a:lnSpc>
                <a:spcPct val="80000"/>
              </a:lnSpc>
              <a:spcBef>
                <a:spcPts val="1500"/>
              </a:spcBef>
              <a:spcAft>
                <a:spcPts val="0"/>
              </a:spcAft>
              <a:buNone/>
            </a:pPr>
            <a:r>
              <a:t/>
            </a:r>
            <a:endParaRPr sz="1010"/>
          </a:p>
          <a:p>
            <a:pPr indent="0" lvl="0" marL="0" rtl="0" algn="l">
              <a:lnSpc>
                <a:spcPct val="80000"/>
              </a:lnSpc>
              <a:spcBef>
                <a:spcPts val="1000"/>
              </a:spcBef>
              <a:spcAft>
                <a:spcPts val="0"/>
              </a:spcAft>
              <a:buNone/>
            </a:pPr>
            <a:r>
              <a:t/>
            </a:r>
            <a:endParaRPr sz="101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idx="1" type="subTitle"/>
          </p:nvPr>
        </p:nvSpPr>
        <p:spPr>
          <a:xfrm>
            <a:off x="121800" y="1450625"/>
            <a:ext cx="8840700" cy="3022800"/>
          </a:xfrm>
          <a:prstGeom prst="rect">
            <a:avLst/>
          </a:prstGeom>
        </p:spPr>
        <p:txBody>
          <a:bodyPr anchorCtr="0" anchor="t" bIns="45700" lIns="91425" spcFirstLastPara="1" rIns="91425" wrap="square" tIns="45700">
            <a:normAutofit fontScale="25000" lnSpcReduction="20000"/>
          </a:bodyPr>
          <a:lstStyle/>
          <a:p>
            <a:pPr indent="-336550" lvl="0" marL="457200" rtl="0" algn="just">
              <a:lnSpc>
                <a:spcPct val="115000"/>
              </a:lnSpc>
              <a:spcBef>
                <a:spcPts val="1500"/>
              </a:spcBef>
              <a:spcAft>
                <a:spcPts val="0"/>
              </a:spcAft>
              <a:buClr>
                <a:srgbClr val="0D0D0D"/>
              </a:buClr>
              <a:buSzPct val="100000"/>
              <a:buChar char="●"/>
            </a:pPr>
            <a:r>
              <a:rPr lang="en-GB" sz="6800">
                <a:solidFill>
                  <a:srgbClr val="0D0D0D"/>
                </a:solidFill>
                <a:highlight>
                  <a:srgbClr val="FFFFFF"/>
                </a:highlight>
              </a:rPr>
              <a:t>My internship introduced me to the realm of machine learning, where I discovered a constantly evolving landscape of tools and technologies. I learned that strategic selection and integration of these tools play a crucial role in creating and implementing predictive models effectively. </a:t>
            </a:r>
            <a:endParaRPr sz="6800">
              <a:solidFill>
                <a:srgbClr val="0D0D0D"/>
              </a:solidFill>
              <a:highlight>
                <a:srgbClr val="FFFFFF"/>
              </a:highlight>
            </a:endParaRPr>
          </a:p>
          <a:p>
            <a:pPr indent="-336550" lvl="0" marL="457200" rtl="0" algn="just">
              <a:lnSpc>
                <a:spcPct val="115000"/>
              </a:lnSpc>
              <a:spcBef>
                <a:spcPts val="0"/>
              </a:spcBef>
              <a:spcAft>
                <a:spcPts val="0"/>
              </a:spcAft>
              <a:buClr>
                <a:srgbClr val="0D0D0D"/>
              </a:buClr>
              <a:buSzPct val="100000"/>
              <a:buChar char="●"/>
            </a:pPr>
            <a:r>
              <a:rPr lang="en-GB" sz="6800">
                <a:solidFill>
                  <a:srgbClr val="0D0D0D"/>
                </a:solidFill>
                <a:highlight>
                  <a:srgbClr val="FFFFFF"/>
                </a:highlight>
              </a:rPr>
              <a:t>Through the intricate journey of model development, feature engineering, and hyperparameter tuning, I've not only significantly enhanced my technical prowess but also delved into the nuanced world of critical decision-making in data science.</a:t>
            </a:r>
            <a:endParaRPr sz="6800">
              <a:solidFill>
                <a:srgbClr val="0D0D0D"/>
              </a:solidFill>
              <a:highlight>
                <a:srgbClr val="FFFFFF"/>
              </a:highlight>
            </a:endParaRPr>
          </a:p>
          <a:p>
            <a:pPr indent="-336550" lvl="0" marL="457200" rtl="0" algn="just">
              <a:lnSpc>
                <a:spcPct val="115000"/>
              </a:lnSpc>
              <a:spcBef>
                <a:spcPts val="0"/>
              </a:spcBef>
              <a:spcAft>
                <a:spcPts val="0"/>
              </a:spcAft>
              <a:buClr>
                <a:srgbClr val="0D0D0D"/>
              </a:buClr>
              <a:buSzPct val="100000"/>
              <a:buChar char="●"/>
            </a:pPr>
            <a:r>
              <a:rPr lang="en-GB" sz="6800">
                <a:solidFill>
                  <a:srgbClr val="0D0D0D"/>
                </a:solidFill>
                <a:highlight>
                  <a:srgbClr val="FFFFFF"/>
                </a:highlight>
              </a:rPr>
              <a:t>The implementation of advanced algorithms and ensemble learning techniques has not only optimized predictive accuracy but has also underscored the power of data-driven insights. </a:t>
            </a:r>
            <a:endParaRPr sz="6800">
              <a:solidFill>
                <a:srgbClr val="0D0D0D"/>
              </a:solidFill>
              <a:highlight>
                <a:srgbClr val="FFFFFF"/>
              </a:highlight>
            </a:endParaRPr>
          </a:p>
          <a:p>
            <a:pPr indent="-336550" lvl="0" marL="457200" rtl="0" algn="just">
              <a:lnSpc>
                <a:spcPct val="115000"/>
              </a:lnSpc>
              <a:spcBef>
                <a:spcPts val="0"/>
              </a:spcBef>
              <a:spcAft>
                <a:spcPts val="0"/>
              </a:spcAft>
              <a:buClr>
                <a:srgbClr val="0D0D0D"/>
              </a:buClr>
              <a:buSzPct val="100000"/>
              <a:buChar char="●"/>
            </a:pPr>
            <a:r>
              <a:rPr lang="en-GB" sz="6800">
                <a:solidFill>
                  <a:srgbClr val="0D0D0D"/>
                </a:solidFill>
                <a:highlight>
                  <a:srgbClr val="FFFFFF"/>
                </a:highlight>
              </a:rPr>
              <a:t>I appreciate the challenges and lessons that have shaped my development, and I eagerly anticipate applying these newly acquired skills and perspectives in my future endeavors.</a:t>
            </a:r>
            <a:endParaRPr sz="6800">
              <a:solidFill>
                <a:srgbClr val="0D0D0D"/>
              </a:solidFill>
              <a:highlight>
                <a:srgbClr val="FFFFFF"/>
              </a:highlight>
            </a:endParaRPr>
          </a:p>
          <a:p>
            <a:pPr indent="0" lvl="0" marL="457200" rtl="0" algn="just">
              <a:lnSpc>
                <a:spcPct val="115000"/>
              </a:lnSpc>
              <a:spcBef>
                <a:spcPts val="1500"/>
              </a:spcBef>
              <a:spcAft>
                <a:spcPts val="0"/>
              </a:spcAft>
              <a:buNone/>
            </a:pPr>
            <a:r>
              <a:t/>
            </a:r>
            <a:endParaRPr sz="6800">
              <a:solidFill>
                <a:srgbClr val="0D0D0D"/>
              </a:solidFill>
              <a:highlight>
                <a:srgbClr val="FFFFFF"/>
              </a:highlight>
            </a:endParaRPr>
          </a:p>
          <a:p>
            <a:pPr indent="0" lvl="0" marL="0" rtl="0" algn="l">
              <a:lnSpc>
                <a:spcPct val="115000"/>
              </a:lnSpc>
              <a:spcBef>
                <a:spcPts val="1500"/>
              </a:spcBef>
              <a:spcAft>
                <a:spcPts val="0"/>
              </a:spcAft>
              <a:buClr>
                <a:schemeClr val="dk1"/>
              </a:buClr>
              <a:buSzPts val="275"/>
              <a:buFont typeface="Arial"/>
              <a:buNone/>
            </a:pPr>
            <a:r>
              <a:t/>
            </a:r>
            <a:endParaRPr sz="5200">
              <a:solidFill>
                <a:srgbClr val="0D0D0D"/>
              </a:solidFill>
              <a:highlight>
                <a:srgbClr val="FFFFFF"/>
              </a:highlight>
            </a:endParaRPr>
          </a:p>
          <a:p>
            <a:pPr indent="0" lvl="0" marL="0" rtl="0" algn="l">
              <a:lnSpc>
                <a:spcPct val="115000"/>
              </a:lnSpc>
              <a:spcBef>
                <a:spcPts val="1500"/>
              </a:spcBef>
              <a:spcAft>
                <a:spcPts val="0"/>
              </a:spcAft>
              <a:buClr>
                <a:schemeClr val="dk1"/>
              </a:buClr>
              <a:buSzPct val="91666"/>
              <a:buFont typeface="Arial"/>
              <a:buNone/>
            </a:pPr>
            <a:r>
              <a:t/>
            </a:r>
            <a:endParaRPr sz="1200">
              <a:solidFill>
                <a:srgbClr val="0D0D0D"/>
              </a:solidFill>
              <a:highlight>
                <a:srgbClr val="FFFFFF"/>
              </a:highlight>
            </a:endParaRPr>
          </a:p>
          <a:p>
            <a:pPr indent="0" lvl="0" marL="0" rtl="0" algn="l">
              <a:lnSpc>
                <a:spcPct val="115000"/>
              </a:lnSpc>
              <a:spcBef>
                <a:spcPts val="1500"/>
              </a:spcBef>
              <a:spcAft>
                <a:spcPts val="0"/>
              </a:spcAft>
              <a:buClr>
                <a:schemeClr val="dk1"/>
              </a:buClr>
              <a:buSzPct val="91666"/>
              <a:buFont typeface="Arial"/>
              <a:buNone/>
            </a:pPr>
            <a:r>
              <a:t/>
            </a:r>
            <a:endParaRPr sz="1200">
              <a:solidFill>
                <a:srgbClr val="0D0D0D"/>
              </a:solidFill>
              <a:highlight>
                <a:srgbClr val="FFFFFF"/>
              </a:highlight>
            </a:endParaRPr>
          </a:p>
          <a:p>
            <a:pPr indent="0" lvl="0" marL="0" rtl="0" algn="l">
              <a:lnSpc>
                <a:spcPct val="115000"/>
              </a:lnSpc>
              <a:spcBef>
                <a:spcPts val="1500"/>
              </a:spcBef>
              <a:spcAft>
                <a:spcPts val="0"/>
              </a:spcAft>
              <a:buClr>
                <a:schemeClr val="dk1"/>
              </a:buClr>
              <a:buSzPct val="91666"/>
              <a:buFont typeface="Arial"/>
              <a:buNone/>
            </a:pPr>
            <a:r>
              <a:t/>
            </a:r>
            <a:endParaRPr sz="1200">
              <a:solidFill>
                <a:srgbClr val="0D0D0D"/>
              </a:solidFill>
              <a:highlight>
                <a:srgbClr val="FFFFFF"/>
              </a:highlight>
            </a:endParaRPr>
          </a:p>
          <a:p>
            <a:pPr indent="0" lvl="0" marL="0" rtl="0" algn="l">
              <a:lnSpc>
                <a:spcPct val="115000"/>
              </a:lnSpc>
              <a:spcBef>
                <a:spcPts val="1500"/>
              </a:spcBef>
              <a:spcAft>
                <a:spcPts val="0"/>
              </a:spcAft>
              <a:buClr>
                <a:schemeClr val="dk1"/>
              </a:buClr>
              <a:buSzPct val="91666"/>
              <a:buFont typeface="Arial"/>
              <a:buNone/>
            </a:pPr>
            <a:r>
              <a:t/>
            </a:r>
            <a:endParaRPr sz="1200">
              <a:solidFill>
                <a:srgbClr val="0D0D0D"/>
              </a:solidFill>
              <a:highlight>
                <a:srgbClr val="FFFFFF"/>
              </a:highlight>
            </a:endParaRPr>
          </a:p>
          <a:p>
            <a:pPr indent="0" lvl="0" marL="0" rtl="0" algn="l">
              <a:lnSpc>
                <a:spcPct val="115000"/>
              </a:lnSpc>
              <a:spcBef>
                <a:spcPts val="1500"/>
              </a:spcBef>
              <a:spcAft>
                <a:spcPts val="0"/>
              </a:spcAft>
              <a:buNone/>
            </a:pPr>
            <a:r>
              <a:t/>
            </a:r>
            <a:endParaRPr sz="1200">
              <a:solidFill>
                <a:srgbClr val="0D0D0D"/>
              </a:solidFill>
              <a:highlight>
                <a:srgbClr val="FFFFFF"/>
              </a:highlight>
            </a:endParaRPr>
          </a:p>
          <a:p>
            <a:pPr indent="0" lvl="0" marL="0" rtl="0" algn="ctr">
              <a:spcBef>
                <a:spcPts val="1500"/>
              </a:spcBef>
              <a:spcAft>
                <a:spcPts val="0"/>
              </a:spcAft>
              <a:buNone/>
            </a:pPr>
            <a:r>
              <a:t/>
            </a:r>
            <a:endParaRPr/>
          </a:p>
        </p:txBody>
      </p:sp>
      <p:sp>
        <p:nvSpPr>
          <p:cNvPr id="175" name="Google Shape;175;p30"/>
          <p:cNvSpPr txBox="1"/>
          <p:nvPr/>
        </p:nvSpPr>
        <p:spPr>
          <a:xfrm>
            <a:off x="1655075" y="852550"/>
            <a:ext cx="5545800" cy="46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200">
                <a:solidFill>
                  <a:schemeClr val="dk1"/>
                </a:solidFill>
                <a:latin typeface="Times New Roman"/>
                <a:ea typeface="Times New Roman"/>
                <a:cs typeface="Times New Roman"/>
                <a:sym typeface="Times New Roman"/>
              </a:rPr>
              <a:t>Conclusion</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ctrTitle"/>
          </p:nvPr>
        </p:nvSpPr>
        <p:spPr>
          <a:xfrm>
            <a:off x="311700" y="744575"/>
            <a:ext cx="8520600" cy="901800"/>
          </a:xfrm>
          <a:prstGeom prst="rect">
            <a:avLst/>
          </a:prstGeom>
        </p:spPr>
        <p:txBody>
          <a:bodyPr anchorCtr="0" anchor="b" bIns="91425" lIns="91425" spcFirstLastPara="1" rIns="91425" wrap="square" tIns="91425">
            <a:noAutofit/>
          </a:bodyPr>
          <a:lstStyle/>
          <a:p>
            <a:pPr indent="0" lvl="0" marL="0" rtl="0" algn="ctr">
              <a:lnSpc>
                <a:spcPct val="90000"/>
              </a:lnSpc>
              <a:spcBef>
                <a:spcPts val="0"/>
              </a:spcBef>
              <a:spcAft>
                <a:spcPts val="0"/>
              </a:spcAft>
              <a:buClr>
                <a:schemeClr val="dk1"/>
              </a:buClr>
              <a:buSzPts val="1100"/>
              <a:buFont typeface="Arial"/>
              <a:buNone/>
            </a:pPr>
            <a:r>
              <a:rPr lang="en-GB" sz="3200">
                <a:solidFill>
                  <a:schemeClr val="dk1"/>
                </a:solidFill>
                <a:latin typeface="Times New Roman"/>
                <a:ea typeface="Times New Roman"/>
                <a:cs typeface="Times New Roman"/>
                <a:sym typeface="Times New Roman"/>
              </a:rPr>
              <a:t>Agenda</a:t>
            </a:r>
            <a:endParaRPr/>
          </a:p>
        </p:txBody>
      </p:sp>
      <p:sp>
        <p:nvSpPr>
          <p:cNvPr id="69" name="Google Shape;69;p13"/>
          <p:cNvSpPr txBox="1"/>
          <p:nvPr/>
        </p:nvSpPr>
        <p:spPr>
          <a:xfrm>
            <a:off x="772225" y="1689875"/>
            <a:ext cx="3000000" cy="3129900"/>
          </a:xfrm>
          <a:prstGeom prst="rect">
            <a:avLst/>
          </a:prstGeom>
          <a:noFill/>
          <a:ln>
            <a:noFill/>
          </a:ln>
        </p:spPr>
        <p:txBody>
          <a:bodyPr anchorCtr="0" anchor="t" bIns="91425" lIns="91425" spcFirstLastPara="1" rIns="91425" wrap="square" tIns="91425">
            <a:spAutoFit/>
          </a:bodyPr>
          <a:lstStyle/>
          <a:p>
            <a:pPr indent="-349250" lvl="0" marL="457200" rtl="0" algn="just">
              <a:lnSpc>
                <a:spcPct val="150000"/>
              </a:lnSpc>
              <a:spcBef>
                <a:spcPts val="1000"/>
              </a:spcBef>
              <a:spcAft>
                <a:spcPts val="0"/>
              </a:spcAft>
              <a:buClr>
                <a:schemeClr val="dk1"/>
              </a:buClr>
              <a:buSzPts val="1900"/>
              <a:buFont typeface="Times New Roman"/>
              <a:buAutoNum type="arabicPeriod"/>
            </a:pPr>
            <a:r>
              <a:rPr lang="en-GB" sz="1900">
                <a:solidFill>
                  <a:schemeClr val="dk1"/>
                </a:solidFill>
                <a:latin typeface="Times New Roman"/>
                <a:ea typeface="Times New Roman"/>
                <a:cs typeface="Times New Roman"/>
                <a:sym typeface="Times New Roman"/>
              </a:rPr>
              <a:t>Introduction                                                </a:t>
            </a:r>
            <a:endParaRPr sz="1900">
              <a:solidFill>
                <a:schemeClr val="dk1"/>
              </a:solidFill>
              <a:latin typeface="Times New Roman"/>
              <a:ea typeface="Times New Roman"/>
              <a:cs typeface="Times New Roman"/>
              <a:sym typeface="Times New Roman"/>
            </a:endParaRPr>
          </a:p>
          <a:p>
            <a:pPr indent="-349250" lvl="0" marL="457200" rtl="0" algn="just">
              <a:lnSpc>
                <a:spcPct val="150000"/>
              </a:lnSpc>
              <a:spcBef>
                <a:spcPts val="0"/>
              </a:spcBef>
              <a:spcAft>
                <a:spcPts val="0"/>
              </a:spcAft>
              <a:buClr>
                <a:schemeClr val="dk1"/>
              </a:buClr>
              <a:buSzPts val="1900"/>
              <a:buFont typeface="Times New Roman"/>
              <a:buAutoNum type="arabicPeriod"/>
            </a:pPr>
            <a:r>
              <a:rPr lang="en-GB" sz="1900">
                <a:solidFill>
                  <a:schemeClr val="dk1"/>
                </a:solidFill>
                <a:latin typeface="Times New Roman"/>
                <a:ea typeface="Times New Roman"/>
                <a:cs typeface="Times New Roman"/>
                <a:sym typeface="Times New Roman"/>
              </a:rPr>
              <a:t>Problem Statement</a:t>
            </a:r>
            <a:endParaRPr sz="1900">
              <a:solidFill>
                <a:schemeClr val="dk1"/>
              </a:solidFill>
              <a:latin typeface="Times New Roman"/>
              <a:ea typeface="Times New Roman"/>
              <a:cs typeface="Times New Roman"/>
              <a:sym typeface="Times New Roman"/>
            </a:endParaRPr>
          </a:p>
          <a:p>
            <a:pPr indent="-349250" lvl="0" marL="457200" rtl="0" algn="just">
              <a:lnSpc>
                <a:spcPct val="150000"/>
              </a:lnSpc>
              <a:spcBef>
                <a:spcPts val="0"/>
              </a:spcBef>
              <a:spcAft>
                <a:spcPts val="0"/>
              </a:spcAft>
              <a:buClr>
                <a:schemeClr val="dk1"/>
              </a:buClr>
              <a:buSzPts val="1900"/>
              <a:buFont typeface="Times New Roman"/>
              <a:buAutoNum type="arabicPeriod"/>
            </a:pPr>
            <a:r>
              <a:rPr lang="en-GB" sz="1900">
                <a:solidFill>
                  <a:schemeClr val="dk1"/>
                </a:solidFill>
                <a:latin typeface="Times New Roman"/>
                <a:ea typeface="Times New Roman"/>
                <a:cs typeface="Times New Roman"/>
                <a:sym typeface="Times New Roman"/>
              </a:rPr>
              <a:t>Proposed System</a:t>
            </a:r>
            <a:endParaRPr sz="1900">
              <a:solidFill>
                <a:schemeClr val="dk1"/>
              </a:solidFill>
              <a:latin typeface="Times New Roman"/>
              <a:ea typeface="Times New Roman"/>
              <a:cs typeface="Times New Roman"/>
              <a:sym typeface="Times New Roman"/>
            </a:endParaRPr>
          </a:p>
          <a:p>
            <a:pPr indent="-349250" lvl="0" marL="457200" rtl="0" algn="just">
              <a:lnSpc>
                <a:spcPct val="150000"/>
              </a:lnSpc>
              <a:spcBef>
                <a:spcPts val="0"/>
              </a:spcBef>
              <a:spcAft>
                <a:spcPts val="0"/>
              </a:spcAft>
              <a:buClr>
                <a:schemeClr val="dk1"/>
              </a:buClr>
              <a:buSzPts val="1900"/>
              <a:buFont typeface="Times New Roman"/>
              <a:buAutoNum type="arabicPeriod"/>
            </a:pPr>
            <a:r>
              <a:rPr lang="en-GB" sz="1900">
                <a:solidFill>
                  <a:schemeClr val="dk1"/>
                </a:solidFill>
                <a:latin typeface="Times New Roman"/>
                <a:ea typeface="Times New Roman"/>
                <a:cs typeface="Times New Roman"/>
                <a:sym typeface="Times New Roman"/>
              </a:rPr>
              <a:t>Algorithm</a:t>
            </a:r>
            <a:endParaRPr sz="1900">
              <a:solidFill>
                <a:schemeClr val="dk1"/>
              </a:solidFill>
              <a:latin typeface="Times New Roman"/>
              <a:ea typeface="Times New Roman"/>
              <a:cs typeface="Times New Roman"/>
              <a:sym typeface="Times New Roman"/>
            </a:endParaRPr>
          </a:p>
          <a:p>
            <a:pPr indent="-349250" lvl="0" marL="457200" rtl="0" algn="just">
              <a:lnSpc>
                <a:spcPct val="150000"/>
              </a:lnSpc>
              <a:spcBef>
                <a:spcPts val="0"/>
              </a:spcBef>
              <a:spcAft>
                <a:spcPts val="0"/>
              </a:spcAft>
              <a:buClr>
                <a:schemeClr val="dk1"/>
              </a:buClr>
              <a:buSzPts val="1900"/>
              <a:buFont typeface="Times New Roman"/>
              <a:buAutoNum type="arabicPeriod"/>
            </a:pPr>
            <a:r>
              <a:rPr lang="en-GB" sz="1900">
                <a:solidFill>
                  <a:schemeClr val="dk1"/>
                </a:solidFill>
                <a:latin typeface="Times New Roman"/>
                <a:ea typeface="Times New Roman"/>
                <a:cs typeface="Times New Roman"/>
                <a:sym typeface="Times New Roman"/>
              </a:rPr>
              <a:t>Tools and Technologies</a:t>
            </a:r>
            <a:endParaRPr sz="1900">
              <a:solidFill>
                <a:schemeClr val="dk1"/>
              </a:solidFill>
              <a:latin typeface="Times New Roman"/>
              <a:ea typeface="Times New Roman"/>
              <a:cs typeface="Times New Roman"/>
              <a:sym typeface="Times New Roman"/>
            </a:endParaRPr>
          </a:p>
          <a:p>
            <a:pPr indent="-349250" lvl="0" marL="457200" rtl="0" algn="just">
              <a:lnSpc>
                <a:spcPct val="150000"/>
              </a:lnSpc>
              <a:spcBef>
                <a:spcPts val="0"/>
              </a:spcBef>
              <a:spcAft>
                <a:spcPts val="0"/>
              </a:spcAft>
              <a:buClr>
                <a:schemeClr val="dk1"/>
              </a:buClr>
              <a:buSzPts val="1900"/>
              <a:buFont typeface="Times New Roman"/>
              <a:buAutoNum type="arabicPeriod"/>
            </a:pPr>
            <a:r>
              <a:rPr lang="en-GB" sz="1900">
                <a:solidFill>
                  <a:schemeClr val="dk1"/>
                </a:solidFill>
                <a:latin typeface="Times New Roman"/>
                <a:ea typeface="Times New Roman"/>
                <a:cs typeface="Times New Roman"/>
                <a:sym typeface="Times New Roman"/>
              </a:rPr>
              <a:t>Results </a:t>
            </a:r>
            <a:endParaRPr sz="1900">
              <a:solidFill>
                <a:schemeClr val="dk1"/>
              </a:solidFill>
              <a:latin typeface="Times New Roman"/>
              <a:ea typeface="Times New Roman"/>
              <a:cs typeface="Times New Roman"/>
              <a:sym typeface="Times New Roman"/>
            </a:endParaRPr>
          </a:p>
          <a:p>
            <a:pPr indent="0" lvl="0" marL="457200" rtl="0" algn="just">
              <a:lnSpc>
                <a:spcPct val="150000"/>
              </a:lnSpc>
              <a:spcBef>
                <a:spcPts val="1000"/>
              </a:spcBef>
              <a:spcAft>
                <a:spcPts val="0"/>
              </a:spcAft>
              <a:buNone/>
            </a:pPr>
            <a:r>
              <a:t/>
            </a:r>
            <a:endParaRPr sz="1200">
              <a:solidFill>
                <a:schemeClr val="dk1"/>
              </a:solidFill>
              <a:latin typeface="Times New Roman"/>
              <a:ea typeface="Times New Roman"/>
              <a:cs typeface="Times New Roman"/>
              <a:sym typeface="Times New Roman"/>
            </a:endParaRPr>
          </a:p>
        </p:txBody>
      </p:sp>
      <p:sp>
        <p:nvSpPr>
          <p:cNvPr id="70" name="Google Shape;70;p13"/>
          <p:cNvSpPr txBox="1"/>
          <p:nvPr/>
        </p:nvSpPr>
        <p:spPr>
          <a:xfrm>
            <a:off x="4572000" y="1646375"/>
            <a:ext cx="3000000" cy="4002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1000"/>
              </a:spcBef>
              <a:spcAft>
                <a:spcPts val="0"/>
              </a:spcAft>
              <a:buNone/>
            </a:pPr>
            <a:r>
              <a:t/>
            </a:r>
            <a:endParaRPr/>
          </a:p>
        </p:txBody>
      </p:sp>
      <p:sp>
        <p:nvSpPr>
          <p:cNvPr id="71" name="Google Shape;71;p13"/>
          <p:cNvSpPr txBox="1"/>
          <p:nvPr/>
        </p:nvSpPr>
        <p:spPr>
          <a:xfrm>
            <a:off x="4112625" y="1689875"/>
            <a:ext cx="3294900" cy="25881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1000"/>
              </a:spcBef>
              <a:spcAft>
                <a:spcPts val="0"/>
              </a:spcAft>
              <a:buNone/>
            </a:pPr>
            <a:r>
              <a:rPr lang="en-GB" sz="1900">
                <a:solidFill>
                  <a:schemeClr val="dk1"/>
                </a:solidFill>
                <a:latin typeface="Times New Roman"/>
                <a:ea typeface="Times New Roman"/>
                <a:cs typeface="Times New Roman"/>
                <a:sym typeface="Times New Roman"/>
              </a:rPr>
              <a:t>7.   </a:t>
            </a:r>
            <a:r>
              <a:rPr lang="en-GB" sz="1900">
                <a:solidFill>
                  <a:schemeClr val="dk1"/>
                </a:solidFill>
                <a:latin typeface="Times New Roman"/>
                <a:ea typeface="Times New Roman"/>
                <a:cs typeface="Times New Roman"/>
                <a:sym typeface="Times New Roman"/>
              </a:rPr>
              <a:t>Applications</a:t>
            </a:r>
            <a:endParaRPr sz="1900">
              <a:solidFill>
                <a:schemeClr val="dk1"/>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None/>
            </a:pPr>
            <a:r>
              <a:rPr lang="en-GB" sz="1900">
                <a:solidFill>
                  <a:schemeClr val="dk1"/>
                </a:solidFill>
                <a:latin typeface="Times New Roman"/>
                <a:ea typeface="Times New Roman"/>
                <a:cs typeface="Times New Roman"/>
                <a:sym typeface="Times New Roman"/>
              </a:rPr>
              <a:t>8.   Reflection Notes</a:t>
            </a:r>
            <a:endParaRPr sz="1900">
              <a:solidFill>
                <a:schemeClr val="dk1"/>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None/>
            </a:pPr>
            <a:r>
              <a:rPr lang="en-GB" sz="1900">
                <a:solidFill>
                  <a:schemeClr val="dk1"/>
                </a:solidFill>
                <a:latin typeface="Times New Roman"/>
                <a:ea typeface="Times New Roman"/>
                <a:cs typeface="Times New Roman"/>
                <a:sym typeface="Times New Roman"/>
              </a:rPr>
              <a:t>9.   Conclusion</a:t>
            </a:r>
            <a:endParaRPr sz="1900">
              <a:solidFill>
                <a:schemeClr val="dk1"/>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None/>
            </a:pPr>
            <a:r>
              <a:rPr lang="en-GB" sz="1900">
                <a:solidFill>
                  <a:schemeClr val="dk1"/>
                </a:solidFill>
                <a:latin typeface="Times New Roman"/>
                <a:ea typeface="Times New Roman"/>
                <a:cs typeface="Times New Roman"/>
                <a:sym typeface="Times New Roman"/>
              </a:rPr>
              <a:t>10.  References</a:t>
            </a:r>
            <a:endParaRPr sz="1900">
              <a:solidFill>
                <a:schemeClr val="dk1"/>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None/>
            </a:pPr>
            <a:r>
              <a:rPr lang="en-GB" sz="1900">
                <a:solidFill>
                  <a:schemeClr val="dk1"/>
                </a:solidFill>
                <a:latin typeface="Times New Roman"/>
                <a:ea typeface="Times New Roman"/>
                <a:cs typeface="Times New Roman"/>
                <a:sym typeface="Times New Roman"/>
              </a:rPr>
              <a:t>11.  Certificate</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idx="1" type="subTitle"/>
          </p:nvPr>
        </p:nvSpPr>
        <p:spPr>
          <a:xfrm>
            <a:off x="311700" y="1809750"/>
            <a:ext cx="8572800" cy="2573700"/>
          </a:xfrm>
          <a:prstGeom prst="rect">
            <a:avLst/>
          </a:prstGeom>
        </p:spPr>
        <p:txBody>
          <a:bodyPr anchorCtr="0" anchor="t" bIns="45700" lIns="91425" spcFirstLastPara="1" rIns="91425" wrap="square" tIns="45700">
            <a:noAutofit/>
          </a:bodyPr>
          <a:lstStyle/>
          <a:p>
            <a:pPr indent="0" lvl="0" marL="0" rtl="0" algn="l">
              <a:lnSpc>
                <a:spcPct val="100000"/>
              </a:lnSpc>
              <a:spcBef>
                <a:spcPts val="1000"/>
              </a:spcBef>
              <a:spcAft>
                <a:spcPts val="0"/>
              </a:spcAft>
              <a:buClr>
                <a:schemeClr val="dk1"/>
              </a:buClr>
              <a:buSzPts val="688"/>
              <a:buFont typeface="Arial"/>
              <a:buNone/>
            </a:pPr>
            <a:r>
              <a:rPr lang="en-GB" sz="1550"/>
              <a:t>[1]  DataCamp. "Random Forests Classifier in Python." [Online]. Available: https://www.datacamp.com/tutorial/random-forests-classifier-python#:~:text=Random%20forests%20are%20for%20supervised,combine%20predictions%20from%20other%20models</a:t>
            </a:r>
            <a:endParaRPr sz="1550"/>
          </a:p>
          <a:p>
            <a:pPr indent="0" lvl="0" marL="0" rtl="0" algn="l">
              <a:lnSpc>
                <a:spcPct val="100000"/>
              </a:lnSpc>
              <a:spcBef>
                <a:spcPts val="1000"/>
              </a:spcBef>
              <a:spcAft>
                <a:spcPts val="0"/>
              </a:spcAft>
              <a:buClr>
                <a:schemeClr val="dk1"/>
              </a:buClr>
              <a:buSzPts val="688"/>
              <a:buFont typeface="Arial"/>
              <a:buNone/>
            </a:pPr>
            <a:r>
              <a:rPr lang="en-GB" sz="1550"/>
              <a:t>[2]  </a:t>
            </a:r>
            <a:r>
              <a:rPr lang="en-GB" sz="1550"/>
              <a:t>Ge</a:t>
            </a:r>
            <a:r>
              <a:rPr lang="en-GB" sz="1550"/>
              <a:t>eksForGeeks. "Introduction to Decision Tree with Example." [Online]. Available: https://www.geeksforgeeks.org/decision-tree-introduction-example/</a:t>
            </a:r>
            <a:endParaRPr sz="1550"/>
          </a:p>
          <a:p>
            <a:pPr indent="0" lvl="0" marL="0" rtl="0" algn="l">
              <a:lnSpc>
                <a:spcPct val="100000"/>
              </a:lnSpc>
              <a:spcBef>
                <a:spcPts val="1000"/>
              </a:spcBef>
              <a:spcAft>
                <a:spcPts val="0"/>
              </a:spcAft>
              <a:buClr>
                <a:schemeClr val="dk1"/>
              </a:buClr>
              <a:buSzPts val="688"/>
              <a:buFont typeface="Arial"/>
              <a:buNone/>
            </a:pPr>
            <a:r>
              <a:rPr lang="en-GB" sz="1550"/>
              <a:t>[3]  GeeksForGeeks. "Support Vector Machine (SVM) Algorithm." [Online]. Available: https://www.geeksforgeeks.org/support-vector-machine-algorithm/</a:t>
            </a:r>
            <a:endParaRPr sz="1550"/>
          </a:p>
          <a:p>
            <a:pPr indent="0" lvl="0" marL="0" rtl="0" algn="l">
              <a:lnSpc>
                <a:spcPct val="100000"/>
              </a:lnSpc>
              <a:spcBef>
                <a:spcPts val="1000"/>
              </a:spcBef>
              <a:spcAft>
                <a:spcPts val="0"/>
              </a:spcAft>
              <a:buClr>
                <a:schemeClr val="dk1"/>
              </a:buClr>
              <a:buSzPts val="688"/>
              <a:buFont typeface="Arial"/>
              <a:buNone/>
            </a:pPr>
            <a:r>
              <a:rPr lang="en-GB" sz="1550"/>
              <a:t>[4]  W3Schools. "Getting Started with Machine Learning in Python." [Online]. Available: https://www.w3schools.com/python/python_ml_getting_started.asp</a:t>
            </a:r>
            <a:endParaRPr sz="1550"/>
          </a:p>
          <a:p>
            <a:pPr indent="0" lvl="0" marL="0" rtl="0" algn="ctr">
              <a:lnSpc>
                <a:spcPct val="80000"/>
              </a:lnSpc>
              <a:spcBef>
                <a:spcPts val="1000"/>
              </a:spcBef>
              <a:spcAft>
                <a:spcPts val="0"/>
              </a:spcAft>
              <a:buSzPts val="688"/>
              <a:buNone/>
            </a:pPr>
            <a:r>
              <a:t/>
            </a:r>
            <a:endParaRPr sz="1750"/>
          </a:p>
        </p:txBody>
      </p:sp>
      <p:sp>
        <p:nvSpPr>
          <p:cNvPr id="181" name="Google Shape;181;p31"/>
          <p:cNvSpPr txBox="1"/>
          <p:nvPr/>
        </p:nvSpPr>
        <p:spPr>
          <a:xfrm>
            <a:off x="1163400" y="1045000"/>
            <a:ext cx="68172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chemeClr val="dk1"/>
                </a:solidFill>
                <a:latin typeface="Times New Roman"/>
                <a:ea typeface="Times New Roman"/>
                <a:cs typeface="Times New Roman"/>
                <a:sym typeface="Times New Roman"/>
              </a:rPr>
              <a:t>References</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32"/>
          <p:cNvPicPr preferRelativeResize="0"/>
          <p:nvPr/>
        </p:nvPicPr>
        <p:blipFill>
          <a:blip r:embed="rId3">
            <a:alphaModFix/>
          </a:blip>
          <a:stretch>
            <a:fillRect/>
          </a:stretch>
        </p:blipFill>
        <p:spPr>
          <a:xfrm>
            <a:off x="0" y="917775"/>
            <a:ext cx="9144001" cy="3610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txBox="1"/>
          <p:nvPr>
            <p:ph type="ctrTitle"/>
          </p:nvPr>
        </p:nvSpPr>
        <p:spPr>
          <a:xfrm>
            <a:off x="284700" y="657550"/>
            <a:ext cx="8574600" cy="901800"/>
          </a:xfrm>
          <a:prstGeom prst="rect">
            <a:avLst/>
          </a:prstGeom>
        </p:spPr>
        <p:txBody>
          <a:bodyPr anchorCtr="0" anchor="b" bIns="91425" lIns="91425" spcFirstLastPara="1" rIns="91425" wrap="square" tIns="91425">
            <a:noAutofit/>
          </a:bodyPr>
          <a:lstStyle/>
          <a:p>
            <a:pPr indent="0" lvl="0" marL="0" rtl="0" algn="ctr">
              <a:lnSpc>
                <a:spcPct val="90000"/>
              </a:lnSpc>
              <a:spcBef>
                <a:spcPts val="0"/>
              </a:spcBef>
              <a:spcAft>
                <a:spcPts val="0"/>
              </a:spcAft>
              <a:buClr>
                <a:schemeClr val="dk1"/>
              </a:buClr>
              <a:buSzPts val="1100"/>
              <a:buFont typeface="Arial"/>
              <a:buNone/>
            </a:pPr>
            <a:r>
              <a:rPr lang="en-GB" sz="3200">
                <a:solidFill>
                  <a:schemeClr val="dk1"/>
                </a:solidFill>
                <a:latin typeface="Times New Roman"/>
                <a:ea typeface="Times New Roman"/>
                <a:cs typeface="Times New Roman"/>
                <a:sym typeface="Times New Roman"/>
              </a:rPr>
              <a:t>Introduction</a:t>
            </a:r>
            <a:endParaRPr/>
          </a:p>
        </p:txBody>
      </p:sp>
      <p:sp>
        <p:nvSpPr>
          <p:cNvPr id="77" name="Google Shape;77;p14"/>
          <p:cNvSpPr txBox="1"/>
          <p:nvPr>
            <p:ph idx="1" type="subTitle"/>
          </p:nvPr>
        </p:nvSpPr>
        <p:spPr>
          <a:xfrm>
            <a:off x="311700" y="1559350"/>
            <a:ext cx="8520600" cy="3229800"/>
          </a:xfrm>
          <a:prstGeom prst="rect">
            <a:avLst/>
          </a:prstGeom>
        </p:spPr>
        <p:txBody>
          <a:bodyPr anchorCtr="0" anchor="t" bIns="45700" lIns="91425" spcFirstLastPara="1" rIns="91425" wrap="square" tIns="45700">
            <a:noAutofit/>
          </a:bodyPr>
          <a:lstStyle/>
          <a:p>
            <a:pPr indent="-330200" lvl="0" marL="457200" rtl="0" algn="just">
              <a:lnSpc>
                <a:spcPct val="150000"/>
              </a:lnSpc>
              <a:spcBef>
                <a:spcPts val="1000"/>
              </a:spcBef>
              <a:spcAft>
                <a:spcPts val="0"/>
              </a:spcAft>
              <a:buSzPts val="1600"/>
              <a:buChar char="●"/>
            </a:pPr>
            <a:r>
              <a:rPr lang="en-GB" sz="1600">
                <a:highlight>
                  <a:schemeClr val="lt1"/>
                </a:highlight>
              </a:rPr>
              <a:t>Diabetes is a chronic metabolic disorder characterized by elevated blood sugar levels. </a:t>
            </a:r>
            <a:endParaRPr sz="1600">
              <a:highlight>
                <a:schemeClr val="lt1"/>
              </a:highlight>
            </a:endParaRPr>
          </a:p>
          <a:p>
            <a:pPr indent="-330200" lvl="0" marL="457200" rtl="0" algn="just">
              <a:lnSpc>
                <a:spcPct val="150000"/>
              </a:lnSpc>
              <a:spcBef>
                <a:spcPts val="0"/>
              </a:spcBef>
              <a:spcAft>
                <a:spcPts val="0"/>
              </a:spcAft>
              <a:buSzPts val="1600"/>
              <a:buChar char="●"/>
            </a:pPr>
            <a:r>
              <a:rPr lang="en-GB" sz="1600">
                <a:highlight>
                  <a:schemeClr val="lt1"/>
                </a:highlight>
              </a:rPr>
              <a:t>According to the International Diabetes Federation, approximately 537 million people are living with diabetes worldwide, and the numbers continue to rise. Effective management and personalized care are essential to mitigate the impact of this condition.</a:t>
            </a:r>
            <a:endParaRPr sz="1600">
              <a:highlight>
                <a:schemeClr val="lt1"/>
              </a:highlight>
            </a:endParaRPr>
          </a:p>
          <a:p>
            <a:pPr indent="-330200" lvl="0" marL="457200" rtl="0" algn="just">
              <a:lnSpc>
                <a:spcPct val="150000"/>
              </a:lnSpc>
              <a:spcBef>
                <a:spcPts val="0"/>
              </a:spcBef>
              <a:spcAft>
                <a:spcPts val="0"/>
              </a:spcAft>
              <a:buSzPts val="1600"/>
              <a:buChar char="●"/>
            </a:pPr>
            <a:r>
              <a:rPr lang="en-GB" sz="1600">
                <a:highlight>
                  <a:schemeClr val="lt1"/>
                </a:highlight>
              </a:rPr>
              <a:t>The key to effective diabetes management lies in data. Accurate and comprehensive datasets provide the foundation for understanding patient profiles, treatment outcomes, and trends. </a:t>
            </a:r>
            <a:endParaRPr sz="1600">
              <a:highlight>
                <a:schemeClr val="lt1"/>
              </a:highlight>
            </a:endParaRPr>
          </a:p>
          <a:p>
            <a:pPr indent="-330200" lvl="0" marL="457200" rtl="0" algn="just">
              <a:lnSpc>
                <a:spcPct val="150000"/>
              </a:lnSpc>
              <a:spcBef>
                <a:spcPts val="0"/>
              </a:spcBef>
              <a:spcAft>
                <a:spcPts val="0"/>
              </a:spcAft>
              <a:buSzPts val="1600"/>
              <a:buChar char="●"/>
            </a:pPr>
            <a:r>
              <a:rPr lang="en-GB" sz="1600">
                <a:highlight>
                  <a:schemeClr val="lt1"/>
                </a:highlight>
              </a:rPr>
              <a:t>However, the sheer volume and complexity of healthcare data make it challenging for traditional methods to extract meaningful insights</a:t>
            </a:r>
            <a:endParaRPr sz="1600">
              <a:highlight>
                <a:schemeClr val="lt1"/>
              </a:highlight>
            </a:endParaRPr>
          </a:p>
          <a:p>
            <a:pPr indent="0" lvl="0" marL="0" rtl="0" algn="ctr">
              <a:spcBef>
                <a:spcPts val="10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ctrTitle"/>
          </p:nvPr>
        </p:nvSpPr>
        <p:spPr>
          <a:xfrm>
            <a:off x="442175" y="1016450"/>
            <a:ext cx="8520600" cy="510300"/>
          </a:xfrm>
          <a:prstGeom prst="rect">
            <a:avLst/>
          </a:prstGeom>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t/>
            </a:r>
            <a:endParaRPr sz="32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GB" sz="3200">
                <a:latin typeface="Times New Roman"/>
                <a:ea typeface="Times New Roman"/>
                <a:cs typeface="Times New Roman"/>
                <a:sym typeface="Times New Roman"/>
              </a:rPr>
              <a:t>Problem Statement</a:t>
            </a:r>
            <a:endParaRPr sz="3200">
              <a:latin typeface="Times New Roman"/>
              <a:ea typeface="Times New Roman"/>
              <a:cs typeface="Times New Roman"/>
              <a:sym typeface="Times New Roman"/>
            </a:endParaRPr>
          </a:p>
        </p:txBody>
      </p:sp>
      <p:sp>
        <p:nvSpPr>
          <p:cNvPr id="83" name="Google Shape;83;p15"/>
          <p:cNvSpPr txBox="1"/>
          <p:nvPr>
            <p:ph idx="1" type="subTitle"/>
          </p:nvPr>
        </p:nvSpPr>
        <p:spPr>
          <a:xfrm>
            <a:off x="366075" y="1461500"/>
            <a:ext cx="8520600" cy="3153600"/>
          </a:xfrm>
          <a:prstGeom prst="rect">
            <a:avLst/>
          </a:prstGeom>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lang="en-GB" sz="1800">
                <a:solidFill>
                  <a:srgbClr val="222222"/>
                </a:solidFill>
                <a:highlight>
                  <a:schemeClr val="lt1"/>
                </a:highlight>
              </a:rPr>
              <a:t>Develop a classification algorithm to accurately predict whether patients have diabetes or not. </a:t>
            </a:r>
            <a:endParaRPr sz="1800">
              <a:solidFill>
                <a:srgbClr val="222222"/>
              </a:solidFill>
              <a:highlight>
                <a:schemeClr val="lt1"/>
              </a:highlight>
            </a:endParaRPr>
          </a:p>
          <a:p>
            <a:pPr indent="0" lvl="0" marL="0" rtl="0" algn="just">
              <a:lnSpc>
                <a:spcPct val="150000"/>
              </a:lnSpc>
              <a:spcBef>
                <a:spcPts val="1200"/>
              </a:spcBef>
              <a:spcAft>
                <a:spcPts val="0"/>
              </a:spcAft>
              <a:buClr>
                <a:schemeClr val="dk1"/>
              </a:buClr>
              <a:buSzPts val="1100"/>
              <a:buFont typeface="Arial"/>
              <a:buNone/>
            </a:pPr>
            <a:r>
              <a:rPr lang="en-GB" sz="1800">
                <a:solidFill>
                  <a:srgbClr val="222222"/>
                </a:solidFill>
                <a:highlight>
                  <a:schemeClr val="lt1"/>
                </a:highlight>
              </a:rPr>
              <a:t>Input: A </a:t>
            </a:r>
            <a:r>
              <a:rPr lang="en-GB" sz="1800">
                <a:solidFill>
                  <a:srgbClr val="222222"/>
                </a:solidFill>
                <a:highlight>
                  <a:schemeClr val="lt1"/>
                </a:highlight>
              </a:rPr>
              <a:t>dataset with medical predictor variables such as the number of pregnancies, glucose levels, blood pressure, skin thickness, insulin levels, BMI, diabetes pedigree function, and age.</a:t>
            </a:r>
            <a:endParaRPr sz="1800">
              <a:solidFill>
                <a:srgbClr val="222222"/>
              </a:solidFill>
              <a:highlight>
                <a:schemeClr val="lt1"/>
              </a:highlight>
            </a:endParaRPr>
          </a:p>
          <a:p>
            <a:pPr indent="0" lvl="0" marL="0" rtl="0" algn="just">
              <a:lnSpc>
                <a:spcPct val="150000"/>
              </a:lnSpc>
              <a:spcBef>
                <a:spcPts val="1200"/>
              </a:spcBef>
              <a:spcAft>
                <a:spcPts val="1200"/>
              </a:spcAft>
              <a:buClr>
                <a:schemeClr val="dk1"/>
              </a:buClr>
              <a:buSzPts val="1100"/>
              <a:buFont typeface="Arial"/>
              <a:buNone/>
            </a:pPr>
            <a:r>
              <a:rPr lang="en-GB" sz="1800">
                <a:solidFill>
                  <a:srgbClr val="222222"/>
                </a:solidFill>
                <a:highlight>
                  <a:schemeClr val="lt1"/>
                </a:highlight>
              </a:rPr>
              <a:t>Output:The binary outcome variable (Outcome) indicates whether a patient has diabetes (1) or not (0).</a:t>
            </a:r>
            <a:endParaRPr sz="1800">
              <a:solidFill>
                <a:srgbClr val="222222"/>
              </a:solidFill>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ctrTitle"/>
          </p:nvPr>
        </p:nvSpPr>
        <p:spPr>
          <a:xfrm>
            <a:off x="491250" y="603200"/>
            <a:ext cx="8476800" cy="836400"/>
          </a:xfrm>
          <a:prstGeom prst="rect">
            <a:avLst/>
          </a:prstGeom>
        </p:spPr>
        <p:txBody>
          <a:bodyPr anchorCtr="0" anchor="b" bIns="91425" lIns="91425" spcFirstLastPara="1" rIns="91425" wrap="square" tIns="91425">
            <a:noAutofit/>
          </a:bodyPr>
          <a:lstStyle/>
          <a:p>
            <a:pPr indent="0" lvl="0" marL="0" rtl="0" algn="ctr">
              <a:lnSpc>
                <a:spcPct val="90000"/>
              </a:lnSpc>
              <a:spcBef>
                <a:spcPts val="0"/>
              </a:spcBef>
              <a:spcAft>
                <a:spcPts val="0"/>
              </a:spcAft>
              <a:buClr>
                <a:schemeClr val="dk1"/>
              </a:buClr>
              <a:buSzPts val="1100"/>
              <a:buFont typeface="Arial"/>
              <a:buNone/>
            </a:pPr>
            <a:r>
              <a:rPr lang="en-GB" sz="3200">
                <a:solidFill>
                  <a:schemeClr val="dk1"/>
                </a:solidFill>
                <a:latin typeface="Times New Roman"/>
                <a:ea typeface="Times New Roman"/>
                <a:cs typeface="Times New Roman"/>
                <a:sym typeface="Times New Roman"/>
              </a:rPr>
              <a:t>Proposed System</a:t>
            </a:r>
            <a:endParaRPr/>
          </a:p>
        </p:txBody>
      </p:sp>
      <p:sp>
        <p:nvSpPr>
          <p:cNvPr id="89" name="Google Shape;89;p16"/>
          <p:cNvSpPr txBox="1"/>
          <p:nvPr>
            <p:ph idx="1" type="subTitle"/>
          </p:nvPr>
        </p:nvSpPr>
        <p:spPr>
          <a:xfrm>
            <a:off x="420600" y="1374350"/>
            <a:ext cx="8618100" cy="3732000"/>
          </a:xfrm>
          <a:prstGeom prst="rect">
            <a:avLst/>
          </a:prstGeom>
        </p:spPr>
        <p:txBody>
          <a:bodyPr anchorCtr="0" anchor="t" bIns="45700" lIns="91425" spcFirstLastPara="1" rIns="91425" wrap="square" tIns="45700">
            <a:noAutofit/>
          </a:bodyPr>
          <a:lstStyle/>
          <a:p>
            <a:pPr indent="-342900" lvl="0" marL="457200" rtl="0" algn="just">
              <a:lnSpc>
                <a:spcPct val="150000"/>
              </a:lnSpc>
              <a:spcBef>
                <a:spcPts val="1000"/>
              </a:spcBef>
              <a:spcAft>
                <a:spcPts val="0"/>
              </a:spcAft>
              <a:buSzPts val="1800"/>
              <a:buFont typeface="Times New Roman"/>
              <a:buChar char="●"/>
            </a:pPr>
            <a:r>
              <a:rPr lang="en-GB" sz="1800">
                <a:solidFill>
                  <a:srgbClr val="202124"/>
                </a:solidFill>
                <a:highlight>
                  <a:schemeClr val="lt1"/>
                </a:highlight>
              </a:rPr>
              <a:t>Data Collection: Gathering comprehensive health data including patient information such as diagnostics, treatments, lifestyle, and monitoring.</a:t>
            </a:r>
            <a:endParaRPr sz="1800">
              <a:solidFill>
                <a:srgbClr val="202124"/>
              </a:solidFill>
              <a:highlight>
                <a:schemeClr val="lt1"/>
              </a:highlight>
            </a:endParaRPr>
          </a:p>
          <a:p>
            <a:pPr indent="-342900" lvl="0" marL="457200" rtl="0" algn="just">
              <a:lnSpc>
                <a:spcPct val="150000"/>
              </a:lnSpc>
              <a:spcBef>
                <a:spcPts val="0"/>
              </a:spcBef>
              <a:spcAft>
                <a:spcPts val="0"/>
              </a:spcAft>
              <a:buSzPts val="1800"/>
              <a:buFont typeface="Times New Roman"/>
              <a:buChar char="●"/>
            </a:pPr>
            <a:r>
              <a:rPr lang="en-GB" sz="1800">
                <a:solidFill>
                  <a:srgbClr val="202124"/>
                </a:solidFill>
                <a:highlight>
                  <a:schemeClr val="lt1"/>
                </a:highlight>
              </a:rPr>
              <a:t>Data Preprocessing: Cleaning, transforming, and normalizing data to ensure consistency and reliability.</a:t>
            </a:r>
            <a:endParaRPr sz="1800">
              <a:solidFill>
                <a:srgbClr val="202124"/>
              </a:solidFill>
              <a:highlight>
                <a:schemeClr val="lt1"/>
              </a:highlight>
            </a:endParaRPr>
          </a:p>
          <a:p>
            <a:pPr indent="-342900" lvl="0" marL="457200" rtl="0" algn="just">
              <a:lnSpc>
                <a:spcPct val="150000"/>
              </a:lnSpc>
              <a:spcBef>
                <a:spcPts val="0"/>
              </a:spcBef>
              <a:spcAft>
                <a:spcPts val="0"/>
              </a:spcAft>
              <a:buSzPts val="1800"/>
              <a:buFont typeface="Times New Roman"/>
              <a:buChar char="●"/>
            </a:pPr>
            <a:r>
              <a:rPr lang="en-GB" sz="1800">
                <a:solidFill>
                  <a:srgbClr val="202124"/>
                </a:solidFill>
                <a:highlight>
                  <a:schemeClr val="lt1"/>
                </a:highlight>
              </a:rPr>
              <a:t>Feature Extraction: Identifying relevant features that contribute to effective classification.</a:t>
            </a:r>
            <a:endParaRPr sz="1800">
              <a:solidFill>
                <a:srgbClr val="202124"/>
              </a:solidFill>
              <a:highlight>
                <a:schemeClr val="lt1"/>
              </a:highlight>
            </a:endParaRPr>
          </a:p>
          <a:p>
            <a:pPr indent="-342900" lvl="0" marL="457200" rtl="0" algn="just">
              <a:lnSpc>
                <a:spcPct val="150000"/>
              </a:lnSpc>
              <a:spcBef>
                <a:spcPts val="0"/>
              </a:spcBef>
              <a:spcAft>
                <a:spcPts val="0"/>
              </a:spcAft>
              <a:buSzPts val="1800"/>
              <a:buFont typeface="Times New Roman"/>
              <a:buChar char="●"/>
            </a:pPr>
            <a:r>
              <a:rPr lang="en-GB" sz="1800">
                <a:solidFill>
                  <a:srgbClr val="202124"/>
                </a:solidFill>
                <a:highlight>
                  <a:schemeClr val="lt1"/>
                </a:highlight>
              </a:rPr>
              <a:t>Classification Model: Implementing machine learning classification algorithms to categorize patients into relevant groups.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idx="1" type="subTitle"/>
          </p:nvPr>
        </p:nvSpPr>
        <p:spPr>
          <a:xfrm>
            <a:off x="100050" y="1091775"/>
            <a:ext cx="9044100" cy="33039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GB" sz="2400"/>
              <a:t>A sample of the dataset:</a:t>
            </a:r>
            <a:endParaRPr sz="2400"/>
          </a:p>
          <a:p>
            <a:pPr indent="0" lvl="0" marL="0" rtl="0" algn="l">
              <a:spcBef>
                <a:spcPts val="1000"/>
              </a:spcBef>
              <a:spcAft>
                <a:spcPts val="0"/>
              </a:spcAft>
              <a:buClr>
                <a:schemeClr val="dk1"/>
              </a:buClr>
              <a:buSzPts val="1100"/>
              <a:buFont typeface="Arial"/>
              <a:buNone/>
            </a:pPr>
            <a:r>
              <a:t/>
            </a:r>
            <a:endParaRPr sz="2000"/>
          </a:p>
          <a:p>
            <a:pPr indent="0" lvl="0" marL="0" rtl="0" algn="l">
              <a:spcBef>
                <a:spcPts val="1000"/>
              </a:spcBef>
              <a:spcAft>
                <a:spcPts val="0"/>
              </a:spcAft>
              <a:buClr>
                <a:schemeClr val="dk1"/>
              </a:buClr>
              <a:buSzPts val="1100"/>
              <a:buFont typeface="Arial"/>
              <a:buNone/>
            </a:pPr>
            <a:r>
              <a:t/>
            </a:r>
            <a:endParaRPr sz="1600"/>
          </a:p>
          <a:p>
            <a:pPr indent="0" lvl="0" marL="0" rtl="0" algn="l">
              <a:spcBef>
                <a:spcPts val="1000"/>
              </a:spcBef>
              <a:spcAft>
                <a:spcPts val="0"/>
              </a:spcAft>
              <a:buClr>
                <a:schemeClr val="dk1"/>
              </a:buClr>
              <a:buSzPts val="1100"/>
              <a:buFont typeface="Arial"/>
              <a:buNone/>
            </a:pPr>
            <a:r>
              <a:t/>
            </a:r>
            <a:endParaRPr sz="5600"/>
          </a:p>
          <a:p>
            <a:pPr indent="0" lvl="0" marL="0" rtl="0" algn="l">
              <a:spcBef>
                <a:spcPts val="1000"/>
              </a:spcBef>
              <a:spcAft>
                <a:spcPts val="0"/>
              </a:spcAft>
              <a:buNone/>
            </a:pPr>
            <a:r>
              <a:t/>
            </a:r>
            <a:endParaRPr sz="5600"/>
          </a:p>
        </p:txBody>
      </p:sp>
      <p:pic>
        <p:nvPicPr>
          <p:cNvPr id="95" name="Google Shape;95;p17"/>
          <p:cNvPicPr preferRelativeResize="0"/>
          <p:nvPr/>
        </p:nvPicPr>
        <p:blipFill>
          <a:blip r:embed="rId3">
            <a:alphaModFix/>
          </a:blip>
          <a:stretch>
            <a:fillRect/>
          </a:stretch>
        </p:blipFill>
        <p:spPr>
          <a:xfrm>
            <a:off x="0" y="1745375"/>
            <a:ext cx="9044100" cy="2740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idx="1" type="subTitle"/>
          </p:nvPr>
        </p:nvSpPr>
        <p:spPr>
          <a:xfrm>
            <a:off x="311700" y="1309250"/>
            <a:ext cx="8596500" cy="30885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lang="en-GB" sz="1500"/>
              <a:t>On the dataset, we apply three </a:t>
            </a:r>
            <a:r>
              <a:rPr lang="en-GB" sz="1500"/>
              <a:t>algorithms</a:t>
            </a:r>
            <a:r>
              <a:rPr lang="en-GB" sz="1500"/>
              <a:t> namely, Support Vector Machine, Decision Tree and Random Forest Classifier out of which I will be deploying Random Forest classifier on the test data because of its performance.</a:t>
            </a:r>
            <a:endParaRPr sz="1500"/>
          </a:p>
          <a:p>
            <a:pPr indent="0" lvl="0" marL="0" rtl="0" algn="just">
              <a:spcBef>
                <a:spcPts val="1000"/>
              </a:spcBef>
              <a:spcAft>
                <a:spcPts val="0"/>
              </a:spcAft>
              <a:buNone/>
            </a:pPr>
            <a:r>
              <a:rPr b="1" lang="en-GB" sz="1500"/>
              <a:t>Support Vector Machine (SVM) </a:t>
            </a:r>
            <a:r>
              <a:rPr lang="en-GB" sz="1500"/>
              <a:t>: It is a supervised machine learning algorithm used for classification and regression tasks. Its primary objective is to find a hyperplane that best separates the data into different classes. </a:t>
            </a:r>
            <a:endParaRPr sz="1500"/>
          </a:p>
          <a:p>
            <a:pPr indent="0" lvl="0" marL="0" rtl="0" algn="just">
              <a:spcBef>
                <a:spcPts val="1000"/>
              </a:spcBef>
              <a:spcAft>
                <a:spcPts val="0"/>
              </a:spcAft>
              <a:buNone/>
            </a:pPr>
            <a:r>
              <a:rPr lang="en-GB" sz="1500"/>
              <a:t>In the case of binary classification, this hyperplane aims to maximize the margin between the two classes, where the margin is defined as the distance between the hyperplane and the nearest data points (support vectors) from each class.</a:t>
            </a:r>
            <a:endParaRPr sz="1500"/>
          </a:p>
          <a:p>
            <a:pPr indent="0" lvl="0" marL="0" rtl="0" algn="l">
              <a:spcBef>
                <a:spcPts val="1000"/>
              </a:spcBef>
              <a:spcAft>
                <a:spcPts val="0"/>
              </a:spcAft>
              <a:buNone/>
            </a:pPr>
            <a:r>
              <a:t/>
            </a:r>
            <a:endParaRPr sz="1400"/>
          </a:p>
        </p:txBody>
      </p:sp>
      <p:pic>
        <p:nvPicPr>
          <p:cNvPr id="101" name="Google Shape;101;p18"/>
          <p:cNvPicPr preferRelativeResize="0"/>
          <p:nvPr/>
        </p:nvPicPr>
        <p:blipFill>
          <a:blip r:embed="rId3">
            <a:alphaModFix/>
          </a:blip>
          <a:stretch>
            <a:fillRect/>
          </a:stretch>
        </p:blipFill>
        <p:spPr>
          <a:xfrm>
            <a:off x="3166576" y="3232750"/>
            <a:ext cx="2457575" cy="1241050"/>
          </a:xfrm>
          <a:prstGeom prst="rect">
            <a:avLst/>
          </a:prstGeom>
          <a:noFill/>
          <a:ln cap="flat" cmpd="sng" w="9525">
            <a:solidFill>
              <a:srgbClr val="0D0D0D"/>
            </a:solidFill>
            <a:prstDash val="solid"/>
            <a:round/>
            <a:headEnd len="sm" w="sm" type="none"/>
            <a:tailEnd len="sm" w="sm" type="none"/>
          </a:ln>
        </p:spPr>
      </p:pic>
      <p:sp>
        <p:nvSpPr>
          <p:cNvPr id="102" name="Google Shape;102;p18"/>
          <p:cNvSpPr txBox="1"/>
          <p:nvPr/>
        </p:nvSpPr>
        <p:spPr>
          <a:xfrm>
            <a:off x="2459725" y="754650"/>
            <a:ext cx="3980100" cy="27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200">
                <a:solidFill>
                  <a:schemeClr val="dk1"/>
                </a:solidFill>
                <a:latin typeface="Times New Roman"/>
                <a:ea typeface="Times New Roman"/>
                <a:cs typeface="Times New Roman"/>
                <a:sym typeface="Times New Roman"/>
              </a:rPr>
              <a:t>Algorithms</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idx="1" type="subTitle"/>
          </p:nvPr>
        </p:nvSpPr>
        <p:spPr>
          <a:xfrm>
            <a:off x="197900" y="1059150"/>
            <a:ext cx="8721000" cy="34362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b="1" lang="en-GB" sz="1550"/>
              <a:t>A Decision Tree</a:t>
            </a:r>
            <a:r>
              <a:rPr lang="en-GB" sz="1550"/>
              <a:t>: It is a popular supervised machine learning algorithm used for both classification and regression tasks. It works by recursively partitioning the dataset into subsets based on the values of different features. </a:t>
            </a:r>
            <a:endParaRPr sz="1550"/>
          </a:p>
          <a:p>
            <a:pPr indent="0" lvl="0" marL="0" rtl="0" algn="just">
              <a:spcBef>
                <a:spcPts val="1000"/>
              </a:spcBef>
              <a:spcAft>
                <a:spcPts val="0"/>
              </a:spcAft>
              <a:buNone/>
            </a:pPr>
            <a:r>
              <a:rPr lang="en-GB" sz="1550"/>
              <a:t>The decision-making process can be visualized as a tree-like structure, where each internal node represents a decision based on a specific feature, each branch represents the outcome of the decision, and each leaf node represents the final decision or the target variable.</a:t>
            </a:r>
            <a:endParaRPr sz="1550"/>
          </a:p>
          <a:p>
            <a:pPr indent="0" lvl="0" marL="0" rtl="0" algn="ctr">
              <a:spcBef>
                <a:spcPts val="1000"/>
              </a:spcBef>
              <a:spcAft>
                <a:spcPts val="0"/>
              </a:spcAft>
              <a:buNone/>
            </a:pPr>
            <a:r>
              <a:t/>
            </a:r>
            <a:endParaRPr/>
          </a:p>
        </p:txBody>
      </p:sp>
      <p:pic>
        <p:nvPicPr>
          <p:cNvPr id="108" name="Google Shape;108;p19"/>
          <p:cNvPicPr preferRelativeResize="0"/>
          <p:nvPr/>
        </p:nvPicPr>
        <p:blipFill>
          <a:blip r:embed="rId3">
            <a:alphaModFix/>
          </a:blip>
          <a:stretch>
            <a:fillRect/>
          </a:stretch>
        </p:blipFill>
        <p:spPr>
          <a:xfrm>
            <a:off x="2872950" y="2776975"/>
            <a:ext cx="4023924" cy="1544425"/>
          </a:xfrm>
          <a:prstGeom prst="rect">
            <a:avLst/>
          </a:prstGeom>
          <a:noFill/>
          <a:ln cap="flat" cmpd="sng" w="9525">
            <a:solidFill>
              <a:srgbClr val="0D0D0D"/>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idx="1" type="subTitle"/>
          </p:nvPr>
        </p:nvSpPr>
        <p:spPr>
          <a:xfrm>
            <a:off x="146250" y="993900"/>
            <a:ext cx="8851500" cy="3512700"/>
          </a:xfrm>
          <a:prstGeom prst="rect">
            <a:avLst/>
          </a:prstGeom>
        </p:spPr>
        <p:txBody>
          <a:bodyPr anchorCtr="0" anchor="t" bIns="45700" lIns="91425" spcFirstLastPara="1" rIns="91425" wrap="square" tIns="45700">
            <a:noAutofit/>
          </a:bodyPr>
          <a:lstStyle/>
          <a:p>
            <a:pPr indent="0" lvl="0" marL="0" rtl="0" algn="just">
              <a:lnSpc>
                <a:spcPct val="90000"/>
              </a:lnSpc>
              <a:spcBef>
                <a:spcPts val="1000"/>
              </a:spcBef>
              <a:spcAft>
                <a:spcPts val="0"/>
              </a:spcAft>
              <a:buNone/>
            </a:pPr>
            <a:r>
              <a:rPr b="1" lang="en-GB" sz="1500"/>
              <a:t>Random Forest Classifier</a:t>
            </a:r>
            <a:r>
              <a:rPr lang="en-GB" sz="1500"/>
              <a:t>: </a:t>
            </a:r>
            <a:r>
              <a:rPr lang="en-GB" sz="1500">
                <a:solidFill>
                  <a:srgbClr val="374151"/>
                </a:solidFill>
                <a:highlight>
                  <a:srgbClr val="FFFFFF"/>
                </a:highlight>
              </a:rPr>
              <a:t>It is an ensemble learning method used for both classification and regression tasks. It builds multiple decision trees during training and merges them together to get a more accurate and stable prediction. </a:t>
            </a:r>
            <a:r>
              <a:rPr lang="en-GB" sz="1500"/>
              <a:t> </a:t>
            </a:r>
            <a:endParaRPr sz="1500"/>
          </a:p>
          <a:p>
            <a:pPr indent="0" lvl="0" marL="0" rtl="0" algn="just">
              <a:lnSpc>
                <a:spcPct val="90000"/>
              </a:lnSpc>
              <a:spcBef>
                <a:spcPts val="1000"/>
              </a:spcBef>
              <a:spcAft>
                <a:spcPts val="0"/>
              </a:spcAft>
              <a:buNone/>
            </a:pPr>
            <a:r>
              <a:rPr lang="en-GB" sz="1500"/>
              <a:t>Random Forest begins by creating multiple subsets of the original dataset through a process called bootstrapping. Each subset is created by randomly sampling data points with replacement. This means that some instances may appear multiple times in a subset, while others may not appear at all. Once all the decision trees are built, they vote. For classification, the class with the majority of votes becomes the predicted class. </a:t>
            </a:r>
            <a:endParaRPr sz="1500"/>
          </a:p>
          <a:p>
            <a:pPr indent="0" lvl="0" marL="0" rtl="0" algn="just">
              <a:lnSpc>
                <a:spcPct val="90000"/>
              </a:lnSpc>
              <a:spcBef>
                <a:spcPts val="1000"/>
              </a:spcBef>
              <a:spcAft>
                <a:spcPts val="0"/>
              </a:spcAft>
              <a:buNone/>
            </a:pPr>
            <a:r>
              <a:t/>
            </a:r>
            <a:endParaRPr sz="1500"/>
          </a:p>
          <a:p>
            <a:pPr indent="0" lvl="0" marL="0" rtl="0" algn="l">
              <a:lnSpc>
                <a:spcPct val="90000"/>
              </a:lnSpc>
              <a:spcBef>
                <a:spcPts val="1000"/>
              </a:spcBef>
              <a:spcAft>
                <a:spcPts val="0"/>
              </a:spcAft>
              <a:buNone/>
            </a:pPr>
            <a:r>
              <a:t/>
            </a:r>
            <a:endParaRPr sz="1400"/>
          </a:p>
        </p:txBody>
      </p:sp>
      <p:pic>
        <p:nvPicPr>
          <p:cNvPr id="114" name="Google Shape;114;p20"/>
          <p:cNvPicPr preferRelativeResize="0"/>
          <p:nvPr/>
        </p:nvPicPr>
        <p:blipFill>
          <a:blip r:embed="rId3">
            <a:alphaModFix/>
          </a:blip>
          <a:stretch>
            <a:fillRect/>
          </a:stretch>
        </p:blipFill>
        <p:spPr>
          <a:xfrm>
            <a:off x="2666350" y="2831650"/>
            <a:ext cx="3523250" cy="1631125"/>
          </a:xfrm>
          <a:prstGeom prst="rect">
            <a:avLst/>
          </a:prstGeom>
          <a:noFill/>
          <a:ln cap="flat" cmpd="sng" w="9525">
            <a:solidFill>
              <a:srgbClr val="0D0D0D"/>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