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2.xml"/><Relationship Id="rId45" Type="http://schemas.openxmlformats.org/officeDocument/2006/relationships/slide" Target="slides/slide11.xml"/><Relationship Id="rId44" Type="http://schemas.openxmlformats.org/officeDocument/2006/relationships/slide" Target="slides/slide10.xml"/><Relationship Id="rId43" Type="http://schemas.openxmlformats.org/officeDocument/2006/relationships/slide" Target="slides/slide9.xml"/><Relationship Id="rId42" Type="http://schemas.openxmlformats.org/officeDocument/2006/relationships/slide" Target="slides/slide8.xml"/><Relationship Id="rId41" Type="http://schemas.openxmlformats.org/officeDocument/2006/relationships/slide" Target="slides/slide7.xml"/><Relationship Id="rId40" Type="http://schemas.openxmlformats.org/officeDocument/2006/relationships/slide" Target="slides/slide6.xml"/><Relationship Id="rId4" Type="http://schemas.openxmlformats.org/officeDocument/2006/relationships/slideMaster" Target="slideMasters/slideMaster3.xml"/><Relationship Id="rId39" Type="http://schemas.openxmlformats.org/officeDocument/2006/relationships/slide" Target="slides/slide5.xml"/><Relationship Id="rId38" Type="http://schemas.openxmlformats.org/officeDocument/2006/relationships/slide" Target="slides/slide4.xml"/><Relationship Id="rId37" Type="http://schemas.openxmlformats.org/officeDocument/2006/relationships/slide" Target="slides/slide3.xml"/><Relationship Id="rId36" Type="http://schemas.openxmlformats.org/officeDocument/2006/relationships/slide" Target="slides/slide2.xml"/><Relationship Id="rId35" Type="http://schemas.openxmlformats.org/officeDocument/2006/relationships/slide" Target="slides/slide1.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5" Type="http://schemas.openxmlformats.org/officeDocument/2006/relationships/theme" Target="../theme/theme22.xm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2384280"/>
            <a:ext cx="4344120" cy="915480"/>
          </a:xfrm>
          <a:prstGeom prst="rect">
            <a:avLst/>
          </a:prstGeom>
          <a:noFill/>
          <a:ln w="0">
            <a:noFill/>
          </a:ln>
        </p:spPr>
        <p:txBody>
          <a:bodyPr lIns="91440" tIns="91440" rIns="91440" bIns="91440" anchor="b">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94" name="PlaceHolder 2"/>
          <p:cNvSpPr>
            <a:spLocks noGrp="1"/>
          </p:cNvSpPr>
          <p:nvPr>
            <p:ph type="title"/>
          </p:nvPr>
        </p:nvSpPr>
        <p:spPr>
          <a:xfrm>
            <a:off x="713160" y="1468440"/>
            <a:ext cx="1263960" cy="915480"/>
          </a:xfrm>
          <a:prstGeom prst="rect">
            <a:avLst/>
          </a:prstGeom>
          <a:noFill/>
          <a:ln w="0">
            <a:noFill/>
          </a:ln>
        </p:spPr>
        <p:txBody>
          <a:bodyPr lIns="91440" tIns="91440" rIns="91440" bIns="91440" anchor="ctr">
            <a:noAutofit/>
          </a:bodyPr>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panose="020B0604020202020204"/>
            </a:endParaRPr>
          </a:p>
        </p:txBody>
      </p:sp>
      <p:sp>
        <p:nvSpPr>
          <p:cNvPr id="9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panose="020B0604020202020204"/>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panose="020B0604020202020204"/>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713160" y="677520"/>
            <a:ext cx="5094360" cy="1058400"/>
          </a:xfrm>
          <a:prstGeom prst="rect">
            <a:avLst/>
          </a:prstGeom>
          <a:noFill/>
          <a:ln w="0">
            <a:noFill/>
          </a:ln>
        </p:spPr>
        <p:txBody>
          <a:bodyPr lIns="91440" tIns="91440" rIns="91440" bIns="91440" anchor="t">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182" name="Google Shape;312;p30"/>
          <p:cNvSpPr/>
          <p:nvPr/>
        </p:nvSpPr>
        <p:spPr>
          <a:xfrm>
            <a:off x="713160" y="3611880"/>
            <a:ext cx="509436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defTabSz="914400">
              <a:lnSpc>
                <a:spcPct val="100000"/>
              </a:lnSpc>
              <a:spcBef>
                <a:spcPts val="300"/>
              </a:spcBef>
              <a:tabLst>
                <a:tab pos="0" algn="l"/>
              </a:tabLst>
            </a:pPr>
            <a:r>
              <a:rPr lang="en-GB" sz="1200" b="1" strike="noStrike" spc="-1">
                <a:solidFill>
                  <a:schemeClr val="dk1"/>
                </a:solidFill>
                <a:latin typeface="DM Sans"/>
                <a:ea typeface="DM Sans"/>
              </a:rPr>
              <a:t>CREDITS:</a:t>
            </a:r>
            <a:r>
              <a:rPr lang="en-GB" sz="1200" b="0" strike="noStrike" spc="-1">
                <a:solidFill>
                  <a:schemeClr val="dk1"/>
                </a:solidFill>
                <a:latin typeface="DM Sans"/>
                <a:ea typeface="DM Sans"/>
              </a:rPr>
              <a:t> This presentation template was created by </a:t>
            </a:r>
            <a:r>
              <a:rPr lang="en-GB" sz="1200" b="1" u="sng" strike="noStrike" spc="-1">
                <a:solidFill>
                  <a:schemeClr val="dk1"/>
                </a:solidFill>
                <a:uFillTx/>
                <a:latin typeface="DM Sans"/>
                <a:ea typeface="DM Sans"/>
                <a:hlinkClick r:id="rId2"/>
              </a:rPr>
              <a:t>Slidesgo</a:t>
            </a:r>
            <a:r>
              <a:rPr lang="en-GB" sz="1200" b="0" strike="noStrike" spc="-1">
                <a:solidFill>
                  <a:schemeClr val="dk1"/>
                </a:solidFill>
                <a:latin typeface="DM Sans"/>
                <a:ea typeface="DM Sans"/>
              </a:rPr>
              <a:t>, and includes icons by </a:t>
            </a:r>
            <a:r>
              <a:rPr lang="en-GB" sz="1200" b="1" u="sng" strike="noStrike" spc="-1">
                <a:solidFill>
                  <a:schemeClr val="dk1"/>
                </a:solidFill>
                <a:uFillTx/>
                <a:latin typeface="DM Sans"/>
                <a:ea typeface="DM Sans"/>
                <a:hlinkClick r:id="rId3"/>
              </a:rPr>
              <a:t>Flaticon</a:t>
            </a:r>
            <a:r>
              <a:rPr lang="en-GB" sz="1200" b="0" strike="noStrike" spc="-1">
                <a:solidFill>
                  <a:schemeClr val="dk1"/>
                </a:solidFill>
                <a:latin typeface="DM Sans"/>
                <a:ea typeface="DM Sans"/>
              </a:rPr>
              <a:t>, and infographics &amp; images by </a:t>
            </a:r>
            <a:r>
              <a:rPr lang="en-GB" sz="1200" b="1" u="sng" strike="noStrike" spc="-1">
                <a:solidFill>
                  <a:schemeClr val="dk1"/>
                </a:solidFill>
                <a:uFillTx/>
                <a:latin typeface="DM Sans"/>
                <a:ea typeface="DM Sans"/>
                <a:hlinkClick r:id="rId4"/>
              </a:rPr>
              <a:t>Freepik</a:t>
            </a:r>
            <a:r>
              <a:rPr lang="en-GB" sz="1200" b="0" u="sng" strike="noStrike" spc="-1">
                <a:solidFill>
                  <a:schemeClr val="dk1"/>
                </a:solidFill>
                <a:uFillTx/>
                <a:latin typeface="DM Sans"/>
                <a:ea typeface="DM Sans"/>
              </a:rPr>
              <a:t> </a:t>
            </a:r>
            <a:endParaRPr lang="en-US" sz="1200" b="0" strike="noStrike" spc="-1">
              <a:solidFill>
                <a:srgbClr val="000000"/>
              </a:solidFill>
              <a:latin typeface="OpenSymbo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p>
            <a:pPr indent="0">
              <a:buNone/>
            </a:pPr>
            <a:r>
              <a:rPr lang="fr-FR" sz="6500" b="0" strike="noStrike" spc="-1">
                <a:solidFill>
                  <a:schemeClr val="dk1"/>
                </a:solidFill>
                <a:latin typeface="Arial" panose="020B0604020202020204"/>
              </a:rPr>
              <a:t>Click to edit the title text format</a:t>
            </a:r>
            <a:endParaRPr lang="fr-FR" sz="6500" b="0" strike="noStrike" spc="-1">
              <a:solidFill>
                <a:schemeClr val="dk1"/>
              </a:solidFill>
              <a:latin typeface="Arial" panose="020B0604020202020204"/>
            </a:endParaRP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375" y="988060"/>
            <a:ext cx="4161790" cy="1951355"/>
          </a:xfrm>
          <a:prstGeom prst="rect">
            <a:avLst/>
          </a:prstGeom>
          <a:noFill/>
          <a:ln w="0">
            <a:noFill/>
          </a:ln>
        </p:spPr>
        <p:txBody>
          <a:bodyPr lIns="91440" tIns="91440" rIns="91440" bIns="91440" anchor="b">
            <a:normAutofit/>
          </a:bodyPr>
          <a:p>
            <a:pPr indent="0">
              <a:lnSpc>
                <a:spcPct val="100000"/>
              </a:lnSpc>
              <a:buNone/>
              <a:tabLst>
                <a:tab pos="0" algn="l"/>
              </a:tabLst>
            </a:pPr>
            <a:r>
              <a:rPr lang="en-GB" sz="4300" b="1" strike="noStrike" spc="-1">
                <a:solidFill>
                  <a:schemeClr val="dk1"/>
                </a:solidFill>
                <a:latin typeface="Outfit"/>
                <a:ea typeface="Outfit"/>
              </a:rPr>
              <a:t>Building Safer Cities</a:t>
            </a:r>
            <a:endParaRPr lang="fr-FR" sz="4300" b="0" strike="noStrike" spc="-1">
              <a:solidFill>
                <a:schemeClr val="dk1"/>
              </a:solidFill>
              <a:latin typeface="Arial" panose="020B0604020202020204"/>
            </a:endParaRPr>
          </a:p>
        </p:txBody>
      </p:sp>
      <p:sp>
        <p:nvSpPr>
          <p:cNvPr id="248" name="PlaceHolder 2"/>
          <p:cNvSpPr>
            <a:spLocks noGrp="1"/>
          </p:cNvSpPr>
          <p:nvPr>
            <p:ph type="subTitle"/>
          </p:nvPr>
        </p:nvSpPr>
        <p:spPr>
          <a:xfrm>
            <a:off x="714240" y="2931975"/>
            <a:ext cx="4161960" cy="418680"/>
          </a:xfrm>
          <a:prstGeom prst="rect">
            <a:avLst/>
          </a:prstGeom>
          <a:noFill/>
          <a:ln w="0">
            <a:noFill/>
          </a:ln>
        </p:spPr>
        <p:txBody>
          <a:bodyPr lIns="91440" tIns="91440" rIns="91440" bIns="91440" anchor="t">
            <a:normAutofit/>
          </a:bodyPr>
          <a:p>
            <a:pPr indent="0">
              <a:lnSpc>
                <a:spcPct val="100000"/>
              </a:lnSpc>
              <a:buNone/>
              <a:tabLst>
                <a:tab pos="0" algn="l"/>
              </a:tabLst>
            </a:pPr>
            <a:r>
              <a:rPr lang="en-GB" sz="1500" b="0" strike="noStrike" spc="-1">
                <a:solidFill>
                  <a:schemeClr val="dk1"/>
                </a:solidFill>
                <a:latin typeface="DM Sans"/>
                <a:ea typeface="DM Sans"/>
              </a:rPr>
              <a:t>Addressing Natural Disasters and Security Risks</a:t>
            </a:r>
            <a:endParaRPr lang="en-US" sz="1500" b="0" strike="noStrike" spc="-1">
              <a:solidFill>
                <a:srgbClr val="000000"/>
              </a:solidFill>
              <a:latin typeface="OpenSymbol"/>
            </a:endParaRPr>
          </a:p>
        </p:txBody>
      </p:sp>
      <p:cxnSp>
        <p:nvCxnSpPr>
          <p:cNvPr id="249" name="Google Shape;346;p36"/>
          <p:cNvCxnSpPr/>
          <p:nvPr/>
        </p:nvCxnSpPr>
        <p:spPr>
          <a:xfrm>
            <a:off x="823320" y="987120"/>
            <a:ext cx="373680" cy="360"/>
          </a:xfrm>
          <a:prstGeom prst="straightConnector1">
            <a:avLst/>
          </a:prstGeom>
          <a:ln w="19050">
            <a:solidFill>
              <a:srgbClr val="384655"/>
            </a:solidFill>
            <a:round/>
          </a:ln>
        </p:spPr>
      </p:cxnSp>
      <p:grpSp>
        <p:nvGrpSpPr>
          <p:cNvPr id="250" name="Google Shape;347;p36"/>
          <p:cNvGrpSpPr/>
          <p:nvPr/>
        </p:nvGrpSpPr>
        <p:grpSpPr>
          <a:xfrm>
            <a:off x="5115240" y="-428760"/>
            <a:ext cx="4275000" cy="6450480"/>
            <a:chOff x="5115240" y="-428760"/>
            <a:chExt cx="4275000" cy="6450480"/>
          </a:xfrm>
        </p:grpSpPr>
        <p:sp>
          <p:nvSpPr>
            <p:cNvPr id="251" name="Google Shape;348;p36"/>
            <p:cNvSpPr/>
            <p:nvPr/>
          </p:nvSpPr>
          <p:spPr>
            <a:xfrm rot="10800000" flipH="1">
              <a:off x="8492040" y="-192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2" name="Google Shape;349;p36"/>
            <p:cNvSpPr/>
            <p:nvPr/>
          </p:nvSpPr>
          <p:spPr>
            <a:xfrm>
              <a:off x="8551800" y="326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3" name="Google Shape;350;p36"/>
            <p:cNvSpPr/>
            <p:nvPr/>
          </p:nvSpPr>
          <p:spPr>
            <a:xfrm>
              <a:off x="660672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51;p36"/>
            <p:cNvSpPr/>
            <p:nvPr/>
          </p:nvSpPr>
          <p:spPr>
            <a:xfrm>
              <a:off x="71035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5" name="Google Shape;352;p36"/>
            <p:cNvSpPr/>
            <p:nvPr/>
          </p:nvSpPr>
          <p:spPr>
            <a:xfrm>
              <a:off x="66841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6" name="Google Shape;353;p36"/>
            <p:cNvSpPr/>
            <p:nvPr/>
          </p:nvSpPr>
          <p:spPr>
            <a:xfrm>
              <a:off x="610992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7" name="Google Shape;354;p36"/>
            <p:cNvSpPr/>
            <p:nvPr/>
          </p:nvSpPr>
          <p:spPr>
            <a:xfrm>
              <a:off x="6109920" y="697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8" name="Google Shape;355;p36"/>
            <p:cNvSpPr/>
            <p:nvPr/>
          </p:nvSpPr>
          <p:spPr>
            <a:xfrm>
              <a:off x="758736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9" name="Google Shape;356;p36"/>
            <p:cNvSpPr/>
            <p:nvPr/>
          </p:nvSpPr>
          <p:spPr>
            <a:xfrm>
              <a:off x="563400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0" name="Google Shape;357;p36"/>
            <p:cNvSpPr/>
            <p:nvPr/>
          </p:nvSpPr>
          <p:spPr>
            <a:xfrm>
              <a:off x="701784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58;p36"/>
            <p:cNvSpPr/>
            <p:nvPr/>
          </p:nvSpPr>
          <p:spPr>
            <a:xfrm>
              <a:off x="5193720" y="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59;p36"/>
            <p:cNvSpPr/>
            <p:nvPr/>
          </p:nvSpPr>
          <p:spPr>
            <a:xfrm>
              <a:off x="8069040" y="1622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3" name="Google Shape;360;p36"/>
            <p:cNvSpPr/>
            <p:nvPr/>
          </p:nvSpPr>
          <p:spPr>
            <a:xfrm rot="10800000" flipH="1">
              <a:off x="5114880" y="3656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4" name="Google Shape;361;p36"/>
            <p:cNvSpPr/>
            <p:nvPr/>
          </p:nvSpPr>
          <p:spPr>
            <a:xfrm rot="10800000" flipH="1">
              <a:off x="6606360" y="3925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5" name="Google Shape;362;p36"/>
            <p:cNvSpPr/>
            <p:nvPr/>
          </p:nvSpPr>
          <p:spPr>
            <a:xfrm rot="10800000" flipH="1">
              <a:off x="5983560" y="5054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6" name="Google Shape;363;p36"/>
            <p:cNvSpPr/>
            <p:nvPr/>
          </p:nvSpPr>
          <p:spPr>
            <a:xfrm rot="10800000" flipH="1">
              <a:off x="7178400" y="3533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64;p36"/>
            <p:cNvSpPr/>
            <p:nvPr/>
          </p:nvSpPr>
          <p:spPr>
            <a:xfrm rot="10800000" flipH="1">
              <a:off x="6606360" y="4609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65;p36"/>
            <p:cNvSpPr/>
            <p:nvPr/>
          </p:nvSpPr>
          <p:spPr>
            <a:xfrm rot="10800000" flipH="1">
              <a:off x="5526000" y="4128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66;p36"/>
            <p:cNvSpPr/>
            <p:nvPr/>
          </p:nvSpPr>
          <p:spPr>
            <a:xfrm>
              <a:off x="8117280" y="2852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0" name="Google Shape;367;p36"/>
            <p:cNvSpPr/>
            <p:nvPr/>
          </p:nvSpPr>
          <p:spPr>
            <a:xfrm>
              <a:off x="8172720" y="3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 name="Text Box 1"/>
          <p:cNvSpPr txBox="1"/>
          <p:nvPr/>
        </p:nvSpPr>
        <p:spPr>
          <a:xfrm>
            <a:off x="852805" y="3677920"/>
            <a:ext cx="2782570" cy="645160"/>
          </a:xfrm>
          <a:prstGeom prst="rect">
            <a:avLst/>
          </a:prstGeom>
          <a:noFill/>
        </p:spPr>
        <p:txBody>
          <a:bodyPr wrap="square" rtlCol="0">
            <a:spAutoFit/>
          </a:bodyPr>
          <a:p>
            <a:r>
              <a:rPr lang="en-IN" altLang="en-GB" spc="-1">
                <a:solidFill>
                  <a:schemeClr val="dk1"/>
                </a:solidFill>
                <a:latin typeface="DM Sans"/>
                <a:ea typeface="DM Sans"/>
                <a:sym typeface="+mn-ea"/>
              </a:rPr>
              <a:t>By Shreyash Srivastva</a:t>
            </a:r>
            <a:endParaRPr lang="en-US" b="0" strike="noStrike" spc="-1">
              <a:solidFill>
                <a:srgbClr val="000000"/>
              </a:solidFill>
              <a:latin typeface="OpenSymbol"/>
            </a:endParaRPr>
          </a:p>
          <a:p>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56001" lnSpcReduction="10000"/>
          </a:bodyPr>
          <a:p>
            <a:pPr indent="0">
              <a:lnSpc>
                <a:spcPct val="100000"/>
              </a:lnSpc>
              <a:buNone/>
              <a:tabLst>
                <a:tab pos="0" algn="l"/>
              </a:tabLst>
            </a:pPr>
            <a:r>
              <a:rPr lang="en-GB" sz="6500" b="1" strike="noStrike" spc="-1">
                <a:solidFill>
                  <a:schemeClr val="dk1"/>
                </a:solidFill>
                <a:latin typeface="Outfit"/>
                <a:ea typeface="Outfit"/>
              </a:rPr>
              <a:t>Automation &amp; Response integration</a:t>
            </a:r>
            <a:endParaRPr lang="fr-FR" sz="6500" b="0" strike="noStrike" spc="-1">
              <a:solidFill>
                <a:schemeClr val="dk1"/>
              </a:solidFill>
              <a:latin typeface="Arial" panose="020B0604020202020204"/>
            </a:endParaRPr>
          </a:p>
        </p:txBody>
      </p:sp>
      <p:sp>
        <p:nvSpPr>
          <p:cNvPr id="388"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49413" lnSpcReduction="20000"/>
          </a:bodyPr>
          <a:p>
            <a:pPr indent="0">
              <a:lnSpc>
                <a:spcPct val="100000"/>
              </a:lnSpc>
              <a:buNone/>
              <a:tabLst>
                <a:tab pos="0" algn="l"/>
              </a:tabLst>
            </a:pPr>
            <a:r>
              <a:rPr lang="en-GB" sz="1600" b="0" strike="noStrike" spc="-1">
                <a:solidFill>
                  <a:schemeClr val="dk1"/>
                </a:solidFill>
                <a:latin typeface="DM Sans"/>
                <a:ea typeface="DM Sans"/>
              </a:rPr>
              <a:t>Integrating automation into urban safety mechanisms can streamline response efforts during emergencies. This includes the use of chatbots that provide instant safety tips based on user location during disasters, and automated alert systems that can escalate issues to the proper authorities rapidly. The integration of automation allows for a more coordinated response, minimizing human error and ensuring critical information is disseminated quickly.</a:t>
            </a:r>
            <a:endParaRPr lang="en-US" sz="1600" b="0" strike="noStrike" spc="-1">
              <a:solidFill>
                <a:srgbClr val="000000"/>
              </a:solidFill>
              <a:latin typeface="OpenSymbol"/>
            </a:endParaRPr>
          </a:p>
        </p:txBody>
      </p:sp>
      <p:grpSp>
        <p:nvGrpSpPr>
          <p:cNvPr id="389" name="Google Shape;406;p39"/>
          <p:cNvGrpSpPr/>
          <p:nvPr/>
        </p:nvGrpSpPr>
        <p:grpSpPr>
          <a:xfrm>
            <a:off x="-541800" y="-622440"/>
            <a:ext cx="4135320" cy="6091200"/>
            <a:chOff x="-541800" y="-622440"/>
            <a:chExt cx="4135320" cy="6091200"/>
          </a:xfrm>
        </p:grpSpPr>
        <p:sp>
          <p:nvSpPr>
            <p:cNvPr id="39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407"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p>
            <a:pPr indent="0">
              <a:lnSpc>
                <a:spcPct val="100000"/>
              </a:lnSpc>
              <a:buNone/>
              <a:tabLst>
                <a:tab pos="0" algn="l"/>
              </a:tabLst>
            </a:pPr>
            <a:r>
              <a:rPr lang="en-GB" sz="6500" b="1" strike="noStrike" spc="-1">
                <a:solidFill>
                  <a:schemeClr val="dk1"/>
                </a:solidFill>
                <a:latin typeface="Outfit"/>
                <a:ea typeface="Outfit"/>
              </a:rPr>
              <a:t>Conclusions</a:t>
            </a:r>
            <a:endParaRPr lang="fr-FR" sz="6500" b="0" strike="noStrike" spc="-1">
              <a:solidFill>
                <a:schemeClr val="dk1"/>
              </a:solidFill>
              <a:latin typeface="Arial" panose="020B0604020202020204"/>
            </a:endParaRPr>
          </a:p>
        </p:txBody>
      </p:sp>
      <p:sp>
        <p:nvSpPr>
          <p:cNvPr id="409"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49413" lnSpcReduction="20000"/>
          </a:bodyPr>
          <a:p>
            <a:pPr indent="0">
              <a:lnSpc>
                <a:spcPct val="100000"/>
              </a:lnSpc>
              <a:buNone/>
              <a:tabLst>
                <a:tab pos="0" algn="l"/>
              </a:tabLst>
            </a:pPr>
            <a:r>
              <a:rPr lang="en-GB" sz="1600" b="0" strike="noStrike" spc="-1">
                <a:solidFill>
                  <a:schemeClr val="dk1"/>
                </a:solidFill>
                <a:latin typeface="DM Sans"/>
                <a:ea typeface="DM Sans"/>
              </a:rPr>
              <a:t>In conclusion, building safer cities requires a multi-faceted approach that combines technology with proactive strategies for disaster risk management. Implementing real-time monitoring systems, enhancing communication channels, and investing in both hardware and software solutions can significantly reduce the vulnerabilities of urban areas. By prioritizing safety and resilience, cities can better protect their citizens from the escalating threats of natural and man-made disasters.</a:t>
            </a:r>
            <a:endParaRPr lang="en-US" sz="1600" b="0" strike="noStrike" spc="-1">
              <a:solidFill>
                <a:srgbClr val="000000"/>
              </a:solidFill>
              <a:latin typeface="OpenSymbol"/>
            </a:endParaRPr>
          </a:p>
        </p:txBody>
      </p:sp>
      <p:grpSp>
        <p:nvGrpSpPr>
          <p:cNvPr id="410" name="Google Shape;406;p39"/>
          <p:cNvGrpSpPr/>
          <p:nvPr/>
        </p:nvGrpSpPr>
        <p:grpSpPr>
          <a:xfrm>
            <a:off x="-541800" y="-622440"/>
            <a:ext cx="4135320" cy="6091200"/>
            <a:chOff x="-541800" y="-622440"/>
            <a:chExt cx="4135320" cy="6091200"/>
          </a:xfrm>
        </p:grpSpPr>
        <p:sp>
          <p:nvSpPr>
            <p:cNvPr id="41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428"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714240" y="676440"/>
            <a:ext cx="5095440" cy="1056960"/>
          </a:xfrm>
          <a:prstGeom prst="rect">
            <a:avLst/>
          </a:prstGeom>
          <a:noFill/>
          <a:ln w="0">
            <a:noFill/>
          </a:ln>
        </p:spPr>
        <p:txBody>
          <a:bodyPr lIns="91440" tIns="91440" rIns="91440" bIns="91440" anchor="t">
            <a:normAutofit fontScale="96818"/>
          </a:bodyPr>
          <a:p>
            <a:pPr indent="0">
              <a:lnSpc>
                <a:spcPct val="100000"/>
              </a:lnSpc>
              <a:buNone/>
              <a:tabLst>
                <a:tab pos="0" algn="l"/>
              </a:tabLst>
            </a:pPr>
            <a:r>
              <a:rPr lang="en-GB" sz="6000" b="1" strike="noStrike" spc="-1">
                <a:solidFill>
                  <a:schemeClr val="dk1"/>
                </a:solidFill>
                <a:latin typeface="Outfit"/>
                <a:ea typeface="Outfit"/>
              </a:rPr>
              <a:t>Thank you!</a:t>
            </a:r>
            <a:endParaRPr lang="fr-FR" sz="6000" b="0" strike="noStrike" spc="-1">
              <a:solidFill>
                <a:schemeClr val="dk1"/>
              </a:solidFill>
              <a:latin typeface="Arial" panose="020B0604020202020204"/>
            </a:endParaRPr>
          </a:p>
        </p:txBody>
      </p:sp>
      <p:sp>
        <p:nvSpPr>
          <p:cNvPr id="430" name="PlaceHolder 2"/>
          <p:cNvSpPr>
            <a:spLocks noGrp="1"/>
          </p:cNvSpPr>
          <p:nvPr>
            <p:ph type="subTitle"/>
          </p:nvPr>
        </p:nvSpPr>
        <p:spPr>
          <a:xfrm>
            <a:off x="714240" y="1838160"/>
            <a:ext cx="5095440" cy="1056960"/>
          </a:xfrm>
          <a:prstGeom prst="rect">
            <a:avLst/>
          </a:prstGeom>
          <a:noFill/>
          <a:ln w="0">
            <a:noFill/>
          </a:ln>
        </p:spPr>
        <p:txBody>
          <a:bodyPr lIns="91440" tIns="91440" rIns="91440" bIns="91440" anchor="ctr">
            <a:normAutofit/>
          </a:bodyPr>
          <a:p>
            <a:pPr indent="0">
              <a:lnSpc>
                <a:spcPct val="100000"/>
              </a:lnSpc>
              <a:buNone/>
              <a:tabLst>
                <a:tab pos="0" algn="l"/>
              </a:tabLst>
            </a:pPr>
            <a:r>
              <a:rPr lang="en-GB" sz="2000" b="0" strike="noStrike" spc="-1">
                <a:solidFill>
                  <a:schemeClr val="dk1"/>
                </a:solidFill>
                <a:latin typeface="DM Sans"/>
                <a:ea typeface="DM Sans"/>
              </a:rPr>
              <a:t>Do you have any questions?</a:t>
            </a:r>
            <a:endParaRPr lang="en-US" sz="2000" b="0" strike="noStrike" spc="-1">
              <a:solidFill>
                <a:srgbClr val="000000"/>
              </a:solidFill>
              <a:latin typeface="OpenSymbol"/>
            </a:endParaRPr>
          </a:p>
        </p:txBody>
      </p:sp>
      <p:sp>
        <p:nvSpPr>
          <p:cNvPr id="431" name="Google Shape;1080;p70"/>
          <p:cNvSpPr/>
          <p:nvPr/>
        </p:nvSpPr>
        <p:spPr>
          <a:xfrm>
            <a:off x="714240" y="4124160"/>
            <a:ext cx="5095440" cy="352080"/>
          </a:xfrm>
          <a:prstGeom prst="rect">
            <a:avLst/>
          </a:prstGeom>
          <a:noFill/>
          <a:ln w="0">
            <a:noFill/>
          </a:ln>
        </p:spPr>
        <p:style>
          <a:lnRef idx="0">
            <a:srgbClr val="FFFFFF"/>
          </a:lnRef>
          <a:fillRef idx="0">
            <a:srgbClr val="FFFFFF"/>
          </a:fillRef>
          <a:effectRef idx="0">
            <a:srgbClr val="FFFFFF"/>
          </a:effectRef>
          <a:fontRef idx="minor"/>
        </p:style>
        <p:txBody>
          <a:bodyPr lIns="870823080" tIns="176040" rIns="870823080" bIns="176040" anchor="t">
            <a:normAutofit fontScale="12222"/>
          </a:bodyPr>
          <a:p>
            <a:pPr defTabSz="914400">
              <a:lnSpc>
                <a:spcPct val="100000"/>
              </a:lnSpc>
              <a:tabLst>
                <a:tab pos="0" algn="l"/>
              </a:tabLst>
            </a:pPr>
            <a:r>
              <a:rPr lang="en-GB" sz="1200" b="0" strike="noStrike" spc="-1">
                <a:solidFill>
                  <a:schemeClr val="dk1"/>
                </a:solidFill>
                <a:latin typeface="Arial" panose="020B0604020202020204"/>
              </a:rPr>
              <a:t>+91 620 421 838</a:t>
            </a:r>
            <a:endParaRPr lang="en-US" sz="1200" b="0" strike="noStrike" spc="-1">
              <a:solidFill>
                <a:srgbClr val="000000"/>
              </a:solidFill>
              <a:latin typeface="OpenSymbol"/>
            </a:endParaRPr>
          </a:p>
        </p:txBody>
      </p:sp>
      <p:sp>
        <p:nvSpPr>
          <p:cNvPr id="432" name="Google Shape;1081;p70"/>
          <p:cNvSpPr/>
          <p:nvPr/>
        </p:nvSpPr>
        <p:spPr>
          <a:xfrm rot="10800000" flipH="1">
            <a:off x="7185240" y="1838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3" name="Google Shape;1082;p70"/>
          <p:cNvSpPr/>
          <p:nvPr/>
        </p:nvSpPr>
        <p:spPr>
          <a:xfrm rot="10800000" flipH="1">
            <a:off x="7136640" y="45396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4" name="Google Shape;1083;p70"/>
          <p:cNvSpPr/>
          <p:nvPr/>
        </p:nvSpPr>
        <p:spPr>
          <a:xfrm rot="10800000" flipH="1">
            <a:off x="6717240" y="4067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5" name="Google Shape;1084;p70"/>
          <p:cNvSpPr/>
          <p:nvPr/>
        </p:nvSpPr>
        <p:spPr>
          <a:xfrm rot="10800000" flipH="1">
            <a:off x="6249600" y="3015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6" name="Google Shape;1085;p70"/>
          <p:cNvSpPr/>
          <p:nvPr/>
        </p:nvSpPr>
        <p:spPr>
          <a:xfrm rot="10800000" flipH="1">
            <a:off x="5842800" y="3511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7" name="Google Shape;1086;p70"/>
          <p:cNvSpPr/>
          <p:nvPr/>
        </p:nvSpPr>
        <p:spPr>
          <a:xfrm rot="10800000" flipH="1">
            <a:off x="7591320" y="3396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8" name="Google Shape;1087;p70"/>
          <p:cNvSpPr/>
          <p:nvPr/>
        </p:nvSpPr>
        <p:spPr>
          <a:xfrm rot="10800000" flipH="1">
            <a:off x="7185240" y="2310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9" name="Google Shape;1088;p70"/>
          <p:cNvSpPr/>
          <p:nvPr/>
        </p:nvSpPr>
        <p:spPr>
          <a:xfrm rot="10800000" flipH="1">
            <a:off x="8073000" y="298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0" name="Google Shape;1089;p70"/>
          <p:cNvSpPr/>
          <p:nvPr/>
        </p:nvSpPr>
        <p:spPr>
          <a:xfrm>
            <a:off x="6147000" y="1260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1" name="Google Shape;1090;p70"/>
          <p:cNvSpPr/>
          <p:nvPr/>
        </p:nvSpPr>
        <p:spPr>
          <a:xfrm>
            <a:off x="6465960" y="283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2" name="Google Shape;1091;p70"/>
          <p:cNvSpPr/>
          <p:nvPr/>
        </p:nvSpPr>
        <p:spPr>
          <a:xfrm>
            <a:off x="5843520" y="-493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3" name="Google Shape;1092;p70"/>
          <p:cNvSpPr/>
          <p:nvPr/>
        </p:nvSpPr>
        <p:spPr>
          <a:xfrm>
            <a:off x="6794280" y="870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4" name="Google Shape;1093;p70"/>
          <p:cNvSpPr/>
          <p:nvPr/>
        </p:nvSpPr>
        <p:spPr>
          <a:xfrm>
            <a:off x="521568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5" name="Google Shape;1094;p70"/>
          <p:cNvSpPr/>
          <p:nvPr/>
        </p:nvSpPr>
        <p:spPr>
          <a:xfrm rot="10800000" flipH="1">
            <a:off x="8595360" y="1947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6" name="Google Shape;1095;p70"/>
          <p:cNvSpPr/>
          <p:nvPr/>
        </p:nvSpPr>
        <p:spPr>
          <a:xfrm rot="10800000" flipH="1">
            <a:off x="8148600" y="146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7" name="Google Shape;1096;p70"/>
          <p:cNvSpPr/>
          <p:nvPr/>
        </p:nvSpPr>
        <p:spPr>
          <a:xfrm>
            <a:off x="7964280" y="42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8" name="Google Shape;1097;p70"/>
          <p:cNvSpPr/>
          <p:nvPr/>
        </p:nvSpPr>
        <p:spPr>
          <a:xfrm>
            <a:off x="837252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cxnSp>
        <p:nvCxnSpPr>
          <p:cNvPr id="449" name="Google Shape;1098;p70"/>
          <p:cNvCxnSpPr/>
          <p:nvPr/>
        </p:nvCxnSpPr>
        <p:spPr>
          <a:xfrm>
            <a:off x="813960" y="677160"/>
            <a:ext cx="374040" cy="360"/>
          </a:xfrm>
          <a:prstGeom prst="straightConnector1">
            <a:avLst/>
          </a:prstGeom>
          <a:ln w="19050">
            <a:solidFill>
              <a:srgbClr val="384655"/>
            </a:solidFill>
            <a:round/>
          </a:ln>
        </p:spPr>
      </p:cxnSp>
      <p:sp>
        <p:nvSpPr>
          <p:cNvPr id="450" name="Google Shape;1099;p70"/>
          <p:cNvSpPr/>
          <p:nvPr/>
        </p:nvSpPr>
        <p:spPr>
          <a:xfrm>
            <a:off x="81432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451" name="Google Shape;1100;p70"/>
          <p:cNvGrpSpPr/>
          <p:nvPr/>
        </p:nvGrpSpPr>
        <p:grpSpPr>
          <a:xfrm>
            <a:off x="1334880" y="3103560"/>
            <a:ext cx="407160" cy="407160"/>
            <a:chOff x="1334880" y="3103560"/>
            <a:chExt cx="407160" cy="407160"/>
          </a:xfrm>
        </p:grpSpPr>
        <p:sp>
          <p:nvSpPr>
            <p:cNvPr id="452" name="Google Shape;1101;p70"/>
            <p:cNvSpPr/>
            <p:nvPr/>
          </p:nvSpPr>
          <p:spPr>
            <a:xfrm>
              <a:off x="1454760" y="3223800"/>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83520" bIns="8352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3" name="Google Shape;1102;p70"/>
            <p:cNvSpPr/>
            <p:nvPr/>
          </p:nvSpPr>
          <p:spPr>
            <a:xfrm>
              <a:off x="1382400" y="315144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4" name="Google Shape;1103;p70"/>
            <p:cNvSpPr/>
            <p:nvPr/>
          </p:nvSpPr>
          <p:spPr>
            <a:xfrm>
              <a:off x="133488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5" name="Google Shape;1104;p70"/>
            <p:cNvSpPr/>
            <p:nvPr/>
          </p:nvSpPr>
          <p:spPr>
            <a:xfrm>
              <a:off x="1598040" y="320004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760" bIns="2376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56" name="Google Shape;1105;p70"/>
          <p:cNvGrpSpPr/>
          <p:nvPr/>
        </p:nvGrpSpPr>
        <p:grpSpPr>
          <a:xfrm>
            <a:off x="1855440" y="3103560"/>
            <a:ext cx="407160" cy="407160"/>
            <a:chOff x="1855440" y="3103560"/>
            <a:chExt cx="407160" cy="407160"/>
          </a:xfrm>
        </p:grpSpPr>
        <p:sp>
          <p:nvSpPr>
            <p:cNvPr id="457" name="Google Shape;1106;p70"/>
            <p:cNvSpPr/>
            <p:nvPr/>
          </p:nvSpPr>
          <p:spPr>
            <a:xfrm>
              <a:off x="1915920" y="32475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8" name="Google Shape;1107;p70"/>
            <p:cNvSpPr/>
            <p:nvPr/>
          </p:nvSpPr>
          <p:spPr>
            <a:xfrm>
              <a:off x="1915920" y="31521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35640" bIns="356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9" name="Google Shape;1108;p70"/>
            <p:cNvSpPr/>
            <p:nvPr/>
          </p:nvSpPr>
          <p:spPr>
            <a:xfrm>
              <a:off x="2011320" y="32472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60" name="Google Shape;1109;p70"/>
            <p:cNvSpPr/>
            <p:nvPr/>
          </p:nvSpPr>
          <p:spPr>
            <a:xfrm>
              <a:off x="185544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Google Shape;664;p50"/>
          <p:cNvSpPr/>
          <p:nvPr/>
        </p:nvSpPr>
        <p:spPr>
          <a:xfrm>
            <a:off x="5122080" y="1060200"/>
            <a:ext cx="3108960" cy="3108960"/>
          </a:xfrm>
          <a:prstGeom prst="ellipse">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272"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1" strike="noStrike" spc="-1">
                <a:solidFill>
                  <a:schemeClr val="dk1"/>
                </a:solidFill>
                <a:latin typeface="Outfit"/>
                <a:ea typeface="Outfit"/>
              </a:rPr>
              <a:t>Introduction</a:t>
            </a:r>
            <a:endParaRPr lang="fr-FR" sz="3500" b="0" strike="noStrike" spc="-1">
              <a:solidFill>
                <a:schemeClr val="dk1"/>
              </a:solidFill>
              <a:latin typeface="Arial" panose="020B0604020202020204"/>
            </a:endParaRPr>
          </a:p>
        </p:txBody>
      </p:sp>
      <p:sp>
        <p:nvSpPr>
          <p:cNvPr id="273"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62128"/>
          </a:bodyPr>
          <a:p>
            <a:pPr indent="0">
              <a:lnSpc>
                <a:spcPct val="100000"/>
              </a:lnSpc>
              <a:buNone/>
              <a:tabLst>
                <a:tab pos="0" algn="l"/>
              </a:tabLst>
            </a:pPr>
            <a:r>
              <a:rPr lang="en-GB" sz="1400" b="0" strike="noStrike" spc="-1">
                <a:solidFill>
                  <a:schemeClr val="dk1"/>
                </a:solidFill>
                <a:latin typeface="DM Sans"/>
                <a:ea typeface="DM Sans"/>
              </a:rPr>
              <a:t>Cities are increasingly threatened by natural disasters, security breaches, and environmental hazards. The lack of real-time monitoring systems leads to ineffective responses when crises arise. In this presentation, we explore the challenges faced by urban areas and propose solutions to strengthen infrastructure and enhance safety through innovative technologies.</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p>
            <a:pPr indent="0">
              <a:lnSpc>
                <a:spcPct val="100000"/>
              </a:lnSpc>
              <a:buNone/>
              <a:tabLst>
                <a:tab pos="0" algn="l"/>
              </a:tabLst>
            </a:pPr>
            <a:r>
              <a:rPr lang="en-GB" sz="5000" b="1" strike="noStrike" spc="-1">
                <a:solidFill>
                  <a:schemeClr val="dk1"/>
                </a:solidFill>
                <a:latin typeface="Outfit"/>
                <a:ea typeface="Outfit"/>
              </a:rPr>
              <a:t>Challenges</a:t>
            </a:r>
            <a:endParaRPr lang="fr-FR" sz="5000" b="0" strike="noStrike" spc="-1">
              <a:solidFill>
                <a:schemeClr val="dk1"/>
              </a:solidFill>
              <a:latin typeface="Arial" panose="020B0604020202020204"/>
            </a:endParaRPr>
          </a:p>
        </p:txBody>
      </p:sp>
      <p:sp>
        <p:nvSpPr>
          <p:cNvPr id="275"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p>
            <a:pPr indent="0">
              <a:lnSpc>
                <a:spcPct val="100000"/>
              </a:lnSpc>
              <a:buNone/>
              <a:tabLst>
                <a:tab pos="0" algn="l"/>
              </a:tabLst>
            </a:pPr>
            <a:r>
              <a:rPr lang="en-GB" sz="6000" b="1" strike="noStrike" spc="-1">
                <a:solidFill>
                  <a:schemeClr val="dk1"/>
                </a:solidFill>
                <a:latin typeface="Outfit"/>
                <a:ea typeface="Outfit"/>
              </a:rPr>
              <a:t>01</a:t>
            </a:r>
            <a:endParaRPr lang="fr-FR" sz="6000" b="0" strike="noStrike" spc="-1">
              <a:solidFill>
                <a:schemeClr val="dk1"/>
              </a:solidFill>
              <a:latin typeface="Arial" panose="020B0604020202020204"/>
            </a:endParaRPr>
          </a:p>
        </p:txBody>
      </p:sp>
      <p:sp>
        <p:nvSpPr>
          <p:cNvPr id="276"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p>
            <a:pPr indent="0" algn="ctr">
              <a:buNone/>
            </a:pPr>
            <a:endParaRPr lang="en-US" sz="1600" b="0" strike="noStrike" spc="-1">
              <a:solidFill>
                <a:schemeClr val="dk1"/>
              </a:solidFill>
              <a:latin typeface="DM Sans"/>
              <a:ea typeface="DM Sans"/>
            </a:endParaRPr>
          </a:p>
        </p:txBody>
      </p:sp>
      <p:grpSp>
        <p:nvGrpSpPr>
          <p:cNvPr id="277" name="Google Shape;432;p40"/>
          <p:cNvGrpSpPr/>
          <p:nvPr/>
        </p:nvGrpSpPr>
        <p:grpSpPr>
          <a:xfrm>
            <a:off x="5104800" y="-153360"/>
            <a:ext cx="4218480" cy="6000480"/>
            <a:chOff x="5104800" y="-153360"/>
            <a:chExt cx="4218480" cy="6000480"/>
          </a:xfrm>
        </p:grpSpPr>
        <p:sp>
          <p:nvSpPr>
            <p:cNvPr id="278"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1"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2"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3"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4"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295"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Google Shape;664;p50"/>
          <p:cNvSpPr/>
          <p:nvPr/>
        </p:nvSpPr>
        <p:spPr>
          <a:xfrm>
            <a:off x="5122080" y="1060200"/>
            <a:ext cx="3108960" cy="3108960"/>
          </a:xfrm>
          <a:prstGeom prst="ellipse">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297"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1" strike="noStrike" spc="-1">
                <a:solidFill>
                  <a:schemeClr val="dk1"/>
                </a:solidFill>
                <a:latin typeface="Outfit"/>
                <a:ea typeface="Outfit"/>
              </a:rPr>
              <a:t>Early Detection technology</a:t>
            </a:r>
            <a:endParaRPr lang="fr-FR" sz="3500" b="0" strike="noStrike" spc="-1">
              <a:solidFill>
                <a:schemeClr val="dk1"/>
              </a:solidFill>
              <a:latin typeface="Arial" panose="020B0604020202020204"/>
            </a:endParaRPr>
          </a:p>
        </p:txBody>
      </p:sp>
      <p:sp>
        <p:nvSpPr>
          <p:cNvPr id="298"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62128"/>
          </a:bodyPr>
          <a:p>
            <a:pPr indent="0">
              <a:lnSpc>
                <a:spcPct val="100000"/>
              </a:lnSpc>
              <a:buNone/>
              <a:tabLst>
                <a:tab pos="0" algn="l"/>
              </a:tabLst>
            </a:pPr>
            <a:r>
              <a:rPr lang="en-GB" sz="1400" b="0" strike="noStrike" spc="-1">
                <a:solidFill>
                  <a:schemeClr val="dk1"/>
                </a:solidFill>
                <a:latin typeface="DM Sans"/>
                <a:ea typeface="DM Sans"/>
              </a:rPr>
              <a:t>Utilizing low-cost sensors and advanced technology can enhance early detection of disasters. This includes devices like flood detectors that monitor water levels, smoke detectors for fire hazards, and air quality monitors to assess environmental threats. By adopting simple yet effective technology, cities can be alerted before conditions escalate, enabling proactive measures.</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56001" lnSpcReduction="10000"/>
          </a:bodyPr>
          <a:p>
            <a:pPr indent="0">
              <a:lnSpc>
                <a:spcPct val="100000"/>
              </a:lnSpc>
              <a:buNone/>
              <a:tabLst>
                <a:tab pos="0" algn="l"/>
              </a:tabLst>
            </a:pPr>
            <a:r>
              <a:rPr lang="en-GB" sz="6500" b="1" strike="noStrike" spc="-1">
                <a:solidFill>
                  <a:schemeClr val="dk1"/>
                </a:solidFill>
                <a:latin typeface="Outfit"/>
                <a:ea typeface="Outfit"/>
              </a:rPr>
              <a:t>Fast Communication systems</a:t>
            </a:r>
            <a:endParaRPr lang="fr-FR" sz="6500" b="0" strike="noStrike" spc="-1">
              <a:solidFill>
                <a:schemeClr val="dk1"/>
              </a:solidFill>
              <a:latin typeface="Arial" panose="020B0604020202020204"/>
            </a:endParaRPr>
          </a:p>
        </p:txBody>
      </p:sp>
      <p:sp>
        <p:nvSpPr>
          <p:cNvPr id="300"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49413"/>
          </a:bodyPr>
          <a:p>
            <a:pPr indent="0">
              <a:lnSpc>
                <a:spcPct val="100000"/>
              </a:lnSpc>
              <a:buNone/>
              <a:tabLst>
                <a:tab pos="0" algn="l"/>
              </a:tabLst>
            </a:pPr>
            <a:r>
              <a:rPr lang="en-GB" sz="1600" b="0" strike="noStrike" spc="-1">
                <a:solidFill>
                  <a:schemeClr val="dk1"/>
                </a:solidFill>
                <a:latin typeface="DM Sans"/>
                <a:ea typeface="DM Sans"/>
              </a:rPr>
              <a:t>Implementing efficient communication systems is critical for timely alerts to citizens and authorities during emergencies. This includes mobile applications for emergency alerts, real-time notifications about weather changes, and a network for immediate broadcasting of safety information. Rapid dissemination of information ensures that everyone is informed and can act promptly in case of imminent threats.</a:t>
            </a:r>
            <a:endParaRPr lang="en-US" sz="1600" b="0" strike="noStrike" spc="-1">
              <a:solidFill>
                <a:srgbClr val="000000"/>
              </a:solidFill>
              <a:latin typeface="OpenSymbol"/>
            </a:endParaRPr>
          </a:p>
        </p:txBody>
      </p:sp>
      <p:grpSp>
        <p:nvGrpSpPr>
          <p:cNvPr id="301" name="Google Shape;406;p39"/>
          <p:cNvGrpSpPr/>
          <p:nvPr/>
        </p:nvGrpSpPr>
        <p:grpSpPr>
          <a:xfrm>
            <a:off x="-541800" y="-622440"/>
            <a:ext cx="4135320" cy="6091200"/>
            <a:chOff x="-541800" y="-622440"/>
            <a:chExt cx="4135320" cy="6091200"/>
          </a:xfrm>
        </p:grpSpPr>
        <p:sp>
          <p:nvSpPr>
            <p:cNvPr id="30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319"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56001" lnSpcReduction="10000"/>
          </a:bodyPr>
          <a:p>
            <a:pPr indent="0">
              <a:lnSpc>
                <a:spcPct val="100000"/>
              </a:lnSpc>
              <a:buNone/>
              <a:tabLst>
                <a:tab pos="0" algn="l"/>
              </a:tabLst>
            </a:pPr>
            <a:r>
              <a:rPr lang="en-GB" sz="6500" b="1" strike="noStrike" spc="-1">
                <a:solidFill>
                  <a:schemeClr val="dk1"/>
                </a:solidFill>
                <a:latin typeface="Outfit"/>
                <a:ea typeface="Outfit"/>
              </a:rPr>
              <a:t>Security &amp; Infrastructure resilience</a:t>
            </a:r>
            <a:endParaRPr lang="fr-FR" sz="6500" b="0" strike="noStrike" spc="-1">
              <a:solidFill>
                <a:schemeClr val="dk1"/>
              </a:solidFill>
              <a:latin typeface="Arial" panose="020B0604020202020204"/>
            </a:endParaRPr>
          </a:p>
        </p:txBody>
      </p:sp>
      <p:sp>
        <p:nvSpPr>
          <p:cNvPr id="321"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49413" lnSpcReduction="20000"/>
          </a:bodyPr>
          <a:p>
            <a:pPr indent="0">
              <a:lnSpc>
                <a:spcPct val="100000"/>
              </a:lnSpc>
              <a:buNone/>
              <a:tabLst>
                <a:tab pos="0" algn="l"/>
              </a:tabLst>
            </a:pPr>
            <a:r>
              <a:rPr lang="en-GB" sz="1600" b="0" strike="noStrike" spc="-1">
                <a:solidFill>
                  <a:schemeClr val="dk1"/>
                </a:solidFill>
                <a:latin typeface="DM Sans"/>
                <a:ea typeface="DM Sans"/>
              </a:rPr>
              <a:t>Enhancing security and infrastructure resilience involves integrating modern technology with urban planning. This includes the establishment of reinforced structures to withstand natural disasters, installation of surveillance systems that utilize AI for threat detection, and creating community safety networks that promote communication between citizens and authorities. By improving infrastructure, cities can not only survive impacts but thrive in a safe environment.</a:t>
            </a:r>
            <a:endParaRPr lang="en-US" sz="1600" b="0" strike="noStrike" spc="-1">
              <a:solidFill>
                <a:srgbClr val="000000"/>
              </a:solidFill>
              <a:latin typeface="OpenSymbol"/>
            </a:endParaRPr>
          </a:p>
        </p:txBody>
      </p:sp>
      <p:grpSp>
        <p:nvGrpSpPr>
          <p:cNvPr id="322" name="Google Shape;406;p39"/>
          <p:cNvGrpSpPr/>
          <p:nvPr/>
        </p:nvGrpSpPr>
        <p:grpSpPr>
          <a:xfrm>
            <a:off x="-541800" y="-622440"/>
            <a:ext cx="4135320" cy="6091200"/>
            <a:chOff x="-541800" y="-622440"/>
            <a:chExt cx="4135320" cy="6091200"/>
          </a:xfrm>
        </p:grpSpPr>
        <p:sp>
          <p:nvSpPr>
            <p:cNvPr id="323"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4"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5"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6"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7"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0"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1"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2"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6"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7"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8"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9"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340"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p>
            <a:pPr indent="0">
              <a:lnSpc>
                <a:spcPct val="100000"/>
              </a:lnSpc>
              <a:buNone/>
              <a:tabLst>
                <a:tab pos="0" algn="l"/>
              </a:tabLst>
            </a:pPr>
            <a:r>
              <a:rPr lang="en-GB" sz="5000" b="1" strike="noStrike" spc="-1">
                <a:solidFill>
                  <a:schemeClr val="dk1"/>
                </a:solidFill>
                <a:latin typeface="Outfit"/>
                <a:ea typeface="Outfit"/>
              </a:rPr>
              <a:t>Solutions</a:t>
            </a:r>
            <a:endParaRPr lang="fr-FR" sz="5000" b="0" strike="noStrike" spc="-1">
              <a:solidFill>
                <a:schemeClr val="dk1"/>
              </a:solidFill>
              <a:latin typeface="Arial" panose="020B0604020202020204"/>
            </a:endParaRPr>
          </a:p>
        </p:txBody>
      </p:sp>
      <p:sp>
        <p:nvSpPr>
          <p:cNvPr id="342"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p>
            <a:pPr indent="0">
              <a:lnSpc>
                <a:spcPct val="100000"/>
              </a:lnSpc>
              <a:buNone/>
              <a:tabLst>
                <a:tab pos="0" algn="l"/>
              </a:tabLst>
            </a:pPr>
            <a:r>
              <a:rPr lang="en-GB" sz="6000" b="1" strike="noStrike" spc="-1">
                <a:solidFill>
                  <a:schemeClr val="dk1"/>
                </a:solidFill>
                <a:latin typeface="Outfit"/>
                <a:ea typeface="Outfit"/>
              </a:rPr>
              <a:t>02</a:t>
            </a:r>
            <a:endParaRPr lang="fr-FR" sz="6000" b="0" strike="noStrike" spc="-1">
              <a:solidFill>
                <a:schemeClr val="dk1"/>
              </a:solidFill>
              <a:latin typeface="Arial" panose="020B0604020202020204"/>
            </a:endParaRPr>
          </a:p>
        </p:txBody>
      </p:sp>
      <p:sp>
        <p:nvSpPr>
          <p:cNvPr id="343"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p>
            <a:pPr indent="0" algn="ctr">
              <a:buNone/>
            </a:pPr>
            <a:endParaRPr lang="en-US" sz="1600" b="0" strike="noStrike" spc="-1">
              <a:solidFill>
                <a:schemeClr val="dk1"/>
              </a:solidFill>
              <a:latin typeface="DM Sans"/>
              <a:ea typeface="DM Sans"/>
            </a:endParaRPr>
          </a:p>
        </p:txBody>
      </p:sp>
      <p:grpSp>
        <p:nvGrpSpPr>
          <p:cNvPr id="344" name="Google Shape;432;p40"/>
          <p:cNvGrpSpPr/>
          <p:nvPr/>
        </p:nvGrpSpPr>
        <p:grpSpPr>
          <a:xfrm>
            <a:off x="5104800" y="-153360"/>
            <a:ext cx="4218480" cy="6000480"/>
            <a:chOff x="5104800" y="-153360"/>
            <a:chExt cx="4218480" cy="6000480"/>
          </a:xfrm>
        </p:grpSpPr>
        <p:sp>
          <p:nvSpPr>
            <p:cNvPr id="345"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6"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7"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8"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9"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0"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1"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2"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3"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4"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5"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6"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7"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8"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59"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0"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1"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362"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60616" lnSpcReduction="20000"/>
          </a:bodyPr>
          <a:p>
            <a:pPr indent="0">
              <a:lnSpc>
                <a:spcPct val="100000"/>
              </a:lnSpc>
              <a:buNone/>
              <a:tabLst>
                <a:tab pos="0" algn="l"/>
              </a:tabLst>
            </a:pPr>
            <a:r>
              <a:rPr lang="en-GB" sz="6500" b="1" strike="noStrike" spc="-1">
                <a:solidFill>
                  <a:schemeClr val="dk1"/>
                </a:solidFill>
                <a:latin typeface="Outfit"/>
                <a:ea typeface="Outfit"/>
              </a:rPr>
              <a:t>Hardware-Based Solutions</a:t>
            </a:r>
            <a:endParaRPr lang="fr-FR" sz="6500" b="0" strike="noStrike" spc="-1">
              <a:solidFill>
                <a:schemeClr val="dk1"/>
              </a:solidFill>
              <a:latin typeface="Arial" panose="020B0604020202020204"/>
            </a:endParaRPr>
          </a:p>
        </p:txBody>
      </p:sp>
      <p:sp>
        <p:nvSpPr>
          <p:cNvPr id="364"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49413" lnSpcReduction="20000"/>
          </a:bodyPr>
          <a:p>
            <a:pPr indent="0">
              <a:lnSpc>
                <a:spcPct val="100000"/>
              </a:lnSpc>
              <a:buNone/>
              <a:tabLst>
                <a:tab pos="0" algn="l"/>
              </a:tabLst>
            </a:pPr>
            <a:r>
              <a:rPr lang="en-GB" sz="1600" b="0" strike="noStrike" spc="-1">
                <a:solidFill>
                  <a:schemeClr val="dk1"/>
                </a:solidFill>
                <a:latin typeface="DM Sans"/>
                <a:ea typeface="DM Sans"/>
              </a:rPr>
              <a:t>Hardware-based solutions involve tangible devices that improve safety and emergency response. These include compact flood detectors that alert residents about rising water levels, smart door alarms that enhance security by notifying homeowners of unauthorized entries, and air quality monitors that provide data on pollution levels. These low-cost devices are essential for real-time monitoring and can significantly reduce response times during emergencies.</a:t>
            </a:r>
            <a:endParaRPr lang="en-US" sz="1600" b="0" strike="noStrike" spc="-1">
              <a:solidFill>
                <a:srgbClr val="000000"/>
              </a:solidFill>
              <a:latin typeface="OpenSymbol"/>
            </a:endParaRPr>
          </a:p>
        </p:txBody>
      </p:sp>
      <p:grpSp>
        <p:nvGrpSpPr>
          <p:cNvPr id="365" name="Google Shape;406;p39"/>
          <p:cNvGrpSpPr/>
          <p:nvPr/>
        </p:nvGrpSpPr>
        <p:grpSpPr>
          <a:xfrm>
            <a:off x="-541800" y="-622440"/>
            <a:ext cx="4135320" cy="6091200"/>
            <a:chOff x="-541800" y="-622440"/>
            <a:chExt cx="4135320" cy="6091200"/>
          </a:xfrm>
        </p:grpSpPr>
        <p:sp>
          <p:nvSpPr>
            <p:cNvPr id="366"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0"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1"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2"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cxnSp>
        <p:nvCxnSpPr>
          <p:cNvPr id="383"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Google Shape;664;p50"/>
          <p:cNvSpPr/>
          <p:nvPr/>
        </p:nvSpPr>
        <p:spPr>
          <a:xfrm>
            <a:off x="5122080" y="1060200"/>
            <a:ext cx="3108960" cy="3108960"/>
          </a:xfrm>
          <a:prstGeom prst="ellipse">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385"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1" strike="noStrike" spc="-1">
                <a:solidFill>
                  <a:schemeClr val="dk1"/>
                </a:solidFill>
                <a:latin typeface="Outfit"/>
                <a:ea typeface="Outfit"/>
              </a:rPr>
              <a:t>Software-Based Solutions</a:t>
            </a:r>
            <a:endParaRPr lang="fr-FR" sz="3500" b="0" strike="noStrike" spc="-1">
              <a:solidFill>
                <a:schemeClr val="dk1"/>
              </a:solidFill>
              <a:latin typeface="Arial" panose="020B0604020202020204"/>
            </a:endParaRPr>
          </a:p>
        </p:txBody>
      </p:sp>
      <p:sp>
        <p:nvSpPr>
          <p:cNvPr id="386"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55701"/>
          </a:bodyPr>
          <a:p>
            <a:pPr indent="0">
              <a:lnSpc>
                <a:spcPct val="100000"/>
              </a:lnSpc>
              <a:buNone/>
              <a:tabLst>
                <a:tab pos="0" algn="l"/>
              </a:tabLst>
            </a:pPr>
            <a:r>
              <a:rPr lang="en-GB" sz="1400" b="0" strike="noStrike" spc="-1">
                <a:solidFill>
                  <a:schemeClr val="dk1"/>
                </a:solidFill>
                <a:latin typeface="DM Sans"/>
                <a:ea typeface="DM Sans"/>
              </a:rPr>
              <a:t>Software solutions focus on digital innovation to enhance safety communication and data management. This can include emergency alert apps that push notifications regarding disasters, a live city safety dashboard that aggregates real-time information concerning environmental changes, and AI-powered security notifiers that analyze surveillance footage for anomalies. These applications are crucial for timely and efficient crisis management in urban environments.</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3835</Words>
  <Application>WPS Presentation</Application>
  <PresentationFormat/>
  <Paragraphs>53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33</vt:i4>
      </vt:variant>
      <vt:variant>
        <vt:lpstr>幻灯片标题</vt:lpstr>
      </vt:variant>
      <vt:variant>
        <vt:i4>12</vt:i4>
      </vt:variant>
    </vt:vector>
  </HeadingPairs>
  <TitlesOfParts>
    <vt:vector size="57" baseType="lpstr">
      <vt:lpstr>Arial</vt:lpstr>
      <vt:lpstr>SimSun</vt:lpstr>
      <vt:lpstr>Wingdings</vt:lpstr>
      <vt:lpstr>Arial</vt:lpstr>
      <vt:lpstr>Symbol</vt:lpstr>
      <vt:lpstr>OpenSymbol</vt:lpstr>
      <vt:lpstr>Outfit</vt:lpstr>
      <vt:lpstr>Segoe Print</vt:lpstr>
      <vt:lpstr>DM Sans</vt:lpstr>
      <vt:lpstr>Microsoft YaHei</vt:lpstr>
      <vt:lpstr>Arial Unicode MS</vt:lpstr>
      <vt:lpstr>Calibri</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Building Safer Cities</vt:lpstr>
      <vt:lpstr>Introduction</vt:lpstr>
      <vt:lpstr>01</vt:lpstr>
      <vt:lpstr>Early Detection technology</vt:lpstr>
      <vt:lpstr>Fast Communication systems</vt:lpstr>
      <vt:lpstr>Security &amp; Infrastructure resilience</vt:lpstr>
      <vt:lpstr>02</vt:lpstr>
      <vt:lpstr>Hardware-Based Solutions</vt:lpstr>
      <vt:lpstr>Software-Based Solutions</vt:lpstr>
      <vt:lpstr>Automation &amp; Response integration</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Safer Cities</dc:title>
  <dc:creator/>
  <cp:lastModifiedBy>tiedu</cp:lastModifiedBy>
  <cp:revision>1</cp:revision>
  <dcterms:created xsi:type="dcterms:W3CDTF">2025-02-18T16:04:45Z</dcterms:created>
  <dcterms:modified xsi:type="dcterms:W3CDTF">2025-02-18T16:04:46Z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5445E2D8CF704192AD7FF44FB833C2C6_12</vt:lpwstr>
  </property>
  <property fmtid="{D5CDD505-2E9C-101B-9397-08002B2CF9AE}" pid="4" name="KSOProductBuildVer">
    <vt:lpwstr>1033-12.2.0.19805</vt:lpwstr>
  </property>
</Properties>
</file>