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Basic ML</a:t>
            </a:r>
            <a:endParaRPr/>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Shrey Batra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Most Common Un-Supervised Algorithms</a:t>
            </a:r>
            <a:endParaRPr/>
          </a:p>
        </p:txBody>
      </p:sp>
      <p:sp>
        <p:nvSpPr>
          <p:cNvPr id="125" name="Shape 1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AutoNum type="arabicPeriod"/>
            </a:pPr>
            <a:r>
              <a:rPr lang="en" sz="2200"/>
              <a:t>K - Means</a:t>
            </a:r>
            <a:endParaRPr sz="2200"/>
          </a:p>
          <a:p>
            <a:pPr indent="-368300" lvl="0" marL="457200" rtl="0">
              <a:spcBef>
                <a:spcPts val="0"/>
              </a:spcBef>
              <a:spcAft>
                <a:spcPts val="0"/>
              </a:spcAft>
              <a:buSzPts val="2200"/>
              <a:buAutoNum type="arabicPeriod"/>
            </a:pPr>
            <a:r>
              <a:rPr lang="en" sz="2200"/>
              <a:t>K - Median</a:t>
            </a:r>
            <a:endParaRPr sz="2200"/>
          </a:p>
          <a:p>
            <a:pPr indent="-368300" lvl="0" marL="457200" rtl="0">
              <a:spcBef>
                <a:spcPts val="0"/>
              </a:spcBef>
              <a:spcAft>
                <a:spcPts val="0"/>
              </a:spcAft>
              <a:buSzPts val="2200"/>
              <a:buAutoNum type="arabicPeriod"/>
            </a:pPr>
            <a:r>
              <a:rPr lang="en" sz="2200"/>
              <a:t>K - </a:t>
            </a:r>
            <a:r>
              <a:rPr lang="en" sz="2200"/>
              <a:t>Medoid</a:t>
            </a:r>
            <a:endParaRPr sz="2200"/>
          </a:p>
          <a:p>
            <a:pPr indent="-368300" lvl="0" marL="457200">
              <a:spcBef>
                <a:spcPts val="0"/>
              </a:spcBef>
              <a:spcAft>
                <a:spcPts val="0"/>
              </a:spcAft>
              <a:buSzPts val="2200"/>
              <a:buAutoNum type="arabicPeriod"/>
            </a:pPr>
            <a:r>
              <a:rPr lang="en" sz="2200"/>
              <a:t>Various other clustering Techniques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Machine Learning?</a:t>
            </a:r>
            <a:endParaRPr/>
          </a:p>
        </p:txBody>
      </p:sp>
      <p:sp>
        <p:nvSpPr>
          <p:cNvPr id="74" name="Shape 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200"/>
              <a:t>Machine Learning is a field of Computer Science that give systems the ability to “learn” with data, without being explicitly programmed.</a:t>
            </a:r>
            <a:endParaRPr sz="2200"/>
          </a:p>
          <a:p>
            <a:pPr indent="0" lvl="0" marL="0" algn="ctr">
              <a:spcBef>
                <a:spcPts val="1600"/>
              </a:spcBef>
              <a:spcAft>
                <a:spcPts val="1600"/>
              </a:spcAft>
              <a:buNone/>
            </a:pPr>
            <a:r>
              <a:rPr lang="en" sz="2200"/>
              <a:t>It is the process to make the system learn from examples (or without) and find patterns to identify the output based on number of features.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Types of Learning</a:t>
            </a:r>
            <a:endParaRPr/>
          </a:p>
        </p:txBody>
      </p:sp>
      <p:sp>
        <p:nvSpPr>
          <p:cNvPr id="80" name="Shape 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Supervised - In this type of learning we have examples which have both input features and their corresponding outputs/labels, from which we tell the algorithm to find patterns with similar outputs.</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Unsupervised - </a:t>
            </a:r>
            <a:r>
              <a:rPr lang="en"/>
              <a:t>In this type of learning we have examples which have only input features from which we tell the algorithm to find patterns amongst all the data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Types of Machine Learning Algorithms</a:t>
            </a:r>
            <a:endParaRPr/>
          </a:p>
        </p:txBody>
      </p:sp>
      <p:sp>
        <p:nvSpPr>
          <p:cNvPr id="86" name="Shape 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Almost all Machine Learning algorithms can be broken into 2 types -</a:t>
            </a:r>
            <a:endParaRPr/>
          </a:p>
          <a:p>
            <a:pPr indent="-342900" lvl="0" marL="457200" rtl="0">
              <a:spcBef>
                <a:spcPts val="1600"/>
              </a:spcBef>
              <a:spcAft>
                <a:spcPts val="0"/>
              </a:spcAft>
              <a:buSzPts val="1800"/>
              <a:buAutoNum type="arabicPeriod"/>
            </a:pPr>
            <a:r>
              <a:rPr lang="en"/>
              <a:t>Classification - In which we predict the label/class, which are defined explicitly (eg. Gender, Boolean, etc.)</a:t>
            </a:r>
            <a:endParaRPr/>
          </a:p>
          <a:p>
            <a:pPr indent="0" lvl="0" marL="0" rtl="0">
              <a:spcBef>
                <a:spcPts val="1600"/>
              </a:spcBef>
              <a:spcAft>
                <a:spcPts val="0"/>
              </a:spcAft>
              <a:buNone/>
            </a:pPr>
            <a:r>
              <a:t/>
            </a:r>
            <a:endParaRPr/>
          </a:p>
          <a:p>
            <a:pPr indent="-342900" lvl="0" marL="457200">
              <a:spcBef>
                <a:spcPts val="1600"/>
              </a:spcBef>
              <a:spcAft>
                <a:spcPts val="0"/>
              </a:spcAft>
              <a:buSzPts val="1800"/>
              <a:buAutoNum type="arabicPeriod"/>
            </a:pPr>
            <a:r>
              <a:rPr lang="en"/>
              <a:t>Regression - In which we predict the output, which are defined in a continuous manner (eg. Prices, distances,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Most Common Supervised Algorithms</a:t>
            </a:r>
            <a:endParaRPr/>
          </a:p>
        </p:txBody>
      </p:sp>
      <p:sp>
        <p:nvSpPr>
          <p:cNvPr id="92" name="Shape 9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spcBef>
                <a:spcPts val="0"/>
              </a:spcBef>
              <a:spcAft>
                <a:spcPts val="0"/>
              </a:spcAft>
              <a:buSzPts val="2200"/>
              <a:buAutoNum type="arabicPeriod"/>
            </a:pPr>
            <a:r>
              <a:rPr lang="en" sz="2200"/>
              <a:t>Naive Bayes</a:t>
            </a:r>
            <a:endParaRPr sz="2200"/>
          </a:p>
          <a:p>
            <a:pPr indent="-368300" lvl="0" marL="457200" rtl="0">
              <a:spcBef>
                <a:spcPts val="0"/>
              </a:spcBef>
              <a:spcAft>
                <a:spcPts val="0"/>
              </a:spcAft>
              <a:buSzPts val="2200"/>
              <a:buAutoNum type="arabicPeriod"/>
            </a:pPr>
            <a:r>
              <a:rPr lang="en" sz="2200"/>
              <a:t>SVM</a:t>
            </a:r>
            <a:endParaRPr sz="2200"/>
          </a:p>
          <a:p>
            <a:pPr indent="-368300" lvl="0" marL="457200" rtl="0">
              <a:spcBef>
                <a:spcPts val="0"/>
              </a:spcBef>
              <a:spcAft>
                <a:spcPts val="0"/>
              </a:spcAft>
              <a:buSzPts val="2200"/>
              <a:buAutoNum type="arabicPeriod"/>
            </a:pPr>
            <a:r>
              <a:rPr lang="en" sz="2200"/>
              <a:t>Decision Trees</a:t>
            </a:r>
            <a:endParaRPr sz="2200"/>
          </a:p>
          <a:p>
            <a:pPr indent="-368300" lvl="0" marL="457200">
              <a:spcBef>
                <a:spcPts val="0"/>
              </a:spcBef>
              <a:spcAft>
                <a:spcPts val="0"/>
              </a:spcAft>
              <a:buSzPts val="2200"/>
              <a:buAutoNum type="arabicPeriod"/>
            </a:pPr>
            <a:r>
              <a:rPr lang="en" sz="2200"/>
              <a:t>Logistic Regression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Naive Bayes</a:t>
            </a:r>
            <a:endParaRPr/>
          </a:p>
        </p:txBody>
      </p:sp>
      <p:sp>
        <p:nvSpPr>
          <p:cNvPr id="98" name="Shape 9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is a simple but surprisingly powerful algorithm for predictive modeling. It uses Bayes Theorem to calculate the probability of each feature in a document and then predict the class based on the </a:t>
            </a:r>
            <a:r>
              <a:rPr lang="en"/>
              <a:t>probabilities</a:t>
            </a:r>
            <a:r>
              <a:rPr lang="en"/>
              <a:t> calculated.</a:t>
            </a:r>
            <a:endParaRPr/>
          </a:p>
          <a:p>
            <a:pPr indent="0" lvl="0" marL="0">
              <a:spcBef>
                <a:spcPts val="1600"/>
              </a:spcBef>
              <a:spcAft>
                <a:spcPts val="0"/>
              </a:spcAft>
              <a:buNone/>
            </a:pPr>
            <a:r>
              <a:rPr lang="en"/>
              <a:t>Used mostly in text pattern recognitions, text searches, etc.</a:t>
            </a:r>
            <a:endParaRPr/>
          </a:p>
          <a:p>
            <a:pPr indent="0" lvl="0" marL="0">
              <a:spcBef>
                <a:spcPts val="1600"/>
              </a:spcBef>
              <a:spcAft>
                <a:spcPts val="1600"/>
              </a:spcAft>
              <a:buNone/>
            </a:pPr>
            <a:r>
              <a:rPr lang="en"/>
              <a:t>Naive, because it just depends on the existence of a feature and not on the length and order of the features. Eg. Chicago Bulls and Bulls Chicago may be different but Naive Bayes would result in same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SVM - Support Vector Machine</a:t>
            </a:r>
            <a:endParaRPr/>
          </a:p>
        </p:txBody>
      </p:sp>
      <p:sp>
        <p:nvSpPr>
          <p:cNvPr id="104" name="Shape 104"/>
          <p:cNvSpPr txBox="1"/>
          <p:nvPr>
            <p:ph idx="1" type="body"/>
          </p:nvPr>
        </p:nvSpPr>
        <p:spPr>
          <a:xfrm>
            <a:off x="471900" y="1718750"/>
            <a:ext cx="4100100" cy="192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machine learning, support vector machines (</a:t>
            </a:r>
            <a:r>
              <a:rPr b="1" lang="en"/>
              <a:t>SVMs</a:t>
            </a:r>
            <a:r>
              <a:rPr lang="en"/>
              <a:t>, also support vector networks) are supervised learning models with associated learning algorithms that analyze data used for classification and regression analysis.</a:t>
            </a:r>
            <a:endParaRPr/>
          </a:p>
          <a:p>
            <a:pPr indent="0" lvl="0" marL="0">
              <a:spcBef>
                <a:spcPts val="1600"/>
              </a:spcBef>
              <a:spcAft>
                <a:spcPts val="1600"/>
              </a:spcAft>
              <a:buNone/>
            </a:pPr>
            <a:r>
              <a:rPr lang="en"/>
              <a:t>It tries to draw a N dimensional plane to distinguish N different classes where N may be the number of input features.</a:t>
            </a:r>
            <a:endParaRPr/>
          </a:p>
        </p:txBody>
      </p:sp>
      <p:pic>
        <p:nvPicPr>
          <p:cNvPr id="105" name="Shape 105"/>
          <p:cNvPicPr preferRelativeResize="0"/>
          <p:nvPr/>
        </p:nvPicPr>
        <p:blipFill>
          <a:blip r:embed="rId3">
            <a:alphaModFix/>
          </a:blip>
          <a:stretch>
            <a:fillRect/>
          </a:stretch>
        </p:blipFill>
        <p:spPr>
          <a:xfrm>
            <a:off x="4796307" y="2019202"/>
            <a:ext cx="3965750" cy="2895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Decision Trees</a:t>
            </a:r>
            <a:endParaRPr/>
          </a:p>
        </p:txBody>
      </p:sp>
      <p:sp>
        <p:nvSpPr>
          <p:cNvPr id="111" name="Shape 111"/>
          <p:cNvSpPr txBox="1"/>
          <p:nvPr>
            <p:ph idx="1" type="body"/>
          </p:nvPr>
        </p:nvSpPr>
        <p:spPr>
          <a:xfrm>
            <a:off x="471900" y="1919075"/>
            <a:ext cx="42387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a:t>
            </a:r>
            <a:r>
              <a:rPr b="1" lang="en"/>
              <a:t>decision tree</a:t>
            </a:r>
            <a:r>
              <a:rPr lang="en"/>
              <a:t> is a </a:t>
            </a:r>
            <a:r>
              <a:rPr b="1" lang="en"/>
              <a:t>decision</a:t>
            </a:r>
            <a:r>
              <a:rPr lang="en"/>
              <a:t> support tool that uses a </a:t>
            </a:r>
            <a:r>
              <a:rPr b="1" lang="en"/>
              <a:t>tree</a:t>
            </a:r>
            <a:r>
              <a:rPr lang="en"/>
              <a:t>-like graph or model of </a:t>
            </a:r>
            <a:r>
              <a:rPr b="1" lang="en"/>
              <a:t>decisions</a:t>
            </a:r>
            <a:r>
              <a:rPr lang="en"/>
              <a:t> and their possible consequences, including chance event outcomes, resource costs, and utility. It is one way to display an algorithm that only contains conditional control statements. It just uses If-else statements to break down the decision.</a:t>
            </a:r>
            <a:endParaRPr/>
          </a:p>
        </p:txBody>
      </p:sp>
      <p:pic>
        <p:nvPicPr>
          <p:cNvPr id="112" name="Shape 112"/>
          <p:cNvPicPr preferRelativeResize="0"/>
          <p:nvPr/>
        </p:nvPicPr>
        <p:blipFill>
          <a:blip r:embed="rId3">
            <a:alphaModFix/>
          </a:blip>
          <a:stretch>
            <a:fillRect/>
          </a:stretch>
        </p:blipFill>
        <p:spPr>
          <a:xfrm>
            <a:off x="4883075" y="2064102"/>
            <a:ext cx="3810915" cy="27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Logistic Regression</a:t>
            </a:r>
            <a:endParaRPr/>
          </a:p>
        </p:txBody>
      </p:sp>
      <p:sp>
        <p:nvSpPr>
          <p:cNvPr id="118" name="Shape 118"/>
          <p:cNvSpPr txBox="1"/>
          <p:nvPr>
            <p:ph idx="1" type="body"/>
          </p:nvPr>
        </p:nvSpPr>
        <p:spPr>
          <a:xfrm>
            <a:off x="471900" y="1795125"/>
            <a:ext cx="4302300" cy="2834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It is used to predict a binary outcome (1 / 0, Yes / No, True / False) given a set of independent variables. It differs from Linear Regression as it uses probability to determine the class/label of the input features. This is based on various Logistic Theorems like sigmoid function, tan inverse function, etc. It weights each feature and finds the optimal weight of each feature in the decision making.</a:t>
            </a:r>
            <a:endParaRPr/>
          </a:p>
        </p:txBody>
      </p:sp>
      <p:pic>
        <p:nvPicPr>
          <p:cNvPr id="119" name="Shape 119"/>
          <p:cNvPicPr preferRelativeResize="0"/>
          <p:nvPr/>
        </p:nvPicPr>
        <p:blipFill>
          <a:blip r:embed="rId3">
            <a:alphaModFix/>
          </a:blip>
          <a:stretch>
            <a:fillRect/>
          </a:stretch>
        </p:blipFill>
        <p:spPr>
          <a:xfrm>
            <a:off x="4913875" y="2295400"/>
            <a:ext cx="4065000" cy="21784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