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25" r:id="rId5"/>
    <p:sldId id="326" r:id="rId6"/>
    <p:sldId id="327" r:id="rId7"/>
    <p:sldId id="328" r:id="rId8"/>
    <p:sldId id="329" r:id="rId9"/>
    <p:sldId id="330" r:id="rId10"/>
    <p:sldId id="331" r:id="rId11"/>
    <p:sldId id="332" r:id="rId12"/>
    <p:sldId id="333" r:id="rId13"/>
    <p:sldId id="334" r:id="rId14"/>
    <p:sldId id="335" r:id="rId15"/>
    <p:sldId id="3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varScale="1">
        <p:scale>
          <a:sx n="62" d="100"/>
          <a:sy n="62" d="100"/>
        </p:scale>
        <p:origin x="828" y="4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 Chhabra" userId="6766b87778792d39" providerId="LiveId" clId="{3272E282-A4EC-47AA-A88E-B68D965CFA89}"/>
    <pc:docChg chg="custSel modSld">
      <pc:chgData name="Shrey Chhabra" userId="6766b87778792d39" providerId="LiveId" clId="{3272E282-A4EC-47AA-A88E-B68D965CFA89}" dt="2024-04-23T09:07:12.574" v="114" actId="20577"/>
      <pc:docMkLst>
        <pc:docMk/>
      </pc:docMkLst>
      <pc:sldChg chg="modSp mod">
        <pc:chgData name="Shrey Chhabra" userId="6766b87778792d39" providerId="LiveId" clId="{3272E282-A4EC-47AA-A88E-B68D965CFA89}" dt="2024-04-23T09:06:13.936" v="61" actId="20577"/>
        <pc:sldMkLst>
          <pc:docMk/>
          <pc:sldMk cId="513374841" sldId="329"/>
        </pc:sldMkLst>
        <pc:spChg chg="mod">
          <ac:chgData name="Shrey Chhabra" userId="6766b87778792d39" providerId="LiveId" clId="{3272E282-A4EC-47AA-A88E-B68D965CFA89}" dt="2024-04-23T09:06:13.936" v="61" actId="20577"/>
          <ac:spMkLst>
            <pc:docMk/>
            <pc:sldMk cId="513374841" sldId="329"/>
            <ac:spMk id="2" creationId="{085CAF6E-E526-009F-2B39-F612080322BF}"/>
          </ac:spMkLst>
        </pc:spChg>
      </pc:sldChg>
      <pc:sldChg chg="modSp mod">
        <pc:chgData name="Shrey Chhabra" userId="6766b87778792d39" providerId="LiveId" clId="{3272E282-A4EC-47AA-A88E-B68D965CFA89}" dt="2024-04-23T09:06:44.315" v="101" actId="20577"/>
        <pc:sldMkLst>
          <pc:docMk/>
          <pc:sldMk cId="2233918933" sldId="333"/>
        </pc:sldMkLst>
        <pc:spChg chg="mod">
          <ac:chgData name="Shrey Chhabra" userId="6766b87778792d39" providerId="LiveId" clId="{3272E282-A4EC-47AA-A88E-B68D965CFA89}" dt="2024-04-23T09:06:44.315" v="101" actId="20577"/>
          <ac:spMkLst>
            <pc:docMk/>
            <pc:sldMk cId="2233918933" sldId="333"/>
            <ac:spMk id="3" creationId="{37F16790-F02C-8DC8-43E1-F1E239827FA0}"/>
          </ac:spMkLst>
        </pc:spChg>
      </pc:sldChg>
      <pc:sldChg chg="modSp mod">
        <pc:chgData name="Shrey Chhabra" userId="6766b87778792d39" providerId="LiveId" clId="{3272E282-A4EC-47AA-A88E-B68D965CFA89}" dt="2024-04-23T09:07:12.574" v="114" actId="20577"/>
        <pc:sldMkLst>
          <pc:docMk/>
          <pc:sldMk cId="1365407246" sldId="334"/>
        </pc:sldMkLst>
        <pc:spChg chg="mod">
          <ac:chgData name="Shrey Chhabra" userId="6766b87778792d39" providerId="LiveId" clId="{3272E282-A4EC-47AA-A88E-B68D965CFA89}" dt="2024-04-23T09:07:12.574" v="114" actId="20577"/>
          <ac:spMkLst>
            <pc:docMk/>
            <pc:sldMk cId="1365407246" sldId="334"/>
            <ac:spMk id="3" creationId="{BDEA2338-CE14-799B-1805-48651DB89C7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4/23/2024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Extending the </a:t>
            </a:r>
            <a:r>
              <a:rPr lang="en-US" dirty="0" err="1"/>
              <a:t>lotka</a:t>
            </a:r>
            <a:r>
              <a:rPr lang="en-US" dirty="0"/>
              <a:t>-Volterra prey-predator system</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Group 3​</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E030-BF40-EC2D-2D42-4F4A05B5105E}"/>
              </a:ext>
            </a:extLst>
          </p:cNvPr>
          <p:cNvSpPr>
            <a:spLocks noGrp="1"/>
          </p:cNvSpPr>
          <p:nvPr>
            <p:ph type="title"/>
          </p:nvPr>
        </p:nvSpPr>
        <p:spPr/>
        <p:txBody>
          <a:bodyPr/>
          <a:lstStyle/>
          <a:p>
            <a:r>
              <a:rPr lang="en-IN" dirty="0"/>
              <a:t>inferences</a:t>
            </a:r>
          </a:p>
        </p:txBody>
      </p:sp>
      <p:sp>
        <p:nvSpPr>
          <p:cNvPr id="3" name="Content Placeholder 2">
            <a:extLst>
              <a:ext uri="{FF2B5EF4-FFF2-40B4-BE49-F238E27FC236}">
                <a16:creationId xmlns:a16="http://schemas.microsoft.com/office/drawing/2014/main" id="{BDEA2338-CE14-799B-1805-48651DB89C77}"/>
              </a:ext>
            </a:extLst>
          </p:cNvPr>
          <p:cNvSpPr>
            <a:spLocks noGrp="1"/>
          </p:cNvSpPr>
          <p:nvPr>
            <p:ph idx="1"/>
          </p:nvPr>
        </p:nvSpPr>
        <p:spPr/>
        <p:txBody>
          <a:bodyPr/>
          <a:lstStyle/>
          <a:p>
            <a:r>
              <a:rPr lang="en-US" sz="2000" b="0" i="0" dirty="0">
                <a:effectLst/>
                <a:highlight>
                  <a:srgbClr val="FFFFFF"/>
                </a:highlight>
                <a:latin typeface="+mj-lt"/>
              </a:rPr>
              <a:t>Compared to the classic </a:t>
            </a:r>
            <a:r>
              <a:rPr lang="en-US" sz="2000" b="0" i="0" dirty="0" err="1">
                <a:effectLst/>
                <a:highlight>
                  <a:srgbClr val="FFFFFF"/>
                </a:highlight>
                <a:latin typeface="+mj-lt"/>
              </a:rPr>
              <a:t>Lotka</a:t>
            </a:r>
            <a:r>
              <a:rPr lang="en-US" sz="2000" b="0" i="0" dirty="0">
                <a:effectLst/>
                <a:highlight>
                  <a:srgbClr val="FFFFFF"/>
                </a:highlight>
                <a:latin typeface="+mj-lt"/>
              </a:rPr>
              <a:t>-Volterra model, which primarily focuses on population interactions without considering energy constraints or spatial dynamics, the agent based model yields several differences. </a:t>
            </a:r>
          </a:p>
          <a:p>
            <a:r>
              <a:rPr lang="en-US" sz="2000" b="0" i="0" dirty="0">
                <a:effectLst/>
                <a:highlight>
                  <a:srgbClr val="FFFFFF"/>
                </a:highlight>
                <a:latin typeface="+mj-lt"/>
              </a:rPr>
              <a:t>Firstly, energy limitations introduce non-linear effects on population dynamics, influencing growth rates and stability thresholds. Organisms must balance energy intake and expenditure, leading to fluctuations in population sizes and altering the equilibrium points. </a:t>
            </a:r>
          </a:p>
          <a:p>
            <a:r>
              <a:rPr lang="en-US" sz="2000" b="0" i="0" dirty="0">
                <a:effectLst/>
                <a:highlight>
                  <a:srgbClr val="FFFFFF"/>
                </a:highlight>
                <a:latin typeface="+mj-lt"/>
              </a:rPr>
              <a:t>Secondly, spatial constraints introduce spatial autocorrelation and dispersal limitations, impacting population dispersal and colonization patterns. The spatial arrangement of resources and individuals modulates encounter rates and population connectivity, influencing the persistence of species within the landscape. </a:t>
            </a:r>
            <a:endParaRPr lang="en-IN" sz="2000" dirty="0">
              <a:latin typeface="+mj-lt"/>
            </a:endParaRPr>
          </a:p>
        </p:txBody>
      </p:sp>
      <p:sp>
        <p:nvSpPr>
          <p:cNvPr id="4" name="Slide Number Placeholder 3">
            <a:extLst>
              <a:ext uri="{FF2B5EF4-FFF2-40B4-BE49-F238E27FC236}">
                <a16:creationId xmlns:a16="http://schemas.microsoft.com/office/drawing/2014/main" id="{45A33A30-0C0F-72FC-2281-BE7CBE813D8A}"/>
              </a:ext>
            </a:extLst>
          </p:cNvPr>
          <p:cNvSpPr>
            <a:spLocks noGrp="1"/>
          </p:cNvSpPr>
          <p:nvPr>
            <p:ph type="sldNum" sz="quarter" idx="11"/>
          </p:nvPr>
        </p:nvSpPr>
        <p:spPr/>
        <p:txBody>
          <a:bodyPr/>
          <a:lstStyle/>
          <a:p>
            <a:fld id="{75DF2D63-3FF5-D547-96B9-BE9CCD1ABA58}" type="slidenum">
              <a:rPr lang="en-US" smtClean="0"/>
              <a:t>10</a:t>
            </a:fld>
            <a:endParaRPr lang="en-US" dirty="0"/>
          </a:p>
        </p:txBody>
      </p:sp>
    </p:spTree>
    <p:extLst>
      <p:ext uri="{BB962C8B-B14F-4D97-AF65-F5344CB8AC3E}">
        <p14:creationId xmlns:p14="http://schemas.microsoft.com/office/powerpoint/2010/main" val="136540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2A95-9BF9-2B69-61D8-4077D31FBDD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EF431C51-DFC8-F3B5-D314-8C77EDDD9DF9}"/>
              </a:ext>
            </a:extLst>
          </p:cNvPr>
          <p:cNvPicPr>
            <a:picLocks noGrp="1" noChangeAspect="1"/>
          </p:cNvPicPr>
          <p:nvPr>
            <p:ph idx="1"/>
          </p:nvPr>
        </p:nvPicPr>
        <p:blipFill>
          <a:blip r:embed="rId2"/>
          <a:stretch>
            <a:fillRect/>
          </a:stretch>
        </p:blipFill>
        <p:spPr>
          <a:xfrm>
            <a:off x="2143663" y="470923"/>
            <a:ext cx="7904673" cy="5916154"/>
          </a:xfrm>
        </p:spPr>
      </p:pic>
      <p:sp>
        <p:nvSpPr>
          <p:cNvPr id="4" name="Slide Number Placeholder 3">
            <a:extLst>
              <a:ext uri="{FF2B5EF4-FFF2-40B4-BE49-F238E27FC236}">
                <a16:creationId xmlns:a16="http://schemas.microsoft.com/office/drawing/2014/main" id="{8964C667-D6F8-2867-CC01-52F266A9866B}"/>
              </a:ext>
            </a:extLst>
          </p:cNvPr>
          <p:cNvSpPr>
            <a:spLocks noGrp="1"/>
          </p:cNvSpPr>
          <p:nvPr>
            <p:ph type="sldNum" sz="quarter" idx="11"/>
          </p:nvPr>
        </p:nvSpPr>
        <p:spPr/>
        <p:txBody>
          <a:bodyPr/>
          <a:lstStyle/>
          <a:p>
            <a:fld id="{75DF2D63-3FF5-D547-96B9-BE9CCD1ABA58}" type="slidenum">
              <a:rPr lang="en-US" smtClean="0"/>
              <a:t>11</a:t>
            </a:fld>
            <a:endParaRPr lang="en-US" dirty="0"/>
          </a:p>
        </p:txBody>
      </p:sp>
    </p:spTree>
    <p:extLst>
      <p:ext uri="{BB962C8B-B14F-4D97-AF65-F5344CB8AC3E}">
        <p14:creationId xmlns:p14="http://schemas.microsoft.com/office/powerpoint/2010/main" val="328907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6A47-988A-F795-7E25-D1A6B734F895}"/>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9CD47741-8992-827B-C741-E80D9AB768B5}"/>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C077E480-E2F7-DA16-1F97-C3EA507C95C3}"/>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897C4C86-381B-D39D-C7A2-85D6A1503AC1}"/>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00754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5433-BF8A-3E7C-EC8B-3B49D6F36994}"/>
              </a:ext>
            </a:extLst>
          </p:cNvPr>
          <p:cNvSpPr>
            <a:spLocks noGrp="1"/>
          </p:cNvSpPr>
          <p:nvPr>
            <p:ph type="title"/>
          </p:nvPr>
        </p:nvSpPr>
        <p:spPr/>
        <p:txBody>
          <a:bodyPr/>
          <a:lstStyle/>
          <a:p>
            <a:r>
              <a:rPr lang="en-US" sz="1600" dirty="0">
                <a:highlight>
                  <a:srgbClr val="FFFFFF"/>
                </a:highlight>
                <a:latin typeface="Arial" panose="020B0604020202020204" pitchFamily="34" charset="0"/>
              </a:rPr>
              <a:t>The </a:t>
            </a:r>
            <a:r>
              <a:rPr lang="en-US" sz="1600" dirty="0" err="1">
                <a:highlight>
                  <a:srgbClr val="FFFFFF"/>
                </a:highlight>
                <a:latin typeface="Arial" panose="020B0604020202020204" pitchFamily="34" charset="0"/>
              </a:rPr>
              <a:t>lotka</a:t>
            </a:r>
            <a:r>
              <a:rPr lang="en-US" sz="1600" dirty="0">
                <a:highlight>
                  <a:srgbClr val="FFFFFF"/>
                </a:highlight>
                <a:latin typeface="Arial" panose="020B0604020202020204" pitchFamily="34" charset="0"/>
              </a:rPr>
              <a:t> Volterra model describes a </a:t>
            </a:r>
            <a:r>
              <a:rPr lang="en-US" sz="1600" b="0" i="0" dirty="0">
                <a:effectLst/>
                <a:highlight>
                  <a:srgbClr val="FFFFFF"/>
                </a:highlight>
                <a:latin typeface="Arial" panose="020B0604020202020204" pitchFamily="34" charset="0"/>
              </a:rPr>
              <a:t>set of equations for modelling prey-predator dynamics where the populations change through time according the pair of equations:</a:t>
            </a:r>
            <a:endParaRPr lang="en-IN" sz="4000" dirty="0"/>
          </a:p>
        </p:txBody>
      </p:sp>
      <p:pic>
        <p:nvPicPr>
          <p:cNvPr id="9" name="Content Placeholder 8">
            <a:extLst>
              <a:ext uri="{FF2B5EF4-FFF2-40B4-BE49-F238E27FC236}">
                <a16:creationId xmlns:a16="http://schemas.microsoft.com/office/drawing/2014/main" id="{9B84ABED-5BAF-6855-1D3D-74DCE4C221E2}"/>
              </a:ext>
            </a:extLst>
          </p:cNvPr>
          <p:cNvPicPr>
            <a:picLocks noGrp="1" noChangeAspect="1"/>
          </p:cNvPicPr>
          <p:nvPr>
            <p:ph idx="1"/>
          </p:nvPr>
        </p:nvPicPr>
        <p:blipFill>
          <a:blip r:embed="rId2"/>
          <a:stretch>
            <a:fillRect/>
          </a:stretch>
        </p:blipFill>
        <p:spPr>
          <a:xfrm>
            <a:off x="3152488" y="2024481"/>
            <a:ext cx="5887024" cy="2809037"/>
          </a:xfrm>
        </p:spPr>
      </p:pic>
      <p:sp>
        <p:nvSpPr>
          <p:cNvPr id="4" name="Slide Number Placeholder 3">
            <a:extLst>
              <a:ext uri="{FF2B5EF4-FFF2-40B4-BE49-F238E27FC236}">
                <a16:creationId xmlns:a16="http://schemas.microsoft.com/office/drawing/2014/main" id="{85841659-55FD-DBAC-DBE6-BFBDBBCD5282}"/>
              </a:ext>
            </a:extLst>
          </p:cNvPr>
          <p:cNvSpPr>
            <a:spLocks noGrp="1"/>
          </p:cNvSpPr>
          <p:nvPr>
            <p:ph type="sldNum" sz="quarter" idx="11"/>
          </p:nvPr>
        </p:nvSpPr>
        <p:spPr/>
        <p:txBody>
          <a:bodyPr/>
          <a:lstStyle/>
          <a:p>
            <a:fld id="{75DF2D63-3FF5-D547-96B9-BE9CCD1ABA58}" type="slidenum">
              <a:rPr lang="en-US" smtClean="0"/>
              <a:t>2</a:t>
            </a:fld>
            <a:endParaRPr lang="en-US" dirty="0"/>
          </a:p>
        </p:txBody>
      </p:sp>
    </p:spTree>
    <p:extLst>
      <p:ext uri="{BB962C8B-B14F-4D97-AF65-F5344CB8AC3E}">
        <p14:creationId xmlns:p14="http://schemas.microsoft.com/office/powerpoint/2010/main" val="150353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02AB-2543-3562-CA5F-7C3DCAFC3D89}"/>
              </a:ext>
            </a:extLst>
          </p:cNvPr>
          <p:cNvSpPr>
            <a:spLocks noGrp="1"/>
          </p:cNvSpPr>
          <p:nvPr>
            <p:ph type="title"/>
          </p:nvPr>
        </p:nvSpPr>
        <p:spPr/>
        <p:txBody>
          <a:bodyPr/>
          <a:lstStyle/>
          <a:p>
            <a:r>
              <a:rPr lang="en-IN" dirty="0"/>
              <a:t>The classical approach</a:t>
            </a:r>
          </a:p>
        </p:txBody>
      </p:sp>
      <p:sp>
        <p:nvSpPr>
          <p:cNvPr id="3" name="Content Placeholder 2">
            <a:extLst>
              <a:ext uri="{FF2B5EF4-FFF2-40B4-BE49-F238E27FC236}">
                <a16:creationId xmlns:a16="http://schemas.microsoft.com/office/drawing/2014/main" id="{58D102E2-CF76-327E-C41B-4A1B15885A5C}"/>
              </a:ext>
            </a:extLst>
          </p:cNvPr>
          <p:cNvSpPr>
            <a:spLocks noGrp="1"/>
          </p:cNvSpPr>
          <p:nvPr>
            <p:ph idx="1"/>
          </p:nvPr>
        </p:nvSpPr>
        <p:spPr/>
        <p:txBody>
          <a:bodyPr/>
          <a:lstStyle/>
          <a:p>
            <a:r>
              <a:rPr lang="en-US" b="0" i="0" dirty="0">
                <a:effectLst/>
                <a:highlight>
                  <a:srgbClr val="FFFFFF"/>
                </a:highlight>
                <a:latin typeface="+mj-lt"/>
              </a:rPr>
              <a:t>In the classical approach, the prey are assumed to have an unlimited supply of food and reproduce exponentially, </a:t>
            </a:r>
            <a:r>
              <a:rPr lang="en-US" b="0" i="1" dirty="0">
                <a:effectLst/>
                <a:highlight>
                  <a:srgbClr val="FFFFFF"/>
                </a:highlight>
                <a:latin typeface="+mj-lt"/>
              </a:rPr>
              <a:t>except</a:t>
            </a:r>
            <a:r>
              <a:rPr lang="en-US" b="0" i="0" dirty="0">
                <a:effectLst/>
                <a:highlight>
                  <a:srgbClr val="FFFFFF"/>
                </a:highlight>
                <a:latin typeface="+mj-lt"/>
              </a:rPr>
              <a:t> when subjected to predation. </a:t>
            </a:r>
          </a:p>
          <a:p>
            <a:r>
              <a:rPr lang="en-US" b="0" i="0" dirty="0">
                <a:effectLst/>
                <a:highlight>
                  <a:srgbClr val="FFFFFF"/>
                </a:highlight>
                <a:latin typeface="+mj-lt"/>
              </a:rPr>
              <a:t>The rate of predation on the prey is assumed to</a:t>
            </a:r>
            <a:br>
              <a:rPr lang="en-US" dirty="0">
                <a:latin typeface="+mj-lt"/>
              </a:rPr>
            </a:br>
            <a:r>
              <a:rPr lang="en-US" b="0" i="0" dirty="0">
                <a:effectLst/>
                <a:highlight>
                  <a:srgbClr val="FFFFFF"/>
                </a:highlight>
                <a:latin typeface="+mj-lt"/>
              </a:rPr>
              <a:t>be proportional to the rate at which the predators and the prey meet (obviously if either x or y are zero, there can be no predation). </a:t>
            </a:r>
          </a:p>
          <a:p>
            <a:r>
              <a:rPr lang="en-US" b="0" i="0" dirty="0">
                <a:effectLst/>
                <a:highlight>
                  <a:srgbClr val="FFFFFF"/>
                </a:highlight>
                <a:latin typeface="+mj-lt"/>
              </a:rPr>
              <a:t>The interpretation of the equations is simply : ”the rate of change of the prey’s population is given by its own growth rate minus the rate at which it is preyed upon”.</a:t>
            </a:r>
          </a:p>
          <a:p>
            <a:r>
              <a:rPr lang="en-US" b="0" i="0" dirty="0">
                <a:effectLst/>
                <a:highlight>
                  <a:srgbClr val="FFFFFF"/>
                </a:highlight>
                <a:latin typeface="+mj-lt"/>
              </a:rPr>
              <a:t>Similarly, the second equation represents: ”the rate of change of the predator’s population depends</a:t>
            </a:r>
            <a:br>
              <a:rPr lang="en-US" dirty="0">
                <a:latin typeface="+mj-lt"/>
              </a:rPr>
            </a:br>
            <a:r>
              <a:rPr lang="en-US" b="0" i="0" dirty="0">
                <a:effectLst/>
                <a:highlight>
                  <a:srgbClr val="FFFFFF"/>
                </a:highlight>
                <a:latin typeface="+mj-lt"/>
              </a:rPr>
              <a:t>upon the rate at which it consumes prey, minus its intrinsic death rate”</a:t>
            </a:r>
            <a:endParaRPr lang="en-IN" dirty="0">
              <a:latin typeface="+mj-lt"/>
            </a:endParaRPr>
          </a:p>
        </p:txBody>
      </p:sp>
      <p:sp>
        <p:nvSpPr>
          <p:cNvPr id="4" name="Slide Number Placeholder 3">
            <a:extLst>
              <a:ext uri="{FF2B5EF4-FFF2-40B4-BE49-F238E27FC236}">
                <a16:creationId xmlns:a16="http://schemas.microsoft.com/office/drawing/2014/main" id="{6C64CB63-221E-DD0C-8FD5-16840DF7C9C0}"/>
              </a:ext>
            </a:extLst>
          </p:cNvPr>
          <p:cNvSpPr>
            <a:spLocks noGrp="1"/>
          </p:cNvSpPr>
          <p:nvPr>
            <p:ph type="sldNum" sz="quarter" idx="11"/>
          </p:nvPr>
        </p:nvSpPr>
        <p:spPr/>
        <p:txBody>
          <a:bodyPr/>
          <a:lstStyle/>
          <a:p>
            <a:fld id="{75DF2D63-3FF5-D547-96B9-BE9CCD1ABA58}" type="slidenum">
              <a:rPr lang="en-US" smtClean="0"/>
              <a:t>3</a:t>
            </a:fld>
            <a:endParaRPr lang="en-US" dirty="0"/>
          </a:p>
        </p:txBody>
      </p:sp>
    </p:spTree>
    <p:extLst>
      <p:ext uri="{BB962C8B-B14F-4D97-AF65-F5344CB8AC3E}">
        <p14:creationId xmlns:p14="http://schemas.microsoft.com/office/powerpoint/2010/main" val="2931534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01989C5-818E-4F15-B43C-92B206025BB2}"/>
              </a:ext>
            </a:extLst>
          </p:cNvPr>
          <p:cNvPicPr>
            <a:picLocks noGrp="1" noChangeAspect="1"/>
          </p:cNvPicPr>
          <p:nvPr>
            <p:ph idx="1"/>
          </p:nvPr>
        </p:nvPicPr>
        <p:blipFill>
          <a:blip r:embed="rId2"/>
          <a:stretch>
            <a:fillRect/>
          </a:stretch>
        </p:blipFill>
        <p:spPr>
          <a:xfrm>
            <a:off x="2876550" y="3135597"/>
            <a:ext cx="6438900" cy="3381375"/>
          </a:xfrm>
        </p:spPr>
      </p:pic>
      <p:sp>
        <p:nvSpPr>
          <p:cNvPr id="4" name="Slide Number Placeholder 3">
            <a:extLst>
              <a:ext uri="{FF2B5EF4-FFF2-40B4-BE49-F238E27FC236}">
                <a16:creationId xmlns:a16="http://schemas.microsoft.com/office/drawing/2014/main" id="{520240EE-31FD-FFEF-0F1F-8B4F5782B5F5}"/>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8" name="TextBox 7">
            <a:extLst>
              <a:ext uri="{FF2B5EF4-FFF2-40B4-BE49-F238E27FC236}">
                <a16:creationId xmlns:a16="http://schemas.microsoft.com/office/drawing/2014/main" id="{5C9B409F-B104-AF7F-24D3-512BDB2A6466}"/>
              </a:ext>
            </a:extLst>
          </p:cNvPr>
          <p:cNvSpPr txBox="1"/>
          <p:nvPr/>
        </p:nvSpPr>
        <p:spPr>
          <a:xfrm>
            <a:off x="1991474" y="341028"/>
            <a:ext cx="8209052" cy="2031325"/>
          </a:xfrm>
          <a:prstGeom prst="rect">
            <a:avLst/>
          </a:prstGeom>
          <a:noFill/>
        </p:spPr>
        <p:txBody>
          <a:bodyPr wrap="square" rtlCol="0">
            <a:spAutoFit/>
          </a:bodyPr>
          <a:lstStyle/>
          <a:p>
            <a:r>
              <a:rPr lang="en-US" dirty="0">
                <a:highlight>
                  <a:srgbClr val="FFFFFF"/>
                </a:highlight>
                <a:latin typeface="+mj-lt"/>
              </a:rPr>
              <a:t>T</a:t>
            </a:r>
            <a:r>
              <a:rPr lang="en-US" b="0" i="0" dirty="0">
                <a:effectLst/>
                <a:highlight>
                  <a:srgbClr val="FFFFFF"/>
                </a:highlight>
                <a:latin typeface="+mj-lt"/>
              </a:rPr>
              <a:t>he assumptions of the initial model are the presence of unlimited food for the prey, the rate of change of population is proportional to its size, the environment cannot change in favour of one species and genetic adaptation is impossible, predators unlimited appetite, and both populations can be described by a single variable. This amounts to assuming that the populations do not have a spatial age or age distribution that contributes to the dynamics</a:t>
            </a:r>
            <a:r>
              <a:rPr lang="en-US" b="0" i="0" dirty="0">
                <a:effectLst/>
                <a:highlight>
                  <a:srgbClr val="FFFFFF"/>
                </a:highlight>
                <a:latin typeface="Arial" panose="020B0604020202020204" pitchFamily="34" charset="0"/>
              </a:rPr>
              <a:t>.</a:t>
            </a:r>
            <a:endParaRPr lang="en-IN" dirty="0"/>
          </a:p>
        </p:txBody>
      </p:sp>
    </p:spTree>
    <p:extLst>
      <p:ext uri="{BB962C8B-B14F-4D97-AF65-F5344CB8AC3E}">
        <p14:creationId xmlns:p14="http://schemas.microsoft.com/office/powerpoint/2010/main" val="337534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AF6E-E526-009F-2B39-F612080322BF}"/>
              </a:ext>
            </a:extLst>
          </p:cNvPr>
          <p:cNvSpPr>
            <a:spLocks noGrp="1"/>
          </p:cNvSpPr>
          <p:nvPr>
            <p:ph type="title"/>
          </p:nvPr>
        </p:nvSpPr>
        <p:spPr/>
        <p:txBody>
          <a:bodyPr/>
          <a:lstStyle/>
          <a:p>
            <a:r>
              <a:rPr lang="en-IN" sz="2800" dirty="0"/>
              <a:t>An extended generalized model with 3 species</a:t>
            </a:r>
          </a:p>
        </p:txBody>
      </p:sp>
      <p:pic>
        <p:nvPicPr>
          <p:cNvPr id="7" name="Content Placeholder 6">
            <a:extLst>
              <a:ext uri="{FF2B5EF4-FFF2-40B4-BE49-F238E27FC236}">
                <a16:creationId xmlns:a16="http://schemas.microsoft.com/office/drawing/2014/main" id="{8DC1F411-F56B-14C1-FFC4-C11F4B17D56B}"/>
              </a:ext>
            </a:extLst>
          </p:cNvPr>
          <p:cNvPicPr>
            <a:picLocks noGrp="1" noChangeAspect="1"/>
          </p:cNvPicPr>
          <p:nvPr>
            <p:ph idx="1"/>
          </p:nvPr>
        </p:nvPicPr>
        <p:blipFill>
          <a:blip r:embed="rId2"/>
          <a:stretch>
            <a:fillRect/>
          </a:stretch>
        </p:blipFill>
        <p:spPr>
          <a:xfrm>
            <a:off x="4652094" y="1957321"/>
            <a:ext cx="2476846" cy="962159"/>
          </a:xfrm>
        </p:spPr>
      </p:pic>
      <p:sp>
        <p:nvSpPr>
          <p:cNvPr id="4" name="Slide Number Placeholder 3">
            <a:extLst>
              <a:ext uri="{FF2B5EF4-FFF2-40B4-BE49-F238E27FC236}">
                <a16:creationId xmlns:a16="http://schemas.microsoft.com/office/drawing/2014/main" id="{0A97D0B6-3989-4473-B84B-8DE6BC6D8F3E}"/>
              </a:ext>
            </a:extLst>
          </p:cNvPr>
          <p:cNvSpPr>
            <a:spLocks noGrp="1"/>
          </p:cNvSpPr>
          <p:nvPr>
            <p:ph type="sldNum" sz="quarter" idx="11"/>
          </p:nvPr>
        </p:nvSpPr>
        <p:spPr/>
        <p:txBody>
          <a:bodyPr/>
          <a:lstStyle/>
          <a:p>
            <a:fld id="{75DF2D63-3FF5-D547-96B9-BE9CCD1ABA58}" type="slidenum">
              <a:rPr lang="en-US" smtClean="0"/>
              <a:t>5</a:t>
            </a:fld>
            <a:endParaRPr lang="en-US" dirty="0"/>
          </a:p>
        </p:txBody>
      </p:sp>
      <p:pic>
        <p:nvPicPr>
          <p:cNvPr id="9" name="Picture 8">
            <a:extLst>
              <a:ext uri="{FF2B5EF4-FFF2-40B4-BE49-F238E27FC236}">
                <a16:creationId xmlns:a16="http://schemas.microsoft.com/office/drawing/2014/main" id="{48397340-FD1A-CAA6-55E4-D1C202857E98}"/>
              </a:ext>
            </a:extLst>
          </p:cNvPr>
          <p:cNvPicPr>
            <a:picLocks noChangeAspect="1"/>
          </p:cNvPicPr>
          <p:nvPr/>
        </p:nvPicPr>
        <p:blipFill>
          <a:blip r:embed="rId3"/>
          <a:stretch>
            <a:fillRect/>
          </a:stretch>
        </p:blipFill>
        <p:spPr>
          <a:xfrm>
            <a:off x="3804251" y="2919480"/>
            <a:ext cx="4172532" cy="1676634"/>
          </a:xfrm>
          <a:prstGeom prst="rect">
            <a:avLst/>
          </a:prstGeom>
        </p:spPr>
      </p:pic>
    </p:spTree>
    <p:extLst>
      <p:ext uri="{BB962C8B-B14F-4D97-AF65-F5344CB8AC3E}">
        <p14:creationId xmlns:p14="http://schemas.microsoft.com/office/powerpoint/2010/main" val="51337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5B45-93F6-40F1-5C4F-F2691729D13C}"/>
              </a:ext>
            </a:extLst>
          </p:cNvPr>
          <p:cNvSpPr>
            <a:spLocks noGrp="1"/>
          </p:cNvSpPr>
          <p:nvPr>
            <p:ph type="title"/>
          </p:nvPr>
        </p:nvSpPr>
        <p:spPr/>
        <p:txBody>
          <a:bodyPr/>
          <a:lstStyle/>
          <a:p>
            <a:r>
              <a:rPr lang="en-IN" dirty="0"/>
              <a:t>New parameters and their relevance</a:t>
            </a:r>
          </a:p>
        </p:txBody>
      </p:sp>
      <p:sp>
        <p:nvSpPr>
          <p:cNvPr id="3" name="Content Placeholder 2">
            <a:extLst>
              <a:ext uri="{FF2B5EF4-FFF2-40B4-BE49-F238E27FC236}">
                <a16:creationId xmlns:a16="http://schemas.microsoft.com/office/drawing/2014/main" id="{9567626F-4C9D-BE4C-8556-A1667B22AC35}"/>
              </a:ext>
            </a:extLst>
          </p:cNvPr>
          <p:cNvSpPr>
            <a:spLocks noGrp="1"/>
          </p:cNvSpPr>
          <p:nvPr>
            <p:ph idx="1"/>
          </p:nvPr>
        </p:nvSpPr>
        <p:spPr>
          <a:xfrm>
            <a:off x="1295399" y="2256637"/>
            <a:ext cx="9820656" cy="4352544"/>
          </a:xfrm>
        </p:spPr>
        <p:txBody>
          <a:bodyPr/>
          <a:lstStyle/>
          <a:p>
            <a:r>
              <a:rPr lang="en-US" sz="2000" dirty="0">
                <a:highlight>
                  <a:srgbClr val="FFFFFF"/>
                </a:highlight>
                <a:latin typeface="+mj-lt"/>
              </a:rPr>
              <a:t>W</a:t>
            </a:r>
            <a:r>
              <a:rPr lang="en-US" sz="2000" b="0" i="0" dirty="0">
                <a:effectLst/>
                <a:highlight>
                  <a:srgbClr val="FFFFFF"/>
                </a:highlight>
                <a:latin typeface="+mj-lt"/>
              </a:rPr>
              <a:t>ith the addition of grass to the model, we naturally added certain energy</a:t>
            </a:r>
            <a:br>
              <a:rPr lang="en-US" sz="2000" dirty="0">
                <a:latin typeface="+mj-lt"/>
              </a:rPr>
            </a:br>
            <a:r>
              <a:rPr lang="en-US" sz="2000" b="0" i="0" dirty="0">
                <a:effectLst/>
                <a:highlight>
                  <a:srgbClr val="FFFFFF"/>
                </a:highlight>
                <a:latin typeface="+mj-lt"/>
              </a:rPr>
              <a:t>parameters to every species in the model, while also adding conditions (for instance, when the energy level reaches 0 after a certain period of time or movement, the species dies immediately). </a:t>
            </a:r>
            <a:endParaRPr lang="en-US" sz="2000" dirty="0">
              <a:highlight>
                <a:srgbClr val="FFFFFF"/>
              </a:highlight>
              <a:latin typeface="+mj-lt"/>
            </a:endParaRPr>
          </a:p>
          <a:p>
            <a:r>
              <a:rPr lang="en-US" sz="2000" b="0" i="0" dirty="0">
                <a:effectLst/>
                <a:highlight>
                  <a:srgbClr val="FFFFFF"/>
                </a:highlight>
                <a:latin typeface="+mj-lt"/>
              </a:rPr>
              <a:t>If a predator (wolves) attacks a prey (sheep), they also inherit that prey’s energy value, essentially prolonging their life. </a:t>
            </a:r>
          </a:p>
          <a:p>
            <a:r>
              <a:rPr lang="en-US" sz="2000" b="0" i="0" dirty="0">
                <a:effectLst/>
                <a:highlight>
                  <a:srgbClr val="FFFFFF"/>
                </a:highlight>
                <a:latin typeface="+mj-lt"/>
              </a:rPr>
              <a:t>This is the most significant addition to our model, since it greatly branches away from the classical </a:t>
            </a:r>
            <a:r>
              <a:rPr lang="en-US" sz="2000" b="0" i="0" dirty="0" err="1">
                <a:effectLst/>
                <a:highlight>
                  <a:srgbClr val="FFFFFF"/>
                </a:highlight>
                <a:latin typeface="+mj-lt"/>
              </a:rPr>
              <a:t>Lotka</a:t>
            </a:r>
            <a:r>
              <a:rPr lang="en-US" sz="2000" b="0" i="0" dirty="0">
                <a:effectLst/>
                <a:highlight>
                  <a:srgbClr val="FFFFFF"/>
                </a:highlight>
                <a:latin typeface="+mj-lt"/>
              </a:rPr>
              <a:t>-Volterra system where energy plays no role, and the only time ’death’ occurs is when a prey is attacked. </a:t>
            </a:r>
          </a:p>
          <a:p>
            <a:r>
              <a:rPr lang="en-US" sz="2000" b="0" i="0" dirty="0">
                <a:effectLst/>
                <a:highlight>
                  <a:srgbClr val="FFFFFF"/>
                </a:highlight>
                <a:latin typeface="+mj-lt"/>
              </a:rPr>
              <a:t>Through our agent based model, we demonstrate inferences on how the addition of energy to the </a:t>
            </a:r>
            <a:r>
              <a:rPr lang="en-US" sz="2000" b="0" i="0" dirty="0" err="1">
                <a:effectLst/>
                <a:highlight>
                  <a:srgbClr val="FFFFFF"/>
                </a:highlight>
                <a:latin typeface="+mj-lt"/>
              </a:rPr>
              <a:t>Lotka</a:t>
            </a:r>
            <a:r>
              <a:rPr lang="en-US" sz="2000" b="0" i="0" dirty="0">
                <a:effectLst/>
                <a:highlight>
                  <a:srgbClr val="FFFFFF"/>
                </a:highlight>
                <a:latin typeface="+mj-lt"/>
              </a:rPr>
              <a:t>-Volterra model greatly affects the model (in particular how the oscillations change, if they change at all)</a:t>
            </a:r>
            <a:endParaRPr lang="en-IN" sz="2000" dirty="0">
              <a:latin typeface="+mj-lt"/>
            </a:endParaRPr>
          </a:p>
        </p:txBody>
      </p:sp>
      <p:sp>
        <p:nvSpPr>
          <p:cNvPr id="4" name="Slide Number Placeholder 3">
            <a:extLst>
              <a:ext uri="{FF2B5EF4-FFF2-40B4-BE49-F238E27FC236}">
                <a16:creationId xmlns:a16="http://schemas.microsoft.com/office/drawing/2014/main" id="{F4BDF73C-4E9D-ABA1-3FD8-784C200A1DD1}"/>
              </a:ext>
            </a:extLst>
          </p:cNvPr>
          <p:cNvSpPr>
            <a:spLocks noGrp="1"/>
          </p:cNvSpPr>
          <p:nvPr>
            <p:ph type="sldNum" sz="quarter" idx="11"/>
          </p:nvPr>
        </p:nvSpPr>
        <p:spPr/>
        <p:txBody>
          <a:bodyPr/>
          <a:lstStyle/>
          <a:p>
            <a:fld id="{75DF2D63-3FF5-D547-96B9-BE9CCD1ABA58}" type="slidenum">
              <a:rPr lang="en-US" smtClean="0"/>
              <a:t>6</a:t>
            </a:fld>
            <a:endParaRPr lang="en-US" dirty="0"/>
          </a:p>
        </p:txBody>
      </p:sp>
    </p:spTree>
    <p:extLst>
      <p:ext uri="{BB962C8B-B14F-4D97-AF65-F5344CB8AC3E}">
        <p14:creationId xmlns:p14="http://schemas.microsoft.com/office/powerpoint/2010/main" val="333774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9654-3AD1-1E15-2030-8C729C79F602}"/>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B2DEB792-59FD-F665-F5D4-5B4BBEFF0B09}"/>
              </a:ext>
            </a:extLst>
          </p:cNvPr>
          <p:cNvPicPr>
            <a:picLocks noGrp="1" noChangeAspect="1"/>
          </p:cNvPicPr>
          <p:nvPr>
            <p:ph idx="1"/>
          </p:nvPr>
        </p:nvPicPr>
        <p:blipFill>
          <a:blip r:embed="rId2"/>
          <a:stretch>
            <a:fillRect/>
          </a:stretch>
        </p:blipFill>
        <p:spPr>
          <a:xfrm>
            <a:off x="174749" y="228599"/>
            <a:ext cx="12017251" cy="6019801"/>
          </a:xfrm>
        </p:spPr>
      </p:pic>
      <p:sp>
        <p:nvSpPr>
          <p:cNvPr id="4" name="Slide Number Placeholder 3">
            <a:extLst>
              <a:ext uri="{FF2B5EF4-FFF2-40B4-BE49-F238E27FC236}">
                <a16:creationId xmlns:a16="http://schemas.microsoft.com/office/drawing/2014/main" id="{18FD7B74-A758-8A80-F1DF-FD5B3DCF2EE7}"/>
              </a:ext>
            </a:extLst>
          </p:cNvPr>
          <p:cNvSpPr>
            <a:spLocks noGrp="1"/>
          </p:cNvSpPr>
          <p:nvPr>
            <p:ph type="sldNum" sz="quarter" idx="11"/>
          </p:nvPr>
        </p:nvSpPr>
        <p:spPr/>
        <p:txBody>
          <a:bodyPr/>
          <a:lstStyle/>
          <a:p>
            <a:fld id="{75DF2D63-3FF5-D547-96B9-BE9CCD1ABA58}" type="slidenum">
              <a:rPr lang="en-US" smtClean="0"/>
              <a:t>7</a:t>
            </a:fld>
            <a:endParaRPr lang="en-US" dirty="0"/>
          </a:p>
        </p:txBody>
      </p:sp>
    </p:spTree>
    <p:extLst>
      <p:ext uri="{BB962C8B-B14F-4D97-AF65-F5344CB8AC3E}">
        <p14:creationId xmlns:p14="http://schemas.microsoft.com/office/powerpoint/2010/main" val="44103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F21D-03F7-F37E-921A-13D2AB0533A3}"/>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720871FD-7E6C-AE47-A2B8-4D0AF09FEF53}"/>
              </a:ext>
            </a:extLst>
          </p:cNvPr>
          <p:cNvPicPr>
            <a:picLocks noGrp="1" noChangeAspect="1"/>
          </p:cNvPicPr>
          <p:nvPr>
            <p:ph idx="1"/>
          </p:nvPr>
        </p:nvPicPr>
        <p:blipFill>
          <a:blip r:embed="rId2"/>
          <a:stretch>
            <a:fillRect/>
          </a:stretch>
        </p:blipFill>
        <p:spPr>
          <a:xfrm>
            <a:off x="3789587" y="539506"/>
            <a:ext cx="4612825" cy="5480295"/>
          </a:xfrm>
        </p:spPr>
      </p:pic>
      <p:sp>
        <p:nvSpPr>
          <p:cNvPr id="4" name="Slide Number Placeholder 3">
            <a:extLst>
              <a:ext uri="{FF2B5EF4-FFF2-40B4-BE49-F238E27FC236}">
                <a16:creationId xmlns:a16="http://schemas.microsoft.com/office/drawing/2014/main" id="{1015CF22-03C0-9450-38C3-BE86E703484E}"/>
              </a:ext>
            </a:extLst>
          </p:cNvPr>
          <p:cNvSpPr>
            <a:spLocks noGrp="1"/>
          </p:cNvSpPr>
          <p:nvPr>
            <p:ph type="sldNum" sz="quarter" idx="11"/>
          </p:nvPr>
        </p:nvSpPr>
        <p:spPr/>
        <p:txBody>
          <a:bodyPr/>
          <a:lstStyle/>
          <a:p>
            <a:fld id="{75DF2D63-3FF5-D547-96B9-BE9CCD1ABA58}" type="slidenum">
              <a:rPr lang="en-US" smtClean="0"/>
              <a:t>8</a:t>
            </a:fld>
            <a:endParaRPr lang="en-US" dirty="0"/>
          </a:p>
        </p:txBody>
      </p:sp>
    </p:spTree>
    <p:extLst>
      <p:ext uri="{BB962C8B-B14F-4D97-AF65-F5344CB8AC3E}">
        <p14:creationId xmlns:p14="http://schemas.microsoft.com/office/powerpoint/2010/main" val="240868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6A4B-0FF2-CE2D-C78F-9E41B608ED1A}"/>
              </a:ext>
            </a:extLst>
          </p:cNvPr>
          <p:cNvSpPr>
            <a:spLocks noGrp="1"/>
          </p:cNvSpPr>
          <p:nvPr>
            <p:ph type="title"/>
          </p:nvPr>
        </p:nvSpPr>
        <p:spPr/>
        <p:txBody>
          <a:bodyPr/>
          <a:lstStyle/>
          <a:p>
            <a:r>
              <a:rPr lang="en-IN" dirty="0"/>
              <a:t>Spatial dynamics</a:t>
            </a:r>
          </a:p>
        </p:txBody>
      </p:sp>
      <p:sp>
        <p:nvSpPr>
          <p:cNvPr id="3" name="Content Placeholder 2">
            <a:extLst>
              <a:ext uri="{FF2B5EF4-FFF2-40B4-BE49-F238E27FC236}">
                <a16:creationId xmlns:a16="http://schemas.microsoft.com/office/drawing/2014/main" id="{37F16790-F02C-8DC8-43E1-F1E239827FA0}"/>
              </a:ext>
            </a:extLst>
          </p:cNvPr>
          <p:cNvSpPr>
            <a:spLocks noGrp="1"/>
          </p:cNvSpPr>
          <p:nvPr>
            <p:ph idx="1"/>
          </p:nvPr>
        </p:nvSpPr>
        <p:spPr/>
        <p:txBody>
          <a:bodyPr/>
          <a:lstStyle/>
          <a:p>
            <a:r>
              <a:rPr lang="en-US" sz="2000" b="0" i="0" dirty="0">
                <a:effectLst/>
                <a:highlight>
                  <a:srgbClr val="FFFFFF"/>
                </a:highlight>
                <a:latin typeface="+mj-lt"/>
              </a:rPr>
              <a:t>The spatial distribution of resources, represented by grass patches in the grid, affects the dynamics. Grass serves as the primary food source for sheep, and its availability varies across the landscape. In areas with abundant grass, sheep populations thrive, leading to higher reproduction rates.</a:t>
            </a:r>
          </a:p>
          <a:p>
            <a:r>
              <a:rPr lang="en-US" sz="2000" b="0" i="0" dirty="0">
                <a:effectLst/>
                <a:highlight>
                  <a:srgbClr val="FFFFFF"/>
                </a:highlight>
                <a:latin typeface="+mj-lt"/>
              </a:rPr>
              <a:t>Conversely, scarcity of grass restricts the growth of sheep populations, impacting the carrying capacity of the system.</a:t>
            </a:r>
          </a:p>
          <a:p>
            <a:r>
              <a:rPr lang="en-US" sz="2000" b="0" i="0" dirty="0">
                <a:effectLst/>
                <a:highlight>
                  <a:srgbClr val="FFFFFF"/>
                </a:highlight>
                <a:latin typeface="+mj-lt"/>
              </a:rPr>
              <a:t>Secondly, the movement of animals within the spatial domain influences predator-prey interactions. Both sheep and wolves exhibit movement behaviors, seeking resources and avoiding predators. Spatial constraints affect the ability of animals to disperse, impacting encounter rates between predators and prey.</a:t>
            </a:r>
          </a:p>
          <a:p>
            <a:r>
              <a:rPr lang="en-US" sz="2000" b="0" i="0" dirty="0">
                <a:effectLst/>
                <a:highlight>
                  <a:srgbClr val="FFFFFF"/>
                </a:highlight>
                <a:latin typeface="+mj-lt"/>
              </a:rPr>
              <a:t> Moreover, movement patterns influence energy expenditure, influencing the survival and reproduction of individuals.</a:t>
            </a:r>
            <a:endParaRPr lang="en-IN" sz="2000" dirty="0">
              <a:latin typeface="+mj-lt"/>
            </a:endParaRPr>
          </a:p>
        </p:txBody>
      </p:sp>
      <p:sp>
        <p:nvSpPr>
          <p:cNvPr id="4" name="Slide Number Placeholder 3">
            <a:extLst>
              <a:ext uri="{FF2B5EF4-FFF2-40B4-BE49-F238E27FC236}">
                <a16:creationId xmlns:a16="http://schemas.microsoft.com/office/drawing/2014/main" id="{ADA1CB65-DF10-D7E8-0E46-C713116184F4}"/>
              </a:ext>
            </a:extLst>
          </p:cNvPr>
          <p:cNvSpPr>
            <a:spLocks noGrp="1"/>
          </p:cNvSpPr>
          <p:nvPr>
            <p:ph type="sldNum" sz="quarter" idx="11"/>
          </p:nvPr>
        </p:nvSpPr>
        <p:spPr/>
        <p:txBody>
          <a:bodyPr/>
          <a:lstStyle/>
          <a:p>
            <a:fld id="{75DF2D63-3FF5-D547-96B9-BE9CCD1ABA58}" type="slidenum">
              <a:rPr lang="en-US" smtClean="0"/>
              <a:t>9</a:t>
            </a:fld>
            <a:endParaRPr lang="en-US" dirty="0"/>
          </a:p>
        </p:txBody>
      </p:sp>
    </p:spTree>
    <p:extLst>
      <p:ext uri="{BB962C8B-B14F-4D97-AF65-F5344CB8AC3E}">
        <p14:creationId xmlns:p14="http://schemas.microsoft.com/office/powerpoint/2010/main" val="2233918933"/>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{472587CB-F62C-42C0-9A6D-B9A5089F9B3F}tf67061901_win32</Template>
  <TotalTime>30</TotalTime>
  <Words>675</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Daytona Condensed Light</vt:lpstr>
      <vt:lpstr>Posterama</vt:lpstr>
      <vt:lpstr>Office Theme</vt:lpstr>
      <vt:lpstr>Extending the lotka-Volterra prey-predator system</vt:lpstr>
      <vt:lpstr>The lotka Volterra model describes a set of equations for modelling prey-predator dynamics where the populations change through time according the pair of equations:</vt:lpstr>
      <vt:lpstr>The classical approach</vt:lpstr>
      <vt:lpstr>PowerPoint Presentation</vt:lpstr>
      <vt:lpstr>An extended generalized model with 3 species</vt:lpstr>
      <vt:lpstr>New parameters and their relevance</vt:lpstr>
      <vt:lpstr>PowerPoint Presentation</vt:lpstr>
      <vt:lpstr>PowerPoint Presentation</vt:lpstr>
      <vt:lpstr>Spatial dynamics</vt:lpstr>
      <vt:lpstr>inferences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the lotka-Volterra prey-predator system</dc:title>
  <dc:creator>Shrey Chhabra</dc:creator>
  <cp:lastModifiedBy>Shrey Chhabra</cp:lastModifiedBy>
  <cp:revision>11</cp:revision>
  <dcterms:created xsi:type="dcterms:W3CDTF">2024-04-22T10:51:17Z</dcterms:created>
  <dcterms:modified xsi:type="dcterms:W3CDTF">2024-04-23T09:07:13Z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