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
      <p:font typeface="EB Garamond"/>
      <p:regular r:id="rId33"/>
      <p:bold r:id="rId34"/>
      <p:italic r:id="rId35"/>
      <p:boldItalic r:id="rId36"/>
    </p:embeddedFont>
    <p:embeddedFont>
      <p:font typeface="EB Garamond Regular"/>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E995025-BB12-4D37-9D37-0E0ED1CFBA5B}">
  <a:tblStyle styleId="{FE995025-BB12-4D37-9D37-0E0ED1CFBA5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BGaramondRegular-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EBGaramond-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EBGaramond-italic.fntdata"/><Relationship Id="rId12" Type="http://schemas.openxmlformats.org/officeDocument/2006/relationships/slide" Target="slides/slide6.xml"/><Relationship Id="rId34" Type="http://schemas.openxmlformats.org/officeDocument/2006/relationships/font" Target="fonts/EBGaramond-bold.fntdata"/><Relationship Id="rId15" Type="http://schemas.openxmlformats.org/officeDocument/2006/relationships/slide" Target="slides/slide9.xml"/><Relationship Id="rId37" Type="http://schemas.openxmlformats.org/officeDocument/2006/relationships/font" Target="fonts/EBGaramondRegular-regular.fntdata"/><Relationship Id="rId14" Type="http://schemas.openxmlformats.org/officeDocument/2006/relationships/slide" Target="slides/slide8.xml"/><Relationship Id="rId36" Type="http://schemas.openxmlformats.org/officeDocument/2006/relationships/font" Target="fonts/EBGaramond-boldItalic.fntdata"/><Relationship Id="rId17" Type="http://schemas.openxmlformats.org/officeDocument/2006/relationships/slide" Target="slides/slide11.xml"/><Relationship Id="rId39" Type="http://schemas.openxmlformats.org/officeDocument/2006/relationships/font" Target="fonts/EBGaramondRegular-italic.fntdata"/><Relationship Id="rId16" Type="http://schemas.openxmlformats.org/officeDocument/2006/relationships/slide" Target="slides/slide10.xml"/><Relationship Id="rId38" Type="http://schemas.openxmlformats.org/officeDocument/2006/relationships/font" Target="fonts/EBGaramondRegular-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guyrom/exploratory-session-us-car-accidents#Most-common-durations-are-'Below-half-an-hour',-'exactly-1h',-'Below-3/4-of-an-hour',-'Below-1h'-respectively.-Hence-they-are-probably-approximate,-and-probably-correspond-to-the-time-it-took-to-resolve-the-accident-rather-than-the-accident-itself"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bd449843f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bd449843f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600"/>
              </a:spcAft>
              <a:buNone/>
            </a:pPr>
            <a:r>
              <a:rPr b="1" lang="en" sz="1500"/>
              <a:t>number of accidents per states and display the top 10 states with the most accidents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6bee7d16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6bee7d16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bee7d16e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bee7d16e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be4010cc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be4010cc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050">
              <a:solidFill>
                <a:srgbClr val="09885A"/>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7abd3c63e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abd3c63e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be4010cc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be4010cc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6bd449843f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bd449843f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6be4010cc7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6be4010cc7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6bd449843f_0_4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6bd449843f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bd449843f_0_4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bd449843f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6be4010cc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6be4010cc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6bd449843f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6bd449843f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be06851b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be06851b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Gradient Boosting Classifier (GBC)</a:t>
            </a:r>
            <a:endParaRPr/>
          </a:p>
          <a:p>
            <a:pPr indent="-317500" lvl="0" marL="457200" rtl="0" algn="l">
              <a:spcBef>
                <a:spcPts val="0"/>
              </a:spcBef>
              <a:spcAft>
                <a:spcPts val="0"/>
              </a:spcAft>
              <a:buSzPts val="1400"/>
              <a:buAutoNum type="arabicPeriod"/>
            </a:pPr>
            <a:r>
              <a:rPr lang="en"/>
              <a:t>AADT - Annual Average Daily Traffic</a:t>
            </a:r>
            <a:endParaRPr/>
          </a:p>
          <a:p>
            <a:pPr indent="-317500" lvl="0" marL="457200" rtl="0" algn="l">
              <a:spcBef>
                <a:spcPts val="0"/>
              </a:spcBef>
              <a:spcAft>
                <a:spcPts val="0"/>
              </a:spcAft>
              <a:buSzPts val="1400"/>
              <a:buAutoNum type="arabicPeriod"/>
            </a:pPr>
            <a:r>
              <a:rPr lang="en"/>
              <a:t>RWIS (Roadway Weather Information System) Data by Iowa Department</a:t>
            </a:r>
            <a:endParaRPr/>
          </a:p>
          <a:p>
            <a:pPr indent="-317500" lvl="0" marL="457200" rtl="0" algn="l">
              <a:spcBef>
                <a:spcPts val="0"/>
              </a:spcBef>
              <a:spcAft>
                <a:spcPts val="0"/>
              </a:spcAft>
              <a:buSzPts val="1400"/>
              <a:buAutoNum type="arabicPeriod"/>
            </a:pPr>
            <a:r>
              <a:rPr lang="en"/>
              <a:t>Moosavi DNN(a four-layer feed-forward neural network, with three hidden layers of size 512, 256, and 64, respectively. ReLU was used as the activation function of the hidden layers, and softmax was applied on the output of the last layer)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bd449843f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bd449843f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Proximity to Traffic Objects: Pie chart that shows percentage of accidents near various traffic objects. Here most accidents happened near the traffic signals</a:t>
            </a:r>
            <a:endParaRPr/>
          </a:p>
          <a:p>
            <a:pPr indent="0" lvl="0" marL="0" rtl="0" algn="l">
              <a:spcBef>
                <a:spcPts val="0"/>
              </a:spcBef>
              <a:spcAft>
                <a:spcPts val="0"/>
              </a:spcAft>
              <a:buNone/>
            </a:pPr>
            <a:r>
              <a:rPr lang="en"/>
              <a:t>Data distribution of accidents based on severity level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bd449843f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bd449843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accidents based on daily count,weekly count and yearly count</a:t>
            </a:r>
            <a:endParaRPr/>
          </a:p>
          <a:p>
            <a:pPr indent="0" lvl="0" marL="0" rtl="0" algn="l">
              <a:lnSpc>
                <a:spcPct val="140000"/>
              </a:lnSpc>
              <a:spcBef>
                <a:spcPts val="0"/>
              </a:spcBef>
              <a:spcAft>
                <a:spcPts val="600"/>
              </a:spcAft>
              <a:buNone/>
            </a:pPr>
            <a:r>
              <a:rPr lang="en" sz="1200"/>
              <a:t>There is some seasonal pattern, and the amount increases each year.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bd449843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bd449843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Accident Duration(minutes) : </a:t>
            </a:r>
            <a:r>
              <a:rPr lang="en" sz="1200"/>
              <a:t>time it took to resolve the accident rather than the accident itself</a:t>
            </a:r>
            <a:r>
              <a:rPr lang="en" sz="1200">
                <a:solidFill>
                  <a:srgbClr val="0077A3"/>
                </a:solidFill>
                <a:uFill>
                  <a:noFill/>
                </a:uFill>
                <a:hlinkClick r:id="rId2"/>
              </a:rPr>
              <a:t>¶</a:t>
            </a:r>
            <a:endParaRPr sz="1200">
              <a:solidFill>
                <a:srgbClr val="0077A3"/>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sz="1050">
                <a:solidFill>
                  <a:srgbClr val="47494D"/>
                </a:solidFill>
                <a:highlight>
                  <a:srgbClr val="FFFFFF"/>
                </a:highlight>
              </a:rPr>
              <a:t>End time-start time</a:t>
            </a:r>
            <a:endParaRPr sz="1050">
              <a:solidFill>
                <a:srgbClr val="47494D"/>
              </a:solidFill>
              <a:highlight>
                <a:srgbClr val="FFFFFF"/>
              </a:highlight>
            </a:endParaRPr>
          </a:p>
          <a:p>
            <a:pPr indent="0" lvl="0" marL="0" rtl="0" algn="l">
              <a:spcBef>
                <a:spcPts val="0"/>
              </a:spcBef>
              <a:spcAft>
                <a:spcPts val="0"/>
              </a:spcAft>
              <a:buNone/>
            </a:pPr>
            <a:r>
              <a:rPr lang="en" sz="1050">
                <a:solidFill>
                  <a:srgbClr val="47494D"/>
                </a:solidFill>
                <a:highlight>
                  <a:srgbClr val="FFFFFF"/>
                </a:highlight>
              </a:rPr>
              <a:t>Start_TimeShows start time of the accident in local time zone.</a:t>
            </a:r>
            <a:endParaRPr sz="1050">
              <a:solidFill>
                <a:srgbClr val="47494D"/>
              </a:solidFill>
              <a:highlight>
                <a:srgbClr val="FFFFFF"/>
              </a:highlight>
            </a:endParaRPr>
          </a:p>
          <a:p>
            <a:pPr indent="0" lvl="0" marL="0" rtl="0" algn="l">
              <a:lnSpc>
                <a:spcPct val="137500"/>
              </a:lnSpc>
              <a:spcBef>
                <a:spcPts val="0"/>
              </a:spcBef>
              <a:spcAft>
                <a:spcPts val="0"/>
              </a:spcAft>
              <a:buNone/>
            </a:pPr>
            <a:r>
              <a:rPr lang="en" sz="1050">
                <a:solidFill>
                  <a:srgbClr val="47494D"/>
                </a:solidFill>
                <a:highlight>
                  <a:srgbClr val="FFFFFF"/>
                </a:highlight>
              </a:rPr>
              <a:t>End_TimeShows end time of the accident in local time zone.</a:t>
            </a:r>
            <a:endParaRPr sz="1050">
              <a:solidFill>
                <a:srgbClr val="47494D"/>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826177"/>
            <a:ext cx="8222100" cy="15591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3600">
                <a:latin typeface="EB Garamond Regular"/>
                <a:ea typeface="EB Garamond Regular"/>
                <a:cs typeface="EB Garamond Regular"/>
                <a:sym typeface="EB Garamond Regular"/>
              </a:rPr>
              <a:t>Road Accident Risk Prediction &amp; Comparative Analysis</a:t>
            </a:r>
            <a:endParaRPr sz="3600">
              <a:latin typeface="EB Garamond Regular"/>
              <a:ea typeface="EB Garamond Regular"/>
              <a:cs typeface="EB Garamond Regular"/>
              <a:sym typeface="EB Garamond Regular"/>
            </a:endParaRPr>
          </a:p>
        </p:txBody>
      </p:sp>
      <p:sp>
        <p:nvSpPr>
          <p:cNvPr id="86" name="Google Shape;86;p13"/>
          <p:cNvSpPr txBox="1"/>
          <p:nvPr>
            <p:ph idx="1" type="subTitle"/>
          </p:nvPr>
        </p:nvSpPr>
        <p:spPr>
          <a:xfrm>
            <a:off x="598100" y="3164325"/>
            <a:ext cx="8222100" cy="1754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Naga Janaki Dwadasi (013853034)</a:t>
            </a:r>
            <a:endParaRPr/>
          </a:p>
          <a:p>
            <a:pPr indent="0" lvl="0" marL="0" rtl="0" algn="r">
              <a:spcBef>
                <a:spcPts val="0"/>
              </a:spcBef>
              <a:spcAft>
                <a:spcPts val="0"/>
              </a:spcAft>
              <a:buNone/>
            </a:pPr>
            <a:r>
              <a:rPr lang="en"/>
              <a:t>Priyanka Kumar (</a:t>
            </a:r>
            <a:r>
              <a:rPr lang="en"/>
              <a:t>013749866</a:t>
            </a:r>
            <a:r>
              <a:rPr lang="en"/>
              <a:t>)</a:t>
            </a:r>
            <a:endParaRPr/>
          </a:p>
          <a:p>
            <a:pPr indent="0" lvl="0" marL="0" rtl="0" algn="r">
              <a:lnSpc>
                <a:spcPct val="115000"/>
              </a:lnSpc>
              <a:spcBef>
                <a:spcPts val="0"/>
              </a:spcBef>
              <a:spcAft>
                <a:spcPts val="0"/>
              </a:spcAft>
              <a:buNone/>
            </a:pPr>
            <a:r>
              <a:rPr lang="en"/>
              <a:t>Rama Tejaswini Thotapalli (013785681)</a:t>
            </a:r>
            <a:endParaRPr/>
          </a:p>
          <a:p>
            <a:pPr indent="0" lvl="0" marL="0" rtl="0" algn="r">
              <a:lnSpc>
                <a:spcPct val="115000"/>
              </a:lnSpc>
              <a:spcBef>
                <a:spcPts val="0"/>
              </a:spcBef>
              <a:spcAft>
                <a:spcPts val="0"/>
              </a:spcAft>
              <a:buNone/>
            </a:pPr>
            <a:r>
              <a:rPr lang="en"/>
              <a:t>Vaidehi Naik (012560938)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311700" y="2576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EB Garamond Regular"/>
                <a:ea typeface="EB Garamond Regular"/>
                <a:cs typeface="EB Garamond Regular"/>
                <a:sym typeface="EB Garamond Regular"/>
              </a:rPr>
              <a:t>Exploratory Data Analysis</a:t>
            </a:r>
            <a:endParaRPr sz="3600">
              <a:latin typeface="EB Garamond Regular"/>
              <a:ea typeface="EB Garamond Regular"/>
              <a:cs typeface="EB Garamond Regular"/>
              <a:sym typeface="EB Garamond Regular"/>
            </a:endParaRPr>
          </a:p>
          <a:p>
            <a:pPr indent="0" lvl="0" marL="0" rtl="0" algn="l">
              <a:spcBef>
                <a:spcPts val="0"/>
              </a:spcBef>
              <a:spcAft>
                <a:spcPts val="0"/>
              </a:spcAft>
              <a:buNone/>
            </a:pPr>
            <a:r>
              <a:t/>
            </a:r>
            <a:endParaRPr sz="3600">
              <a:latin typeface="EB Garamond Regular"/>
              <a:ea typeface="EB Garamond Regular"/>
              <a:cs typeface="EB Garamond Regular"/>
              <a:sym typeface="EB Garamond Regular"/>
            </a:endParaRPr>
          </a:p>
        </p:txBody>
      </p:sp>
      <p:pic>
        <p:nvPicPr>
          <p:cNvPr id="184" name="Google Shape;184;p22"/>
          <p:cNvPicPr preferRelativeResize="0"/>
          <p:nvPr/>
        </p:nvPicPr>
        <p:blipFill>
          <a:blip r:embed="rId3">
            <a:alphaModFix/>
          </a:blip>
          <a:stretch>
            <a:fillRect/>
          </a:stretch>
        </p:blipFill>
        <p:spPr>
          <a:xfrm>
            <a:off x="4175775" y="1088800"/>
            <a:ext cx="4728050" cy="4200525"/>
          </a:xfrm>
          <a:prstGeom prst="rect">
            <a:avLst/>
          </a:prstGeom>
          <a:noFill/>
          <a:ln>
            <a:noFill/>
          </a:ln>
        </p:spPr>
      </p:pic>
      <p:pic>
        <p:nvPicPr>
          <p:cNvPr id="185" name="Google Shape;185;p22"/>
          <p:cNvPicPr preferRelativeResize="0"/>
          <p:nvPr/>
        </p:nvPicPr>
        <p:blipFill>
          <a:blip r:embed="rId4">
            <a:alphaModFix/>
          </a:blip>
          <a:stretch>
            <a:fillRect/>
          </a:stretch>
        </p:blipFill>
        <p:spPr>
          <a:xfrm>
            <a:off x="152400" y="1009250"/>
            <a:ext cx="4023375" cy="3621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EB Garamond Regular"/>
                <a:ea typeface="EB Garamond Regular"/>
                <a:cs typeface="EB Garamond Regular"/>
                <a:sym typeface="EB Garamond Regular"/>
              </a:rPr>
              <a:t>Preprocessing</a:t>
            </a:r>
            <a:endParaRPr/>
          </a:p>
        </p:txBody>
      </p:sp>
      <p:sp>
        <p:nvSpPr>
          <p:cNvPr id="191" name="Google Shape;191;p23"/>
          <p:cNvSpPr/>
          <p:nvPr/>
        </p:nvSpPr>
        <p:spPr>
          <a:xfrm>
            <a:off x="508550" y="1304875"/>
            <a:ext cx="18939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2" name="Google Shape;192;p23"/>
          <p:cNvSpPr txBox="1"/>
          <p:nvPr>
            <p:ph idx="4294967295" type="body"/>
          </p:nvPr>
        </p:nvSpPr>
        <p:spPr>
          <a:xfrm>
            <a:off x="508550" y="1451575"/>
            <a:ext cx="1742700" cy="314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400">
                <a:solidFill>
                  <a:schemeClr val="lt1"/>
                </a:solidFill>
                <a:latin typeface="EB Garamond Regular"/>
                <a:ea typeface="EB Garamond Regular"/>
                <a:cs typeface="EB Garamond Regular"/>
                <a:sym typeface="EB Garamond Regular"/>
              </a:rPr>
              <a:t>Handling null values</a:t>
            </a:r>
            <a:endParaRPr>
              <a:solidFill>
                <a:schemeClr val="lt1"/>
              </a:solidFill>
            </a:endParaRPr>
          </a:p>
        </p:txBody>
      </p:sp>
      <p:sp>
        <p:nvSpPr>
          <p:cNvPr id="193" name="Google Shape;193;p23"/>
          <p:cNvSpPr txBox="1"/>
          <p:nvPr>
            <p:ph idx="4294967295" type="body"/>
          </p:nvPr>
        </p:nvSpPr>
        <p:spPr>
          <a:xfrm>
            <a:off x="432350" y="2070575"/>
            <a:ext cx="1893900" cy="2650800"/>
          </a:xfrm>
          <a:prstGeom prst="rect">
            <a:avLst/>
          </a:prstGeom>
        </p:spPr>
        <p:txBody>
          <a:bodyPr anchorCtr="0" anchor="t" bIns="91425" lIns="91425" spcFirstLastPara="1" rIns="91425" wrap="square" tIns="91425">
            <a:noAutofit/>
          </a:bodyPr>
          <a:lstStyle/>
          <a:p>
            <a:pPr indent="-317500" lvl="0" marL="285750" rtl="0" algn="l">
              <a:spcBef>
                <a:spcPts val="0"/>
              </a:spcBef>
              <a:spcAft>
                <a:spcPts val="0"/>
              </a:spcAft>
              <a:buSzPts val="1400"/>
              <a:buFont typeface="EB Garamond Regular"/>
              <a:buChar char="●"/>
            </a:pPr>
            <a:r>
              <a:rPr lang="en" sz="1400">
                <a:latin typeface="EB Garamond Regular"/>
                <a:ea typeface="EB Garamond Regular"/>
                <a:cs typeface="EB Garamond Regular"/>
                <a:sym typeface="EB Garamond Regular"/>
              </a:rPr>
              <a:t>Removed missing values for certain columns and rows</a:t>
            </a:r>
            <a:endParaRPr sz="1400">
              <a:latin typeface="EB Garamond Regular"/>
              <a:ea typeface="EB Garamond Regular"/>
              <a:cs typeface="EB Garamond Regular"/>
              <a:sym typeface="EB Garamond Regular"/>
            </a:endParaRPr>
          </a:p>
          <a:p>
            <a:pPr indent="-317500" lvl="0" marL="285750" rtl="0" algn="l">
              <a:spcBef>
                <a:spcPts val="0"/>
              </a:spcBef>
              <a:spcAft>
                <a:spcPts val="0"/>
              </a:spcAft>
              <a:buSzPts val="1400"/>
              <a:buFont typeface="EB Garamond Regular"/>
              <a:buChar char="●"/>
            </a:pPr>
            <a:r>
              <a:rPr lang="en" sz="1400">
                <a:latin typeface="EB Garamond Regular"/>
                <a:ea typeface="EB Garamond Regular"/>
                <a:cs typeface="EB Garamond Regular"/>
                <a:sym typeface="EB Garamond Regular"/>
              </a:rPr>
              <a:t>Updated with median and mode for few columns</a:t>
            </a:r>
            <a:endParaRPr sz="1400">
              <a:latin typeface="EB Garamond Regular"/>
              <a:ea typeface="EB Garamond Regular"/>
              <a:cs typeface="EB Garamond Regular"/>
              <a:sym typeface="EB Garamond Regular"/>
            </a:endParaRPr>
          </a:p>
          <a:p>
            <a:pPr indent="-317500" lvl="0" marL="285750" rtl="0" algn="l">
              <a:spcBef>
                <a:spcPts val="0"/>
              </a:spcBef>
              <a:spcAft>
                <a:spcPts val="0"/>
              </a:spcAft>
              <a:buSzPts val="1400"/>
              <a:buFont typeface="EB Garamond Regular"/>
              <a:buChar char="●"/>
            </a:pPr>
            <a:r>
              <a:rPr lang="en" sz="1400">
                <a:latin typeface="EB Garamond Regular"/>
                <a:ea typeface="EB Garamond Regular"/>
                <a:cs typeface="EB Garamond Regular"/>
                <a:sym typeface="EB Garamond Regular"/>
              </a:rPr>
              <a:t>Down sampling</a:t>
            </a:r>
            <a:endParaRPr sz="1400">
              <a:latin typeface="EB Garamond Regular"/>
              <a:ea typeface="EB Garamond Regular"/>
              <a:cs typeface="EB Garamond Regular"/>
              <a:sym typeface="EB Garamond Regular"/>
            </a:endParaRPr>
          </a:p>
          <a:p>
            <a:pPr indent="-317500" lvl="0" marL="285750" rtl="0" algn="l">
              <a:spcBef>
                <a:spcPts val="0"/>
              </a:spcBef>
              <a:spcAft>
                <a:spcPts val="0"/>
              </a:spcAft>
              <a:buSzPts val="1400"/>
              <a:buFont typeface="EB Garamond Regular"/>
              <a:buChar char="●"/>
            </a:pPr>
            <a:r>
              <a:rPr lang="en" sz="1400">
                <a:latin typeface="EB Garamond Regular"/>
                <a:ea typeface="EB Garamond Regular"/>
                <a:cs typeface="EB Garamond Regular"/>
                <a:sym typeface="EB Garamond Regular"/>
              </a:rPr>
              <a:t>Binning (in progress)</a:t>
            </a:r>
            <a:endParaRPr sz="1400">
              <a:latin typeface="EB Garamond Regular"/>
              <a:ea typeface="EB Garamond Regular"/>
              <a:cs typeface="EB Garamond Regular"/>
              <a:sym typeface="EB Garamond Regular"/>
            </a:endParaRPr>
          </a:p>
        </p:txBody>
      </p:sp>
      <p:sp>
        <p:nvSpPr>
          <p:cNvPr id="194" name="Google Shape;194;p23"/>
          <p:cNvSpPr/>
          <p:nvPr/>
        </p:nvSpPr>
        <p:spPr>
          <a:xfrm>
            <a:off x="2511375" y="1304875"/>
            <a:ext cx="21414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5" name="Google Shape;195;p23"/>
          <p:cNvSpPr txBox="1"/>
          <p:nvPr>
            <p:ph idx="4294967295" type="body"/>
          </p:nvPr>
        </p:nvSpPr>
        <p:spPr>
          <a:xfrm>
            <a:off x="2882725" y="1451575"/>
            <a:ext cx="15489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lt1"/>
                </a:solidFill>
                <a:latin typeface="EB Garamond Regular"/>
                <a:ea typeface="EB Garamond Regular"/>
                <a:cs typeface="EB Garamond Regular"/>
                <a:sym typeface="EB Garamond Regular"/>
              </a:rPr>
              <a:t>Label Encoding</a:t>
            </a:r>
            <a:endParaRPr sz="1400">
              <a:solidFill>
                <a:schemeClr val="lt1"/>
              </a:solidFill>
              <a:latin typeface="EB Garamond Regular"/>
              <a:ea typeface="EB Garamond Regular"/>
              <a:cs typeface="EB Garamond Regular"/>
              <a:sym typeface="EB Garamond Regular"/>
            </a:endParaRPr>
          </a:p>
        </p:txBody>
      </p:sp>
      <p:sp>
        <p:nvSpPr>
          <p:cNvPr id="196" name="Google Shape;196;p23"/>
          <p:cNvSpPr txBox="1"/>
          <p:nvPr>
            <p:ph idx="4294967295" type="body"/>
          </p:nvPr>
        </p:nvSpPr>
        <p:spPr>
          <a:xfrm>
            <a:off x="2497949" y="2070575"/>
            <a:ext cx="2076300" cy="2650800"/>
          </a:xfrm>
          <a:prstGeom prst="rect">
            <a:avLst/>
          </a:prstGeom>
        </p:spPr>
        <p:txBody>
          <a:bodyPr anchorCtr="0" anchor="t" bIns="91425" lIns="91425" spcFirstLastPara="1" rIns="91425" wrap="square" tIns="91425">
            <a:noAutofit/>
          </a:bodyPr>
          <a:lstStyle/>
          <a:p>
            <a:pPr indent="-317500" lvl="0" marL="285750" rtl="0" algn="l">
              <a:spcBef>
                <a:spcPts val="0"/>
              </a:spcBef>
              <a:spcAft>
                <a:spcPts val="0"/>
              </a:spcAft>
              <a:buSzPts val="1400"/>
              <a:buFont typeface="EB Garamond Regular"/>
              <a:buChar char="●"/>
            </a:pPr>
            <a:r>
              <a:rPr lang="en" sz="1400">
                <a:latin typeface="EB Garamond Regular"/>
                <a:ea typeface="EB Garamond Regular"/>
                <a:cs typeface="EB Garamond Regular"/>
                <a:sym typeface="EB Garamond Regular"/>
              </a:rPr>
              <a:t>Label encoding to change categorical columns to numerical</a:t>
            </a:r>
            <a:endParaRPr sz="1400">
              <a:latin typeface="EB Garamond Regular"/>
              <a:ea typeface="EB Garamond Regular"/>
              <a:cs typeface="EB Garamond Regular"/>
              <a:sym typeface="EB Garamond Regular"/>
            </a:endParaRPr>
          </a:p>
          <a:p>
            <a:pPr indent="-317500" lvl="0" marL="285750" rtl="0" algn="l">
              <a:spcBef>
                <a:spcPts val="0"/>
              </a:spcBef>
              <a:spcAft>
                <a:spcPts val="0"/>
              </a:spcAft>
              <a:buSzPts val="1400"/>
              <a:buFont typeface="EB Garamond Regular"/>
              <a:buChar char="●"/>
            </a:pPr>
            <a:r>
              <a:rPr lang="en" sz="1400">
                <a:latin typeface="EB Garamond Regular"/>
                <a:ea typeface="EB Garamond Regular"/>
                <a:cs typeface="EB Garamond Regular"/>
                <a:sym typeface="EB Garamond Regular"/>
              </a:rPr>
              <a:t>One hot encoding for certain columns</a:t>
            </a:r>
            <a:endParaRPr sz="1400">
              <a:latin typeface="EB Garamond Regular"/>
              <a:ea typeface="EB Garamond Regular"/>
              <a:cs typeface="EB Garamond Regular"/>
              <a:sym typeface="EB Garamond Regular"/>
            </a:endParaRPr>
          </a:p>
        </p:txBody>
      </p:sp>
      <p:sp>
        <p:nvSpPr>
          <p:cNvPr id="197" name="Google Shape;197;p23"/>
          <p:cNvSpPr/>
          <p:nvPr/>
        </p:nvSpPr>
        <p:spPr>
          <a:xfrm>
            <a:off x="4729300" y="1304875"/>
            <a:ext cx="20763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8" name="Google Shape;198;p23"/>
          <p:cNvSpPr txBox="1"/>
          <p:nvPr>
            <p:ph idx="4294967295" type="body"/>
          </p:nvPr>
        </p:nvSpPr>
        <p:spPr>
          <a:xfrm>
            <a:off x="5063225" y="1451575"/>
            <a:ext cx="16485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lt1"/>
                </a:solidFill>
                <a:latin typeface="EB Garamond Regular"/>
                <a:ea typeface="EB Garamond Regular"/>
                <a:cs typeface="EB Garamond Regular"/>
                <a:sym typeface="EB Garamond Regular"/>
              </a:rPr>
              <a:t>Dimensionality reduction</a:t>
            </a:r>
            <a:endParaRPr sz="1400">
              <a:solidFill>
                <a:schemeClr val="lt1"/>
              </a:solidFill>
              <a:latin typeface="EB Garamond Regular"/>
              <a:ea typeface="EB Garamond Regular"/>
              <a:cs typeface="EB Garamond Regular"/>
              <a:sym typeface="EB Garamond Regular"/>
            </a:endParaRPr>
          </a:p>
        </p:txBody>
      </p:sp>
      <p:sp>
        <p:nvSpPr>
          <p:cNvPr id="199" name="Google Shape;199;p23"/>
          <p:cNvSpPr txBox="1"/>
          <p:nvPr>
            <p:ph idx="4294967295" type="body"/>
          </p:nvPr>
        </p:nvSpPr>
        <p:spPr>
          <a:xfrm>
            <a:off x="4730225" y="2070575"/>
            <a:ext cx="2076300" cy="2650800"/>
          </a:xfrm>
          <a:prstGeom prst="rect">
            <a:avLst/>
          </a:prstGeom>
        </p:spPr>
        <p:txBody>
          <a:bodyPr anchorCtr="0" anchor="t" bIns="91425" lIns="91425" spcFirstLastPara="1" rIns="91425" wrap="square" tIns="91425">
            <a:noAutofit/>
          </a:bodyPr>
          <a:lstStyle/>
          <a:p>
            <a:pPr indent="-317500" lvl="0" marL="228600" rtl="0" algn="l">
              <a:spcBef>
                <a:spcPts val="0"/>
              </a:spcBef>
              <a:spcAft>
                <a:spcPts val="0"/>
              </a:spcAft>
              <a:buSzPts val="1400"/>
              <a:buFont typeface="EB Garamond Regular"/>
              <a:buChar char="●"/>
            </a:pPr>
            <a:r>
              <a:rPr lang="en" sz="1400">
                <a:latin typeface="EB Garamond Regular"/>
                <a:ea typeface="EB Garamond Regular"/>
                <a:cs typeface="EB Garamond Regular"/>
                <a:sym typeface="EB Garamond Regular"/>
              </a:rPr>
              <a:t>Principal Component Analysis (PCA)</a:t>
            </a:r>
            <a:endParaRPr sz="1400">
              <a:latin typeface="EB Garamond Regular"/>
              <a:ea typeface="EB Garamond Regular"/>
              <a:cs typeface="EB Garamond Regular"/>
              <a:sym typeface="EB Garamond Regular"/>
            </a:endParaRPr>
          </a:p>
        </p:txBody>
      </p:sp>
      <p:sp>
        <p:nvSpPr>
          <p:cNvPr id="200" name="Google Shape;200;p23"/>
          <p:cNvSpPr/>
          <p:nvPr/>
        </p:nvSpPr>
        <p:spPr>
          <a:xfrm>
            <a:off x="6862900" y="1304875"/>
            <a:ext cx="20763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1" name="Google Shape;201;p23"/>
          <p:cNvSpPr txBox="1"/>
          <p:nvPr>
            <p:ph idx="4294967295" type="body"/>
          </p:nvPr>
        </p:nvSpPr>
        <p:spPr>
          <a:xfrm>
            <a:off x="7196825" y="1451575"/>
            <a:ext cx="16485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lt1"/>
                </a:solidFill>
                <a:latin typeface="EB Garamond Regular"/>
                <a:ea typeface="EB Garamond Regular"/>
                <a:cs typeface="EB Garamond Regular"/>
                <a:sym typeface="EB Garamond Regular"/>
              </a:rPr>
              <a:t>Scaling &amp; Normalization</a:t>
            </a:r>
            <a:endParaRPr sz="1400">
              <a:solidFill>
                <a:schemeClr val="lt1"/>
              </a:solidFill>
              <a:latin typeface="EB Garamond Regular"/>
              <a:ea typeface="EB Garamond Regular"/>
              <a:cs typeface="EB Garamond Regular"/>
              <a:sym typeface="EB Garamond Regular"/>
            </a:endParaRPr>
          </a:p>
        </p:txBody>
      </p:sp>
      <p:sp>
        <p:nvSpPr>
          <p:cNvPr id="202" name="Google Shape;202;p23"/>
          <p:cNvSpPr txBox="1"/>
          <p:nvPr>
            <p:ph idx="4294967295" type="body"/>
          </p:nvPr>
        </p:nvSpPr>
        <p:spPr>
          <a:xfrm>
            <a:off x="6863825" y="2070575"/>
            <a:ext cx="2076300" cy="2650800"/>
          </a:xfrm>
          <a:prstGeom prst="rect">
            <a:avLst/>
          </a:prstGeom>
        </p:spPr>
        <p:txBody>
          <a:bodyPr anchorCtr="0" anchor="t" bIns="91425" lIns="91425" spcFirstLastPara="1" rIns="91425" wrap="square" tIns="91425">
            <a:noAutofit/>
          </a:bodyPr>
          <a:lstStyle/>
          <a:p>
            <a:pPr indent="-317500" lvl="0" marL="285750" rtl="0" algn="l">
              <a:spcBef>
                <a:spcPts val="0"/>
              </a:spcBef>
              <a:spcAft>
                <a:spcPts val="0"/>
              </a:spcAft>
              <a:buSzPts val="1400"/>
              <a:buFont typeface="EB Garamond Regular"/>
              <a:buChar char="●"/>
            </a:pPr>
            <a:r>
              <a:rPr lang="en" sz="1400">
                <a:latin typeface="EB Garamond Regular"/>
                <a:ea typeface="EB Garamond Regular"/>
                <a:cs typeface="EB Garamond Regular"/>
                <a:sym typeface="EB Garamond Regular"/>
              </a:rPr>
              <a:t>Standard scaling</a:t>
            </a:r>
            <a:endParaRPr sz="1400">
              <a:latin typeface="EB Garamond Regular"/>
              <a:ea typeface="EB Garamond Regular"/>
              <a:cs typeface="EB Garamond Regular"/>
              <a:sym typeface="EB Garamond Regular"/>
            </a:endParaRPr>
          </a:p>
          <a:p>
            <a:pPr indent="-317500" lvl="0" marL="285750" rtl="0" algn="l">
              <a:spcBef>
                <a:spcPts val="0"/>
              </a:spcBef>
              <a:spcAft>
                <a:spcPts val="0"/>
              </a:spcAft>
              <a:buSzPts val="1400"/>
              <a:buFont typeface="EB Garamond Regular"/>
              <a:buChar char="●"/>
            </a:pPr>
            <a:r>
              <a:rPr lang="en" sz="1400">
                <a:latin typeface="EB Garamond Regular"/>
                <a:ea typeface="EB Garamond Regular"/>
                <a:cs typeface="EB Garamond Regular"/>
                <a:sym typeface="EB Garamond Regular"/>
              </a:rPr>
              <a:t>Normalization</a:t>
            </a:r>
            <a:endParaRPr sz="1400">
              <a:latin typeface="EB Garamond Regular"/>
              <a:ea typeface="EB Garamond Regular"/>
              <a:cs typeface="EB Garamond Regular"/>
              <a:sym typeface="EB Garamond Regular"/>
            </a:endParaRPr>
          </a:p>
          <a:p>
            <a:pPr indent="-317500" lvl="0" marL="285750" rtl="0" algn="l">
              <a:spcBef>
                <a:spcPts val="0"/>
              </a:spcBef>
              <a:spcAft>
                <a:spcPts val="0"/>
              </a:spcAft>
              <a:buSzPts val="1400"/>
              <a:buFont typeface="EB Garamond Regular"/>
              <a:buChar char="●"/>
            </a:pPr>
            <a:r>
              <a:rPr lang="en" sz="1400">
                <a:latin typeface="EB Garamond Regular"/>
                <a:ea typeface="EB Garamond Regular"/>
                <a:cs typeface="EB Garamond Regular"/>
                <a:sym typeface="EB Garamond Regular"/>
              </a:rPr>
              <a:t>Parameter Tuning (Grid Search CV)</a:t>
            </a:r>
            <a:endParaRPr sz="1400">
              <a:latin typeface="EB Garamond Regular"/>
              <a:ea typeface="EB Garamond Regular"/>
              <a:cs typeface="EB Garamond Regular"/>
              <a:sym typeface="EB Garamond Regul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EB Garamond Regular"/>
                <a:ea typeface="EB Garamond Regular"/>
                <a:cs typeface="EB Garamond Regular"/>
                <a:sym typeface="EB Garamond Regular"/>
              </a:rPr>
              <a:t>Selected </a:t>
            </a:r>
            <a:r>
              <a:rPr lang="en" sz="3600">
                <a:latin typeface="EB Garamond Regular"/>
                <a:ea typeface="EB Garamond Regular"/>
                <a:cs typeface="EB Garamond Regular"/>
                <a:sym typeface="EB Garamond Regular"/>
              </a:rPr>
              <a:t>Features</a:t>
            </a:r>
            <a:endParaRPr sz="3600">
              <a:latin typeface="EB Garamond Regular"/>
              <a:ea typeface="EB Garamond Regular"/>
              <a:cs typeface="EB Garamond Regular"/>
              <a:sym typeface="EB Garamond Regular"/>
            </a:endParaRPr>
          </a:p>
        </p:txBody>
      </p:sp>
      <p:sp>
        <p:nvSpPr>
          <p:cNvPr id="208" name="Google Shape;208;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rgbClr val="212121"/>
                </a:solidFill>
                <a:highlight>
                  <a:srgbClr val="FFFFFF"/>
                </a:highlight>
                <a:latin typeface="EB Garamond"/>
                <a:ea typeface="EB Garamond"/>
                <a:cs typeface="EB Garamond"/>
                <a:sym typeface="EB Garamond"/>
              </a:rPr>
              <a:t>Start_Lat, Start_Lng, Amenity, Bump, Crossing, Give_Way, Junction, No_Exit, Railway, Roundabout, Station, Stop, Traffic_Calming, Traffic_Signal, Turning_Loop, Sunrise_Sunset</a:t>
            </a:r>
            <a:endParaRPr sz="2000">
              <a:solidFill>
                <a:srgbClr val="212121"/>
              </a:solidFill>
              <a:highlight>
                <a:srgbClr val="FFFFFF"/>
              </a:highlight>
              <a:latin typeface="EB Garamond"/>
              <a:ea typeface="EB Garamond"/>
              <a:cs typeface="EB Garamond"/>
              <a:sym typeface="EB Garamo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B Garamond Regular"/>
                <a:ea typeface="EB Garamond Regular"/>
                <a:cs typeface="EB Garamond Regular"/>
                <a:sym typeface="EB Garamond Regular"/>
              </a:rPr>
              <a:t>Dataset after pre-processing</a:t>
            </a:r>
            <a:endParaRPr>
              <a:latin typeface="EB Garamond Regular"/>
              <a:ea typeface="EB Garamond Regular"/>
              <a:cs typeface="EB Garamond Regular"/>
              <a:sym typeface="EB Garamond Regular"/>
            </a:endParaRPr>
          </a:p>
        </p:txBody>
      </p:sp>
      <p:pic>
        <p:nvPicPr>
          <p:cNvPr id="214" name="Google Shape;214;p25"/>
          <p:cNvPicPr preferRelativeResize="0"/>
          <p:nvPr/>
        </p:nvPicPr>
        <p:blipFill>
          <a:blip r:embed="rId3">
            <a:alphaModFix/>
          </a:blip>
          <a:stretch>
            <a:fillRect/>
          </a:stretch>
        </p:blipFill>
        <p:spPr>
          <a:xfrm>
            <a:off x="152400" y="1475000"/>
            <a:ext cx="8839200" cy="2436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B Garamond Regular"/>
                <a:ea typeface="EB Garamond Regular"/>
                <a:cs typeface="EB Garamond Regular"/>
                <a:sym typeface="EB Garamond Regular"/>
              </a:rPr>
              <a:t>Methodology</a:t>
            </a:r>
            <a:endParaRPr>
              <a:latin typeface="EB Garamond Regular"/>
              <a:ea typeface="EB Garamond Regular"/>
              <a:cs typeface="EB Garamond Regular"/>
              <a:sym typeface="EB Garamond Regular"/>
            </a:endParaRPr>
          </a:p>
        </p:txBody>
      </p:sp>
      <p:graphicFrame>
        <p:nvGraphicFramePr>
          <p:cNvPr id="220" name="Google Shape;220;p26"/>
          <p:cNvGraphicFramePr/>
          <p:nvPr/>
        </p:nvGraphicFramePr>
        <p:xfrm>
          <a:off x="469975" y="1219393"/>
          <a:ext cx="3000000" cy="3000000"/>
        </p:xfrm>
        <a:graphic>
          <a:graphicData uri="http://schemas.openxmlformats.org/drawingml/2006/table">
            <a:tbl>
              <a:tblPr>
                <a:noFill/>
                <a:tableStyleId>{FE995025-BB12-4D37-9D37-0E0ED1CFBA5B}</a:tableStyleId>
              </a:tblPr>
              <a:tblGrid>
                <a:gridCol w="2742275"/>
                <a:gridCol w="5620050"/>
              </a:tblGrid>
              <a:tr h="436250">
                <a:tc>
                  <a:txBody>
                    <a:bodyPr/>
                    <a:lstStyle/>
                    <a:p>
                      <a:pPr indent="0" lvl="0" marL="0" rtl="0" algn="l">
                        <a:lnSpc>
                          <a:spcPct val="115000"/>
                        </a:lnSpc>
                        <a:spcBef>
                          <a:spcPts val="0"/>
                        </a:spcBef>
                        <a:spcAft>
                          <a:spcPts val="1600"/>
                        </a:spcAft>
                        <a:buNone/>
                      </a:pPr>
                      <a:r>
                        <a:rPr b="1" lang="en" sz="1200">
                          <a:solidFill>
                            <a:schemeClr val="dk2"/>
                          </a:solidFill>
                          <a:latin typeface="EB Garamond"/>
                          <a:ea typeface="EB Garamond"/>
                          <a:cs typeface="EB Garamond"/>
                          <a:sym typeface="EB Garamond"/>
                        </a:rPr>
                        <a:t>ALGORITHM</a:t>
                      </a:r>
                      <a:endParaRPr b="1" sz="1200">
                        <a:solidFill>
                          <a:schemeClr val="dk2"/>
                        </a:solidFill>
                        <a:latin typeface="EB Garamond"/>
                        <a:ea typeface="EB Garamond"/>
                        <a:cs typeface="EB Garamond"/>
                        <a:sym typeface="EB Garamond"/>
                      </a:endParaRPr>
                    </a:p>
                  </a:txBody>
                  <a:tcPr marT="91425" marB="0" marR="0" marL="91425"/>
                </a:tc>
                <a:tc>
                  <a:txBody>
                    <a:bodyPr/>
                    <a:lstStyle/>
                    <a:p>
                      <a:pPr indent="0" lvl="0" marL="0" rtl="0" algn="l">
                        <a:spcBef>
                          <a:spcPts val="0"/>
                        </a:spcBef>
                        <a:spcAft>
                          <a:spcPts val="0"/>
                        </a:spcAft>
                        <a:buNone/>
                      </a:pPr>
                      <a:r>
                        <a:rPr b="1" lang="en" sz="1200">
                          <a:latin typeface="EB Garamond"/>
                          <a:ea typeface="EB Garamond"/>
                          <a:cs typeface="EB Garamond"/>
                          <a:sym typeface="EB Garamond"/>
                        </a:rPr>
                        <a:t>PARAMETERS</a:t>
                      </a:r>
                      <a:endParaRPr b="1" sz="1200">
                        <a:latin typeface="EB Garamond"/>
                        <a:ea typeface="EB Garamond"/>
                        <a:cs typeface="EB Garamond"/>
                        <a:sym typeface="EB Garamond"/>
                      </a:endParaRPr>
                    </a:p>
                  </a:txBody>
                  <a:tcPr marT="91425" marB="0" marR="0" marL="91425"/>
                </a:tc>
              </a:tr>
              <a:tr h="374275">
                <a:tc>
                  <a:txBody>
                    <a:bodyPr/>
                    <a:lstStyle/>
                    <a:p>
                      <a:pPr indent="0" lvl="0" marL="0" rtl="0" algn="l">
                        <a:lnSpc>
                          <a:spcPct val="115000"/>
                        </a:lnSpc>
                        <a:spcBef>
                          <a:spcPts val="0"/>
                        </a:spcBef>
                        <a:spcAft>
                          <a:spcPts val="1600"/>
                        </a:spcAft>
                        <a:buNone/>
                      </a:pPr>
                      <a:r>
                        <a:rPr lang="en" sz="1200">
                          <a:latin typeface="EB Garamond Regular"/>
                          <a:ea typeface="EB Garamond Regular"/>
                          <a:cs typeface="EB Garamond Regular"/>
                          <a:sym typeface="EB Garamond Regular"/>
                        </a:rPr>
                        <a:t>Logistic Regression</a:t>
                      </a:r>
                      <a:endParaRPr sz="1200">
                        <a:latin typeface="EB Garamond Regular"/>
                        <a:ea typeface="EB Garamond Regular"/>
                        <a:cs typeface="EB Garamond Regular"/>
                        <a:sym typeface="EB Garamond Regular"/>
                      </a:endParaRPr>
                    </a:p>
                  </a:txBody>
                  <a:tcPr marT="91425" marB="0" marR="0" marL="91425"/>
                </a:tc>
                <a:tc>
                  <a:txBody>
                    <a:bodyPr/>
                    <a:lstStyle/>
                    <a:p>
                      <a:pPr indent="0" lvl="0" marL="0" rtl="0" algn="l">
                        <a:lnSpc>
                          <a:spcPct val="135714"/>
                        </a:lnSpc>
                        <a:spcBef>
                          <a:spcPts val="0"/>
                        </a:spcBef>
                        <a:spcAft>
                          <a:spcPts val="0"/>
                        </a:spcAft>
                        <a:buNone/>
                      </a:pPr>
                      <a:r>
                        <a:rPr lang="en" sz="1200">
                          <a:latin typeface="EB Garamond Regular"/>
                          <a:ea typeface="EB Garamond Regular"/>
                          <a:cs typeface="EB Garamond Regular"/>
                          <a:sym typeface="EB Garamond Regular"/>
                        </a:rPr>
                        <a:t>random_state=0, solver='lbfgs', multi_class='multinomial'</a:t>
                      </a:r>
                      <a:endParaRPr sz="1200">
                        <a:latin typeface="EB Garamond Regular"/>
                        <a:ea typeface="EB Garamond Regular"/>
                        <a:cs typeface="EB Garamond Regular"/>
                        <a:sym typeface="EB Garamond Regular"/>
                      </a:endParaRPr>
                    </a:p>
                    <a:p>
                      <a:pPr indent="0" lvl="0" marL="0" rtl="0" algn="l">
                        <a:spcBef>
                          <a:spcPts val="0"/>
                        </a:spcBef>
                        <a:spcAft>
                          <a:spcPts val="0"/>
                        </a:spcAft>
                        <a:buNone/>
                      </a:pPr>
                      <a:r>
                        <a:t/>
                      </a:r>
                      <a:endParaRPr sz="1200">
                        <a:latin typeface="EB Garamond Regular"/>
                        <a:ea typeface="EB Garamond Regular"/>
                        <a:cs typeface="EB Garamond Regular"/>
                        <a:sym typeface="EB Garamond Regular"/>
                      </a:endParaRPr>
                    </a:p>
                  </a:txBody>
                  <a:tcPr marT="91425" marB="0" marR="0" marL="91425"/>
                </a:tc>
              </a:tr>
              <a:tr h="564275">
                <a:tc>
                  <a:txBody>
                    <a:bodyPr/>
                    <a:lstStyle/>
                    <a:p>
                      <a:pPr indent="0" lvl="0" marL="0" rtl="0" algn="l">
                        <a:lnSpc>
                          <a:spcPct val="115000"/>
                        </a:lnSpc>
                        <a:spcBef>
                          <a:spcPts val="0"/>
                        </a:spcBef>
                        <a:spcAft>
                          <a:spcPts val="1600"/>
                        </a:spcAft>
                        <a:buNone/>
                      </a:pPr>
                      <a:r>
                        <a:rPr lang="en" sz="1200">
                          <a:latin typeface="EB Garamond Regular"/>
                          <a:ea typeface="EB Garamond Regular"/>
                          <a:cs typeface="EB Garamond Regular"/>
                          <a:sym typeface="EB Garamond Regular"/>
                        </a:rPr>
                        <a:t>K nearest neighbou</a:t>
                      </a:r>
                      <a:r>
                        <a:rPr lang="en" sz="1200">
                          <a:solidFill>
                            <a:schemeClr val="dk2"/>
                          </a:solidFill>
                          <a:latin typeface="EB Garamond Regular"/>
                          <a:ea typeface="EB Garamond Regular"/>
                          <a:cs typeface="EB Garamond Regular"/>
                          <a:sym typeface="EB Garamond Regular"/>
                        </a:rPr>
                        <a:t>r</a:t>
                      </a:r>
                      <a:endParaRPr sz="1200">
                        <a:latin typeface="EB Garamond Regular"/>
                        <a:ea typeface="EB Garamond Regular"/>
                        <a:cs typeface="EB Garamond Regular"/>
                        <a:sym typeface="EB Garamond Regular"/>
                      </a:endParaRPr>
                    </a:p>
                  </a:txBody>
                  <a:tcPr marT="91425" marB="0" marR="0" marL="91425"/>
                </a:tc>
                <a:tc>
                  <a:txBody>
                    <a:bodyPr/>
                    <a:lstStyle/>
                    <a:p>
                      <a:pPr indent="0" lvl="0" marL="0" rtl="0" algn="l">
                        <a:spcBef>
                          <a:spcPts val="0"/>
                        </a:spcBef>
                        <a:spcAft>
                          <a:spcPts val="0"/>
                        </a:spcAft>
                        <a:buNone/>
                      </a:pPr>
                      <a:r>
                        <a:rPr lang="en" sz="1200">
                          <a:latin typeface="EB Garamond Regular"/>
                          <a:ea typeface="EB Garamond Regular"/>
                          <a:cs typeface="EB Garamond Regular"/>
                          <a:sym typeface="EB Garamond Regular"/>
                        </a:rPr>
                        <a:t>algorithm='auto', leaf_size=30, metric='minkowski',  metric_params=None, n_jobs=None, n_neighbors=10, p=2, weights='uniform'</a:t>
                      </a:r>
                      <a:endParaRPr sz="1200">
                        <a:latin typeface="EB Garamond Regular"/>
                        <a:ea typeface="EB Garamond Regular"/>
                        <a:cs typeface="EB Garamond Regular"/>
                        <a:sym typeface="EB Garamond Regular"/>
                      </a:endParaRPr>
                    </a:p>
                  </a:txBody>
                  <a:tcPr marT="91425" marB="0" marR="0" marL="91425"/>
                </a:tc>
              </a:tr>
              <a:tr h="436250">
                <a:tc>
                  <a:txBody>
                    <a:bodyPr/>
                    <a:lstStyle/>
                    <a:p>
                      <a:pPr indent="0" lvl="0" marL="0" rtl="0" algn="l">
                        <a:lnSpc>
                          <a:spcPct val="115000"/>
                        </a:lnSpc>
                        <a:spcBef>
                          <a:spcPts val="0"/>
                        </a:spcBef>
                        <a:spcAft>
                          <a:spcPts val="1600"/>
                        </a:spcAft>
                        <a:buNone/>
                      </a:pPr>
                      <a:r>
                        <a:rPr lang="en" sz="1200">
                          <a:latin typeface="EB Garamond Regular"/>
                          <a:ea typeface="EB Garamond Regular"/>
                          <a:cs typeface="EB Garamond Regular"/>
                          <a:sym typeface="EB Garamond Regular"/>
                        </a:rPr>
                        <a:t>Decision Tree</a:t>
                      </a:r>
                      <a:endParaRPr sz="1200">
                        <a:latin typeface="EB Garamond Regular"/>
                        <a:ea typeface="EB Garamond Regular"/>
                        <a:cs typeface="EB Garamond Regular"/>
                        <a:sym typeface="EB Garamond Regular"/>
                      </a:endParaRPr>
                    </a:p>
                  </a:txBody>
                  <a:tcPr marT="91425" marB="0" marR="0" marL="91425"/>
                </a:tc>
                <a:tc>
                  <a:txBody>
                    <a:bodyPr/>
                    <a:lstStyle/>
                    <a:p>
                      <a:pPr indent="0" lvl="0" marL="0" rtl="0" algn="l">
                        <a:spcBef>
                          <a:spcPts val="0"/>
                        </a:spcBef>
                        <a:spcAft>
                          <a:spcPts val="0"/>
                        </a:spcAft>
                        <a:buNone/>
                      </a:pPr>
                      <a:r>
                        <a:rPr lang="en" sz="1200">
                          <a:latin typeface="EB Garamond Regular"/>
                          <a:ea typeface="EB Garamond Regular"/>
                          <a:cs typeface="EB Garamond Regular"/>
                          <a:sym typeface="EB Garamond Regular"/>
                        </a:rPr>
                        <a:t>random_state = 120, criterion="entropy", max_depth=4</a:t>
                      </a:r>
                      <a:endParaRPr sz="1200">
                        <a:latin typeface="EB Garamond Regular"/>
                        <a:ea typeface="EB Garamond Regular"/>
                        <a:cs typeface="EB Garamond Regular"/>
                        <a:sym typeface="EB Garamond Regular"/>
                      </a:endParaRPr>
                    </a:p>
                  </a:txBody>
                  <a:tcPr marT="91425" marB="0" marR="0" marL="91425"/>
                </a:tc>
              </a:tr>
              <a:tr h="563300">
                <a:tc>
                  <a:txBody>
                    <a:bodyPr/>
                    <a:lstStyle/>
                    <a:p>
                      <a:pPr indent="0" lvl="0" marL="0" rtl="0" algn="l">
                        <a:lnSpc>
                          <a:spcPct val="115000"/>
                        </a:lnSpc>
                        <a:spcBef>
                          <a:spcPts val="0"/>
                        </a:spcBef>
                        <a:spcAft>
                          <a:spcPts val="1600"/>
                        </a:spcAft>
                        <a:buNone/>
                      </a:pPr>
                      <a:r>
                        <a:rPr lang="en" sz="1200">
                          <a:latin typeface="EB Garamond Regular"/>
                          <a:ea typeface="EB Garamond Regular"/>
                          <a:cs typeface="EB Garamond Regular"/>
                          <a:sym typeface="EB Garamond Regular"/>
                        </a:rPr>
                        <a:t>Neural Networks(Multi-Layer Perceptron</a:t>
                      </a:r>
                      <a:r>
                        <a:rPr lang="en" sz="1200">
                          <a:solidFill>
                            <a:schemeClr val="dk2"/>
                          </a:solidFill>
                          <a:latin typeface="EB Garamond Regular"/>
                          <a:ea typeface="EB Garamond Regular"/>
                          <a:cs typeface="EB Garamond Regular"/>
                          <a:sym typeface="EB Garamond Regular"/>
                        </a:rPr>
                        <a:t>)</a:t>
                      </a:r>
                      <a:endParaRPr sz="1200">
                        <a:latin typeface="EB Garamond Regular"/>
                        <a:ea typeface="EB Garamond Regular"/>
                        <a:cs typeface="EB Garamond Regular"/>
                        <a:sym typeface="EB Garamond Regular"/>
                      </a:endParaRPr>
                    </a:p>
                  </a:txBody>
                  <a:tcPr marT="91425" marB="0" marR="0" marL="91425"/>
                </a:tc>
                <a:tc>
                  <a:txBody>
                    <a:bodyPr/>
                    <a:lstStyle/>
                    <a:p>
                      <a:pPr indent="0" lvl="0" marL="0" rtl="0" algn="l">
                        <a:lnSpc>
                          <a:spcPct val="135714"/>
                        </a:lnSpc>
                        <a:spcBef>
                          <a:spcPts val="0"/>
                        </a:spcBef>
                        <a:spcAft>
                          <a:spcPts val="0"/>
                        </a:spcAft>
                        <a:buNone/>
                      </a:pPr>
                      <a:r>
                        <a:rPr lang="en" sz="1200">
                          <a:latin typeface="EB Garamond Regular"/>
                          <a:ea typeface="EB Garamond Regular"/>
                          <a:cs typeface="EB Garamond Regular"/>
                          <a:sym typeface="EB Garamond Regular"/>
                        </a:rPr>
                        <a:t>solver='adam', alpha=0.0001, hidden_layer_sizes=(30, 30, 30), max_iter=200,learning_rate_init=0.001</a:t>
                      </a:r>
                      <a:endParaRPr sz="1200">
                        <a:latin typeface="EB Garamond Regular"/>
                        <a:ea typeface="EB Garamond Regular"/>
                        <a:cs typeface="EB Garamond Regular"/>
                        <a:sym typeface="EB Garamond Regular"/>
                      </a:endParaRPr>
                    </a:p>
                  </a:txBody>
                  <a:tcPr marT="91425" marB="0" marR="0" marL="91425"/>
                </a:tc>
              </a:tr>
              <a:tr h="334400">
                <a:tc>
                  <a:txBody>
                    <a:bodyPr/>
                    <a:lstStyle/>
                    <a:p>
                      <a:pPr indent="0" lvl="0" marL="0" rtl="0" algn="l">
                        <a:lnSpc>
                          <a:spcPct val="115000"/>
                        </a:lnSpc>
                        <a:spcBef>
                          <a:spcPts val="0"/>
                        </a:spcBef>
                        <a:spcAft>
                          <a:spcPts val="1600"/>
                        </a:spcAft>
                        <a:buNone/>
                      </a:pPr>
                      <a:r>
                        <a:rPr lang="en" sz="1200">
                          <a:latin typeface="EB Garamond Regular"/>
                          <a:ea typeface="EB Garamond Regular"/>
                          <a:cs typeface="EB Garamond Regular"/>
                          <a:sym typeface="EB Garamond Regular"/>
                        </a:rPr>
                        <a:t>Random Fores</a:t>
                      </a:r>
                      <a:r>
                        <a:rPr lang="en" sz="1200">
                          <a:solidFill>
                            <a:schemeClr val="dk2"/>
                          </a:solidFill>
                          <a:latin typeface="EB Garamond Regular"/>
                          <a:ea typeface="EB Garamond Regular"/>
                          <a:cs typeface="EB Garamond Regular"/>
                          <a:sym typeface="EB Garamond Regular"/>
                        </a:rPr>
                        <a:t>t</a:t>
                      </a:r>
                      <a:endParaRPr sz="1200">
                        <a:latin typeface="EB Garamond Regular"/>
                        <a:ea typeface="EB Garamond Regular"/>
                        <a:cs typeface="EB Garamond Regular"/>
                        <a:sym typeface="EB Garamond Regular"/>
                      </a:endParaRPr>
                    </a:p>
                  </a:txBody>
                  <a:tcPr marT="91425" marB="0" marR="0" marL="91425"/>
                </a:tc>
                <a:tc>
                  <a:txBody>
                    <a:bodyPr/>
                    <a:lstStyle/>
                    <a:p>
                      <a:pPr indent="0" lvl="0" marL="0" rtl="0" algn="l">
                        <a:spcBef>
                          <a:spcPts val="0"/>
                        </a:spcBef>
                        <a:spcAft>
                          <a:spcPts val="0"/>
                        </a:spcAft>
                        <a:buNone/>
                      </a:pPr>
                      <a:r>
                        <a:rPr lang="en" sz="1200">
                          <a:latin typeface="EB Garamond Regular"/>
                          <a:ea typeface="EB Garamond Regular"/>
                          <a:cs typeface="EB Garamond Regular"/>
                          <a:sym typeface="EB Garamond Regular"/>
                        </a:rPr>
                        <a:t>n_estimators=80</a:t>
                      </a:r>
                      <a:endParaRPr sz="1200">
                        <a:latin typeface="EB Garamond Regular"/>
                        <a:ea typeface="EB Garamond Regular"/>
                        <a:cs typeface="EB Garamond Regular"/>
                        <a:sym typeface="EB Garamond Regular"/>
                      </a:endParaRPr>
                    </a:p>
                  </a:txBody>
                  <a:tcPr marT="91425" marB="0" marR="0" marL="91425"/>
                </a:tc>
              </a:tr>
              <a:tr h="353450">
                <a:tc>
                  <a:txBody>
                    <a:bodyPr/>
                    <a:lstStyle/>
                    <a:p>
                      <a:pPr indent="0" lvl="0" marL="0" rtl="0" algn="l">
                        <a:lnSpc>
                          <a:spcPct val="115000"/>
                        </a:lnSpc>
                        <a:spcBef>
                          <a:spcPts val="0"/>
                        </a:spcBef>
                        <a:spcAft>
                          <a:spcPts val="1600"/>
                        </a:spcAft>
                        <a:buNone/>
                      </a:pPr>
                      <a:r>
                        <a:rPr lang="en" sz="1200">
                          <a:latin typeface="EB Garamond Regular"/>
                          <a:ea typeface="EB Garamond Regular"/>
                          <a:cs typeface="EB Garamond Regular"/>
                          <a:sym typeface="EB Garamond Regular"/>
                        </a:rPr>
                        <a:t>Ensemble Modeling (Ada Boost)</a:t>
                      </a:r>
                      <a:endParaRPr sz="1200">
                        <a:latin typeface="EB Garamond Regular"/>
                        <a:ea typeface="EB Garamond Regular"/>
                        <a:cs typeface="EB Garamond Regular"/>
                        <a:sym typeface="EB Garamond Regular"/>
                      </a:endParaRPr>
                    </a:p>
                  </a:txBody>
                  <a:tcPr marT="91425" marB="0" marR="0" marL="91425"/>
                </a:tc>
                <a:tc>
                  <a:txBody>
                    <a:bodyPr/>
                    <a:lstStyle/>
                    <a:p>
                      <a:pPr indent="0" lvl="0" marL="0" rtl="0" algn="l">
                        <a:lnSpc>
                          <a:spcPct val="135714"/>
                        </a:lnSpc>
                        <a:spcBef>
                          <a:spcPts val="0"/>
                        </a:spcBef>
                        <a:spcAft>
                          <a:spcPts val="0"/>
                        </a:spcAft>
                        <a:buNone/>
                      </a:pPr>
                      <a:r>
                        <a:rPr lang="en" sz="1200">
                          <a:latin typeface="EB Garamond Regular"/>
                          <a:ea typeface="EB Garamond Regular"/>
                          <a:cs typeface="EB Garamond Regular"/>
                          <a:sym typeface="EB Garamond Regular"/>
                        </a:rPr>
                        <a:t>n_estimators=200, learning_rate=0.08</a:t>
                      </a:r>
                      <a:endParaRPr sz="1200">
                        <a:latin typeface="EB Garamond Regular"/>
                        <a:ea typeface="EB Garamond Regular"/>
                        <a:cs typeface="EB Garamond Regular"/>
                        <a:sym typeface="EB Garamond Regular"/>
                      </a:endParaRPr>
                    </a:p>
                    <a:p>
                      <a:pPr indent="0" lvl="0" marL="0" rtl="0" algn="l">
                        <a:spcBef>
                          <a:spcPts val="0"/>
                        </a:spcBef>
                        <a:spcAft>
                          <a:spcPts val="0"/>
                        </a:spcAft>
                        <a:buNone/>
                      </a:pPr>
                      <a:r>
                        <a:t/>
                      </a:r>
                      <a:endParaRPr sz="1200">
                        <a:latin typeface="EB Garamond Regular"/>
                        <a:ea typeface="EB Garamond Regular"/>
                        <a:cs typeface="EB Garamond Regular"/>
                        <a:sym typeface="EB Garamond Regular"/>
                      </a:endParaRPr>
                    </a:p>
                  </a:txBody>
                  <a:tcPr marT="91425" marB="0" marR="0"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graphicFrame>
        <p:nvGraphicFramePr>
          <p:cNvPr id="225" name="Google Shape;225;p27"/>
          <p:cNvGraphicFramePr/>
          <p:nvPr/>
        </p:nvGraphicFramePr>
        <p:xfrm>
          <a:off x="1079575" y="76393"/>
          <a:ext cx="3000000" cy="3000000"/>
        </p:xfrm>
        <a:graphic>
          <a:graphicData uri="http://schemas.openxmlformats.org/drawingml/2006/table">
            <a:tbl>
              <a:tblPr>
                <a:noFill/>
                <a:tableStyleId>{FE995025-BB12-4D37-9D37-0E0ED1CFBA5B}</a:tableStyleId>
              </a:tblPr>
              <a:tblGrid>
                <a:gridCol w="2127475"/>
                <a:gridCol w="4874400"/>
              </a:tblGrid>
              <a:tr h="436250">
                <a:tc>
                  <a:txBody>
                    <a:bodyPr/>
                    <a:lstStyle/>
                    <a:p>
                      <a:pPr indent="0" lvl="0" marL="0" rtl="0" algn="ctr">
                        <a:lnSpc>
                          <a:spcPct val="115000"/>
                        </a:lnSpc>
                        <a:spcBef>
                          <a:spcPts val="0"/>
                        </a:spcBef>
                        <a:spcAft>
                          <a:spcPts val="1600"/>
                        </a:spcAft>
                        <a:buNone/>
                      </a:pPr>
                      <a:r>
                        <a:rPr b="1" lang="en">
                          <a:solidFill>
                            <a:schemeClr val="dk2"/>
                          </a:solidFill>
                          <a:latin typeface="Times New Roman"/>
                          <a:ea typeface="Times New Roman"/>
                          <a:cs typeface="Times New Roman"/>
                          <a:sym typeface="Times New Roman"/>
                        </a:rPr>
                        <a:t>ALGORITHM</a:t>
                      </a:r>
                      <a:endParaRPr b="1">
                        <a:solidFill>
                          <a:schemeClr val="dk2"/>
                        </a:solidFill>
                        <a:latin typeface="Times New Roman"/>
                        <a:ea typeface="Times New Roman"/>
                        <a:cs typeface="Times New Roman"/>
                        <a:sym typeface="Times New Roman"/>
                      </a:endParaRPr>
                    </a:p>
                  </a:txBody>
                  <a:tcPr marT="91425" marB="0" marR="0"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PARAMETERS</a:t>
                      </a:r>
                      <a:endParaRPr b="1">
                        <a:latin typeface="Times New Roman"/>
                        <a:ea typeface="Times New Roman"/>
                        <a:cs typeface="Times New Roman"/>
                        <a:sym typeface="Times New Roman"/>
                      </a:endParaRPr>
                    </a:p>
                  </a:txBody>
                  <a:tcPr marT="91425" marB="0" marR="0" marL="91425"/>
                </a:tc>
              </a:tr>
              <a:tr h="374275">
                <a:tc>
                  <a:txBody>
                    <a:bodyPr/>
                    <a:lstStyle/>
                    <a:p>
                      <a:pPr indent="0" lvl="0" marL="0" rtl="0" algn="l">
                        <a:lnSpc>
                          <a:spcPct val="115000"/>
                        </a:lnSpc>
                        <a:spcBef>
                          <a:spcPts val="0"/>
                        </a:spcBef>
                        <a:spcAft>
                          <a:spcPts val="1600"/>
                        </a:spcAft>
                        <a:buNone/>
                      </a:pPr>
                      <a:r>
                        <a:rPr b="1" lang="en">
                          <a:latin typeface="Times New Roman"/>
                          <a:ea typeface="Times New Roman"/>
                          <a:cs typeface="Times New Roman"/>
                          <a:sym typeface="Times New Roman"/>
                        </a:rPr>
                        <a:t>Logistic Regression</a:t>
                      </a:r>
                      <a:endParaRPr b="1">
                        <a:latin typeface="Times New Roman"/>
                        <a:ea typeface="Times New Roman"/>
                        <a:cs typeface="Times New Roman"/>
                        <a:sym typeface="Times New Roman"/>
                      </a:endParaRPr>
                    </a:p>
                  </a:txBody>
                  <a:tcPr marT="91425" marB="0" marR="0" marL="91425"/>
                </a:tc>
                <a:tc>
                  <a:txBody>
                    <a:bodyPr/>
                    <a:lstStyle/>
                    <a:p>
                      <a:pPr indent="0" lvl="0" marL="0" rtl="0" algn="l">
                        <a:lnSpc>
                          <a:spcPct val="135714"/>
                        </a:lnSpc>
                        <a:spcBef>
                          <a:spcPts val="0"/>
                        </a:spcBef>
                        <a:spcAft>
                          <a:spcPts val="0"/>
                        </a:spcAft>
                        <a:buNone/>
                      </a:pPr>
                      <a:r>
                        <a:rPr b="1" lang="en">
                          <a:latin typeface="Times New Roman"/>
                          <a:ea typeface="Times New Roman"/>
                          <a:cs typeface="Times New Roman"/>
                          <a:sym typeface="Times New Roman"/>
                        </a:rPr>
                        <a:t>random_state=0, solver='lbfgs', multi_class='multinomial'</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txBody>
                  <a:tcPr marT="91425" marB="0" marR="0" marL="91425"/>
                </a:tc>
              </a:tr>
              <a:tr h="564275">
                <a:tc>
                  <a:txBody>
                    <a:bodyPr/>
                    <a:lstStyle/>
                    <a:p>
                      <a:pPr indent="0" lvl="0" marL="0" rtl="0" algn="l">
                        <a:lnSpc>
                          <a:spcPct val="115000"/>
                        </a:lnSpc>
                        <a:spcBef>
                          <a:spcPts val="0"/>
                        </a:spcBef>
                        <a:spcAft>
                          <a:spcPts val="1600"/>
                        </a:spcAft>
                        <a:buNone/>
                      </a:pPr>
                      <a:r>
                        <a:rPr b="1" lang="en">
                          <a:latin typeface="Times New Roman"/>
                          <a:ea typeface="Times New Roman"/>
                          <a:cs typeface="Times New Roman"/>
                          <a:sym typeface="Times New Roman"/>
                        </a:rPr>
                        <a:t>K nearest neighbou</a:t>
                      </a:r>
                      <a:r>
                        <a:rPr b="1" lang="en">
                          <a:solidFill>
                            <a:schemeClr val="dk2"/>
                          </a:solidFill>
                          <a:latin typeface="Times New Roman"/>
                          <a:ea typeface="Times New Roman"/>
                          <a:cs typeface="Times New Roman"/>
                          <a:sym typeface="Times New Roman"/>
                        </a:rPr>
                        <a:t>r</a:t>
                      </a:r>
                      <a:endParaRPr b="1">
                        <a:latin typeface="Times New Roman"/>
                        <a:ea typeface="Times New Roman"/>
                        <a:cs typeface="Times New Roman"/>
                        <a:sym typeface="Times New Roman"/>
                      </a:endParaRPr>
                    </a:p>
                  </a:txBody>
                  <a:tcPr marT="91425" marB="0" marR="0" marL="91425"/>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algorithm='auto', leaf_size=30, metric='minkowski',  metric_params=None, n_jobs=None, n_neighbors=10, p=2, weights='uniform'</a:t>
                      </a:r>
                      <a:endParaRPr b="1">
                        <a:latin typeface="Times New Roman"/>
                        <a:ea typeface="Times New Roman"/>
                        <a:cs typeface="Times New Roman"/>
                        <a:sym typeface="Times New Roman"/>
                      </a:endParaRPr>
                    </a:p>
                  </a:txBody>
                  <a:tcPr marT="91425" marB="0" marR="0" marL="91425"/>
                </a:tc>
              </a:tr>
              <a:tr h="436250">
                <a:tc>
                  <a:txBody>
                    <a:bodyPr/>
                    <a:lstStyle/>
                    <a:p>
                      <a:pPr indent="0" lvl="0" marL="0" rtl="0" algn="l">
                        <a:lnSpc>
                          <a:spcPct val="115000"/>
                        </a:lnSpc>
                        <a:spcBef>
                          <a:spcPts val="0"/>
                        </a:spcBef>
                        <a:spcAft>
                          <a:spcPts val="1600"/>
                        </a:spcAft>
                        <a:buNone/>
                      </a:pPr>
                      <a:r>
                        <a:rPr b="1" lang="en">
                          <a:latin typeface="Times New Roman"/>
                          <a:ea typeface="Times New Roman"/>
                          <a:cs typeface="Times New Roman"/>
                          <a:sym typeface="Times New Roman"/>
                        </a:rPr>
                        <a:t>Decision Tree</a:t>
                      </a:r>
                      <a:endParaRPr b="1">
                        <a:latin typeface="Times New Roman"/>
                        <a:ea typeface="Times New Roman"/>
                        <a:cs typeface="Times New Roman"/>
                        <a:sym typeface="Times New Roman"/>
                      </a:endParaRPr>
                    </a:p>
                  </a:txBody>
                  <a:tcPr marT="91425" marB="0" marR="0" marL="91425"/>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random_state = 120, criterion="entropy", max_depth=4</a:t>
                      </a:r>
                      <a:endParaRPr b="1">
                        <a:latin typeface="Times New Roman"/>
                        <a:ea typeface="Times New Roman"/>
                        <a:cs typeface="Times New Roman"/>
                        <a:sym typeface="Times New Roman"/>
                      </a:endParaRPr>
                    </a:p>
                  </a:txBody>
                  <a:tcPr marT="91425" marB="0" marR="0" marL="91425"/>
                </a:tc>
              </a:tr>
              <a:tr h="563300">
                <a:tc>
                  <a:txBody>
                    <a:bodyPr/>
                    <a:lstStyle/>
                    <a:p>
                      <a:pPr indent="0" lvl="0" marL="0" rtl="0" algn="l">
                        <a:lnSpc>
                          <a:spcPct val="115000"/>
                        </a:lnSpc>
                        <a:spcBef>
                          <a:spcPts val="0"/>
                        </a:spcBef>
                        <a:spcAft>
                          <a:spcPts val="1600"/>
                        </a:spcAft>
                        <a:buNone/>
                      </a:pPr>
                      <a:r>
                        <a:rPr b="1" lang="en">
                          <a:latin typeface="Times New Roman"/>
                          <a:ea typeface="Times New Roman"/>
                          <a:cs typeface="Times New Roman"/>
                          <a:sym typeface="Times New Roman"/>
                        </a:rPr>
                        <a:t>Neural Networks(Multi-Layer Perceptron</a:t>
                      </a:r>
                      <a:r>
                        <a:rPr b="1" lang="en">
                          <a:solidFill>
                            <a:schemeClr val="dk2"/>
                          </a:solidFill>
                          <a:latin typeface="Times New Roman"/>
                          <a:ea typeface="Times New Roman"/>
                          <a:cs typeface="Times New Roman"/>
                          <a:sym typeface="Times New Roman"/>
                        </a:rPr>
                        <a:t>)</a:t>
                      </a:r>
                      <a:endParaRPr b="1">
                        <a:latin typeface="Times New Roman"/>
                        <a:ea typeface="Times New Roman"/>
                        <a:cs typeface="Times New Roman"/>
                        <a:sym typeface="Times New Roman"/>
                      </a:endParaRPr>
                    </a:p>
                  </a:txBody>
                  <a:tcPr marT="91425" marB="0" marR="0" marL="91425"/>
                </a:tc>
                <a:tc>
                  <a:txBody>
                    <a:bodyPr/>
                    <a:lstStyle/>
                    <a:p>
                      <a:pPr indent="0" lvl="0" marL="0" rtl="0" algn="l">
                        <a:lnSpc>
                          <a:spcPct val="135714"/>
                        </a:lnSpc>
                        <a:spcBef>
                          <a:spcPts val="0"/>
                        </a:spcBef>
                        <a:spcAft>
                          <a:spcPts val="0"/>
                        </a:spcAft>
                        <a:buNone/>
                      </a:pPr>
                      <a:r>
                        <a:rPr b="1" lang="en">
                          <a:latin typeface="Times New Roman"/>
                          <a:ea typeface="Times New Roman"/>
                          <a:cs typeface="Times New Roman"/>
                          <a:sym typeface="Times New Roman"/>
                        </a:rPr>
                        <a:t>solver='adam', alpha=0.0001, hidden_layer_sizes=(30, 30, 30), max_iter=200,learning_rate_init=0.001</a:t>
                      </a:r>
                      <a:endParaRPr b="1">
                        <a:latin typeface="Times New Roman"/>
                        <a:ea typeface="Times New Roman"/>
                        <a:cs typeface="Times New Roman"/>
                        <a:sym typeface="Times New Roman"/>
                      </a:endParaRPr>
                    </a:p>
                  </a:txBody>
                  <a:tcPr marT="91425" marB="0" marR="0" marL="91425"/>
                </a:tc>
              </a:tr>
              <a:tr h="334400">
                <a:tc>
                  <a:txBody>
                    <a:bodyPr/>
                    <a:lstStyle/>
                    <a:p>
                      <a:pPr indent="0" lvl="0" marL="0" rtl="0" algn="l">
                        <a:lnSpc>
                          <a:spcPct val="115000"/>
                        </a:lnSpc>
                        <a:spcBef>
                          <a:spcPts val="0"/>
                        </a:spcBef>
                        <a:spcAft>
                          <a:spcPts val="1600"/>
                        </a:spcAft>
                        <a:buNone/>
                      </a:pPr>
                      <a:r>
                        <a:rPr b="1" lang="en">
                          <a:latin typeface="Times New Roman"/>
                          <a:ea typeface="Times New Roman"/>
                          <a:cs typeface="Times New Roman"/>
                          <a:sym typeface="Times New Roman"/>
                        </a:rPr>
                        <a:t>Random Fores</a:t>
                      </a:r>
                      <a:r>
                        <a:rPr b="1" lang="en">
                          <a:solidFill>
                            <a:schemeClr val="dk2"/>
                          </a:solidFill>
                          <a:latin typeface="Times New Roman"/>
                          <a:ea typeface="Times New Roman"/>
                          <a:cs typeface="Times New Roman"/>
                          <a:sym typeface="Times New Roman"/>
                        </a:rPr>
                        <a:t>t</a:t>
                      </a:r>
                      <a:endParaRPr b="1">
                        <a:latin typeface="Times New Roman"/>
                        <a:ea typeface="Times New Roman"/>
                        <a:cs typeface="Times New Roman"/>
                        <a:sym typeface="Times New Roman"/>
                      </a:endParaRPr>
                    </a:p>
                  </a:txBody>
                  <a:tcPr marT="91425" marB="0" marR="0" marL="91425"/>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n_estimators=80</a:t>
                      </a:r>
                      <a:endParaRPr b="1">
                        <a:latin typeface="Times New Roman"/>
                        <a:ea typeface="Times New Roman"/>
                        <a:cs typeface="Times New Roman"/>
                        <a:sym typeface="Times New Roman"/>
                      </a:endParaRPr>
                    </a:p>
                  </a:txBody>
                  <a:tcPr marT="91425" marB="0" marR="0" marL="91425"/>
                </a:tc>
              </a:tr>
              <a:tr h="353450">
                <a:tc>
                  <a:txBody>
                    <a:bodyPr/>
                    <a:lstStyle/>
                    <a:p>
                      <a:pPr indent="0" lvl="0" marL="0" rtl="0" algn="l">
                        <a:lnSpc>
                          <a:spcPct val="115000"/>
                        </a:lnSpc>
                        <a:spcBef>
                          <a:spcPts val="0"/>
                        </a:spcBef>
                        <a:spcAft>
                          <a:spcPts val="1600"/>
                        </a:spcAft>
                        <a:buNone/>
                      </a:pPr>
                      <a:r>
                        <a:rPr b="1" lang="en">
                          <a:latin typeface="Times New Roman"/>
                          <a:ea typeface="Times New Roman"/>
                          <a:cs typeface="Times New Roman"/>
                          <a:sym typeface="Times New Roman"/>
                        </a:rPr>
                        <a:t>Ensemble Modeling (Ada Boost)</a:t>
                      </a:r>
                      <a:endParaRPr b="1">
                        <a:latin typeface="Times New Roman"/>
                        <a:ea typeface="Times New Roman"/>
                        <a:cs typeface="Times New Roman"/>
                        <a:sym typeface="Times New Roman"/>
                      </a:endParaRPr>
                    </a:p>
                  </a:txBody>
                  <a:tcPr marT="91425" marB="0" marR="0" marL="91425"/>
                </a:tc>
                <a:tc>
                  <a:txBody>
                    <a:bodyPr/>
                    <a:lstStyle/>
                    <a:p>
                      <a:pPr indent="0" lvl="0" marL="0" rtl="0" algn="l">
                        <a:lnSpc>
                          <a:spcPct val="135714"/>
                        </a:lnSpc>
                        <a:spcBef>
                          <a:spcPts val="0"/>
                        </a:spcBef>
                        <a:spcAft>
                          <a:spcPts val="0"/>
                        </a:spcAft>
                        <a:buNone/>
                      </a:pPr>
                      <a:r>
                        <a:rPr b="1" lang="en">
                          <a:latin typeface="Times New Roman"/>
                          <a:ea typeface="Times New Roman"/>
                          <a:cs typeface="Times New Roman"/>
                          <a:sym typeface="Times New Roman"/>
                        </a:rPr>
                        <a:t>n_estimators=200, learning_rate=0.08</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txBody>
                  <a:tcPr marT="91425" marB="0" marR="0"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EB Garamond Regular"/>
                <a:ea typeface="EB Garamond Regular"/>
                <a:cs typeface="EB Garamond Regular"/>
                <a:sym typeface="EB Garamond Regular"/>
              </a:rPr>
              <a:t>Evaluation</a:t>
            </a:r>
            <a:endParaRPr sz="3600">
              <a:latin typeface="EB Garamond Regular"/>
              <a:ea typeface="EB Garamond Regular"/>
              <a:cs typeface="EB Garamond Regular"/>
              <a:sym typeface="EB Garamond Regular"/>
            </a:endParaRPr>
          </a:p>
          <a:p>
            <a:pPr indent="0" lvl="0" marL="0" rtl="0" algn="l">
              <a:spcBef>
                <a:spcPts val="0"/>
              </a:spcBef>
              <a:spcAft>
                <a:spcPts val="0"/>
              </a:spcAft>
              <a:buNone/>
            </a:pPr>
            <a:r>
              <a:t/>
            </a:r>
            <a:endParaRPr/>
          </a:p>
        </p:txBody>
      </p:sp>
      <p:sp>
        <p:nvSpPr>
          <p:cNvPr id="231" name="Google Shape;231;p28"/>
          <p:cNvSpPr txBox="1"/>
          <p:nvPr>
            <p:ph idx="1" type="body"/>
          </p:nvPr>
        </p:nvSpPr>
        <p:spPr>
          <a:xfrm>
            <a:off x="311700" y="1328750"/>
            <a:ext cx="8520600" cy="32400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EB Garamond Regular"/>
              <a:buChar char="●"/>
            </a:pPr>
            <a:r>
              <a:rPr b="1" lang="en" sz="2000">
                <a:latin typeface="EB Garamond"/>
                <a:ea typeface="EB Garamond"/>
                <a:cs typeface="EB Garamond"/>
                <a:sym typeface="EB Garamond"/>
              </a:rPr>
              <a:t>Accuracy Metrics:</a:t>
            </a:r>
            <a:r>
              <a:rPr lang="en" sz="2000">
                <a:latin typeface="EB Garamond Regular"/>
                <a:ea typeface="EB Garamond Regular"/>
                <a:cs typeface="EB Garamond Regular"/>
                <a:sym typeface="EB Garamond Regular"/>
              </a:rPr>
              <a:t> </a:t>
            </a:r>
            <a:r>
              <a:rPr lang="en">
                <a:latin typeface="EB Garamond Regular"/>
                <a:ea typeface="EB Garamond Regular"/>
                <a:cs typeface="EB Garamond Regular"/>
                <a:sym typeface="EB Garamond Regular"/>
              </a:rPr>
              <a:t>Accuracy score metrics for the test data is captured for all the models.</a:t>
            </a:r>
            <a:endParaRPr>
              <a:latin typeface="EB Garamond Regular"/>
              <a:ea typeface="EB Garamond Regular"/>
              <a:cs typeface="EB Garamond Regular"/>
              <a:sym typeface="EB Garamond Regular"/>
            </a:endParaRPr>
          </a:p>
          <a:p>
            <a:pPr indent="-355600" lvl="0" marL="457200" rtl="0" algn="l">
              <a:lnSpc>
                <a:spcPct val="150000"/>
              </a:lnSpc>
              <a:spcBef>
                <a:spcPts val="0"/>
              </a:spcBef>
              <a:spcAft>
                <a:spcPts val="0"/>
              </a:spcAft>
              <a:buSzPts val="2000"/>
              <a:buFont typeface="EB Garamond Regular"/>
              <a:buChar char="●"/>
            </a:pPr>
            <a:r>
              <a:rPr b="1" lang="en" sz="2000">
                <a:latin typeface="EB Garamond"/>
                <a:ea typeface="EB Garamond"/>
                <a:cs typeface="EB Garamond"/>
                <a:sym typeface="EB Garamond"/>
              </a:rPr>
              <a:t>Cross Validation:</a:t>
            </a:r>
            <a:r>
              <a:rPr lang="en" sz="2000">
                <a:latin typeface="EB Garamond Regular"/>
                <a:ea typeface="EB Garamond Regular"/>
                <a:cs typeface="EB Garamond Regular"/>
                <a:sym typeface="EB Garamond Regular"/>
              </a:rPr>
              <a:t> </a:t>
            </a:r>
            <a:r>
              <a:rPr lang="en">
                <a:latin typeface="EB Garamond Regular"/>
                <a:ea typeface="EB Garamond Regular"/>
                <a:cs typeface="EB Garamond Regular"/>
                <a:sym typeface="EB Garamond Regular"/>
              </a:rPr>
              <a:t>We are doing cross validation with 5 folds.</a:t>
            </a:r>
            <a:endParaRPr>
              <a:latin typeface="EB Garamond Regular"/>
              <a:ea typeface="EB Garamond Regular"/>
              <a:cs typeface="EB Garamond Regular"/>
              <a:sym typeface="EB Garamond Regular"/>
            </a:endParaRPr>
          </a:p>
          <a:p>
            <a:pPr indent="-355600" lvl="0" marL="457200" rtl="0" algn="l">
              <a:lnSpc>
                <a:spcPct val="150000"/>
              </a:lnSpc>
              <a:spcBef>
                <a:spcPts val="0"/>
              </a:spcBef>
              <a:spcAft>
                <a:spcPts val="0"/>
              </a:spcAft>
              <a:buSzPts val="2000"/>
              <a:buFont typeface="EB Garamond Regular"/>
              <a:buChar char="●"/>
            </a:pPr>
            <a:r>
              <a:rPr b="1" lang="en" sz="2000">
                <a:latin typeface="EB Garamond"/>
                <a:ea typeface="EB Garamond"/>
                <a:cs typeface="EB Garamond"/>
                <a:sym typeface="EB Garamond"/>
              </a:rPr>
              <a:t>Confusion Matrix:</a:t>
            </a:r>
            <a:r>
              <a:rPr lang="en" sz="2000">
                <a:latin typeface="EB Garamond Regular"/>
                <a:ea typeface="EB Garamond Regular"/>
                <a:cs typeface="EB Garamond Regular"/>
                <a:sym typeface="EB Garamond Regular"/>
              </a:rPr>
              <a:t> </a:t>
            </a:r>
            <a:r>
              <a:rPr lang="en">
                <a:latin typeface="EB Garamond Regular"/>
                <a:ea typeface="EB Garamond Regular"/>
                <a:cs typeface="EB Garamond Regular"/>
                <a:sym typeface="EB Garamond Regular"/>
              </a:rPr>
              <a:t>It is plotted to visualize the number of correct predictions in the test data.</a:t>
            </a:r>
            <a:endParaRPr>
              <a:latin typeface="EB Garamond Regular"/>
              <a:ea typeface="EB Garamond Regular"/>
              <a:cs typeface="EB Garamond Regular"/>
              <a:sym typeface="EB Garamond Regul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311700" y="410000"/>
            <a:ext cx="8520600" cy="67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EB Garamond Regular"/>
                <a:ea typeface="EB Garamond Regular"/>
                <a:cs typeface="EB Garamond Regular"/>
                <a:sym typeface="EB Garamond Regular"/>
              </a:rPr>
              <a:t>Experimental Results</a:t>
            </a:r>
            <a:endParaRPr/>
          </a:p>
        </p:txBody>
      </p:sp>
      <p:sp>
        <p:nvSpPr>
          <p:cNvPr id="237" name="Google Shape;237;p29"/>
          <p:cNvSpPr txBox="1"/>
          <p:nvPr>
            <p:ph type="title"/>
          </p:nvPr>
        </p:nvSpPr>
        <p:spPr>
          <a:xfrm>
            <a:off x="311700" y="1087400"/>
            <a:ext cx="8520600" cy="375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sz="1800">
                <a:latin typeface="EB Garamond Regular"/>
                <a:ea typeface="EB Garamond Regular"/>
                <a:cs typeface="EB Garamond Regular"/>
                <a:sym typeface="EB Garamond Regular"/>
              </a:rPr>
              <a:t>Accuracy comparison graph and table between different algorithms</a:t>
            </a:r>
            <a:r>
              <a:rPr lang="en"/>
              <a:t>	</a:t>
            </a:r>
            <a:endParaRPr/>
          </a:p>
        </p:txBody>
      </p:sp>
      <p:graphicFrame>
        <p:nvGraphicFramePr>
          <p:cNvPr id="238" name="Google Shape;238;p29"/>
          <p:cNvGraphicFramePr/>
          <p:nvPr/>
        </p:nvGraphicFramePr>
        <p:xfrm>
          <a:off x="5331925" y="562550"/>
          <a:ext cx="3000000" cy="3000000"/>
        </p:xfrm>
        <a:graphic>
          <a:graphicData uri="http://schemas.openxmlformats.org/drawingml/2006/table">
            <a:tbl>
              <a:tblPr>
                <a:noFill/>
                <a:tableStyleId>{FE995025-BB12-4D37-9D37-0E0ED1CFBA5B}</a:tableStyleId>
              </a:tblPr>
              <a:tblGrid>
                <a:gridCol w="671650"/>
                <a:gridCol w="1300375"/>
                <a:gridCol w="983650"/>
              </a:tblGrid>
              <a:tr h="592350">
                <a:tc>
                  <a:txBody>
                    <a:bodyPr/>
                    <a:lstStyle/>
                    <a:p>
                      <a:pPr indent="0" lvl="0" marL="0" rtl="0" algn="l">
                        <a:spcBef>
                          <a:spcPts val="0"/>
                        </a:spcBef>
                        <a:spcAft>
                          <a:spcPts val="0"/>
                        </a:spcAft>
                        <a:buNone/>
                      </a:pPr>
                      <a:r>
                        <a:rPr lang="en"/>
                        <a:t>S.no</a:t>
                      </a:r>
                      <a:endParaRPr/>
                    </a:p>
                  </a:txBody>
                  <a:tcPr marT="91425" marB="91425" marR="91425" marL="91425"/>
                </a:tc>
                <a:tc>
                  <a:txBody>
                    <a:bodyPr/>
                    <a:lstStyle/>
                    <a:p>
                      <a:pPr indent="0" lvl="0" marL="0" rtl="0" algn="l">
                        <a:spcBef>
                          <a:spcPts val="0"/>
                        </a:spcBef>
                        <a:spcAft>
                          <a:spcPts val="0"/>
                        </a:spcAft>
                        <a:buNone/>
                      </a:pPr>
                      <a:r>
                        <a:rPr lang="en"/>
                        <a:t>Algorithms</a:t>
                      </a:r>
                      <a:endParaRPr/>
                    </a:p>
                  </a:txBody>
                  <a:tcPr marT="91425" marB="91425" marR="91425" marL="91425"/>
                </a:tc>
                <a:tc>
                  <a:txBody>
                    <a:bodyPr/>
                    <a:lstStyle/>
                    <a:p>
                      <a:pPr indent="0" lvl="0" marL="0" rtl="0" algn="l">
                        <a:spcBef>
                          <a:spcPts val="0"/>
                        </a:spcBef>
                        <a:spcAft>
                          <a:spcPts val="0"/>
                        </a:spcAft>
                        <a:buNone/>
                      </a:pPr>
                      <a:r>
                        <a:rPr lang="en"/>
                        <a:t>Accuracy(%)</a:t>
                      </a:r>
                      <a:endParaRPr/>
                    </a:p>
                  </a:txBody>
                  <a:tcPr marT="91425" marB="91425" marR="91425" marL="91425"/>
                </a:tc>
              </a:tr>
              <a:tr h="38615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l">
                        <a:spcBef>
                          <a:spcPts val="0"/>
                        </a:spcBef>
                        <a:spcAft>
                          <a:spcPts val="0"/>
                        </a:spcAft>
                        <a:buNone/>
                      </a:pPr>
                      <a:r>
                        <a:rPr lang="en"/>
                        <a:t>73.63%</a:t>
                      </a:r>
                      <a:endParaRPr/>
                    </a:p>
                  </a:txBody>
                  <a:tcPr marT="91425" marB="91425" marR="91425" marL="91425"/>
                </a:tc>
              </a:tr>
              <a:tr h="3861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MLP</a:t>
                      </a:r>
                      <a:endParaRPr/>
                    </a:p>
                  </a:txBody>
                  <a:tcPr marT="91425" marB="91425" marR="91425" marL="91425"/>
                </a:tc>
                <a:tc>
                  <a:txBody>
                    <a:bodyPr/>
                    <a:lstStyle/>
                    <a:p>
                      <a:pPr indent="0" lvl="0" marL="0" rtl="0" algn="l">
                        <a:spcBef>
                          <a:spcPts val="0"/>
                        </a:spcBef>
                        <a:spcAft>
                          <a:spcPts val="0"/>
                        </a:spcAft>
                        <a:buNone/>
                      </a:pPr>
                      <a:r>
                        <a:rPr lang="en"/>
                        <a:t>69.8%</a:t>
                      </a:r>
                      <a:endParaRPr/>
                    </a:p>
                  </a:txBody>
                  <a:tcPr marT="91425" marB="91425" marR="91425" marL="91425"/>
                </a:tc>
              </a:tr>
              <a:tr h="3861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Decision Tree</a:t>
                      </a:r>
                      <a:endParaRPr/>
                    </a:p>
                  </a:txBody>
                  <a:tcPr marT="91425" marB="91425" marR="91425" marL="91425"/>
                </a:tc>
                <a:tc>
                  <a:txBody>
                    <a:bodyPr/>
                    <a:lstStyle/>
                    <a:p>
                      <a:pPr indent="0" lvl="0" marL="0" rtl="0" algn="l">
                        <a:spcBef>
                          <a:spcPts val="0"/>
                        </a:spcBef>
                        <a:spcAft>
                          <a:spcPts val="0"/>
                        </a:spcAft>
                        <a:buNone/>
                      </a:pPr>
                      <a:r>
                        <a:rPr lang="en"/>
                        <a:t>65.56%</a:t>
                      </a:r>
                      <a:endParaRPr/>
                    </a:p>
                  </a:txBody>
                  <a:tcPr marT="91425" marB="91425" marR="91425" marL="91425"/>
                </a:tc>
              </a:tr>
              <a:tr h="38615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KNN</a:t>
                      </a:r>
                      <a:endParaRPr/>
                    </a:p>
                  </a:txBody>
                  <a:tcPr marT="91425" marB="91425" marR="91425" marL="91425"/>
                </a:tc>
                <a:tc>
                  <a:txBody>
                    <a:bodyPr/>
                    <a:lstStyle/>
                    <a:p>
                      <a:pPr indent="0" lvl="0" marL="0" rtl="0" algn="l">
                        <a:spcBef>
                          <a:spcPts val="0"/>
                        </a:spcBef>
                        <a:spcAft>
                          <a:spcPts val="0"/>
                        </a:spcAft>
                        <a:buNone/>
                      </a:pPr>
                      <a:r>
                        <a:rPr lang="en"/>
                        <a:t>65%</a:t>
                      </a:r>
                      <a:endParaRPr/>
                    </a:p>
                  </a:txBody>
                  <a:tcPr marT="91425" marB="91425" marR="91425" marL="91425"/>
                </a:tc>
              </a:tr>
              <a:tr h="59235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Logistic Regression</a:t>
                      </a:r>
                      <a:endParaRPr/>
                    </a:p>
                  </a:txBody>
                  <a:tcPr marT="91425" marB="91425" marR="91425" marL="91425"/>
                </a:tc>
                <a:tc>
                  <a:txBody>
                    <a:bodyPr/>
                    <a:lstStyle/>
                    <a:p>
                      <a:pPr indent="0" lvl="0" marL="0" rtl="0" algn="l">
                        <a:spcBef>
                          <a:spcPts val="0"/>
                        </a:spcBef>
                        <a:spcAft>
                          <a:spcPts val="0"/>
                        </a:spcAft>
                        <a:buNone/>
                      </a:pPr>
                      <a:r>
                        <a:rPr lang="en"/>
                        <a:t>65%</a:t>
                      </a:r>
                      <a:endParaRPr/>
                    </a:p>
                  </a:txBody>
                  <a:tcPr marT="91425" marB="91425" marR="91425" marL="91425"/>
                </a:tc>
              </a:tr>
              <a:tr h="38615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Adaboost</a:t>
                      </a:r>
                      <a:endParaRPr/>
                    </a:p>
                  </a:txBody>
                  <a:tcPr marT="91425" marB="91425" marR="91425" marL="91425"/>
                </a:tc>
                <a:tc>
                  <a:txBody>
                    <a:bodyPr/>
                    <a:lstStyle/>
                    <a:p>
                      <a:pPr indent="0" lvl="0" marL="0" rtl="0" algn="l">
                        <a:spcBef>
                          <a:spcPts val="0"/>
                        </a:spcBef>
                        <a:spcAft>
                          <a:spcPts val="0"/>
                        </a:spcAft>
                        <a:buNone/>
                      </a:pPr>
                      <a:r>
                        <a:rPr lang="en"/>
                        <a:t>65.12%</a:t>
                      </a:r>
                      <a:endParaRPr/>
                    </a:p>
                  </a:txBody>
                  <a:tcPr marT="91425" marB="91425" marR="91425" marL="91425"/>
                </a:tc>
              </a:tr>
            </a:tbl>
          </a:graphicData>
        </a:graphic>
      </p:graphicFrame>
      <p:pic>
        <p:nvPicPr>
          <p:cNvPr id="239" name="Google Shape;239;p29"/>
          <p:cNvPicPr preferRelativeResize="0"/>
          <p:nvPr/>
        </p:nvPicPr>
        <p:blipFill>
          <a:blip r:embed="rId3">
            <a:alphaModFix/>
          </a:blip>
          <a:stretch>
            <a:fillRect/>
          </a:stretch>
        </p:blipFill>
        <p:spPr>
          <a:xfrm>
            <a:off x="753650" y="1316000"/>
            <a:ext cx="3600450" cy="2622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EB Garamond Regular"/>
                <a:ea typeface="EB Garamond Regular"/>
                <a:cs typeface="EB Garamond Regular"/>
                <a:sym typeface="EB Garamond Regular"/>
              </a:rPr>
              <a:t>Confusion Matrix</a:t>
            </a:r>
            <a:endParaRPr/>
          </a:p>
        </p:txBody>
      </p:sp>
      <p:sp>
        <p:nvSpPr>
          <p:cNvPr id="245" name="Google Shape;245;p30"/>
          <p:cNvSpPr txBox="1"/>
          <p:nvPr/>
        </p:nvSpPr>
        <p:spPr>
          <a:xfrm>
            <a:off x="435775" y="1585925"/>
            <a:ext cx="20361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Logistic Regression</a:t>
            </a:r>
            <a:endParaRPr b="1">
              <a:latin typeface="Roboto"/>
              <a:ea typeface="Roboto"/>
              <a:cs typeface="Roboto"/>
              <a:sym typeface="Roboto"/>
            </a:endParaRPr>
          </a:p>
        </p:txBody>
      </p:sp>
      <p:pic>
        <p:nvPicPr>
          <p:cNvPr id="246" name="Google Shape;246;p30"/>
          <p:cNvPicPr preferRelativeResize="0"/>
          <p:nvPr/>
        </p:nvPicPr>
        <p:blipFill>
          <a:blip r:embed="rId3">
            <a:alphaModFix/>
          </a:blip>
          <a:stretch>
            <a:fillRect/>
          </a:stretch>
        </p:blipFill>
        <p:spPr>
          <a:xfrm>
            <a:off x="6212625" y="2211175"/>
            <a:ext cx="2869624" cy="2446825"/>
          </a:xfrm>
          <a:prstGeom prst="rect">
            <a:avLst/>
          </a:prstGeom>
          <a:noFill/>
          <a:ln>
            <a:noFill/>
          </a:ln>
        </p:spPr>
      </p:pic>
      <p:sp>
        <p:nvSpPr>
          <p:cNvPr id="247" name="Google Shape;247;p30"/>
          <p:cNvSpPr txBox="1"/>
          <p:nvPr/>
        </p:nvSpPr>
        <p:spPr>
          <a:xfrm>
            <a:off x="6760375" y="1585925"/>
            <a:ext cx="20361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KNN Classifier</a:t>
            </a:r>
            <a:endParaRPr b="1">
              <a:latin typeface="Roboto"/>
              <a:ea typeface="Roboto"/>
              <a:cs typeface="Roboto"/>
              <a:sym typeface="Roboto"/>
            </a:endParaRPr>
          </a:p>
        </p:txBody>
      </p:sp>
      <p:sp>
        <p:nvSpPr>
          <p:cNvPr id="248" name="Google Shape;248;p30"/>
          <p:cNvSpPr txBox="1"/>
          <p:nvPr/>
        </p:nvSpPr>
        <p:spPr>
          <a:xfrm>
            <a:off x="3636175" y="1585925"/>
            <a:ext cx="20361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MLP Classifier</a:t>
            </a:r>
            <a:endParaRPr b="1">
              <a:latin typeface="Roboto"/>
              <a:ea typeface="Roboto"/>
              <a:cs typeface="Roboto"/>
              <a:sym typeface="Roboto"/>
            </a:endParaRPr>
          </a:p>
        </p:txBody>
      </p:sp>
      <p:pic>
        <p:nvPicPr>
          <p:cNvPr id="249" name="Google Shape;249;p30"/>
          <p:cNvPicPr preferRelativeResize="0"/>
          <p:nvPr/>
        </p:nvPicPr>
        <p:blipFill>
          <a:blip r:embed="rId4">
            <a:alphaModFix/>
          </a:blip>
          <a:stretch>
            <a:fillRect/>
          </a:stretch>
        </p:blipFill>
        <p:spPr>
          <a:xfrm>
            <a:off x="0" y="2234950"/>
            <a:ext cx="3032300" cy="2366550"/>
          </a:xfrm>
          <a:prstGeom prst="rect">
            <a:avLst/>
          </a:prstGeom>
          <a:noFill/>
          <a:ln>
            <a:noFill/>
          </a:ln>
        </p:spPr>
      </p:pic>
      <p:pic>
        <p:nvPicPr>
          <p:cNvPr id="250" name="Google Shape;250;p30"/>
          <p:cNvPicPr preferRelativeResize="0"/>
          <p:nvPr/>
        </p:nvPicPr>
        <p:blipFill>
          <a:blip r:embed="rId5">
            <a:alphaModFix/>
          </a:blip>
          <a:stretch>
            <a:fillRect/>
          </a:stretch>
        </p:blipFill>
        <p:spPr>
          <a:xfrm>
            <a:off x="3184700" y="2234950"/>
            <a:ext cx="2875525" cy="2366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EB Garamond Regular"/>
                <a:ea typeface="EB Garamond Regular"/>
                <a:cs typeface="EB Garamond Regular"/>
                <a:sym typeface="EB Garamond Regular"/>
              </a:rPr>
              <a:t>Conclusion And Future Scope</a:t>
            </a:r>
            <a:endParaRPr>
              <a:latin typeface="EB Garamond Regular"/>
              <a:ea typeface="EB Garamond Regular"/>
              <a:cs typeface="EB Garamond Regular"/>
              <a:sym typeface="EB Garamond Regular"/>
            </a:endParaRPr>
          </a:p>
        </p:txBody>
      </p:sp>
      <p:sp>
        <p:nvSpPr>
          <p:cNvPr id="256" name="Google Shape;256;p31"/>
          <p:cNvSpPr txBox="1"/>
          <p:nvPr>
            <p:ph idx="2" type="body"/>
          </p:nvPr>
        </p:nvSpPr>
        <p:spPr>
          <a:xfrm>
            <a:off x="4939500" y="724200"/>
            <a:ext cx="3837000" cy="401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maximum accuracy score that we got is for Random Forest which is 73.63%.</a:t>
            </a:r>
            <a:endParaRPr/>
          </a:p>
          <a:p>
            <a:pPr indent="0" lvl="0" marL="0" rtl="0" algn="l">
              <a:spcBef>
                <a:spcPts val="1600"/>
              </a:spcBef>
              <a:spcAft>
                <a:spcPts val="1600"/>
              </a:spcAft>
              <a:buNone/>
            </a:pPr>
            <a:r>
              <a:rPr lang="en"/>
              <a:t>Future Scope: Data augmentation can be used to create temporal data. We could  use algorithms like LSTM and RNN.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265500" y="12273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EB Garamond Regular"/>
                <a:ea typeface="EB Garamond Regular"/>
                <a:cs typeface="EB Garamond Regular"/>
                <a:sym typeface="EB Garamond Regular"/>
              </a:rPr>
              <a:t>Introduction</a:t>
            </a:r>
            <a:endParaRPr>
              <a:latin typeface="EB Garamond Regular"/>
              <a:ea typeface="EB Garamond Regular"/>
              <a:cs typeface="EB Garamond Regular"/>
              <a:sym typeface="EB Garamond Regular"/>
            </a:endParaRPr>
          </a:p>
        </p:txBody>
      </p:sp>
      <p:sp>
        <p:nvSpPr>
          <p:cNvPr id="92" name="Google Shape;92;p14"/>
          <p:cNvSpPr txBox="1"/>
          <p:nvPr>
            <p:ph idx="2" type="body"/>
          </p:nvPr>
        </p:nvSpPr>
        <p:spPr>
          <a:xfrm>
            <a:off x="4939500" y="422325"/>
            <a:ext cx="3837000" cy="42438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Road accidents are main cause of deaths among youngsters.</a:t>
            </a:r>
            <a:endParaRPr/>
          </a:p>
          <a:p>
            <a:pPr indent="-342900" lvl="0" marL="457200" rtl="0" algn="l">
              <a:spcBef>
                <a:spcPts val="0"/>
              </a:spcBef>
              <a:spcAft>
                <a:spcPts val="0"/>
              </a:spcAft>
              <a:buSzPts val="1800"/>
              <a:buAutoNum type="arabicPeriod"/>
            </a:pPr>
            <a:r>
              <a:rPr lang="en"/>
              <a:t>In 2015, US lost 37000 individuals in car accidents, which is more than 7.2% from previous years.</a:t>
            </a:r>
            <a:endParaRPr/>
          </a:p>
          <a:p>
            <a:pPr indent="-342900" lvl="0" marL="457200" rtl="0" algn="l">
              <a:spcBef>
                <a:spcPts val="0"/>
              </a:spcBef>
              <a:spcAft>
                <a:spcPts val="0"/>
              </a:spcAft>
              <a:buSzPts val="1800"/>
              <a:buAutoNum type="arabicPeriod"/>
            </a:pPr>
            <a:r>
              <a:rPr lang="en"/>
              <a:t>The cost of fatalities and injuries will greatly affect the general people.</a:t>
            </a:r>
            <a:endParaRPr/>
          </a:p>
          <a:p>
            <a:pPr indent="-342900" lvl="0" marL="457200" rtl="0" algn="l">
              <a:spcBef>
                <a:spcPts val="0"/>
              </a:spcBef>
              <a:spcAft>
                <a:spcPts val="0"/>
              </a:spcAft>
              <a:buSzPts val="1800"/>
              <a:buAutoNum type="arabicPeriod"/>
            </a:pPr>
            <a:r>
              <a:rPr lang="en"/>
              <a:t>Reducing traffic accidents is a public safety challenge.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latin typeface="EB Garamond Regular"/>
                <a:ea typeface="EB Garamond Regular"/>
                <a:cs typeface="EB Garamond Regular"/>
                <a:sym typeface="EB Garamond Regular"/>
              </a:rPr>
              <a:t>Individual Contributions</a:t>
            </a:r>
            <a:endParaRPr sz="3600">
              <a:latin typeface="EB Garamond Regular"/>
              <a:ea typeface="EB Garamond Regular"/>
              <a:cs typeface="EB Garamond Regular"/>
              <a:sym typeface="EB Garamond Regular"/>
            </a:endParaRPr>
          </a:p>
        </p:txBody>
      </p:sp>
      <p:sp>
        <p:nvSpPr>
          <p:cNvPr id="262" name="Google Shape;262;p32"/>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Roboto"/>
              <a:buAutoNum type="arabicPeriod"/>
            </a:pPr>
            <a:r>
              <a:rPr lang="en" sz="1800">
                <a:solidFill>
                  <a:schemeClr val="lt1"/>
                </a:solidFill>
                <a:latin typeface="Roboto"/>
                <a:ea typeface="Roboto"/>
                <a:cs typeface="Roboto"/>
                <a:sym typeface="Roboto"/>
              </a:rPr>
              <a:t>Priyanka Kumar - </a:t>
            </a:r>
            <a:endParaRPr/>
          </a:p>
        </p:txBody>
      </p:sp>
      <p:graphicFrame>
        <p:nvGraphicFramePr>
          <p:cNvPr id="263" name="Google Shape;263;p32"/>
          <p:cNvGraphicFramePr/>
          <p:nvPr/>
        </p:nvGraphicFramePr>
        <p:xfrm>
          <a:off x="4667225" y="365700"/>
          <a:ext cx="3000000" cy="3000000"/>
        </p:xfrm>
        <a:graphic>
          <a:graphicData uri="http://schemas.openxmlformats.org/drawingml/2006/table">
            <a:tbl>
              <a:tblPr>
                <a:noFill/>
                <a:tableStyleId>{FE995025-BB12-4D37-9D37-0E0ED1CFBA5B}</a:tableStyleId>
              </a:tblPr>
              <a:tblGrid>
                <a:gridCol w="2669725"/>
                <a:gridCol w="1730850"/>
              </a:tblGrid>
              <a:tr h="494700">
                <a:tc>
                  <a:txBody>
                    <a:bodyPr/>
                    <a:lstStyle/>
                    <a:p>
                      <a:pPr indent="0" lvl="0" marL="0" rtl="0" algn="l">
                        <a:spcBef>
                          <a:spcPts val="0"/>
                        </a:spcBef>
                        <a:spcAft>
                          <a:spcPts val="0"/>
                        </a:spcAft>
                        <a:buNone/>
                      </a:pPr>
                      <a:r>
                        <a:rPr lang="en">
                          <a:solidFill>
                            <a:schemeClr val="lt1"/>
                          </a:solidFill>
                          <a:latin typeface="EB Garamond Regular"/>
                          <a:ea typeface="EB Garamond Regular"/>
                          <a:cs typeface="EB Garamond Regular"/>
                          <a:sym typeface="EB Garamond Regular"/>
                        </a:rPr>
                        <a:t>Name</a:t>
                      </a:r>
                      <a:endParaRPr>
                        <a:solidFill>
                          <a:schemeClr val="lt1"/>
                        </a:solidFill>
                        <a:latin typeface="EB Garamond Regular"/>
                        <a:ea typeface="EB Garamond Regular"/>
                        <a:cs typeface="EB Garamond Regular"/>
                        <a:sym typeface="EB Garamond Regular"/>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EB Garamond Regular"/>
                          <a:ea typeface="EB Garamond Regular"/>
                          <a:cs typeface="EB Garamond Regular"/>
                          <a:sym typeface="EB Garamond Regular"/>
                        </a:rPr>
                        <a:t>Contribution</a:t>
                      </a:r>
                      <a:endParaRPr>
                        <a:solidFill>
                          <a:schemeClr val="lt1"/>
                        </a:solidFill>
                        <a:latin typeface="EB Garamond Regular"/>
                        <a:ea typeface="EB Garamond Regular"/>
                        <a:cs typeface="EB Garamond Regular"/>
                        <a:sym typeface="EB Garamond Regular"/>
                      </a:endParaRPr>
                    </a:p>
                  </a:txBody>
                  <a:tcPr marT="91425" marB="91425" marR="91425" marL="91425"/>
                </a:tc>
              </a:tr>
              <a:tr h="939275">
                <a:tc>
                  <a:txBody>
                    <a:bodyPr/>
                    <a:lstStyle/>
                    <a:p>
                      <a:pPr indent="0" lvl="0" marL="0" rtl="0" algn="l">
                        <a:spcBef>
                          <a:spcPts val="0"/>
                        </a:spcBef>
                        <a:spcAft>
                          <a:spcPts val="0"/>
                        </a:spcAft>
                        <a:buNone/>
                      </a:pPr>
                      <a:r>
                        <a:rPr lang="en">
                          <a:solidFill>
                            <a:schemeClr val="lt1"/>
                          </a:solidFill>
                          <a:latin typeface="EB Garamond Regular"/>
                          <a:ea typeface="EB Garamond Regular"/>
                          <a:cs typeface="EB Garamond Regular"/>
                          <a:sym typeface="EB Garamond Regular"/>
                        </a:rPr>
                        <a:t>Priyanka Kumar</a:t>
                      </a:r>
                      <a:endParaRPr>
                        <a:solidFill>
                          <a:schemeClr val="lt1"/>
                        </a:solidFill>
                        <a:latin typeface="EB Garamond Regular"/>
                        <a:ea typeface="EB Garamond Regular"/>
                        <a:cs typeface="EB Garamond Regular"/>
                        <a:sym typeface="EB Garamond Regular"/>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EB Garamond Regular"/>
                          <a:ea typeface="EB Garamond Regular"/>
                          <a:cs typeface="EB Garamond Regular"/>
                          <a:sym typeface="EB Garamond Regular"/>
                        </a:rPr>
                        <a:t>Data Exploration and Visualization, MLP Classifier</a:t>
                      </a:r>
                      <a:endParaRPr>
                        <a:solidFill>
                          <a:schemeClr val="lt1"/>
                        </a:solidFill>
                        <a:latin typeface="EB Garamond Regular"/>
                        <a:ea typeface="EB Garamond Regular"/>
                        <a:cs typeface="EB Garamond Regular"/>
                        <a:sym typeface="EB Garamond Regular"/>
                      </a:endParaRPr>
                    </a:p>
                  </a:txBody>
                  <a:tcPr marT="91425" marB="91425" marR="91425" marL="91425"/>
                </a:tc>
              </a:tr>
              <a:tr h="939275">
                <a:tc>
                  <a:txBody>
                    <a:bodyPr/>
                    <a:lstStyle/>
                    <a:p>
                      <a:pPr indent="0" lvl="0" marL="0" rtl="0" algn="l">
                        <a:spcBef>
                          <a:spcPts val="0"/>
                        </a:spcBef>
                        <a:spcAft>
                          <a:spcPts val="0"/>
                        </a:spcAft>
                        <a:buNone/>
                      </a:pPr>
                      <a:r>
                        <a:rPr lang="en">
                          <a:solidFill>
                            <a:schemeClr val="lt1"/>
                          </a:solidFill>
                          <a:latin typeface="EB Garamond Regular"/>
                          <a:ea typeface="EB Garamond Regular"/>
                          <a:cs typeface="EB Garamond Regular"/>
                          <a:sym typeface="EB Garamond Regular"/>
                        </a:rPr>
                        <a:t>Rama Tejaswini Thotapalli</a:t>
                      </a:r>
                      <a:endParaRPr>
                        <a:solidFill>
                          <a:schemeClr val="lt1"/>
                        </a:solidFill>
                        <a:latin typeface="EB Garamond Regular"/>
                        <a:ea typeface="EB Garamond Regular"/>
                        <a:cs typeface="EB Garamond Regular"/>
                        <a:sym typeface="EB Garamond Regular"/>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EB Garamond Regular"/>
                          <a:ea typeface="EB Garamond Regular"/>
                          <a:cs typeface="EB Garamond Regular"/>
                          <a:sym typeface="EB Garamond Regular"/>
                        </a:rPr>
                        <a:t>Data Preprocessing, K Nearest Neighbor and Ada Boost Classifier</a:t>
                      </a:r>
                      <a:endParaRPr>
                        <a:solidFill>
                          <a:schemeClr val="lt1"/>
                        </a:solidFill>
                        <a:latin typeface="EB Garamond Regular"/>
                        <a:ea typeface="EB Garamond Regular"/>
                        <a:cs typeface="EB Garamond Regular"/>
                        <a:sym typeface="EB Garamond Regular"/>
                      </a:endParaRPr>
                    </a:p>
                  </a:txBody>
                  <a:tcPr marT="91425" marB="91425" marR="91425" marL="91425"/>
                </a:tc>
              </a:tr>
              <a:tr h="939275">
                <a:tc>
                  <a:txBody>
                    <a:bodyPr/>
                    <a:lstStyle/>
                    <a:p>
                      <a:pPr indent="0" lvl="0" marL="0" rtl="0" algn="l">
                        <a:spcBef>
                          <a:spcPts val="0"/>
                        </a:spcBef>
                        <a:spcAft>
                          <a:spcPts val="0"/>
                        </a:spcAft>
                        <a:buNone/>
                      </a:pPr>
                      <a:r>
                        <a:rPr lang="en">
                          <a:solidFill>
                            <a:schemeClr val="lt1"/>
                          </a:solidFill>
                          <a:latin typeface="EB Garamond Regular"/>
                          <a:ea typeface="EB Garamond Regular"/>
                          <a:cs typeface="EB Garamond Regular"/>
                          <a:sym typeface="EB Garamond Regular"/>
                        </a:rPr>
                        <a:t>Naga Janaki Dwadasi</a:t>
                      </a:r>
                      <a:endParaRPr>
                        <a:solidFill>
                          <a:schemeClr val="lt1"/>
                        </a:solidFill>
                        <a:latin typeface="EB Garamond Regular"/>
                        <a:ea typeface="EB Garamond Regular"/>
                        <a:cs typeface="EB Garamond Regular"/>
                        <a:sym typeface="EB Garamond Regular"/>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EB Garamond Regular"/>
                          <a:ea typeface="EB Garamond Regular"/>
                          <a:cs typeface="EB Garamond Regular"/>
                          <a:sym typeface="EB Garamond Regular"/>
                        </a:rPr>
                        <a:t>Data Preprocessing, Logistic Regression and Ensemble Modeling</a:t>
                      </a:r>
                      <a:endParaRPr>
                        <a:solidFill>
                          <a:schemeClr val="lt1"/>
                        </a:solidFill>
                        <a:latin typeface="EB Garamond Regular"/>
                        <a:ea typeface="EB Garamond Regular"/>
                        <a:cs typeface="EB Garamond Regular"/>
                        <a:sym typeface="EB Garamond Regular"/>
                      </a:endParaRPr>
                    </a:p>
                  </a:txBody>
                  <a:tcPr marT="91425" marB="91425" marR="91425" marL="91425"/>
                </a:tc>
              </a:tr>
              <a:tr h="939275">
                <a:tc>
                  <a:txBody>
                    <a:bodyPr/>
                    <a:lstStyle/>
                    <a:p>
                      <a:pPr indent="0" lvl="0" marL="0" rtl="0" algn="l">
                        <a:spcBef>
                          <a:spcPts val="0"/>
                        </a:spcBef>
                        <a:spcAft>
                          <a:spcPts val="0"/>
                        </a:spcAft>
                        <a:buNone/>
                      </a:pPr>
                      <a:r>
                        <a:rPr lang="en">
                          <a:solidFill>
                            <a:schemeClr val="lt1"/>
                          </a:solidFill>
                          <a:latin typeface="EB Garamond Regular"/>
                          <a:ea typeface="EB Garamond Regular"/>
                          <a:cs typeface="EB Garamond Regular"/>
                          <a:sym typeface="EB Garamond Regular"/>
                        </a:rPr>
                        <a:t>Vaidehi Naik</a:t>
                      </a:r>
                      <a:endParaRPr>
                        <a:solidFill>
                          <a:schemeClr val="lt1"/>
                        </a:solidFill>
                        <a:latin typeface="EB Garamond Regular"/>
                        <a:ea typeface="EB Garamond Regular"/>
                        <a:cs typeface="EB Garamond Regular"/>
                        <a:sym typeface="EB Garamond Regular"/>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EB Garamond Regular"/>
                          <a:ea typeface="EB Garamond Regular"/>
                          <a:cs typeface="EB Garamond Regular"/>
                          <a:sym typeface="EB Garamond Regular"/>
                        </a:rPr>
                        <a:t>Model Evaluations, Decision Tree and Random Forest Classifier</a:t>
                      </a:r>
                      <a:endParaRPr>
                        <a:solidFill>
                          <a:schemeClr val="lt1"/>
                        </a:solidFill>
                        <a:latin typeface="EB Garamond Regular"/>
                        <a:ea typeface="EB Garamond Regular"/>
                        <a:cs typeface="EB Garamond Regular"/>
                        <a:sym typeface="EB Garamond Regul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EB Garamond Regular"/>
                <a:ea typeface="EB Garamond Regular"/>
                <a:cs typeface="EB Garamond Regular"/>
                <a:sym typeface="EB Garamond Regular"/>
              </a:rPr>
              <a:t>References</a:t>
            </a:r>
            <a:endParaRPr sz="3600">
              <a:latin typeface="EB Garamond Regular"/>
              <a:ea typeface="EB Garamond Regular"/>
              <a:cs typeface="EB Garamond Regular"/>
              <a:sym typeface="EB Garamond Regular"/>
            </a:endParaRPr>
          </a:p>
        </p:txBody>
      </p:sp>
      <p:sp>
        <p:nvSpPr>
          <p:cNvPr id="269" name="Google Shape;269;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AutoNum type="arabicPeriod"/>
            </a:pPr>
            <a:r>
              <a:rPr lang="en" sz="1400">
                <a:solidFill>
                  <a:srgbClr val="000000"/>
                </a:solidFill>
                <a:latin typeface="EB Garamond Regular"/>
                <a:ea typeface="EB Garamond Regular"/>
                <a:cs typeface="EB Garamond Regular"/>
                <a:sym typeface="EB Garamond Regular"/>
              </a:rPr>
              <a:t>Moosavi, Sobhan, Mohammad Hossein Samavatian, Srinivasan Parthasarathy, Radu Teodorescu, and Rajiv Ramnath. "Accident Risk Prediction based on Heterogeneous Sparse Data: New Dataset and Insights." arXiv preprint arXiv:1909.09638 (2019)</a:t>
            </a:r>
            <a:endParaRPr sz="1400">
              <a:solidFill>
                <a:srgbClr val="000000"/>
              </a:solidFill>
              <a:latin typeface="EB Garamond Regular"/>
              <a:ea typeface="EB Garamond Regular"/>
              <a:cs typeface="EB Garamond Regular"/>
              <a:sym typeface="EB Garamond Regular"/>
            </a:endParaRPr>
          </a:p>
          <a:p>
            <a:pPr indent="-342900" lvl="0" marL="457200" marR="0" rtl="0" algn="l">
              <a:lnSpc>
                <a:spcPct val="115000"/>
              </a:lnSpc>
              <a:spcBef>
                <a:spcPts val="0"/>
              </a:spcBef>
              <a:spcAft>
                <a:spcPts val="0"/>
              </a:spcAft>
              <a:buSzPts val="1800"/>
              <a:buAutoNum type="arabicPeriod"/>
            </a:pPr>
            <a:r>
              <a:rPr lang="en" sz="1400">
                <a:solidFill>
                  <a:srgbClr val="000000"/>
                </a:solidFill>
                <a:latin typeface="EB Garamond Regular"/>
                <a:ea typeface="EB Garamond Regular"/>
                <a:cs typeface="EB Garamond Regular"/>
                <a:sym typeface="EB Garamond Regular"/>
              </a:rPr>
              <a:t>Chang, Li-Yen. "Analysis of freeway accident frequencies: negative binomial regression versus artificial neural network." Safety science 43.8 (2005): 541-557.</a:t>
            </a:r>
            <a:endParaRPr sz="1400">
              <a:solidFill>
                <a:srgbClr val="000000"/>
              </a:solidFill>
              <a:latin typeface="EB Garamond Regular"/>
              <a:ea typeface="EB Garamond Regular"/>
              <a:cs typeface="EB Garamond Regular"/>
              <a:sym typeface="EB Garamond Regular"/>
            </a:endParaRPr>
          </a:p>
          <a:p>
            <a:pPr indent="-342900" lvl="0" marL="457200" marR="0" rtl="0" algn="l">
              <a:lnSpc>
                <a:spcPct val="115000"/>
              </a:lnSpc>
              <a:spcBef>
                <a:spcPts val="0"/>
              </a:spcBef>
              <a:spcAft>
                <a:spcPts val="0"/>
              </a:spcAft>
              <a:buSzPts val="1800"/>
              <a:buAutoNum type="arabicPeriod"/>
            </a:pPr>
            <a:r>
              <a:rPr lang="en" sz="1400">
                <a:solidFill>
                  <a:srgbClr val="000000"/>
                </a:solidFill>
                <a:latin typeface="EB Garamond Regular"/>
                <a:ea typeface="EB Garamond Regular"/>
                <a:cs typeface="EB Garamond Regular"/>
                <a:sym typeface="EB Garamond Regular"/>
              </a:rPr>
              <a:t>Ren, Honglei, You Song, Jingwen Wang, Yucheng Hu, and Jinzhi Lei. "A deep learning approach to the citywide traffic accident risk prediction." In 2018 21st International Conference on Intelligent Transportation Systems (ITSC), pp. 3346-3351. IEEE, 2018.</a:t>
            </a:r>
            <a:endParaRPr sz="1400">
              <a:solidFill>
                <a:srgbClr val="000000"/>
              </a:solidFill>
              <a:latin typeface="EB Garamond Regular"/>
              <a:ea typeface="EB Garamond Regular"/>
              <a:cs typeface="EB Garamond Regular"/>
              <a:sym typeface="EB Garamond Regular"/>
            </a:endParaRPr>
          </a:p>
          <a:p>
            <a:pPr indent="-342900" lvl="0" marL="457200" marR="0" rtl="0" algn="l">
              <a:lnSpc>
                <a:spcPct val="115000"/>
              </a:lnSpc>
              <a:spcBef>
                <a:spcPts val="0"/>
              </a:spcBef>
              <a:spcAft>
                <a:spcPts val="0"/>
              </a:spcAft>
              <a:buClr>
                <a:srgbClr val="000000"/>
              </a:buClr>
              <a:buSzPts val="1800"/>
              <a:buAutoNum type="arabicPeriod"/>
            </a:pPr>
            <a:r>
              <a:rPr lang="en" sz="1400">
                <a:solidFill>
                  <a:srgbClr val="000000"/>
                </a:solidFill>
                <a:latin typeface="EB Garamond Regular"/>
                <a:ea typeface="EB Garamond Regular"/>
                <a:cs typeface="EB Garamond Regular"/>
                <a:sym typeface="EB Garamond Regular"/>
              </a:rPr>
              <a:t>Yuan, Zhuoning, Xun Zhou, Tianbao Yang, James Tamerius, and Ricardo Mantilla. "Predicting traffic accidents through heterogeneous urban data: A case study." In 6th International Workshop on Urban Computing (UrbComp 2017). 2017.</a:t>
            </a:r>
            <a:endParaRPr sz="1400">
              <a:solidFill>
                <a:srgbClr val="000000"/>
              </a:solidFill>
              <a:latin typeface="EB Garamond Regular"/>
              <a:ea typeface="EB Garamond Regular"/>
              <a:cs typeface="EB Garamond Regular"/>
              <a:sym typeface="EB Garamond Regul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4"/>
          <p:cNvSpPr txBox="1"/>
          <p:nvPr>
            <p:ph type="title"/>
          </p:nvPr>
        </p:nvSpPr>
        <p:spPr>
          <a:xfrm>
            <a:off x="598100" y="1666202"/>
            <a:ext cx="8222100" cy="14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B Garamond Regular"/>
                <a:ea typeface="EB Garamond Regular"/>
                <a:cs typeface="EB Garamond Regular"/>
                <a:sym typeface="EB Garamond Regular"/>
              </a:rPr>
              <a:t>Thank You</a:t>
            </a:r>
            <a:endParaRPr>
              <a:latin typeface="EB Garamond Regular"/>
              <a:ea typeface="EB Garamond Regular"/>
              <a:cs typeface="EB Garamond Regular"/>
              <a:sym typeface="EB Garamond Regular"/>
            </a:endParaRPr>
          </a:p>
          <a:p>
            <a:pPr indent="0" lvl="0" marL="0" rtl="0" algn="ctr">
              <a:spcBef>
                <a:spcPts val="0"/>
              </a:spcBef>
              <a:spcAft>
                <a:spcPts val="0"/>
              </a:spcAft>
              <a:buNone/>
            </a:pPr>
            <a:r>
              <a:rPr lang="en">
                <a:latin typeface="EB Garamond Regular"/>
                <a:ea typeface="EB Garamond Regular"/>
                <a:cs typeface="EB Garamond Regular"/>
                <a:sym typeface="EB Garamond Regular"/>
              </a:rPr>
              <a:t>Q&amp;A</a:t>
            </a:r>
            <a:endParaRPr>
              <a:latin typeface="EB Garamond Regular"/>
              <a:ea typeface="EB Garamond Regular"/>
              <a:cs typeface="EB Garamond Regular"/>
              <a:sym typeface="EB Garamond Regul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3600">
                <a:latin typeface="EB Garamond Regular"/>
                <a:ea typeface="EB Garamond Regular"/>
                <a:cs typeface="EB Garamond Regular"/>
                <a:sym typeface="EB Garamond Regular"/>
              </a:rPr>
              <a:t>Project Scope</a:t>
            </a:r>
            <a:endParaRPr sz="3600">
              <a:latin typeface="EB Garamond Regular"/>
              <a:ea typeface="EB Garamond Regular"/>
              <a:cs typeface="EB Garamond Regular"/>
              <a:sym typeface="EB Garamond Regular"/>
            </a:endParaRPr>
          </a:p>
        </p:txBody>
      </p:sp>
      <p:grpSp>
        <p:nvGrpSpPr>
          <p:cNvPr id="98" name="Google Shape;98;p15"/>
          <p:cNvGrpSpPr/>
          <p:nvPr/>
        </p:nvGrpSpPr>
        <p:grpSpPr>
          <a:xfrm>
            <a:off x="431925" y="1304875"/>
            <a:ext cx="2628925" cy="3416400"/>
            <a:chOff x="431925" y="1304875"/>
            <a:chExt cx="2628925" cy="3416400"/>
          </a:xfrm>
        </p:grpSpPr>
        <p:sp>
          <p:nvSpPr>
            <p:cNvPr id="99" name="Google Shape;99;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102" name="Google Shape;102;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Increase of road accidents</a:t>
            </a:r>
            <a:endParaRPr sz="1600"/>
          </a:p>
          <a:p>
            <a:pPr indent="-330200" lvl="0" marL="457200" rtl="0" algn="l">
              <a:spcBef>
                <a:spcPts val="0"/>
              </a:spcBef>
              <a:spcAft>
                <a:spcPts val="0"/>
              </a:spcAft>
              <a:buSzPts val="1600"/>
              <a:buChar char="-"/>
            </a:pPr>
            <a:r>
              <a:rPr lang="en" sz="1600"/>
              <a:t>Public safety</a:t>
            </a:r>
            <a:endParaRPr sz="1600"/>
          </a:p>
          <a:p>
            <a:pPr indent="-330200" lvl="0" marL="457200" rtl="0" algn="l">
              <a:spcBef>
                <a:spcPts val="0"/>
              </a:spcBef>
              <a:spcAft>
                <a:spcPts val="0"/>
              </a:spcAft>
              <a:buSzPts val="1600"/>
              <a:buChar char="-"/>
            </a:pPr>
            <a:r>
              <a:rPr lang="en" sz="1600"/>
              <a:t>Analyse the factors increasing the accidents</a:t>
            </a:r>
            <a:endParaRPr sz="1600"/>
          </a:p>
          <a:p>
            <a:pPr indent="-330200" lvl="0" marL="457200" rtl="0" algn="l">
              <a:spcBef>
                <a:spcPts val="0"/>
              </a:spcBef>
              <a:spcAft>
                <a:spcPts val="0"/>
              </a:spcAft>
              <a:buSzPts val="1600"/>
              <a:buChar char="-"/>
            </a:pPr>
            <a:r>
              <a:rPr lang="en" sz="1600"/>
              <a:t>Accident risk prediction</a:t>
            </a:r>
            <a:endParaRPr sz="1600"/>
          </a:p>
        </p:txBody>
      </p:sp>
      <p:grpSp>
        <p:nvGrpSpPr>
          <p:cNvPr id="103" name="Google Shape;103;p15"/>
          <p:cNvGrpSpPr/>
          <p:nvPr/>
        </p:nvGrpSpPr>
        <p:grpSpPr>
          <a:xfrm>
            <a:off x="3320450" y="1304875"/>
            <a:ext cx="2632500" cy="3416400"/>
            <a:chOff x="3320450" y="1304875"/>
            <a:chExt cx="2632500" cy="3416400"/>
          </a:xfrm>
        </p:grpSpPr>
        <p:sp>
          <p:nvSpPr>
            <p:cNvPr id="104" name="Google Shape;104;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Dataset</a:t>
            </a:r>
            <a:endParaRPr>
              <a:solidFill>
                <a:schemeClr val="lt1"/>
              </a:solidFill>
            </a:endParaRPr>
          </a:p>
        </p:txBody>
      </p:sp>
      <p:sp>
        <p:nvSpPr>
          <p:cNvPr id="107" name="Google Shape;107;p1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dataset consists of 2.25 million records and 49 columns</a:t>
            </a:r>
            <a:endParaRPr sz="1600"/>
          </a:p>
          <a:p>
            <a:pPr indent="-330200" lvl="0" marL="457200" rtl="0" algn="l">
              <a:spcBef>
                <a:spcPts val="0"/>
              </a:spcBef>
              <a:spcAft>
                <a:spcPts val="0"/>
              </a:spcAft>
              <a:buSzPts val="1600"/>
              <a:buChar char="-"/>
            </a:pPr>
            <a:r>
              <a:rPr lang="en" sz="1600"/>
              <a:t>Contains labels as the severity of the accident ranging from 0 to 4.</a:t>
            </a:r>
            <a:endParaRPr sz="1600"/>
          </a:p>
        </p:txBody>
      </p:sp>
      <p:grpSp>
        <p:nvGrpSpPr>
          <p:cNvPr id="108" name="Google Shape;108;p15"/>
          <p:cNvGrpSpPr/>
          <p:nvPr/>
        </p:nvGrpSpPr>
        <p:grpSpPr>
          <a:xfrm>
            <a:off x="6212550" y="1304875"/>
            <a:ext cx="2632500" cy="3416400"/>
            <a:chOff x="6212550" y="1304875"/>
            <a:chExt cx="2632500" cy="3416400"/>
          </a:xfrm>
        </p:grpSpPr>
        <p:sp>
          <p:nvSpPr>
            <p:cNvPr id="109" name="Google Shape;109;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Challenges</a:t>
            </a:r>
            <a:endParaRPr>
              <a:solidFill>
                <a:schemeClr val="lt1"/>
              </a:solidFill>
            </a:endParaRPr>
          </a:p>
        </p:txBody>
      </p:sp>
      <p:sp>
        <p:nvSpPr>
          <p:cNvPr id="112" name="Google Shape;112;p1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Employing the huge dataset.</a:t>
            </a:r>
            <a:endParaRPr sz="1600"/>
          </a:p>
          <a:p>
            <a:pPr indent="-330200" lvl="0" marL="457200" rtl="0" algn="l">
              <a:spcBef>
                <a:spcPts val="0"/>
              </a:spcBef>
              <a:spcAft>
                <a:spcPts val="0"/>
              </a:spcAft>
              <a:buSzPts val="1600"/>
              <a:buChar char="-"/>
            </a:pPr>
            <a:r>
              <a:rPr lang="en" sz="1600"/>
              <a:t>The labels of this dataset are skewed</a:t>
            </a:r>
            <a:endParaRPr sz="1600"/>
          </a:p>
          <a:p>
            <a:pPr indent="-330200" lvl="0" marL="457200" rtl="0" algn="l">
              <a:spcBef>
                <a:spcPts val="0"/>
              </a:spcBef>
              <a:spcAft>
                <a:spcPts val="0"/>
              </a:spcAft>
              <a:buSzPts val="1600"/>
              <a:buChar char="-"/>
            </a:pPr>
            <a:r>
              <a:rPr lang="en" sz="1600"/>
              <a:t>Lots of categorical variables.</a:t>
            </a:r>
            <a:endParaRPr sz="1600"/>
          </a:p>
          <a:p>
            <a:pPr indent="-330200" lvl="0" marL="457200" rtl="0" algn="l">
              <a:spcBef>
                <a:spcPts val="0"/>
              </a:spcBef>
              <a:spcAft>
                <a:spcPts val="0"/>
              </a:spcAft>
              <a:buSzPts val="1600"/>
              <a:buChar char="-"/>
            </a:pPr>
            <a:r>
              <a:rPr lang="en" sz="1600"/>
              <a:t>Determining the actual factors lead to accidents.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descr="Background pointer shape in timeline graphic" id="117" name="Google Shape;117;p16"/>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8" name="Google Shape;118;p16"/>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Exploratory Data Analysis</a:t>
            </a:r>
            <a:endParaRPr sz="1600">
              <a:solidFill>
                <a:schemeClr val="lt1"/>
              </a:solidFill>
            </a:endParaRPr>
          </a:p>
        </p:txBody>
      </p:sp>
      <p:grpSp>
        <p:nvGrpSpPr>
          <p:cNvPr id="119" name="Google Shape;119;p16"/>
          <p:cNvGrpSpPr/>
          <p:nvPr/>
        </p:nvGrpSpPr>
        <p:grpSpPr>
          <a:xfrm>
            <a:off x="969270" y="1610215"/>
            <a:ext cx="198900" cy="593656"/>
            <a:chOff x="777447" y="1610215"/>
            <a:chExt cx="198900" cy="593656"/>
          </a:xfrm>
        </p:grpSpPr>
        <p:cxnSp>
          <p:nvCxnSpPr>
            <p:cNvPr id="120" name="Google Shape;120;p16"/>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21" name="Google Shape;121;p16"/>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6"/>
          <p:cNvSpPr txBox="1"/>
          <p:nvPr>
            <p:ph idx="4294967295" type="body"/>
          </p:nvPr>
        </p:nvSpPr>
        <p:spPr>
          <a:xfrm>
            <a:off x="318375" y="614267"/>
            <a:ext cx="2242800" cy="906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400">
                <a:solidFill>
                  <a:srgbClr val="000000"/>
                </a:solidFill>
                <a:latin typeface="EB Garamond Regular"/>
                <a:ea typeface="EB Garamond Regular"/>
                <a:cs typeface="EB Garamond Regular"/>
                <a:sym typeface="EB Garamond Regular"/>
              </a:rPr>
              <a:t>Data Visualization for understanding the data distribution and features</a:t>
            </a:r>
            <a:endParaRPr sz="1400">
              <a:solidFill>
                <a:srgbClr val="000000"/>
              </a:solidFill>
              <a:latin typeface="EB Garamond Regular"/>
              <a:ea typeface="EB Garamond Regular"/>
              <a:cs typeface="EB Garamond Regular"/>
              <a:sym typeface="EB Garamond Regular"/>
            </a:endParaRPr>
          </a:p>
        </p:txBody>
      </p:sp>
      <p:sp>
        <p:nvSpPr>
          <p:cNvPr descr="Background pointer shape in timeline graphic" id="123" name="Google Shape;123;p16"/>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4" name="Google Shape;124;p16"/>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Feature selection</a:t>
            </a:r>
            <a:endParaRPr sz="1600">
              <a:solidFill>
                <a:schemeClr val="lt1"/>
              </a:solidFill>
            </a:endParaRPr>
          </a:p>
        </p:txBody>
      </p:sp>
      <p:grpSp>
        <p:nvGrpSpPr>
          <p:cNvPr id="125" name="Google Shape;125;p16"/>
          <p:cNvGrpSpPr/>
          <p:nvPr/>
        </p:nvGrpSpPr>
        <p:grpSpPr>
          <a:xfrm>
            <a:off x="2684632" y="2938958"/>
            <a:ext cx="198900" cy="593656"/>
            <a:chOff x="2223534" y="2938958"/>
            <a:chExt cx="198900" cy="593656"/>
          </a:xfrm>
        </p:grpSpPr>
        <p:cxnSp>
          <p:nvCxnSpPr>
            <p:cNvPr id="126" name="Google Shape;126;p16"/>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27" name="Google Shape;127;p16"/>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16"/>
          <p:cNvSpPr txBox="1"/>
          <p:nvPr>
            <p:ph idx="4294967295" type="body"/>
          </p:nvPr>
        </p:nvSpPr>
        <p:spPr>
          <a:xfrm>
            <a:off x="1396737" y="3605325"/>
            <a:ext cx="2242800" cy="906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400">
                <a:solidFill>
                  <a:srgbClr val="000000"/>
                </a:solidFill>
                <a:latin typeface="EB Garamond Regular"/>
                <a:ea typeface="EB Garamond Regular"/>
                <a:cs typeface="EB Garamond Regular"/>
                <a:sym typeface="EB Garamond Regular"/>
              </a:rPr>
              <a:t>Selecting relevant features that contribute to the prediction of risk</a:t>
            </a:r>
            <a:endParaRPr sz="1400">
              <a:solidFill>
                <a:srgbClr val="000000"/>
              </a:solidFill>
              <a:latin typeface="EB Garamond Regular"/>
              <a:ea typeface="EB Garamond Regular"/>
              <a:cs typeface="EB Garamond Regular"/>
              <a:sym typeface="EB Garamond Regular"/>
            </a:endParaRPr>
          </a:p>
        </p:txBody>
      </p:sp>
      <p:sp>
        <p:nvSpPr>
          <p:cNvPr descr="Background pointer shape in timeline graphic" id="129" name="Google Shape;129;p16"/>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0" name="Google Shape;130;p16"/>
          <p:cNvSpPr txBox="1"/>
          <p:nvPr>
            <p:ph idx="4294967295" type="body"/>
          </p:nvPr>
        </p:nvSpPr>
        <p:spPr>
          <a:xfrm>
            <a:off x="3767750" y="2336550"/>
            <a:ext cx="15993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Preprocessing</a:t>
            </a:r>
            <a:endParaRPr sz="1600">
              <a:solidFill>
                <a:schemeClr val="lt1"/>
              </a:solidFill>
            </a:endParaRPr>
          </a:p>
        </p:txBody>
      </p:sp>
      <p:grpSp>
        <p:nvGrpSpPr>
          <p:cNvPr id="131" name="Google Shape;131;p16"/>
          <p:cNvGrpSpPr/>
          <p:nvPr/>
        </p:nvGrpSpPr>
        <p:grpSpPr>
          <a:xfrm>
            <a:off x="4319545" y="1610215"/>
            <a:ext cx="198900" cy="593656"/>
            <a:chOff x="3918084" y="1610215"/>
            <a:chExt cx="198900" cy="593656"/>
          </a:xfrm>
        </p:grpSpPr>
        <p:cxnSp>
          <p:nvCxnSpPr>
            <p:cNvPr id="132" name="Google Shape;132;p16"/>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33" name="Google Shape;133;p16"/>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16"/>
          <p:cNvSpPr txBox="1"/>
          <p:nvPr>
            <p:ph idx="4294967295" type="body"/>
          </p:nvPr>
        </p:nvSpPr>
        <p:spPr>
          <a:xfrm>
            <a:off x="3297594" y="538067"/>
            <a:ext cx="2242800" cy="906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400">
                <a:solidFill>
                  <a:srgbClr val="000000"/>
                </a:solidFill>
                <a:latin typeface="EB Garamond Regular"/>
                <a:ea typeface="EB Garamond Regular"/>
                <a:cs typeface="EB Garamond Regular"/>
                <a:sym typeface="EB Garamond Regular"/>
              </a:rPr>
              <a:t>Data cleaning, data transformation, dimensionality reduction, scaling and normalization</a:t>
            </a:r>
            <a:endParaRPr sz="1400">
              <a:solidFill>
                <a:srgbClr val="000000"/>
              </a:solidFill>
              <a:latin typeface="EB Garamond Regular"/>
              <a:ea typeface="EB Garamond Regular"/>
              <a:cs typeface="EB Garamond Regular"/>
              <a:sym typeface="EB Garamond Regular"/>
            </a:endParaRPr>
          </a:p>
        </p:txBody>
      </p:sp>
      <p:sp>
        <p:nvSpPr>
          <p:cNvPr descr="Background pointer shape in timeline graphic" id="135" name="Google Shape;135;p16"/>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6" name="Google Shape;136;p16"/>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Model selection</a:t>
            </a:r>
            <a:endParaRPr sz="1600">
              <a:solidFill>
                <a:schemeClr val="lt1"/>
              </a:solidFill>
            </a:endParaRPr>
          </a:p>
        </p:txBody>
      </p:sp>
      <p:grpSp>
        <p:nvGrpSpPr>
          <p:cNvPr id="137" name="Google Shape;137;p16"/>
          <p:cNvGrpSpPr/>
          <p:nvPr/>
        </p:nvGrpSpPr>
        <p:grpSpPr>
          <a:xfrm>
            <a:off x="5973070" y="2938958"/>
            <a:ext cx="198900" cy="593656"/>
            <a:chOff x="5958946" y="2938958"/>
            <a:chExt cx="198900" cy="593656"/>
          </a:xfrm>
        </p:grpSpPr>
        <p:cxnSp>
          <p:nvCxnSpPr>
            <p:cNvPr id="138" name="Google Shape;138;p16"/>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39" name="Google Shape;139;p16"/>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6"/>
          <p:cNvSpPr txBox="1"/>
          <p:nvPr>
            <p:ph idx="4294967295" type="body"/>
          </p:nvPr>
        </p:nvSpPr>
        <p:spPr>
          <a:xfrm>
            <a:off x="5126902" y="3605325"/>
            <a:ext cx="2242800" cy="906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400">
                <a:solidFill>
                  <a:srgbClr val="000000"/>
                </a:solidFill>
                <a:latin typeface="EB Garamond Regular"/>
                <a:ea typeface="EB Garamond Regular"/>
                <a:cs typeface="EB Garamond Regular"/>
                <a:sym typeface="EB Garamond Regular"/>
              </a:rPr>
              <a:t>Modeling and ensemble modeling</a:t>
            </a:r>
            <a:endParaRPr sz="1400">
              <a:solidFill>
                <a:srgbClr val="000000"/>
              </a:solidFill>
              <a:latin typeface="EB Garamond Regular"/>
              <a:ea typeface="EB Garamond Regular"/>
              <a:cs typeface="EB Garamond Regular"/>
              <a:sym typeface="EB Garamond Regular"/>
            </a:endParaRPr>
          </a:p>
        </p:txBody>
      </p:sp>
      <p:sp>
        <p:nvSpPr>
          <p:cNvPr descr="Background pointer shape in timeline graphic" id="141" name="Google Shape;141;p16"/>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2" name="Google Shape;142;p16"/>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Evaluation</a:t>
            </a:r>
            <a:endParaRPr sz="1600">
              <a:solidFill>
                <a:schemeClr val="lt1"/>
              </a:solidFill>
            </a:endParaRPr>
          </a:p>
        </p:txBody>
      </p:sp>
      <p:grpSp>
        <p:nvGrpSpPr>
          <p:cNvPr id="143" name="Google Shape;143;p16"/>
          <p:cNvGrpSpPr/>
          <p:nvPr/>
        </p:nvGrpSpPr>
        <p:grpSpPr>
          <a:xfrm>
            <a:off x="7669807" y="1610215"/>
            <a:ext cx="198900" cy="593656"/>
            <a:chOff x="3918084" y="1610215"/>
            <a:chExt cx="198900" cy="593656"/>
          </a:xfrm>
        </p:grpSpPr>
        <p:cxnSp>
          <p:nvCxnSpPr>
            <p:cNvPr id="144" name="Google Shape;144;p16"/>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45" name="Google Shape;145;p16"/>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16"/>
          <p:cNvSpPr txBox="1"/>
          <p:nvPr>
            <p:ph idx="4294967295" type="body"/>
          </p:nvPr>
        </p:nvSpPr>
        <p:spPr>
          <a:xfrm>
            <a:off x="6685979" y="6142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000000"/>
                </a:solidFill>
                <a:latin typeface="EB Garamond Regular"/>
                <a:ea typeface="EB Garamond Regular"/>
                <a:cs typeface="EB Garamond Regular"/>
                <a:sym typeface="EB Garamond Regular"/>
              </a:rPr>
              <a:t>Accuracy score, Cross Validation, Confusion matrix</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7"/>
          <p:cNvSpPr txBox="1"/>
          <p:nvPr/>
        </p:nvSpPr>
        <p:spPr>
          <a:xfrm>
            <a:off x="839750" y="419875"/>
            <a:ext cx="7452900" cy="5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EB Garamond Regular"/>
                <a:ea typeface="EB Garamond Regular"/>
                <a:cs typeface="EB Garamond Regular"/>
                <a:sym typeface="EB Garamond Regular"/>
              </a:rPr>
              <a:t>Block Diagram</a:t>
            </a:r>
            <a:endParaRPr sz="2400">
              <a:latin typeface="Roboto"/>
              <a:ea typeface="Roboto"/>
              <a:cs typeface="Roboto"/>
              <a:sym typeface="Roboto"/>
            </a:endParaRPr>
          </a:p>
        </p:txBody>
      </p:sp>
      <p:pic>
        <p:nvPicPr>
          <p:cNvPr id="152" name="Google Shape;152;p17"/>
          <p:cNvPicPr preferRelativeResize="0"/>
          <p:nvPr/>
        </p:nvPicPr>
        <p:blipFill>
          <a:blip r:embed="rId3">
            <a:alphaModFix/>
          </a:blip>
          <a:stretch>
            <a:fillRect/>
          </a:stretch>
        </p:blipFill>
        <p:spPr>
          <a:xfrm>
            <a:off x="152400" y="1167175"/>
            <a:ext cx="8839201" cy="372484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265500" y="16845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EB Garamond Regular"/>
                <a:ea typeface="EB Garamond Regular"/>
                <a:cs typeface="EB Garamond Regular"/>
                <a:sym typeface="EB Garamond Regular"/>
              </a:rPr>
              <a:t>Literature Review</a:t>
            </a:r>
            <a:endParaRPr>
              <a:latin typeface="EB Garamond Regular"/>
              <a:ea typeface="EB Garamond Regular"/>
              <a:cs typeface="EB Garamond Regular"/>
              <a:sym typeface="EB Garamond Regular"/>
            </a:endParaRPr>
          </a:p>
        </p:txBody>
      </p:sp>
      <p:graphicFrame>
        <p:nvGraphicFramePr>
          <p:cNvPr id="158" name="Google Shape;158;p18"/>
          <p:cNvGraphicFramePr/>
          <p:nvPr/>
        </p:nvGraphicFramePr>
        <p:xfrm>
          <a:off x="4572000" y="-25"/>
          <a:ext cx="3000000" cy="3000000"/>
        </p:xfrm>
        <a:graphic>
          <a:graphicData uri="http://schemas.openxmlformats.org/drawingml/2006/table">
            <a:tbl>
              <a:tblPr>
                <a:noFill/>
                <a:tableStyleId>{FE995025-BB12-4D37-9D37-0E0ED1CFBA5B}</a:tableStyleId>
              </a:tblPr>
              <a:tblGrid>
                <a:gridCol w="1504725"/>
                <a:gridCol w="1398675"/>
                <a:gridCol w="1610775"/>
              </a:tblGrid>
              <a:tr h="554175">
                <a:tc>
                  <a:txBody>
                    <a:bodyPr/>
                    <a:lstStyle/>
                    <a:p>
                      <a:pPr indent="0" lvl="0" marL="0" rtl="0" algn="l">
                        <a:spcBef>
                          <a:spcPts val="0"/>
                        </a:spcBef>
                        <a:spcAft>
                          <a:spcPts val="0"/>
                        </a:spcAft>
                        <a:buNone/>
                      </a:pPr>
                      <a:r>
                        <a:rPr lang="en">
                          <a:solidFill>
                            <a:schemeClr val="lt1"/>
                          </a:solidFill>
                          <a:latin typeface="EB Garamond Regular"/>
                          <a:ea typeface="EB Garamond Regular"/>
                          <a:cs typeface="EB Garamond Regular"/>
                          <a:sym typeface="EB Garamond Regular"/>
                        </a:rPr>
                        <a:t>Author Name</a:t>
                      </a:r>
                      <a:endParaRPr>
                        <a:solidFill>
                          <a:schemeClr val="lt1"/>
                        </a:solidFill>
                        <a:latin typeface="EB Garamond Regular"/>
                        <a:ea typeface="EB Garamond Regular"/>
                        <a:cs typeface="EB Garamond Regular"/>
                        <a:sym typeface="EB Garamond Regular"/>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EB Garamond Regular"/>
                          <a:ea typeface="EB Garamond Regular"/>
                          <a:cs typeface="EB Garamond Regular"/>
                          <a:sym typeface="EB Garamond Regular"/>
                        </a:rPr>
                        <a:t>Dataset</a:t>
                      </a:r>
                      <a:endParaRPr>
                        <a:solidFill>
                          <a:schemeClr val="lt1"/>
                        </a:solidFill>
                        <a:latin typeface="EB Garamond Regular"/>
                        <a:ea typeface="EB Garamond Regular"/>
                        <a:cs typeface="EB Garamond Regular"/>
                        <a:sym typeface="EB Garamond Regular"/>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EB Garamond Regular"/>
                          <a:ea typeface="EB Garamond Regular"/>
                          <a:cs typeface="EB Garamond Regular"/>
                          <a:sym typeface="EB Garamond Regular"/>
                        </a:rPr>
                        <a:t>Algorithms</a:t>
                      </a:r>
                      <a:endParaRPr>
                        <a:solidFill>
                          <a:schemeClr val="lt1"/>
                        </a:solidFill>
                        <a:latin typeface="EB Garamond Regular"/>
                        <a:ea typeface="EB Garamond Regular"/>
                        <a:cs typeface="EB Garamond Regular"/>
                        <a:sym typeface="EB Garamond Regular"/>
                      </a:endParaRPr>
                    </a:p>
                  </a:txBody>
                  <a:tcPr marT="91425" marB="91425" marR="91425" marL="91425"/>
                </a:tc>
              </a:tr>
              <a:tr h="908125">
                <a:tc>
                  <a:txBody>
                    <a:bodyPr/>
                    <a:lstStyle/>
                    <a:p>
                      <a:pPr indent="0" lvl="0" marL="0" rtl="0" algn="l">
                        <a:spcBef>
                          <a:spcPts val="0"/>
                        </a:spcBef>
                        <a:spcAft>
                          <a:spcPts val="0"/>
                        </a:spcAft>
                        <a:buNone/>
                      </a:pPr>
                      <a:r>
                        <a:rPr lang="en">
                          <a:solidFill>
                            <a:schemeClr val="lt1"/>
                          </a:solidFill>
                          <a:latin typeface="EB Garamond Regular"/>
                          <a:ea typeface="EB Garamond Regular"/>
                          <a:cs typeface="EB Garamond Regular"/>
                          <a:sym typeface="EB Garamond Regular"/>
                        </a:rPr>
                        <a:t>Moosavi[1]</a:t>
                      </a:r>
                      <a:endParaRPr>
                        <a:solidFill>
                          <a:schemeClr val="lt1"/>
                        </a:solidFill>
                        <a:latin typeface="EB Garamond Regular"/>
                        <a:ea typeface="EB Garamond Regular"/>
                        <a:cs typeface="EB Garamond Regular"/>
                        <a:sym typeface="EB Garamond Regular"/>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EB Garamond Regular"/>
                          <a:ea typeface="EB Garamond Regular"/>
                          <a:cs typeface="EB Garamond Regular"/>
                          <a:sym typeface="EB Garamond Regular"/>
                        </a:rPr>
                        <a:t>US-Accident (2.25 million)</a:t>
                      </a:r>
                      <a:endParaRPr>
                        <a:solidFill>
                          <a:schemeClr val="lt1"/>
                        </a:solidFill>
                        <a:latin typeface="EB Garamond Regular"/>
                        <a:ea typeface="EB Garamond Regular"/>
                        <a:cs typeface="EB Garamond Regular"/>
                        <a:sym typeface="EB Garamond Regular"/>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EB Garamond Regular"/>
                          <a:ea typeface="EB Garamond Regular"/>
                          <a:cs typeface="EB Garamond Regular"/>
                          <a:sym typeface="EB Garamond Regular"/>
                        </a:rPr>
                        <a:t>Logistic Regression,DNN,GBC</a:t>
                      </a:r>
                      <a:endParaRPr>
                        <a:solidFill>
                          <a:schemeClr val="lt1"/>
                        </a:solidFill>
                        <a:latin typeface="EB Garamond Regular"/>
                        <a:ea typeface="EB Garamond Regular"/>
                        <a:cs typeface="EB Garamond Regular"/>
                        <a:sym typeface="EB Garamond Regular"/>
                      </a:endParaRPr>
                    </a:p>
                  </a:txBody>
                  <a:tcPr marT="91425" marB="91425" marR="91425" marL="91425"/>
                </a:tc>
              </a:tr>
              <a:tr h="908125">
                <a:tc>
                  <a:txBody>
                    <a:bodyPr/>
                    <a:lstStyle/>
                    <a:p>
                      <a:pPr indent="0" lvl="0" marL="0" rtl="0" algn="l">
                        <a:spcBef>
                          <a:spcPts val="0"/>
                        </a:spcBef>
                        <a:spcAft>
                          <a:spcPts val="0"/>
                        </a:spcAft>
                        <a:buNone/>
                      </a:pPr>
                      <a:r>
                        <a:rPr lang="en">
                          <a:solidFill>
                            <a:schemeClr val="lt1"/>
                          </a:solidFill>
                          <a:latin typeface="EB Garamond Regular"/>
                          <a:ea typeface="EB Garamond Regular"/>
                          <a:cs typeface="EB Garamond Regular"/>
                          <a:sym typeface="EB Garamond Regular"/>
                        </a:rPr>
                        <a:t>Chang et al.[2]</a:t>
                      </a:r>
                      <a:endParaRPr>
                        <a:solidFill>
                          <a:schemeClr val="lt1"/>
                        </a:solidFill>
                        <a:latin typeface="EB Garamond Regular"/>
                        <a:ea typeface="EB Garamond Regular"/>
                        <a:cs typeface="EB Garamond Regular"/>
                        <a:sym typeface="EB Garamond Regular"/>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EB Garamond Regular"/>
                          <a:ea typeface="EB Garamond Regular"/>
                          <a:cs typeface="EB Garamond Regular"/>
                          <a:sym typeface="EB Garamond Regular"/>
                        </a:rPr>
                        <a:t>Taiwan’s 1997-1998  accident Data</a:t>
                      </a:r>
                      <a:endParaRPr>
                        <a:solidFill>
                          <a:schemeClr val="lt1"/>
                        </a:solidFill>
                        <a:latin typeface="EB Garamond Regular"/>
                        <a:ea typeface="EB Garamond Regular"/>
                        <a:cs typeface="EB Garamond Regular"/>
                        <a:sym typeface="EB Garamond Regular"/>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EB Garamond Regular"/>
                          <a:ea typeface="EB Garamond Regular"/>
                          <a:cs typeface="EB Garamond Regular"/>
                          <a:sym typeface="EB Garamond Regular"/>
                        </a:rPr>
                        <a:t>Negative Binomial Regression,ANN</a:t>
                      </a:r>
                      <a:endParaRPr>
                        <a:solidFill>
                          <a:schemeClr val="lt1"/>
                        </a:solidFill>
                        <a:latin typeface="EB Garamond Regular"/>
                        <a:ea typeface="EB Garamond Regular"/>
                        <a:cs typeface="EB Garamond Regular"/>
                        <a:sym typeface="EB Garamond Regular"/>
                      </a:endParaRPr>
                    </a:p>
                  </a:txBody>
                  <a:tcPr marT="91425" marB="91425" marR="91425" marL="91425"/>
                </a:tc>
              </a:tr>
              <a:tr h="1142600">
                <a:tc>
                  <a:txBody>
                    <a:bodyPr/>
                    <a:lstStyle/>
                    <a:p>
                      <a:pPr indent="0" lvl="0" marL="0" rtl="0" algn="l">
                        <a:spcBef>
                          <a:spcPts val="0"/>
                        </a:spcBef>
                        <a:spcAft>
                          <a:spcPts val="0"/>
                        </a:spcAft>
                        <a:buNone/>
                      </a:pPr>
                      <a:r>
                        <a:rPr lang="en">
                          <a:solidFill>
                            <a:schemeClr val="lt1"/>
                          </a:solidFill>
                          <a:latin typeface="EB Garamond Regular"/>
                          <a:ea typeface="EB Garamond Regular"/>
                          <a:cs typeface="EB Garamond Regular"/>
                          <a:sym typeface="EB Garamond Regular"/>
                        </a:rPr>
                        <a:t>Ren et al.[3]</a:t>
                      </a:r>
                      <a:endParaRPr>
                        <a:solidFill>
                          <a:schemeClr val="lt1"/>
                        </a:solidFill>
                        <a:latin typeface="EB Garamond Regular"/>
                        <a:ea typeface="EB Garamond Regular"/>
                        <a:cs typeface="EB Garamond Regular"/>
                        <a:sym typeface="EB Garamond Regular"/>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EB Garamond Regular"/>
                          <a:ea typeface="EB Garamond Regular"/>
                          <a:cs typeface="EB Garamond Regular"/>
                          <a:sym typeface="EB Garamond Regular"/>
                        </a:rPr>
                        <a:t>Traffic accident records of Beijing in 2016 and 2017 </a:t>
                      </a:r>
                      <a:endParaRPr>
                        <a:solidFill>
                          <a:schemeClr val="lt1"/>
                        </a:solidFill>
                        <a:latin typeface="EB Garamond Regular"/>
                        <a:ea typeface="EB Garamond Regular"/>
                        <a:cs typeface="EB Garamond Regular"/>
                        <a:sym typeface="EB Garamond Regular"/>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EB Garamond Regular"/>
                          <a:ea typeface="EB Garamond Regular"/>
                          <a:cs typeface="EB Garamond Regular"/>
                          <a:sym typeface="EB Garamond Regular"/>
                        </a:rPr>
                        <a:t>LSTM</a:t>
                      </a:r>
                      <a:endParaRPr>
                        <a:solidFill>
                          <a:schemeClr val="lt1"/>
                        </a:solidFill>
                        <a:latin typeface="EB Garamond Regular"/>
                        <a:ea typeface="EB Garamond Regular"/>
                        <a:cs typeface="EB Garamond Regular"/>
                        <a:sym typeface="EB Garamond Regular"/>
                      </a:endParaRPr>
                    </a:p>
                  </a:txBody>
                  <a:tcPr marT="91425" marB="91425" marR="91425" marL="91425"/>
                </a:tc>
              </a:tr>
              <a:tr h="1557175">
                <a:tc>
                  <a:txBody>
                    <a:bodyPr/>
                    <a:lstStyle/>
                    <a:p>
                      <a:pPr indent="0" lvl="0" marL="0" rtl="0" algn="l">
                        <a:spcBef>
                          <a:spcPts val="0"/>
                        </a:spcBef>
                        <a:spcAft>
                          <a:spcPts val="0"/>
                        </a:spcAft>
                        <a:buNone/>
                      </a:pPr>
                      <a:r>
                        <a:rPr lang="en">
                          <a:solidFill>
                            <a:schemeClr val="lt1"/>
                          </a:solidFill>
                          <a:latin typeface="EB Garamond Regular"/>
                          <a:ea typeface="EB Garamond Regular"/>
                          <a:cs typeface="EB Garamond Regular"/>
                          <a:sym typeface="EB Garamond Regular"/>
                        </a:rPr>
                        <a:t>Yuan et al.[4]</a:t>
                      </a:r>
                      <a:endParaRPr>
                        <a:solidFill>
                          <a:schemeClr val="lt1"/>
                        </a:solidFill>
                        <a:latin typeface="EB Garamond Regular"/>
                        <a:ea typeface="EB Garamond Regular"/>
                        <a:cs typeface="EB Garamond Regular"/>
                        <a:sym typeface="EB Garamond Regular"/>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EB Garamond Regular"/>
                          <a:ea typeface="EB Garamond Regular"/>
                          <a:cs typeface="EB Garamond Regular"/>
                          <a:sym typeface="EB Garamond Regular"/>
                        </a:rPr>
                        <a:t>Motor Vehicle Crash Data + AADT + RWIS +High-Resolution Rainfall Data</a:t>
                      </a:r>
                      <a:endParaRPr>
                        <a:solidFill>
                          <a:schemeClr val="lt1"/>
                        </a:solidFill>
                        <a:latin typeface="EB Garamond Regular"/>
                        <a:ea typeface="EB Garamond Regular"/>
                        <a:cs typeface="EB Garamond Regular"/>
                        <a:sym typeface="EB Garamond Regular"/>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EB Garamond Regular"/>
                          <a:ea typeface="EB Garamond Regular"/>
                          <a:cs typeface="EB Garamond Regular"/>
                          <a:sym typeface="EB Garamond Regular"/>
                        </a:rPr>
                        <a:t> Support Vector Machine (SVM), Decision Tree, Random Forest, and Deep Neural Network (DNN)</a:t>
                      </a:r>
                      <a:endParaRPr>
                        <a:solidFill>
                          <a:schemeClr val="lt1"/>
                        </a:solidFill>
                        <a:latin typeface="EB Garamond Regular"/>
                        <a:ea typeface="EB Garamond Regular"/>
                        <a:cs typeface="EB Garamond Regular"/>
                        <a:sym typeface="EB Garamond Regul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EB Garamond Regular"/>
                <a:ea typeface="EB Garamond Regular"/>
                <a:cs typeface="EB Garamond Regular"/>
                <a:sym typeface="EB Garamond Regular"/>
              </a:rPr>
              <a:t>Exploratory Data Analysis</a:t>
            </a:r>
            <a:endParaRPr sz="3600">
              <a:latin typeface="EB Garamond Regular"/>
              <a:ea typeface="EB Garamond Regular"/>
              <a:cs typeface="EB Garamond Regular"/>
              <a:sym typeface="EB Garamond Regular"/>
            </a:endParaRPr>
          </a:p>
          <a:p>
            <a:pPr indent="0" lvl="0" marL="0" rtl="0" algn="l">
              <a:spcBef>
                <a:spcPts val="0"/>
              </a:spcBef>
              <a:spcAft>
                <a:spcPts val="0"/>
              </a:spcAft>
              <a:buNone/>
            </a:pPr>
            <a:r>
              <a:t/>
            </a:r>
            <a:endParaRPr sz="3600">
              <a:latin typeface="EB Garamond Regular"/>
              <a:ea typeface="EB Garamond Regular"/>
              <a:cs typeface="EB Garamond Regular"/>
              <a:sym typeface="EB Garamond Regular"/>
            </a:endParaRPr>
          </a:p>
        </p:txBody>
      </p:sp>
      <p:pic>
        <p:nvPicPr>
          <p:cNvPr id="164" name="Google Shape;164;p19"/>
          <p:cNvPicPr preferRelativeResize="0"/>
          <p:nvPr/>
        </p:nvPicPr>
        <p:blipFill>
          <a:blip r:embed="rId3">
            <a:alphaModFix/>
          </a:blip>
          <a:stretch>
            <a:fillRect/>
          </a:stretch>
        </p:blipFill>
        <p:spPr>
          <a:xfrm>
            <a:off x="152400" y="1170200"/>
            <a:ext cx="4419600" cy="3148679"/>
          </a:xfrm>
          <a:prstGeom prst="rect">
            <a:avLst/>
          </a:prstGeom>
          <a:noFill/>
          <a:ln>
            <a:noFill/>
          </a:ln>
        </p:spPr>
      </p:pic>
      <p:pic>
        <p:nvPicPr>
          <p:cNvPr id="165" name="Google Shape;165;p19"/>
          <p:cNvPicPr preferRelativeResize="0"/>
          <p:nvPr/>
        </p:nvPicPr>
        <p:blipFill>
          <a:blip r:embed="rId4">
            <a:alphaModFix/>
          </a:blip>
          <a:stretch>
            <a:fillRect/>
          </a:stretch>
        </p:blipFill>
        <p:spPr>
          <a:xfrm>
            <a:off x="4600250" y="969200"/>
            <a:ext cx="4143701" cy="408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EB Garamond Regular"/>
                <a:ea typeface="EB Garamond Regular"/>
                <a:cs typeface="EB Garamond Regular"/>
                <a:sym typeface="EB Garamond Regular"/>
              </a:rPr>
              <a:t>Exploratory Data Analysis</a:t>
            </a:r>
            <a:endParaRPr sz="3600">
              <a:latin typeface="EB Garamond Regular"/>
              <a:ea typeface="EB Garamond Regular"/>
              <a:cs typeface="EB Garamond Regular"/>
              <a:sym typeface="EB Garamond Regular"/>
            </a:endParaRPr>
          </a:p>
          <a:p>
            <a:pPr indent="0" lvl="0" marL="0" rtl="0" algn="l">
              <a:spcBef>
                <a:spcPts val="0"/>
              </a:spcBef>
              <a:spcAft>
                <a:spcPts val="0"/>
              </a:spcAft>
              <a:buNone/>
            </a:pPr>
            <a:r>
              <a:t/>
            </a:r>
            <a:endParaRPr sz="3600">
              <a:latin typeface="EB Garamond Regular"/>
              <a:ea typeface="EB Garamond Regular"/>
              <a:cs typeface="EB Garamond Regular"/>
              <a:sym typeface="EB Garamond Regular"/>
            </a:endParaRPr>
          </a:p>
        </p:txBody>
      </p:sp>
      <p:pic>
        <p:nvPicPr>
          <p:cNvPr id="171" name="Google Shape;171;p20"/>
          <p:cNvPicPr preferRelativeResize="0"/>
          <p:nvPr/>
        </p:nvPicPr>
        <p:blipFill>
          <a:blip r:embed="rId3">
            <a:alphaModFix/>
          </a:blip>
          <a:stretch>
            <a:fillRect/>
          </a:stretch>
        </p:blipFill>
        <p:spPr>
          <a:xfrm>
            <a:off x="152400" y="1060600"/>
            <a:ext cx="8782451" cy="3327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EB Garamond Regular"/>
                <a:ea typeface="EB Garamond Regular"/>
                <a:cs typeface="EB Garamond Regular"/>
                <a:sym typeface="EB Garamond Regular"/>
              </a:rPr>
              <a:t>Exploratory Data Analysis</a:t>
            </a:r>
            <a:endParaRPr sz="3600">
              <a:latin typeface="EB Garamond Regular"/>
              <a:ea typeface="EB Garamond Regular"/>
              <a:cs typeface="EB Garamond Regular"/>
              <a:sym typeface="EB Garamond Regular"/>
            </a:endParaRPr>
          </a:p>
          <a:p>
            <a:pPr indent="0" lvl="0" marL="0" rtl="0" algn="l">
              <a:spcBef>
                <a:spcPts val="0"/>
              </a:spcBef>
              <a:spcAft>
                <a:spcPts val="0"/>
              </a:spcAft>
              <a:buNone/>
            </a:pPr>
            <a:r>
              <a:t/>
            </a:r>
            <a:endParaRPr sz="3600">
              <a:latin typeface="EB Garamond Regular"/>
              <a:ea typeface="EB Garamond Regular"/>
              <a:cs typeface="EB Garamond Regular"/>
              <a:sym typeface="EB Garamond Regular"/>
            </a:endParaRPr>
          </a:p>
        </p:txBody>
      </p:sp>
      <p:pic>
        <p:nvPicPr>
          <p:cNvPr id="177" name="Google Shape;177;p21"/>
          <p:cNvPicPr preferRelativeResize="0"/>
          <p:nvPr/>
        </p:nvPicPr>
        <p:blipFill>
          <a:blip r:embed="rId3">
            <a:alphaModFix/>
          </a:blip>
          <a:stretch>
            <a:fillRect/>
          </a:stretch>
        </p:blipFill>
        <p:spPr>
          <a:xfrm>
            <a:off x="152400" y="1170200"/>
            <a:ext cx="3784510" cy="3820900"/>
          </a:xfrm>
          <a:prstGeom prst="rect">
            <a:avLst/>
          </a:prstGeom>
          <a:noFill/>
          <a:ln>
            <a:noFill/>
          </a:ln>
        </p:spPr>
      </p:pic>
      <p:pic>
        <p:nvPicPr>
          <p:cNvPr id="178" name="Google Shape;178;p21"/>
          <p:cNvPicPr preferRelativeResize="0"/>
          <p:nvPr/>
        </p:nvPicPr>
        <p:blipFill>
          <a:blip r:embed="rId4">
            <a:alphaModFix/>
          </a:blip>
          <a:stretch>
            <a:fillRect/>
          </a:stretch>
        </p:blipFill>
        <p:spPr>
          <a:xfrm>
            <a:off x="4214275" y="1266302"/>
            <a:ext cx="4362650" cy="3584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