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444E46B-C546-4C3E-B4B2-272818294D3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42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A5D3D-CFE1-43FC-8922-3CB33E6786E7}"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4E46B-C546-4C3E-B4B2-272818294D35}" type="slidenum">
              <a:rPr lang="en-IN" smtClean="0"/>
              <a:t>‹#›</a:t>
            </a:fld>
            <a:endParaRPr lang="en-IN"/>
          </a:p>
        </p:txBody>
      </p:sp>
    </p:spTree>
    <p:extLst>
      <p:ext uri="{BB962C8B-B14F-4D97-AF65-F5344CB8AC3E}">
        <p14:creationId xmlns:p14="http://schemas.microsoft.com/office/powerpoint/2010/main" val="48305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00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490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spTree>
    <p:extLst>
      <p:ext uri="{BB962C8B-B14F-4D97-AF65-F5344CB8AC3E}">
        <p14:creationId xmlns:p14="http://schemas.microsoft.com/office/powerpoint/2010/main" val="1463378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02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56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184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35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spTree>
    <p:extLst>
      <p:ext uri="{BB962C8B-B14F-4D97-AF65-F5344CB8AC3E}">
        <p14:creationId xmlns:p14="http://schemas.microsoft.com/office/powerpoint/2010/main" val="339617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A5D3D-CFE1-43FC-8922-3CB33E6786E7}"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4E46B-C546-4C3E-B4B2-272818294D3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10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A5D3D-CFE1-43FC-8922-3CB33E6786E7}"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4E46B-C546-4C3E-B4B2-272818294D35}" type="slidenum">
              <a:rPr lang="en-IN" smtClean="0"/>
              <a:t>‹#›</a:t>
            </a:fld>
            <a:endParaRPr lang="en-IN"/>
          </a:p>
        </p:txBody>
      </p:sp>
    </p:spTree>
    <p:extLst>
      <p:ext uri="{BB962C8B-B14F-4D97-AF65-F5344CB8AC3E}">
        <p14:creationId xmlns:p14="http://schemas.microsoft.com/office/powerpoint/2010/main" val="230147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A5D3D-CFE1-43FC-8922-3CB33E6786E7}" type="datetimeFigureOut">
              <a:rPr lang="en-IN" smtClean="0"/>
              <a:t>15-12-2021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44E46B-C546-4C3E-B4B2-272818294D3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96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A5D3D-CFE1-43FC-8922-3CB33E6786E7}" type="datetimeFigureOut">
              <a:rPr lang="en-IN" smtClean="0"/>
              <a:t>15-12-2021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4E46B-C546-4C3E-B4B2-272818294D3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74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A5D3D-CFE1-43FC-8922-3CB33E6786E7}" type="datetimeFigureOut">
              <a:rPr lang="en-IN" smtClean="0"/>
              <a:t>15-12-2021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44E46B-C546-4C3E-B4B2-272818294D35}" type="slidenum">
              <a:rPr lang="en-IN" smtClean="0"/>
              <a:t>‹#›</a:t>
            </a:fld>
            <a:endParaRPr lang="en-IN"/>
          </a:p>
        </p:txBody>
      </p:sp>
    </p:spTree>
    <p:extLst>
      <p:ext uri="{BB962C8B-B14F-4D97-AF65-F5344CB8AC3E}">
        <p14:creationId xmlns:p14="http://schemas.microsoft.com/office/powerpoint/2010/main" val="267349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A5D3D-CFE1-43FC-8922-3CB33E6786E7}"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4E46B-C546-4C3E-B4B2-272818294D3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59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A5D3D-CFE1-43FC-8922-3CB33E6786E7}"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4E46B-C546-4C3E-B4B2-272818294D35}" type="slidenum">
              <a:rPr lang="en-IN" smtClean="0"/>
              <a:t>‹#›</a:t>
            </a:fld>
            <a:endParaRPr lang="en-IN"/>
          </a:p>
        </p:txBody>
      </p:sp>
    </p:spTree>
    <p:extLst>
      <p:ext uri="{BB962C8B-B14F-4D97-AF65-F5344CB8AC3E}">
        <p14:creationId xmlns:p14="http://schemas.microsoft.com/office/powerpoint/2010/main" val="27914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4A5D3D-CFE1-43FC-8922-3CB33E6786E7}" type="datetimeFigureOut">
              <a:rPr lang="en-IN" smtClean="0"/>
              <a:t>15-12-2021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44E46B-C546-4C3E-B4B2-272818294D35}" type="slidenum">
              <a:rPr lang="en-IN" smtClean="0"/>
              <a:t>‹#›</a:t>
            </a:fld>
            <a:endParaRPr lang="en-IN"/>
          </a:p>
        </p:txBody>
      </p:sp>
    </p:spTree>
    <p:extLst>
      <p:ext uri="{BB962C8B-B14F-4D97-AF65-F5344CB8AC3E}">
        <p14:creationId xmlns:p14="http://schemas.microsoft.com/office/powerpoint/2010/main" val="245793886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52234A-AF06-423A-93DD-E1D362160DFF}"/>
              </a:ext>
            </a:extLst>
          </p:cNvPr>
          <p:cNvSpPr>
            <a:spLocks noGrp="1"/>
          </p:cNvSpPr>
          <p:nvPr>
            <p:ph type="ctrTitle"/>
          </p:nvPr>
        </p:nvSpPr>
        <p:spPr/>
        <p:txBody>
          <a:bodyPr>
            <a:normAutofit fontScale="90000"/>
          </a:bodyPr>
          <a:lstStyle/>
          <a:p>
            <a:r>
              <a:rPr lang="en-US" dirty="0"/>
              <a:t>Googlebot a perfect implementation of BFS.</a:t>
            </a:r>
            <a:endParaRPr lang="en-IN" dirty="0"/>
          </a:p>
        </p:txBody>
      </p:sp>
      <p:sp>
        <p:nvSpPr>
          <p:cNvPr id="8" name="Subtitle 7">
            <a:extLst>
              <a:ext uri="{FF2B5EF4-FFF2-40B4-BE49-F238E27FC236}">
                <a16:creationId xmlns:a16="http://schemas.microsoft.com/office/drawing/2014/main" id="{05703323-17B6-4DE8-9F2E-CA9C7ADC603B}"/>
              </a:ext>
            </a:extLst>
          </p:cNvPr>
          <p:cNvSpPr>
            <a:spLocks noGrp="1"/>
          </p:cNvSpPr>
          <p:nvPr>
            <p:ph type="subTitle" idx="1"/>
          </p:nvPr>
        </p:nvSpPr>
        <p:spPr/>
        <p:txBody>
          <a:bodyPr>
            <a:normAutofit fontScale="77500" lnSpcReduction="20000"/>
          </a:bodyPr>
          <a:lstStyle/>
          <a:p>
            <a:endParaRPr lang="en-US" dirty="0"/>
          </a:p>
          <a:p>
            <a:endParaRPr lang="en-US" dirty="0"/>
          </a:p>
          <a:p>
            <a:r>
              <a:rPr lang="en-US" dirty="0"/>
              <a:t>Shrey  Gahlawat</a:t>
            </a:r>
          </a:p>
          <a:p>
            <a:r>
              <a:rPr lang="en-US" dirty="0"/>
              <a:t>Discrete Mathematics CS 131</a:t>
            </a:r>
            <a:endParaRPr lang="en-IN" dirty="0"/>
          </a:p>
        </p:txBody>
      </p:sp>
    </p:spTree>
    <p:extLst>
      <p:ext uri="{BB962C8B-B14F-4D97-AF65-F5344CB8AC3E}">
        <p14:creationId xmlns:p14="http://schemas.microsoft.com/office/powerpoint/2010/main" val="166895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93683-9DC0-4774-9A85-2C5CDB0FE6C2}"/>
              </a:ext>
            </a:extLst>
          </p:cNvPr>
          <p:cNvSpPr>
            <a:spLocks noGrp="1"/>
          </p:cNvSpPr>
          <p:nvPr>
            <p:ph idx="1"/>
          </p:nvPr>
        </p:nvSpPr>
        <p:spPr/>
        <p:txBody>
          <a:bodyPr>
            <a:normAutofit fontScale="85000" lnSpcReduction="20000"/>
          </a:bodyPr>
          <a:lstStyle/>
          <a:p>
            <a:pPr algn="just"/>
            <a:r>
              <a:rPr lang="en-IN" b="0" i="0" dirty="0">
                <a:solidFill>
                  <a:srgbClr val="282828"/>
                </a:solidFill>
                <a:effectLst/>
                <a:latin typeface="proxima-regular"/>
              </a:rPr>
              <a:t>Googlebot is a special type of software, also referred to as a spider, designed to crawl its way through the pages of public websites.</a:t>
            </a:r>
          </a:p>
          <a:p>
            <a:pPr algn="just"/>
            <a:r>
              <a:rPr lang="en-IN" b="0" i="0" dirty="0">
                <a:solidFill>
                  <a:srgbClr val="282828"/>
                </a:solidFill>
                <a:effectLst/>
                <a:latin typeface="proxima-regular"/>
              </a:rPr>
              <a:t> It follows a series of links starting from one page to the next, and then processes the data it finds into a collective index.</a:t>
            </a:r>
          </a:p>
          <a:p>
            <a:pPr algn="just"/>
            <a:r>
              <a:rPr lang="en-IN" b="0" i="0" dirty="0">
                <a:solidFill>
                  <a:srgbClr val="282828"/>
                </a:solidFill>
                <a:effectLst/>
                <a:latin typeface="proxima-regular"/>
              </a:rPr>
              <a:t>This software allows Google to compile over 1 million GB of information in only a fraction of a second. </a:t>
            </a:r>
          </a:p>
          <a:p>
            <a:pPr algn="just"/>
            <a:r>
              <a:rPr lang="en-IN" b="0" i="0" dirty="0">
                <a:solidFill>
                  <a:srgbClr val="282828"/>
                </a:solidFill>
                <a:effectLst/>
                <a:latin typeface="proxima-regular"/>
              </a:rPr>
              <a:t>Online search results are then pulled directly from this index. An easy way to think of it is as a library with an ever-expanding inventory. </a:t>
            </a:r>
          </a:p>
          <a:p>
            <a:pPr algn="just"/>
            <a:r>
              <a:rPr lang="en-IN" b="0" i="0" dirty="0">
                <a:solidFill>
                  <a:srgbClr val="282828"/>
                </a:solidFill>
                <a:effectLst/>
                <a:latin typeface="proxima-regular"/>
              </a:rPr>
              <a:t>Googlebot is a generic term for the tools it uses to discover web content in both desktop and mobile settings.</a:t>
            </a:r>
          </a:p>
          <a:p>
            <a:endParaRPr lang="en-IN" dirty="0"/>
          </a:p>
        </p:txBody>
      </p:sp>
      <p:sp>
        <p:nvSpPr>
          <p:cNvPr id="6" name="TextBox 5">
            <a:extLst>
              <a:ext uri="{FF2B5EF4-FFF2-40B4-BE49-F238E27FC236}">
                <a16:creationId xmlns:a16="http://schemas.microsoft.com/office/drawing/2014/main" id="{182B14ED-AD5B-4AA5-9890-BBF85393AC31}"/>
              </a:ext>
            </a:extLst>
          </p:cNvPr>
          <p:cNvSpPr txBox="1"/>
          <p:nvPr/>
        </p:nvSpPr>
        <p:spPr>
          <a:xfrm>
            <a:off x="984738" y="1101969"/>
            <a:ext cx="10034954" cy="769441"/>
          </a:xfrm>
          <a:prstGeom prst="rect">
            <a:avLst/>
          </a:prstGeom>
          <a:solidFill>
            <a:schemeClr val="accent2">
              <a:lumMod val="60000"/>
              <a:lumOff val="40000"/>
            </a:schemeClr>
          </a:solidFill>
        </p:spPr>
        <p:txBody>
          <a:bodyPr wrap="square" rtlCol="0">
            <a:spAutoFit/>
          </a:bodyPr>
          <a:lstStyle/>
          <a:p>
            <a:pPr algn="ctr"/>
            <a:r>
              <a:rPr lang="en-US" sz="4400" dirty="0"/>
              <a:t>GOOGLEBOT</a:t>
            </a:r>
            <a:endParaRPr lang="en-IN" sz="4400" dirty="0"/>
          </a:p>
        </p:txBody>
      </p:sp>
      <p:pic>
        <p:nvPicPr>
          <p:cNvPr id="9" name="Picture 8">
            <a:extLst>
              <a:ext uri="{FF2B5EF4-FFF2-40B4-BE49-F238E27FC236}">
                <a16:creationId xmlns:a16="http://schemas.microsoft.com/office/drawing/2014/main" id="{55F2FBF2-5D7A-432E-A7D1-7EE06085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800" y="982132"/>
            <a:ext cx="2321169" cy="1474716"/>
          </a:xfrm>
          <a:prstGeom prst="rect">
            <a:avLst/>
          </a:prstGeom>
        </p:spPr>
      </p:pic>
    </p:spTree>
    <p:extLst>
      <p:ext uri="{BB962C8B-B14F-4D97-AF65-F5344CB8AC3E}">
        <p14:creationId xmlns:p14="http://schemas.microsoft.com/office/powerpoint/2010/main" val="154152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6DAB-43CA-4805-8294-2BE6E9D439D1}"/>
              </a:ext>
            </a:extLst>
          </p:cNvPr>
          <p:cNvSpPr>
            <a:spLocks noGrp="1"/>
          </p:cNvSpPr>
          <p:nvPr>
            <p:ph type="title"/>
          </p:nvPr>
        </p:nvSpPr>
        <p:spPr>
          <a:xfrm>
            <a:off x="805278" y="266330"/>
            <a:ext cx="10581443" cy="1397725"/>
          </a:xfrm>
          <a:solidFill>
            <a:schemeClr val="accent2">
              <a:lumMod val="60000"/>
              <a:lumOff val="40000"/>
            </a:schemeClr>
          </a:solidFill>
        </p:spPr>
        <p:txBody>
          <a:bodyPr>
            <a:normAutofit/>
          </a:bodyPr>
          <a:lstStyle/>
          <a:p>
            <a:r>
              <a:rPr lang="en-IN" b="0" i="0" dirty="0">
                <a:solidFill>
                  <a:srgbClr val="282828"/>
                </a:solidFill>
                <a:effectLst/>
                <a:latin typeface="proxima-regular"/>
              </a:rPr>
              <a:t>SOME IMPORTANT POINTS</a:t>
            </a:r>
            <a:endParaRPr lang="en-IN" dirty="0"/>
          </a:p>
        </p:txBody>
      </p:sp>
      <p:sp>
        <p:nvSpPr>
          <p:cNvPr id="6" name="TextBox 5">
            <a:extLst>
              <a:ext uri="{FF2B5EF4-FFF2-40B4-BE49-F238E27FC236}">
                <a16:creationId xmlns:a16="http://schemas.microsoft.com/office/drawing/2014/main" id="{8F887E45-8A71-4BC8-9B19-1BE654506D2A}"/>
              </a:ext>
            </a:extLst>
          </p:cNvPr>
          <p:cNvSpPr txBox="1"/>
          <p:nvPr/>
        </p:nvSpPr>
        <p:spPr>
          <a:xfrm>
            <a:off x="805278" y="1864311"/>
            <a:ext cx="10406062" cy="4524315"/>
          </a:xfrm>
          <a:prstGeom prst="rect">
            <a:avLst/>
          </a:prstGeom>
          <a:noFill/>
        </p:spPr>
        <p:txBody>
          <a:bodyPr wrap="square" rtlCol="0">
            <a:spAutoFit/>
          </a:bodyPr>
          <a:lstStyle/>
          <a:p>
            <a:pPr algn="just"/>
            <a:endParaRPr lang="en-US" b="1" dirty="0">
              <a:latin typeface="proxima-regular"/>
            </a:endParaRPr>
          </a:p>
          <a:p>
            <a:pPr algn="just"/>
            <a:endParaRPr lang="en-US" b="1" dirty="0">
              <a:latin typeface="proxima-regular"/>
            </a:endParaRPr>
          </a:p>
          <a:p>
            <a:pPr algn="just"/>
            <a:r>
              <a:rPr lang="en-US" b="1" dirty="0">
                <a:latin typeface="proxima-regular"/>
              </a:rPr>
              <a:t>Web crawlers :-</a:t>
            </a:r>
            <a:r>
              <a:rPr lang="en-US" dirty="0">
                <a:latin typeface="proxima-regular"/>
              </a:rPr>
              <a:t>It is an</a:t>
            </a:r>
            <a:r>
              <a:rPr lang="en-IN" b="1" i="0" dirty="0">
                <a:solidFill>
                  <a:srgbClr val="202124"/>
                </a:solidFill>
                <a:effectLst/>
                <a:latin typeface="proxima-regular"/>
              </a:rPr>
              <a:t> I</a:t>
            </a:r>
            <a:r>
              <a:rPr lang="en-IN" i="0" dirty="0">
                <a:solidFill>
                  <a:srgbClr val="202124"/>
                </a:solidFill>
                <a:effectLst/>
                <a:latin typeface="proxima-regular"/>
              </a:rPr>
              <a:t>nternet bot that systematically browses the World Wide Web</a:t>
            </a:r>
            <a:r>
              <a:rPr lang="en-IN" b="0" i="0" dirty="0">
                <a:solidFill>
                  <a:srgbClr val="202124"/>
                </a:solidFill>
                <a:effectLst/>
                <a:latin typeface="proxima-regular"/>
              </a:rPr>
              <a:t>, operated by search engines for the  Web indexing to make them optimize </a:t>
            </a:r>
            <a:r>
              <a:rPr lang="en-IN" b="0" i="0" dirty="0">
                <a:solidFill>
                  <a:srgbClr val="282828"/>
                </a:solidFill>
                <a:effectLst/>
                <a:latin typeface="proxima-regular"/>
              </a:rPr>
              <a:t>. </a:t>
            </a:r>
            <a:endParaRPr lang="en-US" dirty="0">
              <a:latin typeface="proxima-regular"/>
            </a:endParaRPr>
          </a:p>
          <a:p>
            <a:pPr algn="just"/>
            <a:endParaRPr lang="en-US" dirty="0">
              <a:latin typeface="proxima-regular"/>
            </a:endParaRPr>
          </a:p>
          <a:p>
            <a:pPr algn="just"/>
            <a:r>
              <a:rPr lang="en-US" b="1" dirty="0">
                <a:latin typeface="proxima-regular"/>
              </a:rPr>
              <a:t>Seeds :-</a:t>
            </a:r>
            <a:r>
              <a:rPr lang="en-US" dirty="0">
                <a:latin typeface="proxima-regular"/>
              </a:rPr>
              <a:t> </a:t>
            </a:r>
            <a:r>
              <a:rPr lang="en-IN" dirty="0">
                <a:latin typeface="proxima-regular"/>
              </a:rPr>
              <a:t>Googlebot uses BFS, starting on high  quality web pages, called seeds, and explore all links on these pages.</a:t>
            </a:r>
          </a:p>
          <a:p>
            <a:pPr algn="just"/>
            <a:endParaRPr lang="en-US" dirty="0">
              <a:latin typeface="proxima-regular"/>
            </a:endParaRPr>
          </a:p>
          <a:p>
            <a:pPr algn="just"/>
            <a:r>
              <a:rPr lang="en-US" b="1" dirty="0">
                <a:latin typeface="proxima-regular"/>
              </a:rPr>
              <a:t>Frontiers:-</a:t>
            </a:r>
            <a:r>
              <a:rPr lang="en-US" dirty="0">
                <a:latin typeface="proxima-regular"/>
              </a:rPr>
              <a:t> </a:t>
            </a:r>
            <a:r>
              <a:rPr lang="en-IN" dirty="0">
                <a:latin typeface="proxima-regular"/>
              </a:rPr>
              <a:t>As the web crawler proceeds, it adds the URLs of all links on the new pages it visits, adding them to the crawl frontier.</a:t>
            </a:r>
          </a:p>
          <a:p>
            <a:pPr algn="just"/>
            <a:endParaRPr lang="en-US" dirty="0">
              <a:latin typeface="proxima-regular"/>
            </a:endParaRPr>
          </a:p>
          <a:p>
            <a:pPr algn="just"/>
            <a:r>
              <a:rPr lang="en-IN" b="1" dirty="0">
                <a:solidFill>
                  <a:srgbClr val="282828"/>
                </a:solidFill>
                <a:latin typeface="proxima-regular"/>
              </a:rPr>
              <a:t>W</a:t>
            </a:r>
            <a:r>
              <a:rPr lang="en-IN" b="1" dirty="0">
                <a:solidFill>
                  <a:srgbClr val="282828"/>
                </a:solidFill>
                <a:effectLst/>
                <a:latin typeface="proxima-regular"/>
              </a:rPr>
              <a:t>ebsite crawlability:-  </a:t>
            </a:r>
            <a:r>
              <a:rPr lang="en-IN" b="0" i="0" dirty="0">
                <a:solidFill>
                  <a:srgbClr val="282828"/>
                </a:solidFill>
                <a:effectLst/>
                <a:latin typeface="proxima-regular"/>
              </a:rPr>
              <a:t>Crawlability refers to the degree of access Googlebot has to your entire site. The easier it is for the software to shift through your content, the better your performance.</a:t>
            </a:r>
          </a:p>
          <a:p>
            <a:pPr algn="just"/>
            <a:endParaRPr lang="en-US" b="1" i="1" dirty="0">
              <a:solidFill>
                <a:srgbClr val="282828"/>
              </a:solidFill>
              <a:effectLst/>
              <a:latin typeface="proxima-regular"/>
            </a:endParaRPr>
          </a:p>
          <a:p>
            <a:pPr algn="just"/>
            <a:r>
              <a:rPr lang="en-US" b="1" dirty="0">
                <a:solidFill>
                  <a:srgbClr val="282828"/>
                </a:solidFill>
                <a:latin typeface="proxima-regular"/>
              </a:rPr>
              <a:t>SEO</a:t>
            </a:r>
            <a:r>
              <a:rPr lang="en-IN" b="1" i="0" dirty="0">
                <a:solidFill>
                  <a:srgbClr val="202124"/>
                </a:solidFill>
                <a:effectLst/>
                <a:latin typeface="proxima-regular"/>
              </a:rPr>
              <a:t>- Search engine optimization</a:t>
            </a:r>
            <a:r>
              <a:rPr lang="en-IN" b="0" i="0" dirty="0">
                <a:solidFill>
                  <a:srgbClr val="202124"/>
                </a:solidFill>
                <a:effectLst/>
                <a:latin typeface="proxima-regular"/>
              </a:rPr>
              <a:t>:- </a:t>
            </a:r>
            <a:r>
              <a:rPr lang="en-IN" dirty="0">
                <a:solidFill>
                  <a:srgbClr val="202124"/>
                </a:solidFill>
                <a:latin typeface="proxima-regular"/>
              </a:rPr>
              <a:t>T</a:t>
            </a:r>
            <a:r>
              <a:rPr lang="en-IN" b="0" i="0" dirty="0">
                <a:solidFill>
                  <a:srgbClr val="202124"/>
                </a:solidFill>
                <a:effectLst/>
                <a:latin typeface="proxima-regular"/>
              </a:rPr>
              <a:t>he process of making your site better for search engines. </a:t>
            </a:r>
            <a:r>
              <a:rPr lang="en-IN" dirty="0">
                <a:solidFill>
                  <a:srgbClr val="202124"/>
                </a:solidFill>
                <a:latin typeface="proxima-regular"/>
              </a:rPr>
              <a:t>In other words after search engine optimization our website is on the top of the Google's search engine.</a:t>
            </a:r>
            <a:endParaRPr lang="en-IN" dirty="0">
              <a:latin typeface="proxima-regular"/>
            </a:endParaRPr>
          </a:p>
        </p:txBody>
      </p:sp>
      <p:pic>
        <p:nvPicPr>
          <p:cNvPr id="10" name="Picture 9">
            <a:extLst>
              <a:ext uri="{FF2B5EF4-FFF2-40B4-BE49-F238E27FC236}">
                <a16:creationId xmlns:a16="http://schemas.microsoft.com/office/drawing/2014/main" id="{831EC17B-6B0C-4BFD-9AA8-B62EBD48D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78" y="596428"/>
            <a:ext cx="2241462" cy="856342"/>
          </a:xfrm>
          <a:prstGeom prst="rect">
            <a:avLst/>
          </a:prstGeom>
        </p:spPr>
      </p:pic>
    </p:spTree>
    <p:extLst>
      <p:ext uri="{BB962C8B-B14F-4D97-AF65-F5344CB8AC3E}">
        <p14:creationId xmlns:p14="http://schemas.microsoft.com/office/powerpoint/2010/main" val="39216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1284-ABC8-4150-BA16-18C4E54F8E07}"/>
              </a:ext>
            </a:extLst>
          </p:cNvPr>
          <p:cNvSpPr>
            <a:spLocks noGrp="1"/>
          </p:cNvSpPr>
          <p:nvPr>
            <p:ph type="title"/>
          </p:nvPr>
        </p:nvSpPr>
        <p:spPr>
          <a:solidFill>
            <a:schemeClr val="accent2">
              <a:lumMod val="60000"/>
              <a:lumOff val="40000"/>
            </a:schemeClr>
          </a:solidFill>
        </p:spPr>
        <p:txBody>
          <a:bodyPr/>
          <a:lstStyle/>
          <a:p>
            <a:r>
              <a:rPr lang="en-US" dirty="0"/>
              <a:t>HOW IT WORKS</a:t>
            </a:r>
            <a:endParaRPr lang="en-IN" dirty="0"/>
          </a:p>
        </p:txBody>
      </p:sp>
      <p:sp>
        <p:nvSpPr>
          <p:cNvPr id="4" name="TextBox 3">
            <a:extLst>
              <a:ext uri="{FF2B5EF4-FFF2-40B4-BE49-F238E27FC236}">
                <a16:creationId xmlns:a16="http://schemas.microsoft.com/office/drawing/2014/main" id="{0580A4F6-B917-4E7E-9F4A-F37A32637C9E}"/>
              </a:ext>
            </a:extLst>
          </p:cNvPr>
          <p:cNvSpPr txBox="1"/>
          <p:nvPr/>
        </p:nvSpPr>
        <p:spPr>
          <a:xfrm>
            <a:off x="710214" y="1819922"/>
            <a:ext cx="10515600" cy="4247317"/>
          </a:xfrm>
          <a:prstGeom prst="rect">
            <a:avLst/>
          </a:prstGeom>
          <a:noFill/>
        </p:spPr>
        <p:txBody>
          <a:bodyPr wrap="square" rtlCol="0">
            <a:spAutoFit/>
          </a:bodyPr>
          <a:lstStyle/>
          <a:p>
            <a:pPr algn="l"/>
            <a:endParaRPr lang="en-IN" b="0" i="0" dirty="0">
              <a:solidFill>
                <a:srgbClr val="202124"/>
              </a:solidFill>
              <a:effectLst/>
              <a:latin typeface="Roboto" panose="02000000000000000000" pitchFamily="2" charset="0"/>
            </a:endParaRPr>
          </a:p>
          <a:p>
            <a:pPr algn="l"/>
            <a:endParaRPr lang="en-IN" dirty="0">
              <a:solidFill>
                <a:srgbClr val="202124"/>
              </a:solidFill>
              <a:latin typeface="Roboto" panose="02000000000000000000" pitchFamily="2" charset="0"/>
            </a:endParaRPr>
          </a:p>
          <a:p>
            <a:pPr algn="l"/>
            <a:endParaRPr lang="en-IN" b="0" i="0" dirty="0">
              <a:solidFill>
                <a:srgbClr val="202124"/>
              </a:solidFill>
              <a:effectLst/>
              <a:latin typeface="Roboto" panose="02000000000000000000" pitchFamily="2" charset="0"/>
            </a:endParaRPr>
          </a:p>
          <a:p>
            <a:pPr algn="l"/>
            <a:r>
              <a:rPr lang="en-IN" b="0" i="0" dirty="0">
                <a:solidFill>
                  <a:srgbClr val="202124"/>
                </a:solidFill>
                <a:effectLst/>
                <a:latin typeface="Roboto" panose="02000000000000000000" pitchFamily="2" charset="0"/>
              </a:rPr>
              <a:t>Google gets information from many different sources, like:</a:t>
            </a:r>
          </a:p>
          <a:p>
            <a:pPr algn="l">
              <a:buFont typeface="Arial" panose="020B0604020202020204" pitchFamily="34" charset="0"/>
              <a:buChar char="•"/>
            </a:pPr>
            <a:r>
              <a:rPr lang="en-IN" b="0" i="0" dirty="0">
                <a:solidFill>
                  <a:srgbClr val="202124"/>
                </a:solidFill>
                <a:effectLst/>
                <a:latin typeface="Roboto" panose="02000000000000000000" pitchFamily="2" charset="0"/>
              </a:rPr>
              <a:t>Web pages</a:t>
            </a:r>
          </a:p>
          <a:p>
            <a:pPr algn="l">
              <a:buFont typeface="Arial" panose="020B0604020202020204" pitchFamily="34" charset="0"/>
              <a:buChar char="•"/>
            </a:pPr>
            <a:r>
              <a:rPr lang="en-IN" b="0" i="0" dirty="0">
                <a:solidFill>
                  <a:srgbClr val="202124"/>
                </a:solidFill>
                <a:effectLst/>
                <a:latin typeface="Roboto" panose="02000000000000000000" pitchFamily="2" charset="0"/>
              </a:rPr>
              <a:t>User-submitted content such as your Business Profile and Google Maps user submissions</a:t>
            </a:r>
          </a:p>
          <a:p>
            <a:pPr algn="l">
              <a:buFont typeface="Arial" panose="020B0604020202020204" pitchFamily="34" charset="0"/>
              <a:buChar char="•"/>
            </a:pPr>
            <a:r>
              <a:rPr lang="en-IN" b="0" i="0" dirty="0">
                <a:solidFill>
                  <a:srgbClr val="202124"/>
                </a:solidFill>
                <a:effectLst/>
                <a:latin typeface="Roboto" panose="02000000000000000000" pitchFamily="2" charset="0"/>
              </a:rPr>
              <a:t>Book scanning</a:t>
            </a:r>
          </a:p>
          <a:p>
            <a:pPr algn="l">
              <a:buFont typeface="Arial" panose="020B0604020202020204" pitchFamily="34" charset="0"/>
              <a:buChar char="•"/>
            </a:pPr>
            <a:r>
              <a:rPr lang="en-IN" b="0" i="0" dirty="0">
                <a:solidFill>
                  <a:srgbClr val="202124"/>
                </a:solidFill>
                <a:effectLst/>
                <a:latin typeface="Roboto" panose="02000000000000000000" pitchFamily="2" charset="0"/>
              </a:rPr>
              <a:t>Public databases on the internet</a:t>
            </a:r>
          </a:p>
          <a:p>
            <a:pPr algn="l"/>
            <a:r>
              <a:rPr lang="en-IN" b="0" i="0" dirty="0">
                <a:solidFill>
                  <a:srgbClr val="202124"/>
                </a:solidFill>
                <a:effectLst/>
                <a:latin typeface="Roboto" panose="02000000000000000000" pitchFamily="2" charset="0"/>
              </a:rPr>
              <a:t>Many other sources………</a:t>
            </a:r>
          </a:p>
          <a:p>
            <a:pPr algn="l"/>
            <a:r>
              <a:rPr lang="en-IN" b="0" i="0" dirty="0">
                <a:solidFill>
                  <a:srgbClr val="202124"/>
                </a:solidFill>
                <a:effectLst/>
                <a:latin typeface="Roboto" panose="02000000000000000000" pitchFamily="2" charset="0"/>
              </a:rPr>
              <a:t>However, this page focuses on web pages. Google follows three basic steps to generate results from web pages:</a:t>
            </a:r>
          </a:p>
          <a:p>
            <a:pPr marL="285750" indent="-285750" algn="l">
              <a:buFont typeface="Wingdings" panose="05000000000000000000" pitchFamily="2" charset="2"/>
              <a:buChar char="§"/>
            </a:pPr>
            <a:r>
              <a:rPr lang="en-IN" dirty="0">
                <a:latin typeface="Roboto" panose="02000000000000000000" pitchFamily="2" charset="0"/>
              </a:rPr>
              <a:t>Crawling</a:t>
            </a:r>
            <a:endParaRPr lang="en-IN" dirty="0">
              <a:effectLst/>
              <a:latin typeface="Roboto" panose="02000000000000000000" pitchFamily="2" charset="0"/>
            </a:endParaRPr>
          </a:p>
          <a:p>
            <a:pPr marL="285750" indent="-285750" algn="l">
              <a:buFont typeface="Wingdings" panose="05000000000000000000" pitchFamily="2" charset="2"/>
              <a:buChar char="§"/>
            </a:pPr>
            <a:r>
              <a:rPr lang="en-IN" dirty="0">
                <a:latin typeface="Roboto" panose="02000000000000000000" pitchFamily="2" charset="0"/>
              </a:rPr>
              <a:t>Indexing</a:t>
            </a:r>
          </a:p>
          <a:p>
            <a:pPr marL="285750" indent="-285750" algn="l">
              <a:buFont typeface="Wingdings" panose="05000000000000000000" pitchFamily="2" charset="2"/>
              <a:buChar char="§"/>
            </a:pPr>
            <a:r>
              <a:rPr lang="en-IN" dirty="0">
                <a:effectLst/>
                <a:latin typeface="Roboto" panose="02000000000000000000" pitchFamily="2" charset="0"/>
              </a:rPr>
              <a:t>Ranking</a:t>
            </a:r>
          </a:p>
          <a:p>
            <a:endParaRPr lang="en-IN" dirty="0"/>
          </a:p>
        </p:txBody>
      </p:sp>
      <p:pic>
        <p:nvPicPr>
          <p:cNvPr id="7" name="Picture 6">
            <a:extLst>
              <a:ext uri="{FF2B5EF4-FFF2-40B4-BE49-F238E27FC236}">
                <a16:creationId xmlns:a16="http://schemas.microsoft.com/office/drawing/2014/main" id="{A4992C98-ED60-47D5-A768-B8C3898F0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543" y="982132"/>
            <a:ext cx="7815943" cy="1303867"/>
          </a:xfrm>
          <a:prstGeom prst="rect">
            <a:avLst/>
          </a:prstGeom>
        </p:spPr>
      </p:pic>
    </p:spTree>
    <p:extLst>
      <p:ext uri="{BB962C8B-B14F-4D97-AF65-F5344CB8AC3E}">
        <p14:creationId xmlns:p14="http://schemas.microsoft.com/office/powerpoint/2010/main" val="201965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9E07-459A-4183-B8E2-A3D8B49E91CC}"/>
              </a:ext>
            </a:extLst>
          </p:cNvPr>
          <p:cNvSpPr>
            <a:spLocks noGrp="1"/>
          </p:cNvSpPr>
          <p:nvPr>
            <p:ph type="title"/>
          </p:nvPr>
        </p:nvSpPr>
        <p:spPr>
          <a:solidFill>
            <a:schemeClr val="accent2">
              <a:lumMod val="60000"/>
              <a:lumOff val="40000"/>
            </a:schemeClr>
          </a:solidFill>
        </p:spPr>
        <p:txBody>
          <a:bodyPr/>
          <a:lstStyle/>
          <a:p>
            <a:r>
              <a:rPr lang="en-US" dirty="0"/>
              <a:t>ALGORITHM USING BFS</a:t>
            </a:r>
            <a:endParaRPr lang="en-IN" dirty="0"/>
          </a:p>
        </p:txBody>
      </p:sp>
      <p:pic>
        <p:nvPicPr>
          <p:cNvPr id="5" name="Content Placeholder 4">
            <a:extLst>
              <a:ext uri="{FF2B5EF4-FFF2-40B4-BE49-F238E27FC236}">
                <a16:creationId xmlns:a16="http://schemas.microsoft.com/office/drawing/2014/main" id="{DE2E1E4A-6BCF-456C-BD8B-D23450D49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5482" y="2557463"/>
            <a:ext cx="3761035" cy="3317875"/>
          </a:xfrm>
        </p:spPr>
      </p:pic>
      <p:sp>
        <p:nvSpPr>
          <p:cNvPr id="6" name="TextBox 5">
            <a:extLst>
              <a:ext uri="{FF2B5EF4-FFF2-40B4-BE49-F238E27FC236}">
                <a16:creationId xmlns:a16="http://schemas.microsoft.com/office/drawing/2014/main" id="{4F94BD56-8CC1-4A75-88CD-F48855E4D59C}"/>
              </a:ext>
            </a:extLst>
          </p:cNvPr>
          <p:cNvSpPr txBox="1"/>
          <p:nvPr/>
        </p:nvSpPr>
        <p:spPr>
          <a:xfrm>
            <a:off x="9365942" y="6329779"/>
            <a:ext cx="2308194" cy="369332"/>
          </a:xfrm>
          <a:prstGeom prst="rect">
            <a:avLst/>
          </a:prstGeom>
          <a:noFill/>
        </p:spPr>
        <p:txBody>
          <a:bodyPr wrap="square" rtlCol="0">
            <a:spAutoFit/>
          </a:bodyPr>
          <a:lstStyle/>
          <a:p>
            <a:r>
              <a:rPr lang="en-US" dirty="0"/>
              <a:t>Source code: google</a:t>
            </a:r>
            <a:endParaRPr lang="en-IN" dirty="0"/>
          </a:p>
        </p:txBody>
      </p:sp>
    </p:spTree>
    <p:extLst>
      <p:ext uri="{BB962C8B-B14F-4D97-AF65-F5344CB8AC3E}">
        <p14:creationId xmlns:p14="http://schemas.microsoft.com/office/powerpoint/2010/main" val="7489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A1FF2-F111-4F72-8CD7-7DB275027F40}"/>
              </a:ext>
            </a:extLst>
          </p:cNvPr>
          <p:cNvSpPr>
            <a:spLocks noGrp="1"/>
          </p:cNvSpPr>
          <p:nvPr>
            <p:ph idx="1"/>
          </p:nvPr>
        </p:nvSpPr>
        <p:spPr/>
        <p:txBody>
          <a:bodyPr/>
          <a:lstStyle/>
          <a:p>
            <a:r>
              <a:rPr lang="en-US" dirty="0"/>
              <a:t>IMPLEMENTATION</a:t>
            </a:r>
            <a:endParaRPr lang="en-IN" dirty="0"/>
          </a:p>
        </p:txBody>
      </p:sp>
      <p:pic>
        <p:nvPicPr>
          <p:cNvPr id="5" name="Picture 4">
            <a:extLst>
              <a:ext uri="{FF2B5EF4-FFF2-40B4-BE49-F238E27FC236}">
                <a16:creationId xmlns:a16="http://schemas.microsoft.com/office/drawing/2014/main" id="{54CE861A-FBD1-4C53-8393-EC1C25C58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753" y="2692120"/>
            <a:ext cx="5753903" cy="3781953"/>
          </a:xfrm>
          <a:prstGeom prst="rect">
            <a:avLst/>
          </a:prstGeom>
        </p:spPr>
      </p:pic>
      <p:sp>
        <p:nvSpPr>
          <p:cNvPr id="6" name="TextBox 5">
            <a:extLst>
              <a:ext uri="{FF2B5EF4-FFF2-40B4-BE49-F238E27FC236}">
                <a16:creationId xmlns:a16="http://schemas.microsoft.com/office/drawing/2014/main" id="{DDA3E88C-8548-46EB-8404-4B1FC0A38931}"/>
              </a:ext>
            </a:extLst>
          </p:cNvPr>
          <p:cNvSpPr txBox="1"/>
          <p:nvPr/>
        </p:nvSpPr>
        <p:spPr>
          <a:xfrm>
            <a:off x="6897209" y="2414726"/>
            <a:ext cx="4609144" cy="2862322"/>
          </a:xfrm>
          <a:prstGeom prst="rect">
            <a:avLst/>
          </a:prstGeom>
          <a:noFill/>
        </p:spPr>
        <p:txBody>
          <a:bodyPr wrap="square" rtlCol="0">
            <a:spAutoFit/>
          </a:bodyPr>
          <a:lstStyle/>
          <a:p>
            <a:r>
              <a:rPr lang="en-US" dirty="0"/>
              <a:t>Start from URL</a:t>
            </a:r>
          </a:p>
          <a:p>
            <a:r>
              <a:rPr lang="en-US" dirty="0"/>
              <a:t>Then visited link  1,2,3</a:t>
            </a:r>
          </a:p>
          <a:p>
            <a:r>
              <a:rPr lang="en-US" dirty="0"/>
              <a:t>Then again visited  the child’s of link 1.2.3 </a:t>
            </a:r>
          </a:p>
          <a:p>
            <a:r>
              <a:rPr lang="en-US" dirty="0"/>
              <a:t>An so on till the end .</a:t>
            </a:r>
          </a:p>
          <a:p>
            <a:endParaRPr lang="en-US" dirty="0"/>
          </a:p>
          <a:p>
            <a:r>
              <a:rPr lang="en-US" dirty="0"/>
              <a:t>After implementing the  BFS  the QUEUE becomes:</a:t>
            </a:r>
          </a:p>
          <a:p>
            <a:endParaRPr lang="en-US" dirty="0"/>
          </a:p>
          <a:p>
            <a:r>
              <a:rPr lang="en-US" dirty="0"/>
              <a:t>URL  Link1 Link2 Link3 Link5 Link6 Link9  ………..</a:t>
            </a:r>
          </a:p>
          <a:p>
            <a:endParaRPr lang="en-IN" dirty="0"/>
          </a:p>
        </p:txBody>
      </p:sp>
      <p:graphicFrame>
        <p:nvGraphicFramePr>
          <p:cNvPr id="7" name="Table 7">
            <a:extLst>
              <a:ext uri="{FF2B5EF4-FFF2-40B4-BE49-F238E27FC236}">
                <a16:creationId xmlns:a16="http://schemas.microsoft.com/office/drawing/2014/main" id="{1DDD869D-F722-4812-B4B4-8D66B3D2BA5D}"/>
              </a:ext>
            </a:extLst>
          </p:cNvPr>
          <p:cNvGraphicFramePr>
            <a:graphicFrameLocks noGrp="1"/>
          </p:cNvGraphicFramePr>
          <p:nvPr>
            <p:extLst>
              <p:ext uri="{D42A27DB-BD31-4B8C-83A1-F6EECF244321}">
                <p14:modId xmlns:p14="http://schemas.microsoft.com/office/powerpoint/2010/main" val="2831908239"/>
              </p:ext>
            </p:extLst>
          </p:nvPr>
        </p:nvGraphicFramePr>
        <p:xfrm>
          <a:off x="6897209" y="4572001"/>
          <a:ext cx="4865700" cy="640080"/>
        </p:xfrm>
        <a:graphic>
          <a:graphicData uri="http://schemas.openxmlformats.org/drawingml/2006/table">
            <a:tbl>
              <a:tblPr firstRow="1" bandRow="1">
                <a:tableStyleId>{5C22544A-7EE6-4342-B048-85BDC9FD1C3A}</a:tableStyleId>
              </a:tblPr>
              <a:tblGrid>
                <a:gridCol w="695100">
                  <a:extLst>
                    <a:ext uri="{9D8B030D-6E8A-4147-A177-3AD203B41FA5}">
                      <a16:colId xmlns:a16="http://schemas.microsoft.com/office/drawing/2014/main" val="3302133311"/>
                    </a:ext>
                  </a:extLst>
                </a:gridCol>
                <a:gridCol w="695100">
                  <a:extLst>
                    <a:ext uri="{9D8B030D-6E8A-4147-A177-3AD203B41FA5}">
                      <a16:colId xmlns:a16="http://schemas.microsoft.com/office/drawing/2014/main" val="4292367507"/>
                    </a:ext>
                  </a:extLst>
                </a:gridCol>
                <a:gridCol w="695100">
                  <a:extLst>
                    <a:ext uri="{9D8B030D-6E8A-4147-A177-3AD203B41FA5}">
                      <a16:colId xmlns:a16="http://schemas.microsoft.com/office/drawing/2014/main" val="4039910345"/>
                    </a:ext>
                  </a:extLst>
                </a:gridCol>
                <a:gridCol w="695100">
                  <a:extLst>
                    <a:ext uri="{9D8B030D-6E8A-4147-A177-3AD203B41FA5}">
                      <a16:colId xmlns:a16="http://schemas.microsoft.com/office/drawing/2014/main" val="1081298848"/>
                    </a:ext>
                  </a:extLst>
                </a:gridCol>
                <a:gridCol w="695100">
                  <a:extLst>
                    <a:ext uri="{9D8B030D-6E8A-4147-A177-3AD203B41FA5}">
                      <a16:colId xmlns:a16="http://schemas.microsoft.com/office/drawing/2014/main" val="2740953372"/>
                    </a:ext>
                  </a:extLst>
                </a:gridCol>
                <a:gridCol w="695100">
                  <a:extLst>
                    <a:ext uri="{9D8B030D-6E8A-4147-A177-3AD203B41FA5}">
                      <a16:colId xmlns:a16="http://schemas.microsoft.com/office/drawing/2014/main" val="774158871"/>
                    </a:ext>
                  </a:extLst>
                </a:gridCol>
                <a:gridCol w="695100">
                  <a:extLst>
                    <a:ext uri="{9D8B030D-6E8A-4147-A177-3AD203B41FA5}">
                      <a16:colId xmlns:a16="http://schemas.microsoft.com/office/drawing/2014/main" val="3513803807"/>
                    </a:ext>
                  </a:extLst>
                </a:gridCol>
              </a:tblGrid>
              <a:tr h="479394">
                <a:tc>
                  <a:txBody>
                    <a:bodyPr/>
                    <a:lstStyle/>
                    <a:p>
                      <a:r>
                        <a:rPr lang="en-US" dirty="0"/>
                        <a:t>URL</a:t>
                      </a:r>
                      <a:endParaRPr lang="en-IN" dirty="0"/>
                    </a:p>
                  </a:txBody>
                  <a:tcPr/>
                </a:tc>
                <a:tc>
                  <a:txBody>
                    <a:bodyPr/>
                    <a:lstStyle/>
                    <a:p>
                      <a:r>
                        <a:rPr lang="en-US" dirty="0"/>
                        <a:t>Link1 </a:t>
                      </a:r>
                      <a:endParaRPr lang="en-IN" dirty="0"/>
                    </a:p>
                  </a:txBody>
                  <a:tcPr/>
                </a:tc>
                <a:tc>
                  <a:txBody>
                    <a:bodyPr/>
                    <a:lstStyle/>
                    <a:p>
                      <a:r>
                        <a:rPr lang="en-US" dirty="0"/>
                        <a:t>Link2</a:t>
                      </a:r>
                      <a:endParaRPr lang="en-IN" dirty="0"/>
                    </a:p>
                  </a:txBody>
                  <a:tcPr/>
                </a:tc>
                <a:tc>
                  <a:txBody>
                    <a:bodyPr/>
                    <a:lstStyle/>
                    <a:p>
                      <a:r>
                        <a:rPr lang="en-US" dirty="0"/>
                        <a:t>Link3</a:t>
                      </a:r>
                      <a:endParaRPr lang="en-IN" dirty="0"/>
                    </a:p>
                  </a:txBody>
                  <a:tcPr/>
                </a:tc>
                <a:tc>
                  <a:txBody>
                    <a:bodyPr/>
                    <a:lstStyle/>
                    <a:p>
                      <a:r>
                        <a:rPr lang="en-US" dirty="0"/>
                        <a:t>Link5</a:t>
                      </a:r>
                      <a:endParaRPr lang="en-IN" dirty="0"/>
                    </a:p>
                  </a:txBody>
                  <a:tcPr/>
                </a:tc>
                <a:tc>
                  <a:txBody>
                    <a:bodyPr/>
                    <a:lstStyle/>
                    <a:p>
                      <a:r>
                        <a:rPr lang="en-US" dirty="0"/>
                        <a:t>Link6</a:t>
                      </a:r>
                      <a:endParaRPr lang="en-IN" dirty="0"/>
                    </a:p>
                  </a:txBody>
                  <a:tcPr/>
                </a:tc>
                <a:tc>
                  <a:txBody>
                    <a:bodyPr/>
                    <a:lstStyle/>
                    <a:p>
                      <a:r>
                        <a:rPr lang="en-US" dirty="0"/>
                        <a:t>Link9</a:t>
                      </a:r>
                      <a:endParaRPr lang="en-IN" dirty="0"/>
                    </a:p>
                  </a:txBody>
                  <a:tcPr/>
                </a:tc>
                <a:extLst>
                  <a:ext uri="{0D108BD9-81ED-4DB2-BD59-A6C34878D82A}">
                    <a16:rowId xmlns:a16="http://schemas.microsoft.com/office/drawing/2014/main" val="800368723"/>
                  </a:ext>
                </a:extLst>
              </a:tr>
            </a:tbl>
          </a:graphicData>
        </a:graphic>
      </p:graphicFrame>
      <p:sp>
        <p:nvSpPr>
          <p:cNvPr id="9" name="TextBox 8">
            <a:extLst>
              <a:ext uri="{FF2B5EF4-FFF2-40B4-BE49-F238E27FC236}">
                <a16:creationId xmlns:a16="http://schemas.microsoft.com/office/drawing/2014/main" id="{DF5A55FE-4073-48C5-A3D8-C2FEDBEB3AA5}"/>
              </a:ext>
            </a:extLst>
          </p:cNvPr>
          <p:cNvSpPr txBox="1"/>
          <p:nvPr/>
        </p:nvSpPr>
        <p:spPr>
          <a:xfrm>
            <a:off x="1451427" y="1059485"/>
            <a:ext cx="9289143" cy="769441"/>
          </a:xfrm>
          <a:prstGeom prst="rect">
            <a:avLst/>
          </a:prstGeom>
          <a:solidFill>
            <a:schemeClr val="accent2">
              <a:lumMod val="60000"/>
              <a:lumOff val="40000"/>
            </a:schemeClr>
          </a:solidFill>
        </p:spPr>
        <p:txBody>
          <a:bodyPr wrap="square" rtlCol="0">
            <a:spAutoFit/>
          </a:bodyPr>
          <a:lstStyle/>
          <a:p>
            <a:r>
              <a:rPr lang="en-US" sz="4400" dirty="0"/>
              <a:t>IMPLEMENTATION</a:t>
            </a:r>
            <a:r>
              <a:rPr lang="en-US" dirty="0"/>
              <a:t> </a:t>
            </a:r>
            <a:endParaRPr lang="en-IN" dirty="0"/>
          </a:p>
        </p:txBody>
      </p:sp>
    </p:spTree>
    <p:extLst>
      <p:ext uri="{BB962C8B-B14F-4D97-AF65-F5344CB8AC3E}">
        <p14:creationId xmlns:p14="http://schemas.microsoft.com/office/powerpoint/2010/main" val="351989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2D50-B545-4E48-ACDC-B201414F4662}"/>
              </a:ext>
            </a:extLst>
          </p:cNvPr>
          <p:cNvSpPr>
            <a:spLocks noGrp="1"/>
          </p:cNvSpPr>
          <p:nvPr>
            <p:ph type="title"/>
          </p:nvPr>
        </p:nvSpPr>
        <p:spPr>
          <a:solidFill>
            <a:schemeClr val="accent2">
              <a:lumMod val="40000"/>
              <a:lumOff val="60000"/>
            </a:schemeClr>
          </a:solidFill>
        </p:spPr>
        <p:txBody>
          <a:bodyPr>
            <a:normAutofit fontScale="90000"/>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E7AC563E-045F-47C0-8EE1-BBC6C8B5939B}"/>
              </a:ext>
            </a:extLst>
          </p:cNvPr>
          <p:cNvSpPr>
            <a:spLocks noGrp="1"/>
          </p:cNvSpPr>
          <p:nvPr>
            <p:ph idx="1"/>
          </p:nvPr>
        </p:nvSpPr>
        <p:spPr>
          <a:xfrm>
            <a:off x="852256" y="1811045"/>
            <a:ext cx="9658905" cy="4365918"/>
          </a:xfrm>
        </p:spPr>
        <p:txBody>
          <a:bodyPr>
            <a:normAutofit/>
          </a:bodyPr>
          <a:lstStyle/>
          <a:p>
            <a:pPr algn="just"/>
            <a:endParaRPr lang="en-IN" sz="2000" i="0" dirty="0">
              <a:solidFill>
                <a:srgbClr val="202124"/>
              </a:solidFill>
              <a:effectLst/>
              <a:latin typeface="arial" panose="020B0604020202020204" pitchFamily="34" charset="0"/>
            </a:endParaRPr>
          </a:p>
          <a:p>
            <a:pPr algn="just"/>
            <a:endParaRPr lang="en-IN" sz="2000" dirty="0">
              <a:solidFill>
                <a:srgbClr val="202124"/>
              </a:solidFill>
              <a:latin typeface="arial" panose="020B0604020202020204" pitchFamily="34" charset="0"/>
            </a:endParaRPr>
          </a:p>
          <a:p>
            <a:pPr algn="just"/>
            <a:r>
              <a:rPr lang="en-IN" sz="2000" i="0" dirty="0">
                <a:solidFill>
                  <a:srgbClr val="202124"/>
                </a:solidFill>
                <a:effectLst/>
                <a:latin typeface="arial" panose="020B0604020202020204" pitchFamily="34" charset="0"/>
              </a:rPr>
              <a:t>A Googlebot is Google's web crawling bot, also known as a spider or web robot. It is a program or automated script browsing the Internet globally in a methodical manner to provide up-to-date data. Web crawling is where a Googlebot finds new and updated pages to be included in Google's indexing. This will really help us to promote our website ,to pull out more clients on the web pages, increase the sales  of your products and businesses. So the Googlebot can be implemented by web crawling using BFS</a:t>
            </a:r>
            <a:r>
              <a:rPr lang="en-IN" sz="1800" i="0" dirty="0">
                <a:solidFill>
                  <a:srgbClr val="202124"/>
                </a:solidFill>
                <a:effectLst/>
                <a:latin typeface="arial" panose="020B0604020202020204" pitchFamily="34" charset="0"/>
              </a:rPr>
              <a:t>.</a:t>
            </a:r>
            <a:endParaRPr lang="en-IN" sz="1800" dirty="0"/>
          </a:p>
        </p:txBody>
      </p:sp>
    </p:spTree>
    <p:extLst>
      <p:ext uri="{BB962C8B-B14F-4D97-AF65-F5344CB8AC3E}">
        <p14:creationId xmlns:p14="http://schemas.microsoft.com/office/powerpoint/2010/main" val="244726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C39EF6-A7E8-41AD-8B48-780524316D93}"/>
              </a:ext>
            </a:extLst>
          </p:cNvPr>
          <p:cNvSpPr/>
          <p:nvPr/>
        </p:nvSpPr>
        <p:spPr>
          <a:xfrm>
            <a:off x="933450" y="609599"/>
            <a:ext cx="633620" cy="1947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5" name="Content Placeholder 3">
            <a:extLst>
              <a:ext uri="{FF2B5EF4-FFF2-40B4-BE49-F238E27FC236}">
                <a16:creationId xmlns:a16="http://schemas.microsoft.com/office/drawing/2014/main" id="{EDD81D12-C226-46EC-B9F3-200FF9131C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7141" y="1135160"/>
            <a:ext cx="7717789" cy="4927710"/>
          </a:xfrm>
          <a:prstGeom prst="rect">
            <a:avLst/>
          </a:prstGeom>
        </p:spPr>
      </p:pic>
      <p:sp>
        <p:nvSpPr>
          <p:cNvPr id="6" name="Rectangle 5">
            <a:extLst>
              <a:ext uri="{FF2B5EF4-FFF2-40B4-BE49-F238E27FC236}">
                <a16:creationId xmlns:a16="http://schemas.microsoft.com/office/drawing/2014/main" id="{DE3E3A01-DC63-45B8-BFDD-526ECE9381EE}"/>
              </a:ext>
            </a:extLst>
          </p:cNvPr>
          <p:cNvSpPr/>
          <p:nvPr/>
        </p:nvSpPr>
        <p:spPr>
          <a:xfrm>
            <a:off x="0" y="0"/>
            <a:ext cx="933450" cy="395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06300C61-4AEF-40F4-9170-244E737BE39C}"/>
              </a:ext>
            </a:extLst>
          </p:cNvPr>
          <p:cNvSpPr/>
          <p:nvPr/>
        </p:nvSpPr>
        <p:spPr>
          <a:xfrm>
            <a:off x="933450" y="0"/>
            <a:ext cx="11258550" cy="609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54710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333</TotalTime>
  <Words>506</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Garamond</vt:lpstr>
      <vt:lpstr>proxima-regular</vt:lpstr>
      <vt:lpstr>Roboto</vt:lpstr>
      <vt:lpstr>Wingdings</vt:lpstr>
      <vt:lpstr>Organic</vt:lpstr>
      <vt:lpstr>Googlebot a perfect implementation of BFS.</vt:lpstr>
      <vt:lpstr>PowerPoint Presentation</vt:lpstr>
      <vt:lpstr>SOME IMPORTANT POINTS</vt:lpstr>
      <vt:lpstr>HOW IT WORKS</vt:lpstr>
      <vt:lpstr>ALGORITHM USING BFS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Googlebot a perfect implementation of DFS.</dc:title>
  <dc:creator>MANISH PANDEY</dc:creator>
  <cp:lastModifiedBy>MANISH PANDEY</cp:lastModifiedBy>
  <cp:revision>16</cp:revision>
  <dcterms:created xsi:type="dcterms:W3CDTF">2021-12-13T01:24:39Z</dcterms:created>
  <dcterms:modified xsi:type="dcterms:W3CDTF">2021-12-15T02:07:43Z</dcterms:modified>
</cp:coreProperties>
</file>