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4" r:id="rId1"/>
  </p:sldMasterIdLst>
  <p:notesMasterIdLst>
    <p:notesMasterId r:id="rId40"/>
  </p:notesMasterIdLst>
  <p:sldIdLst>
    <p:sldId id="256" r:id="rId2"/>
    <p:sldId id="257" r:id="rId3"/>
    <p:sldId id="258" r:id="rId4"/>
    <p:sldId id="359" r:id="rId5"/>
    <p:sldId id="354" r:id="rId6"/>
    <p:sldId id="355" r:id="rId7"/>
    <p:sldId id="260" r:id="rId8"/>
    <p:sldId id="274" r:id="rId9"/>
    <p:sldId id="290" r:id="rId10"/>
    <p:sldId id="356" r:id="rId11"/>
    <p:sldId id="367" r:id="rId12"/>
    <p:sldId id="275" r:id="rId13"/>
    <p:sldId id="292" r:id="rId14"/>
    <p:sldId id="296" r:id="rId15"/>
    <p:sldId id="301" r:id="rId16"/>
    <p:sldId id="343" r:id="rId17"/>
    <p:sldId id="360" r:id="rId18"/>
    <p:sldId id="266" r:id="rId19"/>
    <p:sldId id="293" r:id="rId20"/>
    <p:sldId id="319" r:id="rId21"/>
    <p:sldId id="362" r:id="rId22"/>
    <p:sldId id="320" r:id="rId23"/>
    <p:sldId id="358" r:id="rId24"/>
    <p:sldId id="321" r:id="rId25"/>
    <p:sldId id="346" r:id="rId26"/>
    <p:sldId id="322" r:id="rId27"/>
    <p:sldId id="364" r:id="rId28"/>
    <p:sldId id="323" r:id="rId29"/>
    <p:sldId id="365" r:id="rId30"/>
    <p:sldId id="324" r:id="rId31"/>
    <p:sldId id="325" r:id="rId32"/>
    <p:sldId id="326" r:id="rId33"/>
    <p:sldId id="366" r:id="rId34"/>
    <p:sldId id="327" r:id="rId35"/>
    <p:sldId id="268" r:id="rId36"/>
    <p:sldId id="269" r:id="rId37"/>
    <p:sldId id="294" r:id="rId38"/>
    <p:sldId id="31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t>27-07-2021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t>‹#›</a:t>
            </a:fld>
            <a:endParaRPr lang="en-IN" dirty="0"/>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1</a:t>
            </a:fld>
            <a:endParaRPr lang="en-IN" dirty="0"/>
          </a:p>
        </p:txBody>
      </p:sp>
    </p:spTree>
    <p:extLst>
      <p:ext uri="{BB962C8B-B14F-4D97-AF65-F5344CB8AC3E}">
        <p14:creationId xmlns:p14="http://schemas.microsoft.com/office/powerpoint/2010/main" val="10900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dirty="0"/>
          </a:p>
        </p:txBody>
      </p:sp>
    </p:spTree>
    <p:extLst>
      <p:ext uri="{BB962C8B-B14F-4D97-AF65-F5344CB8AC3E}">
        <p14:creationId xmlns:p14="http://schemas.microsoft.com/office/powerpoint/2010/main" val="3812334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2469B1F-AF70-46E9-9B6A-AAED6CD8AA21}" type="datetimeFigureOut">
              <a:rPr lang="en-US" smtClean="0"/>
              <a:t>7/27/2021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8970E17-90EC-457A-8FF7-F9657C4FD57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469B1F-AF70-46E9-9B6A-AAED6CD8AA21}" type="datetimeFigureOut">
              <a:rPr lang="en-US" smtClean="0"/>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469B1F-AF70-46E9-9B6A-AAED6CD8AA21}" type="datetimeFigureOut">
              <a:rPr lang="en-US" smtClean="0"/>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62469B1F-AF70-46E9-9B6A-AAED6CD8AA21}"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62469B1F-AF70-46E9-9B6A-AAED6CD8AA21}" type="datetimeFigureOut">
              <a:rPr lang="en-US" smtClean="0"/>
              <a:t>7/27/2021</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8970E17-90EC-457A-8FF7-F9657C4FD578}" type="slidenum">
              <a:rPr lang="en-US" smtClean="0"/>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2469B1F-AF70-46E9-9B6A-AAED6CD8AA21}" type="datetimeFigureOut">
              <a:rPr lang="en-US" smtClean="0"/>
              <a:t>7/27/2021</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88970E17-90EC-457A-8FF7-F9657C4FD57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dirty="0"/>
          </a:p>
        </p:txBody>
      </p:sp>
      <p:sp>
        <p:nvSpPr>
          <p:cNvPr id="17" name="Text Box 5"/>
          <p:cNvSpPr txBox="1">
            <a:spLocks noChangeArrowheads="1"/>
          </p:cNvSpPr>
          <p:nvPr/>
        </p:nvSpPr>
        <p:spPr bwMode="auto">
          <a:xfrm>
            <a:off x="1165274" y="2057400"/>
            <a:ext cx="9861451" cy="274320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4800" dirty="0">
                <a:solidFill>
                  <a:schemeClr val="tx1"/>
                </a:solidFill>
              </a:rPr>
              <a:t>Dual Access Control for Cloud-Based Data Storage and Sharing</a:t>
            </a:r>
          </a:p>
        </p:txBody>
      </p:sp>
      <p:sp>
        <p:nvSpPr>
          <p:cNvPr id="19" name="Rounded Rectangle 1"/>
          <p:cNvSpPr>
            <a:spLocks noChangeArrowheads="1"/>
          </p:cNvSpPr>
          <p:nvPr/>
        </p:nvSpPr>
        <p:spPr bwMode="auto">
          <a:xfrm>
            <a:off x="1073134" y="210972"/>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 Cloud Computing</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144472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627797"/>
            <a:ext cx="10515600" cy="5634458"/>
          </a:xfrm>
        </p:spPr>
        <p:txBody>
          <a:bodyPr>
            <a:normAutofit/>
          </a:bodyPr>
          <a:lstStyle/>
          <a:p>
            <a:pPr marL="109728" indent="0" algn="just">
              <a:lnSpc>
                <a:spcPct val="150000"/>
              </a:lnSpc>
              <a:buNone/>
            </a:pPr>
            <a:r>
              <a:rPr lang="en-US" sz="2400" b="1" dirty="0">
                <a:latin typeface="Times New Roman" pitchFamily="18" charset="0"/>
                <a:cs typeface="Times New Roman" pitchFamily="18" charset="0"/>
              </a:rPr>
              <a:t>[4] Kaiping Xue, Weikeng Chen, Wei Li, Jianan Hong, and Peilin Hong. Combining data owner-side and cloud-side access control for encrypted cloud storage. IEEE Transactions on Information Forensics and Security, 2018.</a:t>
            </a:r>
            <a:endParaRPr lang="en-US" sz="2400" dirty="0">
              <a:latin typeface="Times New Roman" pitchFamily="18" charset="0"/>
              <a:cs typeface="Times New Roman" pitchFamily="18" charset="0"/>
            </a:endParaRPr>
          </a:p>
          <a:p>
            <a:pPr marL="109728" indent="0" algn="just">
              <a:lnSpc>
                <a:spcPct val="150000"/>
              </a:lnSpc>
              <a:buNone/>
            </a:pPr>
            <a:r>
              <a:rPr lang="en-US" sz="2400" dirty="0">
                <a:latin typeface="Times New Roman" pitchFamily="18" charset="0"/>
                <a:cs typeface="Times New Roman" pitchFamily="18" charset="0"/>
              </a:rPr>
              <a:t>People endorse the great power of cloud computing, but cannot fully trust the cloud providers to host privacy-sensitive data, due to the absence of user-to-cloud controllability. To ensure confidentiality, data owners outsource encrypted data instead of plaintexts. To share the encrypted files with other users, ciphertext-policy attribute-based encryption (CP-ABE) can be utilized to conduct fine-grained and owner-centric access control. But this does not sufficiently become secure against other attacks.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84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627797"/>
            <a:ext cx="10515600" cy="5412785"/>
          </a:xfrm>
        </p:spPr>
        <p:txBody>
          <a:bodyPr>
            <a:normAutofit lnSpcReduction="10000"/>
          </a:bodyPr>
          <a:lstStyle/>
          <a:p>
            <a:pPr marL="109728" indent="0" algn="just">
              <a:lnSpc>
                <a:spcPct val="150000"/>
              </a:lnSpc>
              <a:buNone/>
            </a:pPr>
            <a:r>
              <a:rPr lang="en-US" sz="2400" b="1" dirty="0">
                <a:latin typeface="Times New Roman" pitchFamily="18" charset="0"/>
                <a:cs typeface="Times New Roman" pitchFamily="18" charset="0"/>
              </a:rPr>
              <a:t>[5] Jianting Ning, Zhenfu Cao, Xiaolei Dong, Kaitai Liang, Hui Ma, and Lifei Wei. Auditable σ-time outsourced attribute-based encryption for access control in cloud computing. IEEE Transactions on Information Forensics and Security, 13(1):94–105, 2018.. </a:t>
            </a:r>
            <a:endParaRPr lang="en-US" sz="2400" dirty="0">
              <a:latin typeface="Times New Roman" pitchFamily="18" charset="0"/>
              <a:cs typeface="Times New Roman" pitchFamily="18" charset="0"/>
            </a:endParaRPr>
          </a:p>
          <a:p>
            <a:pPr marL="109728" indent="0" algn="just">
              <a:lnSpc>
                <a:spcPct val="150000"/>
              </a:lnSpc>
              <a:buNone/>
            </a:pPr>
            <a:r>
              <a:rPr lang="en-US" sz="2400" dirty="0">
                <a:latin typeface="Times New Roman" pitchFamily="18" charset="0"/>
                <a:cs typeface="Times New Roman" pitchFamily="18" charset="0"/>
              </a:rPr>
              <a:t>As a sophisticated mechanism for secure fine grained access control over encrypted data, ciphertext-policy attribute-based encryption (CP-ABE) is one of the highly promising candidates for cloud computing applications. However, there exist two main long-lasting open problems of CP-ABE that may limit its wide deployment in commercial applications. One is that decryption yields expensive pairing cost which often grows with the increase of access policy size.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60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407" y="1477370"/>
            <a:ext cx="11354936" cy="4452162"/>
          </a:xfrm>
        </p:spPr>
        <p:txBody>
          <a:bodyPr>
            <a:noAutofit/>
          </a:bodyPr>
          <a:lstStyle/>
          <a:p>
            <a:pPr>
              <a:lnSpc>
                <a:spcPct val="150000"/>
              </a:lnSpc>
            </a:pPr>
            <a:r>
              <a:rPr lang="en-US" sz="2400" dirty="0">
                <a:latin typeface="Times New Roman" pitchFamily="18" charset="0"/>
                <a:cs typeface="Times New Roman" pitchFamily="18" charset="0"/>
              </a:rPr>
              <a:t>The existing works, by using normal servers for storing and sharing data that causes un security lack of privacy. There is a chance of stole our data this is the main drawback of existing system to overcome this difficulty we can go for proposed system.</a:t>
            </a:r>
          </a:p>
          <a:p>
            <a:pPr>
              <a:lnSpc>
                <a:spcPct val="150000"/>
              </a:lnSpc>
            </a:pPr>
            <a:r>
              <a:rPr lang="en-US" sz="2400" b="1" dirty="0">
                <a:latin typeface="Times New Roman" pitchFamily="18" charset="0"/>
                <a:cs typeface="Times New Roman" pitchFamily="18" charset="0"/>
              </a:rPr>
              <a:t>DISADVANTAGES:</a:t>
            </a:r>
            <a:endParaRPr lang="en-US" sz="2400" dirty="0">
              <a:latin typeface="Times New Roman" pitchFamily="18" charset="0"/>
              <a:cs typeface="Times New Roman" pitchFamily="18" charset="0"/>
            </a:endParaRPr>
          </a:p>
          <a:p>
            <a:pPr lvl="0">
              <a:lnSpc>
                <a:spcPct val="150000"/>
              </a:lnSpc>
            </a:pPr>
            <a:r>
              <a:rPr lang="en-US" sz="2400" dirty="0">
                <a:latin typeface="Times New Roman" pitchFamily="18" charset="0"/>
                <a:cs typeface="Times New Roman" pitchFamily="18" charset="0"/>
              </a:rPr>
              <a:t>Searching the stored documents takes time linear in the size of the database</a:t>
            </a:r>
          </a:p>
          <a:p>
            <a:pPr lvl="0">
              <a:lnSpc>
                <a:spcPct val="150000"/>
              </a:lnSpc>
            </a:pPr>
            <a:r>
              <a:rPr lang="en-US" sz="2400" dirty="0">
                <a:latin typeface="Times New Roman" pitchFamily="18" charset="0"/>
                <a:cs typeface="Times New Roman" pitchFamily="18" charset="0"/>
              </a:rPr>
              <a:t>It uses heavy arithmetic operations</a:t>
            </a:r>
          </a:p>
          <a:p>
            <a:pPr lvl="0">
              <a:lnSpc>
                <a:spcPct val="150000"/>
              </a:lnSpc>
            </a:pPr>
            <a:r>
              <a:rPr lang="en-US" sz="2400" dirty="0">
                <a:latin typeface="Times New Roman" pitchFamily="18" charset="0"/>
                <a:cs typeface="Times New Roman" pitchFamily="18" charset="0"/>
              </a:rPr>
              <a:t>Less security.</a:t>
            </a:r>
          </a:p>
        </p:txBody>
      </p:sp>
      <p:sp>
        <p:nvSpPr>
          <p:cNvPr id="2" name="Title 1"/>
          <p:cNvSpPr>
            <a:spLocks noGrp="1"/>
          </p:cNvSpPr>
          <p:nvPr>
            <p:ph type="title"/>
          </p:nvPr>
        </p:nvSpPr>
        <p:spPr>
          <a:xfrm>
            <a:off x="3862115" y="514480"/>
            <a:ext cx="9133449" cy="870975"/>
          </a:xfrm>
        </p:spPr>
        <p:txBody>
          <a:bodyPr>
            <a:normAutofit fontScale="90000"/>
          </a:bodyPr>
          <a:lstStyle/>
          <a:p>
            <a:r>
              <a:rPr lang="en-US" sz="2700" b="1" dirty="0">
                <a:latin typeface="Times New Roman" panose="02020603050405020304" pitchFamily="18" charset="0"/>
                <a:cs typeface="Times New Roman" panose="02020603050405020304" pitchFamily="18" charset="0"/>
              </a:rPr>
              <a:t>Existing method</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88" y="2099068"/>
            <a:ext cx="10890913" cy="3858387"/>
          </a:xfrm>
        </p:spPr>
        <p:txBody>
          <a:bodyPr>
            <a:noAutofit/>
          </a:bodyPr>
          <a:lstStyle/>
          <a:p>
            <a:r>
              <a:rPr lang="en-IN" sz="2400" dirty="0">
                <a:latin typeface="Times New Roman" pitchFamily="18" charset="0"/>
                <a:cs typeface="Times New Roman" pitchFamily="18" charset="0"/>
              </a:rPr>
              <a:t>In proposed system, we propose a new mechanism, dubbed dual access control, to tackle the above aforementioned two problems. To secure data in cloud-based storage service, attribute-based encryption is one of the promising candidates that enables the conﬁdentiality of out sourced data as well as ﬁne-grained control over the outsourced data</a:t>
            </a: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ADVANTAGES:</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Provides more security.</a:t>
            </a:r>
          </a:p>
          <a:p>
            <a:pPr lvl="0"/>
            <a:r>
              <a:rPr lang="en-US" sz="2400" dirty="0">
                <a:latin typeface="Times New Roman" pitchFamily="18" charset="0"/>
                <a:cs typeface="Times New Roman" pitchFamily="18" charset="0"/>
              </a:rPr>
              <a:t>It uses simple arithmetic operations.</a:t>
            </a:r>
          </a:p>
          <a:p>
            <a:pPr lvl="0"/>
            <a:r>
              <a:rPr lang="en-US" sz="2400" dirty="0">
                <a:latin typeface="Times New Roman" pitchFamily="18" charset="0"/>
                <a:cs typeface="Times New Roman" pitchFamily="18" charset="0"/>
              </a:rPr>
              <a:t> Storage capacity is high.</a:t>
            </a:r>
          </a:p>
        </p:txBody>
      </p:sp>
      <p:sp>
        <p:nvSpPr>
          <p:cNvPr id="2" name="Title 1"/>
          <p:cNvSpPr>
            <a:spLocks noGrp="1"/>
          </p:cNvSpPr>
          <p:nvPr>
            <p:ph type="title"/>
          </p:nvPr>
        </p:nvSpPr>
        <p:spPr>
          <a:xfrm>
            <a:off x="3706297" y="493538"/>
            <a:ext cx="6279315" cy="1325563"/>
          </a:xfrm>
        </p:spPr>
        <p:txBody>
          <a:bodyPr/>
          <a:lstStyle/>
          <a:p>
            <a:r>
              <a:rPr lang="en-IN" sz="2800" b="1"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3574049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196" y="997527"/>
            <a:ext cx="11163869" cy="5453936"/>
          </a:xfrm>
        </p:spPr>
        <p:txBody>
          <a:bodyPr>
            <a:noAutofit/>
          </a:bodyPr>
          <a:lstStyle/>
          <a:p>
            <a:pPr marL="0" indent="0" algn="ctr">
              <a:buNone/>
            </a:pPr>
            <a:r>
              <a:rPr lang="en-US" b="1" dirty="0">
                <a:solidFill>
                  <a:srgbClr val="FF0000"/>
                </a:solidFill>
              </a:rPr>
              <a:t>1. DATA OWNER:</a:t>
            </a:r>
            <a:endParaRPr lang="en-IN" dirty="0">
              <a:solidFill>
                <a:srgbClr val="FF0000"/>
              </a:solidFill>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Register:</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Data owner can Register and login with valid credentials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Upload File:</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Data provider can upload the file.</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View File:</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Data Owner can view uploaded file once means whether the file is correctly uploaded or not.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t>
            </a:r>
          </a:p>
          <a:p>
            <a:pPr algn="just">
              <a:lnSpc>
                <a:spcPct val="150000"/>
              </a:lnSpc>
            </a:pP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832370" y="166069"/>
            <a:ext cx="4868286" cy="728480"/>
          </a:xfrm>
        </p:spPr>
        <p:txBody>
          <a:bodyPr/>
          <a:lstStyle/>
          <a:p>
            <a:r>
              <a:rPr lang="en-IN" sz="2800"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9396989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620" y="0"/>
            <a:ext cx="11417380" cy="6858000"/>
          </a:xfrm>
        </p:spPr>
        <p:txBody>
          <a:bodyPr>
            <a:noAutofit/>
          </a:bodyPr>
          <a:lstStyle/>
          <a:p>
            <a:pPr marL="0" indent="0" algn="just">
              <a:lnSpc>
                <a:spcPct val="150000"/>
              </a:lnSpc>
              <a:buNone/>
            </a:pPr>
            <a:r>
              <a:rPr lang="en-IN" sz="2400" b="1" dirty="0">
                <a:solidFill>
                  <a:srgbClr val="FFFF00"/>
                </a:solidFill>
                <a:latin typeface="Times New Roman" panose="02020603050405020304" pitchFamily="18" charset="0"/>
                <a:cs typeface="Times New Roman" panose="02020603050405020304" pitchFamily="18" charset="0"/>
              </a:rPr>
              <a:t>					2.User:</a:t>
            </a:r>
            <a:endParaRPr lang="en-IN" sz="2400" dirty="0">
              <a:solidFill>
                <a:srgbClr val="FFFF00"/>
              </a:solidFill>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Register:</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Data user can do registration with his details.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Login</a:t>
            </a:r>
            <a:r>
              <a:rPr lang="en-US" sz="2400" b="1"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The user needs to register and the data stored in MySQL database.</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Search a File:</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Data user can search a file based on the keyword ,if file is available then user can view file and send request to KGC to download the file.</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Get Key &amp; Download</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Once User Request can accept get the key to cloud provider user can download the file.</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2881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242"/>
            <a:ext cx="10515600" cy="4907721"/>
          </a:xfrm>
        </p:spPr>
        <p:txBody>
          <a:bodyPr>
            <a:normAutofit/>
          </a:bodyPr>
          <a:lstStyle/>
          <a:p>
            <a:pPr marL="0" indent="0" algn="ctr">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3. Cloud service provider:</a:t>
            </a:r>
            <a:endParaRPr lang="en-IN"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Login:</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KGC can login with his/her credentials.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View Requests:</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User can send the request to download a file. KGC can accept that requests and send key to cloud provider.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12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79379-90B1-4FBC-9626-AFC4AFF54E8C}"/>
              </a:ext>
            </a:extLst>
          </p:cNvPr>
          <p:cNvSpPr>
            <a:spLocks noGrp="1"/>
          </p:cNvSpPr>
          <p:nvPr>
            <p:ph idx="1"/>
          </p:nvPr>
        </p:nvSpPr>
        <p:spPr>
          <a:xfrm>
            <a:off x="838200" y="689317"/>
            <a:ext cx="10515600" cy="5683348"/>
          </a:xfrm>
        </p:spPr>
        <p:txBody>
          <a:bodyPr>
            <a:normAutofit/>
          </a:bodyPr>
          <a:lstStyle/>
          <a:p>
            <a:pPr marL="0" indent="0" algn="ctr">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4. Authority</a:t>
            </a:r>
            <a:endParaRPr lang="en-IN"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Login</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Internal server can login with his/her credentials.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View Users Requests Accepted by KGC:</a:t>
            </a:r>
            <a:endParaRPr lang="en-IN" sz="24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Authority can view the accepted requests information given by KGC.</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29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168809" y="1690688"/>
            <a:ext cx="8825659" cy="4865427"/>
          </a:xfrm>
        </p:spPr>
        <p:txBody>
          <a:bodyPr>
            <a:normAutofit/>
          </a:bodyPr>
          <a:lstStyle/>
          <a:p>
            <a:pPr algn="just">
              <a:lnSpc>
                <a:spcPct val="150000"/>
              </a:lnSpc>
            </a:pPr>
            <a:r>
              <a:rPr lang="en-IN" sz="2400" b="1" dirty="0">
                <a:solidFill>
                  <a:schemeClr val="accent1"/>
                </a:solidFill>
                <a:latin typeface="Times New Roman" panose="02020603050405020304" pitchFamily="18" charset="0"/>
                <a:cs typeface="Times New Roman" panose="02020603050405020304" pitchFamily="18" charset="0"/>
              </a:rPr>
              <a:t>H/W Configuration:</a:t>
            </a:r>
          </a:p>
          <a:p>
            <a:pPr lvl="0" algn="just">
              <a:lnSpc>
                <a:spcPct val="150000"/>
              </a:lnSpc>
            </a:pPr>
            <a:r>
              <a:rPr lang="en-IN" sz="2400" dirty="0">
                <a:latin typeface="Times New Roman" panose="02020603050405020304" pitchFamily="18" charset="0"/>
                <a:cs typeface="Times New Roman" panose="02020603050405020304" pitchFamily="18" charset="0"/>
              </a:rPr>
              <a:t>Processor            	           - I3/Intel Processor</a:t>
            </a:r>
            <a:endParaRPr lang="en-IN" sz="2400" b="1" dirty="0">
              <a:latin typeface="Times New Roman" panose="02020603050405020304" pitchFamily="18" charset="0"/>
              <a:cs typeface="Times New Roman" panose="02020603050405020304" pitchFamily="18" charset="0"/>
            </a:endParaRPr>
          </a:p>
          <a:p>
            <a:pPr lvl="0" algn="just">
              <a:lnSpc>
                <a:spcPct val="150000"/>
              </a:lnSpc>
            </a:pPr>
            <a:r>
              <a:rPr lang="en-IN" sz="2400" dirty="0">
                <a:latin typeface="Times New Roman" panose="02020603050405020304" pitchFamily="18" charset="0"/>
                <a:cs typeface="Times New Roman" panose="02020603050405020304" pitchFamily="18" charset="0"/>
              </a:rPr>
              <a:t>Hard Disk                          -160GB</a:t>
            </a:r>
          </a:p>
          <a:p>
            <a:pPr lvl="0" algn="just">
              <a:lnSpc>
                <a:spcPct val="150000"/>
              </a:lnSpc>
            </a:pPr>
            <a:r>
              <a:rPr lang="en-IN" sz="2400" dirty="0">
                <a:latin typeface="Times New Roman" panose="02020603050405020304" pitchFamily="18" charset="0"/>
                <a:cs typeface="Times New Roman" panose="02020603050405020304" pitchFamily="18" charset="0"/>
              </a:rPr>
              <a:t>Key Board                         - Standard Windows Keyboard</a:t>
            </a:r>
          </a:p>
          <a:p>
            <a:pPr lvl="0" algn="just">
              <a:lnSpc>
                <a:spcPct val="150000"/>
              </a:lnSpc>
            </a:pPr>
            <a:r>
              <a:rPr lang="en-IN" sz="2400" dirty="0">
                <a:latin typeface="Times New Roman" panose="02020603050405020304" pitchFamily="18" charset="0"/>
                <a:cs typeface="Times New Roman" panose="02020603050405020304" pitchFamily="18" charset="0"/>
              </a:rPr>
              <a:t>Mouse                                - Two or Three Button Mouse</a:t>
            </a:r>
          </a:p>
          <a:p>
            <a:pPr lvl="0" algn="just">
              <a:lnSpc>
                <a:spcPct val="150000"/>
              </a:lnSpc>
            </a:pPr>
            <a:r>
              <a:rPr lang="en-IN" sz="2400" dirty="0">
                <a:latin typeface="Times New Roman" panose="02020603050405020304" pitchFamily="18" charset="0"/>
                <a:cs typeface="Times New Roman" panose="02020603050405020304" pitchFamily="18" charset="0"/>
              </a:rPr>
              <a:t>Monitor                              - SVGA</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normAutofit/>
          </a:bodyPr>
          <a:lstStyle/>
          <a:p>
            <a:pPr algn="ctr"/>
            <a:r>
              <a:rPr lang="en-US" sz="2400" b="1" dirty="0">
                <a:solidFill>
                  <a:srgbClr val="FFFF00"/>
                </a:solidFill>
                <a:latin typeface="Times New Roman" panose="02020603050405020304" pitchFamily="18" charset="0"/>
                <a:cs typeface="Times New Roman" panose="02020603050405020304" pitchFamily="18" charset="0"/>
              </a:rPr>
              <a:t>Hardware and Software Requirements:</a:t>
            </a:r>
          </a:p>
        </p:txBody>
      </p:sp>
    </p:spTree>
    <p:extLst>
      <p:ext uri="{BB962C8B-B14F-4D97-AF65-F5344CB8AC3E}">
        <p14:creationId xmlns:p14="http://schemas.microsoft.com/office/powerpoint/2010/main" val="794213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20" y="1173706"/>
            <a:ext cx="10849970" cy="5198959"/>
          </a:xfrm>
        </p:spPr>
        <p:txBody>
          <a:bodyPr>
            <a:normAutofit/>
          </a:bodyPr>
          <a:lstStyle/>
          <a:p>
            <a:pPr marL="0" indent="0" algn="just">
              <a:lnSpc>
                <a:spcPct val="150000"/>
              </a:lnSpc>
              <a:buNone/>
            </a:pPr>
            <a:r>
              <a:rPr lang="en-IN" sz="2400" b="1" dirty="0">
                <a:solidFill>
                  <a:schemeClr val="accent1"/>
                </a:solidFill>
                <a:latin typeface="Times New Roman" panose="02020603050405020304" pitchFamily="18" charset="0"/>
                <a:cs typeface="Times New Roman" panose="02020603050405020304" pitchFamily="18" charset="0"/>
              </a:rPr>
              <a:t>S/W Configuration:</a:t>
            </a:r>
            <a:endParaRPr lang="en-IN" sz="2400" dirty="0">
              <a:solidFill>
                <a:schemeClr val="accent1"/>
              </a:solidFill>
              <a:latin typeface="Times New Roman" panose="02020603050405020304" pitchFamily="18" charset="0"/>
              <a:cs typeface="Times New Roman" panose="02020603050405020304" pitchFamily="18" charset="0"/>
            </a:endParaRPr>
          </a:p>
          <a:p>
            <a:pPr lvl="0" algn="just">
              <a:lnSpc>
                <a:spcPct val="150000"/>
              </a:lnSpc>
            </a:pPr>
            <a:r>
              <a:rPr lang="en-IN" sz="2400" dirty="0">
                <a:latin typeface="Times New Roman" panose="02020603050405020304" pitchFamily="18" charset="0"/>
                <a:cs typeface="Times New Roman" panose="02020603050405020304" pitchFamily="18" charset="0"/>
              </a:rPr>
              <a:t>Processor            	       - I3/Intel Processor</a:t>
            </a:r>
            <a:endParaRPr lang="en-IN" sz="2400" b="1" dirty="0">
              <a:latin typeface="Times New Roman" panose="02020603050405020304" pitchFamily="18" charset="0"/>
              <a:cs typeface="Times New Roman" panose="02020603050405020304" pitchFamily="18" charset="0"/>
            </a:endParaRPr>
          </a:p>
          <a:p>
            <a:pPr lvl="0" algn="just">
              <a:lnSpc>
                <a:spcPct val="150000"/>
              </a:lnSpc>
            </a:pPr>
            <a:r>
              <a:rPr lang="en-IN" sz="2400" dirty="0">
                <a:latin typeface="Times New Roman" panose="02020603050405020304" pitchFamily="18" charset="0"/>
                <a:cs typeface="Times New Roman" panose="02020603050405020304" pitchFamily="18" charset="0"/>
              </a:rPr>
              <a:t>Hard Disk                          -160GB</a:t>
            </a:r>
          </a:p>
          <a:p>
            <a:pPr lvl="0" algn="just">
              <a:lnSpc>
                <a:spcPct val="150000"/>
              </a:lnSpc>
            </a:pPr>
            <a:r>
              <a:rPr lang="en-IN" sz="2400" dirty="0">
                <a:latin typeface="Times New Roman" panose="02020603050405020304" pitchFamily="18" charset="0"/>
                <a:cs typeface="Times New Roman" panose="02020603050405020304" pitchFamily="18" charset="0"/>
              </a:rPr>
              <a:t>Key Board                         - Standard Windows Keyboard</a:t>
            </a:r>
          </a:p>
          <a:p>
            <a:pPr lvl="0" algn="just">
              <a:lnSpc>
                <a:spcPct val="150000"/>
              </a:lnSpc>
            </a:pPr>
            <a:r>
              <a:rPr lang="en-IN" sz="2400" dirty="0">
                <a:latin typeface="Times New Roman" panose="02020603050405020304" pitchFamily="18" charset="0"/>
                <a:cs typeface="Times New Roman" panose="02020603050405020304" pitchFamily="18" charset="0"/>
              </a:rPr>
              <a:t>Mouse                                - Two or Three Button Mouse</a:t>
            </a:r>
          </a:p>
          <a:p>
            <a:pPr lvl="0" algn="just">
              <a:lnSpc>
                <a:spcPct val="150000"/>
              </a:lnSpc>
            </a:pPr>
            <a:r>
              <a:rPr lang="en-IN" sz="2400" dirty="0">
                <a:latin typeface="Times New Roman" panose="02020603050405020304" pitchFamily="18" charset="0"/>
                <a:cs typeface="Times New Roman" panose="02020603050405020304" pitchFamily="18" charset="0"/>
              </a:rPr>
              <a:t>Monitor                              - SVGA</a:t>
            </a:r>
          </a:p>
          <a:p>
            <a:pPr marL="0" lv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309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3868" y="0"/>
            <a:ext cx="6885037" cy="6492875"/>
          </a:xfrm>
        </p:spPr>
        <p:txBody>
          <a:bodyPr>
            <a:noAutofit/>
          </a:bodyPr>
          <a:lstStyle/>
          <a:p>
            <a:pPr lvl="2"/>
            <a:endParaRPr lang="en-US" sz="2400" dirty="0">
              <a:solidFill>
                <a:srgbClr val="FF0000"/>
              </a:solidFill>
              <a:latin typeface="Times New Roman" panose="02020603050405020304" pitchFamily="18" charset="0"/>
              <a:cs typeface="Times New Roman" panose="02020603050405020304" pitchFamily="18" charset="0"/>
            </a:endParaRP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Abstract</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Introduction</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Literature review</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Existing Method</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Drawbacks</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Proposed method				</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Advantages</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Implementation</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Hardware and Software Requirements</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UML diagrams</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Architecture</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Results</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Conclusion</a:t>
            </a:r>
          </a:p>
          <a:p>
            <a:pPr lvl="2">
              <a:lnSpc>
                <a:spcPct val="100000"/>
              </a:lnSpc>
            </a:pPr>
            <a:r>
              <a:rPr lang="en-US" sz="2400" dirty="0">
                <a:solidFill>
                  <a:srgbClr val="FF0000"/>
                </a:solidFill>
                <a:latin typeface="Times New Roman" panose="02020603050405020304" pitchFamily="18" charset="0"/>
                <a:cs typeface="Times New Roman" panose="02020603050405020304" pitchFamily="18" charset="0"/>
              </a:rPr>
              <a:t>References</a:t>
            </a:r>
          </a:p>
        </p:txBody>
      </p:sp>
      <p:sp>
        <p:nvSpPr>
          <p:cNvPr id="2" name="Title 1"/>
          <p:cNvSpPr>
            <a:spLocks noGrp="1"/>
          </p:cNvSpPr>
          <p:nvPr>
            <p:ph type="title"/>
          </p:nvPr>
        </p:nvSpPr>
        <p:spPr>
          <a:xfrm>
            <a:off x="579046" y="2103437"/>
            <a:ext cx="3114822" cy="1325563"/>
          </a:xfrm>
        </p:spPr>
        <p:txBody>
          <a:bodyPr>
            <a:normAutofit/>
          </a:bodyPr>
          <a:lstStyle/>
          <a:p>
            <a:r>
              <a:rPr lang="en-US" b="1" dirty="0">
                <a:latin typeface="Times New Roman" panose="02020603050405020304" pitchFamily="18" charset="0"/>
                <a:cs typeface="Times New Roman" panose="02020603050405020304" pitchFamily="18" charset="0"/>
              </a:rPr>
              <a:t>     Index</a:t>
            </a:r>
          </a:p>
        </p:txBody>
      </p:sp>
    </p:spTree>
    <p:extLst>
      <p:ext uri="{BB962C8B-B14F-4D97-AF65-F5344CB8AC3E}">
        <p14:creationId xmlns:p14="http://schemas.microsoft.com/office/powerpoint/2010/main" val="2089940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0326"/>
            <a:ext cx="10515600" cy="4164038"/>
          </a:xfrm>
        </p:spPr>
        <p:txBody>
          <a:bodyPr/>
          <a:lstStyle/>
          <a:p>
            <a:pPr algn="just">
              <a:lnSpc>
                <a:spcPct val="150000"/>
              </a:lnSpc>
            </a:pPr>
            <a:r>
              <a:rPr lang="en-IN" sz="2400" b="1" u="sng" dirty="0">
                <a:latin typeface="Times New Roman" panose="02020603050405020304" pitchFamily="18" charset="0"/>
                <a:cs typeface="Times New Roman" panose="02020603050405020304" pitchFamily="18" charset="0"/>
              </a:rPr>
              <a:t>CLASS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 </a:t>
            </a:r>
          </a:p>
          <a:p>
            <a:endParaRPr lang="en-IN" dirty="0"/>
          </a:p>
        </p:txBody>
      </p:sp>
      <p:sp>
        <p:nvSpPr>
          <p:cNvPr id="2" name="Title 1"/>
          <p:cNvSpPr>
            <a:spLocks noGrp="1"/>
          </p:cNvSpPr>
          <p:nvPr>
            <p:ph type="title"/>
          </p:nvPr>
        </p:nvSpPr>
        <p:spPr>
          <a:xfrm>
            <a:off x="1676400" y="163772"/>
            <a:ext cx="5610665" cy="586855"/>
          </a:xfrm>
        </p:spPr>
        <p:txBody>
          <a:bodyPr>
            <a:normAutofit/>
          </a:bodyPr>
          <a:lstStyle/>
          <a:p>
            <a:pPr algn="ctr"/>
            <a:r>
              <a:rPr lang="en-IN" sz="28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1014171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EB9B12-2750-41FB-9071-AEC63DFD2C1A}"/>
              </a:ext>
            </a:extLst>
          </p:cNvPr>
          <p:cNvSpPr>
            <a:spLocks noGrp="1"/>
          </p:cNvSpPr>
          <p:nvPr>
            <p:ph idx="1"/>
          </p:nvPr>
        </p:nvSpPr>
        <p:spPr>
          <a:xfrm>
            <a:off x="838200" y="731520"/>
            <a:ext cx="10515600" cy="5445443"/>
          </a:xfrm>
        </p:spPr>
        <p:txBody>
          <a:bodyPr/>
          <a:lstStyle/>
          <a:p>
            <a:endParaRPr lang="en-IN" dirty="0"/>
          </a:p>
        </p:txBody>
      </p:sp>
      <p:pic>
        <p:nvPicPr>
          <p:cNvPr id="4" name="Picture 3">
            <a:extLst>
              <a:ext uri="{FF2B5EF4-FFF2-40B4-BE49-F238E27FC236}">
                <a16:creationId xmlns:a16="http://schemas.microsoft.com/office/drawing/2014/main" id="{DCB746A1-13B2-4F1B-8722-25C2AED37B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6763" y="1010920"/>
            <a:ext cx="6831037" cy="4836160"/>
          </a:xfrm>
          <a:prstGeom prst="rect">
            <a:avLst/>
          </a:prstGeom>
          <a:noFill/>
          <a:ln>
            <a:noFill/>
          </a:ln>
        </p:spPr>
      </p:pic>
    </p:spTree>
    <p:extLst>
      <p:ext uri="{BB962C8B-B14F-4D97-AF65-F5344CB8AC3E}">
        <p14:creationId xmlns:p14="http://schemas.microsoft.com/office/powerpoint/2010/main" val="155874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6"/>
            <a:ext cx="10515600" cy="5745707"/>
          </a:xfrm>
        </p:spPr>
        <p:txBody>
          <a:bodyPr>
            <a:normAutofit/>
          </a:bodyPr>
          <a:lstStyle/>
          <a:p>
            <a:pPr algn="just">
              <a:lnSpc>
                <a:spcPct val="150000"/>
              </a:lnSpc>
            </a:pPr>
            <a:r>
              <a:rPr lang="en-IN" sz="2400" b="1" u="sng"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a:t>
            </a:r>
          </a:p>
        </p:txBody>
      </p:sp>
    </p:spTree>
    <p:extLst>
      <p:ext uri="{BB962C8B-B14F-4D97-AF65-F5344CB8AC3E}">
        <p14:creationId xmlns:p14="http://schemas.microsoft.com/office/powerpoint/2010/main" val="88743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01399" y="715673"/>
            <a:ext cx="5391584" cy="4429125"/>
          </a:xfrm>
          <a:prstGeom prst="rect">
            <a:avLst/>
          </a:prstGeom>
        </p:spPr>
      </p:pic>
      <p:pic>
        <p:nvPicPr>
          <p:cNvPr id="5" name="Picture 4"/>
          <p:cNvPicPr/>
          <p:nvPr/>
        </p:nvPicPr>
        <p:blipFill>
          <a:blip r:embed="rId3"/>
          <a:stretch>
            <a:fillRect/>
          </a:stretch>
        </p:blipFill>
        <p:spPr>
          <a:xfrm>
            <a:off x="6192983" y="1006618"/>
            <a:ext cx="5467350" cy="4276725"/>
          </a:xfrm>
          <a:prstGeom prst="rect">
            <a:avLst/>
          </a:prstGeom>
        </p:spPr>
      </p:pic>
    </p:spTree>
    <p:extLst>
      <p:ext uri="{BB962C8B-B14F-4D97-AF65-F5344CB8AC3E}">
        <p14:creationId xmlns:p14="http://schemas.microsoft.com/office/powerpoint/2010/main" val="3917980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SEQUENCE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IN" dirty="0"/>
          </a:p>
        </p:txBody>
      </p:sp>
    </p:spTree>
    <p:extLst>
      <p:ext uri="{BB962C8B-B14F-4D97-AF65-F5344CB8AC3E}">
        <p14:creationId xmlns:p14="http://schemas.microsoft.com/office/powerpoint/2010/main" val="1875423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CCBB43-C43B-4A63-A820-987FC18DE97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911927" y="1481138"/>
            <a:ext cx="6927273" cy="4525962"/>
          </a:xfrm>
          <a:prstGeom prst="rect">
            <a:avLst/>
          </a:prstGeom>
          <a:noFill/>
          <a:ln>
            <a:noFill/>
          </a:ln>
        </p:spPr>
      </p:pic>
    </p:spTree>
    <p:extLst>
      <p:ext uri="{BB962C8B-B14F-4D97-AF65-F5344CB8AC3E}">
        <p14:creationId xmlns:p14="http://schemas.microsoft.com/office/powerpoint/2010/main" val="1467846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534"/>
            <a:ext cx="10515600" cy="6081429"/>
          </a:xfrm>
        </p:spPr>
        <p:txBody>
          <a:bodyPr>
            <a:norm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Collaboration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149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AC82A3-11FC-40D9-83B9-45209F005CD2}"/>
              </a:ext>
            </a:extLst>
          </p:cNvPr>
          <p:cNvPicPr>
            <a:picLocks noGrp="1" noChangeAspect="1"/>
          </p:cNvPicPr>
          <p:nvPr>
            <p:ph idx="1"/>
          </p:nvPr>
        </p:nvPicPr>
        <p:blipFill>
          <a:blip r:embed="rId2"/>
          <a:stretch>
            <a:fillRect/>
          </a:stretch>
        </p:blipFill>
        <p:spPr>
          <a:xfrm>
            <a:off x="3337725" y="1481138"/>
            <a:ext cx="5516549" cy="4525962"/>
          </a:xfrm>
          <a:prstGeom prst="rect">
            <a:avLst/>
          </a:prstGeom>
        </p:spPr>
      </p:pic>
    </p:spTree>
    <p:extLst>
      <p:ext uri="{BB962C8B-B14F-4D97-AF65-F5344CB8AC3E}">
        <p14:creationId xmlns:p14="http://schemas.microsoft.com/office/powerpoint/2010/main" val="2074533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
            <a:ext cx="10515600" cy="5999542"/>
          </a:xfrm>
        </p:spPr>
        <p:txBody>
          <a:bodyPr>
            <a:normAutofit/>
          </a:bodyPr>
          <a:lstStyle/>
          <a:p>
            <a:pPr algn="just">
              <a:lnSpc>
                <a:spcPct val="150000"/>
              </a:lnSpc>
            </a:pPr>
            <a:endParaRPr lang="en-IN" sz="2400" b="1" u="sng" dirty="0">
              <a:latin typeface="Times New Roman" panose="02020603050405020304" pitchFamily="18" charset="0"/>
              <a:cs typeface="Times New Roman" panose="02020603050405020304" pitchFamily="18" charset="0"/>
            </a:endParaRPr>
          </a:p>
          <a:p>
            <a:pPr algn="just">
              <a:lnSpc>
                <a:spcPct val="150000"/>
              </a:lnSpc>
            </a:pPr>
            <a:endParaRPr lang="en-IN" sz="2400" b="1" u="sng"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u="sng" dirty="0">
                <a:latin typeface="Times New Roman" panose="02020603050405020304" pitchFamily="18" charset="0"/>
                <a:cs typeface="Times New Roman" panose="02020603050405020304" pitchFamily="18" charset="0"/>
              </a:rPr>
              <a:t>DEPLOYMENT DIAGRAM</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4161955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65564"/>
            <a:ext cx="6276109" cy="3726872"/>
          </a:xfrm>
          <a:prstGeom prst="rect">
            <a:avLst/>
          </a:prstGeom>
          <a:noFill/>
          <a:ln>
            <a:noFill/>
          </a:ln>
        </p:spPr>
      </p:pic>
    </p:spTree>
    <p:extLst>
      <p:ext uri="{BB962C8B-B14F-4D97-AF65-F5344CB8AC3E}">
        <p14:creationId xmlns:p14="http://schemas.microsoft.com/office/powerpoint/2010/main" val="376290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20" y="0"/>
            <a:ext cx="9601196" cy="996793"/>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491320" y="996793"/>
            <a:ext cx="10931856" cy="5078313"/>
          </a:xfrm>
          <a:prstGeom prst="rect">
            <a:avLst/>
          </a:prstGeom>
        </p:spPr>
        <p:txBody>
          <a:bodyPr wrap="square">
            <a:spAutoFit/>
          </a:bodyPr>
          <a:lstStyle/>
          <a:p>
            <a:pPr algn="just">
              <a:lnSpc>
                <a:spcPct val="150000"/>
              </a:lnSpc>
            </a:pPr>
            <a:r>
              <a:rPr lang="en-IN" sz="2400" dirty="0">
                <a:latin typeface="Times New Roman" pitchFamily="18" charset="0"/>
                <a:cs typeface="Times New Roman" pitchFamily="18" charset="0"/>
              </a:rPr>
              <a:t>Cloud-based data storage service has drawn increasing interests from both academic and industry in the recent years due to its efﬁcient and low cost management. Since it provides services in an open network, it is urgent for service providers to make use of secure data storage and sharing mechanism to ensure data conﬁdentiality and service user privacy. To protect sensitive data from being compromised, the most widely used method is encryption. However, simply encrypting data (e.g., via AES) cannot fully address the practical need of data management. Besides, an effective access control over download request also needs to be considered so that Economic Denial of Sustainability (EDoS) attacks cannot be launched to hinder users from enjoying service. </a:t>
            </a:r>
          </a:p>
        </p:txBody>
      </p:sp>
    </p:spTree>
    <p:extLst>
      <p:ext uri="{BB962C8B-B14F-4D97-AF65-F5344CB8AC3E}">
        <p14:creationId xmlns:p14="http://schemas.microsoft.com/office/powerpoint/2010/main" val="3101661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735170"/>
          </a:xfrm>
        </p:spPr>
        <p:txBody>
          <a:body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latin typeface="Times New Roman" panose="02020603050405020304" pitchFamily="18" charset="0"/>
                <a:cs typeface="Times New Roman" panose="02020603050405020304" pitchFamily="18" charset="0"/>
              </a:rPr>
              <a:t>ACTIVITY DIAGRAM</a:t>
            </a:r>
            <a:r>
              <a:rPr lang="en-IN" sz="2400" b="1" u="sng"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a:p>
            <a:endParaRPr lang="en-IN" dirty="0"/>
          </a:p>
        </p:txBody>
      </p:sp>
    </p:spTree>
    <p:extLst>
      <p:ext uri="{BB962C8B-B14F-4D97-AF65-F5344CB8AC3E}">
        <p14:creationId xmlns:p14="http://schemas.microsoft.com/office/powerpoint/2010/main" val="1722202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369127" y="1099675"/>
            <a:ext cx="7384473" cy="4636107"/>
          </a:xfrm>
          <a:prstGeom prst="rect">
            <a:avLst/>
          </a:prstGeom>
        </p:spPr>
      </p:pic>
    </p:spTree>
    <p:extLst>
      <p:ext uri="{BB962C8B-B14F-4D97-AF65-F5344CB8AC3E}">
        <p14:creationId xmlns:p14="http://schemas.microsoft.com/office/powerpoint/2010/main" val="4042952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660"/>
            <a:ext cx="10515600" cy="5931303"/>
          </a:xfrm>
        </p:spPr>
        <p:txBody>
          <a:bodyPr/>
          <a:lstStyle/>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Component diagram</a:t>
            </a:r>
            <a:r>
              <a:rPr lang="en-IN" sz="2400"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IN" sz="2400" b="1" dirty="0">
                <a:latin typeface="Times New Roman" panose="02020603050405020304" pitchFamily="18" charset="0"/>
                <a:cs typeface="Times New Roman" panose="02020603050405020304" pitchFamily="18" charset="0"/>
              </a:rPr>
              <a:t>c</a:t>
            </a:r>
            <a:r>
              <a:rPr lang="en-IN" sz="24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a:p>
            <a:endParaRPr lang="en-IN" dirty="0"/>
          </a:p>
        </p:txBody>
      </p:sp>
    </p:spTree>
    <p:extLst>
      <p:ext uri="{BB962C8B-B14F-4D97-AF65-F5344CB8AC3E}">
        <p14:creationId xmlns:p14="http://schemas.microsoft.com/office/powerpoint/2010/main" val="2498794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673927" y="1715510"/>
            <a:ext cx="5555673" cy="2828781"/>
          </a:xfrm>
          <a:prstGeom prst="rect">
            <a:avLst/>
          </a:prstGeom>
          <a:noFill/>
          <a:ln>
            <a:noFill/>
          </a:ln>
        </p:spPr>
      </p:pic>
    </p:spTree>
    <p:extLst>
      <p:ext uri="{BB962C8B-B14F-4D97-AF65-F5344CB8AC3E}">
        <p14:creationId xmlns:p14="http://schemas.microsoft.com/office/powerpoint/2010/main" val="372615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0"/>
            <a:ext cx="10515600" cy="835878"/>
          </a:xfrm>
        </p:spPr>
        <p:txBody>
          <a:bodyPr>
            <a:normAutofit/>
          </a:bodyPr>
          <a:lstStyle/>
          <a:p>
            <a:pPr algn="ctr"/>
            <a:r>
              <a:rPr lang="en-IN" sz="2800" b="1" dirty="0">
                <a:latin typeface="Times New Roman" panose="02020603050405020304" pitchFamily="18" charset="0"/>
                <a:cs typeface="Times New Roman" panose="02020603050405020304" pitchFamily="18" charset="0"/>
              </a:rPr>
              <a:t>Architecture</a:t>
            </a:r>
          </a:p>
        </p:txBody>
      </p:sp>
      <p:pic>
        <p:nvPicPr>
          <p:cNvPr id="4" name="Picture 3">
            <a:extLst>
              <a:ext uri="{FF2B5EF4-FFF2-40B4-BE49-F238E27FC236}">
                <a16:creationId xmlns:a16="http://schemas.microsoft.com/office/drawing/2014/main" id="{CDCC6379-55E5-482C-B9C6-90900AC7816E}"/>
              </a:ext>
            </a:extLst>
          </p:cNvPr>
          <p:cNvPicPr>
            <a:picLocks noChangeAspect="1"/>
          </p:cNvPicPr>
          <p:nvPr/>
        </p:nvPicPr>
        <p:blipFill>
          <a:blip r:embed="rId2"/>
          <a:stretch>
            <a:fillRect/>
          </a:stretch>
        </p:blipFill>
        <p:spPr>
          <a:xfrm>
            <a:off x="2166425" y="1417833"/>
            <a:ext cx="7652825" cy="4810125"/>
          </a:xfrm>
          <a:prstGeom prst="rect">
            <a:avLst/>
          </a:prstGeom>
        </p:spPr>
      </p:pic>
    </p:spTree>
    <p:extLst>
      <p:ext uri="{BB962C8B-B14F-4D97-AF65-F5344CB8AC3E}">
        <p14:creationId xmlns:p14="http://schemas.microsoft.com/office/powerpoint/2010/main" val="624055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36728" y="970671"/>
            <a:ext cx="11286699" cy="588732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this paper, we introduced the notion of SE-EPOM and formalized its security deﬁnitions. Subsequently, we designed a concrete SE-EPOM scheme in a distributed architecture with our novel subset decision mechanism and proved it satisﬁes our proposed security requirements. Besides, the scheme possesses attractive features including supporting multi-keyword search, constant size trapdoor and ciphertext, hiding search pattern and access pattern during searching, and enabling the multi-writer/multi-reader setting. Finally, the evaluation on compared schemes and our scheme shows that the overall performance of our distributed SEEPOM scheme outperforms other solutions. We leave designing a secure SE-EPOM with fewer rounds of communication between CP and IS’s as our future work.</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6" name="Title 1"/>
          <p:cNvSpPr>
            <a:spLocks noGrp="1"/>
          </p:cNvSpPr>
          <p:nvPr>
            <p:ph type="title"/>
          </p:nvPr>
        </p:nvSpPr>
        <p:spPr>
          <a:xfrm>
            <a:off x="3430587" y="305234"/>
            <a:ext cx="8761413" cy="728480"/>
          </a:xfrm>
        </p:spPr>
        <p:txBody>
          <a:bodyPr>
            <a:normAutofit fontScale="90000"/>
          </a:bodyPr>
          <a:lstStyle/>
          <a:p>
            <a:r>
              <a:rPr lang="en-US" sz="2700" b="1" dirty="0">
                <a:latin typeface="Times New Roman" panose="02020603050405020304" pitchFamily="18" charset="0"/>
                <a:cs typeface="Times New Roman" panose="02020603050405020304" pitchFamily="18" charset="0"/>
              </a:rPr>
              <a:t>Conclusion</a:t>
            </a:r>
            <a:r>
              <a:rPr lang="en-US" sz="2400" b="1" dirty="0">
                <a:latin typeface="Times New Roman" panose="02020603050405020304" pitchFamily="18" charset="0"/>
                <a:cs typeface="Times New Roman" panose="02020603050405020304" pitchFamily="18" charset="0"/>
              </a:rPr>
              <a:t>:</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2078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41194" y="1195754"/>
            <a:ext cx="11259403" cy="5519371"/>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 “Forecast number of personal cloud storage consumers/users worldwide from 2014 to 2020 (in millions),” https://www.statista.com/statistics/638593/ worldwide-data-center-storage-capacity-cloud-vs-traditional/, accessed August 30, 2018.</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 [2] D. Boneh, G. Di Crescenzo, R. Ostrovsky, and G. Persiano, “Public key encryption with keyword search,” in International conference on the theory and applications of cryptographic techniques, 2004, pp. 506–522.</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 [3] J. W. Byun, H. S. Rhee, H.-A. Park, and D. H. Lee, “Off-line keyword guessing attacks on recent keyword search schemes over encrypted data,” in Workshop on Secure Data Management, 2006, pp. 75–83. </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403979" y="68239"/>
            <a:ext cx="10515600" cy="1241946"/>
          </a:xfrm>
        </p:spPr>
        <p:txBody>
          <a:bodyPr>
            <a:no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5" y="1294228"/>
            <a:ext cx="11150221" cy="420624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[4] Q. Huang and H. Li, “An efﬁcient public-key searchable encryption scheme secure against inside keyword guessing attacks,” Information Sciences, vol. 403, pp. 1–14, 2017.</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 [5] D. X. Song, D. Wagner, and A. Perrig, “Practical techniques for searches on encrypted data,” in Security and Privacy, 2000. S&amp;P 2000. Proceedings. 2000 IEEE Symposium on, 2000, pp. 44–55.</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096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39" y="341194"/>
            <a:ext cx="9976513" cy="6141493"/>
          </a:xfrm>
          <a:prstGeom prst="rect">
            <a:avLst/>
          </a:prstGeom>
        </p:spPr>
      </p:pic>
    </p:spTree>
    <p:extLst>
      <p:ext uri="{BB962C8B-B14F-4D97-AF65-F5344CB8AC3E}">
        <p14:creationId xmlns:p14="http://schemas.microsoft.com/office/powerpoint/2010/main" val="349079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171EB-59A2-4633-ACD9-5BFCD7E4AC0D}"/>
              </a:ext>
            </a:extLst>
          </p:cNvPr>
          <p:cNvSpPr>
            <a:spLocks noGrp="1"/>
          </p:cNvSpPr>
          <p:nvPr>
            <p:ph idx="1"/>
          </p:nvPr>
        </p:nvSpPr>
        <p:spPr>
          <a:xfrm>
            <a:off x="609600" y="1481330"/>
            <a:ext cx="10972800" cy="3076815"/>
          </a:xfrm>
        </p:spPr>
        <p:txBody>
          <a:bodyPr>
            <a:normAutofit/>
          </a:bodyPr>
          <a:lstStyle/>
          <a:p>
            <a:pPr marL="0" indent="0" algn="just">
              <a:lnSpc>
                <a:spcPct val="150000"/>
              </a:lnSpc>
              <a:buNone/>
            </a:pPr>
            <a:r>
              <a:rPr lang="en-IN" sz="2400" dirty="0">
                <a:latin typeface="Times New Roman" pitchFamily="18" charset="0"/>
                <a:cs typeface="Times New Roman" pitchFamily="18" charset="0"/>
              </a:rPr>
              <a:t>In this paper, we consider the dual access control, in the context of cloud-based storage, in the sense that we design a control mechanism over both data access and download request without loss of security and efﬁciency. Two dual access control systems are designed in this paper, where each of them is for a distinct designed setting. The security and experimental analysis for the systems are also presented</a:t>
            </a:r>
          </a:p>
        </p:txBody>
      </p:sp>
    </p:spTree>
    <p:extLst>
      <p:ext uri="{BB962C8B-B14F-4D97-AF65-F5344CB8AC3E}">
        <p14:creationId xmlns:p14="http://schemas.microsoft.com/office/powerpoint/2010/main" val="3159283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1254"/>
            <a:ext cx="10515600" cy="4675709"/>
          </a:xfrm>
        </p:spPr>
        <p:txBody>
          <a:bodyPr>
            <a:normAutofit/>
          </a:bodyPr>
          <a:lstStyle/>
          <a:p>
            <a:pPr algn="just">
              <a:lnSpc>
                <a:spcPct val="150000"/>
              </a:lnSpc>
            </a:pPr>
            <a:r>
              <a:rPr lang="en-US" sz="2400" dirty="0">
                <a:latin typeface="Times New Roman" pitchFamily="18" charset="0"/>
                <a:cs typeface="Times New Roman" pitchFamily="18" charset="0"/>
              </a:rPr>
              <a:t>In the recent decades, cloud-based storage service has attracted considerable attention from both academia and industries. It may be widely used in many Internet-based commercial applications (e.g., Apple iCould) due to its long-list beneﬁts including access ﬂexibility and free of local data management. </a:t>
            </a:r>
          </a:p>
          <a:p>
            <a:pPr algn="just">
              <a:lnSpc>
                <a:spcPct val="150000"/>
              </a:lnSpc>
            </a:pPr>
            <a:r>
              <a:rPr lang="en-US" sz="2400" dirty="0">
                <a:latin typeface="Times New Roman" pitchFamily="18" charset="0"/>
                <a:cs typeface="Times New Roman" pitchFamily="18" charset="0"/>
              </a:rPr>
              <a:t>Increasing number of individuals and companies nowadays prefer to outsource their data to remote cloud in such a way that they may reduce the cost of upgrading their local data management facilities/devices</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20526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073" y="961133"/>
            <a:ext cx="10515600" cy="5045772"/>
          </a:xfrm>
        </p:spPr>
        <p:txBody>
          <a:bodyPr>
            <a:normAutofit/>
          </a:bodyPr>
          <a:lstStyle/>
          <a:p>
            <a:pPr algn="just">
              <a:lnSpc>
                <a:spcPct val="150000"/>
              </a:lnSpc>
            </a:pPr>
            <a:r>
              <a:rPr lang="en-US" sz="2400" dirty="0">
                <a:latin typeface="Times New Roman" pitchFamily="18" charset="0"/>
                <a:cs typeface="Times New Roman" pitchFamily="18" charset="0"/>
              </a:rPr>
              <a:t>In this paper, we propose a new mechanism, dubbed dual access control, to tackle the above aforementioned two problems. To secure data in cloud-based storage service, attribute-based encryption (ABE) [9] is one of the promising candidates that enables the conﬁdentiality of outsourced data as well as ﬁne-grained control over the outsourced data.</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55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27018"/>
            <a:ext cx="12039600" cy="5254283"/>
          </a:xfrm>
        </p:spPr>
        <p:txBody>
          <a:bodyPr>
            <a:noAutofit/>
          </a:bodyPr>
          <a:lstStyle/>
          <a:p>
            <a:pPr marL="109728" indent="0" algn="just">
              <a:lnSpc>
                <a:spcPct val="150000"/>
              </a:lnSpc>
              <a:buNone/>
            </a:pPr>
            <a:r>
              <a:rPr lang="en-US" sz="2400" b="1" dirty="0">
                <a:latin typeface="Times New Roman" pitchFamily="18" charset="0"/>
                <a:cs typeface="Times New Roman" pitchFamily="18" charset="0"/>
              </a:rPr>
              <a:t>[1] Alexandros Bakas and Antonis Michalas. Modern family: A revocable hybrid encryption scheme based on attribute-based encryption, symmetric searchable encryption and SGX. In SecureComm 2019, pages 472–486, 2019.</a:t>
            </a:r>
            <a:endParaRPr lang="en-US" sz="2400" dirty="0">
              <a:latin typeface="Times New Roman" pitchFamily="18" charset="0"/>
              <a:cs typeface="Times New Roman" pitchFamily="18" charset="0"/>
            </a:endParaRPr>
          </a:p>
          <a:p>
            <a:pPr marL="0" indent="0" algn="just">
              <a:lnSpc>
                <a:spcPct val="150000"/>
              </a:lnSpc>
              <a:buNone/>
            </a:pPr>
            <a:r>
              <a:rPr lang="en-US" sz="2400" dirty="0">
                <a:latin typeface="Times New Roman" pitchFamily="18" charset="0"/>
                <a:cs typeface="Times New Roman" pitchFamily="18" charset="0"/>
              </a:rPr>
              <a:t>Secure cloud storage is considered as one of the most important issues that both businesses and end-users take into account before moving their private data to the cloud. Lately, we have seen some interesting approaches that are based either on the promising concept of Symmetric Searchable Encryption (SSE) or on the well-studied field of Attribute-Based Encryption (ABE). </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541156" y="415636"/>
            <a:ext cx="8761413" cy="624963"/>
          </a:xfrm>
        </p:spPr>
        <p:txBody>
          <a:bodyPr>
            <a:normAutofit/>
          </a:bodyPr>
          <a:lstStyle/>
          <a:p>
            <a:r>
              <a:rPr lang="en-US" sz="3200" b="1" dirty="0">
                <a:latin typeface="Times New Roman" panose="02020603050405020304" pitchFamily="18" charset="0"/>
                <a:cs typeface="Times New Roman" panose="02020603050405020304" pitchFamily="18" charset="0"/>
              </a:rPr>
              <a:t>Literature review</a:t>
            </a:r>
            <a:endParaRPr lang="en-US" sz="5400" b="1" dirty="0"/>
          </a:p>
        </p:txBody>
      </p:sp>
    </p:spTree>
    <p:extLst>
      <p:ext uri="{BB962C8B-B14F-4D97-AF65-F5344CB8AC3E}">
        <p14:creationId xmlns:p14="http://schemas.microsoft.com/office/powerpoint/2010/main" val="2335677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3601" y="526473"/>
            <a:ext cx="11354938" cy="5929746"/>
          </a:xfrm>
        </p:spPr>
        <p:txBody>
          <a:bodyPr>
            <a:normAutofit/>
          </a:bodyPr>
          <a:lstStyle/>
          <a:p>
            <a:pPr marL="109728" indent="0" algn="just">
              <a:lnSpc>
                <a:spcPct val="150000"/>
              </a:lnSpc>
              <a:buNone/>
            </a:pPr>
            <a:r>
              <a:rPr lang="en-US" sz="2400" b="1" dirty="0">
                <a:latin typeface="Times New Roman" pitchFamily="18" charset="0"/>
                <a:cs typeface="Times New Roman" pitchFamily="18" charset="0"/>
              </a:rPr>
              <a:t>[2] Antonis Michalas. The lord of the shares: combining attribute based encryption and searchable encryption for ﬂexible data sharing. In SAC 2019, pages 146–155, 2019</a:t>
            </a:r>
            <a:endParaRPr lang="en-US" sz="2400" dirty="0">
              <a:latin typeface="Times New Roman" pitchFamily="18" charset="0"/>
              <a:cs typeface="Times New Roman" pitchFamily="18" charset="0"/>
            </a:endParaRPr>
          </a:p>
          <a:p>
            <a:pPr marL="109728" indent="0" algn="just">
              <a:lnSpc>
                <a:spcPct val="150000"/>
              </a:lnSpc>
              <a:buNone/>
            </a:pPr>
            <a:r>
              <a:rPr lang="en-US" sz="2400" dirty="0">
                <a:latin typeface="Times New Roman" pitchFamily="18" charset="0"/>
                <a:cs typeface="Times New Roman" pitchFamily="18" charset="0"/>
              </a:rPr>
              <a:t>Secure cloud storage is considered one of the most important issues that both businesses and end-users are considering before moving their private data to the cloud. Lately, we have seen some interesting approaches that are based either on the promising concept of Symmetric Searchable Encryption (SSE) or on the well-studied field of Attribute-Based Encryption (ABE).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955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891034"/>
            <a:ext cx="11655188" cy="5080276"/>
          </a:xfrm>
        </p:spPr>
        <p:txBody>
          <a:bodyPr>
            <a:noAutofit/>
          </a:bodyPr>
          <a:lstStyle/>
          <a:p>
            <a:pPr marL="109728" indent="0" algn="just">
              <a:lnSpc>
                <a:spcPct val="150000"/>
              </a:lnSpc>
              <a:buNone/>
            </a:pPr>
            <a:r>
              <a:rPr lang="en-US" sz="2400" b="1" dirty="0">
                <a:latin typeface="Times New Roman" pitchFamily="18" charset="0"/>
                <a:cs typeface="Times New Roman" pitchFamily="18" charset="0"/>
              </a:rPr>
              <a:t>[3] G. Wang, C. Liu, Y. Dong, P. Han, H. Pan, and B. Fang, “Idcrypt: A multi-user searchable symmetric encryption scheme for cloud applications,” IEEE Access, vol. 6, pp. 2908–2921, 2018. </a:t>
            </a:r>
            <a:endParaRPr lang="en-US" sz="2400" dirty="0">
              <a:latin typeface="Times New Roman" pitchFamily="18" charset="0"/>
              <a:cs typeface="Times New Roman" pitchFamily="18" charset="0"/>
            </a:endParaRPr>
          </a:p>
          <a:p>
            <a:pPr marL="109728" indent="0" algn="just">
              <a:lnSpc>
                <a:spcPct val="150000"/>
              </a:lnSpc>
              <a:buNone/>
            </a:pPr>
            <a:r>
              <a:rPr lang="en-US" sz="2400" dirty="0">
                <a:latin typeface="Times New Roman" pitchFamily="18" charset="0"/>
                <a:cs typeface="Times New Roman" pitchFamily="18" charset="0"/>
              </a:rPr>
              <a:t>Searchable Encryption (SE) has been extensively examined by both academic and industry researchers. While many academic SE schemes show provable security, they usually expose some query information (e.g., search and access patterns) to achieve high efficiency. However, several inference attacks have exploited such leakage, e.g., a query recovery attack can convert opaque query trapdoors to their corresponding keywords based on some prior knowledge.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119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3473</TotalTime>
  <Words>2199</Words>
  <Application>Microsoft Office PowerPoint</Application>
  <PresentationFormat>Widescreen</PresentationFormat>
  <Paragraphs>125</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Calibri</vt:lpstr>
      <vt:lpstr>Lucida Sans Unicode</vt:lpstr>
      <vt:lpstr>Times New Roman</vt:lpstr>
      <vt:lpstr>Verdana</vt:lpstr>
      <vt:lpstr>Wingdings 2</vt:lpstr>
      <vt:lpstr>Wingdings 3</vt:lpstr>
      <vt:lpstr>Concourse</vt:lpstr>
      <vt:lpstr>PowerPoint Presentation</vt:lpstr>
      <vt:lpstr>     Index</vt:lpstr>
      <vt:lpstr>Abstract</vt:lpstr>
      <vt:lpstr>PowerPoint Presentation</vt:lpstr>
      <vt:lpstr>Introduction</vt:lpstr>
      <vt:lpstr>PowerPoint Presentation</vt:lpstr>
      <vt:lpstr>Literature review</vt:lpstr>
      <vt:lpstr>PowerPoint Presentation</vt:lpstr>
      <vt:lpstr>PowerPoint Presentation</vt:lpstr>
      <vt:lpstr>PowerPoint Presentation</vt:lpstr>
      <vt:lpstr>PowerPoint Presentation</vt:lpstr>
      <vt:lpstr>Existing method </vt:lpstr>
      <vt:lpstr>Proposed system</vt:lpstr>
      <vt:lpstr>Implementation</vt:lpstr>
      <vt:lpstr>PowerPoint Presentation</vt:lpstr>
      <vt:lpstr>PowerPoint Presentation</vt:lpstr>
      <vt:lpstr>PowerPoint Presentation</vt:lpstr>
      <vt:lpstr>Hardware and Software Requirements:</vt:lpstr>
      <vt:lpstr>PowerPoint Presentation</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Conclusion: </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RUPESH T.</cp:lastModifiedBy>
  <cp:revision>260</cp:revision>
  <dcterms:created xsi:type="dcterms:W3CDTF">2020-06-29T09:16:21Z</dcterms:created>
  <dcterms:modified xsi:type="dcterms:W3CDTF">2021-07-27T04:44:46Z</dcterms:modified>
</cp:coreProperties>
</file>