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30" d="100"/>
          <a:sy n="30" d="100"/>
        </p:scale>
        <p:origin x="1296" y="-4459"/>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png"/><Relationship Id="rId1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www.analyticsvidhya.com/blog/2015/07/guide-data-visualization-r/" TargetMode="External"/><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www.datacamp.com/community/tutorials/r-tutorial-read-excel-into-r" TargetMode="External"/><Relationship Id="rId5" Type="http://schemas.openxmlformats.org/officeDocument/2006/relationships/image" Target="../media/image3.png"/><Relationship Id="rId15" Type="http://schemas.openxmlformats.org/officeDocument/2006/relationships/diagramLayout" Target="../diagrams/layout1.xml"/><Relationship Id="rId10" Type="http://schemas.openxmlformats.org/officeDocument/2006/relationships/hyperlink" Target="https://cran.r-project.org/web/packages/scrapeR/scrapeR.pdf" TargetMode="External"/><Relationship Id="rId4" Type="http://schemas.openxmlformats.org/officeDocument/2006/relationships/image" Target="../media/image2.png"/><Relationship Id="rId9" Type="http://schemas.openxmlformats.org/officeDocument/2006/relationships/hyperlink" Target="https://www.crummy.com/software/BeautifulSoup/" TargetMode="External"/><Relationship Id="rId1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305178"/>
            <a:chOff x="576544" y="12808367"/>
            <a:chExt cx="12227390" cy="25061364"/>
          </a:xfrm>
        </p:grpSpPr>
        <p:sp>
          <p:nvSpPr>
            <p:cNvPr id="2" name="Rectangle 1"/>
            <p:cNvSpPr/>
            <p:nvPr/>
          </p:nvSpPr>
          <p:spPr>
            <a:xfrm>
              <a:off x="581844" y="14132898"/>
              <a:ext cx="12222090" cy="23736833"/>
            </a:xfrm>
            <a:prstGeom prst="rect">
              <a:avLst/>
            </a:prstGeom>
          </p:spPr>
          <p:txBody>
            <a:bodyPr wrap="square">
              <a:spAutoFit/>
            </a:bodyPr>
            <a:lstStyle/>
            <a:p>
              <a:pPr algn="just">
                <a:spcBef>
                  <a:spcPts val="0"/>
                </a:spcBef>
                <a:spcAft>
                  <a:spcPts val="0"/>
                </a:spcAft>
              </a:pPr>
              <a:r>
                <a:rPr lang="en-US" sz="3600" dirty="0">
                  <a:latin typeface="+mj-lt"/>
                  <a:cs typeface="Arial" panose="020B0604020202020204" pitchFamily="34" charset="0"/>
                </a:rPr>
                <a:t>Due to the development of experimental and analytic equipment, large amounts of scientific data are being produced all over the world. The rapidly increasing volume and variety of geoscience-related data give researchers opportunities to answer scientific questions that are hard to solve using traditional methods. However, most of the time, raw data are not directly usable because of their hierarchical structures, missing values, inaccuracy, duplication, and so on. Also the data format needs to be adapted to different analytic techniques. It is often said that 80% time of data analytics is spent on data cleaning and preparing. Therefore, data processing is a crucial part of the data analytics pipeline, and iterative processing is needed when new problems emerge or secondary data are generated, throughout the whole analytics procedure. This poster will mainly focus on data processing and preparation. We start by introducing the principles for cleaning datasets, followed by some quick data exploration methods. Then we demonstrate some ways of dealing with various problems, such as missing values or duplication, in the datasets. The last part of the presentation show applications in real geoscientific datasets.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Tetherless World Constellation,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mj-lt"/>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5532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1876212"/>
            <a:chOff x="576544" y="12808366"/>
            <a:chExt cx="25132554" cy="3072191"/>
          </a:xfrm>
        </p:grpSpPr>
        <p:sp>
          <p:nvSpPr>
            <p:cNvPr id="89" name="Rectangle 88">
              <a:extLst>
                <a:ext uri="{FF2B5EF4-FFF2-40B4-BE49-F238E27FC236}">
                  <a16:creationId xmlns:a16="http://schemas.microsoft.com/office/drawing/2014/main" id="{934DC56B-CA12-D549-8781-B78844EE7F96}"/>
                </a:ext>
              </a:extLst>
            </p:cNvPr>
            <p:cNvSpPr/>
            <p:nvPr/>
          </p:nvSpPr>
          <p:spPr>
            <a:xfrm>
              <a:off x="576544" y="14923021"/>
              <a:ext cx="12222089" cy="957536"/>
            </a:xfrm>
            <a:prstGeom prst="rect">
              <a:avLst/>
            </a:prstGeom>
          </p:spPr>
          <p:txBody>
            <a:bodyPr wrap="square">
              <a:spAutoFit/>
            </a:bodyPr>
            <a:lstStyle/>
            <a:p>
              <a:pPr algn="ctr">
                <a:spcBef>
                  <a:spcPts val="0"/>
                </a:spcBef>
                <a:spcAft>
                  <a:spcPts val="0"/>
                </a:spcAft>
              </a:pPr>
              <a:r>
                <a:rPr lang="en-US" sz="3200" dirty="0">
                  <a:latin typeface="+mj-lt"/>
                  <a:cs typeface="Arial" panose="020B0604020202020204" pitchFamily="34" charset="0"/>
                </a:rPr>
                <a:t>Data Preparation Steps:</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36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grpSp>
        <p:nvGrpSpPr>
          <p:cNvPr id="13" name="Group 12">
            <a:extLst>
              <a:ext uri="{FF2B5EF4-FFF2-40B4-BE49-F238E27FC236}">
                <a16:creationId xmlns:a16="http://schemas.microsoft.com/office/drawing/2014/main" id="{B7B65183-CAC5-717C-0D77-3167A0ACA75F}"/>
              </a:ext>
            </a:extLst>
          </p:cNvPr>
          <p:cNvGrpSpPr/>
          <p:nvPr/>
        </p:nvGrpSpPr>
        <p:grpSpPr>
          <a:xfrm>
            <a:off x="10530681" y="25565000"/>
            <a:ext cx="10076148" cy="10513661"/>
            <a:chOff x="476083" y="23646343"/>
            <a:chExt cx="10076148" cy="10513661"/>
          </a:xfrm>
        </p:grpSpPr>
        <p:grpSp>
          <p:nvGrpSpPr>
            <p:cNvPr id="20" name="Group 19">
              <a:extLst>
                <a:ext uri="{FF2B5EF4-FFF2-40B4-BE49-F238E27FC236}">
                  <a16:creationId xmlns:a16="http://schemas.microsoft.com/office/drawing/2014/main" id="{CF6D0D0B-6C01-565A-06C6-3A1AF3ACF35C}"/>
                </a:ext>
              </a:extLst>
            </p:cNvPr>
            <p:cNvGrpSpPr/>
            <p:nvPr/>
          </p:nvGrpSpPr>
          <p:grpSpPr>
            <a:xfrm>
              <a:off x="644409" y="23646343"/>
              <a:ext cx="9601200" cy="2431328"/>
              <a:chOff x="576544" y="12808368"/>
              <a:chExt cx="12222089" cy="3981163"/>
            </a:xfrm>
          </p:grpSpPr>
          <p:sp>
            <p:nvSpPr>
              <p:cNvPr id="41" name="Rectangle 40">
                <a:extLst>
                  <a:ext uri="{FF2B5EF4-FFF2-40B4-BE49-F238E27FC236}">
                    <a16:creationId xmlns:a16="http://schemas.microsoft.com/office/drawing/2014/main" id="{3AF42A2B-4354-017C-5D3B-EDD3F7EAE216}"/>
                  </a:ext>
                </a:extLst>
              </p:cNvPr>
              <p:cNvSpPr/>
              <p:nvPr/>
            </p:nvSpPr>
            <p:spPr>
              <a:xfrm>
                <a:off x="576544" y="14219301"/>
                <a:ext cx="12222089" cy="2570230"/>
              </a:xfrm>
              <a:prstGeom prst="rect">
                <a:avLst/>
              </a:prstGeom>
            </p:spPr>
            <p:txBody>
              <a:bodyPr wrap="square">
                <a:spAutoFit/>
              </a:bodyPr>
              <a:lstStyle/>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variable forms a column</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observation forms a row</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type of observational unit forms a table</a:t>
                </a:r>
              </a:p>
            </p:txBody>
          </p:sp>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a:t>
                </a:r>
                <a:r>
                  <a:rPr lang="en-US" sz="4000" b="1" dirty="0">
                    <a:solidFill>
                      <a:schemeClr val="bg1"/>
                    </a:solidFill>
                    <a:latin typeface="+mj-lt"/>
                    <a:ea typeface="Verdana" pitchFamily="-108" charset="0"/>
                    <a:cs typeface="Verdana" pitchFamily="-108" charset="0"/>
                    <a:sym typeface="Verdana" pitchFamily="-108" charset="0"/>
                  </a:rPr>
                  <a:t> </a:t>
                </a:r>
              </a:p>
            </p:txBody>
          </p:sp>
        </p:grpSp>
        <p:pic>
          <p:nvPicPr>
            <p:cNvPr id="30" name="Picture 29">
              <a:extLst>
                <a:ext uri="{FF2B5EF4-FFF2-40B4-BE49-F238E27FC236}">
                  <a16:creationId xmlns:a16="http://schemas.microsoft.com/office/drawing/2014/main" id="{957B62A1-BDB4-FA59-DD3F-9607D47D4E9F}"/>
                </a:ext>
              </a:extLst>
            </p:cNvPr>
            <p:cNvPicPr>
              <a:picLocks noChangeAspect="1"/>
            </p:cNvPicPr>
            <p:nvPr/>
          </p:nvPicPr>
          <p:blipFill>
            <a:blip r:embed="rId7"/>
            <a:stretch>
              <a:fillRect/>
            </a:stretch>
          </p:blipFill>
          <p:spPr>
            <a:xfrm>
              <a:off x="476083" y="26523090"/>
              <a:ext cx="8317661" cy="2857211"/>
            </a:xfrm>
            <a:prstGeom prst="rect">
              <a:avLst/>
            </a:prstGeom>
          </p:spPr>
        </p:pic>
        <p:pic>
          <p:nvPicPr>
            <p:cNvPr id="31" name="Picture 30">
              <a:extLst>
                <a:ext uri="{FF2B5EF4-FFF2-40B4-BE49-F238E27FC236}">
                  <a16:creationId xmlns:a16="http://schemas.microsoft.com/office/drawing/2014/main" id="{DF7E3281-2699-43F0-5647-2C2C1BE4C6F4}"/>
                </a:ext>
              </a:extLst>
            </p:cNvPr>
            <p:cNvPicPr>
              <a:picLocks noChangeAspect="1"/>
            </p:cNvPicPr>
            <p:nvPr/>
          </p:nvPicPr>
          <p:blipFill>
            <a:blip r:embed="rId8"/>
            <a:stretch>
              <a:fillRect/>
            </a:stretch>
          </p:blipFill>
          <p:spPr>
            <a:xfrm>
              <a:off x="1612895" y="29926263"/>
              <a:ext cx="5644988" cy="4233741"/>
            </a:xfrm>
            <a:prstGeom prst="rect">
              <a:avLst/>
            </a:prstGeom>
          </p:spPr>
        </p:pic>
        <p:sp>
          <p:nvSpPr>
            <p:cNvPr id="32" name="TextBox 31">
              <a:extLst>
                <a:ext uri="{FF2B5EF4-FFF2-40B4-BE49-F238E27FC236}">
                  <a16:creationId xmlns:a16="http://schemas.microsoft.com/office/drawing/2014/main" id="{A5FE8239-9142-BCCD-EE17-399641E1A11B}"/>
                </a:ext>
              </a:extLst>
            </p:cNvPr>
            <p:cNvSpPr txBox="1"/>
            <p:nvPr/>
          </p:nvSpPr>
          <p:spPr>
            <a:xfrm>
              <a:off x="3273075" y="26168980"/>
              <a:ext cx="2225289" cy="584775"/>
            </a:xfrm>
            <a:prstGeom prst="rect">
              <a:avLst/>
            </a:prstGeom>
            <a:noFill/>
          </p:spPr>
          <p:txBody>
            <a:bodyPr wrap="none" rtlCol="0">
              <a:spAutoFit/>
            </a:bodyPr>
            <a:lstStyle/>
            <a:p>
              <a:r>
                <a:rPr lang="en-US" sz="3200" dirty="0">
                  <a:latin typeface="+mj-lt"/>
                  <a:cs typeface="Arial" panose="020B0604020202020204" pitchFamily="34" charset="0"/>
                </a:rPr>
                <a:t>Untidy table</a:t>
              </a:r>
            </a:p>
          </p:txBody>
        </p:sp>
        <p:sp>
          <p:nvSpPr>
            <p:cNvPr id="34" name="TextBox 33">
              <a:extLst>
                <a:ext uri="{FF2B5EF4-FFF2-40B4-BE49-F238E27FC236}">
                  <a16:creationId xmlns:a16="http://schemas.microsoft.com/office/drawing/2014/main" id="{4912DEF5-69EF-D5EA-890A-5C6F22926E40}"/>
                </a:ext>
              </a:extLst>
            </p:cNvPr>
            <p:cNvSpPr txBox="1"/>
            <p:nvPr/>
          </p:nvSpPr>
          <p:spPr>
            <a:xfrm>
              <a:off x="8658764" y="27388180"/>
              <a:ext cx="1893467" cy="5262979"/>
            </a:xfrm>
            <a:prstGeom prst="rect">
              <a:avLst/>
            </a:prstGeom>
            <a:noFill/>
          </p:spPr>
          <p:txBody>
            <a:bodyPr wrap="none" rtlCol="0">
              <a:spAutoFit/>
            </a:bodyPr>
            <a:lstStyle/>
            <a:p>
              <a:r>
                <a:rPr lang="en-US" sz="3200" dirty="0">
                  <a:latin typeface="+mj-lt"/>
                  <a:cs typeface="Arial" panose="020B0604020202020204" pitchFamily="34" charset="0"/>
                </a:rPr>
                <a:t>Better for </a:t>
              </a:r>
            </a:p>
            <a:p>
              <a:r>
                <a:rPr lang="en-US" sz="3200" dirty="0">
                  <a:latin typeface="+mj-lt"/>
                  <a:cs typeface="Arial" panose="020B0604020202020204" pitchFamily="34" charset="0"/>
                </a:rPr>
                <a:t>reporting  </a:t>
              </a: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r>
                <a:rPr lang="en-US" sz="3200" dirty="0">
                  <a:latin typeface="+mj-lt"/>
                  <a:cs typeface="Arial" panose="020B0604020202020204" pitchFamily="34" charset="0"/>
                </a:rPr>
                <a:t>Better for </a:t>
              </a:r>
            </a:p>
            <a:p>
              <a:r>
                <a:rPr lang="en-US" sz="3200" dirty="0">
                  <a:latin typeface="+mj-lt"/>
                  <a:cs typeface="Arial" panose="020B0604020202020204" pitchFamily="34" charset="0"/>
                </a:rPr>
                <a:t>analysis</a:t>
              </a:r>
            </a:p>
          </p:txBody>
        </p:sp>
        <p:sp>
          <p:nvSpPr>
            <p:cNvPr id="38" name="TextBox 37">
              <a:extLst>
                <a:ext uri="{FF2B5EF4-FFF2-40B4-BE49-F238E27FC236}">
                  <a16:creationId xmlns:a16="http://schemas.microsoft.com/office/drawing/2014/main" id="{7BB00E73-37E6-A3C3-B46A-F46CC4DAF4EE}"/>
                </a:ext>
              </a:extLst>
            </p:cNvPr>
            <p:cNvSpPr txBox="1"/>
            <p:nvPr/>
          </p:nvSpPr>
          <p:spPr>
            <a:xfrm>
              <a:off x="3460996" y="29394205"/>
              <a:ext cx="1845377" cy="584775"/>
            </a:xfrm>
            <a:prstGeom prst="rect">
              <a:avLst/>
            </a:prstGeom>
            <a:noFill/>
          </p:spPr>
          <p:txBody>
            <a:bodyPr wrap="none" rtlCol="0">
              <a:spAutoFit/>
            </a:bodyPr>
            <a:lstStyle/>
            <a:p>
              <a:r>
                <a:rPr lang="en-US" sz="3200" dirty="0">
                  <a:latin typeface="+mj-lt"/>
                  <a:cs typeface="Arial" panose="020B0604020202020204" pitchFamily="34" charset="0"/>
                </a:rPr>
                <a:t>Tidy table</a:t>
              </a:r>
            </a:p>
          </p:txBody>
        </p:sp>
      </p:grpSp>
      <p:grpSp>
        <p:nvGrpSpPr>
          <p:cNvPr id="66" name="Group 65">
            <a:extLst>
              <a:ext uri="{FF2B5EF4-FFF2-40B4-BE49-F238E27FC236}">
                <a16:creationId xmlns:a16="http://schemas.microsoft.com/office/drawing/2014/main" id="{CDEEE41F-2964-F3DC-8120-B588DEAB64DE}"/>
              </a:ext>
            </a:extLst>
          </p:cNvPr>
          <p:cNvGrpSpPr/>
          <p:nvPr/>
        </p:nvGrpSpPr>
        <p:grpSpPr>
          <a:xfrm>
            <a:off x="20626727" y="25565000"/>
            <a:ext cx="10076148" cy="10513661"/>
            <a:chOff x="476083" y="23646343"/>
            <a:chExt cx="10076148" cy="10513661"/>
          </a:xfrm>
        </p:grpSpPr>
        <p:grpSp>
          <p:nvGrpSpPr>
            <p:cNvPr id="67" name="Group 66">
              <a:extLst>
                <a:ext uri="{FF2B5EF4-FFF2-40B4-BE49-F238E27FC236}">
                  <a16:creationId xmlns:a16="http://schemas.microsoft.com/office/drawing/2014/main" id="{FCE6FEBD-4EC1-D2A0-3EB0-D178C4B0D6D2}"/>
                </a:ext>
              </a:extLst>
            </p:cNvPr>
            <p:cNvGrpSpPr/>
            <p:nvPr/>
          </p:nvGrpSpPr>
          <p:grpSpPr>
            <a:xfrm>
              <a:off x="644409" y="23646343"/>
              <a:ext cx="9601200" cy="2431328"/>
              <a:chOff x="576544" y="12808368"/>
              <a:chExt cx="12222089" cy="3981163"/>
            </a:xfrm>
          </p:grpSpPr>
          <p:sp>
            <p:nvSpPr>
              <p:cNvPr id="75" name="Rectangle 74">
                <a:extLst>
                  <a:ext uri="{FF2B5EF4-FFF2-40B4-BE49-F238E27FC236}">
                    <a16:creationId xmlns:a16="http://schemas.microsoft.com/office/drawing/2014/main" id="{BF082CDF-7938-7957-008E-CBDF48D824B6}"/>
                  </a:ext>
                </a:extLst>
              </p:cNvPr>
              <p:cNvSpPr/>
              <p:nvPr/>
            </p:nvSpPr>
            <p:spPr>
              <a:xfrm>
                <a:off x="576544" y="14219301"/>
                <a:ext cx="12222089" cy="2570230"/>
              </a:xfrm>
              <a:prstGeom prst="rect">
                <a:avLst/>
              </a:prstGeom>
            </p:spPr>
            <p:txBody>
              <a:bodyPr wrap="square">
                <a:spAutoFit/>
              </a:bodyPr>
              <a:lstStyle/>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variable forms a column</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observation forms a row</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type of observational unit forms a table</a:t>
                </a:r>
              </a:p>
            </p:txBody>
          </p:sp>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Conclusion</a:t>
                </a:r>
                <a:r>
                  <a:rPr lang="en-US" sz="4000" b="1" dirty="0">
                    <a:solidFill>
                      <a:schemeClr val="tx1"/>
                    </a:solidFill>
                    <a:latin typeface="+mj-lt"/>
                    <a:ea typeface="Verdana" pitchFamily="-108" charset="0"/>
                    <a:cs typeface="Verdana" pitchFamily="-108" charset="0"/>
                    <a:sym typeface="Verdana" pitchFamily="-108" charset="0"/>
                  </a:rPr>
                  <a:t> </a:t>
                </a:r>
              </a:p>
            </p:txBody>
          </p:sp>
        </p:grpSp>
        <p:pic>
          <p:nvPicPr>
            <p:cNvPr id="68" name="Picture 67">
              <a:extLst>
                <a:ext uri="{FF2B5EF4-FFF2-40B4-BE49-F238E27FC236}">
                  <a16:creationId xmlns:a16="http://schemas.microsoft.com/office/drawing/2014/main" id="{64CC689D-B149-F400-8B26-54F3B12D6C80}"/>
                </a:ext>
              </a:extLst>
            </p:cNvPr>
            <p:cNvPicPr>
              <a:picLocks noChangeAspect="1"/>
            </p:cNvPicPr>
            <p:nvPr/>
          </p:nvPicPr>
          <p:blipFill>
            <a:blip r:embed="rId7"/>
            <a:stretch>
              <a:fillRect/>
            </a:stretch>
          </p:blipFill>
          <p:spPr>
            <a:xfrm>
              <a:off x="476083" y="26523090"/>
              <a:ext cx="8317661" cy="2857211"/>
            </a:xfrm>
            <a:prstGeom prst="rect">
              <a:avLst/>
            </a:prstGeom>
          </p:spPr>
        </p:pic>
        <p:pic>
          <p:nvPicPr>
            <p:cNvPr id="69" name="Picture 68">
              <a:extLst>
                <a:ext uri="{FF2B5EF4-FFF2-40B4-BE49-F238E27FC236}">
                  <a16:creationId xmlns:a16="http://schemas.microsoft.com/office/drawing/2014/main" id="{17338179-D7F9-C5A8-3A79-250FD9B019FF}"/>
                </a:ext>
              </a:extLst>
            </p:cNvPr>
            <p:cNvPicPr>
              <a:picLocks noChangeAspect="1"/>
            </p:cNvPicPr>
            <p:nvPr/>
          </p:nvPicPr>
          <p:blipFill>
            <a:blip r:embed="rId8"/>
            <a:stretch>
              <a:fillRect/>
            </a:stretch>
          </p:blipFill>
          <p:spPr>
            <a:xfrm>
              <a:off x="1612895" y="29926263"/>
              <a:ext cx="5644988" cy="4233741"/>
            </a:xfrm>
            <a:prstGeom prst="rect">
              <a:avLst/>
            </a:prstGeom>
          </p:spPr>
        </p:pic>
        <p:sp>
          <p:nvSpPr>
            <p:cNvPr id="71" name="TextBox 70">
              <a:extLst>
                <a:ext uri="{FF2B5EF4-FFF2-40B4-BE49-F238E27FC236}">
                  <a16:creationId xmlns:a16="http://schemas.microsoft.com/office/drawing/2014/main" id="{A17D06FF-DAB7-EB6E-1CC9-2CE2E4690309}"/>
                </a:ext>
              </a:extLst>
            </p:cNvPr>
            <p:cNvSpPr txBox="1"/>
            <p:nvPr/>
          </p:nvSpPr>
          <p:spPr>
            <a:xfrm>
              <a:off x="3273075" y="26168980"/>
              <a:ext cx="2225289" cy="584775"/>
            </a:xfrm>
            <a:prstGeom prst="rect">
              <a:avLst/>
            </a:prstGeom>
            <a:noFill/>
          </p:spPr>
          <p:txBody>
            <a:bodyPr wrap="none" rtlCol="0">
              <a:spAutoFit/>
            </a:bodyPr>
            <a:lstStyle/>
            <a:p>
              <a:r>
                <a:rPr lang="en-US" sz="3200" dirty="0">
                  <a:latin typeface="+mj-lt"/>
                  <a:cs typeface="Arial" panose="020B0604020202020204" pitchFamily="34" charset="0"/>
                </a:rPr>
                <a:t>Untidy table</a:t>
              </a:r>
            </a:p>
          </p:txBody>
        </p:sp>
        <p:sp>
          <p:nvSpPr>
            <p:cNvPr id="72" name="TextBox 71">
              <a:extLst>
                <a:ext uri="{FF2B5EF4-FFF2-40B4-BE49-F238E27FC236}">
                  <a16:creationId xmlns:a16="http://schemas.microsoft.com/office/drawing/2014/main" id="{4F9E2C89-5CA7-2AC4-7B0B-DAE0601C72E7}"/>
                </a:ext>
              </a:extLst>
            </p:cNvPr>
            <p:cNvSpPr txBox="1"/>
            <p:nvPr/>
          </p:nvSpPr>
          <p:spPr>
            <a:xfrm>
              <a:off x="8658764" y="27388180"/>
              <a:ext cx="1893467" cy="5262979"/>
            </a:xfrm>
            <a:prstGeom prst="rect">
              <a:avLst/>
            </a:prstGeom>
            <a:noFill/>
          </p:spPr>
          <p:txBody>
            <a:bodyPr wrap="none" rtlCol="0">
              <a:spAutoFit/>
            </a:bodyPr>
            <a:lstStyle/>
            <a:p>
              <a:r>
                <a:rPr lang="en-US" sz="3200" dirty="0">
                  <a:latin typeface="+mj-lt"/>
                  <a:cs typeface="Arial" panose="020B0604020202020204" pitchFamily="34" charset="0"/>
                </a:rPr>
                <a:t>Better for </a:t>
              </a:r>
            </a:p>
            <a:p>
              <a:r>
                <a:rPr lang="en-US" sz="3200" dirty="0">
                  <a:latin typeface="+mj-lt"/>
                  <a:cs typeface="Arial" panose="020B0604020202020204" pitchFamily="34" charset="0"/>
                </a:rPr>
                <a:t>reporting  </a:t>
              </a: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r>
                <a:rPr lang="en-US" sz="3200" dirty="0">
                  <a:latin typeface="+mj-lt"/>
                  <a:cs typeface="Arial" panose="020B0604020202020204" pitchFamily="34" charset="0"/>
                </a:rPr>
                <a:t>Better for </a:t>
              </a:r>
            </a:p>
            <a:p>
              <a:r>
                <a:rPr lang="en-US" sz="3200" dirty="0">
                  <a:latin typeface="+mj-lt"/>
                  <a:cs typeface="Arial" panose="020B0604020202020204" pitchFamily="34" charset="0"/>
                </a:rPr>
                <a:t>analysis</a:t>
              </a:r>
            </a:p>
          </p:txBody>
        </p:sp>
        <p:sp>
          <p:nvSpPr>
            <p:cNvPr id="73" name="TextBox 72">
              <a:extLst>
                <a:ext uri="{FF2B5EF4-FFF2-40B4-BE49-F238E27FC236}">
                  <a16:creationId xmlns:a16="http://schemas.microsoft.com/office/drawing/2014/main" id="{04C5C53A-8B97-3E3A-196D-2BCB43D0C7EA}"/>
                </a:ext>
              </a:extLst>
            </p:cNvPr>
            <p:cNvSpPr txBox="1"/>
            <p:nvPr/>
          </p:nvSpPr>
          <p:spPr>
            <a:xfrm>
              <a:off x="3460996" y="29394205"/>
              <a:ext cx="1845377" cy="584775"/>
            </a:xfrm>
            <a:prstGeom prst="rect">
              <a:avLst/>
            </a:prstGeom>
            <a:noFill/>
          </p:spPr>
          <p:txBody>
            <a:bodyPr wrap="none" rtlCol="0">
              <a:spAutoFit/>
            </a:bodyPr>
            <a:lstStyle/>
            <a:p>
              <a:r>
                <a:rPr lang="en-US" sz="3200" dirty="0">
                  <a:latin typeface="+mj-lt"/>
                  <a:cs typeface="Arial" panose="020B0604020202020204" pitchFamily="34" charset="0"/>
                </a:rPr>
                <a:t>Tidy table</a:t>
              </a:r>
            </a:p>
          </p:txBody>
        </p:sp>
      </p:gr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39"/>
            <a:ext cx="19680749" cy="4566207"/>
            <a:chOff x="576544" y="12808368"/>
            <a:chExt cx="12222089" cy="7476907"/>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6065976"/>
            </a:xfrm>
            <a:prstGeom prst="rect">
              <a:avLst/>
            </a:prstGeom>
          </p:spPr>
          <p:txBody>
            <a:bodyPr wrap="square">
              <a:spAutoFit/>
            </a:bodyPr>
            <a:lstStyle/>
            <a:p>
              <a:pPr marL="457200" indent="-457200">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err="1">
                  <a:solidFill>
                    <a:schemeClr val="tx1"/>
                  </a:solidFill>
                  <a:latin typeface="+mj-lt"/>
                  <a:ea typeface="Verdana" pitchFamily="-108" charset="0"/>
                  <a:cs typeface="Verdana" pitchFamily="-108" charset="0"/>
                  <a:sym typeface="Verdana" pitchFamily="-108" charset="0"/>
                </a:rPr>
                <a:t>Beautifulsoup</a:t>
              </a:r>
              <a:r>
                <a:rPr lang="en-US" sz="3600" dirty="0">
                  <a:solidFill>
                    <a:schemeClr val="tx1"/>
                  </a:solidFill>
                  <a:latin typeface="+mj-lt"/>
                  <a:ea typeface="Verdana" pitchFamily="-108" charset="0"/>
                  <a:cs typeface="Verdana" pitchFamily="-108" charset="0"/>
                  <a:sym typeface="Verdana" pitchFamily="-108" charset="0"/>
                </a:rPr>
                <a:t> package in python: </a:t>
              </a:r>
              <a:r>
                <a:rPr lang="en-US" sz="3600" dirty="0">
                  <a:solidFill>
                    <a:schemeClr val="tx1"/>
                  </a:solidFill>
                  <a:latin typeface="+mj-lt"/>
                  <a:ea typeface="Verdana" pitchFamily="-108" charset="0"/>
                  <a:cs typeface="Verdana" pitchFamily="-108" charset="0"/>
                  <a:sym typeface="Verdana" pitchFamily="-108" charset="0"/>
                  <a:hlinkClick r:id="rId9"/>
                </a:rPr>
                <a:t>https://www.crummy.com/software/BeautifulSoup/</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err="1">
                  <a:solidFill>
                    <a:schemeClr val="tx1"/>
                  </a:solidFill>
                  <a:latin typeface="+mj-lt"/>
                  <a:ea typeface="Verdana" pitchFamily="-108" charset="0"/>
                  <a:cs typeface="Verdana" pitchFamily="-108" charset="0"/>
                  <a:sym typeface="Verdana" pitchFamily="-108" charset="0"/>
                </a:rPr>
                <a:t>ScrapeR</a:t>
              </a:r>
              <a:r>
                <a:rPr lang="en-US" sz="3600" dirty="0">
                  <a:solidFill>
                    <a:schemeClr val="tx1"/>
                  </a:solidFill>
                  <a:latin typeface="+mj-lt"/>
                  <a:ea typeface="Verdana" pitchFamily="-108" charset="0"/>
                  <a:cs typeface="Verdana" pitchFamily="-108" charset="0"/>
                  <a:sym typeface="Verdana" pitchFamily="-108" charset="0"/>
                </a:rPr>
                <a:t> Package: </a:t>
              </a:r>
              <a:r>
                <a:rPr lang="en-US" sz="3600" dirty="0">
                  <a:solidFill>
                    <a:schemeClr val="tx1"/>
                  </a:solidFill>
                  <a:latin typeface="+mj-lt"/>
                  <a:ea typeface="Verdana" pitchFamily="-108" charset="0"/>
                  <a:cs typeface="Verdana" pitchFamily="-108" charset="0"/>
                  <a:sym typeface="Verdana" pitchFamily="-108" charset="0"/>
                  <a:hlinkClick r:id="rId10"/>
                </a:rPr>
                <a:t>https://cran.r-project.org/web/packages/scrapeR/scrapeR.pdf</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Read XLS in R: </a:t>
              </a:r>
              <a:r>
                <a:rPr lang="en-US" sz="3600" dirty="0">
                  <a:solidFill>
                    <a:schemeClr val="tx1"/>
                  </a:solidFill>
                  <a:latin typeface="+mj-lt"/>
                  <a:ea typeface="Verdana" pitchFamily="-108" charset="0"/>
                  <a:cs typeface="Verdana" pitchFamily="-108" charset="0"/>
                  <a:sym typeface="Verdana" pitchFamily="-108" charset="0"/>
                  <a:hlinkClick r:id="rId11"/>
                </a:rPr>
                <a:t>https://www.datacamp.com/community/tutorials/r-tutorial-read-excel-into-r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deal with missing data: https://www.statmethods.net/input/missingdata.html </a:t>
              </a:r>
            </a:p>
            <a:p>
              <a:pPr marL="457200" indent="-457200">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visualization: </a:t>
              </a:r>
              <a:r>
                <a:rPr lang="en-US" sz="3600" dirty="0">
                  <a:solidFill>
                    <a:schemeClr val="tx1"/>
                  </a:solidFill>
                  <a:latin typeface="+mj-lt"/>
                  <a:ea typeface="Verdana" pitchFamily="-108" charset="0"/>
                  <a:cs typeface="Verdana" pitchFamily="-108" charset="0"/>
                  <a:sym typeface="Verdana" pitchFamily="-108" charset="0"/>
                  <a:hlinkClick r:id="rId12"/>
                </a:rPr>
                <a:t>https://www.analyticsvidhya.com/blog/2015/07/guide-data-visualization-r/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err="1">
                  <a:solidFill>
                    <a:schemeClr val="tx1"/>
                  </a:solidFill>
                  <a:latin typeface="+mj-lt"/>
                  <a:ea typeface="Verdana" pitchFamily="-108" charset="0"/>
                  <a:cs typeface="Verdana" pitchFamily="-108" charset="0"/>
                  <a:sym typeface="Verdana" pitchFamily="-108" charset="0"/>
                </a:rPr>
                <a:t>Asdv</a:t>
              </a:r>
              <a:r>
                <a:rPr lang="en-US" sz="3600" dirty="0">
                  <a:solidFill>
                    <a:schemeClr val="tx1"/>
                  </a:solidFill>
                  <a:latin typeface="+mj-lt"/>
                  <a:ea typeface="Verdana" pitchFamily="-108" charset="0"/>
                  <a:cs typeface="Verdana" pitchFamily="-108" charset="0"/>
                  <a:sym typeface="Verdana" pitchFamily="-108" charset="0"/>
                </a:rPr>
                <a:t>: </a:t>
              </a:r>
              <a:r>
                <a:rPr lang="en-US" sz="3600" dirty="0" err="1">
                  <a:solidFill>
                    <a:schemeClr val="tx1"/>
                  </a:solidFill>
                  <a:latin typeface="+mj-lt"/>
                  <a:ea typeface="Verdana" pitchFamily="-108" charset="0"/>
                  <a:cs typeface="Verdana" pitchFamily="-108" charset="0"/>
                  <a:sym typeface="Verdana" pitchFamily="-108" charset="0"/>
                </a:rPr>
                <a:t>asd</a:t>
              </a:r>
              <a:endParaRPr lang="en-US" sz="3600" dirty="0">
                <a:solidFill>
                  <a:schemeClr val="tx1"/>
                </a:solidFill>
                <a:latin typeface="+mj-lt"/>
                <a:ea typeface="Verdana" pitchFamily="-108" charset="0"/>
                <a:cs typeface="Verdana" pitchFamily="-108" charset="0"/>
                <a:sym typeface="Verdana" pitchFamily="-10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3"/>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966926557"/>
              </p:ext>
            </p:extLst>
          </p:nvPr>
        </p:nvGraphicFramePr>
        <p:xfrm>
          <a:off x="11588020" y="6065837"/>
          <a:ext cx="7973391" cy="958762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24065</TotalTime>
  <Pages>0</Pages>
  <Words>599</Words>
  <Characters>0</Characters>
  <Application>Microsoft Office PowerPoint</Application>
  <PresentationFormat>Custom</PresentationFormat>
  <Lines>0</Lines>
  <Paragraphs>83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1070</cp:revision>
  <cp:lastPrinted>2017-12-12T11:03:11Z</cp:lastPrinted>
  <dcterms:created xsi:type="dcterms:W3CDTF">2010-03-16T21:47:29Z</dcterms:created>
  <dcterms:modified xsi:type="dcterms:W3CDTF">2022-12-07T08:18:48Z</dcterms:modified>
  <cp:category/>
</cp:coreProperties>
</file>