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61" r:id="rId2"/>
    <p:sldId id="263" r:id="rId3"/>
    <p:sldId id="264" r:id="rId4"/>
    <p:sldId id="265" r:id="rId5"/>
    <p:sldId id="266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B1BDC-8C6D-0E7E-A013-ECD0410413DD}" v="59" dt="2022-10-17T22:40:17.064"/>
    <p1510:client id="{FD9EADD0-3062-4EB4-97EE-14FCF0FF0FE6}" v="2374" dt="2022-10-18T00:29:4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ople with umbrellas in the rain&#10;&#10;Description automatically generated">
            <a:extLst>
              <a:ext uri="{FF2B5EF4-FFF2-40B4-BE49-F238E27FC236}">
                <a16:creationId xmlns:a16="http://schemas.microsoft.com/office/drawing/2014/main" id="{14FD6736-6400-8AE5-CFED-1CD2802E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r="472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82" name="Freeform: Shape 2081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1660C-E899-5511-1941-A4EFF6DDE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20" y="663960"/>
            <a:ext cx="2987417" cy="32281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 dirty="0" err="1"/>
              <a:t>Analyzing</a:t>
            </a:r>
            <a:r>
              <a:rPr lang="en-IN" sz="3700" dirty="0"/>
              <a:t> Weather Impact on Ambulance response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7C149-BAE0-CAEB-E667-EC824A9FE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20" y="4257675"/>
            <a:ext cx="3114800" cy="8763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C000"/>
                </a:solidFill>
                <a:cs typeface="Calibri"/>
              </a:rPr>
              <a:t>Presented by: Shrey Jain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Rectangle 415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60" name="Freeform: Shape 415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6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4" name="Rectangle 4163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66" name="Freeform: Shape 4165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2CE4D-7BE9-C994-A0F8-B204F821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6396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you!</a:t>
            </a:r>
          </a:p>
        </p:txBody>
      </p:sp>
      <p:pic>
        <p:nvPicPr>
          <p:cNvPr id="4098" name="Picture 2" descr="Data analytics information and web development website statistic.">
            <a:extLst>
              <a:ext uri="{FF2B5EF4-FFF2-40B4-BE49-F238E27FC236}">
                <a16:creationId xmlns:a16="http://schemas.microsoft.com/office/drawing/2014/main" id="{C6B1ACC6-D9BC-EFB9-FEA5-F85FF312E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0" r="-1" b="-1"/>
          <a:stretch/>
        </p:blipFill>
        <p:spPr bwMode="auto">
          <a:xfrm>
            <a:off x="6607566" y="1011492"/>
            <a:ext cx="4974834" cy="435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0849-C3B1-5A93-5044-D23092F5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D1F13F5A-4AE1-CDF3-E895-E11CBD06BE3C}"/>
              </a:ext>
            </a:extLst>
          </p:cNvPr>
          <p:cNvSpPr/>
          <p:nvPr/>
        </p:nvSpPr>
        <p:spPr>
          <a:xfrm>
            <a:off x="1461000" y="3224312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FF98D3-AA00-EB16-5457-941F6BB224FA}"/>
              </a:ext>
            </a:extLst>
          </p:cNvPr>
          <p:cNvSpPr/>
          <p:nvPr/>
        </p:nvSpPr>
        <p:spPr>
          <a:xfrm>
            <a:off x="966000" y="4304338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Problem Statement</a:t>
            </a:r>
            <a:endParaRPr lang="en-US" sz="1500" kern="1200" dirty="0"/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7E27DCCB-3088-0AE6-91FC-29A26DCD8815}"/>
              </a:ext>
            </a:extLst>
          </p:cNvPr>
          <p:cNvSpPr/>
          <p:nvPr/>
        </p:nvSpPr>
        <p:spPr>
          <a:xfrm>
            <a:off x="3576000" y="3224312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A6AC9B-6E5D-735D-46F9-8E49B351E4C9}"/>
              </a:ext>
            </a:extLst>
          </p:cNvPr>
          <p:cNvSpPr/>
          <p:nvPr/>
        </p:nvSpPr>
        <p:spPr>
          <a:xfrm>
            <a:off x="3081000" y="4304338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Data preparation</a:t>
            </a:r>
            <a:endParaRPr lang="en-US" sz="1500" kern="1200" dirty="0"/>
          </a:p>
        </p:txBody>
      </p:sp>
      <p:sp>
        <p:nvSpPr>
          <p:cNvPr id="8" name="Rectangle 7" descr="Questions">
            <a:extLst>
              <a:ext uri="{FF2B5EF4-FFF2-40B4-BE49-F238E27FC236}">
                <a16:creationId xmlns:a16="http://schemas.microsoft.com/office/drawing/2014/main" id="{6829B2C1-5A70-C60B-8DC3-4CE40E8A0B67}"/>
              </a:ext>
            </a:extLst>
          </p:cNvPr>
          <p:cNvSpPr/>
          <p:nvPr/>
        </p:nvSpPr>
        <p:spPr>
          <a:xfrm>
            <a:off x="5691000" y="3224312"/>
            <a:ext cx="810000" cy="8100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02F9A19-B635-1DBC-2F7E-E1E33C48C685}"/>
              </a:ext>
            </a:extLst>
          </p:cNvPr>
          <p:cNvSpPr/>
          <p:nvPr/>
        </p:nvSpPr>
        <p:spPr>
          <a:xfrm>
            <a:off x="5196000" y="4304338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Preliminar</a:t>
            </a:r>
            <a:r>
              <a:rPr lang="en-IN" sz="1500" dirty="0"/>
              <a:t>y Assessment</a:t>
            </a:r>
            <a:endParaRPr lang="en-US" sz="1500" kern="1200" dirty="0"/>
          </a:p>
        </p:txBody>
      </p:sp>
      <p:sp>
        <p:nvSpPr>
          <p:cNvPr id="10" name="Rectangle 9" descr="Excavator">
            <a:extLst>
              <a:ext uri="{FF2B5EF4-FFF2-40B4-BE49-F238E27FC236}">
                <a16:creationId xmlns:a16="http://schemas.microsoft.com/office/drawing/2014/main" id="{5979DA40-D312-8B03-0E70-32BD654D64A3}"/>
              </a:ext>
            </a:extLst>
          </p:cNvPr>
          <p:cNvSpPr/>
          <p:nvPr/>
        </p:nvSpPr>
        <p:spPr>
          <a:xfrm>
            <a:off x="7806000" y="3224312"/>
            <a:ext cx="810000" cy="8100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54B7CD-8883-AE7B-20EF-25D55CE805F4}"/>
              </a:ext>
            </a:extLst>
          </p:cNvPr>
          <p:cNvSpPr/>
          <p:nvPr/>
        </p:nvSpPr>
        <p:spPr>
          <a:xfrm>
            <a:off x="7311000" y="4304338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Strategy for Model Construction</a:t>
            </a:r>
            <a:endParaRPr lang="en-US" sz="1500" kern="1200" dirty="0"/>
          </a:p>
        </p:txBody>
      </p:sp>
      <p:sp>
        <p:nvSpPr>
          <p:cNvPr id="12" name="Rectangle 11" descr="Bar chart">
            <a:extLst>
              <a:ext uri="{FF2B5EF4-FFF2-40B4-BE49-F238E27FC236}">
                <a16:creationId xmlns:a16="http://schemas.microsoft.com/office/drawing/2014/main" id="{05BDA3B4-BEF6-D9D0-7BB9-D4403973F6E2}"/>
              </a:ext>
            </a:extLst>
          </p:cNvPr>
          <p:cNvSpPr/>
          <p:nvPr/>
        </p:nvSpPr>
        <p:spPr>
          <a:xfrm>
            <a:off x="9920999" y="3224312"/>
            <a:ext cx="810000" cy="81000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2849BC-8641-4FD7-2F65-067C5A87EFD6}"/>
              </a:ext>
            </a:extLst>
          </p:cNvPr>
          <p:cNvSpPr/>
          <p:nvPr/>
        </p:nvSpPr>
        <p:spPr>
          <a:xfrm>
            <a:off x="9426000" y="4304338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Expected Outcome</a:t>
            </a:r>
            <a:endParaRPr lang="en-US" sz="1500" kern="1200" dirty="0"/>
          </a:p>
        </p:txBody>
      </p:sp>
    </p:spTree>
    <p:extLst>
      <p:ext uri="{BB962C8B-B14F-4D97-AF65-F5344CB8AC3E}">
        <p14:creationId xmlns:p14="http://schemas.microsoft.com/office/powerpoint/2010/main" val="14434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5C708-6AE3-8601-6454-69F3A80E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606456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567C-E141-1C39-9E79-D01D2B82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4594537" cy="3174788"/>
          </a:xfrm>
        </p:spPr>
        <p:txBody>
          <a:bodyPr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What is the need for Ambulance response time during emergencies?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do weather conditions affect Ambulance response times and by what factor?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can this relation help us predict the response times accurately?</a:t>
            </a:r>
          </a:p>
        </p:txBody>
      </p:sp>
      <p:pic>
        <p:nvPicPr>
          <p:cNvPr id="5" name="Picture 4" descr="A person in a car talking on the phone&#10;&#10;Description automatically generated with medium confidence">
            <a:extLst>
              <a:ext uri="{FF2B5EF4-FFF2-40B4-BE49-F238E27FC236}">
                <a16:creationId xmlns:a16="http://schemas.microsoft.com/office/drawing/2014/main" id="{4AE8AC87-DB41-A9D9-0F22-8A9B9E3421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3" r="22022" b="-1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36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7" name="Rectangle 309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7DB0B-1306-B4C4-F73B-E1E41BBD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258"/>
            <a:ext cx="5602778" cy="1451509"/>
          </a:xfrm>
        </p:spPr>
        <p:txBody>
          <a:bodyPr>
            <a:normAutofit/>
          </a:bodyPr>
          <a:lstStyle/>
          <a:p>
            <a:r>
              <a:rPr lang="en-IN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8958-90FB-007E-5678-D198458C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4"/>
            <a:ext cx="5726654" cy="3462267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EMS Dataset</a:t>
            </a:r>
            <a:endParaRPr lang="en-IN" dirty="0"/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Provided by the Fire Department of New York City (FDNY)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11863759 rows and 32 columns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Weather Dataset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IN" dirty="0"/>
              <a:t>Provided by the Global Historical Climatology Network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IN" dirty="0"/>
              <a:t>3288 rows and 34 columns</a:t>
            </a:r>
          </a:p>
          <a:p>
            <a:r>
              <a:rPr lang="en-IN" dirty="0"/>
              <a:t>Both datasets would be joined using the </a:t>
            </a:r>
            <a:r>
              <a:rPr lang="en-IN" dirty="0" err="1"/>
              <a:t>Incident_dt</a:t>
            </a:r>
            <a:r>
              <a:rPr lang="en-IN" dirty="0"/>
              <a:t> (date) column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542659-A565-CE71-38FD-580E45C47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r="32623"/>
          <a:stretch/>
        </p:blipFill>
        <p:spPr bwMode="auto"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7DB0B-1306-B4C4-F73B-E1E41BBD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8958-90FB-007E-5678-D198458C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 fontScale="92500" lnSpcReduction="10000"/>
          </a:bodyPr>
          <a:lstStyle/>
          <a:p>
            <a:r>
              <a:rPr lang="en-IN" dirty="0"/>
              <a:t>The following steps would be performed on each dataset: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Quality Assessment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Transformation / Merging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CDCCF0E4-DDD7-10A9-D50C-8B8C48D487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4" r="8844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78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D36A7410-17BA-4908-A23B-807817B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34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2EB0-AF84-D03E-E70E-8EA60ECC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Preliminary Assessment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674A919-C8E1-123C-768B-87DAA2BB6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 t="4988" r="3548" b="3110"/>
          <a:stretch/>
        </p:blipFill>
        <p:spPr>
          <a:xfrm>
            <a:off x="4596379" y="3693469"/>
            <a:ext cx="2671626" cy="2764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E76EB-2016-DD35-761F-F6470017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305" y="3683309"/>
            <a:ext cx="2926078" cy="2527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F02BEE-ECA6-015A-19CB-38E4EA3D8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8" t="9778" r="50000" b="3513"/>
          <a:stretch/>
        </p:blipFill>
        <p:spPr>
          <a:xfrm>
            <a:off x="896052" y="3826874"/>
            <a:ext cx="2597027" cy="22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BF742A-50EF-4EE9-855D-53E511F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2EB0-AF84-D03E-E70E-8EA60ECC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Preliminary Assessment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C669D94-92C3-62B8-9997-E37BE7B7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14" y="3715504"/>
            <a:ext cx="3362946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79337-C95B-079D-CEF3-DFBB5924C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48" y="3659481"/>
            <a:ext cx="3438319" cy="29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BC74D-DDC9-CDDD-C48B-F4D71876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258"/>
            <a:ext cx="5602778" cy="1451509"/>
          </a:xfrm>
        </p:spPr>
        <p:txBody>
          <a:bodyPr>
            <a:normAutofit/>
          </a:bodyPr>
          <a:lstStyle/>
          <a:p>
            <a:r>
              <a:rPr lang="en-IN" dirty="0"/>
              <a:t>Strategy for 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9385-7D6C-DC8B-5142-C6716B70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5"/>
            <a:ext cx="5588281" cy="3174788"/>
          </a:xfrm>
        </p:spPr>
        <p:txBody>
          <a:bodyPr anchor="t">
            <a:normAutofit fontScale="925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Perform data pre-processing and data analysis on the combined dataset using various plots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Split the dataset for training and testing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Apply regression techniques using various models like Random Forest, KNN, </a:t>
            </a:r>
            <a:r>
              <a:rPr lang="en-IN" sz="1500"/>
              <a:t>SVM, Polynomial </a:t>
            </a:r>
            <a:r>
              <a:rPr lang="en-IN" sz="1500" dirty="0"/>
              <a:t>Regression, etc.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Evaluate which model fits the best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Predict response time (</a:t>
            </a:r>
            <a:r>
              <a:rPr lang="en-IN" sz="1500" i="1" dirty="0"/>
              <a:t>INCIDENT_RESPONSE_SECONDS_QY</a:t>
            </a:r>
            <a:r>
              <a:rPr lang="en-IN" sz="1500" dirty="0"/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Uncertainties: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Weather data has less records as compared to the EMS data; hence data might not be sufficient enough for training the models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500" dirty="0"/>
          </a:p>
        </p:txBody>
      </p:sp>
      <p:pic>
        <p:nvPicPr>
          <p:cNvPr id="3074" name="Picture 2" descr="The back of a red car&#10;&#10;Description automatically generated with medium confidence">
            <a:extLst>
              <a:ext uri="{FF2B5EF4-FFF2-40B4-BE49-F238E27FC236}">
                <a16:creationId xmlns:a16="http://schemas.microsoft.com/office/drawing/2014/main" id="{DF39A6C7-5AF8-432C-D1CC-E31B86E8B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0" r="31228" b="-1"/>
          <a:stretch/>
        </p:blipFill>
        <p:spPr bwMode="auto"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DF29F-2DE8-1E9A-BB47-5B319816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IN" dirty="0"/>
              <a:t>Expected Outcome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520D6-833B-8438-BB82-521BC9A7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/>
              <a:t>Find out whether weather and ambulance response time are co-related or not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/>
              <a:t>If yes, understand how they are related and by what factor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/>
              <a:t>Does bad weather lead to higher response time, or low? </a:t>
            </a:r>
          </a:p>
          <a:p>
            <a:pPr>
              <a:lnSpc>
                <a:spcPct val="100000"/>
              </a:lnSpc>
            </a:pPr>
            <a:r>
              <a:rPr lang="en-IN" sz="1700" b="1"/>
              <a:t>Ultimate outcome: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/>
              <a:t>Develop a high-accuracy regression model to predict response times</a:t>
            </a:r>
          </a:p>
        </p:txBody>
      </p:sp>
      <p:pic>
        <p:nvPicPr>
          <p:cNvPr id="48" name="Picture 47" descr="Speedometer">
            <a:extLst>
              <a:ext uri="{FF2B5EF4-FFF2-40B4-BE49-F238E27FC236}">
                <a16:creationId xmlns:a16="http://schemas.microsoft.com/office/drawing/2014/main" id="{BE68F5DA-E15F-6EDB-3362-E48F125E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8" r="22425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06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277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Posterama</vt:lpstr>
      <vt:lpstr>Wingdings</vt:lpstr>
      <vt:lpstr>SplashVTI</vt:lpstr>
      <vt:lpstr>Analyzing Weather Impact on Ambulance response time</vt:lpstr>
      <vt:lpstr>Agenda</vt:lpstr>
      <vt:lpstr>Problem Statement</vt:lpstr>
      <vt:lpstr>Datasets</vt:lpstr>
      <vt:lpstr>Data Preparation</vt:lpstr>
      <vt:lpstr>Preliminary Assessment</vt:lpstr>
      <vt:lpstr>Preliminary Assessment</vt:lpstr>
      <vt:lpstr>Strategy for Model Construction</vt:lpstr>
      <vt:lpstr>Expected Outcome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Jain</dc:creator>
  <cp:lastModifiedBy>Jain, Shrey</cp:lastModifiedBy>
  <cp:revision>50</cp:revision>
  <dcterms:created xsi:type="dcterms:W3CDTF">2022-10-17T22:34:49Z</dcterms:created>
  <dcterms:modified xsi:type="dcterms:W3CDTF">2022-11-01T19:02:49Z</dcterms:modified>
</cp:coreProperties>
</file>