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30" d="100"/>
          <a:sy n="30" d="100"/>
        </p:scale>
        <p:origin x="1296" y="19"/>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an.r-project.org/web/packages/scrapeR/scrapeR.pdf" TargetMode="External"/><Relationship Id="rId13" Type="http://schemas.openxmlformats.org/officeDocument/2006/relationships/diagramData" Target="../diagrams/data1.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towardsdatascience.com/r-basics-everything-you-need-to-know-to-get-started-with-r-10c8e566d7b3" TargetMode="External"/><Relationship Id="rId12" Type="http://schemas.openxmlformats.org/officeDocument/2006/relationships/image" Target="../media/image5.png"/><Relationship Id="rId1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1.xm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analyticsvidhya.com/blog/2015/07/guide-data-visualization-r/" TargetMode="External"/><Relationship Id="rId5" Type="http://schemas.openxmlformats.org/officeDocument/2006/relationships/image" Target="../media/image3.png"/><Relationship Id="rId15" Type="http://schemas.openxmlformats.org/officeDocument/2006/relationships/diagramQuickStyle" Target="../diagrams/quickStyle1.xml"/><Relationship Id="rId10" Type="http://schemas.openxmlformats.org/officeDocument/2006/relationships/hyperlink" Target="https://www.statmethods.net/input/missingdata.html"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www.datacamp.com/community/tutorials/r-tutorial-read-excel-into-r" TargetMode="External"/><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917100"/>
            <a:chOff x="576544" y="12808367"/>
            <a:chExt cx="12227390" cy="26063345"/>
          </a:xfrm>
        </p:grpSpPr>
        <p:sp>
          <p:nvSpPr>
            <p:cNvPr id="2" name="Rectangle 1"/>
            <p:cNvSpPr/>
            <p:nvPr/>
          </p:nvSpPr>
          <p:spPr>
            <a:xfrm>
              <a:off x="581844" y="14227745"/>
              <a:ext cx="12222090" cy="24643967"/>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In this world of rapid development, having a perfect health directly means leading a productive life. While prevention is better than cure, there are some cases where some serious, unexpected things happen which require immediate action. In those scenarios it is crucial to provide immediate responses to such emergencies as they could turn out be a lifesaver.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Another such life saving action is to provide the pre-hospital care to any patient present in an ambulance or waiting for one. Therefore, having an accurate arrival time of ambulance could be very helpful.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covers process of building a machine learning model that predicts a response time of any ambulance in relation with the weather on that day.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poster mainly covers details about the datasets in focus, what are the steps that are to be followed to get the data ready for any model building or evaluation. It also covers some of the plots which helps identify the relation between variables and finally contains the results and the conclusion drawn out from those results.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4008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32"/>
            <a:ext cx="19743164" cy="11483782"/>
            <a:chOff x="576544" y="12808366"/>
            <a:chExt cx="25132554" cy="18804034"/>
          </a:xfrm>
        </p:grpSpPr>
        <p:sp>
          <p:nvSpPr>
            <p:cNvPr id="89" name="Rectangle 88">
              <a:extLst>
                <a:ext uri="{FF2B5EF4-FFF2-40B4-BE49-F238E27FC236}">
                  <a16:creationId xmlns:a16="http://schemas.microsoft.com/office/drawing/2014/main" id="{934DC56B-CA12-D549-8781-B78844EE7F96}"/>
                </a:ext>
              </a:extLst>
            </p:cNvPr>
            <p:cNvSpPr/>
            <p:nvPr/>
          </p:nvSpPr>
          <p:spPr>
            <a:xfrm>
              <a:off x="576544" y="14225558"/>
              <a:ext cx="12222089" cy="1738684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Data preparation steps: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Quality Assessment</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High level checks to determine if the data meet the required quality.</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Cleaning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Fixing incorrect/corrupted entries in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Munging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Modifying or changing dataset beyond its original state.</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Exploratory Data Analysis</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Performing initial investigation on data to discover patterns and to spot anomalies.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Preparation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Applying 4 regression models on the final merged datasets.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Evaluation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Evaluating the accuracy of these models and determining which works best for given set of data.</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a:solidFill>
                    <a:schemeClr val="bg1"/>
                  </a:solidFill>
                  <a:latin typeface="+mj-lt"/>
                  <a:ea typeface="Verdana" pitchFamily="-108" charset="0"/>
                  <a:cs typeface="Verdana" pitchFamily="-108" charset="0"/>
                  <a:sym typeface="Verdana" pitchFamily="-108" charset="0"/>
                </a:rPr>
                <a:t>Data </a:t>
              </a:r>
              <a:r>
                <a:rPr lang="en-US" sz="4400" b="1" dirty="0">
                  <a:solidFill>
                    <a:schemeClr val="bg1"/>
                  </a:solidFill>
                  <a:latin typeface="+mj-lt"/>
                  <a:ea typeface="Verdana" pitchFamily="-108" charset="0"/>
                  <a:cs typeface="Verdana" pitchFamily="-108" charset="0"/>
                  <a:sym typeface="Verdana" pitchFamily="-108" charset="0"/>
                </a:rPr>
                <a:t>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28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10699007"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Model Development</a:t>
            </a:r>
            <a:r>
              <a:rPr lang="en-US" sz="4000" b="1" dirty="0">
                <a:solidFill>
                  <a:schemeClr val="bg1"/>
                </a:solidFill>
                <a:latin typeface="+mj-lt"/>
                <a:ea typeface="Verdana" pitchFamily="-108" charset="0"/>
                <a:cs typeface="Verdana" pitchFamily="-108" charset="0"/>
                <a:sym typeface="Verdana" pitchFamily="-108" charset="0"/>
              </a:rPr>
              <a:t> </a:t>
            </a:r>
          </a:p>
        </p:txBody>
      </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566207"/>
            <a:chOff x="576544" y="12808368"/>
            <a:chExt cx="12222089" cy="7476906"/>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5"/>
            </a:xfrm>
            <a:prstGeom prst="rect">
              <a:avLst/>
            </a:prstGeom>
          </p:spPr>
          <p:txBody>
            <a:bodyPr wrap="square">
              <a:spAutoFit/>
            </a:bodyPr>
            <a:lstStyle/>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Basics: </a:t>
              </a:r>
              <a:r>
                <a:rPr lang="en-US" sz="3600" dirty="0">
                  <a:solidFill>
                    <a:schemeClr val="tx1"/>
                  </a:solidFill>
                  <a:latin typeface="+mj-lt"/>
                  <a:ea typeface="Verdana" pitchFamily="-108" charset="0"/>
                  <a:cs typeface="Verdana" pitchFamily="-108" charset="0"/>
                  <a:sym typeface="Verdana" pitchFamily="-108" charset="0"/>
                  <a:hlinkClick r:id="rId7"/>
                </a:rPr>
                <a:t>https://towardsdatascience.com/r-basics-everything-you-need-to-know-to-get-started-with-r-10c8e566d7b3</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Scrape-R Package: </a:t>
              </a:r>
              <a:r>
                <a:rPr lang="en-US" sz="3600" dirty="0">
                  <a:solidFill>
                    <a:schemeClr val="tx1"/>
                  </a:solidFill>
                  <a:latin typeface="+mj-lt"/>
                  <a:ea typeface="Verdana" pitchFamily="-108" charset="0"/>
                  <a:cs typeface="Verdana" pitchFamily="-108" charset="0"/>
                  <a:sym typeface="Verdana" pitchFamily="-108" charset="0"/>
                  <a:hlinkClick r:id="rId8"/>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Excel File in R: </a:t>
              </a:r>
              <a:r>
                <a:rPr lang="en-US" sz="3600" dirty="0">
                  <a:solidFill>
                    <a:schemeClr val="tx1"/>
                  </a:solidFill>
                  <a:latin typeface="+mj-lt"/>
                  <a:ea typeface="Verdana" pitchFamily="-108" charset="0"/>
                  <a:cs typeface="Verdana" pitchFamily="-108" charset="0"/>
                  <a:sym typeface="Verdana" pitchFamily="-108" charset="0"/>
                  <a:hlinkClick r:id="rId9"/>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Dealing with missing data in R: </a:t>
              </a:r>
              <a:r>
                <a:rPr lang="en-US" sz="3600" dirty="0">
                  <a:solidFill>
                    <a:schemeClr val="tx1"/>
                  </a:solidFill>
                  <a:latin typeface="+mj-lt"/>
                  <a:ea typeface="Verdana" pitchFamily="-108" charset="0"/>
                  <a:cs typeface="Verdana" pitchFamily="-108" charset="0"/>
                  <a:sym typeface="Verdana" pitchFamily="-108" charset="0"/>
                  <a:hlinkClick r:id="rId10"/>
                </a:rPr>
                <a:t>https://www.statmethods.net/input/missingdata.html</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Visualization in R: </a:t>
              </a:r>
              <a:r>
                <a:rPr lang="en-US" sz="3600" dirty="0">
                  <a:solidFill>
                    <a:schemeClr val="tx1"/>
                  </a:solidFill>
                  <a:latin typeface="+mj-lt"/>
                  <a:ea typeface="Verdana" pitchFamily="-108" charset="0"/>
                  <a:cs typeface="Verdana" pitchFamily="-108" charset="0"/>
                  <a:sym typeface="Verdana" pitchFamily="-108" charset="0"/>
                  <a:hlinkClick r:id="rId11"/>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2"/>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3304181572"/>
              </p:ext>
            </p:extLst>
          </p:nvPr>
        </p:nvGraphicFramePr>
        <p:xfrm>
          <a:off x="11512911" y="15604411"/>
          <a:ext cx="7973391" cy="95876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 name="Picture 4">
            <a:extLst>
              <a:ext uri="{FF2B5EF4-FFF2-40B4-BE49-F238E27FC236}">
                <a16:creationId xmlns:a16="http://schemas.microsoft.com/office/drawing/2014/main" id="{D62DB3EE-BCA3-9139-C67F-9DEB4EDDA89D}"/>
              </a:ext>
            </a:extLst>
          </p:cNvPr>
          <p:cNvPicPr>
            <a:picLocks noChangeAspect="1"/>
          </p:cNvPicPr>
          <p:nvPr/>
        </p:nvPicPr>
        <p:blipFill>
          <a:blip r:embed="rId18"/>
          <a:stretch>
            <a:fillRect/>
          </a:stretch>
        </p:blipFill>
        <p:spPr>
          <a:xfrm>
            <a:off x="21412571" y="11173637"/>
            <a:ext cx="8013600" cy="3960000"/>
          </a:xfrm>
          <a:prstGeom prst="rect">
            <a:avLst/>
          </a:prstGeom>
        </p:spPr>
      </p:pic>
      <p:pic>
        <p:nvPicPr>
          <p:cNvPr id="6" name="Picture 5">
            <a:extLst>
              <a:ext uri="{FF2B5EF4-FFF2-40B4-BE49-F238E27FC236}">
                <a16:creationId xmlns:a16="http://schemas.microsoft.com/office/drawing/2014/main" id="{6597B95E-060D-7078-DA1A-2BD17F0CA328}"/>
              </a:ext>
            </a:extLst>
          </p:cNvPr>
          <p:cNvPicPr>
            <a:picLocks noChangeAspect="1"/>
          </p:cNvPicPr>
          <p:nvPr/>
        </p:nvPicPr>
        <p:blipFill>
          <a:blip r:embed="rId19"/>
          <a:stretch>
            <a:fillRect/>
          </a:stretch>
        </p:blipFill>
        <p:spPr>
          <a:xfrm>
            <a:off x="21589669" y="16583837"/>
            <a:ext cx="8011966" cy="3960000"/>
          </a:xfrm>
          <a:prstGeom prst="rect">
            <a:avLst/>
          </a:prstGeom>
        </p:spPr>
      </p:pic>
      <p:sp>
        <p:nvSpPr>
          <p:cNvPr id="11" name="Rectangle 10">
            <a:extLst>
              <a:ext uri="{FF2B5EF4-FFF2-40B4-BE49-F238E27FC236}">
                <a16:creationId xmlns:a16="http://schemas.microsoft.com/office/drawing/2014/main" id="{5757030B-2C66-F8D2-64A5-9F2455977DC2}"/>
              </a:ext>
            </a:extLst>
          </p:cNvPr>
          <p:cNvSpPr/>
          <p:nvPr/>
        </p:nvSpPr>
        <p:spPr>
          <a:xfrm>
            <a:off x="20624534" y="4824313"/>
            <a:ext cx="9601201" cy="23083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Bar chart showing response times for different disposition codes. Red color refers to transportation time.</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pic>
        <p:nvPicPr>
          <p:cNvPr id="17" name="Picture 16">
            <a:extLst>
              <a:ext uri="{FF2B5EF4-FFF2-40B4-BE49-F238E27FC236}">
                <a16:creationId xmlns:a16="http://schemas.microsoft.com/office/drawing/2014/main" id="{31087B0C-42DF-9144-C1CF-099B42502BCE}"/>
              </a:ext>
            </a:extLst>
          </p:cNvPr>
          <p:cNvPicPr>
            <a:picLocks noChangeAspect="1"/>
          </p:cNvPicPr>
          <p:nvPr/>
        </p:nvPicPr>
        <p:blipFill rotWithShape="1">
          <a:blip r:embed="rId20"/>
          <a:srcRect t="4240"/>
          <a:stretch/>
        </p:blipFill>
        <p:spPr>
          <a:xfrm>
            <a:off x="21589669" y="6601637"/>
            <a:ext cx="8011966" cy="3960000"/>
          </a:xfrm>
          <a:prstGeom prst="rect">
            <a:avLst/>
          </a:prstGeom>
        </p:spPr>
      </p:pic>
      <p:sp>
        <p:nvSpPr>
          <p:cNvPr id="19" name="Rectangle 18">
            <a:extLst>
              <a:ext uri="{FF2B5EF4-FFF2-40B4-BE49-F238E27FC236}">
                <a16:creationId xmlns:a16="http://schemas.microsoft.com/office/drawing/2014/main" id="{C398810E-2789-B866-2113-1F8DBFBD40FF}"/>
              </a:ext>
            </a:extLst>
          </p:cNvPr>
          <p:cNvSpPr/>
          <p:nvPr/>
        </p:nvSpPr>
        <p:spPr>
          <a:xfrm>
            <a:off x="20795052" y="1050430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Plot showing changes in incident counts by year</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sp>
        <p:nvSpPr>
          <p:cNvPr id="21" name="Rectangle 20">
            <a:extLst>
              <a:ext uri="{FF2B5EF4-FFF2-40B4-BE49-F238E27FC236}">
                <a16:creationId xmlns:a16="http://schemas.microsoft.com/office/drawing/2014/main" id="{5FDA2300-9C96-5937-2EE2-9609AD796EC3}"/>
              </a:ext>
            </a:extLst>
          </p:cNvPr>
          <p:cNvSpPr/>
          <p:nvPr/>
        </p:nvSpPr>
        <p:spPr>
          <a:xfrm>
            <a:off x="20795052" y="1512734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incident counts by month for every year from 2008-2016</a:t>
            </a:r>
          </a:p>
        </p:txBody>
      </p:sp>
      <p:sp>
        <p:nvSpPr>
          <p:cNvPr id="22" name="Rectangle 21">
            <a:extLst>
              <a:ext uri="{FF2B5EF4-FFF2-40B4-BE49-F238E27FC236}">
                <a16:creationId xmlns:a16="http://schemas.microsoft.com/office/drawing/2014/main" id="{2FC97645-5F7A-8909-03F8-DC1EC4A82BA5}"/>
              </a:ext>
            </a:extLst>
          </p:cNvPr>
          <p:cNvSpPr/>
          <p:nvPr/>
        </p:nvSpPr>
        <p:spPr>
          <a:xfrm>
            <a:off x="20738590" y="20772437"/>
            <a:ext cx="9601201" cy="4524315"/>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Following were performed for data cleaning:</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0.22M outliers from the Weather and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3.7M rows with N/A values from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3 columns from Weather dataset as they had majority of N/A values.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Converted Date Format &amp; String to numbers.</a:t>
            </a:r>
          </a:p>
        </p:txBody>
      </p:sp>
      <p:sp>
        <p:nvSpPr>
          <p:cNvPr id="3" name="Rectangle 2">
            <a:extLst>
              <a:ext uri="{FF2B5EF4-FFF2-40B4-BE49-F238E27FC236}">
                <a16:creationId xmlns:a16="http://schemas.microsoft.com/office/drawing/2014/main" id="{7B1639AC-90FA-9CC8-E3B9-0C38EF7256DF}"/>
              </a:ext>
            </a:extLst>
          </p:cNvPr>
          <p:cNvSpPr/>
          <p:nvPr/>
        </p:nvSpPr>
        <p:spPr>
          <a:xfrm>
            <a:off x="10738308" y="26481543"/>
            <a:ext cx="9522596" cy="107106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final merged dataset obtained after joining the EMS and weather datasets on date column had about 0.36M rows.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This number is after all data filtering and cleaning were done and dataset was ready for model building.</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Models performed significantly better on datasets without outliers and N/A values.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Following 4 regression models were built for evaluation:</a:t>
            </a:r>
          </a:p>
          <a:p>
            <a:pPr marL="571500" indent="-571500" algn="just">
              <a:spcBef>
                <a:spcPts val="0"/>
              </a:spcBef>
              <a:spcAft>
                <a:spcPts val="0"/>
              </a:spcAft>
              <a:buFont typeface="Wingdings" panose="05000000000000000000" pitchFamily="2" charset="2"/>
              <a:buChar char="Ø"/>
            </a:pPr>
            <a:endParaRPr lang="en-US" sz="1200" dirty="0">
              <a:solidFill>
                <a:schemeClr val="tx1"/>
              </a:solidFill>
              <a:latin typeface="+mj-lt"/>
              <a:cs typeface="Arial" panose="020B0604020202020204" pitchFamily="34" charset="0"/>
            </a:endParaRP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Linear Regression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Support Vector Machine</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Random Forest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K-Nearest Neighbors</a:t>
            </a:r>
          </a:p>
          <a:p>
            <a:pPr marL="975463" lvl="1" indent="-571500" algn="just">
              <a:spcBef>
                <a:spcPts val="0"/>
              </a:spcBef>
              <a:spcAft>
                <a:spcPts val="0"/>
              </a:spcAft>
              <a:buFont typeface="Wingdings" panose="05000000000000000000" pitchFamily="2" charset="2"/>
              <a:buChar char="v"/>
            </a:pPr>
            <a:endParaRPr lang="en-US" sz="12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Hyper tuning turned out to be an essential tool to optimize model parameters and maximize the performances of all the four models.</a:t>
            </a:r>
          </a:p>
          <a:p>
            <a:pPr marL="571500" indent="-571500" algn="just">
              <a:spcBef>
                <a:spcPts val="0"/>
              </a:spcBef>
              <a:spcAft>
                <a:spcPts val="0"/>
              </a:spcAft>
              <a:buFont typeface="Wingdings" panose="05000000000000000000" pitchFamily="2" charset="2"/>
              <a:buChar char="Ø"/>
            </a:pPr>
            <a:endParaRPr lang="en-US" sz="3600" dirty="0">
              <a:solidFill>
                <a:schemeClr val="tx1"/>
              </a:solidFill>
              <a:latin typeface="+mj-lt"/>
              <a:cs typeface="Arial" panose="020B0604020202020204" pitchFamily="34" charset="0"/>
            </a:endParaRPr>
          </a:p>
        </p:txBody>
      </p:sp>
      <p:grpSp>
        <p:nvGrpSpPr>
          <p:cNvPr id="9" name="Group 8">
            <a:extLst>
              <a:ext uri="{FF2B5EF4-FFF2-40B4-BE49-F238E27FC236}">
                <a16:creationId xmlns:a16="http://schemas.microsoft.com/office/drawing/2014/main" id="{7D0E53BB-91CA-D6EE-E5CA-EC7A6138F1EA}"/>
              </a:ext>
            </a:extLst>
          </p:cNvPr>
          <p:cNvGrpSpPr/>
          <p:nvPr/>
        </p:nvGrpSpPr>
        <p:grpSpPr>
          <a:xfrm>
            <a:off x="20777143" y="25565000"/>
            <a:ext cx="9619110" cy="10910531"/>
            <a:chOff x="20777143" y="25565000"/>
            <a:chExt cx="9619110" cy="10910531"/>
          </a:xfrm>
        </p:grpSpPr>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20795053"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 and Conclusion</a:t>
              </a:r>
              <a:r>
                <a:rPr lang="en-US" sz="4000" b="1" dirty="0">
                  <a:solidFill>
                    <a:schemeClr val="tx1"/>
                  </a:solidFill>
                  <a:latin typeface="+mj-lt"/>
                  <a:ea typeface="Verdana" pitchFamily="-108" charset="0"/>
                  <a:cs typeface="Verdana" pitchFamily="-108" charset="0"/>
                  <a:sym typeface="Verdana" pitchFamily="-108" charset="0"/>
                </a:rPr>
                <a:t> </a:t>
              </a:r>
            </a:p>
          </p:txBody>
        </p:sp>
        <p:sp>
          <p:nvSpPr>
            <p:cNvPr id="4" name="Rectangle 3">
              <a:extLst>
                <a:ext uri="{FF2B5EF4-FFF2-40B4-BE49-F238E27FC236}">
                  <a16:creationId xmlns:a16="http://schemas.microsoft.com/office/drawing/2014/main" id="{7791C721-35A6-990C-19EB-0259188BEDC7}"/>
                </a:ext>
              </a:extLst>
            </p:cNvPr>
            <p:cNvSpPr/>
            <p:nvPr/>
          </p:nvSpPr>
          <p:spPr>
            <a:xfrm>
              <a:off x="20777143" y="26411237"/>
              <a:ext cx="9522596" cy="1006429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 and EMS response times are co-related, meaning it proves the initial hypothesis that weather has an impact on the ambulance response times.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All the four regression models namely, Linear Regression, SVM, Random Forest, and KNN were built on the same dataset and evaluated basis their accuracy, root mean square error, deviation from the actual expected result, and other evaluation techniques.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Random Forest had the highest accuracy and least mean square error amongst other 4 models which means that it is best suited to predict ambulance response times for our problem.</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aim of the project was to analyze the impact of Weather on EMS response times using the concepts taught by Prof. </a:t>
              </a:r>
              <a:r>
                <a:rPr lang="en-US" sz="3600" dirty="0" err="1">
                  <a:solidFill>
                    <a:schemeClr val="tx1"/>
                  </a:solidFill>
                  <a:latin typeface="+mj-lt"/>
                  <a:cs typeface="Arial" panose="020B0604020202020204" pitchFamily="34" charset="0"/>
                </a:rPr>
                <a:t>Thilanka</a:t>
              </a:r>
              <a:r>
                <a:rPr lang="en-US" sz="3600" dirty="0">
                  <a:solidFill>
                    <a:schemeClr val="tx1"/>
                  </a:solidFill>
                  <a:latin typeface="+mj-lt"/>
                  <a:cs typeface="Arial" panose="020B0604020202020204" pitchFamily="34" charset="0"/>
                </a:rPr>
                <a:t> </a:t>
              </a:r>
              <a:r>
                <a:rPr lang="en-US" sz="3600" dirty="0" err="1">
                  <a:solidFill>
                    <a:schemeClr val="tx1"/>
                  </a:solidFill>
                  <a:latin typeface="+mj-lt"/>
                  <a:cs typeface="Arial" panose="020B0604020202020204" pitchFamily="34" charset="0"/>
                </a:rPr>
                <a:t>Munasinghe</a:t>
              </a:r>
              <a:r>
                <a:rPr lang="en-US" sz="3600" dirty="0">
                  <a:solidFill>
                    <a:schemeClr val="tx1"/>
                  </a:solidFill>
                  <a:latin typeface="+mj-lt"/>
                  <a:cs typeface="Arial" panose="020B0604020202020204" pitchFamily="34" charset="0"/>
                </a:rPr>
                <a:t> in his Data Analytics class.</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24908</TotalTime>
  <Pages>0</Pages>
  <Words>918</Words>
  <Characters>0</Characters>
  <Application>Microsoft Office PowerPoint</Application>
  <PresentationFormat>Custom</PresentationFormat>
  <Lines>0</Lines>
  <Paragraphs>86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1253</cp:revision>
  <cp:lastPrinted>2017-12-12T11:03:11Z</cp:lastPrinted>
  <dcterms:created xsi:type="dcterms:W3CDTF">2010-03-16T21:47:29Z</dcterms:created>
  <dcterms:modified xsi:type="dcterms:W3CDTF">2022-12-09T02:00:20Z</dcterms:modified>
  <cp:category/>
</cp:coreProperties>
</file>