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20" d="100"/>
          <a:sy n="20" d="100"/>
        </p:scale>
        <p:origin x="2280" y="10"/>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C84DB-BEA9-417B-BA7E-030281CADE0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0B512EA8-A276-49F4-87D5-B8EA46982BE0}">
      <dgm:prSet phldrT="[Text]" custT="1"/>
      <dgm:spPr>
        <a:solidFill>
          <a:srgbClr val="009999"/>
        </a:solidFill>
        <a:ln>
          <a:solidFill>
            <a:srgbClr val="009999"/>
          </a:solidFill>
        </a:ln>
      </dgm:spPr>
      <dgm:t>
        <a:bodyPr/>
        <a:lstStyle/>
        <a:p>
          <a:pPr>
            <a:buFont typeface="+mj-lt"/>
            <a:buAutoNum type="arabicPeriod"/>
          </a:pPr>
          <a:r>
            <a:rPr lang="en-IN" sz="2400" dirty="0"/>
            <a:t>Quality Assessment</a:t>
          </a:r>
        </a:p>
      </dgm:t>
    </dgm:pt>
    <dgm:pt modelId="{5EA20ED8-CA46-4459-BC6A-DE09B4BD54DB}" type="parTrans" cxnId="{B3AC923B-5A7D-4E5B-8018-DDD3B74E4D63}">
      <dgm:prSet/>
      <dgm:spPr/>
      <dgm:t>
        <a:bodyPr/>
        <a:lstStyle/>
        <a:p>
          <a:endParaRPr lang="en-IN"/>
        </a:p>
      </dgm:t>
    </dgm:pt>
    <dgm:pt modelId="{DF071F41-867A-4200-8D95-939EE11C44A7}" type="sibTrans" cxnId="{B3AC923B-5A7D-4E5B-8018-DDD3B74E4D63}">
      <dgm:prSet/>
      <dgm:spPr/>
      <dgm:t>
        <a:bodyPr/>
        <a:lstStyle/>
        <a:p>
          <a:endParaRPr lang="en-IN"/>
        </a:p>
      </dgm:t>
    </dgm:pt>
    <dgm:pt modelId="{761CA9E6-B6F6-472D-808A-88FFDD3E19A7}">
      <dgm:prSet phldrT="[Text]" custT="1"/>
      <dgm:spPr>
        <a:solidFill>
          <a:srgbClr val="009999"/>
        </a:solidFill>
        <a:ln>
          <a:solidFill>
            <a:srgbClr val="009999"/>
          </a:solidFill>
        </a:ln>
      </dgm:spPr>
      <dgm:t>
        <a:bodyPr/>
        <a:lstStyle/>
        <a:p>
          <a:pPr>
            <a:buFont typeface="+mj-lt"/>
            <a:buAutoNum type="arabicPeriod"/>
          </a:pPr>
          <a:r>
            <a:rPr lang="en-IN" sz="2400" dirty="0"/>
            <a:t>Data Cleaning</a:t>
          </a:r>
        </a:p>
      </dgm:t>
    </dgm:pt>
    <dgm:pt modelId="{FEE2D463-BD5F-4B2E-9A63-BA9CA53E7E01}" type="parTrans" cxnId="{CBB34D00-E168-48C6-9797-0B6011776AAF}">
      <dgm:prSet/>
      <dgm:spPr/>
      <dgm:t>
        <a:bodyPr/>
        <a:lstStyle/>
        <a:p>
          <a:endParaRPr lang="en-IN"/>
        </a:p>
      </dgm:t>
    </dgm:pt>
    <dgm:pt modelId="{6B954D7E-F472-4B57-BAD6-5D96BB8ED87E}" type="sibTrans" cxnId="{CBB34D00-E168-48C6-9797-0B6011776AAF}">
      <dgm:prSet/>
      <dgm:spPr/>
      <dgm:t>
        <a:bodyPr/>
        <a:lstStyle/>
        <a:p>
          <a:endParaRPr lang="en-IN"/>
        </a:p>
      </dgm:t>
    </dgm:pt>
    <dgm:pt modelId="{132BB047-6472-43BB-AD56-3990575F21B9}">
      <dgm:prSet phldrT="[Text]" custT="1"/>
      <dgm:spPr>
        <a:solidFill>
          <a:srgbClr val="009999"/>
        </a:solidFill>
        <a:ln>
          <a:solidFill>
            <a:srgbClr val="009999"/>
          </a:solidFill>
        </a:ln>
      </dgm:spPr>
      <dgm:t>
        <a:bodyPr/>
        <a:lstStyle/>
        <a:p>
          <a:pPr>
            <a:buFont typeface="+mj-lt"/>
            <a:buAutoNum type="arabicPeriod"/>
          </a:pPr>
          <a:r>
            <a:rPr lang="en-IN" sz="2400" dirty="0"/>
            <a:t>Data Munging</a:t>
          </a:r>
        </a:p>
      </dgm:t>
    </dgm:pt>
    <dgm:pt modelId="{B8BD9FE3-620E-46F6-BE70-1CBF7FF70742}" type="parTrans" cxnId="{5977EAAE-2AD9-46B5-904B-6ED754ACAF48}">
      <dgm:prSet/>
      <dgm:spPr/>
      <dgm:t>
        <a:bodyPr/>
        <a:lstStyle/>
        <a:p>
          <a:endParaRPr lang="en-IN"/>
        </a:p>
      </dgm:t>
    </dgm:pt>
    <dgm:pt modelId="{A5BC0DB0-2B9F-4922-A3BC-54E35BB8DD01}" type="sibTrans" cxnId="{5977EAAE-2AD9-46B5-904B-6ED754ACAF48}">
      <dgm:prSet/>
      <dgm:spPr/>
      <dgm:t>
        <a:bodyPr/>
        <a:lstStyle/>
        <a:p>
          <a:endParaRPr lang="en-IN"/>
        </a:p>
      </dgm:t>
    </dgm:pt>
    <dgm:pt modelId="{974E22C4-D21F-4909-A8C3-711243AF1AA5}">
      <dgm:prSet phldrT="[Text]" custT="1"/>
      <dgm:spPr>
        <a:solidFill>
          <a:srgbClr val="009999"/>
        </a:solidFill>
        <a:ln>
          <a:solidFill>
            <a:srgbClr val="009999"/>
          </a:solidFill>
        </a:ln>
      </dgm:spPr>
      <dgm:t>
        <a:bodyPr/>
        <a:lstStyle/>
        <a:p>
          <a:pPr>
            <a:buFont typeface="+mj-lt"/>
            <a:buAutoNum type="arabicPeriod"/>
          </a:pPr>
          <a:r>
            <a:rPr lang="en-IN" sz="2400" dirty="0"/>
            <a:t>EDA</a:t>
          </a:r>
        </a:p>
      </dgm:t>
    </dgm:pt>
    <dgm:pt modelId="{B85C3CBD-664E-40B9-BB51-967AAD1C3857}" type="parTrans" cxnId="{6EC652F2-B488-4A4D-B36F-AC57868E1093}">
      <dgm:prSet/>
      <dgm:spPr/>
      <dgm:t>
        <a:bodyPr/>
        <a:lstStyle/>
        <a:p>
          <a:endParaRPr lang="en-IN"/>
        </a:p>
      </dgm:t>
    </dgm:pt>
    <dgm:pt modelId="{5599B347-9D94-4EB8-9A7B-17FAF3290044}" type="sibTrans" cxnId="{6EC652F2-B488-4A4D-B36F-AC57868E1093}">
      <dgm:prSet/>
      <dgm:spPr/>
      <dgm:t>
        <a:bodyPr/>
        <a:lstStyle/>
        <a:p>
          <a:endParaRPr lang="en-IN"/>
        </a:p>
      </dgm:t>
    </dgm:pt>
    <dgm:pt modelId="{D1A9FDE6-A58D-412A-9DA6-A5F911EB9633}">
      <dgm:prSet phldrT="[Text]" custT="1"/>
      <dgm:spPr>
        <a:solidFill>
          <a:srgbClr val="009999"/>
        </a:solidFill>
        <a:ln>
          <a:solidFill>
            <a:srgbClr val="009999"/>
          </a:solidFill>
        </a:ln>
      </dgm:spPr>
      <dgm:t>
        <a:bodyPr/>
        <a:lstStyle/>
        <a:p>
          <a:pPr>
            <a:buFont typeface="+mj-lt"/>
            <a:buAutoNum type="arabicPeriod"/>
          </a:pPr>
          <a:r>
            <a:rPr lang="en-IN" sz="2400" dirty="0"/>
            <a:t>Model Prep</a:t>
          </a:r>
        </a:p>
      </dgm:t>
    </dgm:pt>
    <dgm:pt modelId="{6DE7E215-8965-441F-9AEE-7A001F00A108}" type="parTrans" cxnId="{25D5EE52-F059-479C-98C1-2D859FECD4CE}">
      <dgm:prSet/>
      <dgm:spPr/>
      <dgm:t>
        <a:bodyPr/>
        <a:lstStyle/>
        <a:p>
          <a:endParaRPr lang="en-IN"/>
        </a:p>
      </dgm:t>
    </dgm:pt>
    <dgm:pt modelId="{B8F444F0-A401-485F-9F37-607D08F321E7}" type="sibTrans" cxnId="{25D5EE52-F059-479C-98C1-2D859FECD4CE}">
      <dgm:prSet/>
      <dgm:spPr/>
      <dgm:t>
        <a:bodyPr/>
        <a:lstStyle/>
        <a:p>
          <a:endParaRPr lang="en-IN"/>
        </a:p>
      </dgm:t>
    </dgm:pt>
    <dgm:pt modelId="{47527DF4-D2D2-4E12-AF80-7E34EB5BA965}" type="pres">
      <dgm:prSet presAssocID="{826C84DB-BEA9-417B-BA7E-030281CADE0D}" presName="Name0" presStyleCnt="0">
        <dgm:presLayoutVars>
          <dgm:chMax/>
          <dgm:chPref/>
          <dgm:dir/>
          <dgm:animLvl val="lvl"/>
        </dgm:presLayoutVars>
      </dgm:prSet>
      <dgm:spPr/>
    </dgm:pt>
    <dgm:pt modelId="{A77B66B5-9191-4F74-B116-2FDFA5649653}" type="pres">
      <dgm:prSet presAssocID="{0B512EA8-A276-49F4-87D5-B8EA46982BE0}" presName="composite" presStyleCnt="0"/>
      <dgm:spPr/>
    </dgm:pt>
    <dgm:pt modelId="{73703847-25E3-4CDF-924F-D7E8F5DF46F7}" type="pres">
      <dgm:prSet presAssocID="{0B512EA8-A276-49F4-87D5-B8EA46982BE0}" presName="Parent1" presStyleLbl="node1" presStyleIdx="0" presStyleCnt="10">
        <dgm:presLayoutVars>
          <dgm:chMax val="1"/>
          <dgm:chPref val="1"/>
          <dgm:bulletEnabled val="1"/>
        </dgm:presLayoutVars>
      </dgm:prSet>
      <dgm:spPr/>
    </dgm:pt>
    <dgm:pt modelId="{C08944D5-BA97-438E-831B-257852560347}" type="pres">
      <dgm:prSet presAssocID="{0B512EA8-A276-49F4-87D5-B8EA46982BE0}" presName="Childtext1" presStyleLbl="revTx" presStyleIdx="0" presStyleCnt="5">
        <dgm:presLayoutVars>
          <dgm:chMax val="0"/>
          <dgm:chPref val="0"/>
          <dgm:bulletEnabled val="1"/>
        </dgm:presLayoutVars>
      </dgm:prSet>
      <dgm:spPr/>
    </dgm:pt>
    <dgm:pt modelId="{88C86CAA-FA63-4403-8DDB-0C969BC64A97}" type="pres">
      <dgm:prSet presAssocID="{0B512EA8-A276-49F4-87D5-B8EA46982BE0}" presName="BalanceSpacing" presStyleCnt="0"/>
      <dgm:spPr/>
    </dgm:pt>
    <dgm:pt modelId="{FA92015F-8139-4B0A-8455-F8431D3169B7}" type="pres">
      <dgm:prSet presAssocID="{0B512EA8-A276-49F4-87D5-B8EA46982BE0}" presName="BalanceSpacing1" presStyleCnt="0"/>
      <dgm:spPr/>
    </dgm:pt>
    <dgm:pt modelId="{3512A237-D39A-4F9F-9029-CB7E1ADD54B2}" type="pres">
      <dgm:prSet presAssocID="{DF071F41-867A-4200-8D95-939EE11C44A7}" presName="Accent1Text" presStyleLbl="node1" presStyleIdx="1" presStyleCnt="10"/>
      <dgm:spPr/>
    </dgm:pt>
    <dgm:pt modelId="{9F5B56A9-AFEB-4614-B459-C23DE3B4CB44}" type="pres">
      <dgm:prSet presAssocID="{DF071F41-867A-4200-8D95-939EE11C44A7}" presName="spaceBetweenRectangles" presStyleCnt="0"/>
      <dgm:spPr/>
    </dgm:pt>
    <dgm:pt modelId="{ABE87E98-41FD-456C-B19D-903E8FCC86A9}" type="pres">
      <dgm:prSet presAssocID="{761CA9E6-B6F6-472D-808A-88FFDD3E19A7}" presName="composite" presStyleCnt="0"/>
      <dgm:spPr/>
    </dgm:pt>
    <dgm:pt modelId="{8B84E526-CA04-42F8-9093-90AF77816774}" type="pres">
      <dgm:prSet presAssocID="{761CA9E6-B6F6-472D-808A-88FFDD3E19A7}" presName="Parent1" presStyleLbl="node1" presStyleIdx="2" presStyleCnt="10">
        <dgm:presLayoutVars>
          <dgm:chMax val="1"/>
          <dgm:chPref val="1"/>
          <dgm:bulletEnabled val="1"/>
        </dgm:presLayoutVars>
      </dgm:prSet>
      <dgm:spPr/>
    </dgm:pt>
    <dgm:pt modelId="{D37FCE8F-45AC-43FB-8B6A-184ACFAC0761}" type="pres">
      <dgm:prSet presAssocID="{761CA9E6-B6F6-472D-808A-88FFDD3E19A7}" presName="Childtext1" presStyleLbl="revTx" presStyleIdx="1" presStyleCnt="5">
        <dgm:presLayoutVars>
          <dgm:chMax val="0"/>
          <dgm:chPref val="0"/>
          <dgm:bulletEnabled val="1"/>
        </dgm:presLayoutVars>
      </dgm:prSet>
      <dgm:spPr/>
    </dgm:pt>
    <dgm:pt modelId="{B9DDD0BD-2029-4E3E-A5D4-19CDD836744D}" type="pres">
      <dgm:prSet presAssocID="{761CA9E6-B6F6-472D-808A-88FFDD3E19A7}" presName="BalanceSpacing" presStyleCnt="0"/>
      <dgm:spPr/>
    </dgm:pt>
    <dgm:pt modelId="{A332F297-C77E-485B-A524-CB85609E410F}" type="pres">
      <dgm:prSet presAssocID="{761CA9E6-B6F6-472D-808A-88FFDD3E19A7}" presName="BalanceSpacing1" presStyleCnt="0"/>
      <dgm:spPr/>
    </dgm:pt>
    <dgm:pt modelId="{1E3D383B-095E-4A08-8239-F6341C001B28}" type="pres">
      <dgm:prSet presAssocID="{6B954D7E-F472-4B57-BAD6-5D96BB8ED87E}" presName="Accent1Text" presStyleLbl="node1" presStyleIdx="3" presStyleCnt="10"/>
      <dgm:spPr/>
    </dgm:pt>
    <dgm:pt modelId="{3AC196C1-B6D8-4A5A-9FAD-793757A8EFD7}" type="pres">
      <dgm:prSet presAssocID="{6B954D7E-F472-4B57-BAD6-5D96BB8ED87E}" presName="spaceBetweenRectangles" presStyleCnt="0"/>
      <dgm:spPr/>
    </dgm:pt>
    <dgm:pt modelId="{73DB72DC-492A-4B61-A8B4-202299D6D3B3}" type="pres">
      <dgm:prSet presAssocID="{132BB047-6472-43BB-AD56-3990575F21B9}" presName="composite" presStyleCnt="0"/>
      <dgm:spPr/>
    </dgm:pt>
    <dgm:pt modelId="{3C3790B5-6B3E-4242-98D6-E5494BB10909}" type="pres">
      <dgm:prSet presAssocID="{132BB047-6472-43BB-AD56-3990575F21B9}" presName="Parent1" presStyleLbl="node1" presStyleIdx="4" presStyleCnt="10">
        <dgm:presLayoutVars>
          <dgm:chMax val="1"/>
          <dgm:chPref val="1"/>
          <dgm:bulletEnabled val="1"/>
        </dgm:presLayoutVars>
      </dgm:prSet>
      <dgm:spPr/>
    </dgm:pt>
    <dgm:pt modelId="{EE670112-1048-4BBF-9F52-A18A7DFEECB2}" type="pres">
      <dgm:prSet presAssocID="{132BB047-6472-43BB-AD56-3990575F21B9}" presName="Childtext1" presStyleLbl="revTx" presStyleIdx="2" presStyleCnt="5">
        <dgm:presLayoutVars>
          <dgm:chMax val="0"/>
          <dgm:chPref val="0"/>
          <dgm:bulletEnabled val="1"/>
        </dgm:presLayoutVars>
      </dgm:prSet>
      <dgm:spPr/>
    </dgm:pt>
    <dgm:pt modelId="{A21E8226-B67B-4408-82AA-0E07229D37D3}" type="pres">
      <dgm:prSet presAssocID="{132BB047-6472-43BB-AD56-3990575F21B9}" presName="BalanceSpacing" presStyleCnt="0"/>
      <dgm:spPr/>
    </dgm:pt>
    <dgm:pt modelId="{931F1CF0-70A1-4681-924B-A47B60322837}" type="pres">
      <dgm:prSet presAssocID="{132BB047-6472-43BB-AD56-3990575F21B9}" presName="BalanceSpacing1" presStyleCnt="0"/>
      <dgm:spPr/>
    </dgm:pt>
    <dgm:pt modelId="{DB657B3A-4CF1-40B0-84AE-E32B8F6604F0}" type="pres">
      <dgm:prSet presAssocID="{A5BC0DB0-2B9F-4922-A3BC-54E35BB8DD01}" presName="Accent1Text" presStyleLbl="node1" presStyleIdx="5" presStyleCnt="10"/>
      <dgm:spPr/>
    </dgm:pt>
    <dgm:pt modelId="{C1BD5F2D-A8B2-4B91-8420-6396C173A55E}" type="pres">
      <dgm:prSet presAssocID="{A5BC0DB0-2B9F-4922-A3BC-54E35BB8DD01}" presName="spaceBetweenRectangles" presStyleCnt="0"/>
      <dgm:spPr/>
    </dgm:pt>
    <dgm:pt modelId="{FBFFEC6B-3A35-4F21-A0AB-195A5055CBDB}" type="pres">
      <dgm:prSet presAssocID="{974E22C4-D21F-4909-A8C3-711243AF1AA5}" presName="composite" presStyleCnt="0"/>
      <dgm:spPr/>
    </dgm:pt>
    <dgm:pt modelId="{C96540BD-9B58-452F-AF6D-BB264E927B56}" type="pres">
      <dgm:prSet presAssocID="{974E22C4-D21F-4909-A8C3-711243AF1AA5}" presName="Parent1" presStyleLbl="node1" presStyleIdx="6" presStyleCnt="10">
        <dgm:presLayoutVars>
          <dgm:chMax val="1"/>
          <dgm:chPref val="1"/>
          <dgm:bulletEnabled val="1"/>
        </dgm:presLayoutVars>
      </dgm:prSet>
      <dgm:spPr/>
    </dgm:pt>
    <dgm:pt modelId="{CD3BD494-066D-42DA-8515-3717180CFFCF}" type="pres">
      <dgm:prSet presAssocID="{974E22C4-D21F-4909-A8C3-711243AF1AA5}" presName="Childtext1" presStyleLbl="revTx" presStyleIdx="3" presStyleCnt="5">
        <dgm:presLayoutVars>
          <dgm:chMax val="0"/>
          <dgm:chPref val="0"/>
          <dgm:bulletEnabled val="1"/>
        </dgm:presLayoutVars>
      </dgm:prSet>
      <dgm:spPr/>
    </dgm:pt>
    <dgm:pt modelId="{1837A348-275B-405F-BDFC-5B4CF7B9D3FD}" type="pres">
      <dgm:prSet presAssocID="{974E22C4-D21F-4909-A8C3-711243AF1AA5}" presName="BalanceSpacing" presStyleCnt="0"/>
      <dgm:spPr/>
    </dgm:pt>
    <dgm:pt modelId="{FE6197D4-DADC-4FDD-A09D-D22B5D444712}" type="pres">
      <dgm:prSet presAssocID="{974E22C4-D21F-4909-A8C3-711243AF1AA5}" presName="BalanceSpacing1" presStyleCnt="0"/>
      <dgm:spPr/>
    </dgm:pt>
    <dgm:pt modelId="{3B8EDB7A-BF29-47BF-86EF-E97D483285D1}" type="pres">
      <dgm:prSet presAssocID="{5599B347-9D94-4EB8-9A7B-17FAF3290044}" presName="Accent1Text" presStyleLbl="node1" presStyleIdx="7" presStyleCnt="10"/>
      <dgm:spPr/>
    </dgm:pt>
    <dgm:pt modelId="{754F0387-C134-4A55-BD23-3133EDB55178}" type="pres">
      <dgm:prSet presAssocID="{5599B347-9D94-4EB8-9A7B-17FAF3290044}" presName="spaceBetweenRectangles" presStyleCnt="0"/>
      <dgm:spPr/>
    </dgm:pt>
    <dgm:pt modelId="{227AED79-367A-4A15-8BDA-C0B3E0E91C9A}" type="pres">
      <dgm:prSet presAssocID="{D1A9FDE6-A58D-412A-9DA6-A5F911EB9633}" presName="composite" presStyleCnt="0"/>
      <dgm:spPr/>
    </dgm:pt>
    <dgm:pt modelId="{CB1EE1EA-5503-4CDA-8949-0E50A8F5A6E5}" type="pres">
      <dgm:prSet presAssocID="{D1A9FDE6-A58D-412A-9DA6-A5F911EB9633}" presName="Parent1" presStyleLbl="node1" presStyleIdx="8" presStyleCnt="10">
        <dgm:presLayoutVars>
          <dgm:chMax val="1"/>
          <dgm:chPref val="1"/>
          <dgm:bulletEnabled val="1"/>
        </dgm:presLayoutVars>
      </dgm:prSet>
      <dgm:spPr/>
    </dgm:pt>
    <dgm:pt modelId="{605CA970-9921-4798-9197-5CEC5970350B}" type="pres">
      <dgm:prSet presAssocID="{D1A9FDE6-A58D-412A-9DA6-A5F911EB9633}" presName="Childtext1" presStyleLbl="revTx" presStyleIdx="4" presStyleCnt="5">
        <dgm:presLayoutVars>
          <dgm:chMax val="0"/>
          <dgm:chPref val="0"/>
          <dgm:bulletEnabled val="1"/>
        </dgm:presLayoutVars>
      </dgm:prSet>
      <dgm:spPr/>
    </dgm:pt>
    <dgm:pt modelId="{82D00F6B-EB8C-4B5D-A544-CE9D0601E97A}" type="pres">
      <dgm:prSet presAssocID="{D1A9FDE6-A58D-412A-9DA6-A5F911EB9633}" presName="BalanceSpacing" presStyleCnt="0"/>
      <dgm:spPr/>
    </dgm:pt>
    <dgm:pt modelId="{88ADC256-F949-45BD-A6F6-1A445AB2D0F2}" type="pres">
      <dgm:prSet presAssocID="{D1A9FDE6-A58D-412A-9DA6-A5F911EB9633}" presName="BalanceSpacing1" presStyleCnt="0"/>
      <dgm:spPr/>
    </dgm:pt>
    <dgm:pt modelId="{7A1B3687-57D0-494E-81D4-8D6D3D92445B}" type="pres">
      <dgm:prSet presAssocID="{B8F444F0-A401-485F-9F37-607D08F321E7}" presName="Accent1Text" presStyleLbl="node1" presStyleIdx="9" presStyleCnt="10"/>
      <dgm:spPr/>
    </dgm:pt>
  </dgm:ptLst>
  <dgm:cxnLst>
    <dgm:cxn modelId="{CBB34D00-E168-48C6-9797-0B6011776AAF}" srcId="{826C84DB-BEA9-417B-BA7E-030281CADE0D}" destId="{761CA9E6-B6F6-472D-808A-88FFDD3E19A7}" srcOrd="1" destOrd="0" parTransId="{FEE2D463-BD5F-4B2E-9A63-BA9CA53E7E01}" sibTransId="{6B954D7E-F472-4B57-BAD6-5D96BB8ED87E}"/>
    <dgm:cxn modelId="{7B4D8607-5C51-4F93-994B-3F9977DAB478}" type="presOf" srcId="{0B512EA8-A276-49F4-87D5-B8EA46982BE0}" destId="{73703847-25E3-4CDF-924F-D7E8F5DF46F7}" srcOrd="0" destOrd="0" presId="urn:microsoft.com/office/officeart/2008/layout/AlternatingHexagons"/>
    <dgm:cxn modelId="{E1421809-0F18-409D-9C19-ADFB0598B98A}" type="presOf" srcId="{B8F444F0-A401-485F-9F37-607D08F321E7}" destId="{7A1B3687-57D0-494E-81D4-8D6D3D92445B}" srcOrd="0" destOrd="0" presId="urn:microsoft.com/office/officeart/2008/layout/AlternatingHexagons"/>
    <dgm:cxn modelId="{B5B7311C-86DB-4BAC-8E6B-688E2207C399}" type="presOf" srcId="{132BB047-6472-43BB-AD56-3990575F21B9}" destId="{3C3790B5-6B3E-4242-98D6-E5494BB10909}" srcOrd="0" destOrd="0" presId="urn:microsoft.com/office/officeart/2008/layout/AlternatingHexagons"/>
    <dgm:cxn modelId="{B3AC923B-5A7D-4E5B-8018-DDD3B74E4D63}" srcId="{826C84DB-BEA9-417B-BA7E-030281CADE0D}" destId="{0B512EA8-A276-49F4-87D5-B8EA46982BE0}" srcOrd="0" destOrd="0" parTransId="{5EA20ED8-CA46-4459-BC6A-DE09B4BD54DB}" sibTransId="{DF071F41-867A-4200-8D95-939EE11C44A7}"/>
    <dgm:cxn modelId="{B248F640-33BB-4A80-9EE3-46CF9919467F}" type="presOf" srcId="{DF071F41-867A-4200-8D95-939EE11C44A7}" destId="{3512A237-D39A-4F9F-9029-CB7E1ADD54B2}" srcOrd="0" destOrd="0" presId="urn:microsoft.com/office/officeart/2008/layout/AlternatingHexagons"/>
    <dgm:cxn modelId="{6290266F-3B7F-4F7D-A3CF-5AD7ED8BF1A0}" type="presOf" srcId="{761CA9E6-B6F6-472D-808A-88FFDD3E19A7}" destId="{8B84E526-CA04-42F8-9093-90AF77816774}" srcOrd="0" destOrd="0" presId="urn:microsoft.com/office/officeart/2008/layout/AlternatingHexagons"/>
    <dgm:cxn modelId="{714E4252-6AFE-4E68-8551-6FB0CDE720DF}" type="presOf" srcId="{974E22C4-D21F-4909-A8C3-711243AF1AA5}" destId="{C96540BD-9B58-452F-AF6D-BB264E927B56}" srcOrd="0" destOrd="0" presId="urn:microsoft.com/office/officeart/2008/layout/AlternatingHexagons"/>
    <dgm:cxn modelId="{D0235352-34E9-4E21-998A-50AE2A5F6485}" type="presOf" srcId="{5599B347-9D94-4EB8-9A7B-17FAF3290044}" destId="{3B8EDB7A-BF29-47BF-86EF-E97D483285D1}" srcOrd="0" destOrd="0" presId="urn:microsoft.com/office/officeart/2008/layout/AlternatingHexagons"/>
    <dgm:cxn modelId="{25D5EE52-F059-479C-98C1-2D859FECD4CE}" srcId="{826C84DB-BEA9-417B-BA7E-030281CADE0D}" destId="{D1A9FDE6-A58D-412A-9DA6-A5F911EB9633}" srcOrd="4" destOrd="0" parTransId="{6DE7E215-8965-441F-9AEE-7A001F00A108}" sibTransId="{B8F444F0-A401-485F-9F37-607D08F321E7}"/>
    <dgm:cxn modelId="{C8EC2B7F-249A-460F-A134-B733531F7490}" type="presOf" srcId="{826C84DB-BEA9-417B-BA7E-030281CADE0D}" destId="{47527DF4-D2D2-4E12-AF80-7E34EB5BA965}" srcOrd="0" destOrd="0" presId="urn:microsoft.com/office/officeart/2008/layout/AlternatingHexagons"/>
    <dgm:cxn modelId="{91207E9D-3989-4366-AE87-BFDFEA2137E4}" type="presOf" srcId="{6B954D7E-F472-4B57-BAD6-5D96BB8ED87E}" destId="{1E3D383B-095E-4A08-8239-F6341C001B28}" srcOrd="0" destOrd="0" presId="urn:microsoft.com/office/officeart/2008/layout/AlternatingHexagons"/>
    <dgm:cxn modelId="{5977EAAE-2AD9-46B5-904B-6ED754ACAF48}" srcId="{826C84DB-BEA9-417B-BA7E-030281CADE0D}" destId="{132BB047-6472-43BB-AD56-3990575F21B9}" srcOrd="2" destOrd="0" parTransId="{B8BD9FE3-620E-46F6-BE70-1CBF7FF70742}" sibTransId="{A5BC0DB0-2B9F-4922-A3BC-54E35BB8DD01}"/>
    <dgm:cxn modelId="{7FE638D8-E1F2-436A-A05D-F6E351F4BBBB}" type="presOf" srcId="{A5BC0DB0-2B9F-4922-A3BC-54E35BB8DD01}" destId="{DB657B3A-4CF1-40B0-84AE-E32B8F6604F0}" srcOrd="0" destOrd="0" presId="urn:microsoft.com/office/officeart/2008/layout/AlternatingHexagons"/>
    <dgm:cxn modelId="{6EC652F2-B488-4A4D-B36F-AC57868E1093}" srcId="{826C84DB-BEA9-417B-BA7E-030281CADE0D}" destId="{974E22C4-D21F-4909-A8C3-711243AF1AA5}" srcOrd="3" destOrd="0" parTransId="{B85C3CBD-664E-40B9-BB51-967AAD1C3857}" sibTransId="{5599B347-9D94-4EB8-9A7B-17FAF3290044}"/>
    <dgm:cxn modelId="{4AA114F6-F370-4F0F-892A-6FB97067B539}" type="presOf" srcId="{D1A9FDE6-A58D-412A-9DA6-A5F911EB9633}" destId="{CB1EE1EA-5503-4CDA-8949-0E50A8F5A6E5}" srcOrd="0" destOrd="0" presId="urn:microsoft.com/office/officeart/2008/layout/AlternatingHexagons"/>
    <dgm:cxn modelId="{4EEEC5BF-B373-473D-8F0B-D73B340D0042}" type="presParOf" srcId="{47527DF4-D2D2-4E12-AF80-7E34EB5BA965}" destId="{A77B66B5-9191-4F74-B116-2FDFA5649653}" srcOrd="0" destOrd="0" presId="urn:microsoft.com/office/officeart/2008/layout/AlternatingHexagons"/>
    <dgm:cxn modelId="{8971CFBE-2344-4971-9A63-9C55E6719DE4}" type="presParOf" srcId="{A77B66B5-9191-4F74-B116-2FDFA5649653}" destId="{73703847-25E3-4CDF-924F-D7E8F5DF46F7}" srcOrd="0" destOrd="0" presId="urn:microsoft.com/office/officeart/2008/layout/AlternatingHexagons"/>
    <dgm:cxn modelId="{51724BFA-D8A9-46CE-86A5-34959B3CE3E8}" type="presParOf" srcId="{A77B66B5-9191-4F74-B116-2FDFA5649653}" destId="{C08944D5-BA97-438E-831B-257852560347}" srcOrd="1" destOrd="0" presId="urn:microsoft.com/office/officeart/2008/layout/AlternatingHexagons"/>
    <dgm:cxn modelId="{3544A3B3-76DC-4F8E-97A6-BBC385CEE9C1}" type="presParOf" srcId="{A77B66B5-9191-4F74-B116-2FDFA5649653}" destId="{88C86CAA-FA63-4403-8DDB-0C969BC64A97}" srcOrd="2" destOrd="0" presId="urn:microsoft.com/office/officeart/2008/layout/AlternatingHexagons"/>
    <dgm:cxn modelId="{C838FF65-1740-45D5-9874-A4F4B583DFA4}" type="presParOf" srcId="{A77B66B5-9191-4F74-B116-2FDFA5649653}" destId="{FA92015F-8139-4B0A-8455-F8431D3169B7}" srcOrd="3" destOrd="0" presId="urn:microsoft.com/office/officeart/2008/layout/AlternatingHexagons"/>
    <dgm:cxn modelId="{8A1AEA29-7ECE-4C06-A9FB-5B34DA055ABE}" type="presParOf" srcId="{A77B66B5-9191-4F74-B116-2FDFA5649653}" destId="{3512A237-D39A-4F9F-9029-CB7E1ADD54B2}" srcOrd="4" destOrd="0" presId="urn:microsoft.com/office/officeart/2008/layout/AlternatingHexagons"/>
    <dgm:cxn modelId="{604613D7-D0D7-4C7A-A6C3-2F47677B9121}" type="presParOf" srcId="{47527DF4-D2D2-4E12-AF80-7E34EB5BA965}" destId="{9F5B56A9-AFEB-4614-B459-C23DE3B4CB44}" srcOrd="1" destOrd="0" presId="urn:microsoft.com/office/officeart/2008/layout/AlternatingHexagons"/>
    <dgm:cxn modelId="{69A09112-C365-4C90-B5BF-9D506DD0C637}" type="presParOf" srcId="{47527DF4-D2D2-4E12-AF80-7E34EB5BA965}" destId="{ABE87E98-41FD-456C-B19D-903E8FCC86A9}" srcOrd="2" destOrd="0" presId="urn:microsoft.com/office/officeart/2008/layout/AlternatingHexagons"/>
    <dgm:cxn modelId="{FDC6861B-D4D5-4EFA-A984-4F7426169070}" type="presParOf" srcId="{ABE87E98-41FD-456C-B19D-903E8FCC86A9}" destId="{8B84E526-CA04-42F8-9093-90AF77816774}" srcOrd="0" destOrd="0" presId="urn:microsoft.com/office/officeart/2008/layout/AlternatingHexagons"/>
    <dgm:cxn modelId="{601C7B5B-CB86-4E4D-A4D5-228E333BDEAC}" type="presParOf" srcId="{ABE87E98-41FD-456C-B19D-903E8FCC86A9}" destId="{D37FCE8F-45AC-43FB-8B6A-184ACFAC0761}" srcOrd="1" destOrd="0" presId="urn:microsoft.com/office/officeart/2008/layout/AlternatingHexagons"/>
    <dgm:cxn modelId="{C2CB4F11-6D55-4487-91EB-25A289B8764A}" type="presParOf" srcId="{ABE87E98-41FD-456C-B19D-903E8FCC86A9}" destId="{B9DDD0BD-2029-4E3E-A5D4-19CDD836744D}" srcOrd="2" destOrd="0" presId="urn:microsoft.com/office/officeart/2008/layout/AlternatingHexagons"/>
    <dgm:cxn modelId="{CE38BAF1-1870-4030-9877-7BEA34468B03}" type="presParOf" srcId="{ABE87E98-41FD-456C-B19D-903E8FCC86A9}" destId="{A332F297-C77E-485B-A524-CB85609E410F}" srcOrd="3" destOrd="0" presId="urn:microsoft.com/office/officeart/2008/layout/AlternatingHexagons"/>
    <dgm:cxn modelId="{1B69B70A-0E8B-4F89-AC54-027668469BBF}" type="presParOf" srcId="{ABE87E98-41FD-456C-B19D-903E8FCC86A9}" destId="{1E3D383B-095E-4A08-8239-F6341C001B28}" srcOrd="4" destOrd="0" presId="urn:microsoft.com/office/officeart/2008/layout/AlternatingHexagons"/>
    <dgm:cxn modelId="{C71EC23B-528D-47E5-90D1-240AF610BA02}" type="presParOf" srcId="{47527DF4-D2D2-4E12-AF80-7E34EB5BA965}" destId="{3AC196C1-B6D8-4A5A-9FAD-793757A8EFD7}" srcOrd="3" destOrd="0" presId="urn:microsoft.com/office/officeart/2008/layout/AlternatingHexagons"/>
    <dgm:cxn modelId="{A3F2B61F-656E-497E-AA5A-43182E116630}" type="presParOf" srcId="{47527DF4-D2D2-4E12-AF80-7E34EB5BA965}" destId="{73DB72DC-492A-4B61-A8B4-202299D6D3B3}" srcOrd="4" destOrd="0" presId="urn:microsoft.com/office/officeart/2008/layout/AlternatingHexagons"/>
    <dgm:cxn modelId="{A24A3EB9-08F8-4019-ACBD-FFF9DD9920B8}" type="presParOf" srcId="{73DB72DC-492A-4B61-A8B4-202299D6D3B3}" destId="{3C3790B5-6B3E-4242-98D6-E5494BB10909}" srcOrd="0" destOrd="0" presId="urn:microsoft.com/office/officeart/2008/layout/AlternatingHexagons"/>
    <dgm:cxn modelId="{A9CA0611-94D0-4229-A588-8BA305CDC35C}" type="presParOf" srcId="{73DB72DC-492A-4B61-A8B4-202299D6D3B3}" destId="{EE670112-1048-4BBF-9F52-A18A7DFEECB2}" srcOrd="1" destOrd="0" presId="urn:microsoft.com/office/officeart/2008/layout/AlternatingHexagons"/>
    <dgm:cxn modelId="{F4229573-438F-4529-A8C9-B79CAB7E6E26}" type="presParOf" srcId="{73DB72DC-492A-4B61-A8B4-202299D6D3B3}" destId="{A21E8226-B67B-4408-82AA-0E07229D37D3}" srcOrd="2" destOrd="0" presId="urn:microsoft.com/office/officeart/2008/layout/AlternatingHexagons"/>
    <dgm:cxn modelId="{5280E213-5AD2-43EE-8552-EDEE31008017}" type="presParOf" srcId="{73DB72DC-492A-4B61-A8B4-202299D6D3B3}" destId="{931F1CF0-70A1-4681-924B-A47B60322837}" srcOrd="3" destOrd="0" presId="urn:microsoft.com/office/officeart/2008/layout/AlternatingHexagons"/>
    <dgm:cxn modelId="{BD691DDC-2D91-4AB2-A67A-E306A132DEDF}" type="presParOf" srcId="{73DB72DC-492A-4B61-A8B4-202299D6D3B3}" destId="{DB657B3A-4CF1-40B0-84AE-E32B8F6604F0}" srcOrd="4" destOrd="0" presId="urn:microsoft.com/office/officeart/2008/layout/AlternatingHexagons"/>
    <dgm:cxn modelId="{F404AE7B-D0FB-4E24-B1F6-A52B4D6B15BD}" type="presParOf" srcId="{47527DF4-D2D2-4E12-AF80-7E34EB5BA965}" destId="{C1BD5F2D-A8B2-4B91-8420-6396C173A55E}" srcOrd="5" destOrd="0" presId="urn:microsoft.com/office/officeart/2008/layout/AlternatingHexagons"/>
    <dgm:cxn modelId="{B6D38B0D-3341-46A2-83E8-942354BB75C5}" type="presParOf" srcId="{47527DF4-D2D2-4E12-AF80-7E34EB5BA965}" destId="{FBFFEC6B-3A35-4F21-A0AB-195A5055CBDB}" srcOrd="6" destOrd="0" presId="urn:microsoft.com/office/officeart/2008/layout/AlternatingHexagons"/>
    <dgm:cxn modelId="{3CED8D2E-83F8-4BA0-A6FC-2F7240E8156B}" type="presParOf" srcId="{FBFFEC6B-3A35-4F21-A0AB-195A5055CBDB}" destId="{C96540BD-9B58-452F-AF6D-BB264E927B56}" srcOrd="0" destOrd="0" presId="urn:microsoft.com/office/officeart/2008/layout/AlternatingHexagons"/>
    <dgm:cxn modelId="{01321B3E-122F-4400-9000-7DD93839285C}" type="presParOf" srcId="{FBFFEC6B-3A35-4F21-A0AB-195A5055CBDB}" destId="{CD3BD494-066D-42DA-8515-3717180CFFCF}" srcOrd="1" destOrd="0" presId="urn:microsoft.com/office/officeart/2008/layout/AlternatingHexagons"/>
    <dgm:cxn modelId="{5E2CDEF7-173F-4CA9-B70F-65BAD9DC2923}" type="presParOf" srcId="{FBFFEC6B-3A35-4F21-A0AB-195A5055CBDB}" destId="{1837A348-275B-405F-BDFC-5B4CF7B9D3FD}" srcOrd="2" destOrd="0" presId="urn:microsoft.com/office/officeart/2008/layout/AlternatingHexagons"/>
    <dgm:cxn modelId="{8C5900A7-6893-4FFD-BFFF-1A4057129680}" type="presParOf" srcId="{FBFFEC6B-3A35-4F21-A0AB-195A5055CBDB}" destId="{FE6197D4-DADC-4FDD-A09D-D22B5D444712}" srcOrd="3" destOrd="0" presId="urn:microsoft.com/office/officeart/2008/layout/AlternatingHexagons"/>
    <dgm:cxn modelId="{76577B65-3963-48AC-B533-FD88D60944F7}" type="presParOf" srcId="{FBFFEC6B-3A35-4F21-A0AB-195A5055CBDB}" destId="{3B8EDB7A-BF29-47BF-86EF-E97D483285D1}" srcOrd="4" destOrd="0" presId="urn:microsoft.com/office/officeart/2008/layout/AlternatingHexagons"/>
    <dgm:cxn modelId="{06C0A918-8ECE-40AE-B3EE-20675577CF52}" type="presParOf" srcId="{47527DF4-D2D2-4E12-AF80-7E34EB5BA965}" destId="{754F0387-C134-4A55-BD23-3133EDB55178}" srcOrd="7" destOrd="0" presId="urn:microsoft.com/office/officeart/2008/layout/AlternatingHexagons"/>
    <dgm:cxn modelId="{EFAE0D28-B3C7-446E-91F7-7115A10DC191}" type="presParOf" srcId="{47527DF4-D2D2-4E12-AF80-7E34EB5BA965}" destId="{227AED79-367A-4A15-8BDA-C0B3E0E91C9A}" srcOrd="8" destOrd="0" presId="urn:microsoft.com/office/officeart/2008/layout/AlternatingHexagons"/>
    <dgm:cxn modelId="{0DF93345-79E8-4360-94D6-5A13B45895B1}" type="presParOf" srcId="{227AED79-367A-4A15-8BDA-C0B3E0E91C9A}" destId="{CB1EE1EA-5503-4CDA-8949-0E50A8F5A6E5}" srcOrd="0" destOrd="0" presId="urn:microsoft.com/office/officeart/2008/layout/AlternatingHexagons"/>
    <dgm:cxn modelId="{BD9E73E5-D5BF-49AF-82EB-09CB086A76D0}" type="presParOf" srcId="{227AED79-367A-4A15-8BDA-C0B3E0E91C9A}" destId="{605CA970-9921-4798-9197-5CEC5970350B}" srcOrd="1" destOrd="0" presId="urn:microsoft.com/office/officeart/2008/layout/AlternatingHexagons"/>
    <dgm:cxn modelId="{4FA7E0E4-7751-47D8-8316-A5575528C48B}" type="presParOf" srcId="{227AED79-367A-4A15-8BDA-C0B3E0E91C9A}" destId="{82D00F6B-EB8C-4B5D-A544-CE9D0601E97A}" srcOrd="2" destOrd="0" presId="urn:microsoft.com/office/officeart/2008/layout/AlternatingHexagons"/>
    <dgm:cxn modelId="{99613652-794D-475F-A085-EDC65794F4CD}" type="presParOf" srcId="{227AED79-367A-4A15-8BDA-C0B3E0E91C9A}" destId="{88ADC256-F949-45BD-A6F6-1A445AB2D0F2}" srcOrd="3" destOrd="0" presId="urn:microsoft.com/office/officeart/2008/layout/AlternatingHexagons"/>
    <dgm:cxn modelId="{B44EFBB6-C74D-4345-99C4-1874F49B9C00}" type="presParOf" srcId="{227AED79-367A-4A15-8BDA-C0B3E0E91C9A}" destId="{7A1B3687-57D0-494E-81D4-8D6D3D92445B}" srcOrd="4" destOrd="0" presId="urn:microsoft.com/office/officeart/2008/layout/AlternatingHexagons"/>
  </dgm:cxnLst>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03847-25E3-4CDF-924F-D7E8F5DF46F7}">
      <dsp:nvSpPr>
        <dsp:cNvPr id="0" name=""/>
        <dsp:cNvSpPr/>
      </dsp:nvSpPr>
      <dsp:spPr>
        <a:xfrm rot="5400000">
          <a:off x="3381901" y="144267"/>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Quality Assessment</a:t>
          </a:r>
        </a:p>
      </dsp:txBody>
      <dsp:txXfrm rot="-5400000">
        <a:off x="3819200" y="342303"/>
        <a:ext cx="1305626" cy="1500722"/>
      </dsp:txXfrm>
    </dsp:sp>
    <dsp:sp modelId="{C08944D5-BA97-438E-831B-257852560347}">
      <dsp:nvSpPr>
        <dsp:cNvPr id="0" name=""/>
        <dsp:cNvSpPr/>
      </dsp:nvSpPr>
      <dsp:spPr>
        <a:xfrm>
          <a:off x="5477968" y="438597"/>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3512A237-D39A-4F9F-9029-CB7E1ADD54B2}">
      <dsp:nvSpPr>
        <dsp:cNvPr id="0" name=""/>
        <dsp:cNvSpPr/>
      </dsp:nvSpPr>
      <dsp:spPr>
        <a:xfrm rot="5400000">
          <a:off x="1333362" y="144267"/>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342303"/>
        <a:ext cx="1305626" cy="1500722"/>
      </dsp:txXfrm>
    </dsp:sp>
    <dsp:sp modelId="{8B84E526-CA04-42F8-9093-90AF77816774}">
      <dsp:nvSpPr>
        <dsp:cNvPr id="0" name=""/>
        <dsp:cNvSpPr/>
      </dsp:nvSpPr>
      <dsp:spPr>
        <a:xfrm rot="5400000">
          <a:off x="2353707" y="1994841"/>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Cleaning</a:t>
          </a:r>
        </a:p>
      </dsp:txBody>
      <dsp:txXfrm rot="-5400000">
        <a:off x="2791006" y="2192877"/>
        <a:ext cx="1305626" cy="1500722"/>
      </dsp:txXfrm>
    </dsp:sp>
    <dsp:sp modelId="{D37FCE8F-45AC-43FB-8B6A-184ACFAC0761}">
      <dsp:nvSpPr>
        <dsp:cNvPr id="0" name=""/>
        <dsp:cNvSpPr/>
      </dsp:nvSpPr>
      <dsp:spPr>
        <a:xfrm>
          <a:off x="62292" y="2289171"/>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1E3D383B-095E-4A08-8239-F6341C001B28}">
      <dsp:nvSpPr>
        <dsp:cNvPr id="0" name=""/>
        <dsp:cNvSpPr/>
      </dsp:nvSpPr>
      <dsp:spPr>
        <a:xfrm rot="5400000">
          <a:off x="4402246" y="1994841"/>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2192877"/>
        <a:ext cx="1305626" cy="1500722"/>
      </dsp:txXfrm>
    </dsp:sp>
    <dsp:sp modelId="{3C3790B5-6B3E-4242-98D6-E5494BB10909}">
      <dsp:nvSpPr>
        <dsp:cNvPr id="0" name=""/>
        <dsp:cNvSpPr/>
      </dsp:nvSpPr>
      <dsp:spPr>
        <a:xfrm rot="5400000">
          <a:off x="3381901" y="3845415"/>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Munging</a:t>
          </a:r>
        </a:p>
      </dsp:txBody>
      <dsp:txXfrm rot="-5400000">
        <a:off x="3819200" y="4043451"/>
        <a:ext cx="1305626" cy="1500722"/>
      </dsp:txXfrm>
    </dsp:sp>
    <dsp:sp modelId="{EE670112-1048-4BBF-9F52-A18A7DFEECB2}">
      <dsp:nvSpPr>
        <dsp:cNvPr id="0" name=""/>
        <dsp:cNvSpPr/>
      </dsp:nvSpPr>
      <dsp:spPr>
        <a:xfrm>
          <a:off x="5477968" y="4139745"/>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DB657B3A-4CF1-40B0-84AE-E32B8F6604F0}">
      <dsp:nvSpPr>
        <dsp:cNvPr id="0" name=""/>
        <dsp:cNvSpPr/>
      </dsp:nvSpPr>
      <dsp:spPr>
        <a:xfrm rot="5400000">
          <a:off x="1333362" y="3845415"/>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4043451"/>
        <a:ext cx="1305626" cy="1500722"/>
      </dsp:txXfrm>
    </dsp:sp>
    <dsp:sp modelId="{C96540BD-9B58-452F-AF6D-BB264E927B56}">
      <dsp:nvSpPr>
        <dsp:cNvPr id="0" name=""/>
        <dsp:cNvSpPr/>
      </dsp:nvSpPr>
      <dsp:spPr>
        <a:xfrm rot="5400000">
          <a:off x="2353707" y="5695989"/>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EDA</a:t>
          </a:r>
        </a:p>
      </dsp:txBody>
      <dsp:txXfrm rot="-5400000">
        <a:off x="2791006" y="5894025"/>
        <a:ext cx="1305626" cy="1500722"/>
      </dsp:txXfrm>
    </dsp:sp>
    <dsp:sp modelId="{CD3BD494-066D-42DA-8515-3717180CFFCF}">
      <dsp:nvSpPr>
        <dsp:cNvPr id="0" name=""/>
        <dsp:cNvSpPr/>
      </dsp:nvSpPr>
      <dsp:spPr>
        <a:xfrm>
          <a:off x="62292" y="5990319"/>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3B8EDB7A-BF29-47BF-86EF-E97D483285D1}">
      <dsp:nvSpPr>
        <dsp:cNvPr id="0" name=""/>
        <dsp:cNvSpPr/>
      </dsp:nvSpPr>
      <dsp:spPr>
        <a:xfrm rot="5400000">
          <a:off x="4402246" y="5695989"/>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5894025"/>
        <a:ext cx="1305626" cy="1500722"/>
      </dsp:txXfrm>
    </dsp:sp>
    <dsp:sp modelId="{CB1EE1EA-5503-4CDA-8949-0E50A8F5A6E5}">
      <dsp:nvSpPr>
        <dsp:cNvPr id="0" name=""/>
        <dsp:cNvSpPr/>
      </dsp:nvSpPr>
      <dsp:spPr>
        <a:xfrm rot="5400000">
          <a:off x="3381901" y="7546563"/>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Model Prep</a:t>
          </a:r>
        </a:p>
      </dsp:txBody>
      <dsp:txXfrm rot="-5400000">
        <a:off x="3819200" y="7744599"/>
        <a:ext cx="1305626" cy="1500722"/>
      </dsp:txXfrm>
    </dsp:sp>
    <dsp:sp modelId="{605CA970-9921-4798-9197-5CEC5970350B}">
      <dsp:nvSpPr>
        <dsp:cNvPr id="0" name=""/>
        <dsp:cNvSpPr/>
      </dsp:nvSpPr>
      <dsp:spPr>
        <a:xfrm>
          <a:off x="5477968" y="7840894"/>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7A1B3687-57D0-494E-81D4-8D6D3D92445B}">
      <dsp:nvSpPr>
        <dsp:cNvPr id="0" name=""/>
        <dsp:cNvSpPr/>
      </dsp:nvSpPr>
      <dsp:spPr>
        <a:xfrm rot="5400000">
          <a:off x="1333362" y="7546563"/>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7744599"/>
        <a:ext cx="1305626" cy="15007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an.r-project.org/web/packages/scrapeR/scrapeR.pdf" TargetMode="External"/><Relationship Id="rId13" Type="http://schemas.openxmlformats.org/officeDocument/2006/relationships/diagramData" Target="../diagrams/data1.xml"/><Relationship Id="rId1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s://towardsdatascience.com/r-basics-everything-you-need-to-know-to-get-started-with-r-10c8e566d7b3" TargetMode="External"/><Relationship Id="rId12" Type="http://schemas.openxmlformats.org/officeDocument/2006/relationships/image" Target="../media/image5.png"/><Relationship Id="rId17" Type="http://schemas.microsoft.com/office/2007/relationships/diagramDrawing" Target="../diagrams/drawing1.xml"/><Relationship Id="rId2" Type="http://schemas.openxmlformats.org/officeDocument/2006/relationships/notesSlide" Target="../notesSlides/notesSlide1.xml"/><Relationship Id="rId16" Type="http://schemas.openxmlformats.org/officeDocument/2006/relationships/diagramColors" Target="../diagrams/colors1.xml"/><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tiff"/><Relationship Id="rId11" Type="http://schemas.openxmlformats.org/officeDocument/2006/relationships/hyperlink" Target="https://www.analyticsvidhya.com/blog/2015/07/guide-data-visualization-r/" TargetMode="External"/><Relationship Id="rId5" Type="http://schemas.openxmlformats.org/officeDocument/2006/relationships/image" Target="../media/image3.png"/><Relationship Id="rId15" Type="http://schemas.openxmlformats.org/officeDocument/2006/relationships/diagramQuickStyle" Target="../diagrams/quickStyle1.xml"/><Relationship Id="rId10" Type="http://schemas.openxmlformats.org/officeDocument/2006/relationships/hyperlink" Target="https://www.statmethods.net/input/missingdata.html" TargetMode="External"/><Relationship Id="rId19"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hyperlink" Target="https://www.datacamp.com/community/tutorials/r-tutorial-read-excel-into-r" TargetMode="External"/><Relationship Id="rId1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5917100"/>
            <a:chOff x="576544" y="12808367"/>
            <a:chExt cx="12227390" cy="26063345"/>
          </a:xfrm>
        </p:grpSpPr>
        <p:sp>
          <p:nvSpPr>
            <p:cNvPr id="2" name="Rectangle 1"/>
            <p:cNvSpPr/>
            <p:nvPr/>
          </p:nvSpPr>
          <p:spPr>
            <a:xfrm>
              <a:off x="581844" y="14227745"/>
              <a:ext cx="12222090" cy="24643967"/>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In this world of rapid development, having a perfect health directly means leading a productive life. While prevention is better than cure, there are some cases where some serious, unexpected things happen which require immediate action. In those scenarios it is crucial to provide immediate responses to such emergencies as they could turn out be a lifesaver. </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Another such life saving action is to provide the pre-hospital care to any patient present in an ambulance or waiting for one. Therefore, having an accurate arrival time of ambulance could be very helpful. </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covers process of building a machine learning model that predicts a response time of any ambulance in relation with the weather on that day.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poster mainly covers details about the datasets in focus, what are the steps that are to be followed to get the data ready for any model building or evaluation. It also covers some of the plots which helps identify the relation between variables and finally contains the results and the conclusion drawn out from those results.</a:t>
              </a:r>
            </a:p>
          </p:txBody>
        </p:sp>
        <p:sp>
          <p:nvSpPr>
            <p:cNvPr id="16" name="Rectangle 15"/>
            <p:cNvSpPr>
              <a:spLocks/>
            </p:cNvSpPr>
            <p:nvPr/>
          </p:nvSpPr>
          <p:spPr bwMode="auto">
            <a:xfrm>
              <a:off x="576544" y="12808367"/>
              <a:ext cx="12222090"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Introduction</a:t>
              </a:r>
            </a:p>
          </p:txBody>
        </p:sp>
      </p:grpSp>
      <p:sp>
        <p:nvSpPr>
          <p:cNvPr id="15362" name="Rectangle 2"/>
          <p:cNvSpPr>
            <a:spLocks/>
          </p:cNvSpPr>
          <p:nvPr/>
        </p:nvSpPr>
        <p:spPr bwMode="auto">
          <a:xfrm>
            <a:off x="2605881" y="849919"/>
            <a:ext cx="2537460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5400" b="1" dirty="0">
                <a:solidFill>
                  <a:srgbClr val="009999"/>
                </a:solidFill>
                <a:latin typeface="+mj-lt"/>
                <a:ea typeface="Verdana" panose="020B0604030504040204" pitchFamily="34" charset="0"/>
                <a:cs typeface="Verdana" charset="0"/>
              </a:rPr>
              <a:t>Analyzing Weather Impact on Ambulance Response Time</a:t>
            </a:r>
            <a:endParaRPr lang="en-US" sz="1800" dirty="0">
              <a:solidFill>
                <a:srgbClr val="009999"/>
              </a:solidFill>
              <a:latin typeface="+mj-lt"/>
              <a:ea typeface="Verdana" panose="020B0604030504040204" pitchFamily="34" charset="0"/>
              <a:cs typeface="Arial Black" pitchFamily="-108" charset="0"/>
              <a:sym typeface="Arial Black" pitchFamily="-108" charset="0"/>
            </a:endParaRPr>
          </a:p>
          <a:p>
            <a:pPr marL="17574">
              <a:spcBef>
                <a:spcPts val="667"/>
              </a:spcBef>
            </a:pPr>
            <a:r>
              <a:rPr lang="en-US" sz="1600" b="1" baseline="30000" dirty="0">
                <a:solidFill>
                  <a:srgbClr val="009999"/>
                </a:solidFill>
                <a:latin typeface="+mj-lt"/>
                <a:ea typeface="Verdana" panose="020B0604030504040204" pitchFamily="34" charset="0"/>
                <a:cs typeface="Arial Black" charset="0"/>
                <a:sym typeface="Arial Black" pitchFamily="-108" charset="0"/>
              </a:rPr>
              <a:t> </a:t>
            </a:r>
          </a:p>
          <a:p>
            <a:pPr marL="17574">
              <a:spcBef>
                <a:spcPts val="667"/>
              </a:spcBef>
            </a:pPr>
            <a:endParaRPr lang="en-US" sz="1400" b="1" baseline="30000"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b="1" baseline="30000" dirty="0">
                <a:solidFill>
                  <a:srgbClr val="009999"/>
                </a:solidFill>
                <a:latin typeface="+mj-lt"/>
                <a:ea typeface="Verdana" panose="020B0604030504040204" pitchFamily="34" charset="0"/>
                <a:cs typeface="Arial Black" charset="0"/>
                <a:sym typeface="Arial Black" pitchFamily="-108" charset="0"/>
              </a:rPr>
              <a:t>1</a:t>
            </a:r>
            <a:r>
              <a:rPr lang="en-US" sz="3200" b="1" dirty="0">
                <a:solidFill>
                  <a:srgbClr val="009999"/>
                </a:solidFill>
                <a:latin typeface="+mj-lt"/>
                <a:ea typeface="Verdana" panose="020B0604030504040204" pitchFamily="34" charset="0"/>
                <a:cs typeface="Arial Black" charset="0"/>
                <a:sym typeface="Arial Black" pitchFamily="-108" charset="0"/>
              </a:rPr>
              <a:t>Rensselaer Polytechnic Institute, Tetherless World Constellation, Troy, NY, United States</a:t>
            </a:r>
            <a:br>
              <a:rPr lang="en-US" sz="3200" b="1" dirty="0">
                <a:solidFill>
                  <a:srgbClr val="009999"/>
                </a:solidFill>
                <a:latin typeface="+mj-lt"/>
                <a:ea typeface="Verdana" panose="020B0604030504040204" pitchFamily="34" charset="0"/>
                <a:cs typeface="Arial Black" charset="0"/>
                <a:sym typeface="Arial Black" pitchFamily="-108" charset="0"/>
              </a:rPr>
            </a:br>
            <a:endParaRPr lang="en-US" sz="1600" b="1"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dirty="0">
                <a:solidFill>
                  <a:srgbClr val="009999"/>
                </a:solidFill>
                <a:latin typeface="+mj-lt"/>
                <a:ea typeface="Verdana" panose="020B0604030504040204" pitchFamily="34" charset="0"/>
                <a:cs typeface="Arial Black" pitchFamily="-108" charset="0"/>
                <a:sym typeface="Arial Black" pitchFamily="-108" charset="0"/>
              </a:rPr>
              <a:t>Shrey Jain – jains6@rpi.edu</a:t>
            </a:r>
          </a:p>
          <a:p>
            <a:pPr marL="17574" algn="ctr">
              <a:spcBef>
                <a:spcPts val="667"/>
              </a:spcBef>
            </a:pPr>
            <a:endParaRPr lang="en-US" sz="3200" b="1" dirty="0">
              <a:solidFill>
                <a:srgbClr val="009999"/>
              </a:solidFill>
              <a:latin typeface="+mj-lt"/>
              <a:ea typeface="Verdana" panose="020B0604030504040204" pitchFamily="34" charset="0"/>
              <a:cs typeface="Arial Black" charset="0"/>
              <a:sym typeface="Arial Black" pitchFamily="-108" charset="0"/>
            </a:endParaRPr>
          </a:p>
        </p:txBody>
      </p:sp>
      <p:pic>
        <p:nvPicPr>
          <p:cNvPr id="15374" name="Picture 48" descr="twlogo.png"/>
          <p:cNvPicPr>
            <a:picLocks noChangeAspect="1"/>
          </p:cNvPicPr>
          <p:nvPr/>
        </p:nvPicPr>
        <p:blipFill>
          <a:blip r:embed="rId3"/>
          <a:srcRect/>
          <a:stretch>
            <a:fillRect/>
          </a:stretch>
        </p:blipFill>
        <p:spPr bwMode="auto">
          <a:xfrm>
            <a:off x="918550" y="854217"/>
            <a:ext cx="3973331" cy="1991944"/>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908142" y="3073807"/>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6" name="Rectangle 6"/>
            <p:cNvSpPr>
              <a:spLocks/>
            </p:cNvSpPr>
            <p:nvPr/>
          </p:nvSpPr>
          <p:spPr bwMode="auto">
            <a:xfrm>
              <a:off x="-317" y="0"/>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7" name="Rectangle 7"/>
            <p:cNvSpPr>
              <a:spLocks/>
            </p:cNvSpPr>
            <p:nvPr/>
          </p:nvSpPr>
          <p:spPr bwMode="auto">
            <a:xfrm>
              <a:off x="-317" y="41422955"/>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24681" y="19400837"/>
            <a:ext cx="9605363" cy="5943600"/>
            <a:chOff x="576544" y="12808369"/>
            <a:chExt cx="12227388" cy="9732306"/>
          </a:xfrm>
        </p:grpSpPr>
        <p:sp>
          <p:nvSpPr>
            <p:cNvPr id="83" name="Rectangle 82">
              <a:extLst>
                <a:ext uri="{FF2B5EF4-FFF2-40B4-BE49-F238E27FC236}">
                  <a16:creationId xmlns:a16="http://schemas.microsoft.com/office/drawing/2014/main" id="{A84BE991-8DD8-B149-83DD-30AFB7A8EFC2}"/>
                </a:ext>
              </a:extLst>
            </p:cNvPr>
            <p:cNvSpPr/>
            <p:nvPr/>
          </p:nvSpPr>
          <p:spPr>
            <a:xfrm>
              <a:off x="581843" y="14225227"/>
              <a:ext cx="12222089" cy="8315448"/>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It is crucial to know the estimated arrival time of an Ambulance in case of any emergency.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could help provide pre-hospital care to the patient which could save many lives.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Weather can have impact on Ambulance times.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performs data pre-processing, identifies relation between Weather &amp; EMS data and develops model to predict future response times in any given weather condition.</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Inspiration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32"/>
            <a:ext cx="19743164" cy="11483782"/>
            <a:chOff x="576544" y="12808366"/>
            <a:chExt cx="25132554" cy="18804034"/>
          </a:xfrm>
        </p:grpSpPr>
        <p:sp>
          <p:nvSpPr>
            <p:cNvPr id="89" name="Rectangle 88">
              <a:extLst>
                <a:ext uri="{FF2B5EF4-FFF2-40B4-BE49-F238E27FC236}">
                  <a16:creationId xmlns:a16="http://schemas.microsoft.com/office/drawing/2014/main" id="{934DC56B-CA12-D549-8781-B78844EE7F96}"/>
                </a:ext>
              </a:extLst>
            </p:cNvPr>
            <p:cNvSpPr/>
            <p:nvPr/>
          </p:nvSpPr>
          <p:spPr>
            <a:xfrm>
              <a:off x="576544" y="14225558"/>
              <a:ext cx="12222089" cy="17386842"/>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Data preparation steps: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Quality Assessment</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High level checks to determine if the data meet the required quality.</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Data Cleaning</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Fixing incorrect/corrupted entries in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Data Munging</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Modifying or changing dataset beyond its original state.</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Exploratory Data Analysis</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Performing initial investigation on data to discover patterns and to spot anomalies.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Model Preparation</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Applying 4 regression models on the final merged datasets.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Model Evaluation</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Evaluating the accuracy of these models and determining which works best for given set of data.</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Data Analysis</a:t>
              </a:r>
            </a:p>
          </p:txBody>
        </p:sp>
      </p:grpSp>
      <p:grpSp>
        <p:nvGrpSpPr>
          <p:cNvPr id="85" name="Group 84">
            <a:extLst>
              <a:ext uri="{FF2B5EF4-FFF2-40B4-BE49-F238E27FC236}">
                <a16:creationId xmlns:a16="http://schemas.microsoft.com/office/drawing/2014/main" id="{1F7E0187-D979-E64B-A14E-192DC7776C9A}"/>
              </a:ext>
            </a:extLst>
          </p:cNvPr>
          <p:cNvGrpSpPr/>
          <p:nvPr/>
        </p:nvGrpSpPr>
        <p:grpSpPr>
          <a:xfrm>
            <a:off x="640607" y="25564999"/>
            <a:ext cx="9601200" cy="10945834"/>
            <a:chOff x="576544" y="12808368"/>
            <a:chExt cx="12222089" cy="17923186"/>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51840"/>
              <a:ext cx="12122028" cy="1647971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EMS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Fire Department of New York City</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11863759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The target column to be predicted using various machine learning regression models is INCIDENT_RESPONSE_SECONDS_QY</a:t>
              </a:r>
            </a:p>
            <a:p>
              <a:pPr marL="975463" lvl="1" indent="-571500" algn="just">
                <a:spcBef>
                  <a:spcPts val="0"/>
                </a:spcBef>
                <a:spcAft>
                  <a:spcPts val="0"/>
                </a:spcAft>
                <a:buFont typeface="Wingdings" panose="05000000000000000000" pitchFamily="2" charset="2"/>
                <a:buChar char="v"/>
              </a:pPr>
              <a:endParaRPr lang="en-US" sz="2800" dirty="0">
                <a:solidFill>
                  <a:schemeClr val="tx1"/>
                </a:solidFill>
                <a:latin typeface="+mj-lt"/>
                <a:cs typeface="Arial" panose="020B0604020202020204" pitchFamily="34" charset="0"/>
              </a:endParaRP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Weather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Global Historical Climatology Network</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3288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34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Weather on a particular date is used to link these datasets. Datasets are joined using INCIDENT_DT column of EMS and DATE column of Weather dataset</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Data Sets </a:t>
              </a:r>
            </a:p>
          </p:txBody>
        </p:sp>
      </p:gr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5"/>
          <a:stretch>
            <a:fillRect/>
          </a:stretch>
        </p:blipFill>
        <p:spPr>
          <a:xfrm>
            <a:off x="27142281" y="257841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6"/>
          <a:stretch>
            <a:fillRect/>
          </a:stretch>
        </p:blipFill>
        <p:spPr>
          <a:xfrm>
            <a:off x="26075481" y="926227"/>
            <a:ext cx="4249229" cy="1207167"/>
          </a:xfrm>
          <a:prstGeom prst="rect">
            <a:avLst/>
          </a:prstGeom>
        </p:spPr>
      </p:pic>
      <p:sp>
        <p:nvSpPr>
          <p:cNvPr id="56" name="Rectangle 55">
            <a:extLst>
              <a:ext uri="{FF2B5EF4-FFF2-40B4-BE49-F238E27FC236}">
                <a16:creationId xmlns:a16="http://schemas.microsoft.com/office/drawing/2014/main" id="{E5BF5720-C9F3-4E32-8C65-86290F280493}"/>
              </a:ext>
            </a:extLst>
          </p:cNvPr>
          <p:cNvSpPr>
            <a:spLocks/>
          </p:cNvSpPr>
          <p:nvPr/>
        </p:nvSpPr>
        <p:spPr bwMode="auto">
          <a:xfrm>
            <a:off x="10699007" y="25565000"/>
            <a:ext cx="9601200" cy="777240"/>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Results</a:t>
            </a:r>
            <a:r>
              <a:rPr lang="en-US" sz="4000" b="1" dirty="0">
                <a:solidFill>
                  <a:schemeClr val="bg1"/>
                </a:solidFill>
                <a:latin typeface="+mj-lt"/>
                <a:ea typeface="Verdana" pitchFamily="-108" charset="0"/>
                <a:cs typeface="Verdana" pitchFamily="-108" charset="0"/>
                <a:sym typeface="Verdana" pitchFamily="-108" charset="0"/>
              </a:rPr>
              <a:t> </a:t>
            </a:r>
          </a:p>
        </p:txBody>
      </p:sp>
      <p:grpSp>
        <p:nvGrpSpPr>
          <p:cNvPr id="98" name="Group 97">
            <a:extLst>
              <a:ext uri="{FF2B5EF4-FFF2-40B4-BE49-F238E27FC236}">
                <a16:creationId xmlns:a16="http://schemas.microsoft.com/office/drawing/2014/main" id="{56E6D305-49A4-165F-5CD3-4DC324848D81}"/>
              </a:ext>
            </a:extLst>
          </p:cNvPr>
          <p:cNvGrpSpPr/>
          <p:nvPr/>
        </p:nvGrpSpPr>
        <p:grpSpPr>
          <a:xfrm>
            <a:off x="10700920" y="36545840"/>
            <a:ext cx="19680749" cy="4566207"/>
            <a:chOff x="576544" y="12808368"/>
            <a:chExt cx="12222089" cy="7476906"/>
          </a:xfrm>
        </p:grpSpPr>
        <p:sp>
          <p:nvSpPr>
            <p:cNvPr id="104" name="Rectangle 103">
              <a:extLst>
                <a:ext uri="{FF2B5EF4-FFF2-40B4-BE49-F238E27FC236}">
                  <a16:creationId xmlns:a16="http://schemas.microsoft.com/office/drawing/2014/main" id="{3B916109-47E3-1CEE-241A-E36CEC9EA1A4}"/>
                </a:ext>
              </a:extLst>
            </p:cNvPr>
            <p:cNvSpPr/>
            <p:nvPr/>
          </p:nvSpPr>
          <p:spPr>
            <a:xfrm>
              <a:off x="576544" y="14219299"/>
              <a:ext cx="12222089" cy="6065975"/>
            </a:xfrm>
            <a:prstGeom prst="rect">
              <a:avLst/>
            </a:prstGeom>
          </p:spPr>
          <p:txBody>
            <a:bodyPr wrap="square">
              <a:spAutoFit/>
            </a:bodyPr>
            <a:lstStyle/>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Basics: </a:t>
              </a:r>
              <a:r>
                <a:rPr lang="en-US" sz="3600" dirty="0">
                  <a:solidFill>
                    <a:schemeClr val="tx1"/>
                  </a:solidFill>
                  <a:latin typeface="+mj-lt"/>
                  <a:ea typeface="Verdana" pitchFamily="-108" charset="0"/>
                  <a:cs typeface="Verdana" pitchFamily="-108" charset="0"/>
                  <a:sym typeface="Verdana" pitchFamily="-108" charset="0"/>
                  <a:hlinkClick r:id="rId7"/>
                </a:rPr>
                <a:t>https://towardsdatascience.com/r-basics-everything-you-need-to-know-to-get-started-with-r-10c8e566d7b3</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Scrape-R Package: </a:t>
              </a:r>
              <a:r>
                <a:rPr lang="en-US" sz="3600" dirty="0">
                  <a:solidFill>
                    <a:schemeClr val="tx1"/>
                  </a:solidFill>
                  <a:latin typeface="+mj-lt"/>
                  <a:ea typeface="Verdana" pitchFamily="-108" charset="0"/>
                  <a:cs typeface="Verdana" pitchFamily="-108" charset="0"/>
                  <a:sym typeface="Verdana" pitchFamily="-108" charset="0"/>
                  <a:hlinkClick r:id="rId8"/>
                </a:rPr>
                <a:t>https://cran.r-project.org/web/packages/scrapeR/scrapeR.pdf</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Read Excel File in R: </a:t>
              </a:r>
              <a:r>
                <a:rPr lang="en-US" sz="3600" dirty="0">
                  <a:solidFill>
                    <a:schemeClr val="tx1"/>
                  </a:solidFill>
                  <a:latin typeface="+mj-lt"/>
                  <a:ea typeface="Verdana" pitchFamily="-108" charset="0"/>
                  <a:cs typeface="Verdana" pitchFamily="-108" charset="0"/>
                  <a:sym typeface="Verdana" pitchFamily="-108" charset="0"/>
                  <a:hlinkClick r:id="rId9"/>
                </a:rPr>
                <a:t>https://www.datacamp.com/community/tutorials/r-tutorial-read-excel-into-r</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Dealing with missing data in R: </a:t>
              </a:r>
              <a:r>
                <a:rPr lang="en-US" sz="3600" dirty="0">
                  <a:solidFill>
                    <a:schemeClr val="tx1"/>
                  </a:solidFill>
                  <a:latin typeface="+mj-lt"/>
                  <a:ea typeface="Verdana" pitchFamily="-108" charset="0"/>
                  <a:cs typeface="Verdana" pitchFamily="-108" charset="0"/>
                  <a:sym typeface="Verdana" pitchFamily="-108" charset="0"/>
                  <a:hlinkClick r:id="rId10"/>
                </a:rPr>
                <a:t>https://www.statmethods.net/input/missingdata.html</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Visualization in R: </a:t>
              </a:r>
              <a:r>
                <a:rPr lang="en-US" sz="3600" dirty="0">
                  <a:solidFill>
                    <a:schemeClr val="tx1"/>
                  </a:solidFill>
                  <a:latin typeface="+mj-lt"/>
                  <a:ea typeface="Verdana" pitchFamily="-108" charset="0"/>
                  <a:cs typeface="Verdana" pitchFamily="-108" charset="0"/>
                  <a:sym typeface="Verdana" pitchFamily="-108" charset="0"/>
                  <a:hlinkClick r:id="rId11"/>
                </a:rPr>
                <a:t>https://www.analyticsvidhya.com/blog/2015/07/guide-data-visualization-r/</a:t>
              </a:r>
              <a:endParaRPr lang="en-US" sz="3600" dirty="0">
                <a:solidFill>
                  <a:schemeClr val="tx1"/>
                </a:solidFill>
                <a:latin typeface="+mj-lt"/>
                <a:ea typeface="Verdana" pitchFamily="-108" charset="0"/>
                <a:cs typeface="Verdana" pitchFamily="-108" charset="0"/>
                <a:sym typeface="Verdana" pitchFamily="-108" charset="0"/>
              </a:endParaRPr>
            </a:p>
          </p:txBody>
        </p:sp>
        <p:sp>
          <p:nvSpPr>
            <p:cNvPr id="105" name="Rectangle 104">
              <a:extLst>
                <a:ext uri="{FF2B5EF4-FFF2-40B4-BE49-F238E27FC236}">
                  <a16:creationId xmlns:a16="http://schemas.microsoft.com/office/drawing/2014/main" id="{C09E4C9A-60BF-BAB5-98D4-A5967264C10C}"/>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References </a:t>
              </a:r>
            </a:p>
          </p:txBody>
        </p:sp>
      </p:grpSp>
      <p:pic>
        <p:nvPicPr>
          <p:cNvPr id="112" name="Picture 111" descr="A blue and white sign&#10;&#10;Description automatically generated">
            <a:extLst>
              <a:ext uri="{FF2B5EF4-FFF2-40B4-BE49-F238E27FC236}">
                <a16:creationId xmlns:a16="http://schemas.microsoft.com/office/drawing/2014/main" id="{83610CBD-9491-04D0-0DA8-E54F33BFA11C}"/>
              </a:ext>
            </a:extLst>
          </p:cNvPr>
          <p:cNvPicPr>
            <a:picLocks noChangeAspect="1"/>
          </p:cNvPicPr>
          <p:nvPr/>
        </p:nvPicPr>
        <p:blipFill>
          <a:blip r:embed="rId12"/>
          <a:stretch>
            <a:fillRect/>
          </a:stretch>
        </p:blipFill>
        <p:spPr>
          <a:xfrm>
            <a:off x="25999281" y="2545756"/>
            <a:ext cx="1133314" cy="1059403"/>
          </a:xfrm>
          <a:prstGeom prst="rect">
            <a:avLst/>
          </a:prstGeom>
        </p:spPr>
      </p:pic>
      <p:grpSp>
        <p:nvGrpSpPr>
          <p:cNvPr id="116" name="Group 115">
            <a:extLst>
              <a:ext uri="{FF2B5EF4-FFF2-40B4-BE49-F238E27FC236}">
                <a16:creationId xmlns:a16="http://schemas.microsoft.com/office/drawing/2014/main" id="{909EBB3C-9D10-31E3-8595-B72066594E02}"/>
              </a:ext>
            </a:extLst>
          </p:cNvPr>
          <p:cNvGrpSpPr/>
          <p:nvPr/>
        </p:nvGrpSpPr>
        <p:grpSpPr>
          <a:xfrm>
            <a:off x="640607" y="36545838"/>
            <a:ext cx="9601200" cy="4566208"/>
            <a:chOff x="576544" y="12808368"/>
            <a:chExt cx="12222089" cy="7476909"/>
          </a:xfrm>
        </p:grpSpPr>
        <p:sp>
          <p:nvSpPr>
            <p:cNvPr id="124" name="Rectangle 123">
              <a:extLst>
                <a:ext uri="{FF2B5EF4-FFF2-40B4-BE49-F238E27FC236}">
                  <a16:creationId xmlns:a16="http://schemas.microsoft.com/office/drawing/2014/main" id="{491A466B-3813-9119-B021-3B3880CD3AAE}"/>
                </a:ext>
              </a:extLst>
            </p:cNvPr>
            <p:cNvSpPr/>
            <p:nvPr/>
          </p:nvSpPr>
          <p:spPr>
            <a:xfrm>
              <a:off x="576544" y="14219301"/>
              <a:ext cx="12222089" cy="6065976"/>
            </a:xfrm>
            <a:prstGeom prst="rect">
              <a:avLst/>
            </a:prstGeom>
          </p:spPr>
          <p:txBody>
            <a:bodyPr wrap="square">
              <a:spAutoFit/>
            </a:bodyPr>
            <a:lstStyle/>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EDA: Exploratory Data Analysis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A programming language like Python</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Library(R): Load packages containing useful functions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EMS: Emergency Medical Services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Boxplot: Graphical Representation of five num</a:t>
              </a:r>
            </a:p>
          </p:txBody>
        </p:sp>
        <p:sp>
          <p:nvSpPr>
            <p:cNvPr id="125" name="Rectangle 124">
              <a:extLst>
                <a:ext uri="{FF2B5EF4-FFF2-40B4-BE49-F238E27FC236}">
                  <a16:creationId xmlns:a16="http://schemas.microsoft.com/office/drawing/2014/main" id="{1E5DDB68-D6ED-3BAC-FA68-F8803FD29222}"/>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Glossary </a:t>
              </a:r>
            </a:p>
          </p:txBody>
        </p:sp>
      </p:grpSp>
      <p:graphicFrame>
        <p:nvGraphicFramePr>
          <p:cNvPr id="7" name="Diagram 6">
            <a:extLst>
              <a:ext uri="{FF2B5EF4-FFF2-40B4-BE49-F238E27FC236}">
                <a16:creationId xmlns:a16="http://schemas.microsoft.com/office/drawing/2014/main" id="{7CF2642F-7F4F-3F4D-DF7A-0D0BE582EEA0}"/>
              </a:ext>
            </a:extLst>
          </p:cNvPr>
          <p:cNvGraphicFramePr/>
          <p:nvPr>
            <p:extLst>
              <p:ext uri="{D42A27DB-BD31-4B8C-83A1-F6EECF244321}">
                <p14:modId xmlns:p14="http://schemas.microsoft.com/office/powerpoint/2010/main" val="3304181572"/>
              </p:ext>
            </p:extLst>
          </p:nvPr>
        </p:nvGraphicFramePr>
        <p:xfrm>
          <a:off x="11512911" y="15604411"/>
          <a:ext cx="7973391" cy="958762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5" name="Picture 4">
            <a:extLst>
              <a:ext uri="{FF2B5EF4-FFF2-40B4-BE49-F238E27FC236}">
                <a16:creationId xmlns:a16="http://schemas.microsoft.com/office/drawing/2014/main" id="{D62DB3EE-BCA3-9139-C67F-9DEB4EDDA89D}"/>
              </a:ext>
            </a:extLst>
          </p:cNvPr>
          <p:cNvPicPr>
            <a:picLocks noChangeAspect="1"/>
          </p:cNvPicPr>
          <p:nvPr/>
        </p:nvPicPr>
        <p:blipFill>
          <a:blip r:embed="rId18"/>
          <a:stretch>
            <a:fillRect/>
          </a:stretch>
        </p:blipFill>
        <p:spPr>
          <a:xfrm>
            <a:off x="21412571" y="11173637"/>
            <a:ext cx="8013600" cy="3960000"/>
          </a:xfrm>
          <a:prstGeom prst="rect">
            <a:avLst/>
          </a:prstGeom>
        </p:spPr>
      </p:pic>
      <p:pic>
        <p:nvPicPr>
          <p:cNvPr id="6" name="Picture 5">
            <a:extLst>
              <a:ext uri="{FF2B5EF4-FFF2-40B4-BE49-F238E27FC236}">
                <a16:creationId xmlns:a16="http://schemas.microsoft.com/office/drawing/2014/main" id="{6597B95E-060D-7078-DA1A-2BD17F0CA328}"/>
              </a:ext>
            </a:extLst>
          </p:cNvPr>
          <p:cNvPicPr>
            <a:picLocks noChangeAspect="1"/>
          </p:cNvPicPr>
          <p:nvPr/>
        </p:nvPicPr>
        <p:blipFill>
          <a:blip r:embed="rId19"/>
          <a:stretch>
            <a:fillRect/>
          </a:stretch>
        </p:blipFill>
        <p:spPr>
          <a:xfrm>
            <a:off x="21589669" y="16583837"/>
            <a:ext cx="8011966" cy="3960000"/>
          </a:xfrm>
          <a:prstGeom prst="rect">
            <a:avLst/>
          </a:prstGeom>
        </p:spPr>
      </p:pic>
      <p:sp>
        <p:nvSpPr>
          <p:cNvPr id="11" name="Rectangle 10">
            <a:extLst>
              <a:ext uri="{FF2B5EF4-FFF2-40B4-BE49-F238E27FC236}">
                <a16:creationId xmlns:a16="http://schemas.microsoft.com/office/drawing/2014/main" id="{5757030B-2C66-F8D2-64A5-9F2455977DC2}"/>
              </a:ext>
            </a:extLst>
          </p:cNvPr>
          <p:cNvSpPr/>
          <p:nvPr/>
        </p:nvSpPr>
        <p:spPr>
          <a:xfrm>
            <a:off x="20624534" y="4824313"/>
            <a:ext cx="9601201" cy="230832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Bar chart showing response times for different disposition codes. Red color refers to transportation time.</a:t>
            </a:r>
          </a:p>
          <a:p>
            <a:pPr marL="571500" indent="-571500" algn="just">
              <a:spcBef>
                <a:spcPts val="0"/>
              </a:spcBef>
              <a:spcAft>
                <a:spcPts val="0"/>
              </a:spcAft>
              <a:buFont typeface="Wingdings" panose="05000000000000000000" pitchFamily="2" charset="2"/>
              <a:buChar char="Ø"/>
            </a:pPr>
            <a:endParaRPr lang="en-US" sz="3600" dirty="0">
              <a:latin typeface="+mj-lt"/>
              <a:cs typeface="Arial" panose="020B0604020202020204" pitchFamily="34" charset="0"/>
            </a:endParaRPr>
          </a:p>
        </p:txBody>
      </p:sp>
      <p:pic>
        <p:nvPicPr>
          <p:cNvPr id="17" name="Picture 16">
            <a:extLst>
              <a:ext uri="{FF2B5EF4-FFF2-40B4-BE49-F238E27FC236}">
                <a16:creationId xmlns:a16="http://schemas.microsoft.com/office/drawing/2014/main" id="{31087B0C-42DF-9144-C1CF-099B42502BCE}"/>
              </a:ext>
            </a:extLst>
          </p:cNvPr>
          <p:cNvPicPr>
            <a:picLocks noChangeAspect="1"/>
          </p:cNvPicPr>
          <p:nvPr/>
        </p:nvPicPr>
        <p:blipFill rotWithShape="1">
          <a:blip r:embed="rId20"/>
          <a:srcRect t="4240"/>
          <a:stretch/>
        </p:blipFill>
        <p:spPr>
          <a:xfrm>
            <a:off x="21589669" y="6601637"/>
            <a:ext cx="8011966" cy="3960000"/>
          </a:xfrm>
          <a:prstGeom prst="rect">
            <a:avLst/>
          </a:prstGeom>
        </p:spPr>
      </p:pic>
      <p:sp>
        <p:nvSpPr>
          <p:cNvPr id="19" name="Rectangle 18">
            <a:extLst>
              <a:ext uri="{FF2B5EF4-FFF2-40B4-BE49-F238E27FC236}">
                <a16:creationId xmlns:a16="http://schemas.microsoft.com/office/drawing/2014/main" id="{C398810E-2789-B866-2113-1F8DBFBD40FF}"/>
              </a:ext>
            </a:extLst>
          </p:cNvPr>
          <p:cNvSpPr/>
          <p:nvPr/>
        </p:nvSpPr>
        <p:spPr>
          <a:xfrm>
            <a:off x="20795052" y="10504308"/>
            <a:ext cx="9601201" cy="1200329"/>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Plot showing changes in incident counts by year</a:t>
            </a:r>
          </a:p>
          <a:p>
            <a:pPr marL="571500" indent="-571500" algn="just">
              <a:spcBef>
                <a:spcPts val="0"/>
              </a:spcBef>
              <a:spcAft>
                <a:spcPts val="0"/>
              </a:spcAft>
              <a:buFont typeface="Wingdings" panose="05000000000000000000" pitchFamily="2" charset="2"/>
              <a:buChar char="Ø"/>
            </a:pPr>
            <a:endParaRPr lang="en-US" sz="3600" dirty="0">
              <a:latin typeface="+mj-lt"/>
              <a:cs typeface="Arial" panose="020B0604020202020204" pitchFamily="34" charset="0"/>
            </a:endParaRPr>
          </a:p>
        </p:txBody>
      </p:sp>
      <p:sp>
        <p:nvSpPr>
          <p:cNvPr id="21" name="Rectangle 20">
            <a:extLst>
              <a:ext uri="{FF2B5EF4-FFF2-40B4-BE49-F238E27FC236}">
                <a16:creationId xmlns:a16="http://schemas.microsoft.com/office/drawing/2014/main" id="{5FDA2300-9C96-5937-2EE2-9609AD796EC3}"/>
              </a:ext>
            </a:extLst>
          </p:cNvPr>
          <p:cNvSpPr/>
          <p:nvPr/>
        </p:nvSpPr>
        <p:spPr>
          <a:xfrm>
            <a:off x="20795052" y="15127348"/>
            <a:ext cx="9601201" cy="1200329"/>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Chart describing incident counts by month for every year from 2008-2016</a:t>
            </a:r>
          </a:p>
        </p:txBody>
      </p:sp>
      <p:sp>
        <p:nvSpPr>
          <p:cNvPr id="22" name="Rectangle 21">
            <a:extLst>
              <a:ext uri="{FF2B5EF4-FFF2-40B4-BE49-F238E27FC236}">
                <a16:creationId xmlns:a16="http://schemas.microsoft.com/office/drawing/2014/main" id="{2FC97645-5F7A-8909-03F8-DC1EC4A82BA5}"/>
              </a:ext>
            </a:extLst>
          </p:cNvPr>
          <p:cNvSpPr/>
          <p:nvPr/>
        </p:nvSpPr>
        <p:spPr>
          <a:xfrm>
            <a:off x="20738590" y="20772437"/>
            <a:ext cx="9601201" cy="4524315"/>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Following were performed for data cleaning:</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16 Outliers from the Weather and EMS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2100 N/A values from EMS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3 columns from Weather dataset as they had majority of N/A values.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Converted Date Format &amp; String to numbers.</a:t>
            </a:r>
          </a:p>
        </p:txBody>
      </p:sp>
      <p:sp>
        <p:nvSpPr>
          <p:cNvPr id="3" name="Rectangle 2">
            <a:extLst>
              <a:ext uri="{FF2B5EF4-FFF2-40B4-BE49-F238E27FC236}">
                <a16:creationId xmlns:a16="http://schemas.microsoft.com/office/drawing/2014/main" id="{7B1639AC-90FA-9CC8-E3B9-0C38EF7256DF}"/>
              </a:ext>
            </a:extLst>
          </p:cNvPr>
          <p:cNvSpPr/>
          <p:nvPr/>
        </p:nvSpPr>
        <p:spPr>
          <a:xfrm>
            <a:off x="10738308" y="26446539"/>
            <a:ext cx="9522596" cy="2862322"/>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4 regression models were built for evaluation:</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Linear Regression</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Support Vector Machine</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Random Forest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K-Nearest Neighbors</a:t>
            </a:r>
          </a:p>
        </p:txBody>
      </p:sp>
      <p:grpSp>
        <p:nvGrpSpPr>
          <p:cNvPr id="9" name="Group 8">
            <a:extLst>
              <a:ext uri="{FF2B5EF4-FFF2-40B4-BE49-F238E27FC236}">
                <a16:creationId xmlns:a16="http://schemas.microsoft.com/office/drawing/2014/main" id="{7D0E53BB-91CA-D6EE-E5CA-EC7A6138F1EA}"/>
              </a:ext>
            </a:extLst>
          </p:cNvPr>
          <p:cNvGrpSpPr/>
          <p:nvPr/>
        </p:nvGrpSpPr>
        <p:grpSpPr>
          <a:xfrm>
            <a:off x="20777143" y="25565000"/>
            <a:ext cx="9619110" cy="1527870"/>
            <a:chOff x="20777143" y="25565000"/>
            <a:chExt cx="9619110" cy="1527870"/>
          </a:xfrm>
        </p:grpSpPr>
        <p:sp>
          <p:nvSpPr>
            <p:cNvPr id="79" name="Rectangle 78">
              <a:extLst>
                <a:ext uri="{FF2B5EF4-FFF2-40B4-BE49-F238E27FC236}">
                  <a16:creationId xmlns:a16="http://schemas.microsoft.com/office/drawing/2014/main" id="{408171E9-3326-0DAC-0131-F130E9A2EC0C}"/>
                </a:ext>
              </a:extLst>
            </p:cNvPr>
            <p:cNvSpPr>
              <a:spLocks/>
            </p:cNvSpPr>
            <p:nvPr/>
          </p:nvSpPr>
          <p:spPr bwMode="auto">
            <a:xfrm>
              <a:off x="20795053" y="25565000"/>
              <a:ext cx="9601200" cy="777240"/>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Conclusion</a:t>
              </a:r>
              <a:r>
                <a:rPr lang="en-US" sz="4000" b="1" dirty="0">
                  <a:solidFill>
                    <a:schemeClr val="tx1"/>
                  </a:solidFill>
                  <a:latin typeface="+mj-lt"/>
                  <a:ea typeface="Verdana" pitchFamily="-108" charset="0"/>
                  <a:cs typeface="Verdana" pitchFamily="-108" charset="0"/>
                  <a:sym typeface="Verdana" pitchFamily="-108" charset="0"/>
                </a:rPr>
                <a:t> </a:t>
              </a:r>
            </a:p>
          </p:txBody>
        </p:sp>
        <p:sp>
          <p:nvSpPr>
            <p:cNvPr id="4" name="Rectangle 3">
              <a:extLst>
                <a:ext uri="{FF2B5EF4-FFF2-40B4-BE49-F238E27FC236}">
                  <a16:creationId xmlns:a16="http://schemas.microsoft.com/office/drawing/2014/main" id="{7791C721-35A6-990C-19EB-0259188BEDC7}"/>
                </a:ext>
              </a:extLst>
            </p:cNvPr>
            <p:cNvSpPr/>
            <p:nvPr/>
          </p:nvSpPr>
          <p:spPr>
            <a:xfrm>
              <a:off x="20777143" y="26446539"/>
              <a:ext cx="9522596" cy="646331"/>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4 regression models were built for evaluation:</a:t>
              </a:r>
            </a:p>
          </p:txBody>
        </p:sp>
      </p:gr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24406</TotalTime>
  <Pages>0</Pages>
  <Words>708</Words>
  <Characters>0</Characters>
  <Application>Microsoft Office PowerPoint</Application>
  <PresentationFormat>Custom</PresentationFormat>
  <Lines>0</Lines>
  <Paragraphs>77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vt:lpstr>
      <vt:lpstr>Wingdings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Jain, Shrey</cp:lastModifiedBy>
  <cp:revision>1195</cp:revision>
  <cp:lastPrinted>2017-12-12T11:03:11Z</cp:lastPrinted>
  <dcterms:created xsi:type="dcterms:W3CDTF">2010-03-16T21:47:29Z</dcterms:created>
  <dcterms:modified xsi:type="dcterms:W3CDTF">2022-12-08T04:41:05Z</dcterms:modified>
  <cp:category/>
</cp:coreProperties>
</file>