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307" r:id="rId2"/>
    <p:sldId id="310" r:id="rId3"/>
    <p:sldId id="311" r:id="rId4"/>
    <p:sldId id="313" r:id="rId5"/>
    <p:sldId id="314" r:id="rId6"/>
    <p:sldId id="315" r:id="rId7"/>
    <p:sldId id="316" r:id="rId8"/>
    <p:sldId id="317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627CA-F1DB-094B-B704-EF134CEC12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GB"/>
        </a:p>
      </dgm:t>
    </dgm:pt>
    <dgm:pt modelId="{6600F4DC-0854-5341-A5ED-712969B125B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 err="1"/>
            <a:t>Aquire</a:t>
          </a:r>
          <a:r>
            <a:rPr lang="en-GB" sz="1800" dirty="0"/>
            <a:t> data</a:t>
          </a:r>
        </a:p>
        <a:p>
          <a:pPr>
            <a:lnSpc>
              <a:spcPct val="100000"/>
            </a:lnSpc>
            <a:defRPr cap="all"/>
          </a:pPr>
          <a:r>
            <a:rPr lang="en-GB" sz="1800" dirty="0"/>
            <a:t>Files</a:t>
          </a:r>
        </a:p>
      </dgm:t>
    </dgm:pt>
    <dgm:pt modelId="{2A725DD4-7671-B24C-9432-79D5DF3C4487}" type="parTrans" cxnId="{7881559B-6C67-3C47-A095-463B6E343DA7}">
      <dgm:prSet/>
      <dgm:spPr/>
      <dgm:t>
        <a:bodyPr/>
        <a:lstStyle/>
        <a:p>
          <a:endParaRPr lang="en-GB"/>
        </a:p>
      </dgm:t>
    </dgm:pt>
    <dgm:pt modelId="{1007CC6A-A29C-BE4D-918B-6A6C4ECBEE10}" type="sibTrans" cxnId="{7881559B-6C67-3C47-A095-463B6E343DA7}">
      <dgm:prSet/>
      <dgm:spPr/>
      <dgm:t>
        <a:bodyPr/>
        <a:lstStyle/>
        <a:p>
          <a:endParaRPr lang="en-GB"/>
        </a:p>
      </dgm:t>
    </dgm:pt>
    <dgm:pt modelId="{691F058F-C911-B248-8C7B-DB1DB3866C8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/>
            <a:t>import files </a:t>
          </a:r>
        </a:p>
        <a:p>
          <a:pPr>
            <a:lnSpc>
              <a:spcPct val="100000"/>
            </a:lnSpc>
            <a:defRPr cap="all"/>
          </a:pPr>
          <a:r>
            <a:rPr lang="en-GB" sz="1800" dirty="0"/>
            <a:t>to HDFS</a:t>
          </a:r>
        </a:p>
      </dgm:t>
    </dgm:pt>
    <dgm:pt modelId="{DADCFE69-B4BB-B74C-9BE6-C99618B2E7E8}" type="parTrans" cxnId="{0661EB43-37C9-2E45-8073-D1F0621018C7}">
      <dgm:prSet/>
      <dgm:spPr/>
      <dgm:t>
        <a:bodyPr/>
        <a:lstStyle/>
        <a:p>
          <a:endParaRPr lang="en-GB"/>
        </a:p>
      </dgm:t>
    </dgm:pt>
    <dgm:pt modelId="{C370F7C6-F6D4-2D4F-A752-A1037DEB99E3}" type="sibTrans" cxnId="{0661EB43-37C9-2E45-8073-D1F0621018C7}">
      <dgm:prSet/>
      <dgm:spPr/>
      <dgm:t>
        <a:bodyPr/>
        <a:lstStyle/>
        <a:p>
          <a:endParaRPr lang="en-GB"/>
        </a:p>
      </dgm:t>
    </dgm:pt>
    <dgm:pt modelId="{BF71B9CE-31DF-454A-802D-A2A5691356CE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/>
            <a:t> syncing tables</a:t>
          </a:r>
        </a:p>
      </dgm:t>
    </dgm:pt>
    <dgm:pt modelId="{497A4C90-F140-014F-A5D9-547ABFE5C9C9}" type="parTrans" cxnId="{9A21C978-4A40-3644-8E63-063508362F7D}">
      <dgm:prSet/>
      <dgm:spPr/>
      <dgm:t>
        <a:bodyPr/>
        <a:lstStyle/>
        <a:p>
          <a:endParaRPr lang="en-GB"/>
        </a:p>
      </dgm:t>
    </dgm:pt>
    <dgm:pt modelId="{466E2C22-AF65-8E4C-81BB-40F1D956ED85}" type="sibTrans" cxnId="{9A21C978-4A40-3644-8E63-063508362F7D}">
      <dgm:prSet/>
      <dgm:spPr/>
      <dgm:t>
        <a:bodyPr/>
        <a:lstStyle/>
        <a:p>
          <a:endParaRPr lang="en-GB"/>
        </a:p>
      </dgm:t>
    </dgm:pt>
    <dgm:pt modelId="{478FEE9A-2737-CA43-A9AD-B2DFE5A82B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GB" dirty="0"/>
        </a:p>
      </dgm:t>
    </dgm:pt>
    <dgm:pt modelId="{B6C0F654-0717-6D4E-9CA1-F8AAC7F68465}" type="parTrans" cxnId="{F2F51250-6D15-7E43-BE79-734F1DFC39B8}">
      <dgm:prSet/>
      <dgm:spPr/>
      <dgm:t>
        <a:bodyPr/>
        <a:lstStyle/>
        <a:p>
          <a:endParaRPr lang="en-GB"/>
        </a:p>
      </dgm:t>
    </dgm:pt>
    <dgm:pt modelId="{2FD52047-BAC4-CC46-9C99-6C2C0B196CF2}" type="sibTrans" cxnId="{F2F51250-6D15-7E43-BE79-734F1DFC39B8}">
      <dgm:prSet/>
      <dgm:spPr/>
      <dgm:t>
        <a:bodyPr/>
        <a:lstStyle/>
        <a:p>
          <a:endParaRPr lang="en-GB"/>
        </a:p>
      </dgm:t>
    </dgm:pt>
    <dgm:pt modelId="{263DE5B9-4664-4969-A5ED-D53636EC2104}" type="pres">
      <dgm:prSet presAssocID="{DFC627CA-F1DB-094B-B704-EF134CEC12B1}" presName="root" presStyleCnt="0">
        <dgm:presLayoutVars>
          <dgm:dir/>
          <dgm:resizeHandles val="exact"/>
        </dgm:presLayoutVars>
      </dgm:prSet>
      <dgm:spPr/>
    </dgm:pt>
    <dgm:pt modelId="{4740EF78-64F1-4EB1-9FEE-DB200D7D617C}" type="pres">
      <dgm:prSet presAssocID="{6600F4DC-0854-5341-A5ED-712969B125BC}" presName="compNode" presStyleCnt="0"/>
      <dgm:spPr/>
    </dgm:pt>
    <dgm:pt modelId="{D33B1B6C-6229-47E0-B033-83A06BB6DDCA}" type="pres">
      <dgm:prSet presAssocID="{6600F4DC-0854-5341-A5ED-712969B125BC}" presName="iconBgRect" presStyleLbl="bgShp" presStyleIdx="0" presStyleCnt="4" custLinFactNeighborX="-47477" custLinFactNeighborY="1044"/>
      <dgm:spPr>
        <a:prstGeom prst="flowChartAlternateProcess">
          <a:avLst/>
        </a:prstGeom>
        <a:solidFill>
          <a:schemeClr val="accent4"/>
        </a:solidFill>
      </dgm:spPr>
    </dgm:pt>
    <dgm:pt modelId="{D578418F-9755-4D12-9126-0066F1CE2D9E}" type="pres">
      <dgm:prSet presAssocID="{6600F4DC-0854-5341-A5ED-712969B125BC}" presName="iconRect" presStyleLbl="node1" presStyleIdx="0" presStyleCnt="4" custScaleX="70848" custScaleY="10961" custLinFactNeighborX="-82745" custLinFactNeighborY="-2002"/>
      <dgm:spPr>
        <a:ln>
          <a:noFill/>
        </a:ln>
      </dgm:spPr>
    </dgm:pt>
    <dgm:pt modelId="{7D3E503E-66C8-4024-BEA2-F52ABEE54B70}" type="pres">
      <dgm:prSet presAssocID="{6600F4DC-0854-5341-A5ED-712969B125BC}" presName="spaceRect" presStyleCnt="0"/>
      <dgm:spPr/>
    </dgm:pt>
    <dgm:pt modelId="{3ABA016A-6FE2-4968-93E7-C72107CF0882}" type="pres">
      <dgm:prSet presAssocID="{6600F4DC-0854-5341-A5ED-712969B125BC}" presName="textRect" presStyleLbl="revTx" presStyleIdx="0" presStyleCnt="4" custScaleX="67909" custLinFactNeighborX="-23313" custLinFactNeighborY="-29104">
        <dgm:presLayoutVars>
          <dgm:chMax val="1"/>
          <dgm:chPref val="1"/>
        </dgm:presLayoutVars>
      </dgm:prSet>
      <dgm:spPr/>
    </dgm:pt>
    <dgm:pt modelId="{B36AA730-B452-4AB5-81EC-BFD85D0695D4}" type="pres">
      <dgm:prSet presAssocID="{1007CC6A-A29C-BE4D-918B-6A6C4ECBEE10}" presName="sibTrans" presStyleCnt="0"/>
      <dgm:spPr/>
    </dgm:pt>
    <dgm:pt modelId="{088389C3-7C5E-4AEE-A4D8-A3EE274293E4}" type="pres">
      <dgm:prSet presAssocID="{691F058F-C911-B248-8C7B-DB1DB3866C8C}" presName="compNode" presStyleCnt="0"/>
      <dgm:spPr/>
    </dgm:pt>
    <dgm:pt modelId="{FC45F927-ECC9-4901-96B3-82E33869EE3B}" type="pres">
      <dgm:prSet presAssocID="{691F058F-C911-B248-8C7B-DB1DB3866C8C}" presName="iconBgRect" presStyleLbl="bgShp" presStyleIdx="1" presStyleCnt="4" custLinFactX="-6092" custLinFactNeighborX="-100000" custLinFactNeighborY="1124"/>
      <dgm:spPr>
        <a:prstGeom prst="flowChartAlternateProcess">
          <a:avLst/>
        </a:prstGeom>
      </dgm:spPr>
    </dgm:pt>
    <dgm:pt modelId="{0B27516C-07BE-492A-8089-F6B438BA6C81}" type="pres">
      <dgm:prSet presAssocID="{691F058F-C911-B248-8C7B-DB1DB3866C8C}" presName="iconRect" presStyleLbl="node1" presStyleIdx="1" presStyleCnt="4" custFlipVert="0" custFlipHor="0" custScaleX="10284" custScaleY="5367" custLinFactX="-86384" custLinFactNeighborX="-100000" custLinFactNeighborY="16943"/>
      <dgm:spPr>
        <a:ln>
          <a:noFill/>
        </a:ln>
      </dgm:spPr>
    </dgm:pt>
    <dgm:pt modelId="{EC429A9B-862A-4772-A556-3C896630088A}" type="pres">
      <dgm:prSet presAssocID="{691F058F-C911-B248-8C7B-DB1DB3866C8C}" presName="spaceRect" presStyleCnt="0"/>
      <dgm:spPr/>
    </dgm:pt>
    <dgm:pt modelId="{99900013-35D1-43DC-9AF9-16319DA54FF2}" type="pres">
      <dgm:prSet presAssocID="{691F058F-C911-B248-8C7B-DB1DB3866C8C}" presName="textRect" presStyleLbl="revTx" presStyleIdx="1" presStyleCnt="4" custLinFactNeighborX="-72995" custLinFactNeighborY="-35798">
        <dgm:presLayoutVars>
          <dgm:chMax val="1"/>
          <dgm:chPref val="1"/>
        </dgm:presLayoutVars>
      </dgm:prSet>
      <dgm:spPr/>
    </dgm:pt>
    <dgm:pt modelId="{CF05AD56-ED36-4D29-95B4-732D9A44CD26}" type="pres">
      <dgm:prSet presAssocID="{C370F7C6-F6D4-2D4F-A752-A1037DEB99E3}" presName="sibTrans" presStyleCnt="0"/>
      <dgm:spPr/>
    </dgm:pt>
    <dgm:pt modelId="{DD89EC53-FC7F-4B87-9BBB-48AA988D29FC}" type="pres">
      <dgm:prSet presAssocID="{BF71B9CE-31DF-454A-802D-A2A5691356CE}" presName="compNode" presStyleCnt="0"/>
      <dgm:spPr/>
    </dgm:pt>
    <dgm:pt modelId="{4E0B32FC-BA17-4C44-B4F2-9203A24170B0}" type="pres">
      <dgm:prSet presAssocID="{BF71B9CE-31DF-454A-802D-A2A5691356CE}" presName="iconBgRect" presStyleLbl="bgShp" presStyleIdx="2" presStyleCnt="4" custLinFactNeighborX="-41011" custLinFactNeighborY="1614"/>
      <dgm:spPr>
        <a:prstGeom prst="flowChartAlternateProcess">
          <a:avLst/>
        </a:prstGeom>
        <a:solidFill>
          <a:schemeClr val="accent3"/>
        </a:solidFill>
      </dgm:spPr>
    </dgm:pt>
    <dgm:pt modelId="{872D23DB-CDE6-49FF-86A2-B08A47BCE2A0}" type="pres">
      <dgm:prSet presAssocID="{BF71B9CE-31DF-454A-802D-A2A5691356CE}" presName="iconRect" presStyleLbl="node1" presStyleIdx="2" presStyleCnt="4" custLinFactX="-114270" custLinFactNeighborX="-200000" custLinFactNeighborY="-76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0C7918E-7ED8-41AA-AFF0-53C1C8DCEC72}" type="pres">
      <dgm:prSet presAssocID="{BF71B9CE-31DF-454A-802D-A2A5691356CE}" presName="spaceRect" presStyleCnt="0"/>
      <dgm:spPr/>
    </dgm:pt>
    <dgm:pt modelId="{58FD75FE-8B00-4331-AB2E-10048C1AC5D8}" type="pres">
      <dgm:prSet presAssocID="{BF71B9CE-31DF-454A-802D-A2A5691356CE}" presName="textRect" presStyleLbl="revTx" presStyleIdx="2" presStyleCnt="4" custScaleX="61909" custLinFactNeighborX="-33240" custLinFactNeighborY="-25715">
        <dgm:presLayoutVars>
          <dgm:chMax val="1"/>
          <dgm:chPref val="1"/>
        </dgm:presLayoutVars>
      </dgm:prSet>
      <dgm:spPr/>
    </dgm:pt>
    <dgm:pt modelId="{48A687F8-20E4-451D-941D-F8BFD256BAB3}" type="pres">
      <dgm:prSet presAssocID="{466E2C22-AF65-8E4C-81BB-40F1D956ED85}" presName="sibTrans" presStyleCnt="0"/>
      <dgm:spPr/>
    </dgm:pt>
    <dgm:pt modelId="{BAEDF696-A6A2-47C1-9F1F-4DA2955A5E00}" type="pres">
      <dgm:prSet presAssocID="{478FEE9A-2737-CA43-A9AD-B2DFE5A82BAB}" presName="compNode" presStyleCnt="0"/>
      <dgm:spPr/>
    </dgm:pt>
    <dgm:pt modelId="{5FE2151B-5264-4031-8A4D-7C3F88A3800D}" type="pres">
      <dgm:prSet presAssocID="{478FEE9A-2737-CA43-A9AD-B2DFE5A82BAB}" presName="iconBgRect" presStyleLbl="bgShp" presStyleIdx="3" presStyleCnt="4" custLinFactNeighborX="-98950" custLinFactNeighborY="2687"/>
      <dgm:spPr>
        <a:prstGeom prst="flowChartAlternateProcess">
          <a:avLst/>
        </a:prstGeom>
        <a:solidFill>
          <a:schemeClr val="accent4"/>
        </a:solidFill>
      </dgm:spPr>
    </dgm:pt>
    <dgm:pt modelId="{ADAFBAED-04D9-4A03-97EF-D4F6D7680FCD}" type="pres">
      <dgm:prSet presAssocID="{478FEE9A-2737-CA43-A9AD-B2DFE5A82BAB}" presName="iconRect" presStyleLbl="node1" presStyleIdx="3" presStyleCnt="4" custLinFactX="767" custLinFactNeighborX="100000" custLinFactNeighborY="-97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58F00F-10D1-40B6-8B86-22D76041558E}" type="pres">
      <dgm:prSet presAssocID="{478FEE9A-2737-CA43-A9AD-B2DFE5A82BAB}" presName="spaceRect" presStyleCnt="0"/>
      <dgm:spPr/>
    </dgm:pt>
    <dgm:pt modelId="{5EE24F25-BC45-44C9-932D-FDEB64DD66EF}" type="pres">
      <dgm:prSet presAssocID="{478FEE9A-2737-CA43-A9AD-B2DFE5A82B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FB1C05-EF58-F444-AB08-A95E710CA27B}" type="presOf" srcId="{BF71B9CE-31DF-454A-802D-A2A5691356CE}" destId="{58FD75FE-8B00-4331-AB2E-10048C1AC5D8}" srcOrd="0" destOrd="0" presId="urn:microsoft.com/office/officeart/2018/5/layout/IconCircleLabelList"/>
    <dgm:cxn modelId="{A1516C0F-9514-6549-BE6A-00775CA21EB7}" type="presOf" srcId="{691F058F-C911-B248-8C7B-DB1DB3866C8C}" destId="{99900013-35D1-43DC-9AF9-16319DA54FF2}" srcOrd="0" destOrd="0" presId="urn:microsoft.com/office/officeart/2018/5/layout/IconCircleLabelList"/>
    <dgm:cxn modelId="{EE6A8F2B-4F90-FA4D-9CF7-A4A3B4F36F3C}" type="presOf" srcId="{478FEE9A-2737-CA43-A9AD-B2DFE5A82BAB}" destId="{5EE24F25-BC45-44C9-932D-FDEB64DD66EF}" srcOrd="0" destOrd="0" presId="urn:microsoft.com/office/officeart/2018/5/layout/IconCircleLabelList"/>
    <dgm:cxn modelId="{0661EB43-37C9-2E45-8073-D1F0621018C7}" srcId="{DFC627CA-F1DB-094B-B704-EF134CEC12B1}" destId="{691F058F-C911-B248-8C7B-DB1DB3866C8C}" srcOrd="1" destOrd="0" parTransId="{DADCFE69-B4BB-B74C-9BE6-C99618B2E7E8}" sibTransId="{C370F7C6-F6D4-2D4F-A752-A1037DEB99E3}"/>
    <dgm:cxn modelId="{F2F51250-6D15-7E43-BE79-734F1DFC39B8}" srcId="{DFC627CA-F1DB-094B-B704-EF134CEC12B1}" destId="{478FEE9A-2737-CA43-A9AD-B2DFE5A82BAB}" srcOrd="3" destOrd="0" parTransId="{B6C0F654-0717-6D4E-9CA1-F8AAC7F68465}" sibTransId="{2FD52047-BAC4-CC46-9C99-6C2C0B196CF2}"/>
    <dgm:cxn modelId="{DB65BA5B-7B8C-6646-9E2F-C33570D25002}" type="presOf" srcId="{DFC627CA-F1DB-094B-B704-EF134CEC12B1}" destId="{263DE5B9-4664-4969-A5ED-D53636EC2104}" srcOrd="0" destOrd="0" presId="urn:microsoft.com/office/officeart/2018/5/layout/IconCircleLabelList"/>
    <dgm:cxn modelId="{9A21C978-4A40-3644-8E63-063508362F7D}" srcId="{DFC627CA-F1DB-094B-B704-EF134CEC12B1}" destId="{BF71B9CE-31DF-454A-802D-A2A5691356CE}" srcOrd="2" destOrd="0" parTransId="{497A4C90-F140-014F-A5D9-547ABFE5C9C9}" sibTransId="{466E2C22-AF65-8E4C-81BB-40F1D956ED85}"/>
    <dgm:cxn modelId="{69D38C8F-DB4C-8D40-9ACF-D66B925CD640}" type="presOf" srcId="{6600F4DC-0854-5341-A5ED-712969B125BC}" destId="{3ABA016A-6FE2-4968-93E7-C72107CF0882}" srcOrd="0" destOrd="0" presId="urn:microsoft.com/office/officeart/2018/5/layout/IconCircleLabelList"/>
    <dgm:cxn modelId="{7881559B-6C67-3C47-A095-463B6E343DA7}" srcId="{DFC627CA-F1DB-094B-B704-EF134CEC12B1}" destId="{6600F4DC-0854-5341-A5ED-712969B125BC}" srcOrd="0" destOrd="0" parTransId="{2A725DD4-7671-B24C-9432-79D5DF3C4487}" sibTransId="{1007CC6A-A29C-BE4D-918B-6A6C4ECBEE10}"/>
    <dgm:cxn modelId="{EE6FDDA5-8B52-6847-9FEB-D180569D1D4C}" type="presParOf" srcId="{263DE5B9-4664-4969-A5ED-D53636EC2104}" destId="{4740EF78-64F1-4EB1-9FEE-DB200D7D617C}" srcOrd="0" destOrd="0" presId="urn:microsoft.com/office/officeart/2018/5/layout/IconCircleLabelList"/>
    <dgm:cxn modelId="{F98DEA5C-20F0-E24B-8DD3-8F8000712220}" type="presParOf" srcId="{4740EF78-64F1-4EB1-9FEE-DB200D7D617C}" destId="{D33B1B6C-6229-47E0-B033-83A06BB6DDCA}" srcOrd="0" destOrd="0" presId="urn:microsoft.com/office/officeart/2018/5/layout/IconCircleLabelList"/>
    <dgm:cxn modelId="{071FE0F7-FA75-5049-A5F4-AD1BE697097B}" type="presParOf" srcId="{4740EF78-64F1-4EB1-9FEE-DB200D7D617C}" destId="{D578418F-9755-4D12-9126-0066F1CE2D9E}" srcOrd="1" destOrd="0" presId="urn:microsoft.com/office/officeart/2018/5/layout/IconCircleLabelList"/>
    <dgm:cxn modelId="{0F4DA5FB-D4A2-C340-82D4-4D165A2289A2}" type="presParOf" srcId="{4740EF78-64F1-4EB1-9FEE-DB200D7D617C}" destId="{7D3E503E-66C8-4024-BEA2-F52ABEE54B70}" srcOrd="2" destOrd="0" presId="urn:microsoft.com/office/officeart/2018/5/layout/IconCircleLabelList"/>
    <dgm:cxn modelId="{722B0F31-8C05-3748-B521-A09FCCF18573}" type="presParOf" srcId="{4740EF78-64F1-4EB1-9FEE-DB200D7D617C}" destId="{3ABA016A-6FE2-4968-93E7-C72107CF0882}" srcOrd="3" destOrd="0" presId="urn:microsoft.com/office/officeart/2018/5/layout/IconCircleLabelList"/>
    <dgm:cxn modelId="{17F3E179-7C91-AD4F-91F9-0F65111734CB}" type="presParOf" srcId="{263DE5B9-4664-4969-A5ED-D53636EC2104}" destId="{B36AA730-B452-4AB5-81EC-BFD85D0695D4}" srcOrd="1" destOrd="0" presId="urn:microsoft.com/office/officeart/2018/5/layout/IconCircleLabelList"/>
    <dgm:cxn modelId="{86156DA5-E798-DD41-91E7-C6A02591AA92}" type="presParOf" srcId="{263DE5B9-4664-4969-A5ED-D53636EC2104}" destId="{088389C3-7C5E-4AEE-A4D8-A3EE274293E4}" srcOrd="2" destOrd="0" presId="urn:microsoft.com/office/officeart/2018/5/layout/IconCircleLabelList"/>
    <dgm:cxn modelId="{0B3279E8-A69C-C34A-B6DB-823ECC015307}" type="presParOf" srcId="{088389C3-7C5E-4AEE-A4D8-A3EE274293E4}" destId="{FC45F927-ECC9-4901-96B3-82E33869EE3B}" srcOrd="0" destOrd="0" presId="urn:microsoft.com/office/officeart/2018/5/layout/IconCircleLabelList"/>
    <dgm:cxn modelId="{D170B692-5D9B-FC42-909A-E6832BA3C899}" type="presParOf" srcId="{088389C3-7C5E-4AEE-A4D8-A3EE274293E4}" destId="{0B27516C-07BE-492A-8089-F6B438BA6C81}" srcOrd="1" destOrd="0" presId="urn:microsoft.com/office/officeart/2018/5/layout/IconCircleLabelList"/>
    <dgm:cxn modelId="{E2E771EA-8032-8049-9064-E578CCDF218D}" type="presParOf" srcId="{088389C3-7C5E-4AEE-A4D8-A3EE274293E4}" destId="{EC429A9B-862A-4772-A556-3C896630088A}" srcOrd="2" destOrd="0" presId="urn:microsoft.com/office/officeart/2018/5/layout/IconCircleLabelList"/>
    <dgm:cxn modelId="{0A2254B9-B9C7-0945-9C07-6AF578658211}" type="presParOf" srcId="{088389C3-7C5E-4AEE-A4D8-A3EE274293E4}" destId="{99900013-35D1-43DC-9AF9-16319DA54FF2}" srcOrd="3" destOrd="0" presId="urn:microsoft.com/office/officeart/2018/5/layout/IconCircleLabelList"/>
    <dgm:cxn modelId="{ED19D691-BC48-DB41-86CD-5DCC24D46ACD}" type="presParOf" srcId="{263DE5B9-4664-4969-A5ED-D53636EC2104}" destId="{CF05AD56-ED36-4D29-95B4-732D9A44CD26}" srcOrd="3" destOrd="0" presId="urn:microsoft.com/office/officeart/2018/5/layout/IconCircleLabelList"/>
    <dgm:cxn modelId="{FA0CC5A0-5205-764F-9CE3-529F0A911407}" type="presParOf" srcId="{263DE5B9-4664-4969-A5ED-D53636EC2104}" destId="{DD89EC53-FC7F-4B87-9BBB-48AA988D29FC}" srcOrd="4" destOrd="0" presId="urn:microsoft.com/office/officeart/2018/5/layout/IconCircleLabelList"/>
    <dgm:cxn modelId="{F236D9B2-C532-634D-A82B-E180A986EAED}" type="presParOf" srcId="{DD89EC53-FC7F-4B87-9BBB-48AA988D29FC}" destId="{4E0B32FC-BA17-4C44-B4F2-9203A24170B0}" srcOrd="0" destOrd="0" presId="urn:microsoft.com/office/officeart/2018/5/layout/IconCircleLabelList"/>
    <dgm:cxn modelId="{5786356C-D060-884F-8DDE-357A8B9AA7AD}" type="presParOf" srcId="{DD89EC53-FC7F-4B87-9BBB-48AA988D29FC}" destId="{872D23DB-CDE6-49FF-86A2-B08A47BCE2A0}" srcOrd="1" destOrd="0" presId="urn:microsoft.com/office/officeart/2018/5/layout/IconCircleLabelList"/>
    <dgm:cxn modelId="{F63027B6-F52D-294E-9103-82EF204AB6AD}" type="presParOf" srcId="{DD89EC53-FC7F-4B87-9BBB-48AA988D29FC}" destId="{10C7918E-7ED8-41AA-AFF0-53C1C8DCEC72}" srcOrd="2" destOrd="0" presId="urn:microsoft.com/office/officeart/2018/5/layout/IconCircleLabelList"/>
    <dgm:cxn modelId="{4196FDC1-3C98-2948-85F6-1399EA8A9BB7}" type="presParOf" srcId="{DD89EC53-FC7F-4B87-9BBB-48AA988D29FC}" destId="{58FD75FE-8B00-4331-AB2E-10048C1AC5D8}" srcOrd="3" destOrd="0" presId="urn:microsoft.com/office/officeart/2018/5/layout/IconCircleLabelList"/>
    <dgm:cxn modelId="{8D10DAC9-94CE-D04F-ACB9-E6A0AC1A097E}" type="presParOf" srcId="{263DE5B9-4664-4969-A5ED-D53636EC2104}" destId="{48A687F8-20E4-451D-941D-F8BFD256BAB3}" srcOrd="5" destOrd="0" presId="urn:microsoft.com/office/officeart/2018/5/layout/IconCircleLabelList"/>
    <dgm:cxn modelId="{B4E58669-A181-6D49-8FF5-649C84605045}" type="presParOf" srcId="{263DE5B9-4664-4969-A5ED-D53636EC2104}" destId="{BAEDF696-A6A2-47C1-9F1F-4DA2955A5E00}" srcOrd="6" destOrd="0" presId="urn:microsoft.com/office/officeart/2018/5/layout/IconCircleLabelList"/>
    <dgm:cxn modelId="{1479F984-FA84-E645-9A70-46F8FAB167F7}" type="presParOf" srcId="{BAEDF696-A6A2-47C1-9F1F-4DA2955A5E00}" destId="{5FE2151B-5264-4031-8A4D-7C3F88A3800D}" srcOrd="0" destOrd="0" presId="urn:microsoft.com/office/officeart/2018/5/layout/IconCircleLabelList"/>
    <dgm:cxn modelId="{7DFFCEEE-433F-6F4E-8EEE-443C6A323688}" type="presParOf" srcId="{BAEDF696-A6A2-47C1-9F1F-4DA2955A5E00}" destId="{ADAFBAED-04D9-4A03-97EF-D4F6D7680FCD}" srcOrd="1" destOrd="0" presId="urn:microsoft.com/office/officeart/2018/5/layout/IconCircleLabelList"/>
    <dgm:cxn modelId="{B400D7E2-41C3-D140-9553-409F4E3845F9}" type="presParOf" srcId="{BAEDF696-A6A2-47C1-9F1F-4DA2955A5E00}" destId="{4A58F00F-10D1-40B6-8B86-22D76041558E}" srcOrd="2" destOrd="0" presId="urn:microsoft.com/office/officeart/2018/5/layout/IconCircleLabelList"/>
    <dgm:cxn modelId="{E3841CEA-5D93-3643-9A4B-32EA03EB3767}" type="presParOf" srcId="{BAEDF696-A6A2-47C1-9F1F-4DA2955A5E00}" destId="{5EE24F25-BC45-44C9-932D-FDEB64DD66EF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1B6C-6229-47E0-B033-83A06BB6DDCA}">
      <dsp:nvSpPr>
        <dsp:cNvPr id="0" name=""/>
        <dsp:cNvSpPr/>
      </dsp:nvSpPr>
      <dsp:spPr>
        <a:xfrm>
          <a:off x="234506" y="568032"/>
          <a:ext cx="1484708" cy="1484708"/>
        </a:xfrm>
        <a:prstGeom prst="flowChartAlternateProcess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8418F-9755-4D12-9126-0066F1CE2D9E}">
      <dsp:nvSpPr>
        <dsp:cNvPr id="0" name=""/>
        <dsp:cNvSpPr/>
      </dsp:nvSpPr>
      <dsp:spPr>
        <a:xfrm>
          <a:off x="968557" y="1287900"/>
          <a:ext cx="427597" cy="1023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A016A-6FE2-4968-93E7-C72107CF0882}">
      <dsp:nvSpPr>
        <dsp:cNvPr id="0" name=""/>
        <dsp:cNvSpPr/>
      </dsp:nvSpPr>
      <dsp:spPr>
        <a:xfrm>
          <a:off x="344659" y="2290142"/>
          <a:ext cx="11224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 err="1"/>
            <a:t>Aquire</a:t>
          </a:r>
          <a:r>
            <a:rPr lang="en-GB" sz="1800" kern="1200" dirty="0"/>
            <a:t> 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Files</a:t>
          </a:r>
        </a:p>
      </dsp:txBody>
      <dsp:txXfrm>
        <a:off x="344659" y="2290142"/>
        <a:ext cx="1122447" cy="720000"/>
      </dsp:txXfrm>
    </dsp:sp>
    <dsp:sp modelId="{FC45F927-ECC9-4901-96B3-82E33869EE3B}">
      <dsp:nvSpPr>
        <dsp:cNvPr id="0" name=""/>
        <dsp:cNvSpPr/>
      </dsp:nvSpPr>
      <dsp:spPr>
        <a:xfrm>
          <a:off x="2224134" y="569220"/>
          <a:ext cx="1484708" cy="1484708"/>
        </a:xfrm>
        <a:prstGeom prst="flowChartAlternateProces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7516C-07BE-492A-8089-F6B438BA6C81}">
      <dsp:nvSpPr>
        <dsp:cNvPr id="0" name=""/>
        <dsp:cNvSpPr/>
      </dsp:nvSpPr>
      <dsp:spPr>
        <a:xfrm>
          <a:off x="2910070" y="1416360"/>
          <a:ext cx="87607" cy="4572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00013-35D1-43DC-9AF9-16319DA54FF2}">
      <dsp:nvSpPr>
        <dsp:cNvPr id="0" name=""/>
        <dsp:cNvSpPr/>
      </dsp:nvSpPr>
      <dsp:spPr>
        <a:xfrm>
          <a:off x="1548011" y="2241945"/>
          <a:ext cx="24339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import files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to HDFS</a:t>
          </a:r>
        </a:p>
      </dsp:txBody>
      <dsp:txXfrm>
        <a:off x="1548011" y="2241945"/>
        <a:ext cx="2433948" cy="720000"/>
      </dsp:txXfrm>
    </dsp:sp>
    <dsp:sp modelId="{4E0B32FC-BA17-4C44-B4F2-9203A24170B0}">
      <dsp:nvSpPr>
        <dsp:cNvPr id="0" name=""/>
        <dsp:cNvSpPr/>
      </dsp:nvSpPr>
      <dsp:spPr>
        <a:xfrm>
          <a:off x="6050288" y="576495"/>
          <a:ext cx="1484708" cy="1484708"/>
        </a:xfrm>
        <a:prstGeom prst="flowChartAlternateProces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D23DB-CDE6-49FF-86A2-B08A47BCE2A0}">
      <dsp:nvSpPr>
        <dsp:cNvPr id="0" name=""/>
        <dsp:cNvSpPr/>
      </dsp:nvSpPr>
      <dsp:spPr>
        <a:xfrm>
          <a:off x="4298385" y="803631"/>
          <a:ext cx="851882" cy="851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D75FE-8B00-4331-AB2E-10048C1AC5D8}">
      <dsp:nvSpPr>
        <dsp:cNvPr id="0" name=""/>
        <dsp:cNvSpPr/>
      </dsp:nvSpPr>
      <dsp:spPr>
        <a:xfrm>
          <a:off x="5839075" y="2314543"/>
          <a:ext cx="15068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 syncing tables</a:t>
          </a:r>
        </a:p>
      </dsp:txBody>
      <dsp:txXfrm>
        <a:off x="5839075" y="2314543"/>
        <a:ext cx="1506833" cy="720000"/>
      </dsp:txXfrm>
    </dsp:sp>
    <dsp:sp modelId="{5FE2151B-5264-4031-8A4D-7C3F88A3800D}">
      <dsp:nvSpPr>
        <dsp:cNvPr id="0" name=""/>
        <dsp:cNvSpPr/>
      </dsp:nvSpPr>
      <dsp:spPr>
        <a:xfrm>
          <a:off x="8049952" y="592426"/>
          <a:ext cx="1484708" cy="1484708"/>
        </a:xfrm>
        <a:prstGeom prst="flowChartAlternateProcess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FBAED-04D9-4A03-97EF-D4F6D7680FCD}">
      <dsp:nvSpPr>
        <dsp:cNvPr id="0" name=""/>
        <dsp:cNvSpPr/>
      </dsp:nvSpPr>
      <dsp:spPr>
        <a:xfrm>
          <a:off x="10693901" y="786296"/>
          <a:ext cx="851882" cy="851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4F25-BC45-44C9-932D-FDEB64DD66EF}">
      <dsp:nvSpPr>
        <dsp:cNvPr id="0" name=""/>
        <dsp:cNvSpPr/>
      </dsp:nvSpPr>
      <dsp:spPr>
        <a:xfrm>
          <a:off x="9044452" y="2499691"/>
          <a:ext cx="24339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3200" kern="1200" dirty="0"/>
        </a:p>
      </dsp:txBody>
      <dsp:txXfrm>
        <a:off x="9044452" y="2499691"/>
        <a:ext cx="243394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D0E-546D-9B2F-DD06-C9EBDD7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81729-5ED7-369C-7D6F-686E9461C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1473-15FD-607B-82FB-93D2060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F41A-9621-1875-3556-532A601A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FCA6-64DC-93E9-8D89-CFAE39A7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6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E49F-2686-8BA7-9759-C66BFD3C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F0E0-72E1-B31E-7080-16D22D18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5E5B-65E4-A92E-37A6-88BC6A1A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CE0F-EEC2-3A68-67CB-6B67E7CD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13E9-2BEC-BE00-6229-DCD2183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7EFEF-9DE0-FBC5-0A67-53F07B214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302E9-752A-55EF-2975-22223393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89B2-0A6C-5D32-5EDA-6FBDD58E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5B54-9DA5-6B30-8542-4087CEDE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36F2-49B1-8295-0426-344C7A7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AA0E-7AA4-A2C2-0B40-E874ABE5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205D-582F-57E0-9148-CFB4BE46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4273-C974-13EC-2E84-4E7862C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F876-38B7-B2BD-F8F0-745C59CD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8CCC-9044-E01D-FCA4-B709EA74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3E53-DA8E-1D40-9C6E-A7E4FC5F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DF88-92CF-077F-C465-97182EF3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A011-DF59-B791-F7A6-E72D3A62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8F3D-45D6-A4F7-1F08-1F275BCC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67FD-17AA-64A7-A7A8-4EAD769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F01-BC65-F3F2-FF14-441894E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15BE-D28A-C88E-5233-73EA2E1FC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A0F7C-8F2E-6828-929A-8E83A9BB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B136-1A65-81D2-CD23-B23752E5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5473-70C4-1A83-6237-88A6E51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8EFB-28BF-B386-8ABD-B19E32A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215-267B-32FE-239C-62FC970D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EBE8-E19F-0DD6-34DA-459BDD22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671D-AF3D-0E67-34D0-92F4784A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A3A0-2B3E-C54C-EB56-5F20E42DE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83D94-6E9F-A01E-7AFB-BFFD627B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10EBA-E037-20F1-D227-B45E27B4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4C6F6-5C57-BF9F-7680-6C8FC8B9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57855-DAD5-E7BD-5758-3EE0198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D3D-EA10-C477-FE86-DF5CBC13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527E6-B632-6D27-D01F-49C57A1C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CE9D-911B-2FA4-1275-E32C0EC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150A5-7A15-31FA-7B65-F518DCBB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9E703-2AFF-55DB-7088-C798126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49260-55D0-9C9B-2616-06401FC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53D1E-5257-ADA2-B844-E18E5BC0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C7D6-6C2F-8D83-5A1E-A73C104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31F8-B293-33A0-24B7-D933BD6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6610E-259B-C611-CF14-AD8ED6EF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5D239-831D-2EE8-B662-B29AB710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C0441-8F34-7E44-6DC2-411D4352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10C5-FBC7-600B-EA95-980ABC22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9C6E-113B-F6F6-2D8D-5E634445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46C56-5235-9622-6E32-356DDAC8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291C-4D34-E532-3485-9D0A1CEF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19D7-4572-E6BD-C05C-0470E028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C369-5920-2CF6-4499-BD0504B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745C-F150-2792-CB6D-61BE446C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1515F-C1CB-DD79-9513-A68228D9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5BEE-B33F-AD0E-0D4B-BBF2229F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A628-FC62-08CB-BB64-D220A82B0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6B17-6884-C531-9829-98C08FCF2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DE2-6FFC-71E3-D425-4076CF56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9.jpg"/><Relationship Id="rId5" Type="http://schemas.openxmlformats.org/officeDocument/2006/relationships/diagramColors" Target="../diagrams/colors1.xml"/><Relationship Id="rId10" Type="http://schemas.openxmlformats.org/officeDocument/2006/relationships/hyperlink" Target="https://jldexcelsp.blogspot.com/2006/07/validacin-de-datos-en-excel-agregar.html?m=0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7B1EA-F110-CD2A-8237-B2311C50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C8B34-7405-DB40-F8D6-0A0557DB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solidFill>
                  <a:schemeClr val="bg1"/>
                </a:solidFill>
                <a:cs typeface="Times New Roman" panose="02020603050405020304" pitchFamily="18" charset="0"/>
              </a:rPr>
              <a:t>ANT Trucks Data Analysis (Group 2)</a:t>
            </a:r>
            <a:br>
              <a:rPr lang="en-IN" sz="4400" b="1" u="sng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EF97-7C44-EF7E-99BC-4FE5D2B1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17795"/>
            <a:ext cx="3376481" cy="253581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92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Group Members:</a:t>
            </a:r>
            <a:br>
              <a:rPr lang="en-US" sz="92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</a:br>
            <a:br>
              <a:rPr lang="en-US" sz="92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lang="en-US" sz="92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-Kunal </a:t>
            </a:r>
            <a:r>
              <a:rPr lang="en-US" sz="9200" b="1" dirty="0" err="1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Kuber</a:t>
            </a:r>
            <a:r>
              <a:rPr lang="en-US" sz="92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 Jagdale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93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9300" b="1" dirty="0" err="1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Shrey</a:t>
            </a:r>
            <a:r>
              <a:rPr lang="en-US" sz="93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 Sandeep Jain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93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9300" b="1" dirty="0" err="1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Tasfia</a:t>
            </a:r>
            <a:r>
              <a:rPr lang="en-US" sz="93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 Katha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93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9300" b="1" dirty="0" err="1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Jitin</a:t>
            </a:r>
            <a:r>
              <a:rPr lang="en-US" sz="93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 Naidu </a:t>
            </a:r>
            <a:r>
              <a:rPr lang="en-US" sz="9300" b="1" dirty="0" err="1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Kondipati</a:t>
            </a:r>
            <a:endParaRPr lang="en-US" sz="9300" b="1" dirty="0">
              <a:solidFill>
                <a:schemeClr val="bg1"/>
              </a:solidFill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9200" b="1" dirty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-Priyanka Shirish </a:t>
            </a:r>
            <a:r>
              <a:rPr lang="en-US" sz="9200" b="1" dirty="0" err="1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t>Laghate</a:t>
            </a:r>
            <a:endParaRPr lang="en-US" sz="9200" b="1" dirty="0">
              <a:solidFill>
                <a:schemeClr val="bg1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EEEA-06B2-DE16-2C34-82AD8579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44B9-D0FD-16AC-EFB6-E067279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To determine and forecast </a:t>
            </a:r>
            <a:r>
              <a:rPr lang="en-US" sz="2800" b="1" dirty="0"/>
              <a:t>risk factors </a:t>
            </a:r>
            <a:r>
              <a:rPr lang="en-US" sz="2800" dirty="0"/>
              <a:t>for driver identification based on a</a:t>
            </a:r>
            <a:br>
              <a:rPr lang="en-US" sz="2800" dirty="0"/>
            </a:br>
            <a:r>
              <a:rPr lang="en-US" sz="2800" dirty="0"/>
              <a:t>variety of variables, including events, and average speed.</a:t>
            </a:r>
          </a:p>
          <a:p>
            <a:pPr algn="just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dirty="0"/>
              <a:t>Analyze the dataset using different criteria, such as location, </a:t>
            </a:r>
            <a:br>
              <a:rPr lang="en-US" sz="2800" dirty="0"/>
            </a:br>
            <a:r>
              <a:rPr lang="en-US" sz="2800" dirty="0"/>
              <a:t>events, and risk factors, to determine who are the </a:t>
            </a:r>
            <a:r>
              <a:rPr lang="en-US" sz="2800" b="1" dirty="0"/>
              <a:t>risky drivers</a:t>
            </a:r>
            <a:r>
              <a:rPr lang="en-US" sz="2800" dirty="0"/>
              <a:t>.</a:t>
            </a:r>
          </a:p>
          <a:p>
            <a:pPr algn="just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dirty="0"/>
              <a:t>By using the risk factor threshold, the project aims to generate a report highlighting the drivers with a risk factor greater than or equal to 7.0, allowing the fleet manager to take necessary actions to reduce the risk of accidents and ensure compliance with regulations.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09D3D-93E6-7642-7645-065DD464EBA0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EEEA-06B2-DE16-2C34-82AD8579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09D3D-93E6-7642-7645-065DD464EBA0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7A04B95B-AA33-9E21-0CA9-3E7BC21FA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72985"/>
              </p:ext>
            </p:extLst>
          </p:nvPr>
        </p:nvGraphicFramePr>
        <p:xfrm>
          <a:off x="326315" y="2145246"/>
          <a:ext cx="11943183" cy="377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2E40622-1FF3-2FC8-8105-3001D7A69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165" y="2931538"/>
            <a:ext cx="685800" cy="10998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E708A0-F061-253E-6E95-262A520F9728}"/>
              </a:ext>
            </a:extLst>
          </p:cNvPr>
          <p:cNvGrpSpPr/>
          <p:nvPr/>
        </p:nvGrpSpPr>
        <p:grpSpPr>
          <a:xfrm>
            <a:off x="3743328" y="3221400"/>
            <a:ext cx="3722046" cy="1835623"/>
            <a:chOff x="259913" y="2241945"/>
            <a:chExt cx="3722046" cy="18356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C63681-06E7-282A-58A5-E83B36E7D556}"/>
                </a:ext>
              </a:extLst>
            </p:cNvPr>
            <p:cNvSpPr/>
            <p:nvPr/>
          </p:nvSpPr>
          <p:spPr>
            <a:xfrm>
              <a:off x="1548011" y="2241945"/>
              <a:ext cx="243394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2FDC20-58AB-4E3D-C6A2-7EFD00A5B25A}"/>
                </a:ext>
              </a:extLst>
            </p:cNvPr>
            <p:cNvSpPr txBox="1"/>
            <p:nvPr/>
          </p:nvSpPr>
          <p:spPr>
            <a:xfrm>
              <a:off x="259913" y="3357568"/>
              <a:ext cx="243394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Creating 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Tables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kern="1200" dirty="0"/>
                <a:t>In hive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06D4C-86DA-F92F-8FF8-E53899ED60C5}"/>
              </a:ext>
            </a:extLst>
          </p:cNvPr>
          <p:cNvGrpSpPr/>
          <p:nvPr/>
        </p:nvGrpSpPr>
        <p:grpSpPr>
          <a:xfrm>
            <a:off x="8603877" y="4489349"/>
            <a:ext cx="3261809" cy="720000"/>
            <a:chOff x="6377537" y="2272423"/>
            <a:chExt cx="3261809" cy="7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7D3D65-3261-0703-D9BA-AE3E843790D2}"/>
                </a:ext>
              </a:extLst>
            </p:cNvPr>
            <p:cNvSpPr/>
            <p:nvPr/>
          </p:nvSpPr>
          <p:spPr>
            <a:xfrm>
              <a:off x="6377537" y="2272423"/>
              <a:ext cx="150683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D53D8-0F9A-CAB8-C515-3632113CF96F}"/>
                </a:ext>
              </a:extLst>
            </p:cNvPr>
            <p:cNvSpPr txBox="1"/>
            <p:nvPr/>
          </p:nvSpPr>
          <p:spPr>
            <a:xfrm>
              <a:off x="7938270" y="2315907"/>
              <a:ext cx="1701076" cy="6083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 data analysis in Tableau</a:t>
              </a:r>
              <a:endParaRPr lang="en-GB" sz="1800" kern="12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63BF5-31E7-88E1-ABA1-9E97DF743159}"/>
              </a:ext>
            </a:extLst>
          </p:cNvPr>
          <p:cNvSpPr/>
          <p:nvPr/>
        </p:nvSpPr>
        <p:spPr>
          <a:xfrm>
            <a:off x="10663652" y="4553892"/>
            <a:ext cx="1506833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C1D710E-C9DB-5651-EFB7-06BC7E365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098" y="3017462"/>
            <a:ext cx="889404" cy="8778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770F7CE-B4CB-26D8-E862-8F55FAE23C5F}"/>
              </a:ext>
            </a:extLst>
          </p:cNvPr>
          <p:cNvGrpSpPr/>
          <p:nvPr/>
        </p:nvGrpSpPr>
        <p:grpSpPr>
          <a:xfrm>
            <a:off x="8296383" y="4421217"/>
            <a:ext cx="1506833" cy="720000"/>
            <a:chOff x="6377537" y="2272423"/>
            <a:chExt cx="1506833" cy="72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5A44E5-9C50-B26D-232C-7DDF115179FC}"/>
                </a:ext>
              </a:extLst>
            </p:cNvPr>
            <p:cNvSpPr/>
            <p:nvPr/>
          </p:nvSpPr>
          <p:spPr>
            <a:xfrm>
              <a:off x="6377537" y="2272423"/>
              <a:ext cx="150683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C5C68-94FD-CA56-B6C6-65FE6D1DD802}"/>
                </a:ext>
              </a:extLst>
            </p:cNvPr>
            <p:cNvSpPr txBox="1"/>
            <p:nvPr/>
          </p:nvSpPr>
          <p:spPr>
            <a:xfrm>
              <a:off x="6377537" y="2272423"/>
              <a:ext cx="150683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Populating risk factor table</a:t>
              </a:r>
              <a:endParaRPr lang="en-GB" sz="1800" kern="1200" dirty="0"/>
            </a:p>
          </p:txBody>
        </p:sp>
      </p:grpSp>
      <p:pic>
        <p:nvPicPr>
          <p:cNvPr id="21" name="Picture 20" descr="A group of computer applications">
            <a:extLst>
              <a:ext uri="{FF2B5EF4-FFF2-40B4-BE49-F238E27FC236}">
                <a16:creationId xmlns:a16="http://schemas.microsoft.com/office/drawing/2014/main" id="{172D5990-879B-3209-1966-07D12B627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15308" y="3170828"/>
            <a:ext cx="1029600" cy="579789"/>
          </a:xfrm>
          <a:prstGeom prst="rect">
            <a:avLst/>
          </a:prstGeom>
        </p:spPr>
      </p:pic>
      <p:pic>
        <p:nvPicPr>
          <p:cNvPr id="22" name="Picture 21" descr="A blue and yellow logo&#10;&#10;Description automatically generated">
            <a:extLst>
              <a:ext uri="{FF2B5EF4-FFF2-40B4-BE49-F238E27FC236}">
                <a16:creationId xmlns:a16="http://schemas.microsoft.com/office/drawing/2014/main" id="{608D1211-9C04-4271-8FA2-AF8F7B515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11" y="3264774"/>
            <a:ext cx="1029600" cy="485843"/>
          </a:xfrm>
          <a:prstGeom prst="rect">
            <a:avLst/>
          </a:prstGeom>
        </p:spPr>
      </p:pic>
      <p:sp>
        <p:nvSpPr>
          <p:cNvPr id="23" name="Flowchart: Alternate Process 16">
            <a:extLst>
              <a:ext uri="{FF2B5EF4-FFF2-40B4-BE49-F238E27FC236}">
                <a16:creationId xmlns:a16="http://schemas.microsoft.com/office/drawing/2014/main" id="{20AF1A80-D176-EA9E-BA9B-14A369BEE980}"/>
              </a:ext>
            </a:extLst>
          </p:cNvPr>
          <p:cNvSpPr/>
          <p:nvPr/>
        </p:nvSpPr>
        <p:spPr>
          <a:xfrm>
            <a:off x="4378846" y="2725641"/>
            <a:ext cx="1484708" cy="1484708"/>
          </a:xfrm>
          <a:prstGeom prst="flowChartAlternateProcess">
            <a:avLst/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E38A5A-2215-99FF-68FF-822829C535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9654" y="2976660"/>
            <a:ext cx="1063092" cy="940357"/>
          </a:xfrm>
          <a:prstGeom prst="rect">
            <a:avLst/>
          </a:prstGeom>
        </p:spPr>
      </p:pic>
      <p:sp>
        <p:nvSpPr>
          <p:cNvPr id="25" name="Flowchart: Alternate Process 22">
            <a:extLst>
              <a:ext uri="{FF2B5EF4-FFF2-40B4-BE49-F238E27FC236}">
                <a16:creationId xmlns:a16="http://schemas.microsoft.com/office/drawing/2014/main" id="{6F3C6551-6A18-1830-6C95-3F540D4D58CF}"/>
              </a:ext>
            </a:extLst>
          </p:cNvPr>
          <p:cNvSpPr/>
          <p:nvPr/>
        </p:nvSpPr>
        <p:spPr>
          <a:xfrm>
            <a:off x="10170553" y="2725641"/>
            <a:ext cx="1484708" cy="1484708"/>
          </a:xfrm>
          <a:prstGeom prst="flowChartAlternateProcess">
            <a:avLst/>
          </a:prstGeom>
          <a:solidFill>
            <a:schemeClr val="accent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01583E-0311-3C89-A275-B2442E4E85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0200" y="3048125"/>
            <a:ext cx="1006868" cy="91913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CD22C0-EC89-A85E-D9BF-56B53EE1F32C}"/>
              </a:ext>
            </a:extLst>
          </p:cNvPr>
          <p:cNvCxnSpPr/>
          <p:nvPr/>
        </p:nvCxnSpPr>
        <p:spPr>
          <a:xfrm>
            <a:off x="2106311" y="3429000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92CDD1-A153-D156-9B5B-31AA5D6DDD13}"/>
              </a:ext>
            </a:extLst>
          </p:cNvPr>
          <p:cNvCxnSpPr>
            <a:cxnSpLocks/>
          </p:cNvCxnSpPr>
          <p:nvPr/>
        </p:nvCxnSpPr>
        <p:spPr>
          <a:xfrm>
            <a:off x="4100660" y="3393751"/>
            <a:ext cx="27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2DDA00-4F1A-898E-61F2-FFEEB8C642D5}"/>
              </a:ext>
            </a:extLst>
          </p:cNvPr>
          <p:cNvCxnSpPr/>
          <p:nvPr/>
        </p:nvCxnSpPr>
        <p:spPr>
          <a:xfrm>
            <a:off x="5933334" y="3393751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57A685-A024-7513-6022-B4BF64983C1F}"/>
              </a:ext>
            </a:extLst>
          </p:cNvPr>
          <p:cNvCxnSpPr/>
          <p:nvPr/>
        </p:nvCxnSpPr>
        <p:spPr>
          <a:xfrm>
            <a:off x="7938574" y="3393751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6FD5-1668-3FC9-A897-E59845BA3BB4}"/>
              </a:ext>
            </a:extLst>
          </p:cNvPr>
          <p:cNvCxnSpPr>
            <a:cxnSpLocks/>
          </p:cNvCxnSpPr>
          <p:nvPr/>
        </p:nvCxnSpPr>
        <p:spPr>
          <a:xfrm flipV="1">
            <a:off x="9879291" y="3382617"/>
            <a:ext cx="231419" cy="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Risk Factor by Truck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  <a:br>
              <a:rPr lang="en-US" u="sng" dirty="0"/>
            </a:br>
            <a:endParaRPr lang="en-US" u="sng" dirty="0"/>
          </a:p>
          <a:p>
            <a:r>
              <a:rPr lang="en-US" sz="2600" dirty="0"/>
              <a:t>Models from </a:t>
            </a:r>
            <a:r>
              <a:rPr lang="en-US" sz="2600" b="1" dirty="0"/>
              <a:t>Oshkosh, Crane, Hino, Peterbilt and Freightliner </a:t>
            </a:r>
            <a:r>
              <a:rPr lang="en-US" sz="2600" dirty="0"/>
              <a:t>have the avg risk factor.</a:t>
            </a:r>
          </a:p>
          <a:p>
            <a:r>
              <a:rPr lang="en-US" sz="2600" dirty="0"/>
              <a:t>The average risk factor for the first 5 models is &gt;7 with Oshkosh being the highest at 10.08.</a:t>
            </a:r>
          </a:p>
          <a:p>
            <a:r>
              <a:rPr lang="en-US" sz="2600" dirty="0"/>
              <a:t>Depending on the state of the vehicle, these models can be replaced with new ones or cross-checked for maintenance and repairs.</a:t>
            </a:r>
          </a:p>
          <a:p>
            <a:endParaRPr lang="en-US" sz="26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F06254-5585-E159-BA25-544D21AFD9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49" y="1516946"/>
            <a:ext cx="5257740" cy="46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Top Risky </a:t>
            </a:r>
            <a:r>
              <a:rPr lang="en-IN" u="sng" dirty="0"/>
              <a:t>D</a:t>
            </a:r>
            <a:r>
              <a:rPr lang="en-IN" sz="4400" u="sng" dirty="0"/>
              <a:t>rivers by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2403" cy="4351338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/>
              <a:t>Observation: </a:t>
            </a:r>
          </a:p>
          <a:p>
            <a:r>
              <a:rPr lang="en-US" sz="2400" dirty="0"/>
              <a:t>Driver ID A97, A73 and A50 are the top 3 risky drivers with 14,10 and 9 risky events respectively which include over speeding,  lane departure etc.</a:t>
            </a:r>
          </a:p>
          <a:p>
            <a:pPr marL="0" indent="0" rtl="0">
              <a:buNone/>
            </a:pPr>
            <a:r>
              <a:rPr lang="en-US" sz="2400" b="1" dirty="0"/>
              <a:t>Suggestion:</a:t>
            </a:r>
          </a:p>
          <a:p>
            <a:r>
              <a:rPr lang="en-US" sz="2400" dirty="0"/>
              <a:t>In order to reduce the frequency of incidents, the company might wish to follow driving habits of the top risky drivers. </a:t>
            </a:r>
          </a:p>
          <a:p>
            <a:r>
              <a:rPr lang="en-US" sz="2400" dirty="0"/>
              <a:t>Additional training or strict rules can be imposed on such drivers to reduce risky events.</a:t>
            </a:r>
          </a:p>
          <a:p>
            <a:endParaRPr lang="en-US" sz="24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0309B5B-A53D-75E9-AEA4-E8066A46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4983"/>
            <a:ext cx="5811898" cy="395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7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City </a:t>
            </a:r>
            <a:r>
              <a:rPr lang="en-IN" u="sng" dirty="0"/>
              <a:t>W</a:t>
            </a:r>
            <a:r>
              <a:rPr lang="en-IN" sz="4400" u="sng" dirty="0"/>
              <a:t>ise </a:t>
            </a:r>
            <a:r>
              <a:rPr lang="en-IN" u="sng" dirty="0"/>
              <a:t>E</a:t>
            </a:r>
            <a:r>
              <a:rPr lang="en-IN" sz="4400" u="sng" dirty="0"/>
              <a:t>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789" y="5146600"/>
            <a:ext cx="11077280" cy="1425854"/>
          </a:xfrm>
          <a:ln w="1270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</a:p>
          <a:p>
            <a:pPr marL="0" indent="0">
              <a:buNone/>
            </a:pPr>
            <a:r>
              <a:rPr lang="en-US" sz="2400" b="1" dirty="0"/>
              <a:t>Observation:  </a:t>
            </a:r>
          </a:p>
          <a:p>
            <a:r>
              <a:rPr lang="en-US" sz="2400" b="1" dirty="0"/>
              <a:t>Santa Rosa, Willits, Apple valley, Antelope, Arbuckle </a:t>
            </a:r>
            <a:r>
              <a:rPr lang="en-US" sz="2400" dirty="0"/>
              <a:t>are the 5 cities with major risky events.</a:t>
            </a:r>
          </a:p>
          <a:p>
            <a:pPr marL="0" indent="0">
              <a:buNone/>
            </a:pPr>
            <a:r>
              <a:rPr lang="en-US" sz="2400" b="1" dirty="0"/>
              <a:t>Suggestion:</a:t>
            </a:r>
          </a:p>
          <a:p>
            <a:r>
              <a:rPr lang="en-US" sz="2400" dirty="0"/>
              <a:t>It might be the case that these cities have lenient implementation on regulations so the hiring of drivers in such cities should be done more cautiously.</a:t>
            </a:r>
          </a:p>
          <a:p>
            <a:endParaRPr lang="en-US" sz="24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F092483D-8648-3C47-8EBD-A67228A1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26" y="1281644"/>
            <a:ext cx="5734890" cy="37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592E040-F897-C2DC-93E3-3F17D205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0" y="1394835"/>
            <a:ext cx="5382569" cy="360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Top Risky </a:t>
            </a:r>
            <a:r>
              <a:rPr lang="en-IN" u="sng" dirty="0"/>
              <a:t>Models</a:t>
            </a:r>
            <a:r>
              <a:rPr lang="en-IN" sz="4400" u="sng" dirty="0"/>
              <a:t> by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2403" cy="4351338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  <a:br>
              <a:rPr lang="en-US" u="sng" dirty="0"/>
            </a:br>
            <a:endParaRPr lang="en-US" u="sng" dirty="0"/>
          </a:p>
          <a:p>
            <a:r>
              <a:rPr lang="en-US" sz="2400" dirty="0"/>
              <a:t>Ford,  Peterbilt and Caterpillar model trucks have the highest risky events. Crane, Western Star and Kenworth have the lowest risky events.</a:t>
            </a:r>
            <a:br>
              <a:rPr lang="en-US" sz="2400" dirty="0"/>
            </a:br>
            <a:endParaRPr lang="en-US" sz="2400" dirty="0"/>
          </a:p>
          <a:p>
            <a:pPr marL="0" indent="0" rtl="0">
              <a:buNone/>
            </a:pPr>
            <a:r>
              <a:rPr lang="en-US" sz="2400" b="1" dirty="0"/>
              <a:t>Suggestion:</a:t>
            </a:r>
          </a:p>
          <a:p>
            <a:r>
              <a:rPr lang="en-US" sz="2400" dirty="0"/>
              <a:t>Implement additional monitoring systems in Ford, Peterbilt and Caterpillar trucks to reduce the no of risky events caused by these trucks and the drivers using them. </a:t>
            </a:r>
          </a:p>
          <a:p>
            <a:endParaRPr lang="en-US" sz="24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D0A41AD-787F-100E-D4D3-40B4E418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r="53297"/>
          <a:stretch/>
        </p:blipFill>
        <p:spPr bwMode="auto">
          <a:xfrm>
            <a:off x="7452543" y="1904983"/>
            <a:ext cx="2775540" cy="40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1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Conclusion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8235"/>
            <a:ext cx="10907598" cy="4351338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Each unsafe driver should be paired with an experienced driver (drivers who have driven the greatest number of miles)during the training phase as a proactive measure to mitigate risks and enhance overall safety.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company should allow only a certain no of miles to be driven by a driver in a certain period of time.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Develop an incentive program for the driver, where the company can incentivize if a driver commits less risky events in a given quarter.</a:t>
            </a:r>
          </a:p>
          <a:p>
            <a:endParaRPr lang="en-US" sz="2800" dirty="0"/>
          </a:p>
          <a:p>
            <a:r>
              <a:rPr lang="en-US" sz="2800" dirty="0"/>
              <a:t>Truck drivers in high-accident regions should be watched over by a specialized team assigned by ANT. Drivers with a history of serious accidents shouldn’t be given longer trips or should be penalized.</a:t>
            </a:r>
          </a:p>
          <a:p>
            <a:pPr marL="0" indent="0">
              <a:buNone/>
            </a:pPr>
            <a:endParaRPr lang="en-IN" sz="2800" dirty="0"/>
          </a:p>
          <a:p>
            <a:pPr marL="0" indent="0" rtl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7F476-9BE3-6FD0-5E1E-033CC991B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9C535-F330-55B8-809E-6078A73D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45" y="5437411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712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553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ANT Trucks Data Analysis (Group 2) </vt:lpstr>
      <vt:lpstr>Problem Statement</vt:lpstr>
      <vt:lpstr>Workflow</vt:lpstr>
      <vt:lpstr>Risk Factor by Truck Model</vt:lpstr>
      <vt:lpstr>Top Risky Drivers by Events</vt:lpstr>
      <vt:lpstr>City Wise Events</vt:lpstr>
      <vt:lpstr>Top Risky Models by Events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Job Change of Data Scientists</dc:title>
  <dc:creator>sai prashanth</dc:creator>
  <cp:lastModifiedBy>Jagdale, Kunal Kuber</cp:lastModifiedBy>
  <cp:revision>16</cp:revision>
  <dcterms:created xsi:type="dcterms:W3CDTF">2022-12-09T03:31:14Z</dcterms:created>
  <dcterms:modified xsi:type="dcterms:W3CDTF">2023-12-06T00:48:21Z</dcterms:modified>
</cp:coreProperties>
</file>