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1943" y="2284534"/>
            <a:ext cx="15004112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D1C1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9240" y="6691176"/>
            <a:ext cx="15009519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1D1C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D1C1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1D1C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D1C1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D1C1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E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841" y="450881"/>
            <a:ext cx="17384317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D1C1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2267" y="2575542"/>
            <a:ext cx="9615805" cy="671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1D1C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1983379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>
                <a:moveTo>
                  <a:pt x="0" y="0"/>
                </a:moveTo>
                <a:lnTo>
                  <a:pt x="18278473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65" y="359920"/>
            <a:ext cx="1333499" cy="1333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79373" y="275643"/>
            <a:ext cx="1638299" cy="13125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200" rIns="0" bIns="0" rtlCol="0">
            <a:spAutoFit/>
          </a:bodyPr>
          <a:lstStyle/>
          <a:p>
            <a:pPr marL="2008505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AJAY</a:t>
            </a:r>
            <a:r>
              <a:rPr sz="4500" spc="65" dirty="0"/>
              <a:t> </a:t>
            </a:r>
            <a:r>
              <a:rPr sz="4500" dirty="0"/>
              <a:t>KUMAR</a:t>
            </a:r>
            <a:r>
              <a:rPr sz="4500" spc="65" dirty="0"/>
              <a:t> </a:t>
            </a:r>
            <a:r>
              <a:rPr sz="4500" spc="210" dirty="0"/>
              <a:t>GARG</a:t>
            </a:r>
            <a:r>
              <a:rPr sz="4500" spc="65" dirty="0"/>
              <a:t> </a:t>
            </a:r>
            <a:r>
              <a:rPr sz="4500" spc="-30" dirty="0"/>
              <a:t>ENGINEERING</a:t>
            </a:r>
            <a:r>
              <a:rPr sz="4500" spc="65" dirty="0"/>
              <a:t> </a:t>
            </a:r>
            <a:r>
              <a:rPr sz="4500" spc="175" dirty="0"/>
              <a:t>COLLEGE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4010401" y="2290667"/>
            <a:ext cx="10267315" cy="219710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6200" b="1" spc="-60" dirty="0">
                <a:solidFill>
                  <a:srgbClr val="1D1C1C"/>
                </a:solidFill>
                <a:latin typeface="Times New Roman"/>
                <a:cs typeface="Times New Roman"/>
              </a:rPr>
              <a:t>INTERNSHIP</a:t>
            </a:r>
            <a:r>
              <a:rPr sz="6200" b="1" spc="-315" dirty="0">
                <a:solidFill>
                  <a:srgbClr val="1D1C1C"/>
                </a:solidFill>
                <a:latin typeface="Times New Roman"/>
                <a:cs typeface="Times New Roman"/>
              </a:rPr>
              <a:t> </a:t>
            </a:r>
            <a:r>
              <a:rPr sz="6200" b="1" spc="-10" dirty="0">
                <a:solidFill>
                  <a:srgbClr val="1D1C1C"/>
                </a:solidFill>
                <a:latin typeface="Times New Roman"/>
                <a:cs typeface="Times New Roman"/>
              </a:rPr>
              <a:t>ASSESSMENT</a:t>
            </a:r>
            <a:endParaRPr sz="6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6200" spc="125" dirty="0">
                <a:solidFill>
                  <a:srgbClr val="1D1C1C"/>
                </a:solidFill>
                <a:latin typeface="Times New Roman"/>
                <a:cs typeface="Times New Roman"/>
              </a:rPr>
              <a:t>KIT-</a:t>
            </a:r>
            <a:r>
              <a:rPr sz="6200" spc="-25" dirty="0">
                <a:solidFill>
                  <a:srgbClr val="1D1C1C"/>
                </a:solidFill>
                <a:latin typeface="Times New Roman"/>
                <a:cs typeface="Times New Roman"/>
              </a:rPr>
              <a:t>752</a:t>
            </a:r>
            <a:endParaRPr sz="6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4189" y="5335558"/>
            <a:ext cx="3742054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sz="3500" b="1" spc="170" dirty="0">
                <a:solidFill>
                  <a:srgbClr val="1D1C1C"/>
                </a:solidFill>
                <a:latin typeface="Tahoma"/>
                <a:cs typeface="Tahoma"/>
              </a:rPr>
              <a:t>SUBMITTED</a:t>
            </a:r>
            <a:r>
              <a:rPr sz="3500" b="1" spc="409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3500" b="1" spc="150" dirty="0">
                <a:solidFill>
                  <a:srgbClr val="1D1C1C"/>
                </a:solidFill>
                <a:latin typeface="Tahoma"/>
                <a:cs typeface="Tahoma"/>
              </a:rPr>
              <a:t>BY </a:t>
            </a:r>
            <a:r>
              <a:rPr sz="3500" b="1" spc="204" dirty="0">
                <a:solidFill>
                  <a:srgbClr val="1D1C1C"/>
                </a:solidFill>
                <a:latin typeface="Tahoma"/>
                <a:cs typeface="Tahoma"/>
              </a:rPr>
              <a:t>DEPARTMENT </a:t>
            </a:r>
            <a:r>
              <a:rPr sz="3500" b="1" spc="170" dirty="0">
                <a:solidFill>
                  <a:srgbClr val="1D1C1C"/>
                </a:solidFill>
                <a:latin typeface="Tahoma"/>
                <a:cs typeface="Tahoma"/>
              </a:rPr>
              <a:t>YEAR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500" b="1" spc="135" dirty="0">
                <a:solidFill>
                  <a:srgbClr val="1D1C1C"/>
                </a:solidFill>
                <a:latin typeface="Tahoma"/>
                <a:cs typeface="Tahoma"/>
              </a:rPr>
              <a:t>ROLL</a:t>
            </a:r>
            <a:r>
              <a:rPr sz="3500" b="1" spc="38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3500" b="1" spc="70" dirty="0">
                <a:solidFill>
                  <a:srgbClr val="1D1C1C"/>
                </a:solidFill>
                <a:latin typeface="Tahoma"/>
                <a:cs typeface="Tahoma"/>
              </a:rPr>
              <a:t>NO.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4189" y="8326484"/>
            <a:ext cx="41846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1145" algn="l"/>
              </a:tabLst>
            </a:pPr>
            <a:r>
              <a:rPr sz="3500" b="1" spc="170" dirty="0">
                <a:solidFill>
                  <a:srgbClr val="1D1C1C"/>
                </a:solidFill>
                <a:latin typeface="Tahoma"/>
                <a:cs typeface="Tahoma"/>
              </a:rPr>
              <a:t>SUBMITTED</a:t>
            </a:r>
            <a:r>
              <a:rPr sz="3500" b="1" spc="409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3500" b="1" spc="195" dirty="0">
                <a:solidFill>
                  <a:srgbClr val="1D1C1C"/>
                </a:solidFill>
                <a:latin typeface="Tahoma"/>
                <a:cs typeface="Tahoma"/>
              </a:rPr>
              <a:t>TO</a:t>
            </a:r>
            <a:r>
              <a:rPr sz="3500" b="1" dirty="0">
                <a:solidFill>
                  <a:srgbClr val="1D1C1C"/>
                </a:solidFill>
                <a:latin typeface="Tahoma"/>
                <a:cs typeface="Tahoma"/>
              </a:rPr>
              <a:t>	</a:t>
            </a:r>
            <a:r>
              <a:rPr sz="3500" spc="-940" dirty="0">
                <a:solidFill>
                  <a:srgbClr val="1D1C1C"/>
                </a:solidFill>
                <a:latin typeface="Verdana"/>
                <a:cs typeface="Verdana"/>
              </a:rPr>
              <a:t>: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1952" y="5335558"/>
            <a:ext cx="7658734" cy="35496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0"/>
              </a:spcBef>
              <a:tabLst>
                <a:tab pos="782320" algn="l"/>
              </a:tabLst>
            </a:pPr>
            <a:r>
              <a:rPr sz="3500" spc="-1005" dirty="0">
                <a:solidFill>
                  <a:srgbClr val="1D1C1C"/>
                </a:solidFill>
                <a:latin typeface="Verdana"/>
                <a:cs typeface="Verdana"/>
              </a:rPr>
              <a:t>:</a:t>
            </a:r>
            <a:r>
              <a:rPr sz="3500" dirty="0">
                <a:solidFill>
                  <a:srgbClr val="1D1C1C"/>
                </a:solidFill>
                <a:latin typeface="Verdana"/>
                <a:cs typeface="Verdana"/>
              </a:rPr>
              <a:t>	HARI</a:t>
            </a:r>
            <a:r>
              <a:rPr sz="3500" spc="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500" spc="80" dirty="0">
                <a:solidFill>
                  <a:srgbClr val="1D1C1C"/>
                </a:solidFill>
                <a:latin typeface="Verdana"/>
                <a:cs typeface="Verdana"/>
              </a:rPr>
              <a:t>BHAJAN</a:t>
            </a:r>
            <a:r>
              <a:rPr sz="3500" spc="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500" spc="-10" dirty="0">
                <a:solidFill>
                  <a:srgbClr val="1D1C1C"/>
                </a:solidFill>
                <a:latin typeface="Verdana"/>
                <a:cs typeface="Verdana"/>
              </a:rPr>
              <a:t>SINGH</a:t>
            </a:r>
            <a:endParaRPr sz="35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350"/>
              </a:spcBef>
              <a:tabLst>
                <a:tab pos="748030" algn="l"/>
              </a:tabLst>
            </a:pPr>
            <a:r>
              <a:rPr sz="3500" spc="-1005" dirty="0">
                <a:solidFill>
                  <a:srgbClr val="1D1C1C"/>
                </a:solidFill>
                <a:latin typeface="Verdana"/>
                <a:cs typeface="Verdana"/>
              </a:rPr>
              <a:t>:</a:t>
            </a:r>
            <a:r>
              <a:rPr sz="3500" dirty="0">
                <a:solidFill>
                  <a:srgbClr val="1D1C1C"/>
                </a:solidFill>
                <a:latin typeface="Verdana"/>
                <a:cs typeface="Verdana"/>
              </a:rPr>
              <a:t>	</a:t>
            </a:r>
            <a:r>
              <a:rPr sz="3500" spc="60" dirty="0">
                <a:solidFill>
                  <a:srgbClr val="1D1C1C"/>
                </a:solidFill>
                <a:latin typeface="Verdana"/>
                <a:cs typeface="Verdana"/>
              </a:rPr>
              <a:t>INFORMATION</a:t>
            </a:r>
            <a:r>
              <a:rPr sz="3500" spc="2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500" spc="180" dirty="0">
                <a:solidFill>
                  <a:srgbClr val="1D1C1C"/>
                </a:solidFill>
                <a:latin typeface="Verdana"/>
                <a:cs typeface="Verdana"/>
              </a:rPr>
              <a:t>TECHNOLOGY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743585" algn="l"/>
              </a:tabLst>
            </a:pPr>
            <a:r>
              <a:rPr sz="3500" spc="-1005" dirty="0">
                <a:solidFill>
                  <a:srgbClr val="1D1C1C"/>
                </a:solidFill>
                <a:latin typeface="Verdana"/>
                <a:cs typeface="Verdana"/>
              </a:rPr>
              <a:t>:</a:t>
            </a:r>
            <a:r>
              <a:rPr sz="3500" dirty="0">
                <a:solidFill>
                  <a:srgbClr val="1D1C1C"/>
                </a:solidFill>
                <a:latin typeface="Verdana"/>
                <a:cs typeface="Verdana"/>
              </a:rPr>
              <a:t>	</a:t>
            </a:r>
            <a:r>
              <a:rPr sz="3500" spc="-25" dirty="0">
                <a:solidFill>
                  <a:srgbClr val="1D1C1C"/>
                </a:solidFill>
                <a:latin typeface="Verdana"/>
                <a:cs typeface="Verdana"/>
              </a:rPr>
              <a:t>IV</a:t>
            </a:r>
            <a:endParaRPr sz="350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1350"/>
              </a:spcBef>
              <a:tabLst>
                <a:tab pos="752475" algn="l"/>
              </a:tabLst>
            </a:pPr>
            <a:r>
              <a:rPr sz="3500" spc="-1005" dirty="0">
                <a:solidFill>
                  <a:srgbClr val="1D1C1C"/>
                </a:solidFill>
                <a:latin typeface="Verdana"/>
                <a:cs typeface="Verdana"/>
              </a:rPr>
              <a:t>:</a:t>
            </a:r>
            <a:r>
              <a:rPr sz="3500" dirty="0">
                <a:solidFill>
                  <a:srgbClr val="1D1C1C"/>
                </a:solidFill>
                <a:latin typeface="Verdana"/>
                <a:cs typeface="Verdana"/>
              </a:rPr>
              <a:t>	</a:t>
            </a:r>
            <a:r>
              <a:rPr sz="3500" spc="165" dirty="0">
                <a:solidFill>
                  <a:srgbClr val="1D1C1C"/>
                </a:solidFill>
                <a:latin typeface="Verdana"/>
                <a:cs typeface="Verdana"/>
              </a:rPr>
              <a:t>2000270130066</a:t>
            </a:r>
            <a:endParaRPr sz="3500">
              <a:latin typeface="Verdana"/>
              <a:cs typeface="Verdana"/>
            </a:endParaRPr>
          </a:p>
          <a:p>
            <a:pPr marL="647700">
              <a:lnSpc>
                <a:spcPct val="100000"/>
              </a:lnSpc>
              <a:spcBef>
                <a:spcPts val="1350"/>
              </a:spcBef>
            </a:pPr>
            <a:r>
              <a:rPr sz="3500" dirty="0">
                <a:solidFill>
                  <a:srgbClr val="1D1C1C"/>
                </a:solidFill>
                <a:latin typeface="Verdana"/>
                <a:cs typeface="Verdana"/>
              </a:rPr>
              <a:t>Dr.</a:t>
            </a:r>
            <a:r>
              <a:rPr sz="35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500" spc="-45" dirty="0">
                <a:solidFill>
                  <a:srgbClr val="1D1C1C"/>
                </a:solidFill>
                <a:latin typeface="Verdana"/>
                <a:cs typeface="Verdana"/>
              </a:rPr>
              <a:t>NITIN</a:t>
            </a:r>
            <a:r>
              <a:rPr sz="35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500" spc="110" dirty="0">
                <a:solidFill>
                  <a:srgbClr val="1D1C1C"/>
                </a:solidFill>
                <a:latin typeface="Verdana"/>
                <a:cs typeface="Verdana"/>
              </a:rPr>
              <a:t>SHARMA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8887" y="4762"/>
            <a:ext cx="0" cy="10277475"/>
          </a:xfrm>
          <a:custGeom>
            <a:avLst/>
            <a:gdLst/>
            <a:ahLst/>
            <a:cxnLst/>
            <a:rect l="l" t="t" r="r" b="b"/>
            <a:pathLst>
              <a:path h="10277475">
                <a:moveTo>
                  <a:pt x="0" y="10277474"/>
                </a:moveTo>
                <a:lnTo>
                  <a:pt x="0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33903" y="2010138"/>
            <a:ext cx="9946005" cy="6266815"/>
            <a:chOff x="7633903" y="2010138"/>
            <a:chExt cx="9946005" cy="6266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3433" y="2059668"/>
              <a:ext cx="9846515" cy="61676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72003" y="2048238"/>
              <a:ext cx="9869805" cy="6190615"/>
            </a:xfrm>
            <a:custGeom>
              <a:avLst/>
              <a:gdLst/>
              <a:ahLst/>
              <a:cxnLst/>
              <a:rect l="l" t="t" r="r" b="b"/>
              <a:pathLst>
                <a:path w="9869805" h="6190615">
                  <a:moveTo>
                    <a:pt x="0" y="0"/>
                  </a:moveTo>
                  <a:lnTo>
                    <a:pt x="0" y="6190505"/>
                  </a:lnTo>
                  <a:lnTo>
                    <a:pt x="9869239" y="6190505"/>
                  </a:lnTo>
                  <a:lnTo>
                    <a:pt x="9869239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621" y="3968750"/>
            <a:ext cx="51911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1664" marR="5080" indent="-1879600">
              <a:lnSpc>
                <a:spcPct val="116700"/>
              </a:lnSpc>
              <a:spcBef>
                <a:spcPts val="95"/>
              </a:spcBef>
            </a:pPr>
            <a:r>
              <a:rPr sz="6000" b="0" spc="-55" dirty="0">
                <a:latin typeface="Verdana"/>
                <a:cs typeface="Verdana"/>
              </a:rPr>
              <a:t>Networking</a:t>
            </a:r>
            <a:r>
              <a:rPr sz="6000" b="0" spc="-430" dirty="0">
                <a:latin typeface="Verdana"/>
                <a:cs typeface="Verdana"/>
              </a:rPr>
              <a:t> </a:t>
            </a:r>
            <a:r>
              <a:rPr sz="6000" b="0" spc="-630" dirty="0">
                <a:latin typeface="Verdana"/>
                <a:cs typeface="Verdana"/>
              </a:rPr>
              <a:t>In </a:t>
            </a:r>
            <a:r>
              <a:rPr sz="6000" b="0" spc="-25" dirty="0">
                <a:latin typeface="Verdana"/>
                <a:cs typeface="Verdana"/>
              </a:rPr>
              <a:t>IOT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441" y="3226188"/>
            <a:ext cx="7058659" cy="5540375"/>
            <a:chOff x="426441" y="3226188"/>
            <a:chExt cx="7058659" cy="554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971" y="3275718"/>
              <a:ext cx="6959418" cy="54411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4541" y="3264288"/>
              <a:ext cx="6982459" cy="5464175"/>
            </a:xfrm>
            <a:custGeom>
              <a:avLst/>
              <a:gdLst/>
              <a:ahLst/>
              <a:cxnLst/>
              <a:rect l="l" t="t" r="r" b="b"/>
              <a:pathLst>
                <a:path w="6982459" h="5464175">
                  <a:moveTo>
                    <a:pt x="0" y="0"/>
                  </a:moveTo>
                  <a:lnTo>
                    <a:pt x="0" y="5463926"/>
                  </a:lnTo>
                  <a:lnTo>
                    <a:pt x="6982270" y="5463926"/>
                  </a:lnTo>
                  <a:lnTo>
                    <a:pt x="6982270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68" rIns="0" bIns="0" rtlCol="0">
            <a:spAutoFit/>
          </a:bodyPr>
          <a:lstStyle/>
          <a:p>
            <a:pPr marL="3926204">
              <a:lnSpc>
                <a:spcPct val="100000"/>
              </a:lnSpc>
              <a:spcBef>
                <a:spcPts val="100"/>
              </a:spcBef>
            </a:pPr>
            <a:r>
              <a:rPr sz="6000" b="0" spc="-85" dirty="0">
                <a:latin typeface="Verdana"/>
                <a:cs typeface="Verdana"/>
              </a:rPr>
              <a:t>Communication</a:t>
            </a:r>
            <a:r>
              <a:rPr sz="6000" b="0" spc="-440" dirty="0">
                <a:latin typeface="Verdana"/>
                <a:cs typeface="Verdana"/>
              </a:rPr>
              <a:t> </a:t>
            </a:r>
            <a:r>
              <a:rPr sz="6000" b="0" spc="140" dirty="0">
                <a:latin typeface="Verdana"/>
                <a:cs typeface="Verdana"/>
              </a:rPr>
              <a:t>Protocols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5948662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6463012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6977361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7491711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8006062"/>
            <a:ext cx="114300" cy="1142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8520412"/>
            <a:ext cx="114300" cy="1142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717" y="9034761"/>
            <a:ext cx="114300" cy="1142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dirty="0"/>
              <a:t>Communication</a:t>
            </a:r>
            <a:r>
              <a:rPr spc="60" dirty="0"/>
              <a:t>  </a:t>
            </a:r>
            <a:r>
              <a:rPr dirty="0"/>
              <a:t>protocols</a:t>
            </a:r>
            <a:r>
              <a:rPr spc="60" dirty="0"/>
              <a:t>  </a:t>
            </a:r>
            <a:r>
              <a:rPr dirty="0"/>
              <a:t>are</a:t>
            </a:r>
            <a:r>
              <a:rPr spc="65" dirty="0"/>
              <a:t>  </a:t>
            </a:r>
            <a:r>
              <a:rPr dirty="0"/>
              <a:t>the</a:t>
            </a:r>
            <a:r>
              <a:rPr spc="60" dirty="0"/>
              <a:t>  </a:t>
            </a:r>
            <a:r>
              <a:rPr dirty="0"/>
              <a:t>rules</a:t>
            </a:r>
            <a:r>
              <a:rPr spc="65" dirty="0"/>
              <a:t>  </a:t>
            </a:r>
            <a:r>
              <a:rPr dirty="0"/>
              <a:t>that</a:t>
            </a:r>
            <a:r>
              <a:rPr spc="60" dirty="0"/>
              <a:t>  </a:t>
            </a:r>
            <a:r>
              <a:rPr spc="-10" dirty="0"/>
              <a:t>enable </a:t>
            </a:r>
            <a:r>
              <a:rPr dirty="0"/>
              <a:t>devices</a:t>
            </a:r>
            <a:r>
              <a:rPr spc="-225" dirty="0"/>
              <a:t> </a:t>
            </a:r>
            <a:r>
              <a:rPr dirty="0"/>
              <a:t>to</a:t>
            </a:r>
            <a:r>
              <a:rPr spc="-150" dirty="0"/>
              <a:t> </a:t>
            </a:r>
            <a:r>
              <a:rPr spc="-80" dirty="0"/>
              <a:t>communicate</a:t>
            </a:r>
            <a:r>
              <a:rPr spc="-150" dirty="0"/>
              <a:t> </a:t>
            </a:r>
            <a:r>
              <a:rPr spc="-114" dirty="0"/>
              <a:t>and</a:t>
            </a:r>
            <a:r>
              <a:rPr spc="-120" dirty="0"/>
              <a:t> </a:t>
            </a:r>
            <a:r>
              <a:rPr spc="-110" dirty="0"/>
              <a:t>understand</a:t>
            </a:r>
            <a:r>
              <a:rPr spc="-130" dirty="0"/>
              <a:t> </a:t>
            </a:r>
            <a:r>
              <a:rPr dirty="0"/>
              <a:t>each</a:t>
            </a:r>
            <a:r>
              <a:rPr spc="-150" dirty="0"/>
              <a:t> </a:t>
            </a:r>
            <a:r>
              <a:rPr spc="-114" dirty="0"/>
              <a:t>other's</a:t>
            </a:r>
            <a:r>
              <a:rPr spc="-120" dirty="0"/>
              <a:t> </a:t>
            </a:r>
            <a:r>
              <a:rPr spc="-20" dirty="0"/>
              <a:t>data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interconnected</a:t>
            </a:r>
            <a:r>
              <a:rPr spc="15" dirty="0"/>
              <a:t> </a:t>
            </a:r>
            <a:r>
              <a:rPr dirty="0"/>
              <a:t>systems,</a:t>
            </a:r>
            <a:r>
              <a:rPr spc="15" dirty="0"/>
              <a:t> </a:t>
            </a:r>
            <a:r>
              <a:rPr spc="-25" dirty="0"/>
              <a:t>forming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language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5" dirty="0"/>
              <a:t>the </a:t>
            </a:r>
            <a:r>
              <a:rPr spc="-85" dirty="0"/>
              <a:t>digital</a:t>
            </a:r>
            <a:r>
              <a:rPr spc="-155" dirty="0"/>
              <a:t> </a:t>
            </a:r>
            <a:r>
              <a:rPr spc="-65" dirty="0"/>
              <a:t>world.</a:t>
            </a:r>
            <a:r>
              <a:rPr spc="-150" dirty="0"/>
              <a:t> </a:t>
            </a:r>
            <a:r>
              <a:rPr spc="-25" dirty="0"/>
              <a:t>There</a:t>
            </a:r>
            <a:r>
              <a:rPr spc="-155" dirty="0"/>
              <a:t> </a:t>
            </a:r>
            <a:r>
              <a:rPr spc="-40" dirty="0"/>
              <a:t>are</a:t>
            </a:r>
            <a:r>
              <a:rPr spc="-150" dirty="0"/>
              <a:t> </a:t>
            </a:r>
            <a:r>
              <a:rPr spc="-20" dirty="0"/>
              <a:t>wireless</a:t>
            </a:r>
            <a:r>
              <a:rPr spc="-150" dirty="0"/>
              <a:t> </a:t>
            </a:r>
            <a:r>
              <a:rPr spc="-80" dirty="0"/>
              <a:t>and</a:t>
            </a:r>
            <a:r>
              <a:rPr spc="-155" dirty="0"/>
              <a:t> </a:t>
            </a:r>
            <a:r>
              <a:rPr spc="-55" dirty="0"/>
              <a:t>wired</a:t>
            </a:r>
            <a:r>
              <a:rPr spc="-150" dirty="0"/>
              <a:t> </a:t>
            </a:r>
            <a:r>
              <a:rPr spc="-85" dirty="0"/>
              <a:t>communication </a:t>
            </a:r>
            <a:r>
              <a:rPr spc="-20" dirty="0"/>
              <a:t>protocols,</a:t>
            </a:r>
            <a:r>
              <a:rPr spc="-175" dirty="0"/>
              <a:t> </a:t>
            </a:r>
            <a:r>
              <a:rPr spc="-20" dirty="0"/>
              <a:t>each</a:t>
            </a:r>
            <a:r>
              <a:rPr spc="-175" dirty="0"/>
              <a:t> </a:t>
            </a:r>
            <a:r>
              <a:rPr spc="-150" dirty="0"/>
              <a:t>with</a:t>
            </a:r>
            <a:r>
              <a:rPr spc="-175" dirty="0"/>
              <a:t> </a:t>
            </a:r>
            <a:r>
              <a:rPr spc="-100" dirty="0"/>
              <a:t>its</a:t>
            </a:r>
            <a:r>
              <a:rPr spc="-175" dirty="0"/>
              <a:t> </a:t>
            </a:r>
            <a:r>
              <a:rPr spc="-145" dirty="0"/>
              <a:t>unique</a:t>
            </a:r>
            <a:r>
              <a:rPr spc="-170" dirty="0"/>
              <a:t> </a:t>
            </a:r>
            <a:r>
              <a:rPr spc="-10" dirty="0"/>
              <a:t>characteristics.</a:t>
            </a: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pc="-45" dirty="0"/>
              <a:t>Example:</a:t>
            </a:r>
          </a:p>
          <a:p>
            <a:pPr marL="594995" marR="7889875">
              <a:lnSpc>
                <a:spcPct val="125000"/>
              </a:lnSpc>
            </a:pPr>
            <a:r>
              <a:rPr spc="-65" dirty="0"/>
              <a:t>TCP/IP </a:t>
            </a:r>
            <a:r>
              <a:rPr spc="-20" dirty="0"/>
              <a:t>HTTP SMTP </a:t>
            </a:r>
            <a:r>
              <a:rPr spc="-25" dirty="0"/>
              <a:t>USB</a:t>
            </a:r>
          </a:p>
          <a:p>
            <a:pPr marL="594995" marR="7428865">
              <a:lnSpc>
                <a:spcPct val="125000"/>
              </a:lnSpc>
            </a:pPr>
            <a:r>
              <a:rPr spc="-75" dirty="0"/>
              <a:t>Bluetooth </a:t>
            </a:r>
            <a:r>
              <a:rPr spc="-90" dirty="0"/>
              <a:t>Wi-</a:t>
            </a:r>
            <a:r>
              <a:rPr spc="-35" dirty="0"/>
              <a:t>Fi </a:t>
            </a:r>
            <a:r>
              <a:rPr spc="-10" dirty="0"/>
              <a:t>Ethernet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0804"/>
            <a:ext cx="18287999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dirty="0">
                <a:latin typeface="Verdana"/>
                <a:cs typeface="Verdana"/>
              </a:rPr>
              <a:t>Softwares</a:t>
            </a:r>
            <a:r>
              <a:rPr sz="7000" b="0" spc="-325" dirty="0">
                <a:latin typeface="Verdana"/>
                <a:cs typeface="Verdana"/>
              </a:rPr>
              <a:t> </a:t>
            </a:r>
            <a:r>
              <a:rPr sz="7000" b="0" spc="105" dirty="0">
                <a:latin typeface="Verdana"/>
                <a:cs typeface="Verdana"/>
              </a:rPr>
              <a:t>Used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659" y="1337712"/>
            <a:ext cx="2533649" cy="2533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9526" y="5544555"/>
            <a:ext cx="2950971" cy="3077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155" y="5531561"/>
            <a:ext cx="5394959" cy="3172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5255" y="5853332"/>
            <a:ext cx="3554789" cy="24401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26196" y="1337711"/>
            <a:ext cx="3657599" cy="3409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54263" y="1337712"/>
            <a:ext cx="3057524" cy="3057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275" y="732961"/>
            <a:ext cx="738885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5" dirty="0">
                <a:solidFill>
                  <a:srgbClr val="FFFFFF"/>
                </a:solidFill>
              </a:rPr>
              <a:t>Hardwares</a:t>
            </a:r>
            <a:r>
              <a:rPr sz="7000" spc="-434" dirty="0">
                <a:solidFill>
                  <a:srgbClr val="FFFFFF"/>
                </a:solidFill>
              </a:rPr>
              <a:t> </a:t>
            </a:r>
            <a:r>
              <a:rPr sz="7000" spc="165" dirty="0">
                <a:solidFill>
                  <a:srgbClr val="FFFFFF"/>
                </a:solidFill>
              </a:rPr>
              <a:t>Used</a:t>
            </a:r>
            <a:endParaRPr sz="7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788" y="1829240"/>
            <a:ext cx="12458699" cy="696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769" rIns="0" bIns="0" rtlCol="0">
            <a:spAutoFit/>
          </a:bodyPr>
          <a:lstStyle/>
          <a:p>
            <a:pPr marL="1123315">
              <a:lnSpc>
                <a:spcPct val="100000"/>
              </a:lnSpc>
              <a:spcBef>
                <a:spcPts val="100"/>
              </a:spcBef>
            </a:pPr>
            <a:r>
              <a:rPr b="0" spc="-45" dirty="0">
                <a:latin typeface="Verdana"/>
                <a:cs typeface="Verdana"/>
              </a:rPr>
              <a:t>ESP32-</a:t>
            </a:r>
            <a:r>
              <a:rPr b="0" spc="35" dirty="0">
                <a:latin typeface="Verdana"/>
                <a:cs typeface="Verdana"/>
              </a:rPr>
              <a:t>S3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618" y="2274108"/>
            <a:ext cx="13258799" cy="6505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769" rIns="0" bIns="0" rtlCol="0">
            <a:spAutoFit/>
          </a:bodyPr>
          <a:lstStyle/>
          <a:p>
            <a:pPr marL="1123315">
              <a:lnSpc>
                <a:spcPct val="100000"/>
              </a:lnSpc>
              <a:spcBef>
                <a:spcPts val="100"/>
              </a:spcBef>
            </a:pPr>
            <a:r>
              <a:rPr b="0" spc="50" dirty="0">
                <a:latin typeface="Verdana"/>
                <a:cs typeface="Verdana"/>
              </a:rPr>
              <a:t>ESP8266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918" y="2077206"/>
            <a:ext cx="12804222" cy="74984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006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100"/>
              </a:spcBef>
            </a:pPr>
            <a:r>
              <a:rPr dirty="0"/>
              <a:t>RaspBerry</a:t>
            </a:r>
            <a:r>
              <a:rPr spc="-325" dirty="0"/>
              <a:t> </a:t>
            </a:r>
            <a:r>
              <a:rPr dirty="0"/>
              <a:t>Pi</a:t>
            </a:r>
            <a:r>
              <a:rPr spc="-320" dirty="0"/>
              <a:t> </a:t>
            </a: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55259" rIns="0" bIns="0" rtlCol="0">
            <a:spAutoFit/>
          </a:bodyPr>
          <a:lstStyle/>
          <a:p>
            <a:pPr marL="953769" marR="5080" indent="1598295">
              <a:lnSpc>
                <a:spcPct val="116700"/>
              </a:lnSpc>
              <a:spcBef>
                <a:spcPts val="95"/>
              </a:spcBef>
            </a:pPr>
            <a:r>
              <a:rPr sz="6000" b="0" spc="-254" dirty="0">
                <a:latin typeface="Verdana"/>
                <a:cs typeface="Verdana"/>
              </a:rPr>
              <a:t>"Any</a:t>
            </a:r>
            <a:r>
              <a:rPr sz="6000" b="0" spc="-465" dirty="0">
                <a:latin typeface="Verdana"/>
                <a:cs typeface="Verdana"/>
              </a:rPr>
              <a:t> </a:t>
            </a:r>
            <a:r>
              <a:rPr sz="6000" b="0" spc="-10" dirty="0">
                <a:latin typeface="Verdana"/>
                <a:cs typeface="Verdana"/>
              </a:rPr>
              <a:t>sufficiently</a:t>
            </a:r>
            <a:r>
              <a:rPr sz="6000" b="0" spc="-459" dirty="0">
                <a:latin typeface="Verdana"/>
                <a:cs typeface="Verdana"/>
              </a:rPr>
              <a:t> </a:t>
            </a:r>
            <a:r>
              <a:rPr sz="6000" b="0" spc="-10" dirty="0">
                <a:latin typeface="Verdana"/>
                <a:cs typeface="Verdana"/>
              </a:rPr>
              <a:t>advanced </a:t>
            </a:r>
            <a:r>
              <a:rPr sz="6000" b="0" spc="45" dirty="0">
                <a:latin typeface="Verdana"/>
                <a:cs typeface="Verdana"/>
              </a:rPr>
              <a:t>technology</a:t>
            </a:r>
            <a:r>
              <a:rPr sz="6000" b="0" spc="-440" dirty="0">
                <a:latin typeface="Verdana"/>
                <a:cs typeface="Verdana"/>
              </a:rPr>
              <a:t> </a:t>
            </a:r>
            <a:r>
              <a:rPr sz="6000" b="0" dirty="0">
                <a:latin typeface="Verdana"/>
                <a:cs typeface="Verdana"/>
              </a:rPr>
              <a:t>is</a:t>
            </a:r>
            <a:r>
              <a:rPr sz="6000" b="0" spc="-434" dirty="0">
                <a:latin typeface="Verdana"/>
                <a:cs typeface="Verdana"/>
              </a:rPr>
              <a:t> </a:t>
            </a:r>
            <a:r>
              <a:rPr sz="6000" b="0" spc="-75" dirty="0">
                <a:latin typeface="Verdana"/>
                <a:cs typeface="Verdana"/>
              </a:rPr>
              <a:t>equivalent</a:t>
            </a:r>
            <a:r>
              <a:rPr sz="6000" b="0" spc="-440" dirty="0">
                <a:latin typeface="Verdana"/>
                <a:cs typeface="Verdana"/>
              </a:rPr>
              <a:t> </a:t>
            </a:r>
            <a:r>
              <a:rPr sz="6000" b="0" dirty="0">
                <a:latin typeface="Verdana"/>
                <a:cs typeface="Verdana"/>
              </a:rPr>
              <a:t>to</a:t>
            </a:r>
            <a:r>
              <a:rPr sz="6000" b="0" spc="-434" dirty="0">
                <a:latin typeface="Verdana"/>
                <a:cs typeface="Verdana"/>
              </a:rPr>
              <a:t> </a:t>
            </a:r>
            <a:r>
              <a:rPr sz="6000" b="0" spc="-175" dirty="0">
                <a:latin typeface="Verdana"/>
                <a:cs typeface="Verdana"/>
              </a:rPr>
              <a:t>magic."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9549" y="6292849"/>
            <a:ext cx="358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1D1C1C"/>
                </a:solidFill>
                <a:latin typeface="Tahoma"/>
                <a:cs typeface="Tahoma"/>
              </a:rPr>
              <a:t>SIR</a:t>
            </a:r>
            <a:r>
              <a:rPr sz="2400" b="1" spc="-5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1D1C1C"/>
                </a:solidFill>
                <a:latin typeface="Tahoma"/>
                <a:cs typeface="Tahoma"/>
              </a:rPr>
              <a:t>ARTHUR</a:t>
            </a:r>
            <a:r>
              <a:rPr sz="2400" b="1" spc="-5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C.</a:t>
            </a:r>
            <a:r>
              <a:rPr sz="2400" b="1" spc="-5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1D1C1C"/>
                </a:solidFill>
                <a:latin typeface="Tahoma"/>
                <a:cs typeface="Tahoma"/>
              </a:rPr>
              <a:t>CLARKE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D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7733" y="4099135"/>
            <a:ext cx="10492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1D1C1C"/>
                </a:solidFill>
                <a:latin typeface="Verdana"/>
                <a:cs typeface="Verdana"/>
              </a:rPr>
              <a:t>Do</a:t>
            </a:r>
            <a:r>
              <a:rPr sz="6000" spc="-4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6000" spc="-95" dirty="0">
                <a:solidFill>
                  <a:srgbClr val="1D1C1C"/>
                </a:solidFill>
                <a:latin typeface="Verdana"/>
                <a:cs typeface="Verdana"/>
              </a:rPr>
              <a:t>you</a:t>
            </a:r>
            <a:r>
              <a:rPr sz="6000" spc="-459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6000" spc="-135" dirty="0">
                <a:solidFill>
                  <a:srgbClr val="1D1C1C"/>
                </a:solidFill>
                <a:latin typeface="Verdana"/>
                <a:cs typeface="Verdana"/>
              </a:rPr>
              <a:t>have</a:t>
            </a:r>
            <a:r>
              <a:rPr sz="6000" spc="-459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6000" spc="-204" dirty="0">
                <a:solidFill>
                  <a:srgbClr val="1D1C1C"/>
                </a:solidFill>
                <a:latin typeface="Verdana"/>
                <a:cs typeface="Verdana"/>
              </a:rPr>
              <a:t>any</a:t>
            </a:r>
            <a:r>
              <a:rPr sz="6000" spc="-459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6000" spc="-10" dirty="0">
                <a:solidFill>
                  <a:srgbClr val="1D1C1C"/>
                </a:solidFill>
                <a:latin typeface="Verdana"/>
                <a:cs typeface="Verdana"/>
              </a:rPr>
              <a:t>questions?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E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" y="1387950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>
                <a:moveTo>
                  <a:pt x="0" y="0"/>
                </a:moveTo>
                <a:lnTo>
                  <a:pt x="18278473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8307" y="639953"/>
            <a:ext cx="5118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1D1C1C"/>
                </a:solidFill>
                <a:latin typeface="Verdana"/>
                <a:cs typeface="Verdana"/>
              </a:rPr>
              <a:t>IOT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0" marR="5080" indent="-3474085">
              <a:lnSpc>
                <a:spcPct val="100000"/>
              </a:lnSpc>
              <a:spcBef>
                <a:spcPts val="100"/>
              </a:spcBef>
            </a:pPr>
            <a:r>
              <a:rPr sz="12000" b="0" spc="-335" dirty="0">
                <a:latin typeface="Verdana"/>
                <a:cs typeface="Verdana"/>
              </a:rPr>
              <a:t>Embedded</a:t>
            </a:r>
            <a:r>
              <a:rPr sz="12000" b="0" spc="-1565" dirty="0">
                <a:latin typeface="Verdana"/>
                <a:cs typeface="Verdana"/>
              </a:rPr>
              <a:t> </a:t>
            </a:r>
            <a:r>
              <a:rPr sz="12000" b="0" spc="-360" dirty="0">
                <a:latin typeface="Verdana"/>
                <a:cs typeface="Verdana"/>
              </a:rPr>
              <a:t>Full</a:t>
            </a:r>
            <a:r>
              <a:rPr sz="12000" b="0" spc="-1565" dirty="0">
                <a:latin typeface="Verdana"/>
                <a:cs typeface="Verdana"/>
              </a:rPr>
              <a:t> </a:t>
            </a:r>
            <a:r>
              <a:rPr sz="12000" b="0" spc="-409" dirty="0">
                <a:latin typeface="Verdana"/>
                <a:cs typeface="Verdana"/>
              </a:rPr>
              <a:t>Stack </a:t>
            </a:r>
            <a:r>
              <a:rPr sz="12000" b="0" spc="-1085" dirty="0">
                <a:latin typeface="Verdana"/>
                <a:cs typeface="Verdana"/>
              </a:rPr>
              <a:t>I</a:t>
            </a:r>
            <a:r>
              <a:rPr sz="12000" b="0" spc="-825" dirty="0">
                <a:latin typeface="Verdana"/>
                <a:cs typeface="Verdana"/>
              </a:rPr>
              <a:t>O</a:t>
            </a:r>
            <a:r>
              <a:rPr sz="12000" b="0" spc="-470" dirty="0">
                <a:latin typeface="Verdana"/>
                <a:cs typeface="Verdana"/>
              </a:rPr>
              <a:t>T</a:t>
            </a:r>
            <a:r>
              <a:rPr sz="12000" b="0" spc="-1580" dirty="0">
                <a:latin typeface="Verdana"/>
                <a:cs typeface="Verdana"/>
              </a:rPr>
              <a:t> </a:t>
            </a:r>
            <a:r>
              <a:rPr sz="12000" b="0" spc="-555" dirty="0">
                <a:latin typeface="Verdana"/>
                <a:cs typeface="Verdana"/>
              </a:rPr>
              <a:t>Analyst</a:t>
            </a:r>
            <a:endParaRPr sz="1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6845" marR="5080" indent="-5224780">
              <a:lnSpc>
                <a:spcPct val="116100"/>
              </a:lnSpc>
              <a:spcBef>
                <a:spcPts val="95"/>
              </a:spcBef>
            </a:pPr>
            <a:r>
              <a:rPr sz="3500" spc="-130" dirty="0"/>
              <a:t>Unleashing</a:t>
            </a:r>
            <a:r>
              <a:rPr sz="3500" spc="-229" dirty="0"/>
              <a:t> </a:t>
            </a:r>
            <a:r>
              <a:rPr sz="3500" spc="-125" dirty="0"/>
              <a:t>Connectivity</a:t>
            </a:r>
            <a:r>
              <a:rPr sz="3500" spc="-225" dirty="0"/>
              <a:t> </a:t>
            </a:r>
            <a:r>
              <a:rPr sz="3500" spc="-150" dirty="0"/>
              <a:t>and</a:t>
            </a:r>
            <a:r>
              <a:rPr sz="3500" spc="-225" dirty="0"/>
              <a:t> </a:t>
            </a:r>
            <a:r>
              <a:rPr sz="3500" spc="-180" dirty="0"/>
              <a:t>Intelligence:</a:t>
            </a:r>
            <a:r>
              <a:rPr sz="3500" spc="-229" dirty="0"/>
              <a:t> </a:t>
            </a:r>
            <a:r>
              <a:rPr sz="3500" spc="-170" dirty="0"/>
              <a:t>Navigating</a:t>
            </a:r>
            <a:r>
              <a:rPr sz="3500" spc="-225" dirty="0"/>
              <a:t> </a:t>
            </a:r>
            <a:r>
              <a:rPr sz="3500" spc="-135" dirty="0"/>
              <a:t>the</a:t>
            </a:r>
            <a:r>
              <a:rPr sz="3500" spc="-225" dirty="0"/>
              <a:t> </a:t>
            </a:r>
            <a:r>
              <a:rPr sz="3500" spc="-40" dirty="0"/>
              <a:t>Embedded</a:t>
            </a:r>
            <a:r>
              <a:rPr sz="3500" spc="-225" dirty="0"/>
              <a:t> </a:t>
            </a:r>
            <a:r>
              <a:rPr sz="3500" spc="-20" dirty="0"/>
              <a:t>Full </a:t>
            </a:r>
            <a:r>
              <a:rPr sz="3500" spc="-90" dirty="0"/>
              <a:t>Stack</a:t>
            </a:r>
            <a:r>
              <a:rPr sz="3500" spc="-229" dirty="0"/>
              <a:t> </a:t>
            </a:r>
            <a:r>
              <a:rPr sz="3500" spc="-210" dirty="0"/>
              <a:t>IoT</a:t>
            </a:r>
            <a:r>
              <a:rPr sz="3500" spc="-225" dirty="0"/>
              <a:t> </a:t>
            </a:r>
            <a:r>
              <a:rPr sz="3500" spc="-10" dirty="0"/>
              <a:t>Landscape.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095" y="4565681"/>
            <a:ext cx="405002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0" dirty="0">
                <a:solidFill>
                  <a:srgbClr val="1D1C1C"/>
                </a:solidFill>
                <a:latin typeface="Verdana"/>
                <a:cs typeface="Verdana"/>
              </a:rPr>
              <a:t>Contents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9583" y="1049435"/>
            <a:ext cx="5518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660" dirty="0">
                <a:latin typeface="Verdana"/>
                <a:cs typeface="Verdana"/>
              </a:rPr>
              <a:t>1.</a:t>
            </a:r>
            <a:r>
              <a:rPr sz="4000" b="0" spc="110" dirty="0">
                <a:latin typeface="Verdana"/>
                <a:cs typeface="Verdana"/>
              </a:rPr>
              <a:t> </a:t>
            </a:r>
            <a:r>
              <a:rPr sz="4000" b="0" spc="-100" dirty="0">
                <a:latin typeface="Verdana"/>
                <a:cs typeface="Verdana"/>
              </a:rPr>
              <a:t>Organisation</a:t>
            </a:r>
            <a:r>
              <a:rPr sz="4000" b="0" spc="-290" dirty="0">
                <a:latin typeface="Verdana"/>
                <a:cs typeface="Verdana"/>
              </a:rPr>
              <a:t> </a:t>
            </a:r>
            <a:r>
              <a:rPr sz="4000" b="0" spc="-10" dirty="0">
                <a:latin typeface="Verdana"/>
                <a:cs typeface="Verdana"/>
              </a:rPr>
              <a:t>Details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4041" y="2553088"/>
            <a:ext cx="9344025" cy="213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0" indent="-590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603250" algn="l"/>
              </a:tabLst>
            </a:pPr>
            <a:r>
              <a:rPr sz="4000" spc="-140" dirty="0">
                <a:solidFill>
                  <a:srgbClr val="1D1C1C"/>
                </a:solidFill>
                <a:latin typeface="Verdana"/>
                <a:cs typeface="Verdana"/>
              </a:rPr>
              <a:t>Introduction</a:t>
            </a:r>
            <a:r>
              <a:rPr sz="4000" spc="-2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4000" spc="-2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4000" spc="-2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1D1C1C"/>
                </a:solidFill>
                <a:latin typeface="Verdana"/>
                <a:cs typeface="Verdana"/>
              </a:rPr>
              <a:t>Systems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75"/>
              </a:spcBef>
              <a:buClr>
                <a:srgbClr val="1D1C1C"/>
              </a:buClr>
              <a:buFont typeface="Verdana"/>
              <a:buAutoNum type="arabicPeriod" startAt="2"/>
            </a:pPr>
            <a:endParaRPr sz="4000">
              <a:latin typeface="Verdana"/>
              <a:cs typeface="Verdana"/>
            </a:endParaRPr>
          </a:p>
          <a:p>
            <a:pPr marL="610235" indent="-597535">
              <a:lnSpc>
                <a:spcPct val="100000"/>
              </a:lnSpc>
              <a:buAutoNum type="arabicPeriod" startAt="2"/>
              <a:tabLst>
                <a:tab pos="610235" algn="l"/>
              </a:tabLst>
            </a:pPr>
            <a:r>
              <a:rPr sz="4000" spc="-1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4000" spc="-29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1D1C1C"/>
                </a:solidFill>
                <a:latin typeface="Verdana"/>
                <a:cs typeface="Verdana"/>
              </a:rPr>
              <a:t>IOT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4041" y="5560395"/>
            <a:ext cx="10687685" cy="364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695" indent="-59499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607695" algn="l"/>
              </a:tabLst>
            </a:pPr>
            <a:r>
              <a:rPr sz="4000" dirty="0">
                <a:solidFill>
                  <a:srgbClr val="1D1C1C"/>
                </a:solidFill>
                <a:latin typeface="Verdana"/>
                <a:cs typeface="Verdana"/>
              </a:rPr>
              <a:t>Role</a:t>
            </a:r>
            <a:r>
              <a:rPr sz="4000" spc="-2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120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4000" spc="-2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50" dirty="0">
                <a:solidFill>
                  <a:srgbClr val="1D1C1C"/>
                </a:solidFill>
                <a:latin typeface="Verdana"/>
                <a:cs typeface="Verdana"/>
              </a:rPr>
              <a:t>responsibilities</a:t>
            </a:r>
            <a:r>
              <a:rPr sz="4000" spc="-25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5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4000" spc="-2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65" dirty="0">
                <a:solidFill>
                  <a:srgbClr val="1D1C1C"/>
                </a:solidFill>
                <a:latin typeface="Verdana"/>
                <a:cs typeface="Verdana"/>
              </a:rPr>
              <a:t>full</a:t>
            </a:r>
            <a:r>
              <a:rPr sz="4000" spc="-25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1D1C1C"/>
                </a:solidFill>
                <a:latin typeface="Verdana"/>
                <a:cs typeface="Verdana"/>
              </a:rPr>
              <a:t>stack</a:t>
            </a:r>
            <a:r>
              <a:rPr sz="4000" spc="-2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1D1C1C"/>
                </a:solidFill>
                <a:latin typeface="Verdana"/>
                <a:cs typeface="Verdana"/>
              </a:rPr>
              <a:t>IOT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75"/>
              </a:spcBef>
              <a:buClr>
                <a:srgbClr val="1D1C1C"/>
              </a:buClr>
              <a:buFont typeface="Verdana"/>
              <a:buAutoNum type="arabicPeriod" startAt="4"/>
            </a:pPr>
            <a:endParaRPr sz="4000">
              <a:latin typeface="Verdana"/>
              <a:cs typeface="Verdana"/>
            </a:endParaRPr>
          </a:p>
          <a:p>
            <a:pPr marL="605790" indent="-593090">
              <a:lnSpc>
                <a:spcPct val="100000"/>
              </a:lnSpc>
              <a:buAutoNum type="arabicPeriod" startAt="4"/>
              <a:tabLst>
                <a:tab pos="605790" algn="l"/>
              </a:tabLst>
            </a:pPr>
            <a:r>
              <a:rPr sz="4000" spc="-30" dirty="0">
                <a:solidFill>
                  <a:srgbClr val="1D1C1C"/>
                </a:solidFill>
                <a:latin typeface="Verdana"/>
                <a:cs typeface="Verdana"/>
              </a:rPr>
              <a:t>Project</a:t>
            </a:r>
            <a:r>
              <a:rPr sz="4000" spc="-2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1D1C1C"/>
                </a:solidFill>
                <a:latin typeface="Verdana"/>
                <a:cs typeface="Verdana"/>
              </a:rPr>
              <a:t>Work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80"/>
              </a:spcBef>
              <a:buClr>
                <a:srgbClr val="1D1C1C"/>
              </a:buClr>
              <a:buFont typeface="Verdana"/>
              <a:buAutoNum type="arabicPeriod" startAt="4"/>
            </a:pPr>
            <a:endParaRPr sz="4000">
              <a:latin typeface="Verdana"/>
              <a:cs typeface="Verdana"/>
            </a:endParaRPr>
          </a:p>
          <a:p>
            <a:pPr marL="608330" indent="-595630">
              <a:lnSpc>
                <a:spcPct val="100000"/>
              </a:lnSpc>
              <a:buAutoNum type="arabicPeriod" startAt="4"/>
              <a:tabLst>
                <a:tab pos="608330" algn="l"/>
              </a:tabLst>
            </a:pPr>
            <a:r>
              <a:rPr sz="4000" spc="-10" dirty="0">
                <a:solidFill>
                  <a:srgbClr val="1D1C1C"/>
                </a:solidFill>
                <a:latin typeface="Verdana"/>
                <a:cs typeface="Verdana"/>
              </a:rPr>
              <a:t>Applications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9958" y="2136194"/>
            <a:ext cx="11178540" cy="0"/>
          </a:xfrm>
          <a:custGeom>
            <a:avLst/>
            <a:gdLst/>
            <a:ahLst/>
            <a:cxnLst/>
            <a:rect l="l" t="t" r="r" b="b"/>
            <a:pathLst>
              <a:path w="11178540">
                <a:moveTo>
                  <a:pt x="0" y="0"/>
                </a:moveTo>
                <a:lnTo>
                  <a:pt x="11178334" y="0"/>
                </a:lnTo>
              </a:path>
            </a:pathLst>
          </a:custGeom>
          <a:ln w="19815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9958" y="3639849"/>
            <a:ext cx="11178540" cy="0"/>
          </a:xfrm>
          <a:custGeom>
            <a:avLst/>
            <a:gdLst/>
            <a:ahLst/>
            <a:cxnLst/>
            <a:rect l="l" t="t" r="r" b="b"/>
            <a:pathLst>
              <a:path w="11178540">
                <a:moveTo>
                  <a:pt x="0" y="0"/>
                </a:moveTo>
                <a:lnTo>
                  <a:pt x="11178334" y="0"/>
                </a:lnTo>
              </a:path>
            </a:pathLst>
          </a:custGeom>
          <a:ln w="19815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958" y="5143501"/>
            <a:ext cx="11178540" cy="0"/>
          </a:xfrm>
          <a:custGeom>
            <a:avLst/>
            <a:gdLst/>
            <a:ahLst/>
            <a:cxnLst/>
            <a:rect l="l" t="t" r="r" b="b"/>
            <a:pathLst>
              <a:path w="11178540">
                <a:moveTo>
                  <a:pt x="0" y="0"/>
                </a:moveTo>
                <a:lnTo>
                  <a:pt x="11178334" y="0"/>
                </a:lnTo>
              </a:path>
            </a:pathLst>
          </a:custGeom>
          <a:ln w="19815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9958" y="6647153"/>
            <a:ext cx="11178540" cy="0"/>
          </a:xfrm>
          <a:custGeom>
            <a:avLst/>
            <a:gdLst/>
            <a:ahLst/>
            <a:cxnLst/>
            <a:rect l="l" t="t" r="r" b="b"/>
            <a:pathLst>
              <a:path w="11178540">
                <a:moveTo>
                  <a:pt x="0" y="0"/>
                </a:moveTo>
                <a:lnTo>
                  <a:pt x="11178334" y="0"/>
                </a:lnTo>
              </a:path>
            </a:pathLst>
          </a:custGeom>
          <a:ln w="19815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9958" y="8150808"/>
            <a:ext cx="11178540" cy="0"/>
          </a:xfrm>
          <a:custGeom>
            <a:avLst/>
            <a:gdLst/>
            <a:ahLst/>
            <a:cxnLst/>
            <a:rect l="l" t="t" r="r" b="b"/>
            <a:pathLst>
              <a:path w="11178540">
                <a:moveTo>
                  <a:pt x="0" y="0"/>
                </a:moveTo>
                <a:lnTo>
                  <a:pt x="11178334" y="0"/>
                </a:lnTo>
              </a:path>
            </a:pathLst>
          </a:custGeom>
          <a:ln w="19815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5796" y="3103554"/>
            <a:ext cx="5353049" cy="3000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1599" y="6939786"/>
            <a:ext cx="4562474" cy="2028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68" rIns="0" bIns="0" rtlCol="0">
            <a:spAutoFit/>
          </a:bodyPr>
          <a:lstStyle/>
          <a:p>
            <a:pPr marL="4634230">
              <a:lnSpc>
                <a:spcPct val="100000"/>
              </a:lnSpc>
              <a:spcBef>
                <a:spcPts val="100"/>
              </a:spcBef>
            </a:pPr>
            <a:r>
              <a:rPr sz="6000" b="0" spc="-90" dirty="0">
                <a:latin typeface="Verdana"/>
                <a:cs typeface="Verdana"/>
              </a:rPr>
              <a:t>Organization</a:t>
            </a:r>
            <a:r>
              <a:rPr sz="6000" b="0" spc="-455" dirty="0">
                <a:latin typeface="Verdana"/>
                <a:cs typeface="Verdana"/>
              </a:rPr>
              <a:t> </a:t>
            </a:r>
            <a:r>
              <a:rPr sz="6000" b="0" spc="-10" dirty="0">
                <a:latin typeface="Verdana"/>
                <a:cs typeface="Verdana"/>
              </a:rPr>
              <a:t>Details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73" y="2244712"/>
            <a:ext cx="11468735" cy="734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85090" indent="-212725">
              <a:lnSpc>
                <a:spcPct val="125000"/>
              </a:lnSpc>
              <a:spcBef>
                <a:spcPts val="100"/>
              </a:spcBef>
              <a:buChar char="•"/>
              <a:tabLst>
                <a:tab pos="268605" algn="l"/>
              </a:tabLst>
            </a:pPr>
            <a:r>
              <a:rPr sz="2400" spc="-40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b="1" spc="-35" dirty="0">
                <a:solidFill>
                  <a:srgbClr val="1D1C1C"/>
                </a:solidFill>
                <a:latin typeface="Tahoma"/>
                <a:cs typeface="Tahoma"/>
              </a:rPr>
              <a:t>National</a:t>
            </a:r>
            <a:r>
              <a:rPr sz="2400" b="1" spc="-7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Skill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Development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Corporation</a:t>
            </a:r>
            <a:r>
              <a:rPr sz="2400" b="1" spc="-6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1D1C1C"/>
                </a:solidFill>
                <a:latin typeface="Tahoma"/>
                <a:cs typeface="Tahoma"/>
              </a:rPr>
              <a:t>(NSDC)</a:t>
            </a:r>
            <a:r>
              <a:rPr sz="2400" spc="-95" dirty="0">
                <a:solidFill>
                  <a:srgbClr val="1D1C1C"/>
                </a:solidFill>
                <a:latin typeface="Verdana"/>
                <a:cs typeface="Verdana"/>
              </a:rPr>
              <a:t>,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formed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1D1C1C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2008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1D1C1C"/>
                </a:solidFill>
                <a:latin typeface="Verdana"/>
                <a:cs typeface="Verdana"/>
              </a:rPr>
              <a:t>under 	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1D1C1C"/>
                </a:solidFill>
                <a:latin typeface="Verdana"/>
                <a:cs typeface="Verdana"/>
              </a:rPr>
              <a:t>Public-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Private</a:t>
            </a:r>
            <a:r>
              <a:rPr sz="2400" spc="-1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1D1C1C"/>
                </a:solidFill>
                <a:latin typeface="Verdana"/>
                <a:cs typeface="Verdana"/>
              </a:rPr>
              <a:t>Partnership,</a:t>
            </a:r>
            <a:r>
              <a:rPr sz="2400" spc="-1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1D1C1C"/>
                </a:solidFill>
                <a:latin typeface="Verdana"/>
                <a:cs typeface="Verdana"/>
              </a:rPr>
              <a:t>promotes</a:t>
            </a:r>
            <a:r>
              <a:rPr sz="2400" spc="-13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skill</a:t>
            </a:r>
            <a:r>
              <a:rPr sz="2400" spc="-1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development</a:t>
            </a:r>
            <a:r>
              <a:rPr sz="2400" spc="-1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1D1C1C"/>
                </a:solidFill>
                <a:latin typeface="Verdana"/>
                <a:cs typeface="Verdana"/>
              </a:rPr>
              <a:t>in</a:t>
            </a:r>
            <a:r>
              <a:rPr sz="2400" spc="-13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India.</a:t>
            </a:r>
            <a:endParaRPr sz="2400">
              <a:latin typeface="Verdana"/>
              <a:cs typeface="Verdana"/>
            </a:endParaRPr>
          </a:p>
          <a:p>
            <a:pPr marL="224790" marR="5080" indent="-212725">
              <a:lnSpc>
                <a:spcPct val="125000"/>
              </a:lnSpc>
              <a:buChar char="•"/>
              <a:tabLst>
                <a:tab pos="268605" algn="l"/>
              </a:tabLst>
            </a:pPr>
            <a:r>
              <a:rPr sz="2400" spc="-40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Ministry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1D1C1C"/>
                </a:solidFill>
                <a:latin typeface="Verdana"/>
                <a:cs typeface="Verdana"/>
              </a:rPr>
              <a:t>Finance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initiated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this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not-</a:t>
            </a:r>
            <a:r>
              <a:rPr sz="2400" spc="-130" dirty="0">
                <a:solidFill>
                  <a:srgbClr val="1D1C1C"/>
                </a:solidFill>
                <a:latin typeface="Verdana"/>
                <a:cs typeface="Verdana"/>
              </a:rPr>
              <a:t>for-</a:t>
            </a:r>
            <a:r>
              <a:rPr sz="2400" spc="-95" dirty="0">
                <a:solidFill>
                  <a:srgbClr val="1D1C1C"/>
                </a:solidFill>
                <a:latin typeface="Verdana"/>
                <a:cs typeface="Verdana"/>
              </a:rPr>
              <a:t>profit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1D1C1C"/>
                </a:solidFill>
                <a:latin typeface="Verdana"/>
                <a:cs typeface="Verdana"/>
              </a:rPr>
              <a:t>entity,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with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1D1C1C"/>
                </a:solidFill>
                <a:latin typeface="Verdana"/>
                <a:cs typeface="Verdana"/>
              </a:rPr>
              <a:t>49%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government 	</a:t>
            </a:r>
            <a:r>
              <a:rPr sz="2400" spc="-80" dirty="0">
                <a:solidFill>
                  <a:srgbClr val="1D1C1C"/>
                </a:solidFill>
                <a:latin typeface="Verdana"/>
                <a:cs typeface="Verdana"/>
              </a:rPr>
              <a:t>ownership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415" dirty="0">
                <a:solidFill>
                  <a:srgbClr val="1D1C1C"/>
                </a:solidFill>
                <a:latin typeface="Verdana"/>
                <a:cs typeface="Verdana"/>
              </a:rPr>
              <a:t>51%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private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sector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participation.</a:t>
            </a:r>
            <a:endParaRPr sz="2400">
              <a:latin typeface="Verdana"/>
              <a:cs typeface="Verdana"/>
            </a:endParaRPr>
          </a:p>
          <a:p>
            <a:pPr marL="224790" marR="106045" indent="-212725">
              <a:lnSpc>
                <a:spcPct val="125000"/>
              </a:lnSpc>
              <a:buFont typeface="Verdana"/>
              <a:buChar char="•"/>
              <a:tabLst>
                <a:tab pos="268605" algn="l"/>
              </a:tabLst>
            </a:pPr>
            <a:r>
              <a:rPr sz="2400" b="1" spc="60" dirty="0">
                <a:solidFill>
                  <a:srgbClr val="1D1C1C"/>
                </a:solidFill>
                <a:latin typeface="Tahoma"/>
                <a:cs typeface="Tahoma"/>
              </a:rPr>
              <a:t>NSDC</a:t>
            </a:r>
            <a:r>
              <a:rPr sz="2400" b="1" spc="-4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D1C1C"/>
                </a:solidFill>
                <a:latin typeface="Verdana"/>
                <a:cs typeface="Verdana"/>
              </a:rPr>
              <a:t>catalyzes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1D1C1C"/>
                </a:solidFill>
                <a:latin typeface="Verdana"/>
                <a:cs typeface="Verdana"/>
              </a:rPr>
              <a:t>establishment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quality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vocational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institutions,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providing 	</a:t>
            </a:r>
            <a:r>
              <a:rPr sz="2400" spc="-55" dirty="0">
                <a:solidFill>
                  <a:srgbClr val="1D1C1C"/>
                </a:solidFill>
                <a:latin typeface="Verdana"/>
                <a:cs typeface="Verdana"/>
              </a:rPr>
              <a:t>crucial</a:t>
            </a:r>
            <a:r>
              <a:rPr sz="24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1D1C1C"/>
                </a:solidFill>
                <a:latin typeface="Verdana"/>
                <a:cs typeface="Verdana"/>
              </a:rPr>
              <a:t>funding</a:t>
            </a:r>
            <a:r>
              <a:rPr sz="24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for</a:t>
            </a:r>
            <a:r>
              <a:rPr sz="24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scalable</a:t>
            </a:r>
            <a:r>
              <a:rPr sz="24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training</a:t>
            </a:r>
            <a:r>
              <a:rPr sz="24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1D1C1C"/>
                </a:solidFill>
                <a:latin typeface="Verdana"/>
                <a:cs typeface="Verdana"/>
              </a:rPr>
              <a:t>initiatives.</a:t>
            </a:r>
            <a:endParaRPr sz="2400">
              <a:latin typeface="Verdana"/>
              <a:cs typeface="Verdana"/>
            </a:endParaRPr>
          </a:p>
          <a:p>
            <a:pPr marL="224790" marR="284480" indent="-212725">
              <a:lnSpc>
                <a:spcPct val="125000"/>
              </a:lnSpc>
              <a:buChar char="•"/>
              <a:tabLst>
                <a:tab pos="268605" algn="l"/>
              </a:tabLst>
            </a:pPr>
            <a:r>
              <a:rPr sz="2400" spc="-295" dirty="0">
                <a:solidFill>
                  <a:srgbClr val="1D1C1C"/>
                </a:solidFill>
                <a:latin typeface="Verdana"/>
                <a:cs typeface="Verdana"/>
              </a:rPr>
              <a:t>It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focuses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1D1C1C"/>
                </a:solidFill>
                <a:latin typeface="Verdana"/>
                <a:cs typeface="Verdana"/>
              </a:rPr>
              <a:t>on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quality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assurance,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1D1C1C"/>
                </a:solidFill>
                <a:latin typeface="Verdana"/>
                <a:cs typeface="Verdana"/>
              </a:rPr>
              <a:t>information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1D1C1C"/>
                </a:solidFill>
                <a:latin typeface="Verdana"/>
                <a:cs typeface="Verdana"/>
              </a:rPr>
              <a:t>systems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trainer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academies, 	</a:t>
            </a:r>
            <a:r>
              <a:rPr sz="2400" spc="-70" dirty="0">
                <a:solidFill>
                  <a:srgbClr val="1D1C1C"/>
                </a:solidFill>
                <a:latin typeface="Verdana"/>
                <a:cs typeface="Verdana"/>
              </a:rPr>
              <a:t>fostering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skill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development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partnerships.</a:t>
            </a:r>
            <a:endParaRPr sz="2400">
              <a:latin typeface="Verdana"/>
              <a:cs typeface="Verdana"/>
            </a:endParaRPr>
          </a:p>
          <a:p>
            <a:pPr marL="182880" marR="61594" indent="-170815">
              <a:lnSpc>
                <a:spcPct val="125000"/>
              </a:lnSpc>
              <a:buChar char="•"/>
              <a:tabLst>
                <a:tab pos="182880" algn="l"/>
                <a:tab pos="224790" algn="l"/>
              </a:tabLst>
            </a:pP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	</a:t>
            </a:r>
            <a:r>
              <a:rPr sz="2400" spc="-90" dirty="0">
                <a:solidFill>
                  <a:srgbClr val="1D1C1C"/>
                </a:solidFill>
                <a:latin typeface="Verdana"/>
                <a:cs typeface="Verdana"/>
              </a:rPr>
              <a:t>By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1D1C1C"/>
                </a:solidFill>
                <a:latin typeface="Verdana"/>
                <a:cs typeface="Verdana"/>
              </a:rPr>
              <a:t>funding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enterprises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1D1C1C"/>
                </a:solidFill>
                <a:latin typeface="Verdana"/>
                <a:cs typeface="Verdana"/>
              </a:rPr>
              <a:t>developing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1D1C1C"/>
                </a:solidFill>
                <a:latin typeface="Verdana"/>
                <a:cs typeface="Verdana"/>
              </a:rPr>
              <a:t>sector-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specific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1D1C1C"/>
                </a:solidFill>
                <a:latin typeface="Verdana"/>
                <a:cs typeface="Verdana"/>
              </a:rPr>
              <a:t>models,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b="1" spc="60" dirty="0">
                <a:solidFill>
                  <a:srgbClr val="1D1C1C"/>
                </a:solidFill>
                <a:latin typeface="Tahoma"/>
                <a:cs typeface="Tahoma"/>
              </a:rPr>
              <a:t>NSDC</a:t>
            </a:r>
            <a:r>
              <a:rPr sz="2400" b="1" spc="-3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acts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1D1C1C"/>
                </a:solidFill>
                <a:latin typeface="Verdana"/>
                <a:cs typeface="Verdana"/>
              </a:rPr>
              <a:t>as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4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1D1C1C"/>
                </a:solidFill>
                <a:latin typeface="Verdana"/>
                <a:cs typeface="Verdana"/>
              </a:rPr>
              <a:t>catalyst,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making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37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sectors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1D1C1C"/>
                </a:solidFill>
                <a:latin typeface="Verdana"/>
                <a:cs typeface="Verdana"/>
              </a:rPr>
              <a:t>appealing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for</a:t>
            </a:r>
            <a:r>
              <a:rPr sz="24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private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investment,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aligning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1D1C1C"/>
                </a:solidFill>
                <a:latin typeface="Verdana"/>
                <a:cs typeface="Verdana"/>
              </a:rPr>
              <a:t>with </a:t>
            </a:r>
            <a:r>
              <a:rPr sz="2400" spc="-100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Ministry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1D1C1C"/>
                </a:solidFill>
                <a:latin typeface="Verdana"/>
                <a:cs typeface="Verdana"/>
              </a:rPr>
              <a:t>Skill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Development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1D1C1C"/>
                </a:solidFill>
                <a:latin typeface="Verdana"/>
                <a:cs typeface="Verdana"/>
              </a:rPr>
              <a:t>&amp;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Entrepreneurship's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1D1C1C"/>
                </a:solidFill>
                <a:latin typeface="Verdana"/>
                <a:cs typeface="Verdana"/>
              </a:rPr>
              <a:t>vision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for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skilled workforce.</a:t>
            </a:r>
            <a:endParaRPr sz="2400">
              <a:latin typeface="Verdana"/>
              <a:cs typeface="Verdana"/>
            </a:endParaRPr>
          </a:p>
          <a:p>
            <a:pPr marL="182880" marR="31115" indent="-170815">
              <a:lnSpc>
                <a:spcPct val="125000"/>
              </a:lnSpc>
              <a:buFont typeface="Verdana"/>
              <a:buChar char="•"/>
              <a:tabLst>
                <a:tab pos="182880" algn="l"/>
                <a:tab pos="224790" algn="l"/>
              </a:tabLst>
            </a:pPr>
            <a:r>
              <a:rPr sz="2400" dirty="0">
                <a:solidFill>
                  <a:srgbClr val="1D1C1C"/>
                </a:solidFill>
                <a:latin typeface="Tahoma"/>
                <a:cs typeface="Tahoma"/>
              </a:rPr>
              <a:t>	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PMKVY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385" dirty="0">
                <a:solidFill>
                  <a:srgbClr val="1D1C1C"/>
                </a:solidFill>
                <a:latin typeface="Tahoma"/>
                <a:cs typeface="Tahoma"/>
              </a:rPr>
              <a:t>(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1D1C1C"/>
                </a:solidFill>
                <a:latin typeface="Tahoma"/>
                <a:cs typeface="Tahoma"/>
              </a:rPr>
              <a:t>Pradhan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1D1C1C"/>
                </a:solidFill>
                <a:latin typeface="Tahoma"/>
                <a:cs typeface="Tahoma"/>
              </a:rPr>
              <a:t>Mantri</a:t>
            </a:r>
            <a:r>
              <a:rPr sz="2400" b="1" spc="-5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1D1C1C"/>
                </a:solidFill>
                <a:latin typeface="Tahoma"/>
                <a:cs typeface="Tahoma"/>
              </a:rPr>
              <a:t>Kaushal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Vikas</a:t>
            </a:r>
            <a:r>
              <a:rPr sz="2400" b="1" spc="-6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1D1C1C"/>
                </a:solidFill>
                <a:latin typeface="Tahoma"/>
                <a:cs typeface="Tahoma"/>
              </a:rPr>
              <a:t>Yojana</a:t>
            </a:r>
            <a:r>
              <a:rPr sz="2400" b="1" spc="-5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b="1" spc="-385" dirty="0">
                <a:solidFill>
                  <a:srgbClr val="1D1C1C"/>
                </a:solidFill>
                <a:latin typeface="Tahoma"/>
                <a:cs typeface="Tahoma"/>
              </a:rPr>
              <a:t>)</a:t>
            </a:r>
            <a:r>
              <a:rPr sz="2400" b="1" spc="-3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spc="-655" dirty="0">
                <a:solidFill>
                  <a:srgbClr val="1D1C1C"/>
                </a:solidFill>
                <a:latin typeface="Verdana"/>
                <a:cs typeface="Verdana"/>
              </a:rPr>
              <a:t>: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1D1C1C"/>
                </a:solidFill>
                <a:latin typeface="Verdana"/>
                <a:cs typeface="Verdana"/>
              </a:rPr>
              <a:t>NSDC</a:t>
            </a:r>
            <a:r>
              <a:rPr sz="24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1D1C1C"/>
                </a:solidFill>
                <a:latin typeface="Verdana"/>
                <a:cs typeface="Verdana"/>
              </a:rPr>
              <a:t>actively</a:t>
            </a:r>
            <a:r>
              <a:rPr sz="24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1D1C1C"/>
                </a:solidFill>
                <a:latin typeface="Verdana"/>
                <a:cs typeface="Verdana"/>
              </a:rPr>
              <a:t>implements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PMKVY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,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flagship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skill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development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1D1C1C"/>
                </a:solidFill>
                <a:latin typeface="Verdana"/>
                <a:cs typeface="Verdana"/>
              </a:rPr>
              <a:t>scheme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1D1C1C"/>
                </a:solidFill>
                <a:latin typeface="Verdana"/>
                <a:cs typeface="Verdana"/>
              </a:rPr>
              <a:t>Government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India. </a:t>
            </a:r>
            <a:r>
              <a:rPr sz="2400" b="1" dirty="0">
                <a:solidFill>
                  <a:srgbClr val="1D1C1C"/>
                </a:solidFill>
                <a:latin typeface="Tahoma"/>
                <a:cs typeface="Tahoma"/>
              </a:rPr>
              <a:t>PMKVY</a:t>
            </a:r>
            <a:r>
              <a:rPr sz="2400" b="1" spc="-3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aims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1D1C1C"/>
                </a:solidFill>
                <a:latin typeface="Verdana"/>
                <a:cs typeface="Verdana"/>
              </a:rPr>
              <a:t>enable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1D1C1C"/>
                </a:solidFill>
                <a:latin typeface="Verdana"/>
                <a:cs typeface="Verdana"/>
              </a:rPr>
              <a:t>large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 number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1D1C1C"/>
                </a:solidFill>
                <a:latin typeface="Verdana"/>
                <a:cs typeface="Verdana"/>
              </a:rPr>
              <a:t>Indian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1D1C1C"/>
                </a:solidFill>
                <a:latin typeface="Verdana"/>
                <a:cs typeface="Verdana"/>
              </a:rPr>
              <a:t>youth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1D1C1C"/>
                </a:solidFill>
                <a:latin typeface="Verdana"/>
                <a:cs typeface="Verdana"/>
              </a:rPr>
              <a:t>take</a:t>
            </a:r>
            <a:r>
              <a:rPr sz="24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1D1C1C"/>
                </a:solidFill>
                <a:latin typeface="Verdana"/>
                <a:cs typeface="Verdana"/>
              </a:rPr>
              <a:t>up</a:t>
            </a:r>
            <a:r>
              <a:rPr sz="24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industry- </a:t>
            </a:r>
            <a:r>
              <a:rPr sz="2400" spc="-100" dirty="0">
                <a:solidFill>
                  <a:srgbClr val="1D1C1C"/>
                </a:solidFill>
                <a:latin typeface="Verdana"/>
                <a:cs typeface="Verdana"/>
              </a:rPr>
              <a:t>relevant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skill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1D1C1C"/>
                </a:solidFill>
                <a:latin typeface="Verdana"/>
                <a:cs typeface="Verdana"/>
              </a:rPr>
              <a:t>training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1D1C1C"/>
                </a:solidFill>
                <a:latin typeface="Verdana"/>
                <a:cs typeface="Verdana"/>
              </a:rPr>
              <a:t>help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1D1C1C"/>
                </a:solidFill>
                <a:latin typeface="Verdana"/>
                <a:cs typeface="Verdana"/>
              </a:rPr>
              <a:t>them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1D1C1C"/>
                </a:solidFill>
                <a:latin typeface="Verdana"/>
                <a:cs typeface="Verdana"/>
              </a:rPr>
              <a:t>secure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4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C1C"/>
                </a:solidFill>
                <a:latin typeface="Verdana"/>
                <a:cs typeface="Verdana"/>
              </a:rPr>
              <a:t>better</a:t>
            </a:r>
            <a:r>
              <a:rPr sz="24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D1C1C"/>
                </a:solidFill>
                <a:latin typeface="Verdana"/>
                <a:cs typeface="Verdana"/>
              </a:rPr>
              <a:t>livelihood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7621" y="3047809"/>
            <a:ext cx="7408055" cy="5772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68" rIns="0" bIns="0" rtlCol="0">
            <a:spAutoFit/>
          </a:bodyPr>
          <a:lstStyle/>
          <a:p>
            <a:pPr marL="1011555">
              <a:lnSpc>
                <a:spcPct val="100000"/>
              </a:lnSpc>
              <a:spcBef>
                <a:spcPts val="100"/>
              </a:spcBef>
            </a:pPr>
            <a:r>
              <a:rPr sz="6000" b="0" spc="-145" dirty="0">
                <a:latin typeface="Verdana"/>
                <a:cs typeface="Verdana"/>
              </a:rPr>
              <a:t>INTRODUCTION</a:t>
            </a:r>
            <a:r>
              <a:rPr sz="6000" b="0" spc="-430" dirty="0">
                <a:latin typeface="Verdana"/>
                <a:cs typeface="Verdana"/>
              </a:rPr>
              <a:t> </a:t>
            </a:r>
            <a:r>
              <a:rPr sz="6000" b="0" spc="105" dirty="0">
                <a:latin typeface="Verdana"/>
                <a:cs typeface="Verdana"/>
              </a:rPr>
              <a:t>TO</a:t>
            </a:r>
            <a:r>
              <a:rPr sz="6000" b="0" spc="-425" dirty="0">
                <a:latin typeface="Verdana"/>
                <a:cs typeface="Verdana"/>
              </a:rPr>
              <a:t> </a:t>
            </a:r>
            <a:r>
              <a:rPr sz="6000" b="0" spc="-100" dirty="0">
                <a:latin typeface="Verdana"/>
                <a:cs typeface="Verdana"/>
              </a:rPr>
              <a:t>EMBEDDED</a:t>
            </a:r>
            <a:r>
              <a:rPr sz="6000" b="0" spc="-425" dirty="0">
                <a:latin typeface="Verdana"/>
                <a:cs typeface="Verdana"/>
              </a:rPr>
              <a:t> </a:t>
            </a:r>
            <a:r>
              <a:rPr sz="6000" b="0" spc="114" dirty="0">
                <a:latin typeface="Verdana"/>
                <a:cs typeface="Verdana"/>
              </a:rPr>
              <a:t>SYSTEM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339" y="2635058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339" y="4263833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339" y="7521382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08701" y="2319463"/>
            <a:ext cx="8303259" cy="708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>
              <a:lnSpc>
                <a:spcPct val="131900"/>
              </a:lnSpc>
              <a:spcBef>
                <a:spcPts val="100"/>
              </a:spcBef>
            </a:pPr>
            <a:r>
              <a:rPr sz="2700" spc="-85" dirty="0">
                <a:solidFill>
                  <a:srgbClr val="1D1C1C"/>
                </a:solidFill>
                <a:latin typeface="Verdana"/>
                <a:cs typeface="Verdana"/>
              </a:rPr>
              <a:t>An</a:t>
            </a:r>
            <a:r>
              <a:rPr sz="27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27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1D1C1C"/>
                </a:solidFill>
                <a:latin typeface="Verdana"/>
                <a:cs typeface="Verdana"/>
              </a:rPr>
              <a:t>system</a:t>
            </a:r>
            <a:r>
              <a:rPr sz="27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is</a:t>
            </a:r>
            <a:r>
              <a:rPr sz="27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7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specialized</a:t>
            </a:r>
            <a:r>
              <a:rPr sz="2700" spc="-15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1D1C1C"/>
                </a:solidFill>
                <a:latin typeface="Verdana"/>
                <a:cs typeface="Verdana"/>
              </a:rPr>
              <a:t>computing system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that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is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dedicated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1D1C1C"/>
                </a:solidFill>
                <a:latin typeface="Verdana"/>
                <a:cs typeface="Verdana"/>
              </a:rPr>
              <a:t>performing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specific </a:t>
            </a:r>
            <a:r>
              <a:rPr sz="2700" spc="-40" dirty="0">
                <a:solidFill>
                  <a:srgbClr val="1D1C1C"/>
                </a:solidFill>
                <a:latin typeface="Verdana"/>
                <a:cs typeface="Verdana"/>
              </a:rPr>
              <a:t>functions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14" dirty="0">
                <a:solidFill>
                  <a:srgbClr val="1D1C1C"/>
                </a:solidFill>
                <a:latin typeface="Verdana"/>
                <a:cs typeface="Verdana"/>
              </a:rPr>
              <a:t>within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1D1C1C"/>
                </a:solidFill>
                <a:latin typeface="Verdana"/>
                <a:cs typeface="Verdana"/>
              </a:rPr>
              <a:t>larger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system.</a:t>
            </a:r>
            <a:endParaRPr sz="2700">
              <a:latin typeface="Verdana"/>
              <a:cs typeface="Verdana"/>
            </a:endParaRPr>
          </a:p>
          <a:p>
            <a:pPr marL="12700" marR="25400" indent="95885">
              <a:lnSpc>
                <a:spcPct val="131900"/>
              </a:lnSpc>
            </a:pPr>
            <a:r>
              <a:rPr sz="2700" spc="-65" dirty="0">
                <a:solidFill>
                  <a:srgbClr val="1D1C1C"/>
                </a:solidFill>
                <a:latin typeface="Verdana"/>
                <a:cs typeface="Verdana"/>
              </a:rPr>
              <a:t>Unlike</a:t>
            </a:r>
            <a:r>
              <a:rPr sz="27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1D1C1C"/>
                </a:solidFill>
                <a:latin typeface="Verdana"/>
                <a:cs typeface="Verdana"/>
              </a:rPr>
              <a:t>general-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purpose</a:t>
            </a:r>
            <a:r>
              <a:rPr sz="27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45" dirty="0">
                <a:solidFill>
                  <a:srgbClr val="1D1C1C"/>
                </a:solidFill>
                <a:latin typeface="Verdana"/>
                <a:cs typeface="Verdana"/>
              </a:rPr>
              <a:t>computers,</a:t>
            </a:r>
            <a:r>
              <a:rPr sz="27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1D1C1C"/>
                </a:solidFill>
                <a:latin typeface="Verdana"/>
                <a:cs typeface="Verdana"/>
              </a:rPr>
              <a:t>which</a:t>
            </a:r>
            <a:r>
              <a:rPr sz="2700" spc="-15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are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designed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1D1C1C"/>
                </a:solidFill>
                <a:latin typeface="Verdana"/>
                <a:cs typeface="Verdana"/>
              </a:rPr>
              <a:t>handle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wide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1D1C1C"/>
                </a:solidFill>
                <a:latin typeface="Verdana"/>
                <a:cs typeface="Verdana"/>
              </a:rPr>
              <a:t>range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tasks,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systems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1D1C1C"/>
                </a:solidFill>
                <a:latin typeface="Verdana"/>
                <a:cs typeface="Verdana"/>
              </a:rPr>
              <a:t>are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40" dirty="0">
                <a:solidFill>
                  <a:srgbClr val="1D1C1C"/>
                </a:solidFill>
                <a:latin typeface="Verdana"/>
                <a:cs typeface="Verdana"/>
              </a:rPr>
              <a:t>typically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designed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to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execute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a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specific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set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40" dirty="0">
                <a:solidFill>
                  <a:srgbClr val="1D1C1C"/>
                </a:solidFill>
                <a:latin typeface="Verdana"/>
                <a:cs typeface="Verdana"/>
              </a:rPr>
              <a:t>functions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or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tasks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with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a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focus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on</a:t>
            </a:r>
            <a:r>
              <a:rPr sz="2700" spc="-11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efficiency,</a:t>
            </a:r>
            <a:r>
              <a:rPr sz="2700" spc="-11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reliability,</a:t>
            </a:r>
            <a:r>
              <a:rPr sz="2700" spc="-11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85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700" spc="-11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1D1C1C"/>
                </a:solidFill>
                <a:latin typeface="Verdana"/>
                <a:cs typeface="Verdana"/>
              </a:rPr>
              <a:t>real-</a:t>
            </a:r>
            <a:r>
              <a:rPr sz="2700" spc="-20" dirty="0">
                <a:solidFill>
                  <a:srgbClr val="1D1C1C"/>
                </a:solidFill>
                <a:latin typeface="Verdana"/>
                <a:cs typeface="Verdana"/>
              </a:rPr>
              <a:t>time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performance.</a:t>
            </a:r>
            <a:endParaRPr sz="2700">
              <a:latin typeface="Verdana"/>
              <a:cs typeface="Verdana"/>
            </a:endParaRPr>
          </a:p>
          <a:p>
            <a:pPr marL="108585">
              <a:lnSpc>
                <a:spcPct val="100000"/>
              </a:lnSpc>
              <a:spcBef>
                <a:spcPts val="1035"/>
              </a:spcBef>
            </a:pPr>
            <a:r>
              <a:rPr sz="2700" spc="-80" dirty="0">
                <a:solidFill>
                  <a:srgbClr val="1D1C1C"/>
                </a:solidFill>
                <a:latin typeface="Verdana"/>
                <a:cs typeface="Verdana"/>
              </a:rPr>
              <a:t>Key</a:t>
            </a:r>
            <a:r>
              <a:rPr sz="27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1D1C1C"/>
                </a:solidFill>
                <a:latin typeface="Verdana"/>
                <a:cs typeface="Verdana"/>
              </a:rPr>
              <a:t>characteristics</a:t>
            </a:r>
            <a:r>
              <a:rPr sz="27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27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1D1C1C"/>
                </a:solidFill>
                <a:latin typeface="Verdana"/>
                <a:cs typeface="Verdana"/>
              </a:rPr>
              <a:t>system</a:t>
            </a:r>
            <a:r>
              <a:rPr sz="27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25" dirty="0">
                <a:solidFill>
                  <a:srgbClr val="1D1C1C"/>
                </a:solidFill>
                <a:latin typeface="Verdana"/>
                <a:cs typeface="Verdana"/>
              </a:rPr>
              <a:t>:-</a:t>
            </a:r>
            <a:endParaRPr sz="2700">
              <a:latin typeface="Verdana"/>
              <a:cs typeface="Verdana"/>
            </a:endParaRPr>
          </a:p>
          <a:p>
            <a:pPr marL="699135" indent="-213360">
              <a:lnSpc>
                <a:spcPct val="100000"/>
              </a:lnSpc>
              <a:spcBef>
                <a:spcPts val="1035"/>
              </a:spcBef>
              <a:buChar char="-"/>
              <a:tabLst>
                <a:tab pos="699135" algn="l"/>
              </a:tabLst>
            </a:pP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Hardware</a:t>
            </a:r>
            <a:endParaRPr sz="2700">
              <a:latin typeface="Verdana"/>
              <a:cs typeface="Verdana"/>
            </a:endParaRPr>
          </a:p>
          <a:p>
            <a:pPr marL="699135" indent="-213360">
              <a:lnSpc>
                <a:spcPct val="100000"/>
              </a:lnSpc>
              <a:spcBef>
                <a:spcPts val="1035"/>
              </a:spcBef>
              <a:buChar char="-"/>
              <a:tabLst>
                <a:tab pos="699135" algn="l"/>
              </a:tabLst>
            </a:pP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Software</a:t>
            </a:r>
            <a:endParaRPr sz="2700">
              <a:latin typeface="Verdana"/>
              <a:cs typeface="Verdana"/>
            </a:endParaRPr>
          </a:p>
          <a:p>
            <a:pPr marL="699135" indent="-213360">
              <a:lnSpc>
                <a:spcPct val="100000"/>
              </a:lnSpc>
              <a:spcBef>
                <a:spcPts val="1035"/>
              </a:spcBef>
              <a:buChar char="-"/>
              <a:tabLst>
                <a:tab pos="699135" algn="l"/>
              </a:tabLst>
            </a:pP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Specific</a:t>
            </a:r>
            <a:r>
              <a:rPr sz="2700" spc="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Purpose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29542" y="4694502"/>
            <a:ext cx="4329430" cy="414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1D1C1C"/>
                </a:solidFill>
                <a:latin typeface="Verdana"/>
                <a:cs typeface="Verdana"/>
              </a:rPr>
              <a:t>IOT</a:t>
            </a:r>
            <a:r>
              <a:rPr sz="2200" spc="-1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D1C1C"/>
                </a:solidFill>
                <a:latin typeface="Verdana"/>
                <a:cs typeface="Verdana"/>
              </a:rPr>
              <a:t>Defined</a:t>
            </a:r>
            <a:endParaRPr sz="2200">
              <a:latin typeface="Verdana"/>
              <a:cs typeface="Verdana"/>
            </a:endParaRPr>
          </a:p>
          <a:p>
            <a:pPr marL="12700" marR="1651635">
              <a:lnSpc>
                <a:spcPct val="225999"/>
              </a:lnSpc>
            </a:pPr>
            <a:r>
              <a:rPr sz="2200" spc="-1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2200" spc="-14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1D1C1C"/>
                </a:solidFill>
                <a:latin typeface="Verdana"/>
                <a:cs typeface="Verdana"/>
              </a:rPr>
              <a:t>IOT </a:t>
            </a:r>
            <a:r>
              <a:rPr sz="2200" spc="-20" dirty="0">
                <a:solidFill>
                  <a:srgbClr val="1D1C1C"/>
                </a:solidFill>
                <a:latin typeface="Verdana"/>
                <a:cs typeface="Verdana"/>
              </a:rPr>
              <a:t>Components</a:t>
            </a:r>
            <a:r>
              <a:rPr sz="2200" spc="-10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200" spc="-10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80" dirty="0">
                <a:solidFill>
                  <a:srgbClr val="1D1C1C"/>
                </a:solidFill>
                <a:latin typeface="Verdana"/>
                <a:cs typeface="Verdana"/>
              </a:rPr>
              <a:t>IOT </a:t>
            </a:r>
            <a:r>
              <a:rPr sz="2200" spc="-30" dirty="0">
                <a:solidFill>
                  <a:srgbClr val="1D1C1C"/>
                </a:solidFill>
                <a:latin typeface="Verdana"/>
                <a:cs typeface="Verdana"/>
              </a:rPr>
              <a:t>Architecture</a:t>
            </a:r>
            <a:r>
              <a:rPr sz="2200" spc="-11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200" spc="-114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1D1C1C"/>
                </a:solidFill>
                <a:latin typeface="Verdana"/>
                <a:cs typeface="Verdana"/>
              </a:rPr>
              <a:t>IOT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225999"/>
              </a:lnSpc>
            </a:pPr>
            <a:r>
              <a:rPr sz="2200" spc="-55" dirty="0">
                <a:solidFill>
                  <a:srgbClr val="1D1C1C"/>
                </a:solidFill>
                <a:latin typeface="Verdana"/>
                <a:cs typeface="Verdana"/>
              </a:rPr>
              <a:t>Networking</a:t>
            </a:r>
            <a:r>
              <a:rPr sz="2200" spc="-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200" spc="-3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1D1C1C"/>
                </a:solidFill>
                <a:latin typeface="Verdana"/>
                <a:cs typeface="Verdana"/>
              </a:rPr>
              <a:t>Protocols</a:t>
            </a:r>
            <a:r>
              <a:rPr sz="2200" spc="-4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1D1C1C"/>
                </a:solidFill>
                <a:latin typeface="Verdana"/>
                <a:cs typeface="Verdana"/>
              </a:rPr>
              <a:t>Used </a:t>
            </a:r>
            <a:r>
              <a:rPr sz="2200" spc="-45" dirty="0">
                <a:solidFill>
                  <a:srgbClr val="1D1C1C"/>
                </a:solidFill>
                <a:latin typeface="Verdana"/>
                <a:cs typeface="Verdana"/>
              </a:rPr>
              <a:t>Hardwares</a:t>
            </a:r>
            <a:r>
              <a:rPr sz="2200" spc="-13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200" spc="-13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1D1C1C"/>
                </a:solidFill>
                <a:latin typeface="Verdana"/>
                <a:cs typeface="Verdana"/>
              </a:rPr>
              <a:t>Softwares</a:t>
            </a:r>
            <a:r>
              <a:rPr sz="2200" spc="-12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1D1C1C"/>
                </a:solidFill>
                <a:latin typeface="Verdana"/>
                <a:cs typeface="Verdana"/>
              </a:rPr>
              <a:t>Used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47004" y="5260635"/>
            <a:ext cx="5373370" cy="0"/>
          </a:xfrm>
          <a:custGeom>
            <a:avLst/>
            <a:gdLst/>
            <a:ahLst/>
            <a:cxnLst/>
            <a:rect l="l" t="t" r="r" b="b"/>
            <a:pathLst>
              <a:path w="5373369">
                <a:moveTo>
                  <a:pt x="0" y="0"/>
                </a:moveTo>
                <a:lnTo>
                  <a:pt x="5373352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47004" y="6018318"/>
            <a:ext cx="5373370" cy="0"/>
          </a:xfrm>
          <a:custGeom>
            <a:avLst/>
            <a:gdLst/>
            <a:ahLst/>
            <a:cxnLst/>
            <a:rect l="l" t="t" r="r" b="b"/>
            <a:pathLst>
              <a:path w="5373369">
                <a:moveTo>
                  <a:pt x="0" y="0"/>
                </a:moveTo>
                <a:lnTo>
                  <a:pt x="5373352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7004" y="6776000"/>
            <a:ext cx="5373370" cy="0"/>
          </a:xfrm>
          <a:custGeom>
            <a:avLst/>
            <a:gdLst/>
            <a:ahLst/>
            <a:cxnLst/>
            <a:rect l="l" t="t" r="r" b="b"/>
            <a:pathLst>
              <a:path w="5373369">
                <a:moveTo>
                  <a:pt x="0" y="0"/>
                </a:moveTo>
                <a:lnTo>
                  <a:pt x="5373352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7004" y="7533682"/>
            <a:ext cx="5373370" cy="0"/>
          </a:xfrm>
          <a:custGeom>
            <a:avLst/>
            <a:gdLst/>
            <a:ahLst/>
            <a:cxnLst/>
            <a:rect l="l" t="t" r="r" b="b"/>
            <a:pathLst>
              <a:path w="5373369">
                <a:moveTo>
                  <a:pt x="0" y="0"/>
                </a:moveTo>
                <a:lnTo>
                  <a:pt x="5373352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7004" y="8349848"/>
            <a:ext cx="5373370" cy="0"/>
          </a:xfrm>
          <a:custGeom>
            <a:avLst/>
            <a:gdLst/>
            <a:ahLst/>
            <a:cxnLst/>
            <a:rect l="l" t="t" r="r" b="b"/>
            <a:pathLst>
              <a:path w="5373369">
                <a:moveTo>
                  <a:pt x="0" y="0"/>
                </a:moveTo>
                <a:lnTo>
                  <a:pt x="5373352" y="0"/>
                </a:lnTo>
              </a:path>
            </a:pathLst>
          </a:custGeom>
          <a:ln w="9524">
            <a:solidFill>
              <a:srgbClr val="1D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562487"/>
            <a:ext cx="9391649" cy="46958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44550"/>
            <a:ext cx="9203690" cy="2159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6000" b="0" dirty="0">
                <a:latin typeface="Verdana"/>
                <a:cs typeface="Verdana"/>
              </a:rPr>
              <a:t>Embedded</a:t>
            </a:r>
            <a:r>
              <a:rPr sz="6000" b="0" spc="-325" dirty="0">
                <a:latin typeface="Verdana"/>
                <a:cs typeface="Verdana"/>
              </a:rPr>
              <a:t> </a:t>
            </a:r>
            <a:r>
              <a:rPr sz="6000" b="0" spc="-25" dirty="0">
                <a:latin typeface="Verdana"/>
                <a:cs typeface="Verdana"/>
              </a:rPr>
              <a:t>IOT</a:t>
            </a:r>
            <a:endParaRPr sz="6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6000" b="0" dirty="0">
                <a:latin typeface="Verdana"/>
                <a:cs typeface="Verdana"/>
              </a:rPr>
              <a:t>What</a:t>
            </a:r>
            <a:r>
              <a:rPr sz="6000" b="0" spc="-425" dirty="0">
                <a:latin typeface="Verdana"/>
                <a:cs typeface="Verdana"/>
              </a:rPr>
              <a:t> </a:t>
            </a:r>
            <a:r>
              <a:rPr sz="6000" b="0" spc="114" dirty="0">
                <a:latin typeface="Verdana"/>
                <a:cs typeface="Verdana"/>
              </a:rPr>
              <a:t>You</a:t>
            </a:r>
            <a:r>
              <a:rPr sz="6000" b="0" spc="-425" dirty="0">
                <a:latin typeface="Verdana"/>
                <a:cs typeface="Verdana"/>
              </a:rPr>
              <a:t> </a:t>
            </a:r>
            <a:r>
              <a:rPr sz="6000" b="0" spc="110" dirty="0">
                <a:latin typeface="Verdana"/>
                <a:cs typeface="Verdana"/>
              </a:rPr>
              <a:t>Need</a:t>
            </a:r>
            <a:r>
              <a:rPr sz="6000" b="0" spc="-425" dirty="0">
                <a:latin typeface="Verdana"/>
                <a:cs typeface="Verdana"/>
              </a:rPr>
              <a:t> </a:t>
            </a:r>
            <a:r>
              <a:rPr sz="6000" b="0" dirty="0">
                <a:latin typeface="Verdana"/>
                <a:cs typeface="Verdana"/>
              </a:rPr>
              <a:t>to</a:t>
            </a:r>
            <a:r>
              <a:rPr sz="6000" b="0" spc="-420" dirty="0">
                <a:latin typeface="Verdana"/>
                <a:cs typeface="Verdana"/>
              </a:rPr>
              <a:t> </a:t>
            </a:r>
            <a:r>
              <a:rPr sz="6000" b="0" spc="-20" dirty="0">
                <a:latin typeface="Verdana"/>
                <a:cs typeface="Verdana"/>
              </a:rPr>
              <a:t>Know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3375772"/>
            <a:ext cx="5589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1D1C1C"/>
                </a:solidFill>
                <a:latin typeface="Verdana"/>
                <a:cs typeface="Verdana"/>
              </a:rPr>
              <a:t>Understand</a:t>
            </a:r>
            <a:r>
              <a:rPr sz="30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000" spc="-90" dirty="0">
                <a:solidFill>
                  <a:srgbClr val="1D1C1C"/>
                </a:solidFill>
                <a:latin typeface="Verdana"/>
                <a:cs typeface="Verdana"/>
              </a:rPr>
              <a:t>how</a:t>
            </a:r>
            <a:r>
              <a:rPr sz="30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000" spc="-114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30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000" spc="-190" dirty="0">
                <a:solidFill>
                  <a:srgbClr val="1D1C1C"/>
                </a:solidFill>
                <a:latin typeface="Verdana"/>
                <a:cs typeface="Verdana"/>
              </a:rPr>
              <a:t>IOT</a:t>
            </a:r>
            <a:r>
              <a:rPr sz="30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1D1C1C"/>
                </a:solidFill>
                <a:latin typeface="Verdana"/>
                <a:cs typeface="Verdana"/>
              </a:rPr>
              <a:t>works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03" y="2337317"/>
            <a:ext cx="7648574" cy="6781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68" rIns="0" bIns="0" rtlCol="0">
            <a:spAutoFit/>
          </a:bodyPr>
          <a:lstStyle/>
          <a:p>
            <a:pPr marL="5282565">
              <a:lnSpc>
                <a:spcPct val="100000"/>
              </a:lnSpc>
              <a:spcBef>
                <a:spcPts val="100"/>
              </a:spcBef>
            </a:pPr>
            <a:r>
              <a:rPr sz="6000" b="0" spc="-204" dirty="0">
                <a:latin typeface="Verdana"/>
                <a:cs typeface="Verdana"/>
              </a:rPr>
              <a:t>Internet</a:t>
            </a:r>
            <a:r>
              <a:rPr sz="6000" b="0" spc="-465" dirty="0">
                <a:latin typeface="Verdana"/>
                <a:cs typeface="Verdana"/>
              </a:rPr>
              <a:t> </a:t>
            </a:r>
            <a:r>
              <a:rPr sz="6000" b="0" spc="90" dirty="0">
                <a:latin typeface="Verdana"/>
                <a:cs typeface="Verdana"/>
              </a:rPr>
              <a:t>Of</a:t>
            </a:r>
            <a:r>
              <a:rPr sz="6000" b="0" spc="-459" dirty="0">
                <a:latin typeface="Verdana"/>
                <a:cs typeface="Verdana"/>
              </a:rPr>
              <a:t> </a:t>
            </a:r>
            <a:r>
              <a:rPr sz="6000" b="0" spc="-20" dirty="0">
                <a:latin typeface="Verdana"/>
                <a:cs typeface="Verdana"/>
              </a:rPr>
              <a:t>Things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732" y="2570838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732" y="4628238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732" y="7199988"/>
            <a:ext cx="114300" cy="1142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093" y="2283818"/>
            <a:ext cx="7799070" cy="671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980">
              <a:lnSpc>
                <a:spcPct val="125000"/>
              </a:lnSpc>
              <a:spcBef>
                <a:spcPts val="100"/>
              </a:spcBef>
            </a:pPr>
            <a:r>
              <a:rPr sz="2700" spc="-45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700" spc="-18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Internet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1D1C1C"/>
                </a:solidFill>
                <a:latin typeface="Verdana"/>
                <a:cs typeface="Verdana"/>
              </a:rPr>
              <a:t>Things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85" dirty="0">
                <a:solidFill>
                  <a:srgbClr val="1D1C1C"/>
                </a:solidFill>
                <a:latin typeface="Verdana"/>
                <a:cs typeface="Verdana"/>
              </a:rPr>
              <a:t>(IoT)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1D1C1C"/>
                </a:solidFill>
                <a:latin typeface="Verdana"/>
                <a:cs typeface="Verdana"/>
              </a:rPr>
              <a:t>refers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the </a:t>
            </a:r>
            <a:r>
              <a:rPr sz="2700" spc="-100" dirty="0">
                <a:solidFill>
                  <a:srgbClr val="1D1C1C"/>
                </a:solidFill>
                <a:latin typeface="Verdana"/>
                <a:cs typeface="Verdana"/>
              </a:rPr>
              <a:t>network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b="1" dirty="0">
                <a:solidFill>
                  <a:srgbClr val="1D1C1C"/>
                </a:solidFill>
                <a:latin typeface="Tahoma"/>
                <a:cs typeface="Tahoma"/>
              </a:rPr>
              <a:t>interconnected</a:t>
            </a:r>
            <a:r>
              <a:rPr sz="2700" b="1" spc="3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1D1C1C"/>
                </a:solidFill>
                <a:latin typeface="Tahoma"/>
                <a:cs typeface="Tahoma"/>
              </a:rPr>
              <a:t>physical</a:t>
            </a:r>
            <a:r>
              <a:rPr sz="2700" b="1" spc="3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700" b="1" spc="55" dirty="0">
                <a:solidFill>
                  <a:srgbClr val="1D1C1C"/>
                </a:solidFill>
                <a:latin typeface="Tahoma"/>
                <a:cs typeface="Tahoma"/>
              </a:rPr>
              <a:t>devices </a:t>
            </a:r>
            <a:r>
              <a:rPr sz="2700" b="1" dirty="0">
                <a:solidFill>
                  <a:srgbClr val="1D1C1C"/>
                </a:solidFill>
                <a:latin typeface="Tahoma"/>
                <a:cs typeface="Tahoma"/>
              </a:rPr>
              <a:t>or</a:t>
            </a:r>
            <a:r>
              <a:rPr sz="2700" b="1" spc="-65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700" b="1" spc="-114" dirty="0">
                <a:solidFill>
                  <a:srgbClr val="1D1C1C"/>
                </a:solidFill>
                <a:latin typeface="Tahoma"/>
                <a:cs typeface="Tahoma"/>
              </a:rPr>
              <a:t>"things"</a:t>
            </a:r>
            <a:r>
              <a:rPr sz="2700" b="1" spc="-30" dirty="0">
                <a:solidFill>
                  <a:srgbClr val="1D1C1C"/>
                </a:solidFill>
                <a:latin typeface="Tahoma"/>
                <a:cs typeface="Tahoma"/>
              </a:rPr>
              <a:t> </a:t>
            </a:r>
            <a:r>
              <a:rPr sz="2700" spc="-155" dirty="0">
                <a:solidFill>
                  <a:srgbClr val="1D1C1C"/>
                </a:solidFill>
                <a:latin typeface="Verdana"/>
                <a:cs typeface="Verdana"/>
              </a:rPr>
              <a:t>that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85" dirty="0">
                <a:solidFill>
                  <a:srgbClr val="1D1C1C"/>
                </a:solidFill>
                <a:latin typeface="Verdana"/>
                <a:cs typeface="Verdana"/>
              </a:rPr>
              <a:t>communicate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exchange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data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1D1C1C"/>
                </a:solidFill>
                <a:latin typeface="Verdana"/>
                <a:cs typeface="Verdana"/>
              </a:rPr>
              <a:t>over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700" spc="-16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internet.</a:t>
            </a:r>
            <a:endParaRPr sz="27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These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1D1C1C"/>
                </a:solidFill>
                <a:latin typeface="Verdana"/>
                <a:cs typeface="Verdana"/>
              </a:rPr>
              <a:t>devices,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1D1C1C"/>
                </a:solidFill>
                <a:latin typeface="Verdana"/>
                <a:cs typeface="Verdana"/>
              </a:rPr>
              <a:t>which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1D1C1C"/>
                </a:solidFill>
                <a:latin typeface="Verdana"/>
                <a:cs typeface="Verdana"/>
              </a:rPr>
              <a:t>can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1D1C1C"/>
                </a:solidFill>
                <a:latin typeface="Verdana"/>
                <a:cs typeface="Verdana"/>
              </a:rPr>
              <a:t>include</a:t>
            </a:r>
            <a:r>
              <a:rPr sz="2700" spc="-19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everyday </a:t>
            </a:r>
            <a:r>
              <a:rPr sz="2700" spc="-30" dirty="0">
                <a:solidFill>
                  <a:srgbClr val="1D1C1C"/>
                </a:solidFill>
                <a:latin typeface="Verdana"/>
                <a:cs typeface="Verdana"/>
              </a:rPr>
              <a:t>objects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1D1C1C"/>
                </a:solidFill>
                <a:latin typeface="Verdana"/>
                <a:cs typeface="Verdana"/>
              </a:rPr>
              <a:t>embedded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50" dirty="0">
                <a:solidFill>
                  <a:srgbClr val="1D1C1C"/>
                </a:solidFill>
                <a:latin typeface="Verdana"/>
                <a:cs typeface="Verdana"/>
              </a:rPr>
              <a:t>with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sensors,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1D1C1C"/>
                </a:solidFill>
                <a:latin typeface="Verdana"/>
                <a:cs typeface="Verdana"/>
              </a:rPr>
              <a:t>actuators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and </a:t>
            </a:r>
            <a:r>
              <a:rPr sz="2700" spc="-95" dirty="0">
                <a:solidFill>
                  <a:srgbClr val="1D1C1C"/>
                </a:solidFill>
                <a:latin typeface="Verdana"/>
                <a:cs typeface="Verdana"/>
              </a:rPr>
              <a:t>connectivity,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collect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1D1C1C"/>
                </a:solidFill>
                <a:latin typeface="Verdana"/>
                <a:cs typeface="Verdana"/>
              </a:rPr>
              <a:t>share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35" dirty="0">
                <a:solidFill>
                  <a:srgbClr val="1D1C1C"/>
                </a:solidFill>
                <a:latin typeface="Verdana"/>
                <a:cs typeface="Verdana"/>
              </a:rPr>
              <a:t>information</a:t>
            </a: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1D1C1C"/>
                </a:solidFill>
                <a:latin typeface="Verdana"/>
                <a:cs typeface="Verdana"/>
              </a:rPr>
              <a:t>to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enable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intelligent,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automated,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1D1C1C"/>
                </a:solidFill>
                <a:latin typeface="Verdana"/>
                <a:cs typeface="Verdana"/>
              </a:rPr>
              <a:t>often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1D1C1C"/>
                </a:solidFill>
                <a:latin typeface="Verdana"/>
                <a:cs typeface="Verdana"/>
              </a:rPr>
              <a:t>remote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control.</a:t>
            </a:r>
            <a:endParaRPr sz="2700">
              <a:latin typeface="Verdana"/>
              <a:cs typeface="Verdana"/>
            </a:endParaRPr>
          </a:p>
          <a:p>
            <a:pPr marL="12700" marR="215900">
              <a:lnSpc>
                <a:spcPct val="125000"/>
              </a:lnSpc>
            </a:pPr>
            <a:r>
              <a:rPr sz="2700" spc="-120" dirty="0">
                <a:solidFill>
                  <a:srgbClr val="1D1C1C"/>
                </a:solidFill>
                <a:latin typeface="Verdana"/>
                <a:cs typeface="Verdana"/>
              </a:rPr>
              <a:t>An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1D1C1C"/>
                </a:solidFill>
                <a:latin typeface="Verdana"/>
                <a:cs typeface="Verdana"/>
              </a:rPr>
              <a:t>example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Internet </a:t>
            </a:r>
            <a:r>
              <a:rPr sz="2700" dirty="0">
                <a:solidFill>
                  <a:srgbClr val="1D1C1C"/>
                </a:solidFill>
                <a:latin typeface="Verdana"/>
                <a:cs typeface="Verdana"/>
              </a:rPr>
              <a:t>of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1D1C1C"/>
                </a:solidFill>
                <a:latin typeface="Verdana"/>
                <a:cs typeface="Verdana"/>
              </a:rPr>
              <a:t>Things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85" dirty="0">
                <a:solidFill>
                  <a:srgbClr val="1D1C1C"/>
                </a:solidFill>
                <a:latin typeface="Verdana"/>
                <a:cs typeface="Verdana"/>
              </a:rPr>
              <a:t>(IoT)</a:t>
            </a:r>
            <a:r>
              <a:rPr sz="2700" spc="-17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1D1C1C"/>
                </a:solidFill>
                <a:latin typeface="Verdana"/>
                <a:cs typeface="Verdana"/>
              </a:rPr>
              <a:t>is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a </a:t>
            </a:r>
            <a:r>
              <a:rPr sz="2700" spc="-140" dirty="0">
                <a:solidFill>
                  <a:srgbClr val="1D1C1C"/>
                </a:solidFill>
                <a:latin typeface="Verdana"/>
                <a:cs typeface="Verdana"/>
              </a:rPr>
              <a:t>smart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1D1C1C"/>
                </a:solidFill>
                <a:latin typeface="Verdana"/>
                <a:cs typeface="Verdana"/>
              </a:rPr>
              <a:t>home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1D1C1C"/>
                </a:solidFill>
                <a:latin typeface="Verdana"/>
                <a:cs typeface="Verdana"/>
              </a:rPr>
              <a:t>system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1D1C1C"/>
                </a:solidFill>
                <a:latin typeface="Verdana"/>
                <a:cs typeface="Verdana"/>
              </a:rPr>
              <a:t>where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35" dirty="0">
                <a:solidFill>
                  <a:srgbClr val="1D1C1C"/>
                </a:solidFill>
                <a:latin typeface="Verdana"/>
                <a:cs typeface="Verdana"/>
              </a:rPr>
              <a:t>various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1D1C1C"/>
                </a:solidFill>
                <a:latin typeface="Verdana"/>
                <a:cs typeface="Verdana"/>
              </a:rPr>
              <a:t>devices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1D1C1C"/>
                </a:solidFill>
                <a:latin typeface="Verdana"/>
                <a:cs typeface="Verdana"/>
              </a:rPr>
              <a:t>are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connected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1D1C1C"/>
                </a:solidFill>
                <a:latin typeface="Verdana"/>
                <a:cs typeface="Verdana"/>
              </a:rPr>
              <a:t>to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1D1C1C"/>
                </a:solidFill>
                <a:latin typeface="Verdana"/>
                <a:cs typeface="Verdana"/>
              </a:rPr>
              <a:t>the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30" dirty="0">
                <a:solidFill>
                  <a:srgbClr val="1D1C1C"/>
                </a:solidFill>
                <a:latin typeface="Verdana"/>
                <a:cs typeface="Verdana"/>
              </a:rPr>
              <a:t>internet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1D1C1C"/>
                </a:solidFill>
                <a:latin typeface="Verdana"/>
                <a:cs typeface="Verdana"/>
              </a:rPr>
              <a:t>for</a:t>
            </a:r>
            <a:r>
              <a:rPr sz="2700" spc="-18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enhanced </a:t>
            </a:r>
            <a:r>
              <a:rPr sz="2700" spc="-130" dirty="0">
                <a:solidFill>
                  <a:srgbClr val="1D1C1C"/>
                </a:solidFill>
                <a:latin typeface="Verdana"/>
                <a:cs typeface="Verdana"/>
              </a:rPr>
              <a:t>automation</a:t>
            </a:r>
            <a:r>
              <a:rPr sz="2700" spc="-170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1D1C1C"/>
                </a:solidFill>
                <a:latin typeface="Verdana"/>
                <a:cs typeface="Verdana"/>
              </a:rPr>
              <a:t>and</a:t>
            </a:r>
            <a:r>
              <a:rPr sz="2700" spc="-165" dirty="0">
                <a:solidFill>
                  <a:srgbClr val="1D1C1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1D1C1C"/>
                </a:solidFill>
                <a:latin typeface="Verdana"/>
                <a:cs typeface="Verdana"/>
              </a:rPr>
              <a:t>control.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221" y="2602552"/>
            <a:ext cx="14925674" cy="6657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3734" y="539750"/>
            <a:ext cx="97904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90" dirty="0">
                <a:latin typeface="Verdana"/>
                <a:cs typeface="Verdana"/>
              </a:rPr>
              <a:t>Major</a:t>
            </a:r>
            <a:r>
              <a:rPr sz="6000" b="0" spc="-400" dirty="0">
                <a:latin typeface="Verdana"/>
                <a:cs typeface="Verdana"/>
              </a:rPr>
              <a:t> </a:t>
            </a:r>
            <a:r>
              <a:rPr sz="6000" b="0" dirty="0">
                <a:latin typeface="Verdana"/>
                <a:cs typeface="Verdana"/>
              </a:rPr>
              <a:t>Components</a:t>
            </a:r>
            <a:r>
              <a:rPr sz="6000" b="0" spc="-400" dirty="0">
                <a:latin typeface="Verdana"/>
                <a:cs typeface="Verdana"/>
              </a:rPr>
              <a:t> </a:t>
            </a:r>
            <a:r>
              <a:rPr sz="6000" b="0" spc="90" dirty="0">
                <a:latin typeface="Verdana"/>
                <a:cs typeface="Verdana"/>
              </a:rPr>
              <a:t>Of</a:t>
            </a:r>
            <a:r>
              <a:rPr sz="6000" b="0" spc="-400" dirty="0">
                <a:latin typeface="Verdana"/>
                <a:cs typeface="Verdana"/>
              </a:rPr>
              <a:t> </a:t>
            </a:r>
            <a:r>
              <a:rPr sz="6000" b="0" spc="-120" dirty="0">
                <a:latin typeface="Verdana"/>
                <a:cs typeface="Verdana"/>
              </a:rPr>
              <a:t>IOT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030" y="2422841"/>
            <a:ext cx="6019799" cy="6572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4848" y="539750"/>
            <a:ext cx="73063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Verdana"/>
                <a:cs typeface="Verdana"/>
              </a:rPr>
              <a:t>Architecture</a:t>
            </a:r>
            <a:r>
              <a:rPr sz="6000" b="0" spc="-500" dirty="0">
                <a:latin typeface="Verdana"/>
                <a:cs typeface="Verdana"/>
              </a:rPr>
              <a:t> </a:t>
            </a:r>
            <a:r>
              <a:rPr sz="6000" b="0" spc="90" dirty="0">
                <a:latin typeface="Verdana"/>
                <a:cs typeface="Verdana"/>
              </a:rPr>
              <a:t>Of</a:t>
            </a:r>
            <a:r>
              <a:rPr sz="6000" b="0" spc="-495" dirty="0">
                <a:latin typeface="Verdana"/>
                <a:cs typeface="Verdana"/>
              </a:rPr>
              <a:t> </a:t>
            </a:r>
            <a:r>
              <a:rPr sz="6000" b="0" spc="-150" dirty="0">
                <a:latin typeface="Verdana"/>
                <a:cs typeface="Verdana"/>
              </a:rPr>
              <a:t>IOT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539</Words>
  <Application>Microsoft Office PowerPoint</Application>
  <PresentationFormat>Custom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Tahoma</vt:lpstr>
      <vt:lpstr>Times New Roman</vt:lpstr>
      <vt:lpstr>Verdana</vt:lpstr>
      <vt:lpstr>Office Theme</vt:lpstr>
      <vt:lpstr>AJAY KUMAR GARG ENGINEERING COLLEGE</vt:lpstr>
      <vt:lpstr>Embedded Full Stack IOT Analyst</vt:lpstr>
      <vt:lpstr>1. Organisation Details</vt:lpstr>
      <vt:lpstr>Organization Details</vt:lpstr>
      <vt:lpstr>INTRODUCTION TO EMBEDDED SYSTEM</vt:lpstr>
      <vt:lpstr>Embedded IOT What You Need to Know</vt:lpstr>
      <vt:lpstr>Internet Of Things</vt:lpstr>
      <vt:lpstr>Major Components Of IOT</vt:lpstr>
      <vt:lpstr>Architecture Of IOT</vt:lpstr>
      <vt:lpstr>Networking In IOT</vt:lpstr>
      <vt:lpstr>Communication Protocols</vt:lpstr>
      <vt:lpstr>Softwares Used</vt:lpstr>
      <vt:lpstr>PowerPoint Presentation</vt:lpstr>
      <vt:lpstr>Hardwares Used</vt:lpstr>
      <vt:lpstr>ESP32-S3</vt:lpstr>
      <vt:lpstr>ESP8266</vt:lpstr>
      <vt:lpstr>RaspBerry Pi 4</vt:lpstr>
      <vt:lpstr>"Any sufficiently advanced technology is equivalent to magic."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Muted Colors Minimalist Monotone Lifestyle Pitch Deck Presentation</dc:title>
  <dc:creator>Hari</dc:creator>
  <cp:keywords>DAF1M6ju3uU,BAE3sSpP1p0</cp:keywords>
  <cp:lastModifiedBy>Hari Bhajan Singh</cp:lastModifiedBy>
  <cp:revision>1</cp:revision>
  <dcterms:created xsi:type="dcterms:W3CDTF">2023-12-15T09:21:55Z</dcterms:created>
  <dcterms:modified xsi:type="dcterms:W3CDTF">2023-12-15T09:25:48Z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Creator">
    <vt:lpwstr>Canva</vt:lpwstr>
  </property>
  <property fmtid="{D5CDD505-2E9C-101B-9397-08002B2CF9AE}" pid="4" name="LastSaved">
    <vt:filetime>2023-12-15T00:00:00Z</vt:filetime>
  </property>
  <property fmtid="{D5CDD505-2E9C-101B-9397-08002B2CF9AE}" pid="5" name="Producer">
    <vt:lpwstr>Canva</vt:lpwstr>
  </property>
</Properties>
</file>