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Playfair Display"/>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fairDisplay-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layfairDisplay-italic.fntdata"/><Relationship Id="rId25" Type="http://schemas.openxmlformats.org/officeDocument/2006/relationships/font" Target="fonts/PlayfairDisplay-bold.fntdata"/><Relationship Id="rId28" Type="http://schemas.openxmlformats.org/officeDocument/2006/relationships/font" Target="fonts/Lato-regular.fntdata"/><Relationship Id="rId27" Type="http://schemas.openxmlformats.org/officeDocument/2006/relationships/font" Target="fonts/PlayfairDisplay-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84b21290e6_0_1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84b21290e6_0_1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3" name="Shape 133"/>
        <p:cNvGrpSpPr/>
        <p:nvPr/>
      </p:nvGrpSpPr>
      <p:grpSpPr>
        <a:xfrm>
          <a:off x="0" y="0"/>
          <a:ext cx="0" cy="0"/>
          <a:chOff x="0" y="0"/>
          <a:chExt cx="0" cy="0"/>
        </a:xfrm>
      </p:grpSpPr>
      <p:sp>
        <p:nvSpPr>
          <p:cNvPr id="134" name="Google Shape;134;g84b21290e6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4b21290e6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3" name="Shape 143"/>
        <p:cNvGrpSpPr/>
        <p:nvPr/>
      </p:nvGrpSpPr>
      <p:grpSpPr>
        <a:xfrm>
          <a:off x="0" y="0"/>
          <a:ext cx="0" cy="0"/>
          <a:chOff x="0" y="0"/>
          <a:chExt cx="0" cy="0"/>
        </a:xfrm>
      </p:grpSpPr>
      <p:sp>
        <p:nvSpPr>
          <p:cNvPr id="144" name="Google Shape;144;g84b21290e6_0_1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84b21290e6_0_1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g84b21290e6_0_1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84b21290e6_0_1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7753ce5ad6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753ce5ad6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753ce5ad6_5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753ce5ad6_5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84b21290e6_0_1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4b21290e6_0_1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84b21290e6_0_1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84b21290e6_0_1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84dd574f4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84dd574f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7753ce5ad6_3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7753ce5ad6_3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84b21290e6_0_1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84b21290e6_0_1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4b21290e6_0_1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4b21290e6_0_1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2100" lvl="0" marL="457200" rtl="0" algn="l">
              <a:lnSpc>
                <a:spcPct val="115000"/>
              </a:lnSpc>
              <a:spcBef>
                <a:spcPts val="0"/>
              </a:spcBef>
              <a:spcAft>
                <a:spcPts val="0"/>
              </a:spcAft>
              <a:buClr>
                <a:srgbClr val="5F727F"/>
              </a:buClr>
              <a:buSzPts val="1000"/>
              <a:buFont typeface="Lato"/>
              <a:buChar char="●"/>
            </a:pPr>
            <a:r>
              <a:rPr lang="en" sz="1000">
                <a:solidFill>
                  <a:srgbClr val="5F727F"/>
                </a:solidFill>
                <a:highlight>
                  <a:schemeClr val="lt1"/>
                </a:highlight>
                <a:latin typeface="Lato"/>
                <a:ea typeface="Lato"/>
                <a:cs typeface="Lato"/>
                <a:sym typeface="Lato"/>
              </a:rPr>
              <a:t>Looking at the beginning of the outbreak through the first day that the first person outside of China was diagnosed with the virus (January 1-13) there were 48.7K Tweets mentioning the coronavirus with 27% of those tweets expressing fear.</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g7753ce5ad6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753ce5ad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4b21290e6_0_16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4b21290e6_0_16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9" name="Shape 99"/>
        <p:cNvGrpSpPr/>
        <p:nvPr/>
      </p:nvGrpSpPr>
      <p:grpSpPr>
        <a:xfrm>
          <a:off x="0" y="0"/>
          <a:ext cx="0" cy="0"/>
          <a:chOff x="0" y="0"/>
          <a:chExt cx="0" cy="0"/>
        </a:xfrm>
      </p:grpSpPr>
      <p:sp>
        <p:nvSpPr>
          <p:cNvPr id="100" name="Google Shape;100;g84b21290e6_0_13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4b21290e6_0_13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4b21290e6_0_1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4b21290e6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Google Shape;114;g84b21290e6_0_1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84b21290e6_0_1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21.png"/><Relationship Id="rId5"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8.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image" Target="../media/image9.png"/><Relationship Id="rId7" Type="http://schemas.openxmlformats.org/officeDocument/2006/relationships/image" Target="../media/image8.png"/><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7.png"/><Relationship Id="rId4" Type="http://schemas.openxmlformats.org/officeDocument/2006/relationships/image" Target="../media/image15.png"/><Relationship Id="rId5"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3">
            <a:alphaModFix/>
          </a:blip>
          <a:stretch>
            <a:fillRect/>
          </a:stretch>
        </a:blipFill>
      </p:bgPr>
    </p:bg>
    <p:spTree>
      <p:nvGrpSpPr>
        <p:cNvPr id="58" name="Shape 58"/>
        <p:cNvGrpSpPr/>
        <p:nvPr/>
      </p:nvGrpSpPr>
      <p:grpSpPr>
        <a:xfrm>
          <a:off x="0" y="0"/>
          <a:ext cx="0" cy="0"/>
          <a:chOff x="0" y="0"/>
          <a:chExt cx="0" cy="0"/>
        </a:xfrm>
      </p:grpSpPr>
      <p:sp>
        <p:nvSpPr>
          <p:cNvPr id="59" name="Google Shape;59;p13"/>
          <p:cNvSpPr txBox="1"/>
          <p:nvPr>
            <p:ph type="ctrTitle"/>
          </p:nvPr>
        </p:nvSpPr>
        <p:spPr>
          <a:xfrm>
            <a:off x="3175775" y="1513325"/>
            <a:ext cx="2828400" cy="2261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300"/>
              <a:t>Sentiment Analysis of COVID-19 Tweets</a:t>
            </a:r>
            <a:endParaRPr sz="3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176350" y="1657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Exploratory Data Analysis </a:t>
            </a:r>
            <a:endParaRPr/>
          </a:p>
        </p:txBody>
      </p:sp>
      <p:pic>
        <p:nvPicPr>
          <p:cNvPr id="129" name="Google Shape;129;p22"/>
          <p:cNvPicPr preferRelativeResize="0"/>
          <p:nvPr/>
        </p:nvPicPr>
        <p:blipFill>
          <a:blip r:embed="rId3">
            <a:alphaModFix/>
          </a:blip>
          <a:stretch>
            <a:fillRect/>
          </a:stretch>
        </p:blipFill>
        <p:spPr>
          <a:xfrm>
            <a:off x="521700" y="854900"/>
            <a:ext cx="3383701" cy="1914075"/>
          </a:xfrm>
          <a:prstGeom prst="rect">
            <a:avLst/>
          </a:prstGeom>
          <a:noFill/>
          <a:ln>
            <a:noFill/>
          </a:ln>
          <a:effectLst>
            <a:outerShdw blurRad="57150" rotWithShape="0" algn="bl" dir="5400000" dist="19050">
              <a:srgbClr val="000000">
                <a:alpha val="50000"/>
              </a:srgbClr>
            </a:outerShdw>
          </a:effectLst>
        </p:spPr>
      </p:pic>
      <p:pic>
        <p:nvPicPr>
          <p:cNvPr id="130" name="Google Shape;130;p22"/>
          <p:cNvPicPr preferRelativeResize="0"/>
          <p:nvPr/>
        </p:nvPicPr>
        <p:blipFill>
          <a:blip r:embed="rId4">
            <a:alphaModFix/>
          </a:blip>
          <a:stretch>
            <a:fillRect/>
          </a:stretch>
        </p:blipFill>
        <p:spPr>
          <a:xfrm>
            <a:off x="2606363" y="2075350"/>
            <a:ext cx="3444883" cy="1948675"/>
          </a:xfrm>
          <a:prstGeom prst="rect">
            <a:avLst/>
          </a:prstGeom>
          <a:noFill/>
          <a:ln>
            <a:noFill/>
          </a:ln>
          <a:effectLst>
            <a:outerShdw blurRad="57150" rotWithShape="0" algn="bl" dir="5400000" dist="19050">
              <a:srgbClr val="000000">
                <a:alpha val="50000"/>
              </a:srgbClr>
            </a:outerShdw>
          </a:effectLst>
        </p:spPr>
      </p:pic>
      <p:pic>
        <p:nvPicPr>
          <p:cNvPr id="131" name="Google Shape;131;p22"/>
          <p:cNvPicPr preferRelativeResize="0"/>
          <p:nvPr/>
        </p:nvPicPr>
        <p:blipFill>
          <a:blip r:embed="rId5">
            <a:alphaModFix/>
          </a:blip>
          <a:stretch>
            <a:fillRect/>
          </a:stretch>
        </p:blipFill>
        <p:spPr>
          <a:xfrm>
            <a:off x="5328138" y="3044638"/>
            <a:ext cx="3585724" cy="2028361"/>
          </a:xfrm>
          <a:prstGeom prst="rect">
            <a:avLst/>
          </a:prstGeom>
          <a:noFill/>
          <a:ln>
            <a:noFill/>
          </a:ln>
          <a:effectLst>
            <a:outerShdw blurRad="57150" rotWithShape="0" algn="bl" dir="5400000" dist="19050">
              <a:srgbClr val="000000">
                <a:alpha val="50000"/>
              </a:srgbClr>
            </a:outerShdw>
          </a:effectLst>
        </p:spPr>
      </p:pic>
      <p:sp>
        <p:nvSpPr>
          <p:cNvPr id="132" name="Google Shape;132;p22"/>
          <p:cNvSpPr txBox="1"/>
          <p:nvPr/>
        </p:nvSpPr>
        <p:spPr>
          <a:xfrm>
            <a:off x="4355800" y="918800"/>
            <a:ext cx="4215600" cy="13962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Lato"/>
              <a:buChar char="●"/>
            </a:pPr>
            <a:r>
              <a:rPr lang="en" sz="1100">
                <a:latin typeface="Lato"/>
                <a:ea typeface="Lato"/>
                <a:cs typeface="Lato"/>
                <a:sym typeface="Lato"/>
              </a:rPr>
              <a:t>Neutral sentiment decreases in April and begins to rise as of first week of May</a:t>
            </a:r>
            <a:endParaRPr sz="1100">
              <a:latin typeface="Lato"/>
              <a:ea typeface="Lato"/>
              <a:cs typeface="Lato"/>
              <a:sym typeface="Lato"/>
            </a:endParaRPr>
          </a:p>
          <a:p>
            <a:pPr indent="-298450" lvl="0" marL="457200" rtl="0" algn="l">
              <a:spcBef>
                <a:spcPts val="0"/>
              </a:spcBef>
              <a:spcAft>
                <a:spcPts val="0"/>
              </a:spcAft>
              <a:buSzPts val="1100"/>
              <a:buFont typeface="Lato"/>
              <a:buChar char="●"/>
            </a:pPr>
            <a:r>
              <a:rPr lang="en" sz="1100">
                <a:latin typeface="Lato"/>
                <a:ea typeface="Lato"/>
                <a:cs typeface="Lato"/>
                <a:sym typeface="Lato"/>
              </a:rPr>
              <a:t>Negative sentiment decreases drastically in the first week of May whereas positive sentiment occupies about 30-33% of the total tweets across all three months.</a:t>
            </a:r>
            <a:endParaRPr sz="1100">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6" name="Shape 136"/>
        <p:cNvGrpSpPr/>
        <p:nvPr/>
      </p:nvGrpSpPr>
      <p:grpSpPr>
        <a:xfrm>
          <a:off x="0" y="0"/>
          <a:ext cx="0" cy="0"/>
          <a:chOff x="0" y="0"/>
          <a:chExt cx="0" cy="0"/>
        </a:xfrm>
      </p:grpSpPr>
      <p:sp>
        <p:nvSpPr>
          <p:cNvPr id="137" name="Google Shape;137;p23"/>
          <p:cNvSpPr txBox="1"/>
          <p:nvPr>
            <p:ph type="title"/>
          </p:nvPr>
        </p:nvSpPr>
        <p:spPr>
          <a:xfrm>
            <a:off x="248600" y="1391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Preprocessing</a:t>
            </a:r>
            <a:endParaRPr/>
          </a:p>
        </p:txBody>
      </p:sp>
      <p:sp>
        <p:nvSpPr>
          <p:cNvPr id="138" name="Google Shape;138;p23"/>
          <p:cNvSpPr txBox="1"/>
          <p:nvPr>
            <p:ph idx="1" type="body"/>
          </p:nvPr>
        </p:nvSpPr>
        <p:spPr>
          <a:xfrm>
            <a:off x="95250" y="765225"/>
            <a:ext cx="8940000" cy="4224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666666"/>
              </a:buClr>
              <a:buSzPts val="1800"/>
              <a:buChar char="●"/>
            </a:pPr>
            <a:r>
              <a:rPr lang="en">
                <a:solidFill>
                  <a:srgbClr val="666666"/>
                </a:solidFill>
              </a:rPr>
              <a:t>Cleaned tweet text by removing links, special characters using regex </a:t>
            </a:r>
            <a:endParaRPr>
              <a:solidFill>
                <a:srgbClr val="666666"/>
              </a:solidFill>
            </a:endParaRPr>
          </a:p>
          <a:p>
            <a:pPr indent="0" lvl="0" marL="0" rtl="0" algn="l">
              <a:spcBef>
                <a:spcPts val="1600"/>
              </a:spcBef>
              <a:spcAft>
                <a:spcPts val="0"/>
              </a:spcAft>
              <a:buNone/>
            </a:pPr>
            <a:r>
              <a:t/>
            </a:r>
            <a:endParaRPr>
              <a:solidFill>
                <a:srgbClr val="666666"/>
              </a:solidFill>
            </a:endParaRPr>
          </a:p>
          <a:p>
            <a:pPr indent="0" lvl="0" marL="0" rtl="0" algn="l">
              <a:spcBef>
                <a:spcPts val="1600"/>
              </a:spcBef>
              <a:spcAft>
                <a:spcPts val="0"/>
              </a:spcAft>
              <a:buNone/>
            </a:pPr>
            <a:r>
              <a:t/>
            </a:r>
            <a:endParaRPr>
              <a:solidFill>
                <a:srgbClr val="666666"/>
              </a:solidFill>
            </a:endParaRPr>
          </a:p>
          <a:p>
            <a:pPr indent="-342900" lvl="0" marL="457200" rtl="0" algn="l">
              <a:spcBef>
                <a:spcPts val="1600"/>
              </a:spcBef>
              <a:spcAft>
                <a:spcPts val="0"/>
              </a:spcAft>
              <a:buClr>
                <a:srgbClr val="666666"/>
              </a:buClr>
              <a:buSzPts val="1800"/>
              <a:buChar char="●"/>
            </a:pPr>
            <a:r>
              <a:rPr lang="en">
                <a:solidFill>
                  <a:srgbClr val="666666"/>
                </a:solidFill>
              </a:rPr>
              <a:t>Converted the words in the text to numbers using TF-IDF Vectorizer</a:t>
            </a:r>
            <a:endParaRPr>
              <a:solidFill>
                <a:srgbClr val="666666"/>
              </a:solidFill>
            </a:endParaRPr>
          </a:p>
          <a:p>
            <a:pPr indent="0" lvl="0" marL="457200" rtl="0" algn="l">
              <a:spcBef>
                <a:spcPts val="1600"/>
              </a:spcBef>
              <a:spcAft>
                <a:spcPts val="1600"/>
              </a:spcAft>
              <a:buNone/>
            </a:pPr>
            <a:r>
              <a:t/>
            </a:r>
            <a:endParaRPr>
              <a:solidFill>
                <a:srgbClr val="666666"/>
              </a:solidFill>
            </a:endParaRPr>
          </a:p>
        </p:txBody>
      </p:sp>
      <p:sp>
        <p:nvSpPr>
          <p:cNvPr id="139" name="Google Shape;139;p23"/>
          <p:cNvSpPr txBox="1"/>
          <p:nvPr/>
        </p:nvSpPr>
        <p:spPr>
          <a:xfrm>
            <a:off x="759350" y="1198150"/>
            <a:ext cx="2862000" cy="9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latin typeface="Lato"/>
                <a:ea typeface="Lato"/>
                <a:cs typeface="Lato"/>
                <a:sym typeface="Lato"/>
              </a:rPr>
              <a:t>RT @DrDenaGrayson: Friends, donâ€™️t listen to this lunatic. Injecting or drinking bleach can KILL you, and UV light is known to cause cancer.â€¦</a:t>
            </a:r>
            <a:endParaRPr sz="1200">
              <a:latin typeface="Lato"/>
              <a:ea typeface="Lato"/>
              <a:cs typeface="Lato"/>
              <a:sym typeface="Lato"/>
            </a:endParaRPr>
          </a:p>
        </p:txBody>
      </p:sp>
      <p:sp>
        <p:nvSpPr>
          <p:cNvPr id="140" name="Google Shape;140;p23"/>
          <p:cNvSpPr txBox="1"/>
          <p:nvPr/>
        </p:nvSpPr>
        <p:spPr>
          <a:xfrm>
            <a:off x="4572000" y="1184938"/>
            <a:ext cx="2765400" cy="916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marR="50800" rtl="0" algn="l">
              <a:lnSpc>
                <a:spcPct val="121429"/>
              </a:lnSpc>
              <a:spcBef>
                <a:spcPts val="0"/>
              </a:spcBef>
              <a:spcAft>
                <a:spcPts val="0"/>
              </a:spcAft>
              <a:buNone/>
            </a:pPr>
            <a:r>
              <a:rPr lang="en" sz="1150">
                <a:highlight>
                  <a:srgbClr val="FFFFFF"/>
                </a:highlight>
              </a:rPr>
              <a:t>RT Friends don t listen to this lunatic Injecting or drinking bleach can KILL you and UV light is known to cause cancer</a:t>
            </a:r>
            <a:endParaRPr sz="1150">
              <a:highlight>
                <a:srgbClr val="FFFFFF"/>
              </a:highlight>
            </a:endParaRPr>
          </a:p>
          <a:p>
            <a:pPr indent="0" lvl="0" marL="0" rtl="0" algn="l">
              <a:spcBef>
                <a:spcPts val="0"/>
              </a:spcBef>
              <a:spcAft>
                <a:spcPts val="0"/>
              </a:spcAft>
              <a:buNone/>
            </a:pPr>
            <a:r>
              <a:t/>
            </a:r>
            <a:endParaRPr>
              <a:latin typeface="Lato"/>
              <a:ea typeface="Lato"/>
              <a:cs typeface="Lato"/>
              <a:sym typeface="Lato"/>
            </a:endParaRPr>
          </a:p>
        </p:txBody>
      </p:sp>
      <p:sp>
        <p:nvSpPr>
          <p:cNvPr id="141" name="Google Shape;141;p23"/>
          <p:cNvSpPr/>
          <p:nvPr/>
        </p:nvSpPr>
        <p:spPr>
          <a:xfrm>
            <a:off x="3913700" y="1553500"/>
            <a:ext cx="513300" cy="279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2" name="Google Shape;142;p23"/>
          <p:cNvPicPr preferRelativeResize="0"/>
          <p:nvPr/>
        </p:nvPicPr>
        <p:blipFill>
          <a:blip r:embed="rId3">
            <a:alphaModFix/>
          </a:blip>
          <a:stretch>
            <a:fillRect/>
          </a:stretch>
        </p:blipFill>
        <p:spPr>
          <a:xfrm>
            <a:off x="842775" y="2810975"/>
            <a:ext cx="6620776" cy="19964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Modeling Process</a:t>
            </a:r>
            <a:endParaRPr/>
          </a:p>
        </p:txBody>
      </p:sp>
      <p:sp>
        <p:nvSpPr>
          <p:cNvPr id="148" name="Google Shape;148;p24"/>
          <p:cNvSpPr txBox="1"/>
          <p:nvPr>
            <p:ph idx="1" type="body"/>
          </p:nvPr>
        </p:nvSpPr>
        <p:spPr>
          <a:xfrm>
            <a:off x="267350" y="11635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Models used: Logistic Regression, Decision Trees, Random Forest </a:t>
            </a:r>
            <a:endParaRPr/>
          </a:p>
          <a:p>
            <a:pPr indent="-342900" lvl="0" marL="457200" rtl="0" algn="l">
              <a:spcBef>
                <a:spcPts val="1600"/>
              </a:spcBef>
              <a:spcAft>
                <a:spcPts val="0"/>
              </a:spcAft>
              <a:buSzPts val="1800"/>
              <a:buChar char="-"/>
            </a:pPr>
            <a:r>
              <a:rPr lang="en"/>
              <a:t>Launch a cluster on AWS EMR with instance = 3 </a:t>
            </a:r>
            <a:endParaRPr/>
          </a:p>
          <a:p>
            <a:pPr indent="-342900" lvl="0" marL="457200" rtl="0" algn="l">
              <a:spcBef>
                <a:spcPts val="0"/>
              </a:spcBef>
              <a:spcAft>
                <a:spcPts val="0"/>
              </a:spcAft>
              <a:buSzPts val="1800"/>
              <a:buChar char="-"/>
            </a:pPr>
            <a:r>
              <a:rPr lang="en"/>
              <a:t>Fetch data from AWS S3</a:t>
            </a:r>
            <a:endParaRPr/>
          </a:p>
          <a:p>
            <a:pPr indent="-342900" lvl="0" marL="457200" rtl="0" algn="l">
              <a:spcBef>
                <a:spcPts val="0"/>
              </a:spcBef>
              <a:spcAft>
                <a:spcPts val="0"/>
              </a:spcAft>
              <a:buSzPts val="1800"/>
              <a:buChar char="-"/>
            </a:pPr>
            <a:r>
              <a:rPr lang="en"/>
              <a:t>Open a notebook</a:t>
            </a:r>
            <a:endParaRPr/>
          </a:p>
          <a:p>
            <a:pPr indent="-342900" lvl="0" marL="457200" rtl="0" algn="l">
              <a:spcBef>
                <a:spcPts val="0"/>
              </a:spcBef>
              <a:spcAft>
                <a:spcPts val="0"/>
              </a:spcAft>
              <a:buSzPts val="1800"/>
              <a:buChar char="-"/>
            </a:pPr>
            <a:r>
              <a:rPr lang="en"/>
              <a:t>Split data into 30, 50, 70 and 90% of training and the rest as test data</a:t>
            </a:r>
            <a:endParaRPr/>
          </a:p>
          <a:p>
            <a:pPr indent="-342900" lvl="0" marL="457200" rtl="0" algn="l">
              <a:spcBef>
                <a:spcPts val="0"/>
              </a:spcBef>
              <a:spcAft>
                <a:spcPts val="0"/>
              </a:spcAft>
              <a:buSzPts val="1800"/>
              <a:buChar char="-"/>
            </a:pPr>
            <a:r>
              <a:rPr lang="en"/>
              <a:t>Run a pyspark run model of all the above algorithms</a:t>
            </a:r>
            <a:endParaRPr/>
          </a:p>
          <a:p>
            <a:pPr indent="-342900" lvl="0" marL="457200" rtl="0" algn="l">
              <a:spcBef>
                <a:spcPts val="0"/>
              </a:spcBef>
              <a:spcAft>
                <a:spcPts val="0"/>
              </a:spcAft>
              <a:buSzPts val="1800"/>
              <a:buChar char="-"/>
            </a:pPr>
            <a:r>
              <a:rPr lang="en"/>
              <a:t>Note down time taken to run and accuracies for each case</a:t>
            </a:r>
            <a:endParaRPr/>
          </a:p>
          <a:p>
            <a:pPr indent="-342900" lvl="0" marL="457200" rtl="0" algn="l">
              <a:spcBef>
                <a:spcPts val="0"/>
              </a:spcBef>
              <a:spcAft>
                <a:spcPts val="0"/>
              </a:spcAft>
              <a:buSzPts val="1800"/>
              <a:buChar char="-"/>
            </a:pPr>
            <a:r>
              <a:rPr lang="en"/>
              <a:t>Terminate the cluster</a:t>
            </a:r>
            <a:endParaRPr/>
          </a:p>
          <a:p>
            <a:pPr indent="-342900" lvl="0" marL="457200" rtl="0" algn="l">
              <a:spcBef>
                <a:spcPts val="0"/>
              </a:spcBef>
              <a:spcAft>
                <a:spcPts val="0"/>
              </a:spcAft>
              <a:buSzPts val="1800"/>
              <a:buChar char="-"/>
            </a:pPr>
            <a:r>
              <a:rPr lang="en"/>
              <a:t>Repeat the above steps with instance = 1 to compare local vs server performances</a:t>
            </a:r>
            <a:endParaRPr/>
          </a:p>
          <a:p>
            <a:pPr indent="0" lvl="0" marL="45720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2" name="Shape 152"/>
        <p:cNvGrpSpPr/>
        <p:nvPr/>
      </p:nvGrpSpPr>
      <p:grpSpPr>
        <a:xfrm>
          <a:off x="0" y="0"/>
          <a:ext cx="0" cy="0"/>
          <a:chOff x="0" y="0"/>
          <a:chExt cx="0" cy="0"/>
        </a:xfrm>
      </p:grpSpPr>
      <p:sp>
        <p:nvSpPr>
          <p:cNvPr id="153" name="Google Shape;153;p25"/>
          <p:cNvSpPr txBox="1"/>
          <p:nvPr>
            <p:ph type="title"/>
          </p:nvPr>
        </p:nvSpPr>
        <p:spPr>
          <a:xfrm>
            <a:off x="194500" y="391350"/>
            <a:ext cx="8637900" cy="13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a:t>
            </a:r>
            <a:endParaRPr/>
          </a:p>
          <a:p>
            <a:pPr indent="0" lvl="0" marL="0" rtl="0" algn="l">
              <a:spcBef>
                <a:spcPts val="0"/>
              </a:spcBef>
              <a:spcAft>
                <a:spcPts val="0"/>
              </a:spcAft>
              <a:buNone/>
            </a:pPr>
            <a:r>
              <a:t/>
            </a:r>
            <a:endParaRPr/>
          </a:p>
        </p:txBody>
      </p:sp>
      <p:sp>
        <p:nvSpPr>
          <p:cNvPr id="154" name="Google Shape;154;p25"/>
          <p:cNvSpPr txBox="1"/>
          <p:nvPr>
            <p:ph idx="1" type="body"/>
          </p:nvPr>
        </p:nvSpPr>
        <p:spPr>
          <a:xfrm>
            <a:off x="457575" y="1027225"/>
            <a:ext cx="4336200" cy="483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Accuracy vs Scale for our Three Models: </a:t>
            </a:r>
            <a:endParaRPr/>
          </a:p>
        </p:txBody>
      </p:sp>
      <p:pic>
        <p:nvPicPr>
          <p:cNvPr id="155" name="Google Shape;155;p25"/>
          <p:cNvPicPr preferRelativeResize="0"/>
          <p:nvPr/>
        </p:nvPicPr>
        <p:blipFill>
          <a:blip r:embed="rId3">
            <a:alphaModFix/>
          </a:blip>
          <a:stretch>
            <a:fillRect/>
          </a:stretch>
        </p:blipFill>
        <p:spPr>
          <a:xfrm>
            <a:off x="142300" y="1563000"/>
            <a:ext cx="5270400" cy="2844600"/>
          </a:xfrm>
          <a:prstGeom prst="rect">
            <a:avLst/>
          </a:prstGeom>
          <a:noFill/>
          <a:ln>
            <a:noFill/>
          </a:ln>
        </p:spPr>
      </p:pic>
      <p:sp>
        <p:nvSpPr>
          <p:cNvPr id="156" name="Google Shape;156;p25"/>
          <p:cNvSpPr txBox="1"/>
          <p:nvPr/>
        </p:nvSpPr>
        <p:spPr>
          <a:xfrm>
            <a:off x="5542575" y="1563000"/>
            <a:ext cx="3547200" cy="2910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Lato"/>
                <a:ea typeface="Lato"/>
                <a:cs typeface="Lato"/>
                <a:sym typeface="Lato"/>
              </a:rPr>
              <a:t>Logistic &gt; Random Forest &gt; Decision Trees</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0" lvl="0" marL="0" rtl="0" algn="l">
              <a:spcBef>
                <a:spcPts val="0"/>
              </a:spcBef>
              <a:spcAft>
                <a:spcPts val="0"/>
              </a:spcAft>
              <a:buNone/>
            </a:pPr>
            <a:r>
              <a:rPr lang="en">
                <a:solidFill>
                  <a:schemeClr val="dk2"/>
                </a:solidFill>
                <a:latin typeface="Lato"/>
                <a:ea typeface="Lato"/>
                <a:cs typeface="Lato"/>
                <a:sym typeface="Lato"/>
              </a:rPr>
              <a:t>Why?</a:t>
            </a:r>
            <a:endParaRPr>
              <a:solidFill>
                <a:schemeClr val="dk2"/>
              </a:solidFill>
              <a:latin typeface="Lato"/>
              <a:ea typeface="Lato"/>
              <a:cs typeface="Lato"/>
              <a:sym typeface="Lato"/>
            </a:endParaRPr>
          </a:p>
          <a:p>
            <a:pPr indent="0" lvl="0" marL="0" rtl="0" algn="l">
              <a:spcBef>
                <a:spcPts val="0"/>
              </a:spcBef>
              <a:spcAft>
                <a:spcPts val="0"/>
              </a:spcAft>
              <a:buNone/>
            </a:pPr>
            <a:r>
              <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The performance of Random Forest degrades when the number of features are less. Here the text of the tweet is our only feature!</a:t>
            </a:r>
            <a:endParaRPr>
              <a:solidFill>
                <a:schemeClr val="dk2"/>
              </a:solidFill>
              <a:latin typeface="Lato"/>
              <a:ea typeface="Lato"/>
              <a:cs typeface="Lato"/>
              <a:sym typeface="Lato"/>
            </a:endParaRPr>
          </a:p>
          <a:p>
            <a:pPr indent="-317500" lvl="0" marL="457200" rtl="0" algn="l">
              <a:spcBef>
                <a:spcPts val="0"/>
              </a:spcBef>
              <a:spcAft>
                <a:spcPts val="0"/>
              </a:spcAft>
              <a:buClr>
                <a:schemeClr val="dk2"/>
              </a:buClr>
              <a:buSzPts val="1400"/>
              <a:buFont typeface="Lato"/>
              <a:buAutoNum type="arabicPeriod"/>
            </a:pPr>
            <a:r>
              <a:rPr lang="en">
                <a:solidFill>
                  <a:schemeClr val="dk2"/>
                </a:solidFill>
                <a:latin typeface="Lato"/>
                <a:ea typeface="Lato"/>
                <a:cs typeface="Lato"/>
                <a:sym typeface="Lato"/>
              </a:rPr>
              <a:t>Random Forests are an ensemble of weak decision trees. Hence together they perform better than just a single decision tree. </a:t>
            </a:r>
            <a:endParaRPr>
              <a:solidFill>
                <a:schemeClr val="dk2"/>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66500" y="103125"/>
            <a:ext cx="8637900" cy="13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a:t>
            </a:r>
            <a:endParaRPr/>
          </a:p>
          <a:p>
            <a:pPr indent="0" lvl="0" marL="0" rtl="0" algn="l">
              <a:spcBef>
                <a:spcPts val="0"/>
              </a:spcBef>
              <a:spcAft>
                <a:spcPts val="0"/>
              </a:spcAft>
              <a:buNone/>
            </a:pPr>
            <a:r>
              <a:t/>
            </a:r>
            <a:endParaRPr/>
          </a:p>
        </p:txBody>
      </p:sp>
      <p:sp>
        <p:nvSpPr>
          <p:cNvPr id="162" name="Google Shape;162;p26"/>
          <p:cNvSpPr txBox="1"/>
          <p:nvPr>
            <p:ph idx="1" type="body"/>
          </p:nvPr>
        </p:nvSpPr>
        <p:spPr>
          <a:xfrm>
            <a:off x="121925" y="766725"/>
            <a:ext cx="6608400" cy="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Local</a:t>
            </a:r>
            <a:r>
              <a:rPr lang="en"/>
              <a:t> vs Server time comparison:                                                </a:t>
            </a:r>
            <a:endParaRPr/>
          </a:p>
          <a:p>
            <a:pPr indent="0" lvl="0" marL="0" rtl="0" algn="l">
              <a:spcBef>
                <a:spcPts val="1600"/>
              </a:spcBef>
              <a:spcAft>
                <a:spcPts val="1600"/>
              </a:spcAft>
              <a:buNone/>
            </a:pPr>
            <a:r>
              <a:rPr lang="en"/>
              <a:t>X-axis - Scale, Y-axis - Time(ms) </a:t>
            </a:r>
            <a:endParaRPr/>
          </a:p>
        </p:txBody>
      </p:sp>
      <p:pic>
        <p:nvPicPr>
          <p:cNvPr id="163" name="Google Shape;163;p26"/>
          <p:cNvPicPr preferRelativeResize="0"/>
          <p:nvPr/>
        </p:nvPicPr>
        <p:blipFill>
          <a:blip r:embed="rId3">
            <a:alphaModFix/>
          </a:blip>
          <a:stretch>
            <a:fillRect/>
          </a:stretch>
        </p:blipFill>
        <p:spPr>
          <a:xfrm>
            <a:off x="-2512" y="2357650"/>
            <a:ext cx="3114925" cy="2192275"/>
          </a:xfrm>
          <a:prstGeom prst="rect">
            <a:avLst/>
          </a:prstGeom>
          <a:noFill/>
          <a:ln>
            <a:noFill/>
          </a:ln>
        </p:spPr>
      </p:pic>
      <p:pic>
        <p:nvPicPr>
          <p:cNvPr id="164" name="Google Shape;164;p26"/>
          <p:cNvPicPr preferRelativeResize="0"/>
          <p:nvPr/>
        </p:nvPicPr>
        <p:blipFill>
          <a:blip r:embed="rId4">
            <a:alphaModFix/>
          </a:blip>
          <a:stretch>
            <a:fillRect/>
          </a:stretch>
        </p:blipFill>
        <p:spPr>
          <a:xfrm>
            <a:off x="6165525" y="2357650"/>
            <a:ext cx="2981000" cy="2098000"/>
          </a:xfrm>
          <a:prstGeom prst="rect">
            <a:avLst/>
          </a:prstGeom>
          <a:noFill/>
          <a:ln>
            <a:noFill/>
          </a:ln>
        </p:spPr>
      </p:pic>
      <p:pic>
        <p:nvPicPr>
          <p:cNvPr id="165" name="Google Shape;165;p26"/>
          <p:cNvPicPr preferRelativeResize="0"/>
          <p:nvPr/>
        </p:nvPicPr>
        <p:blipFill>
          <a:blip r:embed="rId5">
            <a:alphaModFix/>
          </a:blip>
          <a:stretch>
            <a:fillRect/>
          </a:stretch>
        </p:blipFill>
        <p:spPr>
          <a:xfrm>
            <a:off x="3050588" y="2451934"/>
            <a:ext cx="3114925" cy="2097991"/>
          </a:xfrm>
          <a:prstGeom prst="rect">
            <a:avLst/>
          </a:prstGeom>
          <a:noFill/>
          <a:ln>
            <a:noFill/>
          </a:ln>
        </p:spPr>
      </p:pic>
      <p:sp>
        <p:nvSpPr>
          <p:cNvPr id="166" name="Google Shape;166;p26"/>
          <p:cNvSpPr txBox="1"/>
          <p:nvPr/>
        </p:nvSpPr>
        <p:spPr>
          <a:xfrm>
            <a:off x="3584638" y="2261400"/>
            <a:ext cx="23082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latin typeface="Lato"/>
                <a:ea typeface="Lato"/>
                <a:cs typeface="Lato"/>
                <a:sym typeface="Lato"/>
              </a:rPr>
              <a:t>Local Vs Server Decision Tree Runtime</a:t>
            </a:r>
            <a:endParaRPr sz="800">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66500" y="103125"/>
            <a:ext cx="8637900" cy="136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Evaluation</a:t>
            </a:r>
            <a:endParaRPr/>
          </a:p>
          <a:p>
            <a:pPr indent="0" lvl="0" marL="0" rtl="0" algn="l">
              <a:spcBef>
                <a:spcPts val="0"/>
              </a:spcBef>
              <a:spcAft>
                <a:spcPts val="0"/>
              </a:spcAft>
              <a:buNone/>
            </a:pPr>
            <a:r>
              <a:t/>
            </a:r>
            <a:endParaRPr/>
          </a:p>
        </p:txBody>
      </p:sp>
      <p:sp>
        <p:nvSpPr>
          <p:cNvPr id="172" name="Google Shape;172;p27"/>
          <p:cNvSpPr txBox="1"/>
          <p:nvPr>
            <p:ph idx="1" type="body"/>
          </p:nvPr>
        </p:nvSpPr>
        <p:spPr>
          <a:xfrm>
            <a:off x="66500" y="666975"/>
            <a:ext cx="6608400" cy="97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a:t>
            </a:r>
            <a:r>
              <a:rPr lang="en"/>
              <a:t> time comparison:                                                </a:t>
            </a:r>
            <a:endParaRPr/>
          </a:p>
          <a:p>
            <a:pPr indent="0" lvl="0" marL="0" rtl="0" algn="l">
              <a:spcBef>
                <a:spcPts val="1600"/>
              </a:spcBef>
              <a:spcAft>
                <a:spcPts val="1600"/>
              </a:spcAft>
              <a:buNone/>
            </a:pPr>
            <a:r>
              <a:rPr lang="en"/>
              <a:t>X-axis - Scale, Y-axis - Time(ms) </a:t>
            </a:r>
            <a:endParaRPr/>
          </a:p>
        </p:txBody>
      </p:sp>
      <p:pic>
        <p:nvPicPr>
          <p:cNvPr id="173" name="Google Shape;173;p27"/>
          <p:cNvPicPr preferRelativeResize="0"/>
          <p:nvPr/>
        </p:nvPicPr>
        <p:blipFill>
          <a:blip r:embed="rId3">
            <a:alphaModFix/>
          </a:blip>
          <a:stretch>
            <a:fillRect/>
          </a:stretch>
        </p:blipFill>
        <p:spPr>
          <a:xfrm>
            <a:off x="4572000" y="1700044"/>
            <a:ext cx="4207400" cy="3006831"/>
          </a:xfrm>
          <a:prstGeom prst="rect">
            <a:avLst/>
          </a:prstGeom>
          <a:noFill/>
          <a:ln>
            <a:noFill/>
          </a:ln>
        </p:spPr>
      </p:pic>
      <p:pic>
        <p:nvPicPr>
          <p:cNvPr id="174" name="Google Shape;174;p27"/>
          <p:cNvPicPr preferRelativeResize="0"/>
          <p:nvPr/>
        </p:nvPicPr>
        <p:blipFill>
          <a:blip r:embed="rId4">
            <a:alphaModFix/>
          </a:blip>
          <a:stretch>
            <a:fillRect/>
          </a:stretch>
        </p:blipFill>
        <p:spPr>
          <a:xfrm>
            <a:off x="152400" y="1755475"/>
            <a:ext cx="4272287" cy="3006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180" name="Google Shape;180;p28"/>
          <p:cNvSpPr txBox="1"/>
          <p:nvPr>
            <p:ph idx="1" type="body"/>
          </p:nvPr>
        </p:nvSpPr>
        <p:spPr>
          <a:xfrm>
            <a:off x="261475" y="1604550"/>
            <a:ext cx="2637000" cy="1630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Finally, we see the trend in the sentiments of the tweets for our 3 classes - negative, neutral and positive in comparison to the coronavirus cases per day map of the USA as of today </a:t>
            </a:r>
            <a:endParaRPr/>
          </a:p>
        </p:txBody>
      </p:sp>
      <p:pic>
        <p:nvPicPr>
          <p:cNvPr id="181" name="Google Shape;181;p28"/>
          <p:cNvPicPr preferRelativeResize="0"/>
          <p:nvPr/>
        </p:nvPicPr>
        <p:blipFill>
          <a:blip r:embed="rId3">
            <a:alphaModFix/>
          </a:blip>
          <a:stretch>
            <a:fillRect/>
          </a:stretch>
        </p:blipFill>
        <p:spPr>
          <a:xfrm>
            <a:off x="3626575" y="1878575"/>
            <a:ext cx="5300849" cy="3004726"/>
          </a:xfrm>
          <a:prstGeom prst="rect">
            <a:avLst/>
          </a:prstGeom>
          <a:noFill/>
          <a:ln>
            <a:noFill/>
          </a:ln>
        </p:spPr>
      </p:pic>
      <p:pic>
        <p:nvPicPr>
          <p:cNvPr id="182" name="Google Shape;182;p28"/>
          <p:cNvPicPr preferRelativeResize="0"/>
          <p:nvPr/>
        </p:nvPicPr>
        <p:blipFill>
          <a:blip r:embed="rId4">
            <a:alphaModFix/>
          </a:blip>
          <a:stretch>
            <a:fillRect/>
          </a:stretch>
        </p:blipFill>
        <p:spPr>
          <a:xfrm>
            <a:off x="3566298" y="0"/>
            <a:ext cx="5577701" cy="1838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188" name="Google Shape;188;p29"/>
          <p:cNvSpPr txBox="1"/>
          <p:nvPr/>
        </p:nvSpPr>
        <p:spPr>
          <a:xfrm>
            <a:off x="311700" y="1125150"/>
            <a:ext cx="8327700" cy="3000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Sentiment Analysis of COVID-19 related tweets gave us an insight into the minds of people as we deal with this pandemic worsening, reaching the peak and going back into normal.</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Logistic Regression gave us the highest accuracy of 86.18% </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A comparison of local vs server performances were made and observed accurately that running parallel is faster</a:t>
            </a:r>
            <a:endParaRPr sz="1800">
              <a:solidFill>
                <a:schemeClr val="dk2"/>
              </a:solidFill>
              <a:latin typeface="Lato"/>
              <a:ea typeface="Lato"/>
              <a:cs typeface="Lato"/>
              <a:sym typeface="Lato"/>
            </a:endParaRPr>
          </a:p>
          <a:p>
            <a:pPr indent="-342900" lvl="0" marL="457200" rtl="0" algn="l">
              <a:lnSpc>
                <a:spcPct val="115000"/>
              </a:lnSpc>
              <a:spcBef>
                <a:spcPts val="0"/>
              </a:spcBef>
              <a:spcAft>
                <a:spcPts val="0"/>
              </a:spcAft>
              <a:buClr>
                <a:schemeClr val="dk2"/>
              </a:buClr>
              <a:buSzPts val="1800"/>
              <a:buFont typeface="Lato"/>
              <a:buAutoNum type="arabicPeriod"/>
            </a:pPr>
            <a:r>
              <a:rPr lang="en" sz="1800">
                <a:solidFill>
                  <a:schemeClr val="dk2"/>
                </a:solidFill>
                <a:latin typeface="Lato"/>
                <a:ea typeface="Lato"/>
                <a:cs typeface="Lato"/>
                <a:sym typeface="Lato"/>
              </a:rPr>
              <a:t>In conclusion, as this situation is getting better, people are starting to trust facts rather than negatively being impacted or wrongly believing in an “all is well” agenda. We see this clearly in the sentiments hidden in the tweets.</a:t>
            </a:r>
            <a:endParaRPr sz="1800">
              <a:solidFill>
                <a:schemeClr val="dk2"/>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61925" y="2019225"/>
            <a:ext cx="8520600" cy="826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623400" y="41837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65" name="Google Shape;65;p14"/>
          <p:cNvSpPr txBox="1"/>
          <p:nvPr>
            <p:ph idx="1" type="body"/>
          </p:nvPr>
        </p:nvSpPr>
        <p:spPr>
          <a:xfrm>
            <a:off x="708050" y="121552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Introduction</a:t>
            </a:r>
            <a:endParaRPr/>
          </a:p>
          <a:p>
            <a:pPr indent="-342900" lvl="0" marL="457200" rtl="0" algn="l">
              <a:spcBef>
                <a:spcPts val="0"/>
              </a:spcBef>
              <a:spcAft>
                <a:spcPts val="0"/>
              </a:spcAft>
              <a:buSzPts val="1800"/>
              <a:buAutoNum type="arabicPeriod"/>
            </a:pPr>
            <a:r>
              <a:rPr lang="en"/>
              <a:t>Technologies Used</a:t>
            </a:r>
            <a:endParaRPr/>
          </a:p>
          <a:p>
            <a:pPr indent="-342900" lvl="0" marL="457200" rtl="0" algn="l">
              <a:spcBef>
                <a:spcPts val="0"/>
              </a:spcBef>
              <a:spcAft>
                <a:spcPts val="0"/>
              </a:spcAft>
              <a:buSzPts val="1800"/>
              <a:buAutoNum type="arabicPeriod"/>
            </a:pPr>
            <a:r>
              <a:rPr lang="en"/>
              <a:t>Data Collection</a:t>
            </a:r>
            <a:endParaRPr/>
          </a:p>
          <a:p>
            <a:pPr indent="-342900" lvl="0" marL="457200" rtl="0" algn="l">
              <a:spcBef>
                <a:spcPts val="0"/>
              </a:spcBef>
              <a:spcAft>
                <a:spcPts val="0"/>
              </a:spcAft>
              <a:buSzPts val="1800"/>
              <a:buAutoNum type="arabicPeriod"/>
            </a:pPr>
            <a:r>
              <a:rPr lang="en"/>
              <a:t>About Data</a:t>
            </a:r>
            <a:endParaRPr/>
          </a:p>
          <a:p>
            <a:pPr indent="-342900" lvl="0" marL="457200" rtl="0" algn="l">
              <a:spcBef>
                <a:spcPts val="0"/>
              </a:spcBef>
              <a:spcAft>
                <a:spcPts val="0"/>
              </a:spcAft>
              <a:buSzPts val="1800"/>
              <a:buAutoNum type="arabicPeriod"/>
            </a:pPr>
            <a:r>
              <a:rPr lang="en"/>
              <a:t>Exploratory Data Analysis</a:t>
            </a:r>
            <a:endParaRPr/>
          </a:p>
          <a:p>
            <a:pPr indent="-342900" lvl="0" marL="457200" rtl="0" algn="l">
              <a:spcBef>
                <a:spcPts val="0"/>
              </a:spcBef>
              <a:spcAft>
                <a:spcPts val="0"/>
              </a:spcAft>
              <a:buSzPts val="1800"/>
              <a:buAutoNum type="arabicPeriod"/>
            </a:pPr>
            <a:r>
              <a:rPr lang="en"/>
              <a:t>Data Preprocessing</a:t>
            </a:r>
            <a:endParaRPr/>
          </a:p>
          <a:p>
            <a:pPr indent="-342900" lvl="0" marL="457200" rtl="0" algn="l">
              <a:spcBef>
                <a:spcPts val="0"/>
              </a:spcBef>
              <a:spcAft>
                <a:spcPts val="0"/>
              </a:spcAft>
              <a:buSzPts val="1800"/>
              <a:buAutoNum type="arabicPeriod"/>
            </a:pPr>
            <a:r>
              <a:rPr lang="en"/>
              <a:t>Modeling Process</a:t>
            </a:r>
            <a:endParaRPr/>
          </a:p>
          <a:p>
            <a:pPr indent="-342900" lvl="0" marL="457200" rtl="0" algn="l">
              <a:spcBef>
                <a:spcPts val="0"/>
              </a:spcBef>
              <a:spcAft>
                <a:spcPts val="0"/>
              </a:spcAft>
              <a:buSzPts val="1800"/>
              <a:buAutoNum type="arabicPeriod"/>
            </a:pPr>
            <a:r>
              <a:rPr lang="en"/>
              <a:t>Performance Evaluation</a:t>
            </a:r>
            <a:endParaRPr/>
          </a:p>
          <a:p>
            <a:pPr indent="-342900" lvl="0" marL="457200" rtl="0" algn="l">
              <a:spcBef>
                <a:spcPts val="0"/>
              </a:spcBef>
              <a:spcAft>
                <a:spcPts val="0"/>
              </a:spcAft>
              <a:buSzPts val="1800"/>
              <a:buAutoNum type="arabicPeriod"/>
            </a:pPr>
            <a:r>
              <a:rPr lang="en"/>
              <a:t>Results</a:t>
            </a:r>
            <a:endParaRPr/>
          </a:p>
          <a:p>
            <a:pPr indent="-342900" lvl="0" marL="457200" rtl="0" algn="l">
              <a:spcBef>
                <a:spcPts val="0"/>
              </a:spcBef>
              <a:spcAft>
                <a:spcPts val="0"/>
              </a:spcAft>
              <a:buSzPts val="1800"/>
              <a:buAutoNum type="arabicPeriod"/>
            </a:pPr>
            <a:r>
              <a:rPr lang="en"/>
              <a:t>Conclusion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Presenters</a:t>
            </a:r>
            <a:endParaRPr/>
          </a:p>
        </p:txBody>
      </p:sp>
      <p:pic>
        <p:nvPicPr>
          <p:cNvPr id="71" name="Google Shape;71;p15"/>
          <p:cNvPicPr preferRelativeResize="0"/>
          <p:nvPr/>
        </p:nvPicPr>
        <p:blipFill rotWithShape="1">
          <a:blip r:embed="rId3">
            <a:alphaModFix/>
          </a:blip>
          <a:srcRect b="17939" l="0" r="0" t="20155"/>
          <a:stretch/>
        </p:blipFill>
        <p:spPr>
          <a:xfrm>
            <a:off x="311700" y="1017450"/>
            <a:ext cx="8690851" cy="3597050"/>
          </a:xfrm>
          <a:prstGeom prst="rect">
            <a:avLst/>
          </a:prstGeom>
          <a:noFill/>
          <a:ln>
            <a:noFill/>
          </a:ln>
        </p:spPr>
      </p:pic>
      <p:pic>
        <p:nvPicPr>
          <p:cNvPr id="72" name="Google Shape;72;p15"/>
          <p:cNvPicPr preferRelativeResize="0"/>
          <p:nvPr/>
        </p:nvPicPr>
        <p:blipFill>
          <a:blip r:embed="rId4">
            <a:alphaModFix/>
          </a:blip>
          <a:stretch>
            <a:fillRect/>
          </a:stretch>
        </p:blipFill>
        <p:spPr>
          <a:xfrm>
            <a:off x="7368624" y="3154750"/>
            <a:ext cx="1775375" cy="705375"/>
          </a:xfrm>
          <a:prstGeom prst="rect">
            <a:avLst/>
          </a:prstGeom>
          <a:noFill/>
          <a:ln>
            <a:noFill/>
          </a:ln>
        </p:spPr>
      </p:pic>
      <p:sp>
        <p:nvSpPr>
          <p:cNvPr id="73" name="Google Shape;73;p15"/>
          <p:cNvSpPr txBox="1"/>
          <p:nvPr/>
        </p:nvSpPr>
        <p:spPr>
          <a:xfrm>
            <a:off x="5555375" y="1979050"/>
            <a:ext cx="733500" cy="70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200">
              <a:latin typeface="Lato"/>
              <a:ea typeface="Lato"/>
              <a:cs typeface="Lato"/>
              <a:sym typeface="Lato"/>
            </a:endParaRPr>
          </a:p>
        </p:txBody>
      </p:sp>
      <p:sp>
        <p:nvSpPr>
          <p:cNvPr id="74" name="Google Shape;74;p15"/>
          <p:cNvSpPr/>
          <p:nvPr/>
        </p:nvSpPr>
        <p:spPr>
          <a:xfrm>
            <a:off x="5635750" y="2079500"/>
            <a:ext cx="210900" cy="3015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75" name="Google Shape;75;p15"/>
          <p:cNvSpPr txBox="1"/>
          <p:nvPr/>
        </p:nvSpPr>
        <p:spPr>
          <a:xfrm>
            <a:off x="5555375" y="1979050"/>
            <a:ext cx="381600" cy="51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Lato"/>
                <a:ea typeface="Lato"/>
                <a:cs typeface="Lato"/>
                <a:sym typeface="Lato"/>
              </a:rPr>
              <a:t>6</a:t>
            </a:r>
            <a:endParaRPr sz="2200">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pic>
        <p:nvPicPr>
          <p:cNvPr id="81" name="Google Shape;81;p16"/>
          <p:cNvPicPr preferRelativeResize="0"/>
          <p:nvPr/>
        </p:nvPicPr>
        <p:blipFill>
          <a:blip r:embed="rId3">
            <a:alphaModFix/>
          </a:blip>
          <a:stretch>
            <a:fillRect/>
          </a:stretch>
        </p:blipFill>
        <p:spPr>
          <a:xfrm>
            <a:off x="354550" y="1017450"/>
            <a:ext cx="8434890" cy="3821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7"/>
          <p:cNvSpPr txBox="1"/>
          <p:nvPr>
            <p:ph idx="1" type="body"/>
          </p:nvPr>
        </p:nvSpPr>
        <p:spPr>
          <a:xfrm>
            <a:off x="311700" y="2953500"/>
            <a:ext cx="8520600" cy="1948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Extracted tweets from Twitter with hashtags ‘#coronavirus’, ‘#corona’ and ‘COVID-19’ in the months of March,  April and May (first week)</a:t>
            </a:r>
            <a:endParaRPr/>
          </a:p>
          <a:p>
            <a:pPr indent="-342900" lvl="0" marL="457200" rtl="0" algn="l">
              <a:spcBef>
                <a:spcPts val="0"/>
              </a:spcBef>
              <a:spcAft>
                <a:spcPts val="0"/>
              </a:spcAft>
              <a:buSzPts val="1800"/>
              <a:buChar char="●"/>
            </a:pPr>
            <a:r>
              <a:rPr lang="en"/>
              <a:t>Visualized tweets to show the trends in the sentiments </a:t>
            </a:r>
            <a:endParaRPr/>
          </a:p>
          <a:p>
            <a:pPr indent="-342900" lvl="0" marL="457200" rtl="0" algn="l">
              <a:spcBef>
                <a:spcPts val="0"/>
              </a:spcBef>
              <a:spcAft>
                <a:spcPts val="0"/>
              </a:spcAft>
              <a:buSzPts val="1800"/>
              <a:buChar char="●"/>
            </a:pPr>
            <a:r>
              <a:rPr lang="en"/>
              <a:t>Calculated the tweet sentiment and measured the performance of the algorithms against time, scale and accuracy. </a:t>
            </a:r>
            <a:endParaRPr/>
          </a:p>
        </p:txBody>
      </p:sp>
      <p:pic>
        <p:nvPicPr>
          <p:cNvPr id="87" name="Google Shape;87;p17"/>
          <p:cNvPicPr preferRelativeResize="0"/>
          <p:nvPr/>
        </p:nvPicPr>
        <p:blipFill>
          <a:blip r:embed="rId3">
            <a:alphaModFix/>
          </a:blip>
          <a:stretch>
            <a:fillRect/>
          </a:stretch>
        </p:blipFill>
        <p:spPr>
          <a:xfrm>
            <a:off x="2868645" y="270675"/>
            <a:ext cx="3406701" cy="24701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Technologies Used</a:t>
            </a:r>
            <a:endParaRPr/>
          </a:p>
        </p:txBody>
      </p:sp>
      <p:pic>
        <p:nvPicPr>
          <p:cNvPr id="93" name="Google Shape;93;p18"/>
          <p:cNvPicPr preferRelativeResize="0"/>
          <p:nvPr/>
        </p:nvPicPr>
        <p:blipFill>
          <a:blip r:embed="rId3">
            <a:alphaModFix/>
          </a:blip>
          <a:stretch>
            <a:fillRect/>
          </a:stretch>
        </p:blipFill>
        <p:spPr>
          <a:xfrm>
            <a:off x="1219750" y="1724250"/>
            <a:ext cx="1159050" cy="1159050"/>
          </a:xfrm>
          <a:prstGeom prst="rect">
            <a:avLst/>
          </a:prstGeom>
          <a:noFill/>
          <a:ln>
            <a:noFill/>
          </a:ln>
        </p:spPr>
      </p:pic>
      <p:pic>
        <p:nvPicPr>
          <p:cNvPr id="94" name="Google Shape;94;p18"/>
          <p:cNvPicPr preferRelativeResize="0"/>
          <p:nvPr/>
        </p:nvPicPr>
        <p:blipFill>
          <a:blip r:embed="rId4">
            <a:alphaModFix/>
          </a:blip>
          <a:stretch>
            <a:fillRect/>
          </a:stretch>
        </p:blipFill>
        <p:spPr>
          <a:xfrm>
            <a:off x="3258512" y="974400"/>
            <a:ext cx="1697475" cy="1644850"/>
          </a:xfrm>
          <a:prstGeom prst="rect">
            <a:avLst/>
          </a:prstGeom>
          <a:noFill/>
          <a:ln>
            <a:noFill/>
          </a:ln>
        </p:spPr>
      </p:pic>
      <p:pic>
        <p:nvPicPr>
          <p:cNvPr id="95" name="Google Shape;95;p18"/>
          <p:cNvPicPr preferRelativeResize="0"/>
          <p:nvPr/>
        </p:nvPicPr>
        <p:blipFill>
          <a:blip r:embed="rId5">
            <a:alphaModFix/>
          </a:blip>
          <a:stretch>
            <a:fillRect/>
          </a:stretch>
        </p:blipFill>
        <p:spPr>
          <a:xfrm>
            <a:off x="5286498" y="1601551"/>
            <a:ext cx="2563529" cy="1281750"/>
          </a:xfrm>
          <a:prstGeom prst="rect">
            <a:avLst/>
          </a:prstGeom>
          <a:noFill/>
          <a:ln>
            <a:noFill/>
          </a:ln>
        </p:spPr>
      </p:pic>
      <p:pic>
        <p:nvPicPr>
          <p:cNvPr id="96" name="Google Shape;96;p18"/>
          <p:cNvPicPr preferRelativeResize="0"/>
          <p:nvPr/>
        </p:nvPicPr>
        <p:blipFill>
          <a:blip r:embed="rId6">
            <a:alphaModFix/>
          </a:blip>
          <a:stretch>
            <a:fillRect/>
          </a:stretch>
        </p:blipFill>
        <p:spPr>
          <a:xfrm>
            <a:off x="978725" y="3332288"/>
            <a:ext cx="2971200" cy="1032100"/>
          </a:xfrm>
          <a:prstGeom prst="rect">
            <a:avLst/>
          </a:prstGeom>
          <a:noFill/>
          <a:ln>
            <a:noFill/>
          </a:ln>
        </p:spPr>
      </p:pic>
      <p:pic>
        <p:nvPicPr>
          <p:cNvPr id="97" name="Google Shape;97;p18"/>
          <p:cNvPicPr preferRelativeResize="0"/>
          <p:nvPr/>
        </p:nvPicPr>
        <p:blipFill>
          <a:blip r:embed="rId7">
            <a:alphaModFix/>
          </a:blip>
          <a:stretch>
            <a:fillRect/>
          </a:stretch>
        </p:blipFill>
        <p:spPr>
          <a:xfrm>
            <a:off x="3509744" y="3332312"/>
            <a:ext cx="1594869" cy="1465375"/>
          </a:xfrm>
          <a:prstGeom prst="rect">
            <a:avLst/>
          </a:prstGeom>
          <a:noFill/>
          <a:ln>
            <a:noFill/>
          </a:ln>
        </p:spPr>
      </p:pic>
      <p:pic>
        <p:nvPicPr>
          <p:cNvPr id="98" name="Google Shape;98;p18"/>
          <p:cNvPicPr preferRelativeResize="0"/>
          <p:nvPr/>
        </p:nvPicPr>
        <p:blipFill>
          <a:blip r:embed="rId8">
            <a:alphaModFix/>
          </a:blip>
          <a:stretch>
            <a:fillRect/>
          </a:stretch>
        </p:blipFill>
        <p:spPr>
          <a:xfrm>
            <a:off x="5631250" y="2985900"/>
            <a:ext cx="1843041" cy="1032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284625" y="1878075"/>
            <a:ext cx="2808000" cy="755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900"/>
              <a:t>Data Collection </a:t>
            </a:r>
            <a:endParaRPr sz="2900"/>
          </a:p>
        </p:txBody>
      </p:sp>
      <p:pic>
        <p:nvPicPr>
          <p:cNvPr id="104" name="Google Shape;104;p19"/>
          <p:cNvPicPr preferRelativeResize="0"/>
          <p:nvPr/>
        </p:nvPicPr>
        <p:blipFill>
          <a:blip r:embed="rId3">
            <a:alphaModFix/>
          </a:blip>
          <a:stretch>
            <a:fillRect/>
          </a:stretch>
        </p:blipFill>
        <p:spPr>
          <a:xfrm>
            <a:off x="3245025" y="228600"/>
            <a:ext cx="5746574" cy="45795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311700" y="1928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Data</a:t>
            </a:r>
            <a:endParaRPr/>
          </a:p>
        </p:txBody>
      </p:sp>
      <p:sp>
        <p:nvSpPr>
          <p:cNvPr id="110" name="Google Shape;110;p20"/>
          <p:cNvSpPr txBox="1"/>
          <p:nvPr>
            <p:ph idx="1" type="body"/>
          </p:nvPr>
        </p:nvSpPr>
        <p:spPr>
          <a:xfrm>
            <a:off x="248550" y="818950"/>
            <a:ext cx="8646900" cy="373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Number of rows= 12344</a:t>
            </a:r>
            <a:endParaRPr/>
          </a:p>
          <a:p>
            <a:pPr indent="-342900" lvl="0" marL="457200" rtl="0" algn="l">
              <a:spcBef>
                <a:spcPts val="0"/>
              </a:spcBef>
              <a:spcAft>
                <a:spcPts val="0"/>
              </a:spcAft>
              <a:buSzPts val="1800"/>
              <a:buChar char="●"/>
            </a:pPr>
            <a:r>
              <a:rPr lang="en"/>
              <a:t>Number of columns= 6</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0" lvl="0" marL="457200" rtl="0" algn="l">
              <a:spcBef>
                <a:spcPts val="1600"/>
              </a:spcBef>
              <a:spcAft>
                <a:spcPts val="0"/>
              </a:spcAft>
              <a:buNone/>
            </a:pPr>
            <a:r>
              <a:t/>
            </a:r>
            <a:endParaRPr/>
          </a:p>
          <a:p>
            <a:pPr indent="-342900" lvl="0" marL="457200" rtl="0" algn="l">
              <a:spcBef>
                <a:spcPts val="1600"/>
              </a:spcBef>
              <a:spcAft>
                <a:spcPts val="0"/>
              </a:spcAft>
              <a:buSzPts val="1800"/>
              <a:buChar char="●"/>
            </a:pPr>
            <a:r>
              <a:rPr lang="en"/>
              <a:t>Target Variable : classes</a:t>
            </a:r>
            <a:endParaRPr/>
          </a:p>
          <a:p>
            <a:pPr indent="-317500" lvl="1" marL="914400" rtl="0" algn="l">
              <a:spcBef>
                <a:spcPts val="0"/>
              </a:spcBef>
              <a:spcAft>
                <a:spcPts val="0"/>
              </a:spcAft>
              <a:buSzPts val="1400"/>
              <a:buAutoNum type="alphaLcPeriod"/>
            </a:pPr>
            <a:r>
              <a:rPr lang="en"/>
              <a:t>0 - Negative</a:t>
            </a:r>
            <a:endParaRPr/>
          </a:p>
          <a:p>
            <a:pPr indent="-317500" lvl="1" marL="914400" rtl="0" algn="l">
              <a:spcBef>
                <a:spcPts val="0"/>
              </a:spcBef>
              <a:spcAft>
                <a:spcPts val="0"/>
              </a:spcAft>
              <a:buSzPts val="1400"/>
              <a:buAutoNum type="alphaLcPeriod"/>
            </a:pPr>
            <a:r>
              <a:rPr lang="en"/>
              <a:t>1 - Neutral</a:t>
            </a:r>
            <a:endParaRPr/>
          </a:p>
          <a:p>
            <a:pPr indent="-317500" lvl="1" marL="914400" rtl="0" algn="l">
              <a:spcBef>
                <a:spcPts val="0"/>
              </a:spcBef>
              <a:spcAft>
                <a:spcPts val="0"/>
              </a:spcAft>
              <a:buSzPts val="1400"/>
              <a:buAutoNum type="alphaLcPeriod"/>
            </a:pPr>
            <a:r>
              <a:rPr lang="en"/>
              <a:t>2 - Positive</a:t>
            </a:r>
            <a:endParaRPr/>
          </a:p>
        </p:txBody>
      </p:sp>
      <p:pic>
        <p:nvPicPr>
          <p:cNvPr id="111" name="Google Shape;111;p20"/>
          <p:cNvPicPr preferRelativeResize="0"/>
          <p:nvPr/>
        </p:nvPicPr>
        <p:blipFill>
          <a:blip r:embed="rId3">
            <a:alphaModFix/>
          </a:blip>
          <a:stretch>
            <a:fillRect/>
          </a:stretch>
        </p:blipFill>
        <p:spPr>
          <a:xfrm>
            <a:off x="129288" y="1651488"/>
            <a:ext cx="4562475" cy="1495425"/>
          </a:xfrm>
          <a:prstGeom prst="rect">
            <a:avLst/>
          </a:prstGeom>
          <a:noFill/>
          <a:ln>
            <a:noFill/>
          </a:ln>
        </p:spPr>
      </p:pic>
      <p:pic>
        <p:nvPicPr>
          <p:cNvPr id="112" name="Google Shape;112;p20"/>
          <p:cNvPicPr preferRelativeResize="0"/>
          <p:nvPr/>
        </p:nvPicPr>
        <p:blipFill>
          <a:blip r:embed="rId4">
            <a:alphaModFix/>
          </a:blip>
          <a:stretch>
            <a:fillRect/>
          </a:stretch>
        </p:blipFill>
        <p:spPr>
          <a:xfrm>
            <a:off x="4850100" y="663037"/>
            <a:ext cx="4293900" cy="3817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350325"/>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Data</a:t>
            </a:r>
            <a:endParaRPr/>
          </a:p>
        </p:txBody>
      </p:sp>
      <p:sp>
        <p:nvSpPr>
          <p:cNvPr id="118" name="Google Shape;118;p21"/>
          <p:cNvSpPr txBox="1"/>
          <p:nvPr>
            <p:ph idx="1" type="body"/>
          </p:nvPr>
        </p:nvSpPr>
        <p:spPr>
          <a:xfrm>
            <a:off x="713825" y="4015050"/>
            <a:ext cx="2148600" cy="4428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b="1" lang="en" sz="1900"/>
              <a:t>March</a:t>
            </a:r>
            <a:endParaRPr b="1" sz="1900"/>
          </a:p>
        </p:txBody>
      </p:sp>
      <p:pic>
        <p:nvPicPr>
          <p:cNvPr id="119" name="Google Shape;119;p21"/>
          <p:cNvPicPr preferRelativeResize="0"/>
          <p:nvPr/>
        </p:nvPicPr>
        <p:blipFill>
          <a:blip r:embed="rId3">
            <a:alphaModFix/>
          </a:blip>
          <a:stretch>
            <a:fillRect/>
          </a:stretch>
        </p:blipFill>
        <p:spPr>
          <a:xfrm>
            <a:off x="233250" y="1198001"/>
            <a:ext cx="2783650" cy="2783624"/>
          </a:xfrm>
          <a:prstGeom prst="rect">
            <a:avLst/>
          </a:prstGeom>
          <a:noFill/>
          <a:ln>
            <a:noFill/>
          </a:ln>
        </p:spPr>
      </p:pic>
      <p:pic>
        <p:nvPicPr>
          <p:cNvPr id="120" name="Google Shape;120;p21"/>
          <p:cNvPicPr preferRelativeResize="0"/>
          <p:nvPr/>
        </p:nvPicPr>
        <p:blipFill>
          <a:blip r:embed="rId4">
            <a:alphaModFix/>
          </a:blip>
          <a:stretch>
            <a:fillRect/>
          </a:stretch>
        </p:blipFill>
        <p:spPr>
          <a:xfrm>
            <a:off x="3163325" y="1195250"/>
            <a:ext cx="2783650" cy="2783650"/>
          </a:xfrm>
          <a:prstGeom prst="rect">
            <a:avLst/>
          </a:prstGeom>
          <a:noFill/>
          <a:ln>
            <a:noFill/>
          </a:ln>
        </p:spPr>
      </p:pic>
      <p:pic>
        <p:nvPicPr>
          <p:cNvPr id="121" name="Google Shape;121;p21"/>
          <p:cNvPicPr preferRelativeResize="0"/>
          <p:nvPr/>
        </p:nvPicPr>
        <p:blipFill>
          <a:blip r:embed="rId5">
            <a:alphaModFix/>
          </a:blip>
          <a:stretch>
            <a:fillRect/>
          </a:stretch>
        </p:blipFill>
        <p:spPr>
          <a:xfrm>
            <a:off x="6093400" y="1179925"/>
            <a:ext cx="2783650" cy="2783650"/>
          </a:xfrm>
          <a:prstGeom prst="rect">
            <a:avLst/>
          </a:prstGeom>
          <a:noFill/>
          <a:ln>
            <a:noFill/>
          </a:ln>
        </p:spPr>
      </p:pic>
      <p:sp>
        <p:nvSpPr>
          <p:cNvPr id="122" name="Google Shape;122;p21"/>
          <p:cNvSpPr txBox="1"/>
          <p:nvPr>
            <p:ph idx="1" type="body"/>
          </p:nvPr>
        </p:nvSpPr>
        <p:spPr>
          <a:xfrm>
            <a:off x="3480850" y="4015050"/>
            <a:ext cx="2148600" cy="442800"/>
          </a:xfrm>
          <a:prstGeom prst="rect">
            <a:avLst/>
          </a:prstGeom>
        </p:spPr>
        <p:txBody>
          <a:bodyPr anchorCtr="0" anchor="t" bIns="91425" lIns="91425" spcFirstLastPara="1" rIns="91425" wrap="square" tIns="91425">
            <a:noAutofit/>
          </a:bodyPr>
          <a:lstStyle/>
          <a:p>
            <a:pPr indent="0" lvl="0" marL="457200" rtl="0" algn="l">
              <a:spcBef>
                <a:spcPts val="0"/>
              </a:spcBef>
              <a:spcAft>
                <a:spcPts val="1600"/>
              </a:spcAft>
              <a:buNone/>
            </a:pPr>
            <a:r>
              <a:rPr b="1" lang="en" sz="1900"/>
              <a:t>     April</a:t>
            </a:r>
            <a:endParaRPr b="1" sz="1900"/>
          </a:p>
        </p:txBody>
      </p:sp>
      <p:sp>
        <p:nvSpPr>
          <p:cNvPr id="123" name="Google Shape;123;p21"/>
          <p:cNvSpPr txBox="1"/>
          <p:nvPr>
            <p:ph idx="1" type="body"/>
          </p:nvPr>
        </p:nvSpPr>
        <p:spPr>
          <a:xfrm>
            <a:off x="6696625" y="4015050"/>
            <a:ext cx="2148600" cy="442800"/>
          </a:xfrm>
          <a:prstGeom prst="rect">
            <a:avLst/>
          </a:prstGeom>
        </p:spPr>
        <p:txBody>
          <a:bodyPr anchorCtr="0" anchor="t" bIns="91425" lIns="91425" spcFirstLastPara="1" rIns="91425" wrap="square" tIns="91425">
            <a:noAutofit/>
          </a:bodyPr>
          <a:lstStyle/>
          <a:p>
            <a:pPr indent="457200" lvl="0" marL="0" rtl="0" algn="l">
              <a:spcBef>
                <a:spcPts val="0"/>
              </a:spcBef>
              <a:spcAft>
                <a:spcPts val="1600"/>
              </a:spcAft>
              <a:buNone/>
            </a:pPr>
            <a:r>
              <a:rPr b="1" lang="en" sz="1900"/>
              <a:t>May</a:t>
            </a:r>
            <a:endParaRPr b="1" sz="1900"/>
          </a:p>
        </p:txBody>
      </p:sp>
    </p:spTree>
  </p:cSld>
  <p:clrMapOvr>
    <a:masterClrMapping/>
  </p:clrMapOvr>
</p:sld>
</file>

<file path=ppt/theme/theme1.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