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A34800-712B-4632-8B27-5D3692BE4540}">
  <a:tblStyle styleId="{BAA34800-712B-4632-8B27-5D3692BE4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04360-F64C-4849-BA0D-BB6C6E4DA9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>
      <p:cViewPr varScale="1">
        <p:scale>
          <a:sx n="150" d="100"/>
          <a:sy n="150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ccd2a10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ccd2a10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ccd2a1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ccd2a1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ccd2a10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ccd2a10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ccd2a10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ccd2a10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4ccd2a10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4ccd2a10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ccd2a10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ccd2a10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4ccd2a1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4ccd2a1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ccd2a10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ccd2a10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4ccd2a10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4ccd2a10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4ccd2a10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4ccd2a10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ccd2a1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ccd2a1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4ccd2a10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4ccd2a10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4ccd2a6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4ccd2a6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ccd2a65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ccd2a65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4ccd2a65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4ccd2a65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4ccd2a65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4ccd2a65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cd2a1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cd2a1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ccd2a1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ccd2a1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ccd2a1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ccd2a1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ccd2a1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ccd2a1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4ccd2a10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4ccd2a10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ccd2a10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ccd2a10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4ccd2a10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4ccd2a10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CS-513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2378500"/>
            <a:ext cx="54051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Knowledge Discovery and Data Mining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‘The Coding Brats’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470575" y="429600"/>
            <a:ext cx="83682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Selected for Training Classification Algorithm 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387900" y="1838175"/>
            <a:ext cx="8368200" cy="27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</a:t>
            </a: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{BAA34800-712B-4632-8B27-5D3692BE4540}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Annual Rate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Job Code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Hourly Rate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Job Group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Previous Year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Previous Year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Previous Year 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Previous Year 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Algorithms</a:t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546900" y="15052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{BAA34800-712B-4632-8B27-5D3692BE4540}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 nearest neighbour k = 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 nearest neighbour k = 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Support Vector Machine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 nearest neighbour k = 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Artificial Neural Network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C50 Algorithm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 nearest neighbour k =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Mean Discriminant Analysis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graphicFrame>
        <p:nvGraphicFramePr>
          <p:cNvPr id="214" name="Google Shape;214;p24"/>
          <p:cNvGraphicFramePr/>
          <p:nvPr/>
        </p:nvGraphicFramePr>
        <p:xfrm>
          <a:off x="1102125" y="1653600"/>
          <a:ext cx="6400800" cy="175756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1642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1236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Google Shape;215;p24"/>
          <p:cNvSpPr txBox="1"/>
          <p:nvPr/>
        </p:nvSpPr>
        <p:spPr>
          <a:xfrm>
            <a:off x="1186750" y="3827050"/>
            <a:ext cx="6835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57.142 %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</a:t>
            </a:r>
            <a:endParaRPr/>
          </a:p>
        </p:txBody>
      </p:sp>
      <p:graphicFrame>
        <p:nvGraphicFramePr>
          <p:cNvPr id="221" name="Google Shape;221;p25"/>
          <p:cNvGraphicFramePr/>
          <p:nvPr/>
        </p:nvGraphicFramePr>
        <p:xfrm>
          <a:off x="1008100" y="1882575"/>
          <a:ext cx="6400800" cy="18658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1036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520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606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722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Google Shape;222;p25"/>
          <p:cNvSpPr txBox="1"/>
          <p:nvPr/>
        </p:nvSpPr>
        <p:spPr>
          <a:xfrm>
            <a:off x="1006125" y="3968100"/>
            <a:ext cx="64008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60.957%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1207050" y="1609875"/>
          <a:ext cx="6565350" cy="21667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1349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293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411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831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6"/>
          <p:cNvSpPr txBox="1"/>
          <p:nvPr/>
        </p:nvSpPr>
        <p:spPr>
          <a:xfrm>
            <a:off x="1231800" y="3958700"/>
            <a:ext cx="6540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75.589%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 </a:t>
            </a:r>
            <a:endParaRPr/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1167925" y="1600475"/>
          <a:ext cx="6400800" cy="2406425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1005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789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268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822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" name="Google Shape;236;p27"/>
          <p:cNvSpPr txBox="1"/>
          <p:nvPr/>
        </p:nvSpPr>
        <p:spPr>
          <a:xfrm>
            <a:off x="1167925" y="4203200"/>
            <a:ext cx="630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63.345%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Neural Network </a:t>
            </a:r>
            <a:endParaRPr/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1243150" y="1478225"/>
          <a:ext cx="6400800" cy="21761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1080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255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797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271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3" name="Google Shape;243;p28"/>
          <p:cNvSpPr txBox="1"/>
          <p:nvPr/>
        </p:nvSpPr>
        <p:spPr>
          <a:xfrm>
            <a:off x="1231800" y="3845875"/>
            <a:ext cx="6400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56.221%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Discriminant Analysis </a:t>
            </a:r>
            <a:endParaRPr/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1036300" y="1786950"/>
          <a:ext cx="6400800" cy="20633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866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469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470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598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0" name="Google Shape;250;p29"/>
          <p:cNvSpPr txBox="1"/>
          <p:nvPr/>
        </p:nvSpPr>
        <p:spPr>
          <a:xfrm>
            <a:off x="1082350" y="4118550"/>
            <a:ext cx="63087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60.923%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graphicFrame>
        <p:nvGraphicFramePr>
          <p:cNvPr id="256" name="Google Shape;256;p30"/>
          <p:cNvGraphicFramePr/>
          <p:nvPr/>
        </p:nvGraphicFramePr>
        <p:xfrm>
          <a:off x="1205525" y="1469575"/>
          <a:ext cx="6400800" cy="23548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983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362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395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663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30"/>
          <p:cNvSpPr txBox="1"/>
          <p:nvPr/>
        </p:nvSpPr>
        <p:spPr>
          <a:xfrm>
            <a:off x="1222400" y="4052750"/>
            <a:ext cx="63840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68.497%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C50 Algorithm </a:t>
            </a:r>
            <a:endParaRPr/>
          </a:p>
        </p:txBody>
      </p:sp>
      <p:graphicFrame>
        <p:nvGraphicFramePr>
          <p:cNvPr id="263" name="Google Shape;263;p31"/>
          <p:cNvGraphicFramePr/>
          <p:nvPr/>
        </p:nvGraphicFramePr>
        <p:xfrm>
          <a:off x="1327800" y="1666300"/>
          <a:ext cx="6400800" cy="20915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1101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246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340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716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Google Shape;264;p31"/>
          <p:cNvSpPr txBox="1"/>
          <p:nvPr/>
        </p:nvSpPr>
        <p:spPr>
          <a:xfrm>
            <a:off x="1325850" y="3968100"/>
            <a:ext cx="64008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75.614%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Corporate Termination Assessment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06875" y="1567550"/>
            <a:ext cx="8129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Shrey Kshatriya			                Kavit Shah				                    Avirat Belekar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450" y="1873725"/>
            <a:ext cx="1432800" cy="14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50" y="1873725"/>
            <a:ext cx="1432800" cy="14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608" y="1827850"/>
            <a:ext cx="1562292" cy="15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884900" y="3954475"/>
            <a:ext cx="1426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Course: CS 513-B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Department: MIS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Level: Graduate student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673600" y="3954475"/>
            <a:ext cx="1426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Course: CS 513-B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Department: MIS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Level: Graduate student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666500" y="3954475"/>
            <a:ext cx="1426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Course: CS 513-B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Department: CS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Level: Graduate student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K-Nearest Neighbour with 3 neighbours </a:t>
            </a:r>
            <a:endParaRPr/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1290175" y="1534650"/>
          <a:ext cx="6400800" cy="21009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1019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306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395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683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32"/>
          <p:cNvSpPr txBox="1"/>
          <p:nvPr/>
        </p:nvSpPr>
        <p:spPr>
          <a:xfrm>
            <a:off x="1290175" y="3902275"/>
            <a:ext cx="64008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71.24%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K-Nearest Neighbour with 5 neighbours</a:t>
            </a:r>
            <a:endParaRPr/>
          </a:p>
        </p:txBody>
      </p:sp>
      <p:graphicFrame>
        <p:nvGraphicFramePr>
          <p:cNvPr id="277" name="Google Shape;277;p33"/>
          <p:cNvGraphicFramePr/>
          <p:nvPr/>
        </p:nvGraphicFramePr>
        <p:xfrm>
          <a:off x="1280775" y="1506450"/>
          <a:ext cx="6400800" cy="23172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1033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292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419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659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Google Shape;278;p33"/>
          <p:cNvSpPr txBox="1"/>
          <p:nvPr/>
        </p:nvSpPr>
        <p:spPr>
          <a:xfrm>
            <a:off x="1288225" y="4071550"/>
            <a:ext cx="64008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71.32%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K-Nearest Neighbour with 7 neighbours</a:t>
            </a:r>
            <a:endParaRPr/>
          </a:p>
        </p:txBody>
      </p:sp>
      <p:graphicFrame>
        <p:nvGraphicFramePr>
          <p:cNvPr id="284" name="Google Shape;284;p34"/>
          <p:cNvGraphicFramePr/>
          <p:nvPr/>
        </p:nvGraphicFramePr>
        <p:xfrm>
          <a:off x="1280775" y="1506450"/>
          <a:ext cx="6400800" cy="23172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1049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276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426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652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34"/>
          <p:cNvSpPr txBox="1"/>
          <p:nvPr/>
        </p:nvSpPr>
        <p:spPr>
          <a:xfrm>
            <a:off x="1280775" y="4137375"/>
            <a:ext cx="6400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71.53%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Nearest Neighbour with 10 neighbours</a:t>
            </a:r>
            <a:endParaRPr/>
          </a:p>
        </p:txBody>
      </p:sp>
      <p:graphicFrame>
        <p:nvGraphicFramePr>
          <p:cNvPr id="291" name="Google Shape;291;p35"/>
          <p:cNvGraphicFramePr/>
          <p:nvPr/>
        </p:nvGraphicFramePr>
        <p:xfrm>
          <a:off x="1083300" y="1450050"/>
          <a:ext cx="6400800" cy="2439400"/>
        </p:xfrm>
        <a:graphic>
          <a:graphicData uri="http://schemas.openxmlformats.org/drawingml/2006/table">
            <a:tbl>
              <a:tblPr>
                <a:noFill/>
                <a:tableStyleId>{69004360-F64C-4849-BA0D-BB6C6E4DA948}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Terminated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1049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276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426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FF"/>
                          </a:solidFill>
                        </a:rPr>
                        <a:t>652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2" name="Google Shape;292;p35"/>
          <p:cNvSpPr txBox="1"/>
          <p:nvPr/>
        </p:nvSpPr>
        <p:spPr>
          <a:xfrm>
            <a:off x="1100175" y="4193775"/>
            <a:ext cx="63660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: 71.41%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1052550" y="61561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692700" y="4282181"/>
            <a:ext cx="7851732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Random Forest and C50 algorithm are the best performing algorithms needed to classify whether an employee is leaving by choice or is terminated.</a:t>
            </a:r>
            <a:endParaRPr dirty="0"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9" y="1549399"/>
            <a:ext cx="7782433" cy="269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17950" y="589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916575" y="1486475"/>
            <a:ext cx="7530000" cy="29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Employees are an integral part of an organization. They make up the organization and are the ones responsible for smooth functioning of the company.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However, employees are not always loyal, or the company might fire them due to a financial crisis. Either way, it is always a loss for the company.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We aim to </a:t>
            </a:r>
            <a:r>
              <a:rPr lang="en-GB" sz="1600"/>
              <a:t>to develop a classification model(s) to predict the potential of employees leaving the company (become terminated).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 Explanation 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Data set (attrition_data.csv) has 9617 Rows and 27 Columns.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data set from  has the information about employee details like employee id, annual rate, hourly rate etc.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task is to predict the potential of employees leaving the company.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We removed the termination year column in the dataset because of missing values and it contributed the least towards the target column Status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We also removed specific columns based on relevance of the data such as  hourly rate, employee id, etc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We have converted all categorical values to numerical values.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 Algorithms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412550" y="1623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Forward and Backward Selection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Boruta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Earth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Boruta Algorithm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00" y="1489825"/>
            <a:ext cx="5198600" cy="31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6075700" y="1690400"/>
            <a:ext cx="2157600" cy="27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 Selected: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Hourly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code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Group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 and Backward Selection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FFFFFF"/>
                </a:solidFill>
              </a:rPr>
              <a:t>Features Selected:</a:t>
            </a:r>
            <a:endParaRPr sz="1400" b="1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Annual rate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Hourly rate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Job code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Job Group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Previous year 1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Previous year 2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Previous year 3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Previous year 4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FFFFFF"/>
                </a:solidFill>
              </a:rPr>
              <a:t>Previous year 5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50125"/>
            <a:ext cx="4444925" cy="31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5644050" y="1734625"/>
            <a:ext cx="28134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 Selected: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code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Teams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Referral Source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group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Earth Algorithm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773975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5428300" y="1648325"/>
            <a:ext cx="3037800" cy="26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 Selected: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Hourly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code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Group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year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Macintosh PowerPoint</Application>
  <PresentationFormat>On-screen Show (16:9)</PresentationFormat>
  <Paragraphs>266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Montserrat</vt:lpstr>
      <vt:lpstr>Roboto</vt:lpstr>
      <vt:lpstr>Lato</vt:lpstr>
      <vt:lpstr>Arial</vt:lpstr>
      <vt:lpstr>Focus</vt:lpstr>
      <vt:lpstr>CS-513</vt:lpstr>
      <vt:lpstr>Corporate Termination Assessment</vt:lpstr>
      <vt:lpstr>Problem Statement</vt:lpstr>
      <vt:lpstr>Data Set Explanation </vt:lpstr>
      <vt:lpstr>Preprocessing</vt:lpstr>
      <vt:lpstr>Feature Selection Algorithms</vt:lpstr>
      <vt:lpstr>Boruta Algorithm</vt:lpstr>
      <vt:lpstr>Forward and Backward Selection</vt:lpstr>
      <vt:lpstr>Earth Algorithm</vt:lpstr>
      <vt:lpstr>Features Selected for Training Classification Algorithm </vt:lpstr>
      <vt:lpstr>Classification Algorithms</vt:lpstr>
      <vt:lpstr>Logistic Regression</vt:lpstr>
      <vt:lpstr>Support Vector Machine</vt:lpstr>
      <vt:lpstr>Random Forest</vt:lpstr>
      <vt:lpstr>Naive Bayes </vt:lpstr>
      <vt:lpstr>Artificial Neural Network </vt:lpstr>
      <vt:lpstr>Mean Discriminant Analysis </vt:lpstr>
      <vt:lpstr>Decision Tree</vt:lpstr>
      <vt:lpstr>C50 Algorithm </vt:lpstr>
      <vt:lpstr>K-Nearest Neighbour with 3 neighbours </vt:lpstr>
      <vt:lpstr>K-Nearest Neighbour with 5 neighbours</vt:lpstr>
      <vt:lpstr>K-Nearest Neighbour with 7 neighbours</vt:lpstr>
      <vt:lpstr>K Nearest Neighbour with 10 neighbours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CS-513</dc:title>
  <cp:lastModifiedBy>Avirat Belekar</cp:lastModifiedBy>
  <cp:revision>1</cp:revision>
  <dcterms:modified xsi:type="dcterms:W3CDTF">2020-05-09T00:28:38Z</dcterms:modified>
</cp:coreProperties>
</file>