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0"/>
  </p:notesMasterIdLst>
  <p:sldIdLst>
    <p:sldId id="256" r:id="rId2"/>
    <p:sldId id="265" r:id="rId3"/>
    <p:sldId id="257" r:id="rId4"/>
    <p:sldId id="258" r:id="rId5"/>
    <p:sldId id="259" r:id="rId6"/>
    <p:sldId id="260" r:id="rId7"/>
    <p:sldId id="261" r:id="rId8"/>
    <p:sldId id="262" r:id="rId9"/>
    <p:sldId id="266" r:id="rId10"/>
    <p:sldId id="263" r:id="rId11"/>
    <p:sldId id="264" r:id="rId12"/>
    <p:sldId id="267" r:id="rId13"/>
    <p:sldId id="269" r:id="rId14"/>
    <p:sldId id="270" r:id="rId15"/>
    <p:sldId id="271" r:id="rId16"/>
    <p:sldId id="273" r:id="rId17"/>
    <p:sldId id="272"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90" y="7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B24F6-9788-4F09-BCAF-7DD9A236B237}" type="datetimeFigureOut">
              <a:rPr lang="en-US" smtClean="0"/>
              <a:t>5/15/2020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0AED6-D333-423F-ABD1-EC2D642CE92E}" type="slidenum">
              <a:rPr lang="en-IN" smtClean="0"/>
              <a:t>‹#›</a:t>
            </a:fld>
            <a:endParaRPr lang="en-IN"/>
          </a:p>
        </p:txBody>
      </p:sp>
    </p:spTree>
    <p:extLst>
      <p:ext uri="{BB962C8B-B14F-4D97-AF65-F5344CB8AC3E}">
        <p14:creationId xmlns:p14="http://schemas.microsoft.com/office/powerpoint/2010/main" val="294407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EE0AED6-D333-423F-ABD1-EC2D642CE92E}" type="slidenum">
              <a:rPr lang="en-IN" smtClean="0"/>
              <a:t>8</a:t>
            </a:fld>
            <a:endParaRPr lang="en-IN"/>
          </a:p>
        </p:txBody>
      </p:sp>
    </p:spTree>
    <p:extLst>
      <p:ext uri="{BB962C8B-B14F-4D97-AF65-F5344CB8AC3E}">
        <p14:creationId xmlns:p14="http://schemas.microsoft.com/office/powerpoint/2010/main" val="356305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8CF0A5-E570-42CA-847B-A82B7A9F5D14}" type="datetimeFigureOut">
              <a:rPr lang="en-US" smtClean="0"/>
              <a:pPr/>
              <a:t>5/15/2020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9D1CD2-C1B2-4963-90A6-9638EB1E2A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CF0A5-E570-42CA-847B-A82B7A9F5D14}"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CF0A5-E570-42CA-847B-A82B7A9F5D14}"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F0A5-E570-42CA-847B-A82B7A9F5D14}"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D1CD2-C1B2-4963-90A6-9638EB1E2A77}" type="slidenum">
              <a:rPr lang="en-US" smtClean="0"/>
              <a:pPr/>
              <a:t>‹#›</a:t>
            </a:fld>
            <a:endParaRPr lang="en-US"/>
          </a:p>
        </p:txBody>
      </p:sp>
    </p:spTree>
    <p:extLst>
      <p:ext uri="{BB962C8B-B14F-4D97-AF65-F5344CB8AC3E}">
        <p14:creationId xmlns:p14="http://schemas.microsoft.com/office/powerpoint/2010/main" val="285571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8CF0A5-E570-42CA-847B-A82B7A9F5D14}"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8CF0A5-E570-42CA-847B-A82B7A9F5D14}"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D1CD2-C1B2-4963-90A6-9638EB1E2A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8CF0A5-E570-42CA-847B-A82B7A9F5D14}"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8CF0A5-E570-42CA-847B-A82B7A9F5D14}" type="datetimeFigureOut">
              <a:rPr lang="en-US" smtClean="0"/>
              <a:pPr/>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8CF0A5-E570-42CA-847B-A82B7A9F5D14}" type="datetimeFigureOut">
              <a:rPr lang="en-US" smtClean="0"/>
              <a:pPr/>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CF0A5-E570-42CA-847B-A82B7A9F5D14}" type="datetimeFigureOut">
              <a:rPr lang="en-US" smtClean="0"/>
              <a:pPr/>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8CF0A5-E570-42CA-847B-A82B7A9F5D14}"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D1CD2-C1B2-4963-90A6-9638EB1E2A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8CF0A5-E570-42CA-847B-A82B7A9F5D14}"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739D1CD2-C1B2-4963-90A6-9638EB1E2A77}"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8CF0A5-E570-42CA-847B-A82B7A9F5D14}" type="datetimeFigureOut">
              <a:rPr lang="en-US" smtClean="0"/>
              <a:pPr/>
              <a:t>5/15/2020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9D1CD2-C1B2-4963-90A6-9638EB1E2A77}"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CT PROJECT</a:t>
            </a:r>
            <a:br>
              <a:rPr lang="en-US" dirty="0" smtClean="0"/>
            </a:br>
            <a:r>
              <a:rPr lang="en-US" dirty="0"/>
              <a:t/>
            </a:r>
            <a:br>
              <a:rPr lang="en-US" dirty="0"/>
            </a:br>
            <a:endParaRPr lang="en-US" dirty="0"/>
          </a:p>
        </p:txBody>
      </p:sp>
      <p:sp>
        <p:nvSpPr>
          <p:cNvPr id="3" name="Subtitle 2"/>
          <p:cNvSpPr>
            <a:spLocks noGrp="1"/>
          </p:cNvSpPr>
          <p:nvPr>
            <p:ph type="subTitle" idx="1"/>
          </p:nvPr>
        </p:nvSpPr>
        <p:spPr>
          <a:xfrm>
            <a:off x="5654383" y="5125723"/>
            <a:ext cx="8825659" cy="1521820"/>
          </a:xfrm>
        </p:spPr>
        <p:txBody>
          <a:bodyPr>
            <a:normAutofit/>
          </a:bodyPr>
          <a:lstStyle/>
          <a:p>
            <a:pPr algn="ctr"/>
            <a:r>
              <a:rPr lang="en-US" dirty="0" smtClean="0"/>
              <a:t>NAME :- </a:t>
            </a:r>
            <a:r>
              <a:rPr lang="en-US" dirty="0" err="1" smtClean="0"/>
              <a:t>Shrey</a:t>
            </a:r>
            <a:r>
              <a:rPr lang="en-US" dirty="0" smtClean="0"/>
              <a:t> </a:t>
            </a:r>
            <a:r>
              <a:rPr lang="en-US" dirty="0" err="1" smtClean="0"/>
              <a:t>Mavani</a:t>
            </a:r>
            <a:r>
              <a:rPr lang="en-US" dirty="0" smtClean="0"/>
              <a:t>	</a:t>
            </a:r>
          </a:p>
          <a:p>
            <a:pPr algn="ctr"/>
            <a:r>
              <a:rPr lang="en-US" dirty="0" smtClean="0"/>
              <a:t>Stud. Id  :- 201901224</a:t>
            </a:r>
          </a:p>
          <a:p>
            <a:pPr algn="ctr"/>
            <a:r>
              <a:rPr lang="en-US" dirty="0" smtClean="0"/>
              <a:t>Date-14/4/2020</a:t>
            </a:r>
          </a:p>
          <a:p>
            <a:endParaRPr lang="en-US" dirty="0" smtClean="0"/>
          </a:p>
          <a:p>
            <a:endParaRPr lang="en-US" dirty="0"/>
          </a:p>
        </p:txBody>
      </p:sp>
    </p:spTree>
    <p:extLst>
      <p:ext uri="{BB962C8B-B14F-4D97-AF65-F5344CB8AC3E}">
        <p14:creationId xmlns:p14="http://schemas.microsoft.com/office/powerpoint/2010/main" val="208503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229" y="353866"/>
            <a:ext cx="10972800" cy="831088"/>
          </a:xfrm>
        </p:spPr>
        <p:txBody>
          <a:bodyPr/>
          <a:lstStyle/>
          <a:p>
            <a:r>
              <a:rPr lang="en-US" dirty="0" smtClean="0"/>
              <a:t>                    </a:t>
            </a:r>
            <a:r>
              <a:rPr lang="en-US" sz="4400" dirty="0" smtClean="0"/>
              <a:t>Monte Carlos Simulation Code</a:t>
            </a:r>
            <a:endParaRPr lang="en-US" sz="4400" dirty="0"/>
          </a:p>
        </p:txBody>
      </p:sp>
      <p:pic>
        <p:nvPicPr>
          <p:cNvPr id="5125" name="Picture 5"/>
          <p:cNvPicPr>
            <a:picLocks noGrp="1" noChangeAspect="1" noChangeArrowheads="1"/>
          </p:cNvPicPr>
          <p:nvPr>
            <p:ph sz="half" idx="2"/>
          </p:nvPr>
        </p:nvPicPr>
        <p:blipFill>
          <a:blip r:embed="rId2"/>
          <a:srcRect/>
          <a:stretch>
            <a:fillRect/>
          </a:stretch>
        </p:blipFill>
        <p:spPr bwMode="auto">
          <a:xfrm>
            <a:off x="7489371" y="1119345"/>
            <a:ext cx="3765550" cy="5395415"/>
          </a:xfrm>
          <a:prstGeom prst="rect">
            <a:avLst/>
          </a:prstGeom>
          <a:noFill/>
          <a:ln w="9525">
            <a:noFill/>
            <a:miter lim="800000"/>
            <a:headEnd/>
            <a:tailEnd/>
          </a:ln>
          <a:effectLst/>
        </p:spPr>
      </p:pic>
      <p:pic>
        <p:nvPicPr>
          <p:cNvPr id="5126" name="Picture 6"/>
          <p:cNvPicPr>
            <a:picLocks noGrp="1" noChangeAspect="1" noChangeArrowheads="1"/>
          </p:cNvPicPr>
          <p:nvPr>
            <p:ph sz="half" idx="1"/>
          </p:nvPr>
        </p:nvPicPr>
        <p:blipFill>
          <a:blip r:embed="rId3"/>
          <a:srcRect/>
          <a:stretch>
            <a:fillRect/>
          </a:stretch>
        </p:blipFill>
        <p:spPr bwMode="auto">
          <a:xfrm>
            <a:off x="628826" y="1228498"/>
            <a:ext cx="5960660" cy="3935979"/>
          </a:xfrm>
          <a:prstGeom prst="rect">
            <a:avLst/>
          </a:prstGeom>
          <a:noFill/>
          <a:ln w="9525">
            <a:noFill/>
            <a:miter lim="800000"/>
            <a:headEnd/>
            <a:tailEnd/>
          </a:ln>
          <a:effectLst/>
        </p:spPr>
      </p:pic>
      <p:cxnSp>
        <p:nvCxnSpPr>
          <p:cNvPr id="17" name="Straight Connector 16"/>
          <p:cNvCxnSpPr/>
          <p:nvPr/>
        </p:nvCxnSpPr>
        <p:spPr>
          <a:xfrm rot="16200000" flipH="1">
            <a:off x="4053114" y="4002313"/>
            <a:ext cx="5566229" cy="14514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57829" y="5646058"/>
            <a:ext cx="2018822" cy="369332"/>
          </a:xfrm>
          <a:prstGeom prst="rect">
            <a:avLst/>
          </a:prstGeom>
          <a:noFill/>
        </p:spPr>
        <p:txBody>
          <a:bodyPr wrap="none" rtlCol="0">
            <a:spAutoFit/>
          </a:bodyPr>
          <a:lstStyle/>
          <a:p>
            <a:r>
              <a:rPr lang="en-US" dirty="0" smtClean="0"/>
              <a:t>ITERATION PART</a:t>
            </a:r>
            <a:endParaRPr lang="en-IN" dirty="0"/>
          </a:p>
        </p:txBody>
      </p:sp>
      <p:sp>
        <p:nvSpPr>
          <p:cNvPr id="19" name="TextBox 18"/>
          <p:cNvSpPr txBox="1"/>
          <p:nvPr/>
        </p:nvSpPr>
        <p:spPr>
          <a:xfrm>
            <a:off x="5094514" y="6285468"/>
            <a:ext cx="1490793" cy="369332"/>
          </a:xfrm>
          <a:prstGeom prst="rect">
            <a:avLst/>
          </a:prstGeom>
          <a:noFill/>
        </p:spPr>
        <p:txBody>
          <a:bodyPr wrap="none" rtlCol="0">
            <a:spAutoFit/>
          </a:bodyPr>
          <a:lstStyle/>
          <a:p>
            <a:r>
              <a:rPr lang="en-US" dirty="0" smtClean="0"/>
              <a:t>ERROR SUM</a:t>
            </a:r>
            <a:endParaRPr lang="en-IN" dirty="0"/>
          </a:p>
        </p:txBody>
      </p:sp>
      <p:sp>
        <p:nvSpPr>
          <p:cNvPr id="20" name="Right Arrow 19"/>
          <p:cNvSpPr/>
          <p:nvPr/>
        </p:nvSpPr>
        <p:spPr>
          <a:xfrm>
            <a:off x="6720114" y="6357257"/>
            <a:ext cx="333829" cy="217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Up Arrow 20"/>
          <p:cNvSpPr/>
          <p:nvPr/>
        </p:nvSpPr>
        <p:spPr>
          <a:xfrm>
            <a:off x="2656113" y="5312229"/>
            <a:ext cx="319315" cy="2902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837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141" y="5854415"/>
            <a:ext cx="8825657" cy="548640"/>
          </a:xfrm>
        </p:spPr>
        <p:txBody>
          <a:bodyPr>
            <a:normAutofit fontScale="90000"/>
          </a:bodyPr>
          <a:lstStyle/>
          <a:p>
            <a:r>
              <a:rPr lang="en-US" dirty="0" smtClean="0"/>
              <a:t>                                </a:t>
            </a:r>
            <a:r>
              <a:rPr lang="en-US" dirty="0" smtClean="0"/>
              <a:t>      </a:t>
            </a:r>
            <a:r>
              <a:rPr lang="en-US" sz="4000" dirty="0" smtClean="0"/>
              <a:t>BEGINEER’S</a:t>
            </a:r>
            <a:r>
              <a:rPr lang="en-US" sz="4000" dirty="0" smtClean="0"/>
              <a:t>  </a:t>
            </a:r>
            <a:r>
              <a:rPr lang="en-US" sz="4000" dirty="0" smtClean="0"/>
              <a:t>RESULT</a:t>
            </a:r>
            <a:endParaRPr lang="en-US" sz="4000" dirty="0"/>
          </a:p>
        </p:txBody>
      </p:sp>
      <p:pic>
        <p:nvPicPr>
          <p:cNvPr id="4" name="Picture Placeholder 3"/>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622" t="-4474" r="-3622" b="-4474"/>
          <a:stretch/>
        </p:blipFill>
        <p:spPr>
          <a:xfrm>
            <a:off x="1154955" y="734517"/>
            <a:ext cx="9230843" cy="4991725"/>
          </a:xfrm>
        </p:spPr>
      </p:pic>
    </p:spTree>
    <p:extLst>
      <p:ext uri="{BB962C8B-B14F-4D97-AF65-F5344CB8AC3E}">
        <p14:creationId xmlns:p14="http://schemas.microsoft.com/office/powerpoint/2010/main" val="410815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614" y="5003786"/>
            <a:ext cx="8825657" cy="566738"/>
          </a:xfrm>
        </p:spPr>
        <p:txBody>
          <a:bodyPr/>
          <a:lstStyle/>
          <a:p>
            <a:r>
              <a:rPr lang="en-US" dirty="0" smtClean="0"/>
              <a:t>                                           INTERMEDIATE PART 1</a:t>
            </a:r>
            <a:endParaRPr lang="en-US" dirty="0"/>
          </a:p>
        </p:txBody>
      </p:sp>
      <p:pic>
        <p:nvPicPr>
          <p:cNvPr id="5" name="Picture Placeholder 4"/>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70" t="-1136" r="-270" b="-1136"/>
          <a:stretch/>
        </p:blipFill>
        <p:spPr>
          <a:xfrm>
            <a:off x="1154955" y="685799"/>
            <a:ext cx="8825659" cy="4114787"/>
          </a:xfrm>
        </p:spPr>
      </p:pic>
      <p:sp>
        <p:nvSpPr>
          <p:cNvPr id="4" name="Text Placeholder 3"/>
          <p:cNvSpPr>
            <a:spLocks noGrp="1"/>
          </p:cNvSpPr>
          <p:nvPr>
            <p:ph type="body" sz="half" idx="2"/>
          </p:nvPr>
        </p:nvSpPr>
        <p:spPr>
          <a:xfrm>
            <a:off x="1154955" y="5773725"/>
            <a:ext cx="8825656" cy="493712"/>
          </a:xfrm>
        </p:spPr>
        <p:txBody>
          <a:bodyPr>
            <a:normAutofit fontScale="85000" lnSpcReduction="10000"/>
          </a:bodyPr>
          <a:lstStyle/>
          <a:p>
            <a:r>
              <a:rPr lang="en-US" sz="2200" b="1" dirty="0" smtClean="0"/>
              <a:t>   Continuous line is for k=3 and r=1/2  ,and  Dotted line is for k=4 and r=1/2.</a:t>
            </a:r>
            <a:endParaRPr lang="en-US" sz="2200" b="1" dirty="0"/>
          </a:p>
        </p:txBody>
      </p:sp>
    </p:spTree>
    <p:extLst>
      <p:ext uri="{BB962C8B-B14F-4D97-AF65-F5344CB8AC3E}">
        <p14:creationId xmlns:p14="http://schemas.microsoft.com/office/powerpoint/2010/main" val="32280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7" y="5147928"/>
            <a:ext cx="8825657" cy="566738"/>
          </a:xfrm>
        </p:spPr>
        <p:txBody>
          <a:bodyPr/>
          <a:lstStyle/>
          <a:p>
            <a:r>
              <a:rPr lang="en-US" dirty="0"/>
              <a:t> </a:t>
            </a:r>
            <a:r>
              <a:rPr lang="en-US" dirty="0" smtClean="0"/>
              <a:t>                                            INTERMEDIATE </a:t>
            </a:r>
            <a:r>
              <a:rPr lang="en-US" dirty="0"/>
              <a:t>PART </a:t>
            </a:r>
            <a:r>
              <a:rPr lang="en-US" dirty="0" smtClean="0"/>
              <a:t>2</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47" b="-1447"/>
          <a:stretch/>
        </p:blipFill>
        <p:spPr>
          <a:xfrm>
            <a:off x="1154957" y="1041670"/>
            <a:ext cx="8321040" cy="3992125"/>
          </a:xfrm>
        </p:spPr>
      </p:pic>
      <p:sp>
        <p:nvSpPr>
          <p:cNvPr id="4" name="Text Placeholder 3"/>
          <p:cNvSpPr>
            <a:spLocks noGrp="1"/>
          </p:cNvSpPr>
          <p:nvPr>
            <p:ph type="body" sz="half" idx="2"/>
          </p:nvPr>
        </p:nvSpPr>
        <p:spPr>
          <a:xfrm>
            <a:off x="1154957" y="5942932"/>
            <a:ext cx="8825656" cy="777182"/>
          </a:xfrm>
        </p:spPr>
        <p:txBody>
          <a:bodyPr>
            <a:noAutofit/>
          </a:bodyPr>
          <a:lstStyle/>
          <a:p>
            <a:r>
              <a:rPr lang="en-US" sz="2200" b="1" dirty="0"/>
              <a:t> Continuous line is for </a:t>
            </a:r>
            <a:r>
              <a:rPr lang="en-US" sz="2200" b="1" dirty="0" smtClean="0"/>
              <a:t>k=4 </a:t>
            </a:r>
            <a:r>
              <a:rPr lang="en-US" sz="2200" b="1" dirty="0"/>
              <a:t>and </a:t>
            </a:r>
            <a:r>
              <a:rPr lang="en-US" sz="2200" b="1" dirty="0" smtClean="0"/>
              <a:t>r=1/3  </a:t>
            </a:r>
            <a:r>
              <a:rPr lang="en-US" sz="2200" b="1" dirty="0"/>
              <a:t>,and  Dotted line is for k=4 and r=1/2.</a:t>
            </a:r>
            <a:endParaRPr lang="en-US" sz="2200" dirty="0"/>
          </a:p>
        </p:txBody>
      </p:sp>
    </p:spTree>
    <p:extLst>
      <p:ext uri="{BB962C8B-B14F-4D97-AF65-F5344CB8AC3E}">
        <p14:creationId xmlns:p14="http://schemas.microsoft.com/office/powerpoint/2010/main" val="94079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19061"/>
            <a:ext cx="8825657" cy="566738"/>
          </a:xfrm>
        </p:spPr>
        <p:txBody>
          <a:bodyPr>
            <a:normAutofit/>
          </a:bodyPr>
          <a:lstStyle/>
          <a:p>
            <a:r>
              <a:rPr lang="en-US" sz="3200" dirty="0" smtClean="0"/>
              <a:t>ADVANCE PART</a:t>
            </a:r>
            <a:endParaRPr lang="en-US" sz="3200"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53" t="-2369" r="-4072" b="-10964"/>
          <a:stretch/>
        </p:blipFill>
        <p:spPr>
          <a:xfrm>
            <a:off x="1154953" y="1154242"/>
            <a:ext cx="8961120" cy="4663440"/>
          </a:xfrm>
        </p:spPr>
      </p:pic>
      <p:sp>
        <p:nvSpPr>
          <p:cNvPr id="4" name="Text Placeholder 3"/>
          <p:cNvSpPr>
            <a:spLocks noGrp="1"/>
          </p:cNvSpPr>
          <p:nvPr>
            <p:ph type="body" sz="half" idx="2"/>
          </p:nvPr>
        </p:nvSpPr>
        <p:spPr>
          <a:xfrm>
            <a:off x="1154954" y="6086853"/>
            <a:ext cx="8825656" cy="493712"/>
          </a:xfrm>
        </p:spPr>
        <p:txBody>
          <a:bodyPr>
            <a:normAutofit lnSpcReduction="10000"/>
          </a:bodyPr>
          <a:lstStyle/>
          <a:p>
            <a:r>
              <a:rPr lang="en-US" sz="2800" dirty="0" smtClean="0"/>
              <a:t>         UPPER BOUND FOR K=3   AND   r=1/2 </a:t>
            </a:r>
            <a:endParaRPr lang="en-US" sz="2800" dirty="0"/>
          </a:p>
        </p:txBody>
      </p:sp>
    </p:spTree>
    <p:extLst>
      <p:ext uri="{BB962C8B-B14F-4D97-AF65-F5344CB8AC3E}">
        <p14:creationId xmlns:p14="http://schemas.microsoft.com/office/powerpoint/2010/main" val="367002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saturation sat="93000"/>
                    </a14:imgEffect>
                  </a14:imgLayer>
                </a14:imgProps>
              </a:ext>
              <a:ext uri="{28A0092B-C50C-407E-A947-70E740481C1C}">
                <a14:useLocalDpi xmlns:a14="http://schemas.microsoft.com/office/drawing/2010/main" val="0"/>
              </a:ext>
            </a:extLst>
          </a:blip>
          <a:srcRect l="-3622" t="-4128" r="-3622" b="-4128"/>
          <a:stretch/>
        </p:blipFill>
        <p:spPr>
          <a:xfrm>
            <a:off x="1154955" y="911614"/>
            <a:ext cx="8825659" cy="4949423"/>
          </a:xfrm>
        </p:spPr>
      </p:pic>
      <p:sp>
        <p:nvSpPr>
          <p:cNvPr id="5" name="Title 1"/>
          <p:cNvSpPr txBox="1">
            <a:spLocks/>
          </p:cNvSpPr>
          <p:nvPr/>
        </p:nvSpPr>
        <p:spPr>
          <a:xfrm>
            <a:off x="1154953" y="119061"/>
            <a:ext cx="8825657" cy="566738"/>
          </a:xfrm>
          <a:prstGeom prst="rect">
            <a:avLst/>
          </a:prstGeom>
        </p:spPr>
        <p:txBody>
          <a:bodyPr vert="horz" lIns="0" rIns="0" bIns="0" anchor="b">
            <a:normAutofit/>
          </a:bodyPr>
          <a:lstStyle>
            <a:lvl1pPr algn="l" rtl="0" eaLnBrk="1" latinLnBrk="0" hangingPunct="1">
              <a:spcBef>
                <a:spcPct val="0"/>
              </a:spcBef>
              <a:buNone/>
              <a:defRPr kumimoji="0" sz="2400" b="0" kern="1200">
                <a:ln>
                  <a:noFill/>
                </a:ln>
                <a:solidFill>
                  <a:schemeClr val="tx2"/>
                </a:solidFill>
                <a:effectLst/>
                <a:latin typeface="+mj-lt"/>
                <a:ea typeface="+mj-ea"/>
                <a:cs typeface="+mj-cs"/>
              </a:defRPr>
            </a:lvl1pPr>
          </a:lstStyle>
          <a:p>
            <a:r>
              <a:rPr lang="en-US" sz="3200" dirty="0" smtClean="0"/>
              <a:t>ADVANCE PART</a:t>
            </a:r>
            <a:endParaRPr lang="en-US" sz="3200" dirty="0"/>
          </a:p>
        </p:txBody>
      </p:sp>
      <p:sp>
        <p:nvSpPr>
          <p:cNvPr id="7" name="Text Placeholder 3"/>
          <p:cNvSpPr txBox="1">
            <a:spLocks/>
          </p:cNvSpPr>
          <p:nvPr/>
        </p:nvSpPr>
        <p:spPr>
          <a:xfrm>
            <a:off x="1154954" y="6086853"/>
            <a:ext cx="8825656" cy="493712"/>
          </a:xfrm>
          <a:prstGeom prst="rect">
            <a:avLst/>
          </a:prstGeom>
        </p:spPr>
        <p:txBody>
          <a:bodyPr vert="horz">
            <a:normAutofit lnSpcReduction="10000"/>
          </a:bodyPr>
          <a:lstStyle>
            <a:lvl1pPr marL="0" indent="0" algn="l" rtl="0" eaLnBrk="1" latinLnBrk="0" hangingPunct="1">
              <a:spcBef>
                <a:spcPct val="20000"/>
              </a:spcBef>
              <a:buClr>
                <a:schemeClr val="accent3"/>
              </a:buClr>
              <a:buSzPct val="95000"/>
              <a:buFont typeface="Wingdings 2"/>
              <a:buNone/>
              <a:defRPr kumimoji="0" sz="1200" kern="1200">
                <a:solidFill>
                  <a:schemeClr val="tx1"/>
                </a:solidFill>
                <a:latin typeface="+mn-lt"/>
                <a:ea typeface="+mn-ea"/>
                <a:cs typeface="+mn-cs"/>
              </a:defRPr>
            </a:lvl1pPr>
            <a:lvl2pPr marL="457200" indent="0" algn="l" rtl="0" eaLnBrk="1" latinLnBrk="0" hangingPunct="1">
              <a:spcBef>
                <a:spcPct val="20000"/>
              </a:spcBef>
              <a:buClr>
                <a:schemeClr val="accent1"/>
              </a:buClr>
              <a:buSzPct val="85000"/>
              <a:buFont typeface="Wingdings 2"/>
              <a:buNone/>
              <a:defRPr kumimoji="0" sz="1200" kern="1200">
                <a:solidFill>
                  <a:schemeClr val="tx1"/>
                </a:solidFill>
                <a:latin typeface="+mn-lt"/>
                <a:ea typeface="+mn-ea"/>
                <a:cs typeface="+mn-cs"/>
              </a:defRPr>
            </a:lvl2pPr>
            <a:lvl3pPr marL="914400" indent="0" algn="l" rtl="0" eaLnBrk="1" latinLnBrk="0" hangingPunct="1">
              <a:spcBef>
                <a:spcPct val="20000"/>
              </a:spcBef>
              <a:buClr>
                <a:schemeClr val="accent2"/>
              </a:buClr>
              <a:buSzPct val="70000"/>
              <a:buFont typeface="Wingdings 2"/>
              <a:buNone/>
              <a:defRPr kumimoji="0" sz="1000" kern="1200">
                <a:solidFill>
                  <a:schemeClr val="tx1"/>
                </a:solidFill>
                <a:latin typeface="+mn-lt"/>
                <a:ea typeface="+mn-ea"/>
                <a:cs typeface="+mn-cs"/>
              </a:defRPr>
            </a:lvl3pPr>
            <a:lvl4pPr marL="1371600" indent="0" algn="l" rtl="0" eaLnBrk="1" latinLnBrk="0" hangingPunct="1">
              <a:spcBef>
                <a:spcPct val="20000"/>
              </a:spcBef>
              <a:buClr>
                <a:schemeClr val="accent3"/>
              </a:buClr>
              <a:buSzPct val="65000"/>
              <a:buFont typeface="Wingdings 2"/>
              <a:buNone/>
              <a:defRPr kumimoji="0" sz="900" kern="1200">
                <a:solidFill>
                  <a:schemeClr val="tx1"/>
                </a:solidFill>
                <a:latin typeface="+mn-lt"/>
                <a:ea typeface="+mn-ea"/>
                <a:cs typeface="+mn-cs"/>
              </a:defRPr>
            </a:lvl4pPr>
            <a:lvl5pPr marL="1828800" indent="0" algn="l" rtl="0" eaLnBrk="1" latinLnBrk="0" hangingPunct="1">
              <a:spcBef>
                <a:spcPct val="20000"/>
              </a:spcBef>
              <a:buClr>
                <a:schemeClr val="accent4"/>
              </a:buClr>
              <a:buSzPct val="65000"/>
              <a:buFont typeface="Wingdings 2"/>
              <a:buNone/>
              <a:defRPr kumimoji="0" sz="900" kern="1200">
                <a:solidFill>
                  <a:schemeClr val="tx1"/>
                </a:solidFill>
                <a:latin typeface="+mn-lt"/>
                <a:ea typeface="+mn-ea"/>
                <a:cs typeface="+mn-cs"/>
              </a:defRPr>
            </a:lvl5pPr>
            <a:lvl6pPr marL="2286000" indent="0" algn="l" rtl="0" eaLnBrk="1" latinLnBrk="0" hangingPunct="1">
              <a:spcBef>
                <a:spcPct val="20000"/>
              </a:spcBef>
              <a:buClr>
                <a:schemeClr val="accent5"/>
              </a:buClr>
              <a:buSzPct val="80000"/>
              <a:buFont typeface="Wingdings 2"/>
              <a:buNone/>
              <a:defRPr kumimoji="0" sz="900" kern="1200">
                <a:solidFill>
                  <a:schemeClr val="tx1"/>
                </a:solidFill>
                <a:latin typeface="+mn-lt"/>
                <a:ea typeface="+mn-ea"/>
                <a:cs typeface="+mn-cs"/>
              </a:defRPr>
            </a:lvl6pPr>
            <a:lvl7pPr marL="2743200" indent="0" algn="l" rtl="0" eaLnBrk="1" latinLnBrk="0" hangingPunct="1">
              <a:spcBef>
                <a:spcPct val="20000"/>
              </a:spcBef>
              <a:buClr>
                <a:schemeClr val="accent6"/>
              </a:buClr>
              <a:buSzPct val="80000"/>
              <a:buFont typeface="Wingdings 2"/>
              <a:buNone/>
              <a:defRPr kumimoji="0" sz="900" kern="1200" baseline="0">
                <a:solidFill>
                  <a:schemeClr val="tx1"/>
                </a:solidFill>
                <a:latin typeface="+mn-lt"/>
                <a:ea typeface="+mn-ea"/>
                <a:cs typeface="+mn-cs"/>
              </a:defRPr>
            </a:lvl7pPr>
            <a:lvl8pPr marL="3200400" indent="0" algn="l" rtl="0" eaLnBrk="1" latinLnBrk="0" hangingPunct="1">
              <a:spcBef>
                <a:spcPct val="20000"/>
              </a:spcBef>
              <a:buClr>
                <a:schemeClr val="tx2"/>
              </a:buClr>
              <a:buNone/>
              <a:defRPr kumimoji="0" sz="900" kern="1200">
                <a:solidFill>
                  <a:schemeClr val="tx1"/>
                </a:solidFill>
                <a:latin typeface="+mn-lt"/>
                <a:ea typeface="+mn-ea"/>
                <a:cs typeface="+mn-cs"/>
              </a:defRPr>
            </a:lvl8pPr>
            <a:lvl9pPr marL="3657600" indent="0" algn="l" rtl="0" eaLnBrk="1" latinLnBrk="0" hangingPunct="1">
              <a:spcBef>
                <a:spcPct val="20000"/>
              </a:spcBef>
              <a:buClr>
                <a:schemeClr val="tx2"/>
              </a:buClr>
              <a:buFontTx/>
              <a:buNone/>
              <a:defRPr kumimoji="0" sz="900" kern="1200" baseline="0">
                <a:solidFill>
                  <a:schemeClr val="tx1"/>
                </a:solidFill>
                <a:latin typeface="+mn-lt"/>
                <a:ea typeface="+mn-ea"/>
                <a:cs typeface="+mn-cs"/>
              </a:defRPr>
            </a:lvl9pPr>
          </a:lstStyle>
          <a:p>
            <a:r>
              <a:rPr lang="en-US" sz="2800" dirty="0" smtClean="0"/>
              <a:t>         UPPER BOUND FOR K=4   AND   r=1/2 </a:t>
            </a:r>
            <a:endParaRPr lang="en-US" sz="2800" dirty="0"/>
          </a:p>
        </p:txBody>
      </p:sp>
    </p:spTree>
    <p:extLst>
      <p:ext uri="{BB962C8B-B14F-4D97-AF65-F5344CB8AC3E}">
        <p14:creationId xmlns:p14="http://schemas.microsoft.com/office/powerpoint/2010/main" val="26993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7" y="5864889"/>
            <a:ext cx="8825657" cy="566738"/>
          </a:xfrm>
        </p:spPr>
        <p:txBody>
          <a:bodyPr>
            <a:normAutofit/>
          </a:bodyPr>
          <a:lstStyle/>
          <a:p>
            <a:r>
              <a:rPr lang="en-US" sz="3200" dirty="0"/>
              <a:t>	  	CALCULATION OF ADVANCE PART</a:t>
            </a:r>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81" b="-481"/>
          <a:stretch/>
        </p:blipFill>
        <p:spPr>
          <a:xfrm>
            <a:off x="1155700" y="685800"/>
            <a:ext cx="8824913" cy="5179089"/>
          </a:xfrm>
        </p:spPr>
      </p:pic>
    </p:spTree>
    <p:extLst>
      <p:ext uri="{BB962C8B-B14F-4D97-AF65-F5344CB8AC3E}">
        <p14:creationId xmlns:p14="http://schemas.microsoft.com/office/powerpoint/2010/main" val="401721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7" y="5864888"/>
            <a:ext cx="8825657" cy="566738"/>
          </a:xfrm>
        </p:spPr>
        <p:txBody>
          <a:bodyPr>
            <a:normAutofit/>
          </a:bodyPr>
          <a:lstStyle/>
          <a:p>
            <a:r>
              <a:rPr lang="en-US" sz="3200" dirty="0" smtClean="0"/>
              <a:t>	</a:t>
            </a:r>
            <a:r>
              <a:rPr lang="en-US" sz="3200" dirty="0"/>
              <a:t> </a:t>
            </a:r>
            <a:r>
              <a:rPr lang="en-US" sz="3200" dirty="0" smtClean="0"/>
              <a:t> 	CALCULATION OF ADVANCE PART</a:t>
            </a:r>
            <a:endParaRPr lang="en-US" sz="3200"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99" t="2928" r="-799" b="2928"/>
          <a:stretch/>
        </p:blipFill>
        <p:spPr>
          <a:xfrm>
            <a:off x="1154955" y="685799"/>
            <a:ext cx="8825659" cy="5070423"/>
          </a:xfrm>
        </p:spPr>
      </p:pic>
    </p:spTree>
    <p:extLst>
      <p:ext uri="{BB962C8B-B14F-4D97-AF65-F5344CB8AC3E}">
        <p14:creationId xmlns:p14="http://schemas.microsoft.com/office/powerpoint/2010/main" val="355862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717"/>
            <a:ext cx="10972800" cy="1143000"/>
          </a:xfrm>
        </p:spPr>
        <p:txBody>
          <a:bodyPr/>
          <a:lstStyle/>
          <a:p>
            <a:r>
              <a:rPr lang="en-US" dirty="0" smtClean="0"/>
              <a:t>SUMMARY </a:t>
            </a:r>
            <a:endParaRPr lang="en-US" dirty="0"/>
          </a:p>
        </p:txBody>
      </p:sp>
      <p:sp>
        <p:nvSpPr>
          <p:cNvPr id="5" name="Content Placeholder 4"/>
          <p:cNvSpPr>
            <a:spLocks noGrp="1"/>
          </p:cNvSpPr>
          <p:nvPr>
            <p:ph idx="1"/>
          </p:nvPr>
        </p:nvSpPr>
        <p:spPr/>
        <p:txBody>
          <a:bodyPr>
            <a:noAutofit/>
          </a:bodyPr>
          <a:lstStyle/>
          <a:p>
            <a:pPr marL="0" indent="0">
              <a:buNone/>
            </a:pPr>
            <a:r>
              <a:rPr lang="en-US" sz="1400" dirty="0" smtClean="0"/>
              <a:t>First difficulty that I had faced was , how to decoder BEC channel and finally after some I found out that decoder for BSC was also work for BEC channel . Other all problem were related to decoding </a:t>
            </a:r>
            <a:r>
              <a:rPr lang="en-US" sz="1400" dirty="0"/>
              <a:t>part. Coming on to the difficulty part, there was some potential bug in my trellis implementation(trace-back part) which took long time to get discovered due to which although it worked for strings with small lengths ,it was producing high probabilities of bit errors in Monte Carlo simulations as compared to the reference values mentioned in the project manual. </a:t>
            </a:r>
            <a:endParaRPr lang="en-US" sz="1400" dirty="0" smtClean="0"/>
          </a:p>
          <a:p>
            <a:pPr marL="0" indent="0">
              <a:buNone/>
            </a:pPr>
            <a:endParaRPr lang="en-US" sz="1400" dirty="0"/>
          </a:p>
          <a:p>
            <a:pPr marL="0" indent="0">
              <a:buNone/>
            </a:pPr>
            <a:r>
              <a:rPr lang="en-US" sz="1400" dirty="0"/>
              <a:t>The first time I ran my code for Monte Caro simulations, it took around 8</a:t>
            </a:r>
            <a:r>
              <a:rPr lang="en-US" sz="1400" dirty="0" smtClean="0"/>
              <a:t> </a:t>
            </a:r>
            <a:r>
              <a:rPr lang="en-US" sz="1400" dirty="0"/>
              <a:t>minutes for only </a:t>
            </a:r>
            <a:r>
              <a:rPr lang="en-US" sz="1400" dirty="0" smtClean="0"/>
              <a:t>20000 </a:t>
            </a:r>
            <a:r>
              <a:rPr lang="en-US" sz="1400" dirty="0"/>
              <a:t>simulations that too for one value of </a:t>
            </a:r>
            <a:r>
              <a:rPr lang="en-US" sz="1400" dirty="0" err="1"/>
              <a:t>SNRdB</a:t>
            </a:r>
            <a:r>
              <a:rPr lang="en-US" sz="1400" dirty="0"/>
              <a:t>. Then as mentioned by Professor in doubt forum, I used Profile function of </a:t>
            </a:r>
            <a:r>
              <a:rPr lang="en-US" sz="1400" dirty="0" err="1"/>
              <a:t>Matlab</a:t>
            </a:r>
            <a:r>
              <a:rPr lang="en-US" sz="1400" dirty="0"/>
              <a:t> and found out where my code was taking more time and figured out that  use of inbuilt function to calculate Hamming and </a:t>
            </a:r>
            <a:r>
              <a:rPr lang="en-US" sz="1400" dirty="0" err="1"/>
              <a:t>Eucledian</a:t>
            </a:r>
            <a:r>
              <a:rPr lang="en-US" sz="1400" dirty="0"/>
              <a:t> distances in trellis was consuming a lot of time.</a:t>
            </a:r>
            <a:endParaRPr lang="en-US" sz="1400" dirty="0" smtClean="0"/>
          </a:p>
          <a:p>
            <a:pPr marL="0" indent="0">
              <a:buNone/>
            </a:pPr>
            <a:endParaRPr lang="en-US" sz="1400" dirty="0" smtClean="0"/>
          </a:p>
          <a:p>
            <a:pPr marL="0" indent="0">
              <a:buNone/>
            </a:pPr>
            <a:r>
              <a:rPr lang="en-US" sz="1400" dirty="0" smtClean="0"/>
              <a:t>This project was moderate hard because as we only have information encoding part of this project ,we had to read the decoding part by our-self  but due  rich reference  of source ,I didn’t face so much problem.</a:t>
            </a:r>
          </a:p>
          <a:p>
            <a:pPr marL="0" indent="0">
              <a:buNone/>
            </a:pPr>
            <a:endParaRPr lang="en-US" sz="1400" dirty="0"/>
          </a:p>
          <a:p>
            <a:pPr marL="0" indent="0">
              <a:buNone/>
            </a:pPr>
            <a:r>
              <a:rPr lang="en-US" sz="1400" dirty="0" smtClean="0"/>
              <a:t>In my code , I have  already made a universal encoder which satisfy all the different value of k , K and r. the thing that I have to add in this code is a universal decoder but I am not so sure that </a:t>
            </a:r>
            <a:r>
              <a:rPr lang="en-US" sz="1400" dirty="0"/>
              <a:t>I</a:t>
            </a:r>
            <a:r>
              <a:rPr lang="en-US" sz="1400" dirty="0" smtClean="0"/>
              <a:t> can.</a:t>
            </a:r>
          </a:p>
          <a:p>
            <a:pPr marL="0" indent="0">
              <a:buNone/>
            </a:pPr>
            <a:endParaRPr lang="en-US" sz="1400" dirty="0"/>
          </a:p>
          <a:p>
            <a:pPr marL="0" indent="0">
              <a:buNone/>
            </a:pPr>
            <a:r>
              <a:rPr lang="en-US" sz="1400" dirty="0" smtClean="0"/>
              <a:t>I though a lot on but I didn’t </a:t>
            </a:r>
            <a:r>
              <a:rPr lang="en-US" sz="1400" dirty="0" err="1" smtClean="0"/>
              <a:t>findout</a:t>
            </a:r>
            <a:r>
              <a:rPr lang="en-US" sz="1400" dirty="0" smtClean="0"/>
              <a:t> any other way to reduce the error that we have our codes.</a:t>
            </a:r>
          </a:p>
          <a:p>
            <a:pPr marL="0" indent="0">
              <a:buNone/>
            </a:pPr>
            <a:r>
              <a:rPr lang="en-US" sz="1400" dirty="0" smtClean="0"/>
              <a:t>It was of great experience and I enjoyed it a lot that was hilarious.</a:t>
            </a:r>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smtClean="0"/>
              <a:t>  </a:t>
            </a:r>
            <a:endParaRPr lang="en-US" sz="1400" dirty="0"/>
          </a:p>
        </p:txBody>
      </p:sp>
    </p:spTree>
    <p:extLst>
      <p:ext uri="{BB962C8B-B14F-4D97-AF65-F5344CB8AC3E}">
        <p14:creationId xmlns:p14="http://schemas.microsoft.com/office/powerpoint/2010/main" val="338523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4723" cy="731846"/>
          </a:xfrm>
        </p:spPr>
        <p:txBody>
          <a:bodyPr>
            <a:normAutofit fontScale="90000"/>
          </a:bodyPr>
          <a:lstStyle/>
          <a:p>
            <a:r>
              <a:rPr lang="en-US" dirty="0" smtClean="0"/>
              <a:t>HONOR Code</a:t>
            </a:r>
            <a:endParaRPr lang="en-US" dirty="0"/>
          </a:p>
        </p:txBody>
      </p:sp>
      <p:sp>
        <p:nvSpPr>
          <p:cNvPr id="3" name="Content Placeholder 2"/>
          <p:cNvSpPr>
            <a:spLocks noGrp="1"/>
          </p:cNvSpPr>
          <p:nvPr>
            <p:ph idx="1"/>
          </p:nvPr>
        </p:nvSpPr>
        <p:spPr>
          <a:xfrm>
            <a:off x="875202" y="2052920"/>
            <a:ext cx="8946541" cy="4195481"/>
          </a:xfrm>
        </p:spPr>
        <p:txBody>
          <a:bodyPr>
            <a:normAutofit/>
          </a:bodyPr>
          <a:lstStyle/>
          <a:p>
            <a:r>
              <a:rPr lang="en-US" sz="1800" dirty="0"/>
              <a:t>We declare that → The work that we are presenting is our own work</a:t>
            </a:r>
            <a:r>
              <a:rPr lang="en-US" sz="1800" dirty="0" smtClean="0"/>
              <a:t>.</a:t>
            </a:r>
          </a:p>
          <a:p>
            <a:endParaRPr lang="en-US" sz="1800" dirty="0" smtClean="0"/>
          </a:p>
          <a:p>
            <a:r>
              <a:rPr lang="en-US" sz="1800" dirty="0" smtClean="0"/>
              <a:t>  </a:t>
            </a:r>
            <a:r>
              <a:rPr lang="en-US" sz="1800" dirty="0"/>
              <a:t>We have not copied the work (the code, the results, etc.) that someone else has done</a:t>
            </a:r>
            <a:r>
              <a:rPr lang="en-US" sz="1800" dirty="0" smtClean="0"/>
              <a:t>.</a:t>
            </a:r>
          </a:p>
          <a:p>
            <a:endParaRPr lang="en-US" sz="1800" dirty="0" smtClean="0"/>
          </a:p>
          <a:p>
            <a:r>
              <a:rPr lang="en-US" sz="1800" dirty="0" smtClean="0"/>
              <a:t>  </a:t>
            </a:r>
            <a:r>
              <a:rPr lang="en-US" sz="1800" dirty="0"/>
              <a:t>Concepts, understanding and insights we will be describing are our own. </a:t>
            </a:r>
            <a:endParaRPr lang="en-US" sz="1800" dirty="0" smtClean="0"/>
          </a:p>
          <a:p>
            <a:endParaRPr lang="en-US" sz="1800" dirty="0" smtClean="0"/>
          </a:p>
          <a:p>
            <a:endParaRPr lang="en-US" sz="1800" dirty="0" smtClean="0"/>
          </a:p>
          <a:p>
            <a:r>
              <a:rPr lang="en-US" sz="1800" dirty="0" smtClean="0"/>
              <a:t> </a:t>
            </a:r>
            <a:r>
              <a:rPr lang="en-US" sz="1800" dirty="0"/>
              <a:t>We make this pledge truthfully. We know that violation of this solemn pledge can carry grave3 consequences.</a:t>
            </a:r>
          </a:p>
        </p:txBody>
      </p:sp>
    </p:spTree>
    <p:extLst>
      <p:ext uri="{BB962C8B-B14F-4D97-AF65-F5344CB8AC3E}">
        <p14:creationId xmlns:p14="http://schemas.microsoft.com/office/powerpoint/2010/main" val="1437989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316089"/>
            <a:ext cx="3507359" cy="587022"/>
          </a:xfrm>
        </p:spPr>
        <p:txBody>
          <a:bodyPr/>
          <a:lstStyle/>
          <a:p>
            <a:r>
              <a:rPr lang="en-US" sz="2800" dirty="0" smtClean="0"/>
              <a:t>ENCODER </a:t>
            </a:r>
            <a:r>
              <a:rPr lang="en-US" dirty="0" smtClean="0"/>
              <a:t>CONCEPT</a:t>
            </a:r>
            <a:endParaRPr lang="en-US" dirty="0"/>
          </a:p>
        </p:txBody>
      </p:sp>
      <p:sp>
        <p:nvSpPr>
          <p:cNvPr id="8" name="Text Placeholder 7"/>
          <p:cNvSpPr>
            <a:spLocks noGrp="1"/>
          </p:cNvSpPr>
          <p:nvPr>
            <p:ph type="body" idx="2"/>
          </p:nvPr>
        </p:nvSpPr>
        <p:spPr>
          <a:xfrm>
            <a:off x="1154954" y="1323058"/>
            <a:ext cx="3401063" cy="5055164"/>
          </a:xfrm>
        </p:spPr>
        <p:txBody>
          <a:bodyPr>
            <a:normAutofit/>
          </a:bodyPr>
          <a:lstStyle/>
          <a:p>
            <a:r>
              <a:rPr lang="en-US" dirty="0" smtClean="0"/>
              <a:t>As per given G1=[1,1,1] and G2=[1,0,1] , state machine is shown in fig. Here, I have used  state machine implementation.</a:t>
            </a:r>
          </a:p>
          <a:p>
            <a:r>
              <a:rPr lang="en-US" b="1" dirty="0" smtClean="0"/>
              <a:t>Concept</a:t>
            </a:r>
            <a:r>
              <a:rPr lang="en-US" dirty="0" smtClean="0"/>
              <a:t>:</a:t>
            </a:r>
          </a:p>
          <a:p>
            <a:r>
              <a:rPr lang="en-US" dirty="0" smtClean="0"/>
              <a:t>First of all , the program takes the user input ,after that according to the  user’s input ,the program request for  the other required  values ( like if constraint length( K ) increases ,the program automatically asked for the required number of generator polynomials and encode the input bits accordingly.)</a:t>
            </a:r>
          </a:p>
          <a:p>
            <a:r>
              <a:rPr lang="en-US" dirty="0" smtClean="0"/>
              <a:t>Hence , this program is generalized for all values of k(input length), K( constraint length) and different polynomial generators.</a:t>
            </a:r>
          </a:p>
          <a:p>
            <a:r>
              <a:rPr lang="en-US" dirty="0" smtClean="0"/>
              <a:t>The complexity of encoder code is  O(n).It’s complexity is varies according to the  length of code.</a:t>
            </a:r>
            <a:endParaRPr lang="en-US" dirty="0"/>
          </a:p>
          <a:p>
            <a:endParaRPr lang="en-US" dirty="0" smtClean="0"/>
          </a:p>
          <a:p>
            <a:r>
              <a:rPr lang="en-US" dirty="0" smtClean="0"/>
              <a:t> Whole program of generator is shown in successor slide.</a:t>
            </a:r>
            <a:endParaRPr lang="en-US" dirty="0"/>
          </a:p>
        </p:txBody>
      </p:sp>
      <p:pic>
        <p:nvPicPr>
          <p:cNvPr id="18" name="Content Placeholder 1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352849" y="1146523"/>
            <a:ext cx="3821235" cy="3380323"/>
          </a:xfrm>
        </p:spPr>
      </p:pic>
    </p:spTree>
    <p:extLst>
      <p:ext uri="{BB962C8B-B14F-4D97-AF65-F5344CB8AC3E}">
        <p14:creationId xmlns:p14="http://schemas.microsoft.com/office/powerpoint/2010/main" val="9857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0571" y="332380"/>
            <a:ext cx="10972800" cy="1143000"/>
          </a:xfrm>
        </p:spPr>
        <p:txBody>
          <a:bodyPr>
            <a:normAutofit fontScale="90000"/>
          </a:bodyPr>
          <a:lstStyle/>
          <a:p>
            <a:r>
              <a:rPr lang="en-US" dirty="0" smtClean="0"/>
              <a:t> </a:t>
            </a:r>
            <a:br>
              <a:rPr lang="en-US" dirty="0" smtClean="0"/>
            </a:br>
            <a:r>
              <a:rPr lang="en-US" dirty="0"/>
              <a:t> </a:t>
            </a:r>
            <a:r>
              <a:rPr lang="en-US" dirty="0" smtClean="0"/>
              <a:t> Encoder Code Snippet</a:t>
            </a:r>
            <a:endParaRPr lang="en-US" dirty="0"/>
          </a:p>
        </p:txBody>
      </p:sp>
      <p:sp>
        <p:nvSpPr>
          <p:cNvPr id="11" name="Text Placeholder 10"/>
          <p:cNvSpPr>
            <a:spLocks noGrp="1"/>
          </p:cNvSpPr>
          <p:nvPr>
            <p:ph type="body" idx="1"/>
          </p:nvPr>
        </p:nvSpPr>
        <p:spPr>
          <a:xfrm>
            <a:off x="796267" y="833530"/>
            <a:ext cx="4825157" cy="45719"/>
          </a:xfrm>
        </p:spPr>
        <p:txBody>
          <a:bodyPr>
            <a:normAutofit fontScale="25000" lnSpcReduction="20000"/>
          </a:bodyPr>
          <a:lstStyle/>
          <a:p>
            <a:r>
              <a:rPr lang="en-US" dirty="0" smtClean="0"/>
              <a:t>Part 1</a:t>
            </a:r>
            <a:endParaRPr lang="en-US" dirty="0"/>
          </a:p>
        </p:txBody>
      </p:sp>
      <p:sp>
        <p:nvSpPr>
          <p:cNvPr id="13" name="Text Placeholder 12"/>
          <p:cNvSpPr>
            <a:spLocks noGrp="1"/>
          </p:cNvSpPr>
          <p:nvPr>
            <p:ph type="body" sz="half" idx="3"/>
          </p:nvPr>
        </p:nvSpPr>
        <p:spPr>
          <a:xfrm>
            <a:off x="6317895" y="1586096"/>
            <a:ext cx="4825159" cy="45719"/>
          </a:xfrm>
        </p:spPr>
        <p:txBody>
          <a:bodyPr>
            <a:normAutofit fontScale="25000" lnSpcReduction="20000"/>
          </a:bodyPr>
          <a:lstStyle/>
          <a:p>
            <a:r>
              <a:rPr lang="en-US" dirty="0" smtClean="0"/>
              <a:t>2</a:t>
            </a:r>
            <a:endParaRPr lang="en-US" dirty="0"/>
          </a:p>
        </p:txBody>
      </p:sp>
      <p:sp>
        <p:nvSpPr>
          <p:cNvPr id="12" name="Content Placeholder 11"/>
          <p:cNvSpPr>
            <a:spLocks noGrp="1"/>
          </p:cNvSpPr>
          <p:nvPr>
            <p:ph sz="quarter" idx="2"/>
          </p:nvPr>
        </p:nvSpPr>
        <p:spPr>
          <a:xfrm>
            <a:off x="723694" y="1727201"/>
            <a:ext cx="4825159" cy="4858795"/>
          </a:xfrm>
        </p:spPr>
        <p:txBody>
          <a:bodyPr>
            <a:normAutofit/>
          </a:bodyPr>
          <a:lstStyle/>
          <a:p>
            <a:r>
              <a:rPr lang="en-IN" sz="1500" dirty="0" err="1" smtClean="0"/>
              <a:t>inp_len</a:t>
            </a:r>
            <a:r>
              <a:rPr lang="en-IN" sz="1500" dirty="0" smtClean="0"/>
              <a:t>=input('enter number of input bits');</a:t>
            </a:r>
          </a:p>
          <a:p>
            <a:r>
              <a:rPr lang="en-IN" sz="1500" dirty="0" smtClean="0"/>
              <a:t>K=input('enter constraint length');</a:t>
            </a:r>
          </a:p>
          <a:p>
            <a:r>
              <a:rPr lang="en-IN" sz="1500" dirty="0" err="1" smtClean="0"/>
              <a:t>zer</a:t>
            </a:r>
            <a:r>
              <a:rPr lang="en-IN" sz="1500" dirty="0" smtClean="0"/>
              <a:t>=zeros(1,K-1); % z is the matrix of zeros to be added</a:t>
            </a:r>
            <a:br>
              <a:rPr lang="en-IN" sz="1500" dirty="0" smtClean="0"/>
            </a:br>
            <a:endParaRPr lang="en-IN" sz="1500" dirty="0" smtClean="0"/>
          </a:p>
          <a:p>
            <a:r>
              <a:rPr lang="en-IN" sz="1500" dirty="0" smtClean="0"/>
              <a:t>for </a:t>
            </a:r>
            <a:r>
              <a:rPr lang="en-IN" sz="1500" dirty="0" err="1" smtClean="0"/>
              <a:t>i</a:t>
            </a:r>
            <a:r>
              <a:rPr lang="en-IN" sz="1500" dirty="0" smtClean="0"/>
              <a:t>=1:inp_len</a:t>
            </a:r>
          </a:p>
          <a:p>
            <a:r>
              <a:rPr lang="en-IN" sz="1500" dirty="0" smtClean="0"/>
              <a:t>in(</a:t>
            </a:r>
            <a:r>
              <a:rPr lang="en-IN" sz="1500" dirty="0" err="1" smtClean="0"/>
              <a:t>i</a:t>
            </a:r>
            <a:r>
              <a:rPr lang="en-IN" sz="1500" dirty="0" smtClean="0"/>
              <a:t>)=rand &lt;0.5;</a:t>
            </a:r>
          </a:p>
          <a:p>
            <a:r>
              <a:rPr lang="en-IN" sz="1500" dirty="0" smtClean="0"/>
              <a:t>end</a:t>
            </a:r>
          </a:p>
          <a:p>
            <a:r>
              <a:rPr lang="en-IN" sz="1500" dirty="0" err="1" smtClean="0"/>
              <a:t>enc_in</a:t>
            </a:r>
            <a:r>
              <a:rPr lang="en-IN" sz="1500" dirty="0" smtClean="0"/>
              <a:t>=[</a:t>
            </a:r>
            <a:r>
              <a:rPr lang="en-IN" sz="1500" dirty="0" err="1" smtClean="0"/>
              <a:t>zer,in,zer</a:t>
            </a:r>
            <a:r>
              <a:rPr lang="en-IN" sz="1500" dirty="0" smtClean="0"/>
              <a:t>]; % </a:t>
            </a:r>
            <a:r>
              <a:rPr lang="en-IN" sz="1500" dirty="0" err="1" smtClean="0"/>
              <a:t>enc_in</a:t>
            </a:r>
            <a:r>
              <a:rPr lang="en-IN" sz="1500" dirty="0" smtClean="0"/>
              <a:t> is the encoded input with zeros</a:t>
            </a:r>
          </a:p>
          <a:p>
            <a:r>
              <a:rPr lang="en-IN" sz="1500" dirty="0" smtClean="0"/>
              <a:t>n=input('enter number of parity bits per window');</a:t>
            </a:r>
          </a:p>
          <a:p>
            <a:r>
              <a:rPr lang="en-IN" sz="1500" dirty="0" smtClean="0"/>
              <a:t>%n=2;</a:t>
            </a:r>
          </a:p>
          <a:p>
            <a:r>
              <a:rPr lang="en-IN" sz="1500" dirty="0" smtClean="0"/>
              <a:t>gen=zeros(</a:t>
            </a:r>
            <a:r>
              <a:rPr lang="en-IN" sz="1500" dirty="0" err="1" smtClean="0"/>
              <a:t>n,K</a:t>
            </a:r>
            <a:r>
              <a:rPr lang="en-IN" sz="1500" dirty="0" smtClean="0"/>
              <a:t>); % gen is a matrix which stores the generator polynomials</a:t>
            </a:r>
          </a:p>
          <a:p>
            <a:r>
              <a:rPr lang="en-IN" sz="1500" dirty="0" smtClean="0"/>
              <a:t>for </a:t>
            </a:r>
            <a:r>
              <a:rPr lang="en-IN" sz="1500" dirty="0" err="1" smtClean="0"/>
              <a:t>i</a:t>
            </a:r>
            <a:r>
              <a:rPr lang="en-IN" sz="1500" dirty="0" smtClean="0"/>
              <a:t>=1:n</a:t>
            </a:r>
          </a:p>
          <a:p>
            <a:r>
              <a:rPr lang="en-IN" sz="1500" dirty="0" smtClean="0"/>
              <a:t>g=input('enter generator </a:t>
            </a:r>
            <a:r>
              <a:rPr lang="en-IN" sz="1500" dirty="0" err="1" smtClean="0"/>
              <a:t>polynomial','s</a:t>
            </a:r>
            <a:r>
              <a:rPr lang="en-IN" sz="1500" dirty="0" smtClean="0"/>
              <a:t>');</a:t>
            </a:r>
          </a:p>
          <a:p>
            <a:r>
              <a:rPr lang="en-IN" sz="1500" dirty="0" smtClean="0"/>
              <a:t>o=char(num2cell(g));</a:t>
            </a:r>
          </a:p>
          <a:p>
            <a:r>
              <a:rPr lang="en-IN" sz="1500" dirty="0" smtClean="0"/>
              <a:t>o=reshape(str2num(o),1,[]);</a:t>
            </a:r>
          </a:p>
        </p:txBody>
      </p:sp>
      <p:sp>
        <p:nvSpPr>
          <p:cNvPr id="14" name="Content Placeholder 13"/>
          <p:cNvSpPr>
            <a:spLocks noGrp="1"/>
          </p:cNvSpPr>
          <p:nvPr>
            <p:ph sz="quarter" idx="4"/>
          </p:nvPr>
        </p:nvSpPr>
        <p:spPr>
          <a:xfrm>
            <a:off x="6317894" y="1853248"/>
            <a:ext cx="4825159" cy="4732748"/>
          </a:xfrm>
        </p:spPr>
        <p:txBody>
          <a:bodyPr>
            <a:normAutofit fontScale="77500" lnSpcReduction="20000"/>
          </a:bodyPr>
          <a:lstStyle/>
          <a:p>
            <a:r>
              <a:rPr lang="en-IN" dirty="0" smtClean="0"/>
              <a:t>for j=1:K</a:t>
            </a:r>
          </a:p>
          <a:p>
            <a:r>
              <a:rPr lang="en-IN" dirty="0" smtClean="0"/>
              <a:t>gen(</a:t>
            </a:r>
            <a:r>
              <a:rPr lang="en-IN" dirty="0" err="1" smtClean="0"/>
              <a:t>i,j</a:t>
            </a:r>
            <a:r>
              <a:rPr lang="en-IN" dirty="0" smtClean="0"/>
              <a:t>)=o(1,j);</a:t>
            </a:r>
          </a:p>
          <a:p>
            <a:r>
              <a:rPr lang="en-IN" dirty="0" smtClean="0"/>
              <a:t>end</a:t>
            </a:r>
          </a:p>
          <a:p>
            <a:r>
              <a:rPr lang="en-IN" dirty="0" smtClean="0"/>
              <a:t>end</a:t>
            </a:r>
          </a:p>
          <a:p>
            <a:r>
              <a:rPr lang="en-IN" dirty="0" err="1" smtClean="0"/>
              <a:t>enc_bits</a:t>
            </a:r>
            <a:r>
              <a:rPr lang="en-IN" dirty="0" smtClean="0"/>
              <a:t>=zeros(1,n*(inp_len+K-1));</a:t>
            </a:r>
          </a:p>
          <a:p>
            <a:r>
              <a:rPr lang="en-IN" dirty="0" smtClean="0"/>
              <a:t>for </a:t>
            </a:r>
            <a:r>
              <a:rPr lang="en-IN" dirty="0" err="1" smtClean="0"/>
              <a:t>i</a:t>
            </a:r>
            <a:r>
              <a:rPr lang="en-IN" dirty="0" smtClean="0"/>
              <a:t>=1:inp_len+K-1</a:t>
            </a:r>
          </a:p>
          <a:p>
            <a:r>
              <a:rPr lang="en-IN" dirty="0" smtClean="0"/>
              <a:t>for j=1:n</a:t>
            </a:r>
          </a:p>
          <a:p>
            <a:r>
              <a:rPr lang="en-IN" dirty="0" smtClean="0"/>
              <a:t>for d=K:-1:1</a:t>
            </a:r>
          </a:p>
          <a:p>
            <a:r>
              <a:rPr lang="en-IN" dirty="0" err="1" smtClean="0"/>
              <a:t>enc_bits</a:t>
            </a:r>
            <a:r>
              <a:rPr lang="en-IN" dirty="0" smtClean="0"/>
              <a:t>(1,j+(i-1)*n)=</a:t>
            </a:r>
            <a:r>
              <a:rPr lang="en-IN" dirty="0" err="1" smtClean="0"/>
              <a:t>enc_in</a:t>
            </a:r>
            <a:r>
              <a:rPr lang="en-IN" dirty="0" smtClean="0"/>
              <a:t>(1,K-d+i)*gen(</a:t>
            </a:r>
            <a:r>
              <a:rPr lang="en-IN" dirty="0" err="1" smtClean="0"/>
              <a:t>j,d</a:t>
            </a:r>
            <a:r>
              <a:rPr lang="en-IN" dirty="0" smtClean="0"/>
              <a:t>) + </a:t>
            </a:r>
            <a:r>
              <a:rPr lang="en-IN" dirty="0" err="1" smtClean="0"/>
              <a:t>enc_bits</a:t>
            </a:r>
            <a:r>
              <a:rPr lang="en-IN" dirty="0" smtClean="0"/>
              <a:t>(1,j+(i-1)*n);</a:t>
            </a:r>
          </a:p>
          <a:p>
            <a:r>
              <a:rPr lang="en-IN" dirty="0" smtClean="0"/>
              <a:t>end</a:t>
            </a:r>
          </a:p>
          <a:p>
            <a:r>
              <a:rPr lang="en-IN" dirty="0" err="1" smtClean="0"/>
              <a:t>enc_bits</a:t>
            </a:r>
            <a:r>
              <a:rPr lang="en-IN" dirty="0" smtClean="0"/>
              <a:t>(1,n*(i-1)+j)=mod(</a:t>
            </a:r>
            <a:r>
              <a:rPr lang="en-IN" dirty="0" err="1" smtClean="0"/>
              <a:t>enc_bits</a:t>
            </a:r>
            <a:r>
              <a:rPr lang="en-IN" dirty="0" smtClean="0"/>
              <a:t>(1,n*(i-1)+j),2);</a:t>
            </a:r>
          </a:p>
          <a:p>
            <a:r>
              <a:rPr lang="en-IN" dirty="0" smtClean="0"/>
              <a:t>end</a:t>
            </a:r>
          </a:p>
          <a:p>
            <a:r>
              <a:rPr lang="en-IN" dirty="0" smtClean="0"/>
              <a:t>end</a:t>
            </a:r>
            <a:br>
              <a:rPr lang="en-IN" dirty="0" smtClean="0"/>
            </a:br>
            <a:endParaRPr lang="en-IN" dirty="0" smtClean="0"/>
          </a:p>
          <a:p>
            <a:r>
              <a:rPr lang="en-IN" dirty="0" smtClean="0"/>
              <a:t>display(</a:t>
            </a:r>
            <a:r>
              <a:rPr lang="en-IN" dirty="0" err="1" smtClean="0"/>
              <a:t>enc_bits</a:t>
            </a:r>
            <a:r>
              <a:rPr lang="en-IN" dirty="0" smtClean="0"/>
              <a:t>); % </a:t>
            </a:r>
            <a:r>
              <a:rPr lang="en-IN" dirty="0" err="1" smtClean="0"/>
              <a:t>enc_bits</a:t>
            </a:r>
            <a:r>
              <a:rPr lang="en-IN" dirty="0" smtClean="0"/>
              <a:t> are the bits which are encoded</a:t>
            </a:r>
          </a:p>
          <a:p>
            <a:endParaRPr lang="en-US" dirty="0"/>
          </a:p>
        </p:txBody>
      </p:sp>
    </p:spTree>
    <p:extLst>
      <p:ext uri="{BB962C8B-B14F-4D97-AF65-F5344CB8AC3E}">
        <p14:creationId xmlns:p14="http://schemas.microsoft.com/office/powerpoint/2010/main" val="218040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6682" y="319316"/>
            <a:ext cx="5277032" cy="456525"/>
          </a:xfrm>
        </p:spPr>
        <p:txBody>
          <a:bodyPr/>
          <a:lstStyle/>
          <a:p>
            <a:r>
              <a:rPr lang="en-US" sz="4400" dirty="0" smtClean="0"/>
              <a:t>Decoder </a:t>
            </a:r>
            <a:r>
              <a:rPr lang="en-US" dirty="0" smtClean="0"/>
              <a:t> </a:t>
            </a:r>
            <a:r>
              <a:rPr lang="en-US" sz="4400" dirty="0" smtClean="0"/>
              <a:t>Concept</a:t>
            </a:r>
            <a:endParaRPr lang="en-US" sz="4400" dirty="0"/>
          </a:p>
        </p:txBody>
      </p:sp>
      <p:sp>
        <p:nvSpPr>
          <p:cNvPr id="10" name="Text Placeholder 9"/>
          <p:cNvSpPr>
            <a:spLocks noGrp="1"/>
          </p:cNvSpPr>
          <p:nvPr>
            <p:ph type="body" idx="2"/>
          </p:nvPr>
        </p:nvSpPr>
        <p:spPr>
          <a:xfrm>
            <a:off x="1143909" y="899886"/>
            <a:ext cx="9828892" cy="5596448"/>
          </a:xfrm>
        </p:spPr>
        <p:txBody>
          <a:bodyPr>
            <a:noAutofit/>
          </a:bodyPr>
          <a:lstStyle/>
          <a:p>
            <a:r>
              <a:rPr lang="en-US" sz="2000" b="1" dirty="0" smtClean="0">
                <a:latin typeface="+mj-lt"/>
              </a:rPr>
              <a:t>Viterbi Concept:-</a:t>
            </a:r>
          </a:p>
          <a:p>
            <a:r>
              <a:rPr lang="en-US" sz="1700" dirty="0" smtClean="0"/>
              <a:t> </a:t>
            </a:r>
            <a:r>
              <a:rPr lang="en-US" sz="1700" b="1" dirty="0" smtClean="0"/>
              <a:t>1)</a:t>
            </a:r>
            <a:r>
              <a:rPr lang="en-US" sz="1700" dirty="0" smtClean="0"/>
              <a:t>Here, first we have calculated the difference from one state to other 2 state respectively by taking an 2-D matrix of size 8 x length of input bits named as </a:t>
            </a:r>
            <a:r>
              <a:rPr lang="en-US" sz="1700" dirty="0" err="1" smtClean="0"/>
              <a:t>diff_lin.For</a:t>
            </a:r>
            <a:r>
              <a:rPr lang="en-US" sz="1700" dirty="0" smtClean="0"/>
              <a:t>  example( state 1( 0 0 ) would either go to state ( if input bit is  o) or to state  b(10 )( if input bit is  1)).</a:t>
            </a:r>
          </a:p>
          <a:p>
            <a:endParaRPr lang="en-US" sz="1700" dirty="0" smtClean="0"/>
          </a:p>
          <a:p>
            <a:r>
              <a:rPr lang="en-US" sz="1700" b="1" dirty="0" smtClean="0"/>
              <a:t>2)</a:t>
            </a:r>
            <a:r>
              <a:rPr lang="en-US" sz="1700" dirty="0" smtClean="0"/>
              <a:t>Then, it starts the tracing of path for the minimum distance by iterating it, starting the iteration from the first state of  assign zero  to its branch matrix and assign higher value to the rest of 3 column ( to rest of 3 state for first encoded input bit ) so it will be help to us bring the time if back-tracing of path.</a:t>
            </a:r>
          </a:p>
          <a:p>
            <a:endParaRPr lang="en-US" sz="1700" dirty="0" smtClean="0"/>
          </a:p>
          <a:p>
            <a:r>
              <a:rPr lang="en-US" sz="1700" dirty="0" smtClean="0"/>
              <a:t>3)In this iteration , program compare the sum of branch and path matrix of its two predecessor state and store minimum of them in a matrix  of size 4 x (length of input bit +1)  which  named it as Box  as shown in below given slides respectively.  </a:t>
            </a:r>
          </a:p>
          <a:p>
            <a:endParaRPr lang="en-US" sz="1700" dirty="0" smtClean="0"/>
          </a:p>
          <a:p>
            <a:r>
              <a:rPr lang="en-US" sz="1700" dirty="0" smtClean="0"/>
              <a:t>4)Once ,all the iteration gets completed  , (BACK-TRACING)program will find out the minimum value of this 4 path and after that it will retrace the path by comparing the sum of branch and path matrix of its two predecessor state and store the bit required for that particular way of path in a matrix which is  named as  </a:t>
            </a:r>
            <a:r>
              <a:rPr lang="en-US" sz="1700" dirty="0" err="1" smtClean="0"/>
              <a:t>rd_bits</a:t>
            </a:r>
            <a:r>
              <a:rPr lang="en-US" sz="1700" dirty="0" smtClean="0"/>
              <a:t> in program.</a:t>
            </a:r>
          </a:p>
          <a:p>
            <a:endParaRPr lang="en-US" sz="1700" dirty="0" smtClean="0"/>
          </a:p>
          <a:p>
            <a:r>
              <a:rPr lang="en-US" sz="1700" dirty="0" smtClean="0"/>
              <a:t>5)Finally by reversing the </a:t>
            </a:r>
            <a:r>
              <a:rPr lang="en-US" sz="1700" dirty="0" err="1" smtClean="0"/>
              <a:t>rd_bit</a:t>
            </a:r>
            <a:r>
              <a:rPr lang="en-US" sz="1700" dirty="0" smtClean="0"/>
              <a:t> matrix , we got  decoded  bits.  It take about 3-4 min for simulation </a:t>
            </a:r>
          </a:p>
        </p:txBody>
      </p:sp>
    </p:spTree>
    <p:extLst>
      <p:ext uri="{BB962C8B-B14F-4D97-AF65-F5344CB8AC3E}">
        <p14:creationId xmlns:p14="http://schemas.microsoft.com/office/powerpoint/2010/main" val="30602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4115" y="420914"/>
            <a:ext cx="10972800" cy="816574"/>
          </a:xfrm>
        </p:spPr>
        <p:txBody>
          <a:bodyPr>
            <a:normAutofit/>
          </a:bodyPr>
          <a:lstStyle/>
          <a:p>
            <a:r>
              <a:rPr lang="en-US" dirty="0" smtClean="0"/>
              <a:t>   </a:t>
            </a:r>
            <a:r>
              <a:rPr lang="en-US" sz="4400" dirty="0" smtClean="0"/>
              <a:t>Branch Matrix Calculation Code </a:t>
            </a:r>
            <a:endParaRPr lang="en-US" sz="4400" dirty="0"/>
          </a:p>
        </p:txBody>
      </p:sp>
      <p:pic>
        <p:nvPicPr>
          <p:cNvPr id="1026" name="Picture 2"/>
          <p:cNvPicPr>
            <a:picLocks noGrp="1" noChangeAspect="1" noChangeArrowheads="1"/>
          </p:cNvPicPr>
          <p:nvPr>
            <p:ph idx="1"/>
          </p:nvPr>
        </p:nvPicPr>
        <p:blipFill>
          <a:blip r:embed="rId2"/>
          <a:srcRect/>
          <a:stretch>
            <a:fillRect/>
          </a:stretch>
        </p:blipFill>
        <p:spPr bwMode="auto">
          <a:xfrm>
            <a:off x="928914" y="1425679"/>
            <a:ext cx="10435772" cy="4891872"/>
          </a:xfrm>
          <a:prstGeom prst="rect">
            <a:avLst/>
          </a:prstGeom>
          <a:noFill/>
          <a:ln w="9525">
            <a:noFill/>
            <a:miter lim="800000"/>
            <a:headEnd/>
            <a:tailEnd/>
          </a:ln>
          <a:effectLst/>
        </p:spPr>
      </p:pic>
    </p:spTree>
    <p:extLst>
      <p:ext uri="{BB962C8B-B14F-4D97-AF65-F5344CB8AC3E}">
        <p14:creationId xmlns:p14="http://schemas.microsoft.com/office/powerpoint/2010/main" val="86389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5" y="522514"/>
            <a:ext cx="9681028" cy="816574"/>
          </a:xfrm>
        </p:spPr>
        <p:txBody>
          <a:bodyPr>
            <a:normAutofit/>
          </a:bodyPr>
          <a:lstStyle/>
          <a:p>
            <a:r>
              <a:rPr lang="en-US" dirty="0" smtClean="0"/>
              <a:t>           </a:t>
            </a:r>
            <a:r>
              <a:rPr lang="en-US" sz="4400" dirty="0" smtClean="0"/>
              <a:t>Path </a:t>
            </a:r>
            <a:r>
              <a:rPr lang="en-US" sz="4400" dirty="0"/>
              <a:t>Matrix </a:t>
            </a:r>
            <a:r>
              <a:rPr lang="en-US" sz="4400" dirty="0" smtClean="0"/>
              <a:t>Calculation Code</a:t>
            </a:r>
            <a:endParaRPr lang="en-US" sz="4400" dirty="0"/>
          </a:p>
        </p:txBody>
      </p:sp>
      <p:pic>
        <p:nvPicPr>
          <p:cNvPr id="2050" name="Picture 2"/>
          <p:cNvPicPr>
            <a:picLocks noGrp="1" noChangeAspect="1" noChangeArrowheads="1"/>
          </p:cNvPicPr>
          <p:nvPr>
            <p:ph idx="1"/>
          </p:nvPr>
        </p:nvPicPr>
        <p:blipFill>
          <a:blip r:embed="rId2"/>
          <a:srcRect/>
          <a:stretch>
            <a:fillRect/>
          </a:stretch>
        </p:blipFill>
        <p:spPr bwMode="auto">
          <a:xfrm>
            <a:off x="1393371" y="1494972"/>
            <a:ext cx="9434286" cy="5079999"/>
          </a:xfrm>
          <a:prstGeom prst="rect">
            <a:avLst/>
          </a:prstGeom>
          <a:noFill/>
          <a:ln w="9525">
            <a:noFill/>
            <a:miter lim="800000"/>
            <a:headEnd/>
            <a:tailEnd/>
          </a:ln>
          <a:effectLst/>
        </p:spPr>
      </p:pic>
    </p:spTree>
    <p:extLst>
      <p:ext uri="{BB962C8B-B14F-4D97-AF65-F5344CB8AC3E}">
        <p14:creationId xmlns:p14="http://schemas.microsoft.com/office/powerpoint/2010/main" val="22018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2" y="377372"/>
            <a:ext cx="10972800" cy="831088"/>
          </a:xfrm>
        </p:spPr>
        <p:txBody>
          <a:bodyPr>
            <a:normAutofit/>
          </a:bodyPr>
          <a:lstStyle/>
          <a:p>
            <a:r>
              <a:rPr lang="en-US" dirty="0" smtClean="0"/>
              <a:t>            </a:t>
            </a:r>
            <a:r>
              <a:rPr lang="en-US" sz="4400" dirty="0" smtClean="0"/>
              <a:t>Trellis Trace-back</a:t>
            </a:r>
            <a:endParaRPr lang="en-US" sz="4400" dirty="0"/>
          </a:p>
        </p:txBody>
      </p:sp>
      <p:pic>
        <p:nvPicPr>
          <p:cNvPr id="3077" name="Picture 5"/>
          <p:cNvPicPr>
            <a:picLocks noGrp="1" noChangeAspect="1" noChangeArrowheads="1"/>
          </p:cNvPicPr>
          <p:nvPr>
            <p:ph idx="1"/>
          </p:nvPr>
        </p:nvPicPr>
        <p:blipFill>
          <a:blip r:embed="rId3"/>
          <a:srcRect/>
          <a:stretch>
            <a:fillRect/>
          </a:stretch>
        </p:blipFill>
        <p:spPr bwMode="auto">
          <a:xfrm>
            <a:off x="1538514" y="1378858"/>
            <a:ext cx="9260114" cy="4884284"/>
          </a:xfrm>
          <a:prstGeom prst="rect">
            <a:avLst/>
          </a:prstGeom>
          <a:noFill/>
          <a:ln w="9525">
            <a:noFill/>
            <a:miter lim="800000"/>
            <a:headEnd/>
            <a:tailEnd/>
          </a:ln>
          <a:effectLst/>
        </p:spPr>
      </p:pic>
    </p:spTree>
    <p:extLst>
      <p:ext uri="{BB962C8B-B14F-4D97-AF65-F5344CB8AC3E}">
        <p14:creationId xmlns:p14="http://schemas.microsoft.com/office/powerpoint/2010/main" val="74696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1152"/>
            <a:ext cx="8055429" cy="1162050"/>
          </a:xfrm>
        </p:spPr>
        <p:txBody>
          <a:bodyPr/>
          <a:lstStyle/>
          <a:p>
            <a:r>
              <a:rPr lang="en-US" sz="4400" dirty="0" smtClean="0"/>
              <a:t>BIT DECISION CODE</a:t>
            </a:r>
            <a:endParaRPr lang="en-IN" sz="4400" dirty="0"/>
          </a:p>
        </p:txBody>
      </p:sp>
      <p:sp>
        <p:nvSpPr>
          <p:cNvPr id="8" name="Text Placeholder 7"/>
          <p:cNvSpPr>
            <a:spLocks noGrp="1"/>
          </p:cNvSpPr>
          <p:nvPr>
            <p:ph type="body" idx="2"/>
          </p:nvPr>
        </p:nvSpPr>
        <p:spPr/>
        <p:txBody>
          <a:bodyPr>
            <a:normAutofit/>
          </a:bodyPr>
          <a:lstStyle/>
          <a:p>
            <a:r>
              <a:rPr lang="en-US" sz="1800" dirty="0" smtClean="0"/>
              <a:t>I  sub-parted the trellis and bit decision in to two slide so that you are able to have a look at my whole code of  back-tracing and bit decision part.</a:t>
            </a:r>
            <a:endParaRPr lang="en-IN" sz="1800" dirty="0"/>
          </a:p>
        </p:txBody>
      </p:sp>
      <p:pic>
        <p:nvPicPr>
          <p:cNvPr id="4100" name="Picture 4"/>
          <p:cNvPicPr>
            <a:picLocks noGrp="1" noChangeAspect="1" noChangeArrowheads="1"/>
          </p:cNvPicPr>
          <p:nvPr>
            <p:ph sz="half" idx="1"/>
          </p:nvPr>
        </p:nvPicPr>
        <p:blipFill>
          <a:blip r:embed="rId2"/>
          <a:stretch>
            <a:fillRect/>
          </a:stretch>
        </p:blipFill>
        <p:spPr bwMode="auto">
          <a:xfrm>
            <a:off x="4746170" y="1785257"/>
            <a:ext cx="5762171" cy="46736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838</TotalTime>
  <Words>1001</Words>
  <Application>Microsoft Office PowerPoint</Application>
  <PresentationFormat>Widescreen</PresentationFormat>
  <Paragraphs>98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Constantia</vt:lpstr>
      <vt:lpstr>Wingdings 2</vt:lpstr>
      <vt:lpstr>Flow</vt:lpstr>
      <vt:lpstr>CT PROJECT  </vt:lpstr>
      <vt:lpstr>HONOR Code</vt:lpstr>
      <vt:lpstr>ENCODER CONCEPT</vt:lpstr>
      <vt:lpstr>    Encoder Code Snippet</vt:lpstr>
      <vt:lpstr>Decoder  Concept</vt:lpstr>
      <vt:lpstr>   Branch Matrix Calculation Code </vt:lpstr>
      <vt:lpstr>           Path Matrix Calculation Code</vt:lpstr>
      <vt:lpstr>            Trellis Trace-back</vt:lpstr>
      <vt:lpstr>BIT DECISION CODE</vt:lpstr>
      <vt:lpstr>                    Monte Carlos Simulation Code</vt:lpstr>
      <vt:lpstr>                                      BEGINEER’S  RESULT</vt:lpstr>
      <vt:lpstr>                                           INTERMEDIATE PART 1</vt:lpstr>
      <vt:lpstr>                                             INTERMEDIATE PART 2</vt:lpstr>
      <vt:lpstr>ADVANCE PART</vt:lpstr>
      <vt:lpstr>PowerPoint Presentation</vt:lpstr>
      <vt:lpstr>    CALCULATION OF ADVANCE PART</vt:lpstr>
      <vt:lpstr>    CALCULATION OF ADVANCE PART</vt:lpstr>
      <vt:lpstr>SUMMARY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dc:title>
  <dc:creator>zalak</dc:creator>
  <cp:lastModifiedBy>zalak</cp:lastModifiedBy>
  <cp:revision>55</cp:revision>
  <dcterms:created xsi:type="dcterms:W3CDTF">2020-04-14T15:33:51Z</dcterms:created>
  <dcterms:modified xsi:type="dcterms:W3CDTF">2020-05-15T02:28:50Z</dcterms:modified>
</cp:coreProperties>
</file>