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76" r:id="rId4"/>
    <p:sldId id="275" r:id="rId5"/>
    <p:sldId id="262" r:id="rId6"/>
    <p:sldId id="265" r:id="rId7"/>
    <p:sldId id="267" r:id="rId8"/>
    <p:sldId id="270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3D51ED-1A44-4542-ABD4-B21DA41F1701}">
          <p14:sldIdLst>
            <p14:sldId id="257"/>
            <p14:sldId id="260"/>
            <p14:sldId id="276"/>
            <p14:sldId id="275"/>
            <p14:sldId id="262"/>
            <p14:sldId id="265"/>
            <p14:sldId id="267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eyashi Mukhopadhyay" initials="SM" lastIdx="1" clrIdx="0">
    <p:extLst>
      <p:ext uri="{19B8F6BF-5375-455C-9EA6-DF929625EA0E}">
        <p15:presenceInfo xmlns:p15="http://schemas.microsoft.com/office/powerpoint/2012/main" userId="Shreyashi Mukhopadhya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5B5-EF43-4B74-98A4-972955FBA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3F31B-3357-428E-886F-40FAA373D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ECBE0-2A94-4F44-93B9-7A0121E9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3426-0F1A-4F54-81A3-94DB3380E7D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0C65A-882A-4744-8A6E-21AF5899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7D265-7D49-484D-8DC3-F7A76184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CB57-865A-4888-8995-4AC0488FB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0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AEFE-11F2-491F-8AD9-1926725F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13766-B97A-458E-B518-714B69313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6A84B-D8DF-4F45-B131-588D615C7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3426-0F1A-4F54-81A3-94DB3380E7D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8FD0E-5C58-4F70-9510-F3718C45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DD6B1-5644-4F74-AEE6-6EC32596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CB57-865A-4888-8995-4AC0488FB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3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4B442-D57F-40E5-8CF9-7A6CB6179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AA48A-E5A7-4F2E-A1D9-0CB40EAA3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85117-A65A-49D6-90B4-A55FAFFD5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3426-0F1A-4F54-81A3-94DB3380E7D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DD61D-E292-48EE-A97B-1B6977D7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0604C-04D7-4069-AC0F-21A68398F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CB57-865A-4888-8995-4AC0488FB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1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2F64-B286-4ED3-B439-C46E4AC2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9FEEA-5A86-4A0C-90FA-25ED1BED0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F2D9E-BF9C-42A5-A11A-6F9FE80C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3426-0F1A-4F54-81A3-94DB3380E7D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7FDFE-0C42-413A-996E-42E6D20F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694B9-B00A-49F7-8F82-D34C5353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CB57-865A-4888-8995-4AC0488FB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1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AAA30-535A-49ED-9490-1B99B944F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E3992-E7D9-4954-BCCE-CACD16A5D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2B28C-8828-4F36-AD9F-B286D8F1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3426-0F1A-4F54-81A3-94DB3380E7D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9B5D5-136E-4EC5-BE5D-FDACC606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34115-7FCD-475C-9D56-52350B97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CB57-865A-4888-8995-4AC0488FB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0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2BC1-0E49-4C59-BB46-01F1F6DA2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BEDC-8833-40A5-84D1-B14CCA504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A28A8-86A6-4CD5-9364-E73497BF8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7BD56-17C6-4DB5-B8FF-B83106F8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3426-0F1A-4F54-81A3-94DB3380E7D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EBA14-5A79-424F-96B8-654BF9332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370AD-31C7-4262-916A-37A3884A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CB57-865A-4888-8995-4AC0488FB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4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A22E4-0082-496D-A603-90F2979F0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0CD7D-2ED2-466C-AFBB-6CCBE948B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BEBE3-5452-443C-9ED0-B3A1B6C4F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65A069-4F8A-4A24-B584-9C4ACADDD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D52895-4B53-4EBD-94BB-EED7D5A1B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34A99-B688-4997-896A-57484647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3426-0F1A-4F54-81A3-94DB3380E7D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82C66-B8D3-4091-98B4-65B53379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534FB-40BC-445C-AEAD-27A339DA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CB57-865A-4888-8995-4AC0488FB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3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615F-995B-44AB-B48A-74DC7C912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1673E8-EB82-47C7-8FF7-99313967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3426-0F1A-4F54-81A3-94DB3380E7D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0E9D2-6571-4C33-8EC3-AE7AA310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4E2AF-CCF4-459C-B3E3-2A0C590A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CB57-865A-4888-8995-4AC0488FB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0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0BA147-71A0-4288-B1E1-DFAC9BD3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3426-0F1A-4F54-81A3-94DB3380E7D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F45C9-3F88-44B1-8537-78A8C5B5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583D2-EDCD-4C1B-85B3-68EC567C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CB57-865A-4888-8995-4AC0488FB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7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2285-961C-4431-8C52-6D6E2DDC9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584D8-0149-4E25-851A-335F955CB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3C74-A368-4977-9DB8-11A4FF55B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C4D4F-28C3-481C-9D94-0DAB0C9A3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3426-0F1A-4F54-81A3-94DB3380E7D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A6196-7C93-4B9E-BC05-9272F96E9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975F8-28A4-4AD3-B714-565434FF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CB57-865A-4888-8995-4AC0488FB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12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463F-7029-4131-98C0-C762E0F7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993EA1-EB26-42DC-87A8-2AD395EF8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D8D35-7D4C-487D-B1B8-5A0EBD507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6AA4D-ED2E-4C2A-9370-30DC29CF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3426-0F1A-4F54-81A3-94DB3380E7D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71842-DB3C-4DEC-8B04-C04AE86EE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5D7CA-9697-4C99-B3DD-12CB11F6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CB57-865A-4888-8995-4AC0488FB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429EE-C272-4793-B64B-4A7AA2356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8CF08-496C-4CA1-AE50-9F0B9C66D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4D55F-5C7A-49CC-B9A5-B5F8EB936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93426-0F1A-4F54-81A3-94DB3380E7D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F565F-2F2A-4355-837C-40F475999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58EC3-B8E2-4460-8544-3C78DC564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3CB57-865A-4888-8995-4AC0488FB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4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www.moodysanalytic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F68C-D3E8-4FC0-B412-598F34C25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2077242"/>
          </a:xfrm>
        </p:spPr>
        <p:txBody>
          <a:bodyPr>
            <a:noAutofit/>
          </a:bodyPr>
          <a:lstStyle/>
          <a:p>
            <a:r>
              <a:rPr lang="en-US" sz="2400" b="1" dirty="0"/>
              <a:t>      </a:t>
            </a:r>
            <a:br>
              <a:rPr lang="en-US" sz="2400" b="1" dirty="0"/>
            </a:br>
            <a:r>
              <a:rPr lang="en-US" sz="2400" b="1" dirty="0"/>
              <a:t>     </a:t>
            </a:r>
            <a:r>
              <a:rPr lang="en-US" sz="2800" b="1" dirty="0"/>
              <a:t>Application of Alternative Data in Credit Decisioning for Small Business Loans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     Project by: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     Shreyashi Mukhopadhyay</a:t>
            </a:r>
            <a:br>
              <a:rPr lang="en-US" sz="2800" b="1" dirty="0"/>
            </a:br>
            <a:r>
              <a:rPr lang="en-US" sz="2800" b="1" dirty="0"/>
              <a:t>    </a:t>
            </a:r>
          </a:p>
        </p:txBody>
      </p:sp>
      <p:pic>
        <p:nvPicPr>
          <p:cNvPr id="27" name="Content Placeholder 12">
            <a:extLst>
              <a:ext uri="{FF2B5EF4-FFF2-40B4-BE49-F238E27FC236}">
                <a16:creationId xmlns:a16="http://schemas.microsoft.com/office/drawing/2014/main" id="{43EEF8B8-A59D-4FD7-BA4B-4A2AFDDCD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8106"/>
            <a:ext cx="12260062" cy="422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18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B0850-EA71-4728-9162-C9DB7C5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51" y="365125"/>
            <a:ext cx="11469950" cy="1325563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/>
              <a:t>Case Study:             CREDEX -- Commercial Banking Solutions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9F69A88-F264-4650-B9DC-2F1E231ED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468" y="648768"/>
            <a:ext cx="1010297" cy="59968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393AB5-9E3E-4A38-8CE4-5D13FA74D2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80" y="2341971"/>
            <a:ext cx="6016101" cy="3267581"/>
          </a:xfrm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4C24775C-F3FA-45BC-AB8F-4C42D2D9E8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423" y="2745725"/>
            <a:ext cx="3919181" cy="2645448"/>
          </a:xfrm>
        </p:spPr>
      </p:pic>
    </p:spTree>
    <p:extLst>
      <p:ext uri="{BB962C8B-B14F-4D97-AF65-F5344CB8AC3E}">
        <p14:creationId xmlns:p14="http://schemas.microsoft.com/office/powerpoint/2010/main" val="1191181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D934-2826-4969-AFBD-D99F2D0A45C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Tools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D5FFE-E86E-48E1-9883-5AEF41320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/>
              <a:t>PYTHON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/>
              <a:t>Beautiful Soup</a:t>
            </a:r>
          </a:p>
          <a:p>
            <a:pPr marL="0" indent="0">
              <a:buClr>
                <a:schemeClr val="accent2"/>
              </a:buClr>
              <a:buNone/>
            </a:pPr>
            <a:endParaRPr lang="en-US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/>
              <a:t>HTML</a:t>
            </a:r>
          </a:p>
          <a:p>
            <a:pPr marL="0" indent="0">
              <a:buClr>
                <a:schemeClr val="accent2"/>
              </a:buClr>
              <a:buNone/>
            </a:pPr>
            <a:endParaRPr lang="en-US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/>
              <a:t>JAVA SCRIPT PLOTLY</a:t>
            </a:r>
          </a:p>
          <a:p>
            <a:pPr marL="0" indent="0">
              <a:buClr>
                <a:schemeClr val="accent2"/>
              </a:buClr>
              <a:buNone/>
            </a:pPr>
            <a:endParaRPr lang="en-US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/>
              <a:t>JAVA SCRIPT LEAFLET </a:t>
            </a:r>
          </a:p>
          <a:p>
            <a:pPr marL="0" indent="0">
              <a:buClr>
                <a:schemeClr val="accent2"/>
              </a:buClr>
              <a:buNone/>
            </a:pPr>
            <a:endParaRPr lang="en-US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/>
              <a:t>TABLEAU</a:t>
            </a:r>
          </a:p>
          <a:p>
            <a:pPr marL="0" indent="0">
              <a:buClr>
                <a:schemeClr val="accent2"/>
              </a:buClr>
              <a:buNone/>
            </a:pPr>
            <a:endParaRPr lang="en-US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/>
              <a:t>MACHINE LEARNING --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547694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80670-B0BC-4D97-9F7D-E4A05D3540D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             Thank you! </a:t>
            </a:r>
          </a:p>
        </p:txBody>
      </p:sp>
      <p:pic>
        <p:nvPicPr>
          <p:cNvPr id="25" name="Content Placeholder 9">
            <a:extLst>
              <a:ext uri="{FF2B5EF4-FFF2-40B4-BE49-F238E27FC236}">
                <a16:creationId xmlns:a16="http://schemas.microsoft.com/office/drawing/2014/main" id="{40C68193-D6BA-407C-AF47-5D5D26E0B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97" y="365125"/>
            <a:ext cx="1318939" cy="1279371"/>
          </a:xfrm>
          <a:prstGeom prst="rect">
            <a:avLst/>
          </a:prstGeom>
        </p:spPr>
      </p:pic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91490B57-BDEF-48E3-B454-4BA2D8BB9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8443"/>
            <a:ext cx="10515600" cy="4523461"/>
          </a:xfrm>
        </p:spPr>
      </p:pic>
    </p:spTree>
    <p:extLst>
      <p:ext uri="{BB962C8B-B14F-4D97-AF65-F5344CB8AC3E}">
        <p14:creationId xmlns:p14="http://schemas.microsoft.com/office/powerpoint/2010/main" val="244802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3AA71-BAF4-4DA6-9DBB-B67C612E8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Research and Contents Credit: Moody’s Analytics</a:t>
            </a:r>
            <a:br>
              <a:rPr lang="en-US" dirty="0"/>
            </a:br>
            <a:r>
              <a:rPr lang="en-US" dirty="0">
                <a:hlinkClick r:id="rId2"/>
              </a:rPr>
              <a:t>www.moodysanalytics.com</a:t>
            </a:r>
            <a:br>
              <a:rPr lang="en-US" dirty="0"/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008DE1F-B43A-4A08-A27F-268A19AF5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25624"/>
            <a:ext cx="10515599" cy="5032375"/>
          </a:xfrm>
        </p:spPr>
      </p:pic>
    </p:spTree>
    <p:extLst>
      <p:ext uri="{BB962C8B-B14F-4D97-AF65-F5344CB8AC3E}">
        <p14:creationId xmlns:p14="http://schemas.microsoft.com/office/powerpoint/2010/main" val="292284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561C-4ECE-401A-967D-01CA127F62B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		   Small Business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72414A-BE73-4001-8B9C-749898C70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1" y="1701561"/>
            <a:ext cx="6381750" cy="4791314"/>
          </a:xfrm>
        </p:spPr>
      </p:pic>
    </p:spTree>
    <p:extLst>
      <p:ext uri="{BB962C8B-B14F-4D97-AF65-F5344CB8AC3E}">
        <p14:creationId xmlns:p14="http://schemas.microsoft.com/office/powerpoint/2010/main" val="142154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44D08-ED6B-4728-A7C8-6F1DC6C54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2664" cy="1325563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Small Business Loan terms by SBA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DA546-8EB8-4CE6-99A8-6ACD6E80CB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dirty="0"/>
              <a:t> Small Business Loan amounts: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7C43F1-5B57-453C-A1EE-0E3789928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696377"/>
              </p:ext>
            </p:extLst>
          </p:nvPr>
        </p:nvGraphicFramePr>
        <p:xfrm>
          <a:off x="838200" y="2929631"/>
          <a:ext cx="4799121" cy="3382270"/>
        </p:xfrm>
        <a:graphic>
          <a:graphicData uri="http://schemas.openxmlformats.org/drawingml/2006/table">
            <a:tbl>
              <a:tblPr/>
              <a:tblGrid>
                <a:gridCol w="1599707">
                  <a:extLst>
                    <a:ext uri="{9D8B030D-6E8A-4147-A177-3AD203B41FA5}">
                      <a16:colId xmlns:a16="http://schemas.microsoft.com/office/drawing/2014/main" val="680802507"/>
                    </a:ext>
                  </a:extLst>
                </a:gridCol>
                <a:gridCol w="1599707">
                  <a:extLst>
                    <a:ext uri="{9D8B030D-6E8A-4147-A177-3AD203B41FA5}">
                      <a16:colId xmlns:a16="http://schemas.microsoft.com/office/drawing/2014/main" val="1384252798"/>
                    </a:ext>
                  </a:extLst>
                </a:gridCol>
                <a:gridCol w="1599707">
                  <a:extLst>
                    <a:ext uri="{9D8B030D-6E8A-4147-A177-3AD203B41FA5}">
                      <a16:colId xmlns:a16="http://schemas.microsoft.com/office/drawing/2014/main" val="1423455652"/>
                    </a:ext>
                  </a:extLst>
                </a:gridCol>
              </a:tblGrid>
              <a:tr h="966363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solidFill>
                            <a:srgbClr val="005FB9"/>
                          </a:solidFill>
                          <a:effectLst/>
                        </a:rPr>
                        <a:t>SBA loan size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2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2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2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6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solidFill>
                            <a:srgbClr val="005FB9"/>
                          </a:solidFill>
                          <a:effectLst/>
                        </a:rPr>
                        <a:t>7(a) loan paid off in under 7 years *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2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2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2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6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solidFill>
                            <a:srgbClr val="005FB9"/>
                          </a:solidFill>
                          <a:effectLst/>
                        </a:rPr>
                        <a:t>7(a) loan paid off in over 7 years *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2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2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06969"/>
                  </a:ext>
                </a:extLst>
              </a:tr>
              <a:tr h="386545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$25,000 or less</a:t>
                      </a:r>
                    </a:p>
                  </a:txBody>
                  <a:tcPr>
                    <a:lnL w="7620" cap="flat" cmpd="sng" algn="ctr">
                      <a:solidFill>
                        <a:srgbClr val="D2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2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2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9.50%</a:t>
                      </a:r>
                    </a:p>
                  </a:txBody>
                  <a:tcPr>
                    <a:lnL w="7620" cap="flat" cmpd="sng" algn="ctr">
                      <a:solidFill>
                        <a:srgbClr val="D2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2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2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10.00%</a:t>
                      </a:r>
                    </a:p>
                  </a:txBody>
                  <a:tcPr>
                    <a:lnL w="7620" cap="flat" cmpd="sng" algn="ctr">
                      <a:solidFill>
                        <a:srgbClr val="D2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D2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765788"/>
                  </a:ext>
                </a:extLst>
              </a:tr>
              <a:tr h="676454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$25,001 to $50,000</a:t>
                      </a:r>
                    </a:p>
                  </a:txBody>
                  <a:tcPr>
                    <a:lnL w="7620" cap="flat" cmpd="sng" algn="ctr">
                      <a:solidFill>
                        <a:srgbClr val="D2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2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6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8.50%</a:t>
                      </a:r>
                    </a:p>
                  </a:txBody>
                  <a:tcPr>
                    <a:lnL w="7620" cap="flat" cmpd="sng" algn="ctr">
                      <a:solidFill>
                        <a:srgbClr val="D2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2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6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9.00%</a:t>
                      </a:r>
                    </a:p>
                  </a:txBody>
                  <a:tcPr>
                    <a:lnL w="7620" cap="flat" cmpd="sng" algn="ctr">
                      <a:solidFill>
                        <a:srgbClr val="D2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636449"/>
                  </a:ext>
                </a:extLst>
              </a:tr>
              <a:tr h="676454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More than $50,000</a:t>
                      </a:r>
                    </a:p>
                  </a:txBody>
                  <a:tcPr>
                    <a:lnL w="7620" cap="flat" cmpd="sng" algn="ctr">
                      <a:solidFill>
                        <a:srgbClr val="D2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2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7.50%</a:t>
                      </a:r>
                    </a:p>
                  </a:txBody>
                  <a:tcPr>
                    <a:lnL w="7620" cap="flat" cmpd="sng" algn="ctr">
                      <a:solidFill>
                        <a:srgbClr val="D2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2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8.00%</a:t>
                      </a:r>
                    </a:p>
                  </a:txBody>
                  <a:tcPr>
                    <a:lnL w="7620" cap="flat" cmpd="sng" algn="ctr">
                      <a:solidFill>
                        <a:srgbClr val="D2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92803"/>
                  </a:ext>
                </a:extLst>
              </a:tr>
              <a:tr h="676454">
                <a:tc gridSpan="3"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*Rates calculated with the current prime rate of 5.25%</a:t>
                      </a:r>
                    </a:p>
                  </a:txBody>
                  <a:tcPr>
                    <a:lnL w="7620" cap="flat" cmpd="sng" algn="ctr">
                      <a:solidFill>
                        <a:srgbClr val="D2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6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772157"/>
                  </a:ext>
                </a:extLst>
              </a:tr>
            </a:tbl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4C0DE8F-FD3F-405C-AE8C-AB67D4D65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88664" cy="4486276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b="1" cap="all" dirty="0"/>
              <a:t>LOAN TERMS: </a:t>
            </a:r>
          </a:p>
          <a:p>
            <a:pPr marL="0" indent="0">
              <a:buClr>
                <a:schemeClr val="accent2"/>
              </a:buClr>
              <a:buNone/>
            </a:pPr>
            <a:endParaRPr lang="en-US" b="1" cap="all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Loans do not have a minimum loan amount and max out at $5 million. The average SBA loan was around $374,000 in 2015.</a:t>
            </a:r>
          </a:p>
          <a:p>
            <a:pPr marL="0" indent="0">
              <a:buClr>
                <a:schemeClr val="accent2"/>
              </a:buClr>
              <a:buNone/>
            </a:pPr>
            <a:endParaRPr lang="en-US" sz="2400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The SBA guarantees 85% of your loan if it’s less than $150,000 and 75% if it’s more than $150,000. However, it limits guarantees to $3.75 million.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B64191-2F80-4F1E-8C62-F2DE625B7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937" y="514850"/>
            <a:ext cx="1026111" cy="102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8926-E57E-4142-8658-19488E76B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9550"/>
            <a:ext cx="8736257" cy="1114425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Small Businesses are the backbone of the U.S. Economy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6E026-463F-476B-A95C-173875BE8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" y="1323975"/>
            <a:ext cx="8736257" cy="5534025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1"/>
              </a:buClr>
            </a:pPr>
            <a:endParaRPr lang="en-US" sz="2000" b="1" dirty="0">
              <a:sym typeface="Wingdings" panose="05000000000000000000" pitchFamily="2" charset="2"/>
            </a:endParaRPr>
          </a:p>
          <a:p>
            <a:pPr>
              <a:buClr>
                <a:schemeClr val="accent1"/>
              </a:buClr>
            </a:pPr>
            <a:r>
              <a:rPr lang="en-US" sz="2000" b="1" dirty="0">
                <a:sym typeface="Wingdings" panose="05000000000000000000" pitchFamily="2" charset="2"/>
              </a:rPr>
              <a:t>  </a:t>
            </a:r>
            <a:r>
              <a:rPr lang="en-US" sz="2000" b="1" dirty="0"/>
              <a:t>There are 28 million small businesses in the U.S. -- which outnumber corporations    1162 to 1</a:t>
            </a:r>
          </a:p>
          <a:p>
            <a:pPr>
              <a:buClr>
                <a:schemeClr val="accent1"/>
              </a:buClr>
            </a:pPr>
            <a:endParaRPr lang="en-US" sz="2000" b="1" dirty="0"/>
          </a:p>
          <a:p>
            <a:pPr>
              <a:buClr>
                <a:schemeClr val="accent1"/>
              </a:buClr>
            </a:pPr>
            <a:r>
              <a:rPr lang="en-US" sz="2000" b="1" dirty="0">
                <a:sym typeface="Wingdings" panose="05000000000000000000" pitchFamily="2" charset="2"/>
              </a:rPr>
              <a:t>  </a:t>
            </a:r>
            <a:r>
              <a:rPr lang="en-US" sz="2000" b="1" dirty="0"/>
              <a:t>70% of small businesses are owned and operated by a single person</a:t>
            </a:r>
          </a:p>
          <a:p>
            <a:pPr>
              <a:buClr>
                <a:schemeClr val="accent1"/>
              </a:buClr>
            </a:pPr>
            <a:endParaRPr lang="en-US" sz="2000" b="1" dirty="0"/>
          </a:p>
          <a:p>
            <a:pPr>
              <a:buClr>
                <a:schemeClr val="accent1"/>
              </a:buClr>
            </a:pPr>
            <a:r>
              <a:rPr lang="en-US" sz="2000" b="1" dirty="0">
                <a:sym typeface="Wingdings" panose="05000000000000000000" pitchFamily="2" charset="2"/>
              </a:rPr>
              <a:t>  </a:t>
            </a:r>
            <a:r>
              <a:rPr lang="en-US" sz="2000" b="1" dirty="0"/>
              <a:t>Small businesses employ 57% of the country's private workforce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2000" b="1" dirty="0"/>
          </a:p>
          <a:p>
            <a:pPr>
              <a:buClr>
                <a:schemeClr val="accent1"/>
              </a:buClr>
            </a:pPr>
            <a:r>
              <a:rPr lang="en-US" sz="2000" b="1" dirty="0">
                <a:sym typeface="Wingdings" panose="05000000000000000000" pitchFamily="2" charset="2"/>
              </a:rPr>
              <a:t>  </a:t>
            </a:r>
            <a:r>
              <a:rPr lang="en-US" sz="2000" b="1" dirty="0"/>
              <a:t>Small businesses pay 44% of U.S. payroll</a:t>
            </a:r>
          </a:p>
          <a:p>
            <a:pPr>
              <a:buClr>
                <a:schemeClr val="accent1"/>
              </a:buClr>
            </a:pPr>
            <a:endParaRPr lang="en-US" sz="2000" b="1" dirty="0"/>
          </a:p>
          <a:p>
            <a:pPr>
              <a:buClr>
                <a:schemeClr val="accent1"/>
              </a:buClr>
            </a:pPr>
            <a:r>
              <a:rPr lang="en-US" sz="2000" b="1" dirty="0">
                <a:sym typeface="Wingdings" panose="05000000000000000000" pitchFamily="2" charset="2"/>
              </a:rPr>
              <a:t>  </a:t>
            </a:r>
            <a:r>
              <a:rPr lang="en-US" sz="2000" b="1" dirty="0"/>
              <a:t>60 to 80% of all new jobs come from small businesses</a:t>
            </a:r>
          </a:p>
          <a:p>
            <a:pPr>
              <a:buClr>
                <a:schemeClr val="accent1"/>
              </a:buClr>
            </a:pPr>
            <a:endParaRPr lang="en-US" sz="2000" b="1" dirty="0"/>
          </a:p>
          <a:p>
            <a:pPr>
              <a:buClr>
                <a:schemeClr val="accent1"/>
              </a:buClr>
            </a:pPr>
            <a:r>
              <a:rPr lang="en-US" sz="2000" b="1" dirty="0">
                <a:sym typeface="Wingdings" panose="05000000000000000000" pitchFamily="2" charset="2"/>
              </a:rPr>
              <a:t>  </a:t>
            </a:r>
            <a:r>
              <a:rPr lang="en-US" sz="2000" b="1" dirty="0"/>
              <a:t>A small business went bankrupt every 8 minutes in 2009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2000" b="1" dirty="0"/>
          </a:p>
          <a:p>
            <a:pPr>
              <a:buClr>
                <a:schemeClr val="accent1"/>
              </a:buClr>
            </a:pPr>
            <a:r>
              <a:rPr lang="en-US" sz="2000" b="1" dirty="0">
                <a:sym typeface="Wingdings" panose="05000000000000000000" pitchFamily="2" charset="2"/>
              </a:rPr>
              <a:t>  </a:t>
            </a:r>
            <a:r>
              <a:rPr lang="en-US" sz="2000" b="1" dirty="0"/>
              <a:t>Only 50% of businesses survive five years -- though most (70%) hit the two-year mark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2000" b="1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2000" b="1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2000" b="1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477D82C-12F0-409D-AFC2-25DCC9148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258" y="15874"/>
            <a:ext cx="3455741" cy="6842125"/>
          </a:xfrm>
        </p:spPr>
      </p:pic>
    </p:spTree>
    <p:extLst>
      <p:ext uri="{BB962C8B-B14F-4D97-AF65-F5344CB8AC3E}">
        <p14:creationId xmlns:p14="http://schemas.microsoft.com/office/powerpoint/2010/main" val="155257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DDCA8-8849-4F21-8CED-100A063A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60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/>
              <a:t>Document intensive loan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96B9-47BF-43A7-AE03-D384C5EE9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81126"/>
            <a:ext cx="5181600" cy="547687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US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Recent Business Bank Statements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Profit &amp; Loss Statement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Cash Flow Forecast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Business Debt Schedule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Collateral Documentation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Business Plan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E96B665-B656-4289-A3D2-C34BC0E6EC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706" y="1619251"/>
            <a:ext cx="5192593" cy="5238750"/>
          </a:xfrm>
        </p:spPr>
      </p:pic>
    </p:spTree>
    <p:extLst>
      <p:ext uri="{BB962C8B-B14F-4D97-AF65-F5344CB8AC3E}">
        <p14:creationId xmlns:p14="http://schemas.microsoft.com/office/powerpoint/2010/main" val="324972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85C3B-F028-4240-B9E6-54F7F73F5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365125"/>
            <a:ext cx="11944350" cy="1325563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Modern AI Centric Process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6C1A45-1390-4D83-BD00-7BCB1594CC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383" y="2066925"/>
            <a:ext cx="4967992" cy="4791074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C39827C-E940-45F5-B336-CC43DFDBC5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3101"/>
            <a:ext cx="7176383" cy="4914898"/>
          </a:xfrm>
        </p:spPr>
      </p:pic>
    </p:spTree>
    <p:extLst>
      <p:ext uri="{BB962C8B-B14F-4D97-AF65-F5344CB8AC3E}">
        <p14:creationId xmlns:p14="http://schemas.microsoft.com/office/powerpoint/2010/main" val="2881981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7815C-AAE8-4DEF-A535-4775376944D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/>
              <a:t>Alternative data used by an AI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2AF31-DB95-4373-AB1A-C806AA4A4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11397" cy="4417466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FICO Scores</a:t>
            </a:r>
          </a:p>
          <a:p>
            <a:endParaRPr lang="en-US" dirty="0"/>
          </a:p>
          <a:p>
            <a:r>
              <a:rPr lang="en-US" dirty="0"/>
              <a:t>Social demographics of the area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Location Score of the Business</a:t>
            </a:r>
          </a:p>
          <a:p>
            <a:endParaRPr lang="en-US" dirty="0"/>
          </a:p>
          <a:p>
            <a:r>
              <a:rPr lang="en-US" dirty="0"/>
              <a:t>Geospatial Methodology </a:t>
            </a:r>
          </a:p>
          <a:p>
            <a:endParaRPr lang="en-US" dirty="0"/>
          </a:p>
          <a:p>
            <a:r>
              <a:rPr lang="en-US" dirty="0"/>
              <a:t>Text Analytics and consumer sentiment</a:t>
            </a:r>
          </a:p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45BC9AC-B15F-4F63-A026-60CCAA6204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" name="Content Placeholder 12">
            <a:extLst>
              <a:ext uri="{FF2B5EF4-FFF2-40B4-BE49-F238E27FC236}">
                <a16:creationId xmlns:a16="http://schemas.microsoft.com/office/drawing/2014/main" id="{4E4F3667-F326-4CFD-B36D-76BAB9696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1825625"/>
            <a:ext cx="5181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5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B0850-EA71-4728-9162-C9DB7C5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3110" cy="1325563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/>
              <a:t>Case Study:             CREDEX -- Commercial Banking Solutions</a:t>
            </a:r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DAC8A36B-69BF-482B-B637-4A86C096C0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45" y="2240280"/>
            <a:ext cx="5319155" cy="3200347"/>
          </a:xfr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9F69A88-F264-4650-B9DC-2F1E231ED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352" y="725145"/>
            <a:ext cx="1010297" cy="599680"/>
          </a:xfrm>
          <a:prstGeom prst="rect">
            <a:avLst/>
          </a:prstGeom>
        </p:spPr>
      </p:pic>
      <p:pic>
        <p:nvPicPr>
          <p:cNvPr id="32" name="Content Placeholder 31">
            <a:extLst>
              <a:ext uri="{FF2B5EF4-FFF2-40B4-BE49-F238E27FC236}">
                <a16:creationId xmlns:a16="http://schemas.microsoft.com/office/drawing/2014/main" id="{930BD30A-7A21-470A-9E98-C2802D1E7C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240280"/>
            <a:ext cx="5208973" cy="3217254"/>
          </a:xfrm>
        </p:spPr>
      </p:pic>
    </p:spTree>
    <p:extLst>
      <p:ext uri="{BB962C8B-B14F-4D97-AF65-F5344CB8AC3E}">
        <p14:creationId xmlns:p14="http://schemas.microsoft.com/office/powerpoint/2010/main" val="2951579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390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            Application of Alternative Data in Credit Decisioning for Small Business Loans       Project by:       Shreyashi Mukhopadhyay     </vt:lpstr>
      <vt:lpstr> Research and Contents Credit: Moody’s Analytics www.moodysanalytics.com </vt:lpstr>
      <vt:lpstr>     Small Business</vt:lpstr>
      <vt:lpstr>Small Business Loan terms by SBA </vt:lpstr>
      <vt:lpstr>Small Businesses are the backbone of the U.S. Economy </vt:lpstr>
      <vt:lpstr>Document intensive loan process</vt:lpstr>
      <vt:lpstr>Modern AI Centric Process</vt:lpstr>
      <vt:lpstr>Alternative data used by an AI Algorithm</vt:lpstr>
      <vt:lpstr>Case Study:             CREDEX -- Commercial Banking Solutions</vt:lpstr>
      <vt:lpstr>Case Study:             CREDEX -- Commercial Banking Solutions</vt:lpstr>
      <vt:lpstr>Tools used:</vt:lpstr>
      <vt:lpstr>             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Shreyashi Mukhopadhyay</dc:creator>
  <cp:lastModifiedBy>Shreyashi Mukhopadhyay</cp:lastModifiedBy>
  <cp:revision>40</cp:revision>
  <dcterms:created xsi:type="dcterms:W3CDTF">2020-02-18T17:13:42Z</dcterms:created>
  <dcterms:modified xsi:type="dcterms:W3CDTF">2020-02-19T01:29:51Z</dcterms:modified>
</cp:coreProperties>
</file>