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jeABcbcMJFiW+/KjJP7u4N0Y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0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8086C8-A151-4E4D-92FD-4146C8A4DA2E}">
  <a:tblStyle styleId="{768086C8-A151-4E4D-92FD-4146C8A4DA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2FA"/>
          </a:solidFill>
        </a:fill>
      </a:tcStyle>
    </a:wholeTbl>
    <a:band1H>
      <a:tcTxStyle/>
      <a:tcStyle>
        <a:tcBdr/>
        <a:fill>
          <a:solidFill>
            <a:srgbClr val="D1E5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5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AF2F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AF2F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6AE9AE-FB02-4B0C-BEB1-4C7025BF520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D5B9DA-EF4D-4FC2-99A1-742CDA3EF7F3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c2e5c7f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c2e5c7f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0c2e5c7f1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4645733" y="427605"/>
            <a:ext cx="3017520" cy="3017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7722371" y="2586761"/>
            <a:ext cx="3017520" cy="30175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9537774" y="-1479264"/>
            <a:ext cx="3017520" cy="30175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" name="Google Shape;21;p31"/>
          <p:cNvSpPr txBox="1"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838200" y="75509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038600" y="75509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610600" y="75509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2"/>
          </p:nvPr>
        </p:nvSpPr>
        <p:spPr>
          <a:xfrm>
            <a:off x="403122" y="4247375"/>
            <a:ext cx="6153150" cy="30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0000" y="6397249"/>
            <a:ext cx="924976" cy="17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453" y="6155531"/>
            <a:ext cx="1274827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hoto">
  <p:cSld name="Title Slide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5386173" y="-772802"/>
            <a:ext cx="1346529" cy="13465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1" name="Google Shape;31;p32"/>
          <p:cNvSpPr>
            <a:spLocks noGrp="1"/>
          </p:cNvSpPr>
          <p:nvPr>
            <p:ph type="pic" idx="2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rgbClr val="C7CACD"/>
          </a:solidFill>
          <a:ln>
            <a:noFill/>
          </a:ln>
        </p:spPr>
      </p:sp>
      <p:sp>
        <p:nvSpPr>
          <p:cNvPr id="32" name="Google Shape;32;p32"/>
          <p:cNvSpPr/>
          <p:nvPr/>
        </p:nvSpPr>
        <p:spPr>
          <a:xfrm>
            <a:off x="7684184" y="5191479"/>
            <a:ext cx="693334" cy="6933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3" name="Google Shape;33;p32"/>
          <p:cNvSpPr txBox="1"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10"/>
              <a:buNone/>
              <a:defRPr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838200" y="75509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038600" y="75509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ldNum" idx="12"/>
          </p:nvPr>
        </p:nvSpPr>
        <p:spPr>
          <a:xfrm>
            <a:off x="8610600" y="75509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3"/>
          </p:nvPr>
        </p:nvSpPr>
        <p:spPr>
          <a:xfrm>
            <a:off x="403122" y="4247375"/>
            <a:ext cx="6153150" cy="30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10"/>
              <a:buNone/>
              <a:defRPr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9920" y="6400800"/>
            <a:ext cx="923544" cy="17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88" y="6155667"/>
            <a:ext cx="1274827" cy="45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ircular Photo">
  <p:cSld name="Text and Circular 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380999" y="1798730"/>
            <a:ext cx="5428129" cy="414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–"/>
              <a:defRPr i="0"/>
            </a:lvl3pPr>
            <a:lvl4pPr marL="1828800" lvl="3" indent="-3175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i="1"/>
            </a:lvl4pPr>
            <a:lvl5pPr marL="2286000" lvl="4" indent="-3175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1"/>
          <p:cNvSpPr/>
          <p:nvPr/>
        </p:nvSpPr>
        <p:spPr>
          <a:xfrm>
            <a:off x="7684184" y="-502747"/>
            <a:ext cx="1005379" cy="10053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3" name="Google Shape;53;p41"/>
          <p:cNvSpPr>
            <a:spLocks noGrp="1"/>
          </p:cNvSpPr>
          <p:nvPr>
            <p:ph type="pic" idx="2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rgbClr val="C7CACD"/>
          </a:solidFill>
          <a:ln>
            <a:noFill/>
          </a:ln>
        </p:spPr>
      </p:sp>
      <p:sp>
        <p:nvSpPr>
          <p:cNvPr id="54" name="Google Shape;54;p41"/>
          <p:cNvSpPr/>
          <p:nvPr/>
        </p:nvSpPr>
        <p:spPr>
          <a:xfrm>
            <a:off x="7015399" y="5211437"/>
            <a:ext cx="452201" cy="4522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Photo and Text">
  <p:cSld name="Square Photo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1"/>
          </p:nvPr>
        </p:nvSpPr>
        <p:spPr>
          <a:xfrm>
            <a:off x="6956424" y="2179479"/>
            <a:ext cx="4191001" cy="341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  <a:defRPr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–"/>
              <a:defRPr i="0"/>
            </a:lvl3pPr>
            <a:lvl4pPr marL="1828800" lvl="3" indent="-3175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i="1"/>
            </a:lvl4pPr>
            <a:lvl5pPr marL="2286000" lvl="4" indent="-3175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2"/>
          <p:cNvSpPr>
            <a:spLocks noGrp="1"/>
          </p:cNvSpPr>
          <p:nvPr>
            <p:ph type="pic" idx="2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rgbClr val="C7CACD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7"/>
          <p:cNvGrpSpPr/>
          <p:nvPr/>
        </p:nvGrpSpPr>
        <p:grpSpPr>
          <a:xfrm>
            <a:off x="2494933" y="-222677"/>
            <a:ext cx="6626957" cy="6008006"/>
            <a:chOff x="985025" y="-500771"/>
            <a:chExt cx="6626957" cy="6008006"/>
          </a:xfrm>
        </p:grpSpPr>
        <p:cxnSp>
          <p:nvCxnSpPr>
            <p:cNvPr id="64" name="Google Shape;64;p37"/>
            <p:cNvCxnSpPr/>
            <p:nvPr/>
          </p:nvCxnSpPr>
          <p:spPr>
            <a:xfrm>
              <a:off x="1205344" y="1648415"/>
              <a:ext cx="6211932" cy="3654159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37"/>
            <p:cNvCxnSpPr/>
            <p:nvPr/>
          </p:nvCxnSpPr>
          <p:spPr>
            <a:xfrm>
              <a:off x="1205344" y="1648415"/>
              <a:ext cx="3355610" cy="1316312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37"/>
            <p:cNvCxnSpPr/>
            <p:nvPr/>
          </p:nvCxnSpPr>
          <p:spPr>
            <a:xfrm flipH="1">
              <a:off x="4641276" y="0"/>
              <a:ext cx="498765" cy="3077258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" name="Google Shape;67;p37"/>
            <p:cNvSpPr/>
            <p:nvPr/>
          </p:nvSpPr>
          <p:spPr>
            <a:xfrm>
              <a:off x="2336800" y="951346"/>
              <a:ext cx="4498109" cy="4451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68" name="Google Shape;68;p37"/>
            <p:cNvSpPr/>
            <p:nvPr/>
          </p:nvSpPr>
          <p:spPr>
            <a:xfrm>
              <a:off x="4641276" y="-500771"/>
              <a:ext cx="997530" cy="9872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>
              <a:off x="7171343" y="5071120"/>
              <a:ext cx="440639" cy="43611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  <p:sp>
          <p:nvSpPr>
            <p:cNvPr id="70" name="Google Shape;70;p37"/>
            <p:cNvSpPr/>
            <p:nvPr/>
          </p:nvSpPr>
          <p:spPr>
            <a:xfrm>
              <a:off x="985025" y="1430358"/>
              <a:ext cx="440639" cy="43611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endParaRPr>
            </a:p>
          </p:txBody>
        </p:sp>
      </p:grpSp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09091"/>
              </a:buClr>
              <a:buSzPts val="2000"/>
              <a:buNone/>
              <a:defRPr sz="2000">
                <a:solidFill>
                  <a:srgbClr val="9090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09091"/>
              </a:buClr>
              <a:buSzPts val="1800"/>
              <a:buNone/>
              <a:defRPr sz="1800">
                <a:solidFill>
                  <a:srgbClr val="9090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09091"/>
              </a:buClr>
              <a:buSzPts val="1600"/>
              <a:buNone/>
              <a:defRPr sz="1600">
                <a:solidFill>
                  <a:srgbClr val="9090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09091"/>
              </a:buClr>
              <a:buSzPts val="1600"/>
              <a:buNone/>
              <a:defRPr sz="1600">
                <a:solidFill>
                  <a:srgbClr val="9090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1"/>
              </a:buClr>
              <a:buSzPts val="1600"/>
              <a:buNone/>
              <a:defRPr sz="1600">
                <a:solidFill>
                  <a:srgbClr val="9090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1"/>
              </a:buClr>
              <a:buSzPts val="1600"/>
              <a:buNone/>
              <a:defRPr sz="1600">
                <a:solidFill>
                  <a:srgbClr val="9090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1"/>
              </a:buClr>
              <a:buSzPts val="1600"/>
              <a:buNone/>
              <a:defRPr sz="1600">
                <a:solidFill>
                  <a:srgbClr val="9090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1"/>
              </a:buClr>
              <a:buSzPts val="1600"/>
              <a:buNone/>
              <a:defRPr sz="1600">
                <a:solidFill>
                  <a:srgbClr val="90909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 Slide Whit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/>
          <p:nvPr/>
        </p:nvSpPr>
        <p:spPr>
          <a:xfrm>
            <a:off x="9537774" y="-1479264"/>
            <a:ext cx="3017520" cy="3017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8" name="Google Shape;78;p38"/>
          <p:cNvSpPr txBox="1"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10"/>
              <a:buNone/>
              <a:defRPr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838200" y="75509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4038600" y="75509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8610600" y="75509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2"/>
          </p:nvPr>
        </p:nvSpPr>
        <p:spPr>
          <a:xfrm>
            <a:off x="403122" y="4247375"/>
            <a:ext cx="6153150" cy="30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10"/>
              <a:buNone/>
              <a:defRPr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4" name="Google Shape;8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453" y="6155531"/>
            <a:ext cx="127482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88" y="6155667"/>
            <a:ext cx="1274827" cy="45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9920" y="6400800"/>
            <a:ext cx="923544" cy="1761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8"/>
          <p:cNvSpPr/>
          <p:nvPr/>
        </p:nvSpPr>
        <p:spPr>
          <a:xfrm>
            <a:off x="7710309" y="2594568"/>
            <a:ext cx="3017520" cy="3017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Image">
  <p:cSld name="Section Header Imag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0000" y="6397249"/>
            <a:ext cx="924976" cy="1768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9"/>
          <p:cNvSpPr>
            <a:spLocks noGrp="1"/>
          </p:cNvSpPr>
          <p:nvPr>
            <p:ph type="body" idx="1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>
            <a:spLocks noGrp="1"/>
          </p:cNvSpPr>
          <p:nvPr>
            <p:ph type="body" idx="3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10"/>
              <a:buNone/>
              <a:defRPr sz="1800"/>
            </a:lvl1pPr>
            <a:lvl2pPr marL="914400" lvl="1" indent="-330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6" name="Google Shape;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88" y="6155667"/>
            <a:ext cx="1274827" cy="45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ircular Photo">
  <p:cSld name="1_Text and Circular Photo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380999" y="1798730"/>
            <a:ext cx="5428129" cy="414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1"/>
              </a:buClr>
              <a:buSzPts val="1400"/>
              <a:buFont typeface="Palatin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1"/>
              </a:buClr>
              <a:buSzPts val="1400"/>
              <a:buFont typeface="Palatin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4"/>
          <p:cNvSpPr>
            <a:spLocks noGrp="1"/>
          </p:cNvSpPr>
          <p:nvPr>
            <p:ph type="pic" idx="2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rgbClr val="C7CACD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tino"/>
              <a:buChar char="–"/>
              <a:defRPr sz="16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1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"/>
              <a:buChar char="–"/>
              <a:defRPr sz="14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0909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0909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4488" y="6155667"/>
            <a:ext cx="1274827" cy="45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789920" y="6400800"/>
            <a:ext cx="923544" cy="176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36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984">
          <p15:clr>
            <a:srgbClr val="F26B43"/>
          </p15:clr>
        </p15:guide>
        <p15:guide id="6" orient="horz" pos="3744">
          <p15:clr>
            <a:srgbClr val="F26B43"/>
          </p15:clr>
        </p15:guide>
        <p15:guide id="7" orient="horz" pos="1128">
          <p15:clr>
            <a:srgbClr val="F26B43"/>
          </p15:clr>
        </p15:guide>
        <p15:guide id="8" pos="7440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lab/tree/FI8092_Project/Stock_price_prediction-SMA.ipynb#MACD=12-Period-EMA-%E2%88%92-26-Period-EM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body" idx="2"/>
          </p:nvPr>
        </p:nvSpPr>
        <p:spPr>
          <a:xfrm>
            <a:off x="0" y="2025096"/>
            <a:ext cx="9910916" cy="483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80"/>
              <a:buNone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AI and Advanced Analytics Applications in Finance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80"/>
              <a:buNone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Final Project 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80"/>
              <a:buNone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Shreyashi Mukhopadhyay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2280"/>
              <a:buNone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January 16, 2023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2280"/>
              <a:buNone/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2280"/>
              <a:buNone/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2280"/>
              <a:buNone/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2280"/>
              <a:buNone/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4560"/>
              <a:buNone/>
            </a:pPr>
            <a:br>
              <a:rPr lang="en-US" sz="4800" dirty="0"/>
            </a:br>
            <a:endParaRPr sz="2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393C5-7AE4-78B8-1CFE-48FBAFC86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3"/>
          <p:cNvSpPr txBox="1">
            <a:spLocks noGrp="1"/>
          </p:cNvSpPr>
          <p:nvPr>
            <p:ph type="title"/>
          </p:nvPr>
        </p:nvSpPr>
        <p:spPr>
          <a:xfrm>
            <a:off x="302342" y="318762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200" b="1" i="0" u="none" strike="noStrike" cap="none"/>
              <a:t>Trend Momentum Indicators -- MACD</a:t>
            </a:r>
            <a:endParaRPr/>
          </a:p>
        </p:txBody>
      </p:sp>
      <p:sp>
        <p:nvSpPr>
          <p:cNvPr id="179" name="Google Shape;179;p53"/>
          <p:cNvSpPr txBox="1">
            <a:spLocks noGrp="1"/>
          </p:cNvSpPr>
          <p:nvPr>
            <p:ph type="body" idx="1"/>
          </p:nvPr>
        </p:nvSpPr>
        <p:spPr>
          <a:xfrm>
            <a:off x="6248394" y="806244"/>
            <a:ext cx="5943606" cy="552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MACD - Moving Average convergence Divergence Indicator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Moving Average Convergence Divergence (MACD) is a trend following momentum indicator that shows the relationship between two moving averages of a security’s price.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MACD triggers technical signals when it crosses above (to buy) or below (to sell) its signal line.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endParaRPr sz="1600" b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MACD LINE = FAST LENGTH EMA - SLOW LENGTH EMA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MACD crossing above the centerline – Uptrend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MACD crossing below the centerline – Downtrend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MACD crossing above the signal line – Buy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6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MACD crossing below the signal line – Sell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r>
              <a:rPr lang="en-US" sz="1400" b="1" i="0">
                <a:latin typeface="Arial"/>
                <a:ea typeface="Arial"/>
                <a:cs typeface="Arial"/>
                <a:sym typeface="Arial"/>
              </a:rPr>
              <a:t>MACD=12-Period EMA − 26-Period EMA</a:t>
            </a:r>
            <a:r>
              <a:rPr lang="en-US" sz="1400" b="1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¶</a:t>
            </a:r>
            <a:endParaRPr sz="1400" b="1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endParaRPr sz="1400" b="0">
              <a:solidFill>
                <a:srgbClr val="00206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endParaRPr sz="1400" b="0">
              <a:solidFill>
                <a:srgbClr val="00206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710"/>
              <a:buNone/>
            </a:pPr>
            <a:endParaRPr sz="1400" b="0">
              <a:solidFill>
                <a:srgbClr val="002060"/>
              </a:solidFill>
            </a:endParaRPr>
          </a:p>
        </p:txBody>
      </p:sp>
      <p:pic>
        <p:nvPicPr>
          <p:cNvPr id="180" name="Google Shape;18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31767"/>
            <a:ext cx="5943605" cy="41159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6B651-8F0C-FB83-3D8D-17DB2BCB4D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2876" y="5751"/>
            <a:ext cx="6481915" cy="384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6298" y="4124929"/>
            <a:ext cx="7278326" cy="27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4"/>
          <p:cNvSpPr txBox="1">
            <a:spLocks noGrp="1"/>
          </p:cNvSpPr>
          <p:nvPr>
            <p:ph type="title"/>
          </p:nvPr>
        </p:nvSpPr>
        <p:spPr>
          <a:xfrm>
            <a:off x="7373" y="57097"/>
            <a:ext cx="11430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Range-bound Momentum Indicators</a:t>
            </a:r>
            <a:endParaRPr/>
          </a:p>
        </p:txBody>
      </p:sp>
      <p:sp>
        <p:nvSpPr>
          <p:cNvPr id="188" name="Google Shape;188;p54"/>
          <p:cNvSpPr txBox="1"/>
          <p:nvPr/>
        </p:nvSpPr>
        <p:spPr>
          <a:xfrm>
            <a:off x="127819" y="1376516"/>
            <a:ext cx="45818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Relative Strength Index -- RSI</a:t>
            </a:r>
            <a:endParaRPr/>
          </a:p>
        </p:txBody>
      </p:sp>
      <p:sp>
        <p:nvSpPr>
          <p:cNvPr id="189" name="Google Shape;189;p54"/>
          <p:cNvSpPr txBox="1"/>
          <p:nvPr/>
        </p:nvSpPr>
        <p:spPr>
          <a:xfrm>
            <a:off x="127818" y="4689988"/>
            <a:ext cx="3470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Stochastic Oscillator</a:t>
            </a:r>
            <a:endParaRPr/>
          </a:p>
        </p:txBody>
      </p:sp>
      <p:sp>
        <p:nvSpPr>
          <p:cNvPr id="190" name="Google Shape;190;p54"/>
          <p:cNvSpPr/>
          <p:nvPr/>
        </p:nvSpPr>
        <p:spPr>
          <a:xfrm>
            <a:off x="4896465" y="1494505"/>
            <a:ext cx="432619" cy="2453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4"/>
          <p:cNvSpPr/>
          <p:nvPr/>
        </p:nvSpPr>
        <p:spPr>
          <a:xfrm>
            <a:off x="3785419" y="4788309"/>
            <a:ext cx="462116" cy="2556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AD48A-10CE-F862-20C0-C07404AD3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5"/>
          <p:cNvSpPr txBox="1">
            <a:spLocks noGrp="1"/>
          </p:cNvSpPr>
          <p:nvPr>
            <p:ph type="title"/>
          </p:nvPr>
        </p:nvSpPr>
        <p:spPr>
          <a:xfrm>
            <a:off x="36870" y="12798"/>
            <a:ext cx="11430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Trading strategy using 30 Day SMA &amp; 60 Day SMA</a:t>
            </a:r>
            <a:endParaRPr/>
          </a:p>
        </p:txBody>
      </p:sp>
      <p:pic>
        <p:nvPicPr>
          <p:cNvPr id="197" name="Google Shape;19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714" y="611516"/>
            <a:ext cx="8313034" cy="3085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55"/>
          <p:cNvGraphicFramePr/>
          <p:nvPr/>
        </p:nvGraphicFramePr>
        <p:xfrm>
          <a:off x="1667299" y="3767183"/>
          <a:ext cx="10220350" cy="2563730"/>
        </p:xfrm>
        <a:graphic>
          <a:graphicData uri="http://schemas.openxmlformats.org/drawingml/2006/table">
            <a:tbl>
              <a:tblPr>
                <a:noFill/>
                <a:tableStyleId>{4D6AE9AE-FB02-4B0C-BEB1-4C7025BF520C}</a:tableStyleId>
              </a:tblPr>
              <a:tblGrid>
                <a:gridCol w="7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Open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High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Low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Close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Adj Close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Volume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SMA30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SMA60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EMA 30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EMA 60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Signal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Position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Strategy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Date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u="none" strike="noStrike" cap="none"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2018-06-06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85.225502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85.724998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84.323502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84.787498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84.787498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109464000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79.839450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77.198375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79.760551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77.361716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Sell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2018-06-07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84.928001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84.995003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83.805496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84.464996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84.464996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75314000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80.221334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77.282642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80.064064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77.594611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Sell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2018-06-08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84.056000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84.472000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83.650497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84.199501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84.199501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59102000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80.498050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77.360133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80.330866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77.811165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Sell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2018-06-11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84.075500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84.711998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84.029503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84.456001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84.456001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46710000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80.692217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77.449133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80.597004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78.029028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Sell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2018-06-12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84.650002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84.975502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84.575996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84.937500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84.937500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45184000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80.913250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77.555025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80.877036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78.255535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Sell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...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2023-01-24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96.930000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98.089996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96.000000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96.320000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96.320000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66929500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89.371000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91.975833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92.066710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95.323983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Buy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2023-01-25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92.559998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97.239998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91.519997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97.180000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97.180000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94261600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89.640667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91.746167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92.396600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95.384836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Buy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2023-01-26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98.239998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99.489998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96.919998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99.220001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99.220001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68523600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89.929667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91.676333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92.836819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95.510579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Buy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2023-01-27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99.529999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103.489998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99.529999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102.239998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102.239998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87678100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90.254667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91.673000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93.443476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95.731216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Buy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3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/>
                        <a:t>2023-01-30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101.089996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101.739998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99.010002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100.550003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100.550003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70691900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90.553667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91.735667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93.901962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95.889209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1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/>
                    </a:p>
                  </a:txBody>
                  <a:tcPr marL="60050" marR="60050" marT="30025" marB="300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Buy</a:t>
                      </a:r>
                      <a:endParaRPr/>
                    </a:p>
                  </a:txBody>
                  <a:tcPr marL="60050" marR="60050" marT="30025" marB="300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7E04A-594A-01AD-EA90-EE08091A8D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c2e5c7f1b_0_0"/>
          <p:cNvSpPr txBox="1">
            <a:spLocks noGrp="1"/>
          </p:cNvSpPr>
          <p:nvPr>
            <p:ph type="title"/>
          </p:nvPr>
        </p:nvSpPr>
        <p:spPr>
          <a:xfrm>
            <a:off x="0" y="348364"/>
            <a:ext cx="12192000" cy="1592744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Web-scrape Google News Headlines for AMZN Ticker from 01-01- 2018</a:t>
            </a:r>
            <a:br>
              <a:rPr lang="en-US" sz="2800" dirty="0"/>
            </a:br>
            <a:r>
              <a:rPr lang="en-US" sz="2800" dirty="0"/>
              <a:t>to 01-31-2023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Analyze stock news headlines using Vader</a:t>
            </a:r>
            <a:endParaRPr sz="3100" dirty="0"/>
          </a:p>
        </p:txBody>
      </p:sp>
      <p:pic>
        <p:nvPicPr>
          <p:cNvPr id="205" name="Google Shape;205;g20c2e5c7f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50" y="2816626"/>
            <a:ext cx="3659356" cy="1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0c2e5c7f1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019" y="2257466"/>
            <a:ext cx="4177781" cy="2808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83D5D-5801-F0D7-6B33-639E94F03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6"/>
          <p:cNvSpPr txBox="1">
            <a:spLocks noGrp="1"/>
          </p:cNvSpPr>
          <p:nvPr>
            <p:ph type="title"/>
          </p:nvPr>
        </p:nvSpPr>
        <p:spPr>
          <a:xfrm>
            <a:off x="76199" y="349421"/>
            <a:ext cx="11430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200"/>
              <a:t>Sentiment Analysis with Vader on Google News Headlines</a:t>
            </a:r>
            <a:endParaRPr sz="3200"/>
          </a:p>
        </p:txBody>
      </p:sp>
      <p:pic>
        <p:nvPicPr>
          <p:cNvPr id="212" name="Google Shape;21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548" y="1782096"/>
            <a:ext cx="3352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702" y="1939464"/>
            <a:ext cx="7075469" cy="3569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17ACC-BD85-956A-98A1-93C1069A4E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7"/>
          <p:cNvSpPr txBox="1">
            <a:spLocks noGrp="1"/>
          </p:cNvSpPr>
          <p:nvPr>
            <p:ph type="title"/>
          </p:nvPr>
        </p:nvSpPr>
        <p:spPr>
          <a:xfrm>
            <a:off x="7374" y="-24007"/>
            <a:ext cx="8654845" cy="7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Machine Learning with Classification Algorithms</a:t>
            </a:r>
            <a:endParaRPr/>
          </a:p>
        </p:txBody>
      </p:sp>
      <p:sp>
        <p:nvSpPr>
          <p:cNvPr id="219" name="Google Shape;219;p57"/>
          <p:cNvSpPr txBox="1"/>
          <p:nvPr/>
        </p:nvSpPr>
        <p:spPr>
          <a:xfrm>
            <a:off x="804709" y="1120873"/>
            <a:ext cx="3157693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Data with equal distribution of Buy and Sell signals</a:t>
            </a:r>
            <a:endParaRPr/>
          </a:p>
        </p:txBody>
      </p:sp>
      <p:pic>
        <p:nvPicPr>
          <p:cNvPr id="220" name="Google Shape;22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38" y="2098937"/>
            <a:ext cx="3697198" cy="371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57"/>
          <p:cNvGrpSpPr/>
          <p:nvPr/>
        </p:nvGrpSpPr>
        <p:grpSpPr>
          <a:xfrm>
            <a:off x="5958347" y="1459609"/>
            <a:ext cx="4729318" cy="4268161"/>
            <a:chOff x="0" y="83094"/>
            <a:chExt cx="4729318" cy="4268161"/>
          </a:xfrm>
        </p:grpSpPr>
        <p:sp>
          <p:nvSpPr>
            <p:cNvPr id="222" name="Google Shape;222;p57"/>
            <p:cNvSpPr/>
            <p:nvPr/>
          </p:nvSpPr>
          <p:spPr>
            <a:xfrm>
              <a:off x="0" y="319254"/>
              <a:ext cx="472931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0B3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7"/>
            <p:cNvSpPr/>
            <p:nvPr/>
          </p:nvSpPr>
          <p:spPr>
            <a:xfrm>
              <a:off x="236465" y="83094"/>
              <a:ext cx="3310522" cy="472320"/>
            </a:xfrm>
            <a:prstGeom prst="roundRect">
              <a:avLst>
                <a:gd name="adj" fmla="val 16667"/>
              </a:avLst>
            </a:prstGeom>
            <a:solidFill>
              <a:srgbClr val="F1AA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7"/>
            <p:cNvSpPr txBox="1"/>
            <p:nvPr/>
          </p:nvSpPr>
          <p:spPr>
            <a:xfrm>
              <a:off x="259522" y="106151"/>
              <a:ext cx="3264408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125" tIns="0" rIns="1251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 Algorithms</a:t>
              </a:r>
              <a:endParaRPr/>
            </a:p>
          </p:txBody>
        </p:sp>
        <p:sp>
          <p:nvSpPr>
            <p:cNvPr id="225" name="Google Shape;225;p57"/>
            <p:cNvSpPr/>
            <p:nvPr/>
          </p:nvSpPr>
          <p:spPr>
            <a:xfrm>
              <a:off x="0" y="1045014"/>
              <a:ext cx="472931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0B3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7"/>
            <p:cNvSpPr/>
            <p:nvPr/>
          </p:nvSpPr>
          <p:spPr>
            <a:xfrm>
              <a:off x="236465" y="808854"/>
              <a:ext cx="3310522" cy="472320"/>
            </a:xfrm>
            <a:prstGeom prst="roundRect">
              <a:avLst>
                <a:gd name="adj" fmla="val 16667"/>
              </a:avLst>
            </a:prstGeom>
            <a:solidFill>
              <a:srgbClr val="60B3E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7"/>
            <p:cNvSpPr txBox="1"/>
            <p:nvPr/>
          </p:nvSpPr>
          <p:spPr>
            <a:xfrm>
              <a:off x="259522" y="831911"/>
              <a:ext cx="3264408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125" tIns="0" rIns="1251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7"/>
            <p:cNvSpPr/>
            <p:nvPr/>
          </p:nvSpPr>
          <p:spPr>
            <a:xfrm>
              <a:off x="0" y="1770774"/>
              <a:ext cx="472931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0B3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7"/>
            <p:cNvSpPr/>
            <p:nvPr/>
          </p:nvSpPr>
          <p:spPr>
            <a:xfrm>
              <a:off x="236465" y="1534614"/>
              <a:ext cx="3310522" cy="472320"/>
            </a:xfrm>
            <a:prstGeom prst="roundRect">
              <a:avLst>
                <a:gd name="adj" fmla="val 16667"/>
              </a:avLst>
            </a:prstGeom>
            <a:solidFill>
              <a:srgbClr val="60B3E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7"/>
            <p:cNvSpPr txBox="1"/>
            <p:nvPr/>
          </p:nvSpPr>
          <p:spPr>
            <a:xfrm>
              <a:off x="259522" y="1557671"/>
              <a:ext cx="3264408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125" tIns="0" rIns="1251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 Tree</a:t>
              </a:r>
              <a:endParaRPr/>
            </a:p>
          </p:txBody>
        </p:sp>
        <p:sp>
          <p:nvSpPr>
            <p:cNvPr id="231" name="Google Shape;231;p57"/>
            <p:cNvSpPr/>
            <p:nvPr/>
          </p:nvSpPr>
          <p:spPr>
            <a:xfrm>
              <a:off x="0" y="2496534"/>
              <a:ext cx="472931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0B3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7"/>
            <p:cNvSpPr/>
            <p:nvPr/>
          </p:nvSpPr>
          <p:spPr>
            <a:xfrm>
              <a:off x="236465" y="2260374"/>
              <a:ext cx="3310522" cy="472320"/>
            </a:xfrm>
            <a:prstGeom prst="roundRect">
              <a:avLst>
                <a:gd name="adj" fmla="val 16667"/>
              </a:avLst>
            </a:prstGeom>
            <a:solidFill>
              <a:srgbClr val="60B3E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7"/>
            <p:cNvSpPr txBox="1"/>
            <p:nvPr/>
          </p:nvSpPr>
          <p:spPr>
            <a:xfrm>
              <a:off x="259522" y="2283431"/>
              <a:ext cx="3264408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125" tIns="0" rIns="1251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/>
            </a:p>
          </p:txBody>
        </p:sp>
        <p:sp>
          <p:nvSpPr>
            <p:cNvPr id="234" name="Google Shape;234;p57"/>
            <p:cNvSpPr/>
            <p:nvPr/>
          </p:nvSpPr>
          <p:spPr>
            <a:xfrm>
              <a:off x="0" y="3222295"/>
              <a:ext cx="472931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0B3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7"/>
            <p:cNvSpPr/>
            <p:nvPr/>
          </p:nvSpPr>
          <p:spPr>
            <a:xfrm>
              <a:off x="236465" y="2986135"/>
              <a:ext cx="3310522" cy="472320"/>
            </a:xfrm>
            <a:prstGeom prst="roundRect">
              <a:avLst>
                <a:gd name="adj" fmla="val 16667"/>
              </a:avLst>
            </a:prstGeom>
            <a:solidFill>
              <a:srgbClr val="60B3E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7"/>
            <p:cNvSpPr txBox="1"/>
            <p:nvPr/>
          </p:nvSpPr>
          <p:spPr>
            <a:xfrm>
              <a:off x="259522" y="3009192"/>
              <a:ext cx="3264408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125" tIns="0" rIns="1251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XG Boost</a:t>
              </a:r>
              <a:endParaRPr/>
            </a:p>
          </p:txBody>
        </p:sp>
        <p:sp>
          <p:nvSpPr>
            <p:cNvPr id="237" name="Google Shape;237;p57"/>
            <p:cNvSpPr/>
            <p:nvPr/>
          </p:nvSpPr>
          <p:spPr>
            <a:xfrm>
              <a:off x="0" y="3948055"/>
              <a:ext cx="4729318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60B3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7"/>
            <p:cNvSpPr/>
            <p:nvPr/>
          </p:nvSpPr>
          <p:spPr>
            <a:xfrm>
              <a:off x="236465" y="3711895"/>
              <a:ext cx="3310522" cy="472320"/>
            </a:xfrm>
            <a:prstGeom prst="roundRect">
              <a:avLst>
                <a:gd name="adj" fmla="val 16667"/>
              </a:avLst>
            </a:prstGeom>
            <a:solidFill>
              <a:srgbClr val="60B3E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7"/>
            <p:cNvSpPr txBox="1"/>
            <p:nvPr/>
          </p:nvSpPr>
          <p:spPr>
            <a:xfrm>
              <a:off x="259522" y="3734952"/>
              <a:ext cx="3264408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125" tIns="0" rIns="1251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 Vector Machine</a:t>
              </a: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67409-5A9B-CB76-5ACC-BC4F28FA9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>
            <a:spLocks noGrp="1"/>
          </p:cNvSpPr>
          <p:nvPr>
            <p:ph type="title"/>
          </p:nvPr>
        </p:nvSpPr>
        <p:spPr>
          <a:xfrm>
            <a:off x="7374" y="339786"/>
            <a:ext cx="8654845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Machine Learning: Train Test Split</a:t>
            </a:r>
            <a:endParaRPr/>
          </a:p>
        </p:txBody>
      </p:sp>
      <p:graphicFrame>
        <p:nvGraphicFramePr>
          <p:cNvPr id="245" name="Google Shape;245;p58"/>
          <p:cNvGraphicFramePr/>
          <p:nvPr/>
        </p:nvGraphicFramePr>
        <p:xfrm>
          <a:off x="1061879" y="1291003"/>
          <a:ext cx="11120250" cy="2133670"/>
        </p:xfrm>
        <a:graphic>
          <a:graphicData uri="http://schemas.openxmlformats.org/drawingml/2006/table">
            <a:tbl>
              <a:tblPr>
                <a:noFill/>
                <a:tableStyleId>{4D6AE9AE-FB02-4B0C-BEB1-4C7025BF520C}</a:tableStyleId>
              </a:tblPr>
              <a:tblGrid>
                <a:gridCol w="11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9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Open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Close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Adj Close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SMA30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SMA60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EMA 30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EMA 60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2018-06-06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85.225502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85.724998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84.323502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84.787498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84.787498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79.839450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77.198375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79.760551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77.361716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2018-06-07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84.928001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84.995003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83.805496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84.464996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84.464996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80.221334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77.282642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80.064064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77.594611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2018-06-08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84.056000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84.472000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83.650497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84.199501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84.199501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80.498050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77.360133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80.330866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77.811165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2018-06-11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84.075500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84.711998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84.029503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84.456001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84.456001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80.692217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77.449133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80.597004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78.029028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2018-06-12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84.650002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84.975502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84.575996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84.937500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84.937500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80.913250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77.555025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80.877036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78.255535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" name="Google Shape;246;p58"/>
          <p:cNvSpPr txBox="1"/>
          <p:nvPr/>
        </p:nvSpPr>
        <p:spPr>
          <a:xfrm>
            <a:off x="98322" y="821440"/>
            <a:ext cx="1406013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X_train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58"/>
          <p:cNvGraphicFramePr/>
          <p:nvPr/>
        </p:nvGraphicFramePr>
        <p:xfrm>
          <a:off x="1590370" y="3837502"/>
          <a:ext cx="3306100" cy="2104350"/>
        </p:xfrm>
        <a:graphic>
          <a:graphicData uri="http://schemas.openxmlformats.org/drawingml/2006/table">
            <a:tbl>
              <a:tblPr>
                <a:noFill/>
                <a:tableStyleId>{4D6AE9AE-FB02-4B0C-BEB1-4C7025BF520C}</a:tableStyleId>
              </a:tblPr>
              <a:tblGrid>
                <a:gridCol w="16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Strategy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2018-06-06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2018-06-07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2018-06-08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2018-06-11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2018-06-12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58"/>
          <p:cNvSpPr txBox="1"/>
          <p:nvPr/>
        </p:nvSpPr>
        <p:spPr>
          <a:xfrm>
            <a:off x="7310293" y="3557592"/>
            <a:ext cx="3741166" cy="738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 of X is: (1171, 9)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 of y is (1171, 1)</a:t>
            </a:r>
            <a:endParaRPr/>
          </a:p>
        </p:txBody>
      </p:sp>
      <p:sp>
        <p:nvSpPr>
          <p:cNvPr id="249" name="Google Shape;249;p58"/>
          <p:cNvSpPr txBox="1"/>
          <p:nvPr/>
        </p:nvSpPr>
        <p:spPr>
          <a:xfrm>
            <a:off x="58992" y="3837127"/>
            <a:ext cx="1258529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Y_train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8"/>
          <p:cNvSpPr txBox="1"/>
          <p:nvPr/>
        </p:nvSpPr>
        <p:spPr>
          <a:xfrm>
            <a:off x="7300457" y="5089943"/>
            <a:ext cx="4045966" cy="9541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 of X_train is: (936, 9)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 of y_train is (936, 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 of X_test is: (235, 9)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 of y_test is (235, 1)</a:t>
            </a:r>
            <a:endParaRPr/>
          </a:p>
        </p:txBody>
      </p:sp>
      <p:sp>
        <p:nvSpPr>
          <p:cNvPr id="251" name="Google Shape;251;p58"/>
          <p:cNvSpPr txBox="1"/>
          <p:nvPr/>
        </p:nvSpPr>
        <p:spPr>
          <a:xfrm>
            <a:off x="5555226" y="4512567"/>
            <a:ext cx="2153265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Test Split – 80:20</a:t>
            </a:r>
            <a:endParaRPr/>
          </a:p>
        </p:txBody>
      </p:sp>
      <p:sp>
        <p:nvSpPr>
          <p:cNvPr id="252" name="Google Shape;252;p58"/>
          <p:cNvSpPr/>
          <p:nvPr/>
        </p:nvSpPr>
        <p:spPr>
          <a:xfrm>
            <a:off x="8819535" y="4434347"/>
            <a:ext cx="314633" cy="43515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400" cap="flat" cmpd="sng">
            <a:solidFill>
              <a:srgbClr val="BA9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8"/>
          <p:cNvSpPr txBox="1"/>
          <p:nvPr/>
        </p:nvSpPr>
        <p:spPr>
          <a:xfrm>
            <a:off x="29495" y="4581830"/>
            <a:ext cx="1120877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🡪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🡪 0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A60AFE-9704-C97B-2B7B-270F0ACEDC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9"/>
          <p:cNvSpPr txBox="1">
            <a:spLocks noGrp="1"/>
          </p:cNvSpPr>
          <p:nvPr>
            <p:ph type="title"/>
          </p:nvPr>
        </p:nvSpPr>
        <p:spPr>
          <a:xfrm>
            <a:off x="86031" y="319924"/>
            <a:ext cx="11430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Accuracy Scores Comparison:</a:t>
            </a:r>
            <a:endParaRPr/>
          </a:p>
        </p:txBody>
      </p:sp>
      <p:pic>
        <p:nvPicPr>
          <p:cNvPr id="259" name="Google Shape;25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94" y="1101214"/>
            <a:ext cx="11105600" cy="2941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59"/>
          <p:cNvGraphicFramePr/>
          <p:nvPr/>
        </p:nvGraphicFramePr>
        <p:xfrm>
          <a:off x="4048438" y="4088224"/>
          <a:ext cx="7580850" cy="1828860"/>
        </p:xfrm>
        <a:graphic>
          <a:graphicData uri="http://schemas.openxmlformats.org/drawingml/2006/table">
            <a:tbl>
              <a:tblPr>
                <a:noFill/>
                <a:tableStyleId>{D2D5B9DA-EF4D-4FC2-99A1-742CDA3EF7F3}</a:tableStyleId>
              </a:tblPr>
              <a:tblGrid>
                <a:gridCol w="37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Model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Accuracy Score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Decision Tree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91.063830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95.319149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XGBoost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95.319149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Logistic Regression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98.723404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Support Vector Machine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99.148936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1" name="Google Shape;261;p59"/>
          <p:cNvSpPr txBox="1"/>
          <p:nvPr/>
        </p:nvSpPr>
        <p:spPr>
          <a:xfrm>
            <a:off x="993059" y="4481432"/>
            <a:ext cx="2900516" cy="101566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E56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 has the Highest Accuracy Score of 99.14%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B8510-20A4-CF22-E8C3-604F16C7D5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6033-A5FE-7DB8-D44B-2431C4A2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77" y="201935"/>
            <a:ext cx="11430000" cy="498598"/>
          </a:xfrm>
        </p:spPr>
        <p:txBody>
          <a:bodyPr/>
          <a:lstStyle/>
          <a:p>
            <a:r>
              <a:rPr lang="en-US" dirty="0"/>
              <a:t>Evaluation Metrics: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936B6D-C215-C704-6C05-87C5FD2E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4" y="1101470"/>
            <a:ext cx="8937521" cy="287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31175B-02EC-29A5-39B1-8F0990F5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31588"/>
              </p:ext>
            </p:extLst>
          </p:nvPr>
        </p:nvGraphicFramePr>
        <p:xfrm>
          <a:off x="2634402" y="4238436"/>
          <a:ext cx="5772176" cy="1649095"/>
        </p:xfrm>
        <a:graphic>
          <a:graphicData uri="http://schemas.openxmlformats.org/drawingml/2006/table">
            <a:tbl>
              <a:tblPr firstRow="1" firstCol="1" bandRow="1">
                <a:tableStyleId>{768086C8-A151-4E4D-92FD-4146C8A4DA2E}</a:tableStyleId>
              </a:tblPr>
              <a:tblGrid>
                <a:gridCol w="1919198">
                  <a:extLst>
                    <a:ext uri="{9D8B030D-6E8A-4147-A177-3AD203B41FA5}">
                      <a16:colId xmlns:a16="http://schemas.microsoft.com/office/drawing/2014/main" val="2416880343"/>
                    </a:ext>
                  </a:extLst>
                </a:gridCol>
                <a:gridCol w="1016713">
                  <a:extLst>
                    <a:ext uri="{9D8B030D-6E8A-4147-A177-3AD203B41FA5}">
                      <a16:colId xmlns:a16="http://schemas.microsoft.com/office/drawing/2014/main" val="751168541"/>
                    </a:ext>
                  </a:extLst>
                </a:gridCol>
                <a:gridCol w="911396">
                  <a:extLst>
                    <a:ext uri="{9D8B030D-6E8A-4147-A177-3AD203B41FA5}">
                      <a16:colId xmlns:a16="http://schemas.microsoft.com/office/drawing/2014/main" val="1934550187"/>
                    </a:ext>
                  </a:extLst>
                </a:gridCol>
                <a:gridCol w="977827">
                  <a:extLst>
                    <a:ext uri="{9D8B030D-6E8A-4147-A177-3AD203B41FA5}">
                      <a16:colId xmlns:a16="http://schemas.microsoft.com/office/drawing/2014/main" val="4189731222"/>
                    </a:ext>
                  </a:extLst>
                </a:gridCol>
                <a:gridCol w="947042">
                  <a:extLst>
                    <a:ext uri="{9D8B030D-6E8A-4147-A177-3AD203B41FA5}">
                      <a16:colId xmlns:a16="http://schemas.microsoft.com/office/drawing/2014/main" val="611031695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F1_SCORE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ROC_AUC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5986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94965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0.983471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0.987552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48107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0.949153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0.92562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0.937238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0.936494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497493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0.958333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0.950413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0.954357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0.953277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482108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XGBoost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0.958333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0.950413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0.954357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0.953277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366178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Machine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0.991736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0.991736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0.991736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0.991482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47959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61657-A3BB-0A84-75AD-34DF2F8A63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7100796-4154-B7F0-2D96-0EBBC56B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5" y="704863"/>
            <a:ext cx="9451258" cy="693491"/>
          </a:xfrm>
        </p:spPr>
        <p:txBody>
          <a:bodyPr/>
          <a:lstStyle/>
          <a:p>
            <a:r>
              <a:rPr lang="en-US" sz="2800" dirty="0"/>
              <a:t>Distribution of Target class before and after training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2990363-1798-12F3-C403-665F1069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424" y="2077316"/>
            <a:ext cx="4103177" cy="325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A6A4C4-B1F8-1BC3-70D7-5665E1EE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89" y="2077316"/>
            <a:ext cx="3928753" cy="31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5A2E4-96BE-E257-F203-E23B13723D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4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5" descr="Amazon.com faces five new racial, gender bias lawsuits | The St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3860" y="947582"/>
            <a:ext cx="4443396" cy="29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5"/>
          <p:cNvSpPr txBox="1"/>
          <p:nvPr/>
        </p:nvSpPr>
        <p:spPr>
          <a:xfrm>
            <a:off x="19667" y="4208209"/>
            <a:ext cx="1126531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Trading Strategy using Algorithmic </a:t>
            </a:r>
            <a:r>
              <a:rPr lang="en-US" sz="28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Sentiment Analysis using Google News Headlines for Amazon(AMZN)</a:t>
            </a:r>
            <a:endParaRPr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40B6D1-6DBE-5C3B-6A2B-FAED1AACCD34}"/>
              </a:ext>
            </a:extLst>
          </p:cNvPr>
          <p:cNvGrpSpPr/>
          <p:nvPr/>
        </p:nvGrpSpPr>
        <p:grpSpPr>
          <a:xfrm>
            <a:off x="2333522" y="5627929"/>
            <a:ext cx="5040672" cy="636270"/>
            <a:chOff x="0" y="0"/>
            <a:chExt cx="4382347" cy="4876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119235-DF3D-C357-BB70-A83896D8E0C7}"/>
                </a:ext>
              </a:extLst>
            </p:cNvPr>
            <p:cNvSpPr txBox="1"/>
            <p:nvPr/>
          </p:nvSpPr>
          <p:spPr>
            <a:xfrm>
              <a:off x="0" y="0"/>
              <a:ext cx="1550670" cy="4737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AC3BB5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rPr>
                <a:t>Data Sources: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7633E9-F8B8-9BCA-E884-606C3AF20303}"/>
                </a:ext>
              </a:extLst>
            </p:cNvPr>
            <p:cNvGrpSpPr/>
            <p:nvPr/>
          </p:nvGrpSpPr>
          <p:grpSpPr>
            <a:xfrm>
              <a:off x="1808480" y="0"/>
              <a:ext cx="2573867" cy="487680"/>
              <a:chOff x="0" y="0"/>
              <a:chExt cx="2573867" cy="4876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326CFC-7C71-F936-3D76-196F35C42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189355" cy="435610"/>
              </a:xfrm>
              <a:prstGeom prst="rect">
                <a:avLst/>
              </a:prstGeom>
            </p:spPr>
          </p:pic>
          <p:pic>
            <p:nvPicPr>
              <p:cNvPr id="6" name="Picture 5" descr="About InvestorIdeas.com - News that Inspires Big Investing Ideas has ...">
                <a:extLst>
                  <a:ext uri="{FF2B5EF4-FFF2-40B4-BE49-F238E27FC236}">
                    <a16:creationId xmlns:a16="http://schemas.microsoft.com/office/drawing/2014/main" id="{F70B9F06-DDC7-7338-1470-3C432D9D9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9467" y="60960"/>
                <a:ext cx="914400" cy="426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FD1D-3C95-4D18-77B9-CE5A279FA6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E0F-4548-D567-B091-24F56412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9421"/>
            <a:ext cx="11430000" cy="498598"/>
          </a:xfrm>
        </p:spPr>
        <p:txBody>
          <a:bodyPr/>
          <a:lstStyle/>
          <a:p>
            <a:r>
              <a:rPr lang="en-US" dirty="0"/>
              <a:t>Trading Strategy using SVM: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09BE60-3E47-6409-809D-1CC05A2F7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33277"/>
              </p:ext>
            </p:extLst>
          </p:nvPr>
        </p:nvGraphicFramePr>
        <p:xfrm>
          <a:off x="629258" y="1376512"/>
          <a:ext cx="5692876" cy="296934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36725">
                  <a:extLst>
                    <a:ext uri="{9D8B030D-6E8A-4147-A177-3AD203B41FA5}">
                      <a16:colId xmlns:a16="http://schemas.microsoft.com/office/drawing/2014/main" val="4151174303"/>
                    </a:ext>
                  </a:extLst>
                </a:gridCol>
                <a:gridCol w="1908788">
                  <a:extLst>
                    <a:ext uri="{9D8B030D-6E8A-4147-A177-3AD203B41FA5}">
                      <a16:colId xmlns:a16="http://schemas.microsoft.com/office/drawing/2014/main" val="3467092140"/>
                    </a:ext>
                  </a:extLst>
                </a:gridCol>
                <a:gridCol w="1372988">
                  <a:extLst>
                    <a:ext uri="{9D8B030D-6E8A-4147-A177-3AD203B41FA5}">
                      <a16:colId xmlns:a16="http://schemas.microsoft.com/office/drawing/2014/main" val="903703696"/>
                    </a:ext>
                  </a:extLst>
                </a:gridCol>
                <a:gridCol w="1674375">
                  <a:extLst>
                    <a:ext uri="{9D8B030D-6E8A-4147-A177-3AD203B41FA5}">
                      <a16:colId xmlns:a16="http://schemas.microsoft.com/office/drawing/2014/main" val="3974871204"/>
                    </a:ext>
                  </a:extLst>
                </a:gridCol>
              </a:tblGrid>
              <a:tr h="432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Strategy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Prediction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95185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11/30/2020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039003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4/23/2019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41271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2/16/2021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1336868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9/13/2022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056517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2/14/2019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159357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6/7/2022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145683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3/11/2021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032232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9/21/2021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149321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8/28/2018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452585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5/21/2019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881308"/>
                  </a:ext>
                </a:extLst>
              </a:tr>
              <a:tr h="230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8/18/2022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32743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B903D-33F1-590B-538F-D41AF06DD6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3985256" y="3284828"/>
            <a:ext cx="4156364" cy="62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dirty="0"/>
              <a:t>Questions?</a:t>
            </a:r>
            <a:endParaRPr sz="5400"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C6F8F-D659-880A-964E-28CF025B72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264" y="2517058"/>
            <a:ext cx="5004620" cy="1278194"/>
          </a:xfrm>
        </p:spPr>
        <p:txBody>
          <a:bodyPr/>
          <a:lstStyle/>
          <a:p>
            <a:r>
              <a:rPr lang="en-US" sz="54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67677-DB34-F896-68C8-BC0E0698B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/>
          <p:nvPr/>
        </p:nvSpPr>
        <p:spPr>
          <a:xfrm>
            <a:off x="153008" y="1130709"/>
            <a:ext cx="11980001" cy="428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Stock markets are characterized by their instability, changing nature, and lack of a clear pattern. </a:t>
            </a:r>
            <a:endParaRPr dirty="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Predicting stock prices is difficult because of a variety of factors like politics, the global economy, unexpected events, and a company’s financial performance.</a:t>
            </a:r>
            <a:endParaRPr dirty="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Investment firms are leveraging the power of Machine Learning for stock trading in a variety of ways, including forecasting market changes, researching customer habits, and examining stock price dynamics which helps them make better investment decisions and minimize financial risks.</a:t>
            </a:r>
            <a:endParaRPr dirty="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This project aims to predict the stock trading strategy of one of the most traded Mega-Cap FAANG companies- Amazon.com (NASDAQ: AMZN) using Machine Learning and Stock News sentiment.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6"/>
          <p:cNvSpPr txBox="1">
            <a:spLocks noGrp="1"/>
          </p:cNvSpPr>
          <p:nvPr>
            <p:ph type="title"/>
          </p:nvPr>
        </p:nvSpPr>
        <p:spPr>
          <a:xfrm>
            <a:off x="0" y="464373"/>
            <a:ext cx="121920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  Introduction:  </a:t>
            </a:r>
            <a:endParaRPr/>
          </a:p>
        </p:txBody>
      </p:sp>
      <p:pic>
        <p:nvPicPr>
          <p:cNvPr id="121" name="Google Shape;12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9164" y="4484268"/>
            <a:ext cx="688119" cy="6881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CAA9A-A303-498F-DCEC-C65223B32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>
            <a:spLocks noGrp="1"/>
          </p:cNvSpPr>
          <p:nvPr>
            <p:ph type="title"/>
          </p:nvPr>
        </p:nvSpPr>
        <p:spPr>
          <a:xfrm>
            <a:off x="322007" y="590471"/>
            <a:ext cx="11430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200"/>
              <a:t>Amazon Stock Price History (1997-2023)</a:t>
            </a:r>
            <a:endParaRPr/>
          </a:p>
        </p:txBody>
      </p:sp>
      <p:pic>
        <p:nvPicPr>
          <p:cNvPr id="127" name="Google Shape;12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2064" y="729"/>
            <a:ext cx="2372997" cy="194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62111"/>
            <a:ext cx="8096250" cy="353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47"/>
          <p:cNvGraphicFramePr/>
          <p:nvPr>
            <p:extLst>
              <p:ext uri="{D42A27DB-BD31-4B8C-83A1-F6EECF244321}">
                <p14:modId xmlns:p14="http://schemas.microsoft.com/office/powerpoint/2010/main" val="285537303"/>
              </p:ext>
            </p:extLst>
          </p:nvPr>
        </p:nvGraphicFramePr>
        <p:xfrm>
          <a:off x="8548688" y="2762250"/>
          <a:ext cx="24161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415717" imgH="1150438" progId="Excel.Sheet.12">
                  <p:embed/>
                </p:oleObj>
              </mc:Choice>
              <mc:Fallback>
                <p:oleObj name="Worksheet" r:id="rId5" imgW="2415717" imgH="1150438" progId="Excel.Sheet.12">
                  <p:embed/>
                  <p:pic>
                    <p:nvPicPr>
                      <p:cNvPr id="129" name="Google Shape;129;p4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8548688" y="2762250"/>
                        <a:ext cx="24161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602F0A3-8935-DE26-C28F-5319E34BEC63}"/>
              </a:ext>
            </a:extLst>
          </p:cNvPr>
          <p:cNvGrpSpPr/>
          <p:nvPr/>
        </p:nvGrpSpPr>
        <p:grpSpPr>
          <a:xfrm>
            <a:off x="2821856" y="5942315"/>
            <a:ext cx="2792363" cy="436118"/>
            <a:chOff x="2821856" y="5942315"/>
            <a:chExt cx="2792363" cy="4361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0F717D-F8EC-97A4-C8BA-98B122FBB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4513" y="5942315"/>
              <a:ext cx="1189706" cy="4361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5F6735-7838-12E5-323B-E094741CE6EE}"/>
                </a:ext>
              </a:extLst>
            </p:cNvPr>
            <p:cNvSpPr txBox="1"/>
            <p:nvPr/>
          </p:nvSpPr>
          <p:spPr>
            <a:xfrm>
              <a:off x="2821856" y="5942315"/>
              <a:ext cx="1602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Data Source: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F0490-B46B-7AF6-31E5-F51FBBBE5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-2459" y="441706"/>
            <a:ext cx="8694174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200"/>
              <a:t>Amazon Stock Price Analysis (2018-2023)</a:t>
            </a:r>
            <a:endParaRPr/>
          </a:p>
        </p:txBody>
      </p:sp>
      <p:pic>
        <p:nvPicPr>
          <p:cNvPr id="135" name="Google Shape;13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88" y="1947475"/>
            <a:ext cx="6710091" cy="308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9571" y="-9832"/>
            <a:ext cx="2195488" cy="179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6379" y="1947475"/>
            <a:ext cx="5378679" cy="402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4C667-DB69-5EA3-3CB5-3F95FCEF9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448" y="5877811"/>
            <a:ext cx="2828789" cy="4511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F483E-FEB0-2F0C-5D92-D35F2D758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9"/>
          <p:cNvSpPr txBox="1">
            <a:spLocks noGrp="1"/>
          </p:cNvSpPr>
          <p:nvPr>
            <p:ph type="title"/>
          </p:nvPr>
        </p:nvSpPr>
        <p:spPr>
          <a:xfrm>
            <a:off x="322007" y="3205858"/>
            <a:ext cx="11430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200"/>
              <a:t>Amazon Stock Technical Indicators</a:t>
            </a:r>
            <a:endParaRPr/>
          </a:p>
        </p:txBody>
      </p:sp>
      <p:pic>
        <p:nvPicPr>
          <p:cNvPr id="143" name="Google Shape;1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2064" y="729"/>
            <a:ext cx="2372997" cy="19435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D45E5-789B-5162-1ABD-87AA5138C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>
            <a:spLocks noGrp="1"/>
          </p:cNvSpPr>
          <p:nvPr>
            <p:ph type="title"/>
          </p:nvPr>
        </p:nvSpPr>
        <p:spPr>
          <a:xfrm>
            <a:off x="7377" y="152980"/>
            <a:ext cx="795675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Stock Returns Analysis</a:t>
            </a:r>
            <a:endParaRPr/>
          </a:p>
        </p:txBody>
      </p:sp>
      <p:pic>
        <p:nvPicPr>
          <p:cNvPr id="149" name="Google Shape;1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815" y="654442"/>
            <a:ext cx="5577782" cy="257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7" y="733102"/>
            <a:ext cx="5577782" cy="2518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50"/>
          <p:cNvGraphicFramePr/>
          <p:nvPr>
            <p:extLst>
              <p:ext uri="{D42A27DB-BD31-4B8C-83A1-F6EECF244321}">
                <p14:modId xmlns:p14="http://schemas.microsoft.com/office/powerpoint/2010/main" val="4244301920"/>
              </p:ext>
            </p:extLst>
          </p:nvPr>
        </p:nvGraphicFramePr>
        <p:xfrm>
          <a:off x="1602661" y="3234409"/>
          <a:ext cx="9271850" cy="3170010"/>
        </p:xfrm>
        <a:graphic>
          <a:graphicData uri="http://schemas.openxmlformats.org/drawingml/2006/table">
            <a:tbl>
              <a:tblPr>
                <a:noFill/>
                <a:tableStyleId>{768086C8-A151-4E4D-92FD-4146C8A4DA2E}</a:tableStyleId>
              </a:tblPr>
              <a:tblGrid>
                <a:gridCol w="111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8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Desc statistics</a:t>
                      </a:r>
                      <a:br>
                        <a:rPr lang="en-US" sz="1400" b="1" u="none" strike="noStrike" cap="none"/>
                      </a:b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Open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High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Low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Close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Adj Close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 Volume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count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1278.000000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1278.000000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1278.000000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1278.000000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1278.000000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1.278000e+03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mean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119.496002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120.941193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117.888139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119.424986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119.424986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8.640931e+07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std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35.544385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35.917920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35.117962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35.473358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35.473358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4.041521e+07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min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58.599998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59.500000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58.525501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59.450500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59.450500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1.762600e+07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25%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89.003252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89.778753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87.914001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88.915251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88.915251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5.910318e+07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50%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106.660000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108.829250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104.324001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107.021500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107.021500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7.498000e+07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75%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158.100754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159.745003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156.024872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157.926624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157.926624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1.022290e+08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max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187.199997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188.654007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184.839493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186.570496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186.570496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3.113460e+08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F1C73-DE4A-1B5A-A9E3-B23EA7518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1"/>
          <p:cNvSpPr txBox="1">
            <a:spLocks noGrp="1"/>
          </p:cNvSpPr>
          <p:nvPr>
            <p:ph type="title"/>
          </p:nvPr>
        </p:nvSpPr>
        <p:spPr>
          <a:xfrm flipH="1">
            <a:off x="0" y="227909"/>
            <a:ext cx="397223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800"/>
              <a:t>Trend Indicators  </a:t>
            </a:r>
            <a:endParaRPr sz="3200"/>
          </a:p>
        </p:txBody>
      </p:sp>
      <p:pic>
        <p:nvPicPr>
          <p:cNvPr id="157" name="Google Shape;15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3572" y="3847834"/>
            <a:ext cx="7620631" cy="292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4357" y="888437"/>
            <a:ext cx="7509847" cy="2921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1"/>
          <p:cNvSpPr txBox="1"/>
          <p:nvPr/>
        </p:nvSpPr>
        <p:spPr>
          <a:xfrm>
            <a:off x="9835" y="1814090"/>
            <a:ext cx="29398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Moving Averages </a:t>
            </a:r>
            <a:endParaRPr/>
          </a:p>
        </p:txBody>
      </p:sp>
      <p:sp>
        <p:nvSpPr>
          <p:cNvPr id="160" name="Google Shape;160;p51"/>
          <p:cNvSpPr txBox="1"/>
          <p:nvPr/>
        </p:nvSpPr>
        <p:spPr>
          <a:xfrm>
            <a:off x="-1" y="4640825"/>
            <a:ext cx="25662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Exponential Moving Averages</a:t>
            </a:r>
            <a:endParaRPr/>
          </a:p>
        </p:txBody>
      </p:sp>
      <p:sp>
        <p:nvSpPr>
          <p:cNvPr id="161" name="Google Shape;161;p51"/>
          <p:cNvSpPr/>
          <p:nvPr/>
        </p:nvSpPr>
        <p:spPr>
          <a:xfrm>
            <a:off x="1337187" y="2222091"/>
            <a:ext cx="550609" cy="2998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1"/>
          <p:cNvSpPr/>
          <p:nvPr/>
        </p:nvSpPr>
        <p:spPr>
          <a:xfrm>
            <a:off x="2260785" y="5037743"/>
            <a:ext cx="422787" cy="2709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371A-6485-951D-7FFF-8C2204E8B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"/>
          <p:cNvSpPr txBox="1">
            <a:spLocks noGrp="1"/>
          </p:cNvSpPr>
          <p:nvPr>
            <p:ph type="title"/>
          </p:nvPr>
        </p:nvSpPr>
        <p:spPr>
          <a:xfrm>
            <a:off x="145026" y="277001"/>
            <a:ext cx="11430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3200"/>
              <a:t>Volatility Indicators</a:t>
            </a:r>
            <a:endParaRPr/>
          </a:p>
        </p:txBody>
      </p:sp>
      <p:pic>
        <p:nvPicPr>
          <p:cNvPr id="168" name="Google Shape;1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0387" y="616061"/>
            <a:ext cx="8111613" cy="29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705" y="3701982"/>
            <a:ext cx="7993628" cy="25191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2"/>
          <p:cNvSpPr txBox="1"/>
          <p:nvPr/>
        </p:nvSpPr>
        <p:spPr>
          <a:xfrm>
            <a:off x="9833" y="1533832"/>
            <a:ext cx="264487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Bollinger Bands</a:t>
            </a:r>
            <a:endParaRPr/>
          </a:p>
        </p:txBody>
      </p:sp>
      <p:sp>
        <p:nvSpPr>
          <p:cNvPr id="171" name="Google Shape;171;p52"/>
          <p:cNvSpPr txBox="1"/>
          <p:nvPr/>
        </p:nvSpPr>
        <p:spPr>
          <a:xfrm>
            <a:off x="9833" y="4352296"/>
            <a:ext cx="29595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Keltner Channels</a:t>
            </a:r>
            <a:endParaRPr/>
          </a:p>
        </p:txBody>
      </p:sp>
      <p:sp>
        <p:nvSpPr>
          <p:cNvPr id="172" name="Google Shape;172;p52"/>
          <p:cNvSpPr/>
          <p:nvPr/>
        </p:nvSpPr>
        <p:spPr>
          <a:xfrm>
            <a:off x="2979175" y="1565766"/>
            <a:ext cx="550605" cy="3318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2"/>
          <p:cNvSpPr/>
          <p:nvPr/>
        </p:nvSpPr>
        <p:spPr>
          <a:xfrm>
            <a:off x="3077496" y="4482103"/>
            <a:ext cx="550605" cy="3318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F93D8E-2D72-AD77-D99D-07CB38D36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969</Words>
  <Application>Microsoft Office PowerPoint</Application>
  <PresentationFormat>Widescreen</PresentationFormat>
  <Paragraphs>498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Palatino</vt:lpstr>
      <vt:lpstr>Times New Roman</vt:lpstr>
      <vt:lpstr>MAT008_Robinson_PPT_template_20160817_1e</vt:lpstr>
      <vt:lpstr>Worksheet</vt:lpstr>
      <vt:lpstr>PowerPoint Presentation</vt:lpstr>
      <vt:lpstr>PowerPoint Presentation</vt:lpstr>
      <vt:lpstr>  Introduction:  </vt:lpstr>
      <vt:lpstr>Amazon Stock Price History (1997-2023)</vt:lpstr>
      <vt:lpstr>Amazon Stock Price Analysis (2018-2023)</vt:lpstr>
      <vt:lpstr>Amazon Stock Technical Indicators</vt:lpstr>
      <vt:lpstr>Stock Returns Analysis</vt:lpstr>
      <vt:lpstr>Trend Indicators  </vt:lpstr>
      <vt:lpstr>Volatility Indicators</vt:lpstr>
      <vt:lpstr>Trend Momentum Indicators -- MACD</vt:lpstr>
      <vt:lpstr>Range-bound Momentum Indicators</vt:lpstr>
      <vt:lpstr>Trading strategy using 30 Day SMA &amp; 60 Day SMA</vt:lpstr>
      <vt:lpstr>Web-scrape Google News Headlines for AMZN Ticker from 01-01- 2018 to 01-31-2023  Analyze stock news headlines using Vader</vt:lpstr>
      <vt:lpstr>Sentiment Analysis with Vader on Google News Headlines</vt:lpstr>
      <vt:lpstr>Machine Learning with Classification Algorithms</vt:lpstr>
      <vt:lpstr>Machine Learning: Train Test Split</vt:lpstr>
      <vt:lpstr>Accuracy Scores Comparison:</vt:lpstr>
      <vt:lpstr>Evaluation Metrics:</vt:lpstr>
      <vt:lpstr>Distribution of Target class before and after training</vt:lpstr>
      <vt:lpstr>Trading Strategy using SVM: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Houping Xiao</dc:creator>
  <cp:lastModifiedBy>Shreyashi Mukhopadhyay</cp:lastModifiedBy>
  <cp:revision>20</cp:revision>
  <dcterms:created xsi:type="dcterms:W3CDTF">2020-10-29T18:22:50Z</dcterms:created>
  <dcterms:modified xsi:type="dcterms:W3CDTF">2023-09-05T16:47:46Z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0x0101009B25BB10498DA443B4CB18627C25F13D</vt:lpwstr>
  </property>
</Properties>
</file>