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2" r:id="rId29"/>
    <p:sldId id="283" r:id="rId30"/>
    <p:sldId id="306" r:id="rId31"/>
    <p:sldId id="296" r:id="rId32"/>
    <p:sldId id="298" r:id="rId33"/>
    <p:sldId id="299" r:id="rId34"/>
    <p:sldId id="304" r:id="rId35"/>
    <p:sldId id="305" r:id="rId36"/>
    <p:sldId id="300" r:id="rId37"/>
    <p:sldId id="301" r:id="rId38"/>
    <p:sldId id="302" r:id="rId39"/>
    <p:sldId id="28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6CRyEdd8AZVos9Eg+ITPuyAVQ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12ADEB-F072-4159-9118-95CA696DD0E9}">
  <a:tblStyle styleId="{1112ADEB-F072-4159-9118-95CA696DD0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6CCDC3-3F75-4796-87F3-33E895C4F471}" styleName="Table_1">
    <a:wholeTbl>
      <a:tcTxStyle b="off" i="off">
        <a:font>
          <a:latin typeface="Palatino"/>
          <a:ea typeface="Palatino"/>
          <a:cs typeface="Palatin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F0"/>
          </a:solidFill>
        </a:fill>
      </a:tcStyle>
    </a:wholeTbl>
    <a:band1H>
      <a:tcTxStyle/>
      <a:tcStyle>
        <a:tcBdr/>
        <a:fill>
          <a:solidFill>
            <a:srgbClr val="CACCE0"/>
          </a:solidFill>
        </a:fill>
      </a:tcStyle>
    </a:band1H>
    <a:band2H>
      <a:tcTxStyle/>
      <a:tcStyle>
        <a:tcBdr/>
      </a:tcStyle>
    </a:band2H>
    <a:band1V>
      <a:tcTxStyle/>
      <a:tcStyle>
        <a:tcBdr/>
        <a:fill>
          <a:solidFill>
            <a:srgbClr val="CACCE0"/>
          </a:solidFill>
        </a:fill>
      </a:tcStyle>
    </a:band1V>
    <a:band2V>
      <a:tcTxStyle/>
      <a:tcStyle>
        <a:tcBdr/>
      </a:tcStyle>
    </a:band2V>
    <a:lastCol>
      <a:tcTxStyle b="on" i="off">
        <a:font>
          <a:latin typeface="Palatino"/>
          <a:ea typeface="Palatino"/>
          <a:cs typeface="Palatino"/>
        </a:font>
        <a:schemeClr val="lt1"/>
      </a:tcTxStyle>
      <a:tcStyle>
        <a:tcBdr/>
        <a:fill>
          <a:solidFill>
            <a:schemeClr val="accent1"/>
          </a:solidFill>
        </a:fill>
      </a:tcStyle>
    </a:lastCol>
    <a:firstCol>
      <a:tcTxStyle b="on" i="off">
        <a:font>
          <a:latin typeface="Palatino"/>
          <a:ea typeface="Palatino"/>
          <a:cs typeface="Palatino"/>
        </a:font>
        <a:schemeClr val="lt1"/>
      </a:tcTxStyle>
      <a:tcStyle>
        <a:tcBdr/>
        <a:fill>
          <a:solidFill>
            <a:schemeClr val="accent1"/>
          </a:solidFill>
        </a:fill>
      </a:tcStyle>
    </a:firstCol>
    <a:lastRow>
      <a:tcTxStyle b="on" i="off">
        <a:font>
          <a:latin typeface="Palatino"/>
          <a:ea typeface="Palatino"/>
          <a:cs typeface="Palatin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alatino"/>
          <a:ea typeface="Palatino"/>
          <a:cs typeface="Palatin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6" name="Google Shape;2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9" name="Google Shape;2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87" name="Google Shape;38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372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830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755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23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1"/>
          <p:cNvSpPr/>
          <p:nvPr/>
        </p:nvSpPr>
        <p:spPr>
          <a:xfrm>
            <a:off x="4645733" y="427605"/>
            <a:ext cx="3017520" cy="301752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a:ea typeface="Palatino"/>
              <a:cs typeface="Palatino"/>
              <a:sym typeface="Palatino"/>
            </a:endParaRPr>
          </a:p>
        </p:txBody>
      </p:sp>
      <p:sp>
        <p:nvSpPr>
          <p:cNvPr id="19" name="Google Shape;19;p31"/>
          <p:cNvSpPr/>
          <p:nvPr/>
        </p:nvSpPr>
        <p:spPr>
          <a:xfrm>
            <a:off x="7722371" y="2586761"/>
            <a:ext cx="3017520" cy="30175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a:ea typeface="Palatino"/>
              <a:cs typeface="Palatino"/>
              <a:sym typeface="Palatino"/>
            </a:endParaRPr>
          </a:p>
        </p:txBody>
      </p:sp>
      <p:sp>
        <p:nvSpPr>
          <p:cNvPr id="20" name="Google Shape;20;p31"/>
          <p:cNvSpPr/>
          <p:nvPr/>
        </p:nvSpPr>
        <p:spPr>
          <a:xfrm>
            <a:off x="9537774" y="-1479264"/>
            <a:ext cx="3017520" cy="30175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a:ea typeface="Palatino"/>
              <a:cs typeface="Palatino"/>
              <a:sym typeface="Palatino"/>
            </a:endParaRPr>
          </a:p>
        </p:txBody>
      </p:sp>
      <p:sp>
        <p:nvSpPr>
          <p:cNvPr id="21" name="Google Shape;21;p31"/>
          <p:cNvSpPr txBox="1">
            <a:spLocks noGrp="1"/>
          </p:cNvSpPr>
          <p:nvPr>
            <p:ph type="ctrTitle"/>
          </p:nvPr>
        </p:nvSpPr>
        <p:spPr>
          <a:xfrm>
            <a:off x="403122" y="731583"/>
            <a:ext cx="9144000" cy="23876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6400"/>
              <a:buFont typeface="Arial"/>
              <a:buNone/>
              <a:defRPr sz="6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403122" y="3244341"/>
            <a:ext cx="9144000" cy="339517"/>
          </a:xfrm>
          <a:prstGeom prst="rect">
            <a:avLst/>
          </a:prstGeom>
          <a:noFill/>
          <a:ln>
            <a:noFill/>
          </a:ln>
        </p:spPr>
        <p:txBody>
          <a:bodyPr spcFirstLastPara="1" wrap="square" lIns="0" tIns="0" rIns="0" bIns="0" anchor="t" anchorCtr="0">
            <a:noAutofit/>
          </a:bodyPr>
          <a:lstStyle>
            <a:lvl1pPr lvl="0" algn="l">
              <a:lnSpc>
                <a:spcPct val="100000"/>
              </a:lnSpc>
              <a:spcBef>
                <a:spcPts val="1800"/>
              </a:spcBef>
              <a:spcAft>
                <a:spcPts val="0"/>
              </a:spcAft>
              <a:buClr>
                <a:schemeClr val="lt1"/>
              </a:buClr>
              <a:buSzPts val="1710"/>
              <a:buNone/>
              <a:defRPr sz="1800" b="1">
                <a:solidFill>
                  <a:schemeClr val="lt1"/>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1"/>
          <p:cNvSpPr txBox="1">
            <a:spLocks noGrp="1"/>
          </p:cNvSpPr>
          <p:nvPr>
            <p:ph type="dt" idx="10"/>
          </p:nvPr>
        </p:nvSpPr>
        <p:spPr>
          <a:xfrm>
            <a:off x="838200" y="755096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755096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755096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31"/>
          <p:cNvSpPr txBox="1">
            <a:spLocks noGrp="1"/>
          </p:cNvSpPr>
          <p:nvPr>
            <p:ph type="body" idx="2"/>
          </p:nvPr>
        </p:nvSpPr>
        <p:spPr>
          <a:xfrm>
            <a:off x="403122" y="4247375"/>
            <a:ext cx="6153150" cy="30987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lt1"/>
              </a:buClr>
              <a:buSzPts val="1710"/>
              <a:buNone/>
              <a:defRPr sz="1800" b="1">
                <a:solidFill>
                  <a:schemeClr val="lt1"/>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7" name="Google Shape;27;p31"/>
          <p:cNvPicPr preferRelativeResize="0"/>
          <p:nvPr/>
        </p:nvPicPr>
        <p:blipFill rotWithShape="1">
          <a:blip r:embed="rId2">
            <a:alphaModFix/>
          </a:blip>
          <a:srcRect/>
          <a:stretch/>
        </p:blipFill>
        <p:spPr>
          <a:xfrm>
            <a:off x="10790000" y="6397249"/>
            <a:ext cx="924976" cy="176844"/>
          </a:xfrm>
          <a:prstGeom prst="rect">
            <a:avLst/>
          </a:prstGeom>
          <a:noFill/>
          <a:ln>
            <a:noFill/>
          </a:ln>
        </p:spPr>
      </p:pic>
      <p:pic>
        <p:nvPicPr>
          <p:cNvPr id="28" name="Google Shape;28;p31"/>
          <p:cNvPicPr preferRelativeResize="0"/>
          <p:nvPr/>
        </p:nvPicPr>
        <p:blipFill rotWithShape="1">
          <a:blip r:embed="rId3">
            <a:alphaModFix/>
          </a:blip>
          <a:srcRect/>
          <a:stretch/>
        </p:blipFill>
        <p:spPr>
          <a:xfrm>
            <a:off x="403453" y="6155531"/>
            <a:ext cx="1274827" cy="45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and Circular Photo">
  <p:cSld name="Text and Circular Photo">
    <p:spTree>
      <p:nvGrpSpPr>
        <p:cNvPr id="1" name="Shape 108"/>
        <p:cNvGrpSpPr/>
        <p:nvPr/>
      </p:nvGrpSpPr>
      <p:grpSpPr>
        <a:xfrm>
          <a:off x="0" y="0"/>
          <a:ext cx="0" cy="0"/>
          <a:chOff x="0" y="0"/>
          <a:chExt cx="0" cy="0"/>
        </a:xfrm>
      </p:grpSpPr>
      <p:sp>
        <p:nvSpPr>
          <p:cNvPr id="109" name="Google Shape;109;p41"/>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41"/>
          <p:cNvSpPr txBox="1">
            <a:spLocks noGrp="1"/>
          </p:cNvSpPr>
          <p:nvPr>
            <p:ph type="body" idx="1"/>
          </p:nvPr>
        </p:nvSpPr>
        <p:spPr>
          <a:xfrm>
            <a:off x="380999" y="1798730"/>
            <a:ext cx="5428129" cy="41448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2"/>
              </a:buClr>
              <a:buSzPts val="1900"/>
              <a:buNone/>
              <a:defRPr b="1">
                <a:solidFill>
                  <a:schemeClr val="dk2"/>
                </a:solidFill>
                <a:latin typeface="Arial"/>
                <a:ea typeface="Arial"/>
                <a:cs typeface="Arial"/>
                <a:sym typeface="Arial"/>
              </a:defRPr>
            </a:lvl1pPr>
            <a:lvl2pPr marL="914400" lvl="1" indent="-355600" algn="l">
              <a:lnSpc>
                <a:spcPct val="100000"/>
              </a:lnSpc>
              <a:spcBef>
                <a:spcPts val="3000"/>
              </a:spcBef>
              <a:spcAft>
                <a:spcPts val="0"/>
              </a:spcAft>
              <a:buClr>
                <a:schemeClr val="dk1"/>
              </a:buClr>
              <a:buSzPts val="2000"/>
              <a:buFont typeface="Arial"/>
              <a:buChar char="•"/>
              <a:defRPr sz="2000"/>
            </a:lvl2pPr>
            <a:lvl3pPr marL="1371600" lvl="2" indent="-330200" algn="l">
              <a:lnSpc>
                <a:spcPct val="100000"/>
              </a:lnSpc>
              <a:spcBef>
                <a:spcPts val="1800"/>
              </a:spcBef>
              <a:spcAft>
                <a:spcPts val="0"/>
              </a:spcAft>
              <a:buClr>
                <a:schemeClr val="dk1"/>
              </a:buClr>
              <a:buSzPts val="1600"/>
              <a:buFont typeface="Palatino"/>
              <a:buChar char="–"/>
              <a:defRPr i="0"/>
            </a:lvl3pPr>
            <a:lvl4pPr marL="1828800" lvl="3" indent="-317500" algn="l">
              <a:lnSpc>
                <a:spcPct val="100000"/>
              </a:lnSpc>
              <a:spcBef>
                <a:spcPts val="1800"/>
              </a:spcBef>
              <a:spcAft>
                <a:spcPts val="0"/>
              </a:spcAft>
              <a:buClr>
                <a:schemeClr val="dk1"/>
              </a:buClr>
              <a:buSzPts val="1400"/>
              <a:buFont typeface="Arial"/>
              <a:buChar char="•"/>
              <a:defRPr sz="1400" i="1"/>
            </a:lvl4pPr>
            <a:lvl5pPr marL="2286000" lvl="4" indent="-317500" algn="l">
              <a:lnSpc>
                <a:spcPct val="100000"/>
              </a:lnSpc>
              <a:spcBef>
                <a:spcPts val="1800"/>
              </a:spcBef>
              <a:spcAft>
                <a:spcPts val="0"/>
              </a:spcAft>
              <a:buClr>
                <a:schemeClr val="dk1"/>
              </a:buClr>
              <a:buSzPts val="1400"/>
              <a:buFont typeface="Palatino"/>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1"/>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1"/>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1"/>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4" name="Google Shape;114;p41"/>
          <p:cNvSpPr/>
          <p:nvPr/>
        </p:nvSpPr>
        <p:spPr>
          <a:xfrm>
            <a:off x="7684184" y="-502747"/>
            <a:ext cx="1005379" cy="10053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115" name="Google Shape;115;p41"/>
          <p:cNvSpPr>
            <a:spLocks noGrp="1"/>
          </p:cNvSpPr>
          <p:nvPr>
            <p:ph type="pic" idx="2"/>
          </p:nvPr>
        </p:nvSpPr>
        <p:spPr>
          <a:xfrm>
            <a:off x="7621429" y="1928470"/>
            <a:ext cx="3423087" cy="3495615"/>
          </a:xfrm>
          <a:prstGeom prst="rect">
            <a:avLst/>
          </a:prstGeom>
          <a:solidFill>
            <a:srgbClr val="C7CACD"/>
          </a:solidFill>
          <a:ln>
            <a:noFill/>
          </a:ln>
        </p:spPr>
      </p:sp>
      <p:sp>
        <p:nvSpPr>
          <p:cNvPr id="116" name="Google Shape;116;p41"/>
          <p:cNvSpPr/>
          <p:nvPr/>
        </p:nvSpPr>
        <p:spPr>
          <a:xfrm>
            <a:off x="7015399" y="5211437"/>
            <a:ext cx="452201" cy="452201"/>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 Photo and Text">
  <p:cSld name="Square Photo and Text">
    <p:spTree>
      <p:nvGrpSpPr>
        <p:cNvPr id="1" name="Shape 117"/>
        <p:cNvGrpSpPr/>
        <p:nvPr/>
      </p:nvGrpSpPr>
      <p:grpSpPr>
        <a:xfrm>
          <a:off x="0" y="0"/>
          <a:ext cx="0" cy="0"/>
          <a:chOff x="0" y="0"/>
          <a:chExt cx="0" cy="0"/>
        </a:xfrm>
      </p:grpSpPr>
      <p:sp>
        <p:nvSpPr>
          <p:cNvPr id="118" name="Google Shape;118;p42"/>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42"/>
          <p:cNvSpPr txBox="1">
            <a:spLocks noGrp="1"/>
          </p:cNvSpPr>
          <p:nvPr>
            <p:ph type="body" idx="1"/>
          </p:nvPr>
        </p:nvSpPr>
        <p:spPr>
          <a:xfrm>
            <a:off x="6956424" y="2179479"/>
            <a:ext cx="4191001" cy="341163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accent2"/>
              </a:buClr>
              <a:buSzPts val="1710"/>
              <a:buNone/>
              <a:defRPr sz="1800" b="1">
                <a:solidFill>
                  <a:schemeClr val="accent2"/>
                </a:solidFill>
                <a:latin typeface="Arial"/>
                <a:ea typeface="Arial"/>
                <a:cs typeface="Arial"/>
                <a:sym typeface="Arial"/>
              </a:defRPr>
            </a:lvl1pPr>
            <a:lvl2pPr marL="914400" lvl="1" indent="-228600" algn="l">
              <a:lnSpc>
                <a:spcPct val="100000"/>
              </a:lnSpc>
              <a:spcBef>
                <a:spcPts val="1800"/>
              </a:spcBef>
              <a:spcAft>
                <a:spcPts val="0"/>
              </a:spcAft>
              <a:buClr>
                <a:schemeClr val="dk1"/>
              </a:buClr>
              <a:buSzPts val="1800"/>
              <a:buFont typeface="Arial"/>
              <a:buNone/>
              <a:defRPr sz="1800"/>
            </a:lvl2pPr>
            <a:lvl3pPr marL="1371600" lvl="2" indent="-330200" algn="l">
              <a:lnSpc>
                <a:spcPct val="100000"/>
              </a:lnSpc>
              <a:spcBef>
                <a:spcPts val="1800"/>
              </a:spcBef>
              <a:spcAft>
                <a:spcPts val="0"/>
              </a:spcAft>
              <a:buClr>
                <a:schemeClr val="dk1"/>
              </a:buClr>
              <a:buSzPts val="1600"/>
              <a:buFont typeface="Palatino"/>
              <a:buChar char="–"/>
              <a:defRPr i="0"/>
            </a:lvl3pPr>
            <a:lvl4pPr marL="1828800" lvl="3" indent="-317500" algn="l">
              <a:lnSpc>
                <a:spcPct val="100000"/>
              </a:lnSpc>
              <a:spcBef>
                <a:spcPts val="1800"/>
              </a:spcBef>
              <a:spcAft>
                <a:spcPts val="0"/>
              </a:spcAft>
              <a:buClr>
                <a:schemeClr val="dk1"/>
              </a:buClr>
              <a:buSzPts val="1400"/>
              <a:buFont typeface="Arial"/>
              <a:buChar char="•"/>
              <a:defRPr sz="1400" i="1"/>
            </a:lvl4pPr>
            <a:lvl5pPr marL="2286000" lvl="4" indent="-317500" algn="l">
              <a:lnSpc>
                <a:spcPct val="100000"/>
              </a:lnSpc>
              <a:spcBef>
                <a:spcPts val="1800"/>
              </a:spcBef>
              <a:spcAft>
                <a:spcPts val="0"/>
              </a:spcAft>
              <a:buClr>
                <a:schemeClr val="dk1"/>
              </a:buClr>
              <a:buSzPts val="1400"/>
              <a:buFont typeface="Palatino"/>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2"/>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2"/>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42"/>
          <p:cNvSpPr>
            <a:spLocks noGrp="1"/>
          </p:cNvSpPr>
          <p:nvPr>
            <p:ph type="pic" idx="2"/>
          </p:nvPr>
        </p:nvSpPr>
        <p:spPr>
          <a:xfrm>
            <a:off x="1849328" y="2060164"/>
            <a:ext cx="4064780" cy="3530946"/>
          </a:xfrm>
          <a:prstGeom prst="rect">
            <a:avLst/>
          </a:prstGeom>
          <a:solidFill>
            <a:srgbClr val="C7CACD"/>
          </a:solidFill>
          <a:ln>
            <a:noFill/>
          </a:ln>
        </p:spPr>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43"/>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3"/>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and Circular Photo">
  <p:cSld name="1_Text and Circular Photo">
    <p:spTree>
      <p:nvGrpSpPr>
        <p:cNvPr id="1" name="Shape 128"/>
        <p:cNvGrpSpPr/>
        <p:nvPr/>
      </p:nvGrpSpPr>
      <p:grpSpPr>
        <a:xfrm>
          <a:off x="0" y="0"/>
          <a:ext cx="0" cy="0"/>
          <a:chOff x="0" y="0"/>
          <a:chExt cx="0" cy="0"/>
        </a:xfrm>
      </p:grpSpPr>
      <p:sp>
        <p:nvSpPr>
          <p:cNvPr id="129" name="Google Shape;129;p44"/>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3600"/>
              <a:buFont typeface="Arial"/>
              <a:buNone/>
              <a:defRPr b="1"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44"/>
          <p:cNvSpPr txBox="1">
            <a:spLocks noGrp="1"/>
          </p:cNvSpPr>
          <p:nvPr>
            <p:ph type="body" idx="1"/>
          </p:nvPr>
        </p:nvSpPr>
        <p:spPr>
          <a:xfrm>
            <a:off x="380999" y="1798730"/>
            <a:ext cx="5428129" cy="41448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2"/>
              </a:buClr>
              <a:buSzPts val="1900"/>
              <a:buNone/>
              <a:defRPr b="1" i="0">
                <a:solidFill>
                  <a:schemeClr val="dk2"/>
                </a:solidFill>
                <a:latin typeface="Arial"/>
                <a:ea typeface="Arial"/>
                <a:cs typeface="Arial"/>
                <a:sym typeface="Arial"/>
              </a:defRPr>
            </a:lvl1pPr>
            <a:lvl2pPr marL="914400" lvl="1" indent="-355600" algn="l">
              <a:lnSpc>
                <a:spcPct val="100000"/>
              </a:lnSpc>
              <a:spcBef>
                <a:spcPts val="3000"/>
              </a:spcBef>
              <a:spcAft>
                <a:spcPts val="0"/>
              </a:spcAft>
              <a:buClr>
                <a:schemeClr val="dk1"/>
              </a:buClr>
              <a:buSzPts val="2000"/>
              <a:buFont typeface="Arial"/>
              <a:buChar char="•"/>
              <a:defRPr sz="2000" b="0" i="0">
                <a:latin typeface="Arial"/>
                <a:ea typeface="Arial"/>
                <a:cs typeface="Arial"/>
                <a:sym typeface="Arial"/>
              </a:defRPr>
            </a:lvl2pPr>
            <a:lvl3pPr marL="1371600" lvl="2" indent="-330200" algn="l">
              <a:lnSpc>
                <a:spcPct val="100000"/>
              </a:lnSpc>
              <a:spcBef>
                <a:spcPts val="1800"/>
              </a:spcBef>
              <a:spcAft>
                <a:spcPts val="0"/>
              </a:spcAft>
              <a:buClr>
                <a:schemeClr val="dk1"/>
              </a:buClr>
              <a:buSzPts val="1600"/>
              <a:buFont typeface="Palatino"/>
              <a:buChar char="–"/>
              <a:defRPr b="0" i="0">
                <a:latin typeface="Arial"/>
                <a:ea typeface="Arial"/>
                <a:cs typeface="Arial"/>
                <a:sym typeface="Arial"/>
              </a:defRPr>
            </a:lvl3pPr>
            <a:lvl4pPr marL="1828800" lvl="3" indent="-317500" algn="l">
              <a:lnSpc>
                <a:spcPct val="100000"/>
              </a:lnSpc>
              <a:spcBef>
                <a:spcPts val="1800"/>
              </a:spcBef>
              <a:spcAft>
                <a:spcPts val="0"/>
              </a:spcAft>
              <a:buClr>
                <a:schemeClr val="dk1"/>
              </a:buClr>
              <a:buSzPts val="1400"/>
              <a:buFont typeface="Arial"/>
              <a:buChar char="•"/>
              <a:defRPr sz="1400" b="0" i="1">
                <a:latin typeface="Arial"/>
                <a:ea typeface="Arial"/>
                <a:cs typeface="Arial"/>
                <a:sym typeface="Arial"/>
              </a:defRPr>
            </a:lvl4pPr>
            <a:lvl5pPr marL="2286000" lvl="4" indent="-317500" algn="l">
              <a:lnSpc>
                <a:spcPct val="100000"/>
              </a:lnSpc>
              <a:spcBef>
                <a:spcPts val="1800"/>
              </a:spcBef>
              <a:spcAft>
                <a:spcPts val="0"/>
              </a:spcAft>
              <a:buClr>
                <a:schemeClr val="dk1"/>
              </a:buClr>
              <a:buSzPts val="1400"/>
              <a:buFont typeface="Palatino"/>
              <a:buChar char="–"/>
              <a:defRPr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4"/>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09091"/>
              </a:buClr>
              <a:buSzPts val="1400"/>
              <a:buFont typeface="Palatino"/>
              <a:buNone/>
              <a:defRPr/>
            </a:lvl1pPr>
            <a:lvl2pPr lvl="1" algn="l">
              <a:spcBef>
                <a:spcPts val="0"/>
              </a:spcBef>
              <a:spcAft>
                <a:spcPts val="0"/>
              </a:spcAft>
              <a:buClr>
                <a:schemeClr val="dk1"/>
              </a:buClr>
              <a:buSzPts val="1400"/>
              <a:buFont typeface="Palatino"/>
              <a:buNone/>
              <a:defRPr/>
            </a:lvl2pPr>
            <a:lvl3pPr lvl="2" algn="l">
              <a:spcBef>
                <a:spcPts val="0"/>
              </a:spcBef>
              <a:spcAft>
                <a:spcPts val="0"/>
              </a:spcAft>
              <a:buClr>
                <a:schemeClr val="dk1"/>
              </a:buClr>
              <a:buSzPts val="1400"/>
              <a:buFont typeface="Palatino"/>
              <a:buNone/>
              <a:defRPr/>
            </a:lvl3pPr>
            <a:lvl4pPr lvl="3" algn="l">
              <a:spcBef>
                <a:spcPts val="0"/>
              </a:spcBef>
              <a:spcAft>
                <a:spcPts val="0"/>
              </a:spcAft>
              <a:buClr>
                <a:schemeClr val="dk1"/>
              </a:buClr>
              <a:buSzPts val="1400"/>
              <a:buFont typeface="Palatino"/>
              <a:buNone/>
              <a:defRPr/>
            </a:lvl4pPr>
            <a:lvl5pPr lvl="4" algn="l">
              <a:spcBef>
                <a:spcPts val="0"/>
              </a:spcBef>
              <a:spcAft>
                <a:spcPts val="0"/>
              </a:spcAft>
              <a:buClr>
                <a:schemeClr val="dk1"/>
              </a:buClr>
              <a:buSzPts val="1400"/>
              <a:buFont typeface="Palatino"/>
              <a:buNone/>
              <a:defRPr/>
            </a:lvl5pPr>
            <a:lvl6pPr lvl="5" algn="l">
              <a:spcBef>
                <a:spcPts val="0"/>
              </a:spcBef>
              <a:spcAft>
                <a:spcPts val="0"/>
              </a:spcAft>
              <a:buClr>
                <a:schemeClr val="dk1"/>
              </a:buClr>
              <a:buSzPts val="1400"/>
              <a:buFont typeface="Palatino"/>
              <a:buNone/>
              <a:defRPr/>
            </a:lvl6pPr>
            <a:lvl7pPr lvl="6" algn="l">
              <a:spcBef>
                <a:spcPts val="0"/>
              </a:spcBef>
              <a:spcAft>
                <a:spcPts val="0"/>
              </a:spcAft>
              <a:buClr>
                <a:schemeClr val="dk1"/>
              </a:buClr>
              <a:buSzPts val="1400"/>
              <a:buFont typeface="Palatino"/>
              <a:buNone/>
              <a:defRPr/>
            </a:lvl7pPr>
            <a:lvl8pPr lvl="7" algn="l">
              <a:spcBef>
                <a:spcPts val="0"/>
              </a:spcBef>
              <a:spcAft>
                <a:spcPts val="0"/>
              </a:spcAft>
              <a:buClr>
                <a:schemeClr val="dk1"/>
              </a:buClr>
              <a:buSzPts val="1400"/>
              <a:buFont typeface="Palatino"/>
              <a:buNone/>
              <a:defRPr/>
            </a:lvl8pPr>
            <a:lvl9pPr lvl="8" algn="l">
              <a:spcBef>
                <a:spcPts val="0"/>
              </a:spcBef>
              <a:spcAft>
                <a:spcPts val="0"/>
              </a:spcAft>
              <a:buClr>
                <a:schemeClr val="dk1"/>
              </a:buClr>
              <a:buSzPts val="1400"/>
              <a:buFont typeface="Palatino"/>
              <a:buNone/>
              <a:defRPr/>
            </a:lvl9pPr>
          </a:lstStyle>
          <a:p>
            <a:endParaRPr/>
          </a:p>
        </p:txBody>
      </p:sp>
      <p:sp>
        <p:nvSpPr>
          <p:cNvPr id="132" name="Google Shape;132;p44"/>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09091"/>
              </a:buClr>
              <a:buSzPts val="1400"/>
              <a:buFont typeface="Palatino"/>
              <a:buNone/>
              <a:defRPr/>
            </a:lvl1pPr>
            <a:lvl2pPr lvl="1" algn="l">
              <a:spcBef>
                <a:spcPts val="0"/>
              </a:spcBef>
              <a:spcAft>
                <a:spcPts val="0"/>
              </a:spcAft>
              <a:buClr>
                <a:schemeClr val="dk1"/>
              </a:buClr>
              <a:buSzPts val="1400"/>
              <a:buFont typeface="Palatino"/>
              <a:buNone/>
              <a:defRPr/>
            </a:lvl2pPr>
            <a:lvl3pPr lvl="2" algn="l">
              <a:spcBef>
                <a:spcPts val="0"/>
              </a:spcBef>
              <a:spcAft>
                <a:spcPts val="0"/>
              </a:spcAft>
              <a:buClr>
                <a:schemeClr val="dk1"/>
              </a:buClr>
              <a:buSzPts val="1400"/>
              <a:buFont typeface="Palatino"/>
              <a:buNone/>
              <a:defRPr/>
            </a:lvl3pPr>
            <a:lvl4pPr lvl="3" algn="l">
              <a:spcBef>
                <a:spcPts val="0"/>
              </a:spcBef>
              <a:spcAft>
                <a:spcPts val="0"/>
              </a:spcAft>
              <a:buClr>
                <a:schemeClr val="dk1"/>
              </a:buClr>
              <a:buSzPts val="1400"/>
              <a:buFont typeface="Palatino"/>
              <a:buNone/>
              <a:defRPr/>
            </a:lvl4pPr>
            <a:lvl5pPr lvl="4" algn="l">
              <a:spcBef>
                <a:spcPts val="0"/>
              </a:spcBef>
              <a:spcAft>
                <a:spcPts val="0"/>
              </a:spcAft>
              <a:buClr>
                <a:schemeClr val="dk1"/>
              </a:buClr>
              <a:buSzPts val="1400"/>
              <a:buFont typeface="Palatino"/>
              <a:buNone/>
              <a:defRPr/>
            </a:lvl5pPr>
            <a:lvl6pPr lvl="5" algn="l">
              <a:spcBef>
                <a:spcPts val="0"/>
              </a:spcBef>
              <a:spcAft>
                <a:spcPts val="0"/>
              </a:spcAft>
              <a:buClr>
                <a:schemeClr val="dk1"/>
              </a:buClr>
              <a:buSzPts val="1400"/>
              <a:buFont typeface="Palatino"/>
              <a:buNone/>
              <a:defRPr/>
            </a:lvl6pPr>
            <a:lvl7pPr lvl="6" algn="l">
              <a:spcBef>
                <a:spcPts val="0"/>
              </a:spcBef>
              <a:spcAft>
                <a:spcPts val="0"/>
              </a:spcAft>
              <a:buClr>
                <a:schemeClr val="dk1"/>
              </a:buClr>
              <a:buSzPts val="1400"/>
              <a:buFont typeface="Palatino"/>
              <a:buNone/>
              <a:defRPr/>
            </a:lvl7pPr>
            <a:lvl8pPr lvl="7" algn="l">
              <a:spcBef>
                <a:spcPts val="0"/>
              </a:spcBef>
              <a:spcAft>
                <a:spcPts val="0"/>
              </a:spcAft>
              <a:buClr>
                <a:schemeClr val="dk1"/>
              </a:buClr>
              <a:buSzPts val="1400"/>
              <a:buFont typeface="Palatino"/>
              <a:buNone/>
              <a:defRPr/>
            </a:lvl8pPr>
            <a:lvl9pPr lvl="8" algn="l">
              <a:spcBef>
                <a:spcPts val="0"/>
              </a:spcBef>
              <a:spcAft>
                <a:spcPts val="0"/>
              </a:spcAft>
              <a:buClr>
                <a:schemeClr val="dk1"/>
              </a:buClr>
              <a:buSzPts val="1400"/>
              <a:buFont typeface="Palatino"/>
              <a:buNone/>
              <a:defRPr/>
            </a:lvl9pPr>
          </a:lstStyle>
          <a:p>
            <a:endParaRPr/>
          </a:p>
        </p:txBody>
      </p:sp>
      <p:sp>
        <p:nvSpPr>
          <p:cNvPr id="133" name="Google Shape;133;p44"/>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1pPr>
            <a:lvl2pPr marL="0" marR="0" lvl="1"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2pPr>
            <a:lvl3pPr marL="0" marR="0" lvl="2"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3pPr>
            <a:lvl4pPr marL="0" marR="0" lvl="3"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4pPr>
            <a:lvl5pPr marL="0" marR="0" lvl="4"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5pPr>
            <a:lvl6pPr marL="0" marR="0" lvl="5"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6pPr>
            <a:lvl7pPr marL="0" marR="0" lvl="6"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7pPr>
            <a:lvl8pPr marL="0" marR="0" lvl="7"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8pPr>
            <a:lvl9pPr marL="0" marR="0" lvl="8" indent="0" algn="ctr">
              <a:spcBef>
                <a:spcPts val="0"/>
              </a:spcBef>
              <a:spcAft>
                <a:spcPts val="0"/>
              </a:spcAft>
              <a:buClr>
                <a:schemeClr val="dk1"/>
              </a:buClr>
              <a:buSzPts val="1200"/>
              <a:buFont typeface="Palatino"/>
              <a:buNone/>
              <a:defRPr sz="1200">
                <a:solidFill>
                  <a:schemeClr val="dk1"/>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t>‹#›</a:t>
            </a:fld>
            <a:endParaRPr/>
          </a:p>
        </p:txBody>
      </p:sp>
      <p:sp>
        <p:nvSpPr>
          <p:cNvPr id="134" name="Google Shape;134;p44"/>
          <p:cNvSpPr>
            <a:spLocks noGrp="1"/>
          </p:cNvSpPr>
          <p:nvPr>
            <p:ph type="pic" idx="2"/>
          </p:nvPr>
        </p:nvSpPr>
        <p:spPr>
          <a:xfrm>
            <a:off x="7621429" y="1928470"/>
            <a:ext cx="3423087" cy="3495615"/>
          </a:xfrm>
          <a:prstGeom prst="rect">
            <a:avLst/>
          </a:prstGeom>
          <a:solidFill>
            <a:srgbClr val="C7CACD"/>
          </a:solidFill>
          <a:ln>
            <a:noFill/>
          </a:ln>
        </p:spPr>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5"/>
        <p:cNvGrpSpPr/>
        <p:nvPr/>
      </p:nvGrpSpPr>
      <p:grpSpPr>
        <a:xfrm>
          <a:off x="0" y="0"/>
          <a:ext cx="0" cy="0"/>
          <a:chOff x="0" y="0"/>
          <a:chExt cx="0" cy="0"/>
        </a:xfrm>
      </p:grpSpPr>
      <p:grpSp>
        <p:nvGrpSpPr>
          <p:cNvPr id="66" name="Google Shape;66;p37"/>
          <p:cNvGrpSpPr/>
          <p:nvPr/>
        </p:nvGrpSpPr>
        <p:grpSpPr>
          <a:xfrm>
            <a:off x="2494933" y="-222677"/>
            <a:ext cx="6626957" cy="6008006"/>
            <a:chOff x="985025" y="-500771"/>
            <a:chExt cx="6626957" cy="6008006"/>
          </a:xfrm>
        </p:grpSpPr>
        <p:cxnSp>
          <p:nvCxnSpPr>
            <p:cNvPr id="67" name="Google Shape;67;p37"/>
            <p:cNvCxnSpPr/>
            <p:nvPr/>
          </p:nvCxnSpPr>
          <p:spPr>
            <a:xfrm>
              <a:off x="1205344" y="1648415"/>
              <a:ext cx="6211932" cy="3654159"/>
            </a:xfrm>
            <a:prstGeom prst="straightConnector1">
              <a:avLst/>
            </a:prstGeom>
            <a:noFill/>
            <a:ln w="25400" cap="flat" cmpd="sng">
              <a:solidFill>
                <a:schemeClr val="dk2"/>
              </a:solidFill>
              <a:prstDash val="solid"/>
              <a:miter lim="800000"/>
              <a:headEnd type="none" w="sm" len="sm"/>
              <a:tailEnd type="none" w="sm" len="sm"/>
            </a:ln>
          </p:spPr>
        </p:cxnSp>
        <p:cxnSp>
          <p:nvCxnSpPr>
            <p:cNvPr id="68" name="Google Shape;68;p37"/>
            <p:cNvCxnSpPr/>
            <p:nvPr/>
          </p:nvCxnSpPr>
          <p:spPr>
            <a:xfrm>
              <a:off x="1205344" y="1648415"/>
              <a:ext cx="3355610" cy="1316312"/>
            </a:xfrm>
            <a:prstGeom prst="straightConnector1">
              <a:avLst/>
            </a:prstGeom>
            <a:noFill/>
            <a:ln w="25400" cap="flat" cmpd="sng">
              <a:solidFill>
                <a:schemeClr val="dk2"/>
              </a:solidFill>
              <a:prstDash val="solid"/>
              <a:miter lim="800000"/>
              <a:headEnd type="none" w="sm" len="sm"/>
              <a:tailEnd type="none" w="sm" len="sm"/>
            </a:ln>
          </p:spPr>
        </p:cxnSp>
        <p:cxnSp>
          <p:nvCxnSpPr>
            <p:cNvPr id="69" name="Google Shape;69;p37"/>
            <p:cNvCxnSpPr/>
            <p:nvPr/>
          </p:nvCxnSpPr>
          <p:spPr>
            <a:xfrm flipH="1">
              <a:off x="4641276" y="0"/>
              <a:ext cx="498765" cy="3077258"/>
            </a:xfrm>
            <a:prstGeom prst="straightConnector1">
              <a:avLst/>
            </a:prstGeom>
            <a:noFill/>
            <a:ln w="25400" cap="flat" cmpd="sng">
              <a:solidFill>
                <a:schemeClr val="dk2"/>
              </a:solidFill>
              <a:prstDash val="solid"/>
              <a:miter lim="800000"/>
              <a:headEnd type="none" w="sm" len="sm"/>
              <a:tailEnd type="none" w="sm" len="sm"/>
            </a:ln>
          </p:spPr>
        </p:cxnSp>
        <p:sp>
          <p:nvSpPr>
            <p:cNvPr id="70" name="Google Shape;70;p37"/>
            <p:cNvSpPr/>
            <p:nvPr/>
          </p:nvSpPr>
          <p:spPr>
            <a:xfrm>
              <a:off x="2336800" y="951346"/>
              <a:ext cx="4498109" cy="44519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71" name="Google Shape;71;p37"/>
            <p:cNvSpPr/>
            <p:nvPr/>
          </p:nvSpPr>
          <p:spPr>
            <a:xfrm>
              <a:off x="4641276" y="-500771"/>
              <a:ext cx="997530" cy="9872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72" name="Google Shape;72;p37"/>
            <p:cNvSpPr/>
            <p:nvPr/>
          </p:nvSpPr>
          <p:spPr>
            <a:xfrm>
              <a:off x="7171343" y="5071120"/>
              <a:ext cx="440639" cy="43611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73" name="Google Shape;73;p37"/>
            <p:cNvSpPr/>
            <p:nvPr/>
          </p:nvSpPr>
          <p:spPr>
            <a:xfrm>
              <a:off x="985025" y="1430358"/>
              <a:ext cx="440639" cy="43611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grpSp>
      <p:sp>
        <p:nvSpPr>
          <p:cNvPr id="74" name="Google Shape;74;p37"/>
          <p:cNvSpPr txBox="1">
            <a:spLocks noGrp="1"/>
          </p:cNvSpPr>
          <p:nvPr>
            <p:ph type="title"/>
          </p:nvPr>
        </p:nvSpPr>
        <p:spPr>
          <a:xfrm>
            <a:off x="3985256" y="1412131"/>
            <a:ext cx="4156364" cy="2954655"/>
          </a:xfrm>
          <a:prstGeom prst="rect">
            <a:avLst/>
          </a:prstGeom>
          <a:noFill/>
          <a:ln>
            <a:noFill/>
          </a:ln>
        </p:spPr>
        <p:txBody>
          <a:bodyPr spcFirstLastPara="1" wrap="square" lIns="0" tIns="0" rIns="0" bIns="0" anchor="ctr" anchorCtr="0">
            <a:spAutoFit/>
          </a:bodyPr>
          <a:lstStyle>
            <a:lvl1pPr lvl="0" algn="ctr">
              <a:lnSpc>
                <a:spcPct val="75000"/>
              </a:lnSpc>
              <a:spcBef>
                <a:spcPts val="0"/>
              </a:spcBef>
              <a:spcAft>
                <a:spcPts val="0"/>
              </a:spcAft>
              <a:buClr>
                <a:schemeClr val="lt1"/>
              </a:buClr>
              <a:buSzPts val="6400"/>
              <a:buFont typeface="Arial"/>
              <a:buNone/>
              <a:defRPr sz="6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7"/>
          <p:cNvSpPr txBox="1">
            <a:spLocks noGrp="1"/>
          </p:cNvSpPr>
          <p:nvPr>
            <p:ph type="body" idx="1"/>
          </p:nvPr>
        </p:nvSpPr>
        <p:spPr>
          <a:xfrm>
            <a:off x="4493252" y="4507343"/>
            <a:ext cx="3297383" cy="79533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800"/>
              </a:spcBef>
              <a:spcAft>
                <a:spcPts val="0"/>
              </a:spcAft>
              <a:buClr>
                <a:schemeClr val="lt1"/>
              </a:buClr>
              <a:buSzPts val="1710"/>
              <a:buNone/>
              <a:defRPr sz="1800">
                <a:solidFill>
                  <a:schemeClr val="lt1"/>
                </a:solidFill>
              </a:defRPr>
            </a:lvl1pPr>
            <a:lvl2pPr marL="914400" lvl="1" indent="-228600" algn="l">
              <a:lnSpc>
                <a:spcPct val="100000"/>
              </a:lnSpc>
              <a:spcBef>
                <a:spcPts val="1800"/>
              </a:spcBef>
              <a:spcAft>
                <a:spcPts val="0"/>
              </a:spcAft>
              <a:buClr>
                <a:srgbClr val="909091"/>
              </a:buClr>
              <a:buSzPts val="2000"/>
              <a:buNone/>
              <a:defRPr sz="2000">
                <a:solidFill>
                  <a:srgbClr val="909091"/>
                </a:solidFill>
              </a:defRPr>
            </a:lvl2pPr>
            <a:lvl3pPr marL="1371600" lvl="2" indent="-228600" algn="l">
              <a:lnSpc>
                <a:spcPct val="100000"/>
              </a:lnSpc>
              <a:spcBef>
                <a:spcPts val="1800"/>
              </a:spcBef>
              <a:spcAft>
                <a:spcPts val="0"/>
              </a:spcAft>
              <a:buClr>
                <a:srgbClr val="909091"/>
              </a:buClr>
              <a:buSzPts val="1800"/>
              <a:buNone/>
              <a:defRPr sz="1800">
                <a:solidFill>
                  <a:srgbClr val="909091"/>
                </a:solidFill>
              </a:defRPr>
            </a:lvl3pPr>
            <a:lvl4pPr marL="1828800" lvl="3" indent="-228600" algn="l">
              <a:lnSpc>
                <a:spcPct val="100000"/>
              </a:lnSpc>
              <a:spcBef>
                <a:spcPts val="1800"/>
              </a:spcBef>
              <a:spcAft>
                <a:spcPts val="0"/>
              </a:spcAft>
              <a:buClr>
                <a:srgbClr val="909091"/>
              </a:buClr>
              <a:buSzPts val="1600"/>
              <a:buNone/>
              <a:defRPr sz="1600">
                <a:solidFill>
                  <a:srgbClr val="909091"/>
                </a:solidFill>
              </a:defRPr>
            </a:lvl4pPr>
            <a:lvl5pPr marL="2286000" lvl="4" indent="-228600" algn="l">
              <a:lnSpc>
                <a:spcPct val="100000"/>
              </a:lnSpc>
              <a:spcBef>
                <a:spcPts val="1800"/>
              </a:spcBef>
              <a:spcAft>
                <a:spcPts val="0"/>
              </a:spcAft>
              <a:buClr>
                <a:srgbClr val="909091"/>
              </a:buClr>
              <a:buSzPts val="1600"/>
              <a:buNone/>
              <a:defRPr sz="1600">
                <a:solidFill>
                  <a:srgbClr val="909091"/>
                </a:solidFill>
              </a:defRPr>
            </a:lvl5pPr>
            <a:lvl6pPr marL="2743200" lvl="5" indent="-228600" algn="l">
              <a:lnSpc>
                <a:spcPct val="90000"/>
              </a:lnSpc>
              <a:spcBef>
                <a:spcPts val="500"/>
              </a:spcBef>
              <a:spcAft>
                <a:spcPts val="0"/>
              </a:spcAft>
              <a:buClr>
                <a:srgbClr val="909091"/>
              </a:buClr>
              <a:buSzPts val="1600"/>
              <a:buNone/>
              <a:defRPr sz="1600">
                <a:solidFill>
                  <a:srgbClr val="909091"/>
                </a:solidFill>
              </a:defRPr>
            </a:lvl6pPr>
            <a:lvl7pPr marL="3200400" lvl="6" indent="-228600" algn="l">
              <a:lnSpc>
                <a:spcPct val="90000"/>
              </a:lnSpc>
              <a:spcBef>
                <a:spcPts val="500"/>
              </a:spcBef>
              <a:spcAft>
                <a:spcPts val="0"/>
              </a:spcAft>
              <a:buClr>
                <a:srgbClr val="909091"/>
              </a:buClr>
              <a:buSzPts val="1600"/>
              <a:buNone/>
              <a:defRPr sz="1600">
                <a:solidFill>
                  <a:srgbClr val="909091"/>
                </a:solidFill>
              </a:defRPr>
            </a:lvl7pPr>
            <a:lvl8pPr marL="3657600" lvl="7" indent="-228600" algn="l">
              <a:lnSpc>
                <a:spcPct val="90000"/>
              </a:lnSpc>
              <a:spcBef>
                <a:spcPts val="500"/>
              </a:spcBef>
              <a:spcAft>
                <a:spcPts val="0"/>
              </a:spcAft>
              <a:buClr>
                <a:srgbClr val="909091"/>
              </a:buClr>
              <a:buSzPts val="1600"/>
              <a:buNone/>
              <a:defRPr sz="1600">
                <a:solidFill>
                  <a:srgbClr val="909091"/>
                </a:solidFill>
              </a:defRPr>
            </a:lvl8pPr>
            <a:lvl9pPr marL="4114800" lvl="8" indent="-228600" algn="l">
              <a:lnSpc>
                <a:spcPct val="90000"/>
              </a:lnSpc>
              <a:spcBef>
                <a:spcPts val="500"/>
              </a:spcBef>
              <a:spcAft>
                <a:spcPts val="0"/>
              </a:spcAft>
              <a:buClr>
                <a:srgbClr val="909091"/>
              </a:buClr>
              <a:buSzPts val="1600"/>
              <a:buNone/>
              <a:defRPr sz="1600">
                <a:solidFill>
                  <a:srgbClr val="909091"/>
                </a:solidFill>
              </a:defRPr>
            </a:lvl9pPr>
          </a:lstStyle>
          <a:p>
            <a:endParaRPr/>
          </a:p>
        </p:txBody>
      </p:sp>
      <p:sp>
        <p:nvSpPr>
          <p:cNvPr id="76" name="Google Shape;76;p37"/>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053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hoto">
  <p:cSld name="Title Slide Photo">
    <p:spTree>
      <p:nvGrpSpPr>
        <p:cNvPr id="1" name="Shape 29"/>
        <p:cNvGrpSpPr/>
        <p:nvPr/>
      </p:nvGrpSpPr>
      <p:grpSpPr>
        <a:xfrm>
          <a:off x="0" y="0"/>
          <a:ext cx="0" cy="0"/>
          <a:chOff x="0" y="0"/>
          <a:chExt cx="0" cy="0"/>
        </a:xfrm>
      </p:grpSpPr>
      <p:sp>
        <p:nvSpPr>
          <p:cNvPr id="30" name="Google Shape;30;p32"/>
          <p:cNvSpPr/>
          <p:nvPr/>
        </p:nvSpPr>
        <p:spPr>
          <a:xfrm>
            <a:off x="5386173" y="-772802"/>
            <a:ext cx="1346529" cy="134652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a:ea typeface="Palatino"/>
              <a:cs typeface="Palatino"/>
              <a:sym typeface="Palatino"/>
            </a:endParaRPr>
          </a:p>
        </p:txBody>
      </p:sp>
      <p:sp>
        <p:nvSpPr>
          <p:cNvPr id="31" name="Google Shape;31;p32"/>
          <p:cNvSpPr>
            <a:spLocks noGrp="1"/>
          </p:cNvSpPr>
          <p:nvPr>
            <p:ph type="pic" idx="2"/>
          </p:nvPr>
        </p:nvSpPr>
        <p:spPr>
          <a:xfrm>
            <a:off x="8139634" y="643095"/>
            <a:ext cx="4454013" cy="4548384"/>
          </a:xfrm>
          <a:prstGeom prst="ellipse">
            <a:avLst/>
          </a:prstGeom>
          <a:solidFill>
            <a:srgbClr val="C7CACD"/>
          </a:solidFill>
          <a:ln>
            <a:noFill/>
          </a:ln>
        </p:spPr>
      </p:sp>
      <p:sp>
        <p:nvSpPr>
          <p:cNvPr id="32" name="Google Shape;32;p32"/>
          <p:cNvSpPr/>
          <p:nvPr/>
        </p:nvSpPr>
        <p:spPr>
          <a:xfrm>
            <a:off x="7684184" y="5191479"/>
            <a:ext cx="693334" cy="6933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a:ea typeface="Palatino"/>
              <a:cs typeface="Palatino"/>
              <a:sym typeface="Palatino"/>
            </a:endParaRPr>
          </a:p>
        </p:txBody>
      </p:sp>
      <p:sp>
        <p:nvSpPr>
          <p:cNvPr id="33" name="Google Shape;33;p32"/>
          <p:cNvSpPr txBox="1">
            <a:spLocks noGrp="1"/>
          </p:cNvSpPr>
          <p:nvPr>
            <p:ph type="ctrTitle"/>
          </p:nvPr>
        </p:nvSpPr>
        <p:spPr>
          <a:xfrm>
            <a:off x="403122" y="731583"/>
            <a:ext cx="7736512" cy="23876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2"/>
              </a:buClr>
              <a:buSzPts val="6400"/>
              <a:buFont typeface="Arial"/>
              <a:buNone/>
              <a:defRPr sz="6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2"/>
          <p:cNvSpPr txBox="1">
            <a:spLocks noGrp="1"/>
          </p:cNvSpPr>
          <p:nvPr>
            <p:ph type="subTitle" idx="1"/>
          </p:nvPr>
        </p:nvSpPr>
        <p:spPr>
          <a:xfrm>
            <a:off x="403122" y="3244341"/>
            <a:ext cx="7750278" cy="339517"/>
          </a:xfrm>
          <a:prstGeom prst="rect">
            <a:avLst/>
          </a:prstGeom>
          <a:noFill/>
          <a:ln>
            <a:noFill/>
          </a:ln>
        </p:spPr>
        <p:txBody>
          <a:bodyPr spcFirstLastPara="1" wrap="square" lIns="0" tIns="0" rIns="0" bIns="0" anchor="t" anchorCtr="0">
            <a:noAutofit/>
          </a:bodyPr>
          <a:lstStyle>
            <a:lvl1pPr lvl="0" algn="l">
              <a:lnSpc>
                <a:spcPct val="100000"/>
              </a:lnSpc>
              <a:spcBef>
                <a:spcPts val="1800"/>
              </a:spcBef>
              <a:spcAft>
                <a:spcPts val="0"/>
              </a:spcAft>
              <a:buClr>
                <a:schemeClr val="dk2"/>
              </a:buClr>
              <a:buSzPts val="1710"/>
              <a:buNone/>
              <a:defRPr sz="1800" b="1">
                <a:solidFill>
                  <a:schemeClr val="dk2"/>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32"/>
          <p:cNvSpPr txBox="1">
            <a:spLocks noGrp="1"/>
          </p:cNvSpPr>
          <p:nvPr>
            <p:ph type="dt" idx="10"/>
          </p:nvPr>
        </p:nvSpPr>
        <p:spPr>
          <a:xfrm>
            <a:off x="838200" y="755096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4038600" y="755096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610600" y="755096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32"/>
          <p:cNvSpPr txBox="1">
            <a:spLocks noGrp="1"/>
          </p:cNvSpPr>
          <p:nvPr>
            <p:ph type="body" idx="3"/>
          </p:nvPr>
        </p:nvSpPr>
        <p:spPr>
          <a:xfrm>
            <a:off x="403122" y="4247375"/>
            <a:ext cx="6153150" cy="30987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dk2"/>
              </a:buClr>
              <a:buSzPts val="1710"/>
              <a:buNone/>
              <a:defRPr sz="1800" b="1">
                <a:solidFill>
                  <a:schemeClr val="dk2"/>
                </a:solidFill>
                <a:latin typeface="Arial"/>
                <a:ea typeface="Arial"/>
                <a:cs typeface="Arial"/>
                <a:sym typeface="Arial"/>
              </a:defRPr>
            </a:lvl1pPr>
            <a:lvl2pPr marL="914400" lvl="1" indent="-342900" algn="l">
              <a:lnSpc>
                <a:spcPct val="100000"/>
              </a:lnSpc>
              <a:spcBef>
                <a:spcPts val="1800"/>
              </a:spcBef>
              <a:spcAft>
                <a:spcPts val="0"/>
              </a:spcAft>
              <a:buClr>
                <a:schemeClr val="dk2"/>
              </a:buClr>
              <a:buSzPts val="1800"/>
              <a:buChar char="•"/>
              <a:defRPr>
                <a:solidFill>
                  <a:schemeClr val="dk2"/>
                </a:solidFill>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32"/>
          <p:cNvPicPr preferRelativeResize="0"/>
          <p:nvPr/>
        </p:nvPicPr>
        <p:blipFill rotWithShape="1">
          <a:blip r:embed="rId2">
            <a:alphaModFix/>
          </a:blip>
          <a:srcRect/>
          <a:stretch/>
        </p:blipFill>
        <p:spPr>
          <a:xfrm>
            <a:off x="10789920" y="6400800"/>
            <a:ext cx="923544" cy="176136"/>
          </a:xfrm>
          <a:prstGeom prst="rect">
            <a:avLst/>
          </a:prstGeom>
          <a:noFill/>
          <a:ln>
            <a:noFill/>
          </a:ln>
        </p:spPr>
      </p:pic>
      <p:pic>
        <p:nvPicPr>
          <p:cNvPr id="40" name="Google Shape;40;p32"/>
          <p:cNvPicPr preferRelativeResize="0"/>
          <p:nvPr/>
        </p:nvPicPr>
        <p:blipFill rotWithShape="1">
          <a:blip r:embed="rId3">
            <a:alphaModFix/>
          </a:blip>
          <a:srcRect/>
          <a:stretch/>
        </p:blipFill>
        <p:spPr>
          <a:xfrm>
            <a:off x="394488" y="6155667"/>
            <a:ext cx="1274827" cy="4569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3"/>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3"/>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3"/>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4"/>
          <p:cNvSpPr txBox="1">
            <a:spLocks noGrp="1"/>
          </p:cNvSpPr>
          <p:nvPr>
            <p:ph type="body" idx="1"/>
          </p:nvPr>
        </p:nvSpPr>
        <p:spPr>
          <a:xfrm>
            <a:off x="380999" y="1798730"/>
            <a:ext cx="5428129" cy="41448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accent2"/>
              </a:buClr>
              <a:buSzPts val="1900"/>
              <a:buNone/>
              <a:defRPr>
                <a:solidFill>
                  <a:schemeClr val="accent2"/>
                </a:solidFil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4"/>
          <p:cNvSpPr txBox="1">
            <a:spLocks noGrp="1"/>
          </p:cNvSpPr>
          <p:nvPr>
            <p:ph type="body" idx="2"/>
          </p:nvPr>
        </p:nvSpPr>
        <p:spPr>
          <a:xfrm>
            <a:off x="6382871" y="1798730"/>
            <a:ext cx="5428129" cy="41448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accent2"/>
              </a:buClr>
              <a:buSzPts val="1900"/>
              <a:buNone/>
              <a:defRPr>
                <a:solidFill>
                  <a:schemeClr val="accent2"/>
                </a:solidFil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4"/>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4"/>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5"/>
          <p:cNvSpPr txBox="1">
            <a:spLocks noGrp="1"/>
          </p:cNvSpPr>
          <p:nvPr>
            <p:ph type="body" idx="1"/>
          </p:nvPr>
        </p:nvSpPr>
        <p:spPr>
          <a:xfrm>
            <a:off x="381000" y="1788326"/>
            <a:ext cx="11430000" cy="417320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accent2"/>
              </a:buClr>
              <a:buSzPts val="1900"/>
              <a:buNone/>
              <a:defRPr>
                <a:solidFill>
                  <a:schemeClr val="accent2"/>
                </a:solidFill>
              </a:defRPr>
            </a:lvl1pPr>
            <a:lvl2pPr marL="914400" lvl="1" indent="-342900" algn="l">
              <a:lnSpc>
                <a:spcPct val="100000"/>
              </a:lnSpc>
              <a:spcBef>
                <a:spcPts val="1800"/>
              </a:spcBef>
              <a:spcAft>
                <a:spcPts val="0"/>
              </a:spcAft>
              <a:buClr>
                <a:schemeClr val="dk1"/>
              </a:buClr>
              <a:buSzPts val="1800"/>
              <a:buChar char="•"/>
              <a:defRPr/>
            </a:lvl2pPr>
            <a:lvl3pPr marL="1371600" lvl="2" indent="-330200" algn="l">
              <a:lnSpc>
                <a:spcPct val="100000"/>
              </a:lnSpc>
              <a:spcBef>
                <a:spcPts val="1800"/>
              </a:spcBef>
              <a:spcAft>
                <a:spcPts val="0"/>
              </a:spcAft>
              <a:buClr>
                <a:schemeClr val="dk1"/>
              </a:buClr>
              <a:buSzPts val="1600"/>
              <a:buChar char="–"/>
              <a:defRPr/>
            </a:lvl3pPr>
            <a:lvl4pPr marL="1828800" lvl="3" indent="-330200" algn="l">
              <a:lnSpc>
                <a:spcPct val="100000"/>
              </a:lnSpc>
              <a:spcBef>
                <a:spcPts val="1800"/>
              </a:spcBef>
              <a:spcAft>
                <a:spcPts val="0"/>
              </a:spcAft>
              <a:buClr>
                <a:schemeClr val="dk1"/>
              </a:buClr>
              <a:buSzPts val="1600"/>
              <a:buChar char="•"/>
              <a:defRPr/>
            </a:lvl4pPr>
            <a:lvl5pPr marL="2286000" lvl="4" indent="-317500" algn="l">
              <a:lnSpc>
                <a:spcPct val="100000"/>
              </a:lnSpc>
              <a:spcBef>
                <a:spcPts val="18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5"/>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5"/>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No Bullets">
  <p:cSld name="Title and Content No Bullets">
    <p:spTree>
      <p:nvGrpSpPr>
        <p:cNvPr id="1" name="Shape 59"/>
        <p:cNvGrpSpPr/>
        <p:nvPr/>
      </p:nvGrpSpPr>
      <p:grpSpPr>
        <a:xfrm>
          <a:off x="0" y="0"/>
          <a:ext cx="0" cy="0"/>
          <a:chOff x="0" y="0"/>
          <a:chExt cx="0" cy="0"/>
        </a:xfrm>
      </p:grpSpPr>
      <p:sp>
        <p:nvSpPr>
          <p:cNvPr id="60" name="Google Shape;60;p36"/>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6"/>
          <p:cNvSpPr txBox="1">
            <a:spLocks noGrp="1"/>
          </p:cNvSpPr>
          <p:nvPr>
            <p:ph type="body" idx="1"/>
          </p:nvPr>
        </p:nvSpPr>
        <p:spPr>
          <a:xfrm>
            <a:off x="381000" y="1788326"/>
            <a:ext cx="8655424" cy="417320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accent2"/>
              </a:buClr>
              <a:buSzPts val="1900"/>
              <a:buNone/>
              <a:defRPr>
                <a:solidFill>
                  <a:schemeClr val="accent2"/>
                </a:solidFill>
              </a:defRPr>
            </a:lvl1pPr>
            <a:lvl2pPr marL="914400" lvl="1" indent="-228600" algn="l">
              <a:lnSpc>
                <a:spcPct val="100000"/>
              </a:lnSpc>
              <a:spcBef>
                <a:spcPts val="1200"/>
              </a:spcBef>
              <a:spcAft>
                <a:spcPts val="0"/>
              </a:spcAft>
              <a:buClr>
                <a:schemeClr val="dk2"/>
              </a:buClr>
              <a:buSzPts val="1600"/>
              <a:buNone/>
              <a:defRPr sz="1600">
                <a:solidFill>
                  <a:schemeClr val="dk2"/>
                </a:solidFill>
              </a:defRPr>
            </a:lvl2pPr>
            <a:lvl3pPr marL="1371600" lvl="2" indent="-228600" algn="l">
              <a:lnSpc>
                <a:spcPct val="100000"/>
              </a:lnSpc>
              <a:spcBef>
                <a:spcPts val="1800"/>
              </a:spcBef>
              <a:spcAft>
                <a:spcPts val="0"/>
              </a:spcAft>
              <a:buClr>
                <a:schemeClr val="dk1"/>
              </a:buClr>
              <a:buSzPts val="1600"/>
              <a:buNone/>
              <a:defRPr/>
            </a:lvl3pPr>
            <a:lvl4pPr marL="1828800" lvl="3" indent="-228600" algn="l">
              <a:lnSpc>
                <a:spcPct val="100000"/>
              </a:lnSpc>
              <a:spcBef>
                <a:spcPts val="1800"/>
              </a:spcBef>
              <a:spcAft>
                <a:spcPts val="0"/>
              </a:spcAft>
              <a:buClr>
                <a:schemeClr val="dk1"/>
              </a:buClr>
              <a:buSzPts val="1600"/>
              <a:buNone/>
              <a:defRPr/>
            </a:lvl4pPr>
            <a:lvl5pPr marL="2286000" lvl="4" indent="-228600" algn="l">
              <a:lnSpc>
                <a:spcPct val="100000"/>
              </a:lnSpc>
              <a:spcBef>
                <a:spcPts val="1800"/>
              </a:spcBef>
              <a:spcAft>
                <a:spcPts val="0"/>
              </a:spcAft>
              <a:buClr>
                <a:schemeClr val="dk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6"/>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White">
  <p:cSld name="Title Slide White">
    <p:spTree>
      <p:nvGrpSpPr>
        <p:cNvPr id="1" name="Shape 79"/>
        <p:cNvGrpSpPr/>
        <p:nvPr/>
      </p:nvGrpSpPr>
      <p:grpSpPr>
        <a:xfrm>
          <a:off x="0" y="0"/>
          <a:ext cx="0" cy="0"/>
          <a:chOff x="0" y="0"/>
          <a:chExt cx="0" cy="0"/>
        </a:xfrm>
      </p:grpSpPr>
      <p:sp>
        <p:nvSpPr>
          <p:cNvPr id="80" name="Google Shape;80;p38"/>
          <p:cNvSpPr/>
          <p:nvPr/>
        </p:nvSpPr>
        <p:spPr>
          <a:xfrm>
            <a:off x="9537774" y="-1479264"/>
            <a:ext cx="3017520" cy="30175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81" name="Google Shape;81;p38"/>
          <p:cNvSpPr txBox="1">
            <a:spLocks noGrp="1"/>
          </p:cNvSpPr>
          <p:nvPr>
            <p:ph type="ctrTitle"/>
          </p:nvPr>
        </p:nvSpPr>
        <p:spPr>
          <a:xfrm>
            <a:off x="403122" y="731583"/>
            <a:ext cx="9144000" cy="23876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2"/>
              </a:buClr>
              <a:buSzPts val="6400"/>
              <a:buFont typeface="Arial"/>
              <a:buNone/>
              <a:defRPr sz="6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8"/>
          <p:cNvSpPr txBox="1">
            <a:spLocks noGrp="1"/>
          </p:cNvSpPr>
          <p:nvPr>
            <p:ph type="subTitle" idx="1"/>
          </p:nvPr>
        </p:nvSpPr>
        <p:spPr>
          <a:xfrm>
            <a:off x="403122" y="3244341"/>
            <a:ext cx="9144000" cy="339517"/>
          </a:xfrm>
          <a:prstGeom prst="rect">
            <a:avLst/>
          </a:prstGeom>
          <a:noFill/>
          <a:ln>
            <a:noFill/>
          </a:ln>
        </p:spPr>
        <p:txBody>
          <a:bodyPr spcFirstLastPara="1" wrap="square" lIns="0" tIns="0" rIns="0" bIns="0" anchor="t" anchorCtr="0">
            <a:noAutofit/>
          </a:bodyPr>
          <a:lstStyle>
            <a:lvl1pPr lvl="0" algn="l">
              <a:lnSpc>
                <a:spcPct val="100000"/>
              </a:lnSpc>
              <a:spcBef>
                <a:spcPts val="1800"/>
              </a:spcBef>
              <a:spcAft>
                <a:spcPts val="0"/>
              </a:spcAft>
              <a:buClr>
                <a:schemeClr val="dk2"/>
              </a:buClr>
              <a:buSzPts val="1710"/>
              <a:buNone/>
              <a:defRPr sz="1800" b="1">
                <a:solidFill>
                  <a:schemeClr val="dk2"/>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3" name="Google Shape;83;p38"/>
          <p:cNvSpPr txBox="1">
            <a:spLocks noGrp="1"/>
          </p:cNvSpPr>
          <p:nvPr>
            <p:ph type="dt" idx="10"/>
          </p:nvPr>
        </p:nvSpPr>
        <p:spPr>
          <a:xfrm>
            <a:off x="838200" y="755096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ftr" idx="11"/>
          </p:nvPr>
        </p:nvSpPr>
        <p:spPr>
          <a:xfrm>
            <a:off x="4038600" y="755096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8"/>
          <p:cNvSpPr txBox="1">
            <a:spLocks noGrp="1"/>
          </p:cNvSpPr>
          <p:nvPr>
            <p:ph type="sldNum" idx="12"/>
          </p:nvPr>
        </p:nvSpPr>
        <p:spPr>
          <a:xfrm>
            <a:off x="8610600" y="755096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38"/>
          <p:cNvSpPr txBox="1">
            <a:spLocks noGrp="1"/>
          </p:cNvSpPr>
          <p:nvPr>
            <p:ph type="body" idx="2"/>
          </p:nvPr>
        </p:nvSpPr>
        <p:spPr>
          <a:xfrm>
            <a:off x="403122" y="4247375"/>
            <a:ext cx="6153150" cy="30987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800"/>
              </a:spcBef>
              <a:spcAft>
                <a:spcPts val="0"/>
              </a:spcAft>
              <a:buClr>
                <a:schemeClr val="dk2"/>
              </a:buClr>
              <a:buSzPts val="1710"/>
              <a:buNone/>
              <a:defRPr sz="1800" b="1">
                <a:solidFill>
                  <a:schemeClr val="dk2"/>
                </a:solidFill>
                <a:latin typeface="Arial"/>
                <a:ea typeface="Arial"/>
                <a:cs typeface="Arial"/>
                <a:sym typeface="Arial"/>
              </a:defRPr>
            </a:lvl1pPr>
            <a:lvl2pPr marL="914400" lvl="1" indent="-342900" algn="l">
              <a:lnSpc>
                <a:spcPct val="100000"/>
              </a:lnSpc>
              <a:spcBef>
                <a:spcPts val="1800"/>
              </a:spcBef>
              <a:spcAft>
                <a:spcPts val="0"/>
              </a:spcAft>
              <a:buClr>
                <a:schemeClr val="dk2"/>
              </a:buClr>
              <a:buSzPts val="1800"/>
              <a:buChar char="•"/>
              <a:defRPr>
                <a:solidFill>
                  <a:schemeClr val="dk2"/>
                </a:solidFill>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8"/>
          <p:cNvPicPr preferRelativeResize="0"/>
          <p:nvPr/>
        </p:nvPicPr>
        <p:blipFill rotWithShape="1">
          <a:blip r:embed="rId2">
            <a:alphaModFix/>
          </a:blip>
          <a:srcRect/>
          <a:stretch/>
        </p:blipFill>
        <p:spPr>
          <a:xfrm>
            <a:off x="403453" y="6155531"/>
            <a:ext cx="1274827" cy="457200"/>
          </a:xfrm>
          <a:prstGeom prst="rect">
            <a:avLst/>
          </a:prstGeom>
          <a:noFill/>
          <a:ln>
            <a:noFill/>
          </a:ln>
        </p:spPr>
      </p:pic>
      <p:pic>
        <p:nvPicPr>
          <p:cNvPr id="88" name="Google Shape;88;p38"/>
          <p:cNvPicPr preferRelativeResize="0"/>
          <p:nvPr/>
        </p:nvPicPr>
        <p:blipFill rotWithShape="1">
          <a:blip r:embed="rId3">
            <a:alphaModFix/>
          </a:blip>
          <a:srcRect/>
          <a:stretch/>
        </p:blipFill>
        <p:spPr>
          <a:xfrm>
            <a:off x="394488" y="6155667"/>
            <a:ext cx="1274827" cy="456927"/>
          </a:xfrm>
          <a:prstGeom prst="rect">
            <a:avLst/>
          </a:prstGeom>
          <a:noFill/>
          <a:ln>
            <a:noFill/>
          </a:ln>
        </p:spPr>
      </p:pic>
      <p:pic>
        <p:nvPicPr>
          <p:cNvPr id="89" name="Google Shape;89;p38"/>
          <p:cNvPicPr preferRelativeResize="0"/>
          <p:nvPr/>
        </p:nvPicPr>
        <p:blipFill rotWithShape="1">
          <a:blip r:embed="rId4">
            <a:alphaModFix/>
          </a:blip>
          <a:srcRect/>
          <a:stretch/>
        </p:blipFill>
        <p:spPr>
          <a:xfrm>
            <a:off x="10789920" y="6400800"/>
            <a:ext cx="923544" cy="176136"/>
          </a:xfrm>
          <a:prstGeom prst="rect">
            <a:avLst/>
          </a:prstGeom>
          <a:noFill/>
          <a:ln>
            <a:noFill/>
          </a:ln>
        </p:spPr>
      </p:pic>
      <p:sp>
        <p:nvSpPr>
          <p:cNvPr id="90" name="Google Shape;90;p38"/>
          <p:cNvSpPr/>
          <p:nvPr/>
        </p:nvSpPr>
        <p:spPr>
          <a:xfrm>
            <a:off x="7710309" y="2594568"/>
            <a:ext cx="3017520" cy="301752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Image">
  <p:cSld name="Section Header Image">
    <p:spTree>
      <p:nvGrpSpPr>
        <p:cNvPr id="1" name="Shape 91"/>
        <p:cNvGrpSpPr/>
        <p:nvPr/>
      </p:nvGrpSpPr>
      <p:grpSpPr>
        <a:xfrm>
          <a:off x="0" y="0"/>
          <a:ext cx="0" cy="0"/>
          <a:chOff x="0" y="0"/>
          <a:chExt cx="0" cy="0"/>
        </a:xfrm>
      </p:grpSpPr>
      <p:sp>
        <p:nvSpPr>
          <p:cNvPr id="92" name="Google Shape;92;p39"/>
          <p:cNvSpPr>
            <a:spLocks noGrp="1"/>
          </p:cNvSpPr>
          <p:nvPr>
            <p:ph type="pic" idx="2"/>
          </p:nvPr>
        </p:nvSpPr>
        <p:spPr>
          <a:xfrm>
            <a:off x="0" y="0"/>
            <a:ext cx="12192000" cy="6858000"/>
          </a:xfrm>
          <a:prstGeom prst="rect">
            <a:avLst/>
          </a:prstGeom>
          <a:noFill/>
          <a:ln>
            <a:noFill/>
          </a:ln>
        </p:spPr>
      </p:sp>
      <p:sp>
        <p:nvSpPr>
          <p:cNvPr id="93" name="Google Shape;93;p39"/>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lt1"/>
                </a:solidFill>
                <a:latin typeface="Palatino"/>
                <a:ea typeface="Palatino"/>
                <a:cs typeface="Palatino"/>
                <a:sym typeface="Palatino"/>
              </a:defRPr>
            </a:lvl1pPr>
            <a:lvl2pPr marL="0" lvl="1" indent="0" algn="ctr">
              <a:spcBef>
                <a:spcPts val="0"/>
              </a:spcBef>
              <a:buNone/>
              <a:defRPr sz="1200">
                <a:solidFill>
                  <a:schemeClr val="lt1"/>
                </a:solidFill>
                <a:latin typeface="Palatino"/>
                <a:ea typeface="Palatino"/>
                <a:cs typeface="Palatino"/>
                <a:sym typeface="Palatino"/>
              </a:defRPr>
            </a:lvl2pPr>
            <a:lvl3pPr marL="0" lvl="2" indent="0" algn="ctr">
              <a:spcBef>
                <a:spcPts val="0"/>
              </a:spcBef>
              <a:buNone/>
              <a:defRPr sz="1200">
                <a:solidFill>
                  <a:schemeClr val="lt1"/>
                </a:solidFill>
                <a:latin typeface="Palatino"/>
                <a:ea typeface="Palatino"/>
                <a:cs typeface="Palatino"/>
                <a:sym typeface="Palatino"/>
              </a:defRPr>
            </a:lvl3pPr>
            <a:lvl4pPr marL="0" lvl="3" indent="0" algn="ctr">
              <a:spcBef>
                <a:spcPts val="0"/>
              </a:spcBef>
              <a:buNone/>
              <a:defRPr sz="1200">
                <a:solidFill>
                  <a:schemeClr val="lt1"/>
                </a:solidFill>
                <a:latin typeface="Palatino"/>
                <a:ea typeface="Palatino"/>
                <a:cs typeface="Palatino"/>
                <a:sym typeface="Palatino"/>
              </a:defRPr>
            </a:lvl4pPr>
            <a:lvl5pPr marL="0" lvl="4" indent="0" algn="ctr">
              <a:spcBef>
                <a:spcPts val="0"/>
              </a:spcBef>
              <a:buNone/>
              <a:defRPr sz="1200">
                <a:solidFill>
                  <a:schemeClr val="lt1"/>
                </a:solidFill>
                <a:latin typeface="Palatino"/>
                <a:ea typeface="Palatino"/>
                <a:cs typeface="Palatino"/>
                <a:sym typeface="Palatino"/>
              </a:defRPr>
            </a:lvl5pPr>
            <a:lvl6pPr marL="0" lvl="5" indent="0" algn="ctr">
              <a:spcBef>
                <a:spcPts val="0"/>
              </a:spcBef>
              <a:buNone/>
              <a:defRPr sz="1200">
                <a:solidFill>
                  <a:schemeClr val="lt1"/>
                </a:solidFill>
                <a:latin typeface="Palatino"/>
                <a:ea typeface="Palatino"/>
                <a:cs typeface="Palatino"/>
                <a:sym typeface="Palatino"/>
              </a:defRPr>
            </a:lvl6pPr>
            <a:lvl7pPr marL="0" lvl="6" indent="0" algn="ctr">
              <a:spcBef>
                <a:spcPts val="0"/>
              </a:spcBef>
              <a:buNone/>
              <a:defRPr sz="1200">
                <a:solidFill>
                  <a:schemeClr val="lt1"/>
                </a:solidFill>
                <a:latin typeface="Palatino"/>
                <a:ea typeface="Palatino"/>
                <a:cs typeface="Palatino"/>
                <a:sym typeface="Palatino"/>
              </a:defRPr>
            </a:lvl7pPr>
            <a:lvl8pPr marL="0" lvl="7" indent="0" algn="ctr">
              <a:spcBef>
                <a:spcPts val="0"/>
              </a:spcBef>
              <a:buNone/>
              <a:defRPr sz="1200">
                <a:solidFill>
                  <a:schemeClr val="lt1"/>
                </a:solidFill>
                <a:latin typeface="Palatino"/>
                <a:ea typeface="Palatino"/>
                <a:cs typeface="Palatino"/>
                <a:sym typeface="Palatino"/>
              </a:defRPr>
            </a:lvl8pPr>
            <a:lvl9pPr marL="0" lvl="8" indent="0" algn="ctr">
              <a:spcBef>
                <a:spcPts val="0"/>
              </a:spcBef>
              <a:buNone/>
              <a:defRPr sz="1200">
                <a:solidFill>
                  <a:schemeClr val="lt1"/>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t>‹#›</a:t>
            </a:fld>
            <a:endParaRPr/>
          </a:p>
        </p:txBody>
      </p:sp>
      <p:pic>
        <p:nvPicPr>
          <p:cNvPr id="96" name="Google Shape;96;p39"/>
          <p:cNvPicPr preferRelativeResize="0"/>
          <p:nvPr/>
        </p:nvPicPr>
        <p:blipFill rotWithShape="1">
          <a:blip r:embed="rId2">
            <a:alphaModFix/>
          </a:blip>
          <a:srcRect/>
          <a:stretch/>
        </p:blipFill>
        <p:spPr>
          <a:xfrm>
            <a:off x="10790000" y="6397249"/>
            <a:ext cx="924976" cy="176844"/>
          </a:xfrm>
          <a:prstGeom prst="rect">
            <a:avLst/>
          </a:prstGeom>
          <a:noFill/>
          <a:ln>
            <a:noFill/>
          </a:ln>
        </p:spPr>
      </p:pic>
      <p:sp>
        <p:nvSpPr>
          <p:cNvPr id="97" name="Google Shape;97;p39"/>
          <p:cNvSpPr>
            <a:spLocks noGrp="1"/>
          </p:cNvSpPr>
          <p:nvPr>
            <p:ph type="body" idx="1"/>
          </p:nvPr>
        </p:nvSpPr>
        <p:spPr>
          <a:xfrm>
            <a:off x="2286000" y="914400"/>
            <a:ext cx="3108960" cy="3108960"/>
          </a:xfrm>
          <a:prstGeom prst="ellipse">
            <a:avLst/>
          </a:prstGeom>
          <a:solidFill>
            <a:schemeClr val="lt1"/>
          </a:solidFill>
          <a:ln>
            <a:noFill/>
          </a:ln>
        </p:spPr>
        <p:txBody>
          <a:bodyPr spcFirstLastPara="1" wrap="square" lIns="0" tIns="0" rIns="0" bIns="0" anchor="ctr" anchorCtr="0">
            <a:noAutofit/>
          </a:bodyPr>
          <a:lstStyle>
            <a:lvl1pPr marL="457200" lvl="0" indent="-228600" algn="ctr">
              <a:lnSpc>
                <a:spcPct val="100000"/>
              </a:lnSpc>
              <a:spcBef>
                <a:spcPts val="900"/>
              </a:spcBef>
              <a:spcAft>
                <a:spcPts val="0"/>
              </a:spcAft>
              <a:buClr>
                <a:schemeClr val="dk2"/>
              </a:buClr>
              <a:buSzPts val="1710"/>
              <a:buNone/>
              <a:defRPr sz="1800"/>
            </a:lvl1pPr>
            <a:lvl2pPr marL="914400" lvl="1" indent="-228600" algn="l">
              <a:lnSpc>
                <a:spcPct val="100000"/>
              </a:lnSpc>
              <a:spcBef>
                <a:spcPts val="1800"/>
              </a:spcBef>
              <a:spcAft>
                <a:spcPts val="0"/>
              </a:spcAft>
              <a:buClr>
                <a:schemeClr val="dk1"/>
              </a:buClr>
              <a:buSzPts val="1800"/>
              <a:buNone/>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9"/>
          <p:cNvSpPr>
            <a:spLocks noGrp="1"/>
          </p:cNvSpPr>
          <p:nvPr>
            <p:ph type="body" idx="3"/>
          </p:nvPr>
        </p:nvSpPr>
        <p:spPr>
          <a:xfrm>
            <a:off x="-3520440" y="821933"/>
            <a:ext cx="3108960" cy="3108960"/>
          </a:xfrm>
          <a:prstGeom prst="ellipse">
            <a:avLst/>
          </a:prstGeom>
          <a:solidFill>
            <a:schemeClr val="lt1"/>
          </a:solidFill>
          <a:ln>
            <a:noFill/>
          </a:ln>
        </p:spPr>
        <p:txBody>
          <a:bodyPr spcFirstLastPara="1" wrap="square" lIns="0" tIns="0" rIns="0" bIns="0" anchor="ctr" anchorCtr="0">
            <a:noAutofit/>
          </a:bodyPr>
          <a:lstStyle>
            <a:lvl1pPr marL="457200" lvl="0" indent="-228600" algn="ctr">
              <a:lnSpc>
                <a:spcPct val="100000"/>
              </a:lnSpc>
              <a:spcBef>
                <a:spcPts val="900"/>
              </a:spcBef>
              <a:spcAft>
                <a:spcPts val="0"/>
              </a:spcAft>
              <a:buClr>
                <a:schemeClr val="dk2"/>
              </a:buClr>
              <a:buSzPts val="1710"/>
              <a:buNone/>
              <a:defRPr sz="1800"/>
            </a:lvl1pPr>
            <a:lvl2pPr marL="914400" lvl="1" indent="-330200" algn="ctr">
              <a:lnSpc>
                <a:spcPct val="100000"/>
              </a:lnSpc>
              <a:spcBef>
                <a:spcPts val="900"/>
              </a:spcBef>
              <a:spcAft>
                <a:spcPts val="0"/>
              </a:spcAft>
              <a:buClr>
                <a:schemeClr val="dk1"/>
              </a:buClr>
              <a:buSzPts val="1600"/>
              <a:buFont typeface="Arial"/>
              <a:buChar char="•"/>
              <a:defRPr sz="1600"/>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9" name="Google Shape;99;p39"/>
          <p:cNvPicPr preferRelativeResize="0"/>
          <p:nvPr/>
        </p:nvPicPr>
        <p:blipFill rotWithShape="1">
          <a:blip r:embed="rId3">
            <a:alphaModFix/>
          </a:blip>
          <a:srcRect/>
          <a:stretch/>
        </p:blipFill>
        <p:spPr>
          <a:xfrm>
            <a:off x="394488" y="6155667"/>
            <a:ext cx="1274827" cy="45692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40"/>
          <p:cNvSpPr txBox="1">
            <a:spLocks noGrp="1"/>
          </p:cNvSpPr>
          <p:nvPr>
            <p:ph type="title"/>
          </p:nvPr>
        </p:nvSpPr>
        <p:spPr>
          <a:xfrm>
            <a:off x="448676" y="2020046"/>
            <a:ext cx="8190227" cy="4985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40"/>
          <p:cNvSpPr txBox="1">
            <a:spLocks noGrp="1"/>
          </p:cNvSpPr>
          <p:nvPr>
            <p:ph type="body" idx="1"/>
          </p:nvPr>
        </p:nvSpPr>
        <p:spPr>
          <a:xfrm>
            <a:off x="448676" y="1228188"/>
            <a:ext cx="8190227" cy="24379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800"/>
              </a:spcBef>
              <a:spcAft>
                <a:spcPts val="0"/>
              </a:spcAft>
              <a:buClr>
                <a:schemeClr val="lt1"/>
              </a:buClr>
              <a:buSzPts val="1710"/>
              <a:buNone/>
              <a:defRPr sz="1800">
                <a:solidFill>
                  <a:schemeClr val="lt1"/>
                </a:solidFill>
              </a:defRPr>
            </a:lvl1pPr>
            <a:lvl2pPr marL="914400" lvl="1" indent="-228600" algn="l">
              <a:lnSpc>
                <a:spcPct val="100000"/>
              </a:lnSpc>
              <a:spcBef>
                <a:spcPts val="1800"/>
              </a:spcBef>
              <a:spcAft>
                <a:spcPts val="0"/>
              </a:spcAft>
              <a:buClr>
                <a:srgbClr val="909091"/>
              </a:buClr>
              <a:buSzPts val="2000"/>
              <a:buNone/>
              <a:defRPr sz="2000">
                <a:solidFill>
                  <a:srgbClr val="909091"/>
                </a:solidFill>
              </a:defRPr>
            </a:lvl2pPr>
            <a:lvl3pPr marL="1371600" lvl="2" indent="-228600" algn="l">
              <a:lnSpc>
                <a:spcPct val="100000"/>
              </a:lnSpc>
              <a:spcBef>
                <a:spcPts val="1800"/>
              </a:spcBef>
              <a:spcAft>
                <a:spcPts val="0"/>
              </a:spcAft>
              <a:buClr>
                <a:srgbClr val="909091"/>
              </a:buClr>
              <a:buSzPts val="1800"/>
              <a:buNone/>
              <a:defRPr sz="1800">
                <a:solidFill>
                  <a:srgbClr val="909091"/>
                </a:solidFill>
              </a:defRPr>
            </a:lvl3pPr>
            <a:lvl4pPr marL="1828800" lvl="3" indent="-228600" algn="l">
              <a:lnSpc>
                <a:spcPct val="100000"/>
              </a:lnSpc>
              <a:spcBef>
                <a:spcPts val="1800"/>
              </a:spcBef>
              <a:spcAft>
                <a:spcPts val="0"/>
              </a:spcAft>
              <a:buClr>
                <a:srgbClr val="909091"/>
              </a:buClr>
              <a:buSzPts val="1600"/>
              <a:buNone/>
              <a:defRPr sz="1600">
                <a:solidFill>
                  <a:srgbClr val="909091"/>
                </a:solidFill>
              </a:defRPr>
            </a:lvl4pPr>
            <a:lvl5pPr marL="2286000" lvl="4" indent="-228600" algn="l">
              <a:lnSpc>
                <a:spcPct val="100000"/>
              </a:lnSpc>
              <a:spcBef>
                <a:spcPts val="1800"/>
              </a:spcBef>
              <a:spcAft>
                <a:spcPts val="0"/>
              </a:spcAft>
              <a:buClr>
                <a:srgbClr val="909091"/>
              </a:buClr>
              <a:buSzPts val="1600"/>
              <a:buNone/>
              <a:defRPr sz="1600">
                <a:solidFill>
                  <a:srgbClr val="909091"/>
                </a:solidFill>
              </a:defRPr>
            </a:lvl5pPr>
            <a:lvl6pPr marL="2743200" lvl="5" indent="-228600" algn="l">
              <a:lnSpc>
                <a:spcPct val="90000"/>
              </a:lnSpc>
              <a:spcBef>
                <a:spcPts val="500"/>
              </a:spcBef>
              <a:spcAft>
                <a:spcPts val="0"/>
              </a:spcAft>
              <a:buClr>
                <a:srgbClr val="909091"/>
              </a:buClr>
              <a:buSzPts val="1600"/>
              <a:buNone/>
              <a:defRPr sz="1600">
                <a:solidFill>
                  <a:srgbClr val="909091"/>
                </a:solidFill>
              </a:defRPr>
            </a:lvl6pPr>
            <a:lvl7pPr marL="3200400" lvl="6" indent="-228600" algn="l">
              <a:lnSpc>
                <a:spcPct val="90000"/>
              </a:lnSpc>
              <a:spcBef>
                <a:spcPts val="500"/>
              </a:spcBef>
              <a:spcAft>
                <a:spcPts val="0"/>
              </a:spcAft>
              <a:buClr>
                <a:srgbClr val="909091"/>
              </a:buClr>
              <a:buSzPts val="1600"/>
              <a:buNone/>
              <a:defRPr sz="1600">
                <a:solidFill>
                  <a:srgbClr val="909091"/>
                </a:solidFill>
              </a:defRPr>
            </a:lvl7pPr>
            <a:lvl8pPr marL="3657600" lvl="7" indent="-228600" algn="l">
              <a:lnSpc>
                <a:spcPct val="90000"/>
              </a:lnSpc>
              <a:spcBef>
                <a:spcPts val="500"/>
              </a:spcBef>
              <a:spcAft>
                <a:spcPts val="0"/>
              </a:spcAft>
              <a:buClr>
                <a:srgbClr val="909091"/>
              </a:buClr>
              <a:buSzPts val="1600"/>
              <a:buNone/>
              <a:defRPr sz="1600">
                <a:solidFill>
                  <a:srgbClr val="909091"/>
                </a:solidFill>
              </a:defRPr>
            </a:lvl8pPr>
            <a:lvl9pPr marL="4114800" lvl="8" indent="-228600" algn="l">
              <a:lnSpc>
                <a:spcPct val="90000"/>
              </a:lnSpc>
              <a:spcBef>
                <a:spcPts val="500"/>
              </a:spcBef>
              <a:spcAft>
                <a:spcPts val="0"/>
              </a:spcAft>
              <a:buClr>
                <a:srgbClr val="909091"/>
              </a:buClr>
              <a:buSzPts val="1600"/>
              <a:buNone/>
              <a:defRPr sz="1600">
                <a:solidFill>
                  <a:srgbClr val="909091"/>
                </a:solidFill>
              </a:defRPr>
            </a:lvl9pPr>
          </a:lstStyle>
          <a:p>
            <a:endParaRPr/>
          </a:p>
        </p:txBody>
      </p:sp>
      <p:sp>
        <p:nvSpPr>
          <p:cNvPr id="103" name="Google Shape;103;p40"/>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0"/>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0"/>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lt1"/>
                </a:solidFill>
                <a:latin typeface="Palatino"/>
                <a:ea typeface="Palatino"/>
                <a:cs typeface="Palatino"/>
                <a:sym typeface="Palatino"/>
              </a:defRPr>
            </a:lvl1pPr>
            <a:lvl2pPr marL="0" lvl="1" indent="0" algn="ctr">
              <a:spcBef>
                <a:spcPts val="0"/>
              </a:spcBef>
              <a:buNone/>
              <a:defRPr sz="1200">
                <a:solidFill>
                  <a:schemeClr val="lt1"/>
                </a:solidFill>
                <a:latin typeface="Palatino"/>
                <a:ea typeface="Palatino"/>
                <a:cs typeface="Palatino"/>
                <a:sym typeface="Palatino"/>
              </a:defRPr>
            </a:lvl2pPr>
            <a:lvl3pPr marL="0" lvl="2" indent="0" algn="ctr">
              <a:spcBef>
                <a:spcPts val="0"/>
              </a:spcBef>
              <a:buNone/>
              <a:defRPr sz="1200">
                <a:solidFill>
                  <a:schemeClr val="lt1"/>
                </a:solidFill>
                <a:latin typeface="Palatino"/>
                <a:ea typeface="Palatino"/>
                <a:cs typeface="Palatino"/>
                <a:sym typeface="Palatino"/>
              </a:defRPr>
            </a:lvl3pPr>
            <a:lvl4pPr marL="0" lvl="3" indent="0" algn="ctr">
              <a:spcBef>
                <a:spcPts val="0"/>
              </a:spcBef>
              <a:buNone/>
              <a:defRPr sz="1200">
                <a:solidFill>
                  <a:schemeClr val="lt1"/>
                </a:solidFill>
                <a:latin typeface="Palatino"/>
                <a:ea typeface="Palatino"/>
                <a:cs typeface="Palatino"/>
                <a:sym typeface="Palatino"/>
              </a:defRPr>
            </a:lvl4pPr>
            <a:lvl5pPr marL="0" lvl="4" indent="0" algn="ctr">
              <a:spcBef>
                <a:spcPts val="0"/>
              </a:spcBef>
              <a:buNone/>
              <a:defRPr sz="1200">
                <a:solidFill>
                  <a:schemeClr val="lt1"/>
                </a:solidFill>
                <a:latin typeface="Palatino"/>
                <a:ea typeface="Palatino"/>
                <a:cs typeface="Palatino"/>
                <a:sym typeface="Palatino"/>
              </a:defRPr>
            </a:lvl5pPr>
            <a:lvl6pPr marL="0" lvl="5" indent="0" algn="ctr">
              <a:spcBef>
                <a:spcPts val="0"/>
              </a:spcBef>
              <a:buNone/>
              <a:defRPr sz="1200">
                <a:solidFill>
                  <a:schemeClr val="lt1"/>
                </a:solidFill>
                <a:latin typeface="Palatino"/>
                <a:ea typeface="Palatino"/>
                <a:cs typeface="Palatino"/>
                <a:sym typeface="Palatino"/>
              </a:defRPr>
            </a:lvl6pPr>
            <a:lvl7pPr marL="0" lvl="6" indent="0" algn="ctr">
              <a:spcBef>
                <a:spcPts val="0"/>
              </a:spcBef>
              <a:buNone/>
              <a:defRPr sz="1200">
                <a:solidFill>
                  <a:schemeClr val="lt1"/>
                </a:solidFill>
                <a:latin typeface="Palatino"/>
                <a:ea typeface="Palatino"/>
                <a:cs typeface="Palatino"/>
                <a:sym typeface="Palatino"/>
              </a:defRPr>
            </a:lvl7pPr>
            <a:lvl8pPr marL="0" lvl="7" indent="0" algn="ctr">
              <a:spcBef>
                <a:spcPts val="0"/>
              </a:spcBef>
              <a:buNone/>
              <a:defRPr sz="1200">
                <a:solidFill>
                  <a:schemeClr val="lt1"/>
                </a:solidFill>
                <a:latin typeface="Palatino"/>
                <a:ea typeface="Palatino"/>
                <a:cs typeface="Palatino"/>
                <a:sym typeface="Palatino"/>
              </a:defRPr>
            </a:lvl8pPr>
            <a:lvl9pPr marL="0" lvl="8" indent="0" algn="ctr">
              <a:spcBef>
                <a:spcPts val="0"/>
              </a:spcBef>
              <a:buNone/>
              <a:defRPr sz="1200">
                <a:solidFill>
                  <a:schemeClr val="lt1"/>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t>‹#›</a:t>
            </a:fld>
            <a:endParaRPr/>
          </a:p>
        </p:txBody>
      </p:sp>
      <p:pic>
        <p:nvPicPr>
          <p:cNvPr id="106" name="Google Shape;106;p40"/>
          <p:cNvPicPr preferRelativeResize="0"/>
          <p:nvPr/>
        </p:nvPicPr>
        <p:blipFill rotWithShape="1">
          <a:blip r:embed="rId2">
            <a:alphaModFix/>
          </a:blip>
          <a:srcRect/>
          <a:stretch/>
        </p:blipFill>
        <p:spPr>
          <a:xfrm>
            <a:off x="10790000" y="6397249"/>
            <a:ext cx="924976" cy="176844"/>
          </a:xfrm>
          <a:prstGeom prst="rect">
            <a:avLst/>
          </a:prstGeom>
          <a:noFill/>
          <a:ln>
            <a:noFill/>
          </a:ln>
        </p:spPr>
      </p:pic>
      <p:pic>
        <p:nvPicPr>
          <p:cNvPr id="107" name="Google Shape;107;p40"/>
          <p:cNvPicPr preferRelativeResize="0"/>
          <p:nvPr/>
        </p:nvPicPr>
        <p:blipFill rotWithShape="1">
          <a:blip r:embed="rId3">
            <a:alphaModFix/>
          </a:blip>
          <a:srcRect/>
          <a:stretch/>
        </p:blipFill>
        <p:spPr>
          <a:xfrm>
            <a:off x="403453" y="6155531"/>
            <a:ext cx="1274827" cy="45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lvl1pPr marR="0" lvl="0" algn="l" rtl="0">
              <a:lnSpc>
                <a:spcPct val="90000"/>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381000" y="1799665"/>
            <a:ext cx="11371008" cy="414393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800"/>
              </a:spcBef>
              <a:spcAft>
                <a:spcPts val="0"/>
              </a:spcAft>
              <a:buClr>
                <a:schemeClr val="dk2"/>
              </a:buClr>
              <a:buSzPts val="1900"/>
              <a:buFont typeface="Arial"/>
              <a:buNone/>
              <a:defRPr sz="2000" b="1" i="0" u="none" strike="noStrike" cap="none">
                <a:solidFill>
                  <a:schemeClr val="dk2"/>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Palatino"/>
                <a:ea typeface="Palatino"/>
                <a:cs typeface="Palatino"/>
                <a:sym typeface="Palatino"/>
              </a:defRPr>
            </a:lvl2pPr>
            <a:lvl3pPr marL="1371600" marR="0" lvl="2" indent="-330200" algn="l" rtl="0">
              <a:lnSpc>
                <a:spcPct val="100000"/>
              </a:lnSpc>
              <a:spcBef>
                <a:spcPts val="1800"/>
              </a:spcBef>
              <a:spcAft>
                <a:spcPts val="0"/>
              </a:spcAft>
              <a:buClr>
                <a:schemeClr val="dk1"/>
              </a:buClr>
              <a:buSzPts val="1600"/>
              <a:buFont typeface="Palatino"/>
              <a:buChar char="–"/>
              <a:defRPr sz="1600" b="0" i="0" u="none" strike="noStrike" cap="none">
                <a:solidFill>
                  <a:schemeClr val="dk1"/>
                </a:solidFill>
                <a:latin typeface="Palatino"/>
                <a:ea typeface="Palatino"/>
                <a:cs typeface="Palatino"/>
                <a:sym typeface="Palatino"/>
              </a:defRPr>
            </a:lvl3pPr>
            <a:lvl4pPr marL="1828800" marR="0" lvl="3" indent="-330200" algn="l" rtl="0">
              <a:lnSpc>
                <a:spcPct val="100000"/>
              </a:lnSpc>
              <a:spcBef>
                <a:spcPts val="1800"/>
              </a:spcBef>
              <a:spcAft>
                <a:spcPts val="0"/>
              </a:spcAft>
              <a:buClr>
                <a:schemeClr val="dk1"/>
              </a:buClr>
              <a:buSzPts val="1600"/>
              <a:buFont typeface="Arial"/>
              <a:buChar char="•"/>
              <a:defRPr sz="1600" b="0" i="1" u="none" strike="noStrike" cap="none">
                <a:solidFill>
                  <a:schemeClr val="dk1"/>
                </a:solidFill>
                <a:latin typeface="Palatino"/>
                <a:ea typeface="Palatino"/>
                <a:cs typeface="Palatino"/>
                <a:sym typeface="Palatino"/>
              </a:defRPr>
            </a:lvl4pPr>
            <a:lvl5pPr marL="2286000" marR="0" lvl="4" indent="-317500" algn="l" rtl="0">
              <a:lnSpc>
                <a:spcPct val="100000"/>
              </a:lnSpc>
              <a:spcBef>
                <a:spcPts val="1800"/>
              </a:spcBef>
              <a:spcAft>
                <a:spcPts val="0"/>
              </a:spcAft>
              <a:buClr>
                <a:schemeClr val="dk1"/>
              </a:buClr>
              <a:buSzPts val="1400"/>
              <a:buFont typeface="Palatino"/>
              <a:buChar char="–"/>
              <a:defRPr sz="1400" b="0" i="0" u="none" strike="noStrike" cap="none">
                <a:solidFill>
                  <a:schemeClr val="dk1"/>
                </a:solidFill>
                <a:latin typeface="Palatino"/>
                <a:ea typeface="Palatino"/>
                <a:cs typeface="Palatino"/>
                <a:sym typeface="Palatin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alatino"/>
                <a:ea typeface="Palatino"/>
                <a:cs typeface="Palatino"/>
                <a:sym typeface="Palatin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alatino"/>
                <a:ea typeface="Palatino"/>
                <a:cs typeface="Palatino"/>
                <a:sym typeface="Palatin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alatino"/>
                <a:ea typeface="Palatino"/>
                <a:cs typeface="Palatino"/>
                <a:sym typeface="Palatin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alatino"/>
                <a:ea typeface="Palatino"/>
                <a:cs typeface="Palatino"/>
                <a:sym typeface="Palatino"/>
              </a:defRPr>
            </a:lvl9pPr>
          </a:lstStyle>
          <a:p>
            <a:endParaRPr/>
          </a:p>
        </p:txBody>
      </p:sp>
      <p:sp>
        <p:nvSpPr>
          <p:cNvPr id="12" name="Google Shape;12;p30"/>
          <p:cNvSpPr txBox="1">
            <a:spLocks noGrp="1"/>
          </p:cNvSpPr>
          <p:nvPr>
            <p:ph type="dt" idx="10"/>
          </p:nvPr>
        </p:nvSpPr>
        <p:spPr>
          <a:xfrm>
            <a:off x="838200" y="7414187"/>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09091"/>
                </a:solidFill>
                <a:latin typeface="Palatino"/>
                <a:ea typeface="Palatino"/>
                <a:cs typeface="Palatino"/>
                <a:sym typeface="Palatino"/>
              </a:defRPr>
            </a:lvl1pPr>
            <a:lvl2pPr marR="0" lvl="1"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2pPr>
            <a:lvl3pPr marR="0" lvl="2"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3pPr>
            <a:lvl4pPr marR="0" lvl="3"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4pPr>
            <a:lvl5pPr marR="0" lvl="4"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5pPr>
            <a:lvl6pPr marR="0" lvl="5"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6pPr>
            <a:lvl7pPr marR="0" lvl="6"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7pPr>
            <a:lvl8pPr marR="0" lvl="7"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8pPr>
            <a:lvl9pPr marR="0" lvl="8"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9pPr>
          </a:lstStyle>
          <a:p>
            <a:endParaRPr/>
          </a:p>
        </p:txBody>
      </p:sp>
      <p:sp>
        <p:nvSpPr>
          <p:cNvPr id="13" name="Google Shape;13;p30"/>
          <p:cNvSpPr txBox="1">
            <a:spLocks noGrp="1"/>
          </p:cNvSpPr>
          <p:nvPr>
            <p:ph type="ftr" idx="11"/>
          </p:nvPr>
        </p:nvSpPr>
        <p:spPr>
          <a:xfrm>
            <a:off x="4038600" y="7414187"/>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09091"/>
                </a:solidFill>
                <a:latin typeface="Palatino"/>
                <a:ea typeface="Palatino"/>
                <a:cs typeface="Palatino"/>
                <a:sym typeface="Palatino"/>
              </a:defRPr>
            </a:lvl1pPr>
            <a:lvl2pPr marR="0" lvl="1"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2pPr>
            <a:lvl3pPr marR="0" lvl="2"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3pPr>
            <a:lvl4pPr marR="0" lvl="3"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4pPr>
            <a:lvl5pPr marR="0" lvl="4"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5pPr>
            <a:lvl6pPr marR="0" lvl="5"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6pPr>
            <a:lvl7pPr marR="0" lvl="6"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7pPr>
            <a:lvl8pPr marR="0" lvl="7"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8pPr>
            <a:lvl9pPr marR="0" lvl="8" algn="l" rtl="0">
              <a:spcBef>
                <a:spcPts val="0"/>
              </a:spcBef>
              <a:spcAft>
                <a:spcPts val="0"/>
              </a:spcAft>
              <a:buSzPts val="1400"/>
              <a:buNone/>
              <a:defRPr sz="1800" b="0" i="0" u="none" strike="noStrike" cap="none">
                <a:solidFill>
                  <a:schemeClr val="dk1"/>
                </a:solidFill>
                <a:latin typeface="Palatino"/>
                <a:ea typeface="Palatino"/>
                <a:cs typeface="Palatino"/>
                <a:sym typeface="Palatino"/>
              </a:defRPr>
            </a:lvl9pPr>
          </a:lstStyle>
          <a:p>
            <a:endParaRPr/>
          </a:p>
        </p:txBody>
      </p:sp>
      <p:sp>
        <p:nvSpPr>
          <p:cNvPr id="14" name="Google Shape;14;p30"/>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dk1"/>
                </a:solidFill>
                <a:latin typeface="Palatino"/>
                <a:ea typeface="Palatino"/>
                <a:cs typeface="Palatino"/>
                <a:sym typeface="Palatino"/>
              </a:defRPr>
            </a:lvl1pPr>
            <a:lvl2pPr marL="0" marR="0" lvl="1" indent="0" algn="ctr" rtl="0">
              <a:spcBef>
                <a:spcPts val="0"/>
              </a:spcBef>
              <a:buNone/>
              <a:defRPr sz="1200" b="0" i="0" u="none" strike="noStrike" cap="none">
                <a:solidFill>
                  <a:schemeClr val="dk1"/>
                </a:solidFill>
                <a:latin typeface="Palatino"/>
                <a:ea typeface="Palatino"/>
                <a:cs typeface="Palatino"/>
                <a:sym typeface="Palatino"/>
              </a:defRPr>
            </a:lvl2pPr>
            <a:lvl3pPr marL="0" marR="0" lvl="2" indent="0" algn="ctr" rtl="0">
              <a:spcBef>
                <a:spcPts val="0"/>
              </a:spcBef>
              <a:buNone/>
              <a:defRPr sz="1200" b="0" i="0" u="none" strike="noStrike" cap="none">
                <a:solidFill>
                  <a:schemeClr val="dk1"/>
                </a:solidFill>
                <a:latin typeface="Palatino"/>
                <a:ea typeface="Palatino"/>
                <a:cs typeface="Palatino"/>
                <a:sym typeface="Palatino"/>
              </a:defRPr>
            </a:lvl3pPr>
            <a:lvl4pPr marL="0" marR="0" lvl="3" indent="0" algn="ctr" rtl="0">
              <a:spcBef>
                <a:spcPts val="0"/>
              </a:spcBef>
              <a:buNone/>
              <a:defRPr sz="1200" b="0" i="0" u="none" strike="noStrike" cap="none">
                <a:solidFill>
                  <a:schemeClr val="dk1"/>
                </a:solidFill>
                <a:latin typeface="Palatino"/>
                <a:ea typeface="Palatino"/>
                <a:cs typeface="Palatino"/>
                <a:sym typeface="Palatino"/>
              </a:defRPr>
            </a:lvl4pPr>
            <a:lvl5pPr marL="0" marR="0" lvl="4" indent="0" algn="ctr" rtl="0">
              <a:spcBef>
                <a:spcPts val="0"/>
              </a:spcBef>
              <a:buNone/>
              <a:defRPr sz="1200" b="0" i="0" u="none" strike="noStrike" cap="none">
                <a:solidFill>
                  <a:schemeClr val="dk1"/>
                </a:solidFill>
                <a:latin typeface="Palatino"/>
                <a:ea typeface="Palatino"/>
                <a:cs typeface="Palatino"/>
                <a:sym typeface="Palatino"/>
              </a:defRPr>
            </a:lvl5pPr>
            <a:lvl6pPr marL="0" marR="0" lvl="5" indent="0" algn="ctr" rtl="0">
              <a:spcBef>
                <a:spcPts val="0"/>
              </a:spcBef>
              <a:buNone/>
              <a:defRPr sz="1200" b="0" i="0" u="none" strike="noStrike" cap="none">
                <a:solidFill>
                  <a:schemeClr val="dk1"/>
                </a:solidFill>
                <a:latin typeface="Palatino"/>
                <a:ea typeface="Palatino"/>
                <a:cs typeface="Palatino"/>
                <a:sym typeface="Palatino"/>
              </a:defRPr>
            </a:lvl6pPr>
            <a:lvl7pPr marL="0" marR="0" lvl="6" indent="0" algn="ctr" rtl="0">
              <a:spcBef>
                <a:spcPts val="0"/>
              </a:spcBef>
              <a:buNone/>
              <a:defRPr sz="1200" b="0" i="0" u="none" strike="noStrike" cap="none">
                <a:solidFill>
                  <a:schemeClr val="dk1"/>
                </a:solidFill>
                <a:latin typeface="Palatino"/>
                <a:ea typeface="Palatino"/>
                <a:cs typeface="Palatino"/>
                <a:sym typeface="Palatino"/>
              </a:defRPr>
            </a:lvl7pPr>
            <a:lvl8pPr marL="0" marR="0" lvl="7" indent="0" algn="ctr" rtl="0">
              <a:spcBef>
                <a:spcPts val="0"/>
              </a:spcBef>
              <a:buNone/>
              <a:defRPr sz="1200" b="0" i="0" u="none" strike="noStrike" cap="none">
                <a:solidFill>
                  <a:schemeClr val="dk1"/>
                </a:solidFill>
                <a:latin typeface="Palatino"/>
                <a:ea typeface="Palatino"/>
                <a:cs typeface="Palatino"/>
                <a:sym typeface="Palatino"/>
              </a:defRPr>
            </a:lvl8pPr>
            <a:lvl9pPr marL="0" marR="0" lvl="8" indent="0" algn="ctr" rtl="0">
              <a:spcBef>
                <a:spcPts val="0"/>
              </a:spcBef>
              <a:buNone/>
              <a:defRPr sz="1200" b="0" i="0" u="none" strike="noStrike" cap="none">
                <a:solidFill>
                  <a:schemeClr val="dk1"/>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6">
            <a:alphaModFix/>
          </a:blip>
          <a:srcRect/>
          <a:stretch/>
        </p:blipFill>
        <p:spPr>
          <a:xfrm>
            <a:off x="394488" y="6155667"/>
            <a:ext cx="1274827" cy="456927"/>
          </a:xfrm>
          <a:prstGeom prst="rect">
            <a:avLst/>
          </a:prstGeom>
          <a:noFill/>
          <a:ln>
            <a:noFill/>
          </a:ln>
        </p:spPr>
      </p:pic>
      <p:pic>
        <p:nvPicPr>
          <p:cNvPr id="16" name="Google Shape;16;p30"/>
          <p:cNvPicPr preferRelativeResize="0"/>
          <p:nvPr/>
        </p:nvPicPr>
        <p:blipFill rotWithShape="1">
          <a:blip r:embed="rId17">
            <a:alphaModFix/>
          </a:blip>
          <a:srcRect/>
          <a:stretch/>
        </p:blipFill>
        <p:spPr>
          <a:xfrm>
            <a:off x="10789920" y="6400800"/>
            <a:ext cx="923544" cy="176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72">
          <p15:clr>
            <a:srgbClr val="F26B43"/>
          </p15:clr>
        </p15:guide>
        <p15:guide id="2" pos="3840">
          <p15:clr>
            <a:srgbClr val="F26B43"/>
          </p15:clr>
        </p15:guide>
        <p15:guide id="3" orient="horz" pos="936">
          <p15:clr>
            <a:srgbClr val="F26B43"/>
          </p15:clr>
        </p15:guide>
        <p15:guide id="4" orient="horz" pos="2160">
          <p15:clr>
            <a:srgbClr val="F26B43"/>
          </p15:clr>
        </p15:guide>
        <p15:guide id="5" orient="horz" pos="984">
          <p15:clr>
            <a:srgbClr val="F26B43"/>
          </p15:clr>
        </p15:guide>
        <p15:guide id="6" orient="horz" pos="3744">
          <p15:clr>
            <a:srgbClr val="F26B43"/>
          </p15:clr>
        </p15:guide>
        <p15:guide id="7" orient="horz" pos="1128">
          <p15:clr>
            <a:srgbClr val="F26B43"/>
          </p15:clr>
        </p15:guide>
        <p15:guide id="8" pos="7440">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sbdaily.substack.com/p/wallstreetbets-impact-on-the-market"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oleObject" Target="../embeddings/oleObject2.bin"/><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oleObject" Target="../embeddings/oleObject4.bin"/><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oleObject" Target="../embeddings/oleObject6.bin"/><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oleObject" Target="../embeddings/oleObject8.bin"/><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25.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8"/>
        <p:cNvGrpSpPr/>
        <p:nvPr/>
      </p:nvGrpSpPr>
      <p:grpSpPr>
        <a:xfrm>
          <a:off x="0" y="0"/>
          <a:ext cx="0" cy="0"/>
          <a:chOff x="0" y="0"/>
          <a:chExt cx="0" cy="0"/>
        </a:xfrm>
      </p:grpSpPr>
      <p:sp>
        <p:nvSpPr>
          <p:cNvPr id="139" name="Google Shape;139;p1"/>
          <p:cNvSpPr txBox="1">
            <a:spLocks noGrp="1"/>
          </p:cNvSpPr>
          <p:nvPr>
            <p:ph type="body" idx="2"/>
          </p:nvPr>
        </p:nvSpPr>
        <p:spPr>
          <a:xfrm>
            <a:off x="29499" y="3460949"/>
            <a:ext cx="7148049" cy="2477735"/>
          </a:xfrm>
          <a:prstGeom prst="rect">
            <a:avLst/>
          </a:prstGeom>
          <a:noFill/>
          <a:ln>
            <a:noFill/>
          </a:ln>
        </p:spPr>
        <p:txBody>
          <a:bodyPr spcFirstLastPara="1" wrap="square" lIns="0" tIns="0" rIns="0" bIns="0" anchor="t" anchorCtr="0">
            <a:noAutofit/>
          </a:bodyPr>
          <a:lstStyle/>
          <a:p>
            <a:pPr marL="0" lvl="0" indent="0" algn="l" rtl="0">
              <a:lnSpc>
                <a:spcPct val="200000"/>
              </a:lnSpc>
              <a:spcBef>
                <a:spcPts val="0"/>
              </a:spcBef>
              <a:spcAft>
                <a:spcPts val="0"/>
              </a:spcAft>
              <a:buClr>
                <a:schemeClr val="lt1"/>
              </a:buClr>
              <a:buSzPts val="2280"/>
              <a:buNone/>
            </a:pPr>
            <a:r>
              <a:rPr lang="en-US" sz="2400" i="1">
                <a:latin typeface="Times New Roman"/>
                <a:ea typeface="Times New Roman"/>
                <a:cs typeface="Times New Roman"/>
                <a:sym typeface="Times New Roman"/>
              </a:rPr>
              <a:t>Social Media Analytics – Reddit Sprint Project</a:t>
            </a:r>
            <a:endParaRPr/>
          </a:p>
          <a:p>
            <a:pPr marL="0" lvl="0" indent="0" algn="l" rtl="0">
              <a:lnSpc>
                <a:spcPct val="200000"/>
              </a:lnSpc>
              <a:spcBef>
                <a:spcPts val="1800"/>
              </a:spcBef>
              <a:spcAft>
                <a:spcPts val="0"/>
              </a:spcAft>
              <a:buClr>
                <a:schemeClr val="lt1"/>
              </a:buClr>
              <a:buSzPts val="2280"/>
              <a:buNone/>
            </a:pPr>
            <a:r>
              <a:rPr lang="en-US" sz="2400" i="1">
                <a:latin typeface="Times New Roman"/>
                <a:ea typeface="Times New Roman"/>
                <a:cs typeface="Times New Roman"/>
                <a:sym typeface="Times New Roman"/>
              </a:rPr>
              <a:t> Spring - Summer 2022</a:t>
            </a:r>
            <a:endParaRPr/>
          </a:p>
          <a:p>
            <a:pPr marL="0" lvl="0" indent="0" algn="l" rtl="0">
              <a:lnSpc>
                <a:spcPct val="200000"/>
              </a:lnSpc>
              <a:spcBef>
                <a:spcPts val="1800"/>
              </a:spcBef>
              <a:spcAft>
                <a:spcPts val="0"/>
              </a:spcAft>
              <a:buClr>
                <a:schemeClr val="lt1"/>
              </a:buClr>
              <a:buSzPts val="2280"/>
              <a:buNone/>
            </a:pPr>
            <a:r>
              <a:rPr lang="en-US" sz="2400" i="1">
                <a:latin typeface="Times New Roman"/>
                <a:ea typeface="Times New Roman"/>
                <a:cs typeface="Times New Roman"/>
                <a:sym typeface="Times New Roman"/>
              </a:rPr>
              <a:t>Shreyashi Mukhopadhyay</a:t>
            </a:r>
            <a:endParaRPr/>
          </a:p>
          <a:p>
            <a:pPr marL="0" lvl="0" indent="0" algn="l" rtl="0">
              <a:lnSpc>
                <a:spcPct val="200000"/>
              </a:lnSpc>
              <a:spcBef>
                <a:spcPts val="1800"/>
              </a:spcBef>
              <a:spcAft>
                <a:spcPts val="0"/>
              </a:spcAft>
              <a:buClr>
                <a:schemeClr val="lt1"/>
              </a:buClr>
              <a:buSzPts val="2280"/>
              <a:buNone/>
            </a:pPr>
            <a:endParaRPr sz="2400" i="1">
              <a:latin typeface="Times New Roman"/>
              <a:ea typeface="Times New Roman"/>
              <a:cs typeface="Times New Roman"/>
              <a:sym typeface="Times New Roman"/>
            </a:endParaRPr>
          </a:p>
          <a:p>
            <a:pPr marL="0" lvl="0" indent="0" algn="l" rtl="0">
              <a:lnSpc>
                <a:spcPct val="200000"/>
              </a:lnSpc>
              <a:spcBef>
                <a:spcPts val="1800"/>
              </a:spcBef>
              <a:spcAft>
                <a:spcPts val="0"/>
              </a:spcAft>
              <a:buClr>
                <a:schemeClr val="lt1"/>
              </a:buClr>
              <a:buSzPts val="2280"/>
              <a:buNone/>
            </a:pPr>
            <a:endParaRPr sz="2400" i="1">
              <a:latin typeface="Times New Roman"/>
              <a:ea typeface="Times New Roman"/>
              <a:cs typeface="Times New Roman"/>
              <a:sym typeface="Times New Roman"/>
            </a:endParaRPr>
          </a:p>
          <a:p>
            <a:pPr marL="0" lvl="0" indent="0" algn="l" rtl="0">
              <a:lnSpc>
                <a:spcPct val="200000"/>
              </a:lnSpc>
              <a:spcBef>
                <a:spcPts val="1800"/>
              </a:spcBef>
              <a:spcAft>
                <a:spcPts val="0"/>
              </a:spcAft>
              <a:buClr>
                <a:schemeClr val="lt1"/>
              </a:buClr>
              <a:buSzPts val="2280"/>
              <a:buNone/>
            </a:pPr>
            <a:endParaRPr sz="2400" i="1">
              <a:latin typeface="Times New Roman"/>
              <a:ea typeface="Times New Roman"/>
              <a:cs typeface="Times New Roman"/>
              <a:sym typeface="Times New Roman"/>
            </a:endParaRPr>
          </a:p>
          <a:p>
            <a:pPr marL="0" lvl="0" indent="0" algn="l" rtl="0">
              <a:lnSpc>
                <a:spcPct val="200000"/>
              </a:lnSpc>
              <a:spcBef>
                <a:spcPts val="1800"/>
              </a:spcBef>
              <a:spcAft>
                <a:spcPts val="0"/>
              </a:spcAft>
              <a:buClr>
                <a:schemeClr val="lt1"/>
              </a:buClr>
              <a:buSzPts val="4560"/>
              <a:buNone/>
            </a:pPr>
            <a:br>
              <a:rPr lang="en-US" sz="4800"/>
            </a:br>
            <a:endParaRPr sz="2800" i="1">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ADF71B2E-911F-8A58-F6F7-10AA94016A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0"/>
          <p:cNvSpPr txBox="1">
            <a:spLocks noGrp="1"/>
          </p:cNvSpPr>
          <p:nvPr>
            <p:ph type="title"/>
          </p:nvPr>
        </p:nvSpPr>
        <p:spPr>
          <a:xfrm>
            <a:off x="381000" y="742715"/>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3600"/>
              <a:buFont typeface="Arial"/>
              <a:buNone/>
            </a:pPr>
            <a:r>
              <a:rPr lang="en-US"/>
              <a:t>Analytics roadmap:</a:t>
            </a:r>
            <a:endParaRPr/>
          </a:p>
        </p:txBody>
      </p:sp>
      <p:grpSp>
        <p:nvGrpSpPr>
          <p:cNvPr id="239" name="Google Shape;239;p10"/>
          <p:cNvGrpSpPr/>
          <p:nvPr/>
        </p:nvGrpSpPr>
        <p:grpSpPr>
          <a:xfrm>
            <a:off x="382963" y="2272458"/>
            <a:ext cx="9870116" cy="3009438"/>
            <a:chOff x="1964" y="679632"/>
            <a:chExt cx="9870116" cy="3009438"/>
          </a:xfrm>
        </p:grpSpPr>
        <p:sp>
          <p:nvSpPr>
            <p:cNvPr id="240" name="Google Shape;240;p10"/>
            <p:cNvSpPr/>
            <p:nvPr/>
          </p:nvSpPr>
          <p:spPr>
            <a:xfrm>
              <a:off x="2134151" y="1265263"/>
              <a:ext cx="423951"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txBox="1"/>
            <p:nvPr/>
          </p:nvSpPr>
          <p:spPr>
            <a:xfrm>
              <a:off x="2334762" y="1308562"/>
              <a:ext cx="22727"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42" name="Google Shape;242;p10"/>
            <p:cNvSpPr/>
            <p:nvPr/>
          </p:nvSpPr>
          <p:spPr>
            <a:xfrm>
              <a:off x="31448" y="679632"/>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txBox="1"/>
            <p:nvPr/>
          </p:nvSpPr>
          <p:spPr>
            <a:xfrm>
              <a:off x="31448" y="679632"/>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Data collection</a:t>
              </a:r>
              <a:endParaRPr/>
            </a:p>
          </p:txBody>
        </p:sp>
        <p:sp>
          <p:nvSpPr>
            <p:cNvPr id="244" name="Google Shape;244;p10"/>
            <p:cNvSpPr/>
            <p:nvPr/>
          </p:nvSpPr>
          <p:spPr>
            <a:xfrm>
              <a:off x="4693204" y="1265263"/>
              <a:ext cx="453435"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txBox="1"/>
            <p:nvPr/>
          </p:nvSpPr>
          <p:spPr>
            <a:xfrm>
              <a:off x="4907821" y="1308562"/>
              <a:ext cx="24201"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46" name="Google Shape;246;p10"/>
            <p:cNvSpPr/>
            <p:nvPr/>
          </p:nvSpPr>
          <p:spPr>
            <a:xfrm>
              <a:off x="2590502" y="679632"/>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txBox="1"/>
            <p:nvPr/>
          </p:nvSpPr>
          <p:spPr>
            <a:xfrm>
              <a:off x="2590502" y="679632"/>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Stock Segmentation</a:t>
              </a:r>
              <a:endParaRPr/>
            </a:p>
          </p:txBody>
        </p:sp>
        <p:sp>
          <p:nvSpPr>
            <p:cNvPr id="248" name="Google Shape;248;p10"/>
            <p:cNvSpPr/>
            <p:nvPr/>
          </p:nvSpPr>
          <p:spPr>
            <a:xfrm>
              <a:off x="7281742" y="1265263"/>
              <a:ext cx="453435"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txBox="1"/>
            <p:nvPr/>
          </p:nvSpPr>
          <p:spPr>
            <a:xfrm>
              <a:off x="7496359" y="1308562"/>
              <a:ext cx="24201"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50" name="Google Shape;250;p10"/>
            <p:cNvSpPr/>
            <p:nvPr/>
          </p:nvSpPr>
          <p:spPr>
            <a:xfrm>
              <a:off x="5179040" y="679632"/>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txBox="1"/>
            <p:nvPr/>
          </p:nvSpPr>
          <p:spPr>
            <a:xfrm>
              <a:off x="5179040" y="679632"/>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Correlation Analysis</a:t>
              </a:r>
              <a:endParaRPr/>
            </a:p>
          </p:txBody>
        </p:sp>
        <p:sp>
          <p:nvSpPr>
            <p:cNvPr id="252" name="Google Shape;252;p10"/>
            <p:cNvSpPr/>
            <p:nvPr/>
          </p:nvSpPr>
          <p:spPr>
            <a:xfrm>
              <a:off x="1054215" y="1940533"/>
              <a:ext cx="7765613" cy="453435"/>
            </a:xfrm>
            <a:custGeom>
              <a:avLst/>
              <a:gdLst/>
              <a:ahLst/>
              <a:cxnLst/>
              <a:rect l="l" t="t" r="r" b="b"/>
              <a:pathLst>
                <a:path w="120000" h="120000" extrusionOk="0">
                  <a:moveTo>
                    <a:pt x="120000" y="0"/>
                  </a:moveTo>
                  <a:lnTo>
                    <a:pt x="120000" y="64525"/>
                  </a:lnTo>
                  <a:lnTo>
                    <a:pt x="0" y="64525"/>
                  </a:lnTo>
                  <a:lnTo>
                    <a:pt x="0" y="12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txBox="1"/>
            <p:nvPr/>
          </p:nvSpPr>
          <p:spPr>
            <a:xfrm>
              <a:off x="4742505" y="2164831"/>
              <a:ext cx="389034"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54" name="Google Shape;254;p10"/>
            <p:cNvSpPr/>
            <p:nvPr/>
          </p:nvSpPr>
          <p:spPr>
            <a:xfrm>
              <a:off x="7767578" y="679632"/>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txBox="1"/>
            <p:nvPr/>
          </p:nvSpPr>
          <p:spPr>
            <a:xfrm>
              <a:off x="7767578" y="679632"/>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Tracking Volatility Metrics</a:t>
              </a:r>
              <a:endParaRPr/>
            </a:p>
          </p:txBody>
        </p:sp>
        <p:sp>
          <p:nvSpPr>
            <p:cNvPr id="256" name="Google Shape;256;p10"/>
            <p:cNvSpPr/>
            <p:nvPr/>
          </p:nvSpPr>
          <p:spPr>
            <a:xfrm>
              <a:off x="2104666" y="3011999"/>
              <a:ext cx="453435"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txBox="1"/>
            <p:nvPr/>
          </p:nvSpPr>
          <p:spPr>
            <a:xfrm>
              <a:off x="2319283" y="3055299"/>
              <a:ext cx="24201"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58" name="Google Shape;258;p10"/>
            <p:cNvSpPr/>
            <p:nvPr/>
          </p:nvSpPr>
          <p:spPr>
            <a:xfrm>
              <a:off x="1964" y="2426369"/>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txBox="1"/>
            <p:nvPr/>
          </p:nvSpPr>
          <p:spPr>
            <a:xfrm>
              <a:off x="1964" y="2426369"/>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Trade Signal Analysis</a:t>
              </a:r>
              <a:endParaRPr/>
            </a:p>
          </p:txBody>
        </p:sp>
        <p:sp>
          <p:nvSpPr>
            <p:cNvPr id="260" name="Google Shape;260;p10"/>
            <p:cNvSpPr/>
            <p:nvPr/>
          </p:nvSpPr>
          <p:spPr>
            <a:xfrm>
              <a:off x="4693204" y="3011999"/>
              <a:ext cx="453435"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txBox="1"/>
            <p:nvPr/>
          </p:nvSpPr>
          <p:spPr>
            <a:xfrm>
              <a:off x="4907821" y="3055299"/>
              <a:ext cx="24201"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62" name="Google Shape;262;p10"/>
            <p:cNvSpPr/>
            <p:nvPr/>
          </p:nvSpPr>
          <p:spPr>
            <a:xfrm>
              <a:off x="2590502" y="2426369"/>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txBox="1"/>
            <p:nvPr/>
          </p:nvSpPr>
          <p:spPr>
            <a:xfrm>
              <a:off x="2590502" y="2426369"/>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Prepare model fitting data</a:t>
              </a:r>
              <a:endParaRPr/>
            </a:p>
          </p:txBody>
        </p:sp>
        <p:sp>
          <p:nvSpPr>
            <p:cNvPr id="264" name="Google Shape;264;p10"/>
            <p:cNvSpPr/>
            <p:nvPr/>
          </p:nvSpPr>
          <p:spPr>
            <a:xfrm>
              <a:off x="7281742" y="3011999"/>
              <a:ext cx="453435" cy="91440"/>
            </a:xfrm>
            <a:custGeom>
              <a:avLst/>
              <a:gdLst/>
              <a:ahLst/>
              <a:cxnLst/>
              <a:rect l="l" t="t" r="r" b="b"/>
              <a:pathLst>
                <a:path w="120000" h="120000" extrusionOk="0">
                  <a:moveTo>
                    <a:pt x="0" y="60000"/>
                  </a:moveTo>
                  <a:lnTo>
                    <a:pt x="120000" y="60000"/>
                  </a:lnTo>
                </a:path>
              </a:pathLst>
            </a:custGeom>
            <a:noFill/>
            <a:ln w="9525" cap="flat" cmpd="sng">
              <a:solidFill>
                <a:schemeClr val="accent1"/>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txBox="1"/>
            <p:nvPr/>
          </p:nvSpPr>
          <p:spPr>
            <a:xfrm>
              <a:off x="7496359" y="3055299"/>
              <a:ext cx="24201" cy="484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Palatino"/>
                <a:buNone/>
              </a:pPr>
              <a:endParaRPr sz="500">
                <a:solidFill>
                  <a:schemeClr val="dk1"/>
                </a:solidFill>
                <a:latin typeface="Palatino"/>
                <a:ea typeface="Palatino"/>
                <a:cs typeface="Palatino"/>
                <a:sym typeface="Palatino"/>
              </a:endParaRPr>
            </a:p>
          </p:txBody>
        </p:sp>
        <p:sp>
          <p:nvSpPr>
            <p:cNvPr id="266" name="Google Shape;266;p10"/>
            <p:cNvSpPr/>
            <p:nvPr/>
          </p:nvSpPr>
          <p:spPr>
            <a:xfrm>
              <a:off x="5179040" y="2426369"/>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txBox="1"/>
            <p:nvPr/>
          </p:nvSpPr>
          <p:spPr>
            <a:xfrm>
              <a:off x="5179040" y="2426369"/>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Sentiment Analysis</a:t>
              </a:r>
              <a:endParaRPr/>
            </a:p>
          </p:txBody>
        </p:sp>
        <p:sp>
          <p:nvSpPr>
            <p:cNvPr id="268" name="Google Shape;268;p10"/>
            <p:cNvSpPr/>
            <p:nvPr/>
          </p:nvSpPr>
          <p:spPr>
            <a:xfrm>
              <a:off x="7767578" y="2426369"/>
              <a:ext cx="2104502" cy="126270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txBox="1"/>
            <p:nvPr/>
          </p:nvSpPr>
          <p:spPr>
            <a:xfrm>
              <a:off x="7767578" y="2426369"/>
              <a:ext cx="2104502" cy="1262701"/>
            </a:xfrm>
            <a:prstGeom prst="rect">
              <a:avLst/>
            </a:prstGeom>
            <a:noFill/>
            <a:ln>
              <a:noFill/>
            </a:ln>
          </p:spPr>
          <p:txBody>
            <a:bodyPr spcFirstLastPara="1" wrap="square" lIns="103100" tIns="108225" rIns="103100" bIns="108225" anchor="ctr" anchorCtr="0">
              <a:noAutofit/>
            </a:bodyPr>
            <a:lstStyle/>
            <a:p>
              <a:pPr marL="0" marR="0" lvl="0" indent="0" algn="ctr" rtl="0">
                <a:lnSpc>
                  <a:spcPct val="90000"/>
                </a:lnSpc>
                <a:spcBef>
                  <a:spcPts val="0"/>
                </a:spcBef>
                <a:spcAft>
                  <a:spcPts val="0"/>
                </a:spcAft>
                <a:buClr>
                  <a:schemeClr val="lt1"/>
                </a:buClr>
                <a:buSzPts val="2200"/>
                <a:buFont typeface="Palatino"/>
                <a:buNone/>
              </a:pPr>
              <a:r>
                <a:rPr lang="en-US" sz="2200">
                  <a:solidFill>
                    <a:schemeClr val="lt1"/>
                  </a:solidFill>
                  <a:latin typeface="Palatino"/>
                  <a:ea typeface="Palatino"/>
                  <a:cs typeface="Palatino"/>
                  <a:sym typeface="Palatino"/>
                </a:rPr>
                <a:t>App Creation</a:t>
              </a:r>
              <a:endParaRPr/>
            </a:p>
          </p:txBody>
        </p:sp>
      </p:grpSp>
      <p:sp>
        <p:nvSpPr>
          <p:cNvPr id="2" name="Slide Number Placeholder 1">
            <a:extLst>
              <a:ext uri="{FF2B5EF4-FFF2-40B4-BE49-F238E27FC236}">
                <a16:creationId xmlns:a16="http://schemas.microsoft.com/office/drawing/2014/main" id="{FD4A3FBB-904A-F5A3-2C57-691A1A969C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1"/>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3600"/>
              <a:buFont typeface="Arial"/>
              <a:buNone/>
            </a:pPr>
            <a:r>
              <a:rPr lang="en-US" dirty="0"/>
              <a:t>Data collection – r/wallstreetbets Comments</a:t>
            </a:r>
            <a:endParaRPr dirty="0"/>
          </a:p>
        </p:txBody>
      </p:sp>
      <p:sp>
        <p:nvSpPr>
          <p:cNvPr id="275" name="Google Shape;275;p11"/>
          <p:cNvSpPr txBox="1">
            <a:spLocks noGrp="1"/>
          </p:cNvSpPr>
          <p:nvPr>
            <p:ph type="body" idx="1"/>
          </p:nvPr>
        </p:nvSpPr>
        <p:spPr>
          <a:xfrm>
            <a:off x="380999" y="1798730"/>
            <a:ext cx="4967749" cy="4100625"/>
          </a:xfrm>
          <a:prstGeom prst="rect">
            <a:avLst/>
          </a:prstGeom>
          <a:noFill/>
          <a:ln>
            <a:noFill/>
          </a:ln>
        </p:spPr>
        <p:txBody>
          <a:bodyPr spcFirstLastPara="1" wrap="square" lIns="0" tIns="0" rIns="0" bIns="0" anchor="t" anchorCtr="0">
            <a:normAutofit fontScale="85000" lnSpcReduction="20000"/>
          </a:bodyPr>
          <a:lstStyle/>
          <a:p>
            <a:pPr marL="342900" lvl="0" indent="-342900" algn="l" rtl="0">
              <a:lnSpc>
                <a:spcPct val="200000"/>
              </a:lnSpc>
              <a:spcBef>
                <a:spcPts val="0"/>
              </a:spcBef>
              <a:spcAft>
                <a:spcPts val="0"/>
              </a:spcAft>
              <a:buClr>
                <a:srgbClr val="001F5B"/>
              </a:buClr>
              <a:buSzPct val="95000"/>
              <a:buFont typeface="Arial"/>
              <a:buChar char="•"/>
            </a:pPr>
            <a:r>
              <a:rPr lang="en-US" b="0" dirty="0">
                <a:solidFill>
                  <a:srgbClr val="001F5B"/>
                </a:solidFill>
                <a:latin typeface="Times New Roman"/>
                <a:ea typeface="Times New Roman"/>
                <a:cs typeface="Times New Roman"/>
                <a:sym typeface="Times New Roman"/>
              </a:rPr>
              <a:t>Scrape comments data from r/</a:t>
            </a:r>
            <a:r>
              <a:rPr lang="en-US" b="0" dirty="0" err="1">
                <a:solidFill>
                  <a:srgbClr val="001F5B"/>
                </a:solidFill>
                <a:latin typeface="Times New Roman"/>
                <a:ea typeface="Times New Roman"/>
                <a:cs typeface="Times New Roman"/>
                <a:sym typeface="Times New Roman"/>
              </a:rPr>
              <a:t>WallStreetBets</a:t>
            </a:r>
            <a:r>
              <a:rPr lang="en-US" b="0" dirty="0">
                <a:solidFill>
                  <a:srgbClr val="001F5B"/>
                </a:solidFill>
                <a:latin typeface="Times New Roman"/>
                <a:ea typeface="Times New Roman"/>
                <a:cs typeface="Times New Roman"/>
                <a:sym typeface="Times New Roman"/>
              </a:rPr>
              <a:t> using the </a:t>
            </a:r>
            <a:r>
              <a:rPr lang="en-US" b="0" dirty="0" err="1">
                <a:solidFill>
                  <a:srgbClr val="001F5B"/>
                </a:solidFill>
                <a:latin typeface="Times New Roman"/>
                <a:ea typeface="Times New Roman"/>
                <a:cs typeface="Times New Roman"/>
                <a:sym typeface="Times New Roman"/>
              </a:rPr>
              <a:t>Pushshift</a:t>
            </a:r>
            <a:r>
              <a:rPr lang="en-US" b="0" dirty="0">
                <a:solidFill>
                  <a:srgbClr val="001F5B"/>
                </a:solidFill>
                <a:latin typeface="Times New Roman"/>
                <a:ea typeface="Times New Roman"/>
                <a:cs typeface="Times New Roman"/>
                <a:sym typeface="Times New Roman"/>
              </a:rPr>
              <a:t> API (PRAW Wrapper)</a:t>
            </a:r>
            <a:endParaRPr dirty="0"/>
          </a:p>
          <a:p>
            <a:pPr marL="342900" lvl="0" indent="-342900" algn="l" rtl="0">
              <a:lnSpc>
                <a:spcPct val="200000"/>
              </a:lnSpc>
              <a:spcBef>
                <a:spcPts val="1800"/>
              </a:spcBef>
              <a:spcAft>
                <a:spcPts val="0"/>
              </a:spcAft>
              <a:buClr>
                <a:srgbClr val="001F5B"/>
              </a:buClr>
              <a:buSzPct val="95000"/>
              <a:buFont typeface="Arial"/>
              <a:buChar char="•"/>
            </a:pPr>
            <a:r>
              <a:rPr lang="en-US" b="0" dirty="0">
                <a:solidFill>
                  <a:srgbClr val="001F5B"/>
                </a:solidFill>
                <a:latin typeface="Times New Roman"/>
                <a:ea typeface="Times New Roman"/>
                <a:cs typeface="Times New Roman"/>
                <a:sym typeface="Times New Roman"/>
              </a:rPr>
              <a:t>Store the data month wise from 2017 to 2021.</a:t>
            </a:r>
            <a:endParaRPr dirty="0"/>
          </a:p>
          <a:p>
            <a:pPr marL="342900" lvl="0" indent="-342900" algn="l" rtl="0">
              <a:lnSpc>
                <a:spcPct val="200000"/>
              </a:lnSpc>
              <a:spcBef>
                <a:spcPts val="1800"/>
              </a:spcBef>
              <a:spcAft>
                <a:spcPts val="0"/>
              </a:spcAft>
              <a:buClr>
                <a:srgbClr val="001F5B"/>
              </a:buClr>
              <a:buSzPct val="95000"/>
              <a:buFont typeface="Arial"/>
              <a:buChar char="•"/>
            </a:pPr>
            <a:r>
              <a:rPr lang="en-US" b="0" dirty="0">
                <a:solidFill>
                  <a:srgbClr val="001F5B"/>
                </a:solidFill>
                <a:latin typeface="Times New Roman"/>
                <a:ea typeface="Times New Roman"/>
                <a:cs typeface="Times New Roman"/>
                <a:sym typeface="Times New Roman"/>
              </a:rPr>
              <a:t>Create comments data summary.</a:t>
            </a:r>
            <a:endParaRPr dirty="0"/>
          </a:p>
          <a:p>
            <a:pPr marL="342900" lvl="0" indent="-342900" algn="l" rtl="0">
              <a:lnSpc>
                <a:spcPct val="200000"/>
              </a:lnSpc>
              <a:spcBef>
                <a:spcPts val="1800"/>
              </a:spcBef>
              <a:spcAft>
                <a:spcPts val="0"/>
              </a:spcAft>
              <a:buClr>
                <a:srgbClr val="001F5B"/>
              </a:buClr>
              <a:buSzPct val="95000"/>
              <a:buFont typeface="Arial"/>
              <a:buChar char="•"/>
            </a:pPr>
            <a:r>
              <a:rPr lang="en-US" b="0" dirty="0">
                <a:solidFill>
                  <a:srgbClr val="001F5B"/>
                </a:solidFill>
                <a:latin typeface="Times New Roman"/>
                <a:ea typeface="Times New Roman"/>
                <a:cs typeface="Times New Roman"/>
                <a:sym typeface="Times New Roman"/>
              </a:rPr>
              <a:t>2021 shows a significant spike in WSB posts compared to previous years suggesting a sudden shift in user activity. </a:t>
            </a:r>
            <a:endParaRPr dirty="0"/>
          </a:p>
          <a:p>
            <a:pPr marL="0" lvl="0" indent="0" algn="l" rtl="0">
              <a:lnSpc>
                <a:spcPct val="100000"/>
              </a:lnSpc>
              <a:spcBef>
                <a:spcPts val="1800"/>
              </a:spcBef>
              <a:spcAft>
                <a:spcPts val="0"/>
              </a:spcAft>
              <a:buClr>
                <a:schemeClr val="accent2"/>
              </a:buClr>
              <a:buSzPct val="95000"/>
              <a:buNone/>
            </a:pPr>
            <a:endParaRPr dirty="0"/>
          </a:p>
        </p:txBody>
      </p:sp>
      <p:pic>
        <p:nvPicPr>
          <p:cNvPr id="276" name="Google Shape;276;p11" descr="Chart, bar chart&#10;&#10;Description automatically generated"/>
          <p:cNvPicPr preferRelativeResize="0"/>
          <p:nvPr/>
        </p:nvPicPr>
        <p:blipFill rotWithShape="1">
          <a:blip r:embed="rId3">
            <a:alphaModFix/>
          </a:blip>
          <a:srcRect/>
          <a:stretch/>
        </p:blipFill>
        <p:spPr>
          <a:xfrm>
            <a:off x="6017343" y="2000753"/>
            <a:ext cx="5715000" cy="3543300"/>
          </a:xfrm>
          <a:prstGeom prst="rect">
            <a:avLst/>
          </a:prstGeom>
          <a:solidFill>
            <a:srgbClr val="FFFFFF"/>
          </a:solidFill>
          <a:ln>
            <a:noFill/>
          </a:ln>
        </p:spPr>
      </p:pic>
      <p:sp>
        <p:nvSpPr>
          <p:cNvPr id="2" name="Slide Number Placeholder 1">
            <a:extLst>
              <a:ext uri="{FF2B5EF4-FFF2-40B4-BE49-F238E27FC236}">
                <a16:creationId xmlns:a16="http://schemas.microsoft.com/office/drawing/2014/main" id="{B934E084-4BCE-D57D-115E-2F34EFA9B0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2"/>
          <p:cNvSpPr txBox="1">
            <a:spLocks noGrp="1"/>
          </p:cNvSpPr>
          <p:nvPr>
            <p:ph type="title"/>
          </p:nvPr>
        </p:nvSpPr>
        <p:spPr>
          <a:xfrm>
            <a:off x="597310" y="678757"/>
            <a:ext cx="9628238" cy="4431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sz="3200"/>
              <a:t>Stock Segmentation</a:t>
            </a:r>
            <a:endParaRPr sz="3200"/>
          </a:p>
        </p:txBody>
      </p:sp>
      <p:grpSp>
        <p:nvGrpSpPr>
          <p:cNvPr id="282" name="Google Shape;282;p12"/>
          <p:cNvGrpSpPr/>
          <p:nvPr/>
        </p:nvGrpSpPr>
        <p:grpSpPr>
          <a:xfrm>
            <a:off x="819214" y="1708772"/>
            <a:ext cx="10773018" cy="4278834"/>
            <a:chOff x="193570" y="137865"/>
            <a:chExt cx="9397470" cy="3995319"/>
          </a:xfrm>
        </p:grpSpPr>
        <p:sp>
          <p:nvSpPr>
            <p:cNvPr id="283" name="Google Shape;283;p12"/>
            <p:cNvSpPr/>
            <p:nvPr/>
          </p:nvSpPr>
          <p:spPr>
            <a:xfrm rot="5400000">
              <a:off x="5978168" y="-2387399"/>
              <a:ext cx="1087477" cy="6138265"/>
            </a:xfrm>
            <a:prstGeom prst="round2SameRect">
              <a:avLst>
                <a:gd name="adj1" fmla="val 16667"/>
                <a:gd name="adj2" fmla="val 0"/>
              </a:avLst>
            </a:prstGeom>
            <a:solidFill>
              <a:srgbClr val="CACCE0">
                <a:alpha val="89411"/>
              </a:srgbClr>
            </a:solidFill>
            <a:ln w="12700" cap="flat" cmpd="sng">
              <a:solidFill>
                <a:srgbClr val="CACCE0">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84" name="Google Shape;284;p12"/>
            <p:cNvSpPr txBox="1"/>
            <p:nvPr/>
          </p:nvSpPr>
          <p:spPr>
            <a:xfrm>
              <a:off x="3452772" y="137865"/>
              <a:ext cx="6138264" cy="1018028"/>
            </a:xfrm>
            <a:prstGeom prst="rect">
              <a:avLst/>
            </a:prstGeom>
            <a:solidFill>
              <a:schemeClr val="lt1"/>
            </a:solid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Inactive stocks, mostly loss-making companies heavily shorted by Hedge funds</a:t>
              </a:r>
              <a:endParaRPr dirty="0"/>
            </a:p>
            <a:p>
              <a:pPr marL="228600" marR="0" lvl="1" indent="-101600" algn="l" rtl="0">
                <a:lnSpc>
                  <a:spcPct val="90000"/>
                </a:lnSpc>
                <a:spcBef>
                  <a:spcPts val="0"/>
                </a:spcBef>
                <a:spcAft>
                  <a:spcPts val="0"/>
                </a:spcAft>
                <a:buClr>
                  <a:schemeClr val="dk1"/>
                </a:buClr>
                <a:buSzPts val="20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28600" marR="0" lvl="1" indent="-228600" algn="l" rtl="0">
                <a:lnSpc>
                  <a:spcPct val="90000"/>
                </a:lnSpc>
                <a:spcBef>
                  <a:spcPts val="3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Example: GameStop, AMC, Nokia, Koss</a:t>
              </a:r>
              <a:endParaRPr sz="1800" b="0" i="0" u="none" strike="noStrike" cap="none" dirty="0">
                <a:solidFill>
                  <a:schemeClr val="dk1"/>
                </a:solidFill>
                <a:latin typeface="Times New Roman"/>
                <a:ea typeface="Times New Roman"/>
                <a:cs typeface="Times New Roman"/>
                <a:sym typeface="Times New Roman"/>
              </a:endParaRPr>
            </a:p>
          </p:txBody>
        </p:sp>
        <p:sp>
          <p:nvSpPr>
            <p:cNvPr id="285" name="Google Shape;285;p12"/>
            <p:cNvSpPr/>
            <p:nvPr/>
          </p:nvSpPr>
          <p:spPr>
            <a:xfrm>
              <a:off x="259927" y="137993"/>
              <a:ext cx="3126488" cy="122341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86" name="Google Shape;286;p12"/>
            <p:cNvSpPr txBox="1"/>
            <p:nvPr/>
          </p:nvSpPr>
          <p:spPr>
            <a:xfrm>
              <a:off x="259925" y="207567"/>
              <a:ext cx="3126491" cy="108747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Meme Stocks</a:t>
              </a:r>
              <a:endParaRPr sz="1800">
                <a:solidFill>
                  <a:schemeClr val="dk1"/>
                </a:solidFill>
                <a:latin typeface="Arial"/>
                <a:ea typeface="Arial"/>
                <a:cs typeface="Arial"/>
                <a:sym typeface="Arial"/>
              </a:endParaRPr>
            </a:p>
          </p:txBody>
        </p:sp>
        <p:sp>
          <p:nvSpPr>
            <p:cNvPr id="287" name="Google Shape;287;p12"/>
            <p:cNvSpPr/>
            <p:nvPr/>
          </p:nvSpPr>
          <p:spPr>
            <a:xfrm rot="5400000">
              <a:off x="5978168" y="-960086"/>
              <a:ext cx="1087477" cy="6138265"/>
            </a:xfrm>
            <a:prstGeom prst="round2SameRect">
              <a:avLst>
                <a:gd name="adj1" fmla="val 16667"/>
                <a:gd name="adj2" fmla="val 0"/>
              </a:avLst>
            </a:prstGeom>
            <a:solidFill>
              <a:srgbClr val="CACCE0">
                <a:alpha val="89411"/>
              </a:srgbClr>
            </a:solidFill>
            <a:ln w="12700" cap="flat" cmpd="sng">
              <a:solidFill>
                <a:srgbClr val="CACCE0">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88" name="Google Shape;288;p12"/>
            <p:cNvSpPr txBox="1"/>
            <p:nvPr/>
          </p:nvSpPr>
          <p:spPr>
            <a:xfrm>
              <a:off x="3452774" y="1618394"/>
              <a:ext cx="6138266" cy="981305"/>
            </a:xfrm>
            <a:prstGeom prst="rect">
              <a:avLst/>
            </a:prstGeom>
            <a:solidFill>
              <a:schemeClr val="lt1"/>
            </a:solid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Stocks highly traded during COVID 19 Pandemic</a:t>
              </a:r>
              <a:endParaRPr/>
            </a:p>
            <a:p>
              <a:pPr marL="0" marR="0" lvl="1" indent="0" algn="l" rtl="0">
                <a:lnSpc>
                  <a:spcPct val="9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228600" marR="0" lvl="1" indent="-22860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 Zoom, Moderna, Palantir, Novavax</a:t>
              </a:r>
              <a:endParaRPr sz="1800" b="0" i="0" u="none" strike="noStrike" cap="none">
                <a:solidFill>
                  <a:schemeClr val="dk1"/>
                </a:solidFill>
                <a:latin typeface="Times New Roman"/>
                <a:ea typeface="Times New Roman"/>
                <a:cs typeface="Times New Roman"/>
                <a:sym typeface="Times New Roman"/>
              </a:endParaRPr>
            </a:p>
          </p:txBody>
        </p:sp>
        <p:sp>
          <p:nvSpPr>
            <p:cNvPr id="289" name="Google Shape;289;p12"/>
            <p:cNvSpPr/>
            <p:nvPr/>
          </p:nvSpPr>
          <p:spPr>
            <a:xfrm>
              <a:off x="259927" y="1548815"/>
              <a:ext cx="3126488" cy="122341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90" name="Google Shape;290;p12"/>
            <p:cNvSpPr txBox="1"/>
            <p:nvPr/>
          </p:nvSpPr>
          <p:spPr>
            <a:xfrm>
              <a:off x="193570" y="1565308"/>
              <a:ext cx="3192845" cy="115705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000" b="0" i="0" u="none" strike="noStrike" cap="none">
                  <a:solidFill>
                    <a:schemeClr val="lt1"/>
                  </a:solidFill>
                  <a:latin typeface="Arial"/>
                  <a:ea typeface="Arial"/>
                  <a:cs typeface="Arial"/>
                  <a:sym typeface="Arial"/>
                </a:rPr>
                <a:t>Stocks Popular during </a:t>
              </a:r>
              <a:endParaRPr sz="1600">
                <a:solidFill>
                  <a:schemeClr val="dk1"/>
                </a:solidFill>
                <a:latin typeface="Arial"/>
                <a:ea typeface="Arial"/>
                <a:cs typeface="Arial"/>
                <a:sym typeface="Arial"/>
              </a:endParaRPr>
            </a:p>
            <a:p>
              <a:pPr marL="0" marR="0" lvl="0" indent="0" algn="ctr" rtl="0">
                <a:lnSpc>
                  <a:spcPct val="90000"/>
                </a:lnSpc>
                <a:spcBef>
                  <a:spcPts val="840"/>
                </a:spcBef>
                <a:spcAft>
                  <a:spcPts val="0"/>
                </a:spcAft>
                <a:buClr>
                  <a:schemeClr val="lt1"/>
                </a:buClr>
                <a:buSzPts val="2400"/>
                <a:buFont typeface="Arial"/>
                <a:buNone/>
              </a:pPr>
              <a:r>
                <a:rPr lang="en-US" sz="2000" b="0" i="0" u="none" strike="noStrike" cap="none">
                  <a:solidFill>
                    <a:schemeClr val="lt1"/>
                  </a:solidFill>
                  <a:latin typeface="Arial"/>
                  <a:ea typeface="Arial"/>
                  <a:cs typeface="Arial"/>
                  <a:sym typeface="Arial"/>
                </a:rPr>
                <a:t>COVID 19 Pandemic </a:t>
              </a:r>
              <a:endParaRPr sz="1600">
                <a:solidFill>
                  <a:schemeClr val="dk1"/>
                </a:solidFill>
                <a:latin typeface="Arial"/>
                <a:ea typeface="Arial"/>
                <a:cs typeface="Arial"/>
                <a:sym typeface="Arial"/>
              </a:endParaRPr>
            </a:p>
          </p:txBody>
        </p:sp>
        <p:sp>
          <p:nvSpPr>
            <p:cNvPr id="291" name="Google Shape;291;p12"/>
            <p:cNvSpPr/>
            <p:nvPr/>
          </p:nvSpPr>
          <p:spPr>
            <a:xfrm rot="5400000">
              <a:off x="5978168" y="467227"/>
              <a:ext cx="1087477" cy="6138265"/>
            </a:xfrm>
            <a:prstGeom prst="round2SameRect">
              <a:avLst>
                <a:gd name="adj1" fmla="val 16667"/>
                <a:gd name="adj2" fmla="val 0"/>
              </a:avLst>
            </a:prstGeom>
            <a:solidFill>
              <a:srgbClr val="CACCE0">
                <a:alpha val="89411"/>
              </a:srgbClr>
            </a:solidFill>
            <a:ln w="12700" cap="flat" cmpd="sng">
              <a:solidFill>
                <a:srgbClr val="CACCE0">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92" name="Google Shape;292;p12"/>
            <p:cNvSpPr txBox="1"/>
            <p:nvPr/>
          </p:nvSpPr>
          <p:spPr>
            <a:xfrm>
              <a:off x="3452774" y="3098794"/>
              <a:ext cx="6138266" cy="928218"/>
            </a:xfrm>
            <a:prstGeom prst="rect">
              <a:avLst/>
            </a:prstGeom>
            <a:solidFill>
              <a:schemeClr val="lt1"/>
            </a:solid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Stocks with market capitalization value of more than $10B</a:t>
              </a:r>
              <a:endParaRPr/>
            </a:p>
            <a:p>
              <a:pPr marL="0" marR="0" lvl="1" indent="0" algn="l" rtl="0">
                <a:lnSpc>
                  <a:spcPct val="9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228600" marR="0" lvl="1" indent="-22860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 Tesla, FAANG stocks</a:t>
              </a:r>
              <a:endParaRPr sz="1800" b="0" i="0" u="none" strike="noStrike" cap="none">
                <a:solidFill>
                  <a:schemeClr val="dk1"/>
                </a:solidFill>
                <a:latin typeface="Times New Roman"/>
                <a:ea typeface="Times New Roman"/>
                <a:cs typeface="Times New Roman"/>
                <a:sym typeface="Times New Roman"/>
              </a:endParaRPr>
            </a:p>
          </p:txBody>
        </p:sp>
        <p:sp>
          <p:nvSpPr>
            <p:cNvPr id="293" name="Google Shape;293;p12"/>
            <p:cNvSpPr/>
            <p:nvPr/>
          </p:nvSpPr>
          <p:spPr>
            <a:xfrm>
              <a:off x="259925" y="2923042"/>
              <a:ext cx="3126489" cy="115705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Times New Roman"/>
                <a:ea typeface="Times New Roman"/>
                <a:cs typeface="Times New Roman"/>
                <a:sym typeface="Times New Roman"/>
              </a:endParaRPr>
            </a:p>
          </p:txBody>
        </p:sp>
        <p:sp>
          <p:nvSpPr>
            <p:cNvPr id="294" name="Google Shape;294;p12"/>
            <p:cNvSpPr txBox="1"/>
            <p:nvPr/>
          </p:nvSpPr>
          <p:spPr>
            <a:xfrm>
              <a:off x="193570" y="2976131"/>
              <a:ext cx="3192845" cy="115705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000" b="0" i="0" u="none" strike="noStrike" cap="none">
                  <a:solidFill>
                    <a:schemeClr val="lt1"/>
                  </a:solidFill>
                  <a:latin typeface="Arial"/>
                  <a:ea typeface="Arial"/>
                  <a:cs typeface="Arial"/>
                  <a:sym typeface="Arial"/>
                </a:rPr>
                <a:t>Large Cap – Mega Cap Stocks</a:t>
              </a:r>
              <a:endParaRPr sz="1600">
                <a:solidFill>
                  <a:schemeClr val="dk1"/>
                </a:solidFill>
                <a:latin typeface="Arial"/>
                <a:ea typeface="Arial"/>
                <a:cs typeface="Arial"/>
                <a:sym typeface="Arial"/>
              </a:endParaRPr>
            </a:p>
          </p:txBody>
        </p:sp>
      </p:grpSp>
      <p:sp>
        <p:nvSpPr>
          <p:cNvPr id="2" name="Slide Number Placeholder 1">
            <a:extLst>
              <a:ext uri="{FF2B5EF4-FFF2-40B4-BE49-F238E27FC236}">
                <a16:creationId xmlns:a16="http://schemas.microsoft.com/office/drawing/2014/main" id="{A3AC80C0-1400-E2F2-1368-BCB993B6A8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1039764" y="621131"/>
            <a:ext cx="9549579" cy="440753"/>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200"/>
              <a:buFont typeface="Arial"/>
              <a:buNone/>
            </a:pPr>
            <a:r>
              <a:rPr lang="en-US" sz="3200"/>
              <a:t>Stock selection</a:t>
            </a:r>
            <a:endParaRPr sz="3200"/>
          </a:p>
        </p:txBody>
      </p:sp>
      <p:graphicFrame>
        <p:nvGraphicFramePr>
          <p:cNvPr id="300" name="Google Shape;300;p13"/>
          <p:cNvGraphicFramePr/>
          <p:nvPr/>
        </p:nvGraphicFramePr>
        <p:xfrm>
          <a:off x="1111045" y="1337183"/>
          <a:ext cx="9232500" cy="4744475"/>
        </p:xfrm>
        <a:graphic>
          <a:graphicData uri="http://schemas.openxmlformats.org/drawingml/2006/table">
            <a:tbl>
              <a:tblPr>
                <a:noFill/>
                <a:tableStyleId>{1112ADEB-F072-4159-9118-95CA696DD0E9}</a:tableStyleId>
              </a:tblPr>
              <a:tblGrid>
                <a:gridCol w="3069850">
                  <a:extLst>
                    <a:ext uri="{9D8B030D-6E8A-4147-A177-3AD203B41FA5}">
                      <a16:colId xmlns:a16="http://schemas.microsoft.com/office/drawing/2014/main" val="20000"/>
                    </a:ext>
                  </a:extLst>
                </a:gridCol>
                <a:gridCol w="3138750">
                  <a:extLst>
                    <a:ext uri="{9D8B030D-6E8A-4147-A177-3AD203B41FA5}">
                      <a16:colId xmlns:a16="http://schemas.microsoft.com/office/drawing/2014/main" val="20001"/>
                    </a:ext>
                  </a:extLst>
                </a:gridCol>
                <a:gridCol w="3023900">
                  <a:extLst>
                    <a:ext uri="{9D8B030D-6E8A-4147-A177-3AD203B41FA5}">
                      <a16:colId xmlns:a16="http://schemas.microsoft.com/office/drawing/2014/main" val="20002"/>
                    </a:ext>
                  </a:extLst>
                </a:gridCol>
              </a:tblGrid>
              <a:tr h="284025">
                <a:tc>
                  <a:txBody>
                    <a:bodyPr/>
                    <a:lstStyle/>
                    <a:p>
                      <a:pPr marL="0" marR="0" lvl="0" indent="0" algn="l" rtl="0">
                        <a:spcBef>
                          <a:spcPts val="0"/>
                        </a:spcBef>
                        <a:spcAft>
                          <a:spcPts val="0"/>
                        </a:spcAft>
                        <a:buNone/>
                      </a:pPr>
                      <a:r>
                        <a:rPr lang="en-US" sz="1600" u="none" strike="noStrike" cap="none"/>
                        <a:t>Segment 1</a:t>
                      </a:r>
                      <a:endParaRPr/>
                    </a:p>
                  </a:txBody>
                  <a:tcPr marL="20650" marR="20650" marT="0" marB="0" anchor="b">
                    <a:lnL w="9525" cap="flat" cmpd="sng">
                      <a:solidFill>
                        <a:srgbClr val="70F695"/>
                      </a:solidFill>
                      <a:prstDash val="solid"/>
                      <a:round/>
                      <a:headEnd type="none" w="sm" len="sm"/>
                      <a:tailEnd type="none" w="sm" len="sm"/>
                    </a:lnL>
                    <a:lnR w="9525" cap="flat" cmpd="sng">
                      <a:solidFill>
                        <a:srgbClr val="30FA95"/>
                      </a:solidFill>
                      <a:prstDash val="solid"/>
                      <a:round/>
                      <a:headEnd type="none" w="sm" len="sm"/>
                      <a:tailEnd type="none" w="sm" len="sm"/>
                    </a:lnR>
                    <a:lnT w="9525" cap="flat" cmpd="sng">
                      <a:solidFill>
                        <a:srgbClr val="70F695"/>
                      </a:solidFill>
                      <a:prstDash val="solid"/>
                      <a:round/>
                      <a:headEnd type="none" w="sm" len="sm"/>
                      <a:tailEnd type="none" w="sm" len="sm"/>
                    </a:lnT>
                    <a:lnB w="9525" cap="flat" cmpd="sng">
                      <a:solidFill>
                        <a:srgbClr val="90FF95"/>
                      </a:solidFill>
                      <a:prstDash val="solid"/>
                      <a:round/>
                      <a:headEnd type="none" w="sm" len="sm"/>
                      <a:tailEnd type="none" w="sm" len="sm"/>
                    </a:lnB>
                    <a:solidFill>
                      <a:srgbClr val="D9E2F3"/>
                    </a:solidFill>
                  </a:tcPr>
                </a:tc>
                <a:tc>
                  <a:txBody>
                    <a:bodyPr/>
                    <a:lstStyle/>
                    <a:p>
                      <a:pPr marL="0" marR="0" lvl="0" indent="0" algn="l" rtl="0">
                        <a:spcBef>
                          <a:spcPts val="0"/>
                        </a:spcBef>
                        <a:spcAft>
                          <a:spcPts val="0"/>
                        </a:spcAft>
                        <a:buNone/>
                      </a:pPr>
                      <a:r>
                        <a:rPr lang="en-US" sz="1600" u="none" strike="noStrike" cap="none"/>
                        <a:t>Segment 2</a:t>
                      </a:r>
                      <a:endParaRPr/>
                    </a:p>
                  </a:txBody>
                  <a:tcPr marL="20650" marR="20650" marT="0" marB="0" anchor="b">
                    <a:lnL w="9525" cap="flat" cmpd="sng">
                      <a:solidFill>
                        <a:srgbClr val="30FA95"/>
                      </a:solidFill>
                      <a:prstDash val="solid"/>
                      <a:round/>
                      <a:headEnd type="none" w="sm" len="sm"/>
                      <a:tailEnd type="none" w="sm" len="sm"/>
                    </a:lnL>
                    <a:lnR w="9525" cap="flat" cmpd="sng">
                      <a:solidFill>
                        <a:srgbClr val="90FC95"/>
                      </a:solidFill>
                      <a:prstDash val="solid"/>
                      <a:round/>
                      <a:headEnd type="none" w="sm" len="sm"/>
                      <a:tailEnd type="none" w="sm" len="sm"/>
                    </a:lnR>
                    <a:lnT w="9525" cap="flat" cmpd="sng">
                      <a:solidFill>
                        <a:srgbClr val="30FA95"/>
                      </a:solidFill>
                      <a:prstDash val="solid"/>
                      <a:round/>
                      <a:headEnd type="none" w="sm" len="sm"/>
                      <a:tailEnd type="none" w="sm" len="sm"/>
                    </a:lnT>
                    <a:lnB w="9525" cap="flat" cmpd="sng">
                      <a:solidFill>
                        <a:srgbClr val="30F895"/>
                      </a:solidFill>
                      <a:prstDash val="solid"/>
                      <a:round/>
                      <a:headEnd type="none" w="sm" len="sm"/>
                      <a:tailEnd type="none" w="sm" len="sm"/>
                    </a:lnB>
                    <a:solidFill>
                      <a:srgbClr val="E2EFD9"/>
                    </a:solidFill>
                  </a:tcPr>
                </a:tc>
                <a:tc>
                  <a:txBody>
                    <a:bodyPr/>
                    <a:lstStyle/>
                    <a:p>
                      <a:pPr marL="0" marR="0" lvl="0" indent="0" algn="l" rtl="0">
                        <a:spcBef>
                          <a:spcPts val="0"/>
                        </a:spcBef>
                        <a:spcAft>
                          <a:spcPts val="0"/>
                        </a:spcAft>
                        <a:buNone/>
                      </a:pPr>
                      <a:r>
                        <a:rPr lang="en-US" sz="1600" u="none" strike="noStrike" cap="none"/>
                        <a:t>Segment 3</a:t>
                      </a:r>
                      <a:endParaRPr/>
                    </a:p>
                  </a:txBody>
                  <a:tcPr marL="20650" marR="20650" marT="0" marB="0" anchor="b">
                    <a:lnL w="9525" cap="flat" cmpd="sng">
                      <a:solidFill>
                        <a:srgbClr val="90FC95"/>
                      </a:solidFill>
                      <a:prstDash val="solid"/>
                      <a:round/>
                      <a:headEnd type="none" w="sm" len="sm"/>
                      <a:tailEnd type="none" w="sm" len="sm"/>
                    </a:lnL>
                    <a:lnR w="9525" cap="flat" cmpd="sng">
                      <a:solidFill>
                        <a:srgbClr val="90FC95"/>
                      </a:solidFill>
                      <a:prstDash val="solid"/>
                      <a:round/>
                      <a:headEnd type="none" w="sm" len="sm"/>
                      <a:tailEnd type="none" w="sm" len="sm"/>
                    </a:lnR>
                    <a:lnT w="9525" cap="flat" cmpd="sng">
                      <a:solidFill>
                        <a:srgbClr val="90FC95"/>
                      </a:solidFill>
                      <a:prstDash val="solid"/>
                      <a:round/>
                      <a:headEnd type="none" w="sm" len="sm"/>
                      <a:tailEnd type="none" w="sm" len="sm"/>
                    </a:lnT>
                    <a:lnB w="9525" cap="flat" cmpd="sng">
                      <a:solidFill>
                        <a:srgbClr val="F00596"/>
                      </a:solidFill>
                      <a:prstDash val="solid"/>
                      <a:round/>
                      <a:headEnd type="none" w="sm" len="sm"/>
                      <a:tailEnd type="none" w="sm" len="sm"/>
                    </a:lnB>
                    <a:solidFill>
                      <a:srgbClr val="FEF2CB"/>
                    </a:solidFill>
                  </a:tcPr>
                </a:tc>
                <a:extLst>
                  <a:ext uri="{0D108BD9-81ED-4DB2-BD59-A6C34878D82A}">
                    <a16:rowId xmlns:a16="http://schemas.microsoft.com/office/drawing/2014/main" val="10000"/>
                  </a:ext>
                </a:extLst>
              </a:tr>
              <a:tr h="2367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Meme Stocks -- Jan 2021</a:t>
                      </a:r>
                      <a:endParaRPr/>
                    </a:p>
                  </a:txBody>
                  <a:tcPr marL="20650" marR="20650" marT="0" marB="0" anchor="ctr">
                    <a:lnL w="9525" cap="flat" cmpd="sng">
                      <a:solidFill>
                        <a:srgbClr val="90FF95"/>
                      </a:solidFill>
                      <a:prstDash val="solid"/>
                      <a:round/>
                      <a:headEnd type="none" w="sm" len="sm"/>
                      <a:tailEnd type="none" w="sm" len="sm"/>
                    </a:lnL>
                    <a:lnR w="9525" cap="flat" cmpd="sng">
                      <a:solidFill>
                        <a:srgbClr val="30F895"/>
                      </a:solidFill>
                      <a:prstDash val="solid"/>
                      <a:round/>
                      <a:headEnd type="none" w="sm" len="sm"/>
                      <a:tailEnd type="none" w="sm" len="sm"/>
                    </a:lnR>
                    <a:lnT w="9525" cap="flat" cmpd="sng">
                      <a:solidFill>
                        <a:srgbClr val="90FF95"/>
                      </a:solidFill>
                      <a:prstDash val="solid"/>
                      <a:round/>
                      <a:headEnd type="none" w="sm" len="sm"/>
                      <a:tailEnd type="none" w="sm" len="sm"/>
                    </a:lnT>
                    <a:lnB w="9525" cap="flat" cmpd="sng">
                      <a:solidFill>
                        <a:srgbClr val="CCCCCC"/>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Popular stocks during the Covid 19 Pandemic</a:t>
                      </a:r>
                      <a:endParaRPr/>
                    </a:p>
                  </a:txBody>
                  <a:tcPr marL="20650" marR="20650" marT="0" marB="0" anchor="ctr">
                    <a:lnL w="9525" cap="flat" cmpd="sng">
                      <a:solidFill>
                        <a:srgbClr val="30F895"/>
                      </a:solidFill>
                      <a:prstDash val="solid"/>
                      <a:round/>
                      <a:headEnd type="none" w="sm" len="sm"/>
                      <a:tailEnd type="none" w="sm" len="sm"/>
                    </a:lnL>
                    <a:lnR w="9525" cap="flat" cmpd="sng">
                      <a:solidFill>
                        <a:srgbClr val="F00596"/>
                      </a:solidFill>
                      <a:prstDash val="solid"/>
                      <a:round/>
                      <a:headEnd type="none" w="sm" len="sm"/>
                      <a:tailEnd type="none" w="sm" len="sm"/>
                    </a:lnR>
                    <a:lnT w="9525" cap="flat" cmpd="sng">
                      <a:solidFill>
                        <a:srgbClr val="30F895"/>
                      </a:solidFill>
                      <a:prstDash val="solid"/>
                      <a:round/>
                      <a:headEnd type="none" w="sm" len="sm"/>
                      <a:tailEnd type="none" w="sm" len="sm"/>
                    </a:lnT>
                    <a:lnB w="9525" cap="flat" cmpd="sng">
                      <a:solidFill>
                        <a:srgbClr val="CCCCCC"/>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900" b="1" i="0" u="none" strike="noStrike" cap="none">
                          <a:latin typeface="Arial"/>
                          <a:ea typeface="Arial"/>
                          <a:cs typeface="Arial"/>
                          <a:sym typeface="Arial"/>
                        </a:rPr>
                        <a:t>Large Cap/Mega Cap </a:t>
                      </a:r>
                      <a:r>
                        <a:rPr lang="en-US" sz="1000" b="1" i="0" u="none" strike="noStrike" cap="none">
                          <a:latin typeface="Arial"/>
                          <a:ea typeface="Arial"/>
                          <a:cs typeface="Arial"/>
                          <a:sym typeface="Arial"/>
                        </a:rPr>
                        <a:t>stock behavior during 2021</a:t>
                      </a:r>
                      <a:endParaRPr sz="900" b="1" u="none" strike="noStrike" cap="none">
                        <a:latin typeface="Arial"/>
                        <a:ea typeface="Arial"/>
                        <a:cs typeface="Arial"/>
                        <a:sym typeface="Arial"/>
                      </a:endParaRPr>
                    </a:p>
                  </a:txBody>
                  <a:tcPr marL="20650" marR="20650" marT="0" marB="0" anchor="ctr">
                    <a:lnL w="9525" cap="flat" cmpd="sng">
                      <a:solidFill>
                        <a:srgbClr val="F00596"/>
                      </a:solidFill>
                      <a:prstDash val="solid"/>
                      <a:round/>
                      <a:headEnd type="none" w="sm" len="sm"/>
                      <a:tailEnd type="none" w="sm" len="sm"/>
                    </a:lnL>
                    <a:lnR w="9525" cap="flat" cmpd="sng">
                      <a:solidFill>
                        <a:srgbClr val="F00596"/>
                      </a:solidFill>
                      <a:prstDash val="solid"/>
                      <a:round/>
                      <a:headEnd type="none" w="sm" len="sm"/>
                      <a:tailEnd type="none" w="sm" len="sm"/>
                    </a:lnR>
                    <a:lnT w="9525" cap="flat" cmpd="sng">
                      <a:solidFill>
                        <a:srgbClr val="F00596"/>
                      </a:solidFill>
                      <a:prstDash val="solid"/>
                      <a:round/>
                      <a:headEnd type="none" w="sm" len="sm"/>
                      <a:tailEnd type="none" w="sm" len="sm"/>
                    </a:lnT>
                    <a:lnB w="9525" cap="flat" cmpd="sng">
                      <a:solidFill>
                        <a:srgbClr val="CCCCCC"/>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284025">
                <a:tc>
                  <a:txBody>
                    <a:bodyPr/>
                    <a:lstStyle/>
                    <a:p>
                      <a:pPr marL="0" marR="0" lvl="0" indent="0" algn="l" rtl="0">
                        <a:spcBef>
                          <a:spcPts val="0"/>
                        </a:spcBef>
                        <a:spcAft>
                          <a:spcPts val="0"/>
                        </a:spcAft>
                        <a:buNone/>
                      </a:pPr>
                      <a:r>
                        <a:rPr lang="en-US" sz="1600" u="none" strike="noStrike" cap="none"/>
                        <a:t>GameStop</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Zoom</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Tesla</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84025">
                <a:tc>
                  <a:txBody>
                    <a:bodyPr/>
                    <a:lstStyle/>
                    <a:p>
                      <a:pPr marL="0" marR="0" lvl="0" indent="0" algn="l" rtl="0">
                        <a:spcBef>
                          <a:spcPts val="0"/>
                        </a:spcBef>
                        <a:spcAft>
                          <a:spcPts val="0"/>
                        </a:spcAft>
                        <a:buNone/>
                      </a:pPr>
                      <a:r>
                        <a:rPr lang="en-US" sz="1600" u="none" strike="noStrike" cap="none"/>
                        <a:t>AMC</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Uber</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Facebook</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84025">
                <a:tc>
                  <a:txBody>
                    <a:bodyPr/>
                    <a:lstStyle/>
                    <a:p>
                      <a:pPr marL="0" marR="0" lvl="0" indent="0" algn="l" rtl="0">
                        <a:spcBef>
                          <a:spcPts val="0"/>
                        </a:spcBef>
                        <a:spcAft>
                          <a:spcPts val="0"/>
                        </a:spcAft>
                        <a:buNone/>
                      </a:pPr>
                      <a:r>
                        <a:rPr lang="en-US" sz="1600" u="none" strike="noStrike" cap="none"/>
                        <a:t>Bed Bath &amp; Beyond</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Moderna</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Amazon</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84025">
                <a:tc>
                  <a:txBody>
                    <a:bodyPr/>
                    <a:lstStyle/>
                    <a:p>
                      <a:pPr marL="0" marR="0" lvl="0" indent="0" algn="l" rtl="0">
                        <a:spcBef>
                          <a:spcPts val="0"/>
                        </a:spcBef>
                        <a:spcAft>
                          <a:spcPts val="0"/>
                        </a:spcAft>
                        <a:buNone/>
                      </a:pPr>
                      <a:r>
                        <a:rPr lang="en-US" sz="1600" u="none" strike="noStrike" cap="none"/>
                        <a:t>Blackberry</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Novavax</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Apple</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4025">
                <a:tc>
                  <a:txBody>
                    <a:bodyPr/>
                    <a:lstStyle/>
                    <a:p>
                      <a:pPr marL="0" marR="0" lvl="0" indent="0" algn="l" rtl="0">
                        <a:spcBef>
                          <a:spcPts val="0"/>
                        </a:spcBef>
                        <a:spcAft>
                          <a:spcPts val="0"/>
                        </a:spcAft>
                        <a:buNone/>
                      </a:pPr>
                      <a:r>
                        <a:rPr lang="en-US" sz="1600" u="none" strike="noStrike" cap="none"/>
                        <a:t>Koss</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Etsy</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Alibaba</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84025">
                <a:tc>
                  <a:txBody>
                    <a:bodyPr/>
                    <a:lstStyle/>
                    <a:p>
                      <a:pPr marL="0" marR="0" lvl="0" indent="0" algn="l" rtl="0">
                        <a:spcBef>
                          <a:spcPts val="0"/>
                        </a:spcBef>
                        <a:spcAft>
                          <a:spcPts val="0"/>
                        </a:spcAft>
                        <a:buNone/>
                      </a:pPr>
                      <a:r>
                        <a:rPr lang="en-US" sz="1600" u="none" strike="noStrike" cap="none"/>
                        <a:t>Nokia</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Tilray</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Netflix</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84025">
                <a:tc>
                  <a:txBody>
                    <a:bodyPr/>
                    <a:lstStyle/>
                    <a:p>
                      <a:pPr marL="0" marR="0" lvl="0" indent="0" algn="l" rtl="0">
                        <a:spcBef>
                          <a:spcPts val="0"/>
                        </a:spcBef>
                        <a:spcAft>
                          <a:spcPts val="0"/>
                        </a:spcAft>
                        <a:buNone/>
                      </a:pPr>
                      <a:r>
                        <a:rPr lang="en-US" sz="1600" u="none" strike="noStrike" cap="none"/>
                        <a:t>American Airlines</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Peloton</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Alphabet</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84025">
                <a:tc>
                  <a:txBody>
                    <a:bodyPr/>
                    <a:lstStyle/>
                    <a:p>
                      <a:pPr marL="0" marR="0" lvl="0" indent="0" algn="l" rtl="0">
                        <a:spcBef>
                          <a:spcPts val="0"/>
                        </a:spcBef>
                        <a:spcAft>
                          <a:spcPts val="0"/>
                        </a:spcAft>
                        <a:buNone/>
                      </a:pPr>
                      <a:r>
                        <a:rPr lang="en-US" sz="1600" u="none" strike="noStrike" cap="none"/>
                        <a:t>Beyond Meat</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Nio</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Nvidia</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Fiverr</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AMD</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PLUG Power</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Microsoft</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47400">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Palantir</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Wish</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3"/>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Clover Health</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4"/>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Virgin Galactic</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5"/>
                  </a:ext>
                </a:extLst>
              </a:tr>
              <a:tr h="284025">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t>Zillow Group</a:t>
                      </a:r>
                      <a:endParaRPr/>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a:p>
                  </a:txBody>
                  <a:tcPr marL="20650" marR="20650"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sp>
        <p:nvSpPr>
          <p:cNvPr id="2" name="Slide Number Placeholder 1">
            <a:extLst>
              <a:ext uri="{FF2B5EF4-FFF2-40B4-BE49-F238E27FC236}">
                <a16:creationId xmlns:a16="http://schemas.microsoft.com/office/drawing/2014/main" id="{EF0A4576-B228-749C-A5F7-CF71D9C979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4"/>
          <p:cNvSpPr txBox="1">
            <a:spLocks noGrp="1"/>
          </p:cNvSpPr>
          <p:nvPr>
            <p:ph type="title"/>
          </p:nvPr>
        </p:nvSpPr>
        <p:spPr>
          <a:xfrm>
            <a:off x="381000" y="450380"/>
            <a:ext cx="11705303" cy="3877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2800"/>
              <a:buFont typeface="Arial"/>
              <a:buNone/>
            </a:pPr>
            <a:r>
              <a:rPr lang="en-US" sz="2800"/>
              <a:t>Correlation Analysis: Data pre-processing</a:t>
            </a:r>
            <a:endParaRPr/>
          </a:p>
        </p:txBody>
      </p:sp>
      <p:sp>
        <p:nvSpPr>
          <p:cNvPr id="306" name="Google Shape;306;p14"/>
          <p:cNvSpPr txBox="1">
            <a:spLocks noGrp="1"/>
          </p:cNvSpPr>
          <p:nvPr>
            <p:ph type="body" idx="1"/>
          </p:nvPr>
        </p:nvSpPr>
        <p:spPr>
          <a:xfrm>
            <a:off x="626806" y="1152810"/>
            <a:ext cx="11437375" cy="4835035"/>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Clr>
                <a:schemeClr val="accent1"/>
              </a:buClr>
              <a:buSzPts val="1710"/>
              <a:buFont typeface="Arial"/>
              <a:buChar char="•"/>
            </a:pPr>
            <a:r>
              <a:rPr lang="en-US" sz="1800" b="0">
                <a:solidFill>
                  <a:schemeClr val="accent1"/>
                </a:solidFill>
              </a:rPr>
              <a:t>Filter and Aggregate the stock comments for each stock from the comments data.</a:t>
            </a:r>
            <a:endParaRPr/>
          </a:p>
          <a:p>
            <a:pPr marL="342900" lvl="0" indent="-342900" algn="l" rtl="0">
              <a:lnSpc>
                <a:spcPct val="150000"/>
              </a:lnSpc>
              <a:spcBef>
                <a:spcPts val="1800"/>
              </a:spcBef>
              <a:spcAft>
                <a:spcPts val="0"/>
              </a:spcAft>
              <a:buClr>
                <a:schemeClr val="accent1"/>
              </a:buClr>
              <a:buSzPts val="1710"/>
              <a:buFont typeface="Arial"/>
              <a:buChar char="•"/>
            </a:pPr>
            <a:r>
              <a:rPr lang="en-US" sz="1800" b="0">
                <a:solidFill>
                  <a:schemeClr val="accent1"/>
                </a:solidFill>
              </a:rPr>
              <a:t>Filtering a stock: General stock</a:t>
            </a:r>
            <a:endParaRPr/>
          </a:p>
          <a:p>
            <a:pPr marL="342900" lvl="0" indent="-342900" algn="l" rtl="0">
              <a:lnSpc>
                <a:spcPct val="150000"/>
              </a:lnSpc>
              <a:spcBef>
                <a:spcPts val="1800"/>
              </a:spcBef>
              <a:spcAft>
                <a:spcPts val="0"/>
              </a:spcAft>
              <a:buClr>
                <a:srgbClr val="7F3909"/>
              </a:buClr>
              <a:buSzPts val="1520"/>
              <a:buFont typeface="Arial"/>
              <a:buChar char="•"/>
            </a:pPr>
            <a:r>
              <a:rPr lang="en-US" sz="1600" b="0">
                <a:solidFill>
                  <a:srgbClr val="7F3909"/>
                </a:solidFill>
                <a:latin typeface="Arial"/>
                <a:ea typeface="Arial"/>
                <a:cs typeface="Arial"/>
                <a:sym typeface="Arial"/>
              </a:rPr>
              <a:t>'GME|gme|GameStop|Gamestop|Game Stop|Game stop|GAMESTOP|GAME STOP</a:t>
            </a:r>
            <a:r>
              <a:rPr lang="en-US" sz="1800" b="0">
                <a:solidFill>
                  <a:srgbClr val="7F3909"/>
                </a:solidFill>
              </a:rPr>
              <a:t>’ </a:t>
            </a:r>
            <a:endParaRPr/>
          </a:p>
          <a:p>
            <a:pPr marL="342900" lvl="0" indent="-342900" algn="l" rtl="0">
              <a:lnSpc>
                <a:spcPct val="150000"/>
              </a:lnSpc>
              <a:spcBef>
                <a:spcPts val="1800"/>
              </a:spcBef>
              <a:spcAft>
                <a:spcPts val="0"/>
              </a:spcAft>
              <a:buClr>
                <a:schemeClr val="accent1"/>
              </a:buClr>
              <a:buSzPts val="1520"/>
              <a:buFont typeface="Arial"/>
              <a:buChar char="•"/>
            </a:pPr>
            <a:r>
              <a:rPr lang="en-US" sz="1600" b="0">
                <a:solidFill>
                  <a:schemeClr val="accent1"/>
                </a:solidFill>
              </a:rPr>
              <a:t>Filtering a stock : FAANG Stocks/ CEO driven stocks</a:t>
            </a:r>
            <a:endParaRPr/>
          </a:p>
          <a:p>
            <a:pPr marL="342900" lvl="0" indent="-342900" algn="l" rtl="0">
              <a:lnSpc>
                <a:spcPct val="150000"/>
              </a:lnSpc>
              <a:spcBef>
                <a:spcPts val="1800"/>
              </a:spcBef>
              <a:spcAft>
                <a:spcPts val="0"/>
              </a:spcAft>
              <a:buClr>
                <a:srgbClr val="7F3909"/>
              </a:buClr>
              <a:buSzPts val="1520"/>
              <a:buFont typeface="Arial"/>
              <a:buChar char="•"/>
            </a:pPr>
            <a:r>
              <a:rPr lang="en-US" sz="1600" b="0">
                <a:solidFill>
                  <a:srgbClr val="7F3909"/>
                </a:solidFill>
                <a:latin typeface="Arial"/>
                <a:ea typeface="Arial"/>
                <a:cs typeface="Arial"/>
                <a:sym typeface="Arial"/>
              </a:rPr>
              <a:t>'TSLA|TESLA|tesla|tsla|Elon|Musk|Elon Musk|ELON|MUSK|ELON MUSK’</a:t>
            </a:r>
            <a:endParaRPr/>
          </a:p>
          <a:p>
            <a:pPr marL="342900" lvl="0" indent="-342900" algn="l" rtl="0">
              <a:lnSpc>
                <a:spcPct val="150000"/>
              </a:lnSpc>
              <a:spcBef>
                <a:spcPts val="1800"/>
              </a:spcBef>
              <a:spcAft>
                <a:spcPts val="0"/>
              </a:spcAft>
              <a:buClr>
                <a:srgbClr val="7F3909"/>
              </a:buClr>
              <a:buSzPts val="1520"/>
              <a:buFont typeface="Arial"/>
              <a:buChar char="•"/>
            </a:pPr>
            <a:r>
              <a:rPr lang="en-US" sz="1600" b="0">
                <a:solidFill>
                  <a:srgbClr val="7F3909"/>
                </a:solidFill>
                <a:latin typeface="Arial"/>
                <a:ea typeface="Arial"/>
                <a:cs typeface="Arial"/>
                <a:sym typeface="Arial"/>
              </a:rPr>
              <a:t>'META|meta|FACEBOOK|facebook|fb|FB|ZUCKERBERG|MARK ZUCKERBERG|Mark Zuckerberg|zuckerberg’</a:t>
            </a:r>
            <a:endParaRPr/>
          </a:p>
          <a:p>
            <a:pPr marL="342900" lvl="0" indent="-342900" algn="l" rtl="0">
              <a:lnSpc>
                <a:spcPct val="150000"/>
              </a:lnSpc>
              <a:spcBef>
                <a:spcPts val="1800"/>
              </a:spcBef>
              <a:spcAft>
                <a:spcPts val="0"/>
              </a:spcAft>
              <a:buClr>
                <a:schemeClr val="accent1"/>
              </a:buClr>
              <a:buSzPts val="1710"/>
              <a:buFont typeface="Arial"/>
              <a:buChar char="•"/>
            </a:pPr>
            <a:r>
              <a:rPr lang="en-US" sz="1800" b="0">
                <a:solidFill>
                  <a:schemeClr val="accent1"/>
                </a:solidFill>
              </a:rPr>
              <a:t>Extract price data for each stock from Yahoo finance for 2021.</a:t>
            </a:r>
            <a:endParaRPr/>
          </a:p>
          <a:p>
            <a:pPr marL="342900" lvl="0" indent="-342900" algn="l" rtl="0">
              <a:lnSpc>
                <a:spcPct val="150000"/>
              </a:lnSpc>
              <a:spcBef>
                <a:spcPts val="1800"/>
              </a:spcBef>
              <a:spcAft>
                <a:spcPts val="0"/>
              </a:spcAft>
              <a:buClr>
                <a:schemeClr val="accent1"/>
              </a:buClr>
              <a:buSzPts val="1710"/>
              <a:buFont typeface="Arial"/>
              <a:buChar char="•"/>
            </a:pPr>
            <a:r>
              <a:rPr lang="en-US" sz="1800" b="0">
                <a:solidFill>
                  <a:schemeClr val="accent1"/>
                </a:solidFill>
              </a:rPr>
              <a:t>Merge the filtered stock comments data with the stock price data.</a:t>
            </a:r>
            <a:endParaRPr/>
          </a:p>
          <a:p>
            <a:pPr marL="342900" lvl="0" indent="-234315" algn="l" rtl="0">
              <a:lnSpc>
                <a:spcPct val="150000"/>
              </a:lnSpc>
              <a:spcBef>
                <a:spcPts val="1800"/>
              </a:spcBef>
              <a:spcAft>
                <a:spcPts val="0"/>
              </a:spcAft>
              <a:buClr>
                <a:schemeClr val="accent2"/>
              </a:buClr>
              <a:buSzPts val="1710"/>
              <a:buFont typeface="Arial"/>
              <a:buNone/>
            </a:pPr>
            <a:endParaRPr sz="1800" b="0">
              <a:solidFill>
                <a:schemeClr val="accent1"/>
              </a:solidFill>
            </a:endParaRPr>
          </a:p>
          <a:p>
            <a:pPr marL="0" lvl="0" indent="0" algn="l" rtl="0">
              <a:lnSpc>
                <a:spcPct val="100000"/>
              </a:lnSpc>
              <a:spcBef>
                <a:spcPts val="1800"/>
              </a:spcBef>
              <a:spcAft>
                <a:spcPts val="0"/>
              </a:spcAft>
              <a:buClr>
                <a:schemeClr val="accent2"/>
              </a:buClr>
              <a:buSzPts val="1900"/>
              <a:buNone/>
            </a:pPr>
            <a:endParaRPr/>
          </a:p>
        </p:txBody>
      </p:sp>
      <p:sp>
        <p:nvSpPr>
          <p:cNvPr id="2" name="Slide Number Placeholder 1">
            <a:extLst>
              <a:ext uri="{FF2B5EF4-FFF2-40B4-BE49-F238E27FC236}">
                <a16:creationId xmlns:a16="http://schemas.microsoft.com/office/drawing/2014/main" id="{8AFB753F-1951-3455-2709-8492ACD173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784125" y="220731"/>
            <a:ext cx="7838768" cy="728084"/>
          </a:xfrm>
          <a:prstGeom prst="rect">
            <a:avLst/>
          </a:prstGeom>
          <a:noFill/>
          <a:ln>
            <a:noFill/>
          </a:ln>
        </p:spPr>
        <p:txBody>
          <a:bodyPr spcFirstLastPara="1" wrap="square" lIns="0" tIns="0" rIns="0" bIns="0" anchor="b" anchorCtr="0">
            <a:spAutoFit/>
          </a:bodyPr>
          <a:lstStyle/>
          <a:p>
            <a:pPr marL="0" lvl="0" indent="0" algn="l" rtl="0">
              <a:lnSpc>
                <a:spcPct val="200000"/>
              </a:lnSpc>
              <a:spcBef>
                <a:spcPts val="0"/>
              </a:spcBef>
              <a:spcAft>
                <a:spcPts val="0"/>
              </a:spcAft>
              <a:buClr>
                <a:schemeClr val="dk2"/>
              </a:buClr>
              <a:buSzPts val="2800"/>
              <a:buFont typeface="Arial"/>
              <a:buNone/>
            </a:pPr>
            <a:r>
              <a:rPr lang="en-US" sz="2800"/>
              <a:t>Correlations Analysis: Inference</a:t>
            </a:r>
            <a:endParaRPr/>
          </a:p>
        </p:txBody>
      </p:sp>
      <p:sp>
        <p:nvSpPr>
          <p:cNvPr id="312" name="Google Shape;312;p15"/>
          <p:cNvSpPr txBox="1">
            <a:spLocks noGrp="1"/>
          </p:cNvSpPr>
          <p:nvPr>
            <p:ph type="body" idx="1"/>
          </p:nvPr>
        </p:nvSpPr>
        <p:spPr>
          <a:xfrm>
            <a:off x="658761" y="1297858"/>
            <a:ext cx="10923639" cy="4837472"/>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Clr>
                <a:schemeClr val="accent1"/>
              </a:buClr>
              <a:buSzPts val="1710"/>
              <a:buFont typeface="Arial"/>
              <a:buChar char="•"/>
            </a:pPr>
            <a:r>
              <a:rPr lang="en-US" sz="1800" b="0">
                <a:solidFill>
                  <a:schemeClr val="accent1"/>
                </a:solidFill>
              </a:rPr>
              <a:t>Plot </a:t>
            </a:r>
            <a:r>
              <a:rPr lang="en-US" sz="1800" b="0">
                <a:solidFill>
                  <a:srgbClr val="770520"/>
                </a:solidFill>
              </a:rPr>
              <a:t>WSB comment volume ~ Stock Transaction volume</a:t>
            </a:r>
            <a:r>
              <a:rPr lang="en-US" sz="1800" b="0">
                <a:solidFill>
                  <a:srgbClr val="C00000"/>
                </a:solidFill>
              </a:rPr>
              <a:t>.</a:t>
            </a:r>
            <a:endParaRPr/>
          </a:p>
          <a:p>
            <a:pPr marL="342900" lvl="0" indent="-342900" algn="l" rtl="0">
              <a:lnSpc>
                <a:spcPct val="100000"/>
              </a:lnSpc>
              <a:spcBef>
                <a:spcPts val="1800"/>
              </a:spcBef>
              <a:spcAft>
                <a:spcPts val="0"/>
              </a:spcAft>
              <a:buClr>
                <a:schemeClr val="accent1"/>
              </a:buClr>
              <a:buSzPts val="1710"/>
              <a:buFont typeface="Arial"/>
              <a:buChar char="•"/>
            </a:pPr>
            <a:r>
              <a:rPr lang="en-US" sz="1800" b="0">
                <a:solidFill>
                  <a:schemeClr val="accent1"/>
                </a:solidFill>
              </a:rPr>
              <a:t>Plot </a:t>
            </a:r>
            <a:r>
              <a:rPr lang="en-US" sz="1800" b="0">
                <a:solidFill>
                  <a:srgbClr val="770520"/>
                </a:solidFill>
              </a:rPr>
              <a:t>WSB comment volume ~ Stock Closing Price</a:t>
            </a:r>
            <a:r>
              <a:rPr lang="en-US" sz="1800" b="0">
                <a:solidFill>
                  <a:srgbClr val="C00000"/>
                </a:solidFill>
              </a:rPr>
              <a:t>.</a:t>
            </a:r>
            <a:endParaRPr/>
          </a:p>
          <a:p>
            <a:pPr marL="342900" lvl="0" indent="-342900" algn="l" rtl="0">
              <a:lnSpc>
                <a:spcPct val="100000"/>
              </a:lnSpc>
              <a:spcBef>
                <a:spcPts val="1800"/>
              </a:spcBef>
              <a:spcAft>
                <a:spcPts val="0"/>
              </a:spcAft>
              <a:buClr>
                <a:schemeClr val="accent1"/>
              </a:buClr>
              <a:buSzPts val="1710"/>
              <a:buFont typeface="Arial"/>
              <a:buChar char="•"/>
            </a:pPr>
            <a:r>
              <a:rPr lang="en-US" sz="1800" b="0">
                <a:solidFill>
                  <a:schemeClr val="accent1"/>
                </a:solidFill>
              </a:rPr>
              <a:t>Plot </a:t>
            </a:r>
            <a:r>
              <a:rPr lang="en-US" sz="1800" b="0">
                <a:solidFill>
                  <a:srgbClr val="770520"/>
                </a:solidFill>
              </a:rPr>
              <a:t>WSB comment volume ~ Stock Daily returns.</a:t>
            </a:r>
            <a:endParaRPr/>
          </a:p>
          <a:p>
            <a:pPr marL="342900" lvl="0" indent="-342900" algn="l" rtl="0">
              <a:lnSpc>
                <a:spcPct val="100000"/>
              </a:lnSpc>
              <a:spcBef>
                <a:spcPts val="1800"/>
              </a:spcBef>
              <a:spcAft>
                <a:spcPts val="0"/>
              </a:spcAft>
              <a:buClr>
                <a:schemeClr val="accent1"/>
              </a:buClr>
              <a:buSzPts val="1710"/>
              <a:buFont typeface="Arial"/>
              <a:buChar char="•"/>
            </a:pPr>
            <a:r>
              <a:rPr lang="en-US" sz="1800" b="0">
                <a:solidFill>
                  <a:schemeClr val="accent1"/>
                </a:solidFill>
              </a:rPr>
              <a:t>Plot </a:t>
            </a:r>
            <a:r>
              <a:rPr lang="en-US" sz="1800" b="0">
                <a:solidFill>
                  <a:srgbClr val="770520"/>
                </a:solidFill>
              </a:rPr>
              <a:t>WSB comment volume ~ Stock Log daily returns.</a:t>
            </a:r>
            <a:endParaRPr/>
          </a:p>
          <a:p>
            <a:pPr marL="342900" lvl="0" indent="-342900" algn="l" rtl="0">
              <a:lnSpc>
                <a:spcPct val="100000"/>
              </a:lnSpc>
              <a:spcBef>
                <a:spcPts val="1800"/>
              </a:spcBef>
              <a:spcAft>
                <a:spcPts val="0"/>
              </a:spcAft>
              <a:buClr>
                <a:schemeClr val="accent1"/>
              </a:buClr>
              <a:buSzPts val="1710"/>
              <a:buFont typeface="Arial"/>
              <a:buChar char="•"/>
            </a:pPr>
            <a:r>
              <a:rPr lang="en-US" sz="1800" b="0">
                <a:solidFill>
                  <a:schemeClr val="accent1"/>
                </a:solidFill>
              </a:rPr>
              <a:t>Plot the correlation heatmap for viewing the overall correlations. (Method: Pearson)</a:t>
            </a:r>
            <a:endParaRPr/>
          </a:p>
          <a:p>
            <a:pPr marL="342900" lvl="0" indent="-342900" algn="l" rtl="0">
              <a:lnSpc>
                <a:spcPct val="100000"/>
              </a:lnSpc>
              <a:spcBef>
                <a:spcPts val="1800"/>
              </a:spcBef>
              <a:spcAft>
                <a:spcPts val="0"/>
              </a:spcAft>
              <a:buClr>
                <a:schemeClr val="accent1"/>
              </a:buClr>
              <a:buSzPts val="1710"/>
              <a:buFont typeface="Arial"/>
              <a:buChar char="•"/>
            </a:pPr>
            <a:r>
              <a:rPr lang="en-US" sz="1800" b="0">
                <a:solidFill>
                  <a:schemeClr val="accent1"/>
                </a:solidFill>
              </a:rPr>
              <a:t>Plot the scatter plot and determine the P-value for significance.</a:t>
            </a:r>
            <a:endParaRPr/>
          </a:p>
          <a:p>
            <a:pPr marL="342900" lvl="0" indent="-342900" algn="l" rtl="0">
              <a:lnSpc>
                <a:spcPct val="100000"/>
              </a:lnSpc>
              <a:spcBef>
                <a:spcPts val="1800"/>
              </a:spcBef>
              <a:spcAft>
                <a:spcPts val="0"/>
              </a:spcAft>
              <a:buClr>
                <a:srgbClr val="940824"/>
              </a:buClr>
              <a:buSzPts val="1900"/>
              <a:buFont typeface="Arial"/>
              <a:buChar char="•"/>
            </a:pPr>
            <a:r>
              <a:rPr lang="en-US" i="1">
                <a:solidFill>
                  <a:srgbClr val="940824"/>
                </a:solidFill>
                <a:latin typeface="Times New Roman"/>
                <a:ea typeface="Times New Roman"/>
                <a:cs typeface="Times New Roman"/>
                <a:sym typeface="Times New Roman"/>
              </a:rPr>
              <a:t>A value of greater than 0.7 is considered a strong correlation. Anything between 0.5 and 0.7 is a moderate correlation, and anything less than 0.4 is considered a weak or no correlation.</a:t>
            </a:r>
            <a:endParaRPr/>
          </a:p>
          <a:p>
            <a:pPr marL="342900" lvl="0" indent="-342900" algn="l" rtl="0">
              <a:lnSpc>
                <a:spcPct val="100000"/>
              </a:lnSpc>
              <a:spcBef>
                <a:spcPts val="1800"/>
              </a:spcBef>
              <a:spcAft>
                <a:spcPts val="0"/>
              </a:spcAft>
              <a:buClr>
                <a:srgbClr val="940824"/>
              </a:buClr>
              <a:buSzPts val="1900"/>
              <a:buFont typeface="Arial"/>
              <a:buChar char="•"/>
            </a:pPr>
            <a:r>
              <a:rPr lang="en-US" i="1" u="sng">
                <a:solidFill>
                  <a:srgbClr val="940824"/>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https://wsbdaily.substack.com/p/wallstreetbets-impact-on-the-market</a:t>
            </a:r>
            <a:endParaRPr i="1">
              <a:solidFill>
                <a:srgbClr val="940824"/>
              </a:solidFill>
              <a:latin typeface="Times New Roman"/>
              <a:ea typeface="Times New Roman"/>
              <a:cs typeface="Times New Roman"/>
              <a:sym typeface="Times New Roman"/>
            </a:endParaRPr>
          </a:p>
          <a:p>
            <a:pPr marL="342900" lvl="0" indent="-222250" algn="l" rtl="0">
              <a:lnSpc>
                <a:spcPct val="100000"/>
              </a:lnSpc>
              <a:spcBef>
                <a:spcPts val="1800"/>
              </a:spcBef>
              <a:spcAft>
                <a:spcPts val="0"/>
              </a:spcAft>
              <a:buClr>
                <a:schemeClr val="accent2"/>
              </a:buClr>
              <a:buSzPts val="1900"/>
              <a:buFont typeface="Arial"/>
              <a:buNone/>
            </a:pPr>
            <a:endParaRPr i="1">
              <a:solidFill>
                <a:srgbClr val="940824"/>
              </a:solidFill>
              <a:latin typeface="Times New Roman"/>
              <a:ea typeface="Times New Roman"/>
              <a:cs typeface="Times New Roman"/>
              <a:sym typeface="Times New Roman"/>
            </a:endParaRPr>
          </a:p>
          <a:p>
            <a:pPr marL="342900" lvl="0" indent="-222250" algn="l" rtl="0">
              <a:lnSpc>
                <a:spcPct val="100000"/>
              </a:lnSpc>
              <a:spcBef>
                <a:spcPts val="1800"/>
              </a:spcBef>
              <a:spcAft>
                <a:spcPts val="0"/>
              </a:spcAft>
              <a:buClr>
                <a:schemeClr val="accent2"/>
              </a:buClr>
              <a:buSzPts val="1900"/>
              <a:buFont typeface="Arial"/>
              <a:buNone/>
            </a:pPr>
            <a:endParaRPr b="0">
              <a:solidFill>
                <a:srgbClr val="940824"/>
              </a:solidFill>
            </a:endParaRPr>
          </a:p>
          <a:p>
            <a:pPr marL="0" lvl="0" indent="0" algn="l" rtl="0">
              <a:lnSpc>
                <a:spcPct val="100000"/>
              </a:lnSpc>
              <a:spcBef>
                <a:spcPts val="1800"/>
              </a:spcBef>
              <a:spcAft>
                <a:spcPts val="0"/>
              </a:spcAft>
              <a:buClr>
                <a:schemeClr val="accent2"/>
              </a:buClr>
              <a:buSzPts val="1900"/>
              <a:buNone/>
            </a:pPr>
            <a:endParaRPr/>
          </a:p>
        </p:txBody>
      </p:sp>
      <p:sp>
        <p:nvSpPr>
          <p:cNvPr id="2" name="Slide Number Placeholder 1">
            <a:extLst>
              <a:ext uri="{FF2B5EF4-FFF2-40B4-BE49-F238E27FC236}">
                <a16:creationId xmlns:a16="http://schemas.microsoft.com/office/drawing/2014/main" id="{E0FC73F4-AD27-A23F-89BE-D19CD01668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aphicFrame>
        <p:nvGraphicFramePr>
          <p:cNvPr id="317" name="Google Shape;317;p16"/>
          <p:cNvGraphicFramePr/>
          <p:nvPr/>
        </p:nvGraphicFramePr>
        <p:xfrm>
          <a:off x="9502552" y="1211147"/>
          <a:ext cx="2705100" cy="709613"/>
        </p:xfrm>
        <a:graphic>
          <a:graphicData uri="http://schemas.openxmlformats.org/presentationml/2006/ole">
            <mc:AlternateContent xmlns:mc="http://schemas.openxmlformats.org/markup-compatibility/2006">
              <mc:Choice xmlns:v="urn:schemas-microsoft-com:vml" Requires="v">
                <p:oleObj r:id="rId3" imgW="2705100" imgH="709613" progId="PBrush">
                  <p:embed/>
                </p:oleObj>
              </mc:Choice>
              <mc:Fallback>
                <p:oleObj r:id="rId3" imgW="2705100" imgH="709613" progId="PBrush">
                  <p:embed/>
                  <p:pic>
                    <p:nvPicPr>
                      <p:cNvPr id="317" name="Google Shape;317;p16"/>
                      <p:cNvPicPr preferRelativeResize="0"/>
                      <p:nvPr/>
                    </p:nvPicPr>
                    <p:blipFill rotWithShape="1">
                      <a:blip r:embed="rId4">
                        <a:alphaModFix/>
                      </a:blip>
                      <a:srcRect/>
                      <a:stretch/>
                    </p:blipFill>
                    <p:spPr>
                      <a:xfrm>
                        <a:off x="9502552" y="1211147"/>
                        <a:ext cx="2705100" cy="709613"/>
                      </a:xfrm>
                      <a:prstGeom prst="rect">
                        <a:avLst/>
                      </a:prstGeom>
                      <a:noFill/>
                      <a:ln>
                        <a:noFill/>
                      </a:ln>
                    </p:spPr>
                  </p:pic>
                </p:oleObj>
              </mc:Fallback>
            </mc:AlternateContent>
          </a:graphicData>
        </a:graphic>
      </p:graphicFrame>
      <p:graphicFrame>
        <p:nvGraphicFramePr>
          <p:cNvPr id="318" name="Google Shape;318;p16"/>
          <p:cNvGraphicFramePr/>
          <p:nvPr/>
        </p:nvGraphicFramePr>
        <p:xfrm>
          <a:off x="9687899" y="2053102"/>
          <a:ext cx="2484437" cy="1349375"/>
        </p:xfrm>
        <a:graphic>
          <a:graphicData uri="http://schemas.openxmlformats.org/presentationml/2006/ole">
            <mc:AlternateContent xmlns:mc="http://schemas.openxmlformats.org/markup-compatibility/2006">
              <mc:Choice xmlns:v="urn:schemas-microsoft-com:vml" Requires="v">
                <p:oleObj r:id="rId5" imgW="2484437" imgH="1349375" progId="PBrush">
                  <p:embed/>
                </p:oleObj>
              </mc:Choice>
              <mc:Fallback>
                <p:oleObj r:id="rId5" imgW="2484437" imgH="1349375" progId="PBrush">
                  <p:embed/>
                  <p:pic>
                    <p:nvPicPr>
                      <p:cNvPr id="318" name="Google Shape;318;p16"/>
                      <p:cNvPicPr preferRelativeResize="0"/>
                      <p:nvPr/>
                    </p:nvPicPr>
                    <p:blipFill rotWithShape="1">
                      <a:blip r:embed="rId6">
                        <a:alphaModFix/>
                      </a:blip>
                      <a:srcRect/>
                      <a:stretch/>
                    </p:blipFill>
                    <p:spPr>
                      <a:xfrm>
                        <a:off x="9687899" y="2053102"/>
                        <a:ext cx="2484437" cy="1349375"/>
                      </a:xfrm>
                      <a:prstGeom prst="rect">
                        <a:avLst/>
                      </a:prstGeom>
                      <a:noFill/>
                      <a:ln>
                        <a:noFill/>
                      </a:ln>
                    </p:spPr>
                  </p:pic>
                </p:oleObj>
              </mc:Fallback>
            </mc:AlternateContent>
          </a:graphicData>
        </a:graphic>
      </p:graphicFrame>
      <p:sp>
        <p:nvSpPr>
          <p:cNvPr id="319" name="Google Shape;319;p16"/>
          <p:cNvSpPr txBox="1"/>
          <p:nvPr/>
        </p:nvSpPr>
        <p:spPr>
          <a:xfrm>
            <a:off x="285136" y="265472"/>
            <a:ext cx="10785987" cy="81333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1">
                <a:solidFill>
                  <a:schemeClr val="dk2"/>
                </a:solidFill>
                <a:latin typeface="Arial"/>
                <a:ea typeface="Arial"/>
                <a:cs typeface="Arial"/>
                <a:sym typeface="Arial"/>
              </a:rPr>
              <a:t>Correlation Analysis</a:t>
            </a:r>
            <a:r>
              <a:rPr lang="en-US" sz="2800" b="1">
                <a:solidFill>
                  <a:schemeClr val="dk2"/>
                </a:solidFill>
                <a:latin typeface="Arial"/>
                <a:ea typeface="Arial"/>
                <a:cs typeface="Arial"/>
                <a:sym typeface="Arial"/>
              </a:rPr>
              <a:t>: </a:t>
            </a:r>
            <a:r>
              <a:rPr lang="en-US" sz="2400" b="1">
                <a:solidFill>
                  <a:schemeClr val="dk2"/>
                </a:solidFill>
                <a:latin typeface="Arial"/>
                <a:ea typeface="Arial"/>
                <a:cs typeface="Arial"/>
                <a:sym typeface="Arial"/>
              </a:rPr>
              <a:t>Stock Comment volume ~ Stock Transaction volume</a:t>
            </a:r>
            <a:endParaRPr sz="2800" b="1">
              <a:solidFill>
                <a:schemeClr val="dk2"/>
              </a:solidFill>
              <a:latin typeface="Arial"/>
              <a:ea typeface="Arial"/>
              <a:cs typeface="Arial"/>
              <a:sym typeface="Arial"/>
            </a:endParaRPr>
          </a:p>
        </p:txBody>
      </p:sp>
      <p:pic>
        <p:nvPicPr>
          <p:cNvPr id="320" name="Google Shape;320;p16"/>
          <p:cNvPicPr preferRelativeResize="0"/>
          <p:nvPr/>
        </p:nvPicPr>
        <p:blipFill rotWithShape="1">
          <a:blip r:embed="rId7">
            <a:alphaModFix/>
          </a:blip>
          <a:srcRect/>
          <a:stretch/>
        </p:blipFill>
        <p:spPr>
          <a:xfrm>
            <a:off x="183138" y="1849193"/>
            <a:ext cx="9319414" cy="3797660"/>
          </a:xfrm>
          <a:prstGeom prst="rect">
            <a:avLst/>
          </a:prstGeom>
          <a:noFill/>
          <a:ln>
            <a:noFill/>
          </a:ln>
        </p:spPr>
      </p:pic>
      <p:sp>
        <p:nvSpPr>
          <p:cNvPr id="2" name="Slide Number Placeholder 1">
            <a:extLst>
              <a:ext uri="{FF2B5EF4-FFF2-40B4-BE49-F238E27FC236}">
                <a16:creationId xmlns:a16="http://schemas.microsoft.com/office/drawing/2014/main" id="{4DF92EBB-BC24-4F09-C5D9-A0662510B4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7"/>
          <p:cNvSpPr txBox="1">
            <a:spLocks noGrp="1"/>
          </p:cNvSpPr>
          <p:nvPr>
            <p:ph type="title"/>
          </p:nvPr>
        </p:nvSpPr>
        <p:spPr>
          <a:xfrm>
            <a:off x="19664" y="265472"/>
            <a:ext cx="10785987" cy="81333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2"/>
              </a:buClr>
              <a:buSzPts val="2400"/>
              <a:buFont typeface="Arial"/>
              <a:buNone/>
            </a:pPr>
            <a:r>
              <a:rPr lang="en-US" sz="2400"/>
              <a:t>Correlation Analysis</a:t>
            </a:r>
            <a:r>
              <a:rPr lang="en-US" sz="2800"/>
              <a:t>: </a:t>
            </a:r>
            <a:r>
              <a:rPr lang="en-US" sz="2400"/>
              <a:t>Stock Comment volume ~ Stock Closing Price</a:t>
            </a:r>
            <a:endParaRPr sz="2800"/>
          </a:p>
        </p:txBody>
      </p:sp>
      <p:graphicFrame>
        <p:nvGraphicFramePr>
          <p:cNvPr id="326" name="Google Shape;326;p17"/>
          <p:cNvGraphicFramePr/>
          <p:nvPr/>
        </p:nvGraphicFramePr>
        <p:xfrm>
          <a:off x="9502552" y="1211147"/>
          <a:ext cx="2705100" cy="709613"/>
        </p:xfrm>
        <a:graphic>
          <a:graphicData uri="http://schemas.openxmlformats.org/presentationml/2006/ole">
            <mc:AlternateContent xmlns:mc="http://schemas.openxmlformats.org/markup-compatibility/2006">
              <mc:Choice xmlns:v="urn:schemas-microsoft-com:vml" Requires="v">
                <p:oleObj r:id="rId3" imgW="2705100" imgH="709613" progId="PBrush">
                  <p:embed/>
                </p:oleObj>
              </mc:Choice>
              <mc:Fallback>
                <p:oleObj r:id="rId3" imgW="2705100" imgH="709613" progId="PBrush">
                  <p:embed/>
                  <p:pic>
                    <p:nvPicPr>
                      <p:cNvPr id="326" name="Google Shape;326;p17"/>
                      <p:cNvPicPr preferRelativeResize="0"/>
                      <p:nvPr/>
                    </p:nvPicPr>
                    <p:blipFill rotWithShape="1">
                      <a:blip r:embed="rId4">
                        <a:alphaModFix/>
                      </a:blip>
                      <a:srcRect/>
                      <a:stretch/>
                    </p:blipFill>
                    <p:spPr>
                      <a:xfrm>
                        <a:off x="9502552" y="1211147"/>
                        <a:ext cx="2705100" cy="709613"/>
                      </a:xfrm>
                      <a:prstGeom prst="rect">
                        <a:avLst/>
                      </a:prstGeom>
                      <a:noFill/>
                      <a:ln>
                        <a:noFill/>
                      </a:ln>
                    </p:spPr>
                  </p:pic>
                </p:oleObj>
              </mc:Fallback>
            </mc:AlternateContent>
          </a:graphicData>
        </a:graphic>
      </p:graphicFrame>
      <p:graphicFrame>
        <p:nvGraphicFramePr>
          <p:cNvPr id="327" name="Google Shape;327;p17"/>
          <p:cNvGraphicFramePr/>
          <p:nvPr/>
        </p:nvGraphicFramePr>
        <p:xfrm>
          <a:off x="9687899" y="2053102"/>
          <a:ext cx="2484437" cy="1349375"/>
        </p:xfrm>
        <a:graphic>
          <a:graphicData uri="http://schemas.openxmlformats.org/presentationml/2006/ole">
            <mc:AlternateContent xmlns:mc="http://schemas.openxmlformats.org/markup-compatibility/2006">
              <mc:Choice xmlns:v="urn:schemas-microsoft-com:vml" Requires="v">
                <p:oleObj r:id="rId5" imgW="2484437" imgH="1349375" progId="PBrush">
                  <p:embed/>
                </p:oleObj>
              </mc:Choice>
              <mc:Fallback>
                <p:oleObj r:id="rId5" imgW="2484437" imgH="1349375" progId="PBrush">
                  <p:embed/>
                  <p:pic>
                    <p:nvPicPr>
                      <p:cNvPr id="327" name="Google Shape;327;p17"/>
                      <p:cNvPicPr preferRelativeResize="0"/>
                      <p:nvPr/>
                    </p:nvPicPr>
                    <p:blipFill rotWithShape="1">
                      <a:blip r:embed="rId6">
                        <a:alphaModFix/>
                      </a:blip>
                      <a:srcRect/>
                      <a:stretch/>
                    </p:blipFill>
                    <p:spPr>
                      <a:xfrm>
                        <a:off x="9687899" y="2053102"/>
                        <a:ext cx="2484437" cy="1349375"/>
                      </a:xfrm>
                      <a:prstGeom prst="rect">
                        <a:avLst/>
                      </a:prstGeom>
                      <a:noFill/>
                      <a:ln>
                        <a:noFill/>
                      </a:ln>
                    </p:spPr>
                  </p:pic>
                </p:oleObj>
              </mc:Fallback>
            </mc:AlternateContent>
          </a:graphicData>
        </a:graphic>
      </p:graphicFrame>
      <p:pic>
        <p:nvPicPr>
          <p:cNvPr id="328" name="Google Shape;328;p17"/>
          <p:cNvPicPr preferRelativeResize="0"/>
          <p:nvPr/>
        </p:nvPicPr>
        <p:blipFill rotWithShape="1">
          <a:blip r:embed="rId7">
            <a:alphaModFix/>
          </a:blip>
          <a:srcRect/>
          <a:stretch/>
        </p:blipFill>
        <p:spPr>
          <a:xfrm>
            <a:off x="127261" y="2053102"/>
            <a:ext cx="9560638" cy="3777427"/>
          </a:xfrm>
          <a:prstGeom prst="rect">
            <a:avLst/>
          </a:prstGeom>
          <a:noFill/>
          <a:ln>
            <a:noFill/>
          </a:ln>
        </p:spPr>
      </p:pic>
      <p:sp>
        <p:nvSpPr>
          <p:cNvPr id="2" name="Slide Number Placeholder 1">
            <a:extLst>
              <a:ext uri="{FF2B5EF4-FFF2-40B4-BE49-F238E27FC236}">
                <a16:creationId xmlns:a16="http://schemas.microsoft.com/office/drawing/2014/main" id="{5DA6469C-7AD9-8880-BF97-FC191B2E2BD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a:spLocks noGrp="1"/>
          </p:cNvSpPr>
          <p:nvPr>
            <p:ph type="title"/>
          </p:nvPr>
        </p:nvSpPr>
        <p:spPr>
          <a:xfrm>
            <a:off x="19664" y="265472"/>
            <a:ext cx="10785987" cy="81333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2"/>
              </a:buClr>
              <a:buSzPts val="2400"/>
              <a:buFont typeface="Arial"/>
              <a:buNone/>
            </a:pPr>
            <a:r>
              <a:rPr lang="en-US" sz="2400"/>
              <a:t>Correlation Analysis</a:t>
            </a:r>
            <a:r>
              <a:rPr lang="en-US" sz="2800"/>
              <a:t>: </a:t>
            </a:r>
            <a:r>
              <a:rPr lang="en-US" sz="2400"/>
              <a:t>Stock Comment volume ~ Stock Daily Returns</a:t>
            </a:r>
            <a:endParaRPr sz="2800"/>
          </a:p>
        </p:txBody>
      </p:sp>
      <p:graphicFrame>
        <p:nvGraphicFramePr>
          <p:cNvPr id="334" name="Google Shape;334;p18"/>
          <p:cNvGraphicFramePr/>
          <p:nvPr/>
        </p:nvGraphicFramePr>
        <p:xfrm>
          <a:off x="9502552" y="1211147"/>
          <a:ext cx="2705100" cy="709613"/>
        </p:xfrm>
        <a:graphic>
          <a:graphicData uri="http://schemas.openxmlformats.org/presentationml/2006/ole">
            <mc:AlternateContent xmlns:mc="http://schemas.openxmlformats.org/markup-compatibility/2006">
              <mc:Choice xmlns:v="urn:schemas-microsoft-com:vml" Requires="v">
                <p:oleObj r:id="rId3" imgW="2705100" imgH="709613" progId="PBrush">
                  <p:embed/>
                </p:oleObj>
              </mc:Choice>
              <mc:Fallback>
                <p:oleObj r:id="rId3" imgW="2705100" imgH="709613" progId="PBrush">
                  <p:embed/>
                  <p:pic>
                    <p:nvPicPr>
                      <p:cNvPr id="334" name="Google Shape;334;p18"/>
                      <p:cNvPicPr preferRelativeResize="0"/>
                      <p:nvPr/>
                    </p:nvPicPr>
                    <p:blipFill rotWithShape="1">
                      <a:blip r:embed="rId4">
                        <a:alphaModFix/>
                      </a:blip>
                      <a:srcRect/>
                      <a:stretch/>
                    </p:blipFill>
                    <p:spPr>
                      <a:xfrm>
                        <a:off x="9502552" y="1211147"/>
                        <a:ext cx="2705100" cy="709613"/>
                      </a:xfrm>
                      <a:prstGeom prst="rect">
                        <a:avLst/>
                      </a:prstGeom>
                      <a:noFill/>
                      <a:ln>
                        <a:noFill/>
                      </a:ln>
                    </p:spPr>
                  </p:pic>
                </p:oleObj>
              </mc:Fallback>
            </mc:AlternateContent>
          </a:graphicData>
        </a:graphic>
      </p:graphicFrame>
      <p:graphicFrame>
        <p:nvGraphicFramePr>
          <p:cNvPr id="335" name="Google Shape;335;p18"/>
          <p:cNvGraphicFramePr/>
          <p:nvPr/>
        </p:nvGraphicFramePr>
        <p:xfrm>
          <a:off x="9687899" y="2053102"/>
          <a:ext cx="2484437" cy="1349375"/>
        </p:xfrm>
        <a:graphic>
          <a:graphicData uri="http://schemas.openxmlformats.org/presentationml/2006/ole">
            <mc:AlternateContent xmlns:mc="http://schemas.openxmlformats.org/markup-compatibility/2006">
              <mc:Choice xmlns:v="urn:schemas-microsoft-com:vml" Requires="v">
                <p:oleObj r:id="rId5" imgW="2484437" imgH="1349375" progId="PBrush">
                  <p:embed/>
                </p:oleObj>
              </mc:Choice>
              <mc:Fallback>
                <p:oleObj r:id="rId5" imgW="2484437" imgH="1349375" progId="PBrush">
                  <p:embed/>
                  <p:pic>
                    <p:nvPicPr>
                      <p:cNvPr id="335" name="Google Shape;335;p18"/>
                      <p:cNvPicPr preferRelativeResize="0"/>
                      <p:nvPr/>
                    </p:nvPicPr>
                    <p:blipFill rotWithShape="1">
                      <a:blip r:embed="rId6">
                        <a:alphaModFix/>
                      </a:blip>
                      <a:srcRect/>
                      <a:stretch/>
                    </p:blipFill>
                    <p:spPr>
                      <a:xfrm>
                        <a:off x="9687899" y="2053102"/>
                        <a:ext cx="2484437" cy="1349375"/>
                      </a:xfrm>
                      <a:prstGeom prst="rect">
                        <a:avLst/>
                      </a:prstGeom>
                      <a:noFill/>
                      <a:ln>
                        <a:noFill/>
                      </a:ln>
                    </p:spPr>
                  </p:pic>
                </p:oleObj>
              </mc:Fallback>
            </mc:AlternateContent>
          </a:graphicData>
        </a:graphic>
      </p:graphicFrame>
      <p:pic>
        <p:nvPicPr>
          <p:cNvPr id="336" name="Google Shape;336;p18"/>
          <p:cNvPicPr preferRelativeResize="0"/>
          <p:nvPr/>
        </p:nvPicPr>
        <p:blipFill rotWithShape="1">
          <a:blip r:embed="rId7">
            <a:alphaModFix/>
          </a:blip>
          <a:srcRect/>
          <a:stretch/>
        </p:blipFill>
        <p:spPr>
          <a:xfrm>
            <a:off x="330572" y="1860076"/>
            <a:ext cx="9171980" cy="3644695"/>
          </a:xfrm>
          <a:prstGeom prst="rect">
            <a:avLst/>
          </a:prstGeom>
          <a:noFill/>
          <a:ln>
            <a:noFill/>
          </a:ln>
        </p:spPr>
      </p:pic>
      <p:sp>
        <p:nvSpPr>
          <p:cNvPr id="2" name="Slide Number Placeholder 1">
            <a:extLst>
              <a:ext uri="{FF2B5EF4-FFF2-40B4-BE49-F238E27FC236}">
                <a16:creationId xmlns:a16="http://schemas.microsoft.com/office/drawing/2014/main" id="{E22411AE-7170-03C2-B8DD-8C541605785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9"/>
          <p:cNvSpPr txBox="1">
            <a:spLocks noGrp="1"/>
          </p:cNvSpPr>
          <p:nvPr>
            <p:ph type="title"/>
          </p:nvPr>
        </p:nvSpPr>
        <p:spPr>
          <a:xfrm>
            <a:off x="19664" y="265472"/>
            <a:ext cx="12005188" cy="70961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2"/>
              </a:buClr>
              <a:buSzPts val="2400"/>
              <a:buFont typeface="Arial"/>
              <a:buNone/>
            </a:pPr>
            <a:r>
              <a:rPr lang="en-US" sz="2400"/>
              <a:t>Correlation Analysis</a:t>
            </a:r>
            <a:r>
              <a:rPr lang="en-US" sz="2800"/>
              <a:t>: </a:t>
            </a:r>
            <a:r>
              <a:rPr lang="en-US" sz="2400"/>
              <a:t>Stock Comment volume ~ Stock Log Daily Returns</a:t>
            </a:r>
            <a:endParaRPr sz="2800"/>
          </a:p>
        </p:txBody>
      </p:sp>
      <p:graphicFrame>
        <p:nvGraphicFramePr>
          <p:cNvPr id="342" name="Google Shape;342;p19"/>
          <p:cNvGraphicFramePr/>
          <p:nvPr/>
        </p:nvGraphicFramePr>
        <p:xfrm>
          <a:off x="9502552" y="1211147"/>
          <a:ext cx="2705100" cy="709613"/>
        </p:xfrm>
        <a:graphic>
          <a:graphicData uri="http://schemas.openxmlformats.org/presentationml/2006/ole">
            <mc:AlternateContent xmlns:mc="http://schemas.openxmlformats.org/markup-compatibility/2006">
              <mc:Choice xmlns:v="urn:schemas-microsoft-com:vml" Requires="v">
                <p:oleObj r:id="rId3" imgW="2705100" imgH="709613" progId="PBrush">
                  <p:embed/>
                </p:oleObj>
              </mc:Choice>
              <mc:Fallback>
                <p:oleObj r:id="rId3" imgW="2705100" imgH="709613" progId="PBrush">
                  <p:embed/>
                  <p:pic>
                    <p:nvPicPr>
                      <p:cNvPr id="342" name="Google Shape;342;p19"/>
                      <p:cNvPicPr preferRelativeResize="0"/>
                      <p:nvPr/>
                    </p:nvPicPr>
                    <p:blipFill rotWithShape="1">
                      <a:blip r:embed="rId4">
                        <a:alphaModFix/>
                      </a:blip>
                      <a:srcRect/>
                      <a:stretch/>
                    </p:blipFill>
                    <p:spPr>
                      <a:xfrm>
                        <a:off x="9502552" y="1211147"/>
                        <a:ext cx="2705100" cy="709613"/>
                      </a:xfrm>
                      <a:prstGeom prst="rect">
                        <a:avLst/>
                      </a:prstGeom>
                      <a:noFill/>
                      <a:ln>
                        <a:noFill/>
                      </a:ln>
                    </p:spPr>
                  </p:pic>
                </p:oleObj>
              </mc:Fallback>
            </mc:AlternateContent>
          </a:graphicData>
        </a:graphic>
      </p:graphicFrame>
      <p:graphicFrame>
        <p:nvGraphicFramePr>
          <p:cNvPr id="343" name="Google Shape;343;p19"/>
          <p:cNvGraphicFramePr/>
          <p:nvPr/>
        </p:nvGraphicFramePr>
        <p:xfrm>
          <a:off x="9687899" y="2053102"/>
          <a:ext cx="2484437" cy="1349375"/>
        </p:xfrm>
        <a:graphic>
          <a:graphicData uri="http://schemas.openxmlformats.org/presentationml/2006/ole">
            <mc:AlternateContent xmlns:mc="http://schemas.openxmlformats.org/markup-compatibility/2006">
              <mc:Choice xmlns:v="urn:schemas-microsoft-com:vml" Requires="v">
                <p:oleObj r:id="rId5" imgW="2484437" imgH="1349375" progId="PBrush">
                  <p:embed/>
                </p:oleObj>
              </mc:Choice>
              <mc:Fallback>
                <p:oleObj r:id="rId5" imgW="2484437" imgH="1349375" progId="PBrush">
                  <p:embed/>
                  <p:pic>
                    <p:nvPicPr>
                      <p:cNvPr id="343" name="Google Shape;343;p19"/>
                      <p:cNvPicPr preferRelativeResize="0"/>
                      <p:nvPr/>
                    </p:nvPicPr>
                    <p:blipFill rotWithShape="1">
                      <a:blip r:embed="rId6">
                        <a:alphaModFix/>
                      </a:blip>
                      <a:srcRect/>
                      <a:stretch/>
                    </p:blipFill>
                    <p:spPr>
                      <a:xfrm>
                        <a:off x="9687899" y="2053102"/>
                        <a:ext cx="2484437" cy="1349375"/>
                      </a:xfrm>
                      <a:prstGeom prst="rect">
                        <a:avLst/>
                      </a:prstGeom>
                      <a:noFill/>
                      <a:ln>
                        <a:noFill/>
                      </a:ln>
                    </p:spPr>
                  </p:pic>
                </p:oleObj>
              </mc:Fallback>
            </mc:AlternateContent>
          </a:graphicData>
        </a:graphic>
      </p:graphicFrame>
      <p:pic>
        <p:nvPicPr>
          <p:cNvPr id="344" name="Google Shape;344;p19"/>
          <p:cNvPicPr preferRelativeResize="0"/>
          <p:nvPr/>
        </p:nvPicPr>
        <p:blipFill rotWithShape="1">
          <a:blip r:embed="rId7">
            <a:alphaModFix/>
          </a:blip>
          <a:srcRect/>
          <a:stretch/>
        </p:blipFill>
        <p:spPr>
          <a:xfrm>
            <a:off x="19664" y="1833562"/>
            <a:ext cx="9738074" cy="3813291"/>
          </a:xfrm>
          <a:prstGeom prst="rect">
            <a:avLst/>
          </a:prstGeom>
          <a:noFill/>
          <a:ln>
            <a:noFill/>
          </a:ln>
        </p:spPr>
      </p:pic>
      <p:sp>
        <p:nvSpPr>
          <p:cNvPr id="2" name="Slide Number Placeholder 1">
            <a:extLst>
              <a:ext uri="{FF2B5EF4-FFF2-40B4-BE49-F238E27FC236}">
                <a16:creationId xmlns:a16="http://schemas.microsoft.com/office/drawing/2014/main" id="{B36A293C-0D6D-5D7B-1B1E-07BEA69B12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ctrTitle"/>
          </p:nvPr>
        </p:nvSpPr>
        <p:spPr>
          <a:xfrm>
            <a:off x="0" y="2688425"/>
            <a:ext cx="9011100" cy="3497400"/>
          </a:xfrm>
          <a:prstGeom prst="rect">
            <a:avLst/>
          </a:prstGeom>
          <a:noFill/>
          <a:ln>
            <a:noFill/>
          </a:ln>
        </p:spPr>
        <p:txBody>
          <a:bodyPr spcFirstLastPara="1" wrap="square" lIns="0" tIns="0" rIns="0" bIns="0" anchor="b" anchorCtr="0">
            <a:normAutofit fontScale="90000"/>
          </a:bodyPr>
          <a:lstStyle/>
          <a:p>
            <a:pPr marL="0" lvl="0" indent="0" algn="l" rtl="0">
              <a:lnSpc>
                <a:spcPct val="200000"/>
              </a:lnSpc>
              <a:spcBef>
                <a:spcPts val="0"/>
              </a:spcBef>
              <a:spcAft>
                <a:spcPts val="0"/>
              </a:spcAft>
              <a:buClr>
                <a:schemeClr val="dk2"/>
              </a:buClr>
              <a:buSzPct val="100000"/>
              <a:buFont typeface="Times New Roman"/>
              <a:buNone/>
            </a:pPr>
            <a:r>
              <a:rPr lang="en-US" sz="3200" i="1" dirty="0">
                <a:latin typeface="Times New Roman"/>
                <a:ea typeface="Times New Roman"/>
                <a:cs typeface="Times New Roman"/>
                <a:sym typeface="Times New Roman"/>
              </a:rPr>
              <a:t>Impact of Subreddit r/Wallstreetbets on </a:t>
            </a:r>
            <a:br>
              <a:rPr lang="en-US" sz="3200" i="1" dirty="0">
                <a:latin typeface="Times New Roman"/>
                <a:ea typeface="Times New Roman"/>
                <a:cs typeface="Times New Roman"/>
                <a:sym typeface="Times New Roman"/>
              </a:rPr>
            </a:br>
            <a:r>
              <a:rPr lang="en-US" sz="3200" i="1" dirty="0">
                <a:latin typeface="Times New Roman"/>
                <a:ea typeface="Times New Roman"/>
                <a:cs typeface="Times New Roman"/>
                <a:sym typeface="Times New Roman"/>
              </a:rPr>
              <a:t>Stock Transaction Volume and Daily Returns:</a:t>
            </a:r>
            <a:br>
              <a:rPr lang="en-US" sz="3200" i="1" dirty="0">
                <a:latin typeface="Times New Roman"/>
                <a:ea typeface="Times New Roman"/>
                <a:cs typeface="Times New Roman"/>
                <a:sym typeface="Times New Roman"/>
              </a:rPr>
            </a:br>
            <a:r>
              <a:rPr lang="en-US" sz="3200" i="1" dirty="0">
                <a:latin typeface="Times New Roman"/>
                <a:ea typeface="Times New Roman"/>
                <a:cs typeface="Times New Roman"/>
                <a:sym typeface="Times New Roman"/>
              </a:rPr>
              <a:t>Rise of the Individual Investor vs Institutional Investors</a:t>
            </a:r>
            <a:br>
              <a:rPr lang="en-US" sz="3200" i="1" dirty="0">
                <a:latin typeface="Times New Roman"/>
                <a:ea typeface="Times New Roman"/>
                <a:cs typeface="Times New Roman"/>
                <a:sym typeface="Times New Roman"/>
              </a:rPr>
            </a:br>
            <a:endParaRPr sz="5400" dirty="0"/>
          </a:p>
        </p:txBody>
      </p:sp>
      <p:pic>
        <p:nvPicPr>
          <p:cNvPr id="145" name="Google Shape;145;p2" descr="Social Media Transparent Background Png - Social Media, Png Download -  kindpng"/>
          <p:cNvPicPr preferRelativeResize="0"/>
          <p:nvPr/>
        </p:nvPicPr>
        <p:blipFill rotWithShape="1">
          <a:blip r:embed="rId3">
            <a:alphaModFix/>
          </a:blip>
          <a:srcRect/>
          <a:stretch/>
        </p:blipFill>
        <p:spPr>
          <a:xfrm>
            <a:off x="8048253" y="0"/>
            <a:ext cx="4143747" cy="3753465"/>
          </a:xfrm>
          <a:prstGeom prst="rect">
            <a:avLst/>
          </a:prstGeom>
          <a:noFill/>
          <a:ln>
            <a:noFill/>
          </a:ln>
        </p:spPr>
      </p:pic>
      <p:sp>
        <p:nvSpPr>
          <p:cNvPr id="2" name="Slide Number Placeholder 1">
            <a:extLst>
              <a:ext uri="{FF2B5EF4-FFF2-40B4-BE49-F238E27FC236}">
                <a16:creationId xmlns:a16="http://schemas.microsoft.com/office/drawing/2014/main" id="{614EB3A9-F69E-CB27-078D-2B95012D2E9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0"/>
          <p:cNvSpPr txBox="1">
            <a:spLocks noGrp="1"/>
          </p:cNvSpPr>
          <p:nvPr>
            <p:ph type="title"/>
          </p:nvPr>
        </p:nvSpPr>
        <p:spPr>
          <a:xfrm>
            <a:off x="19664" y="265472"/>
            <a:ext cx="8642555" cy="70961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2"/>
              </a:buClr>
              <a:buSzPts val="2400"/>
              <a:buFont typeface="Arial"/>
              <a:buNone/>
            </a:pPr>
            <a:r>
              <a:rPr lang="en-US" sz="2400"/>
              <a:t>Correlation Analysis</a:t>
            </a:r>
            <a:r>
              <a:rPr lang="en-US" sz="2800"/>
              <a:t>: </a:t>
            </a:r>
            <a:r>
              <a:rPr lang="en-US" sz="2400"/>
              <a:t>Heatmap &amp; Scatter Plot -- GME</a:t>
            </a:r>
            <a:endParaRPr sz="2800"/>
          </a:p>
        </p:txBody>
      </p:sp>
      <p:graphicFrame>
        <p:nvGraphicFramePr>
          <p:cNvPr id="350" name="Google Shape;350;p20"/>
          <p:cNvGraphicFramePr/>
          <p:nvPr/>
        </p:nvGraphicFramePr>
        <p:xfrm>
          <a:off x="9486900" y="133130"/>
          <a:ext cx="2705100" cy="709613"/>
        </p:xfrm>
        <a:graphic>
          <a:graphicData uri="http://schemas.openxmlformats.org/presentationml/2006/ole">
            <mc:AlternateContent xmlns:mc="http://schemas.openxmlformats.org/markup-compatibility/2006">
              <mc:Choice xmlns:v="urn:schemas-microsoft-com:vml" Requires="v">
                <p:oleObj r:id="rId3" imgW="2705100" imgH="709613" progId="PBrush">
                  <p:embed/>
                </p:oleObj>
              </mc:Choice>
              <mc:Fallback>
                <p:oleObj r:id="rId3" imgW="2705100" imgH="709613" progId="PBrush">
                  <p:embed/>
                  <p:pic>
                    <p:nvPicPr>
                      <p:cNvPr id="350" name="Google Shape;350;p20"/>
                      <p:cNvPicPr preferRelativeResize="0"/>
                      <p:nvPr/>
                    </p:nvPicPr>
                    <p:blipFill rotWithShape="1">
                      <a:blip r:embed="rId4">
                        <a:alphaModFix/>
                      </a:blip>
                      <a:srcRect/>
                      <a:stretch/>
                    </p:blipFill>
                    <p:spPr>
                      <a:xfrm>
                        <a:off x="9486900" y="133130"/>
                        <a:ext cx="2705100" cy="709613"/>
                      </a:xfrm>
                      <a:prstGeom prst="rect">
                        <a:avLst/>
                      </a:prstGeom>
                      <a:noFill/>
                      <a:ln>
                        <a:noFill/>
                      </a:ln>
                    </p:spPr>
                  </p:pic>
                </p:oleObj>
              </mc:Fallback>
            </mc:AlternateContent>
          </a:graphicData>
        </a:graphic>
      </p:graphicFrame>
      <p:graphicFrame>
        <p:nvGraphicFramePr>
          <p:cNvPr id="351" name="Google Shape;351;p20"/>
          <p:cNvGraphicFramePr/>
          <p:nvPr/>
        </p:nvGraphicFramePr>
        <p:xfrm>
          <a:off x="9625551" y="842743"/>
          <a:ext cx="2484437" cy="1349375"/>
        </p:xfrm>
        <a:graphic>
          <a:graphicData uri="http://schemas.openxmlformats.org/presentationml/2006/ole">
            <mc:AlternateContent xmlns:mc="http://schemas.openxmlformats.org/markup-compatibility/2006">
              <mc:Choice xmlns:v="urn:schemas-microsoft-com:vml" Requires="v">
                <p:oleObj r:id="rId5" imgW="2484437" imgH="1349375" progId="PBrush">
                  <p:embed/>
                </p:oleObj>
              </mc:Choice>
              <mc:Fallback>
                <p:oleObj r:id="rId5" imgW="2484437" imgH="1349375" progId="PBrush">
                  <p:embed/>
                  <p:pic>
                    <p:nvPicPr>
                      <p:cNvPr id="351" name="Google Shape;351;p20"/>
                      <p:cNvPicPr preferRelativeResize="0"/>
                      <p:nvPr/>
                    </p:nvPicPr>
                    <p:blipFill rotWithShape="1">
                      <a:blip r:embed="rId6">
                        <a:alphaModFix/>
                      </a:blip>
                      <a:srcRect/>
                      <a:stretch/>
                    </p:blipFill>
                    <p:spPr>
                      <a:xfrm>
                        <a:off x="9625551" y="842743"/>
                        <a:ext cx="2484437" cy="1349375"/>
                      </a:xfrm>
                      <a:prstGeom prst="rect">
                        <a:avLst/>
                      </a:prstGeom>
                      <a:noFill/>
                      <a:ln>
                        <a:noFill/>
                      </a:ln>
                    </p:spPr>
                  </p:pic>
                </p:oleObj>
              </mc:Fallback>
            </mc:AlternateContent>
          </a:graphicData>
        </a:graphic>
      </p:graphicFrame>
      <p:grpSp>
        <p:nvGrpSpPr>
          <p:cNvPr id="352" name="Google Shape;352;p20"/>
          <p:cNvGrpSpPr/>
          <p:nvPr/>
        </p:nvGrpSpPr>
        <p:grpSpPr>
          <a:xfrm>
            <a:off x="-11166" y="1054674"/>
            <a:ext cx="8524425" cy="3864553"/>
            <a:chOff x="-11166" y="1054674"/>
            <a:chExt cx="8524425" cy="3864553"/>
          </a:xfrm>
        </p:grpSpPr>
        <p:pic>
          <p:nvPicPr>
            <p:cNvPr id="353" name="Google Shape;353;p20"/>
            <p:cNvPicPr preferRelativeResize="0"/>
            <p:nvPr/>
          </p:nvPicPr>
          <p:blipFill rotWithShape="1">
            <a:blip r:embed="rId7">
              <a:alphaModFix/>
            </a:blip>
            <a:srcRect/>
            <a:stretch/>
          </p:blipFill>
          <p:spPr>
            <a:xfrm>
              <a:off x="-11166" y="1054674"/>
              <a:ext cx="5079456" cy="3864553"/>
            </a:xfrm>
            <a:prstGeom prst="rect">
              <a:avLst/>
            </a:prstGeom>
            <a:noFill/>
            <a:ln>
              <a:noFill/>
            </a:ln>
          </p:spPr>
        </p:pic>
        <p:graphicFrame>
          <p:nvGraphicFramePr>
            <p:cNvPr id="354" name="Google Shape;354;p20"/>
            <p:cNvGraphicFramePr/>
            <p:nvPr/>
          </p:nvGraphicFramePr>
          <p:xfrm>
            <a:off x="5594547" y="1054674"/>
            <a:ext cx="2918712" cy="3216368"/>
          </p:xfrm>
          <a:graphic>
            <a:graphicData uri="http://schemas.openxmlformats.org/presentationml/2006/ole">
              <mc:AlternateContent xmlns:mc="http://schemas.openxmlformats.org/markup-compatibility/2006">
                <mc:Choice xmlns:v="urn:schemas-microsoft-com:vml" Requires="v">
                  <p:oleObj r:id="rId8" imgW="2918712" imgH="3216368" progId="PBrush">
                    <p:embed/>
                  </p:oleObj>
                </mc:Choice>
                <mc:Fallback>
                  <p:oleObj r:id="rId8" imgW="2918712" imgH="3216368" progId="PBrush">
                    <p:embed/>
                    <p:pic>
                      <p:nvPicPr>
                        <p:cNvPr id="354" name="Google Shape;354;p20"/>
                        <p:cNvPicPr preferRelativeResize="0"/>
                        <p:nvPr/>
                      </p:nvPicPr>
                      <p:blipFill rotWithShape="1">
                        <a:blip r:embed="rId9">
                          <a:alphaModFix/>
                        </a:blip>
                        <a:srcRect/>
                        <a:stretch/>
                      </p:blipFill>
                      <p:spPr>
                        <a:xfrm>
                          <a:off x="5594547" y="1054674"/>
                          <a:ext cx="2918712" cy="3216368"/>
                        </a:xfrm>
                        <a:prstGeom prst="rect">
                          <a:avLst/>
                        </a:prstGeom>
                        <a:noFill/>
                        <a:ln>
                          <a:noFill/>
                        </a:ln>
                      </p:spPr>
                    </p:pic>
                  </p:oleObj>
                </mc:Fallback>
              </mc:AlternateContent>
            </a:graphicData>
          </a:graphic>
        </p:graphicFrame>
      </p:grpSp>
      <p:graphicFrame>
        <p:nvGraphicFramePr>
          <p:cNvPr id="355" name="Google Shape;355;p20"/>
          <p:cNvGraphicFramePr/>
          <p:nvPr/>
        </p:nvGraphicFramePr>
        <p:xfrm>
          <a:off x="8544463" y="2769389"/>
          <a:ext cx="3627873" cy="3574569"/>
        </p:xfrm>
        <a:graphic>
          <a:graphicData uri="http://schemas.openxmlformats.org/presentationml/2006/ole">
            <mc:AlternateContent xmlns:mc="http://schemas.openxmlformats.org/markup-compatibility/2006">
              <mc:Choice xmlns:v="urn:schemas-microsoft-com:vml" Requires="v">
                <p:oleObj r:id="rId10" imgW="3627873" imgH="3574569" progId="PBrush">
                  <p:embed/>
                </p:oleObj>
              </mc:Choice>
              <mc:Fallback>
                <p:oleObj r:id="rId10" imgW="3627873" imgH="3574569" progId="PBrush">
                  <p:embed/>
                  <p:pic>
                    <p:nvPicPr>
                      <p:cNvPr id="355" name="Google Shape;355;p20"/>
                      <p:cNvPicPr preferRelativeResize="0"/>
                      <p:nvPr/>
                    </p:nvPicPr>
                    <p:blipFill rotWithShape="1">
                      <a:blip r:embed="rId11">
                        <a:alphaModFix/>
                      </a:blip>
                      <a:srcRect/>
                      <a:stretch/>
                    </p:blipFill>
                    <p:spPr>
                      <a:xfrm>
                        <a:off x="8544463" y="2769389"/>
                        <a:ext cx="3627873" cy="3574569"/>
                      </a:xfrm>
                      <a:prstGeom prst="rect">
                        <a:avLst/>
                      </a:prstGeom>
                      <a:noFill/>
                      <a:ln>
                        <a:noFill/>
                      </a:ln>
                    </p:spPr>
                  </p:pic>
                </p:oleObj>
              </mc:Fallback>
            </mc:AlternateContent>
          </a:graphicData>
        </a:graphic>
      </p:graphicFrame>
      <p:sp>
        <p:nvSpPr>
          <p:cNvPr id="2" name="Slide Number Placeholder 1">
            <a:extLst>
              <a:ext uri="{FF2B5EF4-FFF2-40B4-BE49-F238E27FC236}">
                <a16:creationId xmlns:a16="http://schemas.microsoft.com/office/drawing/2014/main" id="{6BA179A3-FA89-3AF2-A41E-BEDF04F144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324466" y="88490"/>
            <a:ext cx="11277600" cy="757359"/>
          </a:xfrm>
          <a:prstGeom prst="rect">
            <a:avLst/>
          </a:prstGeom>
          <a:noFill/>
          <a:ln>
            <a:noFill/>
          </a:ln>
        </p:spPr>
        <p:txBody>
          <a:bodyPr spcFirstLastPara="1" wrap="square" lIns="0" tIns="0" rIns="0" bIns="0" anchor="ctr" anchorCtr="0">
            <a:spAutoFit/>
          </a:bodyPr>
          <a:lstStyle/>
          <a:p>
            <a:pPr marL="0" lvl="0" indent="0" algn="just" rtl="0">
              <a:lnSpc>
                <a:spcPct val="90000"/>
              </a:lnSpc>
              <a:spcBef>
                <a:spcPts val="0"/>
              </a:spcBef>
              <a:spcAft>
                <a:spcPts val="0"/>
              </a:spcAft>
              <a:buClr>
                <a:schemeClr val="dk2"/>
              </a:buClr>
              <a:buSzPts val="2400"/>
              <a:buFont typeface="Arial"/>
              <a:buNone/>
            </a:pPr>
            <a:r>
              <a:rPr lang="en-US" sz="2400"/>
              <a:t>Correlation Results: Stock Comment Volume ~ Stock Transaction Volume</a:t>
            </a:r>
            <a:endParaRPr/>
          </a:p>
        </p:txBody>
      </p:sp>
      <p:sp>
        <p:nvSpPr>
          <p:cNvPr id="361" name="Google Shape;361;p21"/>
          <p:cNvSpPr/>
          <p:nvPr/>
        </p:nvSpPr>
        <p:spPr>
          <a:xfrm>
            <a:off x="4502850" y="764450"/>
            <a:ext cx="2866200" cy="985800"/>
          </a:xfrm>
          <a:prstGeom prst="rightArrow">
            <a:avLst>
              <a:gd name="adj1" fmla="val 50000"/>
              <a:gd name="adj2" fmla="val 50000"/>
            </a:avLst>
          </a:prstGeom>
          <a:noFill/>
          <a:ln w="12700" cap="flat" cmpd="sng">
            <a:solidFill>
              <a:srgbClr val="0029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362" name="Google Shape;362;p21"/>
          <p:cNvSpPr txBox="1"/>
          <p:nvPr/>
        </p:nvSpPr>
        <p:spPr>
          <a:xfrm>
            <a:off x="4746526" y="960583"/>
            <a:ext cx="2866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432FF"/>
                </a:solidFill>
                <a:latin typeface="Arial"/>
                <a:ea typeface="Arial"/>
                <a:cs typeface="Arial"/>
                <a:sym typeface="Arial"/>
              </a:rPr>
              <a:t>0.5 &lt;  </a:t>
            </a:r>
            <a:r>
              <a:rPr lang="en-US" sz="1600" b="1">
                <a:solidFill>
                  <a:srgbClr val="0432FF"/>
                </a:solidFill>
              </a:rPr>
              <a:t>r </a:t>
            </a:r>
            <a:r>
              <a:rPr lang="en-US" sz="1600" b="1">
                <a:solidFill>
                  <a:srgbClr val="0432FF"/>
                </a:solidFill>
                <a:latin typeface="Arial"/>
                <a:ea typeface="Arial"/>
                <a:cs typeface="Arial"/>
                <a:sym typeface="Arial"/>
              </a:rPr>
              <a:t> &lt; 0.70</a:t>
            </a:r>
            <a:endParaRPr/>
          </a:p>
          <a:p>
            <a:pPr marL="0" marR="0" lvl="0" indent="0" algn="l" rtl="0">
              <a:spcBef>
                <a:spcPts val="0"/>
              </a:spcBef>
              <a:spcAft>
                <a:spcPts val="0"/>
              </a:spcAft>
              <a:buNone/>
            </a:pPr>
            <a:r>
              <a:rPr lang="en-US" sz="1600" b="1">
                <a:solidFill>
                  <a:srgbClr val="0432FF"/>
                </a:solidFill>
                <a:latin typeface="Arial"/>
                <a:ea typeface="Arial"/>
                <a:cs typeface="Arial"/>
                <a:sym typeface="Arial"/>
              </a:rPr>
              <a:t>Medium Correlation</a:t>
            </a:r>
            <a:endParaRPr/>
          </a:p>
        </p:txBody>
      </p:sp>
      <p:sp>
        <p:nvSpPr>
          <p:cNvPr id="363" name="Google Shape;363;p21"/>
          <p:cNvSpPr txBox="1"/>
          <p:nvPr/>
        </p:nvSpPr>
        <p:spPr>
          <a:xfrm>
            <a:off x="294969" y="937607"/>
            <a:ext cx="2487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432FF"/>
                </a:solidFill>
              </a:rPr>
              <a:t>r </a:t>
            </a:r>
            <a:r>
              <a:rPr lang="en-US" sz="1600" b="1">
                <a:solidFill>
                  <a:srgbClr val="0432FF"/>
                </a:solidFill>
                <a:latin typeface="Arial"/>
                <a:ea typeface="Arial"/>
                <a:cs typeface="Arial"/>
                <a:sym typeface="Arial"/>
              </a:rPr>
              <a:t>&gt; 0.70</a:t>
            </a:r>
            <a:endParaRPr/>
          </a:p>
          <a:p>
            <a:pPr marL="0" marR="0" lvl="0" indent="0" algn="l" rtl="0">
              <a:spcBef>
                <a:spcPts val="0"/>
              </a:spcBef>
              <a:spcAft>
                <a:spcPts val="0"/>
              </a:spcAft>
              <a:buNone/>
            </a:pPr>
            <a:r>
              <a:rPr lang="en-US" sz="1600" b="1">
                <a:solidFill>
                  <a:srgbClr val="0432FF"/>
                </a:solidFill>
                <a:latin typeface="Arial"/>
                <a:ea typeface="Arial"/>
                <a:cs typeface="Arial"/>
                <a:sym typeface="Arial"/>
              </a:rPr>
              <a:t>High Correlation</a:t>
            </a:r>
            <a:endParaRPr/>
          </a:p>
        </p:txBody>
      </p:sp>
      <p:sp>
        <p:nvSpPr>
          <p:cNvPr id="364" name="Google Shape;364;p21"/>
          <p:cNvSpPr/>
          <p:nvPr/>
        </p:nvSpPr>
        <p:spPr>
          <a:xfrm>
            <a:off x="9124375" y="845850"/>
            <a:ext cx="2752800" cy="985800"/>
          </a:xfrm>
          <a:prstGeom prst="rightArrow">
            <a:avLst>
              <a:gd name="adj1" fmla="val 50000"/>
              <a:gd name="adj2" fmla="val 50000"/>
            </a:avLst>
          </a:prstGeom>
          <a:noFill/>
          <a:ln w="12700" cap="flat" cmpd="sng">
            <a:solidFill>
              <a:srgbClr val="0029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365" name="Google Shape;365;p21"/>
          <p:cNvSpPr txBox="1"/>
          <p:nvPr/>
        </p:nvSpPr>
        <p:spPr>
          <a:xfrm>
            <a:off x="9153862" y="1012717"/>
            <a:ext cx="2384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432FF"/>
                </a:solidFill>
              </a:rPr>
              <a:t>r </a:t>
            </a:r>
            <a:r>
              <a:rPr lang="en-US" sz="1600" b="1">
                <a:solidFill>
                  <a:srgbClr val="0432FF"/>
                </a:solidFill>
                <a:latin typeface="Arial"/>
                <a:ea typeface="Arial"/>
                <a:cs typeface="Arial"/>
                <a:sym typeface="Arial"/>
              </a:rPr>
              <a:t> &lt; 0.40</a:t>
            </a:r>
            <a:endParaRPr/>
          </a:p>
          <a:p>
            <a:pPr marL="0" marR="0" lvl="0" indent="0" algn="l" rtl="0">
              <a:spcBef>
                <a:spcPts val="0"/>
              </a:spcBef>
              <a:spcAft>
                <a:spcPts val="0"/>
              </a:spcAft>
              <a:buNone/>
            </a:pPr>
            <a:r>
              <a:rPr lang="en-US" sz="1600" b="1">
                <a:solidFill>
                  <a:srgbClr val="0432FF"/>
                </a:solidFill>
                <a:latin typeface="Arial"/>
                <a:ea typeface="Arial"/>
                <a:cs typeface="Arial"/>
                <a:sym typeface="Arial"/>
              </a:rPr>
              <a:t>Weak Correlation</a:t>
            </a:r>
            <a:endParaRPr/>
          </a:p>
        </p:txBody>
      </p:sp>
      <p:graphicFrame>
        <p:nvGraphicFramePr>
          <p:cNvPr id="366" name="Google Shape;366;p21"/>
          <p:cNvGraphicFramePr/>
          <p:nvPr/>
        </p:nvGraphicFramePr>
        <p:xfrm>
          <a:off x="3657603" y="2242911"/>
          <a:ext cx="4343575" cy="3380950"/>
        </p:xfrm>
        <a:graphic>
          <a:graphicData uri="http://schemas.openxmlformats.org/drawingml/2006/table">
            <a:tbl>
              <a:tblPr>
                <a:noFill/>
                <a:tableStyleId>{1112ADEB-F072-4159-9118-95CA696DD0E9}</a:tableStyleId>
              </a:tblPr>
              <a:tblGrid>
                <a:gridCol w="1180325">
                  <a:extLst>
                    <a:ext uri="{9D8B030D-6E8A-4147-A177-3AD203B41FA5}">
                      <a16:colId xmlns:a16="http://schemas.microsoft.com/office/drawing/2014/main" val="20000"/>
                    </a:ext>
                  </a:extLst>
                </a:gridCol>
                <a:gridCol w="1062275">
                  <a:extLst>
                    <a:ext uri="{9D8B030D-6E8A-4147-A177-3AD203B41FA5}">
                      <a16:colId xmlns:a16="http://schemas.microsoft.com/office/drawing/2014/main" val="20001"/>
                    </a:ext>
                  </a:extLst>
                </a:gridCol>
                <a:gridCol w="1180325">
                  <a:extLst>
                    <a:ext uri="{9D8B030D-6E8A-4147-A177-3AD203B41FA5}">
                      <a16:colId xmlns:a16="http://schemas.microsoft.com/office/drawing/2014/main" val="20002"/>
                    </a:ext>
                  </a:extLst>
                </a:gridCol>
                <a:gridCol w="920650">
                  <a:extLst>
                    <a:ext uri="{9D8B030D-6E8A-4147-A177-3AD203B41FA5}">
                      <a16:colId xmlns:a16="http://schemas.microsoft.com/office/drawing/2014/main" val="20003"/>
                    </a:ext>
                  </a:extLst>
                </a:gridCol>
              </a:tblGrid>
              <a:tr h="3456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Symbol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Name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Correlation (Pearson)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P-value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SPCE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Virgin Galactic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ADBB8"/>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7.34E-34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1"/>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GameStop</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CDCBA"/>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8.14E-33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2"/>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MRNA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Moderna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CDCBA"/>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1.15E-30</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3"/>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PTON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Peloton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CDCBA"/>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6.90E-31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4"/>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NVAX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Novavax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1DEBF"/>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3.28E-24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5"/>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NIO</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Nio</a:t>
                      </a:r>
                      <a:endParaRPr sz="1100" b="0" i="0" u="none" strike="noStrike" cap="none">
                        <a:solidFill>
                          <a:srgbClr val="000000"/>
                        </a:solidFill>
                        <a:latin typeface="Calibri"/>
                        <a:ea typeface="Calibri"/>
                        <a:cs typeface="Calibri"/>
                        <a:sym typeface="Calibri"/>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1DEBF"/>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2.21E-30</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6"/>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BABA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Alibaba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4DFC1"/>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9.83E-29</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7"/>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ZM</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Zoom</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6E0C3"/>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3.11E-27</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8"/>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NVDA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Nvidia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6E0C3"/>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6.42E-28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9"/>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META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Facebook</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62%</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9E1C5"/>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1.12E-26</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0"/>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ETSY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Etsy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CE2C8"/>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2.04E-22</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1"/>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CLOV</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Clover Health</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CE2C8"/>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2.27E-24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2"/>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TLRY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Tilray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EE3CA"/>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8.23E-25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BB</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Blackberry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3E5CE"/>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1.28E-22</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4"/>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AAL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American Airlines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0EBD9"/>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2.06E-18</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5"/>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TSLA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Tesla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EEE0"/>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2.91E-16</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6"/>
                  </a:ext>
                </a:extLst>
              </a:tr>
              <a:tr h="178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Amd</a:t>
                      </a:r>
                      <a:endParaRPr sz="1100" b="0" i="0" u="none" strike="noStrike" cap="none">
                        <a:solidFill>
                          <a:srgbClr val="000000"/>
                        </a:solidFill>
                        <a:latin typeface="Calibri"/>
                        <a:ea typeface="Calibri"/>
                        <a:cs typeface="Calibri"/>
                        <a:sym typeface="Calibri"/>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EEE0"/>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3.18E-16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7"/>
                  </a:ext>
                </a:extLst>
              </a:tr>
            </a:tbl>
          </a:graphicData>
        </a:graphic>
      </p:graphicFrame>
      <p:graphicFrame>
        <p:nvGraphicFramePr>
          <p:cNvPr id="367" name="Google Shape;367;p21"/>
          <p:cNvGraphicFramePr/>
          <p:nvPr/>
        </p:nvGraphicFramePr>
        <p:xfrm>
          <a:off x="-9830" y="2223112"/>
          <a:ext cx="3588775" cy="2267075"/>
        </p:xfrm>
        <a:graphic>
          <a:graphicData uri="http://schemas.openxmlformats.org/drawingml/2006/table">
            <a:tbl>
              <a:tblPr>
                <a:noFill/>
                <a:tableStyleId>{1112ADEB-F072-4159-9118-95CA696DD0E9}</a:tableStyleId>
              </a:tblPr>
              <a:tblGrid>
                <a:gridCol w="1043250">
                  <a:extLst>
                    <a:ext uri="{9D8B030D-6E8A-4147-A177-3AD203B41FA5}">
                      <a16:colId xmlns:a16="http://schemas.microsoft.com/office/drawing/2014/main" val="20000"/>
                    </a:ext>
                  </a:extLst>
                </a:gridCol>
                <a:gridCol w="938925">
                  <a:extLst>
                    <a:ext uri="{9D8B030D-6E8A-4147-A177-3AD203B41FA5}">
                      <a16:colId xmlns:a16="http://schemas.microsoft.com/office/drawing/2014/main" val="20001"/>
                    </a:ext>
                  </a:extLst>
                </a:gridCol>
                <a:gridCol w="1043250">
                  <a:extLst>
                    <a:ext uri="{9D8B030D-6E8A-4147-A177-3AD203B41FA5}">
                      <a16:colId xmlns:a16="http://schemas.microsoft.com/office/drawing/2014/main" val="20002"/>
                    </a:ext>
                  </a:extLst>
                </a:gridCol>
                <a:gridCol w="563350">
                  <a:extLst>
                    <a:ext uri="{9D8B030D-6E8A-4147-A177-3AD203B41FA5}">
                      <a16:colId xmlns:a16="http://schemas.microsoft.com/office/drawing/2014/main" val="20003"/>
                    </a:ext>
                  </a:extLst>
                </a:gridCol>
              </a:tblGrid>
              <a:tr h="362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Symbol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Name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Correlation (Pearson)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P-value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93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NOK</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Nokia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2.13E-119</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1"/>
                  </a:ext>
                </a:extLst>
              </a:tr>
              <a:tr h="362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WISH</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Context Logic Inc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BC890"/>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4.23E-71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2"/>
                  </a:ext>
                </a:extLst>
              </a:tr>
              <a:tr h="193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FVRR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Fiverr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ACE9D"/>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1.39E-24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3"/>
                  </a:ext>
                </a:extLst>
              </a:tr>
              <a:tr h="193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ZG </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Zillow Group</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79%</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DCF9F"/>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2.66E-47</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4"/>
                  </a:ext>
                </a:extLst>
              </a:tr>
              <a:tr h="193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7D4A8"/>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3.56E-44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5"/>
                  </a:ext>
                </a:extLst>
              </a:tr>
              <a:tr h="258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PLUG</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Plug Power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DD6AD"/>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1.87E-40</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6"/>
                  </a:ext>
                </a:extLst>
              </a:tr>
              <a:tr h="1937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BYND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Beyond Meat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DD6AD"/>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1.87E-40</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7"/>
                  </a:ext>
                </a:extLst>
              </a:tr>
              <a:tr h="1957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NFLX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Netflix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4D9B3"/>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2.26E-36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8"/>
                  </a:ext>
                </a:extLst>
              </a:tr>
            </a:tbl>
          </a:graphicData>
        </a:graphic>
      </p:graphicFrame>
      <p:graphicFrame>
        <p:nvGraphicFramePr>
          <p:cNvPr id="368" name="Google Shape;368;p21"/>
          <p:cNvGraphicFramePr/>
          <p:nvPr/>
        </p:nvGraphicFramePr>
        <p:xfrm>
          <a:off x="8047640" y="2252743"/>
          <a:ext cx="4095175" cy="2161950"/>
        </p:xfrm>
        <a:graphic>
          <a:graphicData uri="http://schemas.openxmlformats.org/drawingml/2006/table">
            <a:tbl>
              <a:tblPr>
                <a:noFill/>
                <a:tableStyleId>{1112ADEB-F072-4159-9118-95CA696DD0E9}</a:tableStyleId>
              </a:tblPr>
              <a:tblGrid>
                <a:gridCol w="1193925">
                  <a:extLst>
                    <a:ext uri="{9D8B030D-6E8A-4147-A177-3AD203B41FA5}">
                      <a16:colId xmlns:a16="http://schemas.microsoft.com/office/drawing/2014/main" val="20000"/>
                    </a:ext>
                  </a:extLst>
                </a:gridCol>
                <a:gridCol w="1074550">
                  <a:extLst>
                    <a:ext uri="{9D8B030D-6E8A-4147-A177-3AD203B41FA5}">
                      <a16:colId xmlns:a16="http://schemas.microsoft.com/office/drawing/2014/main" val="20001"/>
                    </a:ext>
                  </a:extLst>
                </a:gridCol>
                <a:gridCol w="1193925">
                  <a:extLst>
                    <a:ext uri="{9D8B030D-6E8A-4147-A177-3AD203B41FA5}">
                      <a16:colId xmlns:a16="http://schemas.microsoft.com/office/drawing/2014/main" val="20002"/>
                    </a:ext>
                  </a:extLst>
                </a:gridCol>
                <a:gridCol w="632775">
                  <a:extLst>
                    <a:ext uri="{9D8B030D-6E8A-4147-A177-3AD203B41FA5}">
                      <a16:colId xmlns:a16="http://schemas.microsoft.com/office/drawing/2014/main" val="20003"/>
                    </a:ext>
                  </a:extLst>
                </a:gridCol>
              </a:tblGrid>
              <a:tr h="3489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Symbol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Name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Correlation (Pearson)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P-value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489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BBBY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Bed Bath &amp; Beyond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F0E5"/>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3.34E-13</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1"/>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UBER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Uber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F0E5"/>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4.49E-15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2"/>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KOSS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Koss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5F3EB"/>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6.67E-05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extLst>
                  <a:ext uri="{0D108BD9-81ED-4DB2-BD59-A6C34878D82A}">
                    <a16:rowId xmlns:a16="http://schemas.microsoft.com/office/drawing/2014/main" val="10003"/>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AMZN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Amazon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5E6D0"/>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1.28E-11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4"/>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AAPL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Apple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39%</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5F9F9"/>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6.72E-10</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5"/>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PLTR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Palantir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FF2"/>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2.86E-07</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6"/>
                  </a:ext>
                </a:extLst>
              </a:tr>
              <a:tr h="18587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MSFT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Microsoft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DBDE"/>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8.24E-06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7"/>
                  </a:ext>
                </a:extLst>
              </a:tr>
              <a:tr h="3489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Alphabet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CBCD"/>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0.0002295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8"/>
                  </a:ext>
                </a:extLst>
              </a:tr>
            </a:tbl>
          </a:graphicData>
        </a:graphic>
      </p:graphicFrame>
      <p:sp>
        <p:nvSpPr>
          <p:cNvPr id="369" name="Google Shape;369;p21"/>
          <p:cNvSpPr/>
          <p:nvPr/>
        </p:nvSpPr>
        <p:spPr>
          <a:xfrm>
            <a:off x="169825" y="706950"/>
            <a:ext cx="2688900" cy="985800"/>
          </a:xfrm>
          <a:prstGeom prst="rightArrow">
            <a:avLst>
              <a:gd name="adj1" fmla="val 50000"/>
              <a:gd name="adj2" fmla="val 50000"/>
            </a:avLst>
          </a:prstGeom>
          <a:noFill/>
          <a:ln w="12700" cap="flat" cmpd="sng">
            <a:solidFill>
              <a:srgbClr val="0029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Palatino"/>
              <a:ea typeface="Palatino"/>
              <a:cs typeface="Palatino"/>
              <a:sym typeface="Palatino"/>
            </a:endParaRPr>
          </a:p>
        </p:txBody>
      </p:sp>
      <p:sp>
        <p:nvSpPr>
          <p:cNvPr id="2" name="Slide Number Placeholder 1">
            <a:extLst>
              <a:ext uri="{FF2B5EF4-FFF2-40B4-BE49-F238E27FC236}">
                <a16:creationId xmlns:a16="http://schemas.microsoft.com/office/drawing/2014/main" id="{D13BEE06-49B6-BC5C-82A7-66BCFED624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2"/>
          <p:cNvSpPr txBox="1">
            <a:spLocks noGrp="1"/>
          </p:cNvSpPr>
          <p:nvPr>
            <p:ph type="title"/>
          </p:nvPr>
        </p:nvSpPr>
        <p:spPr>
          <a:xfrm>
            <a:off x="324466" y="300970"/>
            <a:ext cx="11277600" cy="332399"/>
          </a:xfrm>
          <a:prstGeom prst="rect">
            <a:avLst/>
          </a:prstGeom>
          <a:noFill/>
          <a:ln>
            <a:noFill/>
          </a:ln>
        </p:spPr>
        <p:txBody>
          <a:bodyPr spcFirstLastPara="1" wrap="square" lIns="0" tIns="0" rIns="0" bIns="0" anchor="ctr" anchorCtr="0">
            <a:spAutoFit/>
          </a:bodyPr>
          <a:lstStyle/>
          <a:p>
            <a:pPr marL="0" lvl="0" indent="0" algn="just" rtl="0">
              <a:lnSpc>
                <a:spcPct val="90000"/>
              </a:lnSpc>
              <a:spcBef>
                <a:spcPts val="0"/>
              </a:spcBef>
              <a:spcAft>
                <a:spcPts val="0"/>
              </a:spcAft>
              <a:buClr>
                <a:schemeClr val="dk2"/>
              </a:buClr>
              <a:buSzPts val="2400"/>
              <a:buFont typeface="Arial"/>
              <a:buNone/>
            </a:pPr>
            <a:r>
              <a:rPr lang="en-US" sz="2400"/>
              <a:t>Correlation Results: Stock Comment Volume ~ Stock Log Daily Returns</a:t>
            </a:r>
            <a:endParaRPr/>
          </a:p>
        </p:txBody>
      </p:sp>
      <p:sp>
        <p:nvSpPr>
          <p:cNvPr id="375" name="Google Shape;375;p22"/>
          <p:cNvSpPr/>
          <p:nvPr/>
        </p:nvSpPr>
        <p:spPr>
          <a:xfrm>
            <a:off x="2851350" y="787776"/>
            <a:ext cx="5898600" cy="1111200"/>
          </a:xfrm>
          <a:prstGeom prst="rightArrow">
            <a:avLst>
              <a:gd name="adj1" fmla="val 50000"/>
              <a:gd name="adj2" fmla="val 50000"/>
            </a:avLst>
          </a:prstGeom>
          <a:noFill/>
          <a:ln w="12700" cap="flat" cmpd="sng">
            <a:solidFill>
              <a:srgbClr val="0029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a:ea typeface="Palatino"/>
              <a:cs typeface="Palatino"/>
              <a:sym typeface="Palatino"/>
            </a:endParaRPr>
          </a:p>
        </p:txBody>
      </p:sp>
      <p:sp>
        <p:nvSpPr>
          <p:cNvPr id="376" name="Google Shape;376;p22"/>
          <p:cNvSpPr txBox="1"/>
          <p:nvPr/>
        </p:nvSpPr>
        <p:spPr>
          <a:xfrm>
            <a:off x="4857154" y="1022549"/>
            <a:ext cx="2384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432FF"/>
                </a:solidFill>
              </a:rPr>
              <a:t>r</a:t>
            </a:r>
            <a:r>
              <a:rPr lang="en-US" sz="1600" b="1">
                <a:solidFill>
                  <a:srgbClr val="0432FF"/>
                </a:solidFill>
                <a:latin typeface="Arial"/>
                <a:ea typeface="Arial"/>
                <a:cs typeface="Arial"/>
                <a:sym typeface="Arial"/>
              </a:rPr>
              <a:t> &lt; 0.40</a:t>
            </a:r>
            <a:endParaRPr/>
          </a:p>
          <a:p>
            <a:pPr marL="0" marR="0" lvl="0" indent="0" algn="l" rtl="0">
              <a:spcBef>
                <a:spcPts val="0"/>
              </a:spcBef>
              <a:spcAft>
                <a:spcPts val="0"/>
              </a:spcAft>
              <a:buNone/>
            </a:pPr>
            <a:r>
              <a:rPr lang="en-US" sz="1600" b="1">
                <a:solidFill>
                  <a:srgbClr val="0432FF"/>
                </a:solidFill>
                <a:latin typeface="Arial"/>
                <a:ea typeface="Arial"/>
                <a:cs typeface="Arial"/>
                <a:sym typeface="Arial"/>
              </a:rPr>
              <a:t>Weak Correlation</a:t>
            </a:r>
            <a:endParaRPr/>
          </a:p>
        </p:txBody>
      </p:sp>
      <p:graphicFrame>
        <p:nvGraphicFramePr>
          <p:cNvPr id="377" name="Google Shape;377;p22"/>
          <p:cNvGraphicFramePr/>
          <p:nvPr/>
        </p:nvGraphicFramePr>
        <p:xfrm>
          <a:off x="1697206" y="2097653"/>
          <a:ext cx="4143175" cy="3439525"/>
        </p:xfrm>
        <a:graphic>
          <a:graphicData uri="http://schemas.openxmlformats.org/drawingml/2006/table">
            <a:tbl>
              <a:tblPr>
                <a:noFill/>
                <a:tableStyleId>{1112ADEB-F072-4159-9118-95CA696DD0E9}</a:tableStyleId>
              </a:tblPr>
              <a:tblGrid>
                <a:gridCol w="646950">
                  <a:extLst>
                    <a:ext uri="{9D8B030D-6E8A-4147-A177-3AD203B41FA5}">
                      <a16:colId xmlns:a16="http://schemas.microsoft.com/office/drawing/2014/main" val="20000"/>
                    </a:ext>
                  </a:extLst>
                </a:gridCol>
                <a:gridCol w="1307650">
                  <a:extLst>
                    <a:ext uri="{9D8B030D-6E8A-4147-A177-3AD203B41FA5}">
                      <a16:colId xmlns:a16="http://schemas.microsoft.com/office/drawing/2014/main" val="20001"/>
                    </a:ext>
                  </a:extLst>
                </a:gridCol>
                <a:gridCol w="1087400">
                  <a:extLst>
                    <a:ext uri="{9D8B030D-6E8A-4147-A177-3AD203B41FA5}">
                      <a16:colId xmlns:a16="http://schemas.microsoft.com/office/drawing/2014/main" val="20002"/>
                    </a:ext>
                  </a:extLst>
                </a:gridCol>
                <a:gridCol w="1101175">
                  <a:extLst>
                    <a:ext uri="{9D8B030D-6E8A-4147-A177-3AD203B41FA5}">
                      <a16:colId xmlns:a16="http://schemas.microsoft.com/office/drawing/2014/main" val="20003"/>
                    </a:ext>
                  </a:extLst>
                </a:gridCol>
              </a:tblGrid>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Symbol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Name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Log Daily Returns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P-value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PLUG</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Plug Power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1.05039E-06</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1"/>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SPCE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Virgin Galactic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ACE9D"/>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5.52177E-05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2"/>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TLRY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Tilray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AD5AA"/>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0.000191009</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3"/>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CLOV</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Clover Health</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22%</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9DBB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0.000701075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4"/>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1DEBE"/>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0.001316033</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A6C"/>
                    </a:solidFill>
                  </a:tcPr>
                </a:tc>
                <a:extLst>
                  <a:ext uri="{0D108BD9-81ED-4DB2-BD59-A6C34878D82A}">
                    <a16:rowId xmlns:a16="http://schemas.microsoft.com/office/drawing/2014/main" val="10005"/>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GameStop</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1DEBE"/>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0.001402891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A6C"/>
                    </a:solidFill>
                  </a:tcPr>
                </a:tc>
                <a:extLst>
                  <a:ext uri="{0D108BD9-81ED-4DB2-BD59-A6C34878D82A}">
                    <a16:rowId xmlns:a16="http://schemas.microsoft.com/office/drawing/2014/main" val="10006"/>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PLTR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Palantir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1DEBE"/>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0.000957736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A6C"/>
                    </a:solidFill>
                  </a:tcPr>
                </a:tc>
                <a:extLst>
                  <a:ext uri="{0D108BD9-81ED-4DB2-BD59-A6C34878D82A}">
                    <a16:rowId xmlns:a16="http://schemas.microsoft.com/office/drawing/2014/main" val="10007"/>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NOK</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Nokia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8E7D2"/>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0.005395559</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072"/>
                    </a:solidFill>
                  </a:tcPr>
                </a:tc>
                <a:extLst>
                  <a:ext uri="{0D108BD9-81ED-4DB2-BD59-A6C34878D82A}">
                    <a16:rowId xmlns:a16="http://schemas.microsoft.com/office/drawing/2014/main" val="10008"/>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NFLX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Netflix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8E7D2"/>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0.004798792</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F71"/>
                    </a:solidFill>
                  </a:tcPr>
                </a:tc>
                <a:extLst>
                  <a:ext uri="{0D108BD9-81ED-4DB2-BD59-A6C34878D82A}">
                    <a16:rowId xmlns:a16="http://schemas.microsoft.com/office/drawing/2014/main" val="10009"/>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BB</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Blackberry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0EBD9"/>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0.010172697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678"/>
                    </a:solidFill>
                  </a:tcPr>
                </a:tc>
                <a:extLst>
                  <a:ext uri="{0D108BD9-81ED-4DB2-BD59-A6C34878D82A}">
                    <a16:rowId xmlns:a16="http://schemas.microsoft.com/office/drawing/2014/main" val="10010"/>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AAL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American Airlines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0EBD9"/>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0.010513096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678"/>
                    </a:solidFill>
                  </a:tcPr>
                </a:tc>
                <a:extLst>
                  <a:ext uri="{0D108BD9-81ED-4DB2-BD59-A6C34878D82A}">
                    <a16:rowId xmlns:a16="http://schemas.microsoft.com/office/drawing/2014/main" val="10011"/>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NVDA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Nvidia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EEE0"/>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0.016637547</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E80"/>
                    </a:solidFill>
                  </a:tcPr>
                </a:tc>
                <a:extLst>
                  <a:ext uri="{0D108BD9-81ED-4DB2-BD59-A6C34878D82A}">
                    <a16:rowId xmlns:a16="http://schemas.microsoft.com/office/drawing/2014/main" val="10012"/>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TSLA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Tesla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F1E7"/>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0.02049406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8385"/>
                    </a:solidFill>
                  </a:tcPr>
                </a:tc>
                <a:extLst>
                  <a:ext uri="{0D108BD9-81ED-4DB2-BD59-A6C34878D82A}">
                    <a16:rowId xmlns:a16="http://schemas.microsoft.com/office/drawing/2014/main" val="10013"/>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BYND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Beyond Meat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F1E7"/>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0.009662725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577"/>
                    </a:solidFill>
                  </a:tcPr>
                </a:tc>
                <a:extLst>
                  <a:ext uri="{0D108BD9-81ED-4DB2-BD59-A6C34878D82A}">
                    <a16:rowId xmlns:a16="http://schemas.microsoft.com/office/drawing/2014/main" val="10014"/>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BBBY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Bed Bath &amp; Beyond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7F4ED"/>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0.036709972</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989B"/>
                    </a:solidFill>
                  </a:tcPr>
                </a:tc>
                <a:extLst>
                  <a:ext uri="{0D108BD9-81ED-4DB2-BD59-A6C34878D82A}">
                    <a16:rowId xmlns:a16="http://schemas.microsoft.com/office/drawing/2014/main" val="10015"/>
                  </a:ext>
                </a:extLst>
              </a:tr>
              <a:tr h="2023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Amd</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AEC"/>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0.12648731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8F6"/>
                    </a:solidFill>
                  </a:tcPr>
                </a:tc>
                <a:extLst>
                  <a:ext uri="{0D108BD9-81ED-4DB2-BD59-A6C34878D82A}">
                    <a16:rowId xmlns:a16="http://schemas.microsoft.com/office/drawing/2014/main" val="10016"/>
                  </a:ext>
                </a:extLst>
              </a:tr>
            </a:tbl>
          </a:graphicData>
        </a:graphic>
      </p:graphicFrame>
      <p:graphicFrame>
        <p:nvGraphicFramePr>
          <p:cNvPr id="378" name="Google Shape;378;p22"/>
          <p:cNvGraphicFramePr/>
          <p:nvPr/>
        </p:nvGraphicFramePr>
        <p:xfrm>
          <a:off x="6135329" y="2128590"/>
          <a:ext cx="3858250" cy="3439475"/>
        </p:xfrm>
        <a:graphic>
          <a:graphicData uri="http://schemas.openxmlformats.org/drawingml/2006/table">
            <a:tbl>
              <a:tblPr>
                <a:noFill/>
                <a:tableStyleId>{1112ADEB-F072-4159-9118-95CA696DD0E9}</a:tableStyleId>
              </a:tblPr>
              <a:tblGrid>
                <a:gridCol w="602450">
                  <a:extLst>
                    <a:ext uri="{9D8B030D-6E8A-4147-A177-3AD203B41FA5}">
                      <a16:colId xmlns:a16="http://schemas.microsoft.com/office/drawing/2014/main" val="20000"/>
                    </a:ext>
                  </a:extLst>
                </a:gridCol>
                <a:gridCol w="1217725">
                  <a:extLst>
                    <a:ext uri="{9D8B030D-6E8A-4147-A177-3AD203B41FA5}">
                      <a16:colId xmlns:a16="http://schemas.microsoft.com/office/drawing/2014/main" val="20001"/>
                    </a:ext>
                  </a:extLst>
                </a:gridCol>
                <a:gridCol w="1012625">
                  <a:extLst>
                    <a:ext uri="{9D8B030D-6E8A-4147-A177-3AD203B41FA5}">
                      <a16:colId xmlns:a16="http://schemas.microsoft.com/office/drawing/2014/main" val="20002"/>
                    </a:ext>
                  </a:extLst>
                </a:gridCol>
                <a:gridCol w="1025450">
                  <a:extLst>
                    <a:ext uri="{9D8B030D-6E8A-4147-A177-3AD203B41FA5}">
                      <a16:colId xmlns:a16="http://schemas.microsoft.com/office/drawing/2014/main" val="20003"/>
                    </a:ext>
                  </a:extLst>
                </a:gridCol>
              </a:tblGrid>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Symbol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Name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Log Daily Returns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P-value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005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NIO</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Nio</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D5D7"/>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0.202071757</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E0C4"/>
                    </a:solidFill>
                  </a:tcPr>
                </a:tc>
                <a:extLst>
                  <a:ext uri="{0D108BD9-81ED-4DB2-BD59-A6C34878D82A}">
                    <a16:rowId xmlns:a16="http://schemas.microsoft.com/office/drawing/2014/main" val="10001"/>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AAPL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Apple</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D0D2"/>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0.226664134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4D9B3"/>
                    </a:solidFill>
                  </a:tcPr>
                </a:tc>
                <a:extLst>
                  <a:ext uri="{0D108BD9-81ED-4DB2-BD59-A6C34878D82A}">
                    <a16:rowId xmlns:a16="http://schemas.microsoft.com/office/drawing/2014/main" val="10002"/>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BABA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Alibaba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F7FA"/>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0.284249835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1EBDA"/>
                    </a:solidFill>
                  </a:tcPr>
                </a:tc>
                <a:extLst>
                  <a:ext uri="{0D108BD9-81ED-4DB2-BD59-A6C34878D82A}">
                    <a16:rowId xmlns:a16="http://schemas.microsoft.com/office/drawing/2014/main" val="10003"/>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MSFT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Microsoft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F7FA"/>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0.29245099</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EAD8"/>
                    </a:solidFill>
                  </a:tcPr>
                </a:tc>
                <a:extLst>
                  <a:ext uri="{0D108BD9-81ED-4DB2-BD59-A6C34878D82A}">
                    <a16:rowId xmlns:a16="http://schemas.microsoft.com/office/drawing/2014/main" val="10004"/>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KOSS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Koss</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F5F7"/>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0.610959978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AD4AA"/>
                    </a:solidFill>
                  </a:tcPr>
                </a:tc>
                <a:extLst>
                  <a:ext uri="{0D108BD9-81ED-4DB2-BD59-A6C34878D82A}">
                    <a16:rowId xmlns:a16="http://schemas.microsoft.com/office/drawing/2014/main" val="10005"/>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ETSY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Etsy</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DEF"/>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0.604158949</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BD5AB"/>
                    </a:solidFill>
                  </a:tcPr>
                </a:tc>
                <a:extLst>
                  <a:ext uri="{0D108BD9-81ED-4DB2-BD59-A6C34878D82A}">
                    <a16:rowId xmlns:a16="http://schemas.microsoft.com/office/drawing/2014/main" val="10006"/>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WISH</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Context Logic Inc</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CEF"/>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0.587577481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ED6AE"/>
                    </a:solidFill>
                  </a:tcPr>
                </a:tc>
                <a:extLst>
                  <a:ext uri="{0D108BD9-81ED-4DB2-BD59-A6C34878D82A}">
                    <a16:rowId xmlns:a16="http://schemas.microsoft.com/office/drawing/2014/main" val="10007"/>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Alphabet</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AED"/>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0.650916557</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3D2A4"/>
                    </a:solidFill>
                  </a:tcPr>
                </a:tc>
                <a:extLst>
                  <a:ext uri="{0D108BD9-81ED-4DB2-BD59-A6C34878D82A}">
                    <a16:rowId xmlns:a16="http://schemas.microsoft.com/office/drawing/2014/main" val="10008"/>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UBER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Uber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4E6"/>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0.908489051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7C07F"/>
                    </a:solidFill>
                  </a:tcPr>
                </a:tc>
                <a:extLst>
                  <a:ext uri="{0D108BD9-81ED-4DB2-BD59-A6C34878D82A}">
                    <a16:rowId xmlns:a16="http://schemas.microsoft.com/office/drawing/2014/main" val="10009"/>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MRNA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Moderna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DFE2"/>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0.931789576</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extLst>
                  <a:ext uri="{0D108BD9-81ED-4DB2-BD59-A6C34878D82A}">
                    <a16:rowId xmlns:a16="http://schemas.microsoft.com/office/drawing/2014/main" val="10010"/>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NVAX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Novavax</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D6D8"/>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0.62346512</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7D4A8"/>
                    </a:solidFill>
                  </a:tcPr>
                </a:tc>
                <a:extLst>
                  <a:ext uri="{0D108BD9-81ED-4DB2-BD59-A6C34878D82A}">
                    <a16:rowId xmlns:a16="http://schemas.microsoft.com/office/drawing/2014/main" val="10011"/>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AMZN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Amazon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D2D5"/>
                    </a:solidFill>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0.458567234</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3DFC0"/>
                    </a:solidFill>
                  </a:tcPr>
                </a:tc>
                <a:extLst>
                  <a:ext uri="{0D108BD9-81ED-4DB2-BD59-A6C34878D82A}">
                    <a16:rowId xmlns:a16="http://schemas.microsoft.com/office/drawing/2014/main" val="10012"/>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META</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Facebook</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BEC1"/>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0.096567114</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0F8F5"/>
                    </a:solidFill>
                  </a:tcPr>
                </a:tc>
                <a:extLst>
                  <a:ext uri="{0D108BD9-81ED-4DB2-BD59-A6C34878D82A}">
                    <a16:rowId xmlns:a16="http://schemas.microsoft.com/office/drawing/2014/main" val="10013"/>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ZM</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Zoom</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B2B4"/>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0.02388591</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FCFF"/>
                    </a:solidFill>
                  </a:tcPr>
                </a:tc>
                <a:extLst>
                  <a:ext uri="{0D108BD9-81ED-4DB2-BD59-A6C34878D82A}">
                    <a16:rowId xmlns:a16="http://schemas.microsoft.com/office/drawing/2014/main" val="10014"/>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FVRR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Fiverr</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9EA1"/>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0.034849645</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FCFE"/>
                    </a:solidFill>
                  </a:tcPr>
                </a:tc>
                <a:extLst>
                  <a:ext uri="{0D108BD9-81ED-4DB2-BD59-A6C34878D82A}">
                    <a16:rowId xmlns:a16="http://schemas.microsoft.com/office/drawing/2014/main" val="10015"/>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PTON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Peloton</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-31%</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7F81"/>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3.1219E-06</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6"/>
                  </a:ext>
                </a:extLst>
              </a:tr>
              <a:tr h="190525">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ZG </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Zillow Group</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-38%</a:t>
                      </a:r>
                      <a:endParaRPr/>
                    </a:p>
                  </a:txBody>
                  <a:tcPr marL="7625" marR="7625" marT="7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1.30691E-08</a:t>
                      </a:r>
                      <a:endParaRPr/>
                    </a:p>
                  </a:txBody>
                  <a:tcPr marL="7625" marR="7625" marT="76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17"/>
                  </a:ext>
                </a:extLst>
              </a:tr>
            </a:tbl>
          </a:graphicData>
        </a:graphic>
      </p:graphicFrame>
      <p:sp>
        <p:nvSpPr>
          <p:cNvPr id="2" name="Slide Number Placeholder 1">
            <a:extLst>
              <a:ext uri="{FF2B5EF4-FFF2-40B4-BE49-F238E27FC236}">
                <a16:creationId xmlns:a16="http://schemas.microsoft.com/office/drawing/2014/main" id="{7840245E-62C5-729C-A74F-7D679DAE78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3"/>
          <p:cNvSpPr txBox="1">
            <a:spLocks noGrp="1"/>
          </p:cNvSpPr>
          <p:nvPr>
            <p:ph type="title"/>
          </p:nvPr>
        </p:nvSpPr>
        <p:spPr>
          <a:xfrm>
            <a:off x="381000" y="758782"/>
            <a:ext cx="11430000" cy="4431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200"/>
              <a:buFont typeface="Arial"/>
              <a:buNone/>
            </a:pPr>
            <a:r>
              <a:rPr lang="en-US" sz="3200"/>
              <a:t>Model fitting data preparation</a:t>
            </a:r>
            <a:endParaRPr/>
          </a:p>
        </p:txBody>
      </p:sp>
      <p:sp>
        <p:nvSpPr>
          <p:cNvPr id="384" name="Google Shape;384;p23"/>
          <p:cNvSpPr txBox="1">
            <a:spLocks noGrp="1"/>
          </p:cNvSpPr>
          <p:nvPr>
            <p:ph type="body" idx="1"/>
          </p:nvPr>
        </p:nvSpPr>
        <p:spPr>
          <a:xfrm>
            <a:off x="380999" y="1484672"/>
            <a:ext cx="10867104" cy="4434348"/>
          </a:xfrm>
          <a:prstGeom prst="rect">
            <a:avLst/>
          </a:prstGeom>
          <a:noFill/>
          <a:ln>
            <a:noFill/>
          </a:ln>
        </p:spPr>
        <p:txBody>
          <a:bodyPr spcFirstLastPara="1" wrap="square" lIns="0" tIns="0" rIns="0" bIns="0" anchor="t" anchorCtr="0">
            <a:noAutofit/>
          </a:bodyPr>
          <a:lstStyle/>
          <a:p>
            <a:pPr marL="342900" lvl="0" indent="-222250" algn="l" rtl="0">
              <a:lnSpc>
                <a:spcPct val="100000"/>
              </a:lnSpc>
              <a:spcBef>
                <a:spcPts val="0"/>
              </a:spcBef>
              <a:spcAft>
                <a:spcPts val="0"/>
              </a:spcAft>
              <a:buClr>
                <a:schemeClr val="accent2"/>
              </a:buClr>
              <a:buSzPts val="1900"/>
              <a:buFont typeface="Arial"/>
              <a:buNone/>
            </a:pPr>
            <a:endParaRPr b="0">
              <a:solidFill>
                <a:schemeClr val="accent1"/>
              </a:solidFill>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Evaluate the volatility of each stock using technical and volatility indicators.</a:t>
            </a:r>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Calculate change points/trade signals dates using the volatility of the stock.</a:t>
            </a:r>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Example: For a highly volatile stock use </a:t>
            </a:r>
            <a:r>
              <a:rPr lang="en-US" b="0"/>
              <a:t>20 day &amp; 40 day </a:t>
            </a:r>
            <a:r>
              <a:rPr lang="en-US" b="0">
                <a:solidFill>
                  <a:schemeClr val="accent1"/>
                </a:solidFill>
              </a:rPr>
              <a:t>Simple moving averages, whereas for a fairly stable stock we can use a broader SMA window like </a:t>
            </a:r>
            <a:r>
              <a:rPr lang="en-US" b="0"/>
              <a:t>50 day and 100 day</a:t>
            </a:r>
            <a:r>
              <a:rPr lang="en-US" b="0">
                <a:solidFill>
                  <a:schemeClr val="accent1"/>
                </a:solidFill>
              </a:rPr>
              <a:t>.</a:t>
            </a:r>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Prepare the data for model fitting by filtering and aggregating the comments between the change points for each stock.</a:t>
            </a:r>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Assign the sentiment +ve, -ve , neutral against each comment by using the best model.</a:t>
            </a:r>
            <a:endParaRPr/>
          </a:p>
          <a:p>
            <a:pPr marL="342900" lvl="0" indent="-342900" algn="l" rtl="0">
              <a:lnSpc>
                <a:spcPct val="100000"/>
              </a:lnSpc>
              <a:spcBef>
                <a:spcPts val="1800"/>
              </a:spcBef>
              <a:spcAft>
                <a:spcPts val="0"/>
              </a:spcAft>
              <a:buClr>
                <a:schemeClr val="accent1"/>
              </a:buClr>
              <a:buSzPts val="1900"/>
              <a:buFont typeface="Arial"/>
              <a:buChar char="•"/>
            </a:pPr>
            <a:r>
              <a:rPr lang="en-US" b="0">
                <a:solidFill>
                  <a:schemeClr val="accent1"/>
                </a:solidFill>
              </a:rPr>
              <a:t>Plot the data and infer the results.</a:t>
            </a:r>
            <a:endParaRPr/>
          </a:p>
          <a:p>
            <a:pPr marL="0" lvl="0" indent="0" algn="l" rtl="0">
              <a:lnSpc>
                <a:spcPct val="100000"/>
              </a:lnSpc>
              <a:spcBef>
                <a:spcPts val="1800"/>
              </a:spcBef>
              <a:spcAft>
                <a:spcPts val="0"/>
              </a:spcAft>
              <a:buClr>
                <a:schemeClr val="accent2"/>
              </a:buClr>
              <a:buSzPts val="1900"/>
              <a:buNone/>
            </a:pPr>
            <a:endParaRPr b="0"/>
          </a:p>
          <a:p>
            <a:pPr marL="0" lvl="0" indent="0" algn="l" rtl="0">
              <a:lnSpc>
                <a:spcPct val="100000"/>
              </a:lnSpc>
              <a:spcBef>
                <a:spcPts val="1800"/>
              </a:spcBef>
              <a:spcAft>
                <a:spcPts val="0"/>
              </a:spcAft>
              <a:buClr>
                <a:schemeClr val="accent2"/>
              </a:buClr>
              <a:buSzPts val="1900"/>
              <a:buNone/>
            </a:pPr>
            <a:endParaRPr/>
          </a:p>
        </p:txBody>
      </p:sp>
      <p:sp>
        <p:nvSpPr>
          <p:cNvPr id="2" name="Slide Number Placeholder 1">
            <a:extLst>
              <a:ext uri="{FF2B5EF4-FFF2-40B4-BE49-F238E27FC236}">
                <a16:creationId xmlns:a16="http://schemas.microsoft.com/office/drawing/2014/main" id="{28389429-8E0A-24A4-6BED-610DE730DA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4"/>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3600"/>
              <a:buFont typeface="Arial"/>
              <a:buNone/>
            </a:pPr>
            <a:r>
              <a:rPr lang="en-US" sz="3200" b="1" i="0">
                <a:latin typeface="Arial"/>
                <a:ea typeface="Arial"/>
                <a:cs typeface="Arial"/>
                <a:sym typeface="Arial"/>
              </a:rPr>
              <a:t>Technical &amp; Volatility Indicators Evaluated</a:t>
            </a:r>
            <a:endParaRPr sz="3200"/>
          </a:p>
        </p:txBody>
      </p:sp>
      <p:sp>
        <p:nvSpPr>
          <p:cNvPr id="390" name="Google Shape;390;p24"/>
          <p:cNvSpPr txBox="1"/>
          <p:nvPr/>
        </p:nvSpPr>
        <p:spPr>
          <a:xfrm>
            <a:off x="381000" y="1737770"/>
            <a:ext cx="8122921" cy="4144870"/>
          </a:xfrm>
          <a:prstGeom prst="rect">
            <a:avLst/>
          </a:prstGeom>
          <a:noFill/>
          <a:ln>
            <a:noFill/>
          </a:ln>
        </p:spPr>
        <p:txBody>
          <a:bodyPr spcFirstLastPara="1" wrap="square" lIns="0" tIns="0" rIns="0" bIns="0" anchor="t" anchorCtr="0">
            <a:normAutofit/>
          </a:bodyPr>
          <a:lstStyle/>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Simple Moving Average</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Exponential Moving Average</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ATR - Average True Range</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Bollinger Bands</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Keltner Channels</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RSI - Relative Strength Index</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MACD - Moving average convergence divergence Indicator</a:t>
            </a:r>
            <a:endParaRPr sz="1800">
              <a:solidFill>
                <a:schemeClr val="accent1"/>
              </a:solidFill>
              <a:latin typeface="Palatino"/>
              <a:ea typeface="Palatino"/>
              <a:cs typeface="Palatino"/>
              <a:sym typeface="Palatino"/>
            </a:endParaRPr>
          </a:p>
          <a:p>
            <a:pPr marL="342900" marR="0" lvl="0" indent="-342900" algn="l" rtl="0">
              <a:lnSpc>
                <a:spcPct val="90000"/>
              </a:lnSpc>
              <a:spcBef>
                <a:spcPts val="1800"/>
              </a:spcBef>
              <a:spcAft>
                <a:spcPts val="0"/>
              </a:spcAft>
              <a:buClr>
                <a:srgbClr val="161719"/>
              </a:buClr>
              <a:buSzPts val="1800"/>
              <a:buFont typeface="Arial"/>
              <a:buChar char="•"/>
            </a:pPr>
            <a:r>
              <a:rPr lang="en-US" sz="1800" b="0" i="0" u="none" strike="noStrike" cap="none">
                <a:solidFill>
                  <a:schemeClr val="accent1"/>
                </a:solidFill>
                <a:latin typeface="Arial"/>
                <a:ea typeface="Arial"/>
                <a:cs typeface="Arial"/>
                <a:sym typeface="Arial"/>
              </a:rPr>
              <a:t>Stochastic Oscillator</a:t>
            </a:r>
            <a:endParaRPr sz="1800">
              <a:solidFill>
                <a:schemeClr val="accent1"/>
              </a:solidFill>
              <a:latin typeface="Palatino"/>
              <a:ea typeface="Palatino"/>
              <a:cs typeface="Palatino"/>
              <a:sym typeface="Palatino"/>
            </a:endParaRPr>
          </a:p>
          <a:p>
            <a:pPr marL="0" marR="0" lvl="0" indent="0" algn="l" rtl="0">
              <a:lnSpc>
                <a:spcPct val="90000"/>
              </a:lnSpc>
              <a:spcBef>
                <a:spcPts val="1800"/>
              </a:spcBef>
              <a:spcAft>
                <a:spcPts val="0"/>
              </a:spcAft>
              <a:buClr>
                <a:schemeClr val="dk1"/>
              </a:buClr>
              <a:buSzPts val="1800"/>
              <a:buFont typeface="Palatino"/>
              <a:buNone/>
            </a:pPr>
            <a:endParaRPr sz="1800" b="0" i="0" u="none" strike="noStrike" cap="none">
              <a:solidFill>
                <a:srgbClr val="161719"/>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E75BF427-1802-2449-28CC-29933F1452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5"/>
          <p:cNvSpPr txBox="1">
            <a:spLocks noGrp="1"/>
          </p:cNvSpPr>
          <p:nvPr>
            <p:ph type="title"/>
          </p:nvPr>
        </p:nvSpPr>
        <p:spPr>
          <a:xfrm>
            <a:off x="-2453" y="15161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2400"/>
              <a:buFont typeface="Arial"/>
              <a:buNone/>
            </a:pPr>
            <a:r>
              <a:rPr lang="en-US" sz="2400"/>
              <a:t>Volatility Indicators evaluated suggest high volatility in 2021 for GME</a:t>
            </a:r>
            <a:endParaRPr/>
          </a:p>
        </p:txBody>
      </p:sp>
      <p:pic>
        <p:nvPicPr>
          <p:cNvPr id="396" name="Google Shape;396;p25"/>
          <p:cNvPicPr preferRelativeResize="0"/>
          <p:nvPr/>
        </p:nvPicPr>
        <p:blipFill rotWithShape="1">
          <a:blip r:embed="rId3">
            <a:alphaModFix/>
          </a:blip>
          <a:srcRect/>
          <a:stretch/>
        </p:blipFill>
        <p:spPr>
          <a:xfrm>
            <a:off x="285379" y="874006"/>
            <a:ext cx="4683816" cy="2470712"/>
          </a:xfrm>
          <a:prstGeom prst="rect">
            <a:avLst/>
          </a:prstGeom>
          <a:solidFill>
            <a:srgbClr val="FFFFFF"/>
          </a:solidFill>
          <a:ln>
            <a:noFill/>
          </a:ln>
        </p:spPr>
      </p:pic>
      <p:pic>
        <p:nvPicPr>
          <p:cNvPr id="397" name="Google Shape;397;p25"/>
          <p:cNvPicPr preferRelativeResize="0"/>
          <p:nvPr/>
        </p:nvPicPr>
        <p:blipFill rotWithShape="1">
          <a:blip r:embed="rId4">
            <a:alphaModFix/>
          </a:blip>
          <a:srcRect/>
          <a:stretch/>
        </p:blipFill>
        <p:spPr>
          <a:xfrm>
            <a:off x="5087118" y="859111"/>
            <a:ext cx="4922121" cy="2547921"/>
          </a:xfrm>
          <a:prstGeom prst="rect">
            <a:avLst/>
          </a:prstGeom>
          <a:noFill/>
          <a:ln>
            <a:noFill/>
          </a:ln>
        </p:spPr>
      </p:pic>
      <p:sp>
        <p:nvSpPr>
          <p:cNvPr id="398" name="Google Shape;398;p25"/>
          <p:cNvSpPr/>
          <p:nvPr/>
        </p:nvSpPr>
        <p:spPr>
          <a:xfrm>
            <a:off x="10009239" y="1052052"/>
            <a:ext cx="2182761" cy="727587"/>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Higher ATR line  🡪Higher volatility</a:t>
            </a:r>
            <a:endParaRPr sz="1400">
              <a:solidFill>
                <a:schemeClr val="dk1"/>
              </a:solidFill>
              <a:latin typeface="Arial"/>
              <a:ea typeface="Arial"/>
              <a:cs typeface="Arial"/>
              <a:sym typeface="Arial"/>
            </a:endParaRPr>
          </a:p>
        </p:txBody>
      </p:sp>
      <p:sp>
        <p:nvSpPr>
          <p:cNvPr id="399" name="Google Shape;399;p25"/>
          <p:cNvSpPr/>
          <p:nvPr/>
        </p:nvSpPr>
        <p:spPr>
          <a:xfrm>
            <a:off x="1828800" y="5968181"/>
            <a:ext cx="3687097" cy="840659"/>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More the distance of the Bollinger bands from the center SMA midline 🡪 Higher Volatility</a:t>
            </a:r>
            <a:endParaRPr sz="1400">
              <a:solidFill>
                <a:schemeClr val="dk1"/>
              </a:solidFill>
              <a:latin typeface="Arial"/>
              <a:ea typeface="Arial"/>
              <a:cs typeface="Arial"/>
              <a:sym typeface="Arial"/>
            </a:endParaRPr>
          </a:p>
        </p:txBody>
      </p:sp>
      <p:pic>
        <p:nvPicPr>
          <p:cNvPr id="400" name="Google Shape;400;p25"/>
          <p:cNvPicPr preferRelativeResize="0"/>
          <p:nvPr/>
        </p:nvPicPr>
        <p:blipFill rotWithShape="1">
          <a:blip r:embed="rId5">
            <a:alphaModFix/>
          </a:blip>
          <a:srcRect/>
          <a:stretch/>
        </p:blipFill>
        <p:spPr>
          <a:xfrm>
            <a:off x="226417" y="3416429"/>
            <a:ext cx="4801739" cy="2529201"/>
          </a:xfrm>
          <a:prstGeom prst="rect">
            <a:avLst/>
          </a:prstGeom>
          <a:noFill/>
          <a:ln>
            <a:noFill/>
          </a:ln>
        </p:spPr>
      </p:pic>
      <p:pic>
        <p:nvPicPr>
          <p:cNvPr id="401" name="Google Shape;401;p25"/>
          <p:cNvPicPr preferRelativeResize="0"/>
          <p:nvPr/>
        </p:nvPicPr>
        <p:blipFill rotWithShape="1">
          <a:blip r:embed="rId6">
            <a:alphaModFix/>
          </a:blip>
          <a:srcRect/>
          <a:stretch/>
        </p:blipFill>
        <p:spPr>
          <a:xfrm>
            <a:off x="5028155" y="3377605"/>
            <a:ext cx="4922121" cy="2664318"/>
          </a:xfrm>
          <a:prstGeom prst="rect">
            <a:avLst/>
          </a:prstGeom>
          <a:noFill/>
          <a:ln>
            <a:noFill/>
          </a:ln>
        </p:spPr>
      </p:pic>
      <p:sp>
        <p:nvSpPr>
          <p:cNvPr id="402" name="Google Shape;402;p25"/>
          <p:cNvSpPr/>
          <p:nvPr/>
        </p:nvSpPr>
        <p:spPr>
          <a:xfrm>
            <a:off x="10009238" y="3667434"/>
            <a:ext cx="2182762" cy="1179869"/>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Palatino"/>
              <a:buNone/>
            </a:pPr>
            <a:endParaRPr sz="1400" b="0" i="0" u="none" strike="noStrike" cap="none">
              <a:solidFill>
                <a:srgbClr val="404041"/>
              </a:solidFill>
              <a:latin typeface="Arial"/>
              <a:ea typeface="Arial"/>
              <a:cs typeface="Arial"/>
              <a:sym typeface="Arial"/>
            </a:endParaRPr>
          </a:p>
          <a:p>
            <a:pPr marL="0" marR="0" lvl="0" indent="0" algn="ctr" rtl="0">
              <a:lnSpc>
                <a:spcPct val="100000"/>
              </a:lnSpc>
              <a:spcBef>
                <a:spcPts val="0"/>
              </a:spcBef>
              <a:spcAft>
                <a:spcPts val="0"/>
              </a:spcAft>
              <a:buClr>
                <a:srgbClr val="404041"/>
              </a:buClr>
              <a:buSzPts val="1400"/>
              <a:buFont typeface="Arial"/>
              <a:buNone/>
            </a:pPr>
            <a:r>
              <a:rPr lang="en-US" sz="1400" b="0" i="0" u="none" strike="noStrike" cap="none">
                <a:solidFill>
                  <a:srgbClr val="404041"/>
                </a:solidFill>
                <a:latin typeface="Arial"/>
                <a:ea typeface="Arial"/>
                <a:cs typeface="Arial"/>
                <a:sym typeface="Arial"/>
              </a:rPr>
              <a:t>More the distance of the bands from the center ATR line 🡪 Higher Volatility</a:t>
            </a:r>
            <a:endParaRPr sz="1400" b="0" i="0" u="none" strike="noStrike" cap="none">
              <a:solidFill>
                <a:srgbClr val="404041"/>
              </a:solidFill>
              <a:latin typeface="Arial"/>
              <a:ea typeface="Arial"/>
              <a:cs typeface="Arial"/>
              <a:sym typeface="Arial"/>
            </a:endParaRPr>
          </a:p>
          <a:p>
            <a:pPr marL="0" marR="0" lvl="0" indent="0" algn="ctr" rtl="0">
              <a:spcBef>
                <a:spcPts val="0"/>
              </a:spcBef>
              <a:spcAft>
                <a:spcPts val="0"/>
              </a:spcAft>
              <a:buNone/>
            </a:pPr>
            <a:endParaRPr sz="1800">
              <a:solidFill>
                <a:schemeClr val="dk1"/>
              </a:solidFill>
              <a:latin typeface="Palatino"/>
              <a:ea typeface="Palatino"/>
              <a:cs typeface="Palatino"/>
              <a:sym typeface="Palatino"/>
            </a:endParaRPr>
          </a:p>
        </p:txBody>
      </p:sp>
      <p:sp>
        <p:nvSpPr>
          <p:cNvPr id="2" name="Slide Number Placeholder 1">
            <a:extLst>
              <a:ext uri="{FF2B5EF4-FFF2-40B4-BE49-F238E27FC236}">
                <a16:creationId xmlns:a16="http://schemas.microsoft.com/office/drawing/2014/main" id="{622290CC-79FD-FD13-0C46-A4CBE8EE69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a:spLocks noGrp="1"/>
          </p:cNvSpPr>
          <p:nvPr>
            <p:ph type="title"/>
          </p:nvPr>
        </p:nvSpPr>
        <p:spPr>
          <a:xfrm>
            <a:off x="-2454" y="151616"/>
            <a:ext cx="12174789" cy="49859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2"/>
              </a:buClr>
              <a:buSzPts val="2000"/>
              <a:buFont typeface="Arial"/>
              <a:buNone/>
            </a:pPr>
            <a:r>
              <a:rPr lang="en-US" sz="2000"/>
              <a:t>Volatility Indicators evaluated suggest overbought and oversold conditions in 2021 for GME</a:t>
            </a:r>
            <a:endParaRPr/>
          </a:p>
        </p:txBody>
      </p:sp>
      <p:sp>
        <p:nvSpPr>
          <p:cNvPr id="408" name="Google Shape;408;p26"/>
          <p:cNvSpPr/>
          <p:nvPr/>
        </p:nvSpPr>
        <p:spPr>
          <a:xfrm>
            <a:off x="235977" y="3578652"/>
            <a:ext cx="6076334" cy="698380"/>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When RSI values are:</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above 70, asset is considered overbought (overvalued)</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below 30, asset is considered oversold (undervalued)¶</a:t>
            </a:r>
            <a:endParaRPr/>
          </a:p>
        </p:txBody>
      </p:sp>
      <p:pic>
        <p:nvPicPr>
          <p:cNvPr id="409" name="Google Shape;409;p26"/>
          <p:cNvPicPr preferRelativeResize="0"/>
          <p:nvPr/>
        </p:nvPicPr>
        <p:blipFill rotWithShape="1">
          <a:blip r:embed="rId3">
            <a:alphaModFix/>
          </a:blip>
          <a:srcRect/>
          <a:stretch/>
        </p:blipFill>
        <p:spPr>
          <a:xfrm>
            <a:off x="19665" y="793033"/>
            <a:ext cx="4847304" cy="2737428"/>
          </a:xfrm>
          <a:prstGeom prst="rect">
            <a:avLst/>
          </a:prstGeom>
          <a:noFill/>
          <a:ln>
            <a:noFill/>
          </a:ln>
        </p:spPr>
      </p:pic>
      <p:pic>
        <p:nvPicPr>
          <p:cNvPr id="410" name="Google Shape;410;p26"/>
          <p:cNvPicPr preferRelativeResize="0"/>
          <p:nvPr/>
        </p:nvPicPr>
        <p:blipFill rotWithShape="1">
          <a:blip r:embed="rId4">
            <a:alphaModFix/>
          </a:blip>
          <a:srcRect/>
          <a:stretch/>
        </p:blipFill>
        <p:spPr>
          <a:xfrm>
            <a:off x="4875736" y="1029005"/>
            <a:ext cx="4328321" cy="2250344"/>
          </a:xfrm>
          <a:prstGeom prst="rect">
            <a:avLst/>
          </a:prstGeom>
          <a:noFill/>
          <a:ln>
            <a:noFill/>
          </a:ln>
        </p:spPr>
      </p:pic>
      <p:sp>
        <p:nvSpPr>
          <p:cNvPr id="411" name="Google Shape;411;p26"/>
          <p:cNvSpPr/>
          <p:nvPr/>
        </p:nvSpPr>
        <p:spPr>
          <a:xfrm>
            <a:off x="9233722" y="1130714"/>
            <a:ext cx="2938614" cy="1012722"/>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1"/>
              </a:buClr>
              <a:buSzPts val="1400"/>
              <a:buFont typeface="Arial"/>
              <a:buNone/>
            </a:pPr>
            <a:r>
              <a:rPr lang="en-US" sz="1400" b="0" i="0" u="none" strike="noStrike" cap="none">
                <a:solidFill>
                  <a:srgbClr val="404041"/>
                </a:solidFill>
                <a:latin typeface="Arial"/>
                <a:ea typeface="Arial"/>
                <a:cs typeface="Arial"/>
                <a:sym typeface="Arial"/>
              </a:rPr>
              <a:t>MACD crossing above the signal line – Buy</a:t>
            </a:r>
            <a:endParaRPr/>
          </a:p>
          <a:p>
            <a:pPr marL="0" marR="0" lvl="0" indent="0" algn="ctr" rtl="0">
              <a:lnSpc>
                <a:spcPct val="100000"/>
              </a:lnSpc>
              <a:spcBef>
                <a:spcPts val="0"/>
              </a:spcBef>
              <a:spcAft>
                <a:spcPts val="0"/>
              </a:spcAft>
              <a:buClr>
                <a:srgbClr val="404041"/>
              </a:buClr>
              <a:buSzPts val="1400"/>
              <a:buFont typeface="Arial"/>
              <a:buNone/>
            </a:pPr>
            <a:r>
              <a:rPr lang="en-US" sz="1400" b="0" i="0" u="none" strike="noStrike" cap="none">
                <a:solidFill>
                  <a:srgbClr val="404041"/>
                </a:solidFill>
                <a:latin typeface="Arial"/>
                <a:ea typeface="Arial"/>
                <a:cs typeface="Arial"/>
                <a:sym typeface="Arial"/>
              </a:rPr>
              <a:t>MACD crossing below the signal line – Sell</a:t>
            </a:r>
            <a:endParaRPr sz="1800">
              <a:solidFill>
                <a:schemeClr val="dk1"/>
              </a:solidFill>
              <a:latin typeface="Palatino"/>
              <a:ea typeface="Palatino"/>
              <a:cs typeface="Palatino"/>
              <a:sym typeface="Palatino"/>
            </a:endParaRPr>
          </a:p>
        </p:txBody>
      </p:sp>
      <p:sp>
        <p:nvSpPr>
          <p:cNvPr id="412" name="Google Shape;412;p26"/>
          <p:cNvSpPr/>
          <p:nvPr/>
        </p:nvSpPr>
        <p:spPr>
          <a:xfrm>
            <a:off x="235977" y="4975124"/>
            <a:ext cx="5997675" cy="853872"/>
          </a:xfrm>
          <a:prstGeom prst="snip1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Stochastic Oscillator readings over 80 are considered in the overbought range, and readings under 20 are considered oversold.</a:t>
            </a:r>
            <a:endParaRPr/>
          </a:p>
        </p:txBody>
      </p:sp>
      <p:pic>
        <p:nvPicPr>
          <p:cNvPr id="413" name="Google Shape;413;p26"/>
          <p:cNvPicPr preferRelativeResize="0"/>
          <p:nvPr/>
        </p:nvPicPr>
        <p:blipFill rotWithShape="1">
          <a:blip r:embed="rId5">
            <a:alphaModFix/>
          </a:blip>
          <a:srcRect/>
          <a:stretch/>
        </p:blipFill>
        <p:spPr>
          <a:xfrm>
            <a:off x="6580243" y="3427519"/>
            <a:ext cx="5493770" cy="2883169"/>
          </a:xfrm>
          <a:prstGeom prst="rect">
            <a:avLst/>
          </a:prstGeom>
          <a:noFill/>
          <a:ln>
            <a:noFill/>
          </a:ln>
        </p:spPr>
      </p:pic>
      <p:sp>
        <p:nvSpPr>
          <p:cNvPr id="2" name="Slide Number Placeholder 1">
            <a:extLst>
              <a:ext uri="{FF2B5EF4-FFF2-40B4-BE49-F238E27FC236}">
                <a16:creationId xmlns:a16="http://schemas.microsoft.com/office/drawing/2014/main" id="{C4ECB05D-B08D-479F-548E-D9E130E2BB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6"/>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3600"/>
              <a:buFont typeface="Arial"/>
              <a:buNone/>
            </a:pPr>
            <a:r>
              <a:rPr lang="en-US" b="1" i="0">
                <a:latin typeface="Arial"/>
                <a:ea typeface="Arial"/>
                <a:cs typeface="Arial"/>
                <a:sym typeface="Arial"/>
              </a:rPr>
              <a:t>Trade Signal Analysis</a:t>
            </a:r>
            <a:endParaRPr/>
          </a:p>
        </p:txBody>
      </p:sp>
      <p:sp>
        <p:nvSpPr>
          <p:cNvPr id="238" name="Google Shape;238;p6"/>
          <p:cNvSpPr txBox="1"/>
          <p:nvPr/>
        </p:nvSpPr>
        <p:spPr>
          <a:xfrm>
            <a:off x="381000" y="1737770"/>
            <a:ext cx="10937240" cy="4144870"/>
          </a:xfrm>
          <a:prstGeom prst="rect">
            <a:avLst/>
          </a:prstGeom>
          <a:noFill/>
          <a:ln>
            <a:noFill/>
          </a:ln>
        </p:spPr>
        <p:txBody>
          <a:bodyPr spcFirstLastPara="1" wrap="square" lIns="0" tIns="0" rIns="0" bIns="0" anchor="t" anchorCtr="0">
            <a:normAutofit/>
          </a:bodyPr>
          <a:lstStyle/>
          <a:p>
            <a:pPr marL="342900" marR="0" lvl="0" indent="-342900" algn="l" rtl="0">
              <a:lnSpc>
                <a:spcPct val="90000"/>
              </a:lnSpc>
              <a:spcBef>
                <a:spcPts val="0"/>
              </a:spcBef>
              <a:spcAft>
                <a:spcPts val="0"/>
              </a:spcAft>
              <a:buClr>
                <a:srgbClr val="161719"/>
              </a:buClr>
              <a:buSzPts val="2400"/>
              <a:buFont typeface="Arial"/>
              <a:buChar char="•"/>
            </a:pPr>
            <a:r>
              <a:rPr lang="en-US" sz="2400" b="0" i="0" u="none" strike="noStrike" cap="none">
                <a:solidFill>
                  <a:srgbClr val="161719"/>
                </a:solidFill>
                <a:latin typeface="Arial"/>
                <a:ea typeface="Arial"/>
                <a:cs typeface="Arial"/>
                <a:sym typeface="Arial"/>
              </a:rPr>
              <a:t>Identified time frames with signals to sell or buy stocks.</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1800"/>
              </a:spcBef>
              <a:spcAft>
                <a:spcPts val="0"/>
              </a:spcAft>
              <a:buClr>
                <a:srgbClr val="161719"/>
              </a:buClr>
              <a:buSzPts val="2400"/>
              <a:buFont typeface="Arial"/>
              <a:buChar char="•"/>
            </a:pPr>
            <a:r>
              <a:rPr lang="en-US" sz="2400" b="0" i="0" u="none" strike="noStrike" cap="none">
                <a:solidFill>
                  <a:srgbClr val="161719"/>
                </a:solidFill>
                <a:latin typeface="Arial"/>
                <a:ea typeface="Arial"/>
                <a:cs typeface="Arial"/>
                <a:sym typeface="Arial"/>
              </a:rPr>
              <a:t>Data for 5 years from 2017 to 2021</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1800"/>
              </a:spcBef>
              <a:spcAft>
                <a:spcPts val="0"/>
              </a:spcAft>
              <a:buClr>
                <a:srgbClr val="161719"/>
              </a:buClr>
              <a:buSzPts val="2400"/>
              <a:buFont typeface="Arial"/>
              <a:buChar char="•"/>
            </a:pPr>
            <a:r>
              <a:rPr lang="en-US" sz="2400" b="0" i="0" u="none" strike="noStrike" cap="none">
                <a:solidFill>
                  <a:srgbClr val="161719"/>
                </a:solidFill>
                <a:latin typeface="Arial"/>
                <a:ea typeface="Arial"/>
                <a:cs typeface="Arial"/>
                <a:sym typeface="Arial"/>
              </a:rPr>
              <a:t>Determined 20 Day and 40 Day Simple Moving Average (SMA)</a:t>
            </a:r>
            <a:endParaRPr sz="1400" b="0" i="0" u="none" strike="noStrike" cap="none">
              <a:solidFill>
                <a:srgbClr val="000000"/>
              </a:solidFill>
              <a:latin typeface="Arial"/>
              <a:ea typeface="Arial"/>
              <a:cs typeface="Arial"/>
              <a:sym typeface="Arial"/>
            </a:endParaRPr>
          </a:p>
          <a:p>
            <a:pPr marL="342900" marR="0" lvl="0" indent="-190500" algn="l" rtl="0">
              <a:lnSpc>
                <a:spcPct val="90000"/>
              </a:lnSpc>
              <a:spcBef>
                <a:spcPts val="1800"/>
              </a:spcBef>
              <a:spcAft>
                <a:spcPts val="0"/>
              </a:spcAft>
              <a:buClr>
                <a:schemeClr val="dk1"/>
              </a:buClr>
              <a:buSzPts val="2400"/>
              <a:buFont typeface="Arial"/>
              <a:buNone/>
            </a:pPr>
            <a:endParaRPr sz="2400" b="0" i="0" u="none" strike="noStrike" cap="none">
              <a:solidFill>
                <a:srgbClr val="161719"/>
              </a:solidFill>
              <a:latin typeface="Arial"/>
              <a:ea typeface="Arial"/>
              <a:cs typeface="Arial"/>
              <a:sym typeface="Arial"/>
            </a:endParaRPr>
          </a:p>
          <a:p>
            <a:pPr marL="0" marR="0" lvl="0" indent="0" algn="l" rtl="0">
              <a:lnSpc>
                <a:spcPct val="90000"/>
              </a:lnSpc>
              <a:spcBef>
                <a:spcPts val="1800"/>
              </a:spcBef>
              <a:spcAft>
                <a:spcPts val="0"/>
              </a:spcAft>
              <a:buClr>
                <a:srgbClr val="000000"/>
              </a:buClr>
              <a:buSzPts val="1800"/>
              <a:buFont typeface="Arial"/>
              <a:buNone/>
            </a:pPr>
            <a:endParaRPr sz="1800" b="0" i="0" u="none" strike="noStrike" cap="none">
              <a:solidFill>
                <a:srgbClr val="161719"/>
              </a:solidFill>
              <a:latin typeface="Arial"/>
              <a:ea typeface="Arial"/>
              <a:cs typeface="Arial"/>
              <a:sym typeface="Arial"/>
            </a:endParaRPr>
          </a:p>
        </p:txBody>
      </p:sp>
      <p:grpSp>
        <p:nvGrpSpPr>
          <p:cNvPr id="239" name="Google Shape;239;p6"/>
          <p:cNvGrpSpPr/>
          <p:nvPr/>
        </p:nvGrpSpPr>
        <p:grpSpPr>
          <a:xfrm>
            <a:off x="344042" y="3810205"/>
            <a:ext cx="6327123" cy="2042364"/>
            <a:chOff x="933458" y="0"/>
            <a:chExt cx="6327123" cy="2042364"/>
          </a:xfrm>
        </p:grpSpPr>
        <p:sp>
          <p:nvSpPr>
            <p:cNvPr id="240" name="Google Shape;240;p6"/>
            <p:cNvSpPr/>
            <p:nvPr/>
          </p:nvSpPr>
          <p:spPr>
            <a:xfrm>
              <a:off x="933458" y="0"/>
              <a:ext cx="1307113" cy="980335"/>
            </a:xfrm>
            <a:prstGeom prst="upArrow">
              <a:avLst>
                <a:gd name="adj1" fmla="val 50000"/>
                <a:gd name="adj2" fmla="val 50000"/>
              </a:avLst>
            </a:prstGeom>
            <a:solidFill>
              <a:srgbClr val="00533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
            <p:cNvSpPr/>
            <p:nvPr/>
          </p:nvSpPr>
          <p:spPr>
            <a:xfrm>
              <a:off x="2279785" y="0"/>
              <a:ext cx="4588662" cy="98033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6"/>
            <p:cNvSpPr txBox="1"/>
            <p:nvPr/>
          </p:nvSpPr>
          <p:spPr>
            <a:xfrm>
              <a:off x="2279785" y="0"/>
              <a:ext cx="4588662" cy="980335"/>
            </a:xfrm>
            <a:prstGeom prst="rect">
              <a:avLst/>
            </a:prstGeom>
            <a:noFill/>
            <a:ln>
              <a:noFill/>
            </a:ln>
          </p:spPr>
          <p:txBody>
            <a:bodyPr spcFirstLastPara="1" wrap="square" lIns="256025" tIns="0" rIns="256025" bIns="256025"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Buy</a:t>
              </a:r>
              <a:endParaRPr sz="2100" b="1" i="0" u="none" strike="noStrike" cap="none">
                <a:solidFill>
                  <a:schemeClr val="dk1"/>
                </a:solidFill>
                <a:latin typeface="Arial"/>
                <a:ea typeface="Arial"/>
                <a:cs typeface="Arial"/>
                <a:sym typeface="Arial"/>
              </a:endParaRPr>
            </a:p>
            <a:p>
              <a:pPr marL="0" marR="0" lvl="0" indent="0" algn="l" rtl="0">
                <a:lnSpc>
                  <a:spcPct val="90000"/>
                </a:lnSpc>
                <a:spcBef>
                  <a:spcPts val="126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20 Day SMA crossing </a:t>
              </a:r>
              <a:r>
                <a:rPr lang="en-US" sz="1600" b="1" i="0" u="none" strike="noStrike" cap="none">
                  <a:solidFill>
                    <a:schemeClr val="dk1"/>
                  </a:solidFill>
                  <a:latin typeface="Arial"/>
                  <a:ea typeface="Arial"/>
                  <a:cs typeface="Arial"/>
                  <a:sym typeface="Arial"/>
                </a:rPr>
                <a:t>above</a:t>
              </a:r>
              <a:r>
                <a:rPr lang="en-US" sz="1600" b="0" i="0" u="none" strike="noStrike" cap="none">
                  <a:solidFill>
                    <a:schemeClr val="dk1"/>
                  </a:solidFill>
                  <a:latin typeface="Arial"/>
                  <a:ea typeface="Arial"/>
                  <a:cs typeface="Arial"/>
                  <a:sym typeface="Arial"/>
                </a:rPr>
                <a:t> 40 Day SMA</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p:txBody>
        </p:sp>
        <p:sp>
          <p:nvSpPr>
            <p:cNvPr id="243" name="Google Shape;243;p6"/>
            <p:cNvSpPr/>
            <p:nvPr/>
          </p:nvSpPr>
          <p:spPr>
            <a:xfrm>
              <a:off x="1325592" y="1062029"/>
              <a:ext cx="1307113" cy="980335"/>
            </a:xfrm>
            <a:prstGeom prst="downArrow">
              <a:avLst>
                <a:gd name="adj1" fmla="val 50000"/>
                <a:gd name="adj2" fmla="val 5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6"/>
            <p:cNvSpPr/>
            <p:nvPr/>
          </p:nvSpPr>
          <p:spPr>
            <a:xfrm>
              <a:off x="2671919" y="1062029"/>
              <a:ext cx="4588662" cy="98033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6"/>
            <p:cNvSpPr txBox="1"/>
            <p:nvPr/>
          </p:nvSpPr>
          <p:spPr>
            <a:xfrm>
              <a:off x="2671919" y="1062029"/>
              <a:ext cx="4588662" cy="980335"/>
            </a:xfrm>
            <a:prstGeom prst="rect">
              <a:avLst/>
            </a:prstGeom>
            <a:noFill/>
            <a:ln>
              <a:noFill/>
            </a:ln>
          </p:spPr>
          <p:txBody>
            <a:bodyPr spcFirstLastPara="1" wrap="square" lIns="256025" tIns="0" rIns="256025" bIns="256025"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Sell</a:t>
              </a:r>
              <a:endParaRPr sz="2500" b="1" i="0" u="none" strike="noStrike" cap="none">
                <a:solidFill>
                  <a:schemeClr val="dk1"/>
                </a:solidFill>
                <a:latin typeface="Arial"/>
                <a:ea typeface="Arial"/>
                <a:cs typeface="Arial"/>
                <a:sym typeface="Arial"/>
              </a:endParaRPr>
            </a:p>
            <a:p>
              <a:pPr marL="0" marR="0" lvl="0" indent="0" algn="l" rtl="0">
                <a:lnSpc>
                  <a:spcPct val="90000"/>
                </a:lnSpc>
                <a:spcBef>
                  <a:spcPts val="126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20 Day SMA crossing </a:t>
              </a:r>
              <a:r>
                <a:rPr lang="en-US" sz="1600" b="1" i="0" u="none" strike="noStrike" cap="none">
                  <a:solidFill>
                    <a:schemeClr val="dk1"/>
                  </a:solidFill>
                  <a:latin typeface="Arial"/>
                  <a:ea typeface="Arial"/>
                  <a:cs typeface="Arial"/>
                  <a:sym typeface="Arial"/>
                </a:rPr>
                <a:t>below</a:t>
              </a:r>
              <a:r>
                <a:rPr lang="en-US" sz="1600" b="0" i="0" u="none" strike="noStrike" cap="none">
                  <a:solidFill>
                    <a:schemeClr val="dk1"/>
                  </a:solidFill>
                  <a:latin typeface="Arial"/>
                  <a:ea typeface="Arial"/>
                  <a:cs typeface="Arial"/>
                  <a:sym typeface="Arial"/>
                </a:rPr>
                <a:t> 40 Day SMA</a:t>
              </a:r>
              <a:endParaRPr sz="1400" b="0" i="0" u="none" strike="noStrike" cap="none">
                <a:solidFill>
                  <a:srgbClr val="000000"/>
                </a:solidFill>
                <a:latin typeface="Arial"/>
                <a:ea typeface="Arial"/>
                <a:cs typeface="Arial"/>
                <a:sym typeface="Arial"/>
              </a:endParaRPr>
            </a:p>
          </p:txBody>
        </p:sp>
      </p:grpSp>
      <p:pic>
        <p:nvPicPr>
          <p:cNvPr id="246" name="Google Shape;246;p6"/>
          <p:cNvPicPr preferRelativeResize="0"/>
          <p:nvPr/>
        </p:nvPicPr>
        <p:blipFill rotWithShape="1">
          <a:blip r:embed="rId3">
            <a:alphaModFix/>
          </a:blip>
          <a:srcRect/>
          <a:stretch/>
        </p:blipFill>
        <p:spPr>
          <a:xfrm>
            <a:off x="6247091" y="3540082"/>
            <a:ext cx="5391099" cy="2458382"/>
          </a:xfrm>
          <a:prstGeom prst="rect">
            <a:avLst/>
          </a:prstGeom>
          <a:noFill/>
          <a:ln>
            <a:noFill/>
          </a:ln>
        </p:spPr>
      </p:pic>
      <p:sp>
        <p:nvSpPr>
          <p:cNvPr id="2" name="Slide Number Placeholder 1">
            <a:extLst>
              <a:ext uri="{FF2B5EF4-FFF2-40B4-BE49-F238E27FC236}">
                <a16:creationId xmlns:a16="http://schemas.microsoft.com/office/drawing/2014/main" id="{D3960545-51B7-7417-6994-C428E451FF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48602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381000" y="334231"/>
            <a:ext cx="11430000" cy="3877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2800"/>
              <a:buFont typeface="Arial"/>
              <a:buNone/>
            </a:pPr>
            <a:r>
              <a:rPr lang="en-US" sz="2800" b="1" i="0">
                <a:latin typeface="Arial"/>
                <a:ea typeface="Arial"/>
                <a:cs typeface="Arial"/>
                <a:sym typeface="Arial"/>
              </a:rPr>
              <a:t>Trade Signal Analysis </a:t>
            </a:r>
            <a:r>
              <a:rPr lang="en-US" sz="2800"/>
              <a:t>using 20 day &amp; 40 day SMA for GME</a:t>
            </a:r>
            <a:endParaRPr/>
          </a:p>
        </p:txBody>
      </p:sp>
      <p:pic>
        <p:nvPicPr>
          <p:cNvPr id="419" name="Google Shape;419;p27"/>
          <p:cNvPicPr preferRelativeResize="0"/>
          <p:nvPr/>
        </p:nvPicPr>
        <p:blipFill rotWithShape="1">
          <a:blip r:embed="rId3">
            <a:alphaModFix/>
          </a:blip>
          <a:srcRect/>
          <a:stretch/>
        </p:blipFill>
        <p:spPr>
          <a:xfrm>
            <a:off x="5052709" y="1100721"/>
            <a:ext cx="6758291" cy="2742526"/>
          </a:xfrm>
          <a:prstGeom prst="rect">
            <a:avLst/>
          </a:prstGeom>
          <a:solidFill>
            <a:srgbClr val="FFFFFF"/>
          </a:solidFill>
          <a:ln>
            <a:noFill/>
          </a:ln>
        </p:spPr>
      </p:pic>
      <p:grpSp>
        <p:nvGrpSpPr>
          <p:cNvPr id="420" name="Google Shape;420;p27"/>
          <p:cNvGrpSpPr/>
          <p:nvPr/>
        </p:nvGrpSpPr>
        <p:grpSpPr>
          <a:xfrm>
            <a:off x="192156" y="1238866"/>
            <a:ext cx="4473990" cy="2064773"/>
            <a:chOff x="933458" y="0"/>
            <a:chExt cx="6327123" cy="2042364"/>
          </a:xfrm>
        </p:grpSpPr>
        <p:sp>
          <p:nvSpPr>
            <p:cNvPr id="421" name="Google Shape;421;p27"/>
            <p:cNvSpPr/>
            <p:nvPr/>
          </p:nvSpPr>
          <p:spPr>
            <a:xfrm>
              <a:off x="933458" y="0"/>
              <a:ext cx="1307113" cy="980335"/>
            </a:xfrm>
            <a:prstGeom prst="upArrow">
              <a:avLst>
                <a:gd name="adj1" fmla="val 50000"/>
                <a:gd name="adj2" fmla="val 50000"/>
              </a:avLst>
            </a:prstGeom>
            <a:solidFill>
              <a:srgbClr val="00533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Palatino"/>
                <a:ea typeface="Palatino"/>
                <a:cs typeface="Palatino"/>
                <a:sym typeface="Palatino"/>
              </a:endParaRPr>
            </a:p>
          </p:txBody>
        </p:sp>
        <p:sp>
          <p:nvSpPr>
            <p:cNvPr id="422" name="Google Shape;422;p27"/>
            <p:cNvSpPr/>
            <p:nvPr/>
          </p:nvSpPr>
          <p:spPr>
            <a:xfrm>
              <a:off x="2279785" y="0"/>
              <a:ext cx="4588662" cy="98033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Palatino"/>
                <a:ea typeface="Palatino"/>
                <a:cs typeface="Palatino"/>
                <a:sym typeface="Palatino"/>
              </a:endParaRPr>
            </a:p>
          </p:txBody>
        </p:sp>
        <p:sp>
          <p:nvSpPr>
            <p:cNvPr id="423" name="Google Shape;423;p27"/>
            <p:cNvSpPr txBox="1"/>
            <p:nvPr/>
          </p:nvSpPr>
          <p:spPr>
            <a:xfrm>
              <a:off x="2279785" y="0"/>
              <a:ext cx="4588662" cy="980335"/>
            </a:xfrm>
            <a:prstGeom prst="rect">
              <a:avLst/>
            </a:prstGeom>
            <a:noFill/>
            <a:ln>
              <a:noFill/>
            </a:ln>
          </p:spPr>
          <p:txBody>
            <a:bodyPr spcFirstLastPara="1" wrap="square" lIns="256025" tIns="0" rIns="256025" bIns="256025" anchor="ctr" anchorCtr="0">
              <a:noAutofit/>
            </a:bodyPr>
            <a:lstStyle/>
            <a:p>
              <a:pPr marL="0" marR="0" lvl="0" indent="0" algn="l" rtl="0">
                <a:lnSpc>
                  <a:spcPct val="90000"/>
                </a:lnSpc>
                <a:spcBef>
                  <a:spcPts val="0"/>
                </a:spcBef>
                <a:spcAft>
                  <a:spcPts val="0"/>
                </a:spcAft>
                <a:buClr>
                  <a:schemeClr val="dk1"/>
                </a:buClr>
                <a:buSzPts val="3600"/>
                <a:buFont typeface="Arial"/>
                <a:buNone/>
              </a:pPr>
              <a:endParaRPr sz="3600" b="1"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3600"/>
                <a:buFont typeface="Arial"/>
                <a:buNone/>
              </a:pPr>
              <a:r>
                <a:rPr lang="en-US" sz="3200" b="1" i="0" u="none" strike="noStrike" cap="none">
                  <a:solidFill>
                    <a:schemeClr val="dk1"/>
                  </a:solidFill>
                  <a:latin typeface="Arial"/>
                  <a:ea typeface="Arial"/>
                  <a:cs typeface="Arial"/>
                  <a:sym typeface="Arial"/>
                </a:rPr>
                <a:t>Buy</a:t>
              </a:r>
              <a:endParaRPr sz="2000" b="1" i="0" u="none" strike="noStrike" cap="none">
                <a:solidFill>
                  <a:schemeClr val="dk1"/>
                </a:solidFill>
                <a:latin typeface="Arial"/>
                <a:ea typeface="Arial"/>
                <a:cs typeface="Arial"/>
                <a:sym typeface="Arial"/>
              </a:endParaRPr>
            </a:p>
            <a:p>
              <a:pPr marL="0" marR="0" lvl="0" indent="0" algn="l" rtl="0">
                <a:lnSpc>
                  <a:spcPct val="90000"/>
                </a:lnSpc>
                <a:spcBef>
                  <a:spcPts val="126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20 Day SMA crossing </a:t>
              </a:r>
              <a:r>
                <a:rPr lang="en-US" sz="1600" b="1" i="0" u="none" strike="noStrike" cap="none">
                  <a:solidFill>
                    <a:schemeClr val="dk1"/>
                  </a:solidFill>
                  <a:latin typeface="Arial"/>
                  <a:ea typeface="Arial"/>
                  <a:cs typeface="Arial"/>
                  <a:sym typeface="Arial"/>
                </a:rPr>
                <a:t>above</a:t>
              </a:r>
              <a:r>
                <a:rPr lang="en-US" sz="1600" b="0" i="0" u="none" strike="noStrike" cap="none">
                  <a:solidFill>
                    <a:schemeClr val="dk1"/>
                  </a:solidFill>
                  <a:latin typeface="Arial"/>
                  <a:ea typeface="Arial"/>
                  <a:cs typeface="Arial"/>
                  <a:sym typeface="Arial"/>
                </a:rPr>
                <a:t> 40 Day SMA</a:t>
              </a:r>
              <a:endParaRPr sz="1800">
                <a:solidFill>
                  <a:schemeClr val="dk1"/>
                </a:solidFill>
                <a:latin typeface="Palatino"/>
                <a:ea typeface="Palatino"/>
                <a:cs typeface="Palatino"/>
                <a:sym typeface="Palatino"/>
              </a:endParaRPr>
            </a:p>
            <a:p>
              <a:pPr marL="0" marR="0" lvl="0" indent="0" algn="l" rtl="0">
                <a:lnSpc>
                  <a:spcPct val="90000"/>
                </a:lnSpc>
                <a:spcBef>
                  <a:spcPts val="56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p:txBody>
        </p:sp>
        <p:sp>
          <p:nvSpPr>
            <p:cNvPr id="424" name="Google Shape;424;p27"/>
            <p:cNvSpPr/>
            <p:nvPr/>
          </p:nvSpPr>
          <p:spPr>
            <a:xfrm>
              <a:off x="1325592" y="1062029"/>
              <a:ext cx="1307113" cy="980335"/>
            </a:xfrm>
            <a:prstGeom prst="downArrow">
              <a:avLst>
                <a:gd name="adj1" fmla="val 50000"/>
                <a:gd name="adj2" fmla="val 5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Palatino"/>
                <a:ea typeface="Palatino"/>
                <a:cs typeface="Palatino"/>
                <a:sym typeface="Palatino"/>
              </a:endParaRPr>
            </a:p>
          </p:txBody>
        </p:sp>
        <p:sp>
          <p:nvSpPr>
            <p:cNvPr id="425" name="Google Shape;425;p27"/>
            <p:cNvSpPr/>
            <p:nvPr/>
          </p:nvSpPr>
          <p:spPr>
            <a:xfrm>
              <a:off x="2671919" y="1062029"/>
              <a:ext cx="4588662" cy="98033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Palatino"/>
                <a:buNone/>
              </a:pPr>
              <a:endParaRPr sz="1800">
                <a:solidFill>
                  <a:schemeClr val="dk1"/>
                </a:solidFill>
                <a:latin typeface="Palatino"/>
                <a:ea typeface="Palatino"/>
                <a:cs typeface="Palatino"/>
                <a:sym typeface="Palatino"/>
              </a:endParaRPr>
            </a:p>
          </p:txBody>
        </p:sp>
        <p:sp>
          <p:nvSpPr>
            <p:cNvPr id="426" name="Google Shape;426;p27"/>
            <p:cNvSpPr txBox="1"/>
            <p:nvPr/>
          </p:nvSpPr>
          <p:spPr>
            <a:xfrm>
              <a:off x="2671919" y="1062029"/>
              <a:ext cx="4588662" cy="980335"/>
            </a:xfrm>
            <a:prstGeom prst="rect">
              <a:avLst/>
            </a:prstGeom>
            <a:noFill/>
            <a:ln>
              <a:noFill/>
            </a:ln>
          </p:spPr>
          <p:txBody>
            <a:bodyPr spcFirstLastPara="1" wrap="square" lIns="256025" tIns="0" rIns="256025" bIns="256025" anchor="ctr" anchorCtr="0">
              <a:noAutofit/>
            </a:bodyPr>
            <a:lstStyle/>
            <a:p>
              <a:pPr marL="0" marR="0" lvl="0" indent="0" algn="l" rtl="0">
                <a:lnSpc>
                  <a:spcPct val="90000"/>
                </a:lnSpc>
                <a:spcBef>
                  <a:spcPts val="0"/>
                </a:spcBef>
                <a:spcAft>
                  <a:spcPts val="0"/>
                </a:spcAft>
                <a:buClr>
                  <a:schemeClr val="dk1"/>
                </a:buClr>
                <a:buSzPts val="3600"/>
                <a:buFont typeface="Arial"/>
                <a:buNone/>
              </a:pPr>
              <a:endParaRPr sz="3600" b="1"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3600"/>
                <a:buFont typeface="Arial"/>
                <a:buNone/>
              </a:pPr>
              <a:r>
                <a:rPr lang="en-US" sz="3200" b="1" i="0" u="none" strike="noStrike" cap="none">
                  <a:solidFill>
                    <a:schemeClr val="dk1"/>
                  </a:solidFill>
                  <a:latin typeface="Arial"/>
                  <a:ea typeface="Arial"/>
                  <a:cs typeface="Arial"/>
                  <a:sym typeface="Arial"/>
                </a:rPr>
                <a:t>Sell</a:t>
              </a:r>
              <a:endParaRPr sz="2400" b="1" i="0" u="none" strike="noStrike" cap="none">
                <a:solidFill>
                  <a:schemeClr val="dk1"/>
                </a:solidFill>
                <a:latin typeface="Arial"/>
                <a:ea typeface="Arial"/>
                <a:cs typeface="Arial"/>
                <a:sym typeface="Arial"/>
              </a:endParaRPr>
            </a:p>
            <a:p>
              <a:pPr marL="0" marR="0" lvl="0" indent="0" algn="l" rtl="0">
                <a:lnSpc>
                  <a:spcPct val="90000"/>
                </a:lnSpc>
                <a:spcBef>
                  <a:spcPts val="126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20 Day SMA crossing </a:t>
              </a:r>
              <a:r>
                <a:rPr lang="en-US" sz="1600" b="1" i="0" u="none" strike="noStrike" cap="none">
                  <a:solidFill>
                    <a:schemeClr val="dk1"/>
                  </a:solidFill>
                  <a:latin typeface="Arial"/>
                  <a:ea typeface="Arial"/>
                  <a:cs typeface="Arial"/>
                  <a:sym typeface="Arial"/>
                </a:rPr>
                <a:t>below</a:t>
              </a:r>
              <a:r>
                <a:rPr lang="en-US" sz="1600" b="0" i="0" u="none" strike="noStrike" cap="none">
                  <a:solidFill>
                    <a:schemeClr val="dk1"/>
                  </a:solidFill>
                  <a:latin typeface="Arial"/>
                  <a:ea typeface="Arial"/>
                  <a:cs typeface="Arial"/>
                  <a:sym typeface="Arial"/>
                </a:rPr>
                <a:t> 40 Day SMA</a:t>
              </a:r>
              <a:endParaRPr sz="1800">
                <a:solidFill>
                  <a:schemeClr val="dk1"/>
                </a:solidFill>
                <a:latin typeface="Palatino"/>
                <a:ea typeface="Palatino"/>
                <a:cs typeface="Palatino"/>
                <a:sym typeface="Palatino"/>
              </a:endParaRPr>
            </a:p>
          </p:txBody>
        </p:sp>
      </p:grpSp>
      <p:sp>
        <p:nvSpPr>
          <p:cNvPr id="427" name="Google Shape;427;p27"/>
          <p:cNvSpPr txBox="1"/>
          <p:nvPr/>
        </p:nvSpPr>
        <p:spPr>
          <a:xfrm>
            <a:off x="530935" y="4221939"/>
            <a:ext cx="10451697" cy="166199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61719"/>
              </a:buClr>
              <a:buSzPts val="2400"/>
              <a:buFont typeface="Arial"/>
              <a:buChar char="•"/>
            </a:pPr>
            <a:r>
              <a:rPr lang="en-US" sz="1800" b="0" i="0" u="none" strike="noStrike" cap="none">
                <a:solidFill>
                  <a:schemeClr val="accent1"/>
                </a:solidFill>
                <a:latin typeface="Arial"/>
                <a:ea typeface="Arial"/>
                <a:cs typeface="Arial"/>
                <a:sym typeface="Arial"/>
              </a:rPr>
              <a:t>Filter the comments data for each stock from 2017-2021.</a:t>
            </a:r>
            <a:endParaRPr/>
          </a:p>
          <a:p>
            <a:pPr marL="342900" marR="0" lvl="0" indent="-342900" algn="l" rtl="0">
              <a:spcBef>
                <a:spcPts val="1800"/>
              </a:spcBef>
              <a:spcAft>
                <a:spcPts val="0"/>
              </a:spcAft>
              <a:buClr>
                <a:srgbClr val="161719"/>
              </a:buClr>
              <a:buSzPts val="2400"/>
              <a:buFont typeface="Arial"/>
              <a:buChar char="•"/>
            </a:pPr>
            <a:r>
              <a:rPr lang="en-US" sz="1800" b="0" i="0" u="none" strike="noStrike" cap="none">
                <a:solidFill>
                  <a:schemeClr val="accent1"/>
                </a:solidFill>
                <a:latin typeface="Arial"/>
                <a:ea typeface="Arial"/>
                <a:cs typeface="Arial"/>
                <a:sym typeface="Arial"/>
              </a:rPr>
              <a:t>Aggregate the filtered comments data from all the years for each stock.</a:t>
            </a:r>
            <a:endParaRPr/>
          </a:p>
          <a:p>
            <a:pPr marL="342900" marR="0" lvl="0" indent="-342900" algn="l" rtl="0">
              <a:spcBef>
                <a:spcPts val="1800"/>
              </a:spcBef>
              <a:spcAft>
                <a:spcPts val="0"/>
              </a:spcAft>
              <a:buClr>
                <a:srgbClr val="161719"/>
              </a:buClr>
              <a:buSzPts val="2400"/>
              <a:buFont typeface="Arial"/>
              <a:buChar char="•"/>
            </a:pPr>
            <a:r>
              <a:rPr lang="en-US" sz="1800">
                <a:solidFill>
                  <a:schemeClr val="accent1"/>
                </a:solidFill>
                <a:latin typeface="Arial"/>
                <a:ea typeface="Arial"/>
                <a:cs typeface="Arial"/>
                <a:sym typeface="Arial"/>
              </a:rPr>
              <a:t>Use the change point dates/ Trade signal dates to filter the aggregated stock data and prepare final data for model fitting.</a:t>
            </a:r>
            <a:endParaRPr sz="1800">
              <a:solidFill>
                <a:schemeClr val="accent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11B57BF1-A0B7-E86E-E700-08E6D9FA0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8"/>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2300"/>
              <a:buFont typeface="Arial"/>
              <a:buNone/>
            </a:pPr>
            <a:r>
              <a:rPr lang="en-US" sz="2300" dirty="0"/>
              <a:t>Model fitting data – Apply sentiment scores to each comment</a:t>
            </a:r>
            <a:endParaRPr dirty="0"/>
          </a:p>
        </p:txBody>
      </p:sp>
      <p:graphicFrame>
        <p:nvGraphicFramePr>
          <p:cNvPr id="433" name="Google Shape;433;p28"/>
          <p:cNvGraphicFramePr/>
          <p:nvPr/>
        </p:nvGraphicFramePr>
        <p:xfrm>
          <a:off x="174522" y="1828798"/>
          <a:ext cx="11771700" cy="3101170"/>
        </p:xfrm>
        <a:graphic>
          <a:graphicData uri="http://schemas.openxmlformats.org/drawingml/2006/table">
            <a:tbl>
              <a:tblPr firstRow="1" bandRow="1">
                <a:noFill/>
                <a:tableStyleId>{AA6CCDC3-3F75-4796-87F3-33E895C4F471}</a:tableStyleId>
              </a:tblPr>
              <a:tblGrid>
                <a:gridCol w="515975">
                  <a:extLst>
                    <a:ext uri="{9D8B030D-6E8A-4147-A177-3AD203B41FA5}">
                      <a16:colId xmlns:a16="http://schemas.microsoft.com/office/drawing/2014/main" val="20000"/>
                    </a:ext>
                  </a:extLst>
                </a:gridCol>
                <a:gridCol w="452825">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1039525">
                  <a:extLst>
                    <a:ext uri="{9D8B030D-6E8A-4147-A177-3AD203B41FA5}">
                      <a16:colId xmlns:a16="http://schemas.microsoft.com/office/drawing/2014/main" val="20003"/>
                    </a:ext>
                  </a:extLst>
                </a:gridCol>
                <a:gridCol w="1169825">
                  <a:extLst>
                    <a:ext uri="{9D8B030D-6E8A-4147-A177-3AD203B41FA5}">
                      <a16:colId xmlns:a16="http://schemas.microsoft.com/office/drawing/2014/main" val="20004"/>
                    </a:ext>
                  </a:extLst>
                </a:gridCol>
                <a:gridCol w="896250">
                  <a:extLst>
                    <a:ext uri="{9D8B030D-6E8A-4147-A177-3AD203B41FA5}">
                      <a16:colId xmlns:a16="http://schemas.microsoft.com/office/drawing/2014/main" val="20005"/>
                    </a:ext>
                  </a:extLst>
                </a:gridCol>
                <a:gridCol w="2145375">
                  <a:extLst>
                    <a:ext uri="{9D8B030D-6E8A-4147-A177-3AD203B41FA5}">
                      <a16:colId xmlns:a16="http://schemas.microsoft.com/office/drawing/2014/main" val="20006"/>
                    </a:ext>
                  </a:extLst>
                </a:gridCol>
                <a:gridCol w="668725">
                  <a:extLst>
                    <a:ext uri="{9D8B030D-6E8A-4147-A177-3AD203B41FA5}">
                      <a16:colId xmlns:a16="http://schemas.microsoft.com/office/drawing/2014/main" val="20007"/>
                    </a:ext>
                  </a:extLst>
                </a:gridCol>
                <a:gridCol w="668725">
                  <a:extLst>
                    <a:ext uri="{9D8B030D-6E8A-4147-A177-3AD203B41FA5}">
                      <a16:colId xmlns:a16="http://schemas.microsoft.com/office/drawing/2014/main" val="20008"/>
                    </a:ext>
                  </a:extLst>
                </a:gridCol>
                <a:gridCol w="702725">
                  <a:extLst>
                    <a:ext uri="{9D8B030D-6E8A-4147-A177-3AD203B41FA5}">
                      <a16:colId xmlns:a16="http://schemas.microsoft.com/office/drawing/2014/main" val="20009"/>
                    </a:ext>
                  </a:extLst>
                </a:gridCol>
                <a:gridCol w="634750">
                  <a:extLst>
                    <a:ext uri="{9D8B030D-6E8A-4147-A177-3AD203B41FA5}">
                      <a16:colId xmlns:a16="http://schemas.microsoft.com/office/drawing/2014/main" val="20010"/>
                    </a:ext>
                  </a:extLst>
                </a:gridCol>
                <a:gridCol w="729825">
                  <a:extLst>
                    <a:ext uri="{9D8B030D-6E8A-4147-A177-3AD203B41FA5}">
                      <a16:colId xmlns:a16="http://schemas.microsoft.com/office/drawing/2014/main" val="20011"/>
                    </a:ext>
                  </a:extLst>
                </a:gridCol>
                <a:gridCol w="841650">
                  <a:extLst>
                    <a:ext uri="{9D8B030D-6E8A-4147-A177-3AD203B41FA5}">
                      <a16:colId xmlns:a16="http://schemas.microsoft.com/office/drawing/2014/main" val="20012"/>
                    </a:ext>
                  </a:extLst>
                </a:gridCol>
                <a:gridCol w="645125">
                  <a:extLst>
                    <a:ext uri="{9D8B030D-6E8A-4147-A177-3AD203B41FA5}">
                      <a16:colId xmlns:a16="http://schemas.microsoft.com/office/drawing/2014/main" val="20013"/>
                    </a:ext>
                  </a:extLst>
                </a:gridCol>
              </a:tblGrid>
              <a:tr h="420075">
                <a:tc>
                  <a:txBody>
                    <a:bodyPr/>
                    <a:lstStyle/>
                    <a:p>
                      <a:pPr marL="0" marR="0" lvl="0" indent="0" algn="r" rtl="0">
                        <a:spcBef>
                          <a:spcPts val="0"/>
                        </a:spcBef>
                        <a:spcAft>
                          <a:spcPts val="0"/>
                        </a:spcAft>
                        <a:buNone/>
                      </a:pPr>
                      <a:br>
                        <a:rPr lang="en-US" sz="800" b="0" u="none" strike="noStrike" cap="none">
                          <a:solidFill>
                            <a:schemeClr val="lt1"/>
                          </a:solidFill>
                        </a:rPr>
                      </a:br>
                      <a:r>
                        <a:rPr lang="en-US" sz="800" b="0" u="none" strike="noStrike" cap="none">
                          <a:solidFill>
                            <a:schemeClr val="lt1"/>
                          </a:solidFill>
                        </a:rPr>
                        <a:t>    </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Date</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Month</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author</a:t>
                      </a:r>
                      <a:endParaRPr/>
                    </a:p>
                  </a:txBody>
                  <a:tcPr marL="51050" marR="2725" marT="39275" marB="39275" anchor="ctr"/>
                </a:tc>
                <a:tc>
                  <a:txBody>
                    <a:bodyPr/>
                    <a:lstStyle/>
                    <a:p>
                      <a:pPr marL="0" marR="0" lvl="0" indent="0" algn="r" rtl="0">
                        <a:lnSpc>
                          <a:spcPct val="100000"/>
                        </a:lnSpc>
                        <a:spcBef>
                          <a:spcPts val="0"/>
                        </a:spcBef>
                        <a:spcAft>
                          <a:spcPts val="0"/>
                        </a:spcAft>
                        <a:buClr>
                          <a:schemeClr val="lt1"/>
                        </a:buClr>
                        <a:buSzPts val="1100"/>
                        <a:buFont typeface="Palatino"/>
                        <a:buNone/>
                      </a:pPr>
                      <a:r>
                        <a:rPr lang="en-US" sz="1100" b="0" u="none" strike="noStrike" cap="none">
                          <a:solidFill>
                            <a:schemeClr val="lt1"/>
                          </a:solidFill>
                        </a:rPr>
                        <a:t>author_flair_text</a:t>
                      </a:r>
                      <a:endParaRPr sz="1100" b="0" u="none" strike="noStrike" cap="none">
                        <a:solidFill>
                          <a:schemeClr val="lt1"/>
                        </a:solidFill>
                      </a:endParaRPr>
                    </a:p>
                  </a:txBody>
                  <a:tcPr marL="51050" marR="2725" marT="39275" marB="39275" anchor="ctr"/>
                </a:tc>
                <a:tc>
                  <a:txBody>
                    <a:bodyPr/>
                    <a:lstStyle/>
                    <a:p>
                      <a:pPr marL="0" marR="0" lvl="0" indent="0" algn="r" rtl="0">
                        <a:lnSpc>
                          <a:spcPct val="100000"/>
                        </a:lnSpc>
                        <a:spcBef>
                          <a:spcPts val="0"/>
                        </a:spcBef>
                        <a:spcAft>
                          <a:spcPts val="0"/>
                        </a:spcAft>
                        <a:buClr>
                          <a:schemeClr val="lt1"/>
                        </a:buClr>
                        <a:buSzPts val="1100"/>
                        <a:buFont typeface="Palatino"/>
                        <a:buNone/>
                      </a:pPr>
                      <a:r>
                        <a:rPr lang="en-US" sz="1100" b="0" u="none" strike="noStrike" cap="none">
                          <a:solidFill>
                            <a:schemeClr val="lt1"/>
                          </a:solidFill>
                        </a:rPr>
                        <a:t>subreddit_id</a:t>
                      </a:r>
                      <a:endParaRPr sz="1100" b="0" u="none" strike="noStrike" cap="none">
                        <a:solidFill>
                          <a:schemeClr val="lt1"/>
                        </a:solidFill>
                      </a:endParaRPr>
                    </a:p>
                  </a:txBody>
                  <a:tcPr marL="51050" marR="2725" marT="39275" marB="39275" anchor="ctr"/>
                </a:tc>
                <a:tc>
                  <a:txBody>
                    <a:bodyPr/>
                    <a:lstStyle/>
                    <a:p>
                      <a:pPr marL="0" marR="0" lvl="0" indent="0" algn="r" rtl="0">
                        <a:lnSpc>
                          <a:spcPct val="100000"/>
                        </a:lnSpc>
                        <a:spcBef>
                          <a:spcPts val="0"/>
                        </a:spcBef>
                        <a:spcAft>
                          <a:spcPts val="0"/>
                        </a:spcAft>
                        <a:buClr>
                          <a:schemeClr val="dk1"/>
                        </a:buClr>
                        <a:buSzPts val="1100"/>
                        <a:buFont typeface="Palatino"/>
                        <a:buNone/>
                      </a:pPr>
                      <a:endParaRPr sz="1100" b="0" u="none" strike="noStrike" cap="none">
                        <a:solidFill>
                          <a:schemeClr val="lt1"/>
                        </a:solidFill>
                      </a:endParaRPr>
                    </a:p>
                    <a:p>
                      <a:pPr marL="0" marR="0" lvl="0" indent="0" algn="r" rtl="0">
                        <a:lnSpc>
                          <a:spcPct val="100000"/>
                        </a:lnSpc>
                        <a:spcBef>
                          <a:spcPts val="0"/>
                        </a:spcBef>
                        <a:spcAft>
                          <a:spcPts val="0"/>
                        </a:spcAft>
                        <a:buClr>
                          <a:schemeClr val="lt1"/>
                        </a:buClr>
                        <a:buSzPts val="1100"/>
                        <a:buFont typeface="Palatino"/>
                        <a:buNone/>
                      </a:pPr>
                      <a:r>
                        <a:rPr lang="en-US" sz="1100" b="0" u="none" strike="noStrike" cap="none">
                          <a:solidFill>
                            <a:schemeClr val="lt1"/>
                          </a:solidFill>
                        </a:rPr>
                        <a:t>body</a:t>
                      </a:r>
                      <a:endParaRPr/>
                    </a:p>
                    <a:p>
                      <a:pPr marL="0" marR="0" lvl="0" indent="0" algn="r" rtl="0">
                        <a:spcBef>
                          <a:spcPts val="0"/>
                        </a:spcBef>
                        <a:spcAft>
                          <a:spcPts val="0"/>
                        </a:spcAft>
                        <a:buNone/>
                      </a:pPr>
                      <a:endParaRPr sz="1100" b="0" u="none" strike="noStrike" cap="none">
                        <a:solidFill>
                          <a:schemeClr val="lt1"/>
                        </a:solidFill>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High</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Low</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Open</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Close</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Volume</a:t>
                      </a:r>
                      <a:endParaRPr/>
                    </a:p>
                  </a:txBody>
                  <a:tcPr marL="51050" marR="2725" marT="39275" marB="39275" anchor="ctr"/>
                </a:tc>
                <a:tc>
                  <a:txBody>
                    <a:bodyPr/>
                    <a:lstStyle/>
                    <a:p>
                      <a:pPr marL="0" marR="0" lvl="0" indent="0" algn="r" rtl="0">
                        <a:spcBef>
                          <a:spcPts val="0"/>
                        </a:spcBef>
                        <a:spcAft>
                          <a:spcPts val="0"/>
                        </a:spcAft>
                        <a:buNone/>
                      </a:pPr>
                      <a:r>
                        <a:rPr lang="en-US" sz="1100" b="0" u="none" strike="noStrike" cap="none">
                          <a:solidFill>
                            <a:schemeClr val="lt1"/>
                          </a:solidFill>
                        </a:rPr>
                        <a:t>Adj Close</a:t>
                      </a:r>
                      <a:endParaRPr/>
                    </a:p>
                  </a:txBody>
                  <a:tcPr marL="51050" marR="2725" marT="39275" marB="39275" anchor="ctr"/>
                </a:tc>
                <a:tc>
                  <a:txBody>
                    <a:bodyPr/>
                    <a:lstStyle/>
                    <a:p>
                      <a:pPr marL="0" marR="0" lvl="0" indent="0" algn="l" rtl="0">
                        <a:spcBef>
                          <a:spcPts val="0"/>
                        </a:spcBef>
                        <a:spcAft>
                          <a:spcPts val="0"/>
                        </a:spcAft>
                        <a:buNone/>
                      </a:pPr>
                      <a:r>
                        <a:rPr lang="en-US" sz="1100" b="0" u="none" strike="noStrike" cap="none">
                          <a:solidFill>
                            <a:schemeClr val="lt1"/>
                          </a:solidFill>
                        </a:rPr>
                        <a:t>Daily_Returns</a:t>
                      </a:r>
                      <a:endParaRPr sz="1100" b="0" cap="none">
                        <a:solidFill>
                          <a:schemeClr val="lt1"/>
                        </a:solidFill>
                      </a:endParaRPr>
                    </a:p>
                  </a:txBody>
                  <a:tcPr marL="51050" marR="2725" marT="39275" marB="39275" anchor="ctr"/>
                </a:tc>
                <a:extLst>
                  <a:ext uri="{0D108BD9-81ED-4DB2-BD59-A6C34878D82A}">
                    <a16:rowId xmlns:a16="http://schemas.microsoft.com/office/drawing/2014/main" val="10000"/>
                  </a:ext>
                </a:extLst>
              </a:tr>
              <a:tr h="378975">
                <a:tc>
                  <a:txBody>
                    <a:bodyPr/>
                    <a:lstStyle/>
                    <a:p>
                      <a:pPr marL="0" marR="0" lvl="0" indent="0" algn="r" rtl="0">
                        <a:spcBef>
                          <a:spcPts val="0"/>
                        </a:spcBef>
                        <a:spcAft>
                          <a:spcPts val="0"/>
                        </a:spcAft>
                        <a:buNone/>
                      </a:pPr>
                      <a:r>
                        <a:rPr lang="en-US" sz="800" b="1" cap="none">
                          <a:solidFill>
                            <a:schemeClr val="dk1"/>
                          </a:solidFill>
                        </a:rPr>
                        <a:t>29</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2017-02-21</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February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GorgeWashington</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PiggerPig</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dirty="0">
                          <a:solidFill>
                            <a:schemeClr val="dk1"/>
                          </a:solidFill>
                        </a:rPr>
                        <a:t>http://segmentnext.com/2017/02/18/</a:t>
                      </a:r>
                      <a:r>
                        <a:rPr lang="en-US" sz="800" cap="none" dirty="0" err="1">
                          <a:solidFill>
                            <a:schemeClr val="dk1"/>
                          </a:solidFill>
                        </a:rPr>
                        <a:t>russian-nvid</a:t>
                      </a:r>
                      <a:r>
                        <a:rPr lang="en-US" sz="800" cap="none" dirty="0">
                          <a:solidFill>
                            <a:schemeClr val="dk1"/>
                          </a:solidFill>
                        </a:rPr>
                        <a:t>...</a:t>
                      </a:r>
                      <a:endParaRPr dirty="0"/>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6.562500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6.437500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6.460000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6.555000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10881200.0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5.330748</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0.011574</a:t>
                      </a:r>
                      <a:endParaRPr/>
                    </a:p>
                  </a:txBody>
                  <a:tcPr marL="51050" marR="6050" marT="39275" marB="39275" anchor="ctr"/>
                </a:tc>
                <a:extLst>
                  <a:ext uri="{0D108BD9-81ED-4DB2-BD59-A6C34878D82A}">
                    <a16:rowId xmlns:a16="http://schemas.microsoft.com/office/drawing/2014/main" val="10001"/>
                  </a:ext>
                </a:extLst>
              </a:tr>
              <a:tr h="378975">
                <a:tc>
                  <a:txBody>
                    <a:bodyPr/>
                    <a:lstStyle/>
                    <a:p>
                      <a:pPr marL="0" marR="0" lvl="0" indent="0" algn="r" rtl="0">
                        <a:spcBef>
                          <a:spcPts val="0"/>
                        </a:spcBef>
                        <a:spcAft>
                          <a:spcPts val="0"/>
                        </a:spcAft>
                        <a:buNone/>
                      </a:pPr>
                      <a:r>
                        <a:rPr lang="en-US" sz="800" b="1" cap="none">
                          <a:solidFill>
                            <a:schemeClr val="dk1"/>
                          </a:solidFill>
                        </a:rPr>
                        <a:t>30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2017-02-24</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February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someroastedbeef</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Just do a 360 and walk away.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GME hitting 54 is less believable than me beco...</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6.625000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6.362500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6.387500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6.570000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7966800.0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5.342947</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0.002288</a:t>
                      </a:r>
                      <a:endParaRPr/>
                    </a:p>
                  </a:txBody>
                  <a:tcPr marL="51050" marR="6050" marT="39275" marB="39275" anchor="ctr"/>
                </a:tc>
                <a:extLst>
                  <a:ext uri="{0D108BD9-81ED-4DB2-BD59-A6C34878D82A}">
                    <a16:rowId xmlns:a16="http://schemas.microsoft.com/office/drawing/2014/main" val="10002"/>
                  </a:ext>
                </a:extLst>
              </a:tr>
              <a:tr h="378975">
                <a:tc>
                  <a:txBody>
                    <a:bodyPr/>
                    <a:lstStyle/>
                    <a:p>
                      <a:pPr marL="0" marR="0" lvl="0" indent="0" algn="r" rtl="0">
                        <a:spcBef>
                          <a:spcPts val="0"/>
                        </a:spcBef>
                        <a:spcAft>
                          <a:spcPts val="0"/>
                        </a:spcAft>
                        <a:buNone/>
                      </a:pPr>
                      <a:r>
                        <a:rPr lang="en-US" sz="800" b="1" cap="none">
                          <a:solidFill>
                            <a:schemeClr val="dk1"/>
                          </a:solidFill>
                        </a:rPr>
                        <a:t>43</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2017-02-24</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February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I_Eat_Your_Dogs</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Dicks</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I think you're under estimating how much the v...</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6.625000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6.362500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6.387500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6.570000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7966800.0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5.342947</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0.000000</a:t>
                      </a:r>
                      <a:endParaRPr/>
                    </a:p>
                  </a:txBody>
                  <a:tcPr marL="51050" marR="6050" marT="39275" marB="39275" anchor="ctr"/>
                </a:tc>
                <a:extLst>
                  <a:ext uri="{0D108BD9-81ED-4DB2-BD59-A6C34878D82A}">
                    <a16:rowId xmlns:a16="http://schemas.microsoft.com/office/drawing/2014/main" val="10003"/>
                  </a:ext>
                </a:extLst>
              </a:tr>
              <a:tr h="378975">
                <a:tc>
                  <a:txBody>
                    <a:bodyPr/>
                    <a:lstStyle/>
                    <a:p>
                      <a:pPr marL="0" marR="0" lvl="0" indent="0" algn="r" rtl="0">
                        <a:spcBef>
                          <a:spcPts val="0"/>
                        </a:spcBef>
                        <a:spcAft>
                          <a:spcPts val="0"/>
                        </a:spcAft>
                        <a:buNone/>
                      </a:pPr>
                      <a:r>
                        <a:rPr lang="en-US" sz="800" b="1" cap="none">
                          <a:solidFill>
                            <a:schemeClr val="dk1"/>
                          </a:solidFill>
                        </a:rPr>
                        <a:t>48</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2017-02-28</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February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mastrann</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Dr. Seuss</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[Nobody](https://www.reddit.com/r/wallstreetbe...</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6.582500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5.892500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6.582500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6.110000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31031600.0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4.968859</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-0.070015</a:t>
                      </a:r>
                      <a:endParaRPr/>
                    </a:p>
                  </a:txBody>
                  <a:tcPr marL="51050" marR="6050" marT="39275" marB="39275" anchor="ctr"/>
                </a:tc>
                <a:extLst>
                  <a:ext uri="{0D108BD9-81ED-4DB2-BD59-A6C34878D82A}">
                    <a16:rowId xmlns:a16="http://schemas.microsoft.com/office/drawing/2014/main" val="10004"/>
                  </a:ext>
                </a:extLst>
              </a:tr>
              <a:tr h="378975">
                <a:tc>
                  <a:txBody>
                    <a:bodyPr/>
                    <a:lstStyle/>
                    <a:p>
                      <a:pPr marL="0" marR="0" lvl="0" indent="0" algn="r" rtl="0">
                        <a:spcBef>
                          <a:spcPts val="0"/>
                        </a:spcBef>
                        <a:spcAft>
                          <a:spcPts val="0"/>
                        </a:spcAft>
                        <a:buNone/>
                      </a:pPr>
                      <a:r>
                        <a:rPr lang="en-US" sz="800" b="1" cap="none">
                          <a:solidFill>
                            <a:schemeClr val="dk1"/>
                          </a:solidFill>
                        </a:rPr>
                        <a:t>78</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2017-03-03</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March</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Goosebaby</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ye of little bot faith</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NBC is a media company. They make money shovin...</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6.330000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6.252500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6.265000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6.320000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7311600.0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5.139637</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0.034370</a:t>
                      </a:r>
                      <a:endParaRPr/>
                    </a:p>
                  </a:txBody>
                  <a:tcPr marL="51050" marR="6050" marT="39275" marB="39275" anchor="ctr"/>
                </a:tc>
                <a:extLst>
                  <a:ext uri="{0D108BD9-81ED-4DB2-BD59-A6C34878D82A}">
                    <a16:rowId xmlns:a16="http://schemas.microsoft.com/office/drawing/2014/main" val="10005"/>
                  </a:ext>
                </a:extLst>
              </a:tr>
              <a:tr h="245850">
                <a:tc>
                  <a:txBody>
                    <a:bodyPr/>
                    <a:lstStyle/>
                    <a:p>
                      <a:pPr marL="0" marR="0" lvl="0" indent="0" algn="r" rtl="0">
                        <a:spcBef>
                          <a:spcPts val="0"/>
                        </a:spcBef>
                        <a:spcAft>
                          <a:spcPts val="0"/>
                        </a:spcAft>
                        <a:buNone/>
                      </a:pPr>
                      <a:r>
                        <a:rPr lang="en-US" sz="800" b="1"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a:t>
                      </a:r>
                      <a:endParaRPr/>
                    </a:p>
                  </a:txBody>
                  <a:tcPr marL="51050" marR="6050" marT="39275" marB="39275" anchor="ctr"/>
                </a:tc>
                <a:extLst>
                  <a:ext uri="{0D108BD9-81ED-4DB2-BD59-A6C34878D82A}">
                    <a16:rowId xmlns:a16="http://schemas.microsoft.com/office/drawing/2014/main" val="10006"/>
                  </a:ext>
                </a:extLst>
              </a:tr>
              <a:tr h="378975">
                <a:tc>
                  <a:txBody>
                    <a:bodyPr/>
                    <a:lstStyle/>
                    <a:p>
                      <a:pPr marL="0" marR="0" lvl="0" indent="0" algn="r" rtl="0">
                        <a:spcBef>
                          <a:spcPts val="0"/>
                        </a:spcBef>
                        <a:spcAft>
                          <a:spcPts val="0"/>
                        </a:spcAft>
                        <a:buNone/>
                      </a:pPr>
                      <a:r>
                        <a:rPr lang="en-US" sz="800" b="1" cap="none">
                          <a:solidFill>
                            <a:schemeClr val="dk1"/>
                          </a:solidFill>
                        </a:rPr>
                        <a:t>139121</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2021-12-10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December</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KOBA-fight-4-Ape</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hamburglar</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t5_2th52</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Man GME moon or go lower \n\nI don't like this...</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40.575001</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37.000000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39.957500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39.752499</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18107600.0</a:t>
                      </a:r>
                      <a:endParaRPr/>
                    </a:p>
                  </a:txBody>
                  <a:tcPr marL="51050" marR="6050" marT="39275" marB="39275" anchor="ctr"/>
                </a:tc>
                <a:tc>
                  <a:txBody>
                    <a:bodyPr/>
                    <a:lstStyle/>
                    <a:p>
                      <a:pPr marL="0" marR="0" lvl="0" indent="0" algn="r" rtl="0">
                        <a:spcBef>
                          <a:spcPts val="0"/>
                        </a:spcBef>
                        <a:spcAft>
                          <a:spcPts val="0"/>
                        </a:spcAft>
                        <a:buNone/>
                      </a:pPr>
                      <a:r>
                        <a:rPr lang="en-US" sz="800" cap="none">
                          <a:solidFill>
                            <a:schemeClr val="dk1"/>
                          </a:solidFill>
                        </a:rPr>
                        <a:t>39.752499</a:t>
                      </a:r>
                      <a:endParaRPr/>
                    </a:p>
                  </a:txBody>
                  <a:tcPr marL="51050" marR="6050" marT="39275" marB="39275" anchor="ctr"/>
                </a:tc>
                <a:tc>
                  <a:txBody>
                    <a:bodyPr/>
                    <a:lstStyle/>
                    <a:p>
                      <a:pPr marL="0" marR="0" lvl="0" indent="0" algn="r" rtl="0">
                        <a:spcBef>
                          <a:spcPts val="0"/>
                        </a:spcBef>
                        <a:spcAft>
                          <a:spcPts val="0"/>
                        </a:spcAft>
                        <a:buNone/>
                      </a:pPr>
                      <a:r>
                        <a:rPr lang="en-US" sz="800" cap="none" dirty="0">
                          <a:solidFill>
                            <a:schemeClr val="dk1"/>
                          </a:solidFill>
                        </a:rPr>
                        <a:t>0.000000</a:t>
                      </a:r>
                      <a:endParaRPr dirty="0"/>
                    </a:p>
                  </a:txBody>
                  <a:tcPr marL="51050" marR="6050" marT="39275" marB="39275" anchor="ct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1DC6076F-A963-CCEB-1456-53CBCF9014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324464" y="393290"/>
            <a:ext cx="11661059" cy="6843252"/>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2400"/>
              <a:buFont typeface="Arial"/>
              <a:buNone/>
            </a:pPr>
            <a:br>
              <a:rPr lang="en-US" sz="2400" b="0"/>
            </a:br>
            <a:br>
              <a:rPr lang="en-US" sz="2400" b="0"/>
            </a:br>
            <a:br>
              <a:rPr lang="en-US" sz="2400" b="0"/>
            </a:br>
            <a:br>
              <a:rPr lang="en-US" sz="2400" b="0"/>
            </a:br>
            <a:br>
              <a:rPr lang="en-US" sz="2400" b="0"/>
            </a:br>
            <a:br>
              <a:rPr lang="en-US" sz="2400" b="0"/>
            </a:br>
            <a:br>
              <a:rPr lang="en-US" sz="2400" b="0"/>
            </a:br>
            <a:br>
              <a:rPr lang="en-US" sz="2400" b="0"/>
            </a:br>
            <a:br>
              <a:rPr lang="en-US" sz="2400" b="0"/>
            </a:br>
            <a:br>
              <a:rPr lang="en-US" sz="2400" b="0"/>
            </a:br>
            <a:br>
              <a:rPr lang="en-US" sz="2400" b="0"/>
            </a:br>
            <a:br>
              <a:rPr lang="en-US" sz="2400" b="0"/>
            </a:br>
            <a:br>
              <a:rPr lang="en-US" sz="2400" b="0"/>
            </a:br>
            <a:br>
              <a:rPr lang="en-US" sz="2800"/>
            </a:br>
            <a:br>
              <a:rPr lang="en-US" sz="2800"/>
            </a:br>
            <a:br>
              <a:rPr lang="en-US" sz="2800"/>
            </a:br>
            <a:endParaRPr sz="2800"/>
          </a:p>
        </p:txBody>
      </p:sp>
      <p:grpSp>
        <p:nvGrpSpPr>
          <p:cNvPr id="151" name="Google Shape;151;p3"/>
          <p:cNvGrpSpPr/>
          <p:nvPr/>
        </p:nvGrpSpPr>
        <p:grpSpPr>
          <a:xfrm>
            <a:off x="5054110" y="395230"/>
            <a:ext cx="7128063" cy="5949547"/>
            <a:chOff x="0" y="1940"/>
            <a:chExt cx="7128063" cy="5949547"/>
          </a:xfrm>
        </p:grpSpPr>
        <p:cxnSp>
          <p:nvCxnSpPr>
            <p:cNvPr id="152" name="Google Shape;152;p3"/>
            <p:cNvCxnSpPr/>
            <p:nvPr/>
          </p:nvCxnSpPr>
          <p:spPr>
            <a:xfrm>
              <a:off x="0" y="1940"/>
              <a:ext cx="7128063" cy="0"/>
            </a:xfrm>
            <a:prstGeom prst="straightConnector1">
              <a:avLst/>
            </a:prstGeom>
            <a:solidFill>
              <a:schemeClr val="accent1"/>
            </a:solidFill>
            <a:ln w="12700" cap="flat" cmpd="sng">
              <a:solidFill>
                <a:schemeClr val="accent1"/>
              </a:solidFill>
              <a:prstDash val="solid"/>
              <a:miter lim="800000"/>
              <a:headEnd type="none" w="sm" len="sm"/>
              <a:tailEnd type="none" w="sm" len="sm"/>
            </a:ln>
          </p:spPr>
        </p:cxnSp>
        <p:sp>
          <p:nvSpPr>
            <p:cNvPr id="153" name="Google Shape;153;p3"/>
            <p:cNvSpPr/>
            <p:nvPr/>
          </p:nvSpPr>
          <p:spPr>
            <a:xfrm>
              <a:off x="0" y="1940"/>
              <a:ext cx="7128063" cy="8577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txBox="1"/>
            <p:nvPr/>
          </p:nvSpPr>
          <p:spPr>
            <a:xfrm>
              <a:off x="0" y="1940"/>
              <a:ext cx="7128063" cy="857757"/>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Palatino"/>
                <a:buNone/>
              </a:pPr>
              <a:r>
                <a:rPr lang="en-US" sz="2000" b="0" i="0" u="none" strike="noStrike" cap="none">
                  <a:solidFill>
                    <a:schemeClr val="dk1"/>
                  </a:solidFill>
                  <a:latin typeface="Palatino"/>
                  <a:ea typeface="Palatino"/>
                  <a:cs typeface="Palatino"/>
                  <a:sym typeface="Palatino"/>
                </a:rPr>
                <a:t>Stock market trading has always been dominated by Institutional Investors as compared to retail Investors.</a:t>
              </a:r>
              <a:endParaRPr sz="2000" b="0" i="0" u="none" strike="noStrike" cap="none">
                <a:solidFill>
                  <a:schemeClr val="dk1"/>
                </a:solidFill>
                <a:latin typeface="Palatino"/>
                <a:ea typeface="Palatino"/>
                <a:cs typeface="Palatino"/>
                <a:sym typeface="Palatino"/>
              </a:endParaRPr>
            </a:p>
          </p:txBody>
        </p:sp>
        <p:cxnSp>
          <p:nvCxnSpPr>
            <p:cNvPr id="155" name="Google Shape;155;p3"/>
            <p:cNvCxnSpPr/>
            <p:nvPr/>
          </p:nvCxnSpPr>
          <p:spPr>
            <a:xfrm>
              <a:off x="0" y="859697"/>
              <a:ext cx="7128063" cy="0"/>
            </a:xfrm>
            <a:prstGeom prst="straightConnector1">
              <a:avLst/>
            </a:prstGeom>
            <a:solidFill>
              <a:schemeClr val="accent1"/>
            </a:solidFill>
            <a:ln w="12700" cap="flat" cmpd="sng">
              <a:solidFill>
                <a:schemeClr val="accent1"/>
              </a:solidFill>
              <a:prstDash val="solid"/>
              <a:miter lim="800000"/>
              <a:headEnd type="none" w="sm" len="sm"/>
              <a:tailEnd type="none" w="sm" len="sm"/>
            </a:ln>
          </p:spPr>
        </p:cxnSp>
        <p:sp>
          <p:nvSpPr>
            <p:cNvPr id="156" name="Google Shape;156;p3"/>
            <p:cNvSpPr/>
            <p:nvPr/>
          </p:nvSpPr>
          <p:spPr>
            <a:xfrm>
              <a:off x="0" y="859697"/>
              <a:ext cx="7128063" cy="11474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txBox="1"/>
            <p:nvPr/>
          </p:nvSpPr>
          <p:spPr>
            <a:xfrm>
              <a:off x="0" y="859697"/>
              <a:ext cx="7128063" cy="1147429"/>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Palatino"/>
                <a:buNone/>
              </a:pPr>
              <a:r>
                <a:rPr lang="en-US" sz="2000" b="0" i="0" u="none" strike="noStrike" cap="none">
                  <a:solidFill>
                    <a:schemeClr val="dk1"/>
                  </a:solidFill>
                  <a:latin typeface="Palatino"/>
                  <a:ea typeface="Palatino"/>
                  <a:cs typeface="Palatino"/>
                  <a:sym typeface="Palatino"/>
                </a:rPr>
                <a:t>Retail investors’ share of total equities trading volume is now approaching 25%, up from 20% in 2020 and 10-15% the preceding decade.</a:t>
              </a:r>
              <a:endParaRPr sz="2000" b="0" i="0" u="none" strike="noStrike" cap="none">
                <a:solidFill>
                  <a:schemeClr val="dk1"/>
                </a:solidFill>
                <a:latin typeface="Palatino"/>
                <a:ea typeface="Palatino"/>
                <a:cs typeface="Palatino"/>
                <a:sym typeface="Palatino"/>
              </a:endParaRPr>
            </a:p>
          </p:txBody>
        </p:sp>
        <p:cxnSp>
          <p:nvCxnSpPr>
            <p:cNvPr id="158" name="Google Shape;158;p3"/>
            <p:cNvCxnSpPr/>
            <p:nvPr/>
          </p:nvCxnSpPr>
          <p:spPr>
            <a:xfrm>
              <a:off x="0" y="2007127"/>
              <a:ext cx="7128063" cy="0"/>
            </a:xfrm>
            <a:prstGeom prst="straightConnector1">
              <a:avLst/>
            </a:prstGeom>
            <a:solidFill>
              <a:schemeClr val="accent1"/>
            </a:solidFill>
            <a:ln w="12700" cap="flat" cmpd="sng">
              <a:solidFill>
                <a:schemeClr val="accent1"/>
              </a:solidFill>
              <a:prstDash val="solid"/>
              <a:miter lim="800000"/>
              <a:headEnd type="none" w="sm" len="sm"/>
              <a:tailEnd type="none" w="sm" len="sm"/>
            </a:ln>
          </p:spPr>
        </p:cxnSp>
        <p:sp>
          <p:nvSpPr>
            <p:cNvPr id="159" name="Google Shape;159;p3"/>
            <p:cNvSpPr/>
            <p:nvPr/>
          </p:nvSpPr>
          <p:spPr>
            <a:xfrm>
              <a:off x="0" y="1949762"/>
              <a:ext cx="7128063" cy="10896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txBox="1"/>
            <p:nvPr/>
          </p:nvSpPr>
          <p:spPr>
            <a:xfrm>
              <a:off x="0" y="1949762"/>
              <a:ext cx="7128063" cy="1089642"/>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Palatino"/>
                <a:buNone/>
              </a:pPr>
              <a:r>
                <a:rPr lang="en-US" sz="2000" b="0" i="0" u="none" strike="noStrike" cap="none">
                  <a:solidFill>
                    <a:schemeClr val="dk1"/>
                  </a:solidFill>
                  <a:latin typeface="Palatino"/>
                  <a:ea typeface="Palatino"/>
                  <a:cs typeface="Palatino"/>
                  <a:sym typeface="Palatino"/>
                </a:rPr>
                <a:t>More than half the world has access to social media (59%) which is around 4.70 billion people.</a:t>
              </a:r>
              <a:endParaRPr/>
            </a:p>
          </p:txBody>
        </p:sp>
        <p:cxnSp>
          <p:nvCxnSpPr>
            <p:cNvPr id="161" name="Google Shape;161;p3"/>
            <p:cNvCxnSpPr/>
            <p:nvPr/>
          </p:nvCxnSpPr>
          <p:spPr>
            <a:xfrm>
              <a:off x="0" y="3096770"/>
              <a:ext cx="7128063" cy="0"/>
            </a:xfrm>
            <a:prstGeom prst="straightConnector1">
              <a:avLst/>
            </a:prstGeom>
            <a:solidFill>
              <a:schemeClr val="accent1"/>
            </a:solidFill>
            <a:ln w="12700" cap="flat" cmpd="sng">
              <a:solidFill>
                <a:schemeClr val="accent1"/>
              </a:solidFill>
              <a:prstDash val="solid"/>
              <a:miter lim="800000"/>
              <a:headEnd type="none" w="sm" len="sm"/>
              <a:tailEnd type="none" w="sm" len="sm"/>
            </a:ln>
          </p:spPr>
        </p:cxnSp>
        <p:sp>
          <p:nvSpPr>
            <p:cNvPr id="162" name="Google Shape;162;p3"/>
            <p:cNvSpPr/>
            <p:nvPr/>
          </p:nvSpPr>
          <p:spPr>
            <a:xfrm>
              <a:off x="0" y="3096770"/>
              <a:ext cx="7128063" cy="12907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txBox="1"/>
            <p:nvPr/>
          </p:nvSpPr>
          <p:spPr>
            <a:xfrm>
              <a:off x="0" y="3096770"/>
              <a:ext cx="7128063" cy="129078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In 2019, Robinhood increased market accessibility by cutting trading commissions to zero, which set off a cascade of copy-cat moves by Charles Schwab, TD Ameritrade, and Fidelity.</a:t>
              </a:r>
              <a:endParaRPr sz="2200" b="0" i="0" u="none" strike="noStrike" cap="none">
                <a:solidFill>
                  <a:schemeClr val="dk1"/>
                </a:solidFill>
                <a:latin typeface="Palatino"/>
                <a:ea typeface="Palatino"/>
                <a:cs typeface="Palatino"/>
                <a:sym typeface="Palatino"/>
              </a:endParaRPr>
            </a:p>
          </p:txBody>
        </p:sp>
        <p:cxnSp>
          <p:nvCxnSpPr>
            <p:cNvPr id="164" name="Google Shape;164;p3"/>
            <p:cNvCxnSpPr/>
            <p:nvPr/>
          </p:nvCxnSpPr>
          <p:spPr>
            <a:xfrm>
              <a:off x="0" y="4387550"/>
              <a:ext cx="7128063" cy="0"/>
            </a:xfrm>
            <a:prstGeom prst="straightConnector1">
              <a:avLst/>
            </a:prstGeom>
            <a:solidFill>
              <a:schemeClr val="accent1"/>
            </a:solidFill>
            <a:ln w="12700" cap="flat" cmpd="sng">
              <a:solidFill>
                <a:schemeClr val="accent1"/>
              </a:solidFill>
              <a:prstDash val="solid"/>
              <a:miter lim="800000"/>
              <a:headEnd type="none" w="sm" len="sm"/>
              <a:tailEnd type="none" w="sm" len="sm"/>
            </a:ln>
          </p:spPr>
        </p:cxnSp>
        <p:sp>
          <p:nvSpPr>
            <p:cNvPr id="165" name="Google Shape;165;p3"/>
            <p:cNvSpPr/>
            <p:nvPr/>
          </p:nvSpPr>
          <p:spPr>
            <a:xfrm>
              <a:off x="0" y="4387550"/>
              <a:ext cx="7128063" cy="1563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txBox="1"/>
            <p:nvPr/>
          </p:nvSpPr>
          <p:spPr>
            <a:xfrm>
              <a:off x="0" y="4387550"/>
              <a:ext cx="7128063" cy="1563937"/>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Times New Roman"/>
                <a:buNone/>
              </a:pPr>
              <a:r>
                <a:rPr lang="en-US" sz="2200" b="0" i="0" u="none" strike="noStrike" cap="none" dirty="0">
                  <a:solidFill>
                    <a:schemeClr val="dk1"/>
                  </a:solidFill>
                  <a:latin typeface="Times New Roman"/>
                  <a:ea typeface="Times New Roman"/>
                  <a:cs typeface="Times New Roman"/>
                  <a:sym typeface="Times New Roman"/>
                </a:rPr>
                <a:t>Pandemic-induced lockdowns in 2020 saw surplus stimulus money which kicked things into high gear as retail investors began fervent discussions about equities and trading strategies on social media forums like Reddit’s </a:t>
              </a:r>
              <a:r>
                <a:rPr lang="en-US" sz="2200" b="0" i="0" u="none" strike="noStrike" cap="none" dirty="0" err="1">
                  <a:solidFill>
                    <a:schemeClr val="dk1"/>
                  </a:solidFill>
                  <a:latin typeface="Times New Roman"/>
                  <a:ea typeface="Times New Roman"/>
                  <a:cs typeface="Times New Roman"/>
                  <a:sym typeface="Times New Roman"/>
                </a:rPr>
                <a:t>WallStreetBets</a:t>
              </a:r>
              <a:r>
                <a:rPr lang="en-US" sz="2200" b="0" i="0" u="none" strike="noStrike" cap="none" dirty="0">
                  <a:solidFill>
                    <a:schemeClr val="dk1"/>
                  </a:solidFill>
                  <a:latin typeface="Times New Roman"/>
                  <a:ea typeface="Times New Roman"/>
                  <a:cs typeface="Times New Roman"/>
                  <a:sym typeface="Times New Roman"/>
                </a:rPr>
                <a:t> (WSB).</a:t>
              </a:r>
              <a:endParaRPr sz="2200" b="0" i="0" u="none" strike="noStrike" cap="none" dirty="0">
                <a:solidFill>
                  <a:schemeClr val="dk1"/>
                </a:solidFill>
                <a:latin typeface="Palatino"/>
                <a:ea typeface="Palatino"/>
                <a:cs typeface="Palatino"/>
                <a:sym typeface="Palatino"/>
              </a:endParaRPr>
            </a:p>
          </p:txBody>
        </p:sp>
      </p:grpSp>
      <p:sp>
        <p:nvSpPr>
          <p:cNvPr id="167" name="Google Shape;167;p3"/>
          <p:cNvSpPr txBox="1"/>
          <p:nvPr/>
        </p:nvSpPr>
        <p:spPr>
          <a:xfrm>
            <a:off x="147481" y="324460"/>
            <a:ext cx="39427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002A7C"/>
                </a:solidFill>
                <a:latin typeface="Palatino"/>
                <a:ea typeface="Palatino"/>
                <a:cs typeface="Palatino"/>
                <a:sym typeface="Palatino"/>
              </a:rPr>
              <a:t>Introduction:</a:t>
            </a:r>
            <a:endParaRPr/>
          </a:p>
        </p:txBody>
      </p:sp>
      <p:pic>
        <p:nvPicPr>
          <p:cNvPr id="168" name="Google Shape;168;p3"/>
          <p:cNvPicPr preferRelativeResize="0"/>
          <p:nvPr/>
        </p:nvPicPr>
        <p:blipFill rotWithShape="1">
          <a:blip r:embed="rId3">
            <a:alphaModFix/>
          </a:blip>
          <a:srcRect/>
          <a:stretch/>
        </p:blipFill>
        <p:spPr>
          <a:xfrm>
            <a:off x="0" y="1930195"/>
            <a:ext cx="4748982" cy="2671302"/>
          </a:xfrm>
          <a:prstGeom prst="rect">
            <a:avLst/>
          </a:prstGeom>
          <a:noFill/>
          <a:ln>
            <a:noFill/>
          </a:ln>
        </p:spPr>
      </p:pic>
      <p:sp>
        <p:nvSpPr>
          <p:cNvPr id="2" name="Slide Number Placeholder 1">
            <a:extLst>
              <a:ext uri="{FF2B5EF4-FFF2-40B4-BE49-F238E27FC236}">
                <a16:creationId xmlns:a16="http://schemas.microsoft.com/office/drawing/2014/main" id="{70AF844F-4A88-B062-3D13-299DA03755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0BE8C4-17A0-9B7D-FE43-1ED0B62266C1}"/>
              </a:ext>
            </a:extLst>
          </p:cNvPr>
          <p:cNvSpPr>
            <a:spLocks noGrp="1"/>
          </p:cNvSpPr>
          <p:nvPr>
            <p:ph type="body" idx="1"/>
          </p:nvPr>
        </p:nvSpPr>
        <p:spPr>
          <a:xfrm>
            <a:off x="580104" y="1818967"/>
            <a:ext cx="11021961" cy="2212258"/>
          </a:xfrm>
        </p:spPr>
        <p:txBody>
          <a:bodyPr/>
          <a:lstStyle/>
          <a:p>
            <a:endParaRPr lang="en-US" sz="3600" dirty="0"/>
          </a:p>
          <a:p>
            <a:r>
              <a:rPr lang="en-US" sz="3600" dirty="0"/>
              <a:t>Sentiment Analysis on Comments data using Ensemble technique</a:t>
            </a:r>
          </a:p>
        </p:txBody>
      </p:sp>
      <p:sp>
        <p:nvSpPr>
          <p:cNvPr id="5" name="Slide Number Placeholder 4">
            <a:extLst>
              <a:ext uri="{FF2B5EF4-FFF2-40B4-BE49-F238E27FC236}">
                <a16:creationId xmlns:a16="http://schemas.microsoft.com/office/drawing/2014/main" id="{010F2778-25A3-8A76-024F-A26EDF5C96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683522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Data Preparation</a:t>
            </a:r>
            <a:endParaRPr/>
          </a:p>
        </p:txBody>
      </p:sp>
      <p:grpSp>
        <p:nvGrpSpPr>
          <p:cNvPr id="221" name="Google Shape;221;p9"/>
          <p:cNvGrpSpPr/>
          <p:nvPr/>
        </p:nvGrpSpPr>
        <p:grpSpPr>
          <a:xfrm>
            <a:off x="386022" y="1574800"/>
            <a:ext cx="11419955" cy="4386729"/>
            <a:chOff x="5022" y="0"/>
            <a:chExt cx="11419955" cy="4386729"/>
          </a:xfrm>
        </p:grpSpPr>
        <p:sp>
          <p:nvSpPr>
            <p:cNvPr id="222" name="Google Shape;222;p9"/>
            <p:cNvSpPr/>
            <p:nvPr/>
          </p:nvSpPr>
          <p:spPr>
            <a:xfrm>
              <a:off x="857250" y="0"/>
              <a:ext cx="9715500" cy="4386729"/>
            </a:xfrm>
            <a:prstGeom prst="rightArrow">
              <a:avLst>
                <a:gd name="adj1" fmla="val 50000"/>
                <a:gd name="adj2" fmla="val 50000"/>
              </a:avLst>
            </a:prstGeom>
            <a:solidFill>
              <a:srgbClr val="CACC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9"/>
            <p:cNvSpPr/>
            <p:nvPr/>
          </p:nvSpPr>
          <p:spPr>
            <a:xfrm>
              <a:off x="5022" y="1316018"/>
              <a:ext cx="2196145" cy="175469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9"/>
            <p:cNvSpPr txBox="1"/>
            <p:nvPr/>
          </p:nvSpPr>
          <p:spPr>
            <a:xfrm>
              <a:off x="90679" y="1401675"/>
              <a:ext cx="2024831" cy="158337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3.6K posts for relevant stocks with 68K sentences.</a:t>
              </a:r>
              <a:endParaRPr sz="2000" b="0" i="0" u="none" strike="noStrike" cap="none">
                <a:solidFill>
                  <a:schemeClr val="lt1"/>
                </a:solidFill>
                <a:latin typeface="Arial"/>
                <a:ea typeface="Arial"/>
                <a:cs typeface="Arial"/>
                <a:sym typeface="Arial"/>
              </a:endParaRPr>
            </a:p>
          </p:txBody>
        </p:sp>
        <p:sp>
          <p:nvSpPr>
            <p:cNvPr id="225" name="Google Shape;225;p9"/>
            <p:cNvSpPr/>
            <p:nvPr/>
          </p:nvSpPr>
          <p:spPr>
            <a:xfrm>
              <a:off x="2310975" y="1316018"/>
              <a:ext cx="2196145" cy="175469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9"/>
            <p:cNvSpPr txBox="1"/>
            <p:nvPr/>
          </p:nvSpPr>
          <p:spPr>
            <a:xfrm>
              <a:off x="2396632" y="1401675"/>
              <a:ext cx="2024831" cy="158337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Sentences with or without stock tickers</a:t>
              </a:r>
              <a:endParaRPr sz="2000" b="0" i="0" u="none" strike="noStrike" cap="none">
                <a:solidFill>
                  <a:schemeClr val="lt1"/>
                </a:solidFill>
                <a:latin typeface="Arial"/>
                <a:ea typeface="Arial"/>
                <a:cs typeface="Arial"/>
                <a:sym typeface="Arial"/>
              </a:endParaRPr>
            </a:p>
          </p:txBody>
        </p:sp>
        <p:sp>
          <p:nvSpPr>
            <p:cNvPr id="227" name="Google Shape;227;p9"/>
            <p:cNvSpPr/>
            <p:nvPr/>
          </p:nvSpPr>
          <p:spPr>
            <a:xfrm>
              <a:off x="4616927" y="1316018"/>
              <a:ext cx="2196145" cy="175469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9"/>
            <p:cNvSpPr txBox="1"/>
            <p:nvPr/>
          </p:nvSpPr>
          <p:spPr>
            <a:xfrm>
              <a:off x="4702584" y="1401675"/>
              <a:ext cx="2024831" cy="158337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For sentences without stock tickers, calculate cosine similarity</a:t>
              </a:r>
              <a:endParaRPr sz="2000" b="0" i="0" u="none" strike="noStrike" cap="none">
                <a:solidFill>
                  <a:schemeClr val="lt1"/>
                </a:solidFill>
                <a:latin typeface="Arial"/>
                <a:ea typeface="Arial"/>
                <a:cs typeface="Arial"/>
                <a:sym typeface="Arial"/>
              </a:endParaRPr>
            </a:p>
          </p:txBody>
        </p:sp>
        <p:sp>
          <p:nvSpPr>
            <p:cNvPr id="229" name="Google Shape;229;p9"/>
            <p:cNvSpPr/>
            <p:nvPr/>
          </p:nvSpPr>
          <p:spPr>
            <a:xfrm>
              <a:off x="6922879" y="1316018"/>
              <a:ext cx="2196145" cy="175469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9"/>
            <p:cNvSpPr txBox="1"/>
            <p:nvPr/>
          </p:nvSpPr>
          <p:spPr>
            <a:xfrm>
              <a:off x="7008536" y="1401675"/>
              <a:ext cx="2024831" cy="158337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Keep sentences with similarity of 80% or more.</a:t>
              </a:r>
              <a:endParaRPr sz="2000" b="0" i="0" u="none" strike="noStrike" cap="none">
                <a:solidFill>
                  <a:schemeClr val="lt1"/>
                </a:solidFill>
                <a:latin typeface="Arial"/>
                <a:ea typeface="Arial"/>
                <a:cs typeface="Arial"/>
                <a:sym typeface="Arial"/>
              </a:endParaRPr>
            </a:p>
          </p:txBody>
        </p:sp>
        <p:sp>
          <p:nvSpPr>
            <p:cNvPr id="231" name="Google Shape;231;p9"/>
            <p:cNvSpPr/>
            <p:nvPr/>
          </p:nvSpPr>
          <p:spPr>
            <a:xfrm>
              <a:off x="9228832" y="1316018"/>
              <a:ext cx="2196145" cy="175469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9"/>
            <p:cNvSpPr txBox="1"/>
            <p:nvPr/>
          </p:nvSpPr>
          <p:spPr>
            <a:xfrm>
              <a:off x="9314489" y="1401675"/>
              <a:ext cx="2024831" cy="158337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Data with 6,355 sentences.</a:t>
              </a:r>
              <a:endParaRPr sz="2000" b="0" i="0" u="none" strike="noStrike" cap="none">
                <a:solidFill>
                  <a:schemeClr val="lt1"/>
                </a:solidFill>
                <a:latin typeface="Arial"/>
                <a:ea typeface="Arial"/>
                <a:cs typeface="Arial"/>
                <a:sym typeface="Arial"/>
              </a:endParaRPr>
            </a:p>
          </p:txBody>
        </p:sp>
      </p:grpSp>
      <p:sp>
        <p:nvSpPr>
          <p:cNvPr id="2" name="Slide Number Placeholder 1">
            <a:extLst>
              <a:ext uri="{FF2B5EF4-FFF2-40B4-BE49-F238E27FC236}">
                <a16:creationId xmlns:a16="http://schemas.microsoft.com/office/drawing/2014/main" id="{D2B1AEBA-EBF5-562E-75B1-43DA972E95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7"/>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Model Development Process Flow</a:t>
            </a:r>
            <a:endParaRPr/>
          </a:p>
        </p:txBody>
      </p:sp>
      <p:grpSp>
        <p:nvGrpSpPr>
          <p:cNvPr id="252" name="Google Shape;252;p7"/>
          <p:cNvGrpSpPr/>
          <p:nvPr/>
        </p:nvGrpSpPr>
        <p:grpSpPr>
          <a:xfrm>
            <a:off x="613980" y="2349089"/>
            <a:ext cx="9958199" cy="3064062"/>
            <a:chOff x="4380" y="418689"/>
            <a:chExt cx="9958199" cy="3064062"/>
          </a:xfrm>
        </p:grpSpPr>
        <p:sp>
          <p:nvSpPr>
            <p:cNvPr id="253" name="Google Shape;253;p7"/>
            <p:cNvSpPr/>
            <p:nvPr/>
          </p:nvSpPr>
          <p:spPr>
            <a:xfrm>
              <a:off x="4380" y="418689"/>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7"/>
            <p:cNvSpPr txBox="1"/>
            <p:nvPr/>
          </p:nvSpPr>
          <p:spPr>
            <a:xfrm>
              <a:off x="38034" y="452343"/>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Data Extraction</a:t>
              </a:r>
              <a:endParaRPr sz="1400" b="0" i="0" u="none" strike="noStrike" cap="none">
                <a:solidFill>
                  <a:srgbClr val="000000"/>
                </a:solidFill>
                <a:latin typeface="Arial"/>
                <a:ea typeface="Arial"/>
                <a:cs typeface="Arial"/>
                <a:sym typeface="Arial"/>
              </a:endParaRPr>
            </a:p>
          </p:txBody>
        </p:sp>
        <p:sp>
          <p:nvSpPr>
            <p:cNvPr id="255" name="Google Shape;255;p7"/>
            <p:cNvSpPr/>
            <p:nvPr/>
          </p:nvSpPr>
          <p:spPr>
            <a:xfrm>
              <a:off x="2087941" y="755736"/>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txBox="1"/>
            <p:nvPr/>
          </p:nvSpPr>
          <p:spPr>
            <a:xfrm>
              <a:off x="2087941" y="850722"/>
              <a:ext cx="284192" cy="28495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57" name="Google Shape;257;p7"/>
            <p:cNvSpPr/>
            <p:nvPr/>
          </p:nvSpPr>
          <p:spPr>
            <a:xfrm>
              <a:off x="2685433" y="418689"/>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txBox="1"/>
            <p:nvPr/>
          </p:nvSpPr>
          <p:spPr>
            <a:xfrm>
              <a:off x="2719087" y="452343"/>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Data Preparation</a:t>
              </a: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4768995" y="755736"/>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txBox="1"/>
            <p:nvPr/>
          </p:nvSpPr>
          <p:spPr>
            <a:xfrm>
              <a:off x="4768995" y="850722"/>
              <a:ext cx="284192" cy="28495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61" name="Google Shape;261;p7"/>
            <p:cNvSpPr/>
            <p:nvPr/>
          </p:nvSpPr>
          <p:spPr>
            <a:xfrm>
              <a:off x="5366487" y="418689"/>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
            <p:cNvSpPr txBox="1"/>
            <p:nvPr/>
          </p:nvSpPr>
          <p:spPr>
            <a:xfrm>
              <a:off x="5400141" y="452343"/>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Text Preprocessing</a:t>
              </a:r>
              <a:endParaRPr sz="1400" b="0" i="0" u="none" strike="noStrike" cap="none">
                <a:solidFill>
                  <a:srgbClr val="000000"/>
                </a:solidFill>
                <a:latin typeface="Arial"/>
                <a:ea typeface="Arial"/>
                <a:cs typeface="Arial"/>
                <a:sym typeface="Arial"/>
              </a:endParaRPr>
            </a:p>
          </p:txBody>
        </p:sp>
        <p:sp>
          <p:nvSpPr>
            <p:cNvPr id="263" name="Google Shape;263;p7"/>
            <p:cNvSpPr/>
            <p:nvPr/>
          </p:nvSpPr>
          <p:spPr>
            <a:xfrm>
              <a:off x="7450049" y="755736"/>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7"/>
            <p:cNvSpPr txBox="1"/>
            <p:nvPr/>
          </p:nvSpPr>
          <p:spPr>
            <a:xfrm>
              <a:off x="7450049" y="850722"/>
              <a:ext cx="284192" cy="28495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65" name="Google Shape;265;p7"/>
            <p:cNvSpPr/>
            <p:nvPr/>
          </p:nvSpPr>
          <p:spPr>
            <a:xfrm>
              <a:off x="8047541" y="418689"/>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7"/>
            <p:cNvSpPr txBox="1"/>
            <p:nvPr/>
          </p:nvSpPr>
          <p:spPr>
            <a:xfrm>
              <a:off x="8081195" y="452343"/>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Model Training</a:t>
              </a:r>
              <a:endParaRPr sz="1400" b="0" i="0" u="none" strike="noStrike" cap="none">
                <a:solidFill>
                  <a:srgbClr val="000000"/>
                </a:solidFill>
                <a:latin typeface="Arial"/>
                <a:ea typeface="Arial"/>
                <a:cs typeface="Arial"/>
                <a:sym typeface="Arial"/>
              </a:endParaRPr>
            </a:p>
          </p:txBody>
        </p:sp>
        <p:sp>
          <p:nvSpPr>
            <p:cNvPr id="267" name="Google Shape;267;p7"/>
            <p:cNvSpPr/>
            <p:nvPr/>
          </p:nvSpPr>
          <p:spPr>
            <a:xfrm rot="5400000">
              <a:off x="8802066" y="1701765"/>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7"/>
            <p:cNvSpPr txBox="1"/>
            <p:nvPr/>
          </p:nvSpPr>
          <p:spPr>
            <a:xfrm>
              <a:off x="8862582" y="1736235"/>
              <a:ext cx="284957" cy="28419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69" name="Google Shape;269;p7"/>
            <p:cNvSpPr/>
            <p:nvPr/>
          </p:nvSpPr>
          <p:spPr>
            <a:xfrm>
              <a:off x="8047541" y="2333728"/>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7"/>
            <p:cNvSpPr txBox="1"/>
            <p:nvPr/>
          </p:nvSpPr>
          <p:spPr>
            <a:xfrm>
              <a:off x="8081195" y="2367382"/>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Model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595"/>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Evaluation</a:t>
              </a:r>
              <a:endParaRPr sz="1400" b="0" i="0" u="none" strike="noStrike" cap="none">
                <a:solidFill>
                  <a:srgbClr val="000000"/>
                </a:solidFill>
                <a:latin typeface="Arial"/>
                <a:ea typeface="Arial"/>
                <a:cs typeface="Arial"/>
                <a:sym typeface="Arial"/>
              </a:endParaRPr>
            </a:p>
          </p:txBody>
        </p:sp>
        <p:sp>
          <p:nvSpPr>
            <p:cNvPr id="271" name="Google Shape;271;p7"/>
            <p:cNvSpPr/>
            <p:nvPr/>
          </p:nvSpPr>
          <p:spPr>
            <a:xfrm rot="10800000">
              <a:off x="7473029" y="2670774"/>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7"/>
            <p:cNvSpPr txBox="1"/>
            <p:nvPr/>
          </p:nvSpPr>
          <p:spPr>
            <a:xfrm>
              <a:off x="7594825" y="2765760"/>
              <a:ext cx="284192" cy="28495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73" name="Google Shape;273;p7"/>
            <p:cNvSpPr/>
            <p:nvPr/>
          </p:nvSpPr>
          <p:spPr>
            <a:xfrm>
              <a:off x="5366487" y="2333728"/>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7"/>
            <p:cNvSpPr txBox="1"/>
            <p:nvPr/>
          </p:nvSpPr>
          <p:spPr>
            <a:xfrm>
              <a:off x="5400141" y="2367382"/>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Extract Sentiments for Reddit Comments</a:t>
              </a:r>
              <a:endParaRPr sz="1400" b="0" i="0" u="none" strike="noStrike" cap="none">
                <a:solidFill>
                  <a:srgbClr val="000000"/>
                </a:solidFill>
                <a:latin typeface="Arial"/>
                <a:ea typeface="Arial"/>
                <a:cs typeface="Arial"/>
                <a:sym typeface="Arial"/>
              </a:endParaRPr>
            </a:p>
          </p:txBody>
        </p:sp>
        <p:sp>
          <p:nvSpPr>
            <p:cNvPr id="275" name="Google Shape;275;p7"/>
            <p:cNvSpPr/>
            <p:nvPr/>
          </p:nvSpPr>
          <p:spPr>
            <a:xfrm rot="10800000">
              <a:off x="4791976" y="2670774"/>
              <a:ext cx="405988" cy="474929"/>
            </a:xfrm>
            <a:prstGeom prst="rightArrow">
              <a:avLst>
                <a:gd name="adj1" fmla="val 60000"/>
                <a:gd name="adj2" fmla="val 50000"/>
              </a:avLst>
            </a:prstGeom>
            <a:solidFill>
              <a:srgbClr val="A7AB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7"/>
            <p:cNvSpPr txBox="1"/>
            <p:nvPr/>
          </p:nvSpPr>
          <p:spPr>
            <a:xfrm>
              <a:off x="4913772" y="2765760"/>
              <a:ext cx="284192" cy="28495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Arial"/>
                <a:buNone/>
              </a:pPr>
              <a:endParaRPr sz="1300" b="0" i="0" u="none" strike="noStrike" cap="none">
                <a:solidFill>
                  <a:schemeClr val="lt1"/>
                </a:solidFill>
                <a:latin typeface="Arial"/>
                <a:ea typeface="Arial"/>
                <a:cs typeface="Arial"/>
                <a:sym typeface="Arial"/>
              </a:endParaRPr>
            </a:p>
          </p:txBody>
        </p:sp>
        <p:sp>
          <p:nvSpPr>
            <p:cNvPr id="277" name="Google Shape;277;p7"/>
            <p:cNvSpPr/>
            <p:nvPr/>
          </p:nvSpPr>
          <p:spPr>
            <a:xfrm>
              <a:off x="2685433" y="2333728"/>
              <a:ext cx="1915038" cy="1149023"/>
            </a:xfrm>
            <a:prstGeom prst="roundRect">
              <a:avLst>
                <a:gd name="adj" fmla="val 10000"/>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7"/>
            <p:cNvSpPr txBox="1"/>
            <p:nvPr/>
          </p:nvSpPr>
          <p:spPr>
            <a:xfrm>
              <a:off x="2719087" y="2367382"/>
              <a:ext cx="1847730" cy="1081715"/>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a:solidFill>
                    <a:schemeClr val="lt1"/>
                  </a:solidFill>
                  <a:latin typeface="Arial"/>
                  <a:ea typeface="Arial"/>
                  <a:cs typeface="Arial"/>
                  <a:sym typeface="Arial"/>
                </a:rPr>
                <a:t>Impact Analysis on Stock Transactions</a:t>
              </a:r>
              <a:endParaRPr sz="1400" b="0" i="0" u="none" strike="noStrike" cap="none">
                <a:solidFill>
                  <a:srgbClr val="000000"/>
                </a:solidFill>
                <a:latin typeface="Arial"/>
                <a:ea typeface="Arial"/>
                <a:cs typeface="Arial"/>
                <a:sym typeface="Arial"/>
              </a:endParaRPr>
            </a:p>
          </p:txBody>
        </p:sp>
      </p:grpSp>
      <p:sp>
        <p:nvSpPr>
          <p:cNvPr id="2" name="Slide Number Placeholder 1">
            <a:extLst>
              <a:ext uri="{FF2B5EF4-FFF2-40B4-BE49-F238E27FC236}">
                <a16:creationId xmlns:a16="http://schemas.microsoft.com/office/drawing/2014/main" id="{5DD14929-311B-8C8F-670F-9219D48A46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0"/>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Text Preprocessing</a:t>
            </a:r>
            <a:endParaRPr/>
          </a:p>
        </p:txBody>
      </p:sp>
      <p:grpSp>
        <p:nvGrpSpPr>
          <p:cNvPr id="284" name="Google Shape;284;p10"/>
          <p:cNvGrpSpPr/>
          <p:nvPr/>
        </p:nvGrpSpPr>
        <p:grpSpPr>
          <a:xfrm>
            <a:off x="3518443" y="1168128"/>
            <a:ext cx="5433622" cy="4854844"/>
            <a:chOff x="1928403" y="-305072"/>
            <a:chExt cx="5433622" cy="4854844"/>
          </a:xfrm>
        </p:grpSpPr>
        <p:sp>
          <p:nvSpPr>
            <p:cNvPr id="285" name="Google Shape;285;p10"/>
            <p:cNvSpPr/>
            <p:nvPr/>
          </p:nvSpPr>
          <p:spPr>
            <a:xfrm>
              <a:off x="3775401" y="-305072"/>
              <a:ext cx="1768456" cy="157930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0"/>
            <p:cNvSpPr txBox="1"/>
            <p:nvPr/>
          </p:nvSpPr>
          <p:spPr>
            <a:xfrm>
              <a:off x="3852496" y="-227977"/>
              <a:ext cx="1614266" cy="1425114"/>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Exclude Deleted comments</a:t>
              </a:r>
              <a:endParaRPr sz="1800" b="0" i="0" u="none" strike="noStrike" cap="none">
                <a:solidFill>
                  <a:schemeClr val="lt1"/>
                </a:solidFill>
                <a:latin typeface="Arial"/>
                <a:ea typeface="Arial"/>
                <a:cs typeface="Arial"/>
                <a:sym typeface="Arial"/>
              </a:endParaRPr>
            </a:p>
          </p:txBody>
        </p:sp>
        <p:sp>
          <p:nvSpPr>
            <p:cNvPr id="287" name="Google Shape;287;p10"/>
            <p:cNvSpPr/>
            <p:nvPr/>
          </p:nvSpPr>
          <p:spPr>
            <a:xfrm>
              <a:off x="2956323" y="540042"/>
              <a:ext cx="3621349" cy="3621349"/>
            </a:xfrm>
            <a:custGeom>
              <a:avLst/>
              <a:gdLst/>
              <a:ahLst/>
              <a:cxnLst/>
              <a:rect l="l" t="t" r="r" b="b"/>
              <a:pathLst>
                <a:path w="120000" h="120000" extrusionOk="0">
                  <a:moveTo>
                    <a:pt x="85952" y="5903"/>
                  </a:moveTo>
                  <a:lnTo>
                    <a:pt x="85952" y="5903"/>
                  </a:lnTo>
                  <a:cubicBezTo>
                    <a:pt x="92846" y="9210"/>
                    <a:pt x="99043" y="13804"/>
                    <a:pt x="104212" y="19438"/>
                  </a:cubicBezTo>
                </a:path>
              </a:pathLst>
            </a:custGeom>
            <a:no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0"/>
            <p:cNvSpPr/>
            <p:nvPr/>
          </p:nvSpPr>
          <p:spPr>
            <a:xfrm>
              <a:off x="5593569" y="1131801"/>
              <a:ext cx="1768456" cy="157930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0"/>
            <p:cNvSpPr txBox="1"/>
            <p:nvPr/>
          </p:nvSpPr>
          <p:spPr>
            <a:xfrm>
              <a:off x="5670664" y="1208896"/>
              <a:ext cx="1614266" cy="1425114"/>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Remove Stop words and Punctuation marks</a:t>
              </a:r>
              <a:endParaRPr sz="1800" b="0" i="0" u="none" strike="noStrike" cap="none">
                <a:solidFill>
                  <a:schemeClr val="lt1"/>
                </a:solidFill>
                <a:latin typeface="Arial"/>
                <a:ea typeface="Arial"/>
                <a:cs typeface="Arial"/>
                <a:sym typeface="Arial"/>
              </a:endParaRPr>
            </a:p>
          </p:txBody>
        </p:sp>
        <p:sp>
          <p:nvSpPr>
            <p:cNvPr id="290" name="Google Shape;290;p10"/>
            <p:cNvSpPr/>
            <p:nvPr/>
          </p:nvSpPr>
          <p:spPr>
            <a:xfrm>
              <a:off x="2977335" y="226622"/>
              <a:ext cx="3621349" cy="3621349"/>
            </a:xfrm>
            <a:custGeom>
              <a:avLst/>
              <a:gdLst/>
              <a:ahLst/>
              <a:cxnLst/>
              <a:rect l="l" t="t" r="r" b="b"/>
              <a:pathLst>
                <a:path w="120000" h="120000" extrusionOk="0">
                  <a:moveTo>
                    <a:pt x="115655" y="82417"/>
                  </a:moveTo>
                  <a:cubicBezTo>
                    <a:pt x="114482" y="85330"/>
                    <a:pt x="113082" y="88146"/>
                    <a:pt x="111467" y="90840"/>
                  </a:cubicBezTo>
                </a:path>
              </a:pathLst>
            </a:custGeom>
            <a:no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0"/>
            <p:cNvSpPr/>
            <p:nvPr/>
          </p:nvSpPr>
          <p:spPr>
            <a:xfrm>
              <a:off x="4839689" y="2970468"/>
              <a:ext cx="1768456" cy="157930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0"/>
            <p:cNvSpPr txBox="1"/>
            <p:nvPr/>
          </p:nvSpPr>
          <p:spPr>
            <a:xfrm>
              <a:off x="4916784" y="3047563"/>
              <a:ext cx="1614266" cy="1425114"/>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Convert to lower case</a:t>
              </a:r>
              <a:endParaRPr sz="1800" b="0" i="0" u="none" strike="noStrike" cap="none">
                <a:solidFill>
                  <a:schemeClr val="lt1"/>
                </a:solidFill>
                <a:latin typeface="Arial"/>
                <a:ea typeface="Arial"/>
                <a:cs typeface="Arial"/>
                <a:sym typeface="Arial"/>
              </a:endParaRPr>
            </a:p>
          </p:txBody>
        </p:sp>
        <p:sp>
          <p:nvSpPr>
            <p:cNvPr id="293" name="Google Shape;293;p10"/>
            <p:cNvSpPr/>
            <p:nvPr/>
          </p:nvSpPr>
          <p:spPr>
            <a:xfrm>
              <a:off x="2848955" y="484579"/>
              <a:ext cx="3621349" cy="3621349"/>
            </a:xfrm>
            <a:custGeom>
              <a:avLst/>
              <a:gdLst/>
              <a:ahLst/>
              <a:cxnLst/>
              <a:rect l="l" t="t" r="r" b="b"/>
              <a:pathLst>
                <a:path w="120000" h="120000" extrusionOk="0">
                  <a:moveTo>
                    <a:pt x="65848" y="119714"/>
                  </a:moveTo>
                  <a:cubicBezTo>
                    <a:pt x="61959" y="120095"/>
                    <a:pt x="58042" y="120095"/>
                    <a:pt x="54152" y="119714"/>
                  </a:cubicBezTo>
                </a:path>
              </a:pathLst>
            </a:custGeom>
            <a:no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0"/>
            <p:cNvSpPr/>
            <p:nvPr/>
          </p:nvSpPr>
          <p:spPr>
            <a:xfrm>
              <a:off x="2711113" y="2970468"/>
              <a:ext cx="1768456" cy="157930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0"/>
            <p:cNvSpPr txBox="1"/>
            <p:nvPr/>
          </p:nvSpPr>
          <p:spPr>
            <a:xfrm>
              <a:off x="2788208" y="3047563"/>
              <a:ext cx="1614266" cy="1425114"/>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Integer representation of Sentiments</a:t>
              </a:r>
              <a:endParaRPr sz="1800" b="0" i="0" u="none" strike="noStrike" cap="none">
                <a:solidFill>
                  <a:schemeClr val="lt1"/>
                </a:solidFill>
                <a:latin typeface="Arial"/>
                <a:ea typeface="Arial"/>
                <a:cs typeface="Arial"/>
                <a:sym typeface="Arial"/>
              </a:endParaRPr>
            </a:p>
          </p:txBody>
        </p:sp>
        <p:sp>
          <p:nvSpPr>
            <p:cNvPr id="296" name="Google Shape;296;p10"/>
            <p:cNvSpPr/>
            <p:nvPr/>
          </p:nvSpPr>
          <p:spPr>
            <a:xfrm>
              <a:off x="2634634" y="96718"/>
              <a:ext cx="3621349" cy="3621349"/>
            </a:xfrm>
            <a:custGeom>
              <a:avLst/>
              <a:gdLst/>
              <a:ahLst/>
              <a:cxnLst/>
              <a:rect l="l" t="t" r="r" b="b"/>
              <a:pathLst>
                <a:path w="120000" h="120000" extrusionOk="0">
                  <a:moveTo>
                    <a:pt x="11367" y="95140"/>
                  </a:moveTo>
                  <a:lnTo>
                    <a:pt x="11367" y="95140"/>
                  </a:lnTo>
                  <a:cubicBezTo>
                    <a:pt x="9306" y="92288"/>
                    <a:pt x="7501" y="89261"/>
                    <a:pt x="5971" y="86092"/>
                  </a:cubicBezTo>
                </a:path>
              </a:pathLst>
            </a:custGeom>
            <a:no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0"/>
            <p:cNvSpPr/>
            <p:nvPr/>
          </p:nvSpPr>
          <p:spPr>
            <a:xfrm>
              <a:off x="1928403" y="1112573"/>
              <a:ext cx="1768456" cy="157930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0"/>
            <p:cNvSpPr txBox="1"/>
            <p:nvPr/>
          </p:nvSpPr>
          <p:spPr>
            <a:xfrm>
              <a:off x="2005498" y="1189668"/>
              <a:ext cx="1614266" cy="1425114"/>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Word Embeddings using BERT</a:t>
              </a:r>
              <a:endParaRPr sz="1800" b="0" i="0" u="none" strike="noStrike" cap="none">
                <a:solidFill>
                  <a:schemeClr val="lt1"/>
                </a:solidFill>
                <a:latin typeface="Arial"/>
                <a:ea typeface="Arial"/>
                <a:cs typeface="Arial"/>
                <a:sym typeface="Arial"/>
              </a:endParaRPr>
            </a:p>
          </p:txBody>
        </p:sp>
        <p:sp>
          <p:nvSpPr>
            <p:cNvPr id="299" name="Google Shape;299;p10"/>
            <p:cNvSpPr/>
            <p:nvPr/>
          </p:nvSpPr>
          <p:spPr>
            <a:xfrm>
              <a:off x="2665162" y="574200"/>
              <a:ext cx="3621349" cy="3621349"/>
            </a:xfrm>
            <a:custGeom>
              <a:avLst/>
              <a:gdLst/>
              <a:ahLst/>
              <a:cxnLst/>
              <a:rect l="l" t="t" r="r" b="b"/>
              <a:pathLst>
                <a:path w="120000" h="120000" extrusionOk="0">
                  <a:moveTo>
                    <a:pt x="17474" y="17673"/>
                  </a:moveTo>
                  <a:lnTo>
                    <a:pt x="17474" y="17673"/>
                  </a:lnTo>
                  <a:cubicBezTo>
                    <a:pt x="22946" y="12175"/>
                    <a:pt x="29432" y="7791"/>
                    <a:pt x="36573" y="4763"/>
                  </a:cubicBezTo>
                </a:path>
              </a:pathLst>
            </a:custGeom>
            <a:no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Slide Number Placeholder 1">
            <a:extLst>
              <a:ext uri="{FF2B5EF4-FFF2-40B4-BE49-F238E27FC236}">
                <a16:creationId xmlns:a16="http://schemas.microsoft.com/office/drawing/2014/main" id="{9EDD9949-90A9-5716-4678-0DFF17F3F14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Word Embeddings: Experiments</a:t>
            </a:r>
            <a:endParaRPr/>
          </a:p>
        </p:txBody>
      </p:sp>
      <p:sp>
        <p:nvSpPr>
          <p:cNvPr id="333" name="Google Shape;333;p15"/>
          <p:cNvSpPr txBox="1">
            <a:spLocks noGrp="1"/>
          </p:cNvSpPr>
          <p:nvPr>
            <p:ph type="body" idx="1"/>
          </p:nvPr>
        </p:nvSpPr>
        <p:spPr>
          <a:xfrm>
            <a:off x="381000" y="1788326"/>
            <a:ext cx="9484360" cy="4173203"/>
          </a:xfrm>
          <a:prstGeom prst="rect">
            <a:avLst/>
          </a:prstGeom>
          <a:noFill/>
          <a:ln>
            <a:noFill/>
          </a:ln>
        </p:spPr>
        <p:txBody>
          <a:bodyPr spcFirstLastPara="1" wrap="square" lIns="0" tIns="0" rIns="0" bIns="0" anchor="t" anchorCtr="0">
            <a:noAutofit/>
          </a:bodyPr>
          <a:lstStyle/>
          <a:p>
            <a:pPr marL="342900" lvl="1" indent="-342900" algn="l" rtl="0">
              <a:lnSpc>
                <a:spcPct val="100000"/>
              </a:lnSpc>
              <a:spcBef>
                <a:spcPts val="0"/>
              </a:spcBef>
              <a:spcAft>
                <a:spcPts val="0"/>
              </a:spcAft>
              <a:buClr>
                <a:srgbClr val="161719"/>
              </a:buClr>
              <a:buSzPts val="2400"/>
              <a:buFont typeface="Arial"/>
              <a:buChar char="•"/>
            </a:pPr>
            <a:r>
              <a:rPr lang="en-US" sz="2400" b="0">
                <a:solidFill>
                  <a:srgbClr val="161719"/>
                </a:solidFill>
              </a:rPr>
              <a:t>Word2Vec</a:t>
            </a:r>
            <a:endParaRPr/>
          </a:p>
          <a:p>
            <a:pPr marL="342900" lvl="1" indent="-342900" algn="l" rtl="0">
              <a:lnSpc>
                <a:spcPct val="100000"/>
              </a:lnSpc>
              <a:spcBef>
                <a:spcPts val="1200"/>
              </a:spcBef>
              <a:spcAft>
                <a:spcPts val="0"/>
              </a:spcAft>
              <a:buClr>
                <a:srgbClr val="161719"/>
              </a:buClr>
              <a:buSzPts val="2400"/>
              <a:buFont typeface="Arial"/>
              <a:buChar char="•"/>
            </a:pPr>
            <a:r>
              <a:rPr lang="en-US" sz="2400" b="0">
                <a:solidFill>
                  <a:srgbClr val="161719"/>
                </a:solidFill>
              </a:rPr>
              <a:t>TF-IDF</a:t>
            </a:r>
            <a:endParaRPr/>
          </a:p>
          <a:p>
            <a:pPr marL="342900" lvl="1" indent="-342900" algn="l" rtl="0">
              <a:lnSpc>
                <a:spcPct val="100000"/>
              </a:lnSpc>
              <a:spcBef>
                <a:spcPts val="1200"/>
              </a:spcBef>
              <a:spcAft>
                <a:spcPts val="0"/>
              </a:spcAft>
              <a:buClr>
                <a:srgbClr val="161719"/>
              </a:buClr>
              <a:buSzPts val="2400"/>
              <a:buFont typeface="Arial"/>
              <a:buChar char="•"/>
            </a:pPr>
            <a:r>
              <a:rPr lang="en-US" sz="2400" b="0">
                <a:solidFill>
                  <a:srgbClr val="161719"/>
                </a:solidFill>
              </a:rPr>
              <a:t>Count Vectorizer</a:t>
            </a:r>
            <a:endParaRPr/>
          </a:p>
          <a:p>
            <a:pPr marL="342900" lvl="1" indent="-342900" algn="l" rtl="0">
              <a:lnSpc>
                <a:spcPct val="100000"/>
              </a:lnSpc>
              <a:spcBef>
                <a:spcPts val="1200"/>
              </a:spcBef>
              <a:spcAft>
                <a:spcPts val="0"/>
              </a:spcAft>
              <a:buClr>
                <a:srgbClr val="161719"/>
              </a:buClr>
              <a:buSzPts val="2400"/>
              <a:buFont typeface="Arial"/>
              <a:buChar char="•"/>
            </a:pPr>
            <a:r>
              <a:rPr lang="en-US" sz="2400" b="0">
                <a:solidFill>
                  <a:srgbClr val="161719"/>
                </a:solidFill>
              </a:rPr>
              <a:t>BERT Encoder</a:t>
            </a:r>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0" lvl="1" indent="0" algn="l" rtl="0">
              <a:lnSpc>
                <a:spcPct val="100000"/>
              </a:lnSpc>
              <a:spcBef>
                <a:spcPts val="1200"/>
              </a:spcBef>
              <a:spcAft>
                <a:spcPts val="0"/>
              </a:spcAft>
              <a:buClr>
                <a:schemeClr val="dk2"/>
              </a:buClr>
              <a:buSzPts val="2400"/>
              <a:buNone/>
            </a:pPr>
            <a:endParaRPr sz="2400">
              <a:solidFill>
                <a:srgbClr val="161719"/>
              </a:solidFill>
            </a:endParaRPr>
          </a:p>
        </p:txBody>
      </p:sp>
      <p:sp>
        <p:nvSpPr>
          <p:cNvPr id="2" name="Slide Number Placeholder 1">
            <a:extLst>
              <a:ext uri="{FF2B5EF4-FFF2-40B4-BE49-F238E27FC236}">
                <a16:creationId xmlns:a16="http://schemas.microsoft.com/office/drawing/2014/main" id="{A0C4B82B-E981-6BC4-E16E-C6D878325E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1661983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6"/>
          <p:cNvSpPr txBox="1">
            <a:spLocks noGrp="1"/>
          </p:cNvSpPr>
          <p:nvPr>
            <p:ph type="title"/>
          </p:nvPr>
        </p:nvSpPr>
        <p:spPr>
          <a:xfrm>
            <a:off x="381000" y="860425"/>
            <a:ext cx="11430000" cy="49847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Model Training: Experiments</a:t>
            </a:r>
            <a:endParaRPr/>
          </a:p>
        </p:txBody>
      </p:sp>
      <p:graphicFrame>
        <p:nvGraphicFramePr>
          <p:cNvPr id="339" name="Google Shape;339;p16"/>
          <p:cNvGraphicFramePr/>
          <p:nvPr/>
        </p:nvGraphicFramePr>
        <p:xfrm>
          <a:off x="381000" y="1506104"/>
          <a:ext cx="5425975" cy="4316770"/>
        </p:xfrm>
        <a:graphic>
          <a:graphicData uri="http://schemas.openxmlformats.org/drawingml/2006/table">
            <a:tbl>
              <a:tblPr>
                <a:noFill/>
              </a:tblPr>
              <a:tblGrid>
                <a:gridCol w="1463450">
                  <a:extLst>
                    <a:ext uri="{9D8B030D-6E8A-4147-A177-3AD203B41FA5}">
                      <a16:colId xmlns:a16="http://schemas.microsoft.com/office/drawing/2014/main" val="20000"/>
                    </a:ext>
                  </a:extLst>
                </a:gridCol>
                <a:gridCol w="1180200">
                  <a:extLst>
                    <a:ext uri="{9D8B030D-6E8A-4147-A177-3AD203B41FA5}">
                      <a16:colId xmlns:a16="http://schemas.microsoft.com/office/drawing/2014/main" val="20001"/>
                    </a:ext>
                  </a:extLst>
                </a:gridCol>
                <a:gridCol w="628450">
                  <a:extLst>
                    <a:ext uri="{9D8B030D-6E8A-4147-A177-3AD203B41FA5}">
                      <a16:colId xmlns:a16="http://schemas.microsoft.com/office/drawing/2014/main" val="20002"/>
                    </a:ext>
                  </a:extLst>
                </a:gridCol>
                <a:gridCol w="590100">
                  <a:extLst>
                    <a:ext uri="{9D8B030D-6E8A-4147-A177-3AD203B41FA5}">
                      <a16:colId xmlns:a16="http://schemas.microsoft.com/office/drawing/2014/main" val="20003"/>
                    </a:ext>
                  </a:extLst>
                </a:gridCol>
                <a:gridCol w="554700">
                  <a:extLst>
                    <a:ext uri="{9D8B030D-6E8A-4147-A177-3AD203B41FA5}">
                      <a16:colId xmlns:a16="http://schemas.microsoft.com/office/drawing/2014/main" val="20004"/>
                    </a:ext>
                  </a:extLst>
                </a:gridCol>
                <a:gridCol w="557650">
                  <a:extLst>
                    <a:ext uri="{9D8B030D-6E8A-4147-A177-3AD203B41FA5}">
                      <a16:colId xmlns:a16="http://schemas.microsoft.com/office/drawing/2014/main" val="20005"/>
                    </a:ext>
                  </a:extLst>
                </a:gridCol>
                <a:gridCol w="451425">
                  <a:extLst>
                    <a:ext uri="{9D8B030D-6E8A-4147-A177-3AD203B41FA5}">
                      <a16:colId xmlns:a16="http://schemas.microsoft.com/office/drawing/2014/main" val="20006"/>
                    </a:ext>
                  </a:extLst>
                </a:gridCol>
              </a:tblGrid>
              <a:tr h="66450">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Vectorization Technique</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Classifier Algorithm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 </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Precision</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Re-call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F1-Score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AUC</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CountVectorizer</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AdaBoost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0.94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02"/>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03"/>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AdaBoost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46%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5"/>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W2V</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AdaBoost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69%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9"/>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CountVectorizer</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SVM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62%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extLst>
                  <a:ext uri="{0D108BD9-81ED-4DB2-BD59-A6C34878D82A}">
                    <a16:rowId xmlns:a16="http://schemas.microsoft.com/office/drawing/2014/main" val="10010"/>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11"/>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12"/>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SVM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4"/>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5"/>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W2V</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SVM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70%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6"/>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7"/>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8"/>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CountVectorizer</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Decision Tree</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extLst>
                  <a:ext uri="{0D108BD9-81ED-4DB2-BD59-A6C34878D82A}">
                    <a16:rowId xmlns:a16="http://schemas.microsoft.com/office/drawing/2014/main" val="10019"/>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0.94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20"/>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21"/>
                  </a:ext>
                </a:extLst>
              </a:tr>
              <a:tr h="23357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Decision Tree</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22"/>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3"/>
                  </a:ext>
                </a:extLst>
              </a:tr>
              <a:tr h="14020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4"/>
                  </a:ext>
                </a:extLst>
              </a:tr>
            </a:tbl>
          </a:graphicData>
        </a:graphic>
      </p:graphicFrame>
      <p:graphicFrame>
        <p:nvGraphicFramePr>
          <p:cNvPr id="340" name="Google Shape;340;p16"/>
          <p:cNvGraphicFramePr/>
          <p:nvPr/>
        </p:nvGraphicFramePr>
        <p:xfrm>
          <a:off x="5963241" y="1506104"/>
          <a:ext cx="5425975" cy="4327570"/>
        </p:xfrm>
        <a:graphic>
          <a:graphicData uri="http://schemas.openxmlformats.org/drawingml/2006/table">
            <a:tbl>
              <a:tblPr>
                <a:noFill/>
              </a:tblPr>
              <a:tblGrid>
                <a:gridCol w="1463450">
                  <a:extLst>
                    <a:ext uri="{9D8B030D-6E8A-4147-A177-3AD203B41FA5}">
                      <a16:colId xmlns:a16="http://schemas.microsoft.com/office/drawing/2014/main" val="20000"/>
                    </a:ext>
                  </a:extLst>
                </a:gridCol>
                <a:gridCol w="1180200">
                  <a:extLst>
                    <a:ext uri="{9D8B030D-6E8A-4147-A177-3AD203B41FA5}">
                      <a16:colId xmlns:a16="http://schemas.microsoft.com/office/drawing/2014/main" val="20001"/>
                    </a:ext>
                  </a:extLst>
                </a:gridCol>
                <a:gridCol w="628450">
                  <a:extLst>
                    <a:ext uri="{9D8B030D-6E8A-4147-A177-3AD203B41FA5}">
                      <a16:colId xmlns:a16="http://schemas.microsoft.com/office/drawing/2014/main" val="20002"/>
                    </a:ext>
                  </a:extLst>
                </a:gridCol>
                <a:gridCol w="590100">
                  <a:extLst>
                    <a:ext uri="{9D8B030D-6E8A-4147-A177-3AD203B41FA5}">
                      <a16:colId xmlns:a16="http://schemas.microsoft.com/office/drawing/2014/main" val="20003"/>
                    </a:ext>
                  </a:extLst>
                </a:gridCol>
                <a:gridCol w="554700">
                  <a:extLst>
                    <a:ext uri="{9D8B030D-6E8A-4147-A177-3AD203B41FA5}">
                      <a16:colId xmlns:a16="http://schemas.microsoft.com/office/drawing/2014/main" val="20004"/>
                    </a:ext>
                  </a:extLst>
                </a:gridCol>
                <a:gridCol w="557650">
                  <a:extLst>
                    <a:ext uri="{9D8B030D-6E8A-4147-A177-3AD203B41FA5}">
                      <a16:colId xmlns:a16="http://schemas.microsoft.com/office/drawing/2014/main" val="20005"/>
                    </a:ext>
                  </a:extLst>
                </a:gridCol>
                <a:gridCol w="451425">
                  <a:extLst>
                    <a:ext uri="{9D8B030D-6E8A-4147-A177-3AD203B41FA5}">
                      <a16:colId xmlns:a16="http://schemas.microsoft.com/office/drawing/2014/main" val="20006"/>
                    </a:ext>
                  </a:extLst>
                </a:gridCol>
              </a:tblGrid>
              <a:tr h="143375">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Vectorization Technique</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Classifier Algorithm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 </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Precision</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Re-call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F1-Score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404041"/>
                          </a:solidFill>
                          <a:latin typeface="Arial"/>
                          <a:ea typeface="Arial"/>
                          <a:cs typeface="Arial"/>
                          <a:sym typeface="Arial"/>
                        </a:rPr>
                        <a:t>AUC</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BERT</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Decision Tree</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66%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vMerge="1">
                  <a:txBody>
                    <a:bodyPr/>
                    <a:lstStyle/>
                    <a:p>
                      <a:endParaRPr lang="en-US"/>
                    </a:p>
                  </a:txBody>
                  <a:tcPr/>
                </a:tc>
                <a:extLst>
                  <a:ext uri="{0D108BD9-81ED-4DB2-BD59-A6C34878D82A}">
                    <a16:rowId xmlns:a16="http://schemas.microsoft.com/office/drawing/2014/main" val="10002"/>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vMerge="1">
                  <a:txBody>
                    <a:bodyPr/>
                    <a:lstStyle/>
                    <a:p>
                      <a:endParaRPr lang="en-US"/>
                    </a:p>
                  </a:txBody>
                  <a:tcPr/>
                </a:tc>
                <a:extLst>
                  <a:ext uri="{0D108BD9-81ED-4DB2-BD59-A6C34878D82A}">
                    <a16:rowId xmlns:a16="http://schemas.microsoft.com/office/drawing/2014/main" val="10003"/>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CountVectorizer</a:t>
                      </a:r>
                      <a:endParaRPr sz="900" b="0" i="0" u="none" strike="noStrike" cap="none">
                        <a:solidFill>
                          <a:srgbClr val="404041"/>
                        </a:solidFill>
                        <a:latin typeface="Arial"/>
                        <a:ea typeface="Arial"/>
                        <a:cs typeface="Arial"/>
                        <a:sym typeface="Arial"/>
                      </a:endParaRPr>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Random Forest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05"/>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9DAF8"/>
                    </a:solidFill>
                  </a:tcPr>
                </a:tc>
                <a:tc vMerge="1">
                  <a:txBody>
                    <a:bodyPr/>
                    <a:lstStyle/>
                    <a:p>
                      <a:endParaRPr lang="en-US"/>
                    </a:p>
                  </a:txBody>
                  <a:tcPr/>
                </a:tc>
                <a:extLst>
                  <a:ext uri="{0D108BD9-81ED-4DB2-BD59-A6C34878D82A}">
                    <a16:rowId xmlns:a16="http://schemas.microsoft.com/office/drawing/2014/main" val="10006"/>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Random Forest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0.03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0.19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9"/>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BERT</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Random Forest</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75%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10"/>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0.99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vMerge="1">
                  <a:txBody>
                    <a:bodyPr/>
                    <a:lstStyle/>
                    <a:p>
                      <a:endParaRPr lang="en-US"/>
                    </a:p>
                  </a:txBody>
                  <a:tcPr/>
                </a:tc>
                <a:extLst>
                  <a:ext uri="{0D108BD9-81ED-4DB2-BD59-A6C34878D82A}">
                    <a16:rowId xmlns:a16="http://schemas.microsoft.com/office/drawing/2014/main" val="10011"/>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0.95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EAD3"/>
                    </a:solidFill>
                  </a:tcPr>
                </a:tc>
                <a:tc vMerge="1">
                  <a:txBody>
                    <a:bodyPr/>
                    <a:lstStyle/>
                    <a:p>
                      <a:endParaRPr lang="en-US"/>
                    </a:p>
                  </a:txBody>
                  <a:tcPr/>
                </a:tc>
                <a:extLst>
                  <a:ext uri="{0D108BD9-81ED-4DB2-BD59-A6C34878D82A}">
                    <a16:rowId xmlns:a16="http://schemas.microsoft.com/office/drawing/2014/main" val="10012"/>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Tokenizer</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LSTM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69%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0.81</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4"/>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5"/>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LSTM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6"/>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7"/>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8"/>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Tokenizer</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Bi-LSTM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68%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9"/>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0"/>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0.48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0.52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1"/>
                  </a:ext>
                </a:extLst>
              </a:tr>
              <a:tr h="234925">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TF-IDF</a:t>
                      </a:r>
                      <a:endParaRPr sz="1400" u="none" strike="noStrike" cap="none"/>
                    </a:p>
                  </a:txBody>
                  <a:tcPr marL="6850" marR="6850" marT="685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Bi-LSTM</a:t>
                      </a:r>
                      <a:endParaRPr sz="1400" u="none" strike="noStrike" cap="none"/>
                    </a:p>
                  </a:txBody>
                  <a:tcPr marL="6850" marR="6850" marT="6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 Negative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0.27</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58%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22"/>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1- Neutral</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0.66</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0.8</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0.72</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3"/>
                  </a:ext>
                </a:extLst>
              </a:tr>
              <a:tr h="14337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2- Positive</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0.39</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0.24</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404041"/>
                          </a:solidFill>
                          <a:latin typeface="Arial"/>
                          <a:ea typeface="Arial"/>
                          <a:cs typeface="Arial"/>
                          <a:sym typeface="Arial"/>
                        </a:rPr>
                        <a:t>0.3</a:t>
                      </a:r>
                      <a:endParaRPr sz="1400" u="none" strike="noStrike" cap="none"/>
                    </a:p>
                  </a:txBody>
                  <a:tcPr marL="6850" marR="6850" marT="68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24"/>
                  </a:ext>
                </a:extLst>
              </a:tr>
            </a:tbl>
          </a:graphicData>
        </a:graphic>
      </p:graphicFrame>
      <p:sp>
        <p:nvSpPr>
          <p:cNvPr id="2" name="Slide Number Placeholder 1">
            <a:extLst>
              <a:ext uri="{FF2B5EF4-FFF2-40B4-BE49-F238E27FC236}">
                <a16:creationId xmlns:a16="http://schemas.microsoft.com/office/drawing/2014/main" id="{DD4EF848-4A43-70CD-FC68-AADC1DB3D1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135818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Model Training: Champion Models</a:t>
            </a:r>
            <a:endParaRPr/>
          </a:p>
        </p:txBody>
      </p:sp>
      <p:sp>
        <p:nvSpPr>
          <p:cNvPr id="306" name="Google Shape;306;p11"/>
          <p:cNvSpPr txBox="1">
            <a:spLocks noGrp="1"/>
          </p:cNvSpPr>
          <p:nvPr>
            <p:ph type="body" idx="1"/>
          </p:nvPr>
        </p:nvSpPr>
        <p:spPr>
          <a:xfrm>
            <a:off x="381000" y="1788326"/>
            <a:ext cx="9484360" cy="4173203"/>
          </a:xfrm>
          <a:prstGeom prst="rect">
            <a:avLst/>
          </a:prstGeom>
          <a:noFill/>
          <a:ln>
            <a:noFill/>
          </a:ln>
        </p:spPr>
        <p:txBody>
          <a:bodyPr spcFirstLastPara="1" wrap="square" lIns="0" tIns="0" rIns="0" bIns="0" anchor="t" anchorCtr="0">
            <a:noAutofit/>
          </a:bodyPr>
          <a:lstStyle/>
          <a:p>
            <a:pPr marL="800100" lvl="2" indent="-342900" algn="l" rtl="0">
              <a:lnSpc>
                <a:spcPct val="100000"/>
              </a:lnSpc>
              <a:spcBef>
                <a:spcPts val="0"/>
              </a:spcBef>
              <a:spcAft>
                <a:spcPts val="0"/>
              </a:spcAft>
              <a:buClr>
                <a:srgbClr val="161719"/>
              </a:buClr>
              <a:buSzPts val="2400"/>
              <a:buFont typeface="Arial"/>
              <a:buChar char="•"/>
            </a:pPr>
            <a:r>
              <a:rPr lang="en-US" sz="2400">
                <a:solidFill>
                  <a:srgbClr val="161719"/>
                </a:solidFill>
              </a:rPr>
              <a:t>SVM</a:t>
            </a:r>
            <a:endParaRPr/>
          </a:p>
          <a:p>
            <a:pPr marL="800100" lvl="2" indent="-342900" algn="l" rtl="0">
              <a:lnSpc>
                <a:spcPct val="100000"/>
              </a:lnSpc>
              <a:spcBef>
                <a:spcPts val="1800"/>
              </a:spcBef>
              <a:spcAft>
                <a:spcPts val="0"/>
              </a:spcAft>
              <a:buClr>
                <a:srgbClr val="161719"/>
              </a:buClr>
              <a:buSzPts val="2400"/>
              <a:buFont typeface="Arial"/>
              <a:buChar char="•"/>
            </a:pPr>
            <a:r>
              <a:rPr lang="en-US" sz="2400" b="0">
                <a:solidFill>
                  <a:srgbClr val="161719"/>
                </a:solidFill>
              </a:rPr>
              <a:t>AdaBoost Classifier</a:t>
            </a:r>
            <a:endParaRPr/>
          </a:p>
          <a:p>
            <a:pPr marL="800100" lvl="2" indent="-342900" algn="l" rtl="0">
              <a:lnSpc>
                <a:spcPct val="100000"/>
              </a:lnSpc>
              <a:spcBef>
                <a:spcPts val="1800"/>
              </a:spcBef>
              <a:spcAft>
                <a:spcPts val="0"/>
              </a:spcAft>
              <a:buClr>
                <a:srgbClr val="161719"/>
              </a:buClr>
              <a:buSzPts val="2400"/>
              <a:buFont typeface="Arial"/>
              <a:buChar char="•"/>
            </a:pPr>
            <a:r>
              <a:rPr lang="en-US" sz="2400">
                <a:solidFill>
                  <a:srgbClr val="161719"/>
                </a:solidFill>
              </a:rPr>
              <a:t>LSTM</a:t>
            </a:r>
            <a:endParaRPr/>
          </a:p>
          <a:p>
            <a:pPr marL="800100" lvl="2" indent="-342900" algn="l" rtl="0">
              <a:lnSpc>
                <a:spcPct val="100000"/>
              </a:lnSpc>
              <a:spcBef>
                <a:spcPts val="1800"/>
              </a:spcBef>
              <a:spcAft>
                <a:spcPts val="0"/>
              </a:spcAft>
              <a:buClr>
                <a:srgbClr val="161719"/>
              </a:buClr>
              <a:buSzPts val="2400"/>
              <a:buFont typeface="Arial"/>
              <a:buChar char="•"/>
            </a:pPr>
            <a:r>
              <a:rPr lang="en-US" sz="2400">
                <a:solidFill>
                  <a:srgbClr val="161719"/>
                </a:solidFill>
              </a:rPr>
              <a:t>Bi-LSTM</a:t>
            </a: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0" lvl="1" indent="0" algn="l" rtl="0">
              <a:lnSpc>
                <a:spcPct val="100000"/>
              </a:lnSpc>
              <a:spcBef>
                <a:spcPts val="1200"/>
              </a:spcBef>
              <a:spcAft>
                <a:spcPts val="0"/>
              </a:spcAft>
              <a:buClr>
                <a:schemeClr val="dk2"/>
              </a:buClr>
              <a:buSzPts val="2400"/>
              <a:buNone/>
            </a:pPr>
            <a:endParaRPr sz="2400">
              <a:solidFill>
                <a:srgbClr val="161719"/>
              </a:solidFill>
            </a:endParaRPr>
          </a:p>
        </p:txBody>
      </p:sp>
      <p:sp>
        <p:nvSpPr>
          <p:cNvPr id="2" name="Slide Number Placeholder 1">
            <a:extLst>
              <a:ext uri="{FF2B5EF4-FFF2-40B4-BE49-F238E27FC236}">
                <a16:creationId xmlns:a16="http://schemas.microsoft.com/office/drawing/2014/main" id="{4D925621-9A77-7E27-E235-4C0D77AF32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2"/>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Model Evaluation</a:t>
            </a:r>
            <a:endParaRPr/>
          </a:p>
        </p:txBody>
      </p:sp>
      <p:sp>
        <p:nvSpPr>
          <p:cNvPr id="313" name="Google Shape;313;p12"/>
          <p:cNvSpPr txBox="1">
            <a:spLocks noGrp="1"/>
          </p:cNvSpPr>
          <p:nvPr>
            <p:ph type="body" idx="1"/>
          </p:nvPr>
        </p:nvSpPr>
        <p:spPr>
          <a:xfrm>
            <a:off x="381000" y="1788326"/>
            <a:ext cx="9484360" cy="4173203"/>
          </a:xfrm>
          <a:prstGeom prst="rect">
            <a:avLst/>
          </a:prstGeom>
          <a:noFill/>
          <a:ln>
            <a:noFill/>
          </a:ln>
        </p:spPr>
        <p:txBody>
          <a:bodyPr spcFirstLastPara="1" wrap="square" lIns="0" tIns="0" rIns="0" bIns="0" anchor="t" anchorCtr="0">
            <a:noAutofit/>
          </a:bodyPr>
          <a:lstStyle/>
          <a:p>
            <a:pPr marL="342900" lvl="1" indent="-190500" algn="l" rtl="0">
              <a:lnSpc>
                <a:spcPct val="100000"/>
              </a:lnSpc>
              <a:spcBef>
                <a:spcPts val="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0" lvl="1" indent="0" algn="l" rtl="0">
              <a:lnSpc>
                <a:spcPct val="100000"/>
              </a:lnSpc>
              <a:spcBef>
                <a:spcPts val="1200"/>
              </a:spcBef>
              <a:spcAft>
                <a:spcPts val="0"/>
              </a:spcAft>
              <a:buClr>
                <a:schemeClr val="dk2"/>
              </a:buClr>
              <a:buSzPts val="2400"/>
              <a:buNone/>
            </a:pPr>
            <a:endParaRPr sz="2400">
              <a:solidFill>
                <a:srgbClr val="161719"/>
              </a:solidFill>
            </a:endParaRPr>
          </a:p>
        </p:txBody>
      </p:sp>
      <p:graphicFrame>
        <p:nvGraphicFramePr>
          <p:cNvPr id="315" name="Google Shape;315;p12"/>
          <p:cNvGraphicFramePr/>
          <p:nvPr>
            <p:extLst>
              <p:ext uri="{D42A27DB-BD31-4B8C-83A1-F6EECF244321}">
                <p14:modId xmlns:p14="http://schemas.microsoft.com/office/powerpoint/2010/main" val="4023267448"/>
              </p:ext>
            </p:extLst>
          </p:nvPr>
        </p:nvGraphicFramePr>
        <p:xfrm>
          <a:off x="453023" y="1716657"/>
          <a:ext cx="8902475" cy="3638050"/>
        </p:xfrm>
        <a:graphic>
          <a:graphicData uri="http://schemas.openxmlformats.org/drawingml/2006/table">
            <a:tbl>
              <a:tblPr>
                <a:noFill/>
              </a:tblPr>
              <a:tblGrid>
                <a:gridCol w="2401100">
                  <a:extLst>
                    <a:ext uri="{9D8B030D-6E8A-4147-A177-3AD203B41FA5}">
                      <a16:colId xmlns:a16="http://schemas.microsoft.com/office/drawing/2014/main" val="20000"/>
                    </a:ext>
                  </a:extLst>
                </a:gridCol>
                <a:gridCol w="1936375">
                  <a:extLst>
                    <a:ext uri="{9D8B030D-6E8A-4147-A177-3AD203B41FA5}">
                      <a16:colId xmlns:a16="http://schemas.microsoft.com/office/drawing/2014/main" val="20001"/>
                    </a:ext>
                  </a:extLst>
                </a:gridCol>
                <a:gridCol w="1031125">
                  <a:extLst>
                    <a:ext uri="{9D8B030D-6E8A-4147-A177-3AD203B41FA5}">
                      <a16:colId xmlns:a16="http://schemas.microsoft.com/office/drawing/2014/main" val="20002"/>
                    </a:ext>
                  </a:extLst>
                </a:gridCol>
                <a:gridCol w="968175">
                  <a:extLst>
                    <a:ext uri="{9D8B030D-6E8A-4147-A177-3AD203B41FA5}">
                      <a16:colId xmlns:a16="http://schemas.microsoft.com/office/drawing/2014/main" val="20003"/>
                    </a:ext>
                  </a:extLst>
                </a:gridCol>
                <a:gridCol w="910100">
                  <a:extLst>
                    <a:ext uri="{9D8B030D-6E8A-4147-A177-3AD203B41FA5}">
                      <a16:colId xmlns:a16="http://schemas.microsoft.com/office/drawing/2014/main" val="20004"/>
                    </a:ext>
                  </a:extLst>
                </a:gridCol>
                <a:gridCol w="914925">
                  <a:extLst>
                    <a:ext uri="{9D8B030D-6E8A-4147-A177-3AD203B41FA5}">
                      <a16:colId xmlns:a16="http://schemas.microsoft.com/office/drawing/2014/main" val="20005"/>
                    </a:ext>
                  </a:extLst>
                </a:gridCol>
                <a:gridCol w="740675">
                  <a:extLst>
                    <a:ext uri="{9D8B030D-6E8A-4147-A177-3AD203B41FA5}">
                      <a16:colId xmlns:a16="http://schemas.microsoft.com/office/drawing/2014/main" val="20006"/>
                    </a:ext>
                  </a:extLst>
                </a:gridCol>
              </a:tblGrid>
              <a:tr h="2798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Vectorization Technique</a:t>
                      </a:r>
                      <a:endParaRPr sz="1400" u="none" strike="noStrike" cap="none"/>
                    </a:p>
                  </a:txBody>
                  <a:tcPr marL="2800" marR="2800" marT="280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Classifier Algorithm</a:t>
                      </a:r>
                      <a:endParaRPr sz="1400" u="none" strike="noStrike" cap="none"/>
                    </a:p>
                  </a:txBody>
                  <a:tcPr marL="2800" marR="2800" marT="28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 </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Precision</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Recall</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F1-Score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E"/>
                          </a:solidFill>
                          <a:latin typeface="Arial"/>
                          <a:ea typeface="Arial"/>
                          <a:cs typeface="Arial"/>
                          <a:sym typeface="Arial"/>
                        </a:rPr>
                        <a:t>AUC</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79850">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BERT</a:t>
                      </a:r>
                      <a:endParaRPr sz="1400" u="none" strike="noStrike" cap="none"/>
                    </a:p>
                  </a:txBody>
                  <a:tcPr marL="2800" marR="2800" marT="280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AdaBoost</a:t>
                      </a:r>
                      <a:endParaRPr sz="1400" u="none" strike="noStrike" cap="none"/>
                    </a:p>
                  </a:txBody>
                  <a:tcPr marL="2800" marR="2800" marT="28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 Negative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0.68</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0.4</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82%</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1- Neutral</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0.95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2- Positive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0.66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0.27</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0.38</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279850">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BERT</a:t>
                      </a:r>
                      <a:endParaRPr sz="1400" u="none" strike="noStrike" cap="none"/>
                    </a:p>
                  </a:txBody>
                  <a:tcPr marL="2800" marR="2800" marT="280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SVM</a:t>
                      </a:r>
                      <a:endParaRPr sz="1400" u="none" strike="noStrike" cap="none"/>
                    </a:p>
                  </a:txBody>
                  <a:tcPr marL="2800" marR="2800" marT="28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 Negative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89%</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extLst>
                  <a:ext uri="{0D108BD9-81ED-4DB2-BD59-A6C34878D82A}">
                    <a16:rowId xmlns:a16="http://schemas.microsoft.com/office/drawing/2014/main" val="10004"/>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1- Neutral</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0.91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vMerge="1">
                  <a:txBody>
                    <a:bodyPr/>
                    <a:lstStyle/>
                    <a:p>
                      <a:endParaRPr lang="en-US"/>
                    </a:p>
                  </a:txBody>
                  <a:tcPr/>
                </a:tc>
                <a:extLst>
                  <a:ext uri="{0D108BD9-81ED-4DB2-BD59-A6C34878D82A}">
                    <a16:rowId xmlns:a16="http://schemas.microsoft.com/office/drawing/2014/main" val="10005"/>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2- Positive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0.78</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0.56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0.65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6CE98"/>
                    </a:solidFill>
                  </a:tcPr>
                </a:tc>
                <a:tc vMerge="1">
                  <a:txBody>
                    <a:bodyPr/>
                    <a:lstStyle/>
                    <a:p>
                      <a:endParaRPr lang="en-US"/>
                    </a:p>
                  </a:txBody>
                  <a:tcPr/>
                </a:tc>
                <a:extLst>
                  <a:ext uri="{0D108BD9-81ED-4DB2-BD59-A6C34878D82A}">
                    <a16:rowId xmlns:a16="http://schemas.microsoft.com/office/drawing/2014/main" val="10006"/>
                  </a:ext>
                </a:extLst>
              </a:tr>
              <a:tr h="279850">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BERT</a:t>
                      </a:r>
                      <a:endParaRPr sz="1400" u="none" strike="noStrike" cap="none"/>
                    </a:p>
                  </a:txBody>
                  <a:tcPr marL="2800" marR="2800" marT="280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LSTM</a:t>
                      </a:r>
                      <a:endParaRPr sz="1400" u="none" strike="noStrike" cap="none"/>
                    </a:p>
                  </a:txBody>
                  <a:tcPr marL="2800" marR="2800" marT="28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 Negative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0.74</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0.77</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81%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1- Neutral</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2- Positive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0.74</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0.71</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0.73</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9"/>
                  </a:ext>
                </a:extLst>
              </a:tr>
              <a:tr h="279850">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BERT</a:t>
                      </a:r>
                      <a:endParaRPr sz="1400" u="none" strike="noStrike" cap="none"/>
                    </a:p>
                  </a:txBody>
                  <a:tcPr marL="2800" marR="2800" marT="280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Bi-LSTM</a:t>
                      </a:r>
                      <a:endParaRPr sz="1400" u="none" strike="noStrike" cap="none"/>
                    </a:p>
                  </a:txBody>
                  <a:tcPr marL="2800" marR="2800" marT="28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 Negative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0.75</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0.76</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82%</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1- Neutral</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0.84</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0.89</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0.87</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1"/>
                  </a:ext>
                </a:extLst>
              </a:tr>
              <a:tr h="2798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2- Positive</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0.78</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04041"/>
                          </a:solidFill>
                          <a:latin typeface="Arial"/>
                          <a:ea typeface="Arial"/>
                          <a:cs typeface="Arial"/>
                          <a:sym typeface="Arial"/>
                        </a:rPr>
                        <a:t>0.67</a:t>
                      </a:r>
                      <a:endParaRPr sz="1400" u="none" strike="noStrike" cap="none"/>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404041"/>
                          </a:solidFill>
                          <a:latin typeface="Arial"/>
                          <a:ea typeface="Arial"/>
                          <a:cs typeface="Arial"/>
                          <a:sym typeface="Arial"/>
                        </a:rPr>
                        <a:t>0.72</a:t>
                      </a:r>
                      <a:endParaRPr sz="1400" u="none" strike="noStrike" cap="none" dirty="0"/>
                    </a:p>
                  </a:txBody>
                  <a:tcPr marL="2800" marR="2800" marT="28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2"/>
                  </a:ext>
                </a:extLst>
              </a:tr>
            </a:tbl>
          </a:graphicData>
        </a:graphic>
      </p:graphicFrame>
      <p:sp>
        <p:nvSpPr>
          <p:cNvPr id="2" name="Slide Number Placeholder 1">
            <a:extLst>
              <a:ext uri="{FF2B5EF4-FFF2-40B4-BE49-F238E27FC236}">
                <a16:creationId xmlns:a16="http://schemas.microsoft.com/office/drawing/2014/main" id="{5C2CC428-69D8-B2E7-9A5F-0536D4A4022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381000" y="860699"/>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Next Steps</a:t>
            </a:r>
            <a:endParaRPr/>
          </a:p>
        </p:txBody>
      </p:sp>
      <p:sp>
        <p:nvSpPr>
          <p:cNvPr id="321" name="Google Shape;321;p13"/>
          <p:cNvSpPr txBox="1">
            <a:spLocks noGrp="1"/>
          </p:cNvSpPr>
          <p:nvPr>
            <p:ph type="body" idx="1"/>
          </p:nvPr>
        </p:nvSpPr>
        <p:spPr>
          <a:xfrm>
            <a:off x="381000" y="1788326"/>
            <a:ext cx="8219536" cy="4173203"/>
          </a:xfrm>
          <a:prstGeom prst="rect">
            <a:avLst/>
          </a:prstGeom>
          <a:noFill/>
          <a:ln>
            <a:noFill/>
          </a:ln>
        </p:spPr>
        <p:txBody>
          <a:bodyPr spcFirstLastPara="1" wrap="square" lIns="0" tIns="0" rIns="0" bIns="0" anchor="t" anchorCtr="0">
            <a:noAutofit/>
          </a:bodyPr>
          <a:lstStyle/>
          <a:p>
            <a:pPr marL="800100" lvl="2" indent="-342900" algn="l" rtl="0">
              <a:lnSpc>
                <a:spcPct val="100000"/>
              </a:lnSpc>
              <a:spcBef>
                <a:spcPts val="0"/>
              </a:spcBef>
              <a:spcAft>
                <a:spcPts val="0"/>
              </a:spcAft>
              <a:buClr>
                <a:schemeClr val="accent3"/>
              </a:buClr>
              <a:buSzPts val="2400"/>
              <a:buFont typeface="Noto Sans"/>
              <a:buChar char="✔"/>
            </a:pPr>
            <a:r>
              <a:rPr lang="en-US" sz="2400" b="0">
                <a:solidFill>
                  <a:srgbClr val="161719"/>
                </a:solidFill>
              </a:rPr>
              <a:t>Analyze impact of sentiments extracted on stock transactions</a:t>
            </a:r>
            <a:endParaRPr/>
          </a:p>
          <a:p>
            <a:pPr marL="800100" lvl="2" indent="-342900" algn="l" rtl="0">
              <a:lnSpc>
                <a:spcPct val="100000"/>
              </a:lnSpc>
              <a:spcBef>
                <a:spcPts val="1800"/>
              </a:spcBef>
              <a:spcAft>
                <a:spcPts val="0"/>
              </a:spcAft>
              <a:buClr>
                <a:schemeClr val="accent3"/>
              </a:buClr>
              <a:buSzPts val="2400"/>
              <a:buFont typeface="Noto Sans"/>
              <a:buChar char="✔"/>
            </a:pPr>
            <a:r>
              <a:rPr lang="en-US" sz="2400">
                <a:solidFill>
                  <a:srgbClr val="161719"/>
                </a:solidFill>
              </a:rPr>
              <a:t>Analyze impact in time frames with buy and sell signals identified</a:t>
            </a: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342900" lvl="1" indent="-190500" algn="l" rtl="0">
              <a:lnSpc>
                <a:spcPct val="100000"/>
              </a:lnSpc>
              <a:spcBef>
                <a:spcPts val="1200"/>
              </a:spcBef>
              <a:spcAft>
                <a:spcPts val="0"/>
              </a:spcAft>
              <a:buClr>
                <a:schemeClr val="dk2"/>
              </a:buClr>
              <a:buSzPts val="2400"/>
              <a:buFont typeface="Arial"/>
              <a:buNone/>
            </a:pPr>
            <a:endParaRPr sz="2400" b="0">
              <a:solidFill>
                <a:srgbClr val="161719"/>
              </a:solidFill>
            </a:endParaRPr>
          </a:p>
          <a:p>
            <a:pPr marL="0" lvl="1" indent="0" algn="l" rtl="0">
              <a:lnSpc>
                <a:spcPct val="100000"/>
              </a:lnSpc>
              <a:spcBef>
                <a:spcPts val="1200"/>
              </a:spcBef>
              <a:spcAft>
                <a:spcPts val="0"/>
              </a:spcAft>
              <a:buClr>
                <a:schemeClr val="dk2"/>
              </a:buClr>
              <a:buSzPts val="2400"/>
              <a:buNone/>
            </a:pPr>
            <a:endParaRPr sz="2400">
              <a:solidFill>
                <a:srgbClr val="161719"/>
              </a:solidFill>
            </a:endParaRPr>
          </a:p>
        </p:txBody>
      </p:sp>
      <p:sp>
        <p:nvSpPr>
          <p:cNvPr id="2" name="Slide Number Placeholder 1">
            <a:extLst>
              <a:ext uri="{FF2B5EF4-FFF2-40B4-BE49-F238E27FC236}">
                <a16:creationId xmlns:a16="http://schemas.microsoft.com/office/drawing/2014/main" id="{3D2BC4B3-DF3F-F548-9DC9-DAF87ECB02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9"/>
          <p:cNvSpPr txBox="1">
            <a:spLocks noGrp="1"/>
          </p:cNvSpPr>
          <p:nvPr>
            <p:ph type="title"/>
          </p:nvPr>
        </p:nvSpPr>
        <p:spPr>
          <a:xfrm>
            <a:off x="3985256" y="3206170"/>
            <a:ext cx="4156364" cy="625108"/>
          </a:xfrm>
          <a:prstGeom prst="rect">
            <a:avLst/>
          </a:prstGeom>
          <a:noFill/>
          <a:ln>
            <a:noFill/>
          </a:ln>
        </p:spPr>
        <p:txBody>
          <a:bodyPr spcFirstLastPara="1" wrap="square" lIns="0" tIns="0" rIns="0" bIns="0" anchor="ctr" anchorCtr="0">
            <a:spAutoFit/>
          </a:bodyPr>
          <a:lstStyle/>
          <a:p>
            <a:pPr marL="0" lvl="0" indent="0" algn="ctr" rtl="0">
              <a:lnSpc>
                <a:spcPct val="75000"/>
              </a:lnSpc>
              <a:spcBef>
                <a:spcPts val="0"/>
              </a:spcBef>
              <a:spcAft>
                <a:spcPts val="0"/>
              </a:spcAft>
              <a:buClr>
                <a:schemeClr val="lt1"/>
              </a:buClr>
              <a:buSzPts val="5400"/>
              <a:buFont typeface="Arial"/>
              <a:buNone/>
            </a:pPr>
            <a:r>
              <a:rPr lang="en-US" sz="5400" dirty="0"/>
              <a:t>Questions?</a:t>
            </a:r>
            <a:endParaRPr sz="5400" dirty="0"/>
          </a:p>
        </p:txBody>
      </p:sp>
      <p:sp>
        <p:nvSpPr>
          <p:cNvPr id="442" name="Google Shape;442;p29"/>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97678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380999" y="147485"/>
            <a:ext cx="8556524" cy="1258528"/>
          </a:xfrm>
          <a:prstGeom prst="rect">
            <a:avLst/>
          </a:prstGeom>
          <a:noFill/>
          <a:ln>
            <a:noFill/>
          </a:ln>
        </p:spPr>
        <p:txBody>
          <a:bodyPr spcFirstLastPara="1" wrap="square" lIns="0" tIns="0" rIns="0" bIns="0" anchor="ctr" anchorCtr="0">
            <a:noAutofit/>
          </a:bodyPr>
          <a:lstStyle/>
          <a:p>
            <a:pPr marL="0" lvl="0" indent="0" algn="l" rtl="0">
              <a:lnSpc>
                <a:spcPct val="200000"/>
              </a:lnSpc>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Stock Trading Apps User Statistics</a:t>
            </a:r>
            <a:br>
              <a:rPr lang="en-US" sz="2800">
                <a:latin typeface="Times New Roman"/>
                <a:ea typeface="Times New Roman"/>
                <a:cs typeface="Times New Roman"/>
                <a:sym typeface="Times New Roman"/>
              </a:rPr>
            </a:br>
            <a:r>
              <a:rPr lang="en-US" sz="1600" b="0">
                <a:latin typeface="Times New Roman"/>
                <a:ea typeface="Times New Roman"/>
                <a:cs typeface="Times New Roman"/>
                <a:sym typeface="Times New Roman"/>
              </a:rPr>
              <a:t>https://www.businessofapps.com/data/stock-trading-app-market/</a:t>
            </a:r>
            <a:endParaRPr sz="2800" b="0">
              <a:latin typeface="Times New Roman"/>
              <a:ea typeface="Times New Roman"/>
              <a:cs typeface="Times New Roman"/>
              <a:sym typeface="Times New Roman"/>
            </a:endParaRPr>
          </a:p>
        </p:txBody>
      </p:sp>
      <p:pic>
        <p:nvPicPr>
          <p:cNvPr id="174" name="Google Shape;174;p4" descr="Chart, bar chart&#10;&#10;Description automatically generated"/>
          <p:cNvPicPr preferRelativeResize="0">
            <a:picLocks noGrp="1"/>
          </p:cNvPicPr>
          <p:nvPr>
            <p:ph type="body" idx="1"/>
          </p:nvPr>
        </p:nvPicPr>
        <p:blipFill rotWithShape="1">
          <a:blip r:embed="rId3">
            <a:alphaModFix/>
          </a:blip>
          <a:srcRect/>
          <a:stretch/>
        </p:blipFill>
        <p:spPr>
          <a:xfrm>
            <a:off x="380999" y="1828831"/>
            <a:ext cx="5428129" cy="4084667"/>
          </a:xfrm>
          <a:prstGeom prst="rect">
            <a:avLst/>
          </a:prstGeom>
          <a:noFill/>
          <a:ln>
            <a:noFill/>
          </a:ln>
        </p:spPr>
      </p:pic>
      <p:pic>
        <p:nvPicPr>
          <p:cNvPr id="175" name="Google Shape;175;p4" descr="Chart, bar chart&#10;&#10;Description automatically generated"/>
          <p:cNvPicPr preferRelativeResize="0">
            <a:picLocks noGrp="1"/>
          </p:cNvPicPr>
          <p:nvPr>
            <p:ph type="body" idx="2"/>
          </p:nvPr>
        </p:nvPicPr>
        <p:blipFill rotWithShape="1">
          <a:blip r:embed="rId4">
            <a:alphaModFix/>
          </a:blip>
          <a:srcRect/>
          <a:stretch/>
        </p:blipFill>
        <p:spPr>
          <a:xfrm>
            <a:off x="6096000" y="1835650"/>
            <a:ext cx="5984700" cy="4084800"/>
          </a:xfrm>
          <a:prstGeom prst="rect">
            <a:avLst/>
          </a:prstGeom>
          <a:noFill/>
          <a:ln>
            <a:noFill/>
          </a:ln>
        </p:spPr>
      </p:pic>
      <p:sp>
        <p:nvSpPr>
          <p:cNvPr id="2" name="Slide Number Placeholder 1">
            <a:extLst>
              <a:ext uri="{FF2B5EF4-FFF2-40B4-BE49-F238E27FC236}">
                <a16:creationId xmlns:a16="http://schemas.microsoft.com/office/drawing/2014/main" id="{509BC63F-A745-0F75-4681-FBFE8E78E5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89434B-9DB8-6F50-9AE3-169310F21BF2}"/>
              </a:ext>
            </a:extLst>
          </p:cNvPr>
          <p:cNvSpPr txBox="1"/>
          <p:nvPr/>
        </p:nvSpPr>
        <p:spPr>
          <a:xfrm>
            <a:off x="825908" y="2497394"/>
            <a:ext cx="5073445" cy="1015663"/>
          </a:xfrm>
          <a:prstGeom prst="rect">
            <a:avLst/>
          </a:prstGeom>
          <a:noFill/>
        </p:spPr>
        <p:txBody>
          <a:bodyPr wrap="square" rtlCol="0">
            <a:spAutoFit/>
          </a:bodyPr>
          <a:lstStyle/>
          <a:p>
            <a:r>
              <a:rPr lang="en-US" sz="6000" b="1" dirty="0">
                <a:solidFill>
                  <a:schemeClr val="accent1"/>
                </a:solidFill>
              </a:rPr>
              <a:t>Thank you!</a:t>
            </a:r>
          </a:p>
        </p:txBody>
      </p:sp>
      <p:sp>
        <p:nvSpPr>
          <p:cNvPr id="2" name="Slide Number Placeholder 1">
            <a:extLst>
              <a:ext uri="{FF2B5EF4-FFF2-40B4-BE49-F238E27FC236}">
                <a16:creationId xmlns:a16="http://schemas.microsoft.com/office/drawing/2014/main" id="{F5D5417E-B1D1-AA98-4B16-3535B0CC80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70570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489152" y="226142"/>
            <a:ext cx="11053920" cy="1150374"/>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2800"/>
              <a:buFont typeface="Times New Roman"/>
              <a:buNone/>
            </a:pPr>
            <a:br>
              <a:rPr lang="en-US" sz="2800">
                <a:latin typeface="Times New Roman"/>
                <a:ea typeface="Times New Roman"/>
                <a:cs typeface="Times New Roman"/>
                <a:sym typeface="Times New Roman"/>
              </a:rPr>
            </a:br>
            <a:br>
              <a:rPr lang="en-US" sz="2800">
                <a:latin typeface="Times New Roman"/>
                <a:ea typeface="Times New Roman"/>
                <a:cs typeface="Times New Roman"/>
                <a:sym typeface="Times New Roman"/>
              </a:rPr>
            </a:br>
            <a:br>
              <a:rPr lang="en-US" sz="2800">
                <a:latin typeface="Times New Roman"/>
                <a:ea typeface="Times New Roman"/>
                <a:cs typeface="Times New Roman"/>
                <a:sym typeface="Times New Roman"/>
              </a:rPr>
            </a:b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Stock Trading Apps Revenue Statistics</a:t>
            </a:r>
            <a:br>
              <a:rPr lang="en-US" sz="2800">
                <a:latin typeface="Times New Roman"/>
                <a:ea typeface="Times New Roman"/>
                <a:cs typeface="Times New Roman"/>
                <a:sym typeface="Times New Roman"/>
              </a:rPr>
            </a:br>
            <a:br>
              <a:rPr lang="en-US" sz="2800">
                <a:latin typeface="Times New Roman"/>
                <a:ea typeface="Times New Roman"/>
                <a:cs typeface="Times New Roman"/>
                <a:sym typeface="Times New Roman"/>
              </a:rPr>
            </a:br>
            <a:r>
              <a:rPr lang="en-US" sz="1600" b="0">
                <a:latin typeface="Times New Roman"/>
                <a:ea typeface="Times New Roman"/>
                <a:cs typeface="Times New Roman"/>
                <a:sym typeface="Times New Roman"/>
              </a:rPr>
              <a:t>https://www.businessofapps.com/data/stock-trading-app-market/</a:t>
            </a:r>
            <a:endParaRPr sz="2800" b="0">
              <a:latin typeface="Times New Roman"/>
              <a:ea typeface="Times New Roman"/>
              <a:cs typeface="Times New Roman"/>
              <a:sym typeface="Times New Roman"/>
            </a:endParaRPr>
          </a:p>
        </p:txBody>
      </p:sp>
      <p:pic>
        <p:nvPicPr>
          <p:cNvPr id="181" name="Google Shape;181;p5" descr="Chart, bar chart&#10;&#10;Description automatically generated"/>
          <p:cNvPicPr preferRelativeResize="0">
            <a:picLocks noGrp="1"/>
          </p:cNvPicPr>
          <p:nvPr>
            <p:ph type="body" idx="1"/>
          </p:nvPr>
        </p:nvPicPr>
        <p:blipFill rotWithShape="1">
          <a:blip r:embed="rId3">
            <a:alphaModFix/>
          </a:blip>
          <a:srcRect/>
          <a:stretch/>
        </p:blipFill>
        <p:spPr>
          <a:xfrm>
            <a:off x="6383336" y="1801680"/>
            <a:ext cx="5669705" cy="4294320"/>
          </a:xfrm>
          <a:prstGeom prst="rect">
            <a:avLst/>
          </a:prstGeom>
          <a:noFill/>
          <a:ln>
            <a:noFill/>
          </a:ln>
        </p:spPr>
      </p:pic>
      <p:pic>
        <p:nvPicPr>
          <p:cNvPr id="182" name="Google Shape;182;p5" descr="Chart, bar chart&#10;&#10;Description automatically generated"/>
          <p:cNvPicPr preferRelativeResize="0">
            <a:picLocks noGrp="1"/>
          </p:cNvPicPr>
          <p:nvPr>
            <p:ph type="body" idx="2"/>
          </p:nvPr>
        </p:nvPicPr>
        <p:blipFill rotWithShape="1">
          <a:blip r:embed="rId4">
            <a:alphaModFix/>
          </a:blip>
          <a:srcRect/>
          <a:stretch/>
        </p:blipFill>
        <p:spPr>
          <a:xfrm>
            <a:off x="407775" y="1801675"/>
            <a:ext cx="5825400" cy="4294200"/>
          </a:xfrm>
          <a:prstGeom prst="rect">
            <a:avLst/>
          </a:prstGeom>
          <a:noFill/>
          <a:ln>
            <a:noFill/>
          </a:ln>
        </p:spPr>
      </p:pic>
      <p:sp>
        <p:nvSpPr>
          <p:cNvPr id="2" name="Slide Number Placeholder 1">
            <a:extLst>
              <a:ext uri="{FF2B5EF4-FFF2-40B4-BE49-F238E27FC236}">
                <a16:creationId xmlns:a16="http://schemas.microsoft.com/office/drawing/2014/main" id="{46C0A9E4-D3DA-3986-9E98-50FEC930DE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381000" y="41708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2"/>
              </a:buClr>
              <a:buSzPts val="3600"/>
              <a:buFont typeface="Arial"/>
              <a:buNone/>
            </a:pPr>
            <a:r>
              <a:rPr lang="en-US"/>
              <a:t>Meme stocks </a:t>
            </a:r>
            <a:r>
              <a:rPr lang="en-US" sz="3200"/>
              <a:t>Reddit Rally </a:t>
            </a:r>
            <a:r>
              <a:rPr lang="en-US"/>
              <a:t>-- Jan 2021</a:t>
            </a:r>
            <a:endParaRPr/>
          </a:p>
        </p:txBody>
      </p:sp>
      <p:pic>
        <p:nvPicPr>
          <p:cNvPr id="188" name="Google Shape;188;p6" descr="Diagram&#10;&#10;Description automatically generated"/>
          <p:cNvPicPr preferRelativeResize="0">
            <a:picLocks noGrp="1"/>
          </p:cNvPicPr>
          <p:nvPr>
            <p:ph type="body" idx="1"/>
          </p:nvPr>
        </p:nvPicPr>
        <p:blipFill rotWithShape="1">
          <a:blip r:embed="rId3">
            <a:alphaModFix/>
          </a:blip>
          <a:srcRect/>
          <a:stretch/>
        </p:blipFill>
        <p:spPr>
          <a:xfrm>
            <a:off x="6481197" y="1844584"/>
            <a:ext cx="5087782" cy="4248299"/>
          </a:xfrm>
          <a:prstGeom prst="rect">
            <a:avLst/>
          </a:prstGeom>
          <a:noFill/>
          <a:ln>
            <a:noFill/>
          </a:ln>
        </p:spPr>
      </p:pic>
      <p:pic>
        <p:nvPicPr>
          <p:cNvPr id="189" name="Google Shape;189;p6" descr="Graphical user interface, application&#10;&#10;Description automatically generated"/>
          <p:cNvPicPr preferRelativeResize="0">
            <a:picLocks noGrp="1"/>
          </p:cNvPicPr>
          <p:nvPr>
            <p:ph type="body" idx="2"/>
          </p:nvPr>
        </p:nvPicPr>
        <p:blipFill rotWithShape="1">
          <a:blip r:embed="rId4">
            <a:alphaModFix/>
          </a:blip>
          <a:srcRect/>
          <a:stretch/>
        </p:blipFill>
        <p:spPr>
          <a:xfrm>
            <a:off x="507099" y="2464785"/>
            <a:ext cx="5657727" cy="3380492"/>
          </a:xfrm>
          <a:prstGeom prst="rect">
            <a:avLst/>
          </a:prstGeom>
          <a:noFill/>
          <a:ln>
            <a:noFill/>
          </a:ln>
        </p:spPr>
      </p:pic>
      <p:sp>
        <p:nvSpPr>
          <p:cNvPr id="190" name="Google Shape;190;p6"/>
          <p:cNvSpPr txBox="1"/>
          <p:nvPr/>
        </p:nvSpPr>
        <p:spPr>
          <a:xfrm>
            <a:off x="380998" y="1012723"/>
            <a:ext cx="109657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1"/>
                </a:solidFill>
                <a:latin typeface="Palatino"/>
                <a:ea typeface="Palatino"/>
                <a:cs typeface="Palatino"/>
                <a:sym typeface="Palatino"/>
              </a:rPr>
              <a:t>A band of amateur traders on </a:t>
            </a:r>
            <a:r>
              <a:rPr lang="en-US" sz="1800" dirty="0" err="1">
                <a:solidFill>
                  <a:schemeClr val="accent1"/>
                </a:solidFill>
                <a:latin typeface="Palatino"/>
                <a:ea typeface="Palatino"/>
                <a:cs typeface="Palatino"/>
                <a:sym typeface="Palatino"/>
              </a:rPr>
              <a:t>WallStreetBets</a:t>
            </a:r>
            <a:r>
              <a:rPr lang="en-US" sz="1800" dirty="0">
                <a:solidFill>
                  <a:schemeClr val="accent1"/>
                </a:solidFill>
                <a:latin typeface="Palatino"/>
                <a:ea typeface="Palatino"/>
                <a:cs typeface="Palatino"/>
                <a:sym typeface="Palatino"/>
              </a:rPr>
              <a:t> aimed to bid up heavily shorted stocks “to the moon,” creating massive short squeezes.</a:t>
            </a:r>
            <a:endParaRPr dirty="0"/>
          </a:p>
        </p:txBody>
      </p:sp>
      <p:sp>
        <p:nvSpPr>
          <p:cNvPr id="2" name="Slide Number Placeholder 1">
            <a:extLst>
              <a:ext uri="{FF2B5EF4-FFF2-40B4-BE49-F238E27FC236}">
                <a16:creationId xmlns:a16="http://schemas.microsoft.com/office/drawing/2014/main" id="{0C47B77F-8E73-02C2-F6B8-9911DDA8E9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872612" y="397419"/>
            <a:ext cx="10808111" cy="70379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accent2"/>
              </a:buClr>
              <a:buSzPct val="100000"/>
              <a:buFont typeface="Arial"/>
              <a:buNone/>
            </a:pPr>
            <a:r>
              <a:rPr lang="en-US" sz="2000" dirty="0">
                <a:solidFill>
                  <a:schemeClr val="accent2"/>
                </a:solidFill>
              </a:rPr>
              <a:t>r/</a:t>
            </a:r>
            <a:r>
              <a:rPr lang="en-US" sz="2000" dirty="0" err="1">
                <a:solidFill>
                  <a:schemeClr val="accent2"/>
                </a:solidFill>
              </a:rPr>
              <a:t>WallStreetBets</a:t>
            </a:r>
            <a:r>
              <a:rPr lang="en-US" sz="2000" dirty="0">
                <a:solidFill>
                  <a:schemeClr val="accent2"/>
                </a:solidFill>
              </a:rPr>
              <a:t> User Statistics </a:t>
            </a:r>
            <a:r>
              <a:rPr lang="en-US" sz="2000" dirty="0"/>
              <a:t>: r/</a:t>
            </a:r>
            <a:r>
              <a:rPr lang="en-US" sz="2000" dirty="0" err="1"/>
              <a:t>WallStreetBets</a:t>
            </a:r>
            <a:r>
              <a:rPr lang="en-US" sz="2000" dirty="0"/>
              <a:t> hit 6 million users, after gaining more than 1.5 million users overnight in Jan 2021</a:t>
            </a:r>
            <a:endParaRPr dirty="0"/>
          </a:p>
        </p:txBody>
      </p:sp>
      <p:pic>
        <p:nvPicPr>
          <p:cNvPr id="196" name="Google Shape;196;p7" descr="Chart&#10;&#10;Description automatically generated"/>
          <p:cNvPicPr preferRelativeResize="0">
            <a:picLocks noGrp="1"/>
          </p:cNvPicPr>
          <p:nvPr>
            <p:ph type="body" idx="2"/>
          </p:nvPr>
        </p:nvPicPr>
        <p:blipFill rotWithShape="1">
          <a:blip r:embed="rId3">
            <a:alphaModFix/>
          </a:blip>
          <a:srcRect/>
          <a:stretch/>
        </p:blipFill>
        <p:spPr>
          <a:xfrm>
            <a:off x="6096000" y="4199254"/>
            <a:ext cx="5840003" cy="1904348"/>
          </a:xfrm>
          <a:prstGeom prst="rect">
            <a:avLst/>
          </a:prstGeom>
          <a:noFill/>
          <a:ln>
            <a:noFill/>
          </a:ln>
        </p:spPr>
      </p:pic>
      <p:pic>
        <p:nvPicPr>
          <p:cNvPr id="197" name="Google Shape;197;p7" descr="Chart, scatter chart&#10;&#10;Description automatically generated"/>
          <p:cNvPicPr preferRelativeResize="0">
            <a:picLocks noGrp="1"/>
          </p:cNvPicPr>
          <p:nvPr>
            <p:ph type="body" idx="1"/>
          </p:nvPr>
        </p:nvPicPr>
        <p:blipFill rotWithShape="1">
          <a:blip r:embed="rId4">
            <a:alphaModFix/>
          </a:blip>
          <a:srcRect/>
          <a:stretch/>
        </p:blipFill>
        <p:spPr>
          <a:xfrm>
            <a:off x="6221363" y="2078870"/>
            <a:ext cx="5714640" cy="1844924"/>
          </a:xfrm>
          <a:prstGeom prst="rect">
            <a:avLst/>
          </a:prstGeom>
          <a:noFill/>
          <a:ln>
            <a:noFill/>
          </a:ln>
        </p:spPr>
      </p:pic>
      <p:pic>
        <p:nvPicPr>
          <p:cNvPr id="198" name="Google Shape;198;p7"/>
          <p:cNvPicPr preferRelativeResize="0"/>
          <p:nvPr/>
        </p:nvPicPr>
        <p:blipFill rotWithShape="1">
          <a:blip r:embed="rId5">
            <a:alphaModFix/>
          </a:blip>
          <a:srcRect/>
          <a:stretch/>
        </p:blipFill>
        <p:spPr>
          <a:xfrm>
            <a:off x="1141568" y="1353202"/>
            <a:ext cx="4181829" cy="2807658"/>
          </a:xfrm>
          <a:prstGeom prst="rect">
            <a:avLst/>
          </a:prstGeom>
          <a:noFill/>
          <a:ln>
            <a:noFill/>
          </a:ln>
        </p:spPr>
      </p:pic>
      <p:pic>
        <p:nvPicPr>
          <p:cNvPr id="199" name="Google Shape;199;p7"/>
          <p:cNvPicPr preferRelativeResize="0"/>
          <p:nvPr/>
        </p:nvPicPr>
        <p:blipFill>
          <a:blip r:embed="rId6">
            <a:alphaModFix/>
          </a:blip>
          <a:stretch>
            <a:fillRect/>
          </a:stretch>
        </p:blipFill>
        <p:spPr>
          <a:xfrm>
            <a:off x="239525" y="4205348"/>
            <a:ext cx="5791201" cy="1892175"/>
          </a:xfrm>
          <a:prstGeom prst="rect">
            <a:avLst/>
          </a:prstGeom>
          <a:noFill/>
          <a:ln>
            <a:noFill/>
          </a:ln>
        </p:spPr>
      </p:pic>
      <p:sp>
        <p:nvSpPr>
          <p:cNvPr id="2" name="Slide Number Placeholder 1">
            <a:extLst>
              <a:ext uri="{FF2B5EF4-FFF2-40B4-BE49-F238E27FC236}">
                <a16:creationId xmlns:a16="http://schemas.microsoft.com/office/drawing/2014/main" id="{9C5286C6-CD76-549C-1E17-3C71ED1B38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381000" y="859536"/>
            <a:ext cx="11430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accent2"/>
              </a:buClr>
              <a:buSzPts val="3200"/>
              <a:buFont typeface="Arial"/>
              <a:buNone/>
            </a:pPr>
            <a:r>
              <a:rPr lang="en-US" sz="3200" dirty="0">
                <a:solidFill>
                  <a:schemeClr val="accent2"/>
                </a:solidFill>
              </a:rPr>
              <a:t>r/</a:t>
            </a:r>
            <a:r>
              <a:rPr lang="en-US" sz="3200" dirty="0" err="1">
                <a:solidFill>
                  <a:schemeClr val="accent2"/>
                </a:solidFill>
              </a:rPr>
              <a:t>WallStreetBets</a:t>
            </a:r>
            <a:r>
              <a:rPr lang="en-US" sz="3200" dirty="0">
                <a:solidFill>
                  <a:schemeClr val="accent2"/>
                </a:solidFill>
              </a:rPr>
              <a:t> - WSB </a:t>
            </a:r>
            <a:r>
              <a:rPr lang="en-US" sz="3200" dirty="0"/>
              <a:t>Comment volume 2021</a:t>
            </a:r>
            <a:endParaRPr dirty="0"/>
          </a:p>
        </p:txBody>
      </p:sp>
      <p:pic>
        <p:nvPicPr>
          <p:cNvPr id="205" name="Google Shape;205;p8"/>
          <p:cNvPicPr preferRelativeResize="0">
            <a:picLocks noGrp="1"/>
          </p:cNvPicPr>
          <p:nvPr>
            <p:ph type="body" idx="1"/>
          </p:nvPr>
        </p:nvPicPr>
        <p:blipFill rotWithShape="1">
          <a:blip r:embed="rId3">
            <a:alphaModFix/>
          </a:blip>
          <a:srcRect/>
          <a:stretch/>
        </p:blipFill>
        <p:spPr>
          <a:xfrm>
            <a:off x="0" y="2100249"/>
            <a:ext cx="5479500" cy="3575400"/>
          </a:xfrm>
          <a:prstGeom prst="rect">
            <a:avLst/>
          </a:prstGeom>
          <a:solidFill>
            <a:srgbClr val="FFFFFF"/>
          </a:solidFill>
          <a:ln>
            <a:noFill/>
          </a:ln>
        </p:spPr>
      </p:pic>
      <p:pic>
        <p:nvPicPr>
          <p:cNvPr id="206" name="Google Shape;206;p8"/>
          <p:cNvPicPr preferRelativeResize="0">
            <a:picLocks noGrp="1"/>
          </p:cNvPicPr>
          <p:nvPr>
            <p:ph type="body" idx="2"/>
          </p:nvPr>
        </p:nvPicPr>
        <p:blipFill rotWithShape="1">
          <a:blip r:embed="rId4">
            <a:alphaModFix/>
          </a:blip>
          <a:srcRect/>
          <a:stretch/>
        </p:blipFill>
        <p:spPr>
          <a:xfrm>
            <a:off x="5479500" y="2175368"/>
            <a:ext cx="6739500" cy="3352800"/>
          </a:xfrm>
          <a:prstGeom prst="rect">
            <a:avLst/>
          </a:prstGeom>
          <a:solidFill>
            <a:srgbClr val="FFFFFF"/>
          </a:solidFill>
          <a:ln>
            <a:noFill/>
          </a:ln>
        </p:spPr>
      </p:pic>
      <p:sp>
        <p:nvSpPr>
          <p:cNvPr id="2" name="Slide Number Placeholder 1">
            <a:extLst>
              <a:ext uri="{FF2B5EF4-FFF2-40B4-BE49-F238E27FC236}">
                <a16:creationId xmlns:a16="http://schemas.microsoft.com/office/drawing/2014/main" id="{62E0D444-6A57-621D-0F2B-E84ED5D8702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9"/>
          <p:cNvSpPr txBox="1">
            <a:spLocks noGrp="1"/>
          </p:cNvSpPr>
          <p:nvPr>
            <p:ph type="title"/>
          </p:nvPr>
        </p:nvSpPr>
        <p:spPr>
          <a:xfrm>
            <a:off x="381000" y="742715"/>
            <a:ext cx="11430000"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Objective:</a:t>
            </a:r>
            <a:endParaRPr/>
          </a:p>
        </p:txBody>
      </p:sp>
      <p:grpSp>
        <p:nvGrpSpPr>
          <p:cNvPr id="212" name="Google Shape;212;p9"/>
          <p:cNvGrpSpPr/>
          <p:nvPr/>
        </p:nvGrpSpPr>
        <p:grpSpPr>
          <a:xfrm>
            <a:off x="381000" y="1843985"/>
            <a:ext cx="11329219" cy="4094227"/>
            <a:chOff x="0" y="261351"/>
            <a:chExt cx="11329219" cy="4094227"/>
          </a:xfrm>
        </p:grpSpPr>
        <p:sp>
          <p:nvSpPr>
            <p:cNvPr id="213" name="Google Shape;213;p9"/>
            <p:cNvSpPr/>
            <p:nvPr/>
          </p:nvSpPr>
          <p:spPr>
            <a:xfrm>
              <a:off x="0" y="268028"/>
              <a:ext cx="11329219" cy="593961"/>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79673" y="401669"/>
              <a:ext cx="326678" cy="32667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86025" y="261351"/>
              <a:ext cx="10592149" cy="469176"/>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txBox="1"/>
            <p:nvPr/>
          </p:nvSpPr>
          <p:spPr>
            <a:xfrm>
              <a:off x="686025" y="261351"/>
              <a:ext cx="10592149" cy="469176"/>
            </a:xfrm>
            <a:prstGeom prst="rect">
              <a:avLst/>
            </a:prstGeom>
            <a:noFill/>
            <a:ln>
              <a:noFill/>
            </a:ln>
          </p:spPr>
          <p:txBody>
            <a:bodyPr spcFirstLastPara="1" wrap="square" lIns="49650" tIns="49650" rIns="49650" bIns="49650" anchor="ctr" anchorCtr="0">
              <a:noAutofit/>
            </a:bodyPr>
            <a:lstStyle/>
            <a:p>
              <a:pPr marL="0" marR="0" lvl="0" indent="0" algn="l" rtl="0">
                <a:lnSpc>
                  <a:spcPct val="100000"/>
                </a:lnSpc>
                <a:spcBef>
                  <a:spcPts val="0"/>
                </a:spcBef>
                <a:spcAft>
                  <a:spcPts val="0"/>
                </a:spcAft>
                <a:buClr>
                  <a:schemeClr val="dk1"/>
                </a:buClr>
                <a:buSzPts val="1800"/>
                <a:buFont typeface="Palatino"/>
                <a:buNone/>
              </a:pPr>
              <a:r>
                <a:rPr lang="en-US" sz="1800" b="1" i="1">
                  <a:solidFill>
                    <a:schemeClr val="dk1"/>
                  </a:solidFill>
                  <a:latin typeface="Palatino"/>
                  <a:ea typeface="Palatino"/>
                  <a:cs typeface="Palatino"/>
                  <a:sym typeface="Palatino"/>
                </a:rPr>
                <a:t>Quantify the relationship between WSB stock comment Volume vs. Stock Transaction Volume.</a:t>
              </a:r>
              <a:endParaRPr sz="1800">
                <a:solidFill>
                  <a:schemeClr val="dk1"/>
                </a:solidFill>
                <a:latin typeface="Palatino"/>
                <a:ea typeface="Palatino"/>
                <a:cs typeface="Palatino"/>
                <a:sym typeface="Palatino"/>
              </a:endParaRPr>
            </a:p>
          </p:txBody>
        </p:sp>
        <p:sp>
          <p:nvSpPr>
            <p:cNvPr id="217" name="Google Shape;217;p9"/>
            <p:cNvSpPr/>
            <p:nvPr/>
          </p:nvSpPr>
          <p:spPr>
            <a:xfrm>
              <a:off x="0" y="1033346"/>
              <a:ext cx="11329219" cy="593961"/>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179673" y="1166987"/>
              <a:ext cx="326678" cy="32667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686025" y="1082842"/>
              <a:ext cx="10592149" cy="37018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txBox="1"/>
            <p:nvPr/>
          </p:nvSpPr>
          <p:spPr>
            <a:xfrm>
              <a:off x="686025" y="1082842"/>
              <a:ext cx="10592149" cy="370184"/>
            </a:xfrm>
            <a:prstGeom prst="rect">
              <a:avLst/>
            </a:prstGeom>
            <a:noFill/>
            <a:ln>
              <a:noFill/>
            </a:ln>
          </p:spPr>
          <p:txBody>
            <a:bodyPr spcFirstLastPara="1" wrap="square" lIns="49650" tIns="49650" rIns="49650" bIns="49650" anchor="ctr" anchorCtr="0">
              <a:noAutofit/>
            </a:bodyPr>
            <a:lstStyle/>
            <a:p>
              <a:pPr marL="0" marR="0" lvl="0" indent="0" algn="l" rtl="0">
                <a:lnSpc>
                  <a:spcPct val="100000"/>
                </a:lnSpc>
                <a:spcBef>
                  <a:spcPts val="0"/>
                </a:spcBef>
                <a:spcAft>
                  <a:spcPts val="0"/>
                </a:spcAft>
                <a:buClr>
                  <a:schemeClr val="dk1"/>
                </a:buClr>
                <a:buSzPts val="1800"/>
                <a:buFont typeface="Palatino"/>
                <a:buNone/>
              </a:pPr>
              <a:r>
                <a:rPr lang="en-US" sz="1800" b="1" i="1">
                  <a:solidFill>
                    <a:schemeClr val="dk1"/>
                  </a:solidFill>
                  <a:latin typeface="Palatino"/>
                  <a:ea typeface="Palatino"/>
                  <a:cs typeface="Palatino"/>
                  <a:sym typeface="Palatino"/>
                </a:rPr>
                <a:t>Quantify the relationship between WSB stock comment Volume vs. Stock Closing Price.</a:t>
              </a:r>
              <a:endParaRPr/>
            </a:p>
          </p:txBody>
        </p:sp>
        <p:sp>
          <p:nvSpPr>
            <p:cNvPr id="221" name="Google Shape;221;p9"/>
            <p:cNvSpPr/>
            <p:nvPr/>
          </p:nvSpPr>
          <p:spPr>
            <a:xfrm>
              <a:off x="0" y="1798665"/>
              <a:ext cx="11329219" cy="593961"/>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79673" y="1932306"/>
              <a:ext cx="326678" cy="32667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86025" y="1798665"/>
              <a:ext cx="10592149" cy="4691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txBox="1"/>
            <p:nvPr/>
          </p:nvSpPr>
          <p:spPr>
            <a:xfrm>
              <a:off x="686025" y="1798665"/>
              <a:ext cx="10592149" cy="469176"/>
            </a:xfrm>
            <a:prstGeom prst="rect">
              <a:avLst/>
            </a:prstGeom>
            <a:noFill/>
            <a:ln>
              <a:noFill/>
            </a:ln>
          </p:spPr>
          <p:txBody>
            <a:bodyPr spcFirstLastPara="1" wrap="square" lIns="49650" tIns="49650" rIns="49650" bIns="49650" anchor="ctr" anchorCtr="0">
              <a:noAutofit/>
            </a:bodyPr>
            <a:lstStyle/>
            <a:p>
              <a:pPr marL="0" marR="0" lvl="0" indent="0" algn="l" rtl="0">
                <a:lnSpc>
                  <a:spcPct val="100000"/>
                </a:lnSpc>
                <a:spcBef>
                  <a:spcPts val="0"/>
                </a:spcBef>
                <a:spcAft>
                  <a:spcPts val="0"/>
                </a:spcAft>
                <a:buClr>
                  <a:schemeClr val="dk1"/>
                </a:buClr>
                <a:buSzPts val="1800"/>
                <a:buFont typeface="Palatino"/>
                <a:buNone/>
              </a:pPr>
              <a:r>
                <a:rPr lang="en-US" sz="1800" b="1" i="1">
                  <a:solidFill>
                    <a:schemeClr val="dk1"/>
                  </a:solidFill>
                  <a:latin typeface="Palatino"/>
                  <a:ea typeface="Palatino"/>
                  <a:cs typeface="Palatino"/>
                  <a:sym typeface="Palatino"/>
                </a:rPr>
                <a:t>Quantify the relationship between WSB stock Comment Volume vs. Stock Daily Returns.</a:t>
              </a:r>
              <a:endParaRPr sz="1800">
                <a:solidFill>
                  <a:schemeClr val="dk1"/>
                </a:solidFill>
                <a:latin typeface="Palatino"/>
                <a:ea typeface="Palatino"/>
                <a:cs typeface="Palatino"/>
                <a:sym typeface="Palatino"/>
              </a:endParaRPr>
            </a:p>
          </p:txBody>
        </p:sp>
        <p:sp>
          <p:nvSpPr>
            <p:cNvPr id="225" name="Google Shape;225;p9"/>
            <p:cNvSpPr/>
            <p:nvPr/>
          </p:nvSpPr>
          <p:spPr>
            <a:xfrm>
              <a:off x="0" y="2563983"/>
              <a:ext cx="11329219" cy="593961"/>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79673" y="2697625"/>
              <a:ext cx="326678" cy="32667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686025" y="2563983"/>
              <a:ext cx="10592149" cy="4691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txBox="1"/>
            <p:nvPr/>
          </p:nvSpPr>
          <p:spPr>
            <a:xfrm>
              <a:off x="686025" y="2563983"/>
              <a:ext cx="10592149" cy="469176"/>
            </a:xfrm>
            <a:prstGeom prst="rect">
              <a:avLst/>
            </a:prstGeom>
            <a:noFill/>
            <a:ln>
              <a:noFill/>
            </a:ln>
          </p:spPr>
          <p:txBody>
            <a:bodyPr spcFirstLastPara="1" wrap="square" lIns="49650" tIns="49650" rIns="49650" bIns="49650" anchor="ctr" anchorCtr="0">
              <a:noAutofit/>
            </a:bodyPr>
            <a:lstStyle/>
            <a:p>
              <a:pPr marL="0" marR="0" lvl="0" indent="0" algn="l" rtl="0">
                <a:lnSpc>
                  <a:spcPct val="100000"/>
                </a:lnSpc>
                <a:spcBef>
                  <a:spcPts val="0"/>
                </a:spcBef>
                <a:spcAft>
                  <a:spcPts val="0"/>
                </a:spcAft>
                <a:buClr>
                  <a:schemeClr val="dk1"/>
                </a:buClr>
                <a:buSzPts val="1800"/>
                <a:buFont typeface="Palatino"/>
                <a:buNone/>
              </a:pPr>
              <a:r>
                <a:rPr lang="en-US" sz="1800" b="1" i="1">
                  <a:solidFill>
                    <a:schemeClr val="dk1"/>
                  </a:solidFill>
                  <a:latin typeface="Palatino"/>
                  <a:ea typeface="Palatino"/>
                  <a:cs typeface="Palatino"/>
                  <a:sym typeface="Palatino"/>
                </a:rPr>
                <a:t>Quantify the relationship between WSB stock Comment Sentiment score vs. Stock Closing Price.</a:t>
              </a:r>
              <a:endParaRPr sz="1800">
                <a:solidFill>
                  <a:schemeClr val="dk1"/>
                </a:solidFill>
                <a:latin typeface="Palatino"/>
                <a:ea typeface="Palatino"/>
                <a:cs typeface="Palatino"/>
                <a:sym typeface="Palatino"/>
              </a:endParaRPr>
            </a:p>
          </p:txBody>
        </p:sp>
        <p:sp>
          <p:nvSpPr>
            <p:cNvPr id="229" name="Google Shape;229;p9"/>
            <p:cNvSpPr/>
            <p:nvPr/>
          </p:nvSpPr>
          <p:spPr>
            <a:xfrm>
              <a:off x="0" y="3329302"/>
              <a:ext cx="11329219" cy="102627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179673" y="3679101"/>
              <a:ext cx="326678" cy="326678"/>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668019" y="3597493"/>
              <a:ext cx="10628162" cy="5148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txBox="1"/>
            <p:nvPr/>
          </p:nvSpPr>
          <p:spPr>
            <a:xfrm>
              <a:off x="668019" y="3597493"/>
              <a:ext cx="10628162" cy="514869"/>
            </a:xfrm>
            <a:prstGeom prst="rect">
              <a:avLst/>
            </a:prstGeom>
            <a:noFill/>
            <a:ln>
              <a:noFill/>
            </a:ln>
          </p:spPr>
          <p:txBody>
            <a:bodyPr spcFirstLastPara="1" wrap="square" lIns="49650" tIns="49650" rIns="49650" bIns="49650" anchor="ctr" anchorCtr="0">
              <a:noAutofit/>
            </a:bodyPr>
            <a:lstStyle/>
            <a:p>
              <a:pPr marL="0" marR="0" lvl="0" indent="0" algn="l" rtl="0">
                <a:lnSpc>
                  <a:spcPct val="100000"/>
                </a:lnSpc>
                <a:spcBef>
                  <a:spcPts val="0"/>
                </a:spcBef>
                <a:spcAft>
                  <a:spcPts val="0"/>
                </a:spcAft>
                <a:buClr>
                  <a:schemeClr val="dk1"/>
                </a:buClr>
                <a:buSzPts val="1800"/>
                <a:buFont typeface="Palatino"/>
                <a:buNone/>
              </a:pPr>
              <a:r>
                <a:rPr lang="en-US" sz="1800" b="1" i="1">
                  <a:solidFill>
                    <a:schemeClr val="dk1"/>
                  </a:solidFill>
                  <a:latin typeface="Palatino"/>
                  <a:ea typeface="Palatino"/>
                  <a:cs typeface="Palatino"/>
                  <a:sym typeface="Palatino"/>
                </a:rPr>
                <a:t>This Project ultimately culminates into an App with a dashboard displaying all the above relationships along with the stock price movement &amp;other key stock technical and volatility metrics.</a:t>
              </a:r>
              <a:endParaRPr sz="1800">
                <a:solidFill>
                  <a:schemeClr val="dk1"/>
                </a:solidFill>
                <a:latin typeface="Palatino"/>
                <a:ea typeface="Palatino"/>
                <a:cs typeface="Palatino"/>
                <a:sym typeface="Palatino"/>
              </a:endParaRPr>
            </a:p>
          </p:txBody>
        </p:sp>
      </p:grpSp>
      <p:pic>
        <p:nvPicPr>
          <p:cNvPr id="233" name="Google Shape;233;p9" descr="Download Arrow Clip Art - Target Clipart Png, Transparent Png , Transparent  Png Image - PNGitem"/>
          <p:cNvPicPr preferRelativeResize="0"/>
          <p:nvPr/>
        </p:nvPicPr>
        <p:blipFill rotWithShape="1">
          <a:blip r:embed="rId7">
            <a:alphaModFix/>
          </a:blip>
          <a:srcRect/>
          <a:stretch/>
        </p:blipFill>
        <p:spPr>
          <a:xfrm>
            <a:off x="2670321" y="671064"/>
            <a:ext cx="826688" cy="641899"/>
          </a:xfrm>
          <a:prstGeom prst="rect">
            <a:avLst/>
          </a:prstGeom>
          <a:noFill/>
          <a:ln>
            <a:noFill/>
          </a:ln>
        </p:spPr>
      </p:pic>
      <p:sp>
        <p:nvSpPr>
          <p:cNvPr id="2" name="Slide Number Placeholder 1">
            <a:extLst>
              <a:ext uri="{FF2B5EF4-FFF2-40B4-BE49-F238E27FC236}">
                <a16:creationId xmlns:a16="http://schemas.microsoft.com/office/drawing/2014/main" id="{2FC53BEF-3B17-B816-BC49-8069A314B83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MAT008_Robinson_PPT_template_20160817_1e">
  <a:themeElements>
    <a:clrScheme name="Robinson Office Colors">
      <a:dk1>
        <a:srgbClr val="404041"/>
      </a:dk1>
      <a:lt1>
        <a:srgbClr val="EDEEEF"/>
      </a:lt1>
      <a:dk2>
        <a:srgbClr val="0039A6"/>
      </a:dk2>
      <a:lt2>
        <a:srgbClr val="A4A9AD"/>
      </a:lt2>
      <a:accent1>
        <a:srgbClr val="0039A6"/>
      </a:accent1>
      <a:accent2>
        <a:srgbClr val="C60C30"/>
      </a:accent2>
      <a:accent3>
        <a:srgbClr val="006F42"/>
      </a:accent3>
      <a:accent4>
        <a:srgbClr val="FFC843"/>
      </a:accent4>
      <a:accent5>
        <a:srgbClr val="61B4E4"/>
      </a:accent5>
      <a:accent6>
        <a:srgbClr val="EF7622"/>
      </a:accent6>
      <a:hlink>
        <a:srgbClr val="0563C1"/>
      </a:hlink>
      <a:folHlink>
        <a:srgbClr val="4F54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2533</Words>
  <Application>Microsoft Office PowerPoint</Application>
  <PresentationFormat>Widescreen</PresentationFormat>
  <Paragraphs>982</Paragraphs>
  <Slides>40</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Noto Sans</vt:lpstr>
      <vt:lpstr>Palatino</vt:lpstr>
      <vt:lpstr>Times New Roman</vt:lpstr>
      <vt:lpstr>MAT008_Robinson_PPT_template_20160817_1e</vt:lpstr>
      <vt:lpstr>PBrush</vt:lpstr>
      <vt:lpstr>PowerPoint Presentation</vt:lpstr>
      <vt:lpstr>Impact of Subreddit r/Wallstreetbets on  Stock Transaction Volume and Daily Returns: Rise of the Individual Investor vs Institutional Investors </vt:lpstr>
      <vt:lpstr>                </vt:lpstr>
      <vt:lpstr>Stock Trading Apps User Statistics https://www.businessofapps.com/data/stock-trading-app-market/</vt:lpstr>
      <vt:lpstr>    Stock Trading Apps Revenue Statistics  https://www.businessofapps.com/data/stock-trading-app-market/</vt:lpstr>
      <vt:lpstr>Meme stocks Reddit Rally -- Jan 2021</vt:lpstr>
      <vt:lpstr>r/WallStreetBets User Statistics : r/WallStreetBets hit 6 million users, after gaining more than 1.5 million users overnight in Jan 2021</vt:lpstr>
      <vt:lpstr>r/WallStreetBets - WSB Comment volume 2021</vt:lpstr>
      <vt:lpstr>Objective:</vt:lpstr>
      <vt:lpstr>Analytics roadmap:</vt:lpstr>
      <vt:lpstr>Data collection – r/wallstreetbets Comments</vt:lpstr>
      <vt:lpstr>Stock Segmentation</vt:lpstr>
      <vt:lpstr>Stock selection</vt:lpstr>
      <vt:lpstr>Correlation Analysis: Data pre-processing</vt:lpstr>
      <vt:lpstr>Correlations Analysis: Inference</vt:lpstr>
      <vt:lpstr>PowerPoint Presentation</vt:lpstr>
      <vt:lpstr>Correlation Analysis: Stock Comment volume ~ Stock Closing Price</vt:lpstr>
      <vt:lpstr>Correlation Analysis: Stock Comment volume ~ Stock Daily Returns</vt:lpstr>
      <vt:lpstr>Correlation Analysis: Stock Comment volume ~ Stock Log Daily Returns</vt:lpstr>
      <vt:lpstr>Correlation Analysis: Heatmap &amp; Scatter Plot -- GME</vt:lpstr>
      <vt:lpstr>Correlation Results: Stock Comment Volume ~ Stock Transaction Volume</vt:lpstr>
      <vt:lpstr>Correlation Results: Stock Comment Volume ~ Stock Log Daily Returns</vt:lpstr>
      <vt:lpstr>Model fitting data preparation</vt:lpstr>
      <vt:lpstr>Technical &amp; Volatility Indicators Evaluated</vt:lpstr>
      <vt:lpstr>Volatility Indicators evaluated suggest high volatility in 2021 for GME</vt:lpstr>
      <vt:lpstr>Volatility Indicators evaluated suggest overbought and oversold conditions in 2021 for GME</vt:lpstr>
      <vt:lpstr>Trade Signal Analysis</vt:lpstr>
      <vt:lpstr>Trade Signal Analysis using 20 day &amp; 40 day SMA for GME</vt:lpstr>
      <vt:lpstr>Model fitting data – Apply sentiment scores to each comment</vt:lpstr>
      <vt:lpstr>PowerPoint Presentation</vt:lpstr>
      <vt:lpstr>Data Preparation</vt:lpstr>
      <vt:lpstr>Model Development Process Flow</vt:lpstr>
      <vt:lpstr>Text Preprocessing</vt:lpstr>
      <vt:lpstr>Word Embeddings: Experiments</vt:lpstr>
      <vt:lpstr>Model Training: Experiments</vt:lpstr>
      <vt:lpstr>Model Training: Champion Models</vt:lpstr>
      <vt:lpstr>Model Evaluation</vt:lpstr>
      <vt:lpstr>Next Steps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Houping Xiao</dc:creator>
  <cp:lastModifiedBy>Shreyashi Mukhopadhyay</cp:lastModifiedBy>
  <cp:revision>3</cp:revision>
  <dcterms:created xsi:type="dcterms:W3CDTF">2020-10-29T18:22:50Z</dcterms:created>
  <dcterms:modified xsi:type="dcterms:W3CDTF">2023-09-05T16:31:11Z</dcterms:modified>
</cp:coreProperties>
</file>