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  <p:sldMasterId id="2147483667" r:id="rId2"/>
  </p:sldMasterIdLst>
  <p:notesMasterIdLst>
    <p:notesMasterId r:id="rId19"/>
  </p:notesMasterIdLst>
  <p:sldIdLst>
    <p:sldId id="261" r:id="rId3"/>
    <p:sldId id="274" r:id="rId4"/>
    <p:sldId id="291" r:id="rId5"/>
    <p:sldId id="275" r:id="rId6"/>
    <p:sldId id="276" r:id="rId7"/>
    <p:sldId id="277" r:id="rId8"/>
    <p:sldId id="278" r:id="rId9"/>
    <p:sldId id="279" r:id="rId10"/>
    <p:sldId id="280" r:id="rId11"/>
    <p:sldId id="283" r:id="rId12"/>
    <p:sldId id="284" r:id="rId13"/>
    <p:sldId id="281" r:id="rId14"/>
    <p:sldId id="282" r:id="rId15"/>
    <p:sldId id="290" r:id="rId16"/>
    <p:sldId id="289" r:id="rId17"/>
    <p:sldId id="271" r:id="rId18"/>
  </p:sldIdLst>
  <p:sldSz cx="9144000" cy="5143500" type="screen16x9"/>
  <p:notesSz cx="9236075" cy="6950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80" userDrawn="1">
          <p15:clr>
            <a:srgbClr val="A4A3A4"/>
          </p15:clr>
        </p15:guide>
        <p15:guide id="2" pos="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262626"/>
    <a:srgbClr val="EEB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80"/>
  </p:normalViewPr>
  <p:slideViewPr>
    <p:cSldViewPr snapToGrid="0" snapToObjects="1">
      <p:cViewPr varScale="1">
        <p:scale>
          <a:sx n="103" d="100"/>
          <a:sy n="103" d="100"/>
        </p:scale>
        <p:origin x="672" y="77"/>
      </p:cViewPr>
      <p:guideLst>
        <p:guide orient="horz" pos="580"/>
        <p:guide pos="1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088" cy="347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2400" y="0"/>
            <a:ext cx="4002088" cy="347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D328F-5BA2-4CA0-BF83-575A5B71965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32063" y="868363"/>
            <a:ext cx="4171950" cy="2346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925" y="3344863"/>
            <a:ext cx="7388225" cy="27368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02413"/>
            <a:ext cx="4002088" cy="347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2400" y="6602413"/>
            <a:ext cx="4002088" cy="347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A300B-F5DF-4356-8B1F-DF255B37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82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64ead9b14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64ead9b14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6" y="1168400"/>
            <a:ext cx="5096935" cy="1676400"/>
          </a:xfrm>
        </p:spPr>
        <p:txBody>
          <a:bodyPr anchor="b" anchorCtr="0">
            <a:noAutofit/>
          </a:bodyPr>
          <a:lstStyle>
            <a:lvl1pPr algn="l">
              <a:lnSpc>
                <a:spcPts val="2700"/>
              </a:lnSpc>
              <a:defRPr b="1" cap="all" spc="11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5335" y="3206753"/>
            <a:ext cx="5096935" cy="901700"/>
          </a:xfrm>
        </p:spPr>
        <p:txBody>
          <a:bodyPr>
            <a:noAutofit/>
          </a:bodyPr>
          <a:lstStyle>
            <a:lvl1pPr marL="0" indent="0" algn="l">
              <a:lnSpc>
                <a:spcPts val="1575"/>
              </a:lnSpc>
              <a:buNone/>
              <a:defRPr sz="1350" cap="all" spc="2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725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25336" y="1168400"/>
            <a:ext cx="5096935" cy="1676400"/>
          </a:xfrm>
        </p:spPr>
        <p:txBody>
          <a:bodyPr anchor="b" anchorCtr="0">
            <a:noAutofit/>
          </a:bodyPr>
          <a:lstStyle>
            <a:lvl1pPr algn="l">
              <a:lnSpc>
                <a:spcPts val="2700"/>
              </a:lnSpc>
              <a:defRPr b="1" cap="all" spc="11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5335" y="3206753"/>
            <a:ext cx="5096935" cy="901700"/>
          </a:xfrm>
        </p:spPr>
        <p:txBody>
          <a:bodyPr>
            <a:noAutofit/>
          </a:bodyPr>
          <a:lstStyle>
            <a:lvl1pPr marL="0" indent="0" algn="l">
              <a:lnSpc>
                <a:spcPts val="1575"/>
              </a:lnSpc>
              <a:buNone/>
              <a:defRPr sz="1350" cap="all" spc="2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498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" y="1117600"/>
            <a:ext cx="8830733" cy="3505200"/>
          </a:xfrm>
        </p:spPr>
        <p:txBody>
          <a:bodyPr>
            <a:noAutofit/>
          </a:bodyPr>
          <a:lstStyle>
            <a:lvl1pPr marL="0" indent="0">
              <a:spcAft>
                <a:spcPts val="338"/>
              </a:spcAft>
              <a:buFontTx/>
              <a:buNone/>
              <a:defRPr sz="1350"/>
            </a:lvl1pPr>
            <a:lvl2pPr marL="262322" indent="-160737">
              <a:spcAft>
                <a:spcPts val="338"/>
              </a:spcAft>
              <a:buFont typeface="Lucida Grande"/>
              <a:buChar char="•"/>
              <a:defRPr sz="1181"/>
            </a:lvl2pPr>
            <a:lvl3pPr>
              <a:spcAft>
                <a:spcPts val="338"/>
              </a:spcAft>
              <a:defRPr sz="1181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90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8" name="Google Shape;1058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9" name="Google Shape;1059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122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" y="1060450"/>
            <a:ext cx="8873067" cy="3562350"/>
          </a:xfrm>
        </p:spPr>
        <p:txBody>
          <a:bodyPr>
            <a:noAutofit/>
          </a:bodyPr>
          <a:lstStyle>
            <a:lvl1pPr marL="0" indent="0">
              <a:spcAft>
                <a:spcPts val="338"/>
              </a:spcAft>
              <a:buFontTx/>
              <a:buNone/>
              <a:defRPr sz="1350"/>
            </a:lvl1pPr>
            <a:lvl2pPr marL="262322" indent="-160737">
              <a:spcAft>
                <a:spcPts val="338"/>
              </a:spcAft>
              <a:buFont typeface="Lucida Grande"/>
              <a:buChar char="•"/>
              <a:defRPr sz="1181"/>
            </a:lvl2pPr>
            <a:lvl3pPr>
              <a:spcAft>
                <a:spcPts val="338"/>
              </a:spcAft>
              <a:defRPr sz="1181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236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1" y="1200152"/>
            <a:ext cx="4191000" cy="3466259"/>
          </a:xfrm>
        </p:spPr>
        <p:txBody>
          <a:bodyPr lIns="274320" rIns="274320"/>
          <a:lstStyle>
            <a:lvl1pPr>
              <a:spcAft>
                <a:spcPts val="338"/>
              </a:spcAft>
              <a:defRPr sz="135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>
              <a:spcAft>
                <a:spcPts val="338"/>
              </a:spcAft>
              <a:defRPr sz="1013">
                <a:solidFill>
                  <a:schemeClr val="bg1">
                    <a:lumMod val="85000"/>
                    <a:lumOff val="15000"/>
                  </a:schemeClr>
                </a:solidFill>
              </a:defRPr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538" y="1200152"/>
            <a:ext cx="4351865" cy="3466259"/>
          </a:xfrm>
        </p:spPr>
        <p:txBody>
          <a:bodyPr lIns="274320" rIns="274320"/>
          <a:lstStyle>
            <a:lvl1pPr>
              <a:spcAft>
                <a:spcPts val="338"/>
              </a:spcAft>
              <a:defRPr sz="135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>
              <a:spcAft>
                <a:spcPts val="338"/>
              </a:spcAft>
              <a:defRPr sz="1013">
                <a:solidFill>
                  <a:schemeClr val="bg1">
                    <a:lumMod val="85000"/>
                    <a:lumOff val="15000"/>
                  </a:schemeClr>
                </a:solidFill>
              </a:defRPr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6617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54002" y="1028701"/>
            <a:ext cx="4216401" cy="16897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56668" y="1028701"/>
            <a:ext cx="4207934" cy="16897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54002" y="2838456"/>
            <a:ext cx="4216401" cy="18448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656668" y="2838450"/>
            <a:ext cx="4207934" cy="18448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3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62468" y="996950"/>
            <a:ext cx="2751666" cy="1050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2779" y="996950"/>
            <a:ext cx="2805693" cy="1050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132669" y="996950"/>
            <a:ext cx="2870200" cy="1050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2468" y="2209802"/>
            <a:ext cx="2751666" cy="113589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092779" y="2209802"/>
            <a:ext cx="2805693" cy="113589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132669" y="2209802"/>
            <a:ext cx="2870200" cy="113589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262468" y="3508379"/>
            <a:ext cx="2751666" cy="1130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092777" y="3508379"/>
            <a:ext cx="2805692" cy="1130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132669" y="3508379"/>
            <a:ext cx="2870200" cy="1130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4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096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4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29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</p:sldLayoutIdLst>
  <p:txStyles>
    <p:titleStyle>
      <a:lvl1pPr algn="l" defTabSz="257178" rtl="0" eaLnBrk="1" latinLnBrk="0" hangingPunct="1">
        <a:spcBef>
          <a:spcPct val="0"/>
        </a:spcBef>
        <a:buNone/>
        <a:defRPr sz="20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3" indent="-192883" algn="l" defTabSz="257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4" indent="-160737" algn="l" defTabSz="257178" rtl="0" eaLnBrk="1" latinLnBrk="0" hangingPunct="1">
        <a:spcBef>
          <a:spcPct val="20000"/>
        </a:spcBef>
        <a:buFont typeface="Arial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45" indent="-128589" algn="l" defTabSz="257178" rtl="0" eaLnBrk="1" latinLnBrk="0" hangingPunct="1">
        <a:spcBef>
          <a:spcPct val="20000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22" indent="-128589" algn="l" defTabSz="257178" rtl="0" eaLnBrk="1" latinLnBrk="0" hangingPunct="1">
        <a:spcBef>
          <a:spcPct val="20000"/>
        </a:spcBef>
        <a:buFont typeface="Arial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300" indent="-128589" algn="l" defTabSz="257178" rtl="0" eaLnBrk="1" latinLnBrk="0" hangingPunct="1">
        <a:spcBef>
          <a:spcPct val="20000"/>
        </a:spcBef>
        <a:buFont typeface="Arial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77" indent="-128589" algn="l" defTabSz="257178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55" indent="-128589" algn="l" defTabSz="257178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32" indent="-128589" algn="l" defTabSz="257178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6010" indent="-128589" algn="l" defTabSz="257178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7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8" algn="l" defTabSz="25717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5" algn="l" defTabSz="25717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33" algn="l" defTabSz="25717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10" algn="l" defTabSz="25717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88" algn="l" defTabSz="25717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65" algn="l" defTabSz="25717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43" algn="l" defTabSz="25717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21" algn="l" defTabSz="25717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765800" cy="743514"/>
          </a:xfrm>
          <a:prstGeom prst="rect">
            <a:avLst/>
          </a:prstGeom>
          <a:solidFill>
            <a:schemeClr val="bg1"/>
          </a:solidFill>
        </p:spPr>
        <p:txBody>
          <a:bodyPr vert="horz" lIns="27432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" y="1022350"/>
            <a:ext cx="8924509" cy="3625850"/>
          </a:xfrm>
          <a:prstGeom prst="rect">
            <a:avLst/>
          </a:prstGeom>
        </p:spPr>
        <p:txBody>
          <a:bodyPr vert="horz" lIns="274320" tIns="45720" rIns="27432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27784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l" defTabSz="257178" rtl="0" eaLnBrk="1" latinLnBrk="0" hangingPunct="1">
        <a:spcBef>
          <a:spcPct val="0"/>
        </a:spcBef>
        <a:buNone/>
        <a:defRPr sz="1350" kern="1200" cap="all" spc="113">
          <a:solidFill>
            <a:srgbClr val="EEB211"/>
          </a:solidFill>
          <a:latin typeface="Calibri"/>
          <a:ea typeface="+mj-ea"/>
          <a:cs typeface="+mj-cs"/>
        </a:defRPr>
      </a:lvl1pPr>
    </p:titleStyle>
    <p:bodyStyle>
      <a:lvl1pPr marL="0" indent="0" algn="l" defTabSz="257178" rtl="0" eaLnBrk="1" latinLnBrk="0" hangingPunct="1">
        <a:spcBef>
          <a:spcPct val="20000"/>
        </a:spcBef>
        <a:buFont typeface="Arial"/>
        <a:buNone/>
        <a:defRPr sz="1800" kern="1200">
          <a:solidFill>
            <a:srgbClr val="262626"/>
          </a:solidFill>
          <a:latin typeface="+mn-lt"/>
          <a:ea typeface="+mn-ea"/>
          <a:cs typeface="+mn-cs"/>
        </a:defRPr>
      </a:lvl1pPr>
      <a:lvl2pPr marL="262322" indent="-160737" algn="l" defTabSz="257178" rtl="0" eaLnBrk="1" latinLnBrk="0" hangingPunct="1">
        <a:spcBef>
          <a:spcPct val="20000"/>
        </a:spcBef>
        <a:buFont typeface="Arial"/>
        <a:buChar char="•"/>
        <a:defRPr sz="1575" kern="1200">
          <a:solidFill>
            <a:srgbClr val="262626"/>
          </a:solidFill>
          <a:latin typeface="+mn-lt"/>
          <a:ea typeface="+mn-ea"/>
          <a:cs typeface="+mn-cs"/>
        </a:defRPr>
      </a:lvl2pPr>
      <a:lvl3pPr marL="642945" indent="-128589" algn="l" defTabSz="257178" rtl="0" eaLnBrk="1" latinLnBrk="0" hangingPunct="1">
        <a:spcBef>
          <a:spcPct val="20000"/>
        </a:spcBef>
        <a:buFont typeface="Arial"/>
        <a:buChar char="•"/>
        <a:defRPr sz="1350" kern="1200">
          <a:solidFill>
            <a:srgbClr val="262626"/>
          </a:solidFill>
          <a:latin typeface="+mn-lt"/>
          <a:ea typeface="+mn-ea"/>
          <a:cs typeface="+mn-cs"/>
        </a:defRPr>
      </a:lvl3pPr>
      <a:lvl4pPr marL="900122" indent="-128589" algn="l" defTabSz="257178" rtl="0" eaLnBrk="1" latinLnBrk="0" hangingPunct="1">
        <a:spcBef>
          <a:spcPct val="20000"/>
        </a:spcBef>
        <a:buFont typeface="Arial"/>
        <a:buChar char="–"/>
        <a:defRPr sz="1125" kern="1200">
          <a:solidFill>
            <a:schemeClr val="bg1"/>
          </a:solidFill>
          <a:latin typeface="Roboto Light"/>
          <a:ea typeface="+mn-ea"/>
          <a:cs typeface="+mn-cs"/>
        </a:defRPr>
      </a:lvl4pPr>
      <a:lvl5pPr marL="1157300" indent="-128589" algn="l" defTabSz="257178" rtl="0" eaLnBrk="1" latinLnBrk="0" hangingPunct="1">
        <a:spcBef>
          <a:spcPct val="20000"/>
        </a:spcBef>
        <a:buFont typeface="Arial"/>
        <a:buChar char="»"/>
        <a:defRPr sz="1125" kern="1200">
          <a:solidFill>
            <a:schemeClr val="bg1"/>
          </a:solidFill>
          <a:latin typeface="Roboto Light"/>
          <a:ea typeface="+mn-ea"/>
          <a:cs typeface="+mn-cs"/>
        </a:defRPr>
      </a:lvl5pPr>
      <a:lvl6pPr marL="1414477" indent="-128589" algn="l" defTabSz="257178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55" indent="-128589" algn="l" defTabSz="257178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32" indent="-128589" algn="l" defTabSz="257178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6010" indent="-128589" algn="l" defTabSz="257178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7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8" algn="l" defTabSz="25717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5" algn="l" defTabSz="25717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33" algn="l" defTabSz="25717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10" algn="l" defTabSz="25717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88" algn="l" defTabSz="25717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65" algn="l" defTabSz="25717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43" algn="l" defTabSz="25717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21" algn="l" defTabSz="25717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AB3D09-8A5F-74DC-A9AF-F7552FB1A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5229" y="2214851"/>
            <a:ext cx="4631472" cy="706787"/>
          </a:xfrm>
        </p:spPr>
        <p:txBody>
          <a:bodyPr anchor="ctr"/>
          <a:lstStyle/>
          <a:p>
            <a:pPr algn="ctr"/>
            <a:r>
              <a:rPr lang="en-US" i="1" cap="none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 Study Top 100 --  ETL Project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8654F9A-7788-D93D-A0A5-ADA9D6643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6203" y="3114093"/>
            <a:ext cx="3925855" cy="1056692"/>
          </a:xfrm>
        </p:spPr>
        <p:txBody>
          <a:bodyPr/>
          <a:lstStyle/>
          <a:p>
            <a:r>
              <a:rPr lang="en-US" b="1" dirty="0"/>
              <a:t>Ross Nicholson</a:t>
            </a:r>
          </a:p>
          <a:p>
            <a:r>
              <a:rPr lang="en-US" b="1" dirty="0"/>
              <a:t>Shreyashi Mukhopadhyay</a:t>
            </a:r>
          </a:p>
          <a:p>
            <a:r>
              <a:rPr lang="en-US" b="1" dirty="0"/>
              <a:t>Patrick pruckler</a:t>
            </a:r>
          </a:p>
          <a:p>
            <a:r>
              <a:rPr lang="en-US" b="1" dirty="0"/>
              <a:t>Hima devulapalli</a:t>
            </a:r>
          </a:p>
        </p:txBody>
      </p:sp>
      <p:pic>
        <p:nvPicPr>
          <p:cNvPr id="10" name="Picture 2" descr="Georgia Tech Boot Camps Reviews | Course Report | Course Report">
            <a:extLst>
              <a:ext uri="{FF2B5EF4-FFF2-40B4-BE49-F238E27FC236}">
                <a16:creationId xmlns:a16="http://schemas.microsoft.com/office/drawing/2014/main" id="{A8B73D63-F37E-1724-D32B-B258BAF7346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94" b="33332"/>
          <a:stretch/>
        </p:blipFill>
        <p:spPr bwMode="auto">
          <a:xfrm>
            <a:off x="6627069" y="147396"/>
            <a:ext cx="2516932" cy="83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istening is everything - Spotify">
            <a:extLst>
              <a:ext uri="{FF2B5EF4-FFF2-40B4-BE49-F238E27FC236}">
                <a16:creationId xmlns:a16="http://schemas.microsoft.com/office/drawing/2014/main" id="{30BB81C6-89D3-63FF-B71A-8347D191320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271" y="1061052"/>
            <a:ext cx="2226798" cy="116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245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F409DA8-6988-6F44-CFEE-D3FB6ECB82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03" y="744279"/>
            <a:ext cx="3678376" cy="231323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3" y="3"/>
            <a:ext cx="5087517" cy="1117599"/>
          </a:xfrm>
        </p:spPr>
        <p:txBody>
          <a:bodyPr>
            <a:normAutofit/>
          </a:bodyPr>
          <a:lstStyle/>
          <a:p>
            <a:br>
              <a:rPr lang="en-US" sz="2400" b="1" dirty="0">
                <a:solidFill>
                  <a:schemeClr val="bg1"/>
                </a:solidFill>
              </a:rPr>
            </a:b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Georgia Tech Boot Camps Reviews | Course Report | Course Report">
            <a:extLst>
              <a:ext uri="{FF2B5EF4-FFF2-40B4-BE49-F238E27FC236}">
                <a16:creationId xmlns:a16="http://schemas.microsoft.com/office/drawing/2014/main" id="{449F3542-65FF-4D68-C881-4B517A3D3B1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94" b="33332"/>
          <a:stretch/>
        </p:blipFill>
        <p:spPr bwMode="auto">
          <a:xfrm>
            <a:off x="6627069" y="133400"/>
            <a:ext cx="2516932" cy="83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23;p68">
            <a:extLst>
              <a:ext uri="{FF2B5EF4-FFF2-40B4-BE49-F238E27FC236}">
                <a16:creationId xmlns:a16="http://schemas.microsoft.com/office/drawing/2014/main" id="{239F464A-C140-7922-CDB8-1E7C1C8E757D}"/>
              </a:ext>
            </a:extLst>
          </p:cNvPr>
          <p:cNvSpPr txBox="1"/>
          <p:nvPr/>
        </p:nvSpPr>
        <p:spPr>
          <a:xfrm>
            <a:off x="8603" y="1824"/>
            <a:ext cx="5552140" cy="578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 dirty="0"/>
              <a:t>Sales / Popularity by Genre</a:t>
            </a:r>
            <a:endParaRPr sz="1050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603C28DA-B3AA-868A-ED6A-DAC0EC29D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880" y="2224447"/>
            <a:ext cx="4081860" cy="2519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1392F6-1518-9AEE-1755-B28FD808BBD3}"/>
              </a:ext>
            </a:extLst>
          </p:cNvPr>
          <p:cNvSpPr txBox="1"/>
          <p:nvPr/>
        </p:nvSpPr>
        <p:spPr>
          <a:xfrm>
            <a:off x="4191332" y="1310886"/>
            <a:ext cx="4864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the Top 100 artists, Rock and Pop have generated the most sales by far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02F918-A764-837A-7770-67DD0E1ADFD2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212" y="3302691"/>
            <a:ext cx="2566316" cy="126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74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3" y="3"/>
            <a:ext cx="5087517" cy="1117599"/>
          </a:xfrm>
        </p:spPr>
        <p:txBody>
          <a:bodyPr>
            <a:normAutofit/>
          </a:bodyPr>
          <a:lstStyle/>
          <a:p>
            <a:br>
              <a:rPr lang="en-US" sz="2400" b="1" dirty="0">
                <a:solidFill>
                  <a:schemeClr val="bg1"/>
                </a:solidFill>
              </a:rPr>
            </a:b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Georgia Tech Boot Camps Reviews | Course Report | Course Report">
            <a:extLst>
              <a:ext uri="{FF2B5EF4-FFF2-40B4-BE49-F238E27FC236}">
                <a16:creationId xmlns:a16="http://schemas.microsoft.com/office/drawing/2014/main" id="{449F3542-65FF-4D68-C881-4B517A3D3B1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94" b="33332"/>
          <a:stretch/>
        </p:blipFill>
        <p:spPr bwMode="auto">
          <a:xfrm>
            <a:off x="6627069" y="133400"/>
            <a:ext cx="2516932" cy="83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29;p69">
            <a:extLst>
              <a:ext uri="{FF2B5EF4-FFF2-40B4-BE49-F238E27FC236}">
                <a16:creationId xmlns:a16="http://schemas.microsoft.com/office/drawing/2014/main" id="{879156A7-5AA1-1110-A3FD-3DBF2A64C3A4}"/>
              </a:ext>
            </a:extLst>
          </p:cNvPr>
          <p:cNvSpPr txBox="1"/>
          <p:nvPr/>
        </p:nvSpPr>
        <p:spPr>
          <a:xfrm>
            <a:off x="0" y="77372"/>
            <a:ext cx="6363629" cy="569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</a:rPr>
              <a:t>Count of Artists by Country</a:t>
            </a:r>
            <a:endParaRPr sz="3200" dirty="0">
              <a:solidFill>
                <a:schemeClr val="dk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D8249A-0BAC-9CA5-5370-BAFD947D41D1}"/>
              </a:ext>
            </a:extLst>
          </p:cNvPr>
          <p:cNvSpPr txBox="1"/>
          <p:nvPr/>
        </p:nvSpPr>
        <p:spPr>
          <a:xfrm>
            <a:off x="7437" y="984332"/>
            <a:ext cx="6363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United States and United Kingdom dominate the Country count of Top 100 Artists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A2325812-9058-1C64-4227-CDE26781BF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1205" y="1749611"/>
            <a:ext cx="5120844" cy="2707500"/>
          </a:xfrm>
        </p:spPr>
      </p:pic>
    </p:spTree>
    <p:extLst>
      <p:ext uri="{BB962C8B-B14F-4D97-AF65-F5344CB8AC3E}">
        <p14:creationId xmlns:p14="http://schemas.microsoft.com/office/powerpoint/2010/main" val="3289209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3" y="3"/>
            <a:ext cx="5087517" cy="1117599"/>
          </a:xfrm>
        </p:spPr>
        <p:txBody>
          <a:bodyPr>
            <a:normAutofit/>
          </a:bodyPr>
          <a:lstStyle/>
          <a:p>
            <a:br>
              <a:rPr lang="en-US" sz="2400" b="1" dirty="0">
                <a:solidFill>
                  <a:schemeClr val="bg1"/>
                </a:solidFill>
              </a:rPr>
            </a:b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Georgia Tech Boot Camps Reviews | Course Report | Course Report">
            <a:extLst>
              <a:ext uri="{FF2B5EF4-FFF2-40B4-BE49-F238E27FC236}">
                <a16:creationId xmlns:a16="http://schemas.microsoft.com/office/drawing/2014/main" id="{449F3542-65FF-4D68-C881-4B517A3D3B1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94" b="33332"/>
          <a:stretch/>
        </p:blipFill>
        <p:spPr bwMode="auto">
          <a:xfrm>
            <a:off x="6627069" y="133400"/>
            <a:ext cx="2516932" cy="83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35;p70">
            <a:extLst>
              <a:ext uri="{FF2B5EF4-FFF2-40B4-BE49-F238E27FC236}">
                <a16:creationId xmlns:a16="http://schemas.microsoft.com/office/drawing/2014/main" id="{64551F7E-B910-9738-6DEC-343AC2B540FA}"/>
              </a:ext>
            </a:extLst>
          </p:cNvPr>
          <p:cNvSpPr txBox="1"/>
          <p:nvPr/>
        </p:nvSpPr>
        <p:spPr>
          <a:xfrm>
            <a:off x="0" y="98325"/>
            <a:ext cx="6562578" cy="63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DD008-6227-6595-A0DA-811F8E27BD25}"/>
              </a:ext>
            </a:extLst>
          </p:cNvPr>
          <p:cNvSpPr txBox="1"/>
          <p:nvPr/>
        </p:nvSpPr>
        <p:spPr>
          <a:xfrm>
            <a:off x="11161" y="105276"/>
            <a:ext cx="33193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Comparison Pie charts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F248B0-D717-59E1-0CF9-E84B6ED0F482}"/>
              </a:ext>
            </a:extLst>
          </p:cNvPr>
          <p:cNvSpPr txBox="1"/>
          <p:nvPr/>
        </p:nvSpPr>
        <p:spPr>
          <a:xfrm>
            <a:off x="1868" y="623722"/>
            <a:ext cx="56852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Comparing genres, the US representation is far more diverse than that of the UK (all Rock and Pop).</a:t>
            </a:r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BE02809D-F0BA-19FB-ED9F-0DE585F0CF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2251" y="1434535"/>
            <a:ext cx="2951729" cy="2710500"/>
          </a:xfr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E4DDD2F1-A3A9-7D10-D63D-87A4926ED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224" y="1489398"/>
            <a:ext cx="2884449" cy="2713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7171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3" y="3"/>
            <a:ext cx="5087517" cy="1117599"/>
          </a:xfrm>
        </p:spPr>
        <p:txBody>
          <a:bodyPr>
            <a:normAutofit/>
          </a:bodyPr>
          <a:lstStyle/>
          <a:p>
            <a:br>
              <a:rPr lang="en-US" sz="2400" b="1" dirty="0">
                <a:solidFill>
                  <a:schemeClr val="bg1"/>
                </a:solidFill>
              </a:rPr>
            </a:b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Georgia Tech Boot Camps Reviews | Course Report | Course Report">
            <a:extLst>
              <a:ext uri="{FF2B5EF4-FFF2-40B4-BE49-F238E27FC236}">
                <a16:creationId xmlns:a16="http://schemas.microsoft.com/office/drawing/2014/main" id="{449F3542-65FF-4D68-C881-4B517A3D3B1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94" b="33332"/>
          <a:stretch/>
        </p:blipFill>
        <p:spPr bwMode="auto">
          <a:xfrm>
            <a:off x="6627069" y="133400"/>
            <a:ext cx="2516932" cy="83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41;p71">
            <a:extLst>
              <a:ext uri="{FF2B5EF4-FFF2-40B4-BE49-F238E27FC236}">
                <a16:creationId xmlns:a16="http://schemas.microsoft.com/office/drawing/2014/main" id="{B8D272B7-A4A1-6587-E5DE-9DAE92F5E4D4}"/>
              </a:ext>
            </a:extLst>
          </p:cNvPr>
          <p:cNvSpPr txBox="1">
            <a:spLocks/>
          </p:cNvSpPr>
          <p:nvPr/>
        </p:nvSpPr>
        <p:spPr>
          <a:xfrm>
            <a:off x="4803" y="-1251"/>
            <a:ext cx="6169445" cy="55692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257178" rtl="0" eaLnBrk="1" latinLnBrk="0" hangingPunct="1">
              <a:spcBef>
                <a:spcPct val="0"/>
              </a:spcBef>
              <a:buNone/>
              <a:defRPr sz="202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BD0E42-7616-FD2A-102A-34522A1A0B86}"/>
              </a:ext>
            </a:extLst>
          </p:cNvPr>
          <p:cNvSpPr txBox="1"/>
          <p:nvPr/>
        </p:nvSpPr>
        <p:spPr>
          <a:xfrm>
            <a:off x="4803" y="2"/>
            <a:ext cx="3020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LOAD - POSTGRES TABLES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8DEA260-343B-F49B-020D-A66C81BE18B3}"/>
              </a:ext>
            </a:extLst>
          </p:cNvPr>
          <p:cNvSpPr txBox="1">
            <a:spLocks/>
          </p:cNvSpPr>
          <p:nvPr/>
        </p:nvSpPr>
        <p:spPr>
          <a:xfrm>
            <a:off x="6198" y="403633"/>
            <a:ext cx="2023328" cy="414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257178" rtl="0" eaLnBrk="1" latinLnBrk="0" hangingPunct="1">
              <a:spcBef>
                <a:spcPct val="20000"/>
              </a:spcBef>
              <a:spcAft>
                <a:spcPts val="338"/>
              </a:spcAft>
              <a:buFontTx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2322" indent="-160737" algn="l" defTabSz="257178" rtl="0" eaLnBrk="1" latinLnBrk="0" hangingPunct="1">
              <a:spcBef>
                <a:spcPct val="20000"/>
              </a:spcBef>
              <a:spcAft>
                <a:spcPts val="338"/>
              </a:spcAft>
              <a:buFont typeface="Lucida Grande"/>
              <a:buChar char="•"/>
              <a:defRPr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45" indent="-128589" algn="l" defTabSz="257178" rtl="0" eaLnBrk="1" latinLnBrk="0" hangingPunct="1">
              <a:spcBef>
                <a:spcPct val="20000"/>
              </a:spcBef>
              <a:spcAft>
                <a:spcPts val="338"/>
              </a:spcAft>
              <a:buFont typeface="Arial"/>
              <a:buChar char="•"/>
              <a:defRPr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22" indent="-128589" algn="l" defTabSz="257178" rtl="0" eaLnBrk="1" latinLnBrk="0" hangingPunct="1">
              <a:spcBef>
                <a:spcPct val="20000"/>
              </a:spcBef>
              <a:buFont typeface="Arial"/>
              <a:buChar char="–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300" indent="-128589" algn="l" defTabSz="257178" rtl="0" eaLnBrk="1" latinLnBrk="0" hangingPunct="1">
              <a:spcBef>
                <a:spcPct val="20000"/>
              </a:spcBef>
              <a:buFont typeface="Arial"/>
              <a:buChar char="»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77" indent="-128589" algn="l" defTabSz="257178" rtl="0" eaLnBrk="1" latinLnBrk="0" hangingPunct="1">
              <a:spcBef>
                <a:spcPct val="20000"/>
              </a:spcBef>
              <a:buFont typeface="Arial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55" indent="-128589" algn="l" defTabSz="257178" rtl="0" eaLnBrk="1" latinLnBrk="0" hangingPunct="1">
              <a:spcBef>
                <a:spcPct val="20000"/>
              </a:spcBef>
              <a:buFont typeface="Arial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32" indent="-128589" algn="l" defTabSz="257178" rtl="0" eaLnBrk="1" latinLnBrk="0" hangingPunct="1">
              <a:spcBef>
                <a:spcPct val="20000"/>
              </a:spcBef>
              <a:buFont typeface="Arial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6010" indent="-128589" algn="l" defTabSz="257178" rtl="0" eaLnBrk="1" latinLnBrk="0" hangingPunct="1">
              <a:spcBef>
                <a:spcPct val="20000"/>
              </a:spcBef>
              <a:buFont typeface="Arial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dirty="0"/>
              <a:t>Genre Count</a:t>
            </a:r>
            <a:endParaRPr lang="en-US" sz="1800" dirty="0"/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9EE11F41-2CC3-B4E9-C0D5-F82317973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86" y="945830"/>
            <a:ext cx="3112323" cy="3251840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3D7A93A7-593C-2C14-A30B-E35100E08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207" y="922865"/>
            <a:ext cx="2743423" cy="3398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A6AD268-BDEE-336C-5DB3-9797591B7566}"/>
              </a:ext>
            </a:extLst>
          </p:cNvPr>
          <p:cNvSpPr txBox="1"/>
          <p:nvPr/>
        </p:nvSpPr>
        <p:spPr>
          <a:xfrm>
            <a:off x="3709634" y="380335"/>
            <a:ext cx="2445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Genre Sales</a:t>
            </a:r>
          </a:p>
        </p:txBody>
      </p:sp>
    </p:spTree>
    <p:extLst>
      <p:ext uri="{BB962C8B-B14F-4D97-AF65-F5344CB8AC3E}">
        <p14:creationId xmlns:p14="http://schemas.microsoft.com/office/powerpoint/2010/main" val="3083901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3" y="3"/>
            <a:ext cx="5087517" cy="1117599"/>
          </a:xfrm>
        </p:spPr>
        <p:txBody>
          <a:bodyPr>
            <a:normAutofit/>
          </a:bodyPr>
          <a:lstStyle/>
          <a:p>
            <a:br>
              <a:rPr lang="en-US" sz="2400" b="1" dirty="0">
                <a:solidFill>
                  <a:schemeClr val="bg1"/>
                </a:solidFill>
              </a:rPr>
            </a:b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Georgia Tech Boot Camps Reviews | Course Report | Course Report">
            <a:extLst>
              <a:ext uri="{FF2B5EF4-FFF2-40B4-BE49-F238E27FC236}">
                <a16:creationId xmlns:a16="http://schemas.microsoft.com/office/drawing/2014/main" id="{449F3542-65FF-4D68-C881-4B517A3D3B1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94" b="33332"/>
          <a:stretch/>
        </p:blipFill>
        <p:spPr bwMode="auto">
          <a:xfrm>
            <a:off x="6627069" y="133400"/>
            <a:ext cx="2516932" cy="83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150;p72">
            <a:extLst>
              <a:ext uri="{FF2B5EF4-FFF2-40B4-BE49-F238E27FC236}">
                <a16:creationId xmlns:a16="http://schemas.microsoft.com/office/drawing/2014/main" id="{28EDEAF9-C8DB-B09A-9254-2CC5C1B60101}"/>
              </a:ext>
            </a:extLst>
          </p:cNvPr>
          <p:cNvSpPr txBox="1">
            <a:spLocks/>
          </p:cNvSpPr>
          <p:nvPr/>
        </p:nvSpPr>
        <p:spPr>
          <a:xfrm>
            <a:off x="0" y="888"/>
            <a:ext cx="6230520" cy="631500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257178" rtl="0" eaLnBrk="1" latinLnBrk="0" hangingPunct="1">
              <a:spcBef>
                <a:spcPct val="0"/>
              </a:spcBef>
              <a:buNone/>
              <a:defRPr sz="202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6CC7A2-300C-60A7-42C4-B3C63F31809D}"/>
              </a:ext>
            </a:extLst>
          </p:cNvPr>
          <p:cNvSpPr txBox="1"/>
          <p:nvPr/>
        </p:nvSpPr>
        <p:spPr>
          <a:xfrm>
            <a:off x="211885" y="9040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LOAD - POSTGRES TABLES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E3F1740-2DF3-CEFE-EE29-A54EE23592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6117" y="1594926"/>
            <a:ext cx="2790724" cy="2794139"/>
          </a:xfr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5C26C74A-BA77-D563-7E92-B85289861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727" y="1594926"/>
            <a:ext cx="3180342" cy="2394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522609-BD8F-B58F-C914-56B339CD1BA8}"/>
              </a:ext>
            </a:extLst>
          </p:cNvPr>
          <p:cNvSpPr txBox="1"/>
          <p:nvPr/>
        </p:nvSpPr>
        <p:spPr>
          <a:xfrm>
            <a:off x="360565" y="930460"/>
            <a:ext cx="1787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 Genre Count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8B35BF-EE8A-51B5-5F90-972099A6243F}"/>
              </a:ext>
            </a:extLst>
          </p:cNvPr>
          <p:cNvSpPr txBox="1"/>
          <p:nvPr/>
        </p:nvSpPr>
        <p:spPr>
          <a:xfrm>
            <a:off x="3817429" y="982497"/>
            <a:ext cx="1750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UK Genre Count</a:t>
            </a:r>
          </a:p>
        </p:txBody>
      </p:sp>
    </p:spTree>
    <p:extLst>
      <p:ext uri="{BB962C8B-B14F-4D97-AF65-F5344CB8AC3E}">
        <p14:creationId xmlns:p14="http://schemas.microsoft.com/office/powerpoint/2010/main" val="1593080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3" y="3"/>
            <a:ext cx="5087517" cy="1117599"/>
          </a:xfrm>
        </p:spPr>
        <p:txBody>
          <a:bodyPr>
            <a:normAutofit/>
          </a:bodyPr>
          <a:lstStyle/>
          <a:p>
            <a:br>
              <a:rPr lang="en-US" sz="2400" b="1" dirty="0">
                <a:solidFill>
                  <a:schemeClr val="bg1"/>
                </a:solidFill>
              </a:rPr>
            </a:b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Georgia Tech Boot Camps Reviews | Course Report | Course Report">
            <a:extLst>
              <a:ext uri="{FF2B5EF4-FFF2-40B4-BE49-F238E27FC236}">
                <a16:creationId xmlns:a16="http://schemas.microsoft.com/office/drawing/2014/main" id="{449F3542-65FF-4D68-C881-4B517A3D3B1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94" b="33332"/>
          <a:stretch/>
        </p:blipFill>
        <p:spPr bwMode="auto">
          <a:xfrm>
            <a:off x="6627069" y="133400"/>
            <a:ext cx="2516932" cy="83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58;p73">
            <a:extLst>
              <a:ext uri="{FF2B5EF4-FFF2-40B4-BE49-F238E27FC236}">
                <a16:creationId xmlns:a16="http://schemas.microsoft.com/office/drawing/2014/main" id="{2B8A3041-A644-8984-6DEB-6D8A8ADF838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14223" cy="641750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257178" rtl="0" eaLnBrk="1" latinLnBrk="0" hangingPunct="1">
              <a:spcBef>
                <a:spcPct val="0"/>
              </a:spcBef>
              <a:buNone/>
              <a:defRPr sz="202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</a:rPr>
              <a:t>Summary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52BB71-5976-2BA5-90E6-268EE815D000}"/>
              </a:ext>
            </a:extLst>
          </p:cNvPr>
          <p:cNvSpPr txBox="1"/>
          <p:nvPr/>
        </p:nvSpPr>
        <p:spPr>
          <a:xfrm>
            <a:off x="0" y="972716"/>
            <a:ext cx="683383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Of the Top 100 Selling Singles of all-time, those released more recently had higher Spotify Popularity.</a:t>
            </a:r>
          </a:p>
          <a:p>
            <a:endParaRPr lang="en-US" dirty="0"/>
          </a:p>
          <a:p>
            <a:r>
              <a:rPr lang="en-US" dirty="0"/>
              <a:t>2. While Rock / Pop artists Top 100 artists have generated the more all-time album sales, Hip-Hop and Alt Rock are currently more popular on Spotify.</a:t>
            </a:r>
          </a:p>
          <a:p>
            <a:endParaRPr lang="en-US" dirty="0"/>
          </a:p>
          <a:p>
            <a:r>
              <a:rPr lang="en-US" dirty="0"/>
              <a:t>3. Most Top 100 Artists are from the US / UK, with the US representing a far wider spread of genres.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74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74"/>
          <p:cNvSpPr txBox="1">
            <a:spLocks noGrp="1"/>
          </p:cNvSpPr>
          <p:nvPr>
            <p:ph type="ctrTitle"/>
          </p:nvPr>
        </p:nvSpPr>
        <p:spPr/>
        <p:txBody>
          <a:bodyPr spcFirstLastPara="1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Thank you!</a:t>
            </a:r>
            <a:endParaRPr lang="en-US" sz="2800" dirty="0"/>
          </a:p>
        </p:txBody>
      </p:sp>
      <p:pic>
        <p:nvPicPr>
          <p:cNvPr id="8" name="Picture 2" descr="Georgia Tech Boot Camps Reviews | Course Report | Course Report">
            <a:extLst>
              <a:ext uri="{FF2B5EF4-FFF2-40B4-BE49-F238E27FC236}">
                <a16:creationId xmlns:a16="http://schemas.microsoft.com/office/drawing/2014/main" id="{1549BB92-55C6-F1CF-A92A-E3CF1D8B29F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94" b="33332"/>
          <a:stretch/>
        </p:blipFill>
        <p:spPr bwMode="auto">
          <a:xfrm>
            <a:off x="6627069" y="133400"/>
            <a:ext cx="2516932" cy="83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3" y="3"/>
            <a:ext cx="5087517" cy="1117599"/>
          </a:xfrm>
        </p:spPr>
        <p:txBody>
          <a:bodyPr>
            <a:normAutofit/>
          </a:bodyPr>
          <a:lstStyle/>
          <a:p>
            <a:br>
              <a:rPr lang="en-US" sz="2400" b="1" dirty="0">
                <a:solidFill>
                  <a:schemeClr val="bg1"/>
                </a:solidFill>
              </a:rPr>
            </a:b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Georgia Tech Boot Camps Reviews | Course Report | Course Report">
            <a:extLst>
              <a:ext uri="{FF2B5EF4-FFF2-40B4-BE49-F238E27FC236}">
                <a16:creationId xmlns:a16="http://schemas.microsoft.com/office/drawing/2014/main" id="{449F3542-65FF-4D68-C881-4B517A3D3B1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94" b="33332"/>
          <a:stretch/>
        </p:blipFill>
        <p:spPr bwMode="auto">
          <a:xfrm>
            <a:off x="6627069" y="133400"/>
            <a:ext cx="2516932" cy="83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077;p61">
            <a:extLst>
              <a:ext uri="{FF2B5EF4-FFF2-40B4-BE49-F238E27FC236}">
                <a16:creationId xmlns:a16="http://schemas.microsoft.com/office/drawing/2014/main" id="{B938042E-DB11-8B18-9EBC-D67F92095CC1}"/>
              </a:ext>
            </a:extLst>
          </p:cNvPr>
          <p:cNvSpPr txBox="1">
            <a:spLocks/>
          </p:cNvSpPr>
          <p:nvPr/>
        </p:nvSpPr>
        <p:spPr>
          <a:xfrm>
            <a:off x="-4155" y="164"/>
            <a:ext cx="6390450" cy="6372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ctr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200" dirty="0"/>
              <a:t>Objective</a:t>
            </a:r>
          </a:p>
        </p:txBody>
      </p:sp>
      <p:sp>
        <p:nvSpPr>
          <p:cNvPr id="7" name="Google Shape;1078;p61">
            <a:extLst>
              <a:ext uri="{FF2B5EF4-FFF2-40B4-BE49-F238E27FC236}">
                <a16:creationId xmlns:a16="http://schemas.microsoft.com/office/drawing/2014/main" id="{EDF30F32-74D8-621F-6301-ED830F74A838}"/>
              </a:ext>
            </a:extLst>
          </p:cNvPr>
          <p:cNvSpPr txBox="1">
            <a:spLocks/>
          </p:cNvSpPr>
          <p:nvPr/>
        </p:nvSpPr>
        <p:spPr>
          <a:xfrm>
            <a:off x="7252" y="1110603"/>
            <a:ext cx="6444864" cy="3347099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ctr" anchorCtr="0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758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Font typeface="Lucida Grande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Font typeface="Arial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1EB6C2-593A-D497-A937-9FDFF9510D33}"/>
              </a:ext>
            </a:extLst>
          </p:cNvPr>
          <p:cNvSpPr txBox="1"/>
          <p:nvPr/>
        </p:nvSpPr>
        <p:spPr>
          <a:xfrm>
            <a:off x="-9289" y="1041005"/>
            <a:ext cx="81348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1D31AE-0A1F-F31F-93EC-202B386B0AFB}"/>
              </a:ext>
            </a:extLst>
          </p:cNvPr>
          <p:cNvSpPr txBox="1"/>
          <p:nvPr/>
        </p:nvSpPr>
        <p:spPr>
          <a:xfrm>
            <a:off x="421086" y="972716"/>
            <a:ext cx="6390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Current popularity on Spotify of Top 100 greatest selling singles and artists of all-time.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8265FD-7530-33FE-7E00-D3317506F485}"/>
              </a:ext>
            </a:extLst>
          </p:cNvPr>
          <p:cNvSpPr txBox="1"/>
          <p:nvPr/>
        </p:nvSpPr>
        <p:spPr>
          <a:xfrm>
            <a:off x="459067" y="2149499"/>
            <a:ext cx="46649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Which genres/countries have: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-- Generated the highest sales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-- Are the most popular today</a:t>
            </a:r>
          </a:p>
        </p:txBody>
      </p:sp>
    </p:spTree>
    <p:extLst>
      <p:ext uri="{BB962C8B-B14F-4D97-AF65-F5344CB8AC3E}">
        <p14:creationId xmlns:p14="http://schemas.microsoft.com/office/powerpoint/2010/main" val="256381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3" y="3"/>
            <a:ext cx="5087517" cy="1117599"/>
          </a:xfrm>
        </p:spPr>
        <p:txBody>
          <a:bodyPr>
            <a:normAutofit/>
          </a:bodyPr>
          <a:lstStyle/>
          <a:p>
            <a:br>
              <a:rPr lang="en-US" sz="2400" b="1" dirty="0">
                <a:solidFill>
                  <a:schemeClr val="bg1"/>
                </a:solidFill>
              </a:rPr>
            </a:b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Georgia Tech Boot Camps Reviews | Course Report | Course Report">
            <a:extLst>
              <a:ext uri="{FF2B5EF4-FFF2-40B4-BE49-F238E27FC236}">
                <a16:creationId xmlns:a16="http://schemas.microsoft.com/office/drawing/2014/main" id="{449F3542-65FF-4D68-C881-4B517A3D3B1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94" b="33332"/>
          <a:stretch/>
        </p:blipFill>
        <p:spPr bwMode="auto">
          <a:xfrm>
            <a:off x="6627069" y="133400"/>
            <a:ext cx="2516932" cy="83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077;p61">
            <a:extLst>
              <a:ext uri="{FF2B5EF4-FFF2-40B4-BE49-F238E27FC236}">
                <a16:creationId xmlns:a16="http://schemas.microsoft.com/office/drawing/2014/main" id="{B938042E-DB11-8B18-9EBC-D67F92095CC1}"/>
              </a:ext>
            </a:extLst>
          </p:cNvPr>
          <p:cNvSpPr txBox="1">
            <a:spLocks/>
          </p:cNvSpPr>
          <p:nvPr/>
        </p:nvSpPr>
        <p:spPr>
          <a:xfrm>
            <a:off x="-4155" y="164"/>
            <a:ext cx="6390450" cy="6372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ctr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200" dirty="0"/>
              <a:t>Extraction - CSV</a:t>
            </a:r>
          </a:p>
        </p:txBody>
      </p:sp>
      <p:sp>
        <p:nvSpPr>
          <p:cNvPr id="7" name="Google Shape;1078;p61">
            <a:extLst>
              <a:ext uri="{FF2B5EF4-FFF2-40B4-BE49-F238E27FC236}">
                <a16:creationId xmlns:a16="http://schemas.microsoft.com/office/drawing/2014/main" id="{EDF30F32-74D8-621F-6301-ED830F74A838}"/>
              </a:ext>
            </a:extLst>
          </p:cNvPr>
          <p:cNvSpPr txBox="1">
            <a:spLocks/>
          </p:cNvSpPr>
          <p:nvPr/>
        </p:nvSpPr>
        <p:spPr>
          <a:xfrm>
            <a:off x="7252" y="1110603"/>
            <a:ext cx="6444864" cy="3347099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ctr" anchorCtr="0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758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Font typeface="Lucida Grande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Font typeface="Arial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1EB6C2-593A-D497-A937-9FDFF9510D33}"/>
              </a:ext>
            </a:extLst>
          </p:cNvPr>
          <p:cNvSpPr txBox="1"/>
          <p:nvPr/>
        </p:nvSpPr>
        <p:spPr>
          <a:xfrm>
            <a:off x="-9289" y="1041005"/>
            <a:ext cx="81348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made a data frame of top 100 singles of all time, eliminating unwanted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5DAE0CA-70BB-6CFC-0401-27A2D6C14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102" y="1758428"/>
            <a:ext cx="4256735" cy="292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63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Georgia Tech Boot Camps Reviews | Course Report | Course Report">
            <a:extLst>
              <a:ext uri="{FF2B5EF4-FFF2-40B4-BE49-F238E27FC236}">
                <a16:creationId xmlns:a16="http://schemas.microsoft.com/office/drawing/2014/main" id="{449F3542-65FF-4D68-C881-4B517A3D3B1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94" b="33332"/>
          <a:stretch/>
        </p:blipFill>
        <p:spPr bwMode="auto">
          <a:xfrm>
            <a:off x="6627069" y="133400"/>
            <a:ext cx="2516932" cy="83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083;p62">
            <a:extLst>
              <a:ext uri="{FF2B5EF4-FFF2-40B4-BE49-F238E27FC236}">
                <a16:creationId xmlns:a16="http://schemas.microsoft.com/office/drawing/2014/main" id="{B480D326-3E2B-3619-3D25-4BDC8C07066E}"/>
              </a:ext>
            </a:extLst>
          </p:cNvPr>
          <p:cNvSpPr txBox="1">
            <a:spLocks/>
          </p:cNvSpPr>
          <p:nvPr/>
        </p:nvSpPr>
        <p:spPr>
          <a:xfrm>
            <a:off x="2838" y="193968"/>
            <a:ext cx="6390450" cy="646091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ctr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sz="2025" dirty="0"/>
          </a:p>
          <a:p>
            <a:pPr>
              <a:spcBef>
                <a:spcPts val="0"/>
              </a:spcBef>
            </a:pPr>
            <a:r>
              <a:rPr lang="en-US" sz="2025" dirty="0"/>
              <a:t>Extraction - Spotify API</a:t>
            </a:r>
          </a:p>
          <a:p>
            <a:pPr>
              <a:spcBef>
                <a:spcPts val="0"/>
              </a:spcBef>
            </a:pPr>
            <a:endParaRPr lang="en-US" sz="20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C1AFDF-5BE6-6BE7-77BF-AB775721D54A}"/>
              </a:ext>
            </a:extLst>
          </p:cNvPr>
          <p:cNvSpPr txBox="1"/>
          <p:nvPr/>
        </p:nvSpPr>
        <p:spPr>
          <a:xfrm>
            <a:off x="74341" y="972716"/>
            <a:ext cx="67613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Called Spotify API using “</a:t>
            </a:r>
            <a:r>
              <a:rPr lang="en-US" dirty="0" err="1"/>
              <a:t>Spotipy</a:t>
            </a:r>
            <a:r>
              <a:rPr lang="en-US" dirty="0"/>
              <a:t>” Python library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Looping through top 100 Singles csv, we extracted Spotify popularity.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1003D2B1-C3A9-53BA-E3E2-0D2702B18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57" y="2355194"/>
            <a:ext cx="8066087" cy="190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65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3" y="3"/>
            <a:ext cx="5087517" cy="1117599"/>
          </a:xfrm>
        </p:spPr>
        <p:txBody>
          <a:bodyPr>
            <a:normAutofit/>
          </a:bodyPr>
          <a:lstStyle/>
          <a:p>
            <a:br>
              <a:rPr lang="en-US" sz="2400" b="1" dirty="0">
                <a:solidFill>
                  <a:schemeClr val="bg1"/>
                </a:solidFill>
              </a:rPr>
            </a:b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Georgia Tech Boot Camps Reviews | Course Report | Course Report">
            <a:extLst>
              <a:ext uri="{FF2B5EF4-FFF2-40B4-BE49-F238E27FC236}">
                <a16:creationId xmlns:a16="http://schemas.microsoft.com/office/drawing/2014/main" id="{449F3542-65FF-4D68-C881-4B517A3D3B1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94" b="33332"/>
          <a:stretch/>
        </p:blipFill>
        <p:spPr bwMode="auto">
          <a:xfrm>
            <a:off x="6627069" y="133400"/>
            <a:ext cx="2516932" cy="83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090;p63">
            <a:extLst>
              <a:ext uri="{FF2B5EF4-FFF2-40B4-BE49-F238E27FC236}">
                <a16:creationId xmlns:a16="http://schemas.microsoft.com/office/drawing/2014/main" id="{B4B6A5DF-732D-FCCF-03A9-60ACA38548F7}"/>
              </a:ext>
            </a:extLst>
          </p:cNvPr>
          <p:cNvSpPr txBox="1">
            <a:spLocks/>
          </p:cNvSpPr>
          <p:nvPr/>
        </p:nvSpPr>
        <p:spPr>
          <a:xfrm>
            <a:off x="23311" y="127703"/>
            <a:ext cx="4787838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257175" rtl="0" eaLnBrk="1" latinLnBrk="0" hangingPunct="1">
              <a:spcBef>
                <a:spcPct val="0"/>
              </a:spcBef>
              <a:buNone/>
              <a:defRPr sz="202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3A115F-CC4C-A639-C0DA-2626148749A4}"/>
              </a:ext>
            </a:extLst>
          </p:cNvPr>
          <p:cNvSpPr txBox="1"/>
          <p:nvPr/>
        </p:nvSpPr>
        <p:spPr>
          <a:xfrm>
            <a:off x="78066" y="142447"/>
            <a:ext cx="23082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Transformation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FDF99F-37D7-B5D1-100D-30D9B2D9B8AD}"/>
              </a:ext>
            </a:extLst>
          </p:cNvPr>
          <p:cNvSpPr txBox="1"/>
          <p:nvPr/>
        </p:nvSpPr>
        <p:spPr>
          <a:xfrm>
            <a:off x="208156" y="715146"/>
            <a:ext cx="60223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merged our top 100 data frame with the Spotify data frame.</a:t>
            </a:r>
          </a:p>
        </p:txBody>
      </p:sp>
      <p:pic>
        <p:nvPicPr>
          <p:cNvPr id="15" name="Content Placeholder 6">
            <a:extLst>
              <a:ext uri="{FF2B5EF4-FFF2-40B4-BE49-F238E27FC236}">
                <a16:creationId xmlns:a16="http://schemas.microsoft.com/office/drawing/2014/main" id="{0345CB64-F532-4CF0-28EF-AAA8512F4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32" y="1600418"/>
            <a:ext cx="8229600" cy="182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91B205A-0204-C67A-0A2C-2EB3BE4980AA}"/>
              </a:ext>
            </a:extLst>
          </p:cNvPr>
          <p:cNvSpPr txBox="1"/>
          <p:nvPr/>
        </p:nvSpPr>
        <p:spPr>
          <a:xfrm>
            <a:off x="223024" y="3639230"/>
            <a:ext cx="38211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Spotify Popularity is a 0-100 scale</a:t>
            </a:r>
          </a:p>
          <a:p>
            <a:r>
              <a:rPr lang="en-US" dirty="0"/>
              <a:t> based on frequency of streaming.</a:t>
            </a:r>
          </a:p>
        </p:txBody>
      </p:sp>
    </p:spTree>
    <p:extLst>
      <p:ext uri="{BB962C8B-B14F-4D97-AF65-F5344CB8AC3E}">
        <p14:creationId xmlns:p14="http://schemas.microsoft.com/office/powerpoint/2010/main" val="53459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26FBA6E4-92BF-E664-FB03-42DA7B1B2A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540" y="800432"/>
            <a:ext cx="4671057" cy="31173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3" y="3"/>
            <a:ext cx="5087517" cy="1117599"/>
          </a:xfrm>
        </p:spPr>
        <p:txBody>
          <a:bodyPr>
            <a:normAutofit/>
          </a:bodyPr>
          <a:lstStyle/>
          <a:p>
            <a:br>
              <a:rPr lang="en-US" sz="2400" b="1" dirty="0">
                <a:solidFill>
                  <a:schemeClr val="bg1"/>
                </a:solidFill>
              </a:rPr>
            </a:b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Georgia Tech Boot Camps Reviews | Course Report | Course Report">
            <a:extLst>
              <a:ext uri="{FF2B5EF4-FFF2-40B4-BE49-F238E27FC236}">
                <a16:creationId xmlns:a16="http://schemas.microsoft.com/office/drawing/2014/main" id="{449F3542-65FF-4D68-C881-4B517A3D3B1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94" b="33332"/>
          <a:stretch/>
        </p:blipFill>
        <p:spPr bwMode="auto">
          <a:xfrm>
            <a:off x="6627069" y="133400"/>
            <a:ext cx="2516932" cy="83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097;p64">
            <a:extLst>
              <a:ext uri="{FF2B5EF4-FFF2-40B4-BE49-F238E27FC236}">
                <a16:creationId xmlns:a16="http://schemas.microsoft.com/office/drawing/2014/main" id="{29A9613A-C1FD-BBA1-CE34-FDEEB930072B}"/>
              </a:ext>
            </a:extLst>
          </p:cNvPr>
          <p:cNvSpPr txBox="1">
            <a:spLocks/>
          </p:cNvSpPr>
          <p:nvPr/>
        </p:nvSpPr>
        <p:spPr>
          <a:xfrm>
            <a:off x="23308" y="127808"/>
            <a:ext cx="5146565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257175" rtl="0" eaLnBrk="1" latinLnBrk="0" hangingPunct="1">
              <a:spcBef>
                <a:spcPct val="0"/>
              </a:spcBef>
              <a:buNone/>
              <a:defRPr sz="202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3692F9-58D5-2AA4-327F-24DA7C75B282}"/>
              </a:ext>
            </a:extLst>
          </p:cNvPr>
          <p:cNvSpPr txBox="1"/>
          <p:nvPr/>
        </p:nvSpPr>
        <p:spPr>
          <a:xfrm>
            <a:off x="118947" y="133398"/>
            <a:ext cx="45496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Popularity vs Release Year</a:t>
            </a:r>
          </a:p>
        </p:txBody>
      </p:sp>
    </p:spTree>
    <p:extLst>
      <p:ext uri="{BB962C8B-B14F-4D97-AF65-F5344CB8AC3E}">
        <p14:creationId xmlns:p14="http://schemas.microsoft.com/office/powerpoint/2010/main" val="3915208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3" y="3"/>
            <a:ext cx="5087517" cy="1117599"/>
          </a:xfrm>
        </p:spPr>
        <p:txBody>
          <a:bodyPr>
            <a:normAutofit/>
          </a:bodyPr>
          <a:lstStyle/>
          <a:p>
            <a:br>
              <a:rPr lang="en-US" sz="2400" b="1" dirty="0">
                <a:solidFill>
                  <a:schemeClr val="bg1"/>
                </a:solidFill>
              </a:rPr>
            </a:b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Georgia Tech Boot Camps Reviews | Course Report | Course Report">
            <a:extLst>
              <a:ext uri="{FF2B5EF4-FFF2-40B4-BE49-F238E27FC236}">
                <a16:creationId xmlns:a16="http://schemas.microsoft.com/office/drawing/2014/main" id="{449F3542-65FF-4D68-C881-4B517A3D3B1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94" b="33332"/>
          <a:stretch/>
        </p:blipFill>
        <p:spPr bwMode="auto">
          <a:xfrm>
            <a:off x="6627069" y="133400"/>
            <a:ext cx="2516932" cy="83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04;p65">
            <a:extLst>
              <a:ext uri="{FF2B5EF4-FFF2-40B4-BE49-F238E27FC236}">
                <a16:creationId xmlns:a16="http://schemas.microsoft.com/office/drawing/2014/main" id="{98C1AC48-20AF-9910-9BDF-61B8BDCAA298}"/>
              </a:ext>
            </a:extLst>
          </p:cNvPr>
          <p:cNvSpPr txBox="1">
            <a:spLocks/>
          </p:cNvSpPr>
          <p:nvPr/>
        </p:nvSpPr>
        <p:spPr>
          <a:xfrm>
            <a:off x="7034" y="0"/>
            <a:ext cx="6499274" cy="97271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257178" rtl="0" eaLnBrk="1" latinLnBrk="0" hangingPunct="1">
              <a:spcBef>
                <a:spcPct val="0"/>
              </a:spcBef>
              <a:buNone/>
              <a:defRPr sz="202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CB0938-BA7D-B7AE-C9C8-868CFA481FED}"/>
              </a:ext>
            </a:extLst>
          </p:cNvPr>
          <p:cNvSpPr txBox="1"/>
          <p:nvPr/>
        </p:nvSpPr>
        <p:spPr>
          <a:xfrm>
            <a:off x="148683" y="59473"/>
            <a:ext cx="25647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Top 100 Artists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0F7900-C006-6BFE-1E98-B10C251F331C}"/>
              </a:ext>
            </a:extLst>
          </p:cNvPr>
          <p:cNvSpPr txBox="1"/>
          <p:nvPr/>
        </p:nvSpPr>
        <p:spPr>
          <a:xfrm>
            <a:off x="148684" y="640081"/>
            <a:ext cx="61629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Searching through Spotify API using our top 100 csv, we can then pull the top 100 artists of all-time, making another data frame.</a:t>
            </a:r>
          </a:p>
        </p:txBody>
      </p:sp>
      <p:pic>
        <p:nvPicPr>
          <p:cNvPr id="14" name="Picture 12">
            <a:extLst>
              <a:ext uri="{FF2B5EF4-FFF2-40B4-BE49-F238E27FC236}">
                <a16:creationId xmlns:a16="http://schemas.microsoft.com/office/drawing/2014/main" id="{577F37AD-9A36-F164-65F8-59EDBA296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45" y="1824587"/>
            <a:ext cx="6805613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026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5" y="3"/>
            <a:ext cx="6229926" cy="1353012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We cleaned the genre column (e.g. Rock and Roll </a:t>
            </a:r>
            <a:r>
              <a:rPr lang="en-US" altLang="en-US" sz="2800" dirty="0">
                <a:sym typeface="Wingdings" pitchFamily="2" charset="2"/>
              </a:rPr>
              <a:t> Rock)</a:t>
            </a:r>
            <a:r>
              <a:rPr lang="en-US" altLang="en-US" sz="2800" dirty="0"/>
              <a:t>, producing a new data frame</a:t>
            </a:r>
          </a:p>
        </p:txBody>
      </p:sp>
      <p:pic>
        <p:nvPicPr>
          <p:cNvPr id="8" name="Picture 2" descr="Georgia Tech Boot Camps Reviews | Course Report | Course Report">
            <a:extLst>
              <a:ext uri="{FF2B5EF4-FFF2-40B4-BE49-F238E27FC236}">
                <a16:creationId xmlns:a16="http://schemas.microsoft.com/office/drawing/2014/main" id="{449F3542-65FF-4D68-C881-4B517A3D3B1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94" b="33332"/>
          <a:stretch/>
        </p:blipFill>
        <p:spPr bwMode="auto">
          <a:xfrm>
            <a:off x="6627069" y="133400"/>
            <a:ext cx="2516932" cy="83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0F9EF98-A143-4EA3-1567-5C89D2357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74" y="1793739"/>
            <a:ext cx="6340475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089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2B04BA5D-935E-1FC5-7332-CF653D558C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1483" y="972716"/>
            <a:ext cx="3498208" cy="305473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3" y="3"/>
            <a:ext cx="5087517" cy="1117599"/>
          </a:xfrm>
        </p:spPr>
        <p:txBody>
          <a:bodyPr>
            <a:normAutofit/>
          </a:bodyPr>
          <a:lstStyle/>
          <a:p>
            <a:br>
              <a:rPr lang="en-US" sz="2400" b="1" dirty="0">
                <a:solidFill>
                  <a:schemeClr val="bg1"/>
                </a:solidFill>
              </a:rPr>
            </a:b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Georgia Tech Boot Camps Reviews | Course Report | Course Report">
            <a:extLst>
              <a:ext uri="{FF2B5EF4-FFF2-40B4-BE49-F238E27FC236}">
                <a16:creationId xmlns:a16="http://schemas.microsoft.com/office/drawing/2014/main" id="{449F3542-65FF-4D68-C881-4B517A3D3B1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94" b="33332"/>
          <a:stretch/>
        </p:blipFill>
        <p:spPr bwMode="auto">
          <a:xfrm>
            <a:off x="6627069" y="133400"/>
            <a:ext cx="2516932" cy="83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17;p67">
            <a:extLst>
              <a:ext uri="{FF2B5EF4-FFF2-40B4-BE49-F238E27FC236}">
                <a16:creationId xmlns:a16="http://schemas.microsoft.com/office/drawing/2014/main" id="{39DA557D-EC07-3604-4A5F-6AB13DC9F538}"/>
              </a:ext>
            </a:extLst>
          </p:cNvPr>
          <p:cNvSpPr txBox="1"/>
          <p:nvPr/>
        </p:nvSpPr>
        <p:spPr>
          <a:xfrm>
            <a:off x="-65505" y="-7727"/>
            <a:ext cx="5087517" cy="92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600" dirty="0"/>
              <a:t>Count of Genre Pie Graph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61146032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White 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2015_editable_slide_template</Template>
  <TotalTime>1240</TotalTime>
  <Words>349</Words>
  <Application>Microsoft Office PowerPoint</Application>
  <PresentationFormat>On-screen Show (16:9)</PresentationFormat>
  <Paragraphs>59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Lucida Grande</vt:lpstr>
      <vt:lpstr>Roboto Light</vt:lpstr>
      <vt:lpstr>Times New Roman</vt:lpstr>
      <vt:lpstr>Custom Design</vt:lpstr>
      <vt:lpstr>White Main</vt:lpstr>
      <vt:lpstr>Music Study Top 100 --  ETL Project </vt:lpstr>
      <vt:lpstr> </vt:lpstr>
      <vt:lpstr> </vt:lpstr>
      <vt:lpstr>PowerPoint Presentation</vt:lpstr>
      <vt:lpstr> </vt:lpstr>
      <vt:lpstr> </vt:lpstr>
      <vt:lpstr> </vt:lpstr>
      <vt:lpstr>We cleaned the genre column (e.g. Rock and Roll  Rock), producing a new data frame</vt:lpstr>
      <vt:lpstr> </vt:lpstr>
      <vt:lpstr> </vt:lpstr>
      <vt:lpstr> </vt:lpstr>
      <vt:lpstr> </vt:lpstr>
      <vt:lpstr> </vt:lpstr>
      <vt:lpstr> </vt:lpstr>
      <vt:lpstr>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Shreyashi Mukhopadhyay</cp:lastModifiedBy>
  <cp:revision>156</cp:revision>
  <cp:lastPrinted>2018-02-09T15:31:10Z</cp:lastPrinted>
  <dcterms:created xsi:type="dcterms:W3CDTF">2016-03-09T16:46:53Z</dcterms:created>
  <dcterms:modified xsi:type="dcterms:W3CDTF">2022-06-26T01:33:36Z</dcterms:modified>
</cp:coreProperties>
</file>