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spreadsheetml.sheet" PartName="/ppt/embeddings/Microsoft_Excel_Sheet1.xlsx"/>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h5IgfUWvxqF2bsqK7hCQN7sp11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063D06-A39D-446F-842B-32F13964110C}">
  <a:tblStyle styleId="{CB063D06-A39D-446F-842B-32F13964110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customschemas.google.com/relationships/presentationmetadata" Target="meta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ea5533b6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11ea5533b6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4" name="Google Shape;55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2" name="Google Shape;6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9" name="Google Shape;6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5" name="Google Shape;70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7" name="Google Shape;71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ea5533b6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1ea5533b6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ea55339ba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1ea55339b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ea5533b6d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11ea5533b6d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26"/>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867"/>
              <a:buFont typeface="Arial"/>
              <a:buNone/>
            </a:pPr>
            <a:r>
              <a:t/>
            </a:r>
            <a:endParaRPr b="0" i="0" sz="1867" u="none" cap="none" strike="noStrike">
              <a:solidFill>
                <a:schemeClr val="dk1"/>
              </a:solidFill>
              <a:latin typeface="Arial"/>
              <a:ea typeface="Arial"/>
              <a:cs typeface="Arial"/>
              <a:sym typeface="Arial"/>
            </a:endParaRPr>
          </a:p>
        </p:txBody>
      </p:sp>
      <p:cxnSp>
        <p:nvCxnSpPr>
          <p:cNvPr id="15" name="Google Shape;15;p26"/>
          <p:cNvCxnSpPr/>
          <p:nvPr/>
        </p:nvCxnSpPr>
        <p:spPr>
          <a:xfrm>
            <a:off x="6706233" y="5994000"/>
            <a:ext cx="624400" cy="0"/>
          </a:xfrm>
          <a:prstGeom prst="straightConnector1">
            <a:avLst/>
          </a:prstGeom>
          <a:noFill/>
          <a:ln cap="flat" cmpd="sng" w="19050">
            <a:solidFill>
              <a:schemeClr val="lt1"/>
            </a:solidFill>
            <a:prstDash val="solid"/>
            <a:round/>
            <a:headEnd len="sm" w="sm" type="none"/>
            <a:tailEnd len="sm" w="sm" type="none"/>
          </a:ln>
        </p:spPr>
      </p:cxnSp>
      <p:sp>
        <p:nvSpPr>
          <p:cNvPr id="16" name="Google Shape;16;p26"/>
          <p:cNvSpPr txBox="1"/>
          <p:nvPr>
            <p:ph type="title"/>
          </p:nvPr>
        </p:nvSpPr>
        <p:spPr>
          <a:xfrm>
            <a:off x="354000" y="1534800"/>
            <a:ext cx="5393600" cy="208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17" name="Google Shape;17;p26"/>
          <p:cNvSpPr txBox="1"/>
          <p:nvPr>
            <p:ph idx="1" type="subTitle"/>
          </p:nvPr>
        </p:nvSpPr>
        <p:spPr>
          <a:xfrm>
            <a:off x="354000" y="3692001"/>
            <a:ext cx="5393600" cy="169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8" name="Google Shape;18;p26"/>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2133"/>
              </a:spcBef>
              <a:spcAft>
                <a:spcPts val="0"/>
              </a:spcAft>
              <a:buClr>
                <a:schemeClr val="lt1"/>
              </a:buClr>
              <a:buSzPts val="1400"/>
              <a:buChar char="○"/>
              <a:defRPr>
                <a:solidFill>
                  <a:schemeClr val="lt1"/>
                </a:solidFill>
              </a:defRPr>
            </a:lvl2pPr>
            <a:lvl3pPr indent="-317500" lvl="2" marL="1371600" algn="l">
              <a:lnSpc>
                <a:spcPct val="115000"/>
              </a:lnSpc>
              <a:spcBef>
                <a:spcPts val="2133"/>
              </a:spcBef>
              <a:spcAft>
                <a:spcPts val="0"/>
              </a:spcAft>
              <a:buClr>
                <a:schemeClr val="lt1"/>
              </a:buClr>
              <a:buSzPts val="1400"/>
              <a:buChar char="■"/>
              <a:defRPr>
                <a:solidFill>
                  <a:schemeClr val="lt1"/>
                </a:solidFill>
              </a:defRPr>
            </a:lvl3pPr>
            <a:lvl4pPr indent="-317500" lvl="3" marL="1828800" algn="l">
              <a:lnSpc>
                <a:spcPct val="115000"/>
              </a:lnSpc>
              <a:spcBef>
                <a:spcPts val="2133"/>
              </a:spcBef>
              <a:spcAft>
                <a:spcPts val="0"/>
              </a:spcAft>
              <a:buClr>
                <a:schemeClr val="lt1"/>
              </a:buClr>
              <a:buSzPts val="1400"/>
              <a:buChar char="●"/>
              <a:defRPr>
                <a:solidFill>
                  <a:schemeClr val="lt1"/>
                </a:solidFill>
              </a:defRPr>
            </a:lvl4pPr>
            <a:lvl5pPr indent="-317500" lvl="4" marL="2286000" algn="l">
              <a:lnSpc>
                <a:spcPct val="115000"/>
              </a:lnSpc>
              <a:spcBef>
                <a:spcPts val="2133"/>
              </a:spcBef>
              <a:spcAft>
                <a:spcPts val="0"/>
              </a:spcAft>
              <a:buClr>
                <a:schemeClr val="lt1"/>
              </a:buClr>
              <a:buSzPts val="1400"/>
              <a:buChar char="○"/>
              <a:defRPr>
                <a:solidFill>
                  <a:schemeClr val="lt1"/>
                </a:solidFill>
              </a:defRPr>
            </a:lvl5pPr>
            <a:lvl6pPr indent="-317500" lvl="5" marL="2743200" algn="l">
              <a:lnSpc>
                <a:spcPct val="115000"/>
              </a:lnSpc>
              <a:spcBef>
                <a:spcPts val="2133"/>
              </a:spcBef>
              <a:spcAft>
                <a:spcPts val="0"/>
              </a:spcAft>
              <a:buClr>
                <a:schemeClr val="lt1"/>
              </a:buClr>
              <a:buSzPts val="1400"/>
              <a:buChar char="■"/>
              <a:defRPr>
                <a:solidFill>
                  <a:schemeClr val="lt1"/>
                </a:solidFill>
              </a:defRPr>
            </a:lvl6pPr>
            <a:lvl7pPr indent="-317500" lvl="6" marL="3200400" algn="l">
              <a:lnSpc>
                <a:spcPct val="115000"/>
              </a:lnSpc>
              <a:spcBef>
                <a:spcPts val="2133"/>
              </a:spcBef>
              <a:spcAft>
                <a:spcPts val="0"/>
              </a:spcAft>
              <a:buClr>
                <a:schemeClr val="lt1"/>
              </a:buClr>
              <a:buSzPts val="1400"/>
              <a:buChar char="●"/>
              <a:defRPr>
                <a:solidFill>
                  <a:schemeClr val="lt1"/>
                </a:solidFill>
              </a:defRPr>
            </a:lvl7pPr>
            <a:lvl8pPr indent="-317500" lvl="7" marL="3657600" algn="l">
              <a:lnSpc>
                <a:spcPct val="115000"/>
              </a:lnSpc>
              <a:spcBef>
                <a:spcPts val="2133"/>
              </a:spcBef>
              <a:spcAft>
                <a:spcPts val="0"/>
              </a:spcAft>
              <a:buClr>
                <a:schemeClr val="lt1"/>
              </a:buClr>
              <a:buSzPts val="1400"/>
              <a:buChar char="○"/>
              <a:defRPr>
                <a:solidFill>
                  <a:schemeClr val="lt1"/>
                </a:solidFill>
              </a:defRPr>
            </a:lvl8pPr>
            <a:lvl9pPr indent="-317500" lvl="8" marL="4114800" algn="l">
              <a:lnSpc>
                <a:spcPct val="115000"/>
              </a:lnSpc>
              <a:spcBef>
                <a:spcPts val="2133"/>
              </a:spcBef>
              <a:spcAft>
                <a:spcPts val="2133"/>
              </a:spcAft>
              <a:buClr>
                <a:schemeClr val="lt1"/>
              </a:buClr>
              <a:buSzPts val="1400"/>
              <a:buChar char="■"/>
              <a:defRPr>
                <a:solidFill>
                  <a:schemeClr val="lt1"/>
                </a:solidFill>
              </a:defRPr>
            </a:lvl9pPr>
          </a:lstStyle>
          <a:p/>
        </p:txBody>
      </p:sp>
      <p:sp>
        <p:nvSpPr>
          <p:cNvPr id="19" name="Google Shape;19;p26"/>
          <p:cNvSpPr txBox="1"/>
          <p:nvPr>
            <p:ph idx="12" type="sldNum"/>
          </p:nvPr>
        </p:nvSpPr>
        <p:spPr>
          <a:xfrm>
            <a:off x="11280575" y="6201587"/>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g11ea5533b6d_0_3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g11ea5533b6d_0_38"/>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 name="Google Shape;82;g11ea5533b6d_0_38"/>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g11ea5533b6d_0_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11ea5533b6d_0_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11ea5533b6d_0_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g11ea5533b6d_0_4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11ea5533b6d_0_45"/>
          <p:cNvSpPr/>
          <p:nvPr>
            <p:ph idx="2" type="pic"/>
          </p:nvPr>
        </p:nvSpPr>
        <p:spPr>
          <a:xfrm>
            <a:off x="5183188" y="987425"/>
            <a:ext cx="6172200" cy="4873500"/>
          </a:xfrm>
          <a:prstGeom prst="rect">
            <a:avLst/>
          </a:prstGeom>
          <a:noFill/>
          <a:ln>
            <a:noFill/>
          </a:ln>
        </p:spPr>
      </p:sp>
      <p:sp>
        <p:nvSpPr>
          <p:cNvPr id="89" name="Google Shape;89;g11ea5533b6d_0_4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g11ea5533b6d_0_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11ea5533b6d_0_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11ea5533b6d_0_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g11ea5533b6d_0_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11ea5533b6d_0_5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g11ea5533b6d_0_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11ea5533b6d_0_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11ea5533b6d_0_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3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0" name="Shape 20"/>
        <p:cNvGrpSpPr/>
        <p:nvPr/>
      </p:nvGrpSpPr>
      <p:grpSpPr>
        <a:xfrm>
          <a:off x="0" y="0"/>
          <a:ext cx="0" cy="0"/>
          <a:chOff x="0" y="0"/>
          <a:chExt cx="0" cy="0"/>
        </a:xfrm>
      </p:grpSpPr>
      <p:grpSp>
        <p:nvGrpSpPr>
          <p:cNvPr id="21" name="Google Shape;21;p27"/>
          <p:cNvGrpSpPr/>
          <p:nvPr/>
        </p:nvGrpSpPr>
        <p:grpSpPr>
          <a:xfrm>
            <a:off x="8131172" y="7"/>
            <a:ext cx="4060833" cy="2707427"/>
            <a:chOff x="6098378" y="5"/>
            <a:chExt cx="3045625" cy="2030570"/>
          </a:xfrm>
        </p:grpSpPr>
        <p:sp>
          <p:nvSpPr>
            <p:cNvPr id="22" name="Google Shape;22;p2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67"/>
                <a:buFont typeface="Arial"/>
                <a:buNone/>
              </a:pPr>
              <a:r>
                <a:t/>
              </a:r>
              <a:endParaRPr b="0" i="0" sz="1867" u="none" cap="none" strike="noStrike">
                <a:solidFill>
                  <a:schemeClr val="dk1"/>
                </a:solidFill>
                <a:latin typeface="Arial"/>
                <a:ea typeface="Arial"/>
                <a:cs typeface="Arial"/>
                <a:sym typeface="Arial"/>
              </a:endParaRPr>
            </a:p>
          </p:txBody>
        </p:sp>
        <p:sp>
          <p:nvSpPr>
            <p:cNvPr id="23" name="Google Shape;23;p2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67"/>
                <a:buFont typeface="Arial"/>
                <a:buNone/>
              </a:pPr>
              <a:r>
                <a:t/>
              </a:r>
              <a:endParaRPr b="0" i="0" sz="1867" u="none" cap="none" strike="noStrike">
                <a:solidFill>
                  <a:schemeClr val="dk1"/>
                </a:solidFill>
                <a:latin typeface="Arial"/>
                <a:ea typeface="Arial"/>
                <a:cs typeface="Arial"/>
                <a:sym typeface="Arial"/>
              </a:endParaRPr>
            </a:p>
          </p:txBody>
        </p:sp>
        <p:sp>
          <p:nvSpPr>
            <p:cNvPr id="24" name="Google Shape;24;p2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67"/>
                <a:buFont typeface="Arial"/>
                <a:buNone/>
              </a:pPr>
              <a:r>
                <a:t/>
              </a:r>
              <a:endParaRPr b="0" i="0" sz="1867" u="none" cap="none" strike="noStrike">
                <a:solidFill>
                  <a:schemeClr val="dk1"/>
                </a:solidFill>
                <a:latin typeface="Arial"/>
                <a:ea typeface="Arial"/>
                <a:cs typeface="Arial"/>
                <a:sym typeface="Arial"/>
              </a:endParaRPr>
            </a:p>
          </p:txBody>
        </p:sp>
        <p:sp>
          <p:nvSpPr>
            <p:cNvPr id="25" name="Google Shape;25;p2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67"/>
                <a:buFont typeface="Arial"/>
                <a:buNone/>
              </a:pPr>
              <a:r>
                <a:t/>
              </a:r>
              <a:endParaRPr b="0" i="0" sz="1867" u="none" cap="none" strike="noStrike">
                <a:solidFill>
                  <a:schemeClr val="dk1"/>
                </a:solidFill>
                <a:latin typeface="Arial"/>
                <a:ea typeface="Arial"/>
                <a:cs typeface="Arial"/>
                <a:sym typeface="Arial"/>
              </a:endParaRPr>
            </a:p>
          </p:txBody>
        </p:sp>
        <p:sp>
          <p:nvSpPr>
            <p:cNvPr id="26" name="Google Shape;26;p2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67"/>
                <a:buFont typeface="Arial"/>
                <a:buNone/>
              </a:pPr>
              <a:r>
                <a:t/>
              </a:r>
              <a:endParaRPr b="0" i="0" sz="1867" u="none" cap="none" strike="noStrike">
                <a:solidFill>
                  <a:schemeClr val="dk1"/>
                </a:solidFill>
                <a:latin typeface="Arial"/>
                <a:ea typeface="Arial"/>
                <a:cs typeface="Arial"/>
                <a:sym typeface="Arial"/>
              </a:endParaRPr>
            </a:p>
          </p:txBody>
        </p:sp>
      </p:grpSp>
      <p:sp>
        <p:nvSpPr>
          <p:cNvPr id="27" name="Google Shape;27;p27"/>
          <p:cNvSpPr txBox="1"/>
          <p:nvPr>
            <p:ph type="ctrTitle"/>
          </p:nvPr>
        </p:nvSpPr>
        <p:spPr>
          <a:xfrm>
            <a:off x="797467" y="2366963"/>
            <a:ext cx="10962800" cy="111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5600">
                <a:solidFill>
                  <a:schemeClr val="lt1"/>
                </a:solidFill>
              </a:defRPr>
            </a:lvl1pPr>
            <a:lvl2pPr lvl="1" algn="l">
              <a:lnSpc>
                <a:spcPct val="100000"/>
              </a:lnSpc>
              <a:spcBef>
                <a:spcPts val="0"/>
              </a:spcBef>
              <a:spcAft>
                <a:spcPts val="0"/>
              </a:spcAft>
              <a:buClr>
                <a:schemeClr val="lt1"/>
              </a:buClr>
              <a:buSzPts val="4200"/>
              <a:buNone/>
              <a:defRPr sz="5600">
                <a:solidFill>
                  <a:schemeClr val="lt1"/>
                </a:solidFill>
              </a:defRPr>
            </a:lvl2pPr>
            <a:lvl3pPr lvl="2" algn="l">
              <a:lnSpc>
                <a:spcPct val="100000"/>
              </a:lnSpc>
              <a:spcBef>
                <a:spcPts val="0"/>
              </a:spcBef>
              <a:spcAft>
                <a:spcPts val="0"/>
              </a:spcAft>
              <a:buClr>
                <a:schemeClr val="lt1"/>
              </a:buClr>
              <a:buSzPts val="4200"/>
              <a:buNone/>
              <a:defRPr sz="5600">
                <a:solidFill>
                  <a:schemeClr val="lt1"/>
                </a:solidFill>
              </a:defRPr>
            </a:lvl3pPr>
            <a:lvl4pPr lvl="3" algn="l">
              <a:lnSpc>
                <a:spcPct val="100000"/>
              </a:lnSpc>
              <a:spcBef>
                <a:spcPts val="0"/>
              </a:spcBef>
              <a:spcAft>
                <a:spcPts val="0"/>
              </a:spcAft>
              <a:buClr>
                <a:schemeClr val="lt1"/>
              </a:buClr>
              <a:buSzPts val="4200"/>
              <a:buNone/>
              <a:defRPr sz="5600">
                <a:solidFill>
                  <a:schemeClr val="lt1"/>
                </a:solidFill>
              </a:defRPr>
            </a:lvl4pPr>
            <a:lvl5pPr lvl="4" algn="l">
              <a:lnSpc>
                <a:spcPct val="100000"/>
              </a:lnSpc>
              <a:spcBef>
                <a:spcPts val="0"/>
              </a:spcBef>
              <a:spcAft>
                <a:spcPts val="0"/>
              </a:spcAft>
              <a:buClr>
                <a:schemeClr val="lt1"/>
              </a:buClr>
              <a:buSzPts val="4200"/>
              <a:buNone/>
              <a:defRPr sz="5600">
                <a:solidFill>
                  <a:schemeClr val="lt1"/>
                </a:solidFill>
              </a:defRPr>
            </a:lvl5pPr>
            <a:lvl6pPr lvl="5" algn="l">
              <a:lnSpc>
                <a:spcPct val="100000"/>
              </a:lnSpc>
              <a:spcBef>
                <a:spcPts val="0"/>
              </a:spcBef>
              <a:spcAft>
                <a:spcPts val="0"/>
              </a:spcAft>
              <a:buClr>
                <a:schemeClr val="lt1"/>
              </a:buClr>
              <a:buSzPts val="4200"/>
              <a:buNone/>
              <a:defRPr sz="5600">
                <a:solidFill>
                  <a:schemeClr val="lt1"/>
                </a:solidFill>
              </a:defRPr>
            </a:lvl6pPr>
            <a:lvl7pPr lvl="6" algn="l">
              <a:lnSpc>
                <a:spcPct val="100000"/>
              </a:lnSpc>
              <a:spcBef>
                <a:spcPts val="0"/>
              </a:spcBef>
              <a:spcAft>
                <a:spcPts val="0"/>
              </a:spcAft>
              <a:buClr>
                <a:schemeClr val="lt1"/>
              </a:buClr>
              <a:buSzPts val="4200"/>
              <a:buNone/>
              <a:defRPr sz="5600">
                <a:solidFill>
                  <a:schemeClr val="lt1"/>
                </a:solidFill>
              </a:defRPr>
            </a:lvl7pPr>
            <a:lvl8pPr lvl="7" algn="l">
              <a:lnSpc>
                <a:spcPct val="100000"/>
              </a:lnSpc>
              <a:spcBef>
                <a:spcPts val="0"/>
              </a:spcBef>
              <a:spcAft>
                <a:spcPts val="0"/>
              </a:spcAft>
              <a:buClr>
                <a:schemeClr val="lt1"/>
              </a:buClr>
              <a:buSzPts val="4200"/>
              <a:buNone/>
              <a:defRPr sz="5600">
                <a:solidFill>
                  <a:schemeClr val="lt1"/>
                </a:solidFill>
              </a:defRPr>
            </a:lvl8pPr>
            <a:lvl9pPr lvl="8" algn="l">
              <a:lnSpc>
                <a:spcPct val="100000"/>
              </a:lnSpc>
              <a:spcBef>
                <a:spcPts val="0"/>
              </a:spcBef>
              <a:spcAft>
                <a:spcPts val="0"/>
              </a:spcAft>
              <a:buClr>
                <a:schemeClr val="lt1"/>
              </a:buClr>
              <a:buSzPts val="4200"/>
              <a:buNone/>
              <a:defRPr sz="5600">
                <a:solidFill>
                  <a:schemeClr val="lt1"/>
                </a:solidFill>
              </a:defRPr>
            </a:lvl9pPr>
          </a:lstStyle>
          <a:p/>
        </p:txBody>
      </p:sp>
      <p:sp>
        <p:nvSpPr>
          <p:cNvPr id="28" name="Google Shape;28;p27"/>
          <p:cNvSpPr txBox="1"/>
          <p:nvPr>
            <p:ph idx="1" type="subTitle"/>
          </p:nvPr>
        </p:nvSpPr>
        <p:spPr>
          <a:xfrm>
            <a:off x="797451" y="3621217"/>
            <a:ext cx="10962800" cy="57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800">
                <a:solidFill>
                  <a:schemeClr val="lt1"/>
                </a:solidFill>
              </a:defRPr>
            </a:lvl1pPr>
            <a:lvl2pPr lvl="1" algn="l">
              <a:lnSpc>
                <a:spcPct val="100000"/>
              </a:lnSpc>
              <a:spcBef>
                <a:spcPts val="0"/>
              </a:spcBef>
              <a:spcAft>
                <a:spcPts val="0"/>
              </a:spcAft>
              <a:buClr>
                <a:schemeClr val="lt1"/>
              </a:buClr>
              <a:buSzPts val="2100"/>
              <a:buNone/>
              <a:defRPr sz="2800">
                <a:solidFill>
                  <a:schemeClr val="lt1"/>
                </a:solidFill>
              </a:defRPr>
            </a:lvl2pPr>
            <a:lvl3pPr lvl="2" algn="l">
              <a:lnSpc>
                <a:spcPct val="100000"/>
              </a:lnSpc>
              <a:spcBef>
                <a:spcPts val="0"/>
              </a:spcBef>
              <a:spcAft>
                <a:spcPts val="0"/>
              </a:spcAft>
              <a:buClr>
                <a:schemeClr val="lt1"/>
              </a:buClr>
              <a:buSzPts val="2100"/>
              <a:buNone/>
              <a:defRPr sz="2800">
                <a:solidFill>
                  <a:schemeClr val="lt1"/>
                </a:solidFill>
              </a:defRPr>
            </a:lvl3pPr>
            <a:lvl4pPr lvl="3" algn="l">
              <a:lnSpc>
                <a:spcPct val="100000"/>
              </a:lnSpc>
              <a:spcBef>
                <a:spcPts val="0"/>
              </a:spcBef>
              <a:spcAft>
                <a:spcPts val="0"/>
              </a:spcAft>
              <a:buClr>
                <a:schemeClr val="lt1"/>
              </a:buClr>
              <a:buSzPts val="2100"/>
              <a:buNone/>
              <a:defRPr sz="2800">
                <a:solidFill>
                  <a:schemeClr val="lt1"/>
                </a:solidFill>
              </a:defRPr>
            </a:lvl4pPr>
            <a:lvl5pPr lvl="4" algn="l">
              <a:lnSpc>
                <a:spcPct val="100000"/>
              </a:lnSpc>
              <a:spcBef>
                <a:spcPts val="0"/>
              </a:spcBef>
              <a:spcAft>
                <a:spcPts val="0"/>
              </a:spcAft>
              <a:buClr>
                <a:schemeClr val="lt1"/>
              </a:buClr>
              <a:buSzPts val="2100"/>
              <a:buNone/>
              <a:defRPr sz="2800">
                <a:solidFill>
                  <a:schemeClr val="lt1"/>
                </a:solidFill>
              </a:defRPr>
            </a:lvl5pPr>
            <a:lvl6pPr lvl="5" algn="l">
              <a:lnSpc>
                <a:spcPct val="100000"/>
              </a:lnSpc>
              <a:spcBef>
                <a:spcPts val="0"/>
              </a:spcBef>
              <a:spcAft>
                <a:spcPts val="0"/>
              </a:spcAft>
              <a:buClr>
                <a:schemeClr val="lt1"/>
              </a:buClr>
              <a:buSzPts val="2100"/>
              <a:buNone/>
              <a:defRPr sz="2800">
                <a:solidFill>
                  <a:schemeClr val="lt1"/>
                </a:solidFill>
              </a:defRPr>
            </a:lvl6pPr>
            <a:lvl7pPr lvl="6" algn="l">
              <a:lnSpc>
                <a:spcPct val="100000"/>
              </a:lnSpc>
              <a:spcBef>
                <a:spcPts val="0"/>
              </a:spcBef>
              <a:spcAft>
                <a:spcPts val="0"/>
              </a:spcAft>
              <a:buClr>
                <a:schemeClr val="lt1"/>
              </a:buClr>
              <a:buSzPts val="2100"/>
              <a:buNone/>
              <a:defRPr sz="2800">
                <a:solidFill>
                  <a:schemeClr val="lt1"/>
                </a:solidFill>
              </a:defRPr>
            </a:lvl7pPr>
            <a:lvl8pPr lvl="7" algn="l">
              <a:lnSpc>
                <a:spcPct val="100000"/>
              </a:lnSpc>
              <a:spcBef>
                <a:spcPts val="0"/>
              </a:spcBef>
              <a:spcAft>
                <a:spcPts val="0"/>
              </a:spcAft>
              <a:buClr>
                <a:schemeClr val="lt1"/>
              </a:buClr>
              <a:buSzPts val="2100"/>
              <a:buNone/>
              <a:defRPr sz="2800">
                <a:solidFill>
                  <a:schemeClr val="lt1"/>
                </a:solidFill>
              </a:defRPr>
            </a:lvl8pPr>
            <a:lvl9pPr lvl="8" algn="l">
              <a:lnSpc>
                <a:spcPct val="100000"/>
              </a:lnSpc>
              <a:spcBef>
                <a:spcPts val="0"/>
              </a:spcBef>
              <a:spcAft>
                <a:spcPts val="0"/>
              </a:spcAft>
              <a:buClr>
                <a:schemeClr val="lt1"/>
              </a:buClr>
              <a:buSzPts val="2100"/>
              <a:buNone/>
              <a:defRPr sz="2800">
                <a:solidFill>
                  <a:schemeClr val="lt1"/>
                </a:solidFill>
              </a:defRPr>
            </a:lvl9pPr>
          </a:lstStyle>
          <a:p/>
        </p:txBody>
      </p:sp>
      <p:sp>
        <p:nvSpPr>
          <p:cNvPr id="29" name="Google Shape;29;p27"/>
          <p:cNvSpPr txBox="1"/>
          <p:nvPr>
            <p:ph idx="12" type="sldNum"/>
          </p:nvPr>
        </p:nvSpPr>
        <p:spPr>
          <a:xfrm>
            <a:off x="11280575" y="6201587"/>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4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g11ea5533b6d_0_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g11ea5533b6d_0_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2" name="Google Shape;52;g11ea5533b6d_0_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11ea5533b6d_0_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g11ea5533b6d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11ea5533b6d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11ea5533b6d_0_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g11ea5533b6d_0_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11ea5533b6d_0_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11ea5533b6d_0_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g11ea5533b6d_0_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11ea5533b6d_0_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g11ea5533b6d_0_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g11ea5533b6d_0_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g11ea5533b6d_0_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g11ea5533b6d_0_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g11ea5533b6d_0_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11ea5533b6d_0_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11ea5533b6d_0_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11ea5533b6d_0_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11ea5533b6d_0_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11ea5533b6d_0_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g11ea5533b6d_0_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11ea5533b6d_0_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1ea5533b6d_0_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15600" y="546667"/>
            <a:ext cx="11360800" cy="810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11" name="Google Shape;11;p25"/>
          <p:cNvSpPr txBox="1"/>
          <p:nvPr>
            <p:ph idx="1" type="body"/>
          </p:nvPr>
        </p:nvSpPr>
        <p:spPr>
          <a:xfrm>
            <a:off x="415600" y="1639833"/>
            <a:ext cx="11360800" cy="4452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12" name="Google Shape;12;p25"/>
          <p:cNvSpPr txBox="1"/>
          <p:nvPr>
            <p:ph idx="12" type="sldNum"/>
          </p:nvPr>
        </p:nvSpPr>
        <p:spPr>
          <a:xfrm>
            <a:off x="11280575" y="6201587"/>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 name="Google Shape;3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 Id="rId6" Type="http://schemas.openxmlformats.org/officeDocument/2006/relationships/image" Target="../media/image27.png"/><Relationship Id="rId7"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30.png"/><Relationship Id="rId8"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8.png"/><Relationship Id="rId5" Type="http://schemas.openxmlformats.org/officeDocument/2006/relationships/image" Target="../media/image36.png"/><Relationship Id="rId6"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45.png"/><Relationship Id="rId5"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40.png"/><Relationship Id="rId5"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46.png"/><Relationship Id="rId5" Type="http://schemas.openxmlformats.org/officeDocument/2006/relationships/image" Target="../media/image37.png"/><Relationship Id="rId6"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55.png"/><Relationship Id="rId5"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1.png"/><Relationship Id="rId5" Type="http://schemas.openxmlformats.org/officeDocument/2006/relationships/image" Target="../media/image49.png"/><Relationship Id="rId6"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vmlDrawing" Target="../drawings/vmlDrawing1.vml"/><Relationship Id="rId4" Type="http://schemas.openxmlformats.org/officeDocument/2006/relationships/image" Target="../media/image4.png"/><Relationship Id="rId5" Type="http://schemas.openxmlformats.org/officeDocument/2006/relationships/package" Target="../embeddings/Microsoft_Excel_Sheet1.xlsx"/><Relationship Id="rId6" Type="http://schemas.openxmlformats.org/officeDocument/2006/relationships/package" Target="../embeddings/Microsoft_Excel_Sheet1.xlsx"/><Relationship Id="rId7"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50.png"/><Relationship Id="rId5" Type="http://schemas.openxmlformats.org/officeDocument/2006/relationships/image" Target="../media/image54.png"/><Relationship Id="rId6" Type="http://schemas.openxmlformats.org/officeDocument/2006/relationships/image" Target="../media/image6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56.png"/><Relationship Id="rId5" Type="http://schemas.openxmlformats.org/officeDocument/2006/relationships/image" Target="../media/image59.png"/><Relationship Id="rId6" Type="http://schemas.openxmlformats.org/officeDocument/2006/relationships/image" Target="../media/image6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69.png"/><Relationship Id="rId5" Type="http://schemas.openxmlformats.org/officeDocument/2006/relationships/image" Target="../media/image58.png"/><Relationship Id="rId6" Type="http://schemas.openxmlformats.org/officeDocument/2006/relationships/image" Target="../media/image6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57.jpg"/><Relationship Id="rId5" Type="http://schemas.openxmlformats.org/officeDocument/2006/relationships/image" Target="../media/image7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6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6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hyperlink" Target="https://www.kaggle.com/c/walmart-recruiting-store-sales-forecasting/dat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6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6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1"/>
          <p:cNvGrpSpPr/>
          <p:nvPr/>
        </p:nvGrpSpPr>
        <p:grpSpPr>
          <a:xfrm>
            <a:off x="6586000" y="1626148"/>
            <a:ext cx="5116000" cy="3605600"/>
            <a:chOff x="4939500" y="1219611"/>
            <a:chExt cx="3837000" cy="2704200"/>
          </a:xfrm>
        </p:grpSpPr>
        <p:cxnSp>
          <p:nvCxnSpPr>
            <p:cNvPr id="110" name="Google Shape;110;p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1" name="Google Shape;111;p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2" name="Google Shape;112;p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3" name="Google Shape;113;p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4" name="Google Shape;114;p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5" name="Google Shape;115;p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6" name="Google Shape;116;p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7" name="Google Shape;117;p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8" name="Google Shape;118;p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9" name="Google Shape;119;p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20" name="Google Shape;120;p1"/>
          <p:cNvSpPr/>
          <p:nvPr/>
        </p:nvSpPr>
        <p:spPr>
          <a:xfrm>
            <a:off x="9353227" y="2844159"/>
            <a:ext cx="382000" cy="382000"/>
          </a:xfrm>
          <a:prstGeom prst="ellipse">
            <a:avLst/>
          </a:prstGeom>
          <a:noFill/>
          <a:ln cap="flat" cmpd="sng" w="19050">
            <a:solidFill>
              <a:schemeClr val="accent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1" name="Google Shape;121;p1"/>
          <p:cNvSpPr txBox="1"/>
          <p:nvPr>
            <p:ph type="title"/>
          </p:nvPr>
        </p:nvSpPr>
        <p:spPr>
          <a:xfrm>
            <a:off x="354000" y="88491"/>
            <a:ext cx="5393600" cy="6334614"/>
          </a:xfrm>
          <a:prstGeom prst="rect">
            <a:avLst/>
          </a:prstGeom>
          <a:noFill/>
          <a:ln>
            <a:noFill/>
          </a:ln>
        </p:spPr>
        <p:txBody>
          <a:bodyPr anchorCtr="0" anchor="b" bIns="121900" lIns="121900" spcFirstLastPara="1" rIns="121900" wrap="square" tIns="121900">
            <a:noAutofit/>
          </a:bodyPr>
          <a:lstStyle/>
          <a:p>
            <a:pPr indent="0" lvl="0" marL="0" marR="0" rtl="0" algn="l">
              <a:lnSpc>
                <a:spcPct val="125000"/>
              </a:lnSpc>
              <a:spcBef>
                <a:spcPts val="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rPr b="1" i="0" lang="en-US" sz="3333" u="none" cap="none" strike="noStrike">
                <a:solidFill>
                  <a:schemeClr val="accent2"/>
                </a:solidFill>
                <a:highlight>
                  <a:srgbClr val="FFFFFF"/>
                </a:highlight>
                <a:latin typeface="Times New Roman"/>
                <a:ea typeface="Times New Roman"/>
                <a:cs typeface="Times New Roman"/>
                <a:sym typeface="Times New Roman"/>
              </a:rPr>
              <a:t>Walmart Recruiting - Store Sales Forecasting</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rPr b="1" i="0" lang="en-US" sz="3333" u="none" cap="none" strike="noStrike">
                <a:solidFill>
                  <a:schemeClr val="accent2"/>
                </a:solidFill>
                <a:highlight>
                  <a:srgbClr val="FFFFFF"/>
                </a:highlight>
                <a:latin typeface="Times New Roman"/>
                <a:ea typeface="Times New Roman"/>
                <a:cs typeface="Times New Roman"/>
                <a:sym typeface="Times New Roman"/>
              </a:rPr>
              <a:t>MSA 8200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rPr b="1" i="0" lang="en-US" sz="3333" u="none" cap="none" strike="noStrike">
                <a:solidFill>
                  <a:schemeClr val="accent2"/>
                </a:solidFill>
                <a:highlight>
                  <a:srgbClr val="FFFFFF"/>
                </a:highlight>
                <a:latin typeface="Times New Roman"/>
                <a:ea typeface="Times New Roman"/>
                <a:cs typeface="Times New Roman"/>
                <a:sym typeface="Times New Roman"/>
              </a:rPr>
              <a:t>Mini Project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rPr b="1" i="0" lang="en-US" sz="3333" u="none" cap="none" strike="noStrike">
                <a:solidFill>
                  <a:schemeClr val="accent2"/>
                </a:solidFill>
                <a:highlight>
                  <a:srgbClr val="FFFFFF"/>
                </a:highlight>
                <a:latin typeface="Times New Roman"/>
                <a:ea typeface="Times New Roman"/>
                <a:cs typeface="Times New Roman"/>
                <a:sym typeface="Times New Roman"/>
              </a:rPr>
              <a:t>Spring 2022</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25000"/>
              </a:lnSpc>
              <a:spcBef>
                <a:spcPts val="800"/>
              </a:spcBef>
              <a:spcAft>
                <a:spcPts val="0"/>
              </a:spcAft>
              <a:buClr>
                <a:srgbClr val="000000"/>
              </a:buClr>
              <a:buSzPts val="4200"/>
              <a:buFont typeface="Arial"/>
              <a:buNone/>
            </a:pPr>
            <a:r>
              <a:t/>
            </a:r>
            <a:endParaRPr b="1" i="0" sz="3333"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ctr">
              <a:lnSpc>
                <a:spcPct val="100000"/>
              </a:lnSpc>
              <a:spcBef>
                <a:spcPts val="800"/>
              </a:spcBef>
              <a:spcAft>
                <a:spcPts val="0"/>
              </a:spcAft>
              <a:buClr>
                <a:srgbClr val="000000"/>
              </a:buClr>
              <a:buSzPts val="4200"/>
              <a:buFont typeface="Arial"/>
              <a:buNone/>
            </a:pPr>
            <a:r>
              <a:t/>
            </a:r>
            <a:endParaRPr b="0" i="0" sz="1867" u="none" cap="none" strike="noStrike">
              <a:solidFill>
                <a:schemeClr val="accent2"/>
              </a:solidFill>
              <a:latin typeface="Arial"/>
              <a:ea typeface="Arial"/>
              <a:cs typeface="Arial"/>
              <a:sym typeface="Arial"/>
            </a:endParaRPr>
          </a:p>
        </p:txBody>
      </p:sp>
      <p:sp>
        <p:nvSpPr>
          <p:cNvPr id="122" name="Google Shape;122;p1"/>
          <p:cNvSpPr txBox="1"/>
          <p:nvPr>
            <p:ph idx="1" type="subTitle"/>
          </p:nvPr>
        </p:nvSpPr>
        <p:spPr>
          <a:xfrm>
            <a:off x="149100" y="1756700"/>
            <a:ext cx="5670800" cy="1606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00"/>
              <a:buFont typeface="Arial"/>
              <a:buNone/>
            </a:pPr>
            <a:r>
              <a:rPr b="1" i="0" lang="en-US" sz="1867" u="none" cap="none" strike="noStrike">
                <a:solidFill>
                  <a:srgbClr val="000000"/>
                </a:solidFill>
                <a:latin typeface="Arial"/>
                <a:ea typeface="Arial"/>
                <a:cs typeface="Arial"/>
                <a:sym typeface="Arial"/>
              </a:rPr>
              <a:t>              </a:t>
            </a:r>
            <a:endParaRPr b="1" i="0" sz="1867" u="none" cap="none" strike="noStrike">
              <a:solidFill>
                <a:srgbClr val="000000"/>
              </a:solidFill>
              <a:latin typeface="Arial"/>
              <a:ea typeface="Arial"/>
              <a:cs typeface="Arial"/>
              <a:sym typeface="Arial"/>
            </a:endParaRPr>
          </a:p>
        </p:txBody>
      </p:sp>
      <p:grpSp>
        <p:nvGrpSpPr>
          <p:cNvPr id="123" name="Google Shape;123;p1"/>
          <p:cNvGrpSpPr/>
          <p:nvPr/>
        </p:nvGrpSpPr>
        <p:grpSpPr>
          <a:xfrm>
            <a:off x="6586046" y="2689395"/>
            <a:ext cx="5100724" cy="2098159"/>
            <a:chOff x="1000000" y="2393988"/>
            <a:chExt cx="4144235" cy="1704712"/>
          </a:xfrm>
        </p:grpSpPr>
        <p:sp>
          <p:nvSpPr>
            <p:cNvPr id="124" name="Google Shape;124;p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6" name="Google Shape;126;p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7" name="Google Shape;127;p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8" name="Google Shape;128;p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9" name="Google Shape;129;p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0" name="Google Shape;130;p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1" name="Google Shape;131;p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2" name="Google Shape;132;p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grpSp>
      <p:sp>
        <p:nvSpPr>
          <p:cNvPr id="133" name="Google Shape;133;p1"/>
          <p:cNvSpPr/>
          <p:nvPr/>
        </p:nvSpPr>
        <p:spPr>
          <a:xfrm>
            <a:off x="9129533" y="2103660"/>
            <a:ext cx="1572800" cy="458400"/>
          </a:xfrm>
          <a:prstGeom prst="wedgeRoundRectCallout">
            <a:avLst>
              <a:gd fmla="val -21432" name="adj1"/>
              <a:gd fmla="val 84969" name="adj2"/>
              <a:gd fmla="val 0" name="adj3"/>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grpSp>
        <p:nvGrpSpPr>
          <p:cNvPr id="134" name="Google Shape;134;p1"/>
          <p:cNvGrpSpPr/>
          <p:nvPr/>
        </p:nvGrpSpPr>
        <p:grpSpPr>
          <a:xfrm>
            <a:off x="6586077" y="2370849"/>
            <a:ext cx="5115881" cy="2005065"/>
            <a:chOff x="1000025" y="2059300"/>
            <a:chExt cx="4156550" cy="1629075"/>
          </a:xfrm>
        </p:grpSpPr>
        <p:sp>
          <p:nvSpPr>
            <p:cNvPr id="135" name="Google Shape;135;p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7" name="Google Shape;137;p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8" name="Google Shape;138;p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9" name="Google Shape;139;p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0" name="Google Shape;140;p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1" name="Google Shape;141;p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2" name="Google Shape;142;p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3" name="Google Shape;143;p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grpSp>
      <p:sp>
        <p:nvSpPr>
          <p:cNvPr id="144" name="Google Shape;144;p1"/>
          <p:cNvSpPr txBox="1"/>
          <p:nvPr>
            <p:ph idx="2" type="body"/>
          </p:nvPr>
        </p:nvSpPr>
        <p:spPr>
          <a:xfrm>
            <a:off x="9129533" y="2141860"/>
            <a:ext cx="1572800" cy="3820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US" sz="1733" u="none" cap="none" strike="noStrike">
                <a:solidFill>
                  <a:schemeClr val="dk1"/>
                </a:solidFill>
                <a:latin typeface="Arial"/>
                <a:ea typeface="Arial"/>
                <a:cs typeface="Arial"/>
                <a:sym typeface="Arial"/>
              </a:rPr>
              <a:t>Analysis</a:t>
            </a:r>
            <a:endParaRPr b="0" i="0" sz="1733" u="none" cap="none" strike="noStrike">
              <a:solidFill>
                <a:schemeClr val="dk1"/>
              </a:solidFill>
              <a:latin typeface="Arial"/>
              <a:ea typeface="Arial"/>
              <a:cs typeface="Arial"/>
              <a:sym typeface="Arial"/>
            </a:endParaRPr>
          </a:p>
        </p:txBody>
      </p:sp>
      <p:pic>
        <p:nvPicPr>
          <p:cNvPr descr="Logo, company name&#10;&#10;Description automatically generated" id="145" name="Google Shape;145;p1"/>
          <p:cNvPicPr preferRelativeResize="0"/>
          <p:nvPr/>
        </p:nvPicPr>
        <p:blipFill rotWithShape="1">
          <a:blip r:embed="rId3">
            <a:alphaModFix/>
          </a:blip>
          <a:srcRect b="22905" l="0" r="0" t="19349"/>
          <a:stretch/>
        </p:blipFill>
        <p:spPr>
          <a:xfrm>
            <a:off x="384868" y="502004"/>
            <a:ext cx="2228850" cy="9652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51" name="Google Shape;251;p7"/>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7"/>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7"/>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p7"/>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255" name="Google Shape;255;p7"/>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256" name="Google Shape;256;p7"/>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Visualization</a:t>
            </a:r>
            <a:endParaRPr/>
          </a:p>
        </p:txBody>
      </p:sp>
      <p:pic>
        <p:nvPicPr>
          <p:cNvPr id="257" name="Google Shape;257;p7"/>
          <p:cNvPicPr preferRelativeResize="0"/>
          <p:nvPr/>
        </p:nvPicPr>
        <p:blipFill rotWithShape="1">
          <a:blip r:embed="rId4">
            <a:alphaModFix/>
          </a:blip>
          <a:srcRect b="0" l="0" r="0" t="0"/>
          <a:stretch/>
        </p:blipFill>
        <p:spPr>
          <a:xfrm>
            <a:off x="-2" y="2990502"/>
            <a:ext cx="5914907" cy="3860615"/>
          </a:xfrm>
          <a:prstGeom prst="rect">
            <a:avLst/>
          </a:prstGeom>
          <a:noFill/>
          <a:ln>
            <a:noFill/>
          </a:ln>
        </p:spPr>
      </p:pic>
      <p:pic>
        <p:nvPicPr>
          <p:cNvPr id="258" name="Google Shape;258;p7"/>
          <p:cNvPicPr preferRelativeResize="0"/>
          <p:nvPr/>
        </p:nvPicPr>
        <p:blipFill rotWithShape="1">
          <a:blip r:embed="rId5">
            <a:alphaModFix/>
          </a:blip>
          <a:srcRect b="0" l="0" r="0" t="0"/>
          <a:stretch/>
        </p:blipFill>
        <p:spPr>
          <a:xfrm>
            <a:off x="6047960" y="3075396"/>
            <a:ext cx="6139825" cy="3789149"/>
          </a:xfrm>
          <a:prstGeom prst="rect">
            <a:avLst/>
          </a:prstGeom>
          <a:noFill/>
          <a:ln>
            <a:noFill/>
          </a:ln>
        </p:spPr>
      </p:pic>
      <p:sp>
        <p:nvSpPr>
          <p:cNvPr id="259" name="Google Shape;259;p7"/>
          <p:cNvSpPr txBox="1"/>
          <p:nvPr/>
        </p:nvSpPr>
        <p:spPr>
          <a:xfrm>
            <a:off x="3352800" y="1840918"/>
            <a:ext cx="461132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Distribution of Continuous variables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65" name="Google Shape;265;p8"/>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8"/>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8"/>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8"/>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269" name="Google Shape;269;p8"/>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270" name="Google Shape;270;p8"/>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Visualization</a:t>
            </a:r>
            <a:endParaRPr/>
          </a:p>
        </p:txBody>
      </p:sp>
      <p:sp>
        <p:nvSpPr>
          <p:cNvPr id="271" name="Google Shape;271;p8"/>
          <p:cNvSpPr txBox="1"/>
          <p:nvPr/>
        </p:nvSpPr>
        <p:spPr>
          <a:xfrm>
            <a:off x="3352800" y="1713100"/>
            <a:ext cx="461132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Distribution of Weekly Sales </a:t>
            </a:r>
            <a:endParaRPr b="0" i="0" sz="1400" u="none" cap="none" strike="noStrike">
              <a:solidFill>
                <a:srgbClr val="000000"/>
              </a:solidFill>
              <a:latin typeface="Arial"/>
              <a:ea typeface="Arial"/>
              <a:cs typeface="Arial"/>
              <a:sym typeface="Arial"/>
            </a:endParaRPr>
          </a:p>
        </p:txBody>
      </p:sp>
      <p:pic>
        <p:nvPicPr>
          <p:cNvPr id="272" name="Google Shape;272;p8"/>
          <p:cNvPicPr preferRelativeResize="0"/>
          <p:nvPr/>
        </p:nvPicPr>
        <p:blipFill rotWithShape="1">
          <a:blip r:embed="rId4">
            <a:alphaModFix/>
          </a:blip>
          <a:srcRect b="0" l="0" r="0" t="0"/>
          <a:stretch/>
        </p:blipFill>
        <p:spPr>
          <a:xfrm>
            <a:off x="0" y="2874609"/>
            <a:ext cx="6168444" cy="3806811"/>
          </a:xfrm>
          <a:prstGeom prst="rect">
            <a:avLst/>
          </a:prstGeom>
          <a:noFill/>
          <a:ln>
            <a:noFill/>
          </a:ln>
        </p:spPr>
      </p:pic>
      <p:pic>
        <p:nvPicPr>
          <p:cNvPr id="273" name="Google Shape;273;p8"/>
          <p:cNvPicPr preferRelativeResize="0"/>
          <p:nvPr/>
        </p:nvPicPr>
        <p:blipFill rotWithShape="1">
          <a:blip r:embed="rId5">
            <a:alphaModFix/>
          </a:blip>
          <a:srcRect b="0" l="0" r="0" t="0"/>
          <a:stretch/>
        </p:blipFill>
        <p:spPr>
          <a:xfrm>
            <a:off x="5899384" y="2307306"/>
            <a:ext cx="6292617" cy="38834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79" name="Google Shape;279;p9"/>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9"/>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p9"/>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9"/>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283" name="Google Shape;283;p9"/>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284" name="Google Shape;284;p9"/>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Visualization</a:t>
            </a:r>
            <a:endParaRPr/>
          </a:p>
        </p:txBody>
      </p:sp>
      <p:sp>
        <p:nvSpPr>
          <p:cNvPr id="285" name="Google Shape;285;p9"/>
          <p:cNvSpPr txBox="1"/>
          <p:nvPr/>
        </p:nvSpPr>
        <p:spPr>
          <a:xfrm>
            <a:off x="3352800" y="1840918"/>
            <a:ext cx="586985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Distribution of Total Sales per week for 52 weeks</a:t>
            </a:r>
            <a:endParaRPr b="0" i="0" sz="1400" u="none" cap="none" strike="noStrike">
              <a:solidFill>
                <a:srgbClr val="000000"/>
              </a:solidFill>
              <a:latin typeface="Arial"/>
              <a:ea typeface="Arial"/>
              <a:cs typeface="Arial"/>
              <a:sym typeface="Arial"/>
            </a:endParaRPr>
          </a:p>
        </p:txBody>
      </p:sp>
      <p:pic>
        <p:nvPicPr>
          <p:cNvPr descr="Chart, bar chart&#10;&#10;Description automatically generated" id="286" name="Google Shape;286;p9"/>
          <p:cNvPicPr preferRelativeResize="0"/>
          <p:nvPr/>
        </p:nvPicPr>
        <p:blipFill rotWithShape="1">
          <a:blip r:embed="rId4">
            <a:alphaModFix/>
          </a:blip>
          <a:srcRect b="0" l="0" r="0" t="0"/>
          <a:stretch/>
        </p:blipFill>
        <p:spPr>
          <a:xfrm>
            <a:off x="983224" y="2339350"/>
            <a:ext cx="10717161" cy="42868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92" name="Google Shape;292;p10"/>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 name="Google Shape;293;p10"/>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10"/>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p10"/>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296" name="Google Shape;296;p10"/>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297" name="Google Shape;297;p10"/>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Visualization</a:t>
            </a:r>
            <a:endParaRPr/>
          </a:p>
        </p:txBody>
      </p:sp>
      <p:sp>
        <p:nvSpPr>
          <p:cNvPr id="298" name="Google Shape;298;p10"/>
          <p:cNvSpPr txBox="1"/>
          <p:nvPr/>
        </p:nvSpPr>
        <p:spPr>
          <a:xfrm>
            <a:off x="3008679" y="1731978"/>
            <a:ext cx="61746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Distribution of Department wise Mean Sales </a:t>
            </a:r>
            <a:endParaRPr b="0" i="0" sz="1400" u="none" cap="none" strike="noStrike">
              <a:solidFill>
                <a:srgbClr val="000000"/>
              </a:solidFill>
              <a:latin typeface="Arial"/>
              <a:ea typeface="Arial"/>
              <a:cs typeface="Arial"/>
              <a:sym typeface="Arial"/>
            </a:endParaRPr>
          </a:p>
        </p:txBody>
      </p:sp>
      <p:pic>
        <p:nvPicPr>
          <p:cNvPr descr="Chart, histogram&#10;&#10;Description automatically generated" id="299" name="Google Shape;299;p10"/>
          <p:cNvPicPr preferRelativeResize="0"/>
          <p:nvPr/>
        </p:nvPicPr>
        <p:blipFill rotWithShape="1">
          <a:blip r:embed="rId4">
            <a:alphaModFix/>
          </a:blip>
          <a:srcRect b="0" l="0" r="0" t="0"/>
          <a:stretch/>
        </p:blipFill>
        <p:spPr>
          <a:xfrm>
            <a:off x="862346" y="2349174"/>
            <a:ext cx="10467307" cy="41869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05" name="Google Shape;305;p11"/>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11"/>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11"/>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p11"/>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309" name="Google Shape;309;p11"/>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310" name="Google Shape;310;p11"/>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Visualization</a:t>
            </a:r>
            <a:endParaRPr/>
          </a:p>
        </p:txBody>
      </p:sp>
      <p:sp>
        <p:nvSpPr>
          <p:cNvPr id="311" name="Google Shape;311;p11"/>
          <p:cNvSpPr txBox="1"/>
          <p:nvPr/>
        </p:nvSpPr>
        <p:spPr>
          <a:xfrm>
            <a:off x="3008679" y="1574666"/>
            <a:ext cx="617465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Distribution of Mean weekly sales per store and Distribution of sales by days of the month</a:t>
            </a:r>
            <a:endParaRPr b="0" i="0" sz="1400" u="none" cap="none" strike="noStrike">
              <a:solidFill>
                <a:srgbClr val="000000"/>
              </a:solidFill>
              <a:latin typeface="Arial"/>
              <a:ea typeface="Arial"/>
              <a:cs typeface="Arial"/>
              <a:sym typeface="Arial"/>
            </a:endParaRPr>
          </a:p>
        </p:txBody>
      </p:sp>
      <p:pic>
        <p:nvPicPr>
          <p:cNvPr id="312" name="Google Shape;312;p11"/>
          <p:cNvPicPr preferRelativeResize="0"/>
          <p:nvPr/>
        </p:nvPicPr>
        <p:blipFill rotWithShape="1">
          <a:blip r:embed="rId4">
            <a:alphaModFix/>
          </a:blip>
          <a:srcRect b="0" l="0" r="0" t="0"/>
          <a:stretch/>
        </p:blipFill>
        <p:spPr>
          <a:xfrm>
            <a:off x="-2" y="2802193"/>
            <a:ext cx="5756972" cy="3552874"/>
          </a:xfrm>
          <a:prstGeom prst="rect">
            <a:avLst/>
          </a:prstGeom>
          <a:noFill/>
          <a:ln>
            <a:noFill/>
          </a:ln>
        </p:spPr>
      </p:pic>
      <p:pic>
        <p:nvPicPr>
          <p:cNvPr id="313" name="Google Shape;313;p11"/>
          <p:cNvPicPr preferRelativeResize="0"/>
          <p:nvPr/>
        </p:nvPicPr>
        <p:blipFill rotWithShape="1">
          <a:blip r:embed="rId5">
            <a:alphaModFix/>
          </a:blip>
          <a:srcRect b="0" l="0" r="0" t="0"/>
          <a:stretch/>
        </p:blipFill>
        <p:spPr>
          <a:xfrm>
            <a:off x="6047960" y="2721663"/>
            <a:ext cx="6016527" cy="37130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40"/>
          <p:cNvSpPr/>
          <p:nvPr/>
        </p:nvSpPr>
        <p:spPr>
          <a:xfrm flipH="1">
            <a:off x="2" y="0"/>
            <a:ext cx="12191998" cy="1575955"/>
          </a:xfrm>
          <a:prstGeom prst="rect">
            <a:avLst/>
          </a:prstGeom>
          <a:gradFill>
            <a:gsLst>
              <a:gs pos="0">
                <a:srgbClr val="000000">
                  <a:alpha val="94901"/>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p40"/>
          <p:cNvSpPr/>
          <p:nvPr/>
        </p:nvSpPr>
        <p:spPr>
          <a:xfrm flipH="1" rot="10800000">
            <a:off x="8128857" y="0"/>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1" name="Google Shape;321;p40"/>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941"/>
                </a:srgbClr>
              </a:gs>
              <a:gs pos="100000">
                <a:srgbClr val="000000">
                  <a:alpha val="72941"/>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2" name="Google Shape;322;p40"/>
          <p:cNvSpPr/>
          <p:nvPr/>
        </p:nvSpPr>
        <p:spPr>
          <a:xfrm>
            <a:off x="3825434" y="0"/>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3" name="Google Shape;323;p40"/>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Data Exploration</a:t>
            </a:r>
            <a:endParaRPr/>
          </a:p>
        </p:txBody>
      </p:sp>
      <p:pic>
        <p:nvPicPr>
          <p:cNvPr descr="Chart&#10;&#10;Description automatically generated" id="324" name="Google Shape;324;p40"/>
          <p:cNvPicPr preferRelativeResize="0"/>
          <p:nvPr/>
        </p:nvPicPr>
        <p:blipFill rotWithShape="1">
          <a:blip r:embed="rId3">
            <a:alphaModFix/>
          </a:blip>
          <a:srcRect b="0" l="0" r="0" t="0"/>
          <a:stretch/>
        </p:blipFill>
        <p:spPr>
          <a:xfrm>
            <a:off x="10147" y="1575458"/>
            <a:ext cx="4194036" cy="2589816"/>
          </a:xfrm>
          <a:prstGeom prst="rect">
            <a:avLst/>
          </a:prstGeom>
          <a:noFill/>
          <a:ln>
            <a:noFill/>
          </a:ln>
        </p:spPr>
      </p:pic>
      <p:pic>
        <p:nvPicPr>
          <p:cNvPr descr="Chart, box and whisker chart&#10;&#10;Description automatically generated" id="325" name="Google Shape;325;p40"/>
          <p:cNvPicPr preferRelativeResize="0"/>
          <p:nvPr/>
        </p:nvPicPr>
        <p:blipFill rotWithShape="1">
          <a:blip r:embed="rId4">
            <a:alphaModFix/>
          </a:blip>
          <a:srcRect b="0" l="0" r="0" t="0"/>
          <a:stretch/>
        </p:blipFill>
        <p:spPr>
          <a:xfrm>
            <a:off x="10147" y="4365639"/>
            <a:ext cx="4277670" cy="2492475"/>
          </a:xfrm>
          <a:prstGeom prst="rect">
            <a:avLst/>
          </a:prstGeom>
          <a:noFill/>
          <a:ln>
            <a:noFill/>
          </a:ln>
        </p:spPr>
      </p:pic>
      <p:pic>
        <p:nvPicPr>
          <p:cNvPr descr="Logo&#10;&#10;Description automatically generated" id="326" name="Google Shape;326;p40"/>
          <p:cNvPicPr preferRelativeResize="0"/>
          <p:nvPr/>
        </p:nvPicPr>
        <p:blipFill rotWithShape="1">
          <a:blip r:embed="rId5">
            <a:alphaModFix/>
          </a:blip>
          <a:srcRect b="7818" l="0" r="20272" t="0"/>
          <a:stretch/>
        </p:blipFill>
        <p:spPr>
          <a:xfrm>
            <a:off x="8908972" y="498345"/>
            <a:ext cx="2502912" cy="578770"/>
          </a:xfrm>
          <a:prstGeom prst="rect">
            <a:avLst/>
          </a:prstGeom>
          <a:noFill/>
          <a:ln>
            <a:noFill/>
          </a:ln>
        </p:spPr>
      </p:pic>
      <p:pic>
        <p:nvPicPr>
          <p:cNvPr id="327" name="Google Shape;327;p40"/>
          <p:cNvPicPr preferRelativeResize="0"/>
          <p:nvPr/>
        </p:nvPicPr>
        <p:blipFill rotWithShape="1">
          <a:blip r:embed="rId6">
            <a:alphaModFix/>
          </a:blip>
          <a:srcRect b="0" l="0" r="0" t="0"/>
          <a:stretch/>
        </p:blipFill>
        <p:spPr>
          <a:xfrm>
            <a:off x="7071977" y="1575458"/>
            <a:ext cx="4074993" cy="2513822"/>
          </a:xfrm>
          <a:prstGeom prst="rect">
            <a:avLst/>
          </a:prstGeom>
          <a:noFill/>
          <a:ln>
            <a:noFill/>
          </a:ln>
        </p:spPr>
      </p:pic>
      <p:pic>
        <p:nvPicPr>
          <p:cNvPr id="328" name="Google Shape;328;p40"/>
          <p:cNvPicPr preferRelativeResize="0"/>
          <p:nvPr/>
        </p:nvPicPr>
        <p:blipFill rotWithShape="1">
          <a:blip r:embed="rId7">
            <a:alphaModFix/>
          </a:blip>
          <a:srcRect b="0" l="0" r="0" t="0"/>
          <a:stretch/>
        </p:blipFill>
        <p:spPr>
          <a:xfrm>
            <a:off x="7127745" y="4294937"/>
            <a:ext cx="3963459" cy="25632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p41"/>
          <p:cNvSpPr/>
          <p:nvPr/>
        </p:nvSpPr>
        <p:spPr>
          <a:xfrm flipH="1">
            <a:off x="2" y="0"/>
            <a:ext cx="12191998" cy="1575955"/>
          </a:xfrm>
          <a:prstGeom prst="rect">
            <a:avLst/>
          </a:prstGeom>
          <a:gradFill>
            <a:gsLst>
              <a:gs pos="0">
                <a:srgbClr val="000000">
                  <a:alpha val="94901"/>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5" name="Google Shape;335;p41"/>
          <p:cNvSpPr/>
          <p:nvPr/>
        </p:nvSpPr>
        <p:spPr>
          <a:xfrm flipH="1" rot="10800000">
            <a:off x="8128857" y="0"/>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6" name="Google Shape;336;p41"/>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941"/>
                </a:srgbClr>
              </a:gs>
              <a:gs pos="100000">
                <a:srgbClr val="000000">
                  <a:alpha val="72941"/>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7" name="Google Shape;337;p41"/>
          <p:cNvSpPr/>
          <p:nvPr/>
        </p:nvSpPr>
        <p:spPr>
          <a:xfrm>
            <a:off x="3825434" y="0"/>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8" name="Google Shape;338;p41"/>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Data Exploration</a:t>
            </a:r>
            <a:endParaRPr/>
          </a:p>
        </p:txBody>
      </p:sp>
      <p:pic>
        <p:nvPicPr>
          <p:cNvPr id="339" name="Google Shape;339;p41"/>
          <p:cNvPicPr preferRelativeResize="0"/>
          <p:nvPr/>
        </p:nvPicPr>
        <p:blipFill rotWithShape="1">
          <a:blip r:embed="rId3">
            <a:alphaModFix/>
          </a:blip>
          <a:srcRect b="0" l="0" r="0" t="0"/>
          <a:stretch/>
        </p:blipFill>
        <p:spPr>
          <a:xfrm>
            <a:off x="-1" y="1575461"/>
            <a:ext cx="4758815" cy="2571239"/>
          </a:xfrm>
          <a:prstGeom prst="rect">
            <a:avLst/>
          </a:prstGeom>
          <a:noFill/>
          <a:ln>
            <a:noFill/>
          </a:ln>
        </p:spPr>
      </p:pic>
      <p:pic>
        <p:nvPicPr>
          <p:cNvPr id="340" name="Google Shape;340;p41"/>
          <p:cNvPicPr preferRelativeResize="0"/>
          <p:nvPr/>
        </p:nvPicPr>
        <p:blipFill rotWithShape="1">
          <a:blip r:embed="rId4">
            <a:alphaModFix/>
          </a:blip>
          <a:srcRect b="0" l="0" r="0" t="0"/>
          <a:stretch/>
        </p:blipFill>
        <p:spPr>
          <a:xfrm>
            <a:off x="7062872" y="4475272"/>
            <a:ext cx="4443106" cy="2345222"/>
          </a:xfrm>
          <a:prstGeom prst="rect">
            <a:avLst/>
          </a:prstGeom>
          <a:noFill/>
          <a:ln>
            <a:noFill/>
          </a:ln>
        </p:spPr>
      </p:pic>
      <p:pic>
        <p:nvPicPr>
          <p:cNvPr descr="Logo&#10;&#10;Description automatically generated" id="341" name="Google Shape;341;p41"/>
          <p:cNvPicPr preferRelativeResize="0"/>
          <p:nvPr/>
        </p:nvPicPr>
        <p:blipFill rotWithShape="1">
          <a:blip r:embed="rId5">
            <a:alphaModFix/>
          </a:blip>
          <a:srcRect b="7818" l="0" r="20272" t="0"/>
          <a:stretch/>
        </p:blipFill>
        <p:spPr>
          <a:xfrm>
            <a:off x="8751664" y="413418"/>
            <a:ext cx="2502912" cy="578770"/>
          </a:xfrm>
          <a:prstGeom prst="rect">
            <a:avLst/>
          </a:prstGeom>
          <a:noFill/>
          <a:ln>
            <a:noFill/>
          </a:ln>
        </p:spPr>
      </p:pic>
      <p:pic>
        <p:nvPicPr>
          <p:cNvPr id="342" name="Google Shape;342;p41"/>
          <p:cNvPicPr preferRelativeResize="0"/>
          <p:nvPr/>
        </p:nvPicPr>
        <p:blipFill rotWithShape="1">
          <a:blip r:embed="rId6">
            <a:alphaModFix/>
          </a:blip>
          <a:srcRect b="0" l="0" r="0" t="0"/>
          <a:stretch/>
        </p:blipFill>
        <p:spPr>
          <a:xfrm>
            <a:off x="0" y="4391178"/>
            <a:ext cx="5152550" cy="2438400"/>
          </a:xfrm>
          <a:prstGeom prst="rect">
            <a:avLst/>
          </a:prstGeom>
          <a:noFill/>
          <a:ln>
            <a:noFill/>
          </a:ln>
        </p:spPr>
      </p:pic>
      <p:pic>
        <p:nvPicPr>
          <p:cNvPr id="343" name="Google Shape;343;p41"/>
          <p:cNvPicPr preferRelativeResize="0"/>
          <p:nvPr/>
        </p:nvPicPr>
        <p:blipFill rotWithShape="1">
          <a:blip r:embed="rId7">
            <a:alphaModFix/>
          </a:blip>
          <a:srcRect b="0" l="0" r="0" t="0"/>
          <a:stretch/>
        </p:blipFill>
        <p:spPr>
          <a:xfrm>
            <a:off x="7062872" y="1619809"/>
            <a:ext cx="4295758" cy="28179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49" name="Google Shape;349;p42"/>
          <p:cNvSpPr/>
          <p:nvPr/>
        </p:nvSpPr>
        <p:spPr>
          <a:xfrm flipH="1">
            <a:off x="0" y="492"/>
            <a:ext cx="12192000" cy="1575900"/>
          </a:xfrm>
          <a:prstGeom prst="rect">
            <a:avLst/>
          </a:prstGeom>
          <a:gradFill>
            <a:gsLst>
              <a:gs pos="0">
                <a:srgbClr val="1F3864"/>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0" name="Google Shape;350;p42"/>
          <p:cNvSpPr/>
          <p:nvPr/>
        </p:nvSpPr>
        <p:spPr>
          <a:xfrm flipH="1" rot="10800000">
            <a:off x="8128857" y="-53"/>
            <a:ext cx="4063200" cy="1576500"/>
          </a:xfrm>
          <a:prstGeom prst="rect">
            <a:avLst/>
          </a:prstGeom>
          <a:gradFill>
            <a:gsLst>
              <a:gs pos="0">
                <a:srgbClr val="1F3864">
                  <a:alpha val="67058"/>
                </a:srgbClr>
              </a:gs>
              <a:gs pos="19000">
                <a:srgbClr val="1F3864">
                  <a:alpha val="67058"/>
                </a:srgbClr>
              </a:gs>
              <a:gs pos="100000">
                <a:srgbClr val="4472C4">
                  <a:alpha val="78039"/>
                </a:srgbClr>
              </a:gs>
            </a:gsLst>
            <a:lin ang="1920016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1" name="Google Shape;351;p42"/>
          <p:cNvSpPr/>
          <p:nvPr/>
        </p:nvSpPr>
        <p:spPr>
          <a:xfrm rot="5400000">
            <a:off x="5307752" y="-5307749"/>
            <a:ext cx="1576500" cy="12192000"/>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3999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2" name="Google Shape;352;p42"/>
          <p:cNvSpPr/>
          <p:nvPr/>
        </p:nvSpPr>
        <p:spPr>
          <a:xfrm>
            <a:off x="3825434" y="986"/>
            <a:ext cx="4303500" cy="1575600"/>
          </a:xfrm>
          <a:prstGeom prst="rect">
            <a:avLst/>
          </a:prstGeom>
          <a:gradFill>
            <a:gsLst>
              <a:gs pos="0">
                <a:srgbClr val="4472C4">
                  <a:alpha val="16078"/>
                </a:srgbClr>
              </a:gs>
              <a:gs pos="74000">
                <a:srgbClr val="1F3864">
                  <a:alpha val="0"/>
                </a:srgbClr>
              </a:gs>
              <a:gs pos="100000">
                <a:srgbClr val="1F3864">
                  <a:alpha val="0"/>
                </a:srgbClr>
              </a:gs>
            </a:gsLst>
            <a:lin ang="1440003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Logo&#10;&#10;Description automatically generated" id="353" name="Google Shape;353;p42"/>
          <p:cNvPicPr preferRelativeResize="0"/>
          <p:nvPr/>
        </p:nvPicPr>
        <p:blipFill rotWithShape="1">
          <a:blip r:embed="rId3">
            <a:alphaModFix/>
          </a:blip>
          <a:srcRect b="7816" l="0" r="20273" t="0"/>
          <a:stretch/>
        </p:blipFill>
        <p:spPr>
          <a:xfrm>
            <a:off x="8285908" y="423280"/>
            <a:ext cx="3749040" cy="871249"/>
          </a:xfrm>
          <a:prstGeom prst="rect">
            <a:avLst/>
          </a:prstGeom>
          <a:noFill/>
          <a:ln>
            <a:noFill/>
          </a:ln>
        </p:spPr>
      </p:pic>
      <p:sp>
        <p:nvSpPr>
          <p:cNvPr id="354" name="Google Shape;354;p42"/>
          <p:cNvSpPr txBox="1"/>
          <p:nvPr>
            <p:ph type="title"/>
          </p:nvPr>
        </p:nvSpPr>
        <p:spPr>
          <a:xfrm>
            <a:off x="208719" y="353160"/>
            <a:ext cx="11678400" cy="9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Exploration</a:t>
            </a:r>
            <a:endParaRPr/>
          </a:p>
        </p:txBody>
      </p:sp>
      <p:pic>
        <p:nvPicPr>
          <p:cNvPr id="355" name="Google Shape;355;p42"/>
          <p:cNvPicPr preferRelativeResize="0"/>
          <p:nvPr/>
        </p:nvPicPr>
        <p:blipFill rotWithShape="1">
          <a:blip r:embed="rId4">
            <a:alphaModFix/>
          </a:blip>
          <a:srcRect b="0" l="0" r="0" t="0"/>
          <a:stretch/>
        </p:blipFill>
        <p:spPr>
          <a:xfrm>
            <a:off x="6426" y="1576392"/>
            <a:ext cx="4303500" cy="2655874"/>
          </a:xfrm>
          <a:prstGeom prst="rect">
            <a:avLst/>
          </a:prstGeom>
          <a:noFill/>
          <a:ln>
            <a:noFill/>
          </a:ln>
        </p:spPr>
      </p:pic>
      <p:pic>
        <p:nvPicPr>
          <p:cNvPr id="356" name="Google Shape;356;p42"/>
          <p:cNvPicPr preferRelativeResize="0"/>
          <p:nvPr/>
        </p:nvPicPr>
        <p:blipFill rotWithShape="1">
          <a:blip r:embed="rId5">
            <a:alphaModFix/>
          </a:blip>
          <a:srcRect b="0" l="0" r="0" t="0"/>
          <a:stretch/>
        </p:blipFill>
        <p:spPr>
          <a:xfrm>
            <a:off x="7763732" y="1576392"/>
            <a:ext cx="4421842" cy="2728908"/>
          </a:xfrm>
          <a:prstGeom prst="rect">
            <a:avLst/>
          </a:prstGeom>
          <a:noFill/>
          <a:ln>
            <a:noFill/>
          </a:ln>
        </p:spPr>
      </p:pic>
      <p:pic>
        <p:nvPicPr>
          <p:cNvPr id="357" name="Google Shape;357;p42"/>
          <p:cNvPicPr preferRelativeResize="0"/>
          <p:nvPr/>
        </p:nvPicPr>
        <p:blipFill rotWithShape="1">
          <a:blip r:embed="rId6">
            <a:alphaModFix/>
          </a:blip>
          <a:srcRect b="0" l="0" r="0" t="0"/>
          <a:stretch/>
        </p:blipFill>
        <p:spPr>
          <a:xfrm>
            <a:off x="-57" y="4267514"/>
            <a:ext cx="4216585" cy="2602235"/>
          </a:xfrm>
          <a:prstGeom prst="rect">
            <a:avLst/>
          </a:prstGeom>
          <a:noFill/>
          <a:ln>
            <a:noFill/>
          </a:ln>
        </p:spPr>
      </p:pic>
      <p:pic>
        <p:nvPicPr>
          <p:cNvPr id="358" name="Google Shape;358;p42"/>
          <p:cNvPicPr preferRelativeResize="0"/>
          <p:nvPr/>
        </p:nvPicPr>
        <p:blipFill rotWithShape="1">
          <a:blip r:embed="rId7">
            <a:alphaModFix/>
          </a:blip>
          <a:srcRect b="0" l="0" r="0" t="0"/>
          <a:stretch/>
        </p:blipFill>
        <p:spPr>
          <a:xfrm>
            <a:off x="7857130" y="4232266"/>
            <a:ext cx="4111977" cy="2537677"/>
          </a:xfrm>
          <a:prstGeom prst="rect">
            <a:avLst/>
          </a:prstGeom>
          <a:noFill/>
          <a:ln>
            <a:noFill/>
          </a:ln>
        </p:spPr>
      </p:pic>
      <p:pic>
        <p:nvPicPr>
          <p:cNvPr id="359" name="Google Shape;359;p42"/>
          <p:cNvPicPr preferRelativeResize="0"/>
          <p:nvPr/>
        </p:nvPicPr>
        <p:blipFill rotWithShape="1">
          <a:blip r:embed="rId8">
            <a:alphaModFix/>
          </a:blip>
          <a:srcRect b="0" l="0" r="0" t="0"/>
          <a:stretch/>
        </p:blipFill>
        <p:spPr>
          <a:xfrm>
            <a:off x="3880542" y="3320034"/>
            <a:ext cx="4031696" cy="24881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sp>
        <p:nvSpPr>
          <p:cNvPr id="364" name="Google Shape;364;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65" name="Google Shape;365;p43"/>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6" name="Google Shape;366;p43"/>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7" name="Google Shape;367;p43"/>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8" name="Google Shape;368;p43"/>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Logo&#10;&#10;Description automatically generated" id="369" name="Google Shape;369;p43"/>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370" name="Google Shape;370;p43"/>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Correlation Plots</a:t>
            </a:r>
            <a:endParaRPr/>
          </a:p>
        </p:txBody>
      </p:sp>
      <p:pic>
        <p:nvPicPr>
          <p:cNvPr id="371" name="Google Shape;371;p43"/>
          <p:cNvPicPr preferRelativeResize="0"/>
          <p:nvPr/>
        </p:nvPicPr>
        <p:blipFill rotWithShape="1">
          <a:blip r:embed="rId4">
            <a:alphaModFix/>
          </a:blip>
          <a:srcRect b="-693" l="13518" r="13594" t="-1"/>
          <a:stretch/>
        </p:blipFill>
        <p:spPr>
          <a:xfrm>
            <a:off x="80900" y="1928621"/>
            <a:ext cx="5024286" cy="4283579"/>
          </a:xfrm>
          <a:prstGeom prst="rect">
            <a:avLst/>
          </a:prstGeom>
          <a:noFill/>
          <a:ln>
            <a:noFill/>
          </a:ln>
        </p:spPr>
      </p:pic>
      <p:pic>
        <p:nvPicPr>
          <p:cNvPr id="372" name="Google Shape;372;p43"/>
          <p:cNvPicPr preferRelativeResize="0"/>
          <p:nvPr/>
        </p:nvPicPr>
        <p:blipFill rotWithShape="1">
          <a:blip r:embed="rId5">
            <a:alphaModFix/>
          </a:blip>
          <a:srcRect b="-697" l="10930" r="10922" t="0"/>
          <a:stretch/>
        </p:blipFill>
        <p:spPr>
          <a:xfrm>
            <a:off x="8418231" y="1717317"/>
            <a:ext cx="3650010" cy="2902572"/>
          </a:xfrm>
          <a:prstGeom prst="rect">
            <a:avLst/>
          </a:prstGeom>
          <a:noFill/>
          <a:ln>
            <a:noFill/>
          </a:ln>
        </p:spPr>
      </p:pic>
      <p:pic>
        <p:nvPicPr>
          <p:cNvPr id="373" name="Google Shape;373;p43"/>
          <p:cNvPicPr preferRelativeResize="0"/>
          <p:nvPr/>
        </p:nvPicPr>
        <p:blipFill rotWithShape="1">
          <a:blip r:embed="rId6">
            <a:alphaModFix/>
          </a:blip>
          <a:srcRect b="-571" l="9499" r="11613" t="0"/>
          <a:stretch/>
        </p:blipFill>
        <p:spPr>
          <a:xfrm>
            <a:off x="5279921" y="3546083"/>
            <a:ext cx="4208207" cy="33109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9" name="Google Shape;379;p44"/>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0" name="Google Shape;380;p44"/>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1" name="Google Shape;381;p44"/>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2" name="Google Shape;382;p44"/>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Logo&#10;&#10;Description automatically generated" id="383" name="Google Shape;383;p44"/>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384" name="Google Shape;384;p44"/>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Correlation Heatmap</a:t>
            </a:r>
            <a:endParaRPr/>
          </a:p>
        </p:txBody>
      </p:sp>
      <p:pic>
        <p:nvPicPr>
          <p:cNvPr id="385" name="Google Shape;385;p44"/>
          <p:cNvPicPr preferRelativeResize="0"/>
          <p:nvPr/>
        </p:nvPicPr>
        <p:blipFill rotWithShape="1">
          <a:blip r:embed="rId4">
            <a:alphaModFix/>
          </a:blip>
          <a:srcRect b="-2339" l="10003" r="11891" t="0"/>
          <a:stretch/>
        </p:blipFill>
        <p:spPr>
          <a:xfrm>
            <a:off x="6253053" y="1702365"/>
            <a:ext cx="5938948" cy="4802475"/>
          </a:xfrm>
          <a:prstGeom prst="rect">
            <a:avLst/>
          </a:prstGeom>
          <a:noFill/>
          <a:ln>
            <a:noFill/>
          </a:ln>
        </p:spPr>
      </p:pic>
      <p:pic>
        <p:nvPicPr>
          <p:cNvPr id="386" name="Google Shape;386;p44"/>
          <p:cNvPicPr preferRelativeResize="0"/>
          <p:nvPr/>
        </p:nvPicPr>
        <p:blipFill rotWithShape="1">
          <a:blip r:embed="rId5">
            <a:alphaModFix/>
          </a:blip>
          <a:srcRect b="-46" l="11705" r="10662" t="0"/>
          <a:stretch/>
        </p:blipFill>
        <p:spPr>
          <a:xfrm>
            <a:off x="403808" y="1825995"/>
            <a:ext cx="5702710" cy="453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
          <p:cNvSpPr txBox="1"/>
          <p:nvPr>
            <p:ph type="ctrTitle"/>
          </p:nvPr>
        </p:nvSpPr>
        <p:spPr>
          <a:xfrm>
            <a:off x="797467" y="145301"/>
            <a:ext cx="10962800" cy="63060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Clr>
                <a:srgbClr val="000000"/>
              </a:buClr>
              <a:buSzPts val="4200"/>
              <a:buNone/>
            </a:pPr>
            <a:r>
              <a:rPr b="1" i="1" lang="en-US" sz="3600">
                <a:solidFill>
                  <a:schemeClr val="dk1"/>
                </a:solidFill>
                <a:latin typeface="Times New Roman"/>
                <a:ea typeface="Times New Roman"/>
                <a:cs typeface="Times New Roman"/>
                <a:sym typeface="Times New Roman"/>
              </a:rPr>
              <a:t>Shalmali Joshi</a:t>
            </a:r>
            <a:br>
              <a:rPr b="1" i="1" lang="en-US" sz="3600">
                <a:solidFill>
                  <a:schemeClr val="dk1"/>
                </a:solidFill>
                <a:latin typeface="Times New Roman"/>
                <a:ea typeface="Times New Roman"/>
                <a:cs typeface="Times New Roman"/>
                <a:sym typeface="Times New Roman"/>
              </a:rPr>
            </a:br>
            <a:br>
              <a:rPr b="1" i="1" lang="en-US" sz="3600">
                <a:solidFill>
                  <a:srgbClr val="2A3990"/>
                </a:solidFill>
                <a:latin typeface="Times New Roman"/>
                <a:ea typeface="Times New Roman"/>
                <a:cs typeface="Times New Roman"/>
                <a:sym typeface="Times New Roman"/>
              </a:rPr>
            </a:br>
            <a:r>
              <a:rPr b="1" i="1" lang="en-US" sz="3600">
                <a:solidFill>
                  <a:srgbClr val="2A3990"/>
                </a:solidFill>
                <a:latin typeface="Times New Roman"/>
                <a:ea typeface="Times New Roman"/>
                <a:cs typeface="Times New Roman"/>
                <a:sym typeface="Times New Roman"/>
              </a:rPr>
              <a:t>Shreyashi Mukhopadhyay</a:t>
            </a:r>
            <a:br>
              <a:rPr b="1" i="1" lang="en-US" sz="3600">
                <a:solidFill>
                  <a:srgbClr val="2A3990"/>
                </a:solidFill>
                <a:latin typeface="Times New Roman"/>
                <a:ea typeface="Times New Roman"/>
                <a:cs typeface="Times New Roman"/>
                <a:sym typeface="Times New Roman"/>
              </a:rPr>
            </a:br>
            <a:br>
              <a:rPr b="1" i="1" lang="en-US" sz="3600">
                <a:solidFill>
                  <a:srgbClr val="2A3990"/>
                </a:solidFill>
                <a:latin typeface="Times New Roman"/>
                <a:ea typeface="Times New Roman"/>
                <a:cs typeface="Times New Roman"/>
                <a:sym typeface="Times New Roman"/>
              </a:rPr>
            </a:br>
            <a:r>
              <a:rPr b="1" i="1" lang="en-US" sz="3600">
                <a:solidFill>
                  <a:schemeClr val="dk1"/>
                </a:solidFill>
                <a:latin typeface="Times New Roman"/>
                <a:ea typeface="Times New Roman"/>
                <a:cs typeface="Times New Roman"/>
                <a:sym typeface="Times New Roman"/>
              </a:rPr>
              <a:t>Nhi Nguyen</a:t>
            </a:r>
            <a:br>
              <a:rPr b="1" i="1" lang="en-US" sz="3600">
                <a:solidFill>
                  <a:srgbClr val="2A3990"/>
                </a:solidFill>
                <a:latin typeface="Times New Roman"/>
                <a:ea typeface="Times New Roman"/>
                <a:cs typeface="Times New Roman"/>
                <a:sym typeface="Times New Roman"/>
              </a:rPr>
            </a:b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rPr b="1" i="1" lang="en-US" sz="3600" u="none" cap="none" strike="noStrike">
                <a:solidFill>
                  <a:schemeClr val="dk1"/>
                </a:solidFill>
                <a:latin typeface="Times New Roman"/>
                <a:ea typeface="Times New Roman"/>
                <a:cs typeface="Times New Roman"/>
                <a:sym typeface="Times New Roman"/>
              </a:rPr>
              <a:t>Namit Srivastava</a:t>
            </a:r>
            <a:endParaRPr b="1"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t/>
            </a:r>
            <a:endParaRPr b="0" i="0" sz="4133" u="none" cap="none" strike="noStrike">
              <a:solidFill>
                <a:srgbClr val="000000"/>
              </a:solidFill>
              <a:latin typeface="Arial"/>
              <a:ea typeface="Arial"/>
              <a:cs typeface="Arial"/>
              <a:sym typeface="Arial"/>
            </a:endParaRPr>
          </a:p>
        </p:txBody>
      </p:sp>
      <p:grpSp>
        <p:nvGrpSpPr>
          <p:cNvPr id="151" name="Google Shape;151;p2"/>
          <p:cNvGrpSpPr/>
          <p:nvPr/>
        </p:nvGrpSpPr>
        <p:grpSpPr>
          <a:xfrm>
            <a:off x="6689028" y="1953417"/>
            <a:ext cx="4311227" cy="3162002"/>
            <a:chOff x="6875641" y="1664168"/>
            <a:chExt cx="4311227" cy="3162002"/>
          </a:xfrm>
        </p:grpSpPr>
        <p:pic>
          <p:nvPicPr>
            <p:cNvPr descr="Logo&#10;&#10;Description automatically generated" id="152" name="Google Shape;152;p2"/>
            <p:cNvPicPr preferRelativeResize="0"/>
            <p:nvPr/>
          </p:nvPicPr>
          <p:blipFill rotWithShape="1">
            <a:blip r:embed="rId3">
              <a:alphaModFix/>
            </a:blip>
            <a:srcRect b="0" l="0" r="0" t="0"/>
            <a:stretch/>
          </p:blipFill>
          <p:spPr>
            <a:xfrm>
              <a:off x="6875641" y="1664168"/>
              <a:ext cx="3895493" cy="931267"/>
            </a:xfrm>
            <a:prstGeom prst="rect">
              <a:avLst/>
            </a:prstGeom>
            <a:noFill/>
            <a:ln>
              <a:noFill/>
            </a:ln>
          </p:spPr>
        </p:pic>
        <p:pic>
          <p:nvPicPr>
            <p:cNvPr descr="Markdowns" id="153" name="Google Shape;153;p2"/>
            <p:cNvPicPr preferRelativeResize="0"/>
            <p:nvPr/>
          </p:nvPicPr>
          <p:blipFill rotWithShape="1">
            <a:blip r:embed="rId4">
              <a:alphaModFix/>
            </a:blip>
            <a:srcRect b="0" l="0" r="0" t="0"/>
            <a:stretch/>
          </p:blipFill>
          <p:spPr>
            <a:xfrm>
              <a:off x="7633667" y="3626965"/>
              <a:ext cx="3553201" cy="119920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g11ea5533b6d_1_0"/>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g11ea5533b6d_1_0"/>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g11ea5533b6d_1_0"/>
          <p:cNvSpPr/>
          <p:nvPr/>
        </p:nvSpPr>
        <p:spPr>
          <a:xfrm>
            <a:off x="2769476" y="220196"/>
            <a:ext cx="9420225" cy="663618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 name="Google Shape;394;g11ea5533b6d_1_0"/>
          <p:cNvSpPr/>
          <p:nvPr/>
        </p:nvSpPr>
        <p:spPr>
          <a:xfrm>
            <a:off x="2209800" y="2099696"/>
            <a:ext cx="1942200" cy="188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 name="Google Shape;395;g11ea5533b6d_1_0"/>
          <p:cNvSpPr/>
          <p:nvPr/>
        </p:nvSpPr>
        <p:spPr>
          <a:xfrm rot="-3079819">
            <a:off x="1613154" y="1492604"/>
            <a:ext cx="2987854" cy="298785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6" name="Google Shape;396;g11ea5533b6d_1_0"/>
          <p:cNvSpPr txBox="1"/>
          <p:nvPr>
            <p:ph type="title"/>
          </p:nvPr>
        </p:nvSpPr>
        <p:spPr>
          <a:xfrm>
            <a:off x="4038600" y="1381473"/>
            <a:ext cx="7644600" cy="3308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EDA, Relationship, Pattern discovery</a:t>
            </a:r>
            <a:endParaRPr/>
          </a:p>
          <a:p>
            <a:pPr indent="0" lvl="0" marL="0" rtl="0" algn="l">
              <a:lnSpc>
                <a:spcPct val="90000"/>
              </a:lnSpc>
              <a:spcBef>
                <a:spcPts val="0"/>
              </a:spcBef>
              <a:spcAft>
                <a:spcPts val="0"/>
              </a:spcAft>
              <a:buClr>
                <a:schemeClr val="dk1"/>
              </a:buClr>
              <a:buSzPct val="100000"/>
              <a:buFont typeface="Calibri"/>
              <a:buNone/>
            </a:pPr>
            <a:r>
              <a:rPr lang="en-US"/>
              <a:t>Sarima Modelling and Sales Forecasting </a:t>
            </a:r>
            <a:endParaRPr/>
          </a:p>
        </p:txBody>
      </p:sp>
      <p:sp>
        <p:nvSpPr>
          <p:cNvPr id="397" name="Google Shape;397;g11ea5533b6d_1_0"/>
          <p:cNvSpPr txBox="1"/>
          <p:nvPr>
            <p:ph idx="1" type="body"/>
          </p:nvPr>
        </p:nvSpPr>
        <p:spPr>
          <a:xfrm>
            <a:off x="4038600" y="4690170"/>
            <a:ext cx="7644600" cy="1329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sz="2600">
                <a:solidFill>
                  <a:schemeClr val="dk1"/>
                </a:solidFill>
              </a:rPr>
              <a:t>Shalmali Joshi</a:t>
            </a:r>
            <a:endParaRPr sz="26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03" name="Google Shape;403;p39"/>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4" name="Google Shape;404;p39"/>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5" name="Google Shape;405;p39"/>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6" name="Google Shape;406;p39"/>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07" name="Google Shape;407;p39"/>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408" name="Google Shape;408;p39"/>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Plotting Weekly Walmart Sales</a:t>
            </a:r>
            <a:endParaRPr>
              <a:solidFill>
                <a:schemeClr val="lt1"/>
              </a:solidFill>
            </a:endParaRPr>
          </a:p>
        </p:txBody>
      </p:sp>
      <p:sp>
        <p:nvSpPr>
          <p:cNvPr id="409" name="Google Shape;409;p39"/>
          <p:cNvSpPr txBox="1"/>
          <p:nvPr/>
        </p:nvSpPr>
        <p:spPr>
          <a:xfrm>
            <a:off x="669850" y="1576447"/>
            <a:ext cx="4424663" cy="50167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There is a definite seasonality observed with aggregation of the weekly Walmart sales.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AutoNum type="alphaLcParenR"/>
            </a:pPr>
            <a:r>
              <a:rPr b="0" i="0" lang="en-US" sz="2000" u="none" cap="none" strike="noStrike">
                <a:solidFill>
                  <a:srgbClr val="000000"/>
                </a:solidFill>
                <a:latin typeface="Arial"/>
                <a:ea typeface="Arial"/>
                <a:cs typeface="Arial"/>
                <a:sym typeface="Arial"/>
              </a:rPr>
              <a:t>Sales peak maximum in the winter months (November and December) every year. This is the holiday season: festive weeks of Thanksgiving, Christmas and New Year.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b) There are lesser spikes in sales during April-May around Easter or Labor day. It indicates that these are not popular festivals for retail shopping.</a:t>
            </a:r>
            <a:endParaRPr b="0" i="0" sz="1400" u="none" cap="none" strike="noStrike">
              <a:solidFill>
                <a:srgbClr val="000000"/>
              </a:solidFill>
              <a:latin typeface="Arial"/>
              <a:ea typeface="Arial"/>
              <a:cs typeface="Arial"/>
              <a:sym typeface="Arial"/>
            </a:endParaRPr>
          </a:p>
        </p:txBody>
      </p:sp>
      <p:pic>
        <p:nvPicPr>
          <p:cNvPr descr="A picture containing chart&#10;&#10;Description automatically generated" id="410" name="Google Shape;410;p39"/>
          <p:cNvPicPr preferRelativeResize="0"/>
          <p:nvPr/>
        </p:nvPicPr>
        <p:blipFill rotWithShape="1">
          <a:blip r:embed="rId4">
            <a:alphaModFix/>
          </a:blip>
          <a:srcRect b="0" l="0" r="0" t="0"/>
          <a:stretch/>
        </p:blipFill>
        <p:spPr>
          <a:xfrm>
            <a:off x="5628904" y="1840676"/>
            <a:ext cx="6258297" cy="47664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16" name="Google Shape;416;p50"/>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p50"/>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8" name="Google Shape;418;p50"/>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9" name="Google Shape;419;p50"/>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20" name="Google Shape;420;p50"/>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421" name="Google Shape;421;p50"/>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Plotting the time series</a:t>
            </a:r>
            <a:endParaRPr>
              <a:solidFill>
                <a:schemeClr val="lt1"/>
              </a:solidFill>
            </a:endParaRPr>
          </a:p>
        </p:txBody>
      </p:sp>
      <p:sp>
        <p:nvSpPr>
          <p:cNvPr id="422" name="Google Shape;422;p50"/>
          <p:cNvSpPr txBox="1"/>
          <p:nvPr/>
        </p:nvSpPr>
        <p:spPr>
          <a:xfrm>
            <a:off x="669850" y="1576447"/>
            <a:ext cx="4795200" cy="4155900"/>
          </a:xfrm>
          <a:prstGeom prst="rect">
            <a:avLst/>
          </a:prstGeom>
          <a:noFill/>
          <a:ln>
            <a:noFill/>
          </a:ln>
        </p:spPr>
        <p:txBody>
          <a:bodyPr anchorCtr="0" anchor="t" bIns="45700" lIns="91425" spcFirstLastPara="1" rIns="91425" wrap="square" tIns="45700">
            <a:spAutoFit/>
          </a:bodyPr>
          <a:lstStyle/>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Sales are the highest towards Dec 2010 and Jan 2011.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There is a steep drop in sales after that.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  plot shows that the time series is not stationary. Need to decompose the time series to understand this better. </a:t>
            </a:r>
            <a:endParaRPr b="0" i="0" sz="1400" u="none" cap="none" strike="noStrike">
              <a:solidFill>
                <a:srgbClr val="000000"/>
              </a:solidFill>
              <a:latin typeface="Arial"/>
              <a:ea typeface="Arial"/>
              <a:cs typeface="Arial"/>
              <a:sym typeface="Arial"/>
            </a:endParaRPr>
          </a:p>
        </p:txBody>
      </p:sp>
      <p:pic>
        <p:nvPicPr>
          <p:cNvPr descr="Chart, histogram&#10;&#10;Description automatically generated" id="423" name="Google Shape;423;p50"/>
          <p:cNvPicPr preferRelativeResize="0"/>
          <p:nvPr/>
        </p:nvPicPr>
        <p:blipFill rotWithShape="1">
          <a:blip r:embed="rId4">
            <a:alphaModFix/>
          </a:blip>
          <a:srcRect b="0" l="0" r="0" t="0"/>
          <a:stretch/>
        </p:blipFill>
        <p:spPr>
          <a:xfrm>
            <a:off x="6258297" y="1878480"/>
            <a:ext cx="5263854" cy="44510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1"/>
          <p:cNvSpPr/>
          <p:nvPr/>
        </p:nvSpPr>
        <p:spPr>
          <a:xfrm>
            <a:off x="-304799" y="-986"/>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29" name="Google Shape;429;p51"/>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51"/>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1" name="Google Shape;431;p51"/>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51"/>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33" name="Google Shape;433;p51"/>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434" name="Google Shape;434;p51"/>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Decomposition and transformation</a:t>
            </a:r>
            <a:endParaRPr>
              <a:solidFill>
                <a:schemeClr val="lt1"/>
              </a:solidFill>
            </a:endParaRPr>
          </a:p>
        </p:txBody>
      </p:sp>
      <p:sp>
        <p:nvSpPr>
          <p:cNvPr id="435" name="Google Shape;435;p51"/>
          <p:cNvSpPr txBox="1"/>
          <p:nvPr/>
        </p:nvSpPr>
        <p:spPr>
          <a:xfrm>
            <a:off x="208719" y="5135149"/>
            <a:ext cx="4303422" cy="13233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There is a definite seasonality observed in the data .The trend in Walmart sales decreased rapidly from mid-year 2010 and seems to be constant from mid-year 2011 onwards.</a:t>
            </a:r>
            <a:endParaRPr b="0" i="0" sz="1400" u="none" cap="none" strike="noStrike">
              <a:solidFill>
                <a:srgbClr val="000000"/>
              </a:solidFill>
              <a:latin typeface="Arial"/>
              <a:ea typeface="Arial"/>
              <a:cs typeface="Arial"/>
              <a:sym typeface="Arial"/>
            </a:endParaRPr>
          </a:p>
        </p:txBody>
      </p:sp>
      <p:pic>
        <p:nvPicPr>
          <p:cNvPr descr="Chart, line chart&#10;&#10;Description automatically generated" id="436" name="Google Shape;436;p51"/>
          <p:cNvPicPr preferRelativeResize="0"/>
          <p:nvPr/>
        </p:nvPicPr>
        <p:blipFill rotWithShape="1">
          <a:blip r:embed="rId4">
            <a:alphaModFix/>
          </a:blip>
          <a:srcRect b="0" l="0" r="0" t="0"/>
          <a:stretch/>
        </p:blipFill>
        <p:spPr>
          <a:xfrm>
            <a:off x="208719" y="1769422"/>
            <a:ext cx="4303422" cy="3194464"/>
          </a:xfrm>
          <a:prstGeom prst="rect">
            <a:avLst/>
          </a:prstGeom>
          <a:noFill/>
          <a:ln>
            <a:noFill/>
          </a:ln>
        </p:spPr>
      </p:pic>
      <p:pic>
        <p:nvPicPr>
          <p:cNvPr descr="Chart, line chart, histogram&#10;&#10;Description automatically generated" id="437" name="Google Shape;437;p51"/>
          <p:cNvPicPr preferRelativeResize="0"/>
          <p:nvPr/>
        </p:nvPicPr>
        <p:blipFill rotWithShape="1">
          <a:blip r:embed="rId5">
            <a:alphaModFix/>
          </a:blip>
          <a:srcRect b="0" l="0" r="0" t="0"/>
          <a:stretch/>
        </p:blipFill>
        <p:spPr>
          <a:xfrm>
            <a:off x="5959529" y="1769422"/>
            <a:ext cx="4621386" cy="2802578"/>
          </a:xfrm>
          <a:prstGeom prst="rect">
            <a:avLst/>
          </a:prstGeom>
          <a:noFill/>
          <a:ln>
            <a:noFill/>
          </a:ln>
        </p:spPr>
      </p:pic>
      <p:sp>
        <p:nvSpPr>
          <p:cNvPr id="438" name="Google Shape;438;p51"/>
          <p:cNvSpPr txBox="1"/>
          <p:nvPr/>
        </p:nvSpPr>
        <p:spPr>
          <a:xfrm>
            <a:off x="6096000" y="4963886"/>
            <a:ext cx="4484915"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Now, we have successfully stationarised the time series. With Dickey-Fuller Test, P value is 0.02 indicating we can reject the null hypothesis 'series is non-stationary'. Thus, the time series is </a:t>
            </a:r>
            <a:r>
              <a:rPr b="1" i="0" lang="en-US" sz="1600" u="none" cap="none" strike="noStrike">
                <a:solidFill>
                  <a:srgbClr val="000000"/>
                </a:solidFill>
                <a:latin typeface="Arial"/>
                <a:ea typeface="Arial"/>
                <a:cs typeface="Arial"/>
                <a:sym typeface="Arial"/>
              </a:rPr>
              <a:t>stationary after the transformation</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2"/>
          <p:cNvSpPr/>
          <p:nvPr/>
        </p:nvSpPr>
        <p:spPr>
          <a:xfrm>
            <a:off x="-304800" y="105892"/>
            <a:ext cx="12496798" cy="68589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44" name="Google Shape;444;p52"/>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5" name="Google Shape;445;p52"/>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6" name="Google Shape;446;p52"/>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7" name="Google Shape;447;p52"/>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48" name="Google Shape;448;p52"/>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449" name="Google Shape;449;p52"/>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ACF and PACF</a:t>
            </a:r>
            <a:endParaRPr>
              <a:solidFill>
                <a:schemeClr val="lt1"/>
              </a:solidFill>
            </a:endParaRPr>
          </a:p>
        </p:txBody>
      </p:sp>
      <p:sp>
        <p:nvSpPr>
          <p:cNvPr id="450" name="Google Shape;450;p52"/>
          <p:cNvSpPr txBox="1"/>
          <p:nvPr/>
        </p:nvSpPr>
        <p:spPr>
          <a:xfrm>
            <a:off x="208719" y="5135149"/>
            <a:ext cx="4303422"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This seems to be a seasonal arima model. The ACF spikes at 2 places, while, the PACF has a spike at lag 1.</a:t>
            </a:r>
            <a:endParaRPr b="0" i="0" sz="1400" u="none" cap="none" strike="noStrike">
              <a:solidFill>
                <a:srgbClr val="000000"/>
              </a:solidFill>
              <a:latin typeface="Arial"/>
              <a:ea typeface="Arial"/>
              <a:cs typeface="Arial"/>
              <a:sym typeface="Arial"/>
            </a:endParaRPr>
          </a:p>
        </p:txBody>
      </p:sp>
      <p:sp>
        <p:nvSpPr>
          <p:cNvPr id="451" name="Google Shape;451;p52"/>
          <p:cNvSpPr txBox="1"/>
          <p:nvPr/>
        </p:nvSpPr>
        <p:spPr>
          <a:xfrm>
            <a:off x="4845132" y="4428363"/>
            <a:ext cx="214905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ACF shows an AR1 model.</a:t>
            </a:r>
            <a:endParaRPr b="0" i="0" sz="1400" u="none" cap="none" strike="noStrike">
              <a:solidFill>
                <a:srgbClr val="000000"/>
              </a:solidFill>
              <a:latin typeface="Arial"/>
              <a:ea typeface="Arial"/>
              <a:cs typeface="Arial"/>
              <a:sym typeface="Arial"/>
            </a:endParaRPr>
          </a:p>
        </p:txBody>
      </p:sp>
      <p:pic>
        <p:nvPicPr>
          <p:cNvPr descr="Chart, box and whisker chart&#10;&#10;Description automatically generated" id="452" name="Google Shape;452;p52"/>
          <p:cNvPicPr preferRelativeResize="0"/>
          <p:nvPr/>
        </p:nvPicPr>
        <p:blipFill rotWithShape="1">
          <a:blip r:embed="rId4">
            <a:alphaModFix/>
          </a:blip>
          <a:srcRect b="0" l="0" r="0" t="0"/>
          <a:stretch/>
        </p:blipFill>
        <p:spPr>
          <a:xfrm>
            <a:off x="475013" y="1550371"/>
            <a:ext cx="3467595" cy="3302860"/>
          </a:xfrm>
          <a:prstGeom prst="rect">
            <a:avLst/>
          </a:prstGeom>
          <a:noFill/>
          <a:ln>
            <a:noFill/>
          </a:ln>
        </p:spPr>
      </p:pic>
      <p:pic>
        <p:nvPicPr>
          <p:cNvPr descr="Chart, box and whisker chart&#10;&#10;Description automatically generated" id="453" name="Google Shape;453;p52"/>
          <p:cNvPicPr preferRelativeResize="0"/>
          <p:nvPr/>
        </p:nvPicPr>
        <p:blipFill rotWithShape="1">
          <a:blip r:embed="rId5">
            <a:alphaModFix/>
          </a:blip>
          <a:srcRect b="0" l="0" r="0" t="0"/>
          <a:stretch/>
        </p:blipFill>
        <p:spPr>
          <a:xfrm>
            <a:off x="4388294" y="1576447"/>
            <a:ext cx="2991637" cy="2747010"/>
          </a:xfrm>
          <a:prstGeom prst="rect">
            <a:avLst/>
          </a:prstGeom>
          <a:noFill/>
          <a:ln>
            <a:noFill/>
          </a:ln>
        </p:spPr>
      </p:pic>
      <p:pic>
        <p:nvPicPr>
          <p:cNvPr descr="Chart, box and whisker chart&#10;&#10;Description automatically generated" id="454" name="Google Shape;454;p52"/>
          <p:cNvPicPr preferRelativeResize="0"/>
          <p:nvPr/>
        </p:nvPicPr>
        <p:blipFill rotWithShape="1">
          <a:blip r:embed="rId6">
            <a:alphaModFix/>
          </a:blip>
          <a:srcRect b="0" l="0" r="0" t="0"/>
          <a:stretch/>
        </p:blipFill>
        <p:spPr>
          <a:xfrm>
            <a:off x="7559323" y="1576630"/>
            <a:ext cx="3615358" cy="2425354"/>
          </a:xfrm>
          <a:prstGeom prst="rect">
            <a:avLst/>
          </a:prstGeom>
          <a:noFill/>
          <a:ln>
            <a:noFill/>
          </a:ln>
        </p:spPr>
      </p:pic>
      <p:sp>
        <p:nvSpPr>
          <p:cNvPr id="455" name="Google Shape;455;p52"/>
          <p:cNvSpPr txBox="1"/>
          <p:nvPr/>
        </p:nvSpPr>
        <p:spPr>
          <a:xfrm>
            <a:off x="8496990" y="4378684"/>
            <a:ext cx="312895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PACF spikes at 2 positions, indicating an MA(2)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3"/>
          <p:cNvSpPr/>
          <p:nvPr/>
        </p:nvSpPr>
        <p:spPr>
          <a:xfrm>
            <a:off x="-304800" y="105892"/>
            <a:ext cx="12496798" cy="68589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61" name="Google Shape;461;p53"/>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2" name="Google Shape;462;p53"/>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3" name="Google Shape;463;p53"/>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4" name="Google Shape;464;p53"/>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65" name="Google Shape;465;p53"/>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466" name="Google Shape;466;p53"/>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Arima with Seasonal+Sarima (1,1,2)</a:t>
            </a:r>
            <a:endParaRPr>
              <a:solidFill>
                <a:schemeClr val="lt1"/>
              </a:solidFill>
            </a:endParaRPr>
          </a:p>
        </p:txBody>
      </p:sp>
      <p:pic>
        <p:nvPicPr>
          <p:cNvPr descr="Graphical user interface&#10;&#10;Description automatically generated with low confidence" id="467" name="Google Shape;467;p53"/>
          <p:cNvPicPr preferRelativeResize="0"/>
          <p:nvPr/>
        </p:nvPicPr>
        <p:blipFill rotWithShape="1">
          <a:blip r:embed="rId4">
            <a:alphaModFix/>
          </a:blip>
          <a:srcRect b="0" l="0" r="0" t="0"/>
          <a:stretch/>
        </p:blipFill>
        <p:spPr>
          <a:xfrm>
            <a:off x="208719" y="1541797"/>
            <a:ext cx="4734586" cy="3573363"/>
          </a:xfrm>
          <a:prstGeom prst="rect">
            <a:avLst/>
          </a:prstGeom>
          <a:noFill/>
          <a:ln>
            <a:noFill/>
          </a:ln>
        </p:spPr>
      </p:pic>
      <p:pic>
        <p:nvPicPr>
          <p:cNvPr descr="Timeline&#10;&#10;Description automatically generated" id="468" name="Google Shape;468;p53"/>
          <p:cNvPicPr preferRelativeResize="0"/>
          <p:nvPr/>
        </p:nvPicPr>
        <p:blipFill rotWithShape="1">
          <a:blip r:embed="rId5">
            <a:alphaModFix/>
          </a:blip>
          <a:srcRect b="0" l="0" r="0" t="0"/>
          <a:stretch/>
        </p:blipFill>
        <p:spPr>
          <a:xfrm>
            <a:off x="5724534" y="1646567"/>
            <a:ext cx="4734586" cy="3372321"/>
          </a:xfrm>
          <a:prstGeom prst="rect">
            <a:avLst/>
          </a:prstGeom>
          <a:noFill/>
          <a:ln>
            <a:noFill/>
          </a:ln>
        </p:spPr>
      </p:pic>
      <p:sp>
        <p:nvSpPr>
          <p:cNvPr id="469" name="Google Shape;469;p53"/>
          <p:cNvSpPr txBox="1"/>
          <p:nvPr/>
        </p:nvSpPr>
        <p:spPr>
          <a:xfrm>
            <a:off x="208715" y="5123794"/>
            <a:ext cx="11678400" cy="10158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Standardized residuals show some pattern until end of 2010 where the sales are highest. They again decrease mid 2011 and then remain constant. Since there is no continuous pattern, it resembles white noise.</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Similarly, ACF also resembles the Standardized Residuals in terms of white noise.</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QQ plot has few outliers in the beginning but otherwise has a good fit</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P-values are above/equal to the significance level.</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4"/>
          <p:cNvSpPr/>
          <p:nvPr/>
        </p:nvSpPr>
        <p:spPr>
          <a:xfrm>
            <a:off x="-461850" y="105892"/>
            <a:ext cx="12496798" cy="68589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75" name="Google Shape;475;p54"/>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6" name="Google Shape;476;p54"/>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7" name="Google Shape;477;p54"/>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8" name="Google Shape;478;p54"/>
          <p:cNvSpPr/>
          <p:nvPr/>
        </p:nvSpPr>
        <p:spPr>
          <a:xfrm>
            <a:off x="3825434"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79" name="Google Shape;479;p54"/>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480" name="Google Shape;480;p54"/>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Walmart Sales forecasts on train</a:t>
            </a:r>
            <a:endParaRPr>
              <a:solidFill>
                <a:schemeClr val="lt1"/>
              </a:solidFill>
            </a:endParaRPr>
          </a:p>
        </p:txBody>
      </p:sp>
      <p:pic>
        <p:nvPicPr>
          <p:cNvPr descr="Chart&#10;&#10;Description automatically generated" id="481" name="Google Shape;481;p54"/>
          <p:cNvPicPr preferRelativeResize="0"/>
          <p:nvPr/>
        </p:nvPicPr>
        <p:blipFill rotWithShape="1">
          <a:blip r:embed="rId4">
            <a:alphaModFix/>
          </a:blip>
          <a:srcRect b="0" l="0" r="0" t="0"/>
          <a:stretch/>
        </p:blipFill>
        <p:spPr>
          <a:xfrm>
            <a:off x="318992" y="1681354"/>
            <a:ext cx="5048655" cy="3310998"/>
          </a:xfrm>
          <a:prstGeom prst="rect">
            <a:avLst/>
          </a:prstGeom>
          <a:noFill/>
          <a:ln>
            <a:noFill/>
          </a:ln>
        </p:spPr>
      </p:pic>
      <p:pic>
        <p:nvPicPr>
          <p:cNvPr descr="Chart, histogram&#10;&#10;Description automatically generated" id="482" name="Google Shape;482;p54"/>
          <p:cNvPicPr preferRelativeResize="0"/>
          <p:nvPr/>
        </p:nvPicPr>
        <p:blipFill rotWithShape="1">
          <a:blip r:embed="rId5">
            <a:alphaModFix/>
          </a:blip>
          <a:srcRect b="0" l="0" r="0" t="0"/>
          <a:stretch/>
        </p:blipFill>
        <p:spPr>
          <a:xfrm>
            <a:off x="6449415" y="1541798"/>
            <a:ext cx="4734586" cy="2733320"/>
          </a:xfrm>
          <a:prstGeom prst="rect">
            <a:avLst/>
          </a:prstGeom>
          <a:noFill/>
          <a:ln>
            <a:noFill/>
          </a:ln>
        </p:spPr>
      </p:pic>
      <p:pic>
        <p:nvPicPr>
          <p:cNvPr descr="Chart, histogram&#10;&#10;Description automatically generated" id="483" name="Google Shape;483;p54"/>
          <p:cNvPicPr preferRelativeResize="0"/>
          <p:nvPr/>
        </p:nvPicPr>
        <p:blipFill rotWithShape="1">
          <a:blip r:embed="rId6">
            <a:alphaModFix/>
          </a:blip>
          <a:srcRect b="0" l="0" r="0" t="0"/>
          <a:stretch/>
        </p:blipFill>
        <p:spPr>
          <a:xfrm>
            <a:off x="6730848" y="3879483"/>
            <a:ext cx="4453154" cy="3171864"/>
          </a:xfrm>
          <a:prstGeom prst="rect">
            <a:avLst/>
          </a:prstGeom>
          <a:noFill/>
          <a:ln>
            <a:noFill/>
          </a:ln>
        </p:spPr>
      </p:pic>
      <p:sp>
        <p:nvSpPr>
          <p:cNvPr id="484" name="Google Shape;484;p54"/>
          <p:cNvSpPr txBox="1"/>
          <p:nvPr/>
        </p:nvSpPr>
        <p:spPr>
          <a:xfrm>
            <a:off x="208718" y="5097240"/>
            <a:ext cx="55983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Predicted Walmart Sales indicate that there would be a decline in sales at beginning of 2013 and sales would pick up again Mid-2013.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However, the Sales Forecasting on SARIMA(1,1,2) indicates that the sales revenue would remain constant over the forecasted years 2013 - 2017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p:nvPr/>
        </p:nvSpPr>
        <p:spPr>
          <a:xfrm>
            <a:off x="-304800" y="0"/>
            <a:ext cx="12496798" cy="6955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90" name="Google Shape;490;p55"/>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1" name="Google Shape;491;p55"/>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2" name="Google Shape;492;p55"/>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3" name="Google Shape;493;p55"/>
          <p:cNvSpPr/>
          <p:nvPr/>
        </p:nvSpPr>
        <p:spPr>
          <a:xfrm>
            <a:off x="3825435"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94" name="Google Shape;494;p55"/>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495" name="Google Shape;495;p55"/>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Walmart Sales forecasts on test</a:t>
            </a:r>
            <a:endParaRPr>
              <a:solidFill>
                <a:schemeClr val="lt1"/>
              </a:solidFill>
            </a:endParaRPr>
          </a:p>
        </p:txBody>
      </p:sp>
      <p:sp>
        <p:nvSpPr>
          <p:cNvPr id="496" name="Google Shape;496;p55"/>
          <p:cNvSpPr txBox="1"/>
          <p:nvPr/>
        </p:nvSpPr>
        <p:spPr>
          <a:xfrm>
            <a:off x="6768934" y="1999235"/>
            <a:ext cx="430342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Do a Validation set approach on the Walmart Sales data with an 80-20 % split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Find predictions on the test data of 20 %</a:t>
            </a:r>
            <a:endParaRPr b="0" i="0" sz="1400" u="none" cap="none" strike="noStrike">
              <a:solidFill>
                <a:srgbClr val="000000"/>
              </a:solidFill>
              <a:latin typeface="Arial"/>
              <a:ea typeface="Arial"/>
              <a:cs typeface="Arial"/>
              <a:sym typeface="Arial"/>
            </a:endParaRPr>
          </a:p>
        </p:txBody>
      </p:sp>
      <p:pic>
        <p:nvPicPr>
          <p:cNvPr descr="Chart&#10;&#10;Description automatically generated" id="497" name="Google Shape;497;p55"/>
          <p:cNvPicPr preferRelativeResize="0"/>
          <p:nvPr/>
        </p:nvPicPr>
        <p:blipFill rotWithShape="1">
          <a:blip r:embed="rId4">
            <a:alphaModFix/>
          </a:blip>
          <a:srcRect b="0" l="0" r="0" t="0"/>
          <a:stretch/>
        </p:blipFill>
        <p:spPr>
          <a:xfrm>
            <a:off x="0" y="1681353"/>
            <a:ext cx="5130140" cy="3372321"/>
          </a:xfrm>
          <a:prstGeom prst="rect">
            <a:avLst/>
          </a:prstGeom>
          <a:noFill/>
          <a:ln>
            <a:noFill/>
          </a:ln>
        </p:spPr>
      </p:pic>
      <p:sp>
        <p:nvSpPr>
          <p:cNvPr id="498" name="Google Shape;498;p55"/>
          <p:cNvSpPr/>
          <p:nvPr/>
        </p:nvSpPr>
        <p:spPr>
          <a:xfrm>
            <a:off x="5332021" y="2838203"/>
            <a:ext cx="1228192" cy="878774"/>
          </a:xfrm>
          <a:prstGeom prst="right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9" name="Google Shape;499;p55"/>
          <p:cNvSpPr txBox="1"/>
          <p:nvPr/>
        </p:nvSpPr>
        <p:spPr>
          <a:xfrm>
            <a:off x="439387" y="5047040"/>
            <a:ext cx="878774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Sales forecasts on the Test dataset actually display both trend and seasonality. This is different from the monthly and yearly Sales forecasts that we had received on the Training dataset.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8"/>
          <p:cNvSpPr/>
          <p:nvPr/>
        </p:nvSpPr>
        <p:spPr>
          <a:xfrm>
            <a:off x="-304800" y="0"/>
            <a:ext cx="12496798" cy="6955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505" name="Google Shape;505;p28"/>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6" name="Google Shape;506;p28"/>
          <p:cNvSpPr/>
          <p:nvPr/>
        </p:nvSpPr>
        <p:spPr>
          <a:xfrm flipH="1" rot="10800000">
            <a:off x="8128857" y="35"/>
            <a:ext cx="4063143" cy="1576412"/>
          </a:xfrm>
          <a:prstGeom prst="rect">
            <a:avLst/>
          </a:prstGeom>
          <a:gradFill>
            <a:gsLst>
              <a:gs pos="0">
                <a:srgbClr val="1F3864">
                  <a:alpha val="67058"/>
                </a:srgbClr>
              </a:gs>
              <a:gs pos="19000">
                <a:srgbClr val="1F3864">
                  <a:alpha val="67058"/>
                </a:srgbClr>
              </a:gs>
              <a:gs pos="100000">
                <a:srgbClr val="4472C4">
                  <a:alpha val="78039"/>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7" name="Google Shape;507;p28"/>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882"/>
                </a:srgbClr>
              </a:gs>
              <a:gs pos="100000">
                <a:srgbClr val="000000">
                  <a:alpha val="85882"/>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8" name="Google Shape;508;p28"/>
          <p:cNvSpPr/>
          <p:nvPr/>
        </p:nvSpPr>
        <p:spPr>
          <a:xfrm>
            <a:off x="3825435" y="986"/>
            <a:ext cx="4303422" cy="1575461"/>
          </a:xfrm>
          <a:prstGeom prst="rect">
            <a:avLst/>
          </a:prstGeom>
          <a:gradFill>
            <a:gsLst>
              <a:gs pos="0">
                <a:srgbClr val="4472C4">
                  <a:alpha val="16078"/>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09" name="Google Shape;509;p28"/>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510" name="Google Shape;510;p28"/>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chemeClr val="lt1"/>
                </a:solidFill>
              </a:rPr>
              <a:t>MSPE Calculation</a:t>
            </a:r>
            <a:endParaRPr>
              <a:solidFill>
                <a:schemeClr val="lt1"/>
              </a:solidFill>
            </a:endParaRPr>
          </a:p>
        </p:txBody>
      </p:sp>
      <p:sp>
        <p:nvSpPr>
          <p:cNvPr id="511" name="Google Shape;511;p28"/>
          <p:cNvSpPr txBox="1"/>
          <p:nvPr/>
        </p:nvSpPr>
        <p:spPr>
          <a:xfrm>
            <a:off x="-304804" y="4108645"/>
            <a:ext cx="8906632" cy="12002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We now have the training sales forecasts as well as the test forecasts obtained after fitting the model.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Thus, it is possible for us to calculate the MSPE or one step ahead prediction error.</a:t>
            </a:r>
            <a:endParaRPr/>
          </a:p>
          <a:p>
            <a:pPr indent="-285750" lvl="0" marL="285750" marR="0" rtl="0" algn="l">
              <a:lnSpc>
                <a:spcPct val="100000"/>
              </a:lnSpc>
              <a:spcBef>
                <a:spcPts val="0"/>
              </a:spcBef>
              <a:spcAft>
                <a:spcPts val="0"/>
              </a:spcAft>
              <a:buClr>
                <a:srgbClr val="000000"/>
              </a:buClr>
              <a:buSzPts val="1800"/>
              <a:buFont typeface="Arial"/>
              <a:buChar char="•"/>
            </a:pPr>
            <a:r>
              <a:rPr b="1" i="1" lang="en-US" sz="1800" u="none" cap="none" strike="noStrike">
                <a:solidFill>
                  <a:srgbClr val="000000"/>
                </a:solidFill>
                <a:latin typeface="Arial"/>
                <a:ea typeface="Arial"/>
                <a:cs typeface="Arial"/>
                <a:sym typeface="Arial"/>
              </a:rPr>
              <a:t>We conclude the Walmart Weekly Sales Forecast is off by 13 %.</a:t>
            </a:r>
            <a:endParaRPr/>
          </a:p>
        </p:txBody>
      </p:sp>
      <p:pic>
        <p:nvPicPr>
          <p:cNvPr descr="Text&#10;&#10;Description automatically generated" id="512" name="Google Shape;512;p28"/>
          <p:cNvPicPr preferRelativeResize="0"/>
          <p:nvPr/>
        </p:nvPicPr>
        <p:blipFill rotWithShape="1">
          <a:blip r:embed="rId4">
            <a:alphaModFix/>
          </a:blip>
          <a:srcRect b="0" l="0" r="0" t="0"/>
          <a:stretch/>
        </p:blipFill>
        <p:spPr>
          <a:xfrm>
            <a:off x="208718" y="2284337"/>
            <a:ext cx="7164359" cy="928458"/>
          </a:xfrm>
          <a:prstGeom prst="rect">
            <a:avLst/>
          </a:prstGeom>
          <a:noFill/>
          <a:ln>
            <a:noFill/>
          </a:ln>
        </p:spPr>
      </p:pic>
      <p:sp>
        <p:nvSpPr>
          <p:cNvPr id="513" name="Google Shape;513;p28"/>
          <p:cNvSpPr/>
          <p:nvPr/>
        </p:nvSpPr>
        <p:spPr>
          <a:xfrm>
            <a:off x="7591648" y="1928621"/>
            <a:ext cx="3806454" cy="1183142"/>
          </a:xfrm>
          <a:prstGeom prst="wedgeEllipseCallout">
            <a:avLst>
              <a:gd fmla="val -20833" name="adj1"/>
              <a:gd fmla="val 625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This code snippet gives MSPE calculation that shows a difference of 13 % in training and test Sales forecasts.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9" name="Google Shape;519;p45"/>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0" name="Google Shape;520;p45"/>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1" name="Google Shape;521;p45"/>
          <p:cNvSpPr/>
          <p:nvPr/>
        </p:nvSpPr>
        <p:spPr>
          <a:xfrm>
            <a:off x="2209800" y="2099696"/>
            <a:ext cx="1942241" cy="188955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2" name="Google Shape;522;p45"/>
          <p:cNvSpPr/>
          <p:nvPr/>
        </p:nvSpPr>
        <p:spPr>
          <a:xfrm rot="-3079828">
            <a:off x="1613162" y="1492572"/>
            <a:ext cx="2987899" cy="2987899"/>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3" name="Google Shape;523;p45"/>
          <p:cNvSpPr txBox="1"/>
          <p:nvPr>
            <p:ph type="title"/>
          </p:nvPr>
        </p:nvSpPr>
        <p:spPr>
          <a:xfrm>
            <a:off x="4038600" y="1939159"/>
            <a:ext cx="7644627" cy="2751086"/>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6000"/>
              <a:buFont typeface="Calibri"/>
              <a:buNone/>
            </a:pPr>
            <a:r>
              <a:rPr lang="en-US"/>
              <a:t>Sarima with additional variables and Linear Regression</a:t>
            </a:r>
            <a:endParaRPr/>
          </a:p>
        </p:txBody>
      </p:sp>
      <p:sp>
        <p:nvSpPr>
          <p:cNvPr id="524" name="Google Shape;524;p45"/>
          <p:cNvSpPr txBox="1"/>
          <p:nvPr>
            <p:ph idx="1" type="body"/>
          </p:nvPr>
        </p:nvSpPr>
        <p:spPr>
          <a:xfrm>
            <a:off x="4038600" y="4782320"/>
            <a:ext cx="7644627" cy="132944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solidFill>
                  <a:schemeClr val="dk1"/>
                </a:solidFill>
              </a:rPr>
              <a:t>Namit Srivastava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59" name="Google Shape;159;p3"/>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3"/>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3"/>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3"/>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163" name="Google Shape;163;p3"/>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164" name="Google Shape;164;p3"/>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Project description</a:t>
            </a:r>
            <a:endParaRPr b="1">
              <a:solidFill>
                <a:srgbClr val="FFFFFF"/>
              </a:solidFill>
            </a:endParaRPr>
          </a:p>
        </p:txBody>
      </p:sp>
      <p:grpSp>
        <p:nvGrpSpPr>
          <p:cNvPr id="165" name="Google Shape;165;p3"/>
          <p:cNvGrpSpPr/>
          <p:nvPr/>
        </p:nvGrpSpPr>
        <p:grpSpPr>
          <a:xfrm>
            <a:off x="-2" y="1928621"/>
            <a:ext cx="12107520" cy="4806475"/>
            <a:chOff x="-72570" y="411599"/>
            <a:chExt cx="12111262" cy="4758033"/>
          </a:xfrm>
        </p:grpSpPr>
        <p:sp>
          <p:nvSpPr>
            <p:cNvPr id="166" name="Google Shape;166;p3"/>
            <p:cNvSpPr/>
            <p:nvPr/>
          </p:nvSpPr>
          <p:spPr>
            <a:xfrm>
              <a:off x="-72570" y="411599"/>
              <a:ext cx="11966122" cy="1006782"/>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231981" y="638125"/>
              <a:ext cx="554813" cy="55373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769809" y="425257"/>
              <a:ext cx="11268883" cy="10670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txBox="1"/>
            <p:nvPr/>
          </p:nvSpPr>
          <p:spPr>
            <a:xfrm>
              <a:off x="769809" y="425257"/>
              <a:ext cx="11268883" cy="1067098"/>
            </a:xfrm>
            <a:prstGeom prst="rect">
              <a:avLst/>
            </a:prstGeom>
            <a:noFill/>
            <a:ln>
              <a:noFill/>
            </a:ln>
          </p:spPr>
          <p:txBody>
            <a:bodyPr anchorCtr="0" anchor="ctr" bIns="115825" lIns="115825" spcFirstLastPara="1" rIns="115825" wrap="square" tIns="115825">
              <a:noAutofit/>
            </a:bodyPr>
            <a:lstStyle/>
            <a:p>
              <a:pPr indent="0" lvl="0" marL="0" marR="0" rtl="0" algn="l">
                <a:lnSpc>
                  <a:spcPct val="10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Predicting future sales for a company is one of the most important aspects of strategic planning.</a:t>
              </a:r>
              <a:endParaRPr b="0" i="0" sz="2400" u="none" cap="none" strike="noStrike">
                <a:solidFill>
                  <a:schemeClr val="dk2"/>
                </a:solidFill>
                <a:latin typeface="Times New Roman"/>
                <a:ea typeface="Times New Roman"/>
                <a:cs typeface="Times New Roman"/>
                <a:sym typeface="Times New Roman"/>
              </a:endParaRPr>
            </a:p>
          </p:txBody>
        </p:sp>
        <p:sp>
          <p:nvSpPr>
            <p:cNvPr id="170" name="Google Shape;170;p3"/>
            <p:cNvSpPr/>
            <p:nvPr/>
          </p:nvSpPr>
          <p:spPr>
            <a:xfrm>
              <a:off x="-72570" y="1732969"/>
              <a:ext cx="11966122" cy="1086791"/>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231981" y="2052980"/>
              <a:ext cx="554813" cy="55373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1086405" y="1830084"/>
              <a:ext cx="10635691" cy="110786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txBox="1"/>
            <p:nvPr/>
          </p:nvSpPr>
          <p:spPr>
            <a:xfrm>
              <a:off x="1086405" y="1830084"/>
              <a:ext cx="10635691" cy="1107864"/>
            </a:xfrm>
            <a:prstGeom prst="rect">
              <a:avLst/>
            </a:prstGeom>
            <a:noFill/>
            <a:ln>
              <a:noFill/>
            </a:ln>
          </p:spPr>
          <p:txBody>
            <a:bodyPr anchorCtr="0" anchor="ctr" bIns="118000" lIns="118000" spcFirstLastPara="1" rIns="118000" wrap="square" tIns="118000">
              <a:noAutofit/>
            </a:bodyPr>
            <a:lstStyle/>
            <a:p>
              <a:pPr indent="0" lvl="0" marL="0" marR="0" rtl="0" algn="l">
                <a:lnSpc>
                  <a:spcPct val="10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This project aims to analyze how internal and external factors would affect the future Weekly Sales of Walmart, one of the biggest companies in the US.</a:t>
              </a:r>
              <a:endParaRPr b="0" i="0" sz="2400" u="none" cap="none" strike="noStrike">
                <a:solidFill>
                  <a:schemeClr val="dk2"/>
                </a:solidFill>
                <a:latin typeface="Times New Roman"/>
                <a:ea typeface="Times New Roman"/>
                <a:cs typeface="Times New Roman"/>
                <a:sym typeface="Times New Roman"/>
              </a:endParaRPr>
            </a:p>
          </p:txBody>
        </p:sp>
        <p:sp>
          <p:nvSpPr>
            <p:cNvPr id="174" name="Google Shape;174;p3"/>
            <p:cNvSpPr/>
            <p:nvPr/>
          </p:nvSpPr>
          <p:spPr>
            <a:xfrm>
              <a:off x="0" y="4162850"/>
              <a:ext cx="11966122" cy="1006782"/>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231981" y="3664001"/>
              <a:ext cx="554813" cy="55373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941681" y="3232042"/>
              <a:ext cx="10925138" cy="152599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txBox="1"/>
            <p:nvPr/>
          </p:nvSpPr>
          <p:spPr>
            <a:xfrm>
              <a:off x="941681" y="3232042"/>
              <a:ext cx="10925138" cy="1525991"/>
            </a:xfrm>
            <a:prstGeom prst="rect">
              <a:avLst/>
            </a:prstGeom>
            <a:noFill/>
            <a:ln>
              <a:noFill/>
            </a:ln>
          </p:spPr>
          <p:txBody>
            <a:bodyPr anchorCtr="0" anchor="ctr" bIns="118000" lIns="118000" spcFirstLastPara="1" rIns="118000" wrap="square" tIns="118000">
              <a:noAutofit/>
            </a:bodyPr>
            <a:lstStyle/>
            <a:p>
              <a:pPr indent="0" lvl="0" marL="0" marR="0" rtl="0" algn="l">
                <a:lnSpc>
                  <a:spcPct val="10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This project encompasses a complete analysis of data through data exploration, pattern discovery, data visualization and time series analysis in R as the programming language. </a:t>
              </a:r>
              <a:endParaRPr b="0" i="0" sz="2000" u="none" cap="none" strike="noStrike">
                <a:solidFill>
                  <a:schemeClr val="dk2"/>
                </a:solidFill>
                <a:latin typeface="Times New Roman"/>
                <a:ea typeface="Times New Roman"/>
                <a:cs typeface="Times New Roman"/>
                <a:sym typeface="Times New Roman"/>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8" name="Shape 528"/>
        <p:cNvGrpSpPr/>
        <p:nvPr/>
      </p:nvGrpSpPr>
      <p:grpSpPr>
        <a:xfrm>
          <a:off x="0" y="0"/>
          <a:ext cx="0" cy="0"/>
          <a:chOff x="0" y="0"/>
          <a:chExt cx="0" cy="0"/>
        </a:xfrm>
      </p:grpSpPr>
      <p:sp>
        <p:nvSpPr>
          <p:cNvPr id="529" name="Google Shape;529;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530" name="Google Shape;530;p12"/>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1" name="Google Shape;531;p12"/>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2" name="Google Shape;532;p12"/>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3" name="Google Shape;533;p12"/>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34" name="Google Shape;534;p12"/>
          <p:cNvPicPr preferRelativeResize="0"/>
          <p:nvPr/>
        </p:nvPicPr>
        <p:blipFill rotWithShape="1">
          <a:blip r:embed="rId4">
            <a:alphaModFix/>
          </a:blip>
          <a:srcRect b="7818" l="0" r="20272" t="0"/>
          <a:stretch/>
        </p:blipFill>
        <p:spPr>
          <a:xfrm>
            <a:off x="8285908" y="423280"/>
            <a:ext cx="3749040" cy="871249"/>
          </a:xfrm>
          <a:prstGeom prst="rect">
            <a:avLst/>
          </a:prstGeom>
          <a:noFill/>
          <a:ln>
            <a:noFill/>
          </a:ln>
        </p:spPr>
      </p:pic>
      <p:sp>
        <p:nvSpPr>
          <p:cNvPr id="535" name="Google Shape;535;p12"/>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Modelling</a:t>
            </a:r>
            <a:endParaRPr/>
          </a:p>
        </p:txBody>
      </p:sp>
      <p:sp>
        <p:nvSpPr>
          <p:cNvPr id="536" name="Google Shape;536;p12"/>
          <p:cNvSpPr txBox="1"/>
          <p:nvPr/>
        </p:nvSpPr>
        <p:spPr>
          <a:xfrm>
            <a:off x="0" y="1189703"/>
            <a:ext cx="12192000" cy="5668297"/>
          </a:xfrm>
          <a:prstGeom prst="rect">
            <a:avLst/>
          </a:prstGeom>
          <a:noFill/>
          <a:ln>
            <a:noFill/>
          </a:ln>
        </p:spPr>
        <p:txBody>
          <a:bodyPr anchorCtr="0" anchor="t" bIns="45700" lIns="91425" spcFirstLastPara="1" rIns="91425" wrap="square" tIns="45700">
            <a:normAutofit/>
          </a:bodyPr>
          <a:lstStyle/>
          <a:p>
            <a:pPr indent="-114300" lvl="0" marL="285750" marR="0" rtl="0" algn="l">
              <a:lnSpc>
                <a:spcPct val="90000"/>
              </a:lnSpc>
              <a:spcBef>
                <a:spcPts val="0"/>
              </a:spcBef>
              <a:spcAft>
                <a:spcPts val="0"/>
              </a:spcAft>
              <a:buClr>
                <a:schemeClr val="dk1"/>
              </a:buClr>
              <a:buSzPts val="1800"/>
              <a:buFont typeface="Arial"/>
              <a:buNone/>
            </a:pPr>
            <a:r>
              <a:t/>
            </a:r>
            <a:endParaRPr b="0" i="0" sz="1800" u="none" cap="none" strike="noStrike">
              <a:solidFill>
                <a:srgbClr val="1F3864"/>
              </a:solidFill>
              <a:latin typeface="Times New Roman"/>
              <a:ea typeface="Times New Roman"/>
              <a:cs typeface="Times New Roman"/>
              <a:sym typeface="Times New Roman"/>
            </a:endParaRPr>
          </a:p>
          <a:p>
            <a:pPr indent="-190500" lvl="0" marL="285750" marR="0" rtl="0" algn="l">
              <a:lnSpc>
                <a:spcPct val="90000"/>
              </a:lnSpc>
              <a:spcBef>
                <a:spcPts val="600"/>
              </a:spcBef>
              <a:spcAft>
                <a:spcPts val="0"/>
              </a:spcAft>
              <a:buClr>
                <a:schemeClr val="dk1"/>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537" name="Google Shape;537;p12"/>
          <p:cNvSpPr/>
          <p:nvPr/>
        </p:nvSpPr>
        <p:spPr>
          <a:xfrm>
            <a:off x="2994660" y="2034540"/>
            <a:ext cx="1828800" cy="5715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Train</a:t>
            </a:r>
            <a:endParaRPr b="0" i="0" sz="1400" u="none" cap="none" strike="noStrike">
              <a:solidFill>
                <a:srgbClr val="000000"/>
              </a:solidFill>
              <a:latin typeface="Arial"/>
              <a:ea typeface="Arial"/>
              <a:cs typeface="Arial"/>
              <a:sym typeface="Arial"/>
            </a:endParaRPr>
          </a:p>
        </p:txBody>
      </p:sp>
      <p:sp>
        <p:nvSpPr>
          <p:cNvPr id="538" name="Google Shape;538;p12"/>
          <p:cNvSpPr/>
          <p:nvPr/>
        </p:nvSpPr>
        <p:spPr>
          <a:xfrm>
            <a:off x="5181600" y="2034540"/>
            <a:ext cx="1828800" cy="5715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Features</a:t>
            </a:r>
            <a:endParaRPr b="0" i="0" sz="1400" u="none" cap="none" strike="noStrike">
              <a:solidFill>
                <a:srgbClr val="000000"/>
              </a:solidFill>
              <a:latin typeface="Arial"/>
              <a:ea typeface="Arial"/>
              <a:cs typeface="Arial"/>
              <a:sym typeface="Arial"/>
            </a:endParaRPr>
          </a:p>
        </p:txBody>
      </p:sp>
      <p:sp>
        <p:nvSpPr>
          <p:cNvPr id="539" name="Google Shape;539;p12"/>
          <p:cNvSpPr/>
          <p:nvPr/>
        </p:nvSpPr>
        <p:spPr>
          <a:xfrm>
            <a:off x="7214456" y="2057120"/>
            <a:ext cx="1828800" cy="5715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Stores</a:t>
            </a:r>
            <a:endParaRPr b="0" i="0" sz="1400" u="none" cap="none" strike="noStrike">
              <a:solidFill>
                <a:srgbClr val="000000"/>
              </a:solidFill>
              <a:latin typeface="Arial"/>
              <a:ea typeface="Arial"/>
              <a:cs typeface="Arial"/>
              <a:sym typeface="Arial"/>
            </a:endParaRPr>
          </a:p>
        </p:txBody>
      </p:sp>
      <p:graphicFrame>
        <p:nvGraphicFramePr>
          <p:cNvPr id="540" name="Google Shape;540;p12"/>
          <p:cNvGraphicFramePr/>
          <p:nvPr/>
        </p:nvGraphicFramePr>
        <p:xfrm>
          <a:off x="2114551" y="3180210"/>
          <a:ext cx="8252460" cy="294094"/>
        </p:xfrm>
        <a:graphic>
          <a:graphicData uri="http://schemas.openxmlformats.org/presentationml/2006/ole">
            <mc:AlternateContent>
              <mc:Choice Requires="v">
                <p:oleObj r:id="rId5" imgH="294094" imgW="8252460" progId="Excel.Sheet.12" spid="_x0000_s1">
                  <p:embed/>
                </p:oleObj>
              </mc:Choice>
              <mc:Fallback>
                <p:oleObj r:id="rId6" imgH="294094" imgW="8252460" progId="Excel.Sheet.12">
                  <p:embed/>
                  <p:pic>
                    <p:nvPicPr>
                      <p:cNvPr id="540" name="Google Shape;540;p12"/>
                      <p:cNvPicPr preferRelativeResize="0"/>
                      <p:nvPr/>
                    </p:nvPicPr>
                    <p:blipFill rotWithShape="1">
                      <a:blip r:embed="rId7">
                        <a:alphaModFix/>
                      </a:blip>
                      <a:srcRect b="0" l="0" r="0" t="0"/>
                      <a:stretch/>
                    </p:blipFill>
                    <p:spPr>
                      <a:xfrm>
                        <a:off x="2114551" y="3180210"/>
                        <a:ext cx="8252460" cy="294094"/>
                      </a:xfrm>
                      <a:prstGeom prst="rect">
                        <a:avLst/>
                      </a:prstGeom>
                      <a:noFill/>
                      <a:ln>
                        <a:noFill/>
                      </a:ln>
                    </p:spPr>
                  </p:pic>
                </p:oleObj>
              </mc:Fallback>
            </mc:AlternateContent>
          </a:graphicData>
        </a:graphic>
      </p:graphicFrame>
      <p:cxnSp>
        <p:nvCxnSpPr>
          <p:cNvPr id="541" name="Google Shape;541;p12"/>
          <p:cNvCxnSpPr/>
          <p:nvPr/>
        </p:nvCxnSpPr>
        <p:spPr>
          <a:xfrm>
            <a:off x="5965715" y="2834640"/>
            <a:ext cx="0" cy="274653"/>
          </a:xfrm>
          <a:prstGeom prst="straightConnector1">
            <a:avLst/>
          </a:prstGeom>
          <a:noFill/>
          <a:ln cap="flat" cmpd="sng" w="9525">
            <a:solidFill>
              <a:schemeClr val="accent1"/>
            </a:solidFill>
            <a:prstDash val="solid"/>
            <a:miter lim="800000"/>
            <a:headEnd len="sm" w="sm" type="none"/>
            <a:tailEnd len="med" w="med" type="triangle"/>
          </a:ln>
        </p:spPr>
      </p:cxnSp>
      <p:cxnSp>
        <p:nvCxnSpPr>
          <p:cNvPr id="542" name="Google Shape;542;p12"/>
          <p:cNvCxnSpPr/>
          <p:nvPr/>
        </p:nvCxnSpPr>
        <p:spPr>
          <a:xfrm>
            <a:off x="3909060" y="2834640"/>
            <a:ext cx="4376848" cy="0"/>
          </a:xfrm>
          <a:prstGeom prst="straightConnector1">
            <a:avLst/>
          </a:prstGeom>
          <a:noFill/>
          <a:ln cap="flat" cmpd="sng" w="9525">
            <a:solidFill>
              <a:schemeClr val="dk1"/>
            </a:solidFill>
            <a:prstDash val="solid"/>
            <a:miter lim="800000"/>
            <a:headEnd len="sm" w="sm" type="none"/>
            <a:tailEnd len="sm" w="sm" type="none"/>
          </a:ln>
        </p:spPr>
      </p:cxnSp>
      <p:cxnSp>
        <p:nvCxnSpPr>
          <p:cNvPr id="543" name="Google Shape;543;p12"/>
          <p:cNvCxnSpPr>
            <a:stCxn id="537" idx="2"/>
          </p:cNvCxnSpPr>
          <p:nvPr/>
        </p:nvCxnSpPr>
        <p:spPr>
          <a:xfrm>
            <a:off x="3909060" y="2606040"/>
            <a:ext cx="0" cy="228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44" name="Google Shape;544;p12"/>
          <p:cNvCxnSpPr/>
          <p:nvPr/>
        </p:nvCxnSpPr>
        <p:spPr>
          <a:xfrm>
            <a:off x="5965715" y="2606040"/>
            <a:ext cx="0" cy="228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45" name="Google Shape;545;p12"/>
          <p:cNvCxnSpPr/>
          <p:nvPr/>
        </p:nvCxnSpPr>
        <p:spPr>
          <a:xfrm>
            <a:off x="8259238" y="2628620"/>
            <a:ext cx="0" cy="228600"/>
          </a:xfrm>
          <a:prstGeom prst="straightConnector1">
            <a:avLst/>
          </a:prstGeom>
          <a:noFill/>
          <a:ln cap="flat" cmpd="sng" w="9525">
            <a:solidFill>
              <a:schemeClr val="accent1"/>
            </a:solidFill>
            <a:prstDash val="solid"/>
            <a:miter lim="800000"/>
            <a:headEnd len="sm" w="sm" type="none"/>
            <a:tailEnd len="med" w="med" type="triangle"/>
          </a:ln>
        </p:spPr>
      </p:cxnSp>
      <p:sp>
        <p:nvSpPr>
          <p:cNvPr id="546" name="Google Shape;546;p12"/>
          <p:cNvSpPr/>
          <p:nvPr/>
        </p:nvSpPr>
        <p:spPr>
          <a:xfrm>
            <a:off x="3815344" y="4177191"/>
            <a:ext cx="914400" cy="914400"/>
          </a:xfrm>
          <a:prstGeom prst="ellipse">
            <a:avLst/>
          </a:prstGeom>
          <a:solidFill>
            <a:srgbClr val="F7CAA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Type A</a:t>
            </a:r>
            <a:endParaRPr b="0" i="0" sz="1400" u="none" cap="none" strike="noStrike">
              <a:solidFill>
                <a:srgbClr val="000000"/>
              </a:solidFill>
              <a:latin typeface="Arial"/>
              <a:ea typeface="Arial"/>
              <a:cs typeface="Arial"/>
              <a:sym typeface="Arial"/>
            </a:endParaRPr>
          </a:p>
        </p:txBody>
      </p:sp>
      <p:sp>
        <p:nvSpPr>
          <p:cNvPr id="547" name="Google Shape;547;p12"/>
          <p:cNvSpPr/>
          <p:nvPr/>
        </p:nvSpPr>
        <p:spPr>
          <a:xfrm>
            <a:off x="7462257" y="4023851"/>
            <a:ext cx="914400" cy="914400"/>
          </a:xfrm>
          <a:prstGeom prst="ellipse">
            <a:avLst/>
          </a:prstGeom>
          <a:solidFill>
            <a:srgbClr val="F7CAA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Type C</a:t>
            </a:r>
            <a:endParaRPr b="0" i="0" sz="1400" u="none" cap="none" strike="noStrike">
              <a:solidFill>
                <a:srgbClr val="000000"/>
              </a:solidFill>
              <a:latin typeface="Arial"/>
              <a:ea typeface="Arial"/>
              <a:cs typeface="Arial"/>
              <a:sym typeface="Arial"/>
            </a:endParaRPr>
          </a:p>
        </p:txBody>
      </p:sp>
      <p:sp>
        <p:nvSpPr>
          <p:cNvPr id="548" name="Google Shape;548;p12"/>
          <p:cNvSpPr/>
          <p:nvPr/>
        </p:nvSpPr>
        <p:spPr>
          <a:xfrm>
            <a:off x="5638800" y="5211097"/>
            <a:ext cx="914400" cy="914400"/>
          </a:xfrm>
          <a:prstGeom prst="ellipse">
            <a:avLst/>
          </a:prstGeom>
          <a:solidFill>
            <a:srgbClr val="F7CAA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Type B</a:t>
            </a:r>
            <a:endParaRPr b="0" i="0" sz="1400" u="none" cap="none" strike="noStrike">
              <a:solidFill>
                <a:srgbClr val="000000"/>
              </a:solidFill>
              <a:latin typeface="Arial"/>
              <a:ea typeface="Arial"/>
              <a:cs typeface="Arial"/>
              <a:sym typeface="Arial"/>
            </a:endParaRPr>
          </a:p>
        </p:txBody>
      </p:sp>
      <p:sp>
        <p:nvSpPr>
          <p:cNvPr id="549" name="Google Shape;549;p12"/>
          <p:cNvSpPr txBox="1"/>
          <p:nvPr/>
        </p:nvSpPr>
        <p:spPr>
          <a:xfrm>
            <a:off x="140139" y="2117980"/>
            <a:ext cx="982980" cy="365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dk1"/>
                </a:solidFill>
                <a:latin typeface="Calibri"/>
                <a:ea typeface="Calibri"/>
                <a:cs typeface="Calibri"/>
                <a:sym typeface="Calibri"/>
              </a:rPr>
              <a:t>Original</a:t>
            </a:r>
            <a:r>
              <a:rPr b="0" i="0" lang="en-US" sz="1800" u="sng"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50" name="Google Shape;550;p12"/>
          <p:cNvSpPr txBox="1"/>
          <p:nvPr/>
        </p:nvSpPr>
        <p:spPr>
          <a:xfrm>
            <a:off x="122900" y="3137403"/>
            <a:ext cx="9829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dk1"/>
                </a:solidFill>
                <a:latin typeface="Calibri"/>
                <a:ea typeface="Calibri"/>
                <a:cs typeface="Calibri"/>
                <a:sym typeface="Calibri"/>
              </a:rPr>
              <a:t>Combined </a:t>
            </a:r>
            <a:endParaRPr b="0" i="0" sz="1400" u="none" cap="none" strike="noStrike">
              <a:solidFill>
                <a:srgbClr val="000000"/>
              </a:solidFill>
              <a:latin typeface="Arial"/>
              <a:ea typeface="Arial"/>
              <a:cs typeface="Arial"/>
              <a:sym typeface="Arial"/>
            </a:endParaRPr>
          </a:p>
        </p:txBody>
      </p:sp>
      <p:sp>
        <p:nvSpPr>
          <p:cNvPr id="551" name="Google Shape;551;p12"/>
          <p:cNvSpPr txBox="1"/>
          <p:nvPr/>
        </p:nvSpPr>
        <p:spPr>
          <a:xfrm>
            <a:off x="140139" y="4326614"/>
            <a:ext cx="9829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dk1"/>
                </a:solidFill>
                <a:latin typeface="Calibri"/>
                <a:ea typeface="Calibri"/>
                <a:cs typeface="Calibri"/>
                <a:sym typeface="Calibri"/>
              </a:rPr>
              <a:t>Sample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sp>
        <p:nvSpPr>
          <p:cNvPr id="556" name="Google Shape;55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557" name="Google Shape;557;p13"/>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8" name="Google Shape;558;p13"/>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9" name="Google Shape;559;p13"/>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0" name="Google Shape;560;p13"/>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61" name="Google Shape;561;p13"/>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562" name="Google Shape;562;p13"/>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Type A Store Sample</a:t>
            </a:r>
            <a:endParaRPr/>
          </a:p>
        </p:txBody>
      </p:sp>
      <p:pic>
        <p:nvPicPr>
          <p:cNvPr id="563" name="Google Shape;563;p13"/>
          <p:cNvPicPr preferRelativeResize="0"/>
          <p:nvPr/>
        </p:nvPicPr>
        <p:blipFill rotWithShape="1">
          <a:blip r:embed="rId4">
            <a:alphaModFix/>
          </a:blip>
          <a:srcRect b="0" l="0" r="0" t="0"/>
          <a:stretch/>
        </p:blipFill>
        <p:spPr>
          <a:xfrm>
            <a:off x="208719" y="2434590"/>
            <a:ext cx="4067810" cy="3112158"/>
          </a:xfrm>
          <a:prstGeom prst="rect">
            <a:avLst/>
          </a:prstGeom>
          <a:noFill/>
          <a:ln>
            <a:noFill/>
          </a:ln>
        </p:spPr>
      </p:pic>
      <p:sp>
        <p:nvSpPr>
          <p:cNvPr id="564" name="Google Shape;564;p13"/>
          <p:cNvSpPr txBox="1"/>
          <p:nvPr/>
        </p:nvSpPr>
        <p:spPr>
          <a:xfrm>
            <a:off x="388620" y="5623186"/>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Observe some seasonality and increasing trend</a:t>
            </a:r>
            <a:endParaRPr b="0" i="0" sz="1400" u="none" cap="none" strike="noStrike">
              <a:solidFill>
                <a:srgbClr val="000000"/>
              </a:solidFill>
              <a:latin typeface="Arial"/>
              <a:ea typeface="Arial"/>
              <a:cs typeface="Arial"/>
              <a:sym typeface="Arial"/>
            </a:endParaRPr>
          </a:p>
        </p:txBody>
      </p:sp>
      <p:pic>
        <p:nvPicPr>
          <p:cNvPr id="565" name="Google Shape;565;p13"/>
          <p:cNvPicPr preferRelativeResize="0"/>
          <p:nvPr/>
        </p:nvPicPr>
        <p:blipFill rotWithShape="1">
          <a:blip r:embed="rId5">
            <a:alphaModFix/>
          </a:blip>
          <a:srcRect b="0" l="0" r="0" t="0"/>
          <a:stretch/>
        </p:blipFill>
        <p:spPr>
          <a:xfrm>
            <a:off x="4276529" y="2287599"/>
            <a:ext cx="4259938" cy="3259149"/>
          </a:xfrm>
          <a:prstGeom prst="rect">
            <a:avLst/>
          </a:prstGeom>
          <a:noFill/>
          <a:ln>
            <a:noFill/>
          </a:ln>
        </p:spPr>
      </p:pic>
      <p:cxnSp>
        <p:nvCxnSpPr>
          <p:cNvPr id="566" name="Google Shape;566;p13"/>
          <p:cNvCxnSpPr/>
          <p:nvPr/>
        </p:nvCxnSpPr>
        <p:spPr>
          <a:xfrm>
            <a:off x="1709455" y="6323082"/>
            <a:ext cx="9041130" cy="0"/>
          </a:xfrm>
          <a:prstGeom prst="straightConnector1">
            <a:avLst/>
          </a:prstGeom>
          <a:noFill/>
          <a:ln cap="flat" cmpd="sng" w="98425">
            <a:solidFill>
              <a:schemeClr val="accent1"/>
            </a:solidFill>
            <a:prstDash val="solid"/>
            <a:miter lim="800000"/>
            <a:headEnd len="sm" w="sm" type="none"/>
            <a:tailEnd len="med" w="med" type="triangle"/>
          </a:ln>
        </p:spPr>
      </p:cxnSp>
      <p:sp>
        <p:nvSpPr>
          <p:cNvPr id="567" name="Google Shape;567;p13"/>
          <p:cNvSpPr txBox="1"/>
          <p:nvPr/>
        </p:nvSpPr>
        <p:spPr>
          <a:xfrm>
            <a:off x="4582588" y="5592332"/>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Post log transformation and taking the difference</a:t>
            </a:r>
            <a:endParaRPr b="0" i="0" sz="1400" u="none" cap="none" strike="noStrike">
              <a:solidFill>
                <a:srgbClr val="000000"/>
              </a:solidFill>
              <a:latin typeface="Arial"/>
              <a:ea typeface="Arial"/>
              <a:cs typeface="Arial"/>
              <a:sym typeface="Arial"/>
            </a:endParaRPr>
          </a:p>
        </p:txBody>
      </p:sp>
      <p:sp>
        <p:nvSpPr>
          <p:cNvPr id="568" name="Google Shape;568;p13"/>
          <p:cNvSpPr txBox="1"/>
          <p:nvPr/>
        </p:nvSpPr>
        <p:spPr>
          <a:xfrm>
            <a:off x="8697399" y="5546746"/>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Post log transformation and taking the difference and applying the Sarima model</a:t>
            </a:r>
            <a:endParaRPr b="0" i="0" sz="1400" u="none" cap="none" strike="noStrike">
              <a:solidFill>
                <a:srgbClr val="000000"/>
              </a:solidFill>
              <a:latin typeface="Arial"/>
              <a:ea typeface="Arial"/>
              <a:cs typeface="Arial"/>
              <a:sym typeface="Arial"/>
            </a:endParaRPr>
          </a:p>
        </p:txBody>
      </p:sp>
      <p:pic>
        <p:nvPicPr>
          <p:cNvPr id="569" name="Google Shape;569;p13"/>
          <p:cNvPicPr preferRelativeResize="0"/>
          <p:nvPr/>
        </p:nvPicPr>
        <p:blipFill rotWithShape="1">
          <a:blip r:embed="rId6">
            <a:alphaModFix/>
          </a:blip>
          <a:srcRect b="0" l="0" r="0" t="0"/>
          <a:stretch/>
        </p:blipFill>
        <p:spPr>
          <a:xfrm>
            <a:off x="8697400" y="2541400"/>
            <a:ext cx="5990924" cy="2752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3" name="Shape 573"/>
        <p:cNvGrpSpPr/>
        <p:nvPr/>
      </p:nvGrpSpPr>
      <p:grpSpPr>
        <a:xfrm>
          <a:off x="0" y="0"/>
          <a:ext cx="0" cy="0"/>
          <a:chOff x="0" y="0"/>
          <a:chExt cx="0" cy="0"/>
        </a:xfrm>
      </p:grpSpPr>
      <p:sp>
        <p:nvSpPr>
          <p:cNvPr id="574" name="Google Shape;574;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575" name="Google Shape;575;p14"/>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6" name="Google Shape;576;p14"/>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7" name="Google Shape;577;p14"/>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8" name="Google Shape;578;p14"/>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79" name="Google Shape;579;p14"/>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580" name="Google Shape;580;p14"/>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Type B Store Sample</a:t>
            </a:r>
            <a:endParaRPr/>
          </a:p>
        </p:txBody>
      </p:sp>
      <p:sp>
        <p:nvSpPr>
          <p:cNvPr id="581" name="Google Shape;581;p14"/>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82" name="Google Shape;582;p14"/>
          <p:cNvPicPr preferRelativeResize="0"/>
          <p:nvPr/>
        </p:nvPicPr>
        <p:blipFill rotWithShape="1">
          <a:blip r:embed="rId4">
            <a:alphaModFix/>
          </a:blip>
          <a:srcRect b="0" l="0" r="0" t="0"/>
          <a:stretch/>
        </p:blipFill>
        <p:spPr>
          <a:xfrm>
            <a:off x="208719" y="2207742"/>
            <a:ext cx="4134681" cy="3163318"/>
          </a:xfrm>
          <a:prstGeom prst="rect">
            <a:avLst/>
          </a:prstGeom>
          <a:noFill/>
          <a:ln>
            <a:noFill/>
          </a:ln>
        </p:spPr>
      </p:pic>
      <p:pic>
        <p:nvPicPr>
          <p:cNvPr id="583" name="Google Shape;583;p14"/>
          <p:cNvPicPr preferRelativeResize="0"/>
          <p:nvPr/>
        </p:nvPicPr>
        <p:blipFill rotWithShape="1">
          <a:blip r:embed="rId5">
            <a:alphaModFix/>
          </a:blip>
          <a:srcRect b="0" l="0" r="0" t="0"/>
          <a:stretch/>
        </p:blipFill>
        <p:spPr>
          <a:xfrm>
            <a:off x="4395862" y="2216602"/>
            <a:ext cx="4123098" cy="3154457"/>
          </a:xfrm>
          <a:prstGeom prst="rect">
            <a:avLst/>
          </a:prstGeom>
          <a:noFill/>
          <a:ln>
            <a:noFill/>
          </a:ln>
        </p:spPr>
      </p:pic>
      <p:pic>
        <p:nvPicPr>
          <p:cNvPr id="584" name="Google Shape;584;p14"/>
          <p:cNvPicPr preferRelativeResize="0"/>
          <p:nvPr/>
        </p:nvPicPr>
        <p:blipFill rotWithShape="1">
          <a:blip r:embed="rId6">
            <a:alphaModFix/>
          </a:blip>
          <a:srcRect b="0" l="0" r="0" t="0"/>
          <a:stretch/>
        </p:blipFill>
        <p:spPr>
          <a:xfrm>
            <a:off x="8434070" y="2414276"/>
            <a:ext cx="3549211" cy="2715393"/>
          </a:xfrm>
          <a:prstGeom prst="rect">
            <a:avLst/>
          </a:prstGeom>
          <a:noFill/>
          <a:ln>
            <a:noFill/>
          </a:ln>
        </p:spPr>
      </p:pic>
      <p:cxnSp>
        <p:nvCxnSpPr>
          <p:cNvPr id="585" name="Google Shape;585;p14"/>
          <p:cNvCxnSpPr/>
          <p:nvPr/>
        </p:nvCxnSpPr>
        <p:spPr>
          <a:xfrm>
            <a:off x="1700126" y="6281518"/>
            <a:ext cx="9041130" cy="0"/>
          </a:xfrm>
          <a:prstGeom prst="straightConnector1">
            <a:avLst/>
          </a:prstGeom>
          <a:noFill/>
          <a:ln cap="flat" cmpd="sng" w="98425">
            <a:solidFill>
              <a:schemeClr val="accent1"/>
            </a:solidFill>
            <a:prstDash val="solid"/>
            <a:miter lim="800000"/>
            <a:headEnd len="sm" w="sm" type="none"/>
            <a:tailEnd len="med" w="med" type="triangle"/>
          </a:ln>
        </p:spPr>
      </p:cxnSp>
      <p:sp>
        <p:nvSpPr>
          <p:cNvPr id="586" name="Google Shape;586;p14"/>
          <p:cNvSpPr/>
          <p:nvPr/>
        </p:nvSpPr>
        <p:spPr>
          <a:xfrm>
            <a:off x="5402436" y="1673074"/>
            <a:ext cx="99097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4"/>
          <p:cNvSpPr txBox="1"/>
          <p:nvPr/>
        </p:nvSpPr>
        <p:spPr>
          <a:xfrm>
            <a:off x="506730" y="5418884"/>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Observe some seasonality and increasing trend</a:t>
            </a:r>
            <a:endParaRPr b="0" i="0" sz="1400" u="none" cap="none" strike="noStrike">
              <a:solidFill>
                <a:srgbClr val="000000"/>
              </a:solidFill>
              <a:latin typeface="Arial"/>
              <a:ea typeface="Arial"/>
              <a:cs typeface="Arial"/>
              <a:sym typeface="Arial"/>
            </a:endParaRPr>
          </a:p>
        </p:txBody>
      </p:sp>
      <p:sp>
        <p:nvSpPr>
          <p:cNvPr id="588" name="Google Shape;588;p14"/>
          <p:cNvSpPr txBox="1"/>
          <p:nvPr/>
        </p:nvSpPr>
        <p:spPr>
          <a:xfrm>
            <a:off x="4700698" y="5388030"/>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Post log transformation and taking the difference</a:t>
            </a:r>
            <a:endParaRPr b="0" i="0" sz="1400" u="none" cap="none" strike="noStrike">
              <a:solidFill>
                <a:srgbClr val="000000"/>
              </a:solidFill>
              <a:latin typeface="Arial"/>
              <a:ea typeface="Arial"/>
              <a:cs typeface="Arial"/>
              <a:sym typeface="Arial"/>
            </a:endParaRPr>
          </a:p>
        </p:txBody>
      </p:sp>
      <p:sp>
        <p:nvSpPr>
          <p:cNvPr id="589" name="Google Shape;589;p14"/>
          <p:cNvSpPr txBox="1"/>
          <p:nvPr/>
        </p:nvSpPr>
        <p:spPr>
          <a:xfrm>
            <a:off x="8488680" y="5371059"/>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Post log transformation and taking the difference and applying the Sarima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5" name="Google Shape;595;p15"/>
          <p:cNvSpPr/>
          <p:nvPr/>
        </p:nvSpPr>
        <p:spPr>
          <a:xfrm flipH="1">
            <a:off x="2" y="0"/>
            <a:ext cx="12191998" cy="1575955"/>
          </a:xfrm>
          <a:prstGeom prst="rect">
            <a:avLst/>
          </a:prstGeom>
          <a:gradFill>
            <a:gsLst>
              <a:gs pos="0">
                <a:srgbClr val="000000">
                  <a:alpha val="94509"/>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6" name="Google Shape;596;p15"/>
          <p:cNvSpPr/>
          <p:nvPr/>
        </p:nvSpPr>
        <p:spPr>
          <a:xfrm flipH="1" rot="10800000">
            <a:off x="8128857" y="0"/>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7" name="Google Shape;597;p15"/>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549"/>
                </a:srgbClr>
              </a:gs>
              <a:gs pos="100000">
                <a:srgbClr val="000000">
                  <a:alpha val="72549"/>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8" name="Google Shape;598;p15"/>
          <p:cNvSpPr/>
          <p:nvPr/>
        </p:nvSpPr>
        <p:spPr>
          <a:xfrm>
            <a:off x="3825434" y="0"/>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9" name="Google Shape;599;p15"/>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Type C Store Sample</a:t>
            </a:r>
            <a:endParaRPr/>
          </a:p>
        </p:txBody>
      </p:sp>
      <p:pic>
        <p:nvPicPr>
          <p:cNvPr descr="Logo&#10;&#10;Description automatically generated" id="600" name="Google Shape;600;p15"/>
          <p:cNvPicPr preferRelativeResize="0"/>
          <p:nvPr/>
        </p:nvPicPr>
        <p:blipFill rotWithShape="1">
          <a:blip r:embed="rId3">
            <a:alphaModFix/>
          </a:blip>
          <a:srcRect b="7818" l="0" r="20272" t="0"/>
          <a:stretch/>
        </p:blipFill>
        <p:spPr>
          <a:xfrm>
            <a:off x="8751664" y="413418"/>
            <a:ext cx="2502912" cy="578770"/>
          </a:xfrm>
          <a:prstGeom prst="rect">
            <a:avLst/>
          </a:prstGeom>
          <a:noFill/>
          <a:ln>
            <a:noFill/>
          </a:ln>
        </p:spPr>
      </p:pic>
      <p:sp>
        <p:nvSpPr>
          <p:cNvPr id="601" name="Google Shape;601;p1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02" name="Google Shape;602;p15"/>
          <p:cNvPicPr preferRelativeResize="0"/>
          <p:nvPr/>
        </p:nvPicPr>
        <p:blipFill rotWithShape="1">
          <a:blip r:embed="rId4">
            <a:alphaModFix/>
          </a:blip>
          <a:srcRect b="0" l="0" r="0" t="0"/>
          <a:stretch/>
        </p:blipFill>
        <p:spPr>
          <a:xfrm>
            <a:off x="-11215" y="2169607"/>
            <a:ext cx="4085574" cy="3125748"/>
          </a:xfrm>
          <a:prstGeom prst="rect">
            <a:avLst/>
          </a:prstGeom>
          <a:noFill/>
          <a:ln>
            <a:noFill/>
          </a:ln>
        </p:spPr>
      </p:pic>
      <p:pic>
        <p:nvPicPr>
          <p:cNvPr id="603" name="Google Shape;603;p15"/>
          <p:cNvPicPr preferRelativeResize="0"/>
          <p:nvPr/>
        </p:nvPicPr>
        <p:blipFill rotWithShape="1">
          <a:blip r:embed="rId5">
            <a:alphaModFix/>
          </a:blip>
          <a:srcRect b="0" l="0" r="0" t="0"/>
          <a:stretch/>
        </p:blipFill>
        <p:spPr>
          <a:xfrm>
            <a:off x="4198806" y="2196814"/>
            <a:ext cx="4085574" cy="3125748"/>
          </a:xfrm>
          <a:prstGeom prst="rect">
            <a:avLst/>
          </a:prstGeom>
          <a:noFill/>
          <a:ln>
            <a:noFill/>
          </a:ln>
        </p:spPr>
      </p:pic>
      <p:sp>
        <p:nvSpPr>
          <p:cNvPr id="604" name="Google Shape;604;p15"/>
          <p:cNvSpPr txBox="1"/>
          <p:nvPr/>
        </p:nvSpPr>
        <p:spPr>
          <a:xfrm>
            <a:off x="5281051" y="1569532"/>
            <a:ext cx="189479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sng" cap="none" strike="noStrike">
                <a:solidFill>
                  <a:schemeClr val="dk1"/>
                </a:solidFill>
                <a:latin typeface="Calibri"/>
                <a:ea typeface="Calibri"/>
                <a:cs typeface="Calibri"/>
                <a:sym typeface="Calibri"/>
              </a:rPr>
              <a:t>Type C</a:t>
            </a:r>
            <a:endParaRPr b="0" i="0" sz="1400" u="none" cap="none" strike="noStrike">
              <a:solidFill>
                <a:srgbClr val="000000"/>
              </a:solidFill>
              <a:latin typeface="Arial"/>
              <a:ea typeface="Arial"/>
              <a:cs typeface="Arial"/>
              <a:sym typeface="Arial"/>
            </a:endParaRPr>
          </a:p>
        </p:txBody>
      </p:sp>
      <p:cxnSp>
        <p:nvCxnSpPr>
          <p:cNvPr id="605" name="Google Shape;605;p15"/>
          <p:cNvCxnSpPr/>
          <p:nvPr/>
        </p:nvCxnSpPr>
        <p:spPr>
          <a:xfrm>
            <a:off x="1709455" y="6323082"/>
            <a:ext cx="9041130" cy="0"/>
          </a:xfrm>
          <a:prstGeom prst="straightConnector1">
            <a:avLst/>
          </a:prstGeom>
          <a:noFill/>
          <a:ln cap="flat" cmpd="sng" w="98425">
            <a:solidFill>
              <a:schemeClr val="accent1"/>
            </a:solidFill>
            <a:prstDash val="solid"/>
            <a:miter lim="800000"/>
            <a:headEnd len="sm" w="sm" type="none"/>
            <a:tailEnd len="med" w="med" type="triangle"/>
          </a:ln>
        </p:spPr>
      </p:cxnSp>
      <p:sp>
        <p:nvSpPr>
          <p:cNvPr id="606" name="Google Shape;606;p15"/>
          <p:cNvSpPr txBox="1"/>
          <p:nvPr/>
        </p:nvSpPr>
        <p:spPr>
          <a:xfrm>
            <a:off x="382254" y="5270886"/>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Observe some seasonality and increasing trend</a:t>
            </a:r>
            <a:endParaRPr b="0" i="0" sz="1400" u="none" cap="none" strike="noStrike">
              <a:solidFill>
                <a:srgbClr val="000000"/>
              </a:solidFill>
              <a:latin typeface="Arial"/>
              <a:ea typeface="Arial"/>
              <a:cs typeface="Arial"/>
              <a:sym typeface="Arial"/>
            </a:endParaRPr>
          </a:p>
        </p:txBody>
      </p:sp>
      <p:sp>
        <p:nvSpPr>
          <p:cNvPr id="607" name="Google Shape;607;p15"/>
          <p:cNvSpPr txBox="1"/>
          <p:nvPr/>
        </p:nvSpPr>
        <p:spPr>
          <a:xfrm>
            <a:off x="4582588" y="5302767"/>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Post log transformation and taking the difference</a:t>
            </a:r>
            <a:endParaRPr b="0" i="0" sz="1400" u="none" cap="none" strike="noStrike">
              <a:solidFill>
                <a:srgbClr val="000000"/>
              </a:solidFill>
              <a:latin typeface="Arial"/>
              <a:ea typeface="Arial"/>
              <a:cs typeface="Arial"/>
              <a:sym typeface="Arial"/>
            </a:endParaRPr>
          </a:p>
        </p:txBody>
      </p:sp>
      <p:sp>
        <p:nvSpPr>
          <p:cNvPr id="608" name="Google Shape;608;p15"/>
          <p:cNvSpPr txBox="1"/>
          <p:nvPr/>
        </p:nvSpPr>
        <p:spPr>
          <a:xfrm>
            <a:off x="8669690" y="5353653"/>
            <a:ext cx="370332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Post log transformation and taking the difference and applying the Sarima model</a:t>
            </a:r>
            <a:endParaRPr b="0" i="0" sz="1400" u="none" cap="none" strike="noStrike">
              <a:solidFill>
                <a:srgbClr val="000000"/>
              </a:solidFill>
              <a:latin typeface="Arial"/>
              <a:ea typeface="Arial"/>
              <a:cs typeface="Arial"/>
              <a:sym typeface="Arial"/>
            </a:endParaRPr>
          </a:p>
        </p:txBody>
      </p:sp>
      <p:pic>
        <p:nvPicPr>
          <p:cNvPr id="609" name="Google Shape;609;p15"/>
          <p:cNvPicPr preferRelativeResize="0"/>
          <p:nvPr/>
        </p:nvPicPr>
        <p:blipFill rotWithShape="1">
          <a:blip r:embed="rId6">
            <a:alphaModFix/>
          </a:blip>
          <a:srcRect b="0" l="0" r="0" t="0"/>
          <a:stretch/>
        </p:blipFill>
        <p:spPr>
          <a:xfrm>
            <a:off x="8408825" y="2491525"/>
            <a:ext cx="3491825" cy="2495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3" name="Shape 613"/>
        <p:cNvGrpSpPr/>
        <p:nvPr/>
      </p:nvGrpSpPr>
      <p:grpSpPr>
        <a:xfrm>
          <a:off x="0" y="0"/>
          <a:ext cx="0" cy="0"/>
          <a:chOff x="0" y="0"/>
          <a:chExt cx="0" cy="0"/>
        </a:xfrm>
      </p:grpSpPr>
      <p:sp>
        <p:nvSpPr>
          <p:cNvPr id="614" name="Google Shape;614;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5" name="Google Shape;615;p16"/>
          <p:cNvSpPr/>
          <p:nvPr/>
        </p:nvSpPr>
        <p:spPr>
          <a:xfrm flipH="1">
            <a:off x="2" y="0"/>
            <a:ext cx="12191998" cy="1575955"/>
          </a:xfrm>
          <a:prstGeom prst="rect">
            <a:avLst/>
          </a:prstGeom>
          <a:gradFill>
            <a:gsLst>
              <a:gs pos="0">
                <a:srgbClr val="000000">
                  <a:alpha val="94509"/>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6" name="Google Shape;616;p16"/>
          <p:cNvSpPr/>
          <p:nvPr/>
        </p:nvSpPr>
        <p:spPr>
          <a:xfrm flipH="1" rot="10800000">
            <a:off x="8128857" y="0"/>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7" name="Google Shape;617;p16"/>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549"/>
                </a:srgbClr>
              </a:gs>
              <a:gs pos="100000">
                <a:srgbClr val="000000">
                  <a:alpha val="72549"/>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8" name="Google Shape;618;p16"/>
          <p:cNvSpPr/>
          <p:nvPr/>
        </p:nvSpPr>
        <p:spPr>
          <a:xfrm>
            <a:off x="3825434" y="0"/>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9" name="Google Shape;619;p16"/>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Results Summary</a:t>
            </a:r>
            <a:endParaRPr/>
          </a:p>
        </p:txBody>
      </p:sp>
      <p:pic>
        <p:nvPicPr>
          <p:cNvPr descr="Logo&#10;&#10;Description automatically generated" id="620" name="Google Shape;620;p16"/>
          <p:cNvPicPr preferRelativeResize="0"/>
          <p:nvPr/>
        </p:nvPicPr>
        <p:blipFill rotWithShape="1">
          <a:blip r:embed="rId3">
            <a:alphaModFix/>
          </a:blip>
          <a:srcRect b="7818" l="0" r="20272" t="0"/>
          <a:stretch/>
        </p:blipFill>
        <p:spPr>
          <a:xfrm>
            <a:off x="8908972" y="498345"/>
            <a:ext cx="2502912" cy="578770"/>
          </a:xfrm>
          <a:prstGeom prst="rect">
            <a:avLst/>
          </a:prstGeom>
          <a:noFill/>
          <a:ln>
            <a:noFill/>
          </a:ln>
        </p:spPr>
      </p:pic>
      <p:sp>
        <p:nvSpPr>
          <p:cNvPr id="621" name="Google Shape;621;p16"/>
          <p:cNvSpPr txBox="1"/>
          <p:nvPr/>
        </p:nvSpPr>
        <p:spPr>
          <a:xfrm>
            <a:off x="7342909" y="4383979"/>
            <a:ext cx="4627418"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Temperature and Unemployment were significant features for the model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Tried Linear regression</a:t>
            </a:r>
            <a:endParaRPr b="0" i="0" sz="1400" u="none" cap="none" strike="noStrike">
              <a:solidFill>
                <a:srgbClr val="000000"/>
              </a:solidFill>
              <a:latin typeface="Arial"/>
              <a:ea typeface="Arial"/>
              <a:cs typeface="Arial"/>
              <a:sym typeface="Arial"/>
            </a:endParaRPr>
          </a:p>
        </p:txBody>
      </p:sp>
      <p:pic>
        <p:nvPicPr>
          <p:cNvPr id="622" name="Google Shape;622;p16"/>
          <p:cNvPicPr preferRelativeResize="0"/>
          <p:nvPr/>
        </p:nvPicPr>
        <p:blipFill rotWithShape="1">
          <a:blip r:embed="rId4">
            <a:alphaModFix/>
          </a:blip>
          <a:srcRect b="0" l="0" r="0" t="0"/>
          <a:stretch/>
        </p:blipFill>
        <p:spPr>
          <a:xfrm>
            <a:off x="91205" y="1679325"/>
            <a:ext cx="6683668" cy="5113471"/>
          </a:xfrm>
          <a:prstGeom prst="rect">
            <a:avLst/>
          </a:prstGeom>
          <a:noFill/>
          <a:ln>
            <a:noFill/>
          </a:ln>
        </p:spPr>
      </p:pic>
      <p:sp>
        <p:nvSpPr>
          <p:cNvPr id="623" name="Google Shape;623;p16"/>
          <p:cNvSpPr txBox="1"/>
          <p:nvPr/>
        </p:nvSpPr>
        <p:spPr>
          <a:xfrm>
            <a:off x="1607127" y="1897681"/>
            <a:ext cx="346364"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624" name="Google Shape;624;p16"/>
          <p:cNvSpPr txBox="1"/>
          <p:nvPr/>
        </p:nvSpPr>
        <p:spPr>
          <a:xfrm>
            <a:off x="4890654" y="1898444"/>
            <a:ext cx="346364"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625" name="Google Shape;625;p16"/>
          <p:cNvSpPr txBox="1"/>
          <p:nvPr/>
        </p:nvSpPr>
        <p:spPr>
          <a:xfrm>
            <a:off x="1607127" y="3654180"/>
            <a:ext cx="346364"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t>
            </a:r>
            <a:endParaRPr b="0" i="0" sz="1400" u="none" cap="none" strike="noStrike">
              <a:solidFill>
                <a:srgbClr val="000000"/>
              </a:solidFill>
              <a:latin typeface="Arial"/>
              <a:ea typeface="Arial"/>
              <a:cs typeface="Arial"/>
              <a:sym typeface="Arial"/>
            </a:endParaRPr>
          </a:p>
        </p:txBody>
      </p:sp>
      <p:graphicFrame>
        <p:nvGraphicFramePr>
          <p:cNvPr id="626" name="Google Shape;626;p16"/>
          <p:cNvGraphicFramePr/>
          <p:nvPr/>
        </p:nvGraphicFramePr>
        <p:xfrm>
          <a:off x="6962950" y="1898450"/>
          <a:ext cx="3000000" cy="3000000"/>
        </p:xfrm>
        <a:graphic>
          <a:graphicData uri="http://schemas.openxmlformats.org/drawingml/2006/table">
            <a:tbl>
              <a:tblPr>
                <a:noFill/>
                <a:tableStyleId>{CB063D06-A39D-446F-842B-32F13964110C}</a:tableStyleId>
              </a:tblPr>
              <a:tblGrid>
                <a:gridCol w="219050"/>
                <a:gridCol w="724200"/>
                <a:gridCol w="1381700"/>
                <a:gridCol w="1598450"/>
                <a:gridCol w="718875"/>
              </a:tblGrid>
              <a:tr h="274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tc>
              </a:tr>
              <a:tr h="8127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Sarima Without Features</a:t>
                      </a:r>
                      <a:endParaRPr sz="1600" u="none" cap="none" strike="noStrike">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Sarima With Variables (with Linear regression)</a:t>
                      </a:r>
                      <a:endParaRPr sz="1600" u="none" cap="none" strike="noStrike">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L cap="flat" cmpd="sng" w="9525">
                      <a:solidFill>
                        <a:srgbClr val="000000"/>
                      </a:solidFill>
                      <a:prstDash val="solid"/>
                      <a:round/>
                      <a:headEnd len="sm" w="sm" type="none"/>
                      <a:tailEnd len="sm" w="sm" type="none"/>
                    </a:lnL>
                  </a:tcPr>
                </a:tc>
              </a:tr>
              <a:tr h="3297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R cap="flat" cmpd="sng" w="9525">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Type A</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0.118</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0.105</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L cap="flat" cmpd="sng" w="9525">
                      <a:solidFill>
                        <a:srgbClr val="000000"/>
                      </a:solidFill>
                      <a:prstDash val="solid"/>
                      <a:round/>
                      <a:headEnd len="sm" w="sm" type="none"/>
                      <a:tailEnd len="sm" w="sm" type="none"/>
                    </a:lnL>
                  </a:tcPr>
                </a:tc>
              </a:tr>
              <a:tr h="3297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R cap="flat" cmpd="sng" w="9525">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Type B</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0.56</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0.45</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L cap="flat" cmpd="sng" w="9525">
                      <a:solidFill>
                        <a:srgbClr val="000000"/>
                      </a:solidFill>
                      <a:prstDash val="solid"/>
                      <a:round/>
                      <a:headEnd len="sm" w="sm" type="none"/>
                      <a:tailEnd len="sm" w="sm" type="none"/>
                    </a:lnL>
                  </a:tcPr>
                </a:tc>
              </a:tr>
              <a:tr h="3297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R cap="flat" cmpd="sng" w="9525">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Type C</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0.075</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0.11</a:t>
                      </a:r>
                      <a:endParaRPr sz="1600" u="none" cap="none" strike="noStrike">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L cap="flat" cmpd="sng" w="9525">
                      <a:solidFill>
                        <a:srgbClr val="000000"/>
                      </a:solidFill>
                      <a:prstDash val="solid"/>
                      <a:round/>
                      <a:headEnd len="sm" w="sm" type="none"/>
                      <a:tailEnd len="sm" w="sm" type="none"/>
                    </a:lnL>
                  </a:tcPr>
                </a:tc>
              </a:tr>
              <a:tr h="274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0" name="Shape 630"/>
        <p:cNvGrpSpPr/>
        <p:nvPr/>
      </p:nvGrpSpPr>
      <p:grpSpPr>
        <a:xfrm>
          <a:off x="0" y="0"/>
          <a:ext cx="0" cy="0"/>
          <a:chOff x="0" y="0"/>
          <a:chExt cx="0" cy="0"/>
        </a:xfrm>
      </p:grpSpPr>
      <p:sp>
        <p:nvSpPr>
          <p:cNvPr id="631" name="Google Shape;631;p1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2" name="Google Shape;632;p1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3" name="Google Shape;633;p17"/>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4" name="Google Shape;634;p17"/>
          <p:cNvSpPr/>
          <p:nvPr/>
        </p:nvSpPr>
        <p:spPr>
          <a:xfrm>
            <a:off x="2209800" y="2099696"/>
            <a:ext cx="1942241" cy="188955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5" name="Google Shape;635;p17"/>
          <p:cNvSpPr/>
          <p:nvPr/>
        </p:nvSpPr>
        <p:spPr>
          <a:xfrm rot="-3079828">
            <a:off x="1613162" y="1492572"/>
            <a:ext cx="2987899" cy="2987899"/>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6" name="Google Shape;636;p17"/>
          <p:cNvSpPr txBox="1"/>
          <p:nvPr>
            <p:ph type="title"/>
          </p:nvPr>
        </p:nvSpPr>
        <p:spPr>
          <a:xfrm>
            <a:off x="4038600" y="1939159"/>
            <a:ext cx="7644627" cy="2751086"/>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6000"/>
              <a:buFont typeface="Calibri"/>
              <a:buNone/>
            </a:pPr>
            <a:r>
              <a:rPr lang="en-US">
                <a:solidFill>
                  <a:schemeClr val="dk1"/>
                </a:solidFill>
                <a:latin typeface="Calibri"/>
                <a:ea typeface="Calibri"/>
                <a:cs typeface="Calibri"/>
                <a:sym typeface="Calibri"/>
              </a:rPr>
              <a:t>PROPHET MODEL</a:t>
            </a:r>
            <a:endParaRPr/>
          </a:p>
        </p:txBody>
      </p:sp>
      <p:sp>
        <p:nvSpPr>
          <p:cNvPr id="637" name="Google Shape;637;p17"/>
          <p:cNvSpPr txBox="1"/>
          <p:nvPr>
            <p:ph idx="1" type="body"/>
          </p:nvPr>
        </p:nvSpPr>
        <p:spPr>
          <a:xfrm>
            <a:off x="4038600" y="4782320"/>
            <a:ext cx="7644627" cy="132944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solidFill>
                  <a:schemeClr val="dk1"/>
                </a:solidFill>
              </a:rPr>
              <a:t>Nhi Nguyen</a:t>
            </a:r>
            <a:endParaRPr sz="2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1" name="Shape 641"/>
        <p:cNvGrpSpPr/>
        <p:nvPr/>
      </p:nvGrpSpPr>
      <p:grpSpPr>
        <a:xfrm>
          <a:off x="0" y="0"/>
          <a:ext cx="0" cy="0"/>
          <a:chOff x="0" y="0"/>
          <a:chExt cx="0" cy="0"/>
        </a:xfrm>
      </p:grpSpPr>
      <p:sp>
        <p:nvSpPr>
          <p:cNvPr id="642" name="Google Shape;642;p18"/>
          <p:cNvSpPr txBox="1"/>
          <p:nvPr>
            <p:ph type="title"/>
          </p:nvPr>
        </p:nvSpPr>
        <p:spPr>
          <a:xfrm>
            <a:off x="1136428" y="627564"/>
            <a:ext cx="747417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solidFill>
                  <a:schemeClr val="dk1"/>
                </a:solidFill>
                <a:latin typeface="Calibri"/>
                <a:ea typeface="Calibri"/>
                <a:cs typeface="Calibri"/>
                <a:sym typeface="Calibri"/>
              </a:rPr>
              <a:t>Overview</a:t>
            </a:r>
            <a:endParaRPr/>
          </a:p>
        </p:txBody>
      </p:sp>
      <p:sp>
        <p:nvSpPr>
          <p:cNvPr id="643" name="Google Shape;643;p18"/>
          <p:cNvSpPr txBox="1"/>
          <p:nvPr/>
        </p:nvSpPr>
        <p:spPr>
          <a:xfrm>
            <a:off x="1136429" y="2278173"/>
            <a:ext cx="6467867" cy="3450613"/>
          </a:xfrm>
          <a:prstGeom prst="rect">
            <a:avLst/>
          </a:prstGeom>
          <a:noFill/>
          <a:ln>
            <a:noFill/>
          </a:ln>
        </p:spPr>
        <p:txBody>
          <a:bodyPr anchorCtr="0" anchor="ctr" bIns="45700" lIns="91425" spcFirstLastPara="1" rIns="91425" wrap="square" tIns="45700">
            <a:normAutofit/>
          </a:bodyPr>
          <a:lstStyle/>
          <a:p>
            <a:pPr indent="-228600" lvl="0" marL="28575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Automated Forecasting Procedure which forecasts time series data based on an additive model where non-linear trends are fit with yearly, weekly, and daily seasonality, plus holiday effects. </a:t>
            </a:r>
            <a:endParaRPr b="0" i="0" sz="1400" u="none" cap="none" strike="noStrike">
              <a:solidFill>
                <a:srgbClr val="000000"/>
              </a:solidFill>
              <a:latin typeface="Arial"/>
              <a:ea typeface="Arial"/>
              <a:cs typeface="Arial"/>
              <a:sym typeface="Arial"/>
            </a:endParaRPr>
          </a:p>
          <a:p>
            <a:pPr indent="-228600" lvl="0" marL="28575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Suitable for time series has strong seasonality.</a:t>
            </a:r>
            <a:endParaRPr b="0" i="0" sz="1400" u="none" cap="none" strike="noStrike">
              <a:solidFill>
                <a:srgbClr val="000000"/>
              </a:solidFill>
              <a:latin typeface="Arial"/>
              <a:ea typeface="Arial"/>
              <a:cs typeface="Arial"/>
              <a:sym typeface="Arial"/>
            </a:endParaRPr>
          </a:p>
          <a:p>
            <a:pPr indent="-76200" lvl="0" marL="28575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44" name="Google Shape;644;p18"/>
          <p:cNvSpPr/>
          <p:nvPr/>
        </p:nvSpPr>
        <p:spPr>
          <a:xfrm>
            <a:off x="10088880" y="0"/>
            <a:ext cx="2103120" cy="6858000"/>
          </a:xfrm>
          <a:prstGeom prst="rect">
            <a:avLst/>
          </a:prstGeom>
          <a:solidFill>
            <a:srgbClr val="325A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5" name="Google Shape;645;p18"/>
          <p:cNvSpPr/>
          <p:nvPr/>
        </p:nvSpPr>
        <p:spPr>
          <a:xfrm>
            <a:off x="8915400" y="2358913"/>
            <a:ext cx="2140172" cy="2140172"/>
          </a:xfrm>
          <a:prstGeom prst="ellipse">
            <a:avLst/>
          </a:prstGeom>
          <a:solidFill>
            <a:srgbClr val="FFFFFF"/>
          </a:solidFill>
          <a:ln cap="flat" cmpd="sng" w="22225">
            <a:solidFill>
              <a:srgbClr val="FFA4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646" name="Google Shape;646;p18"/>
          <p:cNvPicPr preferRelativeResize="0"/>
          <p:nvPr/>
        </p:nvPicPr>
        <p:blipFill rotWithShape="1">
          <a:blip r:embed="rId3">
            <a:alphaModFix/>
          </a:blip>
          <a:srcRect b="7818" l="0" r="20272" t="0"/>
          <a:stretch/>
        </p:blipFill>
        <p:spPr>
          <a:xfrm>
            <a:off x="9254442" y="3259954"/>
            <a:ext cx="1462088" cy="33809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0" name="Shape 650"/>
        <p:cNvGrpSpPr/>
        <p:nvPr/>
      </p:nvGrpSpPr>
      <p:grpSpPr>
        <a:xfrm>
          <a:off x="0" y="0"/>
          <a:ext cx="0" cy="0"/>
          <a:chOff x="0" y="0"/>
          <a:chExt cx="0" cy="0"/>
        </a:xfrm>
      </p:grpSpPr>
      <p:sp>
        <p:nvSpPr>
          <p:cNvPr id="651" name="Google Shape;651;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2" name="Google Shape;652;p19"/>
          <p:cNvSpPr/>
          <p:nvPr/>
        </p:nvSpPr>
        <p:spPr>
          <a:xfrm flipH="1">
            <a:off x="2" y="0"/>
            <a:ext cx="12191998" cy="1575955"/>
          </a:xfrm>
          <a:prstGeom prst="rect">
            <a:avLst/>
          </a:prstGeom>
          <a:gradFill>
            <a:gsLst>
              <a:gs pos="0">
                <a:srgbClr val="000000">
                  <a:alpha val="94509"/>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3" name="Google Shape;653;p19"/>
          <p:cNvSpPr/>
          <p:nvPr/>
        </p:nvSpPr>
        <p:spPr>
          <a:xfrm flipH="1" rot="10800000">
            <a:off x="8128857" y="0"/>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4" name="Google Shape;654;p19"/>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549"/>
                </a:srgbClr>
              </a:gs>
              <a:gs pos="100000">
                <a:srgbClr val="000000">
                  <a:alpha val="72549"/>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5" name="Google Shape;655;p19"/>
          <p:cNvSpPr/>
          <p:nvPr/>
        </p:nvSpPr>
        <p:spPr>
          <a:xfrm>
            <a:off x="3825434" y="0"/>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6" name="Google Shape;656;p19"/>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Implement</a:t>
            </a:r>
            <a:endParaRPr/>
          </a:p>
        </p:txBody>
      </p:sp>
      <p:pic>
        <p:nvPicPr>
          <p:cNvPr descr="Logo&#10;&#10;Description automatically generated" id="657" name="Google Shape;657;p19"/>
          <p:cNvPicPr preferRelativeResize="0"/>
          <p:nvPr/>
        </p:nvPicPr>
        <p:blipFill rotWithShape="1">
          <a:blip r:embed="rId3">
            <a:alphaModFix/>
          </a:blip>
          <a:srcRect b="7818" l="0" r="20272" t="0"/>
          <a:stretch/>
        </p:blipFill>
        <p:spPr>
          <a:xfrm>
            <a:off x="8908972" y="498345"/>
            <a:ext cx="2502912" cy="578770"/>
          </a:xfrm>
          <a:prstGeom prst="rect">
            <a:avLst/>
          </a:prstGeom>
          <a:noFill/>
          <a:ln>
            <a:noFill/>
          </a:ln>
        </p:spPr>
      </p:pic>
      <p:pic>
        <p:nvPicPr>
          <p:cNvPr descr="Chart&#10;&#10;Description automatically generated" id="658" name="Google Shape;658;p19"/>
          <p:cNvPicPr preferRelativeResize="0"/>
          <p:nvPr/>
        </p:nvPicPr>
        <p:blipFill rotWithShape="1">
          <a:blip r:embed="rId4">
            <a:alphaModFix/>
          </a:blip>
          <a:srcRect b="0" l="0" r="0" t="0"/>
          <a:stretch/>
        </p:blipFill>
        <p:spPr>
          <a:xfrm>
            <a:off x="252037" y="2719392"/>
            <a:ext cx="5615363" cy="3804868"/>
          </a:xfrm>
          <a:prstGeom prst="rect">
            <a:avLst/>
          </a:prstGeom>
          <a:noFill/>
          <a:ln>
            <a:noFill/>
          </a:ln>
        </p:spPr>
      </p:pic>
      <p:sp>
        <p:nvSpPr>
          <p:cNvPr id="659" name="Google Shape;659;p19"/>
          <p:cNvSpPr txBox="1"/>
          <p:nvPr/>
        </p:nvSpPr>
        <p:spPr>
          <a:xfrm>
            <a:off x="1188055" y="1908424"/>
            <a:ext cx="374332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ACF of training data</a:t>
            </a:r>
            <a:endParaRPr b="0" i="0" sz="1400" u="none" cap="none" strike="noStrike">
              <a:solidFill>
                <a:srgbClr val="000000"/>
              </a:solidFill>
              <a:latin typeface="Arial"/>
              <a:ea typeface="Arial"/>
              <a:cs typeface="Arial"/>
              <a:sym typeface="Arial"/>
            </a:endParaRPr>
          </a:p>
        </p:txBody>
      </p:sp>
      <p:pic>
        <p:nvPicPr>
          <p:cNvPr descr="Chart, line chart&#10;&#10;Description automatically generated" id="660" name="Google Shape;660;p19"/>
          <p:cNvPicPr preferRelativeResize="0"/>
          <p:nvPr/>
        </p:nvPicPr>
        <p:blipFill rotWithShape="1">
          <a:blip r:embed="rId5">
            <a:alphaModFix/>
          </a:blip>
          <a:srcRect b="0" l="0" r="0" t="0"/>
          <a:stretch/>
        </p:blipFill>
        <p:spPr>
          <a:xfrm>
            <a:off x="6123437" y="2719391"/>
            <a:ext cx="5372433" cy="3640263"/>
          </a:xfrm>
          <a:prstGeom prst="rect">
            <a:avLst/>
          </a:prstGeom>
          <a:noFill/>
          <a:ln>
            <a:noFill/>
          </a:ln>
        </p:spPr>
      </p:pic>
      <p:sp>
        <p:nvSpPr>
          <p:cNvPr id="661" name="Google Shape;661;p19"/>
          <p:cNvSpPr txBox="1"/>
          <p:nvPr/>
        </p:nvSpPr>
        <p:spPr>
          <a:xfrm>
            <a:off x="7330203" y="1908424"/>
            <a:ext cx="315753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Prophet model component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5" name="Shape 665"/>
        <p:cNvGrpSpPr/>
        <p:nvPr/>
      </p:nvGrpSpPr>
      <p:grpSpPr>
        <a:xfrm>
          <a:off x="0" y="0"/>
          <a:ext cx="0" cy="0"/>
          <a:chOff x="0" y="0"/>
          <a:chExt cx="0" cy="0"/>
        </a:xfrm>
      </p:grpSpPr>
      <p:sp>
        <p:nvSpPr>
          <p:cNvPr id="666" name="Google Shape;66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7" name="Google Shape;667;p20"/>
          <p:cNvSpPr/>
          <p:nvPr/>
        </p:nvSpPr>
        <p:spPr>
          <a:xfrm flipH="1">
            <a:off x="2" y="0"/>
            <a:ext cx="12191998" cy="1575955"/>
          </a:xfrm>
          <a:prstGeom prst="rect">
            <a:avLst/>
          </a:prstGeom>
          <a:gradFill>
            <a:gsLst>
              <a:gs pos="0">
                <a:srgbClr val="000000">
                  <a:alpha val="94509"/>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8" name="Google Shape;668;p20"/>
          <p:cNvSpPr/>
          <p:nvPr/>
        </p:nvSpPr>
        <p:spPr>
          <a:xfrm flipH="1" rot="10800000">
            <a:off x="8128857" y="0"/>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9" name="Google Shape;669;p20"/>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549"/>
                </a:srgbClr>
              </a:gs>
              <a:gs pos="100000">
                <a:srgbClr val="000000">
                  <a:alpha val="72549"/>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0" name="Google Shape;670;p20"/>
          <p:cNvSpPr/>
          <p:nvPr/>
        </p:nvSpPr>
        <p:spPr>
          <a:xfrm>
            <a:off x="3825434" y="0"/>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1" name="Google Shape;671;p20"/>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Prophet Model for Weekly Sale</a:t>
            </a:r>
            <a:endParaRPr/>
          </a:p>
        </p:txBody>
      </p:sp>
      <p:pic>
        <p:nvPicPr>
          <p:cNvPr descr="Logo&#10;&#10;Description automatically generated" id="672" name="Google Shape;672;p20"/>
          <p:cNvPicPr preferRelativeResize="0"/>
          <p:nvPr/>
        </p:nvPicPr>
        <p:blipFill rotWithShape="1">
          <a:blip r:embed="rId3">
            <a:alphaModFix/>
          </a:blip>
          <a:srcRect b="7818" l="0" r="20272" t="0"/>
          <a:stretch/>
        </p:blipFill>
        <p:spPr>
          <a:xfrm>
            <a:off x="8908972" y="498345"/>
            <a:ext cx="2502912" cy="578770"/>
          </a:xfrm>
          <a:prstGeom prst="rect">
            <a:avLst/>
          </a:prstGeom>
          <a:noFill/>
          <a:ln>
            <a:noFill/>
          </a:ln>
        </p:spPr>
      </p:pic>
      <p:pic>
        <p:nvPicPr>
          <p:cNvPr descr="Chart&#10;&#10;Description automatically generated" id="673" name="Google Shape;673;p20"/>
          <p:cNvPicPr preferRelativeResize="0"/>
          <p:nvPr/>
        </p:nvPicPr>
        <p:blipFill rotWithShape="1">
          <a:blip r:embed="rId4">
            <a:alphaModFix/>
          </a:blip>
          <a:srcRect b="0" l="0" r="0" t="0"/>
          <a:stretch/>
        </p:blipFill>
        <p:spPr>
          <a:xfrm>
            <a:off x="427945" y="1575461"/>
            <a:ext cx="7917996" cy="5282537"/>
          </a:xfrm>
          <a:prstGeom prst="rect">
            <a:avLst/>
          </a:prstGeom>
          <a:noFill/>
          <a:ln>
            <a:noFill/>
          </a:ln>
        </p:spPr>
      </p:pic>
      <p:sp>
        <p:nvSpPr>
          <p:cNvPr id="674" name="Google Shape;674;p20"/>
          <p:cNvSpPr txBox="1"/>
          <p:nvPr/>
        </p:nvSpPr>
        <p:spPr>
          <a:xfrm>
            <a:off x="9321913" y="5889171"/>
            <a:ext cx="225334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MSPE is </a:t>
            </a:r>
            <a:r>
              <a:rPr lang="en-US" sz="1800">
                <a:solidFill>
                  <a:schemeClr val="dk1"/>
                </a:solidFill>
                <a:latin typeface="Calibri"/>
                <a:ea typeface="Calibri"/>
                <a:cs typeface="Calibri"/>
                <a:sym typeface="Calibri"/>
              </a:rPr>
              <a:t>2.357449%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8" name="Shape 678"/>
        <p:cNvGrpSpPr/>
        <p:nvPr/>
      </p:nvGrpSpPr>
      <p:grpSpPr>
        <a:xfrm>
          <a:off x="0" y="0"/>
          <a:ext cx="0" cy="0"/>
          <a:chOff x="0" y="0"/>
          <a:chExt cx="0" cy="0"/>
        </a:xfrm>
      </p:grpSpPr>
      <p:sp>
        <p:nvSpPr>
          <p:cNvPr id="679" name="Google Shape;67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0" name="Google Shape;680;p21"/>
          <p:cNvSpPr/>
          <p:nvPr/>
        </p:nvSpPr>
        <p:spPr>
          <a:xfrm flipH="1">
            <a:off x="2" y="0"/>
            <a:ext cx="12191998" cy="1575955"/>
          </a:xfrm>
          <a:prstGeom prst="rect">
            <a:avLst/>
          </a:prstGeom>
          <a:gradFill>
            <a:gsLst>
              <a:gs pos="0">
                <a:srgbClr val="000000">
                  <a:alpha val="94509"/>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1" name="Google Shape;681;p21"/>
          <p:cNvSpPr/>
          <p:nvPr/>
        </p:nvSpPr>
        <p:spPr>
          <a:xfrm flipH="1" rot="10800000">
            <a:off x="8128857" y="0"/>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2" name="Google Shape;682;p21"/>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549"/>
                </a:srgbClr>
              </a:gs>
              <a:gs pos="100000">
                <a:srgbClr val="000000">
                  <a:alpha val="72549"/>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3" name="Google Shape;683;p21"/>
          <p:cNvSpPr/>
          <p:nvPr/>
        </p:nvSpPr>
        <p:spPr>
          <a:xfrm>
            <a:off x="3825434" y="0"/>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4" name="Google Shape;684;p21"/>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Prophet Model for Weekly Sale</a:t>
            </a:r>
            <a:endParaRPr/>
          </a:p>
        </p:txBody>
      </p:sp>
      <p:pic>
        <p:nvPicPr>
          <p:cNvPr descr="Logo&#10;&#10;Description automatically generated" id="685" name="Google Shape;685;p21"/>
          <p:cNvPicPr preferRelativeResize="0"/>
          <p:nvPr/>
        </p:nvPicPr>
        <p:blipFill rotWithShape="1">
          <a:blip r:embed="rId3">
            <a:alphaModFix/>
          </a:blip>
          <a:srcRect b="7818" l="0" r="20272" t="0"/>
          <a:stretch/>
        </p:blipFill>
        <p:spPr>
          <a:xfrm>
            <a:off x="8908972" y="498345"/>
            <a:ext cx="2502912" cy="578770"/>
          </a:xfrm>
          <a:prstGeom prst="rect">
            <a:avLst/>
          </a:prstGeom>
          <a:noFill/>
          <a:ln>
            <a:noFill/>
          </a:ln>
        </p:spPr>
      </p:pic>
      <p:sp>
        <p:nvSpPr>
          <p:cNvPr id="686" name="Google Shape;686;p21"/>
          <p:cNvSpPr txBox="1"/>
          <p:nvPr/>
        </p:nvSpPr>
        <p:spPr>
          <a:xfrm>
            <a:off x="8943351" y="5595257"/>
            <a:ext cx="2641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MSPE is </a:t>
            </a:r>
            <a:r>
              <a:rPr lang="en-US" sz="1800">
                <a:solidFill>
                  <a:schemeClr val="dk1"/>
                </a:solidFill>
                <a:latin typeface="Calibri"/>
                <a:ea typeface="Calibri"/>
                <a:cs typeface="Calibri"/>
                <a:sym typeface="Calibri"/>
              </a:rPr>
              <a:t>2.383013%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Increase from initial MSPE</a:t>
            </a:r>
            <a:endParaRPr b="0" i="0" sz="1400" u="none" cap="none" strike="noStrike">
              <a:solidFill>
                <a:srgbClr val="000000"/>
              </a:solidFill>
              <a:latin typeface="Arial"/>
              <a:ea typeface="Arial"/>
              <a:cs typeface="Arial"/>
              <a:sym typeface="Arial"/>
            </a:endParaRPr>
          </a:p>
        </p:txBody>
      </p:sp>
      <p:pic>
        <p:nvPicPr>
          <p:cNvPr descr="Chart&#10;&#10;Description automatically generated" id="687" name="Google Shape;687;p21"/>
          <p:cNvPicPr preferRelativeResize="0"/>
          <p:nvPr/>
        </p:nvPicPr>
        <p:blipFill rotWithShape="1">
          <a:blip r:embed="rId4">
            <a:alphaModFix/>
          </a:blip>
          <a:srcRect b="0" l="0" r="0" t="0"/>
          <a:stretch/>
        </p:blipFill>
        <p:spPr>
          <a:xfrm>
            <a:off x="470354" y="1574969"/>
            <a:ext cx="7865836" cy="5282537"/>
          </a:xfrm>
          <a:prstGeom prst="rect">
            <a:avLst/>
          </a:prstGeom>
          <a:noFill/>
          <a:ln>
            <a:noFill/>
          </a:ln>
        </p:spPr>
      </p:pic>
      <p:sp>
        <p:nvSpPr>
          <p:cNvPr id="688" name="Google Shape;688;p21"/>
          <p:cNvSpPr txBox="1"/>
          <p:nvPr/>
        </p:nvSpPr>
        <p:spPr>
          <a:xfrm>
            <a:off x="8806543" y="2296886"/>
            <a:ext cx="293914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Prophet Model with Weekly Seasonality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4"/>
          <p:cNvSpPr txBox="1"/>
          <p:nvPr>
            <p:ph type="title"/>
          </p:nvPr>
        </p:nvSpPr>
        <p:spPr>
          <a:xfrm>
            <a:off x="6151294" y="486184"/>
            <a:ext cx="539723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Calibri"/>
              <a:buNone/>
            </a:pPr>
            <a:r>
              <a:rPr b="1" lang="en-US">
                <a:solidFill>
                  <a:srgbClr val="1F3864"/>
                </a:solidFill>
              </a:rPr>
              <a:t>Data source</a:t>
            </a:r>
            <a:endParaRPr/>
          </a:p>
        </p:txBody>
      </p:sp>
      <p:pic>
        <p:nvPicPr>
          <p:cNvPr descr="Logo&#10;&#10;Description automatically generated" id="184" name="Google Shape;184;p4"/>
          <p:cNvPicPr preferRelativeResize="0"/>
          <p:nvPr/>
        </p:nvPicPr>
        <p:blipFill rotWithShape="1">
          <a:blip r:embed="rId3">
            <a:alphaModFix/>
          </a:blip>
          <a:srcRect b="7818" l="0" r="20272" t="0"/>
          <a:stretch/>
        </p:blipFill>
        <p:spPr>
          <a:xfrm>
            <a:off x="698353" y="1438597"/>
            <a:ext cx="3303206" cy="763829"/>
          </a:xfrm>
          <a:custGeom>
            <a:rect b="b" l="l" r="r" t="t"/>
            <a:pathLst>
              <a:path extrusionOk="0" h="2733294" w="4555700">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ln>
            <a:noFill/>
          </a:ln>
        </p:spPr>
      </p:pic>
      <p:sp>
        <p:nvSpPr>
          <p:cNvPr id="185" name="Google Shape;185;p4"/>
          <p:cNvSpPr/>
          <p:nvPr/>
        </p:nvSpPr>
        <p:spPr>
          <a:xfrm flipH="1">
            <a:off x="0" y="5486400"/>
            <a:ext cx="2672863" cy="13716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cup, indoor, tableware&#10;&#10;Description automatically generated" id="186" name="Google Shape;186;p4"/>
          <p:cNvPicPr preferRelativeResize="0"/>
          <p:nvPr/>
        </p:nvPicPr>
        <p:blipFill rotWithShape="1">
          <a:blip r:embed="rId4">
            <a:alphaModFix/>
          </a:blip>
          <a:srcRect b="0" l="0" r="0" t="0"/>
          <a:stretch/>
        </p:blipFill>
        <p:spPr>
          <a:xfrm>
            <a:off x="698353" y="3526029"/>
            <a:ext cx="2473625" cy="2733293"/>
          </a:xfrm>
          <a:custGeom>
            <a:rect b="b" l="l" r="r" t="t"/>
            <a:pathLst>
              <a:path extrusionOk="0" h="2323972" w="4438338">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ln>
            <a:noFill/>
          </a:ln>
        </p:spPr>
      </p:pic>
      <p:sp>
        <p:nvSpPr>
          <p:cNvPr id="187" name="Google Shape;187;p4"/>
          <p:cNvSpPr txBox="1"/>
          <p:nvPr/>
        </p:nvSpPr>
        <p:spPr>
          <a:xfrm>
            <a:off x="5558616" y="1514168"/>
            <a:ext cx="6630336" cy="5343832"/>
          </a:xfrm>
          <a:prstGeom prst="rect">
            <a:avLst/>
          </a:prstGeom>
          <a:noFill/>
          <a:ln>
            <a:noFill/>
          </a:ln>
        </p:spPr>
        <p:txBody>
          <a:bodyPr anchorCtr="0" anchor="t" bIns="45700" lIns="91425" spcFirstLastPara="1" rIns="91425" wrap="square" tIns="45700">
            <a:normAutofit/>
          </a:bodyPr>
          <a:lstStyle/>
          <a:p>
            <a:pPr indent="-114300" lvl="0" marL="28575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457200" marR="0" rtl="0" algn="l">
              <a:lnSpc>
                <a:spcPct val="90000"/>
              </a:lnSpc>
              <a:spcBef>
                <a:spcPts val="600"/>
              </a:spcBef>
              <a:spcAft>
                <a:spcPts val="0"/>
              </a:spcAft>
              <a:buClr>
                <a:srgbClr val="1F3864"/>
              </a:buClr>
              <a:buSzPts val="2000"/>
              <a:buFont typeface="Arial"/>
              <a:buChar char="•"/>
            </a:pPr>
            <a:r>
              <a:rPr b="0" i="0" lang="en-US" sz="2000" u="none" cap="none" strike="noStrike">
                <a:solidFill>
                  <a:srgbClr val="1F3864"/>
                </a:solidFill>
                <a:latin typeface="Times New Roman"/>
                <a:ea typeface="Times New Roman"/>
                <a:cs typeface="Times New Roman"/>
                <a:sym typeface="Times New Roman"/>
              </a:rPr>
              <a:t>The data has been sourced from Kaggle.com at </a:t>
            </a:r>
            <a:r>
              <a:rPr b="0" i="0" lang="en-US" sz="2000" u="sng" cap="none" strike="noStrike">
                <a:solidFill>
                  <a:srgbClr val="1F3864"/>
                </a:solidFill>
                <a:latin typeface="Times New Roman"/>
                <a:ea typeface="Times New Roman"/>
                <a:cs typeface="Times New Roman"/>
                <a:sym typeface="Times New Roman"/>
                <a:hlinkClick r:id="rId5">
                  <a:extLst>
                    <a:ext uri="{A12FA001-AC4F-418D-AE19-62706E023703}">
                      <ahyp:hlinkClr val="tx"/>
                    </a:ext>
                  </a:extLst>
                </a:hlinkClick>
              </a:rPr>
              <a:t>https://www.kaggle.com/c/walmart-recruiting-store-sales-forecasting/data</a:t>
            </a:r>
            <a:endParaRPr b="0" i="0" sz="2000" u="none" cap="none" strike="noStrike">
              <a:solidFill>
                <a:srgbClr val="1F3864"/>
              </a:solidFill>
              <a:latin typeface="Times New Roman"/>
              <a:ea typeface="Times New Roman"/>
              <a:cs typeface="Times New Roman"/>
              <a:sym typeface="Times New Roman"/>
            </a:endParaRPr>
          </a:p>
          <a:p>
            <a:pPr indent="127000" lvl="0" marL="0" marR="0" rtl="0" algn="l">
              <a:lnSpc>
                <a:spcPct val="90000"/>
              </a:lnSpc>
              <a:spcBef>
                <a:spcPts val="600"/>
              </a:spcBef>
              <a:spcAft>
                <a:spcPts val="0"/>
              </a:spcAft>
              <a:buClr>
                <a:schemeClr val="dk1"/>
              </a:buClr>
              <a:buSzPts val="2000"/>
              <a:buFont typeface="Arial"/>
              <a:buNone/>
            </a:pPr>
            <a:r>
              <a:t/>
            </a:r>
            <a:endParaRPr b="0" i="0" sz="2000" u="none" cap="none" strike="noStrike">
              <a:solidFill>
                <a:srgbClr val="1F3864"/>
              </a:solidFill>
              <a:latin typeface="Times New Roman"/>
              <a:ea typeface="Times New Roman"/>
              <a:cs typeface="Times New Roman"/>
              <a:sym typeface="Times New Roman"/>
            </a:endParaRPr>
          </a:p>
          <a:p>
            <a:pPr indent="-228600" lvl="0" marL="457200" marR="0" rtl="0" algn="l">
              <a:lnSpc>
                <a:spcPct val="90000"/>
              </a:lnSpc>
              <a:spcBef>
                <a:spcPts val="600"/>
              </a:spcBef>
              <a:spcAft>
                <a:spcPts val="0"/>
              </a:spcAft>
              <a:buClr>
                <a:srgbClr val="1F3864"/>
              </a:buClr>
              <a:buSzPts val="2000"/>
              <a:buFont typeface="Arial"/>
              <a:buChar char="•"/>
            </a:pPr>
            <a:r>
              <a:rPr b="0" i="0" lang="en-US" sz="2000" u="none" cap="none" strike="noStrike">
                <a:solidFill>
                  <a:srgbClr val="1F3864"/>
                </a:solidFill>
                <a:latin typeface="Times New Roman"/>
                <a:ea typeface="Times New Roman"/>
                <a:cs typeface="Times New Roman"/>
                <a:sym typeface="Times New Roman"/>
              </a:rPr>
              <a:t>The data collected ranges from 2010 to 2012, where 45 Walmart stores across the country were included in this analysis. </a:t>
            </a:r>
            <a:endParaRPr b="0" i="0" sz="1400" u="none" cap="none" strike="noStrike">
              <a:solidFill>
                <a:srgbClr val="000000"/>
              </a:solidFill>
              <a:latin typeface="Arial"/>
              <a:ea typeface="Arial"/>
              <a:cs typeface="Arial"/>
              <a:sym typeface="Arial"/>
            </a:endParaRPr>
          </a:p>
          <a:p>
            <a:pPr indent="-101600" lvl="0" marL="457200" marR="0" rtl="0" algn="l">
              <a:lnSpc>
                <a:spcPct val="90000"/>
              </a:lnSpc>
              <a:spcBef>
                <a:spcPts val="600"/>
              </a:spcBef>
              <a:spcAft>
                <a:spcPts val="0"/>
              </a:spcAft>
              <a:buClr>
                <a:schemeClr val="dk1"/>
              </a:buClr>
              <a:buSzPts val="2000"/>
              <a:buFont typeface="Arial"/>
              <a:buNone/>
            </a:pPr>
            <a:r>
              <a:t/>
            </a:r>
            <a:endParaRPr b="0" i="1" sz="2000" u="none" cap="none" strike="noStrike">
              <a:solidFill>
                <a:srgbClr val="1F3864"/>
              </a:solidFill>
              <a:latin typeface="Times New Roman"/>
              <a:ea typeface="Times New Roman"/>
              <a:cs typeface="Times New Roman"/>
              <a:sym typeface="Times New Roman"/>
            </a:endParaRPr>
          </a:p>
          <a:p>
            <a:pPr indent="-228600" lvl="0" marL="457200" marR="0" rtl="0" algn="l">
              <a:lnSpc>
                <a:spcPct val="90000"/>
              </a:lnSpc>
              <a:spcBef>
                <a:spcPts val="600"/>
              </a:spcBef>
              <a:spcAft>
                <a:spcPts val="0"/>
              </a:spcAft>
              <a:buClr>
                <a:srgbClr val="1F3864"/>
              </a:buClr>
              <a:buSzPts val="2000"/>
              <a:buFont typeface="Arial"/>
              <a:buChar char="•"/>
            </a:pPr>
            <a:r>
              <a:rPr b="0" i="0" lang="en-US" sz="2000" u="none" cap="none" strike="noStrike">
                <a:solidFill>
                  <a:srgbClr val="1F3864"/>
                </a:solidFill>
                <a:latin typeface="Times New Roman"/>
                <a:ea typeface="Times New Roman"/>
                <a:cs typeface="Times New Roman"/>
                <a:sym typeface="Times New Roman"/>
              </a:rPr>
              <a:t>These data sets contain information about the Store type, Store size, Date of sale, departments, temperature, unemployment, CPI, Fuel Prices, Holidays, Weekly Sales, Markdown prices.</a:t>
            </a:r>
            <a:endParaRPr b="0" i="0" sz="1400" u="none" cap="none" strike="noStrike">
              <a:solidFill>
                <a:srgbClr val="000000"/>
              </a:solidFill>
              <a:latin typeface="Arial"/>
              <a:ea typeface="Arial"/>
              <a:cs typeface="Arial"/>
              <a:sym typeface="Arial"/>
            </a:endParaRPr>
          </a:p>
          <a:p>
            <a:pPr indent="-101600" lvl="0" marL="285750" marR="0" rtl="0" algn="l">
              <a:lnSpc>
                <a:spcPct val="90000"/>
              </a:lnSpc>
              <a:spcBef>
                <a:spcPts val="600"/>
              </a:spcBef>
              <a:spcAft>
                <a:spcPts val="0"/>
              </a:spcAft>
              <a:buClr>
                <a:schemeClr val="dk1"/>
              </a:buClr>
              <a:buSzPts val="2000"/>
              <a:buFont typeface="Arial"/>
              <a:buNone/>
            </a:pPr>
            <a:r>
              <a:t/>
            </a:r>
            <a:endParaRPr b="0" i="0" sz="2000" u="none" cap="none" strike="noStrike">
              <a:solidFill>
                <a:srgbClr val="1F3864"/>
              </a:solidFill>
              <a:latin typeface="Calibri"/>
              <a:ea typeface="Calibri"/>
              <a:cs typeface="Calibri"/>
              <a:sym typeface="Calibri"/>
            </a:endParaRPr>
          </a:p>
          <a:p>
            <a:pPr indent="114300" lvl="0" marL="0" marR="0" rtl="0" algn="l">
              <a:lnSpc>
                <a:spcPct val="90000"/>
              </a:lnSpc>
              <a:spcBef>
                <a:spcPts val="600"/>
              </a:spcBef>
              <a:spcAft>
                <a:spcPts val="0"/>
              </a:spcAft>
              <a:buClr>
                <a:schemeClr val="dk1"/>
              </a:buClr>
              <a:buSzPts val="1800"/>
              <a:buFont typeface="Arial"/>
              <a:buNone/>
            </a:pPr>
            <a:r>
              <a:t/>
            </a:r>
            <a:endParaRPr b="0" i="1" sz="1800" u="none" cap="none" strike="noStrike">
              <a:solidFill>
                <a:srgbClr val="1F3864"/>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114300" lvl="0" marL="285750" marR="0" rtl="0" algn="l">
              <a:lnSpc>
                <a:spcPct val="90000"/>
              </a:lnSpc>
              <a:spcBef>
                <a:spcPts val="6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4"/>
          <p:cNvSpPr/>
          <p:nvPr/>
        </p:nvSpPr>
        <p:spPr>
          <a:xfrm rot="1095198">
            <a:off x="1539683" y="162676"/>
            <a:ext cx="4083433" cy="4083433"/>
          </a:xfrm>
          <a:prstGeom prst="arc">
            <a:avLst>
              <a:gd fmla="val 17445962"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2" name="Shape 692"/>
        <p:cNvGrpSpPr/>
        <p:nvPr/>
      </p:nvGrpSpPr>
      <p:grpSpPr>
        <a:xfrm>
          <a:off x="0" y="0"/>
          <a:ext cx="0" cy="0"/>
          <a:chOff x="0" y="0"/>
          <a:chExt cx="0" cy="0"/>
        </a:xfrm>
      </p:grpSpPr>
      <p:sp>
        <p:nvSpPr>
          <p:cNvPr id="693" name="Google Shape;693;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4" name="Google Shape;694;p22"/>
          <p:cNvSpPr/>
          <p:nvPr/>
        </p:nvSpPr>
        <p:spPr>
          <a:xfrm flipH="1">
            <a:off x="2" y="0"/>
            <a:ext cx="12191998" cy="1575955"/>
          </a:xfrm>
          <a:prstGeom prst="rect">
            <a:avLst/>
          </a:prstGeom>
          <a:gradFill>
            <a:gsLst>
              <a:gs pos="0">
                <a:srgbClr val="000000">
                  <a:alpha val="94509"/>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5" name="Google Shape;695;p22"/>
          <p:cNvSpPr/>
          <p:nvPr/>
        </p:nvSpPr>
        <p:spPr>
          <a:xfrm flipH="1" rot="10800000">
            <a:off x="8128857" y="0"/>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6" name="Google Shape;696;p22"/>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549"/>
                </a:srgbClr>
              </a:gs>
              <a:gs pos="100000">
                <a:srgbClr val="000000">
                  <a:alpha val="72549"/>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7" name="Google Shape;697;p22"/>
          <p:cNvSpPr/>
          <p:nvPr/>
        </p:nvSpPr>
        <p:spPr>
          <a:xfrm>
            <a:off x="3825434" y="0"/>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8" name="Google Shape;698;p22"/>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Prophet Model for Weekly Sale</a:t>
            </a:r>
            <a:endParaRPr/>
          </a:p>
        </p:txBody>
      </p:sp>
      <p:pic>
        <p:nvPicPr>
          <p:cNvPr descr="Logo&#10;&#10;Description automatically generated" id="699" name="Google Shape;699;p22"/>
          <p:cNvPicPr preferRelativeResize="0"/>
          <p:nvPr/>
        </p:nvPicPr>
        <p:blipFill rotWithShape="1">
          <a:blip r:embed="rId3">
            <a:alphaModFix/>
          </a:blip>
          <a:srcRect b="7818" l="0" r="20272" t="0"/>
          <a:stretch/>
        </p:blipFill>
        <p:spPr>
          <a:xfrm>
            <a:off x="8908972" y="498345"/>
            <a:ext cx="2502912" cy="578770"/>
          </a:xfrm>
          <a:prstGeom prst="rect">
            <a:avLst/>
          </a:prstGeom>
          <a:noFill/>
          <a:ln>
            <a:noFill/>
          </a:ln>
        </p:spPr>
      </p:pic>
      <p:sp>
        <p:nvSpPr>
          <p:cNvPr id="700" name="Google Shape;700;p22"/>
          <p:cNvSpPr txBox="1"/>
          <p:nvPr/>
        </p:nvSpPr>
        <p:spPr>
          <a:xfrm>
            <a:off x="8806543" y="2296886"/>
            <a:ext cx="293914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Prophet Model with Holiday</a:t>
            </a:r>
            <a:endParaRPr b="0" i="0" sz="1400" u="none" cap="none" strike="noStrike">
              <a:solidFill>
                <a:srgbClr val="000000"/>
              </a:solidFill>
              <a:latin typeface="Arial"/>
              <a:ea typeface="Arial"/>
              <a:cs typeface="Arial"/>
              <a:sym typeface="Arial"/>
            </a:endParaRPr>
          </a:p>
        </p:txBody>
      </p:sp>
      <p:pic>
        <p:nvPicPr>
          <p:cNvPr descr="Chart&#10;&#10;Description automatically generated" id="701" name="Google Shape;701;p22"/>
          <p:cNvPicPr preferRelativeResize="0"/>
          <p:nvPr/>
        </p:nvPicPr>
        <p:blipFill rotWithShape="1">
          <a:blip r:embed="rId4">
            <a:alphaModFix/>
          </a:blip>
          <a:srcRect b="0" l="0" r="0" t="0"/>
          <a:stretch/>
        </p:blipFill>
        <p:spPr>
          <a:xfrm>
            <a:off x="381000" y="1575689"/>
            <a:ext cx="7990165" cy="5282540"/>
          </a:xfrm>
          <a:prstGeom prst="rect">
            <a:avLst/>
          </a:prstGeom>
          <a:noFill/>
          <a:ln>
            <a:noFill/>
          </a:ln>
        </p:spPr>
      </p:pic>
      <p:sp>
        <p:nvSpPr>
          <p:cNvPr id="702" name="Google Shape;702;p22"/>
          <p:cNvSpPr txBox="1"/>
          <p:nvPr/>
        </p:nvSpPr>
        <p:spPr>
          <a:xfrm>
            <a:off x="8943351" y="5595257"/>
            <a:ext cx="2802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MSPE is </a:t>
            </a:r>
            <a:r>
              <a:rPr lang="en-US" sz="1800">
                <a:solidFill>
                  <a:schemeClr val="dk1"/>
                </a:solidFill>
                <a:latin typeface="Calibri"/>
                <a:ea typeface="Calibri"/>
                <a:cs typeface="Calibri"/>
                <a:sym typeface="Calibri"/>
              </a:rPr>
              <a:t>2.357862%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Increase</a:t>
            </a:r>
            <a:r>
              <a:rPr b="0" i="0" lang="en-US" sz="1800" u="none" cap="none" strike="noStrike">
                <a:solidFill>
                  <a:schemeClr val="dk1"/>
                </a:solidFill>
                <a:latin typeface="Calibri"/>
                <a:ea typeface="Calibri"/>
                <a:cs typeface="Calibri"/>
                <a:sym typeface="Calibri"/>
              </a:rPr>
              <a:t> from initial MSPE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6" name="Shape 706"/>
        <p:cNvGrpSpPr/>
        <p:nvPr/>
      </p:nvGrpSpPr>
      <p:grpSpPr>
        <a:xfrm>
          <a:off x="0" y="0"/>
          <a:ext cx="0" cy="0"/>
          <a:chOff x="0" y="0"/>
          <a:chExt cx="0" cy="0"/>
        </a:xfrm>
      </p:grpSpPr>
      <p:sp>
        <p:nvSpPr>
          <p:cNvPr id="707" name="Google Shape;707;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8" name="Google Shape;708;p23"/>
          <p:cNvSpPr/>
          <p:nvPr/>
        </p:nvSpPr>
        <p:spPr>
          <a:xfrm flipH="1">
            <a:off x="2" y="0"/>
            <a:ext cx="12191998" cy="1575955"/>
          </a:xfrm>
          <a:prstGeom prst="rect">
            <a:avLst/>
          </a:prstGeom>
          <a:gradFill>
            <a:gsLst>
              <a:gs pos="0">
                <a:srgbClr val="000000">
                  <a:alpha val="94509"/>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9" name="Google Shape;709;p23"/>
          <p:cNvSpPr/>
          <p:nvPr/>
        </p:nvSpPr>
        <p:spPr>
          <a:xfrm flipH="1" rot="10800000">
            <a:off x="8128857" y="0"/>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0" name="Google Shape;710;p23"/>
          <p:cNvSpPr/>
          <p:nvPr/>
        </p:nvSpPr>
        <p:spPr>
          <a:xfrm rot="5400000">
            <a:off x="5307777" y="-5307776"/>
            <a:ext cx="1576446" cy="12192002"/>
          </a:xfrm>
          <a:prstGeom prst="rect">
            <a:avLst/>
          </a:prstGeom>
          <a:gradFill>
            <a:gsLst>
              <a:gs pos="0">
                <a:srgbClr val="4472C4">
                  <a:alpha val="0"/>
                </a:srgbClr>
              </a:gs>
              <a:gs pos="23000">
                <a:srgbClr val="4472C4">
                  <a:alpha val="0"/>
                </a:srgbClr>
              </a:gs>
              <a:gs pos="99000">
                <a:srgbClr val="000000">
                  <a:alpha val="72549"/>
                </a:srgbClr>
              </a:gs>
              <a:gs pos="100000">
                <a:srgbClr val="000000">
                  <a:alpha val="72549"/>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1" name="Google Shape;711;p23"/>
          <p:cNvSpPr/>
          <p:nvPr/>
        </p:nvSpPr>
        <p:spPr>
          <a:xfrm>
            <a:off x="3825434" y="0"/>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2" name="Google Shape;712;p23"/>
          <p:cNvSpPr txBox="1"/>
          <p:nvPr>
            <p:ph type="title"/>
          </p:nvPr>
        </p:nvSpPr>
        <p:spPr>
          <a:xfrm>
            <a:off x="699714" y="321728"/>
            <a:ext cx="6999883" cy="9679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Forecast using Prophet Model</a:t>
            </a:r>
            <a:endParaRPr/>
          </a:p>
        </p:txBody>
      </p:sp>
      <p:pic>
        <p:nvPicPr>
          <p:cNvPr descr="Logo&#10;&#10;Description automatically generated" id="713" name="Google Shape;713;p23"/>
          <p:cNvPicPr preferRelativeResize="0"/>
          <p:nvPr/>
        </p:nvPicPr>
        <p:blipFill rotWithShape="1">
          <a:blip r:embed="rId3">
            <a:alphaModFix/>
          </a:blip>
          <a:srcRect b="7818" l="0" r="20272" t="0"/>
          <a:stretch/>
        </p:blipFill>
        <p:spPr>
          <a:xfrm>
            <a:off x="8908972" y="498345"/>
            <a:ext cx="2502912" cy="578770"/>
          </a:xfrm>
          <a:prstGeom prst="rect">
            <a:avLst/>
          </a:prstGeom>
          <a:noFill/>
          <a:ln>
            <a:noFill/>
          </a:ln>
        </p:spPr>
      </p:pic>
      <p:pic>
        <p:nvPicPr>
          <p:cNvPr descr="Chart&#10;&#10;Description automatically generated" id="714" name="Google Shape;714;p23"/>
          <p:cNvPicPr preferRelativeResize="0"/>
          <p:nvPr/>
        </p:nvPicPr>
        <p:blipFill rotWithShape="1">
          <a:blip r:embed="rId4">
            <a:alphaModFix/>
          </a:blip>
          <a:srcRect b="0" l="0" r="0" t="0"/>
          <a:stretch/>
        </p:blipFill>
        <p:spPr>
          <a:xfrm>
            <a:off x="2111289" y="1619361"/>
            <a:ext cx="7731711" cy="52388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8" name="Shape 718"/>
        <p:cNvGrpSpPr/>
        <p:nvPr/>
      </p:nvGrpSpPr>
      <p:grpSpPr>
        <a:xfrm>
          <a:off x="0" y="0"/>
          <a:ext cx="0" cy="0"/>
          <a:chOff x="0" y="0"/>
          <a:chExt cx="0" cy="0"/>
        </a:xfrm>
      </p:grpSpPr>
      <p:sp>
        <p:nvSpPr>
          <p:cNvPr id="719" name="Google Shape;719;p24"/>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0" name="Google Shape;720;p24"/>
          <p:cNvSpPr/>
          <p:nvPr/>
        </p:nvSpPr>
        <p:spPr>
          <a:xfrm>
            <a:off x="8525836" y="775849"/>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1" name="Google Shape;721;p24"/>
          <p:cNvSpPr txBox="1"/>
          <p:nvPr>
            <p:ph type="title"/>
          </p:nvPr>
        </p:nvSpPr>
        <p:spPr>
          <a:xfrm>
            <a:off x="7080738" y="647593"/>
            <a:ext cx="4467792" cy="306054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sz="6000">
                <a:solidFill>
                  <a:srgbClr val="FFFFFF"/>
                </a:solidFill>
                <a:latin typeface="Calibri"/>
                <a:ea typeface="Calibri"/>
                <a:cs typeface="Calibri"/>
                <a:sym typeface="Calibri"/>
              </a:rPr>
              <a:t>Thank You!</a:t>
            </a:r>
            <a:endParaRPr/>
          </a:p>
        </p:txBody>
      </p:sp>
      <p:sp>
        <p:nvSpPr>
          <p:cNvPr id="722" name="Google Shape;722;p24"/>
          <p:cNvSpPr/>
          <p:nvPr/>
        </p:nvSpPr>
        <p:spPr>
          <a:xfrm>
            <a:off x="384368" y="366810"/>
            <a:ext cx="6124381" cy="612438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23" name="Google Shape;723;p24"/>
          <p:cNvPicPr preferRelativeResize="0"/>
          <p:nvPr/>
        </p:nvPicPr>
        <p:blipFill rotWithShape="1">
          <a:blip r:embed="rId3">
            <a:alphaModFix/>
          </a:blip>
          <a:srcRect b="7818" l="0" r="20272" t="0"/>
          <a:stretch/>
        </p:blipFill>
        <p:spPr>
          <a:xfrm>
            <a:off x="1306747" y="2937380"/>
            <a:ext cx="4252055" cy="983239"/>
          </a:xfrm>
          <a:custGeom>
            <a:rect b="b" l="l" r="r" t="t"/>
            <a:pathLst>
              <a:path extrusionOk="0" h="4470400" w="4273177">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5"/>
          <p:cNvSpPr txBox="1"/>
          <p:nvPr>
            <p:ph type="title"/>
          </p:nvPr>
        </p:nvSpPr>
        <p:spPr>
          <a:xfrm>
            <a:off x="1" y="0"/>
            <a:ext cx="4218038" cy="11897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Calibri"/>
              <a:buNone/>
            </a:pPr>
            <a:r>
              <a:rPr b="1" lang="en-US">
                <a:solidFill>
                  <a:srgbClr val="1F3864"/>
                </a:solidFill>
                <a:latin typeface="Calibri"/>
                <a:ea typeface="Calibri"/>
                <a:cs typeface="Calibri"/>
                <a:sym typeface="Calibri"/>
              </a:rPr>
              <a:t>Data description</a:t>
            </a:r>
            <a:endParaRPr/>
          </a:p>
        </p:txBody>
      </p:sp>
      <p:sp>
        <p:nvSpPr>
          <p:cNvPr id="195" name="Google Shape;195;p5"/>
          <p:cNvSpPr/>
          <p:nvPr/>
        </p:nvSpPr>
        <p:spPr>
          <a:xfrm rot="6269068">
            <a:off x="8717845" y="3339275"/>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Logo&#10;&#10;Description automatically generated" id="196" name="Google Shape;196;p5"/>
          <p:cNvPicPr preferRelativeResize="0"/>
          <p:nvPr/>
        </p:nvPicPr>
        <p:blipFill rotWithShape="1">
          <a:blip r:embed="rId3">
            <a:alphaModFix/>
          </a:blip>
          <a:srcRect b="7818" l="0" r="20272" t="0"/>
          <a:stretch/>
        </p:blipFill>
        <p:spPr>
          <a:xfrm>
            <a:off x="8555671" y="235407"/>
            <a:ext cx="3241885" cy="749649"/>
          </a:xfrm>
          <a:custGeom>
            <a:rect b="b" l="l" r="r" t="t"/>
            <a:pathLst>
              <a:path extrusionOk="0" h="2957472" w="10580201">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ln>
            <a:noFill/>
          </a:ln>
        </p:spPr>
      </p:pic>
      <p:sp>
        <p:nvSpPr>
          <p:cNvPr id="197" name="Google Shape;197;p5"/>
          <p:cNvSpPr txBox="1"/>
          <p:nvPr/>
        </p:nvSpPr>
        <p:spPr>
          <a:xfrm>
            <a:off x="0" y="1189703"/>
            <a:ext cx="12192000" cy="5668297"/>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rgbClr val="1F3864"/>
              </a:buClr>
              <a:buSzPts val="1800"/>
              <a:buFont typeface="Arial"/>
              <a:buChar char="•"/>
            </a:pPr>
            <a:r>
              <a:rPr b="1" i="1" lang="en-US" sz="1800" u="none" cap="none" strike="noStrike">
                <a:solidFill>
                  <a:srgbClr val="1F3864"/>
                </a:solidFill>
                <a:latin typeface="Times New Roman"/>
                <a:ea typeface="Times New Roman"/>
                <a:cs typeface="Times New Roman"/>
                <a:sym typeface="Times New Roman"/>
              </a:rPr>
              <a:t>Train.csv</a:t>
            </a:r>
            <a:endParaRPr b="0" i="0" sz="1400" u="none" cap="none" strike="noStrike">
              <a:solidFill>
                <a:srgbClr val="000000"/>
              </a:solidFill>
              <a:latin typeface="Arial"/>
              <a:ea typeface="Arial"/>
              <a:cs typeface="Arial"/>
              <a:sym typeface="Arial"/>
            </a:endParaRPr>
          </a:p>
          <a:p>
            <a:pPr indent="0" lvl="0" marL="57150" marR="0" rtl="0" algn="l">
              <a:lnSpc>
                <a:spcPct val="90000"/>
              </a:lnSpc>
              <a:spcBef>
                <a:spcPts val="600"/>
              </a:spcBef>
              <a:spcAft>
                <a:spcPts val="0"/>
              </a:spcAft>
              <a:buClr>
                <a:srgbClr val="000000"/>
              </a:buClr>
              <a:buSzPts val="1800"/>
              <a:buFont typeface="Arial"/>
              <a:buNone/>
            </a:pPr>
            <a:r>
              <a:rPr b="1" i="0" lang="en-US" sz="1800" u="none" cap="none" strike="noStrike">
                <a:solidFill>
                  <a:srgbClr val="1F3864"/>
                </a:solidFill>
                <a:latin typeface="Times New Roman"/>
                <a:ea typeface="Times New Roman"/>
                <a:cs typeface="Times New Roman"/>
                <a:sym typeface="Times New Roman"/>
              </a:rPr>
              <a:t>- Store</a:t>
            </a:r>
            <a:r>
              <a:rPr b="0" i="0" lang="en-US" sz="1800" u="none" cap="none" strike="noStrike">
                <a:solidFill>
                  <a:srgbClr val="1F3864"/>
                </a:solidFill>
                <a:latin typeface="Times New Roman"/>
                <a:ea typeface="Times New Roman"/>
                <a:cs typeface="Times New Roman"/>
                <a:sym typeface="Times New Roman"/>
              </a:rPr>
              <a:t>: The store number. Range from 1–45.</a:t>
            </a:r>
            <a:br>
              <a:rPr b="0" i="0" lang="en-US" sz="1800" u="none" cap="none" strike="noStrike">
                <a:solidFill>
                  <a:srgbClr val="1F3864"/>
                </a:solidFill>
                <a:latin typeface="Times New Roman"/>
                <a:ea typeface="Times New Roman"/>
                <a:cs typeface="Times New Roman"/>
                <a:sym typeface="Times New Roman"/>
              </a:rPr>
            </a:br>
            <a:r>
              <a:rPr b="1" i="0" lang="en-US" sz="1800" u="none" cap="none" strike="noStrike">
                <a:solidFill>
                  <a:srgbClr val="1F3864"/>
                </a:solidFill>
                <a:latin typeface="Times New Roman"/>
                <a:ea typeface="Times New Roman"/>
                <a:cs typeface="Times New Roman"/>
                <a:sym typeface="Times New Roman"/>
              </a:rPr>
              <a:t>- Type</a:t>
            </a:r>
            <a:r>
              <a:rPr b="0" i="0" lang="en-US" sz="1800" u="none" cap="none" strike="noStrike">
                <a:solidFill>
                  <a:srgbClr val="1F3864"/>
                </a:solidFill>
                <a:latin typeface="Times New Roman"/>
                <a:ea typeface="Times New Roman"/>
                <a:cs typeface="Times New Roman"/>
                <a:sym typeface="Times New Roman"/>
              </a:rPr>
              <a:t>: Three types of stores ‘A’, ‘B’ or ‘C’.</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 </a:t>
            </a:r>
            <a:r>
              <a:rPr b="1" i="0" lang="en-US" sz="1800" u="none" cap="none" strike="noStrike">
                <a:solidFill>
                  <a:srgbClr val="1F3864"/>
                </a:solidFill>
                <a:latin typeface="Times New Roman"/>
                <a:ea typeface="Times New Roman"/>
                <a:cs typeface="Times New Roman"/>
                <a:sym typeface="Times New Roman"/>
              </a:rPr>
              <a:t>Size</a:t>
            </a:r>
            <a:r>
              <a:rPr b="0" i="0" lang="en-US" sz="1800" u="none" cap="none" strike="noStrike">
                <a:solidFill>
                  <a:srgbClr val="1F3864"/>
                </a:solidFill>
                <a:latin typeface="Times New Roman"/>
                <a:ea typeface="Times New Roman"/>
                <a:cs typeface="Times New Roman"/>
                <a:sym typeface="Times New Roman"/>
              </a:rPr>
              <a:t>: Sets the size of a Store would be calculated by the no. of products available in the particular store ranging from 34,000 to 210,000.</a:t>
            </a:r>
            <a:endParaRPr b="0" i="0" sz="1400" u="none" cap="none" strike="noStrike">
              <a:solidFill>
                <a:srgbClr val="000000"/>
              </a:solidFill>
              <a:latin typeface="Arial"/>
              <a:ea typeface="Arial"/>
              <a:cs typeface="Arial"/>
              <a:sym typeface="Arial"/>
            </a:endParaRPr>
          </a:p>
          <a:p>
            <a:pPr indent="-114300" lvl="0" marL="285750" marR="0" rtl="0" algn="l">
              <a:lnSpc>
                <a:spcPct val="90000"/>
              </a:lnSpc>
              <a:spcBef>
                <a:spcPts val="600"/>
              </a:spcBef>
              <a:spcAft>
                <a:spcPts val="0"/>
              </a:spcAft>
              <a:buClr>
                <a:schemeClr val="dk1"/>
              </a:buClr>
              <a:buSzPts val="1800"/>
              <a:buFont typeface="Arial"/>
              <a:buNone/>
            </a:pPr>
            <a:r>
              <a:t/>
            </a:r>
            <a:endParaRPr b="0" i="0" sz="1800" u="none" cap="none" strike="noStrike">
              <a:solidFill>
                <a:srgbClr val="1F3864"/>
              </a:solidFill>
              <a:latin typeface="Times New Roman"/>
              <a:ea typeface="Times New Roman"/>
              <a:cs typeface="Times New Roman"/>
              <a:sym typeface="Times New Roman"/>
            </a:endParaRPr>
          </a:p>
          <a:p>
            <a:pPr indent="-228600" lvl="0" marL="285750" marR="0" rtl="0" algn="l">
              <a:lnSpc>
                <a:spcPct val="90000"/>
              </a:lnSpc>
              <a:spcBef>
                <a:spcPts val="600"/>
              </a:spcBef>
              <a:spcAft>
                <a:spcPts val="0"/>
              </a:spcAft>
              <a:buClr>
                <a:srgbClr val="1F3864"/>
              </a:buClr>
              <a:buSzPts val="1800"/>
              <a:buFont typeface="Arial"/>
              <a:buChar char="•"/>
            </a:pPr>
            <a:r>
              <a:rPr b="1" i="1" lang="en-US" sz="1800" u="none" cap="none" strike="noStrike">
                <a:solidFill>
                  <a:srgbClr val="1F3864"/>
                </a:solidFill>
                <a:latin typeface="Times New Roman"/>
                <a:ea typeface="Times New Roman"/>
                <a:cs typeface="Times New Roman"/>
                <a:sym typeface="Times New Roman"/>
              </a:rPr>
              <a:t>Stores.csv</a:t>
            </a:r>
            <a:endParaRPr b="0" i="0" sz="1800" u="none" cap="none" strike="noStrike">
              <a:solidFill>
                <a:srgbClr val="1F3864"/>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Clr>
                <a:srgbClr val="000000"/>
              </a:buClr>
              <a:buSzPts val="1800"/>
              <a:buFont typeface="Arial"/>
              <a:buNone/>
            </a:pP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Date</a:t>
            </a:r>
            <a:r>
              <a:rPr b="0" i="0" lang="en-US" sz="1800" u="none" cap="none" strike="noStrike">
                <a:solidFill>
                  <a:srgbClr val="1F3864"/>
                </a:solidFill>
                <a:latin typeface="Times New Roman"/>
                <a:ea typeface="Times New Roman"/>
                <a:cs typeface="Times New Roman"/>
                <a:sym typeface="Times New Roman"/>
              </a:rPr>
              <a:t>: The date of the week where this observation was taken.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800"/>
              <a:buFont typeface="Arial"/>
              <a:buNone/>
            </a:pP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Weekly_Sales</a:t>
            </a:r>
            <a:r>
              <a:rPr b="0" i="0" lang="en-US" sz="1800" u="none" cap="none" strike="noStrike">
                <a:solidFill>
                  <a:srgbClr val="1F3864"/>
                </a:solidFill>
                <a:latin typeface="Times New Roman"/>
                <a:ea typeface="Times New Roman"/>
                <a:cs typeface="Times New Roman"/>
                <a:sym typeface="Times New Roman"/>
              </a:rPr>
              <a:t>: The sales recorded during that Week.</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Store:</a:t>
            </a:r>
            <a:r>
              <a:rPr b="0" i="0" lang="en-US" sz="1800" u="none" cap="none" strike="noStrike">
                <a:solidFill>
                  <a:srgbClr val="1F3864"/>
                </a:solidFill>
                <a:latin typeface="Times New Roman"/>
                <a:ea typeface="Times New Roman"/>
                <a:cs typeface="Times New Roman"/>
                <a:sym typeface="Times New Roman"/>
              </a:rPr>
              <a:t> The store which observation in recorded 1–45.</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Dept</a:t>
            </a:r>
            <a:r>
              <a:rPr b="0" i="0" lang="en-US" sz="1800" u="none" cap="none" strike="noStrike">
                <a:solidFill>
                  <a:srgbClr val="1F3864"/>
                </a:solidFill>
                <a:latin typeface="Times New Roman"/>
                <a:ea typeface="Times New Roman"/>
                <a:cs typeface="Times New Roman"/>
                <a:sym typeface="Times New Roman"/>
              </a:rPr>
              <a:t>: One of 1–99 that shows the department.</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IsHoliday</a:t>
            </a:r>
            <a:r>
              <a:rPr b="0" i="0" lang="en-US" sz="1800" u="none" cap="none" strike="noStrike">
                <a:solidFill>
                  <a:srgbClr val="1F3864"/>
                </a:solidFill>
                <a:latin typeface="Times New Roman"/>
                <a:ea typeface="Times New Roman"/>
                <a:cs typeface="Times New Roman"/>
                <a:sym typeface="Times New Roman"/>
              </a:rPr>
              <a:t>: Boolean value representing a holiday week or not.</a:t>
            </a:r>
            <a:endParaRPr b="0" i="0" sz="1400" u="none" cap="none" strike="noStrike">
              <a:solidFill>
                <a:srgbClr val="000000"/>
              </a:solidFill>
              <a:latin typeface="Arial"/>
              <a:ea typeface="Arial"/>
              <a:cs typeface="Arial"/>
              <a:sym typeface="Arial"/>
            </a:endParaRPr>
          </a:p>
          <a:p>
            <a:pPr indent="-114300" lvl="0" marL="285750" marR="0" rtl="0" algn="l">
              <a:lnSpc>
                <a:spcPct val="90000"/>
              </a:lnSpc>
              <a:spcBef>
                <a:spcPts val="600"/>
              </a:spcBef>
              <a:spcAft>
                <a:spcPts val="0"/>
              </a:spcAft>
              <a:buClr>
                <a:schemeClr val="dk1"/>
              </a:buClr>
              <a:buSzPts val="1800"/>
              <a:buFont typeface="Arial"/>
              <a:buNone/>
            </a:pPr>
            <a:r>
              <a:t/>
            </a:r>
            <a:endParaRPr b="0" i="0" sz="1800" u="none" cap="none" strike="noStrike">
              <a:solidFill>
                <a:srgbClr val="1F3864"/>
              </a:solidFill>
              <a:latin typeface="Times New Roman"/>
              <a:ea typeface="Times New Roman"/>
              <a:cs typeface="Times New Roman"/>
              <a:sym typeface="Times New Roman"/>
            </a:endParaRPr>
          </a:p>
          <a:p>
            <a:pPr indent="-114300" lvl="0" marL="0" marR="0" rtl="0" algn="l">
              <a:lnSpc>
                <a:spcPct val="90000"/>
              </a:lnSpc>
              <a:spcBef>
                <a:spcPts val="600"/>
              </a:spcBef>
              <a:spcAft>
                <a:spcPts val="0"/>
              </a:spcAft>
              <a:buClr>
                <a:srgbClr val="1F3864"/>
              </a:buClr>
              <a:buSzPts val="1800"/>
              <a:buFont typeface="Arial"/>
              <a:buChar char="•"/>
            </a:pPr>
            <a:r>
              <a:rPr b="1" i="1" lang="en-US" sz="1800" u="none" cap="none" strike="noStrike">
                <a:solidFill>
                  <a:srgbClr val="1F3864"/>
                </a:solidFill>
                <a:latin typeface="Times New Roman"/>
                <a:ea typeface="Times New Roman"/>
                <a:cs typeface="Times New Roman"/>
                <a:sym typeface="Times New Roman"/>
              </a:rPr>
              <a:t>Features.csv</a:t>
            </a:r>
            <a:endParaRPr b="0" i="0" sz="1800" u="none" cap="none" strike="noStrike">
              <a:solidFill>
                <a:srgbClr val="1F3864"/>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Clr>
                <a:srgbClr val="000000"/>
              </a:buClr>
              <a:buSzPts val="1800"/>
              <a:buFont typeface="Arial"/>
              <a:buNone/>
            </a:pPr>
            <a:r>
              <a:rPr b="1" i="0" lang="en-US" sz="1800" u="none" cap="none" strike="noStrike">
                <a:solidFill>
                  <a:srgbClr val="1F3864"/>
                </a:solidFill>
                <a:latin typeface="Times New Roman"/>
                <a:ea typeface="Times New Roman"/>
                <a:cs typeface="Times New Roman"/>
                <a:sym typeface="Times New Roman"/>
              </a:rPr>
              <a:t>-Temperature</a:t>
            </a:r>
            <a:r>
              <a:rPr b="0" i="0" lang="en-US" sz="1800" u="none" cap="none" strike="noStrike">
                <a:solidFill>
                  <a:srgbClr val="1F3864"/>
                </a:solidFill>
                <a:latin typeface="Times New Roman"/>
                <a:ea typeface="Times New Roman"/>
                <a:cs typeface="Times New Roman"/>
                <a:sym typeface="Times New Roman"/>
              </a:rPr>
              <a:t>: Temperature of the region during that week.</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Fuel_Price</a:t>
            </a:r>
            <a:r>
              <a:rPr b="0" i="0" lang="en-US" sz="1800" u="none" cap="none" strike="noStrike">
                <a:solidFill>
                  <a:srgbClr val="1F3864"/>
                </a:solidFill>
                <a:latin typeface="Times New Roman"/>
                <a:ea typeface="Times New Roman"/>
                <a:cs typeface="Times New Roman"/>
                <a:sym typeface="Times New Roman"/>
              </a:rPr>
              <a:t>: Fuel Price in that region during that week.</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MarkDown 1:5</a:t>
            </a:r>
            <a:r>
              <a:rPr b="0" i="0" lang="en-US" sz="1800" u="none" cap="none" strike="noStrike">
                <a:solidFill>
                  <a:srgbClr val="1F3864"/>
                </a:solidFill>
                <a:latin typeface="Times New Roman"/>
                <a:ea typeface="Times New Roman"/>
                <a:cs typeface="Times New Roman"/>
                <a:sym typeface="Times New Roman"/>
              </a:rPr>
              <a:t> : Represents the Type of markdown and what quantity was available during that week.</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CPI:</a:t>
            </a:r>
            <a:r>
              <a:rPr b="0" i="0" lang="en-US" sz="1800" u="none" cap="none" strike="noStrike">
                <a:solidFill>
                  <a:srgbClr val="1F3864"/>
                </a:solidFill>
                <a:latin typeface="Times New Roman"/>
                <a:ea typeface="Times New Roman"/>
                <a:cs typeface="Times New Roman"/>
                <a:sym typeface="Times New Roman"/>
              </a:rPr>
              <a:t> Consumer Price Index during that week.</a:t>
            </a:r>
            <a:br>
              <a:rPr b="0" i="0" lang="en-US" sz="1800" u="none" cap="none" strike="noStrike">
                <a:solidFill>
                  <a:srgbClr val="1F3864"/>
                </a:solidFill>
                <a:latin typeface="Times New Roman"/>
                <a:ea typeface="Times New Roman"/>
                <a:cs typeface="Times New Roman"/>
                <a:sym typeface="Times New Roman"/>
              </a:rPr>
            </a:br>
            <a:r>
              <a:rPr b="0" i="0" lang="en-US" sz="1800" u="none" cap="none" strike="noStrike">
                <a:solidFill>
                  <a:srgbClr val="1F3864"/>
                </a:solidFill>
                <a:latin typeface="Times New Roman"/>
                <a:ea typeface="Times New Roman"/>
                <a:cs typeface="Times New Roman"/>
                <a:sym typeface="Times New Roman"/>
              </a:rPr>
              <a:t>-</a:t>
            </a:r>
            <a:r>
              <a:rPr b="1" i="0" lang="en-US" sz="1800" u="none" cap="none" strike="noStrike">
                <a:solidFill>
                  <a:srgbClr val="1F3864"/>
                </a:solidFill>
                <a:latin typeface="Times New Roman"/>
                <a:ea typeface="Times New Roman"/>
                <a:cs typeface="Times New Roman"/>
                <a:sym typeface="Times New Roman"/>
              </a:rPr>
              <a:t>Unemployment</a:t>
            </a:r>
            <a:r>
              <a:rPr b="0" i="0" lang="en-US" sz="1800" u="none" cap="none" strike="noStrike">
                <a:solidFill>
                  <a:srgbClr val="1F3864"/>
                </a:solidFill>
                <a:latin typeface="Times New Roman"/>
                <a:ea typeface="Times New Roman"/>
                <a:cs typeface="Times New Roman"/>
                <a:sym typeface="Times New Roman"/>
              </a:rPr>
              <a:t>: The unemployment rate during that week in the region of the store.</a:t>
            </a:r>
            <a:endParaRPr b="0" i="0" sz="1400" u="none" cap="none" strike="noStrike">
              <a:solidFill>
                <a:srgbClr val="000000"/>
              </a:solidFill>
              <a:latin typeface="Arial"/>
              <a:ea typeface="Arial"/>
              <a:cs typeface="Arial"/>
              <a:sym typeface="Arial"/>
            </a:endParaRPr>
          </a:p>
          <a:p>
            <a:pPr indent="-190500" lvl="0" marL="285750" marR="0" rtl="0" algn="l">
              <a:lnSpc>
                <a:spcPct val="90000"/>
              </a:lnSpc>
              <a:spcBef>
                <a:spcPts val="600"/>
              </a:spcBef>
              <a:spcAft>
                <a:spcPts val="0"/>
              </a:spcAft>
              <a:buClr>
                <a:schemeClr val="dk1"/>
              </a:buClr>
              <a:buSzPts val="600"/>
              <a:buFont typeface="Arial"/>
              <a:buNone/>
            </a:pPr>
            <a:r>
              <a:t/>
            </a:r>
            <a:endParaRPr b="0" i="0" sz="6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g11ea5533b6d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11ea5533b6d_0_0"/>
          <p:cNvSpPr txBox="1"/>
          <p:nvPr>
            <p:ph type="title"/>
          </p:nvPr>
        </p:nvSpPr>
        <p:spPr>
          <a:xfrm>
            <a:off x="1" y="0"/>
            <a:ext cx="4218000" cy="118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Calibri"/>
              <a:buNone/>
            </a:pPr>
            <a:r>
              <a:rPr b="1" lang="en-US">
                <a:solidFill>
                  <a:srgbClr val="1F3864"/>
                </a:solidFill>
                <a:latin typeface="Calibri"/>
                <a:ea typeface="Calibri"/>
                <a:cs typeface="Calibri"/>
                <a:sym typeface="Calibri"/>
              </a:rPr>
              <a:t>Data description</a:t>
            </a:r>
            <a:endParaRPr/>
          </a:p>
        </p:txBody>
      </p:sp>
      <p:sp>
        <p:nvSpPr>
          <p:cNvPr id="204" name="Google Shape;204;g11ea5533b6d_0_0"/>
          <p:cNvSpPr/>
          <p:nvPr/>
        </p:nvSpPr>
        <p:spPr>
          <a:xfrm rot="6269048">
            <a:off x="8717891" y="3339291"/>
            <a:ext cx="2987863" cy="2987863"/>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Logo&#10;&#10;Description automatically generated" id="205" name="Google Shape;205;g11ea5533b6d_0_0"/>
          <p:cNvPicPr preferRelativeResize="0"/>
          <p:nvPr/>
        </p:nvPicPr>
        <p:blipFill rotWithShape="1">
          <a:blip r:embed="rId3">
            <a:alphaModFix/>
          </a:blip>
          <a:srcRect b="7816" l="0" r="20273" t="0"/>
          <a:stretch/>
        </p:blipFill>
        <p:spPr>
          <a:xfrm>
            <a:off x="8555671" y="235407"/>
            <a:ext cx="3253412" cy="746762"/>
          </a:xfrm>
          <a:custGeom>
            <a:rect b="b" l="l" r="r" t="t"/>
            <a:pathLst>
              <a:path extrusionOk="0" h="2957472" w="10580201">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ln>
            <a:noFill/>
          </a:ln>
        </p:spPr>
      </p:pic>
      <p:sp>
        <p:nvSpPr>
          <p:cNvPr id="206" name="Google Shape;206;g11ea5533b6d_0_0"/>
          <p:cNvSpPr txBox="1"/>
          <p:nvPr/>
        </p:nvSpPr>
        <p:spPr>
          <a:xfrm>
            <a:off x="0" y="1189703"/>
            <a:ext cx="12192000" cy="5668200"/>
          </a:xfrm>
          <a:prstGeom prst="rect">
            <a:avLst/>
          </a:prstGeom>
          <a:noFill/>
          <a:ln>
            <a:noFill/>
          </a:ln>
        </p:spPr>
        <p:txBody>
          <a:bodyPr anchorCtr="0" anchor="t" bIns="45700" lIns="91425" spcFirstLastPara="1" rIns="91425" wrap="square" tIns="45700">
            <a:normAutofit fontScale="77500" lnSpcReduction="20000"/>
          </a:bodyPr>
          <a:lstStyle/>
          <a:p>
            <a:pPr indent="-190500" lvl="0" marL="285750" marR="0" rtl="0" algn="l">
              <a:lnSpc>
                <a:spcPct val="90000"/>
              </a:lnSpc>
              <a:spcBef>
                <a:spcPts val="600"/>
              </a:spcBef>
              <a:spcAft>
                <a:spcPts val="0"/>
              </a:spcAft>
              <a:buClr>
                <a:schemeClr val="dk1"/>
              </a:buClr>
              <a:buSzPct val="33333"/>
              <a:buFont typeface="Arial"/>
              <a:buNone/>
            </a:pPr>
            <a:r>
              <a:t/>
            </a:r>
            <a:endParaRPr b="1" i="1" sz="1800" u="none" cap="none" strike="noStrike">
              <a:solidFill>
                <a:srgbClr val="1F3864"/>
              </a:solidFill>
              <a:latin typeface="Times New Roman"/>
              <a:ea typeface="Times New Roman"/>
              <a:cs typeface="Times New Roman"/>
              <a:sym typeface="Times New Roman"/>
            </a:endParaRPr>
          </a:p>
          <a:p>
            <a:pPr indent="-190500" lvl="0" marL="285750" marR="0" rtl="0" algn="l">
              <a:lnSpc>
                <a:spcPct val="90000"/>
              </a:lnSpc>
              <a:spcBef>
                <a:spcPts val="600"/>
              </a:spcBef>
              <a:spcAft>
                <a:spcPts val="0"/>
              </a:spcAft>
              <a:buClr>
                <a:schemeClr val="dk1"/>
              </a:buClr>
              <a:buSzPct val="29153"/>
              <a:buFont typeface="Arial"/>
              <a:buNone/>
            </a:pPr>
            <a:r>
              <a:rPr b="1" i="1" lang="en-US" sz="2058" u="none" cap="none" strike="noStrike">
                <a:solidFill>
                  <a:srgbClr val="1F3864"/>
                </a:solidFill>
                <a:latin typeface="Times New Roman"/>
                <a:ea typeface="Times New Roman"/>
                <a:cs typeface="Times New Roman"/>
                <a:sym typeface="Times New Roman"/>
              </a:rPr>
              <a:t>After merging the three csv files, Train.csv, Features.csv and Stores.csv, we get a resultant trainmerged.csv with the following data structure:</a:t>
            </a:r>
            <a:endParaRPr b="1" i="1" sz="2058" u="none" cap="none" strike="noStrike">
              <a:solidFill>
                <a:srgbClr val="1F3864"/>
              </a:solidFill>
              <a:latin typeface="Times New Roman"/>
              <a:ea typeface="Times New Roman"/>
              <a:cs typeface="Times New Roman"/>
              <a:sym typeface="Times New Roman"/>
            </a:endParaRPr>
          </a:p>
          <a:p>
            <a:pPr indent="-190500" lvl="0" marL="285750" marR="0" rtl="0" algn="l">
              <a:lnSpc>
                <a:spcPct val="90000"/>
              </a:lnSpc>
              <a:spcBef>
                <a:spcPts val="600"/>
              </a:spcBef>
              <a:spcAft>
                <a:spcPts val="0"/>
              </a:spcAft>
              <a:buClr>
                <a:schemeClr val="dk1"/>
              </a:buClr>
              <a:buSzPct val="29153"/>
              <a:buFont typeface="Arial"/>
              <a:buNone/>
            </a:pPr>
            <a:r>
              <a:t/>
            </a:r>
            <a:endParaRPr b="1" i="1" sz="2058" u="none" cap="none" strike="noStrike">
              <a:solidFill>
                <a:srgbClr val="1F3864"/>
              </a:solidFill>
              <a:latin typeface="Times New Roman"/>
              <a:ea typeface="Times New Roman"/>
              <a:cs typeface="Times New Roman"/>
              <a:sym typeface="Times New Roman"/>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Times New Roman"/>
                <a:ea typeface="Times New Roman"/>
                <a:cs typeface="Times New Roman"/>
                <a:sym typeface="Times New Roman"/>
              </a:rPr>
              <a:t>'</a:t>
            </a:r>
            <a:r>
              <a:rPr b="1" i="1" lang="en-US" sz="1800" u="none" cap="none" strike="noStrike">
                <a:solidFill>
                  <a:srgbClr val="1F3864"/>
                </a:solidFill>
                <a:latin typeface="Courier New"/>
                <a:ea typeface="Courier New"/>
                <a:cs typeface="Courier New"/>
                <a:sym typeface="Courier New"/>
              </a:rPr>
              <a:t>data.frame':	421570 obs. of  19 variables:</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Store       : int  1 1 1 1 1 1 1 1 1 1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Year        : chr  "2012" "2012" "2012" "2012"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Month       : chr  "01" "01" "01" "01"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Day         : chr  "13" "13" "13" "13"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IsHoliday   : num  0 0 0 0 0 0 0 0 0 0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Dept        : int  1 25 55 92 21 17 19 42 4 44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Weekly_Sales: num  16894 6384 10418 158155 7091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Type        : chr  "A" "A" "A" "A"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Size        : int  151315 151315 151315 151315 151315 151315 151315 151315 151315 151315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Temperature : num  48.5 48.5 48.5 48.5 48.5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Fuel_Price  : num  3.26 3.26 3.26 3.26 3.26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MarkDown1   : num  5183 5183 5183 5183 5183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MarkDown2   : num  8026 8026 8026 8026 8026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MarkDown3   : num  42.2 42.2 42.2 42.2 42.2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MarkDown4   : num  453 453 453 453 453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MarkDown5   : num  3719 3719 3719 3719 3719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CPI         : num  220 220 220 220 220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Unemployment: num  7.35 7.35 7.35 7.35 7.35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61110"/>
              <a:buFont typeface="Arial"/>
              <a:buNone/>
            </a:pPr>
            <a:r>
              <a:rPr b="1" i="1" lang="en-US" sz="1800" u="none" cap="none" strike="noStrike">
                <a:solidFill>
                  <a:srgbClr val="1F3864"/>
                </a:solidFill>
                <a:latin typeface="Courier New"/>
                <a:ea typeface="Courier New"/>
                <a:cs typeface="Courier New"/>
                <a:sym typeface="Courier New"/>
              </a:rPr>
              <a:t> $ Week        : chr  "02" "02" "02" "02" ...</a:t>
            </a:r>
            <a:endParaRPr b="1" i="1" sz="1800" u="none" cap="none" strike="noStrike">
              <a:solidFill>
                <a:srgbClr val="1F3864"/>
              </a:solidFill>
              <a:latin typeface="Courier New"/>
              <a:ea typeface="Courier New"/>
              <a:cs typeface="Courier New"/>
              <a:sym typeface="Courier New"/>
            </a:endParaRPr>
          </a:p>
          <a:p>
            <a:pPr indent="-190500" lvl="0" marL="285750" marR="0" rtl="0" algn="l">
              <a:lnSpc>
                <a:spcPct val="90000"/>
              </a:lnSpc>
              <a:spcBef>
                <a:spcPts val="600"/>
              </a:spcBef>
              <a:spcAft>
                <a:spcPts val="0"/>
              </a:spcAft>
              <a:buClr>
                <a:schemeClr val="dk1"/>
              </a:buClr>
              <a:buSzPct val="33333"/>
              <a:buFont typeface="Arial"/>
              <a:buNone/>
            </a:pPr>
            <a:r>
              <a:t/>
            </a:r>
            <a:endParaRPr b="1" i="1" sz="1800" u="none" cap="none" strike="noStrike">
              <a:solidFill>
                <a:srgbClr val="1F3864"/>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g11ea55339ba_2_0"/>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g11ea55339ba_2_0"/>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g11ea55339ba_2_0"/>
          <p:cNvSpPr/>
          <p:nvPr/>
        </p:nvSpPr>
        <p:spPr>
          <a:xfrm>
            <a:off x="2769476" y="220196"/>
            <a:ext cx="9420225" cy="663618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 name="Google Shape;214;g11ea55339ba_2_0"/>
          <p:cNvSpPr/>
          <p:nvPr/>
        </p:nvSpPr>
        <p:spPr>
          <a:xfrm>
            <a:off x="2209800" y="2099696"/>
            <a:ext cx="1942200" cy="188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 name="Google Shape;215;g11ea55339ba_2_0"/>
          <p:cNvSpPr/>
          <p:nvPr/>
        </p:nvSpPr>
        <p:spPr>
          <a:xfrm rot="-3079819">
            <a:off x="1613154" y="1492604"/>
            <a:ext cx="2987854" cy="298785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6" name="Google Shape;216;g11ea55339ba_2_0"/>
          <p:cNvSpPr txBox="1"/>
          <p:nvPr>
            <p:ph type="title"/>
          </p:nvPr>
        </p:nvSpPr>
        <p:spPr>
          <a:xfrm>
            <a:off x="4038600" y="1939159"/>
            <a:ext cx="7644600" cy="27510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6000"/>
              <a:buFont typeface="Calibri"/>
              <a:buNone/>
            </a:pPr>
            <a:r>
              <a:rPr lang="en-US"/>
              <a:t>Data Visualization and Exploration</a:t>
            </a:r>
            <a:endParaRPr/>
          </a:p>
        </p:txBody>
      </p:sp>
      <p:sp>
        <p:nvSpPr>
          <p:cNvPr id="217" name="Google Shape;217;g11ea55339ba_2_0"/>
          <p:cNvSpPr txBox="1"/>
          <p:nvPr>
            <p:ph idx="1" type="body"/>
          </p:nvPr>
        </p:nvSpPr>
        <p:spPr>
          <a:xfrm>
            <a:off x="4038600" y="4782320"/>
            <a:ext cx="7644600" cy="1329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sz="2600">
                <a:solidFill>
                  <a:schemeClr val="dk1"/>
                </a:solidFill>
              </a:rPr>
              <a:t>Shreyashi Mukhopadhyay</a:t>
            </a:r>
            <a:endParaRPr sz="2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6"/>
          <p:cNvSpPr/>
          <p:nvPr/>
        </p:nvSpPr>
        <p:spPr>
          <a:xfrm>
            <a:off x="0" y="762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23" name="Google Shape;223;p6"/>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6"/>
          <p:cNvSpPr/>
          <p:nvPr/>
        </p:nvSpPr>
        <p:spPr>
          <a:xfrm flipH="1" rot="10800000">
            <a:off x="8128857" y="35"/>
            <a:ext cx="4063143" cy="1576412"/>
          </a:xfrm>
          <a:prstGeom prst="rect">
            <a:avLst/>
          </a:prstGeom>
          <a:gradFill>
            <a:gsLst>
              <a:gs pos="0">
                <a:srgbClr val="1F3864">
                  <a:alpha val="66666"/>
                </a:srgbClr>
              </a:gs>
              <a:gs pos="19000">
                <a:srgbClr val="1F3864">
                  <a:alpha val="66666"/>
                </a:srgbClr>
              </a:gs>
              <a:gs pos="100000">
                <a:srgbClr val="4472C4">
                  <a:alpha val="77647"/>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p6"/>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6"/>
          <p:cNvSpPr/>
          <p:nvPr/>
        </p:nvSpPr>
        <p:spPr>
          <a:xfrm>
            <a:off x="3825434" y="986"/>
            <a:ext cx="4303422" cy="1575461"/>
          </a:xfrm>
          <a:prstGeom prst="rect">
            <a:avLst/>
          </a:prstGeom>
          <a:gradFill>
            <a:gsLst>
              <a:gs pos="0">
                <a:srgbClr val="4472C4">
                  <a:alpha val="15686"/>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227" name="Google Shape;227;p6"/>
          <p:cNvPicPr preferRelativeResize="0"/>
          <p:nvPr/>
        </p:nvPicPr>
        <p:blipFill rotWithShape="1">
          <a:blip r:embed="rId3">
            <a:alphaModFix/>
          </a:blip>
          <a:srcRect b="7818" l="0" r="20272" t="0"/>
          <a:stretch/>
        </p:blipFill>
        <p:spPr>
          <a:xfrm>
            <a:off x="8285908" y="423280"/>
            <a:ext cx="3749040" cy="871249"/>
          </a:xfrm>
          <a:prstGeom prst="rect">
            <a:avLst/>
          </a:prstGeom>
          <a:noFill/>
          <a:ln>
            <a:noFill/>
          </a:ln>
        </p:spPr>
      </p:pic>
      <p:sp>
        <p:nvSpPr>
          <p:cNvPr id="228" name="Google Shape;228;p6"/>
          <p:cNvSpPr txBox="1"/>
          <p:nvPr>
            <p:ph type="title"/>
          </p:nvPr>
        </p:nvSpPr>
        <p:spPr>
          <a:xfrm>
            <a:off x="208719" y="353160"/>
            <a:ext cx="11678482" cy="9413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Visualization</a:t>
            </a:r>
            <a:endParaRPr/>
          </a:p>
        </p:txBody>
      </p:sp>
      <p:sp>
        <p:nvSpPr>
          <p:cNvPr id="229" name="Google Shape;229;p6"/>
          <p:cNvSpPr txBox="1"/>
          <p:nvPr/>
        </p:nvSpPr>
        <p:spPr>
          <a:xfrm>
            <a:off x="2998825" y="1589174"/>
            <a:ext cx="6440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Distribution of Number of stores by Store Type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Distribution of Store size by Store Type</a:t>
            </a:r>
            <a:endParaRPr b="0" i="0" sz="2000" u="none" cap="none" strike="noStrike">
              <a:solidFill>
                <a:schemeClr val="dk1"/>
              </a:solidFill>
              <a:latin typeface="Calibri"/>
              <a:ea typeface="Calibri"/>
              <a:cs typeface="Calibri"/>
              <a:sym typeface="Calibri"/>
            </a:endParaRPr>
          </a:p>
        </p:txBody>
      </p:sp>
      <p:pic>
        <p:nvPicPr>
          <p:cNvPr id="230" name="Google Shape;230;p6"/>
          <p:cNvPicPr preferRelativeResize="0"/>
          <p:nvPr/>
        </p:nvPicPr>
        <p:blipFill rotWithShape="1">
          <a:blip r:embed="rId4">
            <a:alphaModFix/>
          </a:blip>
          <a:srcRect b="0" l="0" r="0" t="0"/>
          <a:stretch/>
        </p:blipFill>
        <p:spPr>
          <a:xfrm>
            <a:off x="5551216" y="2345243"/>
            <a:ext cx="6227367" cy="3843175"/>
          </a:xfrm>
          <a:prstGeom prst="rect">
            <a:avLst/>
          </a:prstGeom>
          <a:noFill/>
          <a:ln>
            <a:noFill/>
          </a:ln>
        </p:spPr>
      </p:pic>
      <p:pic>
        <p:nvPicPr>
          <p:cNvPr id="231" name="Google Shape;231;p6"/>
          <p:cNvPicPr preferRelativeResize="0"/>
          <p:nvPr/>
        </p:nvPicPr>
        <p:blipFill rotWithShape="1">
          <a:blip r:embed="rId5">
            <a:alphaModFix/>
          </a:blip>
          <a:srcRect b="-2207" l="0" r="12080" t="0"/>
          <a:stretch/>
        </p:blipFill>
        <p:spPr>
          <a:xfrm>
            <a:off x="208725" y="2591825"/>
            <a:ext cx="4852901" cy="348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g11ea5533b6d_0_88"/>
          <p:cNvSpPr/>
          <p:nvPr/>
        </p:nvSpPr>
        <p:spPr>
          <a:xfrm>
            <a:off x="0" y="762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37" name="Google Shape;237;g11ea5533b6d_0_88"/>
          <p:cNvSpPr/>
          <p:nvPr/>
        </p:nvSpPr>
        <p:spPr>
          <a:xfrm flipH="1">
            <a:off x="0" y="492"/>
            <a:ext cx="12192000" cy="1575900"/>
          </a:xfrm>
          <a:prstGeom prst="rect">
            <a:avLst/>
          </a:prstGeom>
          <a:gradFill>
            <a:gsLst>
              <a:gs pos="0">
                <a:srgbClr val="1F3864"/>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11ea5533b6d_0_88"/>
          <p:cNvSpPr/>
          <p:nvPr/>
        </p:nvSpPr>
        <p:spPr>
          <a:xfrm flipH="1" rot="10800000">
            <a:off x="8128857" y="-53"/>
            <a:ext cx="4063200" cy="1576500"/>
          </a:xfrm>
          <a:prstGeom prst="rect">
            <a:avLst/>
          </a:prstGeom>
          <a:gradFill>
            <a:gsLst>
              <a:gs pos="0">
                <a:srgbClr val="1F3864">
                  <a:alpha val="66666"/>
                </a:srgbClr>
              </a:gs>
              <a:gs pos="19000">
                <a:srgbClr val="1F3864">
                  <a:alpha val="66666"/>
                </a:srgbClr>
              </a:gs>
              <a:gs pos="100000">
                <a:srgbClr val="4472C4">
                  <a:alpha val="77647"/>
                </a:srgbClr>
              </a:gs>
            </a:gsLst>
            <a:lin ang="1920016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g11ea5533b6d_0_88"/>
          <p:cNvSpPr/>
          <p:nvPr/>
        </p:nvSpPr>
        <p:spPr>
          <a:xfrm rot="5400000">
            <a:off x="5307752" y="-5307749"/>
            <a:ext cx="1576500" cy="12192000"/>
          </a:xfrm>
          <a:prstGeom prst="rect">
            <a:avLst/>
          </a:prstGeom>
          <a:gradFill>
            <a:gsLst>
              <a:gs pos="0">
                <a:srgbClr val="000000">
                  <a:alpha val="0"/>
                </a:srgbClr>
              </a:gs>
              <a:gs pos="16000">
                <a:srgbClr val="000000">
                  <a:alpha val="0"/>
                </a:srgbClr>
              </a:gs>
              <a:gs pos="99000">
                <a:srgbClr val="000000">
                  <a:alpha val="85490"/>
                </a:srgbClr>
              </a:gs>
              <a:gs pos="100000">
                <a:srgbClr val="000000">
                  <a:alpha val="85490"/>
                </a:srgbClr>
              </a:gs>
            </a:gsLst>
            <a:lin ang="113999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g11ea5533b6d_0_88"/>
          <p:cNvSpPr/>
          <p:nvPr/>
        </p:nvSpPr>
        <p:spPr>
          <a:xfrm>
            <a:off x="3825434" y="986"/>
            <a:ext cx="4303500" cy="1575600"/>
          </a:xfrm>
          <a:prstGeom prst="rect">
            <a:avLst/>
          </a:prstGeom>
          <a:gradFill>
            <a:gsLst>
              <a:gs pos="0">
                <a:srgbClr val="4472C4">
                  <a:alpha val="15686"/>
                </a:srgbClr>
              </a:gs>
              <a:gs pos="74000">
                <a:srgbClr val="1F3864">
                  <a:alpha val="0"/>
                </a:srgbClr>
              </a:gs>
              <a:gs pos="100000">
                <a:srgbClr val="1F3864">
                  <a:alpha val="0"/>
                </a:srgbClr>
              </a:gs>
            </a:gsLst>
            <a:lin ang="1440003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241" name="Google Shape;241;g11ea5533b6d_0_88"/>
          <p:cNvPicPr preferRelativeResize="0"/>
          <p:nvPr/>
        </p:nvPicPr>
        <p:blipFill rotWithShape="1">
          <a:blip r:embed="rId3">
            <a:alphaModFix/>
          </a:blip>
          <a:srcRect b="7816" l="0" r="20273" t="0"/>
          <a:stretch/>
        </p:blipFill>
        <p:spPr>
          <a:xfrm>
            <a:off x="8285908" y="423280"/>
            <a:ext cx="3749040" cy="871249"/>
          </a:xfrm>
          <a:prstGeom prst="rect">
            <a:avLst/>
          </a:prstGeom>
          <a:noFill/>
          <a:ln>
            <a:noFill/>
          </a:ln>
        </p:spPr>
      </p:pic>
      <p:sp>
        <p:nvSpPr>
          <p:cNvPr id="242" name="Google Shape;242;g11ea5533b6d_0_88"/>
          <p:cNvSpPr txBox="1"/>
          <p:nvPr>
            <p:ph type="title"/>
          </p:nvPr>
        </p:nvSpPr>
        <p:spPr>
          <a:xfrm>
            <a:off x="208719" y="353160"/>
            <a:ext cx="11678400" cy="9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Data Visualization</a:t>
            </a:r>
            <a:endParaRPr/>
          </a:p>
        </p:txBody>
      </p:sp>
      <p:sp>
        <p:nvSpPr>
          <p:cNvPr id="243" name="Google Shape;243;g11ea5533b6d_0_88"/>
          <p:cNvSpPr txBox="1"/>
          <p:nvPr/>
        </p:nvSpPr>
        <p:spPr>
          <a:xfrm>
            <a:off x="2998825" y="1589174"/>
            <a:ext cx="6440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Distribution of Total weekly sales by by Store Type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Distribution of Total weekly sales by year</a:t>
            </a:r>
            <a:endParaRPr b="0" i="0" sz="2000" u="none" cap="none" strike="noStrike">
              <a:solidFill>
                <a:schemeClr val="dk1"/>
              </a:solidFill>
              <a:latin typeface="Calibri"/>
              <a:ea typeface="Calibri"/>
              <a:cs typeface="Calibri"/>
              <a:sym typeface="Calibri"/>
            </a:endParaRPr>
          </a:p>
        </p:txBody>
      </p:sp>
      <p:pic>
        <p:nvPicPr>
          <p:cNvPr id="244" name="Google Shape;244;g11ea5533b6d_0_88"/>
          <p:cNvPicPr preferRelativeResize="0"/>
          <p:nvPr/>
        </p:nvPicPr>
        <p:blipFill rotWithShape="1">
          <a:blip r:embed="rId4">
            <a:alphaModFix/>
          </a:blip>
          <a:srcRect b="1437" l="0" r="12747" t="0"/>
          <a:stretch/>
        </p:blipFill>
        <p:spPr>
          <a:xfrm>
            <a:off x="6432675" y="2591799"/>
            <a:ext cx="5144599" cy="3586200"/>
          </a:xfrm>
          <a:prstGeom prst="rect">
            <a:avLst/>
          </a:prstGeom>
          <a:noFill/>
          <a:ln>
            <a:noFill/>
          </a:ln>
        </p:spPr>
      </p:pic>
      <p:pic>
        <p:nvPicPr>
          <p:cNvPr id="245" name="Google Shape;245;g11ea5533b6d_0_88"/>
          <p:cNvPicPr preferRelativeResize="0"/>
          <p:nvPr/>
        </p:nvPicPr>
        <p:blipFill rotWithShape="1">
          <a:blip r:embed="rId5">
            <a:alphaModFix/>
          </a:blip>
          <a:srcRect b="0" l="0" r="11433" t="0"/>
          <a:stretch/>
        </p:blipFill>
        <p:spPr>
          <a:xfrm>
            <a:off x="130775" y="2493725"/>
            <a:ext cx="5428075" cy="378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2022-03-21T17:56:59Z</dcterms:created>
  <dc:creator>Shreyashi Mukhopadhyay</dc:creator>
</cp:coreProperties>
</file>