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38" r:id="rId2"/>
  </p:sldMasterIdLst>
  <p:notesMasterIdLst>
    <p:notesMasterId r:id="rId106"/>
  </p:notesMasterIdLst>
  <p:handoutMasterIdLst>
    <p:handoutMasterId r:id="rId107"/>
  </p:handoutMasterIdLst>
  <p:sldIdLst>
    <p:sldId id="343" r:id="rId3"/>
    <p:sldId id="489" r:id="rId4"/>
    <p:sldId id="490" r:id="rId5"/>
    <p:sldId id="470" r:id="rId6"/>
    <p:sldId id="365" r:id="rId7"/>
    <p:sldId id="487" r:id="rId8"/>
    <p:sldId id="366" r:id="rId9"/>
    <p:sldId id="379" r:id="rId10"/>
    <p:sldId id="380" r:id="rId11"/>
    <p:sldId id="381" r:id="rId12"/>
    <p:sldId id="382" r:id="rId13"/>
    <p:sldId id="469" r:id="rId14"/>
    <p:sldId id="383" r:id="rId15"/>
    <p:sldId id="384" r:id="rId16"/>
    <p:sldId id="423" r:id="rId17"/>
    <p:sldId id="471" r:id="rId18"/>
    <p:sldId id="367" r:id="rId19"/>
    <p:sldId id="385" r:id="rId20"/>
    <p:sldId id="386" r:id="rId21"/>
    <p:sldId id="389" r:id="rId22"/>
    <p:sldId id="388" r:id="rId23"/>
    <p:sldId id="387" r:id="rId24"/>
    <p:sldId id="390" r:id="rId25"/>
    <p:sldId id="391" r:id="rId26"/>
    <p:sldId id="392" r:id="rId27"/>
    <p:sldId id="425" r:id="rId28"/>
    <p:sldId id="472" r:id="rId29"/>
    <p:sldId id="368" r:id="rId30"/>
    <p:sldId id="393" r:id="rId31"/>
    <p:sldId id="405" r:id="rId32"/>
    <p:sldId id="418" r:id="rId33"/>
    <p:sldId id="417" r:id="rId34"/>
    <p:sldId id="406" r:id="rId35"/>
    <p:sldId id="394" r:id="rId36"/>
    <p:sldId id="395" r:id="rId37"/>
    <p:sldId id="396" r:id="rId38"/>
    <p:sldId id="397" r:id="rId39"/>
    <p:sldId id="398" r:id="rId40"/>
    <p:sldId id="399" r:id="rId41"/>
    <p:sldId id="400" r:id="rId42"/>
    <p:sldId id="414" r:id="rId43"/>
    <p:sldId id="413" r:id="rId44"/>
    <p:sldId id="401" r:id="rId45"/>
    <p:sldId id="402" r:id="rId46"/>
    <p:sldId id="403" r:id="rId47"/>
    <p:sldId id="404" r:id="rId48"/>
    <p:sldId id="415" r:id="rId49"/>
    <p:sldId id="427" r:id="rId50"/>
    <p:sldId id="473" r:id="rId51"/>
    <p:sldId id="369" r:id="rId52"/>
    <p:sldId id="407" r:id="rId53"/>
    <p:sldId id="419" r:id="rId54"/>
    <p:sldId id="421" r:id="rId55"/>
    <p:sldId id="422" r:id="rId56"/>
    <p:sldId id="429" r:id="rId57"/>
    <p:sldId id="474" r:id="rId58"/>
    <p:sldId id="370" r:id="rId59"/>
    <p:sldId id="408" r:id="rId60"/>
    <p:sldId id="448" r:id="rId61"/>
    <p:sldId id="450" r:id="rId62"/>
    <p:sldId id="451" r:id="rId63"/>
    <p:sldId id="449" r:id="rId64"/>
    <p:sldId id="452" r:id="rId65"/>
    <p:sldId id="453" r:id="rId66"/>
    <p:sldId id="454" r:id="rId67"/>
    <p:sldId id="455" r:id="rId68"/>
    <p:sldId id="456" r:id="rId69"/>
    <p:sldId id="457" r:id="rId70"/>
    <p:sldId id="431" r:id="rId71"/>
    <p:sldId id="475" r:id="rId72"/>
    <p:sldId id="371" r:id="rId73"/>
    <p:sldId id="409" r:id="rId74"/>
    <p:sldId id="458" r:id="rId75"/>
    <p:sldId id="460" r:id="rId76"/>
    <p:sldId id="461" r:id="rId77"/>
    <p:sldId id="459" r:id="rId78"/>
    <p:sldId id="433" r:id="rId79"/>
    <p:sldId id="476" r:id="rId80"/>
    <p:sldId id="444" r:id="rId81"/>
    <p:sldId id="447" r:id="rId82"/>
    <p:sldId id="462" r:id="rId83"/>
    <p:sldId id="463" r:id="rId84"/>
    <p:sldId id="464" r:id="rId85"/>
    <p:sldId id="445" r:id="rId86"/>
    <p:sldId id="477" r:id="rId87"/>
    <p:sldId id="373" r:id="rId88"/>
    <p:sldId id="411" r:id="rId89"/>
    <p:sldId id="465" r:id="rId90"/>
    <p:sldId id="466" r:id="rId91"/>
    <p:sldId id="467" r:id="rId92"/>
    <p:sldId id="468" r:id="rId93"/>
    <p:sldId id="437" r:id="rId94"/>
    <p:sldId id="478" r:id="rId95"/>
    <p:sldId id="443" r:id="rId96"/>
    <p:sldId id="479" r:id="rId97"/>
    <p:sldId id="486" r:id="rId98"/>
    <p:sldId id="480" r:id="rId99"/>
    <p:sldId id="481" r:id="rId100"/>
    <p:sldId id="482" r:id="rId101"/>
    <p:sldId id="483" r:id="rId102"/>
    <p:sldId id="484" r:id="rId103"/>
    <p:sldId id="485" r:id="rId104"/>
    <p:sldId id="364" r:id="rId10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p15:clr>
            <a:srgbClr val="A4A3A4"/>
          </p15:clr>
        </p15:guide>
        <p15:guide id="2" orient="horz" pos="4096">
          <p15:clr>
            <a:srgbClr val="A4A3A4"/>
          </p15:clr>
        </p15:guide>
        <p15:guide id="3" orient="horz" pos="3688">
          <p15:clr>
            <a:srgbClr val="A4A3A4"/>
          </p15:clr>
        </p15:guide>
        <p15:guide id="4" orient="horz" pos="760">
          <p15:clr>
            <a:srgbClr val="A4A3A4"/>
          </p15:clr>
        </p15:guide>
        <p15:guide id="5" orient="horz" pos="488">
          <p15:clr>
            <a:srgbClr val="A4A3A4"/>
          </p15:clr>
        </p15:guide>
        <p15:guide id="6" pos="309">
          <p15:clr>
            <a:srgbClr val="A4A3A4"/>
          </p15:clr>
        </p15:guide>
        <p15:guide id="7" pos="7371">
          <p15:clr>
            <a:srgbClr val="A4A3A4"/>
          </p15:clr>
        </p15:guide>
        <p15:guide id="8"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7DB"/>
    <a:srgbClr val="009FDB"/>
    <a:srgbClr val="007A3E"/>
    <a:srgbClr val="F2F2F2"/>
    <a:srgbClr val="191919"/>
    <a:srgbClr val="CF2A2A"/>
    <a:srgbClr val="EFEFEF"/>
    <a:srgbClr val="4CA90C"/>
    <a:srgbClr val="FFB81C"/>
    <a:srgbClr val="0C2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84169" autoAdjust="0"/>
  </p:normalViewPr>
  <p:slideViewPr>
    <p:cSldViewPr snapToGrid="0">
      <p:cViewPr varScale="1">
        <p:scale>
          <a:sx n="69" d="100"/>
          <a:sy n="69" d="100"/>
        </p:scale>
        <p:origin x="66" y="552"/>
      </p:cViewPr>
      <p:guideLst>
        <p:guide orient="horz" pos="232"/>
        <p:guide orient="horz" pos="4096"/>
        <p:guide orient="horz" pos="3688"/>
        <p:guide orient="horz" pos="760"/>
        <p:guide orient="horz" pos="488"/>
        <p:guide pos="309"/>
        <p:guide pos="7371"/>
        <p:guide pos="3839"/>
      </p:guideLst>
    </p:cSldViewPr>
  </p:slideViewPr>
  <p:outlineViewPr>
    <p:cViewPr>
      <p:scale>
        <a:sx n="33" d="100"/>
        <a:sy n="33" d="100"/>
      </p:scale>
      <p:origin x="0" y="-102708"/>
    </p:cViewPr>
  </p:outlin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handoutMaster" Target="handoutMasters/handout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t>7/12/2017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t>‹#›</a:t>
            </a:fld>
            <a:endParaRPr lang="en-US" dirty="0"/>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t>7/12/2017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t>‹#›</a:t>
            </a:fld>
            <a:endParaRPr lang="en-US" dirty="0"/>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a:t>
            </a:fld>
            <a:endParaRPr lang="en-US" dirty="0"/>
          </a:p>
        </p:txBody>
      </p:sp>
    </p:spTree>
    <p:extLst>
      <p:ext uri="{BB962C8B-B14F-4D97-AF65-F5344CB8AC3E}">
        <p14:creationId xmlns:p14="http://schemas.microsoft.com/office/powerpoint/2010/main" val="703180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how CDP provides the complete process, and allows the microService</a:t>
            </a:r>
            <a:r>
              <a:rPr lang="en-US" baseline="0" dirty="0" smtClean="0"/>
              <a:t> to be developed and deployed.</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a:t>
            </a:fld>
            <a:endParaRPr lang="en-US" dirty="0"/>
          </a:p>
        </p:txBody>
      </p:sp>
    </p:spTree>
    <p:extLst>
      <p:ext uri="{BB962C8B-B14F-4D97-AF65-F5344CB8AC3E}">
        <p14:creationId xmlns:p14="http://schemas.microsoft.com/office/powerpoint/2010/main" val="17864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CDP uses standard tools and products to do this work.  CDP is a systems integration application and does not reinvent the wheel regarding most of the processes and tools needed to develop microServices.  This means that the documentation on using these tools is readily available, as is the knowledge and availability of assistance and examples.</a:t>
            </a:r>
          </a:p>
          <a:p>
            <a:endParaRPr lang="en-US" baseline="0" dirty="0" smtClean="0"/>
          </a:p>
          <a:p>
            <a:r>
              <a:rPr lang="en-US" baseline="0" dirty="0" smtClean="0"/>
              <a:t>As a system integration application, CDP is an “umbrella” application and “glue” that enables all of the tools to work together, directs their actions, and monitors the process.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a:t>
            </a:fld>
            <a:endParaRPr lang="en-US" dirty="0"/>
          </a:p>
        </p:txBody>
      </p:sp>
    </p:spTree>
    <p:extLst>
      <p:ext uri="{BB962C8B-B14F-4D97-AF65-F5344CB8AC3E}">
        <p14:creationId xmlns:p14="http://schemas.microsoft.com/office/powerpoint/2010/main" val="412676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CDP uses standard tools and products to do this work.  </a:t>
            </a:r>
          </a:p>
          <a:p>
            <a:r>
              <a:rPr lang="en-US" baseline="0" dirty="0" smtClean="0"/>
              <a:t>CDP is a systems integration application and does not reinvent the wheel regarding most of the processes and tools needed to develop microServices.  This means that the documentation on using these tools is readily available, as is the knowledge and availability of assistance and examples.</a:t>
            </a:r>
          </a:p>
          <a:p>
            <a:endParaRPr lang="en-US" baseline="0" dirty="0" smtClean="0"/>
          </a:p>
          <a:p>
            <a:r>
              <a:rPr lang="en-US" baseline="0" dirty="0" smtClean="0"/>
              <a:t>As a system integration application, CDP is an “umbrella” application and “glue” that enables all of the tools to work together, directs their actions, and monitors the process.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a:t>
            </a:fld>
            <a:endParaRPr lang="en-US" dirty="0"/>
          </a:p>
        </p:txBody>
      </p:sp>
    </p:spTree>
    <p:extLst>
      <p:ext uri="{BB962C8B-B14F-4D97-AF65-F5344CB8AC3E}">
        <p14:creationId xmlns:p14="http://schemas.microsoft.com/office/powerpoint/2010/main" val="2362192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a:t>
            </a:r>
            <a:r>
              <a:rPr lang="en-US" baseline="0" dirty="0" smtClean="0"/>
              <a:t> up a microServices from scratch is a daunting undertaking.  Especially when there are many different systems that are involved.  Generating the code the first time is difficult enough, but interfacing with the build system, repositories, verification, and the runtime can be very involved.</a:t>
            </a:r>
          </a:p>
          <a:p>
            <a:endParaRPr lang="en-US" baseline="0" dirty="0" smtClean="0"/>
          </a:p>
          <a:p>
            <a:r>
              <a:rPr lang="en-US" baseline="0" dirty="0" smtClean="0"/>
              <a:t>CDP assists in this effort by providing a template-based approach to the initial creation of a microService.  When you want to generate a new microService, you would use a tool in CDP called ECO.  ECO maintains a catalog of available templates for different type of microServices using different technologies.  ECO will generate a complete, functioning (albeit simplistic) microService from these templates, and commit the code into a SCM repository that it creates just for that microService.  </a:t>
            </a:r>
          </a:p>
          <a:p>
            <a:endParaRPr lang="en-US" baseline="0" dirty="0" smtClean="0"/>
          </a:p>
          <a:p>
            <a:r>
              <a:rPr lang="en-US" baseline="0" dirty="0" smtClean="0"/>
              <a:t>The templates are also used to initialize the build process for the microService.  The build process can have “gates” in the process, where CDP will stop and await manual input. This can be used to implement approval processes, for example.</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13</a:t>
            </a:fld>
            <a:endParaRPr lang="en-US" dirty="0"/>
          </a:p>
        </p:txBody>
      </p:sp>
    </p:spTree>
    <p:extLst>
      <p:ext uri="{BB962C8B-B14F-4D97-AF65-F5344CB8AC3E}">
        <p14:creationId xmlns:p14="http://schemas.microsoft.com/office/powerpoint/2010/main" val="108387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14</a:t>
            </a:fld>
            <a:endParaRPr lang="en-US" dirty="0"/>
          </a:p>
        </p:txBody>
      </p:sp>
    </p:spTree>
    <p:extLst>
      <p:ext uri="{BB962C8B-B14F-4D97-AF65-F5344CB8AC3E}">
        <p14:creationId xmlns:p14="http://schemas.microsoft.com/office/powerpoint/2010/main" val="2692314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16</a:t>
            </a:fld>
            <a:endParaRPr lang="en-US" dirty="0"/>
          </a:p>
        </p:txBody>
      </p:sp>
    </p:spTree>
    <p:extLst>
      <p:ext uri="{BB962C8B-B14F-4D97-AF65-F5344CB8AC3E}">
        <p14:creationId xmlns:p14="http://schemas.microsoft.com/office/powerpoint/2010/main" val="145598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baseline="0" dirty="0" smtClean="0"/>
          </a:p>
        </p:txBody>
      </p:sp>
      <p:sp>
        <p:nvSpPr>
          <p:cNvPr id="4" name="Slide Number Placeholder 3"/>
          <p:cNvSpPr>
            <a:spLocks noGrp="1"/>
          </p:cNvSpPr>
          <p:nvPr>
            <p:ph type="sldNum" sz="quarter" idx="10"/>
          </p:nvPr>
        </p:nvSpPr>
        <p:spPr/>
        <p:txBody>
          <a:bodyPr/>
          <a:lstStyle/>
          <a:p>
            <a:fld id="{BCFD9196-B747-C840-B910-EBFFFCF7545D}" type="slidenum">
              <a:rPr lang="en-US" smtClean="0"/>
              <a:t>17</a:t>
            </a:fld>
            <a:endParaRPr lang="en-US" dirty="0"/>
          </a:p>
        </p:txBody>
      </p:sp>
    </p:spTree>
    <p:extLst>
      <p:ext uri="{BB962C8B-B14F-4D97-AF65-F5344CB8AC3E}">
        <p14:creationId xmlns:p14="http://schemas.microsoft.com/office/powerpoint/2010/main" val="306673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Integration is the process of merging developer changes or additions to the product codebase into the managed copy, maintained in the SCM repository.  </a:t>
            </a:r>
          </a:p>
          <a:p>
            <a:pPr marL="628650" lvl="1" indent="-171450">
              <a:buFont typeface="Arial" panose="020B0604020202020204" pitchFamily="34" charset="0"/>
              <a:buChar char="•"/>
            </a:pPr>
            <a:r>
              <a:rPr lang="en-US" dirty="0" smtClean="0"/>
              <a:t>When a developer</a:t>
            </a:r>
            <a:r>
              <a:rPr lang="en-US" baseline="0" dirty="0" smtClean="0"/>
              <a:t> updates their local workspace they obtain the latest versions of the source artifacts maintained on the repository.  The SCM solution (Git, SVN, CVS, or other) maintains the version history locally in the users workspace and in the repository.  </a:t>
            </a:r>
          </a:p>
          <a:p>
            <a:pPr marL="628650" lvl="1" indent="-171450">
              <a:buFont typeface="Arial" panose="020B0604020202020204" pitchFamily="34" charset="0"/>
              <a:buChar char="•"/>
            </a:pPr>
            <a:r>
              <a:rPr lang="en-US" baseline="0" dirty="0" smtClean="0"/>
              <a:t>It also knows if there have been local changes or not, and can detect if a version in the repository is different than a version in the local workspace.  This detection causes the SCM solution to merge the different changes together and possibly alert the user to conflicts in the merge.  </a:t>
            </a:r>
          </a:p>
          <a:p>
            <a:pPr marL="628650" lvl="1" indent="-171450">
              <a:buFont typeface="Arial" panose="020B0604020202020204" pitchFamily="34" charset="0"/>
              <a:buChar char="•"/>
            </a:pPr>
            <a:r>
              <a:rPr lang="en-US" baseline="0" dirty="0" smtClean="0"/>
              <a:t>The exact mechanism of how this is done varies from one SCM solution to another, but they all generally do this version management, conflict detection, and merging. </a:t>
            </a:r>
          </a:p>
          <a:p>
            <a:endParaRPr lang="en-US" baseline="0" dirty="0" smtClean="0"/>
          </a:p>
          <a:p>
            <a:r>
              <a:rPr lang="en-US" baseline="0" dirty="0" smtClean="0"/>
              <a:t>When the local code has been merged and tested, the developer commits the changes back to the repository.  The exact mechanism of this varies from one SCM solution to another.  </a:t>
            </a:r>
          </a:p>
          <a:p>
            <a:pPr marL="628650" lvl="1" indent="-171450">
              <a:buFont typeface="Arial" panose="020B0604020202020204" pitchFamily="34" charset="0"/>
              <a:buChar char="•"/>
            </a:pPr>
            <a:r>
              <a:rPr lang="en-US" baseline="0" dirty="0" smtClean="0"/>
              <a:t>In the case of Git, the developer commits changes in their local workspace first, which updates their local “cloned” repository image.  </a:t>
            </a:r>
          </a:p>
          <a:p>
            <a:pPr marL="628650" lvl="1" indent="-171450">
              <a:buFont typeface="Arial" panose="020B0604020202020204" pitchFamily="34" charset="0"/>
              <a:buChar char="•"/>
            </a:pPr>
            <a:r>
              <a:rPr lang="en-US" baseline="0" dirty="0" smtClean="0"/>
              <a:t>They must then push the changes from their local repository clone to the central repository to make them available to everyone. </a:t>
            </a:r>
          </a:p>
          <a:p>
            <a:endParaRPr lang="en-US" baseline="0" dirty="0" smtClean="0"/>
          </a:p>
          <a:p>
            <a:r>
              <a:rPr lang="en-US" dirty="0" smtClean="0"/>
              <a:t>When operating in a team environment, multiple developers may be making changes to artifacts in the SCM repository simultaneously.  </a:t>
            </a:r>
          </a:p>
          <a:p>
            <a:pPr marL="628650" lvl="1" indent="-171450">
              <a:buFont typeface="Arial" panose="020B0604020202020204" pitchFamily="34" charset="0"/>
              <a:buChar char="•"/>
            </a:pPr>
            <a:r>
              <a:rPr lang="en-US" dirty="0" smtClean="0"/>
              <a:t>The different developers may be changing different artifacts, or they may change the same artifact.</a:t>
            </a:r>
            <a:r>
              <a:rPr lang="en-US" baseline="0" dirty="0" smtClean="0"/>
              <a:t>  Integrating these changes back into the shared codebase can be a challenge, and can cause instability or errors in the product.  </a:t>
            </a:r>
          </a:p>
          <a:p>
            <a:pPr marL="628650" lvl="1" indent="-171450">
              <a:buFont typeface="Arial" panose="020B0604020202020204" pitchFamily="34" charset="0"/>
              <a:buChar char="•"/>
            </a:pPr>
            <a:r>
              <a:rPr lang="en-US" baseline="0" dirty="0" smtClean="0"/>
              <a:t>The conflicts may be a “direct” conflict, where two or more developers change the same lines, or overlap their changes with the same line(s) of code.  </a:t>
            </a:r>
          </a:p>
          <a:p>
            <a:pPr marL="628650" lvl="1" indent="-171450">
              <a:buFont typeface="Arial" panose="020B0604020202020204" pitchFamily="34" charset="0"/>
              <a:buChar char="•"/>
            </a:pPr>
            <a:r>
              <a:rPr lang="en-US" baseline="0" dirty="0" smtClean="0"/>
              <a:t>This is actually generally the uncommon case.  Even in teams, the chances of two or more developers changing the same artifact in conflicting ways is not that common.  This is because different developers are usually working on different features that involve different artifacts.  However, it does happen.</a:t>
            </a:r>
          </a:p>
          <a:p>
            <a:endParaRPr lang="en-US" baseline="0" dirty="0" smtClean="0"/>
          </a:p>
          <a:p>
            <a:r>
              <a:rPr lang="en-US" baseline="0" dirty="0" smtClean="0"/>
              <a:t>The more usual case for integration issues is an “indirect” contention.  </a:t>
            </a:r>
          </a:p>
          <a:p>
            <a:pPr marL="628650" lvl="1" indent="-171450">
              <a:buFont typeface="Arial" panose="020B0604020202020204" pitchFamily="34" charset="0"/>
              <a:buChar char="•"/>
            </a:pPr>
            <a:r>
              <a:rPr lang="en-US" baseline="0" dirty="0" smtClean="0"/>
              <a:t>This may not involve any conflict between the changes that the SCM solution can detect, but they change the behaviors of the components to the point that errors or incorrect operations are introduced.  </a:t>
            </a:r>
          </a:p>
          <a:p>
            <a:pPr marL="628650" lvl="1" indent="-171450">
              <a:buFont typeface="Arial" panose="020B0604020202020204" pitchFamily="34" charset="0"/>
              <a:buChar char="•"/>
            </a:pPr>
            <a:r>
              <a:rPr lang="en-US" baseline="0" dirty="0" smtClean="0"/>
              <a:t>The SCM solution can only detect what changes were made, and that means the files and the lines in the files.  </a:t>
            </a:r>
          </a:p>
          <a:p>
            <a:pPr marL="1085850" lvl="2" indent="-171450">
              <a:buFont typeface="Courier New" panose="02070309020205020404" pitchFamily="49" charset="0"/>
              <a:buChar char="o"/>
            </a:pPr>
            <a:r>
              <a:rPr lang="en-US" baseline="0" dirty="0" smtClean="0"/>
              <a:t>It cannot detect, and cannot determine, the effect of those changes and especially any relationships that a change may have with other changes.  So, even though the SCM solution does not detect any conflicts, and the merge is successful and the code is “clean”, the application may still be incorrect.</a:t>
            </a:r>
          </a:p>
          <a:p>
            <a:endParaRPr lang="en-US" baseline="0" dirty="0" smtClean="0"/>
          </a:p>
          <a:p>
            <a:r>
              <a:rPr lang="en-US" baseline="0" dirty="0" smtClean="0"/>
              <a:t>This is why it is important to verify the operation of the code base after integrations are performed.  </a:t>
            </a:r>
          </a:p>
          <a:p>
            <a:pPr marL="628650" lvl="1" indent="-171450">
              <a:buFont typeface="Arial" panose="020B0604020202020204" pitchFamily="34" charset="0"/>
              <a:buChar char="•"/>
            </a:pPr>
            <a:r>
              <a:rPr lang="en-US" baseline="0" dirty="0" smtClean="0"/>
              <a:t>In fact, most experts tell us that integration involves not only the merge, but the building, analysis, and testing of the code after the merge.  </a:t>
            </a:r>
          </a:p>
          <a:p>
            <a:pPr marL="1085850" lvl="2" indent="-171450">
              <a:buFont typeface="Courier New" panose="02070309020205020404" pitchFamily="49" charset="0"/>
              <a:buChar char="o"/>
            </a:pPr>
            <a:r>
              <a:rPr lang="en-US" baseline="0" dirty="0" smtClean="0"/>
              <a:t>This is extremely important to detect issues and bring them to the attention of the developer(s) making the changes as soon as possible. </a:t>
            </a:r>
          </a:p>
          <a:p>
            <a:endParaRPr lang="en-US" baseline="0" dirty="0" smtClean="0"/>
          </a:p>
          <a:p>
            <a:r>
              <a:rPr lang="en-US" baseline="0" dirty="0" smtClean="0"/>
              <a:t>Especially in a team environment, many different developers may be making changes simultaneously and moving the product forward on multiple fronts at the same time.  Multiple features are generally being added at the same time.  If changes are made that make the product unstable, and they are not fixed quickly, the issues will compound.  </a:t>
            </a:r>
          </a:p>
          <a:p>
            <a:pPr marL="628650" lvl="1" indent="-171450">
              <a:buFont typeface="Arial" panose="020B0604020202020204" pitchFamily="34" charset="0"/>
              <a:buChar char="•"/>
            </a:pPr>
            <a:r>
              <a:rPr lang="en-US" baseline="0" dirty="0" smtClean="0"/>
              <a:t>As more changes are made, the complexity of fixing the issue gets worse.  </a:t>
            </a:r>
          </a:p>
          <a:p>
            <a:pPr marL="628650" lvl="1" indent="-171450">
              <a:buFont typeface="Arial" panose="020B0604020202020204" pitchFamily="34" charset="0"/>
              <a:buChar char="•"/>
            </a:pPr>
            <a:r>
              <a:rPr lang="en-US" baseline="0" dirty="0" smtClean="0"/>
              <a:t>This is also true if a developer “hold onto” changes locally in their workspace until a feature is complete.  </a:t>
            </a:r>
          </a:p>
          <a:p>
            <a:pPr marL="628650" lvl="1" indent="-171450">
              <a:buFont typeface="Arial" panose="020B0604020202020204" pitchFamily="34" charset="0"/>
              <a:buChar char="•"/>
            </a:pPr>
            <a:r>
              <a:rPr lang="en-US" baseline="0" dirty="0" smtClean="0"/>
              <a:t>This may take days, or weeks to complete.  In that time, the rest of the team may have made hundreds, or even thousands of changes to the code base.  </a:t>
            </a:r>
          </a:p>
          <a:p>
            <a:pPr marL="628650" lvl="1" indent="-171450">
              <a:buFont typeface="Arial" panose="020B0604020202020204" pitchFamily="34" charset="0"/>
              <a:buChar char="•"/>
            </a:pPr>
            <a:r>
              <a:rPr lang="en-US" baseline="0" dirty="0" smtClean="0"/>
              <a:t>Waiting until a feature is complete to integrate the code can be difficult and take a long time, and may introduce a great deal of risk.  </a:t>
            </a:r>
          </a:p>
          <a:p>
            <a:endParaRPr lang="en-US" baseline="0" dirty="0" smtClean="0"/>
          </a:p>
          <a:p>
            <a:r>
              <a:rPr lang="en-US" baseline="0" dirty="0" smtClean="0"/>
              <a:t>This is not to say that developers should commit code to the repository and integrated it into the code base immediately after writing the code.  The developer should commit changes to the code base when they believe their changes are at a stable, correct, and usable state.  </a:t>
            </a:r>
          </a:p>
          <a:p>
            <a:pPr marL="628650" lvl="1" indent="-171450">
              <a:buFont typeface="Arial" panose="020B0604020202020204" pitchFamily="34" charset="0"/>
              <a:buChar char="•"/>
            </a:pPr>
            <a:r>
              <a:rPr lang="en-US" baseline="0" dirty="0" smtClean="0"/>
              <a:t>This involves local builds and testing to verify the code is stable.  Introducing known instabilities should not be tolerated.</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18</a:t>
            </a:fld>
            <a:endParaRPr lang="en-US" dirty="0"/>
          </a:p>
        </p:txBody>
      </p:sp>
    </p:spTree>
    <p:extLst>
      <p:ext uri="{BB962C8B-B14F-4D97-AF65-F5344CB8AC3E}">
        <p14:creationId xmlns:p14="http://schemas.microsoft.com/office/powerpoint/2010/main" val="3813004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Continuous integration is a means to automate and make the integration, verification, and testing process as fast and as automated as possible.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This builds on the general concept of integration as discussed earlier, but adds automation to detect when changes have been committed to the shared repository, and trigger an automated process to perform the verification,</a:t>
            </a:r>
            <a:r>
              <a:rPr lang="en-US" baseline="0" dirty="0" smtClean="0"/>
              <a:t> build, and testing of the code base.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continuous integration processes, and the SCM repository, know what developers made changes, and when the integration is complete, the result of the verification and testing can be provided back to them immediately.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also allows the system to perform a go/nogo certification of the code base, and to determine if it may be a candidate for deployment or not.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the integrated changes do not pass the verification and testing, it is usually certain that the code base will not be put into a deployable state.  </a:t>
            </a:r>
          </a:p>
          <a:p>
            <a:pPr marL="1085850" marR="0" lvl="2" indent="-171450" algn="l" defTabSz="4572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aseline="0" dirty="0" smtClean="0"/>
              <a:t>It usually cant be deployed until these verification and testing processes are successful.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19</a:t>
            </a:fld>
            <a:endParaRPr lang="en-US" dirty="0"/>
          </a:p>
        </p:txBody>
      </p:sp>
    </p:spTree>
    <p:extLst>
      <p:ext uri="{BB962C8B-B14F-4D97-AF65-F5344CB8AC3E}">
        <p14:creationId xmlns:p14="http://schemas.microsoft.com/office/powerpoint/2010/main" val="3541959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is a conceptual picture of the continuous integration process.  When the developer(s) push their changes to the shared repository, the changes are merged into the code base.  This may involve many different files,</a:t>
            </a:r>
            <a:r>
              <a:rPr lang="en-US" baseline="0" dirty="0" smtClean="0"/>
              <a:t> so all of the changed across all of the files are processed by the merge operation.  </a:t>
            </a:r>
          </a:p>
          <a:p>
            <a:endParaRPr lang="en-US" baseline="0" dirty="0" smtClean="0"/>
          </a:p>
          <a:p>
            <a:r>
              <a:rPr lang="en-US" baseline="0" dirty="0" smtClean="0"/>
              <a:t>When the merge is complete (assuming no conflicts), the SCM repository triggers the build system to perform the automated analysis, build, and testing phases.  These processes are run automatically by the build system as a consequence of the push to the repository; no user or admin had to trigger them.  </a:t>
            </a:r>
          </a:p>
          <a:p>
            <a:pPr marL="628650" lvl="1" indent="-171450">
              <a:buFont typeface="Arial" panose="020B0604020202020204" pitchFamily="34" charset="0"/>
              <a:buChar char="•"/>
            </a:pPr>
            <a:r>
              <a:rPr lang="en-US" baseline="0" dirty="0" smtClean="0"/>
              <a:t>They are also run as fast as possible, so the developers get as fast turnaround and awareness as possible.</a:t>
            </a:r>
          </a:p>
          <a:p>
            <a:endParaRPr lang="en-US" baseline="0" dirty="0" smtClean="0"/>
          </a:p>
          <a:p>
            <a:r>
              <a:rPr lang="en-US" baseline="0" dirty="0" smtClean="0"/>
              <a:t>When the verification and testing are completed, the results of the analysis and test cases are returned to the developer(s) that made the changes that triggered the process.  This provides quick notification of the result of their changes  and the success or failure of the integration.  </a:t>
            </a:r>
          </a:p>
          <a:p>
            <a:pPr marL="628650" lvl="1" indent="-171450">
              <a:buFont typeface="Arial" panose="020B0604020202020204" pitchFamily="34" charset="0"/>
              <a:buChar char="•"/>
            </a:pPr>
            <a:r>
              <a:rPr lang="en-US" baseline="0" dirty="0" smtClean="0"/>
              <a:t>If analysis failed, the developer(s) that made those changes can fix the cause of the failure and commit a new change. This will again trigger the process as before.</a:t>
            </a:r>
          </a:p>
          <a:p>
            <a:endParaRPr lang="en-US" baseline="0" dirty="0" smtClean="0"/>
          </a:p>
          <a:p>
            <a:r>
              <a:rPr lang="en-US" baseline="0" dirty="0" smtClean="0"/>
              <a:t>If the tests fail, the results of those failures is also returned to the developer(s) that made the changes.  </a:t>
            </a:r>
          </a:p>
          <a:p>
            <a:pPr marL="628650" lvl="1" indent="-171450">
              <a:buFont typeface="Arial" panose="020B0604020202020204" pitchFamily="34" charset="0"/>
              <a:buChar char="•"/>
            </a:pPr>
            <a:r>
              <a:rPr lang="en-US" baseline="0" dirty="0" smtClean="0"/>
              <a:t>This will pinpoint behaviors that have been affected by their changes, and may require the developer to refactor their change and correct its operation.  </a:t>
            </a:r>
          </a:p>
          <a:p>
            <a:pPr marL="628650" lvl="1" indent="-171450">
              <a:buFont typeface="Arial" panose="020B0604020202020204" pitchFamily="34" charset="0"/>
              <a:buChar char="•"/>
            </a:pPr>
            <a:r>
              <a:rPr lang="en-US" baseline="0" dirty="0" smtClean="0"/>
              <a:t>Committing the correction will again trigger the continuous integration process.</a:t>
            </a:r>
          </a:p>
          <a:p>
            <a:endParaRPr lang="en-US" baseline="0" dirty="0" smtClean="0"/>
          </a:p>
          <a:p>
            <a:r>
              <a:rPr lang="en-US" baseline="0" dirty="0" smtClean="0"/>
              <a:t>This is designed to keep the code base as current, and as stable, as possible in the least amount of time. </a:t>
            </a:r>
          </a:p>
          <a:p>
            <a:pPr marL="628650" lvl="1" indent="-171450">
              <a:buFont typeface="Arial" panose="020B0604020202020204" pitchFamily="34" charset="0"/>
              <a:buChar char="•"/>
            </a:pPr>
            <a:r>
              <a:rPr lang="en-US" baseline="0" dirty="0" smtClean="0"/>
              <a:t>It is intended to provide rapid feedback to the developers so that errors can be corrected rapidly and not allowed to propagate or to multiply.  It is also intended to perform this process in an automated fashion, so that nobody needs to be involved, it “just happens”.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20</a:t>
            </a:fld>
            <a:endParaRPr lang="en-US" dirty="0"/>
          </a:p>
        </p:txBody>
      </p:sp>
    </p:spTree>
    <p:extLst>
      <p:ext uri="{BB962C8B-B14F-4D97-AF65-F5344CB8AC3E}">
        <p14:creationId xmlns:p14="http://schemas.microsoft.com/office/powerpoint/2010/main" val="277776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a:t>
            </a:fld>
            <a:endParaRPr lang="en-US" dirty="0"/>
          </a:p>
        </p:txBody>
      </p:sp>
    </p:spTree>
    <p:extLst>
      <p:ext uri="{BB962C8B-B14F-4D97-AF65-F5344CB8AC3E}">
        <p14:creationId xmlns:p14="http://schemas.microsoft.com/office/powerpoint/2010/main" val="1818835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CDP, the</a:t>
            </a:r>
            <a:r>
              <a:rPr lang="en-US" baseline="0" dirty="0" smtClean="0"/>
              <a:t> CI process will vary based on the microService pipeline that was configured.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pipeline will be different for different templates, which may be necessitated by different technologies, or by different reporting and control processes, or both.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21</a:t>
            </a:fld>
            <a:endParaRPr lang="en-US" dirty="0"/>
          </a:p>
        </p:txBody>
      </p:sp>
    </p:spTree>
    <p:extLst>
      <p:ext uri="{BB962C8B-B14F-4D97-AF65-F5344CB8AC3E}">
        <p14:creationId xmlns:p14="http://schemas.microsoft.com/office/powerpoint/2010/main" val="991000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r>
              <a:rPr lang="en-US" baseline="0" dirty="0" smtClean="0"/>
              <a:t> deployment is usually combined with continuous integration, and the combination is usually referred to as CI/CD.  </a:t>
            </a:r>
          </a:p>
          <a:p>
            <a:pPr marL="628650" lvl="1" indent="-171450">
              <a:buFont typeface="Arial" panose="020B0604020202020204" pitchFamily="34" charset="0"/>
              <a:buChar char="•"/>
            </a:pPr>
            <a:r>
              <a:rPr lang="en-US" baseline="0" dirty="0" smtClean="0"/>
              <a:t>Continuous Deployment is designed to continue the processing of the code base after the CI process has been successful to get the code base into a state that can be deployed.  </a:t>
            </a:r>
          </a:p>
          <a:p>
            <a:pPr marL="628650" lvl="1" indent="-171450">
              <a:buFont typeface="Arial" panose="020B0604020202020204" pitchFamily="34" charset="0"/>
              <a:buChar char="•"/>
            </a:pPr>
            <a:r>
              <a:rPr lang="en-US" baseline="0" dirty="0" smtClean="0"/>
              <a:t>Deployment of a product usually requires the packaging of the code base, and may involve post processing, archiving, registration, and publishing of packages in a repository.  </a:t>
            </a:r>
          </a:p>
          <a:p>
            <a:pPr marL="628650" lvl="1" indent="-171450">
              <a:buFont typeface="Arial" panose="020B0604020202020204" pitchFamily="34" charset="0"/>
              <a:buChar char="•"/>
            </a:pPr>
            <a:r>
              <a:rPr lang="en-US" baseline="0" dirty="0" smtClean="0"/>
              <a:t>The exact process will be different for different technologies.</a:t>
            </a:r>
          </a:p>
          <a:p>
            <a:endParaRPr lang="en-US" baseline="0" dirty="0" smtClean="0"/>
          </a:p>
          <a:p>
            <a:r>
              <a:rPr lang="en-US" baseline="0" dirty="0" smtClean="0"/>
              <a:t>After CD is completed, the product may be either in a deployable state in a registry ready for deployment, or the actual push of the packages to the runtime may be performed as part of the CD process.  </a:t>
            </a:r>
          </a:p>
          <a:p>
            <a:pPr marL="628650" lvl="1" indent="-171450">
              <a:buFont typeface="Arial" panose="020B0604020202020204" pitchFamily="34" charset="0"/>
              <a:buChar char="•"/>
            </a:pPr>
            <a:r>
              <a:rPr lang="en-US" baseline="0" dirty="0" smtClean="0"/>
              <a:t>In some cases, there may be a need for manual deployment because there needs to be approvals or awareness of the changes being deployed.  In other cases, the CD process may be allowed to “go all the way” and actually deploy the packages to the runtime immediately.</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22</a:t>
            </a:fld>
            <a:endParaRPr lang="en-US" dirty="0"/>
          </a:p>
        </p:txBody>
      </p:sp>
    </p:spTree>
    <p:extLst>
      <p:ext uri="{BB962C8B-B14F-4D97-AF65-F5344CB8AC3E}">
        <p14:creationId xmlns:p14="http://schemas.microsoft.com/office/powerpoint/2010/main" val="2428562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diagram shows the conceptual process of CD.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Once the CI process has completed and passed the code base, the CD process may be started.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This is also usually implemented on the build system, and automates the post-processing, packaging, registration,</a:t>
            </a:r>
            <a:r>
              <a:rPr lang="en-US" baseline="0" dirty="0" smtClean="0"/>
              <a:t> assembly, publishing, and possibly even the deployment to the runtime environments.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23</a:t>
            </a:fld>
            <a:endParaRPr lang="en-US" dirty="0"/>
          </a:p>
        </p:txBody>
      </p:sp>
    </p:spTree>
    <p:extLst>
      <p:ext uri="{BB962C8B-B14F-4D97-AF65-F5344CB8AC3E}">
        <p14:creationId xmlns:p14="http://schemas.microsoft.com/office/powerpoint/2010/main" val="3171873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microService project is created the first time, the template used</a:t>
            </a:r>
            <a:r>
              <a:rPr lang="en-US" baseline="0" dirty="0" smtClean="0"/>
              <a:t> to create the project also creates the pipeline.  </a:t>
            </a:r>
          </a:p>
          <a:p>
            <a:pPr marL="628650" lvl="1" indent="-171450">
              <a:buFont typeface="Arial" panose="020B0604020202020204" pitchFamily="34" charset="0"/>
              <a:buChar char="•"/>
            </a:pPr>
            <a:r>
              <a:rPr lang="en-US" baseline="0" dirty="0" smtClean="0"/>
              <a:t>The pipeline is the process definition for the CI/CD processes.  This could be different for different templates.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24</a:t>
            </a:fld>
            <a:endParaRPr lang="en-US" dirty="0"/>
          </a:p>
        </p:txBody>
      </p:sp>
    </p:spTree>
    <p:extLst>
      <p:ext uri="{BB962C8B-B14F-4D97-AF65-F5344CB8AC3E}">
        <p14:creationId xmlns:p14="http://schemas.microsoft.com/office/powerpoint/2010/main" val="1939522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Jenkins</a:t>
            </a:r>
            <a:r>
              <a:rPr lang="en-US" baseline="0" dirty="0" smtClean="0"/>
              <a:t> has been selected as the build system for use in CDP.  The CI/CD pipeline is implemented by the ECO product and Jenkins jobs.  ECO integrates with Jenkins to manage the pipeline and perform the manual gating operations where defined.</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25</a:t>
            </a:fld>
            <a:endParaRPr lang="en-US" dirty="0"/>
          </a:p>
        </p:txBody>
      </p:sp>
    </p:spTree>
    <p:extLst>
      <p:ext uri="{BB962C8B-B14F-4D97-AF65-F5344CB8AC3E}">
        <p14:creationId xmlns:p14="http://schemas.microsoft.com/office/powerpoint/2010/main" val="251841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27</a:t>
            </a:fld>
            <a:endParaRPr lang="en-US" dirty="0"/>
          </a:p>
        </p:txBody>
      </p:sp>
    </p:spTree>
    <p:extLst>
      <p:ext uri="{BB962C8B-B14F-4D97-AF65-F5344CB8AC3E}">
        <p14:creationId xmlns:p14="http://schemas.microsoft.com/office/powerpoint/2010/main" val="3493938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28</a:t>
            </a:fld>
            <a:endParaRPr lang="en-US" dirty="0"/>
          </a:p>
        </p:txBody>
      </p:sp>
    </p:spTree>
    <p:extLst>
      <p:ext uri="{BB962C8B-B14F-4D97-AF65-F5344CB8AC3E}">
        <p14:creationId xmlns:p14="http://schemas.microsoft.com/office/powerpoint/2010/main" val="2586208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CDP was designed using a systems integration approach. Rather than attempting to create a custom solution</a:t>
            </a:r>
            <a:r>
              <a:rPr lang="en-US" baseline="0" dirty="0" smtClean="0"/>
              <a:t> for the entire domain, it uses off-the-shelf open-source solutions, integrates them together to perform the process, and provides the management and interface functionality needed to make them all work together.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template and pipeline approach, and the ECO product, are custom solutions that are used to manage the overall process.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also many different parts that are integrated into the various tools, or which wrap the tools, that provide the ability to integrate all the parts together.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Most of these you will never be aware of.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u="sng" baseline="0" dirty="0" smtClean="0"/>
              <a:t>However, the net effect is that the underlying products, like Jenkins, Git, Sonar, DME, GRM, and all the rest are essentially unchanged and provide all of their normal functionality</a:t>
            </a:r>
            <a:r>
              <a:rPr lang="en-US" baseline="0" dirty="0" smtClean="0"/>
              <a:t>.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More importantly, all of the documentation, examples, knowledge, and support for these different products is still relevant and can be leveraged in the development and support of microServices.</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29</a:t>
            </a:fld>
            <a:endParaRPr lang="en-US" dirty="0"/>
          </a:p>
        </p:txBody>
      </p:sp>
    </p:spTree>
    <p:extLst>
      <p:ext uri="{BB962C8B-B14F-4D97-AF65-F5344CB8AC3E}">
        <p14:creationId xmlns:p14="http://schemas.microsoft.com/office/powerpoint/2010/main" val="369296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microServices are defined, they are added to a microServices catalog.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This catalog becomes the single place that records and tracks all microServices that exist in the company</a:t>
            </a:r>
            <a:r>
              <a:rPr lang="en-US" baseline="0" dirty="0" smtClean="0"/>
              <a:t> (or at least constructed using CDP).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provides developers, analysts, designers, and anyone else interested in using microServices a place to search for existing microServices.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 designed to avoid duplication of services at different times because one team was not aware of the work done by another team.  This is extremely important, as scrum teams proliferate and large amounts of services are developed.</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30</a:t>
            </a:fld>
            <a:endParaRPr lang="en-US" dirty="0"/>
          </a:p>
        </p:txBody>
      </p:sp>
    </p:spTree>
    <p:extLst>
      <p:ext uri="{BB962C8B-B14F-4D97-AF65-F5344CB8AC3E}">
        <p14:creationId xmlns:p14="http://schemas.microsoft.com/office/powerpoint/2010/main" val="4127297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ECO tool manages a catalog of templates, provides the ability to generate a new microService, and manages the pipeline of microServices that have been generated.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ECO</a:t>
            </a:r>
            <a:r>
              <a:rPr lang="en-US" baseline="0" dirty="0" smtClean="0"/>
              <a:t> is the overall integration software tool that integrates with the SCM repository and build system to perform CI/CD processes.</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31</a:t>
            </a:fld>
            <a:endParaRPr lang="en-US" dirty="0"/>
          </a:p>
        </p:txBody>
      </p:sp>
    </p:spTree>
    <p:extLst>
      <p:ext uri="{BB962C8B-B14F-4D97-AF65-F5344CB8AC3E}">
        <p14:creationId xmlns:p14="http://schemas.microsoft.com/office/powerpoint/2010/main" val="318991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a:t>
            </a:fld>
            <a:endParaRPr lang="en-US" dirty="0"/>
          </a:p>
        </p:txBody>
      </p:sp>
    </p:spTree>
    <p:extLst>
      <p:ext uri="{BB962C8B-B14F-4D97-AF65-F5344CB8AC3E}">
        <p14:creationId xmlns:p14="http://schemas.microsoft.com/office/powerpoint/2010/main" val="724078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microService by hand</a:t>
            </a:r>
            <a:r>
              <a:rPr lang="en-US" baseline="0" dirty="0" smtClean="0"/>
              <a:t> involves a lot of set up and configuration of a lot of different tools and facilities.  </a:t>
            </a:r>
          </a:p>
          <a:p>
            <a:pPr marL="628650" lvl="1" indent="-171450">
              <a:buFont typeface="Arial" panose="020B0604020202020204" pitchFamily="34" charset="0"/>
              <a:buChar char="•"/>
            </a:pPr>
            <a:r>
              <a:rPr lang="en-US" baseline="0" dirty="0" smtClean="0"/>
              <a:t>This can be tedious and error prone.  </a:t>
            </a:r>
          </a:p>
          <a:p>
            <a:pPr marL="628650" lvl="1" indent="-171450">
              <a:buFont typeface="Arial" panose="020B0604020202020204" pitchFamily="34" charset="0"/>
              <a:buChar char="•"/>
            </a:pPr>
            <a:r>
              <a:rPr lang="en-US" baseline="0" dirty="0" smtClean="0"/>
              <a:t>Because it is a very involved process, it could be performed differently by different teams, resulting in a lack of consistency and increasing the difficulty of support and knowledge transfer.  </a:t>
            </a:r>
          </a:p>
          <a:p>
            <a:pPr marL="628650" lvl="1" indent="-171450">
              <a:buFont typeface="Arial" panose="020B0604020202020204" pitchFamily="34" charset="0"/>
              <a:buChar char="•"/>
            </a:pPr>
            <a:r>
              <a:rPr lang="en-US" baseline="0" dirty="0" smtClean="0"/>
              <a:t>Therefore, it is important that an easy to use, automated, and consistent process be followed.  </a:t>
            </a:r>
          </a:p>
          <a:p>
            <a:pPr marL="628650" lvl="1" indent="-171450">
              <a:buFont typeface="Arial" panose="020B0604020202020204" pitchFamily="34" charset="0"/>
              <a:buChar char="•"/>
            </a:pPr>
            <a:r>
              <a:rPr lang="en-US" baseline="0" dirty="0" smtClean="0"/>
              <a:t>To facilitate this, the initial set up needs to be as easy as possible.</a:t>
            </a:r>
          </a:p>
          <a:p>
            <a:endParaRPr lang="en-US" baseline="0" dirty="0" smtClean="0"/>
          </a:p>
          <a:p>
            <a:r>
              <a:rPr lang="en-US" baseline="0" dirty="0" smtClean="0"/>
              <a:t>To meet this goal, ECO provides a template capability.  The templates allow a developer to select the appropriate template for their “type” of microService.  This can be based on technology, different frameworks, or whatever the microService may need.  These templates direct ECO on how to set up and initialize the pipeline for the microService that uses the template.</a:t>
            </a:r>
          </a:p>
          <a:p>
            <a:endParaRPr lang="en-US" baseline="0" dirty="0" smtClean="0"/>
          </a:p>
          <a:p>
            <a:r>
              <a:rPr lang="en-US" baseline="0" dirty="0" smtClean="0"/>
              <a:t>Additional templates can be added over time, so the ECO template approach is extensible.  This allows additional technologies to be accommodated in the future.</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32</a:t>
            </a:fld>
            <a:endParaRPr lang="en-US" dirty="0"/>
          </a:p>
        </p:txBody>
      </p:sp>
    </p:spTree>
    <p:extLst>
      <p:ext uri="{BB962C8B-B14F-4D97-AF65-F5344CB8AC3E}">
        <p14:creationId xmlns:p14="http://schemas.microsoft.com/office/powerpoint/2010/main" val="3141025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ECO product is used to set up and manage the pipeline for each</a:t>
            </a:r>
            <a:r>
              <a:rPr lang="en-US" baseline="0" dirty="0" smtClean="0"/>
              <a:t> microService.  Each microService has their own pipeline, which is registered within ECO and managed by ECO. </a:t>
            </a:r>
          </a:p>
          <a:p>
            <a:endParaRPr lang="en-US" baseline="0" dirty="0" smtClean="0"/>
          </a:p>
          <a:p>
            <a:r>
              <a:rPr lang="en-US" baseline="0" dirty="0" smtClean="0"/>
              <a:t>When the microService is first defined, ECO will set up the SCM repository and the pipeline for you.  </a:t>
            </a:r>
          </a:p>
          <a:p>
            <a:pPr marL="628650" lvl="1" indent="-171450">
              <a:buFont typeface="Arial" panose="020B0604020202020204" pitchFamily="34" charset="0"/>
              <a:buChar char="•"/>
            </a:pPr>
            <a:r>
              <a:rPr lang="en-US" baseline="0" dirty="0" smtClean="0"/>
              <a:t>If you want the CI/CD processes to be automatic, you can also define the trigger that the SCM repository will use to tell ECO that changes have occurred.  When this trigger is executed by the SCM system (because of changes being pushed to the shared repository), ECO will automatically start the build system running the pipeline.  If the pipeline defines gates, ECO will implement the gates and pause the pipeline until the approvals are provided.</a:t>
            </a:r>
          </a:p>
          <a:p>
            <a:endParaRPr lang="en-US" baseline="0" dirty="0" smtClean="0"/>
          </a:p>
          <a:p>
            <a:r>
              <a:rPr lang="en-US" baseline="0" dirty="0" smtClean="0"/>
              <a:t>Alternatively, you can have ECO create the SCM repository and the pipeline as before, but elect to not use the automatic CI/CD triggering mechanism.  In this case, someone would have to trigger the pipeline to run by using the ECO console and starting the pipeline.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33</a:t>
            </a:fld>
            <a:endParaRPr lang="en-US" dirty="0"/>
          </a:p>
        </p:txBody>
      </p:sp>
    </p:spTree>
    <p:extLst>
      <p:ext uri="{BB962C8B-B14F-4D97-AF65-F5344CB8AC3E}">
        <p14:creationId xmlns:p14="http://schemas.microsoft.com/office/powerpoint/2010/main" val="3839208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Git is a version control system (VCS) for tracking changes in computer files and coordinating work on those files among multiple people.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It is primarily used for software development but it can be used to keep track of changes in any files.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As a distributed revisions control system it is aimed at speed, data integrity, and support for distributed, non-linear workflows.</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34</a:t>
            </a:fld>
            <a:endParaRPr lang="en-US" dirty="0"/>
          </a:p>
        </p:txBody>
      </p:sp>
    </p:spTree>
    <p:extLst>
      <p:ext uri="{BB962C8B-B14F-4D97-AF65-F5344CB8AC3E}">
        <p14:creationId xmlns:p14="http://schemas.microsoft.com/office/powerpoint/2010/main" val="1391159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Jenkins is an automation system that has the ability to perform any operations that can be defined as jobs, which are scheduled and executed on processing</a:t>
            </a:r>
            <a:r>
              <a:rPr lang="en-US" baseline="0" dirty="0" smtClean="0"/>
              <a:t> nodes.  It is usually used to automate product builds, and is frequently used as the engine to automate CI/CD processes.  Jenkins is designed to be extensible through the use of plugins.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35</a:t>
            </a:fld>
            <a:endParaRPr lang="en-US" dirty="0"/>
          </a:p>
        </p:txBody>
      </p:sp>
    </p:spTree>
    <p:extLst>
      <p:ext uri="{BB962C8B-B14F-4D97-AF65-F5344CB8AC3E}">
        <p14:creationId xmlns:p14="http://schemas.microsoft.com/office/powerpoint/2010/main" val="1433036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different code analysis tools exist, and for different technologies.  </a:t>
            </a:r>
          </a:p>
          <a:p>
            <a:pPr marL="628650" lvl="1" indent="-171450">
              <a:buFont typeface="Arial" panose="020B0604020202020204" pitchFamily="34" charset="0"/>
              <a:buChar char="•"/>
            </a:pPr>
            <a:r>
              <a:rPr lang="en-US" dirty="0" smtClean="0"/>
              <a:t>These</a:t>
            </a:r>
            <a:r>
              <a:rPr lang="en-US" baseline="0" dirty="0" smtClean="0"/>
              <a:t> tools typically use a rule based approach to analyzing code for conformance to standards, conventions, or the detection of common mistakes and poor programming practices.  </a:t>
            </a:r>
          </a:p>
          <a:p>
            <a:pPr marL="628650" lvl="1" indent="-171450">
              <a:buFont typeface="Arial" panose="020B0604020202020204" pitchFamily="34" charset="0"/>
              <a:buChar char="•"/>
            </a:pPr>
            <a:r>
              <a:rPr lang="en-US" baseline="0" dirty="0" smtClean="0"/>
              <a:t>Generally, these tools help to identify potential problems, since they do not typically run the product but analyze the source code.  </a:t>
            </a:r>
          </a:p>
          <a:p>
            <a:pPr marL="628650" lvl="1" indent="-171450">
              <a:buFont typeface="Arial" panose="020B0604020202020204" pitchFamily="34" charset="0"/>
              <a:buChar char="•"/>
            </a:pPr>
            <a:r>
              <a:rPr lang="en-US" baseline="0" dirty="0" smtClean="0"/>
              <a:t>The use of these tools to enforce standards and conventions can assist in maintenance efforts and allowing different developers to work on the same functions.  </a:t>
            </a:r>
          </a:p>
          <a:p>
            <a:endParaRPr lang="en-US" baseline="0" dirty="0" smtClean="0"/>
          </a:p>
          <a:p>
            <a:r>
              <a:rPr lang="en-US" baseline="0" dirty="0" smtClean="0"/>
              <a:t>Some analysis tools do integrate with the testing tools to provide an additional insight into the code behavior and quality of testing.  These tools can include code coverage and profiling tools.  These are generally used to verify the actual test case coverage of the product (percent of code actually being tested), and to provide performance insight into the product.</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36</a:t>
            </a:fld>
            <a:endParaRPr lang="en-US" dirty="0"/>
          </a:p>
        </p:txBody>
      </p:sp>
    </p:spTree>
    <p:extLst>
      <p:ext uri="{BB962C8B-B14F-4D97-AF65-F5344CB8AC3E}">
        <p14:creationId xmlns:p14="http://schemas.microsoft.com/office/powerpoint/2010/main" val="2229746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Testing tools exist for most, if not all, of the major technologies.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These tools usually follow the same model as the java unit testing tool, Junit. </a:t>
            </a:r>
            <a:r>
              <a:rPr lang="en-US" baseline="0" dirty="0" smtClean="0"/>
              <a:t> </a:t>
            </a:r>
            <a:r>
              <a:rPr lang="en-US" dirty="0" smtClean="0"/>
              <a:t>That is, the developer(s) write</a:t>
            </a:r>
            <a:r>
              <a:rPr lang="en-US" baseline="0" dirty="0" smtClean="0"/>
              <a:t> test case code that exercises some small part or subsystem of the application, providing inputs as needed, and examining the result and making assertions about the result and the state of the system.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37</a:t>
            </a:fld>
            <a:endParaRPr lang="en-US" dirty="0"/>
          </a:p>
        </p:txBody>
      </p:sp>
    </p:spTree>
    <p:extLst>
      <p:ext uri="{BB962C8B-B14F-4D97-AF65-F5344CB8AC3E}">
        <p14:creationId xmlns:p14="http://schemas.microsoft.com/office/powerpoint/2010/main" val="1945484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 technology allows the application developer to focus on the business</a:t>
            </a:r>
            <a:r>
              <a:rPr lang="en-US" baseline="0" dirty="0" smtClean="0"/>
              <a:t> logic, and delegates all of the infrastructure management to the container.  </a:t>
            </a:r>
          </a:p>
          <a:p>
            <a:pPr marL="628650" lvl="1" indent="-171450">
              <a:buFont typeface="Arial" panose="020B0604020202020204" pitchFamily="34" charset="0"/>
              <a:buChar char="•"/>
            </a:pPr>
            <a:r>
              <a:rPr lang="en-US" baseline="0" dirty="0" smtClean="0"/>
              <a:t>The container provides the execution environment needed by the application and manages all of its dependencies.  </a:t>
            </a:r>
          </a:p>
          <a:p>
            <a:endParaRPr lang="en-US" baseline="0" dirty="0" smtClean="0"/>
          </a:p>
          <a:p>
            <a:r>
              <a:rPr lang="en-US" baseline="0" dirty="0" smtClean="0"/>
              <a:t>The containers used by microServices are not shared with other applications or microServices.  </a:t>
            </a:r>
          </a:p>
          <a:p>
            <a:pPr marL="628650" lvl="1" indent="-171450">
              <a:buFont typeface="Arial" panose="020B0604020202020204" pitchFamily="34" charset="0"/>
              <a:buChar char="•"/>
            </a:pPr>
            <a:r>
              <a:rPr lang="en-US" baseline="0" dirty="0" smtClean="0"/>
              <a:t>Each microService is deployed into its own container.  </a:t>
            </a:r>
          </a:p>
          <a:p>
            <a:pPr marL="1085850" lvl="2" indent="-171450">
              <a:buFont typeface="Courier New" panose="02070309020205020404" pitchFamily="49" charset="0"/>
              <a:buChar char="o"/>
            </a:pPr>
            <a:r>
              <a:rPr lang="en-US" baseline="0" dirty="0" smtClean="0"/>
              <a:t>This is important, because this allows the microService to be redeployed, updated, stopped, moved, or restarted independent of any other application or service.  </a:t>
            </a:r>
          </a:p>
          <a:p>
            <a:pPr marL="1085850" lvl="2" indent="-171450">
              <a:buFont typeface="Courier New" panose="02070309020205020404" pitchFamily="49" charset="0"/>
              <a:buChar char="o"/>
            </a:pPr>
            <a:r>
              <a:rPr lang="en-US" baseline="0" dirty="0" smtClean="0"/>
              <a:t>It also means that there are no conflicts between dependencies of the microService and any other microService, since they each have their own container.  </a:t>
            </a:r>
          </a:p>
          <a:p>
            <a:pPr marL="1085850" lvl="2" indent="-171450">
              <a:buFont typeface="Courier New" panose="02070309020205020404" pitchFamily="49" charset="0"/>
              <a:buChar char="o"/>
            </a:pPr>
            <a:r>
              <a:rPr lang="en-US" baseline="0" dirty="0" smtClean="0"/>
              <a:t>For example, one microService may require version 1.5.0 of a specific library, while another may require version 1.4.0.  If they were in the same container, this would be a conflict that would have to be resolved.  By deploying them into separate containers, there is no conflict.</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38</a:t>
            </a:fld>
            <a:endParaRPr lang="en-US" dirty="0"/>
          </a:p>
        </p:txBody>
      </p:sp>
    </p:spTree>
    <p:extLst>
      <p:ext uri="{BB962C8B-B14F-4D97-AF65-F5344CB8AC3E}">
        <p14:creationId xmlns:p14="http://schemas.microsoft.com/office/powerpoint/2010/main" val="3614573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containers solve</a:t>
            </a:r>
            <a:r>
              <a:rPr lang="en-US" baseline="0" dirty="0" smtClean="0"/>
              <a:t> a lot of problems, but containers need to be started, scaled up and down, and restarted or moved in the event of a failure.  A container cannot perform these functions for itself.</a:t>
            </a:r>
          </a:p>
          <a:p>
            <a:endParaRPr lang="en-US" baseline="0" dirty="0" smtClean="0"/>
          </a:p>
          <a:p>
            <a:r>
              <a:rPr lang="en-US" baseline="0" dirty="0" smtClean="0"/>
              <a:t>Therefore, a management framework named Kubernetes is used by CDP to manage Docker containers.  It runs these containers in Pods, which are started on Nodes in a Cluster.  Don’t worry, we’ll talk about this in more detail later.  For now, suffice it to say that Kubernetes knows how to start and manage containers, and it does so in multiple nodes that it manages.</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39</a:t>
            </a:fld>
            <a:endParaRPr lang="en-US" dirty="0"/>
          </a:p>
        </p:txBody>
      </p:sp>
    </p:spTree>
    <p:extLst>
      <p:ext uri="{BB962C8B-B14F-4D97-AF65-F5344CB8AC3E}">
        <p14:creationId xmlns:p14="http://schemas.microsoft.com/office/powerpoint/2010/main" val="3419181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things that microServices need to do is to maintain location independence</a:t>
            </a:r>
            <a:r>
              <a:rPr lang="en-US" baseline="0" dirty="0" smtClean="0"/>
              <a:t> and loose coupling.  This means that any time a microService needs to be used, it must be discovered.  This is accomplished through the use of a microService registry which is updated each time a microService is started.</a:t>
            </a:r>
          </a:p>
          <a:p>
            <a:endParaRPr lang="en-US" baseline="0" dirty="0" smtClean="0"/>
          </a:p>
          <a:p>
            <a:r>
              <a:rPr lang="en-US" baseline="0" dirty="0" smtClean="0"/>
              <a:t>The process is basically that of a “directory”, such as DNS, where some service is registered whenever it becomes available.  Clients that want to use that service perform a “lookup” in the directory, which returns to the client the location where that service is “right now”.  If the service moves, the service registers its new location with the directory when it is restarted, updating the directory to contain its new location.  Clients that perform the lookup would then receive its updated location. </a:t>
            </a:r>
          </a:p>
          <a:p>
            <a:endParaRPr lang="en-US" baseline="0" dirty="0" smtClean="0"/>
          </a:p>
          <a:p>
            <a:r>
              <a:rPr lang="en-US" baseline="0" dirty="0" smtClean="0"/>
              <a:t>In this approach, it is important that no client attempt to contact a microService directly.  Instead, the client relies on the directory to provide the location of the microService.  All microServices will publish their existence in the directory when they are started.  Therefore, if the container is moved or scaled up, these services are automatically registered and the directory is kept current.  When a container is stopped, it unregisters itself from the registry, again keeping the registry updated.</a:t>
            </a:r>
          </a:p>
          <a:p>
            <a:endParaRPr lang="en-US" baseline="0" dirty="0" smtClean="0"/>
          </a:p>
          <a:p>
            <a:r>
              <a:rPr lang="en-US" baseline="0" dirty="0" smtClean="0"/>
              <a:t>In the event of a system failure, the directory entry is left pointing to where the service “was” located prior to the failure.  If a client performs a lookup for this “stale” entry, the directory will check to see if the service is still available.  If the service has failed, the directory will remove the entry and perform the lookup again. </a:t>
            </a:r>
          </a:p>
          <a:p>
            <a:endParaRPr lang="en-US" baseline="0" dirty="0" smtClean="0"/>
          </a:p>
          <a:p>
            <a:r>
              <a:rPr lang="en-US" baseline="0" dirty="0" smtClean="0"/>
              <a:t>Another scenario that may be encountered is that the client has successfully looked up a service from the directory and is actively using that service when the service fails for some reason.  This could be caused by a system failure, network outage, or many other reasons.  In this case, the client detects the failure to contact the service and contacts the directory to locate a surviving copy of the service.  The directory then returns the location of a copy of the service to be used.  This last scenario will only work if multiple copies of a service are deployed.  If only one instance is deployed, and it fails, the service is not available.</a:t>
            </a:r>
          </a:p>
          <a:p>
            <a:endParaRPr lang="en-US" baseline="0" dirty="0" smtClean="0"/>
          </a:p>
          <a:p>
            <a:r>
              <a:rPr lang="en-US" baseline="0" dirty="0" smtClean="0"/>
              <a:t>The GRM product is used to provide this directory capability, in combination with DME2.</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40</a:t>
            </a:fld>
            <a:endParaRPr lang="en-US" dirty="0"/>
          </a:p>
        </p:txBody>
      </p:sp>
    </p:spTree>
    <p:extLst>
      <p:ext uri="{BB962C8B-B14F-4D97-AF65-F5344CB8AC3E}">
        <p14:creationId xmlns:p14="http://schemas.microsoft.com/office/powerpoint/2010/main" val="2520645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AT&amp;T Authentication and Authorization Framework (AAF) is used to provide all Authn/Authz security for microServices and for CDP.</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41</a:t>
            </a:fld>
            <a:endParaRPr lang="en-US" dirty="0"/>
          </a:p>
        </p:txBody>
      </p:sp>
    </p:spTree>
    <p:extLst>
      <p:ext uri="{BB962C8B-B14F-4D97-AF65-F5344CB8AC3E}">
        <p14:creationId xmlns:p14="http://schemas.microsoft.com/office/powerpoint/2010/main" val="76037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slides have a significant amount of notes added to them to explain the content.  This is done so that reading the notes is essentially what an instructor leading the course would have said.  There is a good</a:t>
            </a:r>
            <a:r>
              <a:rPr lang="en-US" baseline="0" dirty="0" smtClean="0"/>
              <a:t> amount of explanation in the notes that may be missed if you look only at the slide.</a:t>
            </a:r>
          </a:p>
          <a:p>
            <a:endParaRPr lang="en-US" baseline="0" dirty="0" smtClean="0"/>
          </a:p>
          <a:p>
            <a:r>
              <a:rPr lang="en-US" baseline="0" dirty="0" smtClean="0"/>
              <a:t>The notes can be viewed using several different approaches.  If you are viewing the presentation as a slide show, the presenters view will show the slide and the notes.  If you have opened the presentation in PowerPoint, you can view the notes using one of several means:</a:t>
            </a:r>
          </a:p>
          <a:p>
            <a:pPr marL="228600" indent="-228600">
              <a:buAutoNum type="arabicPeriod"/>
            </a:pPr>
            <a:r>
              <a:rPr lang="en-US" baseline="0" dirty="0" smtClean="0"/>
              <a:t>Select the “View” menu, then select “Notes Page”</a:t>
            </a:r>
          </a:p>
          <a:p>
            <a:pPr marL="228600" indent="-228600">
              <a:buAutoNum type="arabicPeriod"/>
            </a:pPr>
            <a:r>
              <a:rPr lang="en-US" baseline="0" dirty="0" smtClean="0"/>
              <a:t>In the normal view, use your mouse to select a divider along the bottom of the slide and move it up.  This will show both the slide and the notes.</a:t>
            </a:r>
          </a:p>
          <a:p>
            <a:pPr marL="228600" indent="-228600">
              <a:buAutoNum type="arabicPeriod"/>
            </a:pPr>
            <a:endParaRPr lang="en-US" baseline="0" dirty="0" smtClean="0"/>
          </a:p>
          <a:p>
            <a:pPr marL="0" indent="0">
              <a:buNone/>
            </a:pPr>
            <a:r>
              <a:rPr lang="en-US" baseline="0" dirty="0" smtClean="0"/>
              <a:t>Please note, if you are using the power point viewer, the notes will not be visible.  You will need to use PowerPoint to view the presentation content in its entirety.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a:t>
            </a:fld>
            <a:endParaRPr lang="en-US" dirty="0"/>
          </a:p>
        </p:txBody>
      </p:sp>
    </p:spTree>
    <p:extLst>
      <p:ext uri="{BB962C8B-B14F-4D97-AF65-F5344CB8AC3E}">
        <p14:creationId xmlns:p14="http://schemas.microsoft.com/office/powerpoint/2010/main" val="3754872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AT&amp;T Authentication and Authorization Framework (AAF) is used to provide all Authn/Authz security for microServices and for CDP.</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42</a:t>
            </a:fld>
            <a:endParaRPr lang="en-US" dirty="0"/>
          </a:p>
        </p:txBody>
      </p:sp>
    </p:spTree>
    <p:extLst>
      <p:ext uri="{BB962C8B-B14F-4D97-AF65-F5344CB8AC3E}">
        <p14:creationId xmlns:p14="http://schemas.microsoft.com/office/powerpoint/2010/main" val="161412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Fluentd is a node agent that is installed within each container and captures</a:t>
            </a:r>
            <a:r>
              <a:rPr lang="en-US" baseline="0" dirty="0" smtClean="0"/>
              <a:t> log output written to STDOUT and STDERR, forwarding that log data to a central store and analysis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43</a:t>
            </a:fld>
            <a:endParaRPr lang="en-US" dirty="0"/>
          </a:p>
        </p:txBody>
      </p:sp>
    </p:spTree>
    <p:extLst>
      <p:ext uri="{BB962C8B-B14F-4D97-AF65-F5344CB8AC3E}">
        <p14:creationId xmlns:p14="http://schemas.microsoft.com/office/powerpoint/2010/main" val="4088055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log storage and analysis server (cluster) is maintained at a well-know</a:t>
            </a:r>
            <a:r>
              <a:rPr lang="en-US" baseline="0" dirty="0" smtClean="0"/>
              <a:t>n location so that all Fluentd agents, and users alike, know where it is and can access it. </a:t>
            </a:r>
          </a:p>
          <a:p>
            <a:endParaRPr lang="en-US" baseline="0" dirty="0" smtClean="0"/>
          </a:p>
          <a:p>
            <a:r>
              <a:rPr lang="en-US" baseline="0" dirty="0" smtClean="0"/>
              <a:t>All log data is forwarded to Elasticsearch which records the data in a database.  Elasticsearch provides search and filtering capabilities, that when combined with Kabana allow a user to analyze the log output of microServices.  The log can be filtered by specific microService, instance, or any other identifiers or keywords, as well as by date and time range, and more.  The resulting data can then be formatted and displayed for the user.</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44</a:t>
            </a:fld>
            <a:endParaRPr lang="en-US" dirty="0"/>
          </a:p>
        </p:txBody>
      </p:sp>
    </p:spTree>
    <p:extLst>
      <p:ext uri="{BB962C8B-B14F-4D97-AF65-F5344CB8AC3E}">
        <p14:creationId xmlns:p14="http://schemas.microsoft.com/office/powerpoint/2010/main" val="12032801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Metrics are gathered by several different parts of the microService environment.  First,</a:t>
            </a:r>
            <a:r>
              <a:rPr lang="en-US" baseline="0" dirty="0" smtClean="0"/>
              <a:t> there is an agent installed on every container with the microService that captures basic node-type metric data, such as CPU utilization, memory utilization, I/O, etc..  That agent forwards its data to the metrics data store and analysis server for analysis.</a:t>
            </a:r>
          </a:p>
          <a:p>
            <a:endParaRPr lang="en-US" baseline="0" dirty="0" smtClean="0"/>
          </a:p>
          <a:p>
            <a:r>
              <a:rPr lang="en-US" baseline="0" dirty="0" smtClean="0"/>
              <a:t>Additional metrics are also gathered and forwarded to the analysis server from the container and Kubernetes which is managing the containers. This information provides a view into the resource consumption and performance of a specific container and it’s microService.</a:t>
            </a:r>
          </a:p>
          <a:p>
            <a:endParaRPr lang="en-US" baseline="0" dirty="0" smtClean="0"/>
          </a:p>
          <a:p>
            <a:r>
              <a:rPr lang="en-US" baseline="0" dirty="0" smtClean="0"/>
              <a:t>DME2 keeps statistics of all messages that are transferred through it between endpoints.  These metrics are also gathered and sent to the analysis server.  This related to the number of requests made to a specific microService, and can also be used to analyze loading (requests per second, response rates, etc.).</a:t>
            </a:r>
          </a:p>
          <a:p>
            <a:endParaRPr lang="en-US" baseline="0" dirty="0" smtClean="0"/>
          </a:p>
          <a:p>
            <a:r>
              <a:rPr lang="en-US" baseline="0" dirty="0" smtClean="0"/>
              <a:t>The microService itself may also generate statistics that can be captured and forwarded to the analysis server.</a:t>
            </a:r>
          </a:p>
          <a:p>
            <a:endParaRPr lang="en-US" baseline="0" dirty="0" smtClean="0"/>
          </a:p>
          <a:p>
            <a:r>
              <a:rPr lang="en-US" baseline="0" dirty="0" smtClean="0"/>
              <a:t>Finally, the java virtual machine also gathers statistics and makes them available via a JMX management bean.  These statistics include heap and thread statistics.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45</a:t>
            </a:fld>
            <a:endParaRPr lang="en-US" dirty="0"/>
          </a:p>
        </p:txBody>
      </p:sp>
    </p:spTree>
    <p:extLst>
      <p:ext uri="{BB962C8B-B14F-4D97-AF65-F5344CB8AC3E}">
        <p14:creationId xmlns:p14="http://schemas.microsoft.com/office/powerpoint/2010/main" val="96895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Production monitoring products such</a:t>
            </a:r>
            <a:r>
              <a:rPr lang="en-US" baseline="0" dirty="0" smtClean="0"/>
              <a:t> as Nagios can be integrated with Prometheus to generate alerts and alarms if the microService behavior exceeds defined bounds.</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46</a:t>
            </a:fld>
            <a:endParaRPr lang="en-US" dirty="0"/>
          </a:p>
        </p:txBody>
      </p:sp>
    </p:spTree>
    <p:extLst>
      <p:ext uri="{BB962C8B-B14F-4D97-AF65-F5344CB8AC3E}">
        <p14:creationId xmlns:p14="http://schemas.microsoft.com/office/powerpoint/2010/main" val="18593282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the CI/CD process builds the image for deployment, it uploads</a:t>
            </a:r>
            <a:r>
              <a:rPr lang="en-US" baseline="0" dirty="0" smtClean="0"/>
              <a:t> the image to the Nexus repository for Docker containers to pull from.  When the Docker container pulls the image, it contacts the Nexus repository and requests the image to be sent to it.</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47</a:t>
            </a:fld>
            <a:endParaRPr lang="en-US" dirty="0"/>
          </a:p>
        </p:txBody>
      </p:sp>
    </p:spTree>
    <p:extLst>
      <p:ext uri="{BB962C8B-B14F-4D97-AF65-F5344CB8AC3E}">
        <p14:creationId xmlns:p14="http://schemas.microsoft.com/office/powerpoint/2010/main" val="4827334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49</a:t>
            </a:fld>
            <a:endParaRPr lang="en-US" dirty="0"/>
          </a:p>
        </p:txBody>
      </p:sp>
    </p:spTree>
    <p:extLst>
      <p:ext uri="{BB962C8B-B14F-4D97-AF65-F5344CB8AC3E}">
        <p14:creationId xmlns:p14="http://schemas.microsoft.com/office/powerpoint/2010/main" val="34462192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50</a:t>
            </a:fld>
            <a:endParaRPr lang="en-US" dirty="0"/>
          </a:p>
        </p:txBody>
      </p:sp>
    </p:spTree>
    <p:extLst>
      <p:ext uri="{BB962C8B-B14F-4D97-AF65-F5344CB8AC3E}">
        <p14:creationId xmlns:p14="http://schemas.microsoft.com/office/powerpoint/2010/main" val="32162149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microService catalog is mandatory</a:t>
            </a:r>
            <a:r>
              <a:rPr lang="en-US" baseline="0" dirty="0" smtClean="0"/>
              <a:t> in CDP.  Any microServices created and managed by CDP will have an entry in the microService catalog to track their purpose, the MOTS id for the service, contact information, and anything else that helps someone understand what the service does and how to use it.</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51</a:t>
            </a:fld>
            <a:endParaRPr lang="en-US" dirty="0"/>
          </a:p>
        </p:txBody>
      </p:sp>
    </p:spTree>
    <p:extLst>
      <p:ext uri="{BB962C8B-B14F-4D97-AF65-F5344CB8AC3E}">
        <p14:creationId xmlns:p14="http://schemas.microsoft.com/office/powerpoint/2010/main" val="33547792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catalog is initially created when the microService is generated.  It is updated as the microService progresses through the development and deployment lifecycle.</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52</a:t>
            </a:fld>
            <a:endParaRPr lang="en-US" dirty="0"/>
          </a:p>
        </p:txBody>
      </p:sp>
    </p:spTree>
    <p:extLst>
      <p:ext uri="{BB962C8B-B14F-4D97-AF65-F5344CB8AC3E}">
        <p14:creationId xmlns:p14="http://schemas.microsoft.com/office/powerpoint/2010/main" val="51383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solidFill>
                  <a:srgbClr val="959595"/>
                </a:solidFill>
              </a:rPr>
              <a:t>What is CDP?</a:t>
            </a:r>
          </a:p>
          <a:p>
            <a:r>
              <a:rPr lang="en-US" sz="1400" dirty="0" smtClean="0">
                <a:solidFill>
                  <a:srgbClr val="959595"/>
                </a:solidFill>
              </a:rPr>
              <a:t>Introduction to the CI/CD Pipeline</a:t>
            </a:r>
          </a:p>
          <a:p>
            <a:r>
              <a:rPr lang="en-US" sz="1400" dirty="0" smtClean="0">
                <a:solidFill>
                  <a:srgbClr val="959595"/>
                </a:solidFill>
              </a:rPr>
              <a:t>CDP Standard Tools and Frameworks</a:t>
            </a:r>
          </a:p>
          <a:p>
            <a:r>
              <a:rPr lang="en-US" sz="1400" dirty="0" smtClean="0">
                <a:solidFill>
                  <a:srgbClr val="959595"/>
                </a:solidFill>
              </a:rPr>
              <a:t>The </a:t>
            </a:r>
            <a:r>
              <a:rPr lang="en-US" sz="1400" dirty="0" err="1" smtClean="0">
                <a:solidFill>
                  <a:srgbClr val="959595"/>
                </a:solidFill>
              </a:rPr>
              <a:t>microServices</a:t>
            </a:r>
            <a:r>
              <a:rPr lang="en-US" sz="1400" dirty="0" smtClean="0">
                <a:solidFill>
                  <a:srgbClr val="959595"/>
                </a:solidFill>
              </a:rPr>
              <a:t> Catalog</a:t>
            </a:r>
          </a:p>
          <a:p>
            <a:r>
              <a:rPr lang="en-US" sz="1400" dirty="0" smtClean="0">
                <a:solidFill>
                  <a:srgbClr val="959595"/>
                </a:solidFill>
              </a:rPr>
              <a:t>Runtime Management</a:t>
            </a:r>
          </a:p>
          <a:p>
            <a:r>
              <a:rPr lang="en-US" sz="1400" dirty="0" smtClean="0">
                <a:solidFill>
                  <a:srgbClr val="959595"/>
                </a:solidFill>
              </a:rPr>
              <a:t>Logging and Metrics</a:t>
            </a:r>
          </a:p>
          <a:p>
            <a:r>
              <a:rPr lang="en-US" sz="1400" dirty="0" smtClean="0">
                <a:solidFill>
                  <a:srgbClr val="959595"/>
                </a:solidFill>
              </a:rPr>
              <a:t>Configuration Management</a:t>
            </a:r>
          </a:p>
          <a:p>
            <a:r>
              <a:rPr lang="en-US" sz="1800" b="0" i="0" u="none" dirty="0" smtClean="0"/>
              <a:t>The Development Process</a:t>
            </a:r>
          </a:p>
        </p:txBody>
      </p:sp>
      <p:sp>
        <p:nvSpPr>
          <p:cNvPr id="4" name="Slide Number Placeholder 3"/>
          <p:cNvSpPr>
            <a:spLocks noGrp="1"/>
          </p:cNvSpPr>
          <p:nvPr>
            <p:ph type="sldNum" sz="quarter" idx="10"/>
          </p:nvPr>
        </p:nvSpPr>
        <p:spPr/>
        <p:txBody>
          <a:bodyPr/>
          <a:lstStyle/>
          <a:p>
            <a:fld id="{BCFD9196-B747-C840-B910-EBFFFCF7545D}" type="slidenum">
              <a:rPr lang="en-US" smtClean="0"/>
              <a:t>5</a:t>
            </a:fld>
            <a:endParaRPr lang="en-US" dirty="0"/>
          </a:p>
        </p:txBody>
      </p:sp>
    </p:spTree>
    <p:extLst>
      <p:ext uri="{BB962C8B-B14F-4D97-AF65-F5344CB8AC3E}">
        <p14:creationId xmlns:p14="http://schemas.microsoft.com/office/powerpoint/2010/main" val="3809839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microServices catalog does not track the runtime state of microServices.  It is not the directory used to locate services. </a:t>
            </a:r>
          </a:p>
          <a:p>
            <a:endParaRPr lang="en-US" dirty="0" smtClean="0"/>
          </a:p>
          <a:p>
            <a:r>
              <a:rPr lang="en-US" dirty="0" smtClean="0"/>
              <a:t>The microService catalog is instead an</a:t>
            </a:r>
            <a:r>
              <a:rPr lang="en-US" baseline="0" dirty="0" smtClean="0"/>
              <a:t> inventory of all microServices that have been defined and information about them from the business perspective.  It would supply information about the service such as it’s MOTS id, the contact person, wiki or web page to get additional information, domain information, etc..</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53</a:t>
            </a:fld>
            <a:endParaRPr lang="en-US" dirty="0"/>
          </a:p>
        </p:txBody>
      </p:sp>
    </p:spTree>
    <p:extLst>
      <p:ext uri="{BB962C8B-B14F-4D97-AF65-F5344CB8AC3E}">
        <p14:creationId xmlns:p14="http://schemas.microsoft.com/office/powerpoint/2010/main" val="28935341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54</a:t>
            </a:fld>
            <a:endParaRPr lang="en-US" dirty="0"/>
          </a:p>
        </p:txBody>
      </p:sp>
    </p:spTree>
    <p:extLst>
      <p:ext uri="{BB962C8B-B14F-4D97-AF65-F5344CB8AC3E}">
        <p14:creationId xmlns:p14="http://schemas.microsoft.com/office/powerpoint/2010/main" val="18117822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56</a:t>
            </a:fld>
            <a:endParaRPr lang="en-US" dirty="0"/>
          </a:p>
        </p:txBody>
      </p:sp>
    </p:spTree>
    <p:extLst>
      <p:ext uri="{BB962C8B-B14F-4D97-AF65-F5344CB8AC3E}">
        <p14:creationId xmlns:p14="http://schemas.microsoft.com/office/powerpoint/2010/main" val="23136274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57</a:t>
            </a:fld>
            <a:endParaRPr lang="en-US" dirty="0"/>
          </a:p>
        </p:txBody>
      </p:sp>
    </p:spTree>
    <p:extLst>
      <p:ext uri="{BB962C8B-B14F-4D97-AF65-F5344CB8AC3E}">
        <p14:creationId xmlns:p14="http://schemas.microsoft.com/office/powerpoint/2010/main" val="15160252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build and deploy microServices, the runtime environment that these microServices are deployed into also has</a:t>
            </a:r>
            <a:r>
              <a:rPr lang="en-US" baseline="0" dirty="0" smtClean="0"/>
              <a:t> several challenges that need to be addressed.  One of the major advantages of microServices is that they can be independently deployed.  This means that each microService can be deployed on its own schedule, whenever it is ready to use, without regard to any other microService or application.  This is done because the microServices are completely encapsulated and all interaction with the microService is through it’s API.  This interface to the microService advertises available services, the arguments used to request the service (the data that must be supplied), and the return data from the service.  The API is the definition of what can be requested from the service, and does not dictate how the service accomplishes that task.  Combine this with the data used by the microService is completely unshared means that as long as existing API services are not altered, the service can be redeployed with new or upgraded implementations at any time.  </a:t>
            </a:r>
          </a:p>
          <a:p>
            <a:endParaRPr lang="en-US" baseline="0" dirty="0" smtClean="0"/>
          </a:p>
          <a:p>
            <a:r>
              <a:rPr lang="en-US" baseline="0" dirty="0" smtClean="0"/>
              <a:t>In order to realize the benefit of being able to roll out new services rapidly, the deployment and execution environments need to address scalability, survivability, location transparency, dynamic loose coupling, and provide the ability to capture the log and metrics outputs from every service.  This runtime management is also provided by CDP using several standard tools and frameworks. </a:t>
            </a:r>
          </a:p>
          <a:p>
            <a:endParaRPr lang="en-US" baseline="0" dirty="0" smtClean="0"/>
          </a:p>
          <a:p>
            <a:r>
              <a:rPr lang="en-US" baseline="0" dirty="0" smtClean="0"/>
              <a:t>CDP uses Docker as the microService container, and deploys these containers into Kubernetes clusters.  Kubernetes manages the execution environment for the containers and ensures that the desired number of containers are always running.  This means that if a container fails, or a system outage occurs, Kubernetes will automatically start another instance of the container somewhere else.  This ability to dynamically move, start, and stop containers based on many factors means that applications and other services must locate services using a registry lookup approach, thus ensuring location transparency. </a:t>
            </a:r>
          </a:p>
          <a:p>
            <a:endParaRPr lang="en-US" baseline="0" dirty="0" smtClean="0"/>
          </a:p>
          <a:p>
            <a:r>
              <a:rPr lang="en-US" baseline="0" dirty="0" smtClean="0"/>
              <a:t>The Kubernetes nodes within a cluster can be real, physical servers, or they can be virtual machines in the cloud.  In the case of CDP, the Kubernetes nodes are virtual machines that are created in the cloud, and can be extended easily if needed.</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58</a:t>
            </a:fld>
            <a:endParaRPr lang="en-US" dirty="0"/>
          </a:p>
        </p:txBody>
      </p:sp>
    </p:spTree>
    <p:extLst>
      <p:ext uri="{BB962C8B-B14F-4D97-AF65-F5344CB8AC3E}">
        <p14:creationId xmlns:p14="http://schemas.microsoft.com/office/powerpoint/2010/main" val="29167750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a:t>
            </a:r>
            <a:r>
              <a:rPr lang="en-US" baseline="0" dirty="0" smtClean="0"/>
              <a:t> container will support any technology that can be run as a Unix process and started via the command line.  This means it supports java, node.js, python, and many more technologies.  Docker containers run the application in a virtualized environment, but it is not a virtual machine.  The part of the environment that is virtualized is the operating system services (memory management, thread scheduling, file system, and network services).  This means that when the application opens a file, the real implementation that is called is not the underlying host operating system implementation, but rather Dockers virtualized service.  This allows Docker to intercept all operating system services and to provide the implementation in a way that isolates the application from the real environment, and also to supply additional services.</a:t>
            </a:r>
          </a:p>
          <a:p>
            <a:endParaRPr lang="en-US" baseline="0" dirty="0" smtClean="0"/>
          </a:p>
          <a:p>
            <a:r>
              <a:rPr lang="en-US" baseline="0" dirty="0" smtClean="0"/>
              <a:t>One of the benefits of the Docker container is that the application defines all of the dependencies that are needed to run the application.  These dependencies are then packaged into the same image with the application and a descriptor (called the Docker file) that the container uses to run the application.  When the application makes a request of one of its dependencies, the container routes the request to THAT image’s dependency library.  Since each image contains all of its dependencies, two or more containers running on the same host have no conflicts with each other.  Gone are the days where applications could not be deployed together because they had conflicting dependencies. </a:t>
            </a:r>
          </a:p>
          <a:p>
            <a:endParaRPr lang="en-US" baseline="0" dirty="0" smtClean="0"/>
          </a:p>
          <a:p>
            <a:r>
              <a:rPr lang="en-US" baseline="0" dirty="0" smtClean="0"/>
              <a:t>The image is constructed as part of the CI/CD process and is registered into an image repository.  The containers pull from this registry when they start.  This means that the job of distributing an application image is really simplified, and reduces down to just registering the image in a repository, then starting the container and providing arguments to tell it which image to run.  The container takes care of the rest.</a:t>
            </a:r>
          </a:p>
        </p:txBody>
      </p:sp>
      <p:sp>
        <p:nvSpPr>
          <p:cNvPr id="4" name="Slide Number Placeholder 3"/>
          <p:cNvSpPr>
            <a:spLocks noGrp="1"/>
          </p:cNvSpPr>
          <p:nvPr>
            <p:ph type="sldNum" sz="quarter" idx="10"/>
          </p:nvPr>
        </p:nvSpPr>
        <p:spPr/>
        <p:txBody>
          <a:bodyPr/>
          <a:lstStyle/>
          <a:p>
            <a:fld id="{BCFD9196-B747-C840-B910-EBFFFCF7545D}" type="slidenum">
              <a:rPr lang="en-US" smtClean="0"/>
              <a:t>59</a:t>
            </a:fld>
            <a:endParaRPr lang="en-US" dirty="0"/>
          </a:p>
        </p:txBody>
      </p:sp>
    </p:spTree>
    <p:extLst>
      <p:ext uri="{BB962C8B-B14F-4D97-AF65-F5344CB8AC3E}">
        <p14:creationId xmlns:p14="http://schemas.microsoft.com/office/powerpoint/2010/main" val="671890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60</a:t>
            </a:fld>
            <a:endParaRPr lang="en-US" dirty="0"/>
          </a:p>
        </p:txBody>
      </p:sp>
    </p:spTree>
    <p:extLst>
      <p:ext uri="{BB962C8B-B14F-4D97-AF65-F5344CB8AC3E}">
        <p14:creationId xmlns:p14="http://schemas.microsoft.com/office/powerpoint/2010/main" val="3033939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CI/CD process builds the Docker image that packages the microService and its dependencies.  It uploads the image to the Docker</a:t>
            </a:r>
            <a:r>
              <a:rPr lang="en-US" baseline="0" dirty="0" smtClean="0"/>
              <a:t> image repository and makes it available for deployment.  </a:t>
            </a:r>
          </a:p>
          <a:p>
            <a:endParaRPr lang="en-US" baseline="0" dirty="0" smtClean="0"/>
          </a:p>
          <a:p>
            <a:r>
              <a:rPr lang="en-US" baseline="0" dirty="0" smtClean="0"/>
              <a:t>When the Docker container is started, it is provided the identification of the specific image it is to run.  The Docker container then connects to the repository and downloads the image, unpacks it, and executes the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61</a:t>
            </a:fld>
            <a:endParaRPr lang="en-US" dirty="0"/>
          </a:p>
        </p:txBody>
      </p:sp>
    </p:spTree>
    <p:extLst>
      <p:ext uri="{BB962C8B-B14F-4D97-AF65-F5344CB8AC3E}">
        <p14:creationId xmlns:p14="http://schemas.microsoft.com/office/powerpoint/2010/main" val="25188116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Docker is a major step forward and solve many problems, there is still one problem that it cant solve.  A container, or any process for that matter, cannot start itself, and</a:t>
            </a:r>
            <a:r>
              <a:rPr lang="en-US" baseline="0" dirty="0" smtClean="0"/>
              <a:t> cannot restart itself in the event of a system failure.  We need another management component that knows how to start containers, and watches them, restarting failing containers and managing system outages.  This is where the Kubernetes product is used.  </a:t>
            </a:r>
          </a:p>
          <a:p>
            <a:endParaRPr lang="en-US" baseline="0" dirty="0" smtClean="0"/>
          </a:p>
          <a:p>
            <a:r>
              <a:rPr lang="en-US" baseline="0" dirty="0" smtClean="0"/>
              <a:t>Kubernetes is a container manager.  It knows how to start, stop, and move containers.  It monitors the containers and ensures that the desired number of instances are always running.  If one fails, Kubernetes will automatically restart it.  If you change the number desired, Kubernetes will stop any excess containers, or start more until the desired instance count is reached. </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62</a:t>
            </a:fld>
            <a:endParaRPr lang="en-US" dirty="0"/>
          </a:p>
        </p:txBody>
      </p:sp>
    </p:spTree>
    <p:extLst>
      <p:ext uri="{BB962C8B-B14F-4D97-AF65-F5344CB8AC3E}">
        <p14:creationId xmlns:p14="http://schemas.microsoft.com/office/powerpoint/2010/main" val="196756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Kubernetes uses a master-slave type of architecture.  In each Kubernetes cluster, there is one master controller and one or more nodes.  The nodes are where Kubernetes run</a:t>
            </a:r>
            <a:r>
              <a:rPr lang="en-US" baseline="0" dirty="0" smtClean="0"/>
              <a:t>s the containers.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63</a:t>
            </a:fld>
            <a:endParaRPr lang="en-US" dirty="0"/>
          </a:p>
        </p:txBody>
      </p:sp>
    </p:spTree>
    <p:extLst>
      <p:ext uri="{BB962C8B-B14F-4D97-AF65-F5344CB8AC3E}">
        <p14:creationId xmlns:p14="http://schemas.microsoft.com/office/powerpoint/2010/main" val="286318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a:t>
            </a:fld>
            <a:endParaRPr lang="en-US" dirty="0"/>
          </a:p>
        </p:txBody>
      </p:sp>
    </p:spTree>
    <p:extLst>
      <p:ext uri="{BB962C8B-B14F-4D97-AF65-F5344CB8AC3E}">
        <p14:creationId xmlns:p14="http://schemas.microsoft.com/office/powerpoint/2010/main" val="7789118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diagram that describes the general approach to a Kubernetes cluster.  The Master controller</a:t>
            </a:r>
            <a:r>
              <a:rPr lang="en-US" baseline="0" dirty="0" smtClean="0"/>
              <a:t> system is responsible for the management of the entire cluster.  This system runs two processes:</a:t>
            </a:r>
          </a:p>
          <a:p>
            <a:pPr marL="628650" lvl="1" indent="-171450">
              <a:buFont typeface="Arial" panose="020B0604020202020204" pitchFamily="34" charset="0"/>
              <a:buChar char="•"/>
            </a:pPr>
            <a:r>
              <a:rPr lang="en-US" baseline="0" dirty="0" smtClean="0"/>
              <a:t>API Server – The API server provides access to the cluster and allows management operations to be performed.  This is how you interface and work with the cluster manually.  </a:t>
            </a:r>
          </a:p>
          <a:p>
            <a:pPr marL="628650" lvl="1" indent="-171450">
              <a:buFont typeface="Arial" panose="020B0604020202020204" pitchFamily="34" charset="0"/>
              <a:buChar char="•"/>
            </a:pPr>
            <a:r>
              <a:rPr lang="en-US" baseline="0" dirty="0" smtClean="0"/>
              <a:t>Replication Controller – The replication controller is responsible for managing the containers.  It is the component that knows what the desired instance count is, and decides if containers need to be started or stopped to reach that count.  It also handles the restart of any failing containers.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Within the cluster are one or more Node servers.  These hosts are used to actually execute the containers.  On each node server there are three major components installed.  These will exist on every Kubernetes node in every cluster.  They are:</a:t>
            </a:r>
          </a:p>
          <a:p>
            <a:pPr marL="628650" lvl="1" indent="-171450">
              <a:buFont typeface="Arial" panose="020B0604020202020204" pitchFamily="34" charset="0"/>
              <a:buChar char="•"/>
            </a:pPr>
            <a:r>
              <a:rPr lang="en-US" baseline="0" dirty="0" smtClean="0"/>
              <a:t>Kubelet – This is the Kubernetes node agent, or Kubernetes “runtime” that knows how to actually run the containers on that node.  It provides the pod environment (more in a bit) and many other things as well.</a:t>
            </a:r>
          </a:p>
          <a:p>
            <a:pPr marL="628650" lvl="1" indent="-171450">
              <a:buFont typeface="Arial" panose="020B0604020202020204" pitchFamily="34" charset="0"/>
              <a:buChar char="•"/>
            </a:pPr>
            <a:r>
              <a:rPr lang="en-US" baseline="0" dirty="0" smtClean="0"/>
              <a:t>Kube-proxy – This is a networking proxy that allows an application in a container to access another container running in a different node.  </a:t>
            </a:r>
          </a:p>
          <a:p>
            <a:pPr marL="628650" lvl="1" indent="-171450">
              <a:buFont typeface="Arial" panose="020B0604020202020204" pitchFamily="34" charset="0"/>
              <a:buChar char="•"/>
            </a:pPr>
            <a:r>
              <a:rPr lang="en-US" baseline="0" dirty="0" smtClean="0"/>
              <a:t>Docker – The Docker runtime must be installed in order to start and run Docker containers.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64</a:t>
            </a:fld>
            <a:endParaRPr lang="en-US" dirty="0"/>
          </a:p>
        </p:txBody>
      </p:sp>
    </p:spTree>
    <p:extLst>
      <p:ext uri="{BB962C8B-B14F-4D97-AF65-F5344CB8AC3E}">
        <p14:creationId xmlns:p14="http://schemas.microsoft.com/office/powerpoint/2010/main" val="10835530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Kubernetes uses a</a:t>
            </a:r>
            <a:r>
              <a:rPr lang="en-US" baseline="0" dirty="0" smtClean="0"/>
              <a:t> packaging of one or more containers into something called a “Pod”.  </a:t>
            </a:r>
          </a:p>
          <a:p>
            <a:pPr marL="628650" lvl="1" indent="-171450">
              <a:buFont typeface="Arial" panose="020B0604020202020204" pitchFamily="34" charset="0"/>
              <a:buChar char="•"/>
            </a:pPr>
            <a:r>
              <a:rPr lang="en-US" baseline="0" dirty="0" smtClean="0"/>
              <a:t>This is analogous to a “pod of whales” for example (the icon for Docker is a whale).  In effect, a pod is analogous to a virtual machine or host system, although it is not implemented that way.  </a:t>
            </a:r>
          </a:p>
          <a:p>
            <a:pPr marL="628650" lvl="1" indent="-171450">
              <a:buFont typeface="Arial" panose="020B0604020202020204" pitchFamily="34" charset="0"/>
              <a:buChar char="•"/>
            </a:pPr>
            <a:r>
              <a:rPr lang="en-US" baseline="0" dirty="0" smtClean="0"/>
              <a:t>All of the containers deployed in a single pod are executing in an environment that is the same as if they were deployed on a single real host. </a:t>
            </a:r>
          </a:p>
          <a:p>
            <a:endParaRPr lang="en-US" baseline="0" dirty="0" smtClean="0"/>
          </a:p>
          <a:p>
            <a:r>
              <a:rPr lang="en-US" baseline="0" dirty="0" smtClean="0"/>
              <a:t>For example, when you deploy an application onto a host system, the network namespace “localhost” allows your process to access any other process on that same host system.  </a:t>
            </a:r>
          </a:p>
          <a:p>
            <a:pPr marL="628650" lvl="1" indent="-171450">
              <a:buFont typeface="Arial" panose="020B0604020202020204" pitchFamily="34" charset="0"/>
              <a:buChar char="•"/>
            </a:pPr>
            <a:r>
              <a:rPr lang="en-US" baseline="0" dirty="0" smtClean="0"/>
              <a:t>Localhost is limited to the single system that the application is running on, and cannot be used to access other systems (it has “local” scope).  </a:t>
            </a:r>
          </a:p>
          <a:p>
            <a:pPr marL="628650" lvl="1" indent="-171450">
              <a:buFont typeface="Arial" panose="020B0604020202020204" pitchFamily="34" charset="0"/>
              <a:buChar char="•"/>
            </a:pPr>
            <a:r>
              <a:rPr lang="en-US" baseline="0" dirty="0" smtClean="0"/>
              <a:t>But, all services which are exposing network interfaces on the same system can be located by using localhost as the namespace.</a:t>
            </a:r>
          </a:p>
          <a:p>
            <a:endParaRPr lang="en-US" baseline="0" dirty="0" smtClean="0"/>
          </a:p>
          <a:p>
            <a:r>
              <a:rPr lang="en-US" baseline="0" dirty="0" smtClean="0"/>
              <a:t>When containers are deployed into a pod, the localhost namespace is applied to all containers in the same pod.  </a:t>
            </a:r>
          </a:p>
          <a:p>
            <a:pPr marL="628650" lvl="1" indent="-171450">
              <a:buFont typeface="Arial" panose="020B0604020202020204" pitchFamily="34" charset="0"/>
              <a:buChar char="•"/>
            </a:pPr>
            <a:r>
              <a:rPr lang="en-US" baseline="0" dirty="0" smtClean="0"/>
              <a:t>This is the same as if they were all running on the same real host system.  </a:t>
            </a:r>
          </a:p>
          <a:p>
            <a:pPr marL="628650" lvl="1" indent="-171450">
              <a:buFont typeface="Arial" panose="020B0604020202020204" pitchFamily="34" charset="0"/>
              <a:buChar char="•"/>
            </a:pPr>
            <a:r>
              <a:rPr lang="en-US" baseline="0" dirty="0" smtClean="0"/>
              <a:t>Additionally, all services deployed into a pod are always run together, Kubernetes will not separate them.  </a:t>
            </a:r>
          </a:p>
          <a:p>
            <a:pPr marL="628650" lvl="1" indent="-171450">
              <a:buFont typeface="Arial" panose="020B0604020202020204" pitchFamily="34" charset="0"/>
              <a:buChar char="•"/>
            </a:pPr>
            <a:r>
              <a:rPr lang="en-US" baseline="0" dirty="0" smtClean="0"/>
              <a:t>This is done to allow you to define groups of services to be deployed as a unit, just as you would do if you were deploying to a real system.</a:t>
            </a:r>
          </a:p>
          <a:p>
            <a:endParaRPr lang="en-US" baseline="0" dirty="0" smtClean="0"/>
          </a:p>
          <a:p>
            <a:r>
              <a:rPr lang="en-US" baseline="0" dirty="0" smtClean="0"/>
              <a:t>Earlier, when we were talking about the replication controller starting and stopping services, we used that description to simplify the understanding.  </a:t>
            </a:r>
          </a:p>
          <a:p>
            <a:pPr marL="628650" lvl="1" indent="-171450">
              <a:buFont typeface="Arial" panose="020B0604020202020204" pitchFamily="34" charset="0"/>
              <a:buChar char="•"/>
            </a:pPr>
            <a:r>
              <a:rPr lang="en-US" baseline="0" dirty="0" smtClean="0"/>
              <a:t>What actually happens is that the replication controller starts and stops pods.  This means that if a failure occurs, the replication controller will start another pod containing the service.  </a:t>
            </a:r>
          </a:p>
          <a:p>
            <a:pPr marL="628650" lvl="1" indent="-171450">
              <a:buFont typeface="Arial" panose="020B0604020202020204" pitchFamily="34" charset="0"/>
              <a:buChar char="•"/>
            </a:pPr>
            <a:r>
              <a:rPr lang="en-US" baseline="0" dirty="0" smtClean="0"/>
              <a:t>The pod may be defined to contain only that service, or it may be defined to contain multiple related services.</a:t>
            </a:r>
          </a:p>
          <a:p>
            <a:endParaRPr lang="en-US" baseline="0" dirty="0" smtClean="0"/>
          </a:p>
          <a:p>
            <a:r>
              <a:rPr lang="en-US" baseline="0" dirty="0" smtClean="0"/>
              <a:t>The pods are themselves virtual and ephemeral.  </a:t>
            </a:r>
          </a:p>
          <a:p>
            <a:pPr marL="628650" lvl="1" indent="-171450">
              <a:buFont typeface="Arial" panose="020B0604020202020204" pitchFamily="34" charset="0"/>
              <a:buChar char="•"/>
            </a:pPr>
            <a:r>
              <a:rPr lang="en-US" baseline="0" dirty="0" smtClean="0"/>
              <a:t>There is no persistent storage for the pod to use for its filesystem.  When the pod is destroyed, the filesystem it was using is also destroyed.  This is why the runtime environment needs to capture and forward logs and metrics.  If these were written to the file system, when the pod was destroyed the contents would be lost.  This is true for any files that your process may write as well.  If you were to write to a file on the file system, the writes would succeed, and everything would appear to work just fine (and it would), but the file system you are using is not persistent.  When the pod is destroyed, the file system your pod was using is also destroyed.</a:t>
            </a:r>
          </a:p>
          <a:p>
            <a:endParaRPr lang="en-US" baseline="0" dirty="0" smtClean="0"/>
          </a:p>
          <a:p>
            <a:r>
              <a:rPr lang="en-US" baseline="0" dirty="0" smtClean="0"/>
              <a:t>Kubernetes provides a rich labeling capability.  This allows pods to be assigned any number of user defined name/value attributes, called “labels”.  Pods can be managed, grouped, queried, and processed using labels or combinations of labels.  This allows you to assign any meaning that you want to the labels and then use them to perform any management by those meanings.  For example, you could create a label named “environment”, with the possible values “dev”, “test”, “qa”, or “prod”.  Then, if you wanted to stop all development pods, you can do so using the label “environment=dev”.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66</a:t>
            </a:fld>
            <a:endParaRPr lang="en-US" dirty="0"/>
          </a:p>
        </p:txBody>
      </p:sp>
    </p:spTree>
    <p:extLst>
      <p:ext uri="{BB962C8B-B14F-4D97-AF65-F5344CB8AC3E}">
        <p14:creationId xmlns:p14="http://schemas.microsoft.com/office/powerpoint/2010/main" val="7457051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is a revisit of the Kubernetes cluster, with the Kubernetes and Docker runtime components not shown.  Instead, this diagram shows pods running on the various Kubernetes nodes.</a:t>
            </a:r>
          </a:p>
          <a:p>
            <a:endParaRPr lang="en-US" dirty="0" smtClean="0"/>
          </a:p>
          <a:p>
            <a:r>
              <a:rPr lang="en-US" dirty="0" smtClean="0"/>
              <a:t>Inside each pod is one or more containers.  This is defined by the Kubernetes pod definition file.  This is written by the developer to tell Kubernetes how to group related services together.</a:t>
            </a:r>
            <a:r>
              <a:rPr lang="en-US" baseline="0" dirty="0" smtClean="0"/>
              <a:t>  If you do not need your service to be grouped with other services or containers, then your pod may deploy only your single container containing your microService.  </a:t>
            </a:r>
          </a:p>
          <a:p>
            <a:endParaRPr lang="en-US" baseline="0" dirty="0" smtClean="0"/>
          </a:p>
          <a:p>
            <a:r>
              <a:rPr lang="en-US" baseline="0" dirty="0" smtClean="0"/>
              <a:t>Pods can be replicated across multiple nodes based on the desired instance count.  This is managed by the replication controller which is on the master.  This is shown above by the two pods which have the red label.  This is meant to imply that they are the same pod, deployed multiple times.</a:t>
            </a:r>
          </a:p>
          <a:p>
            <a:endParaRPr lang="en-US" baseline="0" dirty="0" smtClean="0"/>
          </a:p>
          <a:p>
            <a:r>
              <a:rPr lang="en-US" baseline="0" dirty="0" smtClean="0"/>
              <a:t>Pods can be assigned any number of labels which are used to identify and manage the pod.  This is shown by the red and green “label” icon inside each pod.</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67</a:t>
            </a:fld>
            <a:endParaRPr lang="en-US" dirty="0"/>
          </a:p>
        </p:txBody>
      </p:sp>
    </p:spTree>
    <p:extLst>
      <p:ext uri="{BB962C8B-B14F-4D97-AF65-F5344CB8AC3E}">
        <p14:creationId xmlns:p14="http://schemas.microsoft.com/office/powerpoint/2010/main" val="1328928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 way to have Kubernetes create and maintain a persistent file system for your pod.  This is done using the Volume definition.  We will cover this in more detail in the class on Kubernetes.  You can also read much more about Kubernetes on line and there are many training courses available on that framework.</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68</a:t>
            </a:fld>
            <a:endParaRPr lang="en-US" dirty="0"/>
          </a:p>
        </p:txBody>
      </p:sp>
    </p:spTree>
    <p:extLst>
      <p:ext uri="{BB962C8B-B14F-4D97-AF65-F5344CB8AC3E}">
        <p14:creationId xmlns:p14="http://schemas.microsoft.com/office/powerpoint/2010/main" val="42788684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70</a:t>
            </a:fld>
            <a:endParaRPr lang="en-US" dirty="0"/>
          </a:p>
        </p:txBody>
      </p:sp>
    </p:spTree>
    <p:extLst>
      <p:ext uri="{BB962C8B-B14F-4D97-AF65-F5344CB8AC3E}">
        <p14:creationId xmlns:p14="http://schemas.microsoft.com/office/powerpoint/2010/main" val="34702805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71</a:t>
            </a:fld>
            <a:endParaRPr lang="en-US" dirty="0"/>
          </a:p>
        </p:txBody>
      </p:sp>
    </p:spTree>
    <p:extLst>
      <p:ext uri="{BB962C8B-B14F-4D97-AF65-F5344CB8AC3E}">
        <p14:creationId xmlns:p14="http://schemas.microsoft.com/office/powerpoint/2010/main" val="993627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from the previous section, the pod’s local file system is ephemeral. </a:t>
            </a:r>
          </a:p>
          <a:p>
            <a:pPr marL="628650" lvl="1" indent="-171450">
              <a:buFont typeface="Arial" panose="020B0604020202020204" pitchFamily="34" charset="0"/>
              <a:buChar char="•"/>
            </a:pPr>
            <a:r>
              <a:rPr lang="en-US" dirty="0" smtClean="0"/>
              <a:t>It WILL BE DESTROYED when the pod is destroyed.  </a:t>
            </a:r>
          </a:p>
          <a:p>
            <a:pPr marL="628650" lvl="1" indent="-171450">
              <a:buFont typeface="Arial" panose="020B0604020202020204" pitchFamily="34" charset="0"/>
              <a:buChar char="•"/>
            </a:pPr>
            <a:r>
              <a:rPr lang="en-US" dirty="0" smtClean="0"/>
              <a:t>Anything you write to the local file system is therefore discarded.</a:t>
            </a:r>
            <a:r>
              <a:rPr lang="en-US" baseline="0" dirty="0" smtClean="0"/>
              <a:t>  </a:t>
            </a:r>
          </a:p>
          <a:p>
            <a:endParaRPr lang="en-US" baseline="0" dirty="0" smtClean="0"/>
          </a:p>
          <a:p>
            <a:r>
              <a:rPr lang="en-US" baseline="0" dirty="0" smtClean="0"/>
              <a:t>However, it is possible to have persistent storage for use by the microService running inside the pod.  </a:t>
            </a:r>
          </a:p>
          <a:p>
            <a:pPr marL="628650" lvl="1" indent="-171450">
              <a:buFont typeface="Arial" panose="020B0604020202020204" pitchFamily="34" charset="0"/>
              <a:buChar char="•"/>
            </a:pPr>
            <a:r>
              <a:rPr lang="en-US" baseline="0" dirty="0" smtClean="0"/>
              <a:t>This can be accomplished using an external database connection.  </a:t>
            </a:r>
          </a:p>
          <a:p>
            <a:pPr marL="628650" lvl="1" indent="-171450">
              <a:buFont typeface="Arial" panose="020B0604020202020204" pitchFamily="34" charset="0"/>
              <a:buChar char="•"/>
            </a:pPr>
            <a:r>
              <a:rPr lang="en-US" baseline="0" dirty="0" smtClean="0"/>
              <a:t>A database server can still be accessed from within the pod, just as you can do from any process running on any host system.  This capability is not changed or altered in any way.  </a:t>
            </a:r>
          </a:p>
          <a:p>
            <a:pPr marL="628650" lvl="1" indent="-171450">
              <a:buFont typeface="Arial" panose="020B0604020202020204" pitchFamily="34" charset="0"/>
              <a:buChar char="•"/>
            </a:pPr>
            <a:r>
              <a:rPr lang="en-US" baseline="0" dirty="0" smtClean="0"/>
              <a:t>Do remember however, one of the major design goals of a microService is that all data is encapsulated within the microService.  This does NOT mean the database has to be physically inside the pod, but rather the data used by the microService must only be available to and accessed by the microService.  </a:t>
            </a:r>
          </a:p>
          <a:p>
            <a:pPr marL="628650" lvl="1" indent="-171450">
              <a:buFont typeface="Arial" panose="020B0604020202020204" pitchFamily="34" charset="0"/>
              <a:buChar char="•"/>
            </a:pPr>
            <a:r>
              <a:rPr lang="en-US" baseline="0" dirty="0" smtClean="0"/>
              <a:t>Using an external database is fine, as long as the microService’s schema is not shared or accessed by anything else.</a:t>
            </a:r>
          </a:p>
          <a:p>
            <a:endParaRPr lang="en-US" baseline="0" dirty="0" smtClean="0"/>
          </a:p>
          <a:p>
            <a:r>
              <a:rPr lang="en-US" baseline="0" dirty="0" smtClean="0"/>
              <a:t>It is also possible to create and maintain a persistent file system on a Volume.  </a:t>
            </a:r>
          </a:p>
          <a:p>
            <a:pPr marL="628650" lvl="1" indent="-171450">
              <a:buFont typeface="Arial" panose="020B0604020202020204" pitchFamily="34" charset="0"/>
              <a:buChar char="•"/>
            </a:pPr>
            <a:r>
              <a:rPr lang="en-US" baseline="0" dirty="0" smtClean="0"/>
              <a:t>This is provided by Kubernetes to create a persistent file system for the pod.</a:t>
            </a:r>
          </a:p>
          <a:p>
            <a:endParaRPr lang="en-US" baseline="0" dirty="0" smtClean="0"/>
          </a:p>
          <a:p>
            <a:r>
              <a:rPr lang="en-US" baseline="0" dirty="0" smtClean="0"/>
              <a:t>Both of these cases are not suitable for storage and retrieval of logging and metrics data.  </a:t>
            </a:r>
          </a:p>
          <a:p>
            <a:pPr marL="628650" lvl="1" indent="-171450">
              <a:buFont typeface="Arial" panose="020B0604020202020204" pitchFamily="34" charset="0"/>
              <a:buChar char="•"/>
            </a:pPr>
            <a:r>
              <a:rPr lang="en-US" baseline="0" dirty="0" smtClean="0"/>
              <a:t>For one, databases are not well suited for that type of data.  </a:t>
            </a:r>
          </a:p>
          <a:p>
            <a:pPr marL="628650" lvl="1" indent="-171450">
              <a:buFont typeface="Arial" panose="020B0604020202020204" pitchFamily="34" charset="0"/>
              <a:buChar char="•"/>
            </a:pPr>
            <a:r>
              <a:rPr lang="en-US" baseline="0" dirty="0" smtClean="0"/>
              <a:t>Using the Volume would mean that every service, in every pod, would have a different file system that would need to be accessed to obtain logs and metrics data.  </a:t>
            </a:r>
          </a:p>
          <a:p>
            <a:pPr marL="628650" lvl="1" indent="-171450">
              <a:buFont typeface="Arial" panose="020B0604020202020204" pitchFamily="34" charset="0"/>
              <a:buChar char="•"/>
            </a:pPr>
            <a:r>
              <a:rPr lang="en-US" baseline="0" dirty="0" smtClean="0"/>
              <a:t>As the number of microServices increases, a solution based on Volumes would quickly become very burdensome and not very practical.  A better solution exists for log and metrics data…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72</a:t>
            </a:fld>
            <a:endParaRPr lang="en-US" dirty="0"/>
          </a:p>
        </p:txBody>
      </p:sp>
    </p:spTree>
    <p:extLst>
      <p:ext uri="{BB962C8B-B14F-4D97-AF65-F5344CB8AC3E}">
        <p14:creationId xmlns:p14="http://schemas.microsoft.com/office/powerpoint/2010/main" val="14692997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analysis is a frequently</a:t>
            </a:r>
            <a:r>
              <a:rPr lang="en-US" baseline="0" dirty="0" smtClean="0"/>
              <a:t> performed task, especially in problem determination and performance analysis.  </a:t>
            </a:r>
          </a:p>
          <a:p>
            <a:pPr marL="628650" lvl="1" indent="-171450">
              <a:buFont typeface="Arial" panose="020B0604020202020204" pitchFamily="34" charset="0"/>
              <a:buChar char="•"/>
            </a:pPr>
            <a:r>
              <a:rPr lang="en-US" baseline="0" dirty="0" smtClean="0"/>
              <a:t>But, when microServices are deployed into containers running in pods, which are dynamically scheduled and executed on any available node, and which can be moved, started, and stopped based on the goals defined to the replication controller, the problem of finding the logs on the pod would be significant.  </a:t>
            </a:r>
          </a:p>
          <a:p>
            <a:pPr marL="628650" lvl="1" indent="-171450">
              <a:buFont typeface="Arial" panose="020B0604020202020204" pitchFamily="34" charset="0"/>
              <a:buChar char="•"/>
            </a:pPr>
            <a:r>
              <a:rPr lang="en-US" baseline="0" dirty="0" smtClean="0"/>
              <a:t>Combine that with the fact that the pod local file system is ephemeral means that in the event of a failure, the logs are lost.  This is often one of the times where you need the logs to diagnose what caused the failure!  So, we have a catch-22 situation, and we need to protect the logs AND make them easily available.</a:t>
            </a:r>
          </a:p>
          <a:p>
            <a:endParaRPr lang="en-US" baseline="0" dirty="0" smtClean="0"/>
          </a:p>
          <a:p>
            <a:r>
              <a:rPr lang="en-US" baseline="0" dirty="0" smtClean="0"/>
              <a:t>The solution to this problem is to simply not use the pod local file system at all.  </a:t>
            </a:r>
          </a:p>
          <a:p>
            <a:pPr marL="628650" lvl="1" indent="-171450">
              <a:buFont typeface="Arial" panose="020B0604020202020204" pitchFamily="34" charset="0"/>
              <a:buChar char="•"/>
            </a:pPr>
            <a:r>
              <a:rPr lang="en-US" baseline="0" dirty="0" smtClean="0"/>
              <a:t>Rather, we need to forward the logs to another system (cluster) which is using persistent storage, and is always in a well-known location.  </a:t>
            </a:r>
          </a:p>
          <a:p>
            <a:pPr marL="628650" lvl="1" indent="-171450">
              <a:buFont typeface="Arial" panose="020B0604020202020204" pitchFamily="34" charset="0"/>
              <a:buChar char="•"/>
            </a:pPr>
            <a:r>
              <a:rPr lang="en-US" baseline="0" dirty="0" smtClean="0"/>
              <a:t>This can be accomplished using a DNS name, so that even in the event that the log storage and analysis system needs to move, the DNS name can resolve to it’s current location.  </a:t>
            </a:r>
          </a:p>
          <a:p>
            <a:pPr marL="628650" lvl="1" indent="-171450">
              <a:buFont typeface="Arial" panose="020B0604020202020204" pitchFamily="34" charset="0"/>
              <a:buChar char="•"/>
            </a:pPr>
            <a:r>
              <a:rPr lang="en-US" baseline="0" dirty="0" smtClean="0"/>
              <a:t>This allows the pods to always know where the log analysis system is located, and it allows the users of the log analysis to be able to access the data easily.  </a:t>
            </a:r>
          </a:p>
          <a:p>
            <a:endParaRPr lang="en-US" baseline="0" dirty="0" smtClean="0"/>
          </a:p>
          <a:p>
            <a:r>
              <a:rPr lang="en-US" baseline="0" dirty="0" smtClean="0"/>
              <a:t>The log analysis system would store the log data from each pod, and tag that data with metadata from the pod.  </a:t>
            </a:r>
          </a:p>
          <a:p>
            <a:pPr marL="628650" lvl="1" indent="-171450">
              <a:buFont typeface="Arial" panose="020B0604020202020204" pitchFamily="34" charset="0"/>
              <a:buChar char="•"/>
            </a:pPr>
            <a:r>
              <a:rPr lang="en-US" baseline="0" dirty="0" smtClean="0"/>
              <a:t>This includes things like the pod labels (the same labels used in Kubernetes to manage the pods), the microService, and any other information.  </a:t>
            </a:r>
          </a:p>
          <a:p>
            <a:pPr marL="628650" lvl="1" indent="-171450">
              <a:buFont typeface="Arial" panose="020B0604020202020204" pitchFamily="34" charset="0"/>
              <a:buChar char="•"/>
            </a:pPr>
            <a:r>
              <a:rPr lang="en-US" baseline="0" dirty="0" smtClean="0"/>
              <a:t>The analysis system would then allow the engineer to filter and query the data using any of this metadata information.  </a:t>
            </a:r>
          </a:p>
          <a:p>
            <a:endParaRPr lang="en-US" baseline="0" dirty="0" smtClean="0"/>
          </a:p>
          <a:p>
            <a:r>
              <a:rPr lang="en-US" baseline="0" dirty="0" smtClean="0"/>
              <a:t>For example, you could select logs from microService=“SALES”, environment=“PROD” and filter it a specific date and time range.  Many other examples of log queries, filters, and analysis exist, but this provides the idea.</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73</a:t>
            </a:fld>
            <a:endParaRPr lang="en-US" dirty="0"/>
          </a:p>
        </p:txBody>
      </p:sp>
    </p:spTree>
    <p:extLst>
      <p:ext uri="{BB962C8B-B14F-4D97-AF65-F5344CB8AC3E}">
        <p14:creationId xmlns:p14="http://schemas.microsoft.com/office/powerpoint/2010/main" val="1228526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legacy application implementations utilize</a:t>
            </a:r>
            <a:r>
              <a:rPr lang="en-US" baseline="0" dirty="0" smtClean="0"/>
              <a:t> standard logging frameworks.  In the case of java applications, there are several: log4j, slf4j, logback, sul, and EELF.  Other technologies also use logging frameworks.</a:t>
            </a:r>
          </a:p>
          <a:p>
            <a:endParaRPr lang="en-US" baseline="0" dirty="0" smtClean="0"/>
          </a:p>
          <a:p>
            <a:r>
              <a:rPr lang="en-US" baseline="0" dirty="0" smtClean="0"/>
              <a:t>The benefit of logging frameworks is that it offloads a lot of the generation, formatting, and filtering from the application.  For example, in the case of log4j, the logging context can automatically insert information in a MDC (Mapped Diagnostic Context) for you.  This makes tracking behavior by requesting user much easier.  In the case of EELF, you would still want to use it’s i18n (internationalization) capability to load different language resource files for your log data, enabling your service to create English, Spanish, French, German, and any other language as needed.  This does not change even inside a microService.  What does change is the destination of that log data.  So, it is quite likely that within a microService you will still want to use logging frameworks for general log generation and formatting, but reconfigure them to simply write all log output to either STDOUT or STDERR.  </a:t>
            </a:r>
          </a:p>
          <a:p>
            <a:endParaRPr lang="en-US" baseline="0" dirty="0" smtClean="0"/>
          </a:p>
          <a:p>
            <a:r>
              <a:rPr lang="en-US" baseline="0" dirty="0" smtClean="0"/>
              <a:t>This is especially true for any shared components that may be used within microServices and non-microService implementations.  The logging produced inside such components must not be sensitive to how the component is used, and should allow simply reconfiguration of the logging framework.</a:t>
            </a:r>
          </a:p>
          <a:p>
            <a:endParaRPr lang="en-US" baseline="0" dirty="0" smtClean="0"/>
          </a:p>
          <a:p>
            <a:r>
              <a:rPr lang="en-US" baseline="0" dirty="0" smtClean="0"/>
              <a:t>The log capture components installed in your image by CDP will capture anything written to STDOUT and STDERR and forward it to the log analysis server for you.</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74</a:t>
            </a:fld>
            <a:endParaRPr lang="en-US" dirty="0"/>
          </a:p>
        </p:txBody>
      </p:sp>
    </p:spTree>
    <p:extLst>
      <p:ext uri="{BB962C8B-B14F-4D97-AF65-F5344CB8AC3E}">
        <p14:creationId xmlns:p14="http://schemas.microsoft.com/office/powerpoint/2010/main" val="15266078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how the log forwarding component,</a:t>
            </a:r>
            <a:r>
              <a:rPr lang="en-US" baseline="0" dirty="0" smtClean="0"/>
              <a:t> “Fluentd”, is installed automatically by CDP.  It captures all data written to STDOUT and STDERR and forwards it to Elasticsearch.  This is the log storage and query server, and is actually implemented as a cluster of servers and in a well-known location.  This stores all log data in a “database” that Elasticsearch can use to perform queries and filters to support the analysis process.</a:t>
            </a:r>
          </a:p>
          <a:p>
            <a:endParaRPr lang="en-US" baseline="0" dirty="0" smtClean="0"/>
          </a:p>
          <a:p>
            <a:r>
              <a:rPr lang="en-US" baseline="0" dirty="0" smtClean="0"/>
              <a:t>The Kibana product is used to allow the engineer to access and format the log data, and to perform the analysis of its contents.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75</a:t>
            </a:fld>
            <a:endParaRPr lang="en-US" dirty="0"/>
          </a:p>
        </p:txBody>
      </p:sp>
    </p:spTree>
    <p:extLst>
      <p:ext uri="{BB962C8B-B14F-4D97-AF65-F5344CB8AC3E}">
        <p14:creationId xmlns:p14="http://schemas.microsoft.com/office/powerpoint/2010/main" val="71363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CDP system is a collection</a:t>
            </a:r>
            <a:r>
              <a:rPr lang="en-US" baseline="0" dirty="0" smtClean="0"/>
              <a:t> of tools, frameworks, and processes which, taken together, provides a complete solution for the definition, development, construction, testing, deployment, and support of microServices.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a:t>
            </a:fld>
            <a:endParaRPr lang="en-US" dirty="0"/>
          </a:p>
        </p:txBody>
      </p:sp>
    </p:spTree>
    <p:extLst>
      <p:ext uri="{BB962C8B-B14F-4D97-AF65-F5344CB8AC3E}">
        <p14:creationId xmlns:p14="http://schemas.microsoft.com/office/powerpoint/2010/main" val="24079887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Metrics data (counts, durations, utilization) suffers from the same ephemeral</a:t>
            </a:r>
            <a:r>
              <a:rPr lang="en-US" baseline="0" dirty="0" smtClean="0"/>
              <a:t> pod file system issue as log data.  </a:t>
            </a:r>
          </a:p>
          <a:p>
            <a:pPr marL="628650" lvl="1" indent="-171450">
              <a:buFont typeface="Arial" panose="020B0604020202020204" pitchFamily="34" charset="0"/>
              <a:buChar char="•"/>
            </a:pPr>
            <a:r>
              <a:rPr lang="en-US" baseline="0" dirty="0" smtClean="0"/>
              <a:t>If metrics data were written to the pod local file system, it would be lost when the pod is destroyed.  </a:t>
            </a:r>
          </a:p>
          <a:p>
            <a:pPr marL="628650" lvl="1" indent="-171450">
              <a:buFont typeface="Arial" panose="020B0604020202020204" pitchFamily="34" charset="0"/>
              <a:buChar char="•"/>
            </a:pPr>
            <a:r>
              <a:rPr lang="en-US" baseline="0" dirty="0" smtClean="0"/>
              <a:t>Also, as for logging data, locating and accessing it would be infeasible. </a:t>
            </a:r>
          </a:p>
          <a:p>
            <a:endParaRPr lang="en-US" baseline="0" dirty="0" smtClean="0"/>
          </a:p>
          <a:p>
            <a:r>
              <a:rPr lang="en-US" baseline="0" dirty="0" smtClean="0"/>
              <a:t>So, for the same reasons, a similar solution is used for metrics data.  </a:t>
            </a:r>
          </a:p>
          <a:p>
            <a:pPr marL="628650" lvl="1" indent="-171450">
              <a:buFont typeface="Arial" panose="020B0604020202020204" pitchFamily="34" charset="0"/>
              <a:buChar char="•"/>
            </a:pPr>
            <a:r>
              <a:rPr lang="en-US" baseline="0" dirty="0" smtClean="0"/>
              <a:t>All metrics data is captured by a component added to the image called “Prometheus”.  </a:t>
            </a:r>
          </a:p>
          <a:p>
            <a:pPr marL="628650" lvl="1" indent="-171450">
              <a:buFont typeface="Arial" panose="020B0604020202020204" pitchFamily="34" charset="0"/>
              <a:buChar char="•"/>
            </a:pPr>
            <a:r>
              <a:rPr lang="en-US" baseline="0" dirty="0" smtClean="0"/>
              <a:t>This component forwards the metrics data to a well-know, clustered, and survivable server for storage and analysis.</a:t>
            </a:r>
          </a:p>
          <a:p>
            <a:endParaRPr lang="en-US" baseline="0" dirty="0" smtClean="0"/>
          </a:p>
          <a:p>
            <a:r>
              <a:rPr lang="en-US" baseline="0" dirty="0" smtClean="0"/>
              <a:t>The metrics gathered include CPU utilization, memory utilization, and I/O utilization for the cluster, the pod, and the container.  </a:t>
            </a:r>
          </a:p>
          <a:p>
            <a:pPr marL="628650" lvl="1" indent="-171450">
              <a:buFont typeface="Arial" panose="020B0604020202020204" pitchFamily="34" charset="0"/>
              <a:buChar char="•"/>
            </a:pPr>
            <a:r>
              <a:rPr lang="en-US" baseline="0" dirty="0" smtClean="0"/>
              <a:t>Additionally, JVM metrics (for java processes) are captured which include heap and thread metrics.  DME2 request and message counts and durations are also captured and forwarded to the analysis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76</a:t>
            </a:fld>
            <a:endParaRPr lang="en-US" dirty="0"/>
          </a:p>
        </p:txBody>
      </p:sp>
    </p:spTree>
    <p:extLst>
      <p:ext uri="{BB962C8B-B14F-4D97-AF65-F5344CB8AC3E}">
        <p14:creationId xmlns:p14="http://schemas.microsoft.com/office/powerpoint/2010/main" val="26461977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78</a:t>
            </a:fld>
            <a:endParaRPr lang="en-US" dirty="0"/>
          </a:p>
        </p:txBody>
      </p:sp>
    </p:spTree>
    <p:extLst>
      <p:ext uri="{BB962C8B-B14F-4D97-AF65-F5344CB8AC3E}">
        <p14:creationId xmlns:p14="http://schemas.microsoft.com/office/powerpoint/2010/main" val="19139675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very frequent for applications to use command line arguments, environment variables, and/or configuration files to tailor or control the behavior of the application.  </a:t>
            </a:r>
          </a:p>
          <a:p>
            <a:pPr marL="628650" lvl="1" indent="-171450">
              <a:buFont typeface="Arial" panose="020B0604020202020204" pitchFamily="34" charset="0"/>
              <a:buChar char="•"/>
            </a:pPr>
            <a:r>
              <a:rPr lang="en-US" dirty="0" smtClean="0"/>
              <a:t>This has been an approach used since</a:t>
            </a:r>
            <a:r>
              <a:rPr lang="en-US" baseline="0" dirty="0" smtClean="0"/>
              <a:t> the very earliest days of computer programming and continues because it works, is effective, and everyone understands it.  </a:t>
            </a:r>
          </a:p>
          <a:p>
            <a:pPr marL="628650" lvl="1" indent="-171450">
              <a:buFont typeface="Arial" panose="020B0604020202020204" pitchFamily="34" charset="0"/>
              <a:buChar char="•"/>
            </a:pPr>
            <a:r>
              <a:rPr lang="en-US" baseline="0" dirty="0" smtClean="0"/>
              <a:t>It is so common place that we rarely even think twice about it.  </a:t>
            </a:r>
          </a:p>
          <a:p>
            <a:endParaRPr lang="en-US" baseline="0" dirty="0" smtClean="0"/>
          </a:p>
          <a:p>
            <a:r>
              <a:rPr lang="en-US" baseline="0" dirty="0" smtClean="0"/>
              <a:t>However, when deploying a microService into a container, and running that container in a pod, how do you get the configuration data to the container?  </a:t>
            </a:r>
          </a:p>
          <a:p>
            <a:pPr marL="628650" lvl="1" indent="-171450">
              <a:buFont typeface="Arial" panose="020B0604020202020204" pitchFamily="34" charset="0"/>
              <a:buChar char="•"/>
            </a:pPr>
            <a:r>
              <a:rPr lang="en-US" baseline="0" dirty="0" smtClean="0"/>
              <a:t>Since the container starts the application, any environment variables or command line arguments need to be known to it so that it can set them prior to starting the microService.  </a:t>
            </a:r>
          </a:p>
          <a:p>
            <a:pPr marL="628650" lvl="1" indent="-171450">
              <a:buFont typeface="Arial" panose="020B0604020202020204" pitchFamily="34" charset="0"/>
              <a:buChar char="•"/>
            </a:pPr>
            <a:r>
              <a:rPr lang="en-US" baseline="0" dirty="0" smtClean="0"/>
              <a:t>Also, any configuration or property files, such as java property files, yaml or XML files, need to be “injected” into the file system by the container before starting the microService.  </a:t>
            </a:r>
          </a:p>
          <a:p>
            <a:pPr marL="628650" lvl="1" indent="-171450">
              <a:buFont typeface="Arial" panose="020B0604020202020204" pitchFamily="34" charset="0"/>
              <a:buChar char="•"/>
            </a:pPr>
            <a:r>
              <a:rPr lang="en-US" baseline="0" dirty="0" smtClean="0"/>
              <a:t>So, again, the container needs to know what these are so it can perform this action. </a:t>
            </a:r>
          </a:p>
          <a:p>
            <a:endParaRPr lang="en-US" baseline="0" dirty="0" smtClean="0"/>
          </a:p>
          <a:p>
            <a:r>
              <a:rPr lang="en-US" baseline="0" dirty="0" smtClean="0"/>
              <a:t>Another issue arises in that the same microService may be deployed into different clusters and run with different labels. </a:t>
            </a:r>
          </a:p>
          <a:p>
            <a:pPr marL="628650" lvl="1" indent="-171450">
              <a:buFont typeface="Arial" panose="020B0604020202020204" pitchFamily="34" charset="0"/>
              <a:buChar char="•"/>
            </a:pPr>
            <a:r>
              <a:rPr lang="en-US" baseline="0" dirty="0" smtClean="0"/>
              <a:t> You may want to configure your “environment=test” microService differently than the “environment=prod” instance.  This means that different uses of the microService need to be able to have different configurations of arguments, environment variables, and any configuration files.</a:t>
            </a:r>
          </a:p>
          <a:p>
            <a:endParaRPr lang="en-US" baseline="0" dirty="0" smtClean="0"/>
          </a:p>
          <a:p>
            <a:r>
              <a:rPr lang="en-US" baseline="0" dirty="0" smtClean="0"/>
              <a:t>Another dimension to this problem exists in that the microService, maybe even the same environment=test version, may be deployed into different Kubernetes clusters running on different data centers.  </a:t>
            </a:r>
          </a:p>
          <a:p>
            <a:pPr marL="628650" lvl="1" indent="-171450">
              <a:buFont typeface="Arial" panose="020B0604020202020204" pitchFamily="34" charset="0"/>
              <a:buChar char="•"/>
            </a:pPr>
            <a:r>
              <a:rPr lang="en-US" baseline="0" dirty="0" smtClean="0"/>
              <a:t>There may be environmental configuration settings that need to be different in that case.  </a:t>
            </a:r>
          </a:p>
          <a:p>
            <a:endParaRPr lang="en-US" baseline="0" dirty="0" smtClean="0"/>
          </a:p>
          <a:p>
            <a:r>
              <a:rPr lang="en-US" baseline="0" dirty="0" smtClean="0"/>
              <a:t>This means that the configuration of the microService needs to be “mapped” to combinations of labels, clusters, data centers, or any other combination that the business may require.  </a:t>
            </a:r>
          </a:p>
          <a:p>
            <a:pPr marL="628650" lvl="1" indent="-171450">
              <a:buFont typeface="Arial" panose="020B0604020202020204" pitchFamily="34" charset="0"/>
              <a:buChar char="•"/>
            </a:pPr>
            <a:r>
              <a:rPr lang="en-US" baseline="0" dirty="0" smtClean="0"/>
              <a:t>Fortunately, Kubernetes has a facility called “configmaps” which provide this capability.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80</a:t>
            </a:fld>
            <a:endParaRPr lang="en-US" dirty="0"/>
          </a:p>
        </p:txBody>
      </p:sp>
    </p:spTree>
    <p:extLst>
      <p:ext uri="{BB962C8B-B14F-4D97-AF65-F5344CB8AC3E}">
        <p14:creationId xmlns:p14="http://schemas.microsoft.com/office/powerpoint/2010/main" val="4212938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configmap</a:t>
            </a:r>
            <a:r>
              <a:rPr lang="en-US" baseline="0" dirty="0" smtClean="0"/>
              <a:t> is a definition file that is usually written and managed as a source artifact.  </a:t>
            </a:r>
          </a:p>
          <a:p>
            <a:pPr marL="628650" lvl="1" indent="-171450">
              <a:buFont typeface="Arial" panose="020B0604020202020204" pitchFamily="34" charset="0"/>
              <a:buChar char="•"/>
            </a:pPr>
            <a:r>
              <a:rPr lang="en-US" baseline="0" dirty="0" smtClean="0"/>
              <a:t>There can be a default configmap that is written by the development team and deployed with the microService.  Additionally, operations personnel can write configmaps that override the defaults for specific environments, clusters, data centers, etc..  Kubernetes will then merge these configmaps together, with the most specific configmaps overriding the least specific, with the default values being used only if not overridden, and use the result to configure each specific microService instance.</a:t>
            </a:r>
          </a:p>
          <a:p>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different configuration values are identified by keyword identifiers in the configmap.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configmap can contain single values, such as values used to set environment variables or command line arguments.  It can also contain complex structures, such as complete configuration file contents.  It can contain any number of either or both.</a:t>
            </a:r>
            <a:endParaRPr lang="en-US" dirty="0" smtClean="0"/>
          </a:p>
          <a:p>
            <a:endParaRPr lang="en-US" baseline="0" dirty="0" smtClean="0"/>
          </a:p>
          <a:p>
            <a:r>
              <a:rPr lang="en-US" baseline="0" dirty="0" smtClean="0"/>
              <a:t>Within the Kubernetes deployment (the file that defines the pod) a configmap can be referenced by symbolic names.  </a:t>
            </a:r>
          </a:p>
          <a:p>
            <a:pPr marL="628650" lvl="1" indent="-171450">
              <a:buFont typeface="Arial" panose="020B0604020202020204" pitchFamily="34" charset="0"/>
              <a:buChar char="•"/>
            </a:pPr>
            <a:r>
              <a:rPr lang="en-US" baseline="0" dirty="0" smtClean="0"/>
              <a:t>The name of the configuration value can be used in the descriptor file using $(name) syntax.  </a:t>
            </a:r>
          </a:p>
          <a:p>
            <a:pPr marL="628650" lvl="1" indent="-171450">
              <a:buFont typeface="Arial" panose="020B0604020202020204" pitchFamily="34" charset="0"/>
              <a:buChar char="•"/>
            </a:pPr>
            <a:r>
              <a:rPr lang="en-US" baseline="0" dirty="0" smtClean="0"/>
              <a:t>When the pod is started, the value for the resolved configmap for that instance and name is inserted into that location and replaces the name reference.</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81</a:t>
            </a:fld>
            <a:endParaRPr lang="en-US" dirty="0"/>
          </a:p>
        </p:txBody>
      </p:sp>
    </p:spTree>
    <p:extLst>
      <p:ext uri="{BB962C8B-B14F-4D97-AF65-F5344CB8AC3E}">
        <p14:creationId xmlns:p14="http://schemas.microsoft.com/office/powerpoint/2010/main" val="25565682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Configmaps are great for handling configuration of the microServices at runtime.  </a:t>
            </a:r>
          </a:p>
          <a:p>
            <a:pPr marL="628650" lvl="1" indent="-171450">
              <a:buFont typeface="Arial" panose="020B0604020202020204" pitchFamily="34" charset="0"/>
              <a:buChar char="•"/>
            </a:pPr>
            <a:r>
              <a:rPr lang="en-US" dirty="0" smtClean="0"/>
              <a:t>They allow a tremendous amount of flexibility in determining the configuration values that are applied to a specific instance.  </a:t>
            </a:r>
          </a:p>
          <a:p>
            <a:pPr marL="628650" lvl="1" indent="-171450">
              <a:buFont typeface="Arial" panose="020B0604020202020204" pitchFamily="34" charset="0"/>
              <a:buChar char="•"/>
            </a:pPr>
            <a:r>
              <a:rPr lang="en-US" dirty="0" smtClean="0"/>
              <a:t>However, the configmaps are source files, and are stored (usually) in the SCM repository.</a:t>
            </a:r>
            <a:r>
              <a:rPr lang="en-US" baseline="0" dirty="0" smtClean="0"/>
              <a:t>  </a:t>
            </a:r>
          </a:p>
          <a:p>
            <a:pPr marL="628650" lvl="1" indent="-171450">
              <a:buFont typeface="Arial" panose="020B0604020202020204" pitchFamily="34" charset="0"/>
              <a:buChar char="•"/>
            </a:pPr>
            <a:r>
              <a:rPr lang="en-US" baseline="0" dirty="0" smtClean="0"/>
              <a:t>If the configmap contains sensitive data, there is a potential security exposure.  </a:t>
            </a:r>
          </a:p>
          <a:p>
            <a:pPr marL="628650" lvl="1" indent="-171450">
              <a:buFont typeface="Arial" panose="020B0604020202020204" pitchFamily="34" charset="0"/>
              <a:buChar char="•"/>
            </a:pPr>
            <a:r>
              <a:rPr lang="en-US" baseline="0" dirty="0" smtClean="0"/>
              <a:t>For the same reason that we never want to place passwords or personally identifiable information in a configuration file, we don’t want to pace them in a configmap. </a:t>
            </a:r>
          </a:p>
          <a:p>
            <a:endParaRPr lang="en-US" baseline="0" dirty="0" smtClean="0"/>
          </a:p>
          <a:p>
            <a:r>
              <a:rPr lang="en-US" baseline="0" dirty="0" smtClean="0"/>
              <a:t>Kubernetes has another feature for inserting sensitive information into configurations.  It is called a “</a:t>
            </a:r>
            <a:r>
              <a:rPr lang="en-US" i="1" baseline="0" dirty="0" smtClean="0"/>
              <a:t>secret</a:t>
            </a:r>
            <a:r>
              <a:rPr lang="en-US" i="0" baseline="0" dirty="0" smtClean="0"/>
              <a:t>”.  </a:t>
            </a:r>
          </a:p>
          <a:p>
            <a:pPr marL="628650" lvl="1" indent="-171450">
              <a:buFont typeface="Arial" panose="020B0604020202020204" pitchFamily="34" charset="0"/>
              <a:buChar char="•"/>
            </a:pPr>
            <a:r>
              <a:rPr lang="en-US" i="0" baseline="0" dirty="0" smtClean="0"/>
              <a:t>A secret is encrypted and protected by Kubernetes.  </a:t>
            </a:r>
          </a:p>
          <a:p>
            <a:pPr marL="628650" lvl="1" indent="-171450">
              <a:buFont typeface="Arial" panose="020B0604020202020204" pitchFamily="34" charset="0"/>
              <a:buChar char="•"/>
            </a:pPr>
            <a:r>
              <a:rPr lang="en-US" i="0" baseline="0" dirty="0" smtClean="0"/>
              <a:t>It is very secure, and can be decrypted and injected into the resulting configuration at the time the instance is started.  This keeps the sensitive information out of the configmap and eliminates the risk of exposure.</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82</a:t>
            </a:fld>
            <a:endParaRPr lang="en-US" dirty="0"/>
          </a:p>
        </p:txBody>
      </p:sp>
    </p:spTree>
    <p:extLst>
      <p:ext uri="{BB962C8B-B14F-4D97-AF65-F5344CB8AC3E}">
        <p14:creationId xmlns:p14="http://schemas.microsoft.com/office/powerpoint/2010/main" val="15520951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There can be any number of secrets managed by Kubernetes.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When a secret is created, it</a:t>
            </a:r>
            <a:r>
              <a:rPr lang="en-US" baseline="0" dirty="0" smtClean="0"/>
              <a:t> is associated with a namespace.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Only pods that are defined in the same namespace are granted access to the secrets for that namespace.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can be any number of secrets for a specific namespace, and pods in that namespace get access to all of the secrets of that namespace.  However, secrets in other namespaces are never exposed.</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83</a:t>
            </a:fld>
            <a:endParaRPr lang="en-US" dirty="0"/>
          </a:p>
        </p:txBody>
      </p:sp>
    </p:spTree>
    <p:extLst>
      <p:ext uri="{BB962C8B-B14F-4D97-AF65-F5344CB8AC3E}">
        <p14:creationId xmlns:p14="http://schemas.microsoft.com/office/powerpoint/2010/main" val="1052294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85</a:t>
            </a:fld>
            <a:endParaRPr lang="en-US" dirty="0"/>
          </a:p>
        </p:txBody>
      </p:sp>
    </p:spTree>
    <p:extLst>
      <p:ext uri="{BB962C8B-B14F-4D97-AF65-F5344CB8AC3E}">
        <p14:creationId xmlns:p14="http://schemas.microsoft.com/office/powerpoint/2010/main" val="13834088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86</a:t>
            </a:fld>
            <a:endParaRPr lang="en-US" dirty="0"/>
          </a:p>
        </p:txBody>
      </p:sp>
    </p:spTree>
    <p:extLst>
      <p:ext uri="{BB962C8B-B14F-4D97-AF65-F5344CB8AC3E}">
        <p14:creationId xmlns:p14="http://schemas.microsoft.com/office/powerpoint/2010/main" val="3353903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a:t>
            </a:r>
            <a:r>
              <a:rPr lang="en-US" baseline="0" dirty="0" smtClean="0"/>
              <a:t> of developing a microService in CDP requires an initialization step that is performed once only. </a:t>
            </a:r>
          </a:p>
          <a:p>
            <a:pPr marL="628650" lvl="1" indent="-171450">
              <a:buFont typeface="Arial" panose="020B0604020202020204" pitchFamily="34" charset="0"/>
              <a:buChar char="•"/>
            </a:pPr>
            <a:r>
              <a:rPr lang="en-US" baseline="0" dirty="0" smtClean="0"/>
              <a:t>This initialization step, called “generation”, is used to define the microService, the SCM repository, the pipeline, and configure the system to build the microService.  </a:t>
            </a:r>
          </a:p>
          <a:p>
            <a:pPr marL="628650" lvl="1" indent="-171450">
              <a:buFont typeface="Arial" panose="020B0604020202020204" pitchFamily="34" charset="0"/>
              <a:buChar char="•"/>
            </a:pPr>
            <a:r>
              <a:rPr lang="en-US" baseline="0" dirty="0" smtClean="0"/>
              <a:t>Once the generation process is done, it is not performed again </a:t>
            </a:r>
            <a:r>
              <a:rPr lang="en-US" b="1" i="1" baseline="0" dirty="0" smtClean="0"/>
              <a:t>for that microService</a:t>
            </a:r>
            <a:r>
              <a:rPr lang="en-US" b="0" i="0" baseline="0" dirty="0" smtClean="0"/>
              <a:t>. </a:t>
            </a:r>
          </a:p>
          <a:p>
            <a:endParaRPr lang="en-US" b="0" i="0" baseline="0" dirty="0" smtClean="0"/>
          </a:p>
          <a:p>
            <a:r>
              <a:rPr lang="en-US" b="0" i="0" baseline="0" dirty="0" smtClean="0"/>
              <a:t>After generation, the process enters a “steady-state” process of development, testing, build, deployment, execution, and monitoring.  This repeats over and over again for the life of the microService.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87</a:t>
            </a:fld>
            <a:endParaRPr lang="en-US" dirty="0"/>
          </a:p>
        </p:txBody>
      </p:sp>
    </p:spTree>
    <p:extLst>
      <p:ext uri="{BB962C8B-B14F-4D97-AF65-F5344CB8AC3E}">
        <p14:creationId xmlns:p14="http://schemas.microsoft.com/office/powerpoint/2010/main" val="39158486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generate phase is done only once.</a:t>
            </a:r>
          </a:p>
          <a:p>
            <a:endParaRPr lang="en-US" dirty="0" smtClean="0"/>
          </a:p>
          <a:p>
            <a:r>
              <a:rPr lang="en-US" dirty="0" smtClean="0"/>
              <a:t>The development phase is ongoing.</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88</a:t>
            </a:fld>
            <a:endParaRPr lang="en-US" dirty="0"/>
          </a:p>
        </p:txBody>
      </p:sp>
    </p:spTree>
    <p:extLst>
      <p:ext uri="{BB962C8B-B14F-4D97-AF65-F5344CB8AC3E}">
        <p14:creationId xmlns:p14="http://schemas.microsoft.com/office/powerpoint/2010/main" val="142681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CDP manages or provides support and tools for the entire lifecycle of development, construction, and execution of microServices.  </a:t>
            </a:r>
          </a:p>
          <a:p>
            <a:pPr marL="171450" indent="-171450">
              <a:buFont typeface="Arial" panose="020B0604020202020204" pitchFamily="34" charset="0"/>
              <a:buChar char="•"/>
            </a:pPr>
            <a:r>
              <a:rPr lang="en-US" dirty="0" smtClean="0"/>
              <a:t>The framework</a:t>
            </a:r>
            <a:r>
              <a:rPr lang="en-US" baseline="0" dirty="0" smtClean="0"/>
              <a:t> integrates with the Git repository and will create the source code repository for you when the microService is first defined.  From then on, you will use the source code repository to develop and refine your microService, just as you would for any project.</a:t>
            </a:r>
          </a:p>
          <a:p>
            <a:endParaRPr lang="en-US" baseline="0" dirty="0" smtClean="0"/>
          </a:p>
          <a:p>
            <a:r>
              <a:rPr lang="en-US" baseline="0" dirty="0" smtClean="0"/>
              <a:t>CDP also integrates with Jenkins to perform the build of the microService.  </a:t>
            </a:r>
          </a:p>
          <a:p>
            <a:pPr marL="171450" indent="-171450">
              <a:buFont typeface="Arial" panose="020B0604020202020204" pitchFamily="34" charset="0"/>
              <a:buChar char="•"/>
            </a:pPr>
            <a:r>
              <a:rPr lang="en-US" baseline="0" dirty="0" smtClean="0"/>
              <a:t>CDP defines a process (called a “pipeline”, which we’ll cover more in a bit) that it uses to direct and control the build.   The build system performs the verification of the service, which can vary depending on the technologies being used.  </a:t>
            </a:r>
          </a:p>
          <a:p>
            <a:pPr marL="171450" indent="-171450">
              <a:buFont typeface="Arial" panose="020B0604020202020204" pitchFamily="34" charset="0"/>
              <a:buChar char="•"/>
            </a:pPr>
            <a:r>
              <a:rPr lang="en-US" baseline="0" dirty="0" smtClean="0"/>
              <a:t>For example, in a java-based microService, the use of Sonar to perform code analysis, and Junit to perform tests, is usually performed as part of verification.  Other technologies have similar tools which would be used in those cases.</a:t>
            </a:r>
          </a:p>
          <a:p>
            <a:endParaRPr lang="en-US" baseline="0" dirty="0" smtClean="0"/>
          </a:p>
          <a:p>
            <a:r>
              <a:rPr lang="en-US" baseline="0" dirty="0" smtClean="0"/>
              <a:t>CDP also provides the managed runtime environment, including registries and repositories, clusters of hosts, containers and container management, log and metrics capture and analysis, and more.  This runtime environment will be explored in much more detail in a little while.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a:t>
            </a:fld>
            <a:endParaRPr lang="en-US" dirty="0"/>
          </a:p>
        </p:txBody>
      </p:sp>
    </p:spTree>
    <p:extLst>
      <p:ext uri="{BB962C8B-B14F-4D97-AF65-F5344CB8AC3E}">
        <p14:creationId xmlns:p14="http://schemas.microsoft.com/office/powerpoint/2010/main" val="34574270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pieces</a:t>
            </a:r>
            <a:r>
              <a:rPr lang="en-US" baseline="0" dirty="0" smtClean="0"/>
              <a:t> of information and some setup that will be needed prior to generating a new microService.  </a:t>
            </a:r>
          </a:p>
          <a:p>
            <a:endParaRPr lang="en-US" baseline="0" dirty="0" smtClean="0"/>
          </a:p>
          <a:p>
            <a:r>
              <a:rPr lang="en-US" baseline="0" dirty="0" smtClean="0"/>
              <a:t>First, CDP uses AAF for security, and requires a unique namespace for each microService.  This is used by CDP to configure Jenkins, Sonar, Kubernetes, and other tools and frameworks.  The namespace is used to uniquely identify your microService throughout the entire framework and scopes or filters access to services and resources based on that namespace.  CDP will NOT obtain the AAF namespace for you, you will have to obtain this prior to the generation.</a:t>
            </a:r>
          </a:p>
          <a:p>
            <a:endParaRPr lang="en-US" baseline="0" dirty="0" smtClean="0"/>
          </a:p>
          <a:p>
            <a:r>
              <a:rPr lang="en-US" baseline="0" dirty="0" smtClean="0"/>
              <a:t>If your microService is going to be deployed on any AT&amp;T production resources, it MUST have a MOTS identifier.  Every production application in use within any AT&amp;T data center has a unique MOTS id that is used to identify and describe that application.  Microservices are no exception.  CDP will NOT obtain the MOTS id for you, you must obtain this prior to performing the generate.</a:t>
            </a:r>
          </a:p>
          <a:p>
            <a:endParaRPr lang="en-US" baseline="0" dirty="0" smtClean="0"/>
          </a:p>
          <a:p>
            <a:r>
              <a:rPr lang="en-US" baseline="0" dirty="0" smtClean="0"/>
              <a:t>We recommend the use of a “mechid” (mechanism ID) rather than the use of a personal ATTID (your user id) for the user that CDP uses to manage your microService.  When CDP needs to access any of the products it uses, such as Jenkins, Git, Sonar, and so forth, it uses a user id defined for the microService.  If this is a mechid, you can clearly identify actions that CDP performed vs actions that people performed in any of these tools.  The mechid should be used only by CDP for the purposes of managing the microService.  If you share a mechid with other processes, it may be confusing as to the context of the actions and if CDP did them or something else.  This is optional, and you can certainly use a real ATTID if you want to.</a:t>
            </a:r>
          </a:p>
          <a:p>
            <a:endParaRPr lang="en-US" baseline="0" dirty="0" smtClean="0"/>
          </a:p>
          <a:p>
            <a:r>
              <a:rPr lang="en-US" baseline="0" dirty="0" smtClean="0"/>
              <a:t>A CodeCloud project needs to be defined to contain the SCM repository.  You will tell CDP about this CodeCloud project when defining your microService.  CDP will then use this CodeCloud project to create the repository for you during generation.  Note, CDP will login to CodeCloud using the ID that you defined for the microService.  If you use a mechid, it needs to be granted to CodeCloud before the generation is requested.  The same is true if you use an ATTID. </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89</a:t>
            </a:fld>
            <a:endParaRPr lang="en-US" dirty="0"/>
          </a:p>
        </p:txBody>
      </p:sp>
    </p:spTree>
    <p:extLst>
      <p:ext uri="{BB962C8B-B14F-4D97-AF65-F5344CB8AC3E}">
        <p14:creationId xmlns:p14="http://schemas.microsoft.com/office/powerpoint/2010/main" val="40967875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would then define the microService to CDP using the ECO</a:t>
            </a:r>
            <a:r>
              <a:rPr lang="en-US" baseline="0" dirty="0" smtClean="0"/>
              <a:t> tool.  This tool allows you to register your microService and to configure it for generation.</a:t>
            </a:r>
          </a:p>
          <a:p>
            <a:endParaRPr lang="en-US" baseline="0" dirty="0" smtClean="0"/>
          </a:p>
          <a:p>
            <a:r>
              <a:rPr lang="en-US" baseline="0" dirty="0" smtClean="0"/>
              <a:t>Once configured, use ECO to perform the generation of the microService.  This is only done ONCE!</a:t>
            </a:r>
          </a:p>
          <a:p>
            <a:endParaRPr lang="en-US" baseline="0" dirty="0" smtClean="0"/>
          </a:p>
          <a:p>
            <a:r>
              <a:rPr lang="en-US" baseline="0" dirty="0" smtClean="0"/>
              <a:t>When ECO generates your microService, it will:</a:t>
            </a:r>
          </a:p>
          <a:p>
            <a:pPr marL="628650" lvl="1" indent="-171450">
              <a:buFont typeface="Arial" panose="020B0604020202020204" pitchFamily="34" charset="0"/>
              <a:buChar char="•"/>
            </a:pPr>
            <a:r>
              <a:rPr lang="en-US" baseline="0" dirty="0" smtClean="0"/>
              <a:t>Login to CodeCloud using your microService user id and create the repository for the microService.</a:t>
            </a:r>
          </a:p>
          <a:p>
            <a:pPr marL="628650" lvl="1" indent="-171450">
              <a:buFont typeface="Arial" panose="020B0604020202020204" pitchFamily="34" charset="0"/>
              <a:buChar char="•"/>
            </a:pPr>
            <a:r>
              <a:rPr lang="en-US" baseline="0" dirty="0" smtClean="0"/>
              <a:t>Create the pipeline from the template selected</a:t>
            </a:r>
          </a:p>
          <a:p>
            <a:pPr marL="628650" lvl="1" indent="-171450">
              <a:buFont typeface="Arial" panose="020B0604020202020204" pitchFamily="34" charset="0"/>
              <a:buChar char="•"/>
            </a:pPr>
            <a:r>
              <a:rPr lang="en-US" baseline="0" dirty="0" smtClean="0"/>
              <a:t>Initialize the repository from the template selected.  This generates the “source” for your microService and initializes the project.</a:t>
            </a:r>
          </a:p>
          <a:p>
            <a:pPr marL="628650" lvl="1" indent="-171450">
              <a:buFont typeface="Arial" panose="020B0604020202020204" pitchFamily="34" charset="0"/>
              <a:buChar char="•"/>
            </a:pPr>
            <a:r>
              <a:rPr lang="en-US" baseline="0" dirty="0" smtClean="0"/>
              <a:t>Creates the microService catalog entry for your microService</a:t>
            </a:r>
          </a:p>
          <a:p>
            <a:pPr marL="628650" lvl="1" indent="-171450">
              <a:buFont typeface="Arial" panose="020B0604020202020204" pitchFamily="34" charset="0"/>
              <a:buChar char="•"/>
            </a:pPr>
            <a:r>
              <a:rPr lang="en-US" baseline="0" dirty="0" smtClean="0"/>
              <a:t>Connect to the build system and configure the pipeline jobs</a:t>
            </a:r>
          </a:p>
          <a:p>
            <a:pPr marL="628650" lvl="1" indent="-171450">
              <a:buFont typeface="Arial" panose="020B0604020202020204" pitchFamily="34" charset="0"/>
              <a:buChar char="•"/>
            </a:pPr>
            <a:r>
              <a:rPr lang="en-US" baseline="0" dirty="0" smtClean="0"/>
              <a:t>Configure the SCM/ECO trigger to automate the CI/CD process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When the generation is completed, the project is in a buildable state.  You can then use ECO to actually run the pipeline and perform the CI/CD process for the first time.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When completed, each of the developers can then connect to CodeCloud and clone the microService repository.  At this point, normal development processes begin.</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90</a:t>
            </a:fld>
            <a:endParaRPr lang="en-US" dirty="0"/>
          </a:p>
        </p:txBody>
      </p:sp>
    </p:spTree>
    <p:extLst>
      <p:ext uri="{BB962C8B-B14F-4D97-AF65-F5344CB8AC3E}">
        <p14:creationId xmlns:p14="http://schemas.microsoft.com/office/powerpoint/2010/main" val="29890582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91</a:t>
            </a:fld>
            <a:endParaRPr lang="en-US" dirty="0"/>
          </a:p>
        </p:txBody>
      </p:sp>
    </p:spTree>
    <p:extLst>
      <p:ext uri="{BB962C8B-B14F-4D97-AF65-F5344CB8AC3E}">
        <p14:creationId xmlns:p14="http://schemas.microsoft.com/office/powerpoint/2010/main" val="9578605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What is CDP?</a:t>
            </a:r>
          </a:p>
          <a:p>
            <a:r>
              <a:rPr lang="en-US" dirty="0" smtClean="0">
                <a:solidFill>
                  <a:srgbClr val="959595"/>
                </a:solidFill>
              </a:rPr>
              <a:t>Introduction to the CI/CD Pipeline</a:t>
            </a:r>
          </a:p>
          <a:p>
            <a:r>
              <a:rPr lang="en-US" dirty="0" smtClean="0">
                <a:solidFill>
                  <a:srgbClr val="959595"/>
                </a:solidFill>
              </a:rPr>
              <a:t>CDP Standard Tools and Frameworks</a:t>
            </a:r>
          </a:p>
          <a:p>
            <a:r>
              <a:rPr lang="en-US" dirty="0" smtClean="0">
                <a:solidFill>
                  <a:srgbClr val="959595"/>
                </a:solidFill>
              </a:rPr>
              <a:t>The </a:t>
            </a:r>
            <a:r>
              <a:rPr lang="en-US" dirty="0" err="1" smtClean="0">
                <a:solidFill>
                  <a:srgbClr val="959595"/>
                </a:solidFill>
              </a:rPr>
              <a:t>microServices</a:t>
            </a:r>
            <a:r>
              <a:rPr lang="en-US" dirty="0" smtClean="0">
                <a:solidFill>
                  <a:srgbClr val="959595"/>
                </a:solidFill>
              </a:rPr>
              <a:t>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sz="1600" b="0" i="0" u="none" dirty="0" smtClean="0"/>
              <a:t>The Development Process</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93</a:t>
            </a:fld>
            <a:endParaRPr lang="en-US" dirty="0"/>
          </a:p>
        </p:txBody>
      </p:sp>
    </p:spTree>
    <p:extLst>
      <p:ext uri="{BB962C8B-B14F-4D97-AF65-F5344CB8AC3E}">
        <p14:creationId xmlns:p14="http://schemas.microsoft.com/office/powerpoint/2010/main" val="33911121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94</a:t>
            </a:fld>
            <a:endParaRPr lang="en-US" dirty="0"/>
          </a:p>
        </p:txBody>
      </p:sp>
    </p:spTree>
    <p:extLst>
      <p:ext uri="{BB962C8B-B14F-4D97-AF65-F5344CB8AC3E}">
        <p14:creationId xmlns:p14="http://schemas.microsoft.com/office/powerpoint/2010/main" val="16868000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98</a:t>
            </a:fld>
            <a:endParaRPr lang="en-US" dirty="0"/>
          </a:p>
        </p:txBody>
      </p:sp>
    </p:spTree>
    <p:extLst>
      <p:ext uri="{BB962C8B-B14F-4D97-AF65-F5344CB8AC3E}">
        <p14:creationId xmlns:p14="http://schemas.microsoft.com/office/powerpoint/2010/main" val="27193848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99</a:t>
            </a:fld>
            <a:endParaRPr lang="en-US" dirty="0"/>
          </a:p>
        </p:txBody>
      </p:sp>
    </p:spTree>
    <p:extLst>
      <p:ext uri="{BB962C8B-B14F-4D97-AF65-F5344CB8AC3E}">
        <p14:creationId xmlns:p14="http://schemas.microsoft.com/office/powerpoint/2010/main" val="58106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development</a:t>
            </a:r>
            <a:r>
              <a:rPr lang="en-US" baseline="0" dirty="0" smtClean="0"/>
              <a:t> process will vary from one technology to another, but generally involves creating the SCM repository and initializing it with the microService definition.  </a:t>
            </a:r>
          </a:p>
          <a:p>
            <a:pPr marL="171450" indent="-171450">
              <a:buFont typeface="Arial" panose="020B0604020202020204" pitchFamily="34" charset="0"/>
              <a:buChar char="•"/>
            </a:pPr>
            <a:r>
              <a:rPr lang="en-US" baseline="0" dirty="0" smtClean="0"/>
              <a:t>It also requires the configuration of the tooling that is used to build and deploy the microService, including the build system, AT&amp;T frameworks (such as AAF, MOTS, and others), installing and configuring the runtime componentry needed, deploying the microServices, and then monitoring them.  </a:t>
            </a:r>
          </a:p>
          <a:p>
            <a:pPr marL="171450" indent="-171450">
              <a:buFont typeface="Arial" panose="020B0604020202020204" pitchFamily="34" charset="0"/>
              <a:buChar char="•"/>
            </a:pPr>
            <a:r>
              <a:rPr lang="en-US" baseline="0" dirty="0" smtClean="0"/>
              <a:t>If each team that wanted to build a microService had to perform all of these functions manually each time, it would be expensive, slow, and the implementations would vary greatly.  That would add complexity and cost, and make supporting them harder.  This would tend to reduce, or negate the benefits of using microServices in the first place.</a:t>
            </a:r>
          </a:p>
          <a:p>
            <a:endParaRPr lang="en-US" baseline="0" dirty="0" smtClean="0"/>
          </a:p>
          <a:p>
            <a:r>
              <a:rPr lang="en-US" baseline="0" dirty="0" smtClean="0"/>
              <a:t>What CDP does is to provide not only a complete framework for building microServices and deploying them, but also for running them, monitoring them, and supporting them.  </a:t>
            </a:r>
          </a:p>
          <a:p>
            <a:pPr marL="171450" indent="-171450">
              <a:buFont typeface="Arial" panose="020B0604020202020204" pitchFamily="34" charset="0"/>
              <a:buChar char="•"/>
            </a:pPr>
            <a:r>
              <a:rPr lang="en-US" baseline="0" dirty="0" smtClean="0"/>
              <a:t>Your microServices will be deployed into runtime environments that have already been created and configured in a consistent way, conforming to CDP’s conventions.  </a:t>
            </a:r>
          </a:p>
          <a:p>
            <a:pPr marL="171450" indent="-171450">
              <a:buFont typeface="Arial" panose="020B0604020202020204" pitchFamily="34" charset="0"/>
              <a:buChar char="•"/>
            </a:pPr>
            <a:r>
              <a:rPr lang="en-US" baseline="0" dirty="0" smtClean="0"/>
              <a:t>The microService itself does not have to provide the environment that it needs to run.</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a:t>
            </a:fld>
            <a:endParaRPr lang="en-US" dirty="0"/>
          </a:p>
        </p:txBody>
      </p:sp>
    </p:spTree>
    <p:extLst>
      <p:ext uri="{BB962C8B-B14F-4D97-AF65-F5344CB8AC3E}">
        <p14:creationId xmlns:p14="http://schemas.microsoft.com/office/powerpoint/2010/main" val="3804517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
          <p:cNvSpPr txBox="1">
            <a:spLocks/>
          </p:cNvSpPr>
          <p:nvPr userDrawn="1"/>
        </p:nvSpPr>
        <p:spPr>
          <a:xfrm>
            <a:off x="3068665" y="6629402"/>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21899143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Option 2">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498798" y="1634067"/>
            <a:ext cx="11209064" cy="1515534"/>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chemeClr val="tx1"/>
                </a:solidFill>
              </a:defRPr>
            </a:lvl1pPr>
            <a:lvl2pPr marL="0" indent="0">
              <a:lnSpc>
                <a:spcPct val="90000"/>
              </a:lnSpc>
              <a:spcAft>
                <a:spcPts val="600"/>
              </a:spcAft>
              <a:buFontTx/>
              <a:buNone/>
              <a:defRPr sz="2400">
                <a:solidFill>
                  <a:schemeClr val="tx1"/>
                </a:solidFill>
              </a:defRPr>
            </a:lvl2pPr>
            <a:lvl3pPr marL="0" indent="0">
              <a:lnSpc>
                <a:spcPct val="90000"/>
              </a:lnSpc>
              <a:spcAft>
                <a:spcPts val="600"/>
              </a:spcAft>
              <a:buFontTx/>
              <a:buNone/>
              <a:defRPr sz="2400">
                <a:solidFill>
                  <a:schemeClr val="tx1"/>
                </a:solidFill>
              </a:defRPr>
            </a:lvl3pPr>
            <a:lvl4pPr marL="0" indent="0">
              <a:lnSpc>
                <a:spcPct val="90000"/>
              </a:lnSpc>
              <a:spcAft>
                <a:spcPts val="600"/>
              </a:spcAft>
              <a:buFontTx/>
              <a:buNone/>
              <a:defRPr sz="2400">
                <a:solidFill>
                  <a:schemeClr val="tx1"/>
                </a:solidFill>
              </a:defRPr>
            </a:lvl4pPr>
            <a:lvl5pPr marL="0" indent="0">
              <a:lnSpc>
                <a:spcPct val="90000"/>
              </a:lnSpc>
              <a:spcAft>
                <a:spcPts val="600"/>
              </a:spcAft>
              <a:buFontTx/>
              <a:buNone/>
              <a:defRPr sz="2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2211494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Option 3">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498798"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rgbClr val="FFFFFF"/>
                </a:solidFill>
              </a:defRPr>
            </a:lvl1pPr>
            <a:lvl2pPr marL="0" indent="0">
              <a:lnSpc>
                <a:spcPct val="90000"/>
              </a:lnSpc>
              <a:spcAft>
                <a:spcPts val="600"/>
              </a:spcAft>
              <a:buFontTx/>
              <a:buNone/>
              <a:defRPr sz="2400">
                <a:solidFill>
                  <a:srgbClr val="FFFFFF"/>
                </a:solidFill>
              </a:defRPr>
            </a:lvl2pPr>
            <a:lvl3pPr marL="0" indent="0">
              <a:lnSpc>
                <a:spcPct val="90000"/>
              </a:lnSpc>
              <a:spcAft>
                <a:spcPts val="600"/>
              </a:spcAft>
              <a:buFontTx/>
              <a:buNone/>
              <a:defRPr sz="2400">
                <a:solidFill>
                  <a:srgbClr val="FFFFFF"/>
                </a:solidFill>
              </a:defRPr>
            </a:lvl3pPr>
            <a:lvl4pPr marL="0" indent="0">
              <a:lnSpc>
                <a:spcPct val="90000"/>
              </a:lnSpc>
              <a:spcAft>
                <a:spcPts val="600"/>
              </a:spcAft>
              <a:buFontTx/>
              <a:buNone/>
              <a:defRPr sz="2400">
                <a:solidFill>
                  <a:srgbClr val="FFFFFF"/>
                </a:solidFill>
              </a:defRPr>
            </a:lvl4pPr>
            <a:lvl5pPr marL="0" indent="0">
              <a:lnSpc>
                <a:spcPct val="90000"/>
              </a:lnSpc>
              <a:spcAft>
                <a:spcPts val="600"/>
              </a:spcAft>
              <a:buFontTx/>
              <a:buNone/>
              <a:defRPr sz="24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4544483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8798" y="1642533"/>
            <a:ext cx="11209064" cy="1512147"/>
          </a:xfrm>
        </p:spPr>
        <p:txBody>
          <a:bodyPr anchor="b" anchorCtr="0"/>
          <a:lstStyle>
            <a:lvl1pPr>
              <a:lnSpc>
                <a:spcPct val="82000"/>
              </a:lnSpc>
              <a:spcAft>
                <a:spcPts val="800"/>
              </a:spcAft>
              <a:defRPr sz="3600">
                <a:solidFill>
                  <a:schemeClr val="tx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4639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Option 5">
    <p:spTree>
      <p:nvGrpSpPr>
        <p:cNvPr id="1" name=""/>
        <p:cNvGrpSpPr/>
        <p:nvPr/>
      </p:nvGrpSpPr>
      <p:grpSpPr>
        <a:xfrm>
          <a:off x="0" y="0"/>
          <a:ext cx="0" cy="0"/>
          <a:chOff x="0" y="0"/>
          <a:chExt cx="0" cy="0"/>
        </a:xfrm>
      </p:grpSpPr>
      <p:sp>
        <p:nvSpPr>
          <p:cNvPr id="6" name="Picture Placeholder 5"/>
          <p:cNvSpPr>
            <a:spLocks noGrp="1"/>
          </p:cNvSpPr>
          <p:nvPr>
            <p:ph type="pic" sz="quarter" idx="14" hasCustomPrompt="1"/>
          </p:nvPr>
        </p:nvSpPr>
        <p:spPr>
          <a:xfrm>
            <a:off x="0" y="774700"/>
            <a:ext cx="12188825" cy="6083300"/>
          </a:xfrm>
          <a:solidFill>
            <a:schemeClr val="bg2"/>
          </a:solidFill>
        </p:spPr>
        <p:txBody>
          <a:bodyPr/>
          <a:lstStyle>
            <a:lvl1pPr>
              <a:defRPr sz="1800">
                <a:solidFill>
                  <a:schemeClr val="bg1"/>
                </a:solidFill>
              </a:defRPr>
            </a:lvl1pPr>
          </a:lstStyle>
          <a:p>
            <a:r>
              <a:rPr lang="en-US" dirty="0" smtClean="0"/>
              <a:t>Drag picture to placeholder or click icon to add. The Globe Alone logo should sit on top of picture.</a:t>
            </a:r>
          </a:p>
        </p:txBody>
      </p:sp>
      <p:sp>
        <p:nvSpPr>
          <p:cNvPr id="2" name="Title 1"/>
          <p:cNvSpPr>
            <a:spLocks noGrp="1"/>
          </p:cNvSpPr>
          <p:nvPr>
            <p:ph type="title" hasCustomPrompt="1"/>
          </p:nvPr>
        </p:nvSpPr>
        <p:spPr bwMode="white">
          <a:xfrm>
            <a:off x="498798" y="1638300"/>
            <a:ext cx="11209064" cy="1516378"/>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5769542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latin typeface="+mn-lt"/>
              </a:defRPr>
            </a:lvl1pPr>
          </a:lstStyle>
          <a:p>
            <a:fld id="{12CB907E-C602-C34B-93F7-CA9E40714286}" type="slidenum">
              <a:rPr lang="en-US" smtClean="0"/>
              <a:pPr/>
              <a:t>‹#›</a:t>
            </a:fld>
            <a:r>
              <a:rPr lang="en-US" dirty="0" smtClean="0"/>
              <a:t> </a:t>
            </a:r>
            <a:endParaRPr lang="en-US" dirty="0"/>
          </a:p>
        </p:txBody>
      </p:sp>
      <p:sp>
        <p:nvSpPr>
          <p:cNvPr id="7" name="Text Placeholder 6"/>
          <p:cNvSpPr>
            <a:spLocks noGrp="1"/>
          </p:cNvSpPr>
          <p:nvPr>
            <p:ph type="body" sz="quarter" idx="13"/>
          </p:nvPr>
        </p:nvSpPr>
        <p:spPr>
          <a:xfrm>
            <a:off x="488897" y="1139825"/>
            <a:ext cx="11211106" cy="48117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747222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2"/>
          </p:nvPr>
        </p:nvSpPr>
        <p:spPr>
          <a:xfrm>
            <a:off x="490939" y="1139629"/>
            <a:ext cx="11209064" cy="4800600"/>
          </a:xfrm>
        </p:spPr>
        <p:txBody>
          <a:bodyPr/>
          <a:lstStyle>
            <a:lvl1pPr>
              <a:lnSpc>
                <a:spcPct val="90000"/>
              </a:lnSpc>
              <a:spcAft>
                <a:spcPts val="600"/>
              </a:spcAft>
              <a:defRPr sz="2400" baseline="0"/>
            </a:lvl1pPr>
            <a:lvl2pPr>
              <a:defRPr b="1">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7092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Col">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239751"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92282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Col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6227426" y="1206500"/>
            <a:ext cx="5474693" cy="4648200"/>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40769655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87661" y="1139546"/>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26199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43000"/>
            <a:ext cx="699935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746809" y="1143000"/>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6739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4" name="Text Placeholder 13"/>
          <p:cNvSpPr>
            <a:spLocks noGrp="1"/>
          </p:cNvSpPr>
          <p:nvPr>
            <p:ph type="body" sz="quarter" idx="14"/>
          </p:nvPr>
        </p:nvSpPr>
        <p:spPr>
          <a:xfrm>
            <a:off x="499064" y="594859"/>
            <a:ext cx="5609823" cy="244486"/>
          </a:xfrm>
        </p:spPr>
        <p:txBody>
          <a:bodyPr/>
          <a:lstStyle>
            <a:lvl1pPr marL="0" indent="0">
              <a:spcAft>
                <a:spcPts val="400"/>
              </a:spcAft>
              <a:buFontTx/>
              <a:buNone/>
              <a:defRPr sz="1400">
                <a:solidFill>
                  <a:schemeClr val="tx2"/>
                </a:solidFill>
              </a:defRPr>
            </a:lvl1pPr>
            <a:lvl2pPr marL="0" indent="0">
              <a:spcAft>
                <a:spcPts val="400"/>
              </a:spcAft>
              <a:buFontTx/>
              <a:buNone/>
              <a:defRPr sz="1400">
                <a:solidFill>
                  <a:schemeClr val="tx2"/>
                </a:solidFill>
              </a:defRPr>
            </a:lvl2pPr>
            <a:lvl3pPr marL="0" indent="0">
              <a:spcAft>
                <a:spcPts val="400"/>
              </a:spcAft>
              <a:buFontTx/>
              <a:buNone/>
              <a:defRPr sz="1400">
                <a:solidFill>
                  <a:schemeClr val="tx2"/>
                </a:solidFill>
              </a:defRPr>
            </a:lvl3pPr>
            <a:lvl4pPr marL="0" indent="0">
              <a:spcAft>
                <a:spcPts val="400"/>
              </a:spcAft>
              <a:buFontTx/>
              <a:buNone/>
              <a:defRPr sz="1400">
                <a:solidFill>
                  <a:schemeClr val="tx2"/>
                </a:solidFill>
              </a:defRPr>
            </a:lvl4pPr>
            <a:lvl5pPr marL="0" indent="0">
              <a:spcAft>
                <a:spcPts val="400"/>
              </a:spcAft>
              <a:buFontTx/>
              <a:buNone/>
              <a:defRPr sz="1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9063" y="939800"/>
            <a:ext cx="11209064" cy="1511764"/>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9063" y="2459736"/>
            <a:ext cx="11213719" cy="914400"/>
          </a:xfrm>
        </p:spPr>
        <p:txBody>
          <a:bodyPr/>
          <a:lstStyle>
            <a:lvl1pPr>
              <a:defRPr sz="2400" baseline="0"/>
            </a:lvl1pPr>
            <a:lvl2pPr>
              <a:defRPr sz="2000" baseline="0"/>
            </a:lvl2pPr>
            <a:lvl3pPr>
              <a:defRPr sz="2000" baseline="0"/>
            </a:lvl3pPr>
            <a:lvl4pPr>
              <a:defRPr sz="2000" baseline="0"/>
            </a:lvl4pPr>
            <a:lvl5pPr>
              <a:defRPr sz="2000" baseline="0"/>
            </a:lvl5pPr>
          </a:lstStyle>
          <a:p>
            <a:pPr lvl="0"/>
            <a:r>
              <a:rPr lang="en-US" smtClean="0"/>
              <a:t>Click to edit Master text styles</a:t>
            </a:r>
          </a:p>
        </p:txBody>
      </p:sp>
      <p:sp>
        <p:nvSpPr>
          <p:cNvPr id="10" name="Text Placeholder 9"/>
          <p:cNvSpPr>
            <a:spLocks noGrp="1"/>
          </p:cNvSpPr>
          <p:nvPr>
            <p:ph type="body" sz="quarter" idx="13"/>
          </p:nvPr>
        </p:nvSpPr>
        <p:spPr>
          <a:xfrm>
            <a:off x="499064" y="3474721"/>
            <a:ext cx="5609823" cy="2335211"/>
          </a:xfrm>
        </p:spPr>
        <p:txBody>
          <a:bodyPr/>
          <a:lstStyle>
            <a:lvl1pPr marL="0" indent="0">
              <a:lnSpc>
                <a:spcPct val="100000"/>
              </a:lnSpc>
              <a:spcAft>
                <a:spcPts val="600"/>
              </a:spcAft>
              <a:buFontTx/>
              <a:buNone/>
              <a:defRPr sz="2000" baseline="0">
                <a:solidFill>
                  <a:schemeClr val="tx2"/>
                </a:solidFill>
              </a:defRPr>
            </a:lvl1pPr>
            <a:lvl2pPr marL="0" indent="0">
              <a:lnSpc>
                <a:spcPct val="100000"/>
              </a:lnSpc>
              <a:spcAft>
                <a:spcPts val="600"/>
              </a:spcAft>
              <a:buFontTx/>
              <a:buNone/>
              <a:defRPr sz="2000" baseline="0">
                <a:solidFill>
                  <a:schemeClr val="tx2"/>
                </a:solidFill>
              </a:defRPr>
            </a:lvl2pPr>
            <a:lvl3pPr marL="0" indent="0">
              <a:lnSpc>
                <a:spcPct val="100000"/>
              </a:lnSpc>
              <a:spcAft>
                <a:spcPts val="600"/>
              </a:spcAft>
              <a:buFontTx/>
              <a:buNone/>
              <a:defRPr sz="2000" baseline="0">
                <a:solidFill>
                  <a:schemeClr val="tx2"/>
                </a:solidFill>
              </a:defRPr>
            </a:lvl3pPr>
            <a:lvl4pPr marL="0" indent="0">
              <a:lnSpc>
                <a:spcPct val="100000"/>
              </a:lnSpc>
              <a:spcAft>
                <a:spcPts val="600"/>
              </a:spcAft>
              <a:buFontTx/>
              <a:buNone/>
              <a:defRPr sz="2000" baseline="0">
                <a:solidFill>
                  <a:schemeClr val="tx2"/>
                </a:solidFill>
              </a:defRPr>
            </a:lvl4pPr>
            <a:lvl5pPr marL="0" indent="0">
              <a:lnSpc>
                <a:spcPct val="100000"/>
              </a:lnSpc>
              <a:spcAft>
                <a:spcPts val="600"/>
              </a:spcAft>
              <a:buFontTx/>
              <a:buNone/>
              <a:defRPr sz="20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28345090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 Pho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1" name="Content Placeholder 5"/>
          <p:cNvSpPr>
            <a:spLocks noGrp="1"/>
          </p:cNvSpPr>
          <p:nvPr>
            <p:ph sz="quarter" idx="13"/>
          </p:nvPr>
        </p:nvSpPr>
        <p:spPr>
          <a:xfrm>
            <a:off x="7746809" y="1139825"/>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490940" y="1206501"/>
            <a:ext cx="6994062" cy="4648199"/>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41516893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9" name="Straight Connector 8"/>
          <p:cNvCxnSpPr/>
          <p:nvPr userDrawn="1"/>
        </p:nvCxnSpPr>
        <p:spPr>
          <a:xfrm>
            <a:off x="760775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687207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855021" y="1139825"/>
            <a:ext cx="3844981"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05778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4"/>
          </p:nvPr>
        </p:nvSpPr>
        <p:spPr>
          <a:xfrm>
            <a:off x="6337490" y="1118312"/>
            <a:ext cx="5362514" cy="4833226"/>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07734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Text Placeholder 3"/>
          <p:cNvSpPr>
            <a:spLocks noGrp="1"/>
          </p:cNvSpPr>
          <p:nvPr>
            <p:ph type="body" sz="quarter" idx="14"/>
          </p:nvPr>
        </p:nvSpPr>
        <p:spPr>
          <a:xfrm>
            <a:off x="487662" y="1117916"/>
            <a:ext cx="11213296"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2289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1" y="1206500"/>
            <a:ext cx="12188825"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Tree>
    <p:extLst>
      <p:ext uri="{BB962C8B-B14F-4D97-AF65-F5344CB8AC3E}">
        <p14:creationId xmlns:p14="http://schemas.microsoft.com/office/powerpoint/2010/main" val="100328062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0" y="1206500"/>
            <a:ext cx="610660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a:t>
            </a:r>
            <a:endParaRPr lang="en-US" dirty="0"/>
          </a:p>
        </p:txBody>
      </p:sp>
      <p:sp>
        <p:nvSpPr>
          <p:cNvPr id="9" name="Picture Placeholder 5"/>
          <p:cNvSpPr>
            <a:spLocks noGrp="1"/>
          </p:cNvSpPr>
          <p:nvPr>
            <p:ph type="pic" sz="quarter" idx="13" hasCustomPrompt="1"/>
          </p:nvPr>
        </p:nvSpPr>
        <p:spPr>
          <a:xfrm>
            <a:off x="6094413" y="1206500"/>
            <a:ext cx="609441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Tree>
    <p:extLst>
      <p:ext uri="{BB962C8B-B14F-4D97-AF65-F5344CB8AC3E}">
        <p14:creationId xmlns:p14="http://schemas.microsoft.com/office/powerpoint/2010/main" val="35647848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3" name="Straight Connector 12"/>
          <p:cNvCxnSpPr/>
          <p:nvPr userDrawn="1"/>
        </p:nvCxnSpPr>
        <p:spPr>
          <a:xfrm flipH="1">
            <a:off x="490939" y="3520578"/>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87661" y="1206500"/>
            <a:ext cx="2844059" cy="2128838"/>
          </a:xfrm>
        </p:spPr>
        <p:txBody>
          <a:bodyPr/>
          <a:lstStyle>
            <a:lvl1pPr>
              <a:defRPr sz="1800">
                <a:solidFill>
                  <a:schemeClr val="bg2"/>
                </a:solidFill>
              </a:defRPr>
            </a:lvl1pPr>
          </a:lstStyle>
          <a:p>
            <a:r>
              <a:rPr lang="en-US" dirty="0" smtClean="0"/>
              <a:t>Click icon to add picture</a:t>
            </a:r>
            <a:endParaRPr lang="en-US" dirty="0"/>
          </a:p>
        </p:txBody>
      </p:sp>
      <p:sp>
        <p:nvSpPr>
          <p:cNvPr id="21" name="Text Placeholder 20"/>
          <p:cNvSpPr>
            <a:spLocks noGrp="1"/>
          </p:cNvSpPr>
          <p:nvPr>
            <p:ph type="body" sz="quarter" idx="18"/>
          </p:nvPr>
        </p:nvSpPr>
        <p:spPr>
          <a:xfrm>
            <a:off x="3675693" y="1145571"/>
            <a:ext cx="8024310" cy="2306404"/>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5"/>
          <p:cNvSpPr>
            <a:spLocks noGrp="1"/>
          </p:cNvSpPr>
          <p:nvPr>
            <p:ph type="pic" sz="quarter" idx="17"/>
          </p:nvPr>
        </p:nvSpPr>
        <p:spPr>
          <a:xfrm>
            <a:off x="487661" y="3721100"/>
            <a:ext cx="2844059" cy="2133600"/>
          </a:xfrm>
        </p:spPr>
        <p:txBody>
          <a:bodyPr/>
          <a:lstStyle>
            <a:lvl1pPr>
              <a:defRPr sz="1800">
                <a:solidFill>
                  <a:schemeClr val="bg2"/>
                </a:solidFill>
              </a:defRPr>
            </a:lvl1pPr>
          </a:lstStyle>
          <a:p>
            <a:r>
              <a:rPr lang="en-US" dirty="0" smtClean="0"/>
              <a:t>Click icon to add picture</a:t>
            </a:r>
            <a:endParaRPr lang="en-US" dirty="0"/>
          </a:p>
        </p:txBody>
      </p:sp>
      <p:sp>
        <p:nvSpPr>
          <p:cNvPr id="22" name="Text Placeholder 20"/>
          <p:cNvSpPr>
            <a:spLocks noGrp="1"/>
          </p:cNvSpPr>
          <p:nvPr>
            <p:ph type="body" sz="quarter" idx="19"/>
          </p:nvPr>
        </p:nvSpPr>
        <p:spPr>
          <a:xfrm>
            <a:off x="3675693" y="3632261"/>
            <a:ext cx="8024310" cy="2309752"/>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86600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3" name="Straight Connector 12"/>
          <p:cNvCxnSpPr/>
          <p:nvPr userDrawn="1"/>
        </p:nvCxnSpPr>
        <p:spPr>
          <a:xfrm flipH="1">
            <a:off x="490939" y="2690205"/>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490939" y="4365061"/>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90939" y="1209839"/>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21" name="Text Placeholder 20"/>
          <p:cNvSpPr>
            <a:spLocks noGrp="1"/>
          </p:cNvSpPr>
          <p:nvPr>
            <p:ph type="body" sz="quarter" idx="18"/>
          </p:nvPr>
        </p:nvSpPr>
        <p:spPr>
          <a:xfrm>
            <a:off x="3675693" y="1146867"/>
            <a:ext cx="8024310" cy="1461642"/>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Picture Placeholder 5"/>
          <p:cNvSpPr>
            <a:spLocks noGrp="1"/>
          </p:cNvSpPr>
          <p:nvPr>
            <p:ph type="pic" sz="quarter" idx="19"/>
          </p:nvPr>
        </p:nvSpPr>
        <p:spPr>
          <a:xfrm>
            <a:off x="490939" y="2868174"/>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38" name="Text Placeholder 20"/>
          <p:cNvSpPr>
            <a:spLocks noGrp="1"/>
          </p:cNvSpPr>
          <p:nvPr>
            <p:ph type="body" sz="quarter" idx="20"/>
          </p:nvPr>
        </p:nvSpPr>
        <p:spPr>
          <a:xfrm>
            <a:off x="3675693" y="2778378"/>
            <a:ext cx="8024310" cy="1456917"/>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Picture Placeholder 5"/>
          <p:cNvSpPr>
            <a:spLocks noGrp="1"/>
          </p:cNvSpPr>
          <p:nvPr>
            <p:ph type="pic" sz="quarter" idx="21"/>
          </p:nvPr>
        </p:nvSpPr>
        <p:spPr>
          <a:xfrm>
            <a:off x="490939" y="4546625"/>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40" name="Text Placeholder 20"/>
          <p:cNvSpPr>
            <a:spLocks noGrp="1"/>
          </p:cNvSpPr>
          <p:nvPr>
            <p:ph type="body" sz="quarter" idx="22"/>
          </p:nvPr>
        </p:nvSpPr>
        <p:spPr>
          <a:xfrm>
            <a:off x="3675693" y="4465965"/>
            <a:ext cx="8024310" cy="1485573"/>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12210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9" name="Picture Placeholder 18"/>
          <p:cNvSpPr>
            <a:spLocks noGrp="1"/>
          </p:cNvSpPr>
          <p:nvPr>
            <p:ph type="pic" sz="quarter" idx="14"/>
          </p:nvPr>
        </p:nvSpPr>
        <p:spPr>
          <a:xfrm>
            <a:off x="486707" y="1209839"/>
            <a:ext cx="5360121" cy="2317504"/>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18"/>
          <p:cNvSpPr>
            <a:spLocks noGrp="1"/>
          </p:cNvSpPr>
          <p:nvPr>
            <p:ph type="pic" sz="quarter" idx="15"/>
          </p:nvPr>
        </p:nvSpPr>
        <p:spPr>
          <a:xfrm>
            <a:off x="6339882" y="1209839"/>
            <a:ext cx="5360121" cy="2317504"/>
          </a:xfrm>
        </p:spPr>
        <p:txBody>
          <a:bodyPr/>
          <a:lstStyle>
            <a:lvl1pPr>
              <a:defRPr sz="1800">
                <a:solidFill>
                  <a:schemeClr val="bg2"/>
                </a:solidFill>
              </a:defRPr>
            </a:lvl1pPr>
          </a:lstStyle>
          <a:p>
            <a:r>
              <a:rPr lang="en-US" dirty="0" smtClean="0"/>
              <a:t>Click icon to add picture</a:t>
            </a:r>
            <a:endParaRPr lang="en-US" dirty="0"/>
          </a:p>
        </p:txBody>
      </p:sp>
      <p:sp>
        <p:nvSpPr>
          <p:cNvPr id="6" name="Content Placeholder 5"/>
          <p:cNvSpPr>
            <a:spLocks noGrp="1"/>
          </p:cNvSpPr>
          <p:nvPr>
            <p:ph sz="quarter" idx="12"/>
          </p:nvPr>
        </p:nvSpPr>
        <p:spPr>
          <a:xfrm>
            <a:off x="486707"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47111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414290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20" name="Picture Placeholder 18"/>
          <p:cNvSpPr>
            <a:spLocks noGrp="1"/>
          </p:cNvSpPr>
          <p:nvPr>
            <p:ph type="pic" sz="quarter" idx="14"/>
          </p:nvPr>
        </p:nvSpPr>
        <p:spPr>
          <a:xfrm>
            <a:off x="486706"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18"/>
          <p:cNvSpPr>
            <a:spLocks noGrp="1"/>
          </p:cNvSpPr>
          <p:nvPr>
            <p:ph type="pic" sz="quarter" idx="20"/>
          </p:nvPr>
        </p:nvSpPr>
        <p:spPr>
          <a:xfrm>
            <a:off x="4396253"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22" name="Picture Placeholder 18"/>
          <p:cNvSpPr>
            <a:spLocks noGrp="1"/>
          </p:cNvSpPr>
          <p:nvPr>
            <p:ph type="pic" sz="quarter" idx="21"/>
          </p:nvPr>
        </p:nvSpPr>
        <p:spPr>
          <a:xfrm>
            <a:off x="8299451"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14" name="Content Placeholder 5"/>
          <p:cNvSpPr>
            <a:spLocks noGrp="1"/>
          </p:cNvSpPr>
          <p:nvPr>
            <p:ph sz="quarter" idx="17"/>
          </p:nvPr>
        </p:nvSpPr>
        <p:spPr>
          <a:xfrm>
            <a:off x="486707" y="3692708"/>
            <a:ext cx="3405614" cy="225406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026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ption 3">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lnSpc>
                <a:spcPct val="90000"/>
              </a:lnSpc>
              <a:spcAft>
                <a:spcPts val="400"/>
              </a:spcAft>
              <a:buFontTx/>
              <a:buNone/>
              <a:defRPr sz="1400">
                <a:solidFill>
                  <a:schemeClr val="tx1"/>
                </a:solidFill>
              </a:defRPr>
            </a:lvl1pPr>
            <a:lvl2pPr marL="0" indent="0">
              <a:lnSpc>
                <a:spcPct val="90000"/>
              </a:lnSpc>
              <a:spcAft>
                <a:spcPts val="400"/>
              </a:spcAft>
              <a:buFontTx/>
              <a:buNone/>
              <a:defRPr sz="1400">
                <a:solidFill>
                  <a:schemeClr val="tx1"/>
                </a:solidFill>
              </a:defRPr>
            </a:lvl2pPr>
            <a:lvl3pPr marL="0" indent="0">
              <a:lnSpc>
                <a:spcPct val="90000"/>
              </a:lnSpc>
              <a:spcAft>
                <a:spcPts val="400"/>
              </a:spcAft>
              <a:buFontTx/>
              <a:buNone/>
              <a:defRPr sz="1400">
                <a:solidFill>
                  <a:schemeClr val="tx1"/>
                </a:solidFill>
              </a:defRPr>
            </a:lvl3pPr>
            <a:lvl4pPr marL="0" indent="0">
              <a:lnSpc>
                <a:spcPct val="90000"/>
              </a:lnSpc>
              <a:spcAft>
                <a:spcPts val="400"/>
              </a:spcAft>
              <a:buFontTx/>
              <a:buNone/>
              <a:defRPr sz="1400">
                <a:solidFill>
                  <a:schemeClr val="tx1"/>
                </a:solidFill>
              </a:defRPr>
            </a:lvl4pPr>
            <a:lvl5pPr marL="0" indent="0">
              <a:lnSpc>
                <a:spcPct val="90000"/>
              </a:lnSpc>
              <a:spcAft>
                <a:spcPts val="400"/>
              </a:spcAft>
              <a:buFontTx/>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39801"/>
            <a:ext cx="11209064" cy="1511763"/>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8798" y="2459736"/>
            <a:ext cx="11213719" cy="914400"/>
          </a:xfrm>
        </p:spPr>
        <p:txBody>
          <a:bodyPr/>
          <a:lstStyle>
            <a:lvl1pPr>
              <a:defRPr sz="2400" baseline="0"/>
            </a:lvl1pPr>
            <a:lvl2pPr>
              <a:defRPr sz="2400" baseline="0"/>
            </a:lvl2pPr>
            <a:lvl3pPr>
              <a:defRPr sz="2400" baseline="0"/>
            </a:lvl3pPr>
            <a:lvl4pPr>
              <a:defRPr sz="2400" baseline="0"/>
            </a:lvl4pPr>
            <a:lvl5pPr>
              <a:defRPr sz="2400" baseline="0"/>
            </a:lvl5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baseline="0">
                <a:solidFill>
                  <a:schemeClr val="bg1"/>
                </a:solidFill>
              </a:defRPr>
            </a:lvl1pPr>
            <a:lvl2pPr marL="0" indent="0">
              <a:lnSpc>
                <a:spcPct val="100000"/>
              </a:lnSpc>
              <a:spcAft>
                <a:spcPts val="600"/>
              </a:spcAft>
              <a:buFontTx/>
              <a:buNone/>
              <a:defRPr sz="2000" baseline="0">
                <a:solidFill>
                  <a:schemeClr val="bg1"/>
                </a:solidFill>
              </a:defRPr>
            </a:lvl2pPr>
            <a:lvl3pPr marL="0" indent="0">
              <a:lnSpc>
                <a:spcPct val="100000"/>
              </a:lnSpc>
              <a:spcAft>
                <a:spcPts val="600"/>
              </a:spcAft>
              <a:buFontTx/>
              <a:buNone/>
              <a:defRPr sz="2000" baseline="0">
                <a:solidFill>
                  <a:schemeClr val="bg1"/>
                </a:solidFill>
              </a:defRPr>
            </a:lvl3pPr>
            <a:lvl4pPr marL="0" indent="0">
              <a:lnSpc>
                <a:spcPct val="100000"/>
              </a:lnSpc>
              <a:spcAft>
                <a:spcPts val="600"/>
              </a:spcAft>
              <a:buFontTx/>
              <a:buNone/>
              <a:defRPr sz="2000" baseline="0">
                <a:solidFill>
                  <a:schemeClr val="bg1"/>
                </a:solidFill>
              </a:defRPr>
            </a:lvl4pPr>
            <a:lvl5pPr marL="0" indent="0">
              <a:lnSpc>
                <a:spcPct val="100000"/>
              </a:lnSpc>
              <a:spcAft>
                <a:spcPts val="600"/>
              </a:spcAft>
              <a:buFontTx/>
              <a:buNone/>
              <a:defRPr sz="20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10702701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4" name="Straight Connector 13"/>
          <p:cNvCxnSpPr/>
          <p:nvPr userDrawn="1"/>
        </p:nvCxnSpPr>
        <p:spPr>
          <a:xfrm>
            <a:off x="3167640"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8645" y="1209675"/>
            <a:ext cx="0" cy="465278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24" name="Picture Placeholder 18"/>
          <p:cNvSpPr>
            <a:spLocks noGrp="1"/>
          </p:cNvSpPr>
          <p:nvPr>
            <p:ph type="pic" sz="quarter" idx="14"/>
          </p:nvPr>
        </p:nvSpPr>
        <p:spPr>
          <a:xfrm>
            <a:off x="486707"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5" name="Picture Placeholder 18"/>
          <p:cNvSpPr>
            <a:spLocks noGrp="1"/>
          </p:cNvSpPr>
          <p:nvPr>
            <p:ph type="pic" sz="quarter" idx="21"/>
          </p:nvPr>
        </p:nvSpPr>
        <p:spPr>
          <a:xfrm>
            <a:off x="3412422"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6" name="Picture Placeholder 18"/>
          <p:cNvSpPr>
            <a:spLocks noGrp="1"/>
          </p:cNvSpPr>
          <p:nvPr>
            <p:ph type="pic" sz="quarter" idx="22"/>
          </p:nvPr>
        </p:nvSpPr>
        <p:spPr>
          <a:xfrm>
            <a:off x="6332423"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7" name="Picture Placeholder 18"/>
          <p:cNvSpPr>
            <a:spLocks noGrp="1"/>
          </p:cNvSpPr>
          <p:nvPr>
            <p:ph type="pic" sz="quarter" idx="23"/>
          </p:nvPr>
        </p:nvSpPr>
        <p:spPr>
          <a:xfrm>
            <a:off x="9239918"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13" name="Content Placeholder 5"/>
          <p:cNvSpPr>
            <a:spLocks noGrp="1"/>
          </p:cNvSpPr>
          <p:nvPr>
            <p:ph sz="quarter" idx="17"/>
          </p:nvPr>
        </p:nvSpPr>
        <p:spPr>
          <a:xfrm>
            <a:off x="486707"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153700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86707" y="1118870"/>
            <a:ext cx="11209064" cy="1340190"/>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4603"/>
            <a:ext cx="5363083" cy="3315823"/>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15703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414290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804969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39349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8300289"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65981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3167640"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3355"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019071"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8670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5"/>
          <p:cNvSpPr>
            <a:spLocks noGrp="1"/>
          </p:cNvSpPr>
          <p:nvPr>
            <p:ph sz="quarter" idx="16"/>
          </p:nvPr>
        </p:nvSpPr>
        <p:spPr>
          <a:xfrm>
            <a:off x="3412422"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7"/>
          </p:nvPr>
        </p:nvSpPr>
        <p:spPr>
          <a:xfrm>
            <a:off x="633813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9263851"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77487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16"/>
          </p:nvPr>
        </p:nvSpPr>
        <p:spPr>
          <a:xfrm>
            <a:off x="6327186"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90939" y="2624603"/>
            <a:ext cx="5363083" cy="3315823"/>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28192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414290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9"/>
          <p:cNvSpPr>
            <a:spLocks noGrp="1"/>
          </p:cNvSpPr>
          <p:nvPr>
            <p:ph type="body" sz="quarter" idx="20"/>
          </p:nvPr>
        </p:nvSpPr>
        <p:spPr>
          <a:xfrm>
            <a:off x="4393498"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9"/>
          <p:cNvSpPr>
            <a:spLocks noGrp="1"/>
          </p:cNvSpPr>
          <p:nvPr>
            <p:ph type="body" sz="quarter" idx="21"/>
          </p:nvPr>
        </p:nvSpPr>
        <p:spPr>
          <a:xfrm>
            <a:off x="830028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5"/>
          <p:cNvSpPr>
            <a:spLocks noGrp="1"/>
          </p:cNvSpPr>
          <p:nvPr>
            <p:ph sz="quarter" idx="17"/>
          </p:nvPr>
        </p:nvSpPr>
        <p:spPr>
          <a:xfrm>
            <a:off x="490939" y="2623098"/>
            <a:ext cx="3405614" cy="3317328"/>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294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4" name="Straight Connector 13"/>
          <p:cNvCxnSpPr/>
          <p:nvPr userDrawn="1"/>
        </p:nvCxnSpPr>
        <p:spPr>
          <a:xfrm>
            <a:off x="3167640" y="1791167"/>
            <a:ext cx="0" cy="4073058"/>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780313"/>
            <a:ext cx="0" cy="408391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9"/>
          <p:cNvSpPr>
            <a:spLocks noGrp="1"/>
          </p:cNvSpPr>
          <p:nvPr>
            <p:ph type="body" sz="quarter" idx="21"/>
          </p:nvPr>
        </p:nvSpPr>
        <p:spPr>
          <a:xfrm>
            <a:off x="3412422"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9"/>
          <p:cNvSpPr>
            <a:spLocks noGrp="1"/>
          </p:cNvSpPr>
          <p:nvPr>
            <p:ph type="body" sz="quarter" idx="22"/>
          </p:nvPr>
        </p:nvSpPr>
        <p:spPr>
          <a:xfrm>
            <a:off x="6332423"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23"/>
          </p:nvPr>
        </p:nvSpPr>
        <p:spPr>
          <a:xfrm>
            <a:off x="9255280"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5"/>
          <p:cNvSpPr>
            <a:spLocks noGrp="1"/>
          </p:cNvSpPr>
          <p:nvPr>
            <p:ph sz="quarter" idx="17"/>
          </p:nvPr>
        </p:nvSpPr>
        <p:spPr>
          <a:xfrm>
            <a:off x="490939"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49810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llout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39825"/>
            <a:ext cx="7942744" cy="480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03261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llout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5"/>
          </p:nvPr>
        </p:nvSpPr>
        <p:spPr>
          <a:xfrm>
            <a:off x="490939" y="1206500"/>
            <a:ext cx="7937550" cy="4648200"/>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3564600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5" name="Rectangle 4"/>
          <p:cNvSpPr/>
          <p:nvPr userDrawn="1"/>
        </p:nvSpPr>
        <p:spPr>
          <a:xfrm>
            <a:off x="489338"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a:xfrm>
            <a:off x="6352209"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3968" y="3217928"/>
            <a:ext cx="253934" cy="596900"/>
          </a:xfrm>
          <a:prstGeom prst="rect">
            <a:avLst/>
          </a:prstGeom>
        </p:spPr>
      </p:pic>
      <p:sp>
        <p:nvSpPr>
          <p:cNvPr id="2" name="Title 1"/>
          <p:cNvSpPr>
            <a:spLocks noGrp="1"/>
          </p:cNvSpPr>
          <p:nvPr>
            <p:ph type="title"/>
          </p:nvPr>
        </p:nvSpPr>
        <p:spPr>
          <a:xfrm>
            <a:off x="489338"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89339" y="1142212"/>
            <a:ext cx="5347755"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729005"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quarter" idx="15"/>
          </p:nvPr>
        </p:nvSpPr>
        <p:spPr>
          <a:xfrm>
            <a:off x="6361399" y="1142212"/>
            <a:ext cx="5338604"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6586412"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4993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ption 4">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4" name="Picture Placeholder 3"/>
          <p:cNvSpPr>
            <a:spLocks noGrp="1"/>
          </p:cNvSpPr>
          <p:nvPr>
            <p:ph type="pic" sz="quarter" idx="15"/>
          </p:nvPr>
        </p:nvSpPr>
        <p:spPr>
          <a:xfrm>
            <a:off x="-1"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99742" y="3657600"/>
            <a:ext cx="11209064" cy="1517904"/>
          </a:xfrm>
        </p:spPr>
        <p:txBody>
          <a:bodyPr anchor="t" anchorCtr="0"/>
          <a:lstStyle>
            <a:lvl1pPr>
              <a:lnSpc>
                <a:spcPct val="82000"/>
              </a:lnSpc>
              <a:spcAft>
                <a:spcPts val="800"/>
              </a:spcAft>
              <a:defRPr sz="3600">
                <a:solidFill>
                  <a:schemeClr val="tx1"/>
                </a:solidFill>
              </a:defRPr>
            </a:lvl1pPr>
          </a:lstStyle>
          <a:p>
            <a:r>
              <a:rPr lang="en-US" dirty="0" smtClean="0"/>
              <a:t>Click to edit Master title style</a:t>
            </a:r>
            <a:br>
              <a:rPr lang="en-US" dirty="0" smtClean="0"/>
            </a:br>
            <a:r>
              <a:rPr lang="en-US" dirty="0" smtClean="0"/>
              <a:t>type style</a:t>
            </a:r>
            <a:endParaRPr lang="en-US" dirty="0"/>
          </a:p>
        </p:txBody>
      </p:sp>
      <p:sp>
        <p:nvSpPr>
          <p:cNvPr id="5" name="Text Placeholder 4"/>
          <p:cNvSpPr>
            <a:spLocks noGrp="1"/>
          </p:cNvSpPr>
          <p:nvPr>
            <p:ph type="body" sz="quarter" idx="23"/>
          </p:nvPr>
        </p:nvSpPr>
        <p:spPr>
          <a:xfrm>
            <a:off x="499742"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9743"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82278824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240408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Tree>
    <p:extLst>
      <p:ext uri="{BB962C8B-B14F-4D97-AF65-F5344CB8AC3E}">
        <p14:creationId xmlns:p14="http://schemas.microsoft.com/office/powerpoint/2010/main" val="180149873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Globe White Background">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4913044" y="2189163"/>
            <a:ext cx="2339848" cy="2339848"/>
          </a:xfrm>
          <a:prstGeom prst="rect">
            <a:avLst/>
          </a:prstGeom>
        </p:spPr>
      </p:pic>
    </p:spTree>
    <p:extLst>
      <p:ext uri="{BB962C8B-B14F-4D97-AF65-F5344CB8AC3E}">
        <p14:creationId xmlns:p14="http://schemas.microsoft.com/office/powerpoint/2010/main" val="34306927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MYW White Background">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3683483" y="2212383"/>
            <a:ext cx="4821858" cy="2433234"/>
          </a:xfrm>
          <a:prstGeom prst="rect">
            <a:avLst/>
          </a:prstGeom>
        </p:spPr>
      </p:pic>
    </p:spTree>
    <p:extLst>
      <p:ext uri="{BB962C8B-B14F-4D97-AF65-F5344CB8AC3E}">
        <p14:creationId xmlns:p14="http://schemas.microsoft.com/office/powerpoint/2010/main" val="18919190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Globe Black Background">
    <p:bg>
      <p:bgRef idx="1001">
        <a:schemeClr val="bg2"/>
      </p:bgRef>
    </p:bg>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4924488" y="2189163"/>
            <a:ext cx="2339848" cy="2339848"/>
          </a:xfrm>
          <a:prstGeom prst="rect">
            <a:avLst/>
          </a:prstGeom>
        </p:spPr>
      </p:pic>
    </p:spTree>
    <p:extLst>
      <p:ext uri="{BB962C8B-B14F-4D97-AF65-F5344CB8AC3E}">
        <p14:creationId xmlns:p14="http://schemas.microsoft.com/office/powerpoint/2010/main" val="30664820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MYW Black Background">
    <p:bg>
      <p:bgRef idx="1001">
        <a:schemeClr val="bg2"/>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3683483" y="2212383"/>
            <a:ext cx="4821858" cy="2433233"/>
          </a:xfrm>
          <a:prstGeom prst="rect">
            <a:avLst/>
          </a:prstGeom>
        </p:spPr>
      </p:pic>
    </p:spTree>
    <p:extLst>
      <p:ext uri="{BB962C8B-B14F-4D97-AF65-F5344CB8AC3E}">
        <p14:creationId xmlns:p14="http://schemas.microsoft.com/office/powerpoint/2010/main" val="28893490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5296001" y="2560638"/>
            <a:ext cx="1596822" cy="1596822"/>
          </a:xfrm>
          <a:prstGeom prst="rect">
            <a:avLst/>
          </a:prstGeom>
        </p:spPr>
      </p:pic>
    </p:spTree>
    <p:extLst>
      <p:ext uri="{BB962C8B-B14F-4D97-AF65-F5344CB8AC3E}">
        <p14:creationId xmlns:p14="http://schemas.microsoft.com/office/powerpoint/2010/main" val="2888874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MYW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3683483" y="2212383"/>
            <a:ext cx="4821858" cy="2433233"/>
          </a:xfrm>
          <a:prstGeom prst="rect">
            <a:avLst/>
          </a:prstGeom>
        </p:spPr>
      </p:pic>
    </p:spTree>
    <p:extLst>
      <p:ext uri="{BB962C8B-B14F-4D97-AF65-F5344CB8AC3E}">
        <p14:creationId xmlns:p14="http://schemas.microsoft.com/office/powerpoint/2010/main" val="454432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22808275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4" name="Text Placeholder 13"/>
          <p:cNvSpPr>
            <a:spLocks noGrp="1"/>
          </p:cNvSpPr>
          <p:nvPr>
            <p:ph type="body" sz="quarter" idx="14"/>
          </p:nvPr>
        </p:nvSpPr>
        <p:spPr>
          <a:xfrm>
            <a:off x="499064" y="594859"/>
            <a:ext cx="5609823" cy="244486"/>
          </a:xfrm>
        </p:spPr>
        <p:txBody>
          <a:bodyPr/>
          <a:lstStyle>
            <a:lvl1pPr marL="0" indent="0">
              <a:spcAft>
                <a:spcPts val="400"/>
              </a:spcAft>
              <a:buFontTx/>
              <a:buNone/>
              <a:defRPr sz="1400">
                <a:solidFill>
                  <a:schemeClr val="tx2"/>
                </a:solidFill>
              </a:defRPr>
            </a:lvl1pPr>
            <a:lvl2pPr marL="0" indent="0">
              <a:spcAft>
                <a:spcPts val="400"/>
              </a:spcAft>
              <a:buFontTx/>
              <a:buNone/>
              <a:defRPr sz="1400">
                <a:solidFill>
                  <a:schemeClr val="tx2"/>
                </a:solidFill>
              </a:defRPr>
            </a:lvl2pPr>
            <a:lvl3pPr marL="0" indent="0">
              <a:spcAft>
                <a:spcPts val="400"/>
              </a:spcAft>
              <a:buFontTx/>
              <a:buNone/>
              <a:defRPr sz="1400">
                <a:solidFill>
                  <a:schemeClr val="tx2"/>
                </a:solidFill>
              </a:defRPr>
            </a:lvl3pPr>
            <a:lvl4pPr marL="0" indent="0">
              <a:spcAft>
                <a:spcPts val="400"/>
              </a:spcAft>
              <a:buFontTx/>
              <a:buNone/>
              <a:defRPr sz="1400">
                <a:solidFill>
                  <a:schemeClr val="tx2"/>
                </a:solidFill>
              </a:defRPr>
            </a:lvl4pPr>
            <a:lvl5pPr marL="0" indent="0">
              <a:spcAft>
                <a:spcPts val="400"/>
              </a:spcAft>
              <a:buFontTx/>
              <a:buNone/>
              <a:defRPr sz="1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9063" y="939800"/>
            <a:ext cx="11209064" cy="1511764"/>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9063" y="2459736"/>
            <a:ext cx="11213719" cy="914400"/>
          </a:xfrm>
        </p:spPr>
        <p:txBody>
          <a:bodyPr/>
          <a:lstStyle>
            <a:lvl1pPr>
              <a:defRPr sz="2400" baseline="0"/>
            </a:lvl1pPr>
            <a:lvl2pPr>
              <a:defRPr sz="2000" baseline="0"/>
            </a:lvl2pPr>
            <a:lvl3pPr>
              <a:defRPr sz="2000" baseline="0"/>
            </a:lvl3pPr>
            <a:lvl4pPr>
              <a:defRPr sz="2000" baseline="0"/>
            </a:lvl4pPr>
            <a:lvl5pPr>
              <a:defRPr sz="2000" baseline="0"/>
            </a:lvl5pPr>
          </a:lstStyle>
          <a:p>
            <a:pPr lvl="0"/>
            <a:r>
              <a:rPr lang="en-US" smtClean="0"/>
              <a:t>Click to edit Master text styles</a:t>
            </a:r>
          </a:p>
        </p:txBody>
      </p:sp>
      <p:sp>
        <p:nvSpPr>
          <p:cNvPr id="10" name="Text Placeholder 9"/>
          <p:cNvSpPr>
            <a:spLocks noGrp="1"/>
          </p:cNvSpPr>
          <p:nvPr>
            <p:ph type="body" sz="quarter" idx="13"/>
          </p:nvPr>
        </p:nvSpPr>
        <p:spPr>
          <a:xfrm>
            <a:off x="499064" y="3474721"/>
            <a:ext cx="5609823" cy="2335211"/>
          </a:xfrm>
        </p:spPr>
        <p:txBody>
          <a:bodyPr/>
          <a:lstStyle>
            <a:lvl1pPr marL="0" indent="0">
              <a:lnSpc>
                <a:spcPct val="100000"/>
              </a:lnSpc>
              <a:spcAft>
                <a:spcPts val="600"/>
              </a:spcAft>
              <a:buFontTx/>
              <a:buNone/>
              <a:defRPr sz="2000" baseline="0">
                <a:solidFill>
                  <a:schemeClr val="tx2"/>
                </a:solidFill>
              </a:defRPr>
            </a:lvl1pPr>
            <a:lvl2pPr marL="0" indent="0">
              <a:lnSpc>
                <a:spcPct val="100000"/>
              </a:lnSpc>
              <a:spcAft>
                <a:spcPts val="600"/>
              </a:spcAft>
              <a:buFontTx/>
              <a:buNone/>
              <a:defRPr sz="2000" baseline="0">
                <a:solidFill>
                  <a:schemeClr val="tx2"/>
                </a:solidFill>
              </a:defRPr>
            </a:lvl2pPr>
            <a:lvl3pPr marL="0" indent="0">
              <a:lnSpc>
                <a:spcPct val="100000"/>
              </a:lnSpc>
              <a:spcAft>
                <a:spcPts val="600"/>
              </a:spcAft>
              <a:buFontTx/>
              <a:buNone/>
              <a:defRPr sz="2000" baseline="0">
                <a:solidFill>
                  <a:schemeClr val="tx2"/>
                </a:solidFill>
              </a:defRPr>
            </a:lvl3pPr>
            <a:lvl4pPr marL="0" indent="0">
              <a:lnSpc>
                <a:spcPct val="100000"/>
              </a:lnSpc>
              <a:spcAft>
                <a:spcPts val="600"/>
              </a:spcAft>
              <a:buFontTx/>
              <a:buNone/>
              <a:defRPr sz="2000" baseline="0">
                <a:solidFill>
                  <a:schemeClr val="tx2"/>
                </a:solidFill>
              </a:defRPr>
            </a:lvl4pPr>
            <a:lvl5pPr marL="0" indent="0">
              <a:lnSpc>
                <a:spcPct val="100000"/>
              </a:lnSpc>
              <a:spcAft>
                <a:spcPts val="600"/>
              </a:spcAft>
              <a:buFontTx/>
              <a:buNone/>
              <a:defRPr sz="20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2322254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ption 5">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2" name="Picture Placeholder 3"/>
          <p:cNvSpPr>
            <a:spLocks noGrp="1"/>
          </p:cNvSpPr>
          <p:nvPr>
            <p:ph type="pic" sz="quarter" idx="16"/>
          </p:nvPr>
        </p:nvSpPr>
        <p:spPr>
          <a:xfrm>
            <a:off x="0" y="1"/>
            <a:ext cx="12188825" cy="3425825"/>
          </a:xfrm>
        </p:spPr>
        <p:txBody>
          <a:bodyPr/>
          <a:lstStyle>
            <a:lvl1pPr>
              <a:defRPr sz="1800">
                <a:solidFill>
                  <a:schemeClr val="bg2"/>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23286371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Option 3">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lnSpc>
                <a:spcPct val="90000"/>
              </a:lnSpc>
              <a:spcAft>
                <a:spcPts val="400"/>
              </a:spcAft>
              <a:buFontTx/>
              <a:buNone/>
              <a:defRPr sz="1400">
                <a:solidFill>
                  <a:schemeClr val="tx1"/>
                </a:solidFill>
              </a:defRPr>
            </a:lvl1pPr>
            <a:lvl2pPr marL="0" indent="0">
              <a:lnSpc>
                <a:spcPct val="90000"/>
              </a:lnSpc>
              <a:spcAft>
                <a:spcPts val="400"/>
              </a:spcAft>
              <a:buFontTx/>
              <a:buNone/>
              <a:defRPr sz="1400">
                <a:solidFill>
                  <a:schemeClr val="tx1"/>
                </a:solidFill>
              </a:defRPr>
            </a:lvl2pPr>
            <a:lvl3pPr marL="0" indent="0">
              <a:lnSpc>
                <a:spcPct val="90000"/>
              </a:lnSpc>
              <a:spcAft>
                <a:spcPts val="400"/>
              </a:spcAft>
              <a:buFontTx/>
              <a:buNone/>
              <a:defRPr sz="1400">
                <a:solidFill>
                  <a:schemeClr val="tx1"/>
                </a:solidFill>
              </a:defRPr>
            </a:lvl3pPr>
            <a:lvl4pPr marL="0" indent="0">
              <a:lnSpc>
                <a:spcPct val="90000"/>
              </a:lnSpc>
              <a:spcAft>
                <a:spcPts val="400"/>
              </a:spcAft>
              <a:buFontTx/>
              <a:buNone/>
              <a:defRPr sz="1400">
                <a:solidFill>
                  <a:schemeClr val="tx1"/>
                </a:solidFill>
              </a:defRPr>
            </a:lvl4pPr>
            <a:lvl5pPr marL="0" indent="0">
              <a:lnSpc>
                <a:spcPct val="90000"/>
              </a:lnSpc>
              <a:spcAft>
                <a:spcPts val="400"/>
              </a:spcAft>
              <a:buFontTx/>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39801"/>
            <a:ext cx="11209064" cy="1511763"/>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8798" y="2459736"/>
            <a:ext cx="11213719" cy="914400"/>
          </a:xfrm>
        </p:spPr>
        <p:txBody>
          <a:bodyPr/>
          <a:lstStyle>
            <a:lvl1pPr>
              <a:defRPr sz="2400" baseline="0"/>
            </a:lvl1pPr>
            <a:lvl2pPr>
              <a:defRPr sz="2400" baseline="0"/>
            </a:lvl2pPr>
            <a:lvl3pPr>
              <a:defRPr sz="2400" baseline="0"/>
            </a:lvl3pPr>
            <a:lvl4pPr>
              <a:defRPr sz="2400" baseline="0"/>
            </a:lvl4pPr>
            <a:lvl5pPr>
              <a:defRPr sz="2400" baseline="0"/>
            </a:lvl5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baseline="0">
                <a:solidFill>
                  <a:schemeClr val="bg1"/>
                </a:solidFill>
              </a:defRPr>
            </a:lvl1pPr>
            <a:lvl2pPr marL="0" indent="0">
              <a:lnSpc>
                <a:spcPct val="100000"/>
              </a:lnSpc>
              <a:spcAft>
                <a:spcPts val="600"/>
              </a:spcAft>
              <a:buFontTx/>
              <a:buNone/>
              <a:defRPr sz="2000" baseline="0">
                <a:solidFill>
                  <a:schemeClr val="bg1"/>
                </a:solidFill>
              </a:defRPr>
            </a:lvl2pPr>
            <a:lvl3pPr marL="0" indent="0">
              <a:lnSpc>
                <a:spcPct val="100000"/>
              </a:lnSpc>
              <a:spcAft>
                <a:spcPts val="600"/>
              </a:spcAft>
              <a:buFontTx/>
              <a:buNone/>
              <a:defRPr sz="2000" baseline="0">
                <a:solidFill>
                  <a:schemeClr val="bg1"/>
                </a:solidFill>
              </a:defRPr>
            </a:lvl3pPr>
            <a:lvl4pPr marL="0" indent="0">
              <a:lnSpc>
                <a:spcPct val="100000"/>
              </a:lnSpc>
              <a:spcAft>
                <a:spcPts val="600"/>
              </a:spcAft>
              <a:buFontTx/>
              <a:buNone/>
              <a:defRPr sz="2000" baseline="0">
                <a:solidFill>
                  <a:schemeClr val="bg1"/>
                </a:solidFill>
              </a:defRPr>
            </a:lvl4pPr>
            <a:lvl5pPr marL="0" indent="0">
              <a:lnSpc>
                <a:spcPct val="100000"/>
              </a:lnSpc>
              <a:spcAft>
                <a:spcPts val="600"/>
              </a:spcAft>
              <a:buFontTx/>
              <a:buNone/>
              <a:defRPr sz="20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381584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Option 4">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4" name="Picture Placeholder 3"/>
          <p:cNvSpPr>
            <a:spLocks noGrp="1"/>
          </p:cNvSpPr>
          <p:nvPr>
            <p:ph type="pic" sz="quarter" idx="15"/>
          </p:nvPr>
        </p:nvSpPr>
        <p:spPr>
          <a:xfrm>
            <a:off x="-1"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99742" y="3657600"/>
            <a:ext cx="11209064" cy="1517904"/>
          </a:xfrm>
        </p:spPr>
        <p:txBody>
          <a:bodyPr anchor="t" anchorCtr="0"/>
          <a:lstStyle>
            <a:lvl1pPr>
              <a:lnSpc>
                <a:spcPct val="82000"/>
              </a:lnSpc>
              <a:spcAft>
                <a:spcPts val="800"/>
              </a:spcAft>
              <a:defRPr sz="3600">
                <a:solidFill>
                  <a:schemeClr val="tx1"/>
                </a:solidFill>
              </a:defRPr>
            </a:lvl1pPr>
          </a:lstStyle>
          <a:p>
            <a:r>
              <a:rPr lang="en-US" dirty="0" smtClean="0"/>
              <a:t>Click to edit Master title style</a:t>
            </a:r>
            <a:br>
              <a:rPr lang="en-US" dirty="0" smtClean="0"/>
            </a:br>
            <a:r>
              <a:rPr lang="en-US" dirty="0" smtClean="0"/>
              <a:t>type style</a:t>
            </a:r>
            <a:endParaRPr lang="en-US" dirty="0"/>
          </a:p>
        </p:txBody>
      </p:sp>
      <p:sp>
        <p:nvSpPr>
          <p:cNvPr id="5" name="Text Placeholder 4"/>
          <p:cNvSpPr>
            <a:spLocks noGrp="1"/>
          </p:cNvSpPr>
          <p:nvPr>
            <p:ph type="body" sz="quarter" idx="23"/>
          </p:nvPr>
        </p:nvSpPr>
        <p:spPr>
          <a:xfrm>
            <a:off x="499742"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9743"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2097918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Option 5">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2" name="Picture Placeholder 3"/>
          <p:cNvSpPr>
            <a:spLocks noGrp="1"/>
          </p:cNvSpPr>
          <p:nvPr>
            <p:ph type="pic" sz="quarter" idx="16"/>
          </p:nvPr>
        </p:nvSpPr>
        <p:spPr>
          <a:xfrm>
            <a:off x="0" y="1"/>
            <a:ext cx="12188825" cy="3425825"/>
          </a:xfrm>
        </p:spPr>
        <p:txBody>
          <a:bodyPr/>
          <a:lstStyle>
            <a:lvl1pPr>
              <a:defRPr sz="1800">
                <a:solidFill>
                  <a:schemeClr val="bg2"/>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9732770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Option 6">
    <p:bg>
      <p:bgRef idx="1001">
        <a:schemeClr val="bg2"/>
      </p:bgRef>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4" name="Picture Placeholder 3"/>
          <p:cNvSpPr>
            <a:spLocks noGrp="1"/>
          </p:cNvSpPr>
          <p:nvPr>
            <p:ph type="pic" sz="quarter" idx="15"/>
          </p:nvPr>
        </p:nvSpPr>
        <p:spPr>
          <a:xfrm>
            <a:off x="-1"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5" name="Text Placeholder 4"/>
          <p:cNvSpPr>
            <a:spLocks noGrp="1"/>
          </p:cNvSpPr>
          <p:nvPr>
            <p:ph type="body" sz="quarter" idx="23"/>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2290452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Option 7">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2" name="Picture Placeholder 3"/>
          <p:cNvSpPr>
            <a:spLocks noGrp="1"/>
          </p:cNvSpPr>
          <p:nvPr>
            <p:ph type="pic" sz="quarter" idx="16"/>
          </p:nvPr>
        </p:nvSpPr>
        <p:spPr>
          <a:xfrm>
            <a:off x="0" y="1"/>
            <a:ext cx="12188825" cy="3425825"/>
          </a:xfrm>
        </p:spPr>
        <p:txBody>
          <a:bodyPr/>
          <a:lstStyle>
            <a:lvl1pPr>
              <a:defRPr sz="1800">
                <a:solidFill>
                  <a:schemeClr val="accent6"/>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34764339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Option 8">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24979" y="6075784"/>
            <a:ext cx="661784" cy="496467"/>
          </a:xfrm>
          <a:prstGeom prst="rect">
            <a:avLst/>
          </a:prstGeom>
        </p:spPr>
      </p:pic>
      <p:sp>
        <p:nvSpPr>
          <p:cNvPr id="12" name="Picture Placeholder 3"/>
          <p:cNvSpPr>
            <a:spLocks noGrp="1"/>
          </p:cNvSpPr>
          <p:nvPr>
            <p:ph type="pic" sz="quarter" idx="16" hasCustomPrompt="1"/>
          </p:nvPr>
        </p:nvSpPr>
        <p:spPr>
          <a:xfrm>
            <a:off x="0" y="0"/>
            <a:ext cx="12188825" cy="6858000"/>
          </a:xfrm>
          <a:solidFill>
            <a:schemeClr val="bg2"/>
          </a:solidFill>
        </p:spPr>
        <p:txBody>
          <a:bodyPr/>
          <a:lstStyle>
            <a:lvl1pPr marL="0" marR="0" indent="0" algn="l" defTabSz="457200" rtl="0" eaLnBrk="1" fontAlgn="auto" latinLnBrk="0" hangingPunct="1">
              <a:lnSpc>
                <a:spcPct val="90000"/>
              </a:lnSpc>
              <a:spcBef>
                <a:spcPts val="0"/>
              </a:spcBef>
              <a:spcAft>
                <a:spcPts val="600"/>
              </a:spcAft>
              <a:buClr>
                <a:schemeClr val="tx1"/>
              </a:buClr>
              <a:buSzTx/>
              <a:buFont typeface="Arial"/>
              <a:buNone/>
              <a:tabLst/>
              <a:defRPr sz="1800" baseline="0">
                <a:solidFill>
                  <a:schemeClr val="bg1"/>
                </a:solidFill>
              </a:defRPr>
            </a:lvl1pPr>
          </a:lstStyle>
          <a:p>
            <a:r>
              <a:rPr lang="en-US" dirty="0" smtClean="0"/>
              <a:t>Drag picture to placeholder or click icon to add. The Globe Alone logo and footer should sit on top of picture.</a:t>
            </a:r>
          </a:p>
        </p:txBody>
      </p:sp>
      <p:sp>
        <p:nvSpPr>
          <p:cNvPr id="2" name="Title 1"/>
          <p:cNvSpPr>
            <a:spLocks noGrp="1"/>
          </p:cNvSpPr>
          <p:nvPr>
            <p:ph type="title"/>
          </p:nvPr>
        </p:nvSpPr>
        <p:spPr bwMode="white">
          <a:xfrm>
            <a:off x="498798" y="3276600"/>
            <a:ext cx="11209064" cy="1510747"/>
          </a:xfrm>
        </p:spPr>
        <p:txBody>
          <a:bodyPr anchor="b" anchorCtr="0"/>
          <a:lstStyle>
            <a:lvl1pPr>
              <a:lnSpc>
                <a:spcPct val="82000"/>
              </a:lnSpc>
              <a:spcAft>
                <a:spcPts val="800"/>
              </a:spcAft>
              <a:defRPr sz="3600">
                <a:solidFill>
                  <a:schemeClr val="bg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809744"/>
            <a:ext cx="10885298" cy="444500"/>
          </a:xfrm>
        </p:spPr>
        <p:txBody>
          <a:bodyPr/>
          <a:lstStyle>
            <a:lvl1pPr>
              <a:defRPr>
                <a:solidFill>
                  <a:schemeClr val="bg1"/>
                </a:solidFill>
              </a:defRPr>
            </a:lvl1p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91594211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Option 1">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351232681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Option 2">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498798" y="1634067"/>
            <a:ext cx="11209064" cy="1515534"/>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chemeClr val="tx1"/>
                </a:solidFill>
              </a:defRPr>
            </a:lvl1pPr>
            <a:lvl2pPr marL="0" indent="0">
              <a:lnSpc>
                <a:spcPct val="90000"/>
              </a:lnSpc>
              <a:spcAft>
                <a:spcPts val="600"/>
              </a:spcAft>
              <a:buFontTx/>
              <a:buNone/>
              <a:defRPr sz="2400">
                <a:solidFill>
                  <a:schemeClr val="tx1"/>
                </a:solidFill>
              </a:defRPr>
            </a:lvl2pPr>
            <a:lvl3pPr marL="0" indent="0">
              <a:lnSpc>
                <a:spcPct val="90000"/>
              </a:lnSpc>
              <a:spcAft>
                <a:spcPts val="600"/>
              </a:spcAft>
              <a:buFontTx/>
              <a:buNone/>
              <a:defRPr sz="2400">
                <a:solidFill>
                  <a:schemeClr val="tx1"/>
                </a:solidFill>
              </a:defRPr>
            </a:lvl3pPr>
            <a:lvl4pPr marL="0" indent="0">
              <a:lnSpc>
                <a:spcPct val="90000"/>
              </a:lnSpc>
              <a:spcAft>
                <a:spcPts val="600"/>
              </a:spcAft>
              <a:buFontTx/>
              <a:buNone/>
              <a:defRPr sz="2400">
                <a:solidFill>
                  <a:schemeClr val="tx1"/>
                </a:solidFill>
              </a:defRPr>
            </a:lvl4pPr>
            <a:lvl5pPr marL="0" indent="0">
              <a:lnSpc>
                <a:spcPct val="90000"/>
              </a:lnSpc>
              <a:spcAft>
                <a:spcPts val="600"/>
              </a:spcAft>
              <a:buFontTx/>
              <a:buNone/>
              <a:defRPr sz="2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214138689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Option 3">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498798"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rgbClr val="FFFFFF"/>
                </a:solidFill>
              </a:defRPr>
            </a:lvl1pPr>
            <a:lvl2pPr marL="0" indent="0">
              <a:lnSpc>
                <a:spcPct val="90000"/>
              </a:lnSpc>
              <a:spcAft>
                <a:spcPts val="600"/>
              </a:spcAft>
              <a:buFontTx/>
              <a:buNone/>
              <a:defRPr sz="2400">
                <a:solidFill>
                  <a:srgbClr val="FFFFFF"/>
                </a:solidFill>
              </a:defRPr>
            </a:lvl2pPr>
            <a:lvl3pPr marL="0" indent="0">
              <a:lnSpc>
                <a:spcPct val="90000"/>
              </a:lnSpc>
              <a:spcAft>
                <a:spcPts val="600"/>
              </a:spcAft>
              <a:buFontTx/>
              <a:buNone/>
              <a:defRPr sz="2400">
                <a:solidFill>
                  <a:srgbClr val="FFFFFF"/>
                </a:solidFill>
              </a:defRPr>
            </a:lvl3pPr>
            <a:lvl4pPr marL="0" indent="0">
              <a:lnSpc>
                <a:spcPct val="90000"/>
              </a:lnSpc>
              <a:spcAft>
                <a:spcPts val="600"/>
              </a:spcAft>
              <a:buFontTx/>
              <a:buNone/>
              <a:defRPr sz="2400">
                <a:solidFill>
                  <a:srgbClr val="FFFFFF"/>
                </a:solidFill>
              </a:defRPr>
            </a:lvl4pPr>
            <a:lvl5pPr marL="0" indent="0">
              <a:lnSpc>
                <a:spcPct val="90000"/>
              </a:lnSpc>
              <a:spcAft>
                <a:spcPts val="600"/>
              </a:spcAft>
              <a:buFontTx/>
              <a:buNone/>
              <a:defRPr sz="24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33751452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8798" y="1642533"/>
            <a:ext cx="11209064" cy="1512147"/>
          </a:xfrm>
        </p:spPr>
        <p:txBody>
          <a:bodyPr anchor="b" anchorCtr="0"/>
          <a:lstStyle>
            <a:lvl1pPr>
              <a:lnSpc>
                <a:spcPct val="82000"/>
              </a:lnSpc>
              <a:spcAft>
                <a:spcPts val="800"/>
              </a:spcAft>
              <a:defRPr sz="3600">
                <a:solidFill>
                  <a:schemeClr val="tx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68309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ption 6">
    <p:bg>
      <p:bgRef idx="1001">
        <a:schemeClr val="bg2"/>
      </p:bgRef>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4" name="Picture Placeholder 3"/>
          <p:cNvSpPr>
            <a:spLocks noGrp="1"/>
          </p:cNvSpPr>
          <p:nvPr>
            <p:ph type="pic" sz="quarter" idx="15"/>
          </p:nvPr>
        </p:nvSpPr>
        <p:spPr>
          <a:xfrm>
            <a:off x="-1"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5" name="Text Placeholder 4"/>
          <p:cNvSpPr>
            <a:spLocks noGrp="1"/>
          </p:cNvSpPr>
          <p:nvPr>
            <p:ph type="body" sz="quarter" idx="23"/>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10867105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Option 5">
    <p:spTree>
      <p:nvGrpSpPr>
        <p:cNvPr id="1" name=""/>
        <p:cNvGrpSpPr/>
        <p:nvPr/>
      </p:nvGrpSpPr>
      <p:grpSpPr>
        <a:xfrm>
          <a:off x="0" y="0"/>
          <a:ext cx="0" cy="0"/>
          <a:chOff x="0" y="0"/>
          <a:chExt cx="0" cy="0"/>
        </a:xfrm>
      </p:grpSpPr>
      <p:sp>
        <p:nvSpPr>
          <p:cNvPr id="6" name="Picture Placeholder 5"/>
          <p:cNvSpPr>
            <a:spLocks noGrp="1"/>
          </p:cNvSpPr>
          <p:nvPr>
            <p:ph type="pic" sz="quarter" idx="14" hasCustomPrompt="1"/>
          </p:nvPr>
        </p:nvSpPr>
        <p:spPr>
          <a:xfrm>
            <a:off x="0" y="774700"/>
            <a:ext cx="12188825" cy="6083300"/>
          </a:xfrm>
          <a:solidFill>
            <a:schemeClr val="bg2"/>
          </a:solidFill>
        </p:spPr>
        <p:txBody>
          <a:bodyPr/>
          <a:lstStyle>
            <a:lvl1pPr>
              <a:defRPr sz="1800">
                <a:solidFill>
                  <a:schemeClr val="bg1"/>
                </a:solidFill>
              </a:defRPr>
            </a:lvl1pPr>
          </a:lstStyle>
          <a:p>
            <a:r>
              <a:rPr lang="en-US" dirty="0" smtClean="0"/>
              <a:t>Drag picture to placeholder or click icon to add. The Globe Alone logo should sit on top of picture.</a:t>
            </a:r>
          </a:p>
        </p:txBody>
      </p:sp>
      <p:sp>
        <p:nvSpPr>
          <p:cNvPr id="2" name="Title 1"/>
          <p:cNvSpPr>
            <a:spLocks noGrp="1"/>
          </p:cNvSpPr>
          <p:nvPr>
            <p:ph type="title" hasCustomPrompt="1"/>
          </p:nvPr>
        </p:nvSpPr>
        <p:spPr bwMode="white">
          <a:xfrm>
            <a:off x="498798" y="1638300"/>
            <a:ext cx="11209064" cy="1516378"/>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362714368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latin typeface="+mn-lt"/>
              </a:defRPr>
            </a:lvl1pPr>
          </a:lstStyle>
          <a:p>
            <a:fld id="{12CB907E-C602-C34B-93F7-CA9E40714286}" type="slidenum">
              <a:rPr lang="en-US" smtClean="0"/>
              <a:pPr/>
              <a:t>‹#›</a:t>
            </a:fld>
            <a:r>
              <a:rPr lang="en-US" dirty="0" smtClean="0"/>
              <a:t> </a:t>
            </a:r>
            <a:endParaRPr lang="en-US" dirty="0"/>
          </a:p>
        </p:txBody>
      </p:sp>
      <p:sp>
        <p:nvSpPr>
          <p:cNvPr id="7" name="Text Placeholder 6"/>
          <p:cNvSpPr>
            <a:spLocks noGrp="1"/>
          </p:cNvSpPr>
          <p:nvPr>
            <p:ph type="body" sz="quarter" idx="13"/>
          </p:nvPr>
        </p:nvSpPr>
        <p:spPr>
          <a:xfrm>
            <a:off x="488897" y="1139825"/>
            <a:ext cx="11211106" cy="48117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49741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2"/>
          </p:nvPr>
        </p:nvSpPr>
        <p:spPr>
          <a:xfrm>
            <a:off x="490939" y="1139629"/>
            <a:ext cx="11209064" cy="4800600"/>
          </a:xfrm>
        </p:spPr>
        <p:txBody>
          <a:bodyPr/>
          <a:lstStyle>
            <a:lvl1pPr>
              <a:lnSpc>
                <a:spcPct val="90000"/>
              </a:lnSpc>
              <a:spcAft>
                <a:spcPts val="600"/>
              </a:spcAft>
              <a:defRPr sz="2400" baseline="0"/>
            </a:lvl1pPr>
            <a:lvl2pPr>
              <a:defRPr b="1">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7839073"/>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Col">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239751"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33687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Col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6227426" y="1206500"/>
            <a:ext cx="5474693" cy="4648200"/>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91475870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Col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87661" y="1139546"/>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223456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3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43000"/>
            <a:ext cx="699935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746809" y="1143000"/>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11655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3 Pho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1" name="Content Placeholder 5"/>
          <p:cNvSpPr>
            <a:spLocks noGrp="1"/>
          </p:cNvSpPr>
          <p:nvPr>
            <p:ph sz="quarter" idx="13"/>
          </p:nvPr>
        </p:nvSpPr>
        <p:spPr>
          <a:xfrm>
            <a:off x="7746809" y="1139825"/>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490940" y="1206501"/>
            <a:ext cx="6994062" cy="4648199"/>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55957575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3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9" name="Straight Connector 8"/>
          <p:cNvCxnSpPr/>
          <p:nvPr userDrawn="1"/>
        </p:nvCxnSpPr>
        <p:spPr>
          <a:xfrm>
            <a:off x="760775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687207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855021" y="1139825"/>
            <a:ext cx="3844981"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437361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4"/>
          </p:nvPr>
        </p:nvSpPr>
        <p:spPr>
          <a:xfrm>
            <a:off x="6337490" y="1118312"/>
            <a:ext cx="5362514" cy="4833226"/>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1641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ption 7">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12" name="Picture Placeholder 3"/>
          <p:cNvSpPr>
            <a:spLocks noGrp="1"/>
          </p:cNvSpPr>
          <p:nvPr>
            <p:ph type="pic" sz="quarter" idx="16"/>
          </p:nvPr>
        </p:nvSpPr>
        <p:spPr>
          <a:xfrm>
            <a:off x="0" y="1"/>
            <a:ext cx="12188825" cy="3425825"/>
          </a:xfrm>
        </p:spPr>
        <p:txBody>
          <a:bodyPr/>
          <a:lstStyle>
            <a:lvl1pPr>
              <a:defRPr sz="1800">
                <a:solidFill>
                  <a:schemeClr val="accent6"/>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12928549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Text Placeholder 3"/>
          <p:cNvSpPr>
            <a:spLocks noGrp="1"/>
          </p:cNvSpPr>
          <p:nvPr>
            <p:ph type="body" sz="quarter" idx="14"/>
          </p:nvPr>
        </p:nvSpPr>
        <p:spPr>
          <a:xfrm>
            <a:off x="487662" y="1117916"/>
            <a:ext cx="11213296"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5628058"/>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1" y="1206500"/>
            <a:ext cx="12188825"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Tree>
    <p:extLst>
      <p:ext uri="{BB962C8B-B14F-4D97-AF65-F5344CB8AC3E}">
        <p14:creationId xmlns:p14="http://schemas.microsoft.com/office/powerpoint/2010/main" val="254759607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0" y="1206500"/>
            <a:ext cx="610660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a:t>
            </a:r>
            <a:endParaRPr lang="en-US" dirty="0"/>
          </a:p>
        </p:txBody>
      </p:sp>
      <p:sp>
        <p:nvSpPr>
          <p:cNvPr id="9" name="Picture Placeholder 5"/>
          <p:cNvSpPr>
            <a:spLocks noGrp="1"/>
          </p:cNvSpPr>
          <p:nvPr>
            <p:ph type="pic" sz="quarter" idx="13" hasCustomPrompt="1"/>
          </p:nvPr>
        </p:nvSpPr>
        <p:spPr>
          <a:xfrm>
            <a:off x="6094413" y="1206500"/>
            <a:ext cx="609441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Tree>
    <p:extLst>
      <p:ext uri="{BB962C8B-B14F-4D97-AF65-F5344CB8AC3E}">
        <p14:creationId xmlns:p14="http://schemas.microsoft.com/office/powerpoint/2010/main" val="3635692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3" name="Straight Connector 12"/>
          <p:cNvCxnSpPr/>
          <p:nvPr userDrawn="1"/>
        </p:nvCxnSpPr>
        <p:spPr>
          <a:xfrm flipH="1">
            <a:off x="490939" y="3520578"/>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87661" y="1206500"/>
            <a:ext cx="2844059" cy="2128838"/>
          </a:xfrm>
        </p:spPr>
        <p:txBody>
          <a:bodyPr/>
          <a:lstStyle>
            <a:lvl1pPr>
              <a:defRPr sz="1800">
                <a:solidFill>
                  <a:schemeClr val="bg2"/>
                </a:solidFill>
              </a:defRPr>
            </a:lvl1pPr>
          </a:lstStyle>
          <a:p>
            <a:r>
              <a:rPr lang="en-US" dirty="0" smtClean="0"/>
              <a:t>Click icon to add picture</a:t>
            </a:r>
            <a:endParaRPr lang="en-US" dirty="0"/>
          </a:p>
        </p:txBody>
      </p:sp>
      <p:sp>
        <p:nvSpPr>
          <p:cNvPr id="21" name="Text Placeholder 20"/>
          <p:cNvSpPr>
            <a:spLocks noGrp="1"/>
          </p:cNvSpPr>
          <p:nvPr>
            <p:ph type="body" sz="quarter" idx="18"/>
          </p:nvPr>
        </p:nvSpPr>
        <p:spPr>
          <a:xfrm>
            <a:off x="3675693" y="1145571"/>
            <a:ext cx="8024310" cy="2306404"/>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5"/>
          <p:cNvSpPr>
            <a:spLocks noGrp="1"/>
          </p:cNvSpPr>
          <p:nvPr>
            <p:ph type="pic" sz="quarter" idx="17"/>
          </p:nvPr>
        </p:nvSpPr>
        <p:spPr>
          <a:xfrm>
            <a:off x="487661" y="3721100"/>
            <a:ext cx="2844059" cy="2133600"/>
          </a:xfrm>
        </p:spPr>
        <p:txBody>
          <a:bodyPr/>
          <a:lstStyle>
            <a:lvl1pPr>
              <a:defRPr sz="1800">
                <a:solidFill>
                  <a:schemeClr val="bg2"/>
                </a:solidFill>
              </a:defRPr>
            </a:lvl1pPr>
          </a:lstStyle>
          <a:p>
            <a:r>
              <a:rPr lang="en-US" dirty="0" smtClean="0"/>
              <a:t>Click icon to add picture</a:t>
            </a:r>
            <a:endParaRPr lang="en-US" dirty="0"/>
          </a:p>
        </p:txBody>
      </p:sp>
      <p:sp>
        <p:nvSpPr>
          <p:cNvPr id="22" name="Text Placeholder 20"/>
          <p:cNvSpPr>
            <a:spLocks noGrp="1"/>
          </p:cNvSpPr>
          <p:nvPr>
            <p:ph type="body" sz="quarter" idx="19"/>
          </p:nvPr>
        </p:nvSpPr>
        <p:spPr>
          <a:xfrm>
            <a:off x="3675693" y="3632261"/>
            <a:ext cx="8024310" cy="2309752"/>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27653"/>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3" name="Straight Connector 12"/>
          <p:cNvCxnSpPr/>
          <p:nvPr userDrawn="1"/>
        </p:nvCxnSpPr>
        <p:spPr>
          <a:xfrm flipH="1">
            <a:off x="490939" y="2690205"/>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490939" y="4365061"/>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90939" y="1209839"/>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21" name="Text Placeholder 20"/>
          <p:cNvSpPr>
            <a:spLocks noGrp="1"/>
          </p:cNvSpPr>
          <p:nvPr>
            <p:ph type="body" sz="quarter" idx="18"/>
          </p:nvPr>
        </p:nvSpPr>
        <p:spPr>
          <a:xfrm>
            <a:off x="3675693" y="1146867"/>
            <a:ext cx="8024310" cy="1461642"/>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Picture Placeholder 5"/>
          <p:cNvSpPr>
            <a:spLocks noGrp="1"/>
          </p:cNvSpPr>
          <p:nvPr>
            <p:ph type="pic" sz="quarter" idx="19"/>
          </p:nvPr>
        </p:nvSpPr>
        <p:spPr>
          <a:xfrm>
            <a:off x="490939" y="2868174"/>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38" name="Text Placeholder 20"/>
          <p:cNvSpPr>
            <a:spLocks noGrp="1"/>
          </p:cNvSpPr>
          <p:nvPr>
            <p:ph type="body" sz="quarter" idx="20"/>
          </p:nvPr>
        </p:nvSpPr>
        <p:spPr>
          <a:xfrm>
            <a:off x="3675693" y="2778378"/>
            <a:ext cx="8024310" cy="1456917"/>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Picture Placeholder 5"/>
          <p:cNvSpPr>
            <a:spLocks noGrp="1"/>
          </p:cNvSpPr>
          <p:nvPr>
            <p:ph type="pic" sz="quarter" idx="21"/>
          </p:nvPr>
        </p:nvSpPr>
        <p:spPr>
          <a:xfrm>
            <a:off x="490939" y="4546625"/>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40" name="Text Placeholder 20"/>
          <p:cNvSpPr>
            <a:spLocks noGrp="1"/>
          </p:cNvSpPr>
          <p:nvPr>
            <p:ph type="body" sz="quarter" idx="22"/>
          </p:nvPr>
        </p:nvSpPr>
        <p:spPr>
          <a:xfrm>
            <a:off x="3675693" y="4465965"/>
            <a:ext cx="8024310" cy="1485573"/>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018250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9" name="Picture Placeholder 18"/>
          <p:cNvSpPr>
            <a:spLocks noGrp="1"/>
          </p:cNvSpPr>
          <p:nvPr>
            <p:ph type="pic" sz="quarter" idx="14"/>
          </p:nvPr>
        </p:nvSpPr>
        <p:spPr>
          <a:xfrm>
            <a:off x="486707" y="1209839"/>
            <a:ext cx="5360121" cy="2317504"/>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18"/>
          <p:cNvSpPr>
            <a:spLocks noGrp="1"/>
          </p:cNvSpPr>
          <p:nvPr>
            <p:ph type="pic" sz="quarter" idx="15"/>
          </p:nvPr>
        </p:nvSpPr>
        <p:spPr>
          <a:xfrm>
            <a:off x="6339882" y="1209839"/>
            <a:ext cx="5360121" cy="2317504"/>
          </a:xfrm>
        </p:spPr>
        <p:txBody>
          <a:bodyPr/>
          <a:lstStyle>
            <a:lvl1pPr>
              <a:defRPr sz="1800">
                <a:solidFill>
                  <a:schemeClr val="bg2"/>
                </a:solidFill>
              </a:defRPr>
            </a:lvl1pPr>
          </a:lstStyle>
          <a:p>
            <a:r>
              <a:rPr lang="en-US" dirty="0" smtClean="0"/>
              <a:t>Click icon to add picture</a:t>
            </a:r>
            <a:endParaRPr lang="en-US" dirty="0"/>
          </a:p>
        </p:txBody>
      </p:sp>
      <p:sp>
        <p:nvSpPr>
          <p:cNvPr id="6" name="Content Placeholder 5"/>
          <p:cNvSpPr>
            <a:spLocks noGrp="1"/>
          </p:cNvSpPr>
          <p:nvPr>
            <p:ph sz="quarter" idx="12"/>
          </p:nvPr>
        </p:nvSpPr>
        <p:spPr>
          <a:xfrm>
            <a:off x="486707"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1696364"/>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414290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20" name="Picture Placeholder 18"/>
          <p:cNvSpPr>
            <a:spLocks noGrp="1"/>
          </p:cNvSpPr>
          <p:nvPr>
            <p:ph type="pic" sz="quarter" idx="14"/>
          </p:nvPr>
        </p:nvSpPr>
        <p:spPr>
          <a:xfrm>
            <a:off x="486706"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18"/>
          <p:cNvSpPr>
            <a:spLocks noGrp="1"/>
          </p:cNvSpPr>
          <p:nvPr>
            <p:ph type="pic" sz="quarter" idx="20"/>
          </p:nvPr>
        </p:nvSpPr>
        <p:spPr>
          <a:xfrm>
            <a:off x="4396253"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22" name="Picture Placeholder 18"/>
          <p:cNvSpPr>
            <a:spLocks noGrp="1"/>
          </p:cNvSpPr>
          <p:nvPr>
            <p:ph type="pic" sz="quarter" idx="21"/>
          </p:nvPr>
        </p:nvSpPr>
        <p:spPr>
          <a:xfrm>
            <a:off x="8299451"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14" name="Content Placeholder 5"/>
          <p:cNvSpPr>
            <a:spLocks noGrp="1"/>
          </p:cNvSpPr>
          <p:nvPr>
            <p:ph sz="quarter" idx="17"/>
          </p:nvPr>
        </p:nvSpPr>
        <p:spPr>
          <a:xfrm>
            <a:off x="486707" y="3692708"/>
            <a:ext cx="3405614" cy="225406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946137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4" name="Straight Connector 13"/>
          <p:cNvCxnSpPr/>
          <p:nvPr userDrawn="1"/>
        </p:nvCxnSpPr>
        <p:spPr>
          <a:xfrm>
            <a:off x="3167640"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8645" y="1209675"/>
            <a:ext cx="0" cy="465278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24" name="Picture Placeholder 18"/>
          <p:cNvSpPr>
            <a:spLocks noGrp="1"/>
          </p:cNvSpPr>
          <p:nvPr>
            <p:ph type="pic" sz="quarter" idx="14"/>
          </p:nvPr>
        </p:nvSpPr>
        <p:spPr>
          <a:xfrm>
            <a:off x="486707"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5" name="Picture Placeholder 18"/>
          <p:cNvSpPr>
            <a:spLocks noGrp="1"/>
          </p:cNvSpPr>
          <p:nvPr>
            <p:ph type="pic" sz="quarter" idx="21"/>
          </p:nvPr>
        </p:nvSpPr>
        <p:spPr>
          <a:xfrm>
            <a:off x="3412422"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6" name="Picture Placeholder 18"/>
          <p:cNvSpPr>
            <a:spLocks noGrp="1"/>
          </p:cNvSpPr>
          <p:nvPr>
            <p:ph type="pic" sz="quarter" idx="22"/>
          </p:nvPr>
        </p:nvSpPr>
        <p:spPr>
          <a:xfrm>
            <a:off x="6332423"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7" name="Picture Placeholder 18"/>
          <p:cNvSpPr>
            <a:spLocks noGrp="1"/>
          </p:cNvSpPr>
          <p:nvPr>
            <p:ph type="pic" sz="quarter" idx="23"/>
          </p:nvPr>
        </p:nvSpPr>
        <p:spPr>
          <a:xfrm>
            <a:off x="9239918"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13" name="Content Placeholder 5"/>
          <p:cNvSpPr>
            <a:spLocks noGrp="1"/>
          </p:cNvSpPr>
          <p:nvPr>
            <p:ph sz="quarter" idx="17"/>
          </p:nvPr>
        </p:nvSpPr>
        <p:spPr>
          <a:xfrm>
            <a:off x="486707"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672941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86707" y="1118870"/>
            <a:ext cx="11209064" cy="1340190"/>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4603"/>
            <a:ext cx="5363083" cy="3315823"/>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93292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414290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804969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39349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8300289"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75889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ption 8">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24979" y="6075784"/>
            <a:ext cx="661784" cy="496467"/>
          </a:xfrm>
          <a:prstGeom prst="rect">
            <a:avLst/>
          </a:prstGeom>
        </p:spPr>
      </p:pic>
      <p:sp>
        <p:nvSpPr>
          <p:cNvPr id="12" name="Picture Placeholder 3"/>
          <p:cNvSpPr>
            <a:spLocks noGrp="1"/>
          </p:cNvSpPr>
          <p:nvPr>
            <p:ph type="pic" sz="quarter" idx="16" hasCustomPrompt="1"/>
          </p:nvPr>
        </p:nvSpPr>
        <p:spPr>
          <a:xfrm>
            <a:off x="0" y="0"/>
            <a:ext cx="12188825" cy="6858000"/>
          </a:xfrm>
          <a:solidFill>
            <a:schemeClr val="bg2"/>
          </a:solidFill>
        </p:spPr>
        <p:txBody>
          <a:bodyPr/>
          <a:lstStyle>
            <a:lvl1pPr marL="0" marR="0" indent="0" algn="l" defTabSz="457200" rtl="0" eaLnBrk="1" fontAlgn="auto" latinLnBrk="0" hangingPunct="1">
              <a:lnSpc>
                <a:spcPct val="90000"/>
              </a:lnSpc>
              <a:spcBef>
                <a:spcPts val="0"/>
              </a:spcBef>
              <a:spcAft>
                <a:spcPts val="600"/>
              </a:spcAft>
              <a:buClr>
                <a:schemeClr val="tx1"/>
              </a:buClr>
              <a:buSzTx/>
              <a:buFont typeface="Arial"/>
              <a:buNone/>
              <a:tabLst/>
              <a:defRPr sz="1800" baseline="0">
                <a:solidFill>
                  <a:schemeClr val="bg1"/>
                </a:solidFill>
              </a:defRPr>
            </a:lvl1pPr>
          </a:lstStyle>
          <a:p>
            <a:r>
              <a:rPr lang="en-US" dirty="0" smtClean="0"/>
              <a:t>Drag picture to placeholder or click icon to add. The Globe Alone logo and footer should sit on top of picture.</a:t>
            </a:r>
          </a:p>
        </p:txBody>
      </p:sp>
      <p:sp>
        <p:nvSpPr>
          <p:cNvPr id="2" name="Title 1"/>
          <p:cNvSpPr>
            <a:spLocks noGrp="1"/>
          </p:cNvSpPr>
          <p:nvPr>
            <p:ph type="title"/>
          </p:nvPr>
        </p:nvSpPr>
        <p:spPr bwMode="white">
          <a:xfrm>
            <a:off x="498798" y="3276600"/>
            <a:ext cx="11209064" cy="1510747"/>
          </a:xfrm>
        </p:spPr>
        <p:txBody>
          <a:bodyPr anchor="b" anchorCtr="0"/>
          <a:lstStyle>
            <a:lvl1pPr>
              <a:lnSpc>
                <a:spcPct val="82000"/>
              </a:lnSpc>
              <a:spcAft>
                <a:spcPts val="800"/>
              </a:spcAft>
              <a:defRPr sz="3600">
                <a:solidFill>
                  <a:schemeClr val="bg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809744"/>
            <a:ext cx="10885298" cy="444500"/>
          </a:xfrm>
        </p:spPr>
        <p:txBody>
          <a:bodyPr/>
          <a:lstStyle>
            <a:lvl1pPr>
              <a:defRPr>
                <a:solidFill>
                  <a:schemeClr val="bg1"/>
                </a:solidFill>
              </a:defRPr>
            </a:lvl1p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148369800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3167640"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3355"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019071"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8670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5"/>
          <p:cNvSpPr>
            <a:spLocks noGrp="1"/>
          </p:cNvSpPr>
          <p:nvPr>
            <p:ph sz="quarter" idx="16"/>
          </p:nvPr>
        </p:nvSpPr>
        <p:spPr>
          <a:xfrm>
            <a:off x="3412422"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7"/>
          </p:nvPr>
        </p:nvSpPr>
        <p:spPr>
          <a:xfrm>
            <a:off x="633813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9263851"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609668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16"/>
          </p:nvPr>
        </p:nvSpPr>
        <p:spPr>
          <a:xfrm>
            <a:off x="6327186"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90939" y="2624603"/>
            <a:ext cx="5363083" cy="3315823"/>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0871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414290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9"/>
          <p:cNvSpPr>
            <a:spLocks noGrp="1"/>
          </p:cNvSpPr>
          <p:nvPr>
            <p:ph type="body" sz="quarter" idx="20"/>
          </p:nvPr>
        </p:nvSpPr>
        <p:spPr>
          <a:xfrm>
            <a:off x="4393498"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9"/>
          <p:cNvSpPr>
            <a:spLocks noGrp="1"/>
          </p:cNvSpPr>
          <p:nvPr>
            <p:ph type="body" sz="quarter" idx="21"/>
          </p:nvPr>
        </p:nvSpPr>
        <p:spPr>
          <a:xfrm>
            <a:off x="830028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5"/>
          <p:cNvSpPr>
            <a:spLocks noGrp="1"/>
          </p:cNvSpPr>
          <p:nvPr>
            <p:ph sz="quarter" idx="17"/>
          </p:nvPr>
        </p:nvSpPr>
        <p:spPr>
          <a:xfrm>
            <a:off x="490939" y="2623098"/>
            <a:ext cx="3405614" cy="3317328"/>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223093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4" name="Straight Connector 13"/>
          <p:cNvCxnSpPr/>
          <p:nvPr userDrawn="1"/>
        </p:nvCxnSpPr>
        <p:spPr>
          <a:xfrm>
            <a:off x="3167640" y="1791167"/>
            <a:ext cx="0" cy="4073058"/>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780313"/>
            <a:ext cx="0" cy="408391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9"/>
          <p:cNvSpPr>
            <a:spLocks noGrp="1"/>
          </p:cNvSpPr>
          <p:nvPr>
            <p:ph type="body" sz="quarter" idx="21"/>
          </p:nvPr>
        </p:nvSpPr>
        <p:spPr>
          <a:xfrm>
            <a:off x="3412422"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9"/>
          <p:cNvSpPr>
            <a:spLocks noGrp="1"/>
          </p:cNvSpPr>
          <p:nvPr>
            <p:ph type="body" sz="quarter" idx="22"/>
          </p:nvPr>
        </p:nvSpPr>
        <p:spPr>
          <a:xfrm>
            <a:off x="6332423"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23"/>
          </p:nvPr>
        </p:nvSpPr>
        <p:spPr>
          <a:xfrm>
            <a:off x="9255280"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5"/>
          <p:cNvSpPr>
            <a:spLocks noGrp="1"/>
          </p:cNvSpPr>
          <p:nvPr>
            <p:ph sz="quarter" idx="17"/>
          </p:nvPr>
        </p:nvSpPr>
        <p:spPr>
          <a:xfrm>
            <a:off x="490939"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48805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llout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39825"/>
            <a:ext cx="7942744" cy="480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680607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llout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5"/>
          </p:nvPr>
        </p:nvSpPr>
        <p:spPr>
          <a:xfrm>
            <a:off x="490939" y="1206500"/>
            <a:ext cx="7937550" cy="4648200"/>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404282045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5" name="Rectangle 4"/>
          <p:cNvSpPr/>
          <p:nvPr userDrawn="1"/>
        </p:nvSpPr>
        <p:spPr>
          <a:xfrm>
            <a:off x="489338"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a:xfrm>
            <a:off x="6352209"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3968" y="3217928"/>
            <a:ext cx="253934" cy="596900"/>
          </a:xfrm>
          <a:prstGeom prst="rect">
            <a:avLst/>
          </a:prstGeom>
        </p:spPr>
      </p:pic>
      <p:sp>
        <p:nvSpPr>
          <p:cNvPr id="2" name="Title 1"/>
          <p:cNvSpPr>
            <a:spLocks noGrp="1"/>
          </p:cNvSpPr>
          <p:nvPr>
            <p:ph type="title"/>
          </p:nvPr>
        </p:nvSpPr>
        <p:spPr>
          <a:xfrm>
            <a:off x="489338"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89339" y="1142212"/>
            <a:ext cx="5347755"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729005"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quarter" idx="15"/>
          </p:nvPr>
        </p:nvSpPr>
        <p:spPr>
          <a:xfrm>
            <a:off x="6361399" y="1142212"/>
            <a:ext cx="5338604"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6586412"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715539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4642719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Tree>
    <p:extLst>
      <p:ext uri="{BB962C8B-B14F-4D97-AF65-F5344CB8AC3E}">
        <p14:creationId xmlns:p14="http://schemas.microsoft.com/office/powerpoint/2010/main" val="2190218137"/>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Globe White Background">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4913044" y="2189163"/>
            <a:ext cx="2339848" cy="2339848"/>
          </a:xfrm>
          <a:prstGeom prst="rect">
            <a:avLst/>
          </a:prstGeom>
        </p:spPr>
      </p:pic>
    </p:spTree>
    <p:extLst>
      <p:ext uri="{BB962C8B-B14F-4D97-AF65-F5344CB8AC3E}">
        <p14:creationId xmlns:p14="http://schemas.microsoft.com/office/powerpoint/2010/main" val="35641333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Option 1">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11275589" y="6061077"/>
            <a:ext cx="511174" cy="511174"/>
          </a:xfrm>
          <a:prstGeom prst="rect">
            <a:avLst/>
          </a:prstGeom>
        </p:spPr>
      </p:pic>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23129039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MYW White Background">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3683483" y="2212383"/>
            <a:ext cx="4821858" cy="2433234"/>
          </a:xfrm>
          <a:prstGeom prst="rect">
            <a:avLst/>
          </a:prstGeom>
        </p:spPr>
      </p:pic>
    </p:spTree>
    <p:extLst>
      <p:ext uri="{BB962C8B-B14F-4D97-AF65-F5344CB8AC3E}">
        <p14:creationId xmlns:p14="http://schemas.microsoft.com/office/powerpoint/2010/main" val="3112418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Globe Black Background">
    <p:bg>
      <p:bgRef idx="1001">
        <a:schemeClr val="bg2"/>
      </p:bgRef>
    </p:bg>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4924488" y="2189163"/>
            <a:ext cx="2339848" cy="2339848"/>
          </a:xfrm>
          <a:prstGeom prst="rect">
            <a:avLst/>
          </a:prstGeom>
        </p:spPr>
      </p:pic>
    </p:spTree>
    <p:extLst>
      <p:ext uri="{BB962C8B-B14F-4D97-AF65-F5344CB8AC3E}">
        <p14:creationId xmlns:p14="http://schemas.microsoft.com/office/powerpoint/2010/main" val="40475377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MYW Black Background">
    <p:bg>
      <p:bgRef idx="1001">
        <a:schemeClr val="bg2"/>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3683483" y="2212383"/>
            <a:ext cx="4821858" cy="2433233"/>
          </a:xfrm>
          <a:prstGeom prst="rect">
            <a:avLst/>
          </a:prstGeom>
        </p:spPr>
      </p:pic>
    </p:spTree>
    <p:extLst>
      <p:ext uri="{BB962C8B-B14F-4D97-AF65-F5344CB8AC3E}">
        <p14:creationId xmlns:p14="http://schemas.microsoft.com/office/powerpoint/2010/main" val="7863789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5296001" y="2560638"/>
            <a:ext cx="1596822" cy="1596822"/>
          </a:xfrm>
          <a:prstGeom prst="rect">
            <a:avLst/>
          </a:prstGeom>
        </p:spPr>
      </p:pic>
    </p:spTree>
    <p:extLst>
      <p:ext uri="{BB962C8B-B14F-4D97-AF65-F5344CB8AC3E}">
        <p14:creationId xmlns:p14="http://schemas.microsoft.com/office/powerpoint/2010/main" val="33395317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MYW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black">
          <a:xfrm>
            <a:off x="3683483" y="2212383"/>
            <a:ext cx="4821858" cy="2433233"/>
          </a:xfrm>
          <a:prstGeom prst="rect">
            <a:avLst/>
          </a:prstGeom>
        </p:spPr>
      </p:pic>
    </p:spTree>
    <p:extLst>
      <p:ext uri="{BB962C8B-B14F-4D97-AF65-F5344CB8AC3E}">
        <p14:creationId xmlns:p14="http://schemas.microsoft.com/office/powerpoint/2010/main" val="17942557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9" Type="http://schemas.openxmlformats.org/officeDocument/2006/relationships/slideLayout" Target="../slideLayouts/slideLayout86.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42" Type="http://schemas.openxmlformats.org/officeDocument/2006/relationships/slideLayout" Target="../slideLayouts/slideLayout89.xml"/><Relationship Id="rId47" Type="http://schemas.openxmlformats.org/officeDocument/2006/relationships/slideLayout" Target="../slideLayouts/slideLayout94.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38" Type="http://schemas.openxmlformats.org/officeDocument/2006/relationships/slideLayout" Target="../slideLayouts/slideLayout85.xml"/><Relationship Id="rId46" Type="http://schemas.openxmlformats.org/officeDocument/2006/relationships/slideLayout" Target="../slideLayouts/slideLayout93.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29" Type="http://schemas.openxmlformats.org/officeDocument/2006/relationships/slideLayout" Target="../slideLayouts/slideLayout76.xml"/><Relationship Id="rId41" Type="http://schemas.openxmlformats.org/officeDocument/2006/relationships/slideLayout" Target="../slideLayouts/slideLayout88.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37" Type="http://schemas.openxmlformats.org/officeDocument/2006/relationships/slideLayout" Target="../slideLayouts/slideLayout84.xml"/><Relationship Id="rId40" Type="http://schemas.openxmlformats.org/officeDocument/2006/relationships/slideLayout" Target="../slideLayouts/slideLayout87.xml"/><Relationship Id="rId45" Type="http://schemas.openxmlformats.org/officeDocument/2006/relationships/slideLayout" Target="../slideLayouts/slideLayout9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slideLayout" Target="../slideLayouts/slideLayout83.xml"/><Relationship Id="rId49" Type="http://schemas.openxmlformats.org/officeDocument/2006/relationships/image" Target="../media/image1.emf"/><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4" Type="http://schemas.openxmlformats.org/officeDocument/2006/relationships/slideLayout" Target="../slideLayouts/slideLayout91.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 Id="rId43" Type="http://schemas.openxmlformats.org/officeDocument/2006/relationships/slideLayout" Target="../slideLayouts/slideLayout90.xml"/><Relationship Id="rId48" Type="http://schemas.openxmlformats.org/officeDocument/2006/relationships/theme" Target="../theme/theme2.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6" name="Slide Number Placeholder 5"/>
          <p:cNvSpPr>
            <a:spLocks noGrp="1"/>
          </p:cNvSpPr>
          <p:nvPr>
            <p:ph type="sldNum" sz="quarter" idx="4"/>
          </p:nvPr>
        </p:nvSpPr>
        <p:spPr>
          <a:xfrm>
            <a:off x="488897" y="6398261"/>
            <a:ext cx="294066" cy="224790"/>
          </a:xfrm>
          <a:prstGeom prst="rect">
            <a:avLst/>
          </a:prstGeom>
        </p:spPr>
        <p:txBody>
          <a:bodyPr vert="horz" lIns="0" tIns="0" rIns="0" bIns="0" rtlCol="0" anchor="t"/>
          <a:lstStyle>
            <a:lvl1pPr algn="l">
              <a:lnSpc>
                <a:spcPts val="1000"/>
              </a:lnSpc>
              <a:defRPr sz="800" b="0">
                <a:solidFill>
                  <a:schemeClr val="tx2"/>
                </a:solidFill>
                <a:latin typeface="+mn-lt"/>
                <a:cs typeface="ATT Aleck Sans" panose="020B0503020203020204" pitchFamily="34" charset="0"/>
              </a:defRPr>
            </a:lvl1pPr>
          </a:lstStyle>
          <a:p>
            <a:fld id="{12CB907E-C602-C34B-93F7-CA9E40714286}" type="slidenum">
              <a:rPr lang="en-US" smtClean="0"/>
              <a:pPr/>
              <a:t>‹#›</a:t>
            </a:fld>
            <a:r>
              <a:rPr lang="en-US" dirty="0" smtClean="0"/>
              <a:t> </a:t>
            </a:r>
            <a:endParaRPr lang="en-US" dirty="0"/>
          </a:p>
        </p:txBody>
      </p:sp>
      <p:sp>
        <p:nvSpPr>
          <p:cNvPr id="10" name="TextBox 9"/>
          <p:cNvSpPr txBox="1"/>
          <p:nvPr/>
        </p:nvSpPr>
        <p:spPr>
          <a:xfrm>
            <a:off x="490939" y="226831"/>
            <a:ext cx="11209064" cy="182744"/>
          </a:xfrm>
          <a:prstGeom prst="rect">
            <a:avLst/>
          </a:prstGeom>
          <a:noFill/>
          <a:ln>
            <a:noFill/>
          </a:ln>
        </p:spPr>
        <p:txBody>
          <a:bodyPr wrap="square" lIns="0" tIns="0" rIns="0" bIns="0" rtlCol="0">
            <a:noAutofit/>
          </a:bodyPr>
          <a:lstStyle/>
          <a:p>
            <a:r>
              <a:rPr lang="en-US" sz="1100" dirty="0" smtClean="0">
                <a:solidFill>
                  <a:schemeClr val="tx2"/>
                </a:solidFill>
                <a:latin typeface="+mn-lt"/>
                <a:cs typeface="ATT Aleck Sans" panose="020B0503020203020204" pitchFamily="34" charset="0"/>
              </a:rPr>
              <a:t>CDP103 – Introduction to the Continuous Deployment Platform</a:t>
            </a:r>
          </a:p>
        </p:txBody>
      </p:sp>
      <p:sp>
        <p:nvSpPr>
          <p:cNvPr id="2" name="Title Placeholder 1"/>
          <p:cNvSpPr>
            <a:spLocks noGrp="1"/>
          </p:cNvSpPr>
          <p:nvPr>
            <p:ph type="title"/>
          </p:nvPr>
        </p:nvSpPr>
        <p:spPr>
          <a:xfrm>
            <a:off x="490939" y="522779"/>
            <a:ext cx="11209064" cy="342206"/>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90939" y="1139001"/>
            <a:ext cx="11209064" cy="48030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7" name="Footer Placeholder 1"/>
          <p:cNvSpPr txBox="1">
            <a:spLocks/>
          </p:cNvSpPr>
          <p:nvPr userDrawn="1"/>
        </p:nvSpPr>
        <p:spPr>
          <a:xfrm>
            <a:off x="2787071"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3217863250"/>
      </p:ext>
    </p:extLst>
  </p:cSld>
  <p:clrMap bg1="lt1" tx1="dk1" bg2="lt2" tx2="dk2" accent1="accent1" accent2="accent2" accent3="accent3" accent4="accent4" accent5="accent5" accent6="accent6" hlink="hlink" folHlink="folHlink"/>
  <p:sldLayoutIdLst>
    <p:sldLayoutId id="2147483725" r:id="rId1"/>
    <p:sldLayoutId id="2147483715" r:id="rId2"/>
    <p:sldLayoutId id="2147483724" r:id="rId3"/>
    <p:sldLayoutId id="2147483721" r:id="rId4"/>
    <p:sldLayoutId id="2147483717" r:id="rId5"/>
    <p:sldLayoutId id="2147483729" r:id="rId6"/>
    <p:sldLayoutId id="2147483730" r:id="rId7"/>
    <p:sldLayoutId id="2147483722" r:id="rId8"/>
    <p:sldLayoutId id="2147483718" r:id="rId9"/>
    <p:sldLayoutId id="2147483720" r:id="rId10"/>
    <p:sldLayoutId id="2147483727" r:id="rId11"/>
    <p:sldLayoutId id="2147483728" r:id="rId12"/>
    <p:sldLayoutId id="2147483719" r:id="rId13"/>
    <p:sldLayoutId id="2147483650" r:id="rId14"/>
    <p:sldLayoutId id="2147483701" r:id="rId15"/>
    <p:sldLayoutId id="2147483691" r:id="rId16"/>
    <p:sldLayoutId id="2147483731" r:id="rId17"/>
    <p:sldLayoutId id="2147483698" r:id="rId18"/>
    <p:sldLayoutId id="2147483695" r:id="rId19"/>
    <p:sldLayoutId id="2147483732" r:id="rId20"/>
    <p:sldLayoutId id="2147483699" r:id="rId21"/>
    <p:sldLayoutId id="2147483700" r:id="rId22"/>
    <p:sldLayoutId id="2147483702" r:id="rId23"/>
    <p:sldLayoutId id="2147483679" r:id="rId24"/>
    <p:sldLayoutId id="2147483697" r:id="rId25"/>
    <p:sldLayoutId id="2147483689" r:id="rId26"/>
    <p:sldLayoutId id="2147483703" r:id="rId27"/>
    <p:sldLayoutId id="2147483707" r:id="rId28"/>
    <p:sldLayoutId id="2147483713" r:id="rId29"/>
    <p:sldLayoutId id="2147483714" r:id="rId30"/>
    <p:sldLayoutId id="2147483704" r:id="rId31"/>
    <p:sldLayoutId id="2147483705" r:id="rId32"/>
    <p:sldLayoutId id="2147483706" r:id="rId33"/>
    <p:sldLayoutId id="2147483712" r:id="rId34"/>
    <p:sldLayoutId id="2147483710" r:id="rId35"/>
    <p:sldLayoutId id="2147483711" r:id="rId36"/>
    <p:sldLayoutId id="2147483723" r:id="rId37"/>
    <p:sldLayoutId id="2147483733" r:id="rId38"/>
    <p:sldLayoutId id="2147483696" r:id="rId39"/>
    <p:sldLayoutId id="2147483654" r:id="rId40"/>
    <p:sldLayoutId id="2147483655" r:id="rId41"/>
    <p:sldLayoutId id="2147483660" r:id="rId42"/>
    <p:sldLayoutId id="2147483726" r:id="rId43"/>
    <p:sldLayoutId id="2147483734" r:id="rId44"/>
    <p:sldLayoutId id="2147483735" r:id="rId45"/>
    <p:sldLayoutId id="2147483736" r:id="rId46"/>
    <p:sldLayoutId id="2147483737" r:id="rId47"/>
  </p:sldLayoutIdLst>
  <p:timing>
    <p:tnLst>
      <p:par>
        <p:cTn id="1" dur="indefinite" restart="never" nodeType="tmRoot"/>
      </p:par>
    </p:tnLst>
  </p:timing>
  <p:hf hdr="0" ftr="0" dt="0"/>
  <p:txStyles>
    <p:title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p:titleStyle>
    <p:body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userDrawn="1">
          <p15:clr>
            <a:srgbClr val="F26B43"/>
          </p15:clr>
        </p15:guide>
        <p15:guide id="2" pos="2880" userDrawn="1">
          <p15:clr>
            <a:srgbClr val="F26B43"/>
          </p15:clr>
        </p15:guide>
        <p15:guide id="3" orient="horz" pos="473" userDrawn="1">
          <p15:clr>
            <a:srgbClr val="F26B43"/>
          </p15:clr>
        </p15:guide>
        <p15:guide id="4" orient="horz" pos="743" userDrawn="1">
          <p15:clr>
            <a:srgbClr val="F26B43"/>
          </p15:clr>
        </p15:guide>
        <p15:guide id="5" orient="horz" pos="3696" userDrawn="1">
          <p15:clr>
            <a:srgbClr val="F26B43"/>
          </p15:clr>
        </p15:guide>
        <p15:guide id="6" orient="horz" pos="4091" userDrawn="1">
          <p15:clr>
            <a:srgbClr val="F26B43"/>
          </p15:clr>
        </p15:guide>
        <p15:guide id="7" pos="231" userDrawn="1">
          <p15:clr>
            <a:srgbClr val="F26B43"/>
          </p15:clr>
        </p15:guide>
        <p15:guide id="8" pos="55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bwMode="black">
          <a:xfrm>
            <a:off x="11290296" y="6075784"/>
            <a:ext cx="496467" cy="496467"/>
          </a:xfrm>
          <a:prstGeom prst="rect">
            <a:avLst/>
          </a:prstGeom>
        </p:spPr>
      </p:pic>
      <p:sp>
        <p:nvSpPr>
          <p:cNvPr id="6" name="Slide Number Placeholder 5"/>
          <p:cNvSpPr>
            <a:spLocks noGrp="1"/>
          </p:cNvSpPr>
          <p:nvPr>
            <p:ph type="sldNum" sz="quarter" idx="4"/>
          </p:nvPr>
        </p:nvSpPr>
        <p:spPr>
          <a:xfrm>
            <a:off x="488897" y="6398261"/>
            <a:ext cx="294066" cy="224790"/>
          </a:xfrm>
          <a:prstGeom prst="rect">
            <a:avLst/>
          </a:prstGeom>
        </p:spPr>
        <p:txBody>
          <a:bodyPr vert="horz" lIns="0" tIns="0" rIns="0" bIns="0" rtlCol="0" anchor="t"/>
          <a:lstStyle>
            <a:lvl1pPr algn="l">
              <a:lnSpc>
                <a:spcPts val="1000"/>
              </a:lnSpc>
              <a:defRPr sz="800" b="0">
                <a:solidFill>
                  <a:schemeClr val="tx2"/>
                </a:solidFill>
                <a:latin typeface="+mn-lt"/>
                <a:cs typeface="ATT Aleck Sans" panose="020B0503020203020204" pitchFamily="34" charset="0"/>
              </a:defRPr>
            </a:lvl1pPr>
          </a:lstStyle>
          <a:p>
            <a:fld id="{12CB907E-C602-C34B-93F7-CA9E40714286}" type="slidenum">
              <a:rPr lang="en-US" smtClean="0"/>
              <a:pPr/>
              <a:t>‹#›</a:t>
            </a:fld>
            <a:r>
              <a:rPr lang="en-US" dirty="0" smtClean="0"/>
              <a:t> </a:t>
            </a:r>
            <a:endParaRPr lang="en-US" dirty="0"/>
          </a:p>
        </p:txBody>
      </p:sp>
      <p:sp>
        <p:nvSpPr>
          <p:cNvPr id="10" name="TextBox 9"/>
          <p:cNvSpPr txBox="1"/>
          <p:nvPr/>
        </p:nvSpPr>
        <p:spPr>
          <a:xfrm>
            <a:off x="490939" y="226831"/>
            <a:ext cx="11209064" cy="182744"/>
          </a:xfrm>
          <a:prstGeom prst="rect">
            <a:avLst/>
          </a:prstGeom>
          <a:noFill/>
          <a:ln>
            <a:noFill/>
          </a:ln>
        </p:spPr>
        <p:txBody>
          <a:bodyPr wrap="square" lIns="0" tIns="0" rIns="0" bIns="0" rtlCol="0">
            <a:noAutofit/>
          </a:bodyPr>
          <a:lstStyle/>
          <a:p>
            <a:r>
              <a:rPr lang="en-US" sz="1100" dirty="0" smtClean="0">
                <a:solidFill>
                  <a:schemeClr val="tx2"/>
                </a:solidFill>
                <a:latin typeface="+mn-lt"/>
                <a:cs typeface="ATT Aleck Sans" panose="020B0503020203020204" pitchFamily="34" charset="0"/>
              </a:rPr>
              <a:t>CDP103 – Introduction to the Continuous Deployment Platform</a:t>
            </a:r>
          </a:p>
        </p:txBody>
      </p:sp>
      <p:sp>
        <p:nvSpPr>
          <p:cNvPr id="2" name="Title Placeholder 1"/>
          <p:cNvSpPr>
            <a:spLocks noGrp="1"/>
          </p:cNvSpPr>
          <p:nvPr>
            <p:ph type="title"/>
          </p:nvPr>
        </p:nvSpPr>
        <p:spPr>
          <a:xfrm>
            <a:off x="490939" y="522779"/>
            <a:ext cx="11209064" cy="342206"/>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90939" y="1139001"/>
            <a:ext cx="11209064" cy="48030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7" name="Footer Placeholder 1"/>
          <p:cNvSpPr txBox="1">
            <a:spLocks/>
          </p:cNvSpPr>
          <p:nvPr userDrawn="1"/>
        </p:nvSpPr>
        <p:spPr>
          <a:xfrm>
            <a:off x="2672771" y="6571630"/>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23591865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Lst>
  <p:timing>
    <p:tnLst>
      <p:par>
        <p:cTn id="1" dur="indefinite" restart="never" nodeType="tmRoot"/>
      </p:par>
    </p:tnLst>
  </p:timing>
  <p:hf hdr="0" ftr="0" dt="0"/>
  <p:txStyles>
    <p:title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p:titleStyle>
    <p:body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p15:clr>
            <a:srgbClr val="F26B43"/>
          </p15:clr>
        </p15:guide>
        <p15:guide id="2" pos="2880">
          <p15:clr>
            <a:srgbClr val="F26B43"/>
          </p15:clr>
        </p15:guide>
        <p15:guide id="3" orient="horz" pos="473">
          <p15:clr>
            <a:srgbClr val="F26B43"/>
          </p15:clr>
        </p15:guide>
        <p15:guide id="4" orient="horz" pos="743">
          <p15:clr>
            <a:srgbClr val="F26B43"/>
          </p15:clr>
        </p15:guide>
        <p15:guide id="5" orient="horz" pos="3696">
          <p15:clr>
            <a:srgbClr val="F26B43"/>
          </p15:clr>
        </p15:guide>
        <p15:guide id="6" orient="horz" pos="4091">
          <p15:clr>
            <a:srgbClr val="F26B43"/>
          </p15:clr>
        </p15:guide>
        <p15:guide id="7" pos="231">
          <p15:clr>
            <a:srgbClr val="F26B43"/>
          </p15:clr>
        </p15:guide>
        <p15:guide id="8" pos="55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3.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28.png"/><Relationship Id="rId11" Type="http://schemas.openxmlformats.org/officeDocument/2006/relationships/image" Target="../media/image24.png"/><Relationship Id="rId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14.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37.emf"/></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40.emf"/></Relationships>
</file>

<file path=ppt/slides/_rels/slide3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title="Date"/>
          <p:cNvSpPr>
            <a:spLocks noGrp="1"/>
          </p:cNvSpPr>
          <p:nvPr>
            <p:ph type="body" sz="quarter" idx="14"/>
          </p:nvPr>
        </p:nvSpPr>
        <p:spPr/>
        <p:txBody>
          <a:bodyPr/>
          <a:lstStyle/>
          <a:p>
            <a:r>
              <a:rPr lang="en-US" dirty="0" smtClean="0"/>
              <a:t>Date</a:t>
            </a:r>
            <a:endParaRPr lang="en-US" dirty="0"/>
          </a:p>
        </p:txBody>
      </p:sp>
      <p:sp>
        <p:nvSpPr>
          <p:cNvPr id="4" name="Title 3" title="Title slide option 1"/>
          <p:cNvSpPr>
            <a:spLocks noGrp="1"/>
          </p:cNvSpPr>
          <p:nvPr>
            <p:ph type="title"/>
          </p:nvPr>
        </p:nvSpPr>
        <p:spPr/>
        <p:txBody>
          <a:bodyPr/>
          <a:lstStyle/>
          <a:p>
            <a:r>
              <a:rPr lang="en-US" b="1" dirty="0" smtClean="0"/>
              <a:t>CDP103 – Introduction to the Continuous Deployment Platform </a:t>
            </a:r>
            <a:endParaRPr lang="en-US" b="1" dirty="0"/>
          </a:p>
        </p:txBody>
      </p:sp>
      <p:sp>
        <p:nvSpPr>
          <p:cNvPr id="5" name="Text Placeholder 4" title="Subtitle placeholder"/>
          <p:cNvSpPr>
            <a:spLocks noGrp="1"/>
          </p:cNvSpPr>
          <p:nvPr>
            <p:ph type="body" sz="quarter" idx="13"/>
          </p:nvPr>
        </p:nvSpPr>
        <p:spPr/>
        <p:txBody>
          <a:bodyPr/>
          <a:lstStyle/>
          <a:p>
            <a:r>
              <a:rPr lang="en-US" dirty="0" smtClean="0"/>
              <a:t>Dewayne Hafenstein</a:t>
            </a:r>
          </a:p>
          <a:p>
            <a:r>
              <a:rPr lang="en-US" dirty="0" smtClean="0"/>
              <a:t>Principal Technical Architect</a:t>
            </a:r>
            <a:endParaRPr lang="en-US" dirty="0"/>
          </a:p>
        </p:txBody>
      </p:sp>
    </p:spTree>
    <p:extLst>
      <p:ext uri="{BB962C8B-B14F-4D97-AF65-F5344CB8AC3E}">
        <p14:creationId xmlns:p14="http://schemas.microsoft.com/office/powerpoint/2010/main" val="2400408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a:t>
            </a:fld>
            <a:r>
              <a:rPr lang="en-US" dirty="0" smtClean="0"/>
              <a:t> </a:t>
            </a:r>
            <a:endParaRPr lang="en-US" dirty="0"/>
          </a:p>
        </p:txBody>
      </p:sp>
      <p:sp>
        <p:nvSpPr>
          <p:cNvPr id="4" name="Title 3"/>
          <p:cNvSpPr>
            <a:spLocks noGrp="1"/>
          </p:cNvSpPr>
          <p:nvPr>
            <p:ph type="title"/>
          </p:nvPr>
        </p:nvSpPr>
        <p:spPr>
          <a:xfrm>
            <a:off x="490939" y="522778"/>
            <a:ext cx="11209064" cy="496875"/>
          </a:xfrm>
        </p:spPr>
        <p:txBody>
          <a:bodyPr/>
          <a:lstStyle/>
          <a:p>
            <a:r>
              <a:rPr lang="en-US" sz="2400" dirty="0" smtClean="0">
                <a:solidFill>
                  <a:schemeClr val="accent3">
                    <a:lumMod val="75000"/>
                  </a:schemeClr>
                </a:solidFill>
              </a:rPr>
              <a:t>Typical Development/Deployment/Monitoring Process</a:t>
            </a:r>
            <a:endParaRPr lang="en-US" sz="2400" dirty="0">
              <a:solidFill>
                <a:schemeClr val="accent3">
                  <a:lumMod val="75000"/>
                </a:schemeClr>
              </a:solidFill>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5750" y="2280684"/>
            <a:ext cx="649224" cy="649224"/>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601152" y="1523738"/>
            <a:ext cx="649224" cy="649224"/>
          </a:xfrm>
          <a:prstGeom prst="rect">
            <a:avLst/>
          </a:prstGeom>
        </p:spPr>
      </p:pic>
      <p:sp>
        <p:nvSpPr>
          <p:cNvPr id="9" name="TextBox 8"/>
          <p:cNvSpPr txBox="1"/>
          <p:nvPr/>
        </p:nvSpPr>
        <p:spPr>
          <a:xfrm>
            <a:off x="521546" y="2065240"/>
            <a:ext cx="1442190" cy="215444"/>
          </a:xfrm>
          <a:prstGeom prst="rect">
            <a:avLst/>
          </a:prstGeom>
          <a:noFill/>
          <a:ln>
            <a:noFill/>
          </a:ln>
        </p:spPr>
        <p:txBody>
          <a:bodyPr wrap="none" lIns="0" tIns="0" rIns="0" bIns="0" rtlCol="0">
            <a:spAutoFit/>
          </a:bodyPr>
          <a:lstStyle/>
          <a:p>
            <a:r>
              <a:rPr lang="en-US" sz="1400" b="1" dirty="0" smtClean="0">
                <a:solidFill>
                  <a:schemeClr val="tx2"/>
                </a:solidFill>
              </a:rPr>
              <a:t>Development Team</a:t>
            </a:r>
          </a:p>
        </p:txBody>
      </p:sp>
      <p:sp>
        <p:nvSpPr>
          <p:cNvPr id="10" name="TextBox 9"/>
          <p:cNvSpPr txBox="1"/>
          <p:nvPr/>
        </p:nvSpPr>
        <p:spPr>
          <a:xfrm>
            <a:off x="2977667" y="1195525"/>
            <a:ext cx="1181029" cy="215444"/>
          </a:xfrm>
          <a:prstGeom prst="rect">
            <a:avLst/>
          </a:prstGeom>
          <a:noFill/>
          <a:ln>
            <a:noFill/>
          </a:ln>
        </p:spPr>
        <p:txBody>
          <a:bodyPr wrap="none" lIns="0" tIns="0" rIns="0" bIns="0" rtlCol="0">
            <a:spAutoFit/>
          </a:bodyPr>
          <a:lstStyle/>
          <a:p>
            <a:r>
              <a:rPr lang="en-US" sz="1400" b="1" dirty="0" smtClean="0">
                <a:solidFill>
                  <a:schemeClr val="tx2"/>
                </a:solidFill>
              </a:rPr>
              <a:t>SCM Repository</a:t>
            </a:r>
          </a:p>
        </p:txBody>
      </p:sp>
      <p:sp>
        <p:nvSpPr>
          <p:cNvPr id="11" name="TextBox 10"/>
          <p:cNvSpPr txBox="1"/>
          <p:nvPr/>
        </p:nvSpPr>
        <p:spPr>
          <a:xfrm>
            <a:off x="5437658" y="1195525"/>
            <a:ext cx="955518" cy="215444"/>
          </a:xfrm>
          <a:prstGeom prst="rect">
            <a:avLst/>
          </a:prstGeom>
          <a:noFill/>
          <a:ln>
            <a:noFill/>
          </a:ln>
        </p:spPr>
        <p:txBody>
          <a:bodyPr wrap="none" lIns="0" tIns="0" rIns="0" bIns="0" rtlCol="0">
            <a:spAutoFit/>
          </a:bodyPr>
          <a:lstStyle/>
          <a:p>
            <a:r>
              <a:rPr lang="en-US" sz="1400" b="1" dirty="0" smtClean="0">
                <a:solidFill>
                  <a:schemeClr val="tx2"/>
                </a:solidFill>
              </a:rPr>
              <a:t>Build System</a:t>
            </a:r>
          </a:p>
        </p:txBody>
      </p:sp>
      <p:cxnSp>
        <p:nvCxnSpPr>
          <p:cNvPr id="16" name="Straight Arrow Connector 15"/>
          <p:cNvCxnSpPr/>
          <p:nvPr/>
        </p:nvCxnSpPr>
        <p:spPr>
          <a:xfrm flipH="1">
            <a:off x="1637964" y="2172962"/>
            <a:ext cx="1446028" cy="432334"/>
          </a:xfrm>
          <a:prstGeom prst="straightConnector1">
            <a:avLst/>
          </a:prstGeom>
          <a:ln w="28575" cmpd="sng">
            <a:solidFill>
              <a:schemeClr val="accent6"/>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1"/>
          </p:cNvCxnSpPr>
          <p:nvPr/>
        </p:nvCxnSpPr>
        <p:spPr>
          <a:xfrm flipH="1">
            <a:off x="3817037" y="1848350"/>
            <a:ext cx="1784115" cy="18336"/>
          </a:xfrm>
          <a:prstGeom prst="straightConnector1">
            <a:avLst/>
          </a:prstGeom>
          <a:ln w="6350" cmpd="sng">
            <a:solidFill>
              <a:schemeClr val="accent6"/>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38" idx="2"/>
            <a:endCxn id="8" idx="2"/>
          </p:cNvCxnSpPr>
          <p:nvPr/>
        </p:nvCxnSpPr>
        <p:spPr>
          <a:xfrm rot="5400000" flipH="1" flipV="1">
            <a:off x="4680226" y="956026"/>
            <a:ext cx="28602" cy="2462474"/>
          </a:xfrm>
          <a:prstGeom prst="curvedConnector3">
            <a:avLst>
              <a:gd name="adj1" fmla="val -1542731"/>
            </a:avLst>
          </a:prstGeom>
          <a:ln w="28575" cmpd="sng">
            <a:solidFill>
              <a:schemeClr val="accent6"/>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7578041" y="1167814"/>
            <a:ext cx="1761829" cy="215444"/>
          </a:xfrm>
          <a:prstGeom prst="rect">
            <a:avLst/>
          </a:prstGeom>
          <a:noFill/>
          <a:ln>
            <a:noFill/>
          </a:ln>
        </p:spPr>
        <p:txBody>
          <a:bodyPr wrap="none" lIns="0" tIns="0" rIns="0" bIns="0" rtlCol="0">
            <a:spAutoFit/>
          </a:bodyPr>
          <a:lstStyle/>
          <a:p>
            <a:r>
              <a:rPr lang="en-US" sz="1400" b="1" dirty="0" smtClean="0">
                <a:solidFill>
                  <a:schemeClr val="tx2"/>
                </a:solidFill>
              </a:rPr>
              <a:t>Deployment Repository</a:t>
            </a:r>
          </a:p>
        </p:txBody>
      </p:sp>
      <p:cxnSp>
        <p:nvCxnSpPr>
          <p:cNvPr id="34" name="Curved Connector 33"/>
          <p:cNvCxnSpPr>
            <a:stCxn id="8" idx="2"/>
            <a:endCxn id="42" idx="2"/>
          </p:cNvCxnSpPr>
          <p:nvPr/>
        </p:nvCxnSpPr>
        <p:spPr>
          <a:xfrm rot="16200000" flipH="1">
            <a:off x="7179914" y="918812"/>
            <a:ext cx="28602" cy="2536902"/>
          </a:xfrm>
          <a:prstGeom prst="curvedConnector3">
            <a:avLst>
              <a:gd name="adj1" fmla="val 1754255"/>
            </a:avLst>
          </a:prstGeom>
          <a:ln w="28575" cmpd="sng">
            <a:solidFill>
              <a:schemeClr val="accent6"/>
            </a:solidFill>
            <a:tailEnd type="triangle" w="med" len="lg"/>
          </a:ln>
          <a:effectLst/>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3247858" y="1495136"/>
            <a:ext cx="430863" cy="706428"/>
            <a:chOff x="3997842" y="2972437"/>
            <a:chExt cx="430863" cy="706428"/>
          </a:xfrm>
        </p:grpSpPr>
        <p:sp>
          <p:nvSpPr>
            <p:cNvPr id="38" name="Rectangle 37"/>
            <p:cNvSpPr/>
            <p:nvPr/>
          </p:nvSpPr>
          <p:spPr>
            <a:xfrm>
              <a:off x="3997842" y="323229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37" name="Rectangle 36"/>
            <p:cNvSpPr/>
            <p:nvPr/>
          </p:nvSpPr>
          <p:spPr>
            <a:xfrm>
              <a:off x="3997842" y="310236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39" name="Rectangle 38"/>
            <p:cNvSpPr/>
            <p:nvPr/>
          </p:nvSpPr>
          <p:spPr>
            <a:xfrm>
              <a:off x="3997842" y="297243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grpSp>
      <p:grpSp>
        <p:nvGrpSpPr>
          <p:cNvPr id="41" name="Group 40"/>
          <p:cNvGrpSpPr/>
          <p:nvPr/>
        </p:nvGrpSpPr>
        <p:grpSpPr>
          <a:xfrm>
            <a:off x="8247234" y="1495136"/>
            <a:ext cx="430863" cy="706428"/>
            <a:chOff x="3997842" y="2972437"/>
            <a:chExt cx="430863" cy="706428"/>
          </a:xfrm>
        </p:grpSpPr>
        <p:sp>
          <p:nvSpPr>
            <p:cNvPr id="42" name="Rectangle 41"/>
            <p:cNvSpPr/>
            <p:nvPr/>
          </p:nvSpPr>
          <p:spPr>
            <a:xfrm>
              <a:off x="3997842" y="323229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43" name="Rectangle 42"/>
            <p:cNvSpPr/>
            <p:nvPr/>
          </p:nvSpPr>
          <p:spPr>
            <a:xfrm>
              <a:off x="3997842" y="310236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44" name="Rectangle 43"/>
            <p:cNvSpPr/>
            <p:nvPr/>
          </p:nvSpPr>
          <p:spPr>
            <a:xfrm>
              <a:off x="3997842" y="297243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grpSp>
      <p:sp>
        <p:nvSpPr>
          <p:cNvPr id="55" name="Rectangle 54"/>
          <p:cNvSpPr/>
          <p:nvPr/>
        </p:nvSpPr>
        <p:spPr>
          <a:xfrm>
            <a:off x="5104178" y="3054999"/>
            <a:ext cx="4316819" cy="3343261"/>
          </a:xfrm>
          <a:prstGeom prst="rect">
            <a:avLst/>
          </a:prstGeom>
          <a:ln>
            <a:solidFill>
              <a:schemeClr val="accent4"/>
            </a:solidFill>
          </a:ln>
          <a:scene3d>
            <a:camera prst="isometricOffAxis1Top"/>
            <a:lightRig rig="threePt" dir="t">
              <a:rot lat="0" lon="0" rev="1200000"/>
            </a:lightRig>
          </a:scene3d>
          <a:sp3d>
            <a:bevelT w="177800" h="177800"/>
          </a:sp3d>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dirty="0"/>
          </a:p>
        </p:txBody>
      </p:sp>
      <p:sp>
        <p:nvSpPr>
          <p:cNvPr id="56" name="TextBox 55"/>
          <p:cNvSpPr txBox="1"/>
          <p:nvPr/>
        </p:nvSpPr>
        <p:spPr>
          <a:xfrm rot="21067339">
            <a:off x="7335685" y="5399572"/>
            <a:ext cx="1373389" cy="215444"/>
          </a:xfrm>
          <a:prstGeom prst="rect">
            <a:avLst/>
          </a:prstGeom>
          <a:noFill/>
          <a:ln>
            <a:noFill/>
          </a:ln>
        </p:spPr>
        <p:txBody>
          <a:bodyPr wrap="none" lIns="0" tIns="0" rIns="0" bIns="0" rtlCol="0">
            <a:spAutoFit/>
          </a:bodyPr>
          <a:lstStyle/>
          <a:p>
            <a:r>
              <a:rPr lang="en-US" sz="1400" b="1" dirty="0" smtClean="0">
                <a:solidFill>
                  <a:schemeClr val="tx2"/>
                </a:solidFill>
              </a:rPr>
              <a:t>Managed Runtime</a:t>
            </a:r>
          </a:p>
        </p:txBody>
      </p:sp>
      <p:sp>
        <p:nvSpPr>
          <p:cNvPr id="58" name="Cube 57"/>
          <p:cNvSpPr/>
          <p:nvPr/>
        </p:nvSpPr>
        <p:spPr>
          <a:xfrm>
            <a:off x="6280515" y="3742659"/>
            <a:ext cx="1827400" cy="1139079"/>
          </a:xfrm>
          <a:prstGeom prst="cube">
            <a:avLst/>
          </a:prstGeom>
          <a:solidFill>
            <a:schemeClr val="tx1"/>
          </a:solidFill>
          <a:ln>
            <a:noFill/>
          </a:ln>
          <a:effectLst>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cxnSp>
        <p:nvCxnSpPr>
          <p:cNvPr id="59" name="Curved Connector 58"/>
          <p:cNvCxnSpPr>
            <a:stCxn id="42" idx="2"/>
            <a:endCxn id="58" idx="0"/>
          </p:cNvCxnSpPr>
          <p:nvPr/>
        </p:nvCxnSpPr>
        <p:spPr>
          <a:xfrm rot="5400000">
            <a:off x="7129086" y="2409078"/>
            <a:ext cx="1541095" cy="1126066"/>
          </a:xfrm>
          <a:prstGeom prst="curvedConnector3">
            <a:avLst>
              <a:gd name="adj1" fmla="val 41031"/>
            </a:avLst>
          </a:prstGeom>
          <a:ln w="28575" cmpd="sng">
            <a:solidFill>
              <a:schemeClr val="accent6"/>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63" name="Can 62"/>
          <p:cNvSpPr/>
          <p:nvPr/>
        </p:nvSpPr>
        <p:spPr>
          <a:xfrm>
            <a:off x="2478775" y="3509541"/>
            <a:ext cx="910926" cy="1020725"/>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Logs</a:t>
            </a:r>
            <a:endParaRPr lang="en-US" dirty="0"/>
          </a:p>
        </p:txBody>
      </p:sp>
      <p:sp>
        <p:nvSpPr>
          <p:cNvPr id="64" name="Can 63"/>
          <p:cNvSpPr/>
          <p:nvPr/>
        </p:nvSpPr>
        <p:spPr>
          <a:xfrm>
            <a:off x="2478773" y="4755244"/>
            <a:ext cx="910927" cy="1020725"/>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Metrics</a:t>
            </a:r>
            <a:endParaRPr lang="en-US" dirty="0"/>
          </a:p>
        </p:txBody>
      </p:sp>
      <p:grpSp>
        <p:nvGrpSpPr>
          <p:cNvPr id="65" name="Group 64"/>
          <p:cNvGrpSpPr/>
          <p:nvPr/>
        </p:nvGrpSpPr>
        <p:grpSpPr>
          <a:xfrm>
            <a:off x="10597334" y="3036231"/>
            <a:ext cx="430863" cy="706428"/>
            <a:chOff x="3997842" y="2972437"/>
            <a:chExt cx="430863" cy="706428"/>
          </a:xfrm>
        </p:grpSpPr>
        <p:sp>
          <p:nvSpPr>
            <p:cNvPr id="66" name="Rectangle 65"/>
            <p:cNvSpPr/>
            <p:nvPr/>
          </p:nvSpPr>
          <p:spPr>
            <a:xfrm>
              <a:off x="3997842" y="323229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67" name="Rectangle 66"/>
            <p:cNvSpPr/>
            <p:nvPr/>
          </p:nvSpPr>
          <p:spPr>
            <a:xfrm>
              <a:off x="3997842" y="310236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68" name="Rectangle 67"/>
            <p:cNvSpPr/>
            <p:nvPr/>
          </p:nvSpPr>
          <p:spPr>
            <a:xfrm>
              <a:off x="3997842" y="297243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grpSp>
      <p:sp>
        <p:nvSpPr>
          <p:cNvPr id="69" name="TextBox 68"/>
          <p:cNvSpPr txBox="1"/>
          <p:nvPr/>
        </p:nvSpPr>
        <p:spPr>
          <a:xfrm>
            <a:off x="10237767" y="2714464"/>
            <a:ext cx="1175963" cy="215444"/>
          </a:xfrm>
          <a:prstGeom prst="rect">
            <a:avLst/>
          </a:prstGeom>
          <a:noFill/>
          <a:ln>
            <a:noFill/>
          </a:ln>
        </p:spPr>
        <p:txBody>
          <a:bodyPr wrap="none" lIns="0" tIns="0" rIns="0" bIns="0" rtlCol="0">
            <a:spAutoFit/>
          </a:bodyPr>
          <a:lstStyle/>
          <a:p>
            <a:r>
              <a:rPr lang="en-US" sz="1400" b="1" dirty="0" smtClean="0">
                <a:solidFill>
                  <a:schemeClr val="tx2"/>
                </a:solidFill>
              </a:rPr>
              <a:t>Service Registry</a:t>
            </a:r>
          </a:p>
        </p:txBody>
      </p:sp>
      <p:cxnSp>
        <p:nvCxnSpPr>
          <p:cNvPr id="70" name="Curved Connector 69"/>
          <p:cNvCxnSpPr>
            <a:stCxn id="58" idx="2"/>
            <a:endCxn id="63" idx="4"/>
          </p:cNvCxnSpPr>
          <p:nvPr/>
        </p:nvCxnSpPr>
        <p:spPr>
          <a:xfrm rot="10800000">
            <a:off x="3389701" y="4019905"/>
            <a:ext cx="2890814" cy="434679"/>
          </a:xfrm>
          <a:prstGeom prst="curvedConnector3">
            <a:avLst>
              <a:gd name="adj1" fmla="val 50000"/>
            </a:avLst>
          </a:prstGeom>
          <a:ln w="28575" cmpd="sng">
            <a:solidFill>
              <a:schemeClr val="accent6"/>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73" name="Curved Connector 72"/>
          <p:cNvCxnSpPr>
            <a:stCxn id="58" idx="2"/>
            <a:endCxn id="64" idx="4"/>
          </p:cNvCxnSpPr>
          <p:nvPr/>
        </p:nvCxnSpPr>
        <p:spPr>
          <a:xfrm rot="10800000" flipV="1">
            <a:off x="3389701" y="4454583"/>
            <a:ext cx="2890815" cy="811024"/>
          </a:xfrm>
          <a:prstGeom prst="curvedConnector3">
            <a:avLst>
              <a:gd name="adj1" fmla="val 50000"/>
            </a:avLst>
          </a:prstGeom>
          <a:ln w="28575" cmpd="sng">
            <a:solidFill>
              <a:schemeClr val="accent6"/>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66" idx="1"/>
            <a:endCxn id="58" idx="5"/>
          </p:cNvCxnSpPr>
          <p:nvPr/>
        </p:nvCxnSpPr>
        <p:spPr>
          <a:xfrm flipH="1">
            <a:off x="8107915" y="3519375"/>
            <a:ext cx="2489419" cy="650439"/>
          </a:xfrm>
          <a:prstGeom prst="straightConnector1">
            <a:avLst/>
          </a:prstGeom>
          <a:ln w="28575" cmpd="sng">
            <a:solidFill>
              <a:schemeClr val="accent6"/>
            </a:solidFill>
            <a:prstDash val="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63" idx="2"/>
            <a:endCxn id="5" idx="2"/>
          </p:cNvCxnSpPr>
          <p:nvPr/>
        </p:nvCxnSpPr>
        <p:spPr>
          <a:xfrm flipH="1" flipV="1">
            <a:off x="1230362" y="2929908"/>
            <a:ext cx="1248413" cy="1089996"/>
          </a:xfrm>
          <a:prstGeom prst="straightConnector1">
            <a:avLst/>
          </a:prstGeom>
          <a:ln w="28575" cmpd="sng">
            <a:solidFill>
              <a:schemeClr val="accent6"/>
            </a:solidFill>
            <a:prstDash val="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64" idx="2"/>
            <a:endCxn id="5" idx="2"/>
          </p:cNvCxnSpPr>
          <p:nvPr/>
        </p:nvCxnSpPr>
        <p:spPr>
          <a:xfrm flipH="1" flipV="1">
            <a:off x="1230362" y="2929908"/>
            <a:ext cx="1248411" cy="2335699"/>
          </a:xfrm>
          <a:prstGeom prst="straightConnector1">
            <a:avLst/>
          </a:prstGeom>
          <a:ln w="28575" cmpd="sng">
            <a:solidFill>
              <a:schemeClr val="accent6"/>
            </a:solidFill>
            <a:prstDash val="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68" idx="1"/>
            <a:endCxn id="5" idx="3"/>
          </p:cNvCxnSpPr>
          <p:nvPr/>
        </p:nvCxnSpPr>
        <p:spPr>
          <a:xfrm flipH="1" flipV="1">
            <a:off x="1554974" y="2605296"/>
            <a:ext cx="9042360" cy="654219"/>
          </a:xfrm>
          <a:prstGeom prst="straightConnector1">
            <a:avLst/>
          </a:prstGeom>
          <a:ln w="28575" cmpd="sng">
            <a:solidFill>
              <a:schemeClr val="accent6"/>
            </a:solidFill>
            <a:prstDash val="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sp>
        <p:nvSpPr>
          <p:cNvPr id="46" name="Oval 45"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7" name="Oval 46"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8" name="Oval 47" title="Section circle"/>
          <p:cNvSpPr/>
          <p:nvPr/>
        </p:nvSpPr>
        <p:spPr>
          <a:xfrm>
            <a:off x="1125855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9" name="Oval 48" title="Section circle"/>
          <p:cNvSpPr/>
          <p:nvPr/>
        </p:nvSpPr>
        <p:spPr>
          <a:xfrm>
            <a:off x="1114266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0" name="Oval 49" title="Section circle"/>
          <p:cNvSpPr/>
          <p:nvPr/>
        </p:nvSpPr>
        <p:spPr>
          <a:xfrm>
            <a:off x="11028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1" name="Oval 50" title="Section circle"/>
          <p:cNvSpPr/>
          <p:nvPr/>
        </p:nvSpPr>
        <p:spPr>
          <a:xfrm>
            <a:off x="1091247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2" name="Oval 51" title="Section circle"/>
          <p:cNvSpPr/>
          <p:nvPr/>
        </p:nvSpPr>
        <p:spPr>
          <a:xfrm>
            <a:off x="1079817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3" name="Oval 52"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4" name="Oval 53" title="Section circle"/>
          <p:cNvSpPr/>
          <p:nvPr/>
        </p:nvSpPr>
        <p:spPr>
          <a:xfrm>
            <a:off x="1137285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0" name="Rectangle 59"/>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180094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100</a:t>
            </a:fld>
            <a:r>
              <a:rPr lang="en-US" dirty="0" smtClean="0"/>
              <a:t> </a:t>
            </a:r>
            <a:endParaRPr lang="en-US" dirty="0"/>
          </a:p>
        </p:txBody>
      </p:sp>
      <p:sp>
        <p:nvSpPr>
          <p:cNvPr id="4" name="Title 3"/>
          <p:cNvSpPr>
            <a:spLocks noGrp="1"/>
          </p:cNvSpPr>
          <p:nvPr>
            <p:ph type="title"/>
          </p:nvPr>
        </p:nvSpPr>
        <p:spPr/>
        <p:txBody>
          <a:bodyPr/>
          <a:lstStyle/>
          <a:p>
            <a:r>
              <a:rPr lang="en-US" dirty="0" smtClean="0"/>
              <a:t>Answers to Questions – Logging and Metrics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15465260"/>
              </p:ext>
            </p:extLst>
          </p:nvPr>
        </p:nvGraphicFramePr>
        <p:xfrm>
          <a:off x="490538" y="2242643"/>
          <a:ext cx="11211106" cy="2047240"/>
        </p:xfrm>
        <a:graphic>
          <a:graphicData uri="http://schemas.openxmlformats.org/drawingml/2006/table">
            <a:tbl>
              <a:tblPr firstRow="1" bandRow="1">
                <a:tableStyleId>{5940675A-B579-460E-94D1-54222C63F5DA}</a:tableStyleId>
              </a:tblPr>
              <a:tblGrid>
                <a:gridCol w="10237563"/>
                <a:gridCol w="973543"/>
              </a:tblGrid>
              <a:tr h="370840">
                <a:tc>
                  <a:txBody>
                    <a:bodyPr/>
                    <a:lstStyle/>
                    <a:p>
                      <a:r>
                        <a:rPr lang="en-US" sz="1600" kern="1200" dirty="0" smtClean="0">
                          <a:solidFill>
                            <a:schemeClr val="tx1"/>
                          </a:solidFill>
                          <a:latin typeface="+mn-lt"/>
                          <a:ea typeface="+mn-ea"/>
                          <a:cs typeface="+mn-cs"/>
                        </a:rPr>
                        <a:t>Logging data can be written to the pods file system and used from there.</a:t>
                      </a:r>
                    </a:p>
                    <a:p>
                      <a:pPr marL="228600" indent="-228600" algn="l" defTabSz="457200" rtl="0" eaLnBrk="1" latinLnBrk="0" hangingPunct="1"/>
                      <a:r>
                        <a:rPr lang="en-US" sz="1400" b="1" i="1" kern="1200" dirty="0" smtClean="0">
                          <a:solidFill>
                            <a:schemeClr val="tx2"/>
                          </a:solidFill>
                          <a:latin typeface="+mn-lt"/>
                          <a:ea typeface="+mn-ea"/>
                          <a:cs typeface="+mn-cs"/>
                        </a:rPr>
                        <a:t>No, the pod’s file system is ephemeral and exists only as long as the pod exists. </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kern="1200" dirty="0" smtClean="0">
                          <a:solidFill>
                            <a:schemeClr val="tx1"/>
                          </a:solidFill>
                          <a:latin typeface="+mn-lt"/>
                          <a:ea typeface="+mn-ea"/>
                          <a:cs typeface="+mn-cs"/>
                        </a:rPr>
                        <a:t>False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kern="1200" dirty="0" smtClean="0">
                          <a:solidFill>
                            <a:schemeClr val="tx1"/>
                          </a:solidFill>
                          <a:latin typeface="+mn-lt"/>
                          <a:ea typeface="+mn-ea"/>
                          <a:cs typeface="+mn-cs"/>
                        </a:rPr>
                        <a:t>The use of logging frameworks (such as log4j and EELF) should not be continued.</a:t>
                      </a:r>
                    </a:p>
                    <a:p>
                      <a:pPr marL="228600" indent="-228600"/>
                      <a:r>
                        <a:rPr lang="en-US" sz="1400" b="1" i="1" kern="1200" dirty="0" smtClean="0">
                          <a:solidFill>
                            <a:schemeClr val="tx2"/>
                          </a:solidFill>
                          <a:latin typeface="+mn-lt"/>
                          <a:ea typeface="+mn-ea"/>
                          <a:cs typeface="+mn-cs"/>
                        </a:rPr>
                        <a:t>Logging frameworks still offer significant benefits and should continue to be used.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kern="1200" dirty="0" smtClean="0">
                          <a:solidFill>
                            <a:schemeClr val="tx1"/>
                          </a:solidFill>
                          <a:latin typeface="+mn-lt"/>
                          <a:ea typeface="+mn-ea"/>
                          <a:cs typeface="+mn-cs"/>
                        </a:rPr>
                        <a:t>False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kern="1200" dirty="0" smtClean="0">
                          <a:solidFill>
                            <a:schemeClr val="tx1"/>
                          </a:solidFill>
                          <a:latin typeface="+mn-lt"/>
                          <a:ea typeface="+mn-ea"/>
                          <a:cs typeface="+mn-cs"/>
                        </a:rPr>
                        <a:t>CDP installs the capture software automatically and captures log data written to STDOUT and STDERR and forwards that to the log storage and analysis system.</a:t>
                      </a:r>
                      <a:endParaRPr lang="en-US" sz="16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kern="1200" dirty="0" smtClean="0">
                          <a:solidFill>
                            <a:schemeClr val="tx1"/>
                          </a:solidFill>
                          <a:latin typeface="+mn-lt"/>
                          <a:ea typeface="+mn-ea"/>
                          <a:cs typeface="+mn-cs"/>
                        </a:rPr>
                        <a:t>True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kern="1200" dirty="0" smtClean="0">
                          <a:solidFill>
                            <a:schemeClr val="tx1"/>
                          </a:solidFill>
                          <a:latin typeface="+mn-lt"/>
                          <a:ea typeface="+mn-ea"/>
                          <a:cs typeface="+mn-cs"/>
                        </a:rPr>
                        <a:t>Metrics include cluster, pod, and container utilization data.</a:t>
                      </a:r>
                      <a:endParaRPr lang="en-US" sz="16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kern="1200" dirty="0" smtClean="0">
                          <a:solidFill>
                            <a:schemeClr val="tx1"/>
                          </a:solidFill>
                          <a:latin typeface="+mn-lt"/>
                          <a:ea typeface="+mn-ea"/>
                          <a:cs typeface="+mn-cs"/>
                        </a:rPr>
                        <a:t>True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988694" y="1551136"/>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Logging and Metrics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10187768" y="45938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120352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101</a:t>
            </a:fld>
            <a:r>
              <a:rPr lang="en-US" dirty="0" smtClean="0"/>
              <a:t> </a:t>
            </a:r>
            <a:endParaRPr lang="en-US" dirty="0"/>
          </a:p>
        </p:txBody>
      </p:sp>
      <p:sp>
        <p:nvSpPr>
          <p:cNvPr id="4" name="Title 3"/>
          <p:cNvSpPr>
            <a:spLocks noGrp="1"/>
          </p:cNvSpPr>
          <p:nvPr>
            <p:ph type="title"/>
          </p:nvPr>
        </p:nvSpPr>
        <p:spPr/>
        <p:txBody>
          <a:bodyPr/>
          <a:lstStyle/>
          <a:p>
            <a:r>
              <a:rPr lang="en-US" dirty="0" smtClean="0"/>
              <a:t>Answers to Questions – Configuration Management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18636754"/>
              </p:ext>
            </p:extLst>
          </p:nvPr>
        </p:nvGraphicFramePr>
        <p:xfrm>
          <a:off x="490538" y="2242643"/>
          <a:ext cx="11211106" cy="2204720"/>
        </p:xfrm>
        <a:graphic>
          <a:graphicData uri="http://schemas.openxmlformats.org/drawingml/2006/table">
            <a:tbl>
              <a:tblPr firstRow="1" bandRow="1">
                <a:tableStyleId>{5940675A-B579-460E-94D1-54222C63F5DA}</a:tableStyleId>
              </a:tblPr>
              <a:tblGrid>
                <a:gridCol w="10237563"/>
                <a:gridCol w="973543"/>
              </a:tblGrid>
              <a:tr h="370840">
                <a:tc>
                  <a:txBody>
                    <a:bodyPr/>
                    <a:lstStyle/>
                    <a:p>
                      <a:r>
                        <a:rPr lang="en-US" sz="1400" b="1" kern="1200" dirty="0" smtClean="0">
                          <a:solidFill>
                            <a:schemeClr val="tx1"/>
                          </a:solidFill>
                          <a:latin typeface="+mn-lt"/>
                          <a:ea typeface="+mn-ea"/>
                          <a:cs typeface="+mn-cs"/>
                        </a:rPr>
                        <a:t>Configuration of microServices uses configmaps and secrets in Kubernetes.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Passwords can be safely inserted into a configmap.</a:t>
                      </a:r>
                    </a:p>
                    <a:p>
                      <a:pPr marL="228600" indent="-228600" algn="l" defTabSz="457200" rtl="0" eaLnBrk="1" latinLnBrk="0" hangingPunct="1"/>
                      <a:r>
                        <a:rPr lang="en-US" sz="1400" b="1" i="1" kern="1200" dirty="0" smtClean="0">
                          <a:solidFill>
                            <a:schemeClr val="tx2"/>
                          </a:solidFill>
                          <a:latin typeface="+mn-lt"/>
                          <a:ea typeface="+mn-ea"/>
                          <a:cs typeface="+mn-cs"/>
                        </a:rPr>
                        <a:t>Absolutely not!  The configmaps are not protected, and are human-readable text files.  Passwords or any sensitive information should not be placed inside a configmap directly.  Use a secret.</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Secrets are encrypted and protected by Kubernetes and are outside of the configmap.</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Each pod has access to all secrets.</a:t>
                      </a:r>
                    </a:p>
                    <a:p>
                      <a:pPr marL="228600" indent="-228600" algn="l" defTabSz="457200" rtl="0" eaLnBrk="1" latinLnBrk="0" hangingPunct="1"/>
                      <a:r>
                        <a:rPr lang="en-US" sz="1400" b="1" i="1" kern="1200" dirty="0" smtClean="0">
                          <a:solidFill>
                            <a:schemeClr val="tx2"/>
                          </a:solidFill>
                          <a:latin typeface="+mn-lt"/>
                          <a:ea typeface="+mn-ea"/>
                          <a:cs typeface="+mn-cs"/>
                        </a:rPr>
                        <a:t>No, the pod is assigned a namespace.  Only secrets that share the same namespace are made available to the pod.  All other secrets are not exposed.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988694" y="1551136"/>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Configuration Management</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10187768" y="45938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5084909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102</a:t>
            </a:fld>
            <a:r>
              <a:rPr lang="en-US" dirty="0" smtClean="0"/>
              <a:t> </a:t>
            </a:r>
            <a:endParaRPr lang="en-US" dirty="0"/>
          </a:p>
        </p:txBody>
      </p:sp>
      <p:sp>
        <p:nvSpPr>
          <p:cNvPr id="4" name="Title 3"/>
          <p:cNvSpPr>
            <a:spLocks noGrp="1"/>
          </p:cNvSpPr>
          <p:nvPr>
            <p:ph type="title"/>
          </p:nvPr>
        </p:nvSpPr>
        <p:spPr/>
        <p:txBody>
          <a:bodyPr/>
          <a:lstStyle/>
          <a:p>
            <a:r>
              <a:rPr lang="en-US" dirty="0" smtClean="0"/>
              <a:t>Answers to Questions – The Development Process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2499782"/>
              </p:ext>
            </p:extLst>
          </p:nvPr>
        </p:nvGraphicFramePr>
        <p:xfrm>
          <a:off x="490538" y="2373269"/>
          <a:ext cx="11211106" cy="2204720"/>
        </p:xfrm>
        <a:graphic>
          <a:graphicData uri="http://schemas.openxmlformats.org/drawingml/2006/table">
            <a:tbl>
              <a:tblPr firstRow="1" bandRow="1">
                <a:tableStyleId>{5940675A-B579-460E-94D1-54222C63F5DA}</a:tableStyleId>
              </a:tblPr>
              <a:tblGrid>
                <a:gridCol w="10186048"/>
                <a:gridCol w="1025058"/>
              </a:tblGrid>
              <a:tr h="370840">
                <a:tc>
                  <a:txBody>
                    <a:bodyPr/>
                    <a:lstStyle/>
                    <a:p>
                      <a:r>
                        <a:rPr lang="en-US" sz="1400" b="1" kern="1200" dirty="0" smtClean="0">
                          <a:solidFill>
                            <a:schemeClr val="tx1"/>
                          </a:solidFill>
                          <a:latin typeface="+mn-lt"/>
                          <a:ea typeface="+mn-ea"/>
                          <a:cs typeface="+mn-cs"/>
                        </a:rPr>
                        <a:t>ECO defines everything for you, you do not need to do anything before generation.</a:t>
                      </a:r>
                    </a:p>
                    <a:p>
                      <a:r>
                        <a:rPr lang="en-US" sz="1400" b="1" i="1" kern="1200" dirty="0" smtClean="0">
                          <a:solidFill>
                            <a:schemeClr val="tx2"/>
                          </a:solidFill>
                          <a:latin typeface="+mn-lt"/>
                          <a:ea typeface="+mn-ea"/>
                          <a:cs typeface="+mn-cs"/>
                        </a:rPr>
                        <a:t>Unfortunately no. There are some setup tasks that are required, especially defining identifiers for the application and the mechid to be used, defining the CodeCloud project, and a few others.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You need to run generate every time you change the microService.</a:t>
                      </a:r>
                    </a:p>
                    <a:p>
                      <a:r>
                        <a:rPr lang="en-US" sz="1400" b="1" i="1" kern="1200" dirty="0" smtClean="0">
                          <a:solidFill>
                            <a:schemeClr val="tx2"/>
                          </a:solidFill>
                          <a:latin typeface="+mn-lt"/>
                          <a:ea typeface="+mn-ea"/>
                          <a:cs typeface="+mn-cs"/>
                        </a:rPr>
                        <a:t>No, generate is used only to prime, or initialize, the microService project, pipeline, and CI/CD process.  It is used ONLY ONCE per microService.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Every microService must be generated if you want to use CDP.</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You should use a mechid for the user CDP uses to manage your microService, but you can use an ATTID.</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988694" y="1551136"/>
            <a:ext cx="4587765" cy="461665"/>
          </a:xfrm>
          <a:prstGeom prst="rect">
            <a:avLst/>
          </a:prstGeom>
          <a:noFill/>
        </p:spPr>
        <p:txBody>
          <a:bodyPr wrap="square" lIns="91440" tIns="45720" rIns="91440" bIns="45720">
            <a:spAutoFit/>
          </a:bodyPr>
          <a:lstStyle/>
          <a:p>
            <a:pPr algn="ctr"/>
            <a:r>
              <a:rPr lang="en-US" sz="2400" b="0" cap="none" spc="0" dirty="0" smtClean="0">
                <a:ln w="0"/>
                <a:gradFill>
                  <a:gsLst>
                    <a:gs pos="0">
                      <a:srgbClr val="0097DB"/>
                    </a:gs>
                    <a:gs pos="100000">
                      <a:srgbClr val="0097DB"/>
                    </a:gs>
                  </a:gsLst>
                  <a:lin ang="5400000"/>
                </a:gradFill>
                <a:effectLst>
                  <a:reflection blurRad="6350" stA="53000" endA="300" endPos="35500" dir="5400000" sy="-90000" algn="bl" rotWithShape="0"/>
                </a:effectLst>
              </a:rPr>
              <a:t>The Development Process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10187768" y="45938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693520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836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a:t>
            </a:fld>
            <a:r>
              <a:rPr lang="en-US" dirty="0" smtClean="0"/>
              <a:t> </a:t>
            </a:r>
            <a:endParaRPr lang="en-US" dirty="0"/>
          </a:p>
        </p:txBody>
      </p:sp>
      <p:sp>
        <p:nvSpPr>
          <p:cNvPr id="3" name="Text Placeholder 2"/>
          <p:cNvSpPr>
            <a:spLocks noGrp="1"/>
          </p:cNvSpPr>
          <p:nvPr>
            <p:ph type="body" sz="quarter" idx="13"/>
          </p:nvPr>
        </p:nvSpPr>
        <p:spPr>
          <a:xfrm>
            <a:off x="489918" y="1089863"/>
            <a:ext cx="5154137" cy="5207242"/>
          </a:xfrm>
        </p:spPr>
        <p:txBody>
          <a:bodyPr/>
          <a:lstStyle/>
          <a:p>
            <a:r>
              <a:rPr lang="en-US" dirty="0" smtClean="0"/>
              <a:t>Implement the Entire Process with CDP</a:t>
            </a:r>
          </a:p>
          <a:p>
            <a:endParaRPr lang="en-US" sz="1400" dirty="0" smtClean="0"/>
          </a:p>
          <a:p>
            <a:pPr lvl="1">
              <a:spcAft>
                <a:spcPts val="600"/>
              </a:spcAft>
            </a:pPr>
            <a:r>
              <a:rPr lang="en-US" dirty="0"/>
              <a:t>CDP uses standard tools and products to do this work.  </a:t>
            </a:r>
            <a:endParaRPr lang="en-US" dirty="0" smtClean="0"/>
          </a:p>
          <a:p>
            <a:pPr lvl="2">
              <a:spcAft>
                <a:spcPts val="600"/>
              </a:spcAft>
            </a:pPr>
            <a:r>
              <a:rPr lang="en-US" dirty="0" smtClean="0"/>
              <a:t>CDP </a:t>
            </a:r>
            <a:r>
              <a:rPr lang="en-US" dirty="0"/>
              <a:t>is a systems integration application and does not reinvent the wheel regarding most of the processes and tools needed to develop </a:t>
            </a:r>
            <a:r>
              <a:rPr lang="en-US" dirty="0" smtClean="0"/>
              <a:t>microServices</a:t>
            </a:r>
            <a:r>
              <a:rPr lang="en-US" dirty="0"/>
              <a:t>.  This means that the documentation on using these tools is readily available, as is the knowledge and availability of assistance and examples</a:t>
            </a:r>
            <a:r>
              <a:rPr lang="en-US" dirty="0" smtClean="0"/>
              <a:t>.</a:t>
            </a:r>
            <a:endParaRPr lang="en-US" dirty="0"/>
          </a:p>
          <a:p>
            <a:pPr lvl="2">
              <a:spcAft>
                <a:spcPts val="600"/>
              </a:spcAft>
            </a:pPr>
            <a:r>
              <a:rPr lang="en-US" dirty="0"/>
              <a:t>As a system integration application, CDP is an “umbrella” application and “glue” that enables all of the tools to work together, directs their actions, and monitors the process. </a:t>
            </a:r>
            <a:endParaRPr lang="en-US" sz="800" dirty="0" smtClean="0"/>
          </a:p>
          <a:p>
            <a:pPr lvl="2"/>
            <a:endParaRPr lang="en-US" dirty="0"/>
          </a:p>
        </p:txBody>
      </p:sp>
      <p:sp>
        <p:nvSpPr>
          <p:cNvPr id="4" name="Title 3"/>
          <p:cNvSpPr>
            <a:spLocks noGrp="1"/>
          </p:cNvSpPr>
          <p:nvPr>
            <p:ph type="title"/>
          </p:nvPr>
        </p:nvSpPr>
        <p:spPr/>
        <p:txBody>
          <a:bodyPr/>
          <a:lstStyle/>
          <a:p>
            <a:r>
              <a:rPr lang="en-US" dirty="0" smtClean="0"/>
              <a:t>CDP Implementation</a:t>
            </a:r>
            <a:endParaRPr lang="en-US" dirty="0"/>
          </a:p>
        </p:txBody>
      </p:sp>
      <p:sp>
        <p:nvSpPr>
          <p:cNvPr id="12" name="Oval 11"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25855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14266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028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091247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079817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37285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22" name="Picture 2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45206" y="1531474"/>
            <a:ext cx="4053985" cy="2303396"/>
          </a:xfrm>
          <a:prstGeom prst="rect">
            <a:avLst/>
          </a:prstGeom>
        </p:spPr>
      </p:pic>
      <p:sp>
        <p:nvSpPr>
          <p:cNvPr id="23" name="Rectangle 22"/>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69574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12</a:t>
            </a:fld>
            <a:r>
              <a:rPr lang="en-US" dirty="0" smtClean="0"/>
              <a:t> </a:t>
            </a:r>
            <a:endParaRPr lang="en-US" dirty="0"/>
          </a:p>
        </p:txBody>
      </p:sp>
      <p:sp>
        <p:nvSpPr>
          <p:cNvPr id="3" name="Text Placeholder 2"/>
          <p:cNvSpPr>
            <a:spLocks noGrp="1"/>
          </p:cNvSpPr>
          <p:nvPr>
            <p:ph type="body" sz="quarter" idx="13"/>
          </p:nvPr>
        </p:nvSpPr>
        <p:spPr>
          <a:xfrm>
            <a:off x="488897" y="1089863"/>
            <a:ext cx="11211106" cy="5207242"/>
          </a:xfrm>
        </p:spPr>
        <p:txBody>
          <a:bodyPr/>
          <a:lstStyle/>
          <a:p>
            <a:r>
              <a:rPr lang="en-US" dirty="0"/>
              <a:t>CDP </a:t>
            </a:r>
            <a:r>
              <a:rPr lang="en-US" dirty="0" smtClean="0"/>
              <a:t>Factors</a:t>
            </a:r>
            <a:endParaRPr lang="en-US" dirty="0"/>
          </a:p>
          <a:p>
            <a:pPr lvl="2"/>
            <a:endParaRPr lang="en-US" sz="800" dirty="0" smtClean="0"/>
          </a:p>
          <a:p>
            <a:pPr lvl="2"/>
            <a:r>
              <a:rPr lang="en-US" dirty="0" smtClean="0"/>
              <a:t>CDP </a:t>
            </a:r>
            <a:r>
              <a:rPr lang="en-US" dirty="0"/>
              <a:t>consists of the </a:t>
            </a:r>
            <a:r>
              <a:rPr lang="en-US" b="1" dirty="0"/>
              <a:t>process definition</a:t>
            </a:r>
            <a:r>
              <a:rPr lang="en-US" dirty="0"/>
              <a:t>:</a:t>
            </a:r>
          </a:p>
          <a:p>
            <a:pPr lvl="3">
              <a:spcAft>
                <a:spcPts val="600"/>
              </a:spcAft>
              <a:buFont typeface="Arial" panose="020B0604020202020204" pitchFamily="34" charset="0"/>
              <a:buChar char="•"/>
            </a:pPr>
            <a:r>
              <a:rPr lang="en-US" dirty="0"/>
              <a:t>Definitions of the process implemented by the build system</a:t>
            </a:r>
          </a:p>
          <a:p>
            <a:pPr lvl="3">
              <a:spcAft>
                <a:spcPts val="600"/>
              </a:spcAft>
              <a:buFont typeface="Arial" panose="020B0604020202020204" pitchFamily="34" charset="0"/>
              <a:buChar char="•"/>
            </a:pPr>
            <a:r>
              <a:rPr lang="en-US" dirty="0"/>
              <a:t>Definition of the runtime management processes</a:t>
            </a:r>
            <a:endParaRPr lang="en-US" sz="800" dirty="0"/>
          </a:p>
          <a:p>
            <a:pPr lvl="2"/>
            <a:endParaRPr lang="en-US" dirty="0" smtClean="0"/>
          </a:p>
          <a:p>
            <a:pPr lvl="2"/>
            <a:r>
              <a:rPr lang="en-US" dirty="0" smtClean="0"/>
              <a:t>CDP </a:t>
            </a:r>
            <a:r>
              <a:rPr lang="en-US" dirty="0"/>
              <a:t>integrates </a:t>
            </a:r>
            <a:r>
              <a:rPr lang="en-US" b="1" dirty="0"/>
              <a:t>standard tools and technologies</a:t>
            </a:r>
            <a:r>
              <a:rPr lang="en-US" dirty="0"/>
              <a:t>:</a:t>
            </a:r>
          </a:p>
          <a:p>
            <a:pPr lvl="3">
              <a:spcAft>
                <a:spcPts val="600"/>
              </a:spcAft>
              <a:buFont typeface="Arial" panose="020B0604020202020204" pitchFamily="34" charset="0"/>
              <a:buChar char="•"/>
            </a:pPr>
            <a:r>
              <a:rPr lang="en-US" dirty="0"/>
              <a:t>Jenkins is used for the build environment</a:t>
            </a:r>
          </a:p>
          <a:p>
            <a:pPr lvl="3">
              <a:spcAft>
                <a:spcPts val="600"/>
              </a:spcAft>
              <a:buFont typeface="Arial" panose="020B0604020202020204" pitchFamily="34" charset="0"/>
              <a:buChar char="•"/>
            </a:pPr>
            <a:r>
              <a:rPr lang="en-US" dirty="0"/>
              <a:t>Git is used for the SCM repository.</a:t>
            </a:r>
          </a:p>
          <a:p>
            <a:pPr lvl="3">
              <a:spcAft>
                <a:spcPts val="600"/>
              </a:spcAft>
              <a:buFont typeface="Arial" panose="020B0604020202020204" pitchFamily="34" charset="0"/>
              <a:buChar char="•"/>
            </a:pPr>
            <a:r>
              <a:rPr lang="en-US" dirty="0"/>
              <a:t>Kubernetes is used for the runtime environment.</a:t>
            </a:r>
          </a:p>
          <a:p>
            <a:pPr lvl="3">
              <a:spcAft>
                <a:spcPts val="600"/>
              </a:spcAft>
              <a:buFont typeface="Arial" panose="020B0604020202020204" pitchFamily="34" charset="0"/>
              <a:buChar char="•"/>
            </a:pPr>
            <a:r>
              <a:rPr lang="en-US" dirty="0"/>
              <a:t>Docker is used for the container implementation.</a:t>
            </a:r>
          </a:p>
          <a:p>
            <a:pPr lvl="3">
              <a:spcAft>
                <a:spcPts val="600"/>
              </a:spcAft>
              <a:buFont typeface="Arial" panose="020B0604020202020204" pitchFamily="34" charset="0"/>
              <a:buChar char="•"/>
            </a:pPr>
            <a:r>
              <a:rPr lang="en-US" dirty="0"/>
              <a:t>Others as well.</a:t>
            </a:r>
            <a:endParaRPr lang="en-US" sz="800" dirty="0"/>
          </a:p>
          <a:p>
            <a:pPr lvl="2"/>
            <a:endParaRPr lang="en-US" dirty="0" smtClean="0"/>
          </a:p>
          <a:p>
            <a:pPr lvl="2"/>
            <a:r>
              <a:rPr lang="en-US" dirty="0" smtClean="0"/>
              <a:t>CDP </a:t>
            </a:r>
            <a:r>
              <a:rPr lang="en-US" dirty="0"/>
              <a:t>provides the </a:t>
            </a:r>
            <a:r>
              <a:rPr lang="en-US" b="1" dirty="0"/>
              <a:t>framework</a:t>
            </a:r>
            <a:r>
              <a:rPr lang="en-US" dirty="0"/>
              <a:t> to manage the whole process:</a:t>
            </a:r>
          </a:p>
          <a:p>
            <a:pPr lvl="3">
              <a:buFont typeface="Arial" panose="020B0604020202020204" pitchFamily="34" charset="0"/>
              <a:buChar char="•"/>
            </a:pPr>
            <a:r>
              <a:rPr lang="en-US" dirty="0"/>
              <a:t>CDP provides the ability to create the initial project.</a:t>
            </a:r>
          </a:p>
          <a:p>
            <a:pPr lvl="3">
              <a:buFont typeface="Arial" panose="020B0604020202020204" pitchFamily="34" charset="0"/>
              <a:buChar char="•"/>
            </a:pPr>
            <a:r>
              <a:rPr lang="en-US" dirty="0"/>
              <a:t>CDP provides the registries, tools, and capabilities needed.</a:t>
            </a:r>
          </a:p>
          <a:p>
            <a:pPr lvl="2"/>
            <a:endParaRPr lang="en-US" dirty="0"/>
          </a:p>
        </p:txBody>
      </p:sp>
      <p:sp>
        <p:nvSpPr>
          <p:cNvPr id="4" name="Title 3"/>
          <p:cNvSpPr>
            <a:spLocks noGrp="1"/>
          </p:cNvSpPr>
          <p:nvPr>
            <p:ph type="title"/>
          </p:nvPr>
        </p:nvSpPr>
        <p:spPr/>
        <p:txBody>
          <a:bodyPr/>
          <a:lstStyle/>
          <a:p>
            <a:r>
              <a:rPr lang="en-US" dirty="0" smtClean="0"/>
              <a:t>CDP Implementation</a:t>
            </a:r>
            <a:endParaRPr lang="en-US" dirty="0"/>
          </a:p>
        </p:txBody>
      </p:sp>
      <p:sp>
        <p:nvSpPr>
          <p:cNvPr id="12" name="Oval 11"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25855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14266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028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091247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079817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37285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23779" y="1611047"/>
            <a:ext cx="1286621" cy="1171731"/>
          </a:xfrm>
          <a:prstGeom prst="rect">
            <a:avLst/>
          </a:prstGeom>
        </p:spPr>
      </p:pic>
      <p:sp>
        <p:nvSpPr>
          <p:cNvPr id="23" name="Rectangle 22"/>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35887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13</a:t>
            </a:fld>
            <a:r>
              <a:rPr lang="en-US" dirty="0" smtClean="0"/>
              <a:t> </a:t>
            </a:r>
            <a:endParaRPr lang="en-US" dirty="0"/>
          </a:p>
        </p:txBody>
      </p:sp>
      <p:sp>
        <p:nvSpPr>
          <p:cNvPr id="3" name="Text Placeholder 2"/>
          <p:cNvSpPr>
            <a:spLocks noGrp="1"/>
          </p:cNvSpPr>
          <p:nvPr>
            <p:ph type="body" sz="quarter" idx="13"/>
          </p:nvPr>
        </p:nvSpPr>
        <p:spPr>
          <a:xfrm>
            <a:off x="488897" y="1299990"/>
            <a:ext cx="11211106" cy="4651548"/>
          </a:xfrm>
        </p:spPr>
        <p:txBody>
          <a:bodyPr/>
          <a:lstStyle/>
          <a:p>
            <a:r>
              <a:rPr lang="en-US" dirty="0" smtClean="0"/>
              <a:t>CDP and Easing the Development of microServices </a:t>
            </a:r>
          </a:p>
          <a:p>
            <a:pPr lvl="1"/>
            <a:r>
              <a:rPr lang="en-US" dirty="0" smtClean="0"/>
              <a:t>CDP eases development of microServices because…</a:t>
            </a:r>
          </a:p>
          <a:p>
            <a:pPr marL="685800" lvl="5" indent="0">
              <a:buNone/>
            </a:pPr>
            <a:r>
              <a:rPr lang="en-US" dirty="0" smtClean="0"/>
              <a:t>…it provides the ability to create the initial project using pre-defined templates which initialize the project.</a:t>
            </a:r>
          </a:p>
          <a:p>
            <a:pPr marL="685800" lvl="5" indent="0">
              <a:buNone/>
            </a:pPr>
            <a:r>
              <a:rPr lang="en-US" dirty="0" smtClean="0"/>
              <a:t>…it interfaces with the SCM repository, build system, and the deployment repository for you.</a:t>
            </a:r>
          </a:p>
          <a:p>
            <a:pPr marL="685800" lvl="5" indent="0">
              <a:buNone/>
            </a:pPr>
            <a:r>
              <a:rPr lang="en-US" dirty="0" smtClean="0"/>
              <a:t>…it sets up and manages the integration and deployment process, called the “pipeline”. </a:t>
            </a:r>
          </a:p>
          <a:p>
            <a:pPr marL="688975" lvl="5" indent="0">
              <a:buNone/>
            </a:pPr>
            <a:r>
              <a:rPr lang="en-US" dirty="0"/>
              <a:t>…it interfaces with the deployment repositories.</a:t>
            </a:r>
          </a:p>
          <a:p>
            <a:pPr marL="688975" lvl="5" indent="0">
              <a:buNone/>
            </a:pPr>
            <a:r>
              <a:rPr lang="en-US" dirty="0"/>
              <a:t>…it can deploy to the container(s) for you.</a:t>
            </a:r>
          </a:p>
          <a:p>
            <a:pPr marL="688975" lvl="5" indent="0">
              <a:buNone/>
            </a:pPr>
            <a:r>
              <a:rPr lang="en-US" dirty="0"/>
              <a:t>…it manages the container(s) on the runtime environment(s).</a:t>
            </a:r>
          </a:p>
          <a:p>
            <a:pPr marL="688975" lvl="5" indent="0">
              <a:buNone/>
            </a:pPr>
            <a:r>
              <a:rPr lang="en-US" dirty="0"/>
              <a:t>…it manages the registries.</a:t>
            </a:r>
          </a:p>
          <a:p>
            <a:pPr marL="688975" lvl="5" indent="0">
              <a:buNone/>
            </a:pPr>
            <a:r>
              <a:rPr lang="en-US" dirty="0"/>
              <a:t>…it gathers logs and metrics and makes them available to the engineers for monitoring.</a:t>
            </a:r>
          </a:p>
          <a:p>
            <a:pPr marL="688975" lvl="5" indent="0">
              <a:buNone/>
            </a:pPr>
            <a:r>
              <a:rPr lang="en-US" dirty="0"/>
              <a:t>…it provides the ability to control or view the status of the service.</a:t>
            </a:r>
          </a:p>
          <a:p>
            <a:pPr marL="685800" lvl="5" indent="0">
              <a:buNone/>
            </a:pPr>
            <a:endParaRPr lang="en-US" dirty="0" smtClean="0"/>
          </a:p>
          <a:p>
            <a:pPr lvl="1"/>
            <a:endParaRPr lang="en-US" dirty="0"/>
          </a:p>
        </p:txBody>
      </p:sp>
      <p:sp>
        <p:nvSpPr>
          <p:cNvPr id="4" name="Title 3"/>
          <p:cNvSpPr>
            <a:spLocks noGrp="1"/>
          </p:cNvSpPr>
          <p:nvPr>
            <p:ph type="title"/>
          </p:nvPr>
        </p:nvSpPr>
        <p:spPr/>
        <p:txBody>
          <a:bodyPr/>
          <a:lstStyle/>
          <a:p>
            <a:r>
              <a:rPr lang="en-US" dirty="0" smtClean="0"/>
              <a:t>Development Using CDP</a:t>
            </a:r>
            <a:endParaRPr lang="en-US" dirty="0"/>
          </a:p>
        </p:txBody>
      </p:sp>
      <p:sp>
        <p:nvSpPr>
          <p:cNvPr id="12" name="Oval 11"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25855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14266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028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091247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079817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37285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Rectangle 21"/>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59233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14</a:t>
            </a:fld>
            <a:r>
              <a:rPr lang="en-US" dirty="0" smtClean="0"/>
              <a:t> </a:t>
            </a:r>
            <a:endParaRPr lang="en-US" dirty="0"/>
          </a:p>
        </p:txBody>
      </p:sp>
      <p:sp>
        <p:nvSpPr>
          <p:cNvPr id="3" name="Text Placeholder 2"/>
          <p:cNvSpPr>
            <a:spLocks noGrp="1"/>
          </p:cNvSpPr>
          <p:nvPr>
            <p:ph type="body" sz="quarter" idx="13"/>
          </p:nvPr>
        </p:nvSpPr>
        <p:spPr/>
        <p:txBody>
          <a:bodyPr/>
          <a:lstStyle/>
          <a:p>
            <a:pPr>
              <a:lnSpc>
                <a:spcPct val="100000"/>
              </a:lnSpc>
              <a:spcAft>
                <a:spcPts val="0"/>
              </a:spcAft>
              <a:buClrTx/>
              <a:defRPr/>
            </a:pPr>
            <a:r>
              <a:rPr lang="en-US" dirty="0" smtClean="0"/>
              <a:t>In Addition to Development…</a:t>
            </a:r>
          </a:p>
          <a:p>
            <a:pPr lvl="2" indent="0">
              <a:spcAft>
                <a:spcPts val="0"/>
              </a:spcAft>
              <a:buClrTx/>
              <a:buNone/>
              <a:defRPr/>
            </a:pPr>
            <a:endParaRPr lang="en-US" sz="1800" dirty="0" smtClean="0"/>
          </a:p>
          <a:p>
            <a:pPr marL="685800" lvl="2" indent="0">
              <a:spcAft>
                <a:spcPts val="0"/>
              </a:spcAft>
              <a:buClrTx/>
              <a:buNone/>
              <a:defRPr/>
            </a:pPr>
            <a:r>
              <a:rPr lang="en-US" dirty="0" smtClean="0"/>
              <a:t>…</a:t>
            </a:r>
            <a:r>
              <a:rPr lang="en-US" dirty="0"/>
              <a:t>CDP also supports the deployment (running) of the </a:t>
            </a:r>
            <a:r>
              <a:rPr lang="en-US" dirty="0" smtClean="0"/>
              <a:t>microService.  </a:t>
            </a:r>
          </a:p>
          <a:p>
            <a:pPr marL="685800" lvl="2" indent="0">
              <a:spcAft>
                <a:spcPts val="0"/>
              </a:spcAft>
              <a:buClrTx/>
              <a:buNone/>
              <a:defRPr/>
            </a:pPr>
            <a:endParaRPr lang="en-US" dirty="0"/>
          </a:p>
          <a:p>
            <a:pPr marL="685800" lvl="2" indent="0">
              <a:spcAft>
                <a:spcPts val="0"/>
              </a:spcAft>
              <a:buClrTx/>
              <a:buNone/>
              <a:defRPr/>
            </a:pPr>
            <a:r>
              <a:rPr lang="en-US" dirty="0"/>
              <a:t>…CDP provides the runtime cluster(s), container(s), and monitoring and analysis tooling.  </a:t>
            </a:r>
          </a:p>
          <a:p>
            <a:pPr>
              <a:lnSpc>
                <a:spcPct val="100000"/>
              </a:lnSpc>
              <a:spcAft>
                <a:spcPts val="0"/>
              </a:spcAft>
              <a:buClrTx/>
              <a:defRPr/>
            </a:pPr>
            <a:endParaRPr lang="en-US" sz="1400" dirty="0" smtClean="0"/>
          </a:p>
        </p:txBody>
      </p:sp>
      <p:sp>
        <p:nvSpPr>
          <p:cNvPr id="4" name="Title 3"/>
          <p:cNvSpPr>
            <a:spLocks noGrp="1"/>
          </p:cNvSpPr>
          <p:nvPr>
            <p:ph type="title"/>
          </p:nvPr>
        </p:nvSpPr>
        <p:spPr/>
        <p:txBody>
          <a:bodyPr/>
          <a:lstStyle/>
          <a:p>
            <a:r>
              <a:rPr lang="en-US" dirty="0" smtClean="0"/>
              <a:t>Deployment Using CDP</a:t>
            </a:r>
            <a:endParaRPr lang="en-US" dirty="0"/>
          </a:p>
        </p:txBody>
      </p:sp>
      <p:sp>
        <p:nvSpPr>
          <p:cNvPr id="12" name="Oval 11"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25855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14266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028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091247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079817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48873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37285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Rectangle 21"/>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70598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15</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53365" y="1686915"/>
            <a:ext cx="3368971" cy="3368971"/>
          </a:xfrm>
          <a:prstGeom prst="rect">
            <a:avLst/>
          </a:prstGeom>
        </p:spPr>
      </p:pic>
    </p:spTree>
    <p:extLst>
      <p:ext uri="{BB962C8B-B14F-4D97-AF65-F5344CB8AC3E}">
        <p14:creationId xmlns:p14="http://schemas.microsoft.com/office/powerpoint/2010/main" val="1173910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15644952"/>
              </p:ext>
            </p:extLst>
          </p:nvPr>
        </p:nvGraphicFramePr>
        <p:xfrm>
          <a:off x="488897" y="2519291"/>
          <a:ext cx="11211106" cy="13817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CDP integrates existing tools and products to support the development and deployment of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does not manage the execution of the microService.  Once developed, you need to do that.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only supports java.</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3641835" y="1774669"/>
            <a:ext cx="3360797" cy="461665"/>
          </a:xfrm>
          <a:prstGeom prst="rect">
            <a:avLst/>
          </a:prstGeom>
          <a:noFill/>
        </p:spPr>
        <p:txBody>
          <a:bodyPr wrap="squar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398567" y="1068516"/>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53884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rgbClr val="959595"/>
                </a:solidFill>
              </a:rPr>
              <a:t>What is </a:t>
            </a:r>
            <a:r>
              <a:rPr lang="en-US" dirty="0" smtClean="0">
                <a:solidFill>
                  <a:srgbClr val="959595"/>
                </a:solidFill>
              </a:rPr>
              <a:t>CDP?</a:t>
            </a:r>
            <a:endParaRPr lang="en-US" dirty="0">
              <a:solidFill>
                <a:srgbClr val="959595"/>
              </a:solidFill>
            </a:endParaRPr>
          </a:p>
          <a:p>
            <a:r>
              <a:rPr lang="en-US" sz="3200" b="1" i="1" u="sng" dirty="0"/>
              <a:t>Introduction to the CI/CD Pipeline</a:t>
            </a:r>
          </a:p>
          <a:p>
            <a:r>
              <a:rPr lang="en-US" dirty="0" smtClean="0">
                <a:solidFill>
                  <a:srgbClr val="959595"/>
                </a:solidFill>
              </a:rPr>
              <a:t>CDP Standard Tools and Frameworks</a:t>
            </a:r>
          </a:p>
          <a:p>
            <a:r>
              <a:rPr lang="en-US" dirty="0" smtClean="0">
                <a:solidFill>
                  <a:srgbClr val="959595"/>
                </a:solidFill>
              </a:rPr>
              <a:t>The microServices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a:t>
            </a:r>
            <a:r>
              <a:rPr lang="en-US" dirty="0">
                <a:solidFill>
                  <a:srgbClr val="959595"/>
                </a:solidFill>
              </a:rPr>
              <a:t>Management</a:t>
            </a:r>
          </a:p>
          <a:p>
            <a:r>
              <a:rPr lang="en-US" dirty="0" smtClean="0">
                <a:solidFill>
                  <a:srgbClr val="959595"/>
                </a:solidFill>
              </a:rPr>
              <a:t>The Development Process</a:t>
            </a:r>
          </a:p>
          <a:p>
            <a:endParaRPr lang="en-US" dirty="0"/>
          </a:p>
        </p:txBody>
      </p:sp>
      <p:sp>
        <p:nvSpPr>
          <p:cNvPr id="6" name="Title 5"/>
          <p:cNvSpPr>
            <a:spLocks noGrp="1"/>
          </p:cNvSpPr>
          <p:nvPr>
            <p:ph type="title"/>
          </p:nvPr>
        </p:nvSpPr>
        <p:spPr/>
        <p:txBody>
          <a:bodyPr/>
          <a:lstStyle/>
          <a:p>
            <a:r>
              <a:rPr lang="en-US" dirty="0" smtClean="0"/>
              <a:t>Contents</a:t>
            </a:r>
            <a:endParaRPr lang="en-US" dirty="0"/>
          </a:p>
        </p:txBody>
      </p:sp>
      <p:pic>
        <p:nvPicPr>
          <p:cNvPr id="4" name="Picture 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57231" y="1811338"/>
            <a:ext cx="2767238" cy="1854200"/>
          </a:xfrm>
          <a:prstGeom prst="rect">
            <a:avLst/>
          </a:prstGeom>
        </p:spPr>
      </p:pic>
      <p:sp>
        <p:nvSpPr>
          <p:cNvPr id="5" name="Rectangle 4"/>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67028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Integration is…</a:t>
            </a:r>
          </a:p>
          <a:p>
            <a:pPr marL="685800" lvl="5" indent="0">
              <a:buNone/>
            </a:pPr>
            <a:r>
              <a:rPr lang="en-US" dirty="0" smtClean="0"/>
              <a:t>…the merging of code changes back into the code base.</a:t>
            </a:r>
          </a:p>
          <a:p>
            <a:pPr marL="685800" lvl="5" indent="0">
              <a:buNone/>
            </a:pPr>
            <a:r>
              <a:rPr lang="en-US" dirty="0" smtClean="0"/>
              <a:t>…building and testing the code to ensure the change does not break existing functionality. </a:t>
            </a:r>
          </a:p>
          <a:p>
            <a:pPr lvl="1"/>
            <a:endParaRPr lang="en-US" dirty="0"/>
          </a:p>
          <a:p>
            <a:r>
              <a:rPr lang="en-US" dirty="0" smtClean="0"/>
              <a:t>Changes across a team can conflict</a:t>
            </a:r>
          </a:p>
          <a:p>
            <a:pPr lvl="2"/>
            <a:r>
              <a:rPr lang="en-US" dirty="0" smtClean="0"/>
              <a:t>Direct conflict</a:t>
            </a:r>
          </a:p>
          <a:p>
            <a:pPr lvl="3"/>
            <a:r>
              <a:rPr lang="en-US" dirty="0" smtClean="0"/>
              <a:t>where changes intersect (same lines are changed by more than one engineer).</a:t>
            </a:r>
          </a:p>
          <a:p>
            <a:pPr lvl="2"/>
            <a:r>
              <a:rPr lang="en-US" dirty="0" smtClean="0"/>
              <a:t>Indirect conflict</a:t>
            </a:r>
          </a:p>
          <a:p>
            <a:pPr lvl="3"/>
            <a:r>
              <a:rPr lang="en-US" dirty="0" smtClean="0"/>
              <a:t>where changes that may be in different areas cause conflicting behaviors.</a:t>
            </a:r>
          </a:p>
          <a:p>
            <a:pPr lvl="1"/>
            <a:endParaRPr lang="en-US" dirty="0"/>
          </a:p>
          <a:p>
            <a:r>
              <a:rPr lang="en-US" dirty="0" smtClean="0"/>
              <a:t>Integration should be done…</a:t>
            </a:r>
          </a:p>
          <a:p>
            <a:pPr marL="687388" lvl="4" indent="0">
              <a:buNone/>
            </a:pPr>
            <a:r>
              <a:rPr lang="en-US" dirty="0" smtClean="0"/>
              <a:t>…frequently, and in small changes.</a:t>
            </a:r>
          </a:p>
          <a:p>
            <a:pPr marL="687388" lvl="4" indent="0">
              <a:buNone/>
            </a:pPr>
            <a:r>
              <a:rPr lang="en-US" dirty="0" smtClean="0"/>
              <a:t>…combined with testing to verify behaviors. </a:t>
            </a:r>
          </a:p>
          <a:p>
            <a:pPr marL="687388" lvl="4" indent="0">
              <a:buNone/>
            </a:pPr>
            <a:r>
              <a:rPr lang="en-US" dirty="0" smtClean="0"/>
              <a:t>…as soon as the changes are stable.  </a:t>
            </a:r>
            <a:r>
              <a:rPr lang="en-US" i="1" dirty="0" smtClean="0"/>
              <a:t>The longer a change is not integrated, the more risk there is of a conflict.</a:t>
            </a:r>
          </a:p>
        </p:txBody>
      </p:sp>
      <p:sp>
        <p:nvSpPr>
          <p:cNvPr id="4" name="Title 3"/>
          <p:cNvSpPr>
            <a:spLocks noGrp="1"/>
          </p:cNvSpPr>
          <p:nvPr>
            <p:ph type="title"/>
          </p:nvPr>
        </p:nvSpPr>
        <p:spPr/>
        <p:txBody>
          <a:bodyPr/>
          <a:lstStyle/>
          <a:p>
            <a:r>
              <a:rPr lang="en-US" dirty="0" smtClean="0"/>
              <a:t>Integration</a:t>
            </a:r>
            <a:endParaRPr lang="en-US" dirty="0"/>
          </a:p>
        </p:txBody>
      </p:sp>
      <p:sp>
        <p:nvSpPr>
          <p:cNvPr id="5" name="Oval 4" title="Section circle"/>
          <p:cNvSpPr/>
          <p:nvPr/>
        </p:nvSpPr>
        <p:spPr>
          <a:xfrm>
            <a:off x="109410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082517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7" name="Oval 6" title="Section circle"/>
          <p:cNvSpPr/>
          <p:nvPr/>
        </p:nvSpPr>
        <p:spPr>
          <a:xfrm>
            <a:off x="1151573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139984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9" name="Oval 8" title="Section circle"/>
          <p:cNvSpPr/>
          <p:nvPr/>
        </p:nvSpPr>
        <p:spPr>
          <a:xfrm>
            <a:off x="1128554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Oval 9" title="Section circle"/>
          <p:cNvSpPr/>
          <p:nvPr/>
        </p:nvSpPr>
        <p:spPr>
          <a:xfrm>
            <a:off x="1116966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0553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070452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Rectangle 13"/>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76710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19</a:t>
            </a:fld>
            <a:r>
              <a:rPr lang="en-US" dirty="0" smtClean="0"/>
              <a:t> </a:t>
            </a:r>
            <a:endParaRPr lang="en-US" dirty="0"/>
          </a:p>
        </p:txBody>
      </p:sp>
      <p:sp>
        <p:nvSpPr>
          <p:cNvPr id="3" name="Text Placeholder 2"/>
          <p:cNvSpPr>
            <a:spLocks noGrp="1"/>
          </p:cNvSpPr>
          <p:nvPr>
            <p:ph type="body" sz="quarter" idx="13"/>
          </p:nvPr>
        </p:nvSpPr>
        <p:spPr>
          <a:xfrm>
            <a:off x="488897" y="1139825"/>
            <a:ext cx="11211106" cy="5258436"/>
          </a:xfrm>
        </p:spPr>
        <p:txBody>
          <a:bodyPr/>
          <a:lstStyle/>
          <a:p>
            <a:r>
              <a:rPr lang="en-US" dirty="0" smtClean="0"/>
              <a:t>Continuous Integration is…</a:t>
            </a:r>
          </a:p>
          <a:p>
            <a:pPr marL="687388" lvl="1"/>
            <a:r>
              <a:rPr lang="en-US" dirty="0" smtClean="0"/>
              <a:t>…a means to start the build and verification process after changes are committed to the code base.</a:t>
            </a:r>
          </a:p>
          <a:p>
            <a:pPr marL="687388" lvl="1"/>
            <a:r>
              <a:rPr lang="en-US" dirty="0" smtClean="0"/>
              <a:t>…a means to automate integration and provide rapid feedback to the engineer(s) involved. </a:t>
            </a:r>
          </a:p>
          <a:p>
            <a:pPr lvl="1"/>
            <a:endParaRPr lang="en-US" sz="900" dirty="0"/>
          </a:p>
          <a:p>
            <a:r>
              <a:rPr lang="en-US" dirty="0" smtClean="0"/>
              <a:t>Continuous integration generally performs the following process:</a:t>
            </a:r>
          </a:p>
          <a:p>
            <a:pPr marL="801688" lvl="1" indent="-342900">
              <a:buFont typeface="+mj-lt"/>
              <a:buAutoNum type="arabicPeriod"/>
            </a:pPr>
            <a:endParaRPr lang="en-US" dirty="0" smtClean="0"/>
          </a:p>
          <a:p>
            <a:pPr marL="801688" lvl="1" indent="-342900">
              <a:buFont typeface="+mj-lt"/>
              <a:buAutoNum type="arabicPeriod"/>
            </a:pPr>
            <a:endParaRPr lang="en-US" dirty="0" smtClean="0"/>
          </a:p>
          <a:p>
            <a:pPr marL="801688" lvl="1" indent="-342900">
              <a:buFont typeface="+mj-lt"/>
              <a:buAutoNum type="arabicPeriod"/>
            </a:pPr>
            <a:endParaRPr lang="en-US" dirty="0"/>
          </a:p>
          <a:p>
            <a:pPr marL="801688" lvl="1" indent="-342900">
              <a:buFont typeface="+mj-lt"/>
              <a:buAutoNum type="arabicPeriod"/>
            </a:pPr>
            <a:endParaRPr lang="en-US" dirty="0"/>
          </a:p>
          <a:p>
            <a:pPr marL="801688" lvl="1" indent="-342900">
              <a:buFont typeface="+mj-lt"/>
              <a:buAutoNum type="arabicPeriod"/>
            </a:pPr>
            <a:endParaRPr lang="en-US" dirty="0" smtClean="0"/>
          </a:p>
          <a:p>
            <a:pPr marL="682625" lvl="1" indent="-233363">
              <a:buFont typeface="+mj-lt"/>
              <a:buAutoNum type="arabicPeriod"/>
            </a:pPr>
            <a:r>
              <a:rPr lang="en-US" dirty="0" smtClean="0"/>
              <a:t>Merge the changes into the code base (often performed by the SCM tool).</a:t>
            </a:r>
          </a:p>
          <a:p>
            <a:pPr marL="682625" lvl="1" indent="-233363">
              <a:buFont typeface="+mj-lt"/>
              <a:buAutoNum type="arabicPeriod"/>
            </a:pPr>
            <a:r>
              <a:rPr lang="en-US" dirty="0" smtClean="0"/>
              <a:t>Perform code quality analysis.</a:t>
            </a:r>
          </a:p>
          <a:p>
            <a:pPr marL="682625" lvl="1" indent="-233363">
              <a:buFont typeface="+mj-lt"/>
              <a:buAutoNum type="arabicPeriod"/>
            </a:pPr>
            <a:r>
              <a:rPr lang="en-US" dirty="0" smtClean="0"/>
              <a:t>Build the code base (compile, package, or whatever is appropriate for the language and technology).</a:t>
            </a:r>
          </a:p>
          <a:p>
            <a:pPr marL="682625" lvl="1" indent="-233363">
              <a:buFont typeface="+mj-lt"/>
              <a:buAutoNum type="arabicPeriod"/>
            </a:pPr>
            <a:r>
              <a:rPr lang="en-US" dirty="0" smtClean="0"/>
              <a:t>Perform unit testing appropriate to the technology.</a:t>
            </a:r>
          </a:p>
          <a:p>
            <a:pPr marL="682625" lvl="1" indent="-233363">
              <a:buFont typeface="+mj-lt"/>
              <a:buAutoNum type="arabicPeriod"/>
            </a:pPr>
            <a:r>
              <a:rPr lang="en-US" dirty="0" smtClean="0"/>
              <a:t>Provide reports and feedback to all interested parties.</a:t>
            </a:r>
          </a:p>
          <a:p>
            <a:pPr marL="682625" lvl="1" indent="-233363">
              <a:buFont typeface="+mj-lt"/>
              <a:buAutoNum type="arabicPeriod"/>
            </a:pPr>
            <a:r>
              <a:rPr lang="en-US" dirty="0" smtClean="0"/>
              <a:t>Verify that the code base is in a state that “</a:t>
            </a:r>
            <a:r>
              <a:rPr lang="en-US" i="1" dirty="0" smtClean="0"/>
              <a:t>could</a:t>
            </a:r>
            <a:r>
              <a:rPr lang="en-US" dirty="0" smtClean="0"/>
              <a:t>” be deployed.</a:t>
            </a:r>
          </a:p>
          <a:p>
            <a:pPr lvl="1"/>
            <a:endParaRPr lang="en-US" dirty="0"/>
          </a:p>
        </p:txBody>
      </p:sp>
      <p:sp>
        <p:nvSpPr>
          <p:cNvPr id="4" name="Title 3"/>
          <p:cNvSpPr>
            <a:spLocks noGrp="1"/>
          </p:cNvSpPr>
          <p:nvPr>
            <p:ph type="title"/>
          </p:nvPr>
        </p:nvSpPr>
        <p:spPr/>
        <p:txBody>
          <a:bodyPr/>
          <a:lstStyle/>
          <a:p>
            <a:r>
              <a:rPr lang="en-US" dirty="0" smtClean="0"/>
              <a:t>Continuous Integration</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30" y="2802530"/>
            <a:ext cx="7717801" cy="1308100"/>
          </a:xfrm>
          <a:prstGeom prst="rect">
            <a:avLst/>
          </a:prstGeom>
        </p:spPr>
      </p:pic>
      <p:sp>
        <p:nvSpPr>
          <p:cNvPr id="15" name="Oval 14" title="Section circle"/>
          <p:cNvSpPr/>
          <p:nvPr/>
        </p:nvSpPr>
        <p:spPr>
          <a:xfrm>
            <a:off x="109410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082517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51573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39984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28554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16966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1" name="Oval 20" title="Section circle"/>
          <p:cNvSpPr/>
          <p:nvPr/>
        </p:nvSpPr>
        <p:spPr>
          <a:xfrm>
            <a:off x="110553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70452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Rectangle 23"/>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85528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939" y="627554"/>
            <a:ext cx="11209064" cy="342206"/>
          </a:xfrm>
        </p:spPr>
        <p:txBody>
          <a:bodyPr/>
          <a:lstStyle/>
          <a:p>
            <a:r>
              <a:rPr lang="en-US" b="1" i="1" dirty="0" smtClean="0"/>
              <a:t>You are HERE!</a:t>
            </a:r>
            <a:endParaRPr lang="en-US" b="1" i="1" dirty="0"/>
          </a:p>
        </p:txBody>
      </p:sp>
      <p:graphicFrame>
        <p:nvGraphicFramePr>
          <p:cNvPr id="6" name="Table 5"/>
          <p:cNvGraphicFramePr>
            <a:graphicFrameLocks noGrp="1"/>
          </p:cNvGraphicFramePr>
          <p:nvPr>
            <p:extLst>
              <p:ext uri="{D42A27DB-BD31-4B8C-83A1-F6EECF244321}">
                <p14:modId xmlns:p14="http://schemas.microsoft.com/office/powerpoint/2010/main" val="2135569444"/>
              </p:ext>
            </p:extLst>
          </p:nvPr>
        </p:nvGraphicFramePr>
        <p:xfrm>
          <a:off x="488897" y="1304925"/>
          <a:ext cx="11211106" cy="4201160"/>
        </p:xfrm>
        <a:graphic>
          <a:graphicData uri="http://schemas.openxmlformats.org/drawingml/2006/table">
            <a:tbl>
              <a:tblPr firstRow="1" bandRow="1">
                <a:tableStyleId>{3B4B98B0-60AC-42C2-AFA5-B58CD77FA1E5}</a:tableStyleId>
              </a:tblPr>
              <a:tblGrid>
                <a:gridCol w="2736903"/>
                <a:gridCol w="8474203"/>
              </a:tblGrid>
              <a:tr h="370840">
                <a:tc>
                  <a:txBody>
                    <a:bodyPr/>
                    <a:lstStyle/>
                    <a:p>
                      <a:r>
                        <a:rPr lang="en-US" sz="1200" b="0" dirty="0" smtClean="0">
                          <a:solidFill>
                            <a:schemeClr val="bg2">
                              <a:lumMod val="50000"/>
                            </a:schemeClr>
                          </a:solidFill>
                        </a:rPr>
                        <a:t>CDP101 – Introduction to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CDP202 – Domain Driven Design</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tx2"/>
                          </a:solidFill>
                          <a:latin typeface="+mn-lt"/>
                          <a:ea typeface="+mn-ea"/>
                          <a:cs typeface="+mn-cs"/>
                        </a:rPr>
                        <a:t>CDP103 – Introduction to the Continuous Deployment Platform</a:t>
                      </a:r>
                      <a:endParaRPr lang="en-US" sz="1400" b="1" kern="1200" dirty="0">
                        <a:solidFill>
                          <a:schemeClr val="tx2"/>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CDP104 – Introduction to Standard Tools</a:t>
                      </a:r>
                      <a:r>
                        <a:rPr lang="en-US" sz="1200" b="0" baseline="0" dirty="0" smtClean="0">
                          <a:solidFill>
                            <a:schemeClr val="bg2">
                              <a:lumMod val="50000"/>
                            </a:schemeClr>
                          </a:solidFill>
                        </a:rPr>
                        <a:t> and Frameworks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CDP205 – Using the MicroServices Catalog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CDP206 – Developing an Application Using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CDP207 – Developing MicroServices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CDP308</a:t>
                      </a:r>
                      <a:r>
                        <a:rPr lang="en-US" sz="1200" b="0" baseline="0" dirty="0" smtClean="0">
                          <a:solidFill>
                            <a:schemeClr val="bg2">
                              <a:lumMod val="50000"/>
                            </a:schemeClr>
                          </a:solidFill>
                        </a:rPr>
                        <a:t> – MicroServices Problem Determination and Monitoring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CDP409 – Using Docker Containers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CDP410 – Using Kubernetes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6"/>
          <p:cNvSpPr/>
          <p:nvPr/>
        </p:nvSpPr>
        <p:spPr>
          <a:xfrm>
            <a:off x="3459480" y="134810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101</a:t>
            </a:r>
            <a:endParaRPr lang="en-US" sz="900" b="1" dirty="0">
              <a:solidFill>
                <a:schemeClr val="tx2">
                  <a:lumMod val="75000"/>
                  <a:lumOff val="25000"/>
                </a:schemeClr>
              </a:solidFill>
            </a:endParaRPr>
          </a:p>
        </p:txBody>
      </p:sp>
      <p:sp>
        <p:nvSpPr>
          <p:cNvPr id="8" name="Rectangle 7"/>
          <p:cNvSpPr/>
          <p:nvPr/>
        </p:nvSpPr>
        <p:spPr>
          <a:xfrm>
            <a:off x="4458659" y="1729488"/>
            <a:ext cx="965835" cy="22098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202</a:t>
            </a:r>
            <a:endParaRPr lang="en-US" sz="900" b="1" dirty="0">
              <a:solidFill>
                <a:schemeClr val="tx2">
                  <a:lumMod val="75000"/>
                  <a:lumOff val="25000"/>
                </a:schemeClr>
              </a:solidFill>
            </a:endParaRPr>
          </a:p>
        </p:txBody>
      </p:sp>
      <p:sp>
        <p:nvSpPr>
          <p:cNvPr id="9" name="Rectangle 8"/>
          <p:cNvSpPr/>
          <p:nvPr/>
        </p:nvSpPr>
        <p:spPr>
          <a:xfrm>
            <a:off x="4458659" y="2175395"/>
            <a:ext cx="599440" cy="228600"/>
          </a:xfrm>
          <a:prstGeom prst="rect">
            <a:avLst/>
          </a:prstGeom>
          <a:solidFill>
            <a:srgbClr val="00B0F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1200" b="1" dirty="0">
                <a:solidFill>
                  <a:schemeClr val="tx2"/>
                </a:solidFill>
              </a:rPr>
              <a:t>103</a:t>
            </a:r>
          </a:p>
        </p:txBody>
      </p:sp>
      <p:sp>
        <p:nvSpPr>
          <p:cNvPr id="10" name="Rectangle 9"/>
          <p:cNvSpPr/>
          <p:nvPr/>
        </p:nvSpPr>
        <p:spPr>
          <a:xfrm>
            <a:off x="5741670" y="3075825"/>
            <a:ext cx="7010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205</a:t>
            </a:r>
            <a:endParaRPr lang="en-US" sz="900" b="1" dirty="0">
              <a:solidFill>
                <a:schemeClr val="tx2">
                  <a:lumMod val="75000"/>
                  <a:lumOff val="25000"/>
                </a:schemeClr>
              </a:solidFill>
            </a:endParaRPr>
          </a:p>
        </p:txBody>
      </p:sp>
      <p:sp>
        <p:nvSpPr>
          <p:cNvPr id="11" name="Rectangle 10"/>
          <p:cNvSpPr/>
          <p:nvPr/>
        </p:nvSpPr>
        <p:spPr>
          <a:xfrm>
            <a:off x="4466275" y="2652280"/>
            <a:ext cx="88392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104</a:t>
            </a:r>
            <a:endParaRPr lang="en-US" sz="900" b="1" dirty="0">
              <a:solidFill>
                <a:schemeClr val="tx2">
                  <a:lumMod val="75000"/>
                  <a:lumOff val="25000"/>
                </a:schemeClr>
              </a:solidFill>
            </a:endParaRPr>
          </a:p>
        </p:txBody>
      </p:sp>
      <p:sp>
        <p:nvSpPr>
          <p:cNvPr id="12" name="Rectangle 11"/>
          <p:cNvSpPr/>
          <p:nvPr/>
        </p:nvSpPr>
        <p:spPr>
          <a:xfrm>
            <a:off x="6788150" y="3539376"/>
            <a:ext cx="1170145" cy="168466"/>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206</a:t>
            </a:r>
          </a:p>
        </p:txBody>
      </p:sp>
      <p:sp>
        <p:nvSpPr>
          <p:cNvPr id="13" name="Rectangle 12"/>
          <p:cNvSpPr/>
          <p:nvPr/>
        </p:nvSpPr>
        <p:spPr>
          <a:xfrm>
            <a:off x="8343900" y="3988842"/>
            <a:ext cx="1704975" cy="213013"/>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207</a:t>
            </a:r>
          </a:p>
        </p:txBody>
      </p:sp>
      <p:sp>
        <p:nvSpPr>
          <p:cNvPr id="14" name="Rectangle 13"/>
          <p:cNvSpPr/>
          <p:nvPr/>
        </p:nvSpPr>
        <p:spPr>
          <a:xfrm>
            <a:off x="5741670" y="4414499"/>
            <a:ext cx="104648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308</a:t>
            </a:r>
            <a:endParaRPr lang="en-US" sz="900" b="1" dirty="0">
              <a:solidFill>
                <a:schemeClr val="tx2">
                  <a:lumMod val="75000"/>
                  <a:lumOff val="25000"/>
                </a:schemeClr>
              </a:solidFill>
            </a:endParaRPr>
          </a:p>
        </p:txBody>
      </p:sp>
      <p:sp>
        <p:nvSpPr>
          <p:cNvPr id="16" name="Rectangle 15"/>
          <p:cNvSpPr/>
          <p:nvPr/>
        </p:nvSpPr>
        <p:spPr>
          <a:xfrm>
            <a:off x="10432161" y="5210634"/>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410</a:t>
            </a:r>
            <a:endParaRPr lang="en-US" sz="900" b="1" dirty="0">
              <a:solidFill>
                <a:schemeClr val="tx2">
                  <a:lumMod val="75000"/>
                  <a:lumOff val="25000"/>
                </a:schemeClr>
              </a:solidFill>
            </a:endParaRPr>
          </a:p>
        </p:txBody>
      </p:sp>
      <p:cxnSp>
        <p:nvCxnSpPr>
          <p:cNvPr id="18" name="Elbow Connector 17"/>
          <p:cNvCxnSpPr>
            <a:stCxn id="7" idx="3"/>
            <a:endCxn id="8" idx="1"/>
          </p:cNvCxnSpPr>
          <p:nvPr/>
        </p:nvCxnSpPr>
        <p:spPr>
          <a:xfrm>
            <a:off x="4058920" y="1462405"/>
            <a:ext cx="399739" cy="37757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3"/>
            <a:endCxn id="9" idx="1"/>
          </p:cNvCxnSpPr>
          <p:nvPr/>
        </p:nvCxnSpPr>
        <p:spPr>
          <a:xfrm>
            <a:off x="4058920" y="1462405"/>
            <a:ext cx="399739" cy="827290"/>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7" idx="3"/>
            <a:endCxn id="11" idx="1"/>
          </p:cNvCxnSpPr>
          <p:nvPr/>
        </p:nvCxnSpPr>
        <p:spPr>
          <a:xfrm>
            <a:off x="4058920" y="1462405"/>
            <a:ext cx="407355" cy="130417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1" idx="3"/>
            <a:endCxn id="10" idx="1"/>
          </p:cNvCxnSpPr>
          <p:nvPr/>
        </p:nvCxnSpPr>
        <p:spPr>
          <a:xfrm>
            <a:off x="5350195" y="2766580"/>
            <a:ext cx="391475" cy="42354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0" idx="3"/>
            <a:endCxn id="12" idx="1"/>
          </p:cNvCxnSpPr>
          <p:nvPr/>
        </p:nvCxnSpPr>
        <p:spPr>
          <a:xfrm>
            <a:off x="6442710" y="3190125"/>
            <a:ext cx="345440" cy="433484"/>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1" idx="3"/>
            <a:endCxn id="14" idx="1"/>
          </p:cNvCxnSpPr>
          <p:nvPr/>
        </p:nvCxnSpPr>
        <p:spPr>
          <a:xfrm>
            <a:off x="5350195" y="2766580"/>
            <a:ext cx="391475" cy="1762219"/>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3" idx="3"/>
            <a:endCxn id="15" idx="1"/>
          </p:cNvCxnSpPr>
          <p:nvPr/>
        </p:nvCxnSpPr>
        <p:spPr>
          <a:xfrm>
            <a:off x="10048875" y="4095349"/>
            <a:ext cx="383286" cy="85186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13" idx="3"/>
            <a:endCxn id="16" idx="1"/>
          </p:cNvCxnSpPr>
          <p:nvPr/>
        </p:nvCxnSpPr>
        <p:spPr>
          <a:xfrm>
            <a:off x="10048875" y="4095349"/>
            <a:ext cx="383286" cy="122678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0432161" y="4835712"/>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409</a:t>
            </a:r>
            <a:endParaRPr lang="en-US" sz="900" b="1" dirty="0">
              <a:solidFill>
                <a:schemeClr val="tx2">
                  <a:lumMod val="75000"/>
                  <a:lumOff val="25000"/>
                </a:schemeClr>
              </a:solidFill>
            </a:endParaRPr>
          </a:p>
        </p:txBody>
      </p:sp>
      <p:cxnSp>
        <p:nvCxnSpPr>
          <p:cNvPr id="108" name="Elbow Connector 107"/>
          <p:cNvCxnSpPr>
            <a:stCxn id="12" idx="3"/>
            <a:endCxn id="13" idx="1"/>
          </p:cNvCxnSpPr>
          <p:nvPr/>
        </p:nvCxnSpPr>
        <p:spPr>
          <a:xfrm>
            <a:off x="7958295" y="3623609"/>
            <a:ext cx="385605" cy="471740"/>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Down Arrow 23"/>
          <p:cNvSpPr/>
          <p:nvPr/>
        </p:nvSpPr>
        <p:spPr>
          <a:xfrm rot="5400000">
            <a:off x="5202069" y="1978206"/>
            <a:ext cx="521057" cy="622977"/>
          </a:xfrm>
          <a:prstGeom prst="downArrow">
            <a:avLst/>
          </a:prstGeom>
          <a:solidFill>
            <a:srgbClr val="CF2A2A"/>
          </a:solidFill>
          <a:ln>
            <a:no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800" dirty="0"/>
              <a:t>You are </a:t>
            </a:r>
            <a:r>
              <a:rPr lang="en-US" sz="800" dirty="0" smtClean="0"/>
              <a:t>HERE</a:t>
            </a:r>
            <a:endParaRPr lang="en-US" sz="800" dirty="0"/>
          </a:p>
        </p:txBody>
      </p:sp>
    </p:spTree>
    <p:extLst>
      <p:ext uri="{BB962C8B-B14F-4D97-AF65-F5344CB8AC3E}">
        <p14:creationId xmlns:p14="http://schemas.microsoft.com/office/powerpoint/2010/main" val="1727665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96717" y="6398261"/>
            <a:ext cx="294066" cy="224790"/>
          </a:xfrm>
        </p:spPr>
        <p:txBody>
          <a:bodyPr/>
          <a:lstStyle/>
          <a:p>
            <a:fld id="{12CB907E-C602-C34B-93F7-CA9E40714286}" type="slidenum">
              <a:rPr lang="en-US" smtClean="0"/>
              <a:pPr/>
              <a:t>20</a:t>
            </a:fld>
            <a:r>
              <a:rPr lang="en-US" dirty="0" smtClean="0"/>
              <a:t> </a:t>
            </a:r>
            <a:endParaRPr lang="en-US" dirty="0"/>
          </a:p>
        </p:txBody>
      </p:sp>
      <p:sp>
        <p:nvSpPr>
          <p:cNvPr id="4" name="Title 3"/>
          <p:cNvSpPr>
            <a:spLocks noGrp="1"/>
          </p:cNvSpPr>
          <p:nvPr>
            <p:ph type="title"/>
          </p:nvPr>
        </p:nvSpPr>
        <p:spPr/>
        <p:txBody>
          <a:bodyPr/>
          <a:lstStyle/>
          <a:p>
            <a:r>
              <a:rPr lang="en-US" dirty="0" smtClean="0"/>
              <a:t>Continuous Integration</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5568" y="1510481"/>
            <a:ext cx="649224" cy="649224"/>
          </a:xfrm>
          <a:prstGeom prst="rect">
            <a:avLst/>
          </a:prstGeom>
        </p:spPr>
      </p:pic>
      <p:sp>
        <p:nvSpPr>
          <p:cNvPr id="6" name="TextBox 5"/>
          <p:cNvSpPr txBox="1"/>
          <p:nvPr/>
        </p:nvSpPr>
        <p:spPr>
          <a:xfrm>
            <a:off x="473843" y="2159705"/>
            <a:ext cx="992674" cy="430887"/>
          </a:xfrm>
          <a:prstGeom prst="rect">
            <a:avLst/>
          </a:prstGeom>
          <a:noFill/>
          <a:ln>
            <a:noFill/>
          </a:ln>
        </p:spPr>
        <p:txBody>
          <a:bodyPr wrap="square" lIns="0" tIns="0" rIns="0" bIns="0" rtlCol="0">
            <a:spAutoFit/>
          </a:bodyPr>
          <a:lstStyle/>
          <a:p>
            <a:pPr algn="ctr"/>
            <a:r>
              <a:rPr lang="en-US" sz="1400" dirty="0" smtClean="0">
                <a:solidFill>
                  <a:schemeClr val="tx2"/>
                </a:solidFill>
              </a:rPr>
              <a:t>Development Team</a:t>
            </a:r>
          </a:p>
        </p:txBody>
      </p:sp>
      <p:sp>
        <p:nvSpPr>
          <p:cNvPr id="7" name="TextBox 6"/>
          <p:cNvSpPr txBox="1"/>
          <p:nvPr/>
        </p:nvSpPr>
        <p:spPr>
          <a:xfrm>
            <a:off x="3444672" y="1628832"/>
            <a:ext cx="1156599" cy="215444"/>
          </a:xfrm>
          <a:prstGeom prst="rect">
            <a:avLst/>
          </a:prstGeom>
          <a:noFill/>
          <a:ln>
            <a:noFill/>
          </a:ln>
        </p:spPr>
        <p:txBody>
          <a:bodyPr wrap="none" lIns="0" tIns="0" rIns="0" bIns="0" rtlCol="0">
            <a:spAutoFit/>
          </a:bodyPr>
          <a:lstStyle/>
          <a:p>
            <a:r>
              <a:rPr lang="en-US" sz="1400" dirty="0" smtClean="0">
                <a:solidFill>
                  <a:schemeClr val="tx2"/>
                </a:solidFill>
              </a:rPr>
              <a:t>SCM Repository</a:t>
            </a:r>
          </a:p>
        </p:txBody>
      </p:sp>
      <p:cxnSp>
        <p:nvCxnSpPr>
          <p:cNvPr id="8" name="Straight Arrow Connector 7"/>
          <p:cNvCxnSpPr/>
          <p:nvPr/>
        </p:nvCxnSpPr>
        <p:spPr>
          <a:xfrm flipH="1">
            <a:off x="1708043" y="2317667"/>
            <a:ext cx="1640473" cy="555"/>
          </a:xfrm>
          <a:prstGeom prst="straightConnector1">
            <a:avLst/>
          </a:prstGeom>
          <a:ln w="28575" cmpd="sng">
            <a:solidFill>
              <a:schemeClr val="accent6"/>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714863" y="1928443"/>
            <a:ext cx="430863" cy="706428"/>
            <a:chOff x="3997842" y="2972437"/>
            <a:chExt cx="430863" cy="706428"/>
          </a:xfrm>
        </p:grpSpPr>
        <p:sp>
          <p:nvSpPr>
            <p:cNvPr id="10" name="Rectangle 9"/>
            <p:cNvSpPr/>
            <p:nvPr/>
          </p:nvSpPr>
          <p:spPr>
            <a:xfrm>
              <a:off x="3997842" y="323229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11" name="Rectangle 10"/>
            <p:cNvSpPr/>
            <p:nvPr/>
          </p:nvSpPr>
          <p:spPr>
            <a:xfrm>
              <a:off x="3997842" y="310236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12" name="Rectangle 11"/>
            <p:cNvSpPr/>
            <p:nvPr/>
          </p:nvSpPr>
          <p:spPr>
            <a:xfrm>
              <a:off x="3997842" y="297243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grpSp>
      <p:sp>
        <p:nvSpPr>
          <p:cNvPr id="15" name="Folded Corner 14"/>
          <p:cNvSpPr/>
          <p:nvPr/>
        </p:nvSpPr>
        <p:spPr>
          <a:xfrm>
            <a:off x="1550339" y="3793249"/>
            <a:ext cx="1215668" cy="1344829"/>
          </a:xfrm>
          <a:prstGeom prst="foldedCorner">
            <a:avLst>
              <a:gd name="adj" fmla="val 2017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Original</a:t>
            </a:r>
            <a:br>
              <a:rPr lang="en-US" dirty="0" smtClean="0"/>
            </a:br>
            <a:r>
              <a:rPr lang="en-US" dirty="0" smtClean="0"/>
              <a:t>Source File</a:t>
            </a:r>
            <a:endParaRPr lang="en-US" dirty="0"/>
          </a:p>
        </p:txBody>
      </p:sp>
      <p:sp>
        <p:nvSpPr>
          <p:cNvPr id="16" name="Isosceles Triangle 15"/>
          <p:cNvSpPr/>
          <p:nvPr/>
        </p:nvSpPr>
        <p:spPr>
          <a:xfrm>
            <a:off x="1154145" y="5313584"/>
            <a:ext cx="2024512" cy="1084677"/>
          </a:xfrm>
          <a:prstGeom prst="triangle">
            <a:avLst>
              <a:gd name="adj" fmla="val 4945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Developer Changes</a:t>
            </a:r>
            <a:endParaRPr lang="en-US" dirty="0"/>
          </a:p>
        </p:txBody>
      </p:sp>
      <p:sp>
        <p:nvSpPr>
          <p:cNvPr id="21" name="Right Brace 20"/>
          <p:cNvSpPr/>
          <p:nvPr/>
        </p:nvSpPr>
        <p:spPr>
          <a:xfrm rot="16200000">
            <a:off x="3505526" y="828254"/>
            <a:ext cx="542545" cy="4768775"/>
          </a:xfrm>
          <a:prstGeom prst="rightBrace">
            <a:avLst>
              <a:gd name="adj1" fmla="val 44583"/>
              <a:gd name="adj2" fmla="val 50000"/>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23" name="Picture 2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851575">
            <a:off x="2724495" y="4324191"/>
            <a:ext cx="713974" cy="649224"/>
          </a:xfrm>
          <a:prstGeom prst="rect">
            <a:avLst/>
          </a:prstGeom>
        </p:spPr>
      </p:pic>
      <p:pic>
        <p:nvPicPr>
          <p:cNvPr id="24" name="Picture 2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9436460">
            <a:off x="2745875" y="5429804"/>
            <a:ext cx="655771" cy="649224"/>
          </a:xfrm>
          <a:prstGeom prst="rect">
            <a:avLst/>
          </a:prstGeom>
        </p:spPr>
      </p:pic>
      <p:sp>
        <p:nvSpPr>
          <p:cNvPr id="25" name="Oval 24"/>
          <p:cNvSpPr/>
          <p:nvPr/>
        </p:nvSpPr>
        <p:spPr>
          <a:xfrm>
            <a:off x="3178657" y="4819562"/>
            <a:ext cx="865453" cy="8271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0" dirty="0"/>
          </a:p>
        </p:txBody>
      </p:sp>
      <mc:AlternateContent xmlns:mc="http://schemas.openxmlformats.org/markup-compatibility/2006" xmlns:a14="http://schemas.microsoft.com/office/drawing/2010/main">
        <mc:Choice Requires="a14">
          <p:sp>
            <p:nvSpPr>
              <p:cNvPr id="27" name="TextBox 26"/>
              <p:cNvSpPr txBox="1"/>
              <p:nvPr/>
            </p:nvSpPr>
            <p:spPr>
              <a:xfrm>
                <a:off x="3213203" y="4977960"/>
                <a:ext cx="914400" cy="914400"/>
              </a:xfrm>
              <a:prstGeom prst="rect">
                <a:avLst/>
              </a:prstGeom>
              <a:noFill/>
              <a:ln>
                <a:noFill/>
              </a:ln>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solidFill>
                                <a:schemeClr val="tx2"/>
                              </a:solidFill>
                              <a:latin typeface="Cambria Math" panose="02040503050406030204" pitchFamily="18" charset="0"/>
                            </a:rPr>
                          </m:ctrlPr>
                        </m:naryPr>
                        <m:sub/>
                        <m:sup/>
                        <m:e/>
                      </m:nary>
                    </m:oMath>
                  </m:oMathPara>
                </a14:m>
                <a:endParaRPr lang="en-US" sz="1400" dirty="0" smtClean="0">
                  <a:solidFill>
                    <a:schemeClr val="tx2"/>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213203" y="4977960"/>
                <a:ext cx="914400" cy="914400"/>
              </a:xfrm>
              <a:prstGeom prst="rect">
                <a:avLst/>
              </a:prstGeom>
              <a:blipFill rotWithShape="0">
                <a:blip r:embed="rId6"/>
                <a:stretch>
                  <a:fillRect l="-46667" t="-83333" r="-96667" b="-74000"/>
                </a:stretch>
              </a:blipFill>
              <a:ln>
                <a:noFill/>
              </a:ln>
            </p:spPr>
            <p:txBody>
              <a:bodyPr/>
              <a:lstStyle/>
              <a:p>
                <a:r>
                  <a:rPr lang="en-US">
                    <a:noFill/>
                  </a:rPr>
                  <a:t> </a:t>
                </a:r>
              </a:p>
            </p:txBody>
          </p:sp>
        </mc:Fallback>
      </mc:AlternateContent>
      <p:pic>
        <p:nvPicPr>
          <p:cNvPr id="28" name="Picture 2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010087" y="4908537"/>
            <a:ext cx="612922" cy="649224"/>
          </a:xfrm>
          <a:prstGeom prst="rect">
            <a:avLst/>
          </a:prstGeom>
        </p:spPr>
      </p:pic>
      <p:sp>
        <p:nvSpPr>
          <p:cNvPr id="29" name="Folded Corner 28"/>
          <p:cNvSpPr/>
          <p:nvPr/>
        </p:nvSpPr>
        <p:spPr>
          <a:xfrm>
            <a:off x="4607818" y="4581008"/>
            <a:ext cx="1215668" cy="1344829"/>
          </a:xfrm>
          <a:prstGeom prst="foldedCorner">
            <a:avLst>
              <a:gd name="adj" fmla="val 2017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Updated</a:t>
            </a:r>
            <a:br>
              <a:rPr lang="en-US" dirty="0" smtClean="0"/>
            </a:br>
            <a:r>
              <a:rPr lang="en-US" dirty="0" smtClean="0"/>
              <a:t>Source File</a:t>
            </a:r>
            <a:endParaRPr lang="en-US" dirty="0"/>
          </a:p>
        </p:txBody>
      </p:sp>
      <p:pic>
        <p:nvPicPr>
          <p:cNvPr id="32" name="Picture 31"/>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8482468" y="1993610"/>
            <a:ext cx="649224" cy="649224"/>
          </a:xfrm>
          <a:prstGeom prst="rect">
            <a:avLst/>
          </a:prstGeom>
        </p:spPr>
      </p:pic>
      <p:sp>
        <p:nvSpPr>
          <p:cNvPr id="33" name="TextBox 32"/>
          <p:cNvSpPr txBox="1"/>
          <p:nvPr/>
        </p:nvSpPr>
        <p:spPr>
          <a:xfrm>
            <a:off x="8298498" y="1689995"/>
            <a:ext cx="929998" cy="215444"/>
          </a:xfrm>
          <a:prstGeom prst="rect">
            <a:avLst/>
          </a:prstGeom>
          <a:noFill/>
          <a:ln>
            <a:noFill/>
          </a:ln>
        </p:spPr>
        <p:txBody>
          <a:bodyPr wrap="none" lIns="0" tIns="0" rIns="0" bIns="0" rtlCol="0">
            <a:spAutoFit/>
          </a:bodyPr>
          <a:lstStyle/>
          <a:p>
            <a:r>
              <a:rPr lang="en-US" sz="1400" dirty="0" smtClean="0">
                <a:solidFill>
                  <a:schemeClr val="tx2"/>
                </a:solidFill>
              </a:rPr>
              <a:t>Build System</a:t>
            </a:r>
          </a:p>
        </p:txBody>
      </p:sp>
      <p:cxnSp>
        <p:nvCxnSpPr>
          <p:cNvPr id="34" name="Straight Arrow Connector 33"/>
          <p:cNvCxnSpPr>
            <a:stCxn id="37" idx="1"/>
          </p:cNvCxnSpPr>
          <p:nvPr/>
        </p:nvCxnSpPr>
        <p:spPr>
          <a:xfrm flipH="1">
            <a:off x="4376286" y="2241905"/>
            <a:ext cx="1784900" cy="20083"/>
          </a:xfrm>
          <a:prstGeom prst="straightConnector1">
            <a:avLst/>
          </a:prstGeom>
          <a:ln w="28575" cmpd="sng">
            <a:solidFill>
              <a:schemeClr val="accent6"/>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sp>
        <p:nvSpPr>
          <p:cNvPr id="36" name="Right Brace 35"/>
          <p:cNvSpPr/>
          <p:nvPr/>
        </p:nvSpPr>
        <p:spPr>
          <a:xfrm rot="16200000">
            <a:off x="8547477" y="1010721"/>
            <a:ext cx="542545" cy="4396977"/>
          </a:xfrm>
          <a:prstGeom prst="rightBrace">
            <a:avLst>
              <a:gd name="adj1" fmla="val 44583"/>
              <a:gd name="adj2" fmla="val 50000"/>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37" name="Picture 3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6161186" y="1917293"/>
            <a:ext cx="649224" cy="649224"/>
          </a:xfrm>
          <a:prstGeom prst="rect">
            <a:avLst/>
          </a:prstGeom>
        </p:spPr>
      </p:pic>
      <p:cxnSp>
        <p:nvCxnSpPr>
          <p:cNvPr id="39" name="Straight Arrow Connector 38"/>
          <p:cNvCxnSpPr>
            <a:endCxn id="37" idx="3"/>
          </p:cNvCxnSpPr>
          <p:nvPr/>
        </p:nvCxnSpPr>
        <p:spPr>
          <a:xfrm flipH="1">
            <a:off x="6810410" y="2209907"/>
            <a:ext cx="1606517" cy="31998"/>
          </a:xfrm>
          <a:prstGeom prst="straightConnector1">
            <a:avLst/>
          </a:prstGeom>
          <a:ln w="28575" cmpd="sng">
            <a:solidFill>
              <a:schemeClr val="accent6"/>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7954350" y="4821200"/>
            <a:ext cx="649224" cy="649224"/>
          </a:xfrm>
          <a:prstGeom prst="rect">
            <a:avLst/>
          </a:prstGeom>
        </p:spPr>
      </p:pic>
      <p:sp>
        <p:nvSpPr>
          <p:cNvPr id="44" name="TextBox 43"/>
          <p:cNvSpPr txBox="1"/>
          <p:nvPr/>
        </p:nvSpPr>
        <p:spPr>
          <a:xfrm>
            <a:off x="8046633" y="5585596"/>
            <a:ext cx="370294" cy="215444"/>
          </a:xfrm>
          <a:prstGeom prst="rect">
            <a:avLst/>
          </a:prstGeom>
          <a:noFill/>
          <a:ln>
            <a:noFill/>
          </a:ln>
        </p:spPr>
        <p:txBody>
          <a:bodyPr wrap="none" lIns="0" tIns="0" rIns="0" bIns="0" rtlCol="0">
            <a:spAutoFit/>
          </a:bodyPr>
          <a:lstStyle/>
          <a:p>
            <a:r>
              <a:rPr lang="en-US" sz="1400" dirty="0" smtClean="0">
                <a:solidFill>
                  <a:schemeClr val="tx2"/>
                </a:solidFill>
              </a:rPr>
              <a:t>Build</a:t>
            </a:r>
          </a:p>
        </p:txBody>
      </p:sp>
      <p:pic>
        <p:nvPicPr>
          <p:cNvPr id="45" name="Picture 44"/>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695248" y="4946602"/>
            <a:ext cx="649224" cy="649224"/>
          </a:xfrm>
          <a:prstGeom prst="rect">
            <a:avLst/>
          </a:prstGeom>
        </p:spPr>
      </p:pic>
      <p:sp>
        <p:nvSpPr>
          <p:cNvPr id="46" name="TextBox 45"/>
          <p:cNvSpPr txBox="1"/>
          <p:nvPr/>
        </p:nvSpPr>
        <p:spPr>
          <a:xfrm>
            <a:off x="6789601" y="5585721"/>
            <a:ext cx="563552" cy="215444"/>
          </a:xfrm>
          <a:prstGeom prst="rect">
            <a:avLst/>
          </a:prstGeom>
          <a:noFill/>
          <a:ln>
            <a:noFill/>
          </a:ln>
        </p:spPr>
        <p:txBody>
          <a:bodyPr wrap="none" lIns="0" tIns="0" rIns="0" bIns="0" rtlCol="0">
            <a:spAutoFit/>
          </a:bodyPr>
          <a:lstStyle/>
          <a:p>
            <a:r>
              <a:rPr lang="en-US" sz="1400" dirty="0" smtClean="0">
                <a:solidFill>
                  <a:schemeClr val="tx2"/>
                </a:solidFill>
              </a:rPr>
              <a:t>Analyze</a:t>
            </a:r>
          </a:p>
        </p:txBody>
      </p:sp>
      <p:pic>
        <p:nvPicPr>
          <p:cNvPr id="48" name="Picture 47"/>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9207364" y="4904326"/>
            <a:ext cx="649224" cy="649224"/>
          </a:xfrm>
          <a:prstGeom prst="rect">
            <a:avLst/>
          </a:prstGeom>
        </p:spPr>
      </p:pic>
      <p:sp>
        <p:nvSpPr>
          <p:cNvPr id="50" name="TextBox 49"/>
          <p:cNvSpPr txBox="1"/>
          <p:nvPr/>
        </p:nvSpPr>
        <p:spPr>
          <a:xfrm>
            <a:off x="9346829" y="5595826"/>
            <a:ext cx="291426" cy="215444"/>
          </a:xfrm>
          <a:prstGeom prst="rect">
            <a:avLst/>
          </a:prstGeom>
          <a:noFill/>
          <a:ln>
            <a:noFill/>
          </a:ln>
        </p:spPr>
        <p:txBody>
          <a:bodyPr wrap="none" lIns="0" tIns="0" rIns="0" bIns="0" rtlCol="0">
            <a:spAutoFit/>
          </a:bodyPr>
          <a:lstStyle/>
          <a:p>
            <a:r>
              <a:rPr lang="en-US" sz="1400" dirty="0" smtClean="0">
                <a:solidFill>
                  <a:schemeClr val="tx2"/>
                </a:solidFill>
              </a:rPr>
              <a:t>Test</a:t>
            </a:r>
          </a:p>
        </p:txBody>
      </p:sp>
      <p:pic>
        <p:nvPicPr>
          <p:cNvPr id="51" name="Picture 50"/>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413125" y="4877071"/>
            <a:ext cx="649224" cy="649224"/>
          </a:xfrm>
          <a:prstGeom prst="rect">
            <a:avLst/>
          </a:prstGeom>
        </p:spPr>
      </p:pic>
      <p:sp>
        <p:nvSpPr>
          <p:cNvPr id="53" name="TextBox 52"/>
          <p:cNvSpPr txBox="1"/>
          <p:nvPr/>
        </p:nvSpPr>
        <p:spPr>
          <a:xfrm>
            <a:off x="10520242" y="5560365"/>
            <a:ext cx="496996" cy="215444"/>
          </a:xfrm>
          <a:prstGeom prst="rect">
            <a:avLst/>
          </a:prstGeom>
          <a:noFill/>
          <a:ln>
            <a:noFill/>
          </a:ln>
        </p:spPr>
        <p:txBody>
          <a:bodyPr wrap="none" lIns="0" tIns="0" rIns="0" bIns="0" rtlCol="0">
            <a:spAutoFit/>
          </a:bodyPr>
          <a:lstStyle/>
          <a:p>
            <a:r>
              <a:rPr lang="en-US" sz="1400" dirty="0" smtClean="0">
                <a:solidFill>
                  <a:schemeClr val="tx2"/>
                </a:solidFill>
              </a:rPr>
              <a:t>Report</a:t>
            </a:r>
          </a:p>
        </p:txBody>
      </p:sp>
      <p:pic>
        <p:nvPicPr>
          <p:cNvPr id="54" name="Picture 53"/>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01861" y="4904326"/>
            <a:ext cx="975008" cy="649224"/>
          </a:xfrm>
          <a:prstGeom prst="rect">
            <a:avLst/>
          </a:prstGeom>
        </p:spPr>
      </p:pic>
      <p:pic>
        <p:nvPicPr>
          <p:cNvPr id="55" name="Picture 54"/>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344472" y="4881718"/>
            <a:ext cx="612922" cy="649224"/>
          </a:xfrm>
          <a:prstGeom prst="rect">
            <a:avLst/>
          </a:prstGeom>
        </p:spPr>
      </p:pic>
      <p:pic>
        <p:nvPicPr>
          <p:cNvPr id="56" name="Picture 5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8600530" y="4881718"/>
            <a:ext cx="612922" cy="649224"/>
          </a:xfrm>
          <a:prstGeom prst="rect">
            <a:avLst/>
          </a:prstGeom>
        </p:spPr>
      </p:pic>
      <p:pic>
        <p:nvPicPr>
          <p:cNvPr id="57" name="Picture 5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847456" y="4881718"/>
            <a:ext cx="612922" cy="649224"/>
          </a:xfrm>
          <a:prstGeom prst="rect">
            <a:avLst/>
          </a:prstGeom>
        </p:spPr>
      </p:pic>
      <p:sp>
        <p:nvSpPr>
          <p:cNvPr id="60" name="TextBox 59"/>
          <p:cNvSpPr txBox="1"/>
          <p:nvPr/>
        </p:nvSpPr>
        <p:spPr>
          <a:xfrm>
            <a:off x="6233998" y="2535112"/>
            <a:ext cx="503599" cy="215444"/>
          </a:xfrm>
          <a:prstGeom prst="rect">
            <a:avLst/>
          </a:prstGeom>
          <a:noFill/>
          <a:ln>
            <a:noFill/>
          </a:ln>
        </p:spPr>
        <p:txBody>
          <a:bodyPr wrap="none" lIns="0" tIns="0" rIns="0" bIns="0" rtlCol="0">
            <a:spAutoFit/>
          </a:bodyPr>
          <a:lstStyle/>
          <a:p>
            <a:r>
              <a:rPr lang="en-US" sz="1400" dirty="0" smtClean="0"/>
              <a:t>Trigger</a:t>
            </a:r>
          </a:p>
        </p:txBody>
      </p:sp>
      <p:sp>
        <p:nvSpPr>
          <p:cNvPr id="61" name="Bent Arrow 60"/>
          <p:cNvSpPr/>
          <p:nvPr/>
        </p:nvSpPr>
        <p:spPr>
          <a:xfrm flipH="1">
            <a:off x="1689391" y="1301065"/>
            <a:ext cx="9116656" cy="3518497"/>
          </a:xfrm>
          <a:prstGeom prst="bentArrow">
            <a:avLst>
              <a:gd name="adj1" fmla="val 4263"/>
              <a:gd name="adj2" fmla="val 4526"/>
              <a:gd name="adj3" fmla="val 6626"/>
              <a:gd name="adj4" fmla="val 20893"/>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3" name="Rectangle 2"/>
          <p:cNvSpPr/>
          <p:nvPr/>
        </p:nvSpPr>
        <p:spPr>
          <a:xfrm>
            <a:off x="398259" y="865450"/>
            <a:ext cx="10121983" cy="461665"/>
          </a:xfrm>
          <a:prstGeom prst="rect">
            <a:avLst/>
          </a:prstGeom>
        </p:spPr>
        <p:txBody>
          <a:bodyPr wrap="square">
            <a:spAutoFit/>
          </a:bodyPr>
          <a:lstStyle/>
          <a:p>
            <a:r>
              <a:rPr lang="en-US" sz="2400" dirty="0"/>
              <a:t>This diagram is a conceptual picture of the continuous integration </a:t>
            </a:r>
            <a:r>
              <a:rPr lang="en-US" sz="2400" dirty="0" smtClean="0"/>
              <a:t>process </a:t>
            </a:r>
            <a:endParaRPr lang="en-US" sz="2400" dirty="0"/>
          </a:p>
        </p:txBody>
      </p:sp>
      <p:sp>
        <p:nvSpPr>
          <p:cNvPr id="52" name="Oval 51" title="Section circle"/>
          <p:cNvSpPr/>
          <p:nvPr/>
        </p:nvSpPr>
        <p:spPr>
          <a:xfrm>
            <a:off x="109410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8" name="Oval 57" title="Section circle"/>
          <p:cNvSpPr/>
          <p:nvPr/>
        </p:nvSpPr>
        <p:spPr>
          <a:xfrm>
            <a:off x="1082517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9" name="Oval 58" title="Section circle"/>
          <p:cNvSpPr/>
          <p:nvPr/>
        </p:nvSpPr>
        <p:spPr>
          <a:xfrm>
            <a:off x="1151573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2" name="Oval 61" title="Section circle"/>
          <p:cNvSpPr/>
          <p:nvPr/>
        </p:nvSpPr>
        <p:spPr>
          <a:xfrm>
            <a:off x="1139984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3" name="Oval 62" title="Section circle"/>
          <p:cNvSpPr/>
          <p:nvPr/>
        </p:nvSpPr>
        <p:spPr>
          <a:xfrm>
            <a:off x="1128554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2" name="Oval 71" title="Section circle"/>
          <p:cNvSpPr/>
          <p:nvPr/>
        </p:nvSpPr>
        <p:spPr>
          <a:xfrm>
            <a:off x="1116966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3" name="Oval 72" title="Section circle"/>
          <p:cNvSpPr/>
          <p:nvPr/>
        </p:nvSpPr>
        <p:spPr>
          <a:xfrm>
            <a:off x="110553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74" name="Oval 73" title="Section circle"/>
          <p:cNvSpPr/>
          <p:nvPr/>
        </p:nvSpPr>
        <p:spPr>
          <a:xfrm>
            <a:off x="1070452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64" name="Rectangle 63"/>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18308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exact CI process…</a:t>
            </a:r>
          </a:p>
          <a:p>
            <a:pPr marL="685800" lvl="1"/>
            <a:r>
              <a:rPr lang="en-US" dirty="0" smtClean="0"/>
              <a:t>…will vary depending on the technologies used.</a:t>
            </a:r>
          </a:p>
          <a:p>
            <a:pPr marL="685800" lvl="1"/>
            <a:r>
              <a:rPr lang="en-US" dirty="0" smtClean="0"/>
              <a:t>…will vary depending on the project requirements.</a:t>
            </a:r>
          </a:p>
          <a:p>
            <a:pPr marL="685800" lvl="1"/>
            <a:r>
              <a:rPr lang="en-US" dirty="0" smtClean="0"/>
              <a:t>…will vary based on the governance requirements.</a:t>
            </a:r>
          </a:p>
          <a:p>
            <a:pPr lvl="1"/>
            <a:endParaRPr lang="en-US" dirty="0"/>
          </a:p>
          <a:p>
            <a:r>
              <a:rPr lang="en-US" dirty="0" smtClean="0"/>
              <a:t>This means that the process needs to be CONFIGURABLE.</a:t>
            </a:r>
            <a:endParaRPr lang="en-US" dirty="0"/>
          </a:p>
        </p:txBody>
      </p:sp>
      <p:sp>
        <p:nvSpPr>
          <p:cNvPr id="4" name="Title 3"/>
          <p:cNvSpPr>
            <a:spLocks noGrp="1"/>
          </p:cNvSpPr>
          <p:nvPr>
            <p:ph type="title"/>
          </p:nvPr>
        </p:nvSpPr>
        <p:spPr/>
        <p:txBody>
          <a:bodyPr/>
          <a:lstStyle/>
          <a:p>
            <a:r>
              <a:rPr lang="en-US" dirty="0" smtClean="0"/>
              <a:t>Continuous Integration</a:t>
            </a:r>
            <a:endParaRPr lang="en-US" dirty="0"/>
          </a:p>
        </p:txBody>
      </p:sp>
      <p:sp>
        <p:nvSpPr>
          <p:cNvPr id="13" name="Oval 12" title="Section circle"/>
          <p:cNvSpPr/>
          <p:nvPr/>
        </p:nvSpPr>
        <p:spPr>
          <a:xfrm>
            <a:off x="109410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82517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51573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39984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28554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16966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055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70452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5" name="Picture 4"/>
          <p:cNvPicPr>
            <a:picLocks noChangeAspect="1"/>
          </p:cNvPicPr>
          <p:nvPr/>
        </p:nvPicPr>
        <p:blipFill>
          <a:blip r:embed="rId3" cstate="email">
            <a:duotone>
              <a:schemeClr val="accent1">
                <a:shade val="45000"/>
                <a:satMod val="135000"/>
              </a:schemeClr>
              <a:prstClr val="white"/>
            </a:duotone>
            <a:lum bright="20000" contrast="-40000"/>
            <a:extLst>
              <a:ext uri="{28A0092B-C50C-407E-A947-70E740481C1C}">
                <a14:useLocalDpi xmlns:a14="http://schemas.microsoft.com/office/drawing/2010/main" val="0"/>
              </a:ext>
            </a:extLst>
          </a:blip>
          <a:stretch>
            <a:fillRect/>
          </a:stretch>
        </p:blipFill>
        <p:spPr>
          <a:xfrm>
            <a:off x="9079719" y="1389527"/>
            <a:ext cx="2199493" cy="2156154"/>
          </a:xfrm>
          <a:prstGeom prst="rect">
            <a:avLst/>
          </a:prstGeom>
        </p:spPr>
      </p:pic>
      <p:sp>
        <p:nvSpPr>
          <p:cNvPr id="22" name="Rectangle 21"/>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26489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val="0"/>
              </a:ext>
            </a:extLst>
          </a:blip>
          <a:srcRect t="10656" b="32435"/>
          <a:stretch/>
        </p:blipFill>
        <p:spPr>
          <a:xfrm>
            <a:off x="7628131" y="1573232"/>
            <a:ext cx="2955937" cy="2512749"/>
          </a:xfrm>
          <a:prstGeom prst="rect">
            <a:avLst/>
          </a:prstGeom>
        </p:spPr>
      </p:pic>
      <p:sp>
        <p:nvSpPr>
          <p:cNvPr id="2" name="Slide Number Placeholder 1"/>
          <p:cNvSpPr>
            <a:spLocks noGrp="1"/>
          </p:cNvSpPr>
          <p:nvPr>
            <p:ph type="sldNum" sz="quarter" idx="11"/>
          </p:nvPr>
        </p:nvSpPr>
        <p:spPr/>
        <p:txBody>
          <a:bodyPr/>
          <a:lstStyle/>
          <a:p>
            <a:fld id="{12CB907E-C602-C34B-93F7-CA9E40714286}" type="slidenum">
              <a:rPr lang="en-US" smtClean="0"/>
              <a:pPr/>
              <a:t>22</a:t>
            </a:fld>
            <a:r>
              <a:rPr lang="en-US" dirty="0" smtClean="0"/>
              <a:t> </a:t>
            </a:r>
            <a:endParaRPr lang="en-US" dirty="0"/>
          </a:p>
        </p:txBody>
      </p:sp>
      <p:sp>
        <p:nvSpPr>
          <p:cNvPr id="3" name="Text Placeholder 2"/>
          <p:cNvSpPr>
            <a:spLocks noGrp="1"/>
          </p:cNvSpPr>
          <p:nvPr>
            <p:ph type="body" sz="quarter" idx="13"/>
          </p:nvPr>
        </p:nvSpPr>
        <p:spPr>
          <a:xfrm>
            <a:off x="488898" y="1225766"/>
            <a:ext cx="7007056" cy="4811713"/>
          </a:xfrm>
        </p:spPr>
        <p:txBody>
          <a:bodyPr/>
          <a:lstStyle/>
          <a:p>
            <a:r>
              <a:rPr lang="en-US" dirty="0" smtClean="0"/>
              <a:t>Enabling Rapid Deployment</a:t>
            </a:r>
          </a:p>
          <a:p>
            <a:endParaRPr lang="en-US" sz="1400" dirty="0" smtClean="0"/>
          </a:p>
          <a:p>
            <a:pPr lvl="1"/>
            <a:r>
              <a:rPr lang="en-US" dirty="0" smtClean="0"/>
              <a:t>Continuous deployment is usually combined with continuous integration, and the combination is usually referred to as CI/CD. </a:t>
            </a:r>
          </a:p>
          <a:p>
            <a:pPr lvl="1"/>
            <a:r>
              <a:rPr lang="en-US" dirty="0" smtClean="0"/>
              <a:t> </a:t>
            </a:r>
            <a:endParaRPr lang="en-US" dirty="0"/>
          </a:p>
          <a:p>
            <a:pPr lvl="2"/>
            <a:r>
              <a:rPr lang="en-US" dirty="0" smtClean="0"/>
              <a:t>Continuous Deployment is a means to enable rapid deployment.</a:t>
            </a:r>
          </a:p>
          <a:p>
            <a:pPr marL="685800" lvl="3"/>
            <a:r>
              <a:rPr lang="en-US" dirty="0" smtClean="0"/>
              <a:t>It usually </a:t>
            </a:r>
            <a:r>
              <a:rPr lang="en-US" dirty="0"/>
              <a:t>uses CI as the front-end.</a:t>
            </a:r>
          </a:p>
          <a:p>
            <a:pPr marL="685800" lvl="3"/>
            <a:r>
              <a:rPr lang="en-US" dirty="0"/>
              <a:t>Products that successfully pass the testing and verification may be packaged and staged into a repository.</a:t>
            </a:r>
          </a:p>
          <a:p>
            <a:pPr marL="685800" lvl="3"/>
            <a:r>
              <a:rPr lang="en-US" dirty="0" smtClean="0"/>
              <a:t>Packages in the repository can be deployed when needed.</a:t>
            </a:r>
            <a:endParaRPr lang="en-US" dirty="0"/>
          </a:p>
        </p:txBody>
      </p:sp>
      <p:sp>
        <p:nvSpPr>
          <p:cNvPr id="4" name="Title 3"/>
          <p:cNvSpPr>
            <a:spLocks noGrp="1"/>
          </p:cNvSpPr>
          <p:nvPr>
            <p:ph type="title"/>
          </p:nvPr>
        </p:nvSpPr>
        <p:spPr/>
        <p:txBody>
          <a:bodyPr/>
          <a:lstStyle/>
          <a:p>
            <a:r>
              <a:rPr lang="en-US" dirty="0" smtClean="0"/>
              <a:t>Continuous Deployment</a:t>
            </a:r>
            <a:endParaRPr lang="en-US" dirty="0"/>
          </a:p>
        </p:txBody>
      </p:sp>
      <p:sp>
        <p:nvSpPr>
          <p:cNvPr id="13" name="Oval 12" title="Section circle"/>
          <p:cNvSpPr/>
          <p:nvPr/>
        </p:nvSpPr>
        <p:spPr>
          <a:xfrm>
            <a:off x="109410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82517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51573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39984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28554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16966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055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70452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Rectangle 21"/>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70745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414984" y="3167788"/>
            <a:ext cx="2693744" cy="3200400"/>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smtClean="0"/>
              <a:t>Continuous Integration</a:t>
            </a:r>
            <a:endParaRPr lang="en-US" dirty="0"/>
          </a:p>
        </p:txBody>
      </p:sp>
      <p:sp>
        <p:nvSpPr>
          <p:cNvPr id="2" name="Slide Number Placeholder 1"/>
          <p:cNvSpPr>
            <a:spLocks noGrp="1"/>
          </p:cNvSpPr>
          <p:nvPr>
            <p:ph type="sldNum" sz="quarter" idx="11"/>
          </p:nvPr>
        </p:nvSpPr>
        <p:spPr>
          <a:xfrm>
            <a:off x="488897" y="6642101"/>
            <a:ext cx="294066" cy="224790"/>
          </a:xfrm>
        </p:spPr>
        <p:txBody>
          <a:bodyPr/>
          <a:lstStyle/>
          <a:p>
            <a:fld id="{12CB907E-C602-C34B-93F7-CA9E40714286}" type="slidenum">
              <a:rPr lang="en-US" smtClean="0"/>
              <a:pPr/>
              <a:t>23</a:t>
            </a:fld>
            <a:r>
              <a:rPr lang="en-US" dirty="0" smtClean="0"/>
              <a:t> </a:t>
            </a:r>
            <a:endParaRPr lang="en-US" dirty="0"/>
          </a:p>
        </p:txBody>
      </p:sp>
      <p:sp>
        <p:nvSpPr>
          <p:cNvPr id="4" name="Title 3"/>
          <p:cNvSpPr>
            <a:spLocks noGrp="1"/>
          </p:cNvSpPr>
          <p:nvPr>
            <p:ph type="title"/>
          </p:nvPr>
        </p:nvSpPr>
        <p:spPr>
          <a:xfrm>
            <a:off x="490939" y="522779"/>
            <a:ext cx="5676959" cy="342206"/>
          </a:xfrm>
        </p:spPr>
        <p:txBody>
          <a:bodyPr/>
          <a:lstStyle/>
          <a:p>
            <a:r>
              <a:rPr lang="en-US" dirty="0" smtClean="0"/>
              <a:t>Continuous Deployment</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7748" y="1626725"/>
            <a:ext cx="649224" cy="649224"/>
          </a:xfrm>
          <a:prstGeom prst="rect">
            <a:avLst/>
          </a:prstGeom>
        </p:spPr>
      </p:pic>
      <p:sp>
        <p:nvSpPr>
          <p:cNvPr id="6" name="TextBox 5"/>
          <p:cNvSpPr txBox="1"/>
          <p:nvPr/>
        </p:nvSpPr>
        <p:spPr>
          <a:xfrm>
            <a:off x="266023" y="2275949"/>
            <a:ext cx="992674" cy="430887"/>
          </a:xfrm>
          <a:prstGeom prst="rect">
            <a:avLst/>
          </a:prstGeom>
          <a:noFill/>
          <a:ln>
            <a:noFill/>
          </a:ln>
        </p:spPr>
        <p:txBody>
          <a:bodyPr wrap="square" lIns="0" tIns="0" rIns="0" bIns="0" rtlCol="0">
            <a:spAutoFit/>
          </a:bodyPr>
          <a:lstStyle/>
          <a:p>
            <a:pPr algn="ctr"/>
            <a:r>
              <a:rPr lang="en-US" sz="1400" dirty="0" smtClean="0">
                <a:solidFill>
                  <a:schemeClr val="tx2"/>
                </a:solidFill>
              </a:rPr>
              <a:t>Development Team</a:t>
            </a:r>
          </a:p>
        </p:txBody>
      </p:sp>
      <p:sp>
        <p:nvSpPr>
          <p:cNvPr id="7" name="TextBox 6"/>
          <p:cNvSpPr txBox="1"/>
          <p:nvPr/>
        </p:nvSpPr>
        <p:spPr>
          <a:xfrm>
            <a:off x="2038571" y="1521853"/>
            <a:ext cx="784702" cy="430887"/>
          </a:xfrm>
          <a:prstGeom prst="rect">
            <a:avLst/>
          </a:prstGeom>
          <a:noFill/>
          <a:ln>
            <a:noFill/>
          </a:ln>
        </p:spPr>
        <p:txBody>
          <a:bodyPr wrap="none" lIns="0" tIns="0" rIns="0" bIns="0" rtlCol="0">
            <a:spAutoFit/>
          </a:bodyPr>
          <a:lstStyle/>
          <a:p>
            <a:pPr algn="ctr"/>
            <a:r>
              <a:rPr lang="en-US" sz="1400" dirty="0" smtClean="0">
                <a:solidFill>
                  <a:schemeClr val="tx2"/>
                </a:solidFill>
              </a:rPr>
              <a:t>SCM</a:t>
            </a:r>
            <a:br>
              <a:rPr lang="en-US" sz="1400" dirty="0" smtClean="0">
                <a:solidFill>
                  <a:schemeClr val="tx2"/>
                </a:solidFill>
              </a:rPr>
            </a:br>
            <a:r>
              <a:rPr lang="en-US" sz="1400" dirty="0" smtClean="0">
                <a:solidFill>
                  <a:schemeClr val="tx2"/>
                </a:solidFill>
              </a:rPr>
              <a:t>Repository</a:t>
            </a:r>
          </a:p>
        </p:txBody>
      </p:sp>
      <p:cxnSp>
        <p:nvCxnSpPr>
          <p:cNvPr id="8" name="Straight Arrow Connector 7"/>
          <p:cNvCxnSpPr/>
          <p:nvPr/>
        </p:nvCxnSpPr>
        <p:spPr>
          <a:xfrm flipH="1">
            <a:off x="1477926" y="2378232"/>
            <a:ext cx="510362" cy="0"/>
          </a:xfrm>
          <a:prstGeom prst="straightConnector1">
            <a:avLst/>
          </a:prstGeom>
          <a:ln w="28575" cmpd="sng">
            <a:solidFill>
              <a:schemeClr val="accent6"/>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2215491" y="1990676"/>
            <a:ext cx="430863" cy="706428"/>
            <a:chOff x="3997842" y="2972437"/>
            <a:chExt cx="430863" cy="706428"/>
          </a:xfrm>
        </p:grpSpPr>
        <p:sp>
          <p:nvSpPr>
            <p:cNvPr id="10" name="Rectangle 9"/>
            <p:cNvSpPr/>
            <p:nvPr/>
          </p:nvSpPr>
          <p:spPr>
            <a:xfrm>
              <a:off x="3997842" y="323229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11" name="Rectangle 10"/>
            <p:cNvSpPr/>
            <p:nvPr/>
          </p:nvSpPr>
          <p:spPr>
            <a:xfrm>
              <a:off x="3997842" y="310236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12" name="Rectangle 11"/>
            <p:cNvSpPr/>
            <p:nvPr/>
          </p:nvSpPr>
          <p:spPr>
            <a:xfrm>
              <a:off x="3997842" y="297243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grpSp>
      <p:pic>
        <p:nvPicPr>
          <p:cNvPr id="22" name="Picture 2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03563" y="2112632"/>
            <a:ext cx="649224" cy="649224"/>
          </a:xfrm>
          <a:prstGeom prst="rect">
            <a:avLst/>
          </a:prstGeom>
        </p:spPr>
      </p:pic>
      <p:sp>
        <p:nvSpPr>
          <p:cNvPr id="23" name="TextBox 22"/>
          <p:cNvSpPr txBox="1"/>
          <p:nvPr/>
        </p:nvSpPr>
        <p:spPr>
          <a:xfrm>
            <a:off x="3432163" y="1565862"/>
            <a:ext cx="519629" cy="430887"/>
          </a:xfrm>
          <a:prstGeom prst="rect">
            <a:avLst/>
          </a:prstGeom>
          <a:noFill/>
          <a:ln>
            <a:noFill/>
          </a:ln>
        </p:spPr>
        <p:txBody>
          <a:bodyPr wrap="none" lIns="0" tIns="0" rIns="0" bIns="0" rtlCol="0">
            <a:spAutoFit/>
          </a:bodyPr>
          <a:lstStyle/>
          <a:p>
            <a:pPr algn="ctr"/>
            <a:r>
              <a:rPr lang="en-US" sz="1400" dirty="0" smtClean="0">
                <a:solidFill>
                  <a:schemeClr val="tx2"/>
                </a:solidFill>
              </a:rPr>
              <a:t>Build</a:t>
            </a:r>
            <a:br>
              <a:rPr lang="en-US" sz="1400" dirty="0" smtClean="0">
                <a:solidFill>
                  <a:schemeClr val="tx2"/>
                </a:solidFill>
              </a:rPr>
            </a:br>
            <a:r>
              <a:rPr lang="en-US" sz="1400" dirty="0" smtClean="0">
                <a:solidFill>
                  <a:schemeClr val="tx2"/>
                </a:solidFill>
              </a:rPr>
              <a:t>System</a:t>
            </a:r>
          </a:p>
        </p:txBody>
      </p:sp>
      <p:pic>
        <p:nvPicPr>
          <p:cNvPr id="32" name="Picture 3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74049" y="3978187"/>
            <a:ext cx="649224" cy="649224"/>
          </a:xfrm>
          <a:prstGeom prst="rect">
            <a:avLst/>
          </a:prstGeom>
        </p:spPr>
      </p:pic>
      <p:sp>
        <p:nvSpPr>
          <p:cNvPr id="33" name="TextBox 32"/>
          <p:cNvSpPr txBox="1"/>
          <p:nvPr/>
        </p:nvSpPr>
        <p:spPr>
          <a:xfrm>
            <a:off x="2313514" y="4669687"/>
            <a:ext cx="291426" cy="215444"/>
          </a:xfrm>
          <a:prstGeom prst="rect">
            <a:avLst/>
          </a:prstGeom>
          <a:noFill/>
          <a:ln>
            <a:noFill/>
          </a:ln>
        </p:spPr>
        <p:txBody>
          <a:bodyPr wrap="none" lIns="0" tIns="0" rIns="0" bIns="0" rtlCol="0">
            <a:spAutoFit/>
          </a:bodyPr>
          <a:lstStyle/>
          <a:p>
            <a:r>
              <a:rPr lang="en-US" sz="1400" dirty="0" smtClean="0">
                <a:solidFill>
                  <a:schemeClr val="tx2"/>
                </a:solidFill>
              </a:rPr>
              <a:t>Test</a:t>
            </a:r>
          </a:p>
        </p:txBody>
      </p:sp>
      <p:pic>
        <p:nvPicPr>
          <p:cNvPr id="34" name="Picture 3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078951" y="4956746"/>
            <a:ext cx="649224" cy="649224"/>
          </a:xfrm>
          <a:prstGeom prst="rect">
            <a:avLst/>
          </a:prstGeom>
        </p:spPr>
      </p:pic>
      <p:sp>
        <p:nvSpPr>
          <p:cNvPr id="35" name="TextBox 34"/>
          <p:cNvSpPr txBox="1"/>
          <p:nvPr/>
        </p:nvSpPr>
        <p:spPr>
          <a:xfrm>
            <a:off x="3186068" y="5640040"/>
            <a:ext cx="496996" cy="215444"/>
          </a:xfrm>
          <a:prstGeom prst="rect">
            <a:avLst/>
          </a:prstGeom>
          <a:noFill/>
          <a:ln>
            <a:noFill/>
          </a:ln>
        </p:spPr>
        <p:txBody>
          <a:bodyPr wrap="none" lIns="0" tIns="0" rIns="0" bIns="0" rtlCol="0">
            <a:spAutoFit/>
          </a:bodyPr>
          <a:lstStyle/>
          <a:p>
            <a:r>
              <a:rPr lang="en-US" sz="1400" dirty="0" smtClean="0">
                <a:solidFill>
                  <a:schemeClr val="tx2"/>
                </a:solidFill>
              </a:rPr>
              <a:t>Report</a:t>
            </a:r>
          </a:p>
        </p:txBody>
      </p:sp>
      <p:cxnSp>
        <p:nvCxnSpPr>
          <p:cNvPr id="44" name="Straight Arrow Connector 43"/>
          <p:cNvCxnSpPr/>
          <p:nvPr/>
        </p:nvCxnSpPr>
        <p:spPr>
          <a:xfrm flipH="1">
            <a:off x="2873662" y="2378232"/>
            <a:ext cx="510362" cy="0"/>
          </a:xfrm>
          <a:prstGeom prst="straightConnector1">
            <a:avLst/>
          </a:prstGeom>
          <a:ln w="28575" cmpd="sng">
            <a:solidFill>
              <a:schemeClr val="accent6"/>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4108729" y="2391706"/>
            <a:ext cx="769937" cy="21526"/>
          </a:xfrm>
          <a:prstGeom prst="straightConnector1">
            <a:avLst/>
          </a:prstGeom>
          <a:ln w="28575" cmpd="sng">
            <a:solidFill>
              <a:schemeClr val="accent6"/>
            </a:solidFill>
            <a:headEnd type="triangle" w="med" len="lg"/>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5062788" y="2007270"/>
            <a:ext cx="430863" cy="706428"/>
            <a:chOff x="3997842" y="2972437"/>
            <a:chExt cx="430863" cy="706428"/>
          </a:xfrm>
        </p:grpSpPr>
        <p:sp>
          <p:nvSpPr>
            <p:cNvPr id="47" name="Rectangle 46"/>
            <p:cNvSpPr/>
            <p:nvPr/>
          </p:nvSpPr>
          <p:spPr>
            <a:xfrm>
              <a:off x="3997842" y="323229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48" name="Rectangle 47"/>
            <p:cNvSpPr/>
            <p:nvPr/>
          </p:nvSpPr>
          <p:spPr>
            <a:xfrm>
              <a:off x="3997842" y="310236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sp>
          <p:nvSpPr>
            <p:cNvPr id="49" name="Rectangle 48"/>
            <p:cNvSpPr/>
            <p:nvPr/>
          </p:nvSpPr>
          <p:spPr>
            <a:xfrm>
              <a:off x="3997842" y="2972437"/>
              <a:ext cx="430863" cy="446568"/>
            </a:xfrm>
            <a:prstGeom prst="rect">
              <a:avLst/>
            </a:prstGeom>
            <a:ln/>
            <a:scene3d>
              <a:camera prst="isometricTopUp"/>
              <a:lightRig rig="threePt" dir="t"/>
            </a:scene3d>
            <a:sp3d>
              <a:bevelT/>
            </a:sp3d>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dirty="0"/>
            </a:p>
          </p:txBody>
        </p:sp>
      </p:grpSp>
      <p:sp>
        <p:nvSpPr>
          <p:cNvPr id="51" name="TextBox 50"/>
          <p:cNvSpPr txBox="1"/>
          <p:nvPr/>
        </p:nvSpPr>
        <p:spPr>
          <a:xfrm>
            <a:off x="4847562" y="1589479"/>
            <a:ext cx="784702" cy="430887"/>
          </a:xfrm>
          <a:prstGeom prst="rect">
            <a:avLst/>
          </a:prstGeom>
          <a:noFill/>
          <a:ln>
            <a:noFill/>
          </a:ln>
        </p:spPr>
        <p:txBody>
          <a:bodyPr wrap="none" lIns="0" tIns="0" rIns="0" bIns="0" rtlCol="0">
            <a:spAutoFit/>
          </a:bodyPr>
          <a:lstStyle/>
          <a:p>
            <a:pPr algn="ctr"/>
            <a:r>
              <a:rPr lang="en-US" sz="1400" dirty="0" smtClean="0">
                <a:solidFill>
                  <a:schemeClr val="tx2"/>
                </a:solidFill>
              </a:rPr>
              <a:t>Package</a:t>
            </a:r>
            <a:br>
              <a:rPr lang="en-US" sz="1400" dirty="0" smtClean="0">
                <a:solidFill>
                  <a:schemeClr val="tx2"/>
                </a:solidFill>
              </a:rPr>
            </a:br>
            <a:r>
              <a:rPr lang="en-US" sz="1400" dirty="0" smtClean="0">
                <a:solidFill>
                  <a:schemeClr val="tx2"/>
                </a:solidFill>
              </a:rPr>
              <a:t>Repository</a:t>
            </a:r>
          </a:p>
        </p:txBody>
      </p:sp>
      <p:pic>
        <p:nvPicPr>
          <p:cNvPr id="53" name="Picture 52"/>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414984" y="3953574"/>
            <a:ext cx="649224" cy="649224"/>
          </a:xfrm>
          <a:prstGeom prst="rect">
            <a:avLst/>
          </a:prstGeom>
        </p:spPr>
      </p:pic>
      <p:pic>
        <p:nvPicPr>
          <p:cNvPr id="54" name="Picture 5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rot="3004356">
            <a:off x="2660179" y="4448872"/>
            <a:ext cx="612922" cy="649224"/>
          </a:xfrm>
          <a:prstGeom prst="rect">
            <a:avLst/>
          </a:prstGeom>
        </p:spPr>
      </p:pic>
      <p:sp>
        <p:nvSpPr>
          <p:cNvPr id="55" name="Bent Arrow 54"/>
          <p:cNvSpPr/>
          <p:nvPr/>
        </p:nvSpPr>
        <p:spPr>
          <a:xfrm rot="5400000" flipH="1" flipV="1">
            <a:off x="570782" y="2849926"/>
            <a:ext cx="2522178" cy="2494159"/>
          </a:xfrm>
          <a:prstGeom prst="bentArrow">
            <a:avLst>
              <a:gd name="adj1" fmla="val 6608"/>
              <a:gd name="adj2" fmla="val 7130"/>
              <a:gd name="adj3" fmla="val 11068"/>
              <a:gd name="adj4" fmla="val 22652"/>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schemeClr val="tx1"/>
              </a:solidFill>
            </a:endParaRPr>
          </a:p>
        </p:txBody>
      </p:sp>
      <p:pic>
        <p:nvPicPr>
          <p:cNvPr id="59" name="Picture 58"/>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5624273" y="3964674"/>
            <a:ext cx="649224" cy="649224"/>
          </a:xfrm>
          <a:prstGeom prst="rect">
            <a:avLst/>
          </a:prstGeom>
        </p:spPr>
      </p:pic>
      <p:sp>
        <p:nvSpPr>
          <p:cNvPr id="60" name="Right Arrow 59"/>
          <p:cNvSpPr/>
          <p:nvPr/>
        </p:nvSpPr>
        <p:spPr>
          <a:xfrm>
            <a:off x="2873662" y="4154525"/>
            <a:ext cx="2706576" cy="289009"/>
          </a:xfrm>
          <a:prstGeom prst="rightArrow">
            <a:avLst>
              <a:gd name="adj1" fmla="val 50000"/>
              <a:gd name="adj2" fmla="val 70304"/>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Left Brace 61"/>
          <p:cNvSpPr/>
          <p:nvPr/>
        </p:nvSpPr>
        <p:spPr>
          <a:xfrm>
            <a:off x="7457155" y="1743232"/>
            <a:ext cx="382772" cy="4777209"/>
          </a:xfrm>
          <a:prstGeom prst="leftBrace">
            <a:avLst>
              <a:gd name="adj1" fmla="val 74999"/>
              <a:gd name="adj2" fmla="val 52893"/>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63" name="Picture 62"/>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6167898" y="3964674"/>
            <a:ext cx="1394219" cy="649224"/>
          </a:xfrm>
          <a:prstGeom prst="rect">
            <a:avLst/>
          </a:prstGeom>
        </p:spPr>
      </p:pic>
      <p:sp>
        <p:nvSpPr>
          <p:cNvPr id="70" name="Rectangle 69"/>
          <p:cNvSpPr/>
          <p:nvPr/>
        </p:nvSpPr>
        <p:spPr>
          <a:xfrm>
            <a:off x="8513089" y="395183"/>
            <a:ext cx="2531541" cy="3343261"/>
          </a:xfrm>
          <a:prstGeom prst="rect">
            <a:avLst/>
          </a:prstGeom>
          <a:ln>
            <a:solidFill>
              <a:schemeClr val="accent4"/>
            </a:solidFill>
          </a:ln>
          <a:scene3d>
            <a:camera prst="isometricOffAxis1Top"/>
            <a:lightRig rig="threePt" dir="t">
              <a:rot lat="0" lon="0" rev="1200000"/>
            </a:lightRig>
          </a:scene3d>
          <a:sp3d>
            <a:bevelT w="177800" h="177800"/>
          </a:sp3d>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dirty="0"/>
          </a:p>
        </p:txBody>
      </p:sp>
      <p:sp>
        <p:nvSpPr>
          <p:cNvPr id="71" name="TextBox 70"/>
          <p:cNvSpPr txBox="1"/>
          <p:nvPr/>
        </p:nvSpPr>
        <p:spPr>
          <a:xfrm rot="21067339">
            <a:off x="9917606" y="2749676"/>
            <a:ext cx="1349793" cy="215444"/>
          </a:xfrm>
          <a:prstGeom prst="rect">
            <a:avLst/>
          </a:prstGeom>
          <a:noFill/>
          <a:ln>
            <a:noFill/>
          </a:ln>
        </p:spPr>
        <p:txBody>
          <a:bodyPr wrap="none" lIns="0" tIns="0" rIns="0" bIns="0" rtlCol="0">
            <a:spAutoFit/>
          </a:bodyPr>
          <a:lstStyle/>
          <a:p>
            <a:r>
              <a:rPr lang="en-US" sz="1400" dirty="0" smtClean="0">
                <a:solidFill>
                  <a:schemeClr val="tx2"/>
                </a:solidFill>
              </a:rPr>
              <a:t>Managed Runtime</a:t>
            </a:r>
          </a:p>
        </p:txBody>
      </p:sp>
      <p:sp>
        <p:nvSpPr>
          <p:cNvPr id="72" name="Cube 71"/>
          <p:cNvSpPr/>
          <p:nvPr/>
        </p:nvSpPr>
        <p:spPr>
          <a:xfrm>
            <a:off x="9270565" y="1871040"/>
            <a:ext cx="1116217" cy="620135"/>
          </a:xfrm>
          <a:prstGeom prst="cube">
            <a:avLst/>
          </a:prstGeom>
          <a:solidFill>
            <a:schemeClr val="tx1"/>
          </a:solidFill>
          <a:ln>
            <a:noFill/>
          </a:ln>
          <a:effectLst>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74" name="Rectangle 73"/>
          <p:cNvSpPr/>
          <p:nvPr/>
        </p:nvSpPr>
        <p:spPr>
          <a:xfrm>
            <a:off x="8532773" y="3815610"/>
            <a:ext cx="2531541" cy="3343261"/>
          </a:xfrm>
          <a:prstGeom prst="rect">
            <a:avLst/>
          </a:prstGeom>
          <a:ln>
            <a:solidFill>
              <a:schemeClr val="accent4"/>
            </a:solidFill>
          </a:ln>
          <a:scene3d>
            <a:camera prst="isometricOffAxis1Top"/>
            <a:lightRig rig="threePt" dir="t">
              <a:rot lat="0" lon="0" rev="1200000"/>
            </a:lightRig>
          </a:scene3d>
          <a:sp3d>
            <a:bevelT w="177800" h="177800"/>
          </a:sp3d>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dirty="0"/>
          </a:p>
        </p:txBody>
      </p:sp>
      <p:sp>
        <p:nvSpPr>
          <p:cNvPr id="75" name="TextBox 74"/>
          <p:cNvSpPr txBox="1"/>
          <p:nvPr/>
        </p:nvSpPr>
        <p:spPr>
          <a:xfrm rot="21067339">
            <a:off x="9862859" y="6181444"/>
            <a:ext cx="1349793" cy="215444"/>
          </a:xfrm>
          <a:prstGeom prst="rect">
            <a:avLst/>
          </a:prstGeom>
          <a:noFill/>
          <a:ln>
            <a:noFill/>
          </a:ln>
        </p:spPr>
        <p:txBody>
          <a:bodyPr wrap="none" lIns="0" tIns="0" rIns="0" bIns="0" rtlCol="0">
            <a:spAutoFit/>
          </a:bodyPr>
          <a:lstStyle/>
          <a:p>
            <a:r>
              <a:rPr lang="en-US" sz="1400" dirty="0" smtClean="0">
                <a:solidFill>
                  <a:schemeClr val="tx2"/>
                </a:solidFill>
              </a:rPr>
              <a:t>Managed Runtime</a:t>
            </a:r>
          </a:p>
        </p:txBody>
      </p:sp>
      <p:sp>
        <p:nvSpPr>
          <p:cNvPr id="76" name="Cube 75"/>
          <p:cNvSpPr/>
          <p:nvPr/>
        </p:nvSpPr>
        <p:spPr>
          <a:xfrm>
            <a:off x="9290249" y="5164585"/>
            <a:ext cx="1116217" cy="620135"/>
          </a:xfrm>
          <a:prstGeom prst="cube">
            <a:avLst/>
          </a:prstGeom>
          <a:solidFill>
            <a:schemeClr val="tx1"/>
          </a:solidFill>
          <a:ln>
            <a:noFill/>
          </a:ln>
          <a:effectLst>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77" name="Oval 76"/>
          <p:cNvSpPr/>
          <p:nvPr/>
        </p:nvSpPr>
        <p:spPr>
          <a:xfrm>
            <a:off x="9733229" y="3824550"/>
            <a:ext cx="130629" cy="13062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8" name="Oval 77"/>
          <p:cNvSpPr/>
          <p:nvPr/>
        </p:nvSpPr>
        <p:spPr>
          <a:xfrm>
            <a:off x="9733229" y="4086282"/>
            <a:ext cx="130629" cy="13062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79" name="Oval 78"/>
          <p:cNvSpPr/>
          <p:nvPr/>
        </p:nvSpPr>
        <p:spPr>
          <a:xfrm>
            <a:off x="9733229" y="4328359"/>
            <a:ext cx="130629" cy="13062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80" name="TextBox 79"/>
          <p:cNvSpPr txBox="1"/>
          <p:nvPr/>
        </p:nvSpPr>
        <p:spPr>
          <a:xfrm>
            <a:off x="7409174" y="1399848"/>
            <a:ext cx="898259" cy="215444"/>
          </a:xfrm>
          <a:prstGeom prst="rect">
            <a:avLst/>
          </a:prstGeom>
          <a:noFill/>
          <a:ln>
            <a:noFill/>
          </a:ln>
        </p:spPr>
        <p:txBody>
          <a:bodyPr wrap="none" lIns="0" tIns="0" rIns="0" bIns="0" rtlCol="0">
            <a:spAutoFit/>
          </a:bodyPr>
          <a:lstStyle/>
          <a:p>
            <a:r>
              <a:rPr lang="en-US" sz="1400" dirty="0" smtClean="0">
                <a:solidFill>
                  <a:schemeClr val="tx2"/>
                </a:solidFill>
              </a:rPr>
              <a:t>Deployment</a:t>
            </a:r>
          </a:p>
        </p:txBody>
      </p:sp>
      <p:pic>
        <p:nvPicPr>
          <p:cNvPr id="81" name="Picture 80"/>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198971" y="2064474"/>
            <a:ext cx="649224" cy="649224"/>
          </a:xfrm>
          <a:prstGeom prst="rect">
            <a:avLst/>
          </a:prstGeom>
        </p:spPr>
      </p:pic>
      <p:sp>
        <p:nvSpPr>
          <p:cNvPr id="82" name="TextBox 81"/>
          <p:cNvSpPr txBox="1"/>
          <p:nvPr/>
        </p:nvSpPr>
        <p:spPr>
          <a:xfrm>
            <a:off x="6251852" y="2672004"/>
            <a:ext cx="503599" cy="215444"/>
          </a:xfrm>
          <a:prstGeom prst="rect">
            <a:avLst/>
          </a:prstGeom>
          <a:noFill/>
          <a:ln>
            <a:noFill/>
          </a:ln>
        </p:spPr>
        <p:txBody>
          <a:bodyPr wrap="none" lIns="0" tIns="0" rIns="0" bIns="0" rtlCol="0">
            <a:spAutoFit/>
          </a:bodyPr>
          <a:lstStyle/>
          <a:p>
            <a:r>
              <a:rPr lang="en-US" sz="1400" dirty="0" smtClean="0"/>
              <a:t>Trigger</a:t>
            </a:r>
          </a:p>
        </p:txBody>
      </p:sp>
      <p:cxnSp>
        <p:nvCxnSpPr>
          <p:cNvPr id="84" name="Straight Arrow Connector 83"/>
          <p:cNvCxnSpPr/>
          <p:nvPr/>
        </p:nvCxnSpPr>
        <p:spPr>
          <a:xfrm flipH="1">
            <a:off x="5657536" y="2413232"/>
            <a:ext cx="510362" cy="0"/>
          </a:xfrm>
          <a:prstGeom prst="straightConnector1">
            <a:avLst/>
          </a:prstGeom>
          <a:ln w="28575" cmpd="sng">
            <a:solidFill>
              <a:schemeClr val="accent6"/>
            </a:solidFill>
            <a:headEnd type="triangle" w="med" len="lg"/>
            <a:tailEnd type="none" w="med" len="lg"/>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a:off x="6898812" y="2378232"/>
            <a:ext cx="510362" cy="0"/>
          </a:xfrm>
          <a:prstGeom prst="straightConnector1">
            <a:avLst/>
          </a:prstGeom>
          <a:ln w="28575" cmpd="sng">
            <a:solidFill>
              <a:schemeClr val="accent6"/>
            </a:solidFill>
            <a:headEnd type="triangl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687977" y="4602798"/>
            <a:ext cx="589520" cy="215444"/>
          </a:xfrm>
          <a:prstGeom prst="rect">
            <a:avLst/>
          </a:prstGeom>
          <a:noFill/>
          <a:ln>
            <a:noFill/>
          </a:ln>
        </p:spPr>
        <p:txBody>
          <a:bodyPr wrap="none" lIns="0" tIns="0" rIns="0" bIns="0" rtlCol="0">
            <a:spAutoFit/>
          </a:bodyPr>
          <a:lstStyle/>
          <a:p>
            <a:r>
              <a:rPr lang="en-US" sz="1400" dirty="0" smtClean="0">
                <a:solidFill>
                  <a:schemeClr val="tx2"/>
                </a:solidFill>
              </a:rPr>
              <a:t>Package</a:t>
            </a:r>
          </a:p>
        </p:txBody>
      </p:sp>
      <p:sp>
        <p:nvSpPr>
          <p:cNvPr id="3" name="Rectangle 2"/>
          <p:cNvSpPr/>
          <p:nvPr/>
        </p:nvSpPr>
        <p:spPr>
          <a:xfrm>
            <a:off x="437748" y="814655"/>
            <a:ext cx="6462988" cy="461665"/>
          </a:xfrm>
          <a:prstGeom prst="rect">
            <a:avLst/>
          </a:prstGeom>
        </p:spPr>
        <p:txBody>
          <a:bodyPr wrap="none">
            <a:spAutoFit/>
          </a:bodyPr>
          <a:lstStyle/>
          <a:p>
            <a:r>
              <a:rPr lang="en-US" sz="2400" dirty="0"/>
              <a:t>This diagram shows the conceptual process of CD</a:t>
            </a:r>
            <a:r>
              <a:rPr lang="en-US" sz="2400" dirty="0" smtClean="0"/>
              <a:t>.</a:t>
            </a:r>
            <a:endParaRPr lang="en-US" sz="2400" dirty="0"/>
          </a:p>
        </p:txBody>
      </p:sp>
      <p:sp>
        <p:nvSpPr>
          <p:cNvPr id="57" name="Oval 56" title="Section circle"/>
          <p:cNvSpPr/>
          <p:nvPr/>
        </p:nvSpPr>
        <p:spPr>
          <a:xfrm>
            <a:off x="109410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1" name="Oval 60" title="Section circle"/>
          <p:cNvSpPr/>
          <p:nvPr/>
        </p:nvSpPr>
        <p:spPr>
          <a:xfrm>
            <a:off x="1082517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64" name="Oval 63" title="Section circle"/>
          <p:cNvSpPr/>
          <p:nvPr/>
        </p:nvSpPr>
        <p:spPr>
          <a:xfrm>
            <a:off x="1151573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5" name="Oval 64" title="Section circle"/>
          <p:cNvSpPr/>
          <p:nvPr/>
        </p:nvSpPr>
        <p:spPr>
          <a:xfrm>
            <a:off x="1139984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6" name="Oval 65" title="Section circle"/>
          <p:cNvSpPr/>
          <p:nvPr/>
        </p:nvSpPr>
        <p:spPr>
          <a:xfrm>
            <a:off x="1128554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7" name="Oval 66" title="Section circle"/>
          <p:cNvSpPr/>
          <p:nvPr/>
        </p:nvSpPr>
        <p:spPr>
          <a:xfrm>
            <a:off x="1116966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8" name="Oval 67" title="Section circle"/>
          <p:cNvSpPr/>
          <p:nvPr/>
        </p:nvSpPr>
        <p:spPr>
          <a:xfrm>
            <a:off x="11055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69" name="Oval 68" title="Section circle"/>
          <p:cNvSpPr/>
          <p:nvPr/>
        </p:nvSpPr>
        <p:spPr>
          <a:xfrm>
            <a:off x="1070452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Tree>
    <p:extLst>
      <p:ext uri="{BB962C8B-B14F-4D97-AF65-F5344CB8AC3E}">
        <p14:creationId xmlns:p14="http://schemas.microsoft.com/office/powerpoint/2010/main" val="176954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CDP </a:t>
            </a:r>
            <a:r>
              <a:rPr lang="en-US" b="1" u="sng" dirty="0" smtClean="0"/>
              <a:t>Pipeline</a:t>
            </a:r>
            <a:r>
              <a:rPr lang="en-US" dirty="0" smtClean="0"/>
              <a:t> is the CI/CD process.</a:t>
            </a:r>
          </a:p>
          <a:p>
            <a:endParaRPr lang="en-US" sz="800" dirty="0" smtClean="0"/>
          </a:p>
          <a:p>
            <a:pPr lvl="1"/>
            <a:r>
              <a:rPr lang="en-US" dirty="0" smtClean="0"/>
              <a:t>The pipeline…</a:t>
            </a:r>
          </a:p>
          <a:p>
            <a:pPr marL="1035050" lvl="1" indent="-120650"/>
            <a:r>
              <a:rPr lang="en-US" dirty="0" smtClean="0"/>
              <a:t>…is configurable.</a:t>
            </a:r>
          </a:p>
          <a:p>
            <a:pPr marL="1035050" lvl="1" indent="-120650"/>
            <a:r>
              <a:rPr lang="en-US" dirty="0" smtClean="0"/>
              <a:t>…can be different for different microServices.</a:t>
            </a:r>
          </a:p>
          <a:p>
            <a:pPr marL="1035050" lvl="1" indent="-120650"/>
            <a:r>
              <a:rPr lang="en-US" dirty="0" smtClean="0"/>
              <a:t>…can be different even for the same technologies.</a:t>
            </a:r>
          </a:p>
          <a:p>
            <a:pPr marL="1035050" lvl="1" indent="-120650"/>
            <a:r>
              <a:rPr lang="en-US" dirty="0" smtClean="0"/>
              <a:t>…can be tailored for a projects needs.</a:t>
            </a:r>
          </a:p>
          <a:p>
            <a:pPr marL="1035050" lvl="1" indent="-120650"/>
            <a:r>
              <a:rPr lang="en-US" dirty="0" smtClean="0"/>
              <a:t>…controls the CI and CD processes.</a:t>
            </a:r>
          </a:p>
          <a:p>
            <a:pPr marL="1035050" lvl="1" indent="-120650"/>
            <a:r>
              <a:rPr lang="en-US" dirty="0" smtClean="0"/>
              <a:t>…can have any number of processes.</a:t>
            </a:r>
          </a:p>
          <a:p>
            <a:pPr marL="1035050" lvl="1" indent="-120650"/>
            <a:r>
              <a:rPr lang="en-US" dirty="0" smtClean="0"/>
              <a:t>…can have any number of gates.</a:t>
            </a:r>
          </a:p>
          <a:p>
            <a:pPr lvl="1"/>
            <a:endParaRPr lang="en-US" dirty="0"/>
          </a:p>
          <a:p>
            <a:pPr lvl="1"/>
            <a:r>
              <a:rPr lang="en-US" dirty="0" smtClean="0"/>
              <a:t>Setting up the pipeline</a:t>
            </a:r>
          </a:p>
          <a:p>
            <a:pPr marL="682625" lvl="1" indent="-231775">
              <a:buFont typeface="Arial" panose="020B0604020202020204" pitchFamily="34" charset="0"/>
              <a:buChar char="•"/>
            </a:pPr>
            <a:r>
              <a:rPr lang="en-US" dirty="0" smtClean="0"/>
              <a:t>Template based</a:t>
            </a:r>
          </a:p>
          <a:p>
            <a:pPr marL="682625" lvl="1" indent="-231775">
              <a:buFont typeface="Arial" panose="020B0604020202020204" pitchFamily="34" charset="0"/>
              <a:buChar char="•"/>
            </a:pPr>
            <a:r>
              <a:rPr lang="en-US" dirty="0" smtClean="0"/>
              <a:t>Configurable</a:t>
            </a:r>
            <a:endParaRPr lang="en-US" dirty="0"/>
          </a:p>
        </p:txBody>
      </p:sp>
      <p:sp>
        <p:nvSpPr>
          <p:cNvPr id="4" name="Title 3"/>
          <p:cNvSpPr>
            <a:spLocks noGrp="1"/>
          </p:cNvSpPr>
          <p:nvPr>
            <p:ph type="title"/>
          </p:nvPr>
        </p:nvSpPr>
        <p:spPr/>
        <p:txBody>
          <a:bodyPr/>
          <a:lstStyle/>
          <a:p>
            <a:r>
              <a:rPr lang="en-US" dirty="0" smtClean="0"/>
              <a:t>CDP Pipeline</a:t>
            </a:r>
            <a:endParaRPr lang="en-US" dirty="0"/>
          </a:p>
        </p:txBody>
      </p:sp>
      <p:sp>
        <p:nvSpPr>
          <p:cNvPr id="13" name="Oval 12" title="Section circle"/>
          <p:cNvSpPr/>
          <p:nvPr/>
        </p:nvSpPr>
        <p:spPr>
          <a:xfrm>
            <a:off x="109410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82517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51573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39984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28554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16966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055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70452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22" name="Picture 2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43905" y="1691481"/>
            <a:ext cx="2767238" cy="1854200"/>
          </a:xfrm>
          <a:prstGeom prst="rect">
            <a:avLst/>
          </a:prstGeom>
        </p:spPr>
      </p:pic>
      <p:sp>
        <p:nvSpPr>
          <p:cNvPr id="25" name="Rectangle 24"/>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46656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Pipeline</a:t>
            </a:r>
          </a:p>
          <a:p>
            <a:endParaRPr lang="en-US" sz="1400" dirty="0" smtClean="0"/>
          </a:p>
          <a:p>
            <a:pPr lvl="1"/>
            <a:r>
              <a:rPr lang="en-US" dirty="0" smtClean="0"/>
              <a:t>The pipeline controls the behavior of Jenkins.</a:t>
            </a:r>
          </a:p>
          <a:p>
            <a:pPr lvl="3">
              <a:buFont typeface="Arial" panose="020B0604020202020204" pitchFamily="34" charset="0"/>
              <a:buChar char="•"/>
            </a:pPr>
            <a:r>
              <a:rPr lang="en-US" dirty="0"/>
              <a:t>CDP uses Jenkins as the build engine.</a:t>
            </a:r>
          </a:p>
          <a:p>
            <a:pPr lvl="3">
              <a:buFont typeface="Arial" panose="020B0604020202020204" pitchFamily="34" charset="0"/>
              <a:buChar char="•"/>
            </a:pPr>
            <a:r>
              <a:rPr lang="en-US" dirty="0"/>
              <a:t>The pipeline defines what processes are performed.</a:t>
            </a:r>
          </a:p>
          <a:p>
            <a:pPr lvl="2"/>
            <a:endParaRPr lang="en-US" dirty="0"/>
          </a:p>
          <a:p>
            <a:pPr lvl="1"/>
            <a:r>
              <a:rPr lang="en-US" dirty="0" smtClean="0"/>
              <a:t>Pipeline gates are places in the process where a manual activity is needed.</a:t>
            </a:r>
          </a:p>
          <a:p>
            <a:pPr lvl="3">
              <a:buFont typeface="Arial" panose="020B0604020202020204" pitchFamily="34" charset="0"/>
              <a:buChar char="•"/>
            </a:pPr>
            <a:r>
              <a:rPr lang="en-US" dirty="0"/>
              <a:t>Used primarily for approvals.</a:t>
            </a:r>
          </a:p>
          <a:p>
            <a:pPr lvl="3">
              <a:buFont typeface="Arial" panose="020B0604020202020204" pitchFamily="34" charset="0"/>
              <a:buChar char="•"/>
            </a:pPr>
            <a:r>
              <a:rPr lang="en-US" dirty="0"/>
              <a:t>Could be used to synchronize external processes.</a:t>
            </a:r>
          </a:p>
          <a:p>
            <a:pPr lvl="1"/>
            <a:endParaRPr lang="en-US" dirty="0"/>
          </a:p>
        </p:txBody>
      </p:sp>
      <p:sp>
        <p:nvSpPr>
          <p:cNvPr id="4" name="Title 3"/>
          <p:cNvSpPr>
            <a:spLocks noGrp="1"/>
          </p:cNvSpPr>
          <p:nvPr>
            <p:ph type="title"/>
          </p:nvPr>
        </p:nvSpPr>
        <p:spPr/>
        <p:txBody>
          <a:bodyPr/>
          <a:lstStyle/>
          <a:p>
            <a:r>
              <a:rPr lang="en-US" dirty="0" smtClean="0"/>
              <a:t>The CDP Pipeline</a:t>
            </a:r>
            <a:endParaRPr lang="en-US" dirty="0"/>
          </a:p>
        </p:txBody>
      </p:sp>
      <p:sp>
        <p:nvSpPr>
          <p:cNvPr id="13" name="Oval 12" title="Section circle"/>
          <p:cNvSpPr/>
          <p:nvPr/>
        </p:nvSpPr>
        <p:spPr>
          <a:xfrm>
            <a:off x="109410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82517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515737"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39984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28554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16966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05536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70452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22" name="Picture 2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36774" y="1139825"/>
            <a:ext cx="2767238" cy="1854200"/>
          </a:xfrm>
          <a:prstGeom prst="rect">
            <a:avLst/>
          </a:prstGeom>
        </p:spPr>
      </p:pic>
      <p:sp>
        <p:nvSpPr>
          <p:cNvPr id="24" name="Rectangle 23"/>
          <p:cNvSpPr/>
          <p:nvPr/>
        </p:nvSpPr>
        <p:spPr>
          <a:xfrm>
            <a:off x="7953153" y="6142289"/>
            <a:ext cx="3419697"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CI/CD </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Pipeline</a:t>
            </a:r>
            <a:endPar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8757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26</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766529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41298508"/>
              </p:ext>
            </p:extLst>
          </p:nvPr>
        </p:nvGraphicFramePr>
        <p:xfrm>
          <a:off x="488897" y="2519291"/>
          <a:ext cx="11211106" cy="276352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As a developer, you only need to be concerned about changes not working correctly when the SCM product flags them as a conflict.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As a developer, it is best practice to update</a:t>
                      </a:r>
                      <a:r>
                        <a:rPr lang="en-US" baseline="0" dirty="0" smtClean="0"/>
                        <a:t> your workspace frequently, and commit (push) changes to the shared repository when the changes are at a stable point and the product is operational.</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As a developer, once you commit (push) a change, your job is done.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Its ok if test cases fail, they</a:t>
                      </a:r>
                      <a:r>
                        <a:rPr lang="en-US" baseline="0" dirty="0" smtClean="0"/>
                        <a:t> can be fixed later or just disabled.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uses Jenkins as the build system.</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CDP pipeline is the same for all </a:t>
                      </a:r>
                      <a:r>
                        <a:rPr lang="en-US" dirty="0" err="1" smtClean="0"/>
                        <a:t>microServices</a:t>
                      </a:r>
                      <a:r>
                        <a:rPr lang="en-US" dirty="0" smtClean="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739310" y="1758822"/>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the CI / CD Pipeline</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398567" y="1068516"/>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00290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rgbClr val="959595"/>
                </a:solidFill>
              </a:rPr>
              <a:t>What is </a:t>
            </a:r>
            <a:r>
              <a:rPr lang="en-US" dirty="0" smtClean="0">
                <a:solidFill>
                  <a:srgbClr val="959595"/>
                </a:solidFill>
              </a:rPr>
              <a:t>CDP?</a:t>
            </a:r>
            <a:endParaRPr lang="en-US" dirty="0">
              <a:solidFill>
                <a:srgbClr val="959595"/>
              </a:solidFill>
            </a:endParaRPr>
          </a:p>
          <a:p>
            <a:r>
              <a:rPr lang="en-US" dirty="0">
                <a:solidFill>
                  <a:srgbClr val="959595"/>
                </a:solidFill>
              </a:rPr>
              <a:t>Introduction to the CI/CD </a:t>
            </a:r>
            <a:r>
              <a:rPr lang="en-US" dirty="0" smtClean="0">
                <a:solidFill>
                  <a:srgbClr val="959595"/>
                </a:solidFill>
              </a:rPr>
              <a:t>Pipeline</a:t>
            </a:r>
          </a:p>
          <a:p>
            <a:r>
              <a:rPr lang="en-US" sz="3200" b="1" i="1" u="sng" dirty="0" smtClean="0"/>
              <a:t>CDP Standard </a:t>
            </a:r>
            <a:r>
              <a:rPr lang="en-US" sz="3200" b="1" i="1" u="sng" dirty="0"/>
              <a:t>Tools and Frameworks</a:t>
            </a:r>
          </a:p>
          <a:p>
            <a:r>
              <a:rPr lang="en-US" dirty="0" smtClean="0">
                <a:solidFill>
                  <a:srgbClr val="959595"/>
                </a:solidFill>
              </a:rPr>
              <a:t>The microServices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a:t>
            </a:r>
            <a:r>
              <a:rPr lang="en-US" dirty="0">
                <a:solidFill>
                  <a:srgbClr val="959595"/>
                </a:solidFill>
              </a:rPr>
              <a:t>Management</a:t>
            </a:r>
          </a:p>
          <a:p>
            <a:r>
              <a:rPr lang="en-US" dirty="0" smtClean="0">
                <a:solidFill>
                  <a:srgbClr val="959595"/>
                </a:solidFill>
              </a:rPr>
              <a:t>The Development Process</a:t>
            </a:r>
          </a:p>
        </p:txBody>
      </p:sp>
      <p:sp>
        <p:nvSpPr>
          <p:cNvPr id="6" name="Title 5"/>
          <p:cNvSpPr>
            <a:spLocks noGrp="1"/>
          </p:cNvSpPr>
          <p:nvPr>
            <p:ph type="title"/>
          </p:nvPr>
        </p:nvSpPr>
        <p:spPr/>
        <p:txBody>
          <a:bodyPr/>
          <a:lstStyle/>
          <a:p>
            <a:r>
              <a:rPr lang="en-US" dirty="0" smtClean="0"/>
              <a:t>Contents</a:t>
            </a:r>
            <a:endParaRPr lang="en-US" dirty="0"/>
          </a:p>
        </p:txBody>
      </p:sp>
      <p:pic>
        <p:nvPicPr>
          <p:cNvPr id="4" name="Picture 3"/>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46390" y="1597958"/>
            <a:ext cx="888563" cy="1295400"/>
          </a:xfrm>
          <a:prstGeom prst="rect">
            <a:avLst/>
          </a:prstGeom>
        </p:spPr>
      </p:pic>
    </p:spTree>
    <p:extLst>
      <p:ext uri="{BB962C8B-B14F-4D97-AF65-F5344CB8AC3E}">
        <p14:creationId xmlns:p14="http://schemas.microsoft.com/office/powerpoint/2010/main" val="3942110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and TOOLS</a:t>
            </a:r>
          </a:p>
          <a:p>
            <a:endParaRPr lang="en-US" sz="1400" dirty="0" smtClean="0"/>
          </a:p>
          <a:p>
            <a:pPr lvl="1"/>
            <a:r>
              <a:rPr lang="en-US" dirty="0" smtClean="0">
                <a:solidFill>
                  <a:schemeClr val="tx2"/>
                </a:solidFill>
              </a:rPr>
              <a:t>CDP interfaces with many tools and frameworks.</a:t>
            </a:r>
          </a:p>
          <a:p>
            <a:pPr marL="514350" lvl="2" indent="-285750">
              <a:buFont typeface="Arial" panose="020B0604020202020204" pitchFamily="34" charset="0"/>
              <a:buChar char="•"/>
            </a:pPr>
            <a:r>
              <a:rPr lang="en-US" dirty="0" smtClean="0"/>
              <a:t>The set of tools supported is fixed, and was selected to offer the widest possible usage.</a:t>
            </a:r>
          </a:p>
          <a:p>
            <a:pPr lvl="1"/>
            <a:endParaRPr lang="en-US" dirty="0" smtClean="0"/>
          </a:p>
          <a:p>
            <a:pPr lvl="1"/>
            <a:r>
              <a:rPr lang="en-US" dirty="0">
                <a:ea typeface="+mj-ea"/>
              </a:rPr>
              <a:t>Tools are Individually Documented and Lots of Information is Available for Each.</a:t>
            </a:r>
          </a:p>
          <a:p>
            <a:pPr marL="514350" lvl="2" indent="-285750">
              <a:buFont typeface="Arial" panose="020B0604020202020204" pitchFamily="34" charset="0"/>
              <a:buChar char="•"/>
            </a:pPr>
            <a:r>
              <a:rPr lang="en-US" dirty="0" smtClean="0"/>
              <a:t>CDP’s use of them is based on the CI/CD processes and the framework design.</a:t>
            </a:r>
          </a:p>
          <a:p>
            <a:pPr lvl="1"/>
            <a:endParaRPr lang="en-US" dirty="0"/>
          </a:p>
          <a:p>
            <a:pPr lvl="1"/>
            <a:r>
              <a:rPr lang="en-US" dirty="0">
                <a:ea typeface="+mj-ea"/>
              </a:rPr>
              <a:t>CDP also Provides Management Functionality</a:t>
            </a:r>
            <a:r>
              <a:rPr lang="en-US" dirty="0" smtClean="0">
                <a:ea typeface="+mj-ea"/>
              </a:rPr>
              <a:t>.  This includes:</a:t>
            </a:r>
            <a:endParaRPr lang="en-US" dirty="0">
              <a:ea typeface="+mj-ea"/>
            </a:endParaRPr>
          </a:p>
          <a:p>
            <a:pPr marL="514350" lvl="2" indent="-285750">
              <a:buFont typeface="Arial" panose="020B0604020202020204" pitchFamily="34" charset="0"/>
              <a:buChar char="•"/>
            </a:pPr>
            <a:r>
              <a:rPr lang="en-US" dirty="0" smtClean="0"/>
              <a:t>Registries</a:t>
            </a:r>
          </a:p>
          <a:p>
            <a:pPr marL="514350" lvl="2" indent="-285750">
              <a:buFont typeface="Arial" panose="020B0604020202020204" pitchFamily="34" charset="0"/>
              <a:buChar char="•"/>
            </a:pPr>
            <a:r>
              <a:rPr lang="en-US" dirty="0" smtClean="0"/>
              <a:t>Consoles</a:t>
            </a:r>
          </a:p>
          <a:p>
            <a:pPr marL="514350" lvl="2" indent="-285750">
              <a:buFont typeface="Arial" panose="020B0604020202020204" pitchFamily="34" charset="0"/>
              <a:buChar char="•"/>
            </a:pPr>
            <a:r>
              <a:rPr lang="en-US" dirty="0" smtClean="0"/>
              <a:t>Initialization and start-up support</a:t>
            </a:r>
          </a:p>
        </p:txBody>
      </p:sp>
      <p:sp>
        <p:nvSpPr>
          <p:cNvPr id="4" name="Title 3"/>
          <p:cNvSpPr>
            <a:spLocks noGrp="1"/>
          </p:cNvSpPr>
          <p:nvPr>
            <p:ph type="title"/>
          </p:nvPr>
        </p:nvSpPr>
        <p:spPr/>
        <p:txBody>
          <a:bodyPr/>
          <a:lstStyle/>
          <a:p>
            <a:r>
              <a:rPr lang="en-US" dirty="0" smtClean="0"/>
              <a:t>Standard Tools</a:t>
            </a:r>
            <a:endParaRPr lang="en-US" dirty="0"/>
          </a:p>
        </p:txBody>
      </p:sp>
      <p:sp>
        <p:nvSpPr>
          <p:cNvPr id="5" name="Oval 4"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7" name="Oval 6"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9" name="Oval 8"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Oval 9"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9480426"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982730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95971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02860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01717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005590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994160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1" name="Oval 20" title="Section circle"/>
          <p:cNvSpPr/>
          <p:nvPr/>
        </p:nvSpPr>
        <p:spPr>
          <a:xfrm>
            <a:off x="971300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Rectangle 23"/>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pic>
        <p:nvPicPr>
          <p:cNvPr id="25" name="Picture 2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524365" y="2154495"/>
            <a:ext cx="1233052" cy="1797617"/>
          </a:xfrm>
          <a:prstGeom prst="rect">
            <a:avLst/>
          </a:prstGeom>
        </p:spPr>
      </p:pic>
    </p:spTree>
    <p:extLst>
      <p:ext uri="{BB962C8B-B14F-4D97-AF65-F5344CB8AC3E}">
        <p14:creationId xmlns:p14="http://schemas.microsoft.com/office/powerpoint/2010/main" val="3059436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490939" y="1619463"/>
            <a:ext cx="3324316" cy="4869259"/>
          </a:xfrm>
          <a:ln w="28575">
            <a:solidFill>
              <a:srgbClr val="009FDB"/>
            </a:solidFill>
          </a:ln>
        </p:spPr>
        <p:txBody>
          <a:bodyPr/>
          <a:lstStyle/>
          <a:p>
            <a:pPr indent="3175" algn="ctr">
              <a:tabLst>
                <a:tab pos="2971800" algn="r"/>
              </a:tabLst>
            </a:pPr>
            <a:endParaRPr lang="en-US" sz="800" b="1" u="sng" dirty="0">
              <a:solidFill>
                <a:srgbClr val="191919"/>
              </a:solidFill>
            </a:endParaRPr>
          </a:p>
          <a:p>
            <a:pPr indent="3175" algn="ctr">
              <a:lnSpc>
                <a:spcPts val="1500"/>
              </a:lnSpc>
              <a:tabLst>
                <a:tab pos="2971800" algn="r"/>
              </a:tabLst>
            </a:pPr>
            <a:r>
              <a:rPr lang="en-US" sz="1800" b="1" u="sng" dirty="0">
                <a:solidFill>
                  <a:srgbClr val="191919"/>
                </a:solidFill>
              </a:rPr>
              <a:t>Your Course Overview</a:t>
            </a:r>
          </a:p>
          <a:p>
            <a:pPr marL="176213" lvl="1" indent="-112713">
              <a:lnSpc>
                <a:spcPts val="1500"/>
              </a:lnSpc>
              <a:spcAft>
                <a:spcPts val="0"/>
              </a:spcAft>
              <a:buFont typeface="Arial" panose="020B0604020202020204" pitchFamily="34" charset="0"/>
              <a:buChar char="•"/>
              <a:tabLst>
                <a:tab pos="2971800" algn="r"/>
              </a:tabLst>
            </a:pPr>
            <a:r>
              <a:rPr lang="en-US" dirty="0"/>
              <a:t>This course provides a basic understanding of the Continuous Deployment Platform (CDP) framework that is used at AT&amp;T to develop, deploy, and manage the execution of microServices.  </a:t>
            </a:r>
          </a:p>
          <a:p>
            <a:pPr marL="176213" lvl="1" indent="-112713">
              <a:lnSpc>
                <a:spcPts val="1500"/>
              </a:lnSpc>
              <a:spcAft>
                <a:spcPts val="0"/>
              </a:spcAft>
              <a:buFont typeface="Arial" panose="020B0604020202020204" pitchFamily="34" charset="0"/>
              <a:buChar char="•"/>
              <a:tabLst>
                <a:tab pos="2971800" algn="r"/>
              </a:tabLst>
            </a:pPr>
            <a:r>
              <a:rPr lang="en-US" dirty="0"/>
              <a:t>This course introduces the reader to CDP from start to finish, and walks the user through all aspects and processes that are performed using CDP.  It introduces the reader to all the things that CDP does, and gives the student a basic understanding of the entire system and process.  </a:t>
            </a:r>
          </a:p>
          <a:p>
            <a:pPr marL="176213" lvl="1" indent="-112713">
              <a:lnSpc>
                <a:spcPts val="1500"/>
              </a:lnSpc>
              <a:spcAft>
                <a:spcPts val="0"/>
              </a:spcAft>
              <a:buFont typeface="Arial" panose="020B0604020202020204" pitchFamily="34" charset="0"/>
              <a:buChar char="•"/>
              <a:tabLst>
                <a:tab pos="2971800" algn="r"/>
              </a:tabLst>
            </a:pPr>
            <a:r>
              <a:rPr lang="en-US" dirty="0"/>
              <a:t>Between 3 and 5 hours is </a:t>
            </a:r>
            <a:r>
              <a:rPr lang="en-US" dirty="0" smtClean="0"/>
              <a:t>typical for completing this course.</a:t>
            </a:r>
          </a:p>
          <a:p>
            <a:pPr marL="176213" lvl="1" indent="-112713">
              <a:lnSpc>
                <a:spcPts val="1500"/>
              </a:lnSpc>
              <a:spcAft>
                <a:spcPts val="0"/>
              </a:spcAft>
              <a:buFont typeface="Arial" panose="020B0604020202020204" pitchFamily="34" charset="0"/>
              <a:buChar char="•"/>
              <a:tabLst>
                <a:tab pos="2971800" algn="r"/>
              </a:tabLst>
            </a:pPr>
            <a:endParaRPr lang="en-US" sz="800" dirty="0">
              <a:solidFill>
                <a:srgbClr val="191919"/>
              </a:solidFill>
            </a:endParaRPr>
          </a:p>
          <a:p>
            <a:pPr indent="3175" algn="ctr">
              <a:lnSpc>
                <a:spcPts val="1500"/>
              </a:lnSpc>
              <a:spcAft>
                <a:spcPts val="0"/>
              </a:spcAft>
              <a:tabLst>
                <a:tab pos="2971800" algn="r"/>
              </a:tabLst>
            </a:pPr>
            <a:r>
              <a:rPr lang="en-US" sz="1800" b="1" u="sng" dirty="0">
                <a:solidFill>
                  <a:srgbClr val="191919"/>
                </a:solidFill>
              </a:rPr>
              <a:t>Intended Audience</a:t>
            </a:r>
          </a:p>
          <a:p>
            <a:pPr lvl="1" algn="ctr">
              <a:lnSpc>
                <a:spcPts val="1500"/>
              </a:lnSpc>
              <a:spcAft>
                <a:spcPts val="0"/>
              </a:spcAft>
            </a:pPr>
            <a:r>
              <a:rPr lang="en-US" dirty="0"/>
              <a:t>Developers, Solution </a:t>
            </a:r>
            <a:r>
              <a:rPr lang="en-US" dirty="0" smtClean="0"/>
              <a:t>Architects, </a:t>
            </a:r>
            <a:r>
              <a:rPr lang="en-US" dirty="0"/>
              <a:t>Architects, Testers, Managers, Scrum Masters, Product Owners, Product Owner Delegates</a:t>
            </a:r>
          </a:p>
          <a:p>
            <a:pPr lvl="1" algn="ctr">
              <a:lnSpc>
                <a:spcPts val="1500"/>
              </a:lnSpc>
              <a:spcAft>
                <a:spcPts val="0"/>
              </a:spcAft>
            </a:pPr>
            <a:endParaRPr lang="en-US" sz="800" dirty="0">
              <a:solidFill>
                <a:srgbClr val="191919"/>
              </a:solidFill>
            </a:endParaRPr>
          </a:p>
          <a:p>
            <a:pPr lvl="0" indent="3175" algn="ctr">
              <a:lnSpc>
                <a:spcPts val="1500"/>
              </a:lnSpc>
              <a:spcAft>
                <a:spcPts val="0"/>
              </a:spcAft>
              <a:tabLst>
                <a:tab pos="2971800" algn="r"/>
              </a:tabLst>
            </a:pPr>
            <a:r>
              <a:rPr lang="en-US" sz="1800" b="1" u="sng" dirty="0">
                <a:solidFill>
                  <a:srgbClr val="191919"/>
                </a:solidFill>
              </a:rPr>
              <a:t>Prerequisites</a:t>
            </a:r>
          </a:p>
          <a:p>
            <a:pPr marL="63500" lvl="1" algn="ctr">
              <a:lnSpc>
                <a:spcPts val="1500"/>
              </a:lnSpc>
              <a:spcAft>
                <a:spcPts val="0"/>
              </a:spcAft>
              <a:tabLst>
                <a:tab pos="2971800" algn="r"/>
              </a:tabLst>
            </a:pPr>
            <a:r>
              <a:rPr lang="en-US" b="1" dirty="0"/>
              <a:t>CDP101</a:t>
            </a:r>
          </a:p>
          <a:p>
            <a:pPr lvl="2"/>
            <a:endParaRPr lang="en-US" dirty="0" smtClean="0"/>
          </a:p>
        </p:txBody>
      </p:sp>
      <p:sp>
        <p:nvSpPr>
          <p:cNvPr id="12" name="Text Placeholder 2"/>
          <p:cNvSpPr txBox="1">
            <a:spLocks/>
          </p:cNvSpPr>
          <p:nvPr/>
        </p:nvSpPr>
        <p:spPr>
          <a:xfrm>
            <a:off x="3983439" y="613038"/>
            <a:ext cx="7256061" cy="5875683"/>
          </a:xfrm>
          <a:prstGeom prst="rect">
            <a:avLst/>
          </a:prstGeom>
          <a:ln w="28575">
            <a:solidFill>
              <a:srgbClr val="009FDB"/>
            </a:solidFill>
          </a:ln>
        </p:spPr>
        <p:txBody>
          <a:bodyPr vert="horz" lIns="0" tIns="0" rIns="0" bIns="0" rtlCol="0">
            <a:noAutofit/>
          </a:bodyPr>
          <a:lstStyle>
            <a:lvl1pPr marL="339725" indent="-339725"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ctr"/>
            <a:endParaRPr lang="en-US" sz="800" b="1" u="sng" dirty="0" smtClean="0">
              <a:solidFill>
                <a:srgbClr val="191919"/>
              </a:solidFill>
            </a:endParaRPr>
          </a:p>
          <a:p>
            <a:pPr marL="114300" indent="0" algn="ctr"/>
            <a:r>
              <a:rPr lang="en-US" sz="2000" b="1" u="sng" dirty="0" smtClean="0">
                <a:solidFill>
                  <a:srgbClr val="191919"/>
                </a:solidFill>
              </a:rPr>
              <a:t>Your Course Outline</a:t>
            </a:r>
          </a:p>
          <a:p>
            <a:pPr lvl="2" indent="-111125">
              <a:lnSpc>
                <a:spcPts val="1300"/>
              </a:lnSpc>
              <a:spcAft>
                <a:spcPts val="0"/>
              </a:spcAft>
            </a:pPr>
            <a:r>
              <a:rPr lang="en-US" sz="1300" b="1" dirty="0" smtClean="0"/>
              <a:t>What </a:t>
            </a:r>
            <a:r>
              <a:rPr lang="en-US" sz="1300" b="1" dirty="0"/>
              <a:t>is </a:t>
            </a:r>
            <a:r>
              <a:rPr lang="en-US" sz="1300" b="1" dirty="0" smtClean="0"/>
              <a:t>CDP?</a:t>
            </a:r>
          </a:p>
          <a:p>
            <a:pPr lvl="3" indent="-111125">
              <a:lnSpc>
                <a:spcPts val="1300"/>
              </a:lnSpc>
              <a:spcAft>
                <a:spcPts val="0"/>
              </a:spcAft>
            </a:pPr>
            <a:r>
              <a:rPr lang="en-US" sz="1300" dirty="0" smtClean="0"/>
              <a:t>This </a:t>
            </a:r>
            <a:r>
              <a:rPr lang="en-US" sz="1300" dirty="0"/>
              <a:t>section introduces the student to CDP, the process of developing and deploying a microService, and the features that CDP offers.</a:t>
            </a:r>
          </a:p>
          <a:p>
            <a:pPr lvl="2" indent="-111125">
              <a:lnSpc>
                <a:spcPts val="1300"/>
              </a:lnSpc>
              <a:spcAft>
                <a:spcPts val="0"/>
              </a:spcAft>
            </a:pPr>
            <a:r>
              <a:rPr lang="en-US" sz="1300" b="1" dirty="0"/>
              <a:t>Introduction to the CI/CD </a:t>
            </a:r>
            <a:r>
              <a:rPr lang="en-US" sz="1300" b="1" dirty="0" smtClean="0"/>
              <a:t>Pipeline</a:t>
            </a:r>
          </a:p>
          <a:p>
            <a:pPr lvl="3" indent="-111125">
              <a:lnSpc>
                <a:spcPts val="1300"/>
              </a:lnSpc>
              <a:spcAft>
                <a:spcPts val="0"/>
              </a:spcAft>
            </a:pPr>
            <a:r>
              <a:rPr lang="en-US" sz="1300" dirty="0" smtClean="0"/>
              <a:t>The </a:t>
            </a:r>
            <a:r>
              <a:rPr lang="en-US" sz="1300" dirty="0"/>
              <a:t>"Pipeline" is the way CDP implements and manages the process of continuous integration and continuous deployment (CI/CD).  The pipeline is configurable, and will vary by technologies and types of microServices being developed. This section takes the student through what makes up the pipeline, how CDP uses it, and what it does.</a:t>
            </a:r>
          </a:p>
          <a:p>
            <a:pPr lvl="2" indent="-111125">
              <a:lnSpc>
                <a:spcPts val="1300"/>
              </a:lnSpc>
              <a:spcAft>
                <a:spcPts val="0"/>
              </a:spcAft>
            </a:pPr>
            <a:r>
              <a:rPr lang="en-US" sz="1300" b="1" dirty="0"/>
              <a:t>Standard Tools and </a:t>
            </a:r>
            <a:r>
              <a:rPr lang="en-US" sz="1300" b="1" dirty="0" smtClean="0"/>
              <a:t>Frameworks</a:t>
            </a:r>
          </a:p>
          <a:p>
            <a:pPr lvl="3" indent="-111125">
              <a:lnSpc>
                <a:spcPts val="1300"/>
              </a:lnSpc>
              <a:spcAft>
                <a:spcPts val="0"/>
              </a:spcAft>
            </a:pPr>
            <a:r>
              <a:rPr lang="en-US" sz="1300" dirty="0" smtClean="0"/>
              <a:t>Most </a:t>
            </a:r>
            <a:r>
              <a:rPr lang="en-US" sz="1300" dirty="0"/>
              <a:t>of CDP is involved with integration of standard, off-the-shelf open-source solutions to provide the complete implementation.  CDP uses selected tools and frameworks in that integration effort to implement the entire process.  This section introduces the student to the set of standard tools and frameworks that CDP uses.</a:t>
            </a:r>
          </a:p>
          <a:p>
            <a:pPr lvl="2" indent="-111125">
              <a:lnSpc>
                <a:spcPts val="1300"/>
              </a:lnSpc>
              <a:spcAft>
                <a:spcPts val="0"/>
              </a:spcAft>
            </a:pPr>
            <a:r>
              <a:rPr lang="en-US" sz="1300" b="1" dirty="0"/>
              <a:t>The MicroServices </a:t>
            </a:r>
            <a:r>
              <a:rPr lang="en-US" sz="1300" b="1" dirty="0" smtClean="0"/>
              <a:t>Catalog</a:t>
            </a:r>
          </a:p>
          <a:p>
            <a:pPr lvl="3" indent="-111125">
              <a:lnSpc>
                <a:spcPts val="1300"/>
              </a:lnSpc>
              <a:spcAft>
                <a:spcPts val="0"/>
              </a:spcAft>
            </a:pPr>
            <a:r>
              <a:rPr lang="en-US" sz="1300" dirty="0" smtClean="0"/>
              <a:t>CDP </a:t>
            </a:r>
            <a:r>
              <a:rPr lang="en-US" sz="1300" dirty="0"/>
              <a:t>keeps a complete inventory of all microServices that are defined and managed using it.  This inventory is kept in the microService Catalog, which is the subject of this section.  This section shows the student what the microService catalog is and what is contained within it.</a:t>
            </a:r>
          </a:p>
          <a:p>
            <a:pPr lvl="2" indent="-111125">
              <a:lnSpc>
                <a:spcPts val="1300"/>
              </a:lnSpc>
              <a:spcAft>
                <a:spcPts val="0"/>
              </a:spcAft>
            </a:pPr>
            <a:r>
              <a:rPr lang="en-US" sz="1300" b="1" dirty="0"/>
              <a:t>Runtime </a:t>
            </a:r>
            <a:r>
              <a:rPr lang="en-US" sz="1300" b="1" dirty="0" smtClean="0"/>
              <a:t>Management</a:t>
            </a:r>
          </a:p>
          <a:p>
            <a:pPr lvl="3" indent="-111125">
              <a:lnSpc>
                <a:spcPts val="1300"/>
              </a:lnSpc>
              <a:spcAft>
                <a:spcPts val="0"/>
              </a:spcAft>
            </a:pPr>
            <a:r>
              <a:rPr lang="en-US" sz="1300" dirty="0" smtClean="0"/>
              <a:t>This </a:t>
            </a:r>
            <a:r>
              <a:rPr lang="en-US" sz="1300" dirty="0"/>
              <a:t>section describes how CDP executes the microServices, and the runtime components that are used to actually host the microService and manage the containers.</a:t>
            </a:r>
          </a:p>
          <a:p>
            <a:pPr lvl="2" indent="-111125">
              <a:lnSpc>
                <a:spcPts val="1300"/>
              </a:lnSpc>
              <a:spcAft>
                <a:spcPts val="0"/>
              </a:spcAft>
            </a:pPr>
            <a:r>
              <a:rPr lang="en-US" sz="1300" b="1" dirty="0"/>
              <a:t>Logging and </a:t>
            </a:r>
            <a:r>
              <a:rPr lang="en-US" sz="1300" b="1" dirty="0" smtClean="0"/>
              <a:t>Metrics</a:t>
            </a:r>
          </a:p>
          <a:p>
            <a:pPr lvl="3" indent="-111125">
              <a:lnSpc>
                <a:spcPts val="1300"/>
              </a:lnSpc>
              <a:spcAft>
                <a:spcPts val="0"/>
              </a:spcAft>
            </a:pPr>
            <a:r>
              <a:rPr lang="en-US" sz="1300" dirty="0" smtClean="0"/>
              <a:t>The </a:t>
            </a:r>
            <a:r>
              <a:rPr lang="en-US" sz="1300" dirty="0"/>
              <a:t>capture of logging and metrics data from a microService is of paramount importance in a dynamic runtime environment.  This section explains how CDP does this, and why it is necessary.  </a:t>
            </a:r>
          </a:p>
          <a:p>
            <a:pPr lvl="2" indent="-111125">
              <a:lnSpc>
                <a:spcPts val="1300"/>
              </a:lnSpc>
              <a:spcAft>
                <a:spcPts val="0"/>
              </a:spcAft>
            </a:pPr>
            <a:r>
              <a:rPr lang="en-US" sz="1300" b="1" dirty="0"/>
              <a:t>Configuration </a:t>
            </a:r>
            <a:r>
              <a:rPr lang="en-US" sz="1300" b="1" dirty="0" smtClean="0"/>
              <a:t>Management</a:t>
            </a:r>
          </a:p>
          <a:p>
            <a:pPr lvl="3" indent="-111125">
              <a:lnSpc>
                <a:spcPts val="1300"/>
              </a:lnSpc>
              <a:spcAft>
                <a:spcPts val="0"/>
              </a:spcAft>
            </a:pPr>
            <a:r>
              <a:rPr lang="en-US" sz="1300" dirty="0" smtClean="0"/>
              <a:t>This </a:t>
            </a:r>
            <a:r>
              <a:rPr lang="en-US" sz="1300" dirty="0"/>
              <a:t>section introduces the student to the management of configuration values and secrets that are injected into each deployed microService.  It also covers why this is needed, and how it is done in CDP.</a:t>
            </a:r>
          </a:p>
          <a:p>
            <a:pPr lvl="2" indent="-111125">
              <a:lnSpc>
                <a:spcPts val="1300"/>
              </a:lnSpc>
              <a:spcAft>
                <a:spcPts val="0"/>
              </a:spcAft>
            </a:pPr>
            <a:r>
              <a:rPr lang="en-US" sz="1300" b="1" dirty="0"/>
              <a:t>The Development </a:t>
            </a:r>
            <a:r>
              <a:rPr lang="en-US" sz="1300" b="1" dirty="0" smtClean="0"/>
              <a:t>Process</a:t>
            </a:r>
          </a:p>
          <a:p>
            <a:pPr lvl="3" indent="-111125">
              <a:lnSpc>
                <a:spcPts val="1300"/>
              </a:lnSpc>
              <a:spcAft>
                <a:spcPts val="0"/>
              </a:spcAft>
            </a:pPr>
            <a:r>
              <a:rPr lang="en-US" sz="1300" dirty="0" smtClean="0"/>
              <a:t>The </a:t>
            </a:r>
            <a:r>
              <a:rPr lang="en-US" sz="1300" dirty="0"/>
              <a:t>last section explains the development process that a user would use with CDP.  It covers how a development team would initially generate the microService, and then perform ongoing development and support using CDP.</a:t>
            </a:r>
          </a:p>
        </p:txBody>
      </p:sp>
      <p:grpSp>
        <p:nvGrpSpPr>
          <p:cNvPr id="28" name="Group 27"/>
          <p:cNvGrpSpPr/>
          <p:nvPr/>
        </p:nvGrpSpPr>
        <p:grpSpPr>
          <a:xfrm>
            <a:off x="810689" y="1096243"/>
            <a:ext cx="2481262" cy="413006"/>
            <a:chOff x="547689" y="577595"/>
            <a:chExt cx="2481262" cy="413006"/>
          </a:xfrm>
        </p:grpSpPr>
        <p:grpSp>
          <p:nvGrpSpPr>
            <p:cNvPr id="20" name="Group 19"/>
            <p:cNvGrpSpPr/>
            <p:nvPr/>
          </p:nvGrpSpPr>
          <p:grpSpPr>
            <a:xfrm>
              <a:off x="547689" y="577595"/>
              <a:ext cx="1344612" cy="413006"/>
              <a:chOff x="1296988" y="571244"/>
              <a:chExt cx="2130441" cy="733335"/>
            </a:xfrm>
          </p:grpSpPr>
          <p:sp>
            <p:nvSpPr>
              <p:cNvPr id="2" name="Diagonal Stripe 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3" name="Diagonal Stripe 1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4" name="Diagonal Stripe 1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6" name="Diagonal Stripe 15"/>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7" name="Diagonal Stripe 16"/>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8" name="Diagonal Stripe 17"/>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nvGrpSpPr>
            <p:cNvPr id="21" name="Group 20"/>
            <p:cNvGrpSpPr/>
            <p:nvPr/>
          </p:nvGrpSpPr>
          <p:grpSpPr>
            <a:xfrm>
              <a:off x="1684339" y="577595"/>
              <a:ext cx="1344612" cy="413006"/>
              <a:chOff x="1296988" y="571244"/>
              <a:chExt cx="2130441" cy="733335"/>
            </a:xfrm>
          </p:grpSpPr>
          <p:sp>
            <p:nvSpPr>
              <p:cNvPr id="22" name="Diagonal Stripe 2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3" name="Diagonal Stripe 2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4" name="Diagonal Stripe 2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5" name="Diagonal Stripe 24"/>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6" name="Diagonal Stripe 25"/>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7" name="Diagonal Stripe 26"/>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sp>
        <p:nvSpPr>
          <p:cNvPr id="30" name="Rectangle 29"/>
          <p:cNvSpPr/>
          <p:nvPr/>
        </p:nvSpPr>
        <p:spPr>
          <a:xfrm>
            <a:off x="949660" y="613039"/>
            <a:ext cx="2380391" cy="523220"/>
          </a:xfrm>
          <a:prstGeom prst="rect">
            <a:avLst/>
          </a:prstGeom>
          <a:noFill/>
        </p:spPr>
        <p:txBody>
          <a:bodyPr wrap="square" lIns="91440" tIns="45720" rIns="91440" bIns="45720">
            <a:spAutoFit/>
          </a:bodyPr>
          <a:lstStyle/>
          <a:p>
            <a:r>
              <a:rPr lang="en-US" sz="2800" b="1" dirty="0" smtClean="0">
                <a:ln w="0"/>
                <a:solidFill>
                  <a:schemeClr val="tx2"/>
                </a:solidFill>
                <a:effectLst>
                  <a:reflection blurRad="6350" stA="53000" endA="300" endPos="35500" dir="5400000" sy="-90000" algn="bl" rotWithShape="0"/>
                </a:effectLst>
              </a:rPr>
              <a:t>Q</a:t>
            </a:r>
            <a:r>
              <a:rPr lang="en-US" sz="2400" b="1" dirty="0" smtClean="0">
                <a:ln w="0"/>
                <a:solidFill>
                  <a:schemeClr val="tx2"/>
                </a:solidFill>
                <a:effectLst>
                  <a:reflection blurRad="6350" stA="53000" endA="300" endPos="35500" dir="5400000" sy="-90000" algn="bl" rotWithShape="0"/>
                </a:effectLst>
              </a:rPr>
              <a:t>uick </a:t>
            </a:r>
            <a:r>
              <a:rPr lang="en-US" sz="2800" b="1" dirty="0" smtClean="0">
                <a:ln w="0"/>
                <a:solidFill>
                  <a:schemeClr val="tx2"/>
                </a:solidFill>
                <a:effectLst>
                  <a:reflection blurRad="6350" stA="53000" endA="300" endPos="35500" dir="5400000" sy="-90000" algn="bl" rotWithShape="0"/>
                </a:effectLst>
              </a:rPr>
              <a:t>V</a:t>
            </a:r>
            <a:r>
              <a:rPr lang="en-US" sz="2400" b="1" dirty="0" smtClean="0">
                <a:ln w="0"/>
                <a:solidFill>
                  <a:schemeClr val="tx2"/>
                </a:solidFill>
                <a:effectLst>
                  <a:reflection blurRad="6350" stA="53000" endA="300" endPos="35500" dir="5400000" sy="-90000" algn="bl" rotWithShape="0"/>
                </a:effectLst>
              </a:rPr>
              <a:t>iew </a:t>
            </a:r>
            <a:r>
              <a:rPr lang="en-US" sz="2800" b="1" dirty="0" smtClean="0">
                <a:ln w="0"/>
                <a:solidFill>
                  <a:schemeClr val="tx2"/>
                </a:solidFill>
                <a:effectLst>
                  <a:reflection blurRad="6350" stA="53000" endA="300" endPos="35500" dir="5400000" sy="-90000" algn="bl" rotWithShape="0"/>
                </a:effectLst>
              </a:rPr>
              <a:t>P</a:t>
            </a:r>
            <a:r>
              <a:rPr lang="en-US" sz="2400" b="1" dirty="0" smtClean="0">
                <a:ln w="0"/>
                <a:solidFill>
                  <a:schemeClr val="tx2"/>
                </a:solidFill>
                <a:effectLst>
                  <a:reflection blurRad="6350" stA="53000" endA="300" endPos="35500" dir="5400000" sy="-90000" algn="bl" rotWithShape="0"/>
                </a:effectLst>
              </a:rPr>
              <a:t>age</a:t>
            </a:r>
          </a:p>
        </p:txBody>
      </p:sp>
    </p:spTree>
    <p:extLst>
      <p:ext uri="{BB962C8B-B14F-4D97-AF65-F5344CB8AC3E}">
        <p14:creationId xmlns:p14="http://schemas.microsoft.com/office/powerpoint/2010/main" val="410226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microService Records and microService Catalog</a:t>
            </a:r>
          </a:p>
          <a:p>
            <a:endParaRPr lang="en-US" sz="800" dirty="0" smtClean="0"/>
          </a:p>
          <a:p>
            <a:pPr lvl="1"/>
            <a:r>
              <a:rPr lang="en-US" dirty="0">
                <a:ea typeface="+mj-ea"/>
              </a:rPr>
              <a:t>CDP records and tracks all microServices that have been </a:t>
            </a:r>
            <a:r>
              <a:rPr lang="en-US" dirty="0" smtClean="0">
                <a:ea typeface="+mj-ea"/>
              </a:rPr>
              <a:t>defined.</a:t>
            </a:r>
            <a:endParaRPr lang="en-US" dirty="0">
              <a:ea typeface="+mj-ea"/>
            </a:endParaRPr>
          </a:p>
          <a:p>
            <a:pPr lvl="3">
              <a:buFont typeface="Arial" panose="020B0604020202020204" pitchFamily="34" charset="0"/>
              <a:buChar char="•"/>
            </a:pPr>
            <a:r>
              <a:rPr lang="en-US" dirty="0"/>
              <a:t>This enables developers to identify existing services and reuse them.</a:t>
            </a:r>
          </a:p>
          <a:p>
            <a:endParaRPr lang="en-US" sz="1400" dirty="0" smtClean="0"/>
          </a:p>
          <a:p>
            <a:pPr lvl="1"/>
            <a:r>
              <a:rPr lang="en-US" dirty="0">
                <a:ea typeface="+mj-ea"/>
              </a:rPr>
              <a:t>CDP manages the microService </a:t>
            </a:r>
            <a:r>
              <a:rPr lang="en-US" dirty="0" smtClean="0">
                <a:ea typeface="+mj-ea"/>
              </a:rPr>
              <a:t>catalog.</a:t>
            </a:r>
            <a:endParaRPr lang="en-US" dirty="0">
              <a:ea typeface="+mj-ea"/>
            </a:endParaRPr>
          </a:p>
          <a:p>
            <a:pPr lvl="3">
              <a:buFont typeface="Arial" panose="020B0604020202020204" pitchFamily="34" charset="0"/>
              <a:buChar char="•"/>
            </a:pPr>
            <a:r>
              <a:rPr lang="en-US" dirty="0"/>
              <a:t>Entries are created for each </a:t>
            </a:r>
            <a:r>
              <a:rPr lang="en-US" dirty="0" smtClean="0"/>
              <a:t>microService, </a:t>
            </a:r>
            <a:r>
              <a:rPr lang="en-US" dirty="0"/>
              <a:t>when the </a:t>
            </a:r>
            <a:r>
              <a:rPr lang="en-US" dirty="0" smtClean="0"/>
              <a:t>microService </a:t>
            </a:r>
            <a:r>
              <a:rPr lang="en-US" dirty="0"/>
              <a:t>is defined</a:t>
            </a:r>
            <a:r>
              <a:rPr lang="en-US" dirty="0" smtClean="0"/>
              <a:t>.</a:t>
            </a:r>
            <a:endParaRPr lang="en-US" dirty="0"/>
          </a:p>
          <a:p>
            <a:pPr lvl="3">
              <a:buFont typeface="Arial" panose="020B0604020202020204" pitchFamily="34" charset="0"/>
              <a:buChar char="•"/>
            </a:pPr>
            <a:r>
              <a:rPr lang="en-US" dirty="0"/>
              <a:t>Entries are updated when the </a:t>
            </a:r>
            <a:r>
              <a:rPr lang="en-US" dirty="0" smtClean="0"/>
              <a:t>microService </a:t>
            </a:r>
            <a:r>
              <a:rPr lang="en-US" dirty="0"/>
              <a:t>moves to…</a:t>
            </a:r>
          </a:p>
          <a:p>
            <a:pPr marL="800100" lvl="2" indent="-114300">
              <a:buNone/>
            </a:pPr>
            <a:r>
              <a:rPr lang="en-US" dirty="0" smtClean="0"/>
              <a:t>…the planning state.</a:t>
            </a:r>
          </a:p>
          <a:p>
            <a:pPr marL="800100" lvl="2" indent="-114300">
              <a:buNone/>
            </a:pPr>
            <a:r>
              <a:rPr lang="en-US" dirty="0" smtClean="0"/>
              <a:t>…the development state.</a:t>
            </a:r>
          </a:p>
          <a:p>
            <a:pPr marL="800100" lvl="2" indent="-114300">
              <a:buNone/>
            </a:pPr>
            <a:r>
              <a:rPr lang="en-US" dirty="0" smtClean="0"/>
              <a:t>…the testing state.</a:t>
            </a:r>
          </a:p>
          <a:p>
            <a:pPr marL="800100" lvl="2" indent="-114300">
              <a:buNone/>
            </a:pPr>
            <a:r>
              <a:rPr lang="en-US" dirty="0" smtClean="0"/>
              <a:t>…the production state.</a:t>
            </a:r>
          </a:p>
          <a:p>
            <a:pPr lvl="1"/>
            <a:endParaRPr lang="en-US" dirty="0"/>
          </a:p>
          <a:p>
            <a:endParaRPr lang="en-US" dirty="0"/>
          </a:p>
        </p:txBody>
      </p:sp>
      <p:sp>
        <p:nvSpPr>
          <p:cNvPr id="4" name="Title 3"/>
          <p:cNvSpPr>
            <a:spLocks noGrp="1"/>
          </p:cNvSpPr>
          <p:nvPr>
            <p:ph type="title"/>
          </p:nvPr>
        </p:nvSpPr>
        <p:spPr/>
        <p:txBody>
          <a:bodyPr/>
          <a:lstStyle/>
          <a:p>
            <a:r>
              <a:rPr lang="en-US" dirty="0" smtClean="0"/>
              <a:t>CDP microService Catalog</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410" y="4278962"/>
            <a:ext cx="6496049" cy="584200"/>
          </a:xfrm>
          <a:prstGeom prst="rect">
            <a:avLst/>
          </a:prstGeom>
        </p:spPr>
      </p:pic>
      <p:sp>
        <p:nvSpPr>
          <p:cNvPr id="23" name="Oval 22"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9" name="Oval 28"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480426"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982730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2" name="Oval 31"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2860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1717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1005590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7" name="Oval 36" title="Section circle"/>
          <p:cNvSpPr/>
          <p:nvPr/>
        </p:nvSpPr>
        <p:spPr>
          <a:xfrm>
            <a:off x="994160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971300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1" name="Oval 40"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a:blip r:embed="rId4"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58886" y="1716022"/>
            <a:ext cx="2641121" cy="1370509"/>
          </a:xfrm>
          <a:prstGeom prst="rect">
            <a:avLst/>
          </a:prstGeom>
        </p:spPr>
      </p:pic>
      <p:sp>
        <p:nvSpPr>
          <p:cNvPr id="43" name="Rectangle 42"/>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44245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ECO Tool</a:t>
            </a:r>
          </a:p>
          <a:p>
            <a:r>
              <a:rPr lang="en-US" sz="800" dirty="0" smtClean="0"/>
              <a:t> </a:t>
            </a:r>
          </a:p>
          <a:p>
            <a:pPr lvl="1"/>
            <a:r>
              <a:rPr lang="en-US" dirty="0" smtClean="0"/>
              <a:t>The ECO tool in CDP manages the pipeline.</a:t>
            </a:r>
          </a:p>
          <a:p>
            <a:endParaRPr lang="en-US" sz="1400" dirty="0"/>
          </a:p>
          <a:p>
            <a:pPr lvl="1"/>
            <a:r>
              <a:rPr lang="en-US" dirty="0" smtClean="0"/>
              <a:t>ECO…</a:t>
            </a:r>
          </a:p>
          <a:p>
            <a:pPr marL="682625" lvl="1"/>
            <a:r>
              <a:rPr lang="en-US" dirty="0" smtClean="0"/>
              <a:t>…is used to initially define your microService using a template-based approach.</a:t>
            </a:r>
          </a:p>
          <a:p>
            <a:pPr marL="682625" lvl="1"/>
            <a:r>
              <a:rPr lang="en-US" dirty="0" smtClean="0"/>
              <a:t>…initializes the SCM repository when the microService is created.</a:t>
            </a:r>
          </a:p>
          <a:p>
            <a:pPr marL="682625" lvl="1"/>
            <a:r>
              <a:rPr lang="en-US" dirty="0" smtClean="0"/>
              <a:t>…defines the pipeline processes and allows you to configure them.</a:t>
            </a:r>
          </a:p>
          <a:p>
            <a:pPr marL="682625" lvl="1"/>
            <a:r>
              <a:rPr lang="en-US" dirty="0" smtClean="0"/>
              <a:t>…runs the pipeline processes on Jenkins whenever they are triggered.</a:t>
            </a:r>
            <a:endParaRPr lang="en-US" dirty="0"/>
          </a:p>
        </p:txBody>
      </p:sp>
      <p:sp>
        <p:nvSpPr>
          <p:cNvPr id="4" name="Title 3"/>
          <p:cNvSpPr>
            <a:spLocks noGrp="1"/>
          </p:cNvSpPr>
          <p:nvPr>
            <p:ph type="title"/>
          </p:nvPr>
        </p:nvSpPr>
        <p:spPr/>
        <p:txBody>
          <a:bodyPr/>
          <a:lstStyle/>
          <a:p>
            <a:r>
              <a:rPr lang="en-US" dirty="0" smtClean="0"/>
              <a:t>CDP ECO </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42" name="Picture 4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863342" y="2059085"/>
            <a:ext cx="2767238" cy="1854200"/>
          </a:xfrm>
          <a:prstGeom prst="rect">
            <a:avLst/>
          </a:prstGeom>
        </p:spPr>
      </p:pic>
      <p:sp>
        <p:nvSpPr>
          <p:cNvPr id="43" name="Rectangle 42"/>
          <p:cNvSpPr/>
          <p:nvPr/>
        </p:nvSpPr>
        <p:spPr>
          <a:xfrm>
            <a:off x="8133907" y="6143514"/>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93454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ECO Templates, microService and Pipeline</a:t>
            </a:r>
          </a:p>
          <a:p>
            <a:endParaRPr lang="en-US" sz="1400" dirty="0" smtClean="0"/>
          </a:p>
          <a:p>
            <a:pPr lvl="1"/>
            <a:r>
              <a:rPr lang="en-US" dirty="0" smtClean="0"/>
              <a:t>When creating the microService, the pipeline controls the process.</a:t>
            </a:r>
          </a:p>
          <a:p>
            <a:pPr lvl="3"/>
            <a:r>
              <a:rPr lang="en-US" dirty="0"/>
              <a:t>ECO provides templates that define different types of </a:t>
            </a:r>
            <a:r>
              <a:rPr lang="en-US" dirty="0" smtClean="0"/>
              <a:t>microServices </a:t>
            </a:r>
            <a:r>
              <a:rPr lang="en-US" dirty="0"/>
              <a:t>and the pipelines needed to manage them.</a:t>
            </a:r>
          </a:p>
          <a:p>
            <a:pPr lvl="3"/>
            <a:r>
              <a:rPr lang="en-US" dirty="0"/>
              <a:t>Different templates allow different customizations.</a:t>
            </a:r>
          </a:p>
          <a:p>
            <a:pPr lvl="3"/>
            <a:r>
              <a:rPr lang="en-US" dirty="0"/>
              <a:t>The template initializes the </a:t>
            </a:r>
            <a:r>
              <a:rPr lang="en-US" dirty="0" smtClean="0"/>
              <a:t>microService </a:t>
            </a:r>
            <a:r>
              <a:rPr lang="en-US" dirty="0"/>
              <a:t>project.</a:t>
            </a:r>
          </a:p>
          <a:p>
            <a:pPr lvl="1"/>
            <a:endParaRPr lang="en-US" dirty="0"/>
          </a:p>
          <a:p>
            <a:pPr lvl="1"/>
            <a:r>
              <a:rPr lang="en-US" dirty="0" smtClean="0"/>
              <a:t>Once the microService is created…</a:t>
            </a:r>
          </a:p>
          <a:p>
            <a:pPr marL="682625" lvl="1"/>
            <a:r>
              <a:rPr lang="en-US" dirty="0" smtClean="0"/>
              <a:t>…it is maintained and enhanced the same as any other project in SCM.</a:t>
            </a:r>
          </a:p>
          <a:p>
            <a:pPr marL="682625" lvl="1"/>
            <a:r>
              <a:rPr lang="en-US" dirty="0" smtClean="0"/>
              <a:t>…the template is not used again.</a:t>
            </a:r>
            <a:endParaRPr lang="en-US" dirty="0"/>
          </a:p>
        </p:txBody>
      </p:sp>
      <p:sp>
        <p:nvSpPr>
          <p:cNvPr id="4" name="Title 3"/>
          <p:cNvSpPr>
            <a:spLocks noGrp="1"/>
          </p:cNvSpPr>
          <p:nvPr>
            <p:ph type="title"/>
          </p:nvPr>
        </p:nvSpPr>
        <p:spPr/>
        <p:txBody>
          <a:bodyPr/>
          <a:lstStyle/>
          <a:p>
            <a:r>
              <a:rPr lang="en-US" dirty="0" smtClean="0"/>
              <a:t>CDP Templates</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42" name="Picture 4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865262" y="2722964"/>
            <a:ext cx="2767238" cy="1854200"/>
          </a:xfrm>
          <a:prstGeom prst="rect">
            <a:avLst/>
          </a:prstGeom>
        </p:spPr>
      </p:pic>
      <p:sp>
        <p:nvSpPr>
          <p:cNvPr id="43" name="Rectangle 42"/>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34577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ECO, microService </a:t>
            </a:r>
            <a:r>
              <a:rPr lang="en-US" dirty="0"/>
              <a:t>and Pipeline</a:t>
            </a:r>
          </a:p>
          <a:p>
            <a:pPr lvl="2"/>
            <a:endParaRPr lang="en-US" dirty="0" smtClean="0"/>
          </a:p>
          <a:p>
            <a:pPr lvl="1"/>
            <a:r>
              <a:rPr lang="en-US" dirty="0" smtClean="0"/>
              <a:t>ECO provides the ability to create a microService project and configure the pipeline.</a:t>
            </a:r>
          </a:p>
          <a:p>
            <a:pPr lvl="2"/>
            <a:r>
              <a:rPr lang="en-US" dirty="0"/>
              <a:t>The pipeline is created based on the template used to create the </a:t>
            </a:r>
            <a:r>
              <a:rPr lang="en-US" dirty="0" smtClean="0"/>
              <a:t>microService.</a:t>
            </a:r>
            <a:endParaRPr lang="en-US" dirty="0"/>
          </a:p>
          <a:p>
            <a:pPr lvl="2"/>
            <a:r>
              <a:rPr lang="en-US" dirty="0"/>
              <a:t>The pipeline will have the same name as the </a:t>
            </a:r>
            <a:r>
              <a:rPr lang="en-US" dirty="0" smtClean="0"/>
              <a:t>microService.</a:t>
            </a:r>
            <a:endParaRPr lang="en-US" dirty="0"/>
          </a:p>
          <a:p>
            <a:endParaRPr lang="en-US" sz="1400" dirty="0"/>
          </a:p>
          <a:p>
            <a:pPr lvl="1"/>
            <a:r>
              <a:rPr lang="en-US" dirty="0" smtClean="0"/>
              <a:t>ECO provides the support to manage and execute the pipeline.</a:t>
            </a:r>
          </a:p>
          <a:p>
            <a:pPr lvl="2"/>
            <a:r>
              <a:rPr lang="en-US" dirty="0" smtClean="0"/>
              <a:t>The pipeline must be configured…</a:t>
            </a:r>
          </a:p>
          <a:p>
            <a:pPr marL="688975" lvl="5" indent="0">
              <a:buNone/>
            </a:pPr>
            <a:r>
              <a:rPr lang="en-US" dirty="0" smtClean="0"/>
              <a:t>…to define the “trigger” between the SCM repository and the build system.</a:t>
            </a:r>
          </a:p>
          <a:p>
            <a:pPr marL="688975" lvl="5" indent="0">
              <a:buNone/>
            </a:pPr>
            <a:r>
              <a:rPr lang="en-US" dirty="0" smtClean="0"/>
              <a:t>…to </a:t>
            </a:r>
            <a:r>
              <a:rPr lang="en-US" dirty="0"/>
              <a:t>define the target environments for </a:t>
            </a:r>
            <a:r>
              <a:rPr lang="en-US" dirty="0" smtClean="0"/>
              <a:t>deployment.</a:t>
            </a:r>
          </a:p>
          <a:p>
            <a:pPr marL="228600" lvl="3" indent="0">
              <a:buNone/>
            </a:pPr>
            <a:endParaRPr lang="en-US" dirty="0"/>
          </a:p>
          <a:p>
            <a:pPr lvl="1"/>
            <a:r>
              <a:rPr lang="en-US" dirty="0" smtClean="0"/>
              <a:t>The pipeline is executed whenever the CI/CD process needs to run.</a:t>
            </a:r>
          </a:p>
          <a:p>
            <a:pPr lvl="2"/>
            <a:r>
              <a:rPr lang="en-US" dirty="0"/>
              <a:t>If the SCM repository to CDP trigger has been defined, any update to the SCM repository will automatically trigger the pipeline to run.</a:t>
            </a:r>
          </a:p>
          <a:p>
            <a:pPr lvl="2"/>
            <a:r>
              <a:rPr lang="en-US" dirty="0"/>
              <a:t>The pipeline can be manually triggered if desired.</a:t>
            </a:r>
          </a:p>
        </p:txBody>
      </p:sp>
      <p:sp>
        <p:nvSpPr>
          <p:cNvPr id="4" name="Title 3"/>
          <p:cNvSpPr>
            <a:spLocks noGrp="1"/>
          </p:cNvSpPr>
          <p:nvPr>
            <p:ph type="title"/>
          </p:nvPr>
        </p:nvSpPr>
        <p:spPr/>
        <p:txBody>
          <a:bodyPr/>
          <a:lstStyle/>
          <a:p>
            <a:r>
              <a:rPr lang="en-US" dirty="0" smtClean="0"/>
              <a:t>CDP Pipeline Support</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53830" y="1808565"/>
            <a:ext cx="2767238" cy="1854200"/>
          </a:xfrm>
          <a:prstGeom prst="rect">
            <a:avLst/>
          </a:prstGeom>
        </p:spPr>
      </p:pic>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68924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Git - SCM Repository</a:t>
            </a:r>
          </a:p>
          <a:p>
            <a:pPr lvl="2"/>
            <a:endParaRPr lang="en-US" dirty="0" smtClean="0"/>
          </a:p>
          <a:p>
            <a:pPr lvl="1"/>
            <a:r>
              <a:rPr lang="en-US" dirty="0" smtClean="0"/>
              <a:t>Git is the SCM repository used by CDP</a:t>
            </a:r>
          </a:p>
          <a:p>
            <a:pPr lvl="2"/>
            <a:r>
              <a:rPr lang="en-US" dirty="0"/>
              <a:t>Git is an open source and widely used SCM solution. </a:t>
            </a:r>
          </a:p>
          <a:p>
            <a:pPr lvl="2"/>
            <a:r>
              <a:rPr lang="en-US" dirty="0"/>
              <a:t>All of the Git features and capabilities are available for use.</a:t>
            </a:r>
          </a:p>
          <a:p>
            <a:pPr lvl="2"/>
            <a:r>
              <a:rPr lang="en-US" dirty="0"/>
              <a:t>You can use any developer client to access Git that you would normally use</a:t>
            </a:r>
            <a:r>
              <a:rPr lang="en-US" dirty="0" smtClean="0"/>
              <a:t>:</a:t>
            </a:r>
          </a:p>
          <a:p>
            <a:pPr marL="682625" lvl="3"/>
            <a:r>
              <a:rPr lang="en-US" b="1" dirty="0" smtClean="0"/>
              <a:t>Eclipse</a:t>
            </a:r>
          </a:p>
          <a:p>
            <a:pPr marL="682625" lvl="3"/>
            <a:r>
              <a:rPr lang="en-US" b="1" dirty="0" smtClean="0"/>
              <a:t>Tortoise</a:t>
            </a:r>
          </a:p>
          <a:p>
            <a:pPr marL="682625" lvl="3"/>
            <a:r>
              <a:rPr lang="en-US" b="1" dirty="0" smtClean="0"/>
              <a:t>SmartGit</a:t>
            </a:r>
          </a:p>
          <a:p>
            <a:pPr marL="682625" lvl="3"/>
            <a:r>
              <a:rPr lang="en-US" dirty="0" smtClean="0"/>
              <a:t>And more</a:t>
            </a:r>
            <a:endParaRPr lang="en-US" dirty="0"/>
          </a:p>
        </p:txBody>
      </p:sp>
      <p:sp>
        <p:nvSpPr>
          <p:cNvPr id="4" name="Title 3"/>
          <p:cNvSpPr>
            <a:spLocks noGrp="1"/>
          </p:cNvSpPr>
          <p:nvPr>
            <p:ph type="title"/>
          </p:nvPr>
        </p:nvSpPr>
        <p:spPr/>
        <p:txBody>
          <a:bodyPr/>
          <a:lstStyle/>
          <a:p>
            <a:r>
              <a:rPr lang="en-US" dirty="0" smtClean="0"/>
              <a:t>SCM Repository</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a:blip r:embed="rId3" cstate="email">
            <a:duotone>
              <a:schemeClr val="accent1">
                <a:shade val="45000"/>
                <a:satMod val="135000"/>
              </a:schemeClr>
              <a:prstClr val="white"/>
            </a:duotone>
            <a:lum bright="20000" contrast="-40000"/>
            <a:extLst>
              <a:ext uri="{28A0092B-C50C-407E-A947-70E740481C1C}">
                <a14:useLocalDpi xmlns:a14="http://schemas.microsoft.com/office/drawing/2010/main" val="0"/>
              </a:ext>
            </a:extLst>
          </a:blip>
          <a:stretch>
            <a:fillRect/>
          </a:stretch>
        </p:blipFill>
        <p:spPr>
          <a:xfrm>
            <a:off x="7828249" y="1346549"/>
            <a:ext cx="1652177" cy="2199132"/>
          </a:xfrm>
          <a:prstGeom prst="rect">
            <a:avLst/>
          </a:prstGeom>
        </p:spPr>
      </p:pic>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31738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Jenkins – the CDP Standard Build System</a:t>
            </a:r>
          </a:p>
          <a:p>
            <a:pPr lvl="2"/>
            <a:endParaRPr lang="en-US" dirty="0" smtClean="0"/>
          </a:p>
          <a:p>
            <a:pPr lvl="1"/>
            <a:r>
              <a:rPr lang="en-US" sz="1800" dirty="0" smtClean="0"/>
              <a:t>Jenkins is the standard build system used by CDP.</a:t>
            </a:r>
          </a:p>
          <a:p>
            <a:pPr lvl="3">
              <a:buFont typeface="Arial" panose="020B0604020202020204" pitchFamily="34" charset="0"/>
              <a:buChar char="•"/>
              <a:tabLst>
                <a:tab pos="57150" algn="l"/>
              </a:tabLst>
            </a:pPr>
            <a:r>
              <a:rPr lang="en-US" dirty="0"/>
              <a:t>Jenkins is a widely available build system.</a:t>
            </a:r>
          </a:p>
          <a:p>
            <a:pPr lvl="3">
              <a:buFont typeface="Arial" panose="020B0604020202020204" pitchFamily="34" charset="0"/>
              <a:buChar char="•"/>
              <a:tabLst>
                <a:tab pos="57150" algn="l"/>
              </a:tabLst>
            </a:pPr>
            <a:r>
              <a:rPr lang="en-US" dirty="0"/>
              <a:t>It uses “jobs” to define the desired build process.</a:t>
            </a:r>
          </a:p>
          <a:p>
            <a:pPr lvl="3">
              <a:buFont typeface="Arial" panose="020B0604020202020204" pitchFamily="34" charset="0"/>
              <a:buChar char="•"/>
              <a:tabLst>
                <a:tab pos="57150" algn="l"/>
              </a:tabLst>
            </a:pPr>
            <a:r>
              <a:rPr lang="en-US" dirty="0"/>
              <a:t>Jenkins is widely documented. </a:t>
            </a:r>
          </a:p>
          <a:p>
            <a:pPr lvl="3">
              <a:buFont typeface="Arial" panose="020B0604020202020204" pitchFamily="34" charset="0"/>
              <a:buChar char="•"/>
              <a:tabLst>
                <a:tab pos="57150" algn="l"/>
              </a:tabLst>
            </a:pPr>
            <a:r>
              <a:rPr lang="en-US" dirty="0"/>
              <a:t>Jenkins is highly configurable. </a:t>
            </a:r>
          </a:p>
        </p:txBody>
      </p:sp>
      <p:sp>
        <p:nvSpPr>
          <p:cNvPr id="4" name="Title 3"/>
          <p:cNvSpPr>
            <a:spLocks noGrp="1"/>
          </p:cNvSpPr>
          <p:nvPr>
            <p:ph type="title"/>
          </p:nvPr>
        </p:nvSpPr>
        <p:spPr/>
        <p:txBody>
          <a:bodyPr/>
          <a:lstStyle/>
          <a:p>
            <a:r>
              <a:rPr lang="en-US" dirty="0" smtClean="0"/>
              <a:t>Build System</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94689" y="2057400"/>
            <a:ext cx="2364420" cy="1488281"/>
          </a:xfrm>
          <a:prstGeom prst="rect">
            <a:avLst/>
          </a:prstGeom>
        </p:spPr>
      </p:pic>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83523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Code Analysis Tools</a:t>
            </a:r>
          </a:p>
          <a:p>
            <a:pPr lvl="2"/>
            <a:endParaRPr lang="en-US" sz="1800" dirty="0" smtClean="0"/>
          </a:p>
          <a:p>
            <a:pPr lvl="1"/>
            <a:r>
              <a:rPr lang="en-US" sz="1800" dirty="0" smtClean="0"/>
              <a:t>Code analysis tools are used by the build system to verify code quality.</a:t>
            </a:r>
          </a:p>
          <a:p>
            <a:pPr lvl="2"/>
            <a:r>
              <a:rPr lang="en-US" dirty="0"/>
              <a:t>Different tools are used for different technologies:</a:t>
            </a:r>
          </a:p>
          <a:p>
            <a:pPr marL="742950" lvl="2" indent="-285750">
              <a:buFont typeface="Arial" panose="020B0604020202020204" pitchFamily="34" charset="0"/>
              <a:buChar char="•"/>
            </a:pPr>
            <a:r>
              <a:rPr lang="en-US" dirty="0" smtClean="0"/>
              <a:t>SonarQube is used for Java, for example.</a:t>
            </a:r>
          </a:p>
          <a:p>
            <a:pPr marL="742950" lvl="2" indent="-285750">
              <a:buFont typeface="Arial" panose="020B0604020202020204" pitchFamily="34" charset="0"/>
              <a:buChar char="•"/>
            </a:pPr>
            <a:r>
              <a:rPr lang="en-US" dirty="0" smtClean="0"/>
              <a:t>Some technologies may not have an equivalent.</a:t>
            </a:r>
            <a:endParaRPr lang="en-US" dirty="0"/>
          </a:p>
        </p:txBody>
      </p:sp>
      <p:sp>
        <p:nvSpPr>
          <p:cNvPr id="4" name="Title 3"/>
          <p:cNvSpPr>
            <a:spLocks noGrp="1"/>
          </p:cNvSpPr>
          <p:nvPr>
            <p:ph type="title"/>
          </p:nvPr>
        </p:nvSpPr>
        <p:spPr/>
        <p:txBody>
          <a:bodyPr/>
          <a:lstStyle/>
          <a:p>
            <a:r>
              <a:rPr lang="en-US" dirty="0" smtClean="0"/>
              <a:t>Code Analysis</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642914" y="1872323"/>
            <a:ext cx="955114" cy="1392422"/>
          </a:xfrm>
          <a:prstGeom prst="rect">
            <a:avLst/>
          </a:prstGeom>
        </p:spPr>
      </p:pic>
      <p:pic>
        <p:nvPicPr>
          <p:cNvPr id="7" name="Picture 6"/>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577046" y="2338963"/>
            <a:ext cx="998819" cy="459143"/>
          </a:xfrm>
          <a:prstGeom prst="rect">
            <a:avLst/>
          </a:prstGeom>
        </p:spPr>
      </p:pic>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55256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Testing</a:t>
            </a:r>
          </a:p>
          <a:p>
            <a:pPr lvl="2"/>
            <a:endParaRPr lang="en-US" dirty="0" smtClean="0"/>
          </a:p>
          <a:p>
            <a:pPr lvl="1"/>
            <a:r>
              <a:rPr lang="en-US" dirty="0" smtClean="0"/>
              <a:t>Testing tools are used by the build system to verify functionality.</a:t>
            </a:r>
          </a:p>
          <a:p>
            <a:pPr lvl="3"/>
            <a:r>
              <a:rPr lang="en-US" dirty="0"/>
              <a:t>Different testing tools will be used for different </a:t>
            </a:r>
            <a:r>
              <a:rPr lang="en-US" dirty="0" smtClean="0"/>
              <a:t>technologies.</a:t>
            </a:r>
            <a:endParaRPr lang="en-US" dirty="0"/>
          </a:p>
          <a:p>
            <a:pPr marL="971550" lvl="3">
              <a:buFont typeface="Arial" panose="020B0604020202020204" pitchFamily="34" charset="0"/>
              <a:buChar char="•"/>
            </a:pPr>
            <a:r>
              <a:rPr lang="en-US" dirty="0" smtClean="0"/>
              <a:t>Junit will be used for java, for example.</a:t>
            </a:r>
          </a:p>
          <a:p>
            <a:pPr marL="971550" lvl="3">
              <a:buFont typeface="Arial" panose="020B0604020202020204" pitchFamily="34" charset="0"/>
              <a:buChar char="•"/>
            </a:pPr>
            <a:r>
              <a:rPr lang="en-US" dirty="0" smtClean="0"/>
              <a:t>Whatever is appropriate for the target technology is used. </a:t>
            </a:r>
            <a:endParaRPr lang="en-US" dirty="0"/>
          </a:p>
        </p:txBody>
      </p:sp>
      <p:sp>
        <p:nvSpPr>
          <p:cNvPr id="4" name="Title 3"/>
          <p:cNvSpPr>
            <a:spLocks noGrp="1"/>
          </p:cNvSpPr>
          <p:nvPr>
            <p:ph type="title"/>
          </p:nvPr>
        </p:nvSpPr>
        <p:spPr/>
        <p:txBody>
          <a:bodyPr/>
          <a:lstStyle/>
          <a:p>
            <a:r>
              <a:rPr lang="en-US" dirty="0" smtClean="0"/>
              <a:t>Testing </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23182" y="1631080"/>
            <a:ext cx="1789819" cy="1790700"/>
          </a:xfrm>
          <a:prstGeom prst="rect">
            <a:avLst/>
          </a:prstGeom>
        </p:spPr>
      </p:pic>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38152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38</a:t>
            </a:fld>
            <a:r>
              <a:rPr lang="en-US" dirty="0" smtClean="0"/>
              <a:t> </a:t>
            </a:r>
            <a:endParaRPr lang="en-US" dirty="0"/>
          </a:p>
        </p:txBody>
      </p:sp>
      <p:sp>
        <p:nvSpPr>
          <p:cNvPr id="3" name="Text Placeholder 2"/>
          <p:cNvSpPr>
            <a:spLocks noGrp="1"/>
          </p:cNvSpPr>
          <p:nvPr>
            <p:ph type="body" sz="quarter" idx="13"/>
          </p:nvPr>
        </p:nvSpPr>
        <p:spPr>
          <a:xfrm>
            <a:off x="488897" y="1139825"/>
            <a:ext cx="8473316" cy="4811713"/>
          </a:xfrm>
        </p:spPr>
        <p:txBody>
          <a:bodyPr/>
          <a:lstStyle/>
          <a:p>
            <a:r>
              <a:rPr lang="en-US" dirty="0" smtClean="0"/>
              <a:t>The Container - Docker</a:t>
            </a:r>
          </a:p>
          <a:p>
            <a:pPr lvl="2"/>
            <a:endParaRPr lang="en-US" dirty="0" smtClean="0"/>
          </a:p>
          <a:p>
            <a:pPr lvl="1"/>
            <a:r>
              <a:rPr lang="en-US" dirty="0"/>
              <a:t>M</a:t>
            </a:r>
            <a:r>
              <a:rPr lang="en-US" dirty="0" smtClean="0"/>
              <a:t>icroServices are deployed into a container.</a:t>
            </a:r>
          </a:p>
          <a:p>
            <a:pPr lvl="3">
              <a:buFont typeface="Arial" panose="020B0604020202020204" pitchFamily="34" charset="0"/>
              <a:buChar char="•"/>
            </a:pPr>
            <a:r>
              <a:rPr lang="en-US" dirty="0"/>
              <a:t>The standard container used in CDP is Docker.</a:t>
            </a:r>
          </a:p>
          <a:p>
            <a:pPr lvl="3">
              <a:buFont typeface="Arial" panose="020B0604020202020204" pitchFamily="34" charset="0"/>
              <a:buChar char="•"/>
            </a:pPr>
            <a:r>
              <a:rPr lang="en-US" dirty="0"/>
              <a:t>Docker is widely documented.</a:t>
            </a:r>
          </a:p>
          <a:p>
            <a:pPr lvl="3">
              <a:buFont typeface="Arial" panose="020B0604020202020204" pitchFamily="34" charset="0"/>
              <a:buChar char="•"/>
            </a:pPr>
            <a:r>
              <a:rPr lang="en-US" dirty="0"/>
              <a:t>All of the features of Docker are available for use.</a:t>
            </a:r>
          </a:p>
        </p:txBody>
      </p:sp>
      <p:sp>
        <p:nvSpPr>
          <p:cNvPr id="4" name="Title 3"/>
          <p:cNvSpPr>
            <a:spLocks noGrp="1"/>
          </p:cNvSpPr>
          <p:nvPr>
            <p:ph type="title"/>
          </p:nvPr>
        </p:nvSpPr>
        <p:spPr/>
        <p:txBody>
          <a:bodyPr/>
          <a:lstStyle/>
          <a:p>
            <a:r>
              <a:rPr lang="en-US" dirty="0" smtClean="0"/>
              <a:t>Container</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5" name="Picture 4"/>
          <p:cNvPicPr>
            <a:picLocks noChangeAspect="1"/>
          </p:cNvPicPr>
          <p:nvPr/>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val="0"/>
              </a:ext>
            </a:extLst>
          </a:blip>
          <a:srcRect l="18135" t="20001" r="17002" b="23500"/>
          <a:stretch/>
        </p:blipFill>
        <p:spPr>
          <a:xfrm>
            <a:off x="7062072" y="2275388"/>
            <a:ext cx="2968430" cy="1803400"/>
          </a:xfrm>
          <a:prstGeom prst="rect">
            <a:avLst/>
          </a:prstGeom>
        </p:spPr>
      </p:pic>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07448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Container Manager - Kubernetes</a:t>
            </a:r>
          </a:p>
          <a:p>
            <a:pPr lvl="2"/>
            <a:endParaRPr lang="en-US" dirty="0" smtClean="0"/>
          </a:p>
          <a:p>
            <a:pPr lvl="1"/>
            <a:r>
              <a:rPr lang="en-US" dirty="0" smtClean="0"/>
              <a:t>Kubernetes is the container manager CDP uses.</a:t>
            </a:r>
          </a:p>
          <a:p>
            <a:pPr lvl="3">
              <a:buFont typeface="Arial" panose="020B0604020202020204" pitchFamily="34" charset="0"/>
              <a:buChar char="•"/>
            </a:pPr>
            <a:r>
              <a:rPr lang="en-US" dirty="0"/>
              <a:t>Kubernetes deploys containers into pods.</a:t>
            </a:r>
          </a:p>
          <a:p>
            <a:pPr lvl="3">
              <a:buFont typeface="Arial" panose="020B0604020202020204" pitchFamily="34" charset="0"/>
              <a:buChar char="•"/>
            </a:pPr>
            <a:r>
              <a:rPr lang="en-US" dirty="0"/>
              <a:t>Kubernetes manages the deployed containers, restarting or moving them as needed.</a:t>
            </a:r>
          </a:p>
          <a:p>
            <a:pPr lvl="3">
              <a:buFont typeface="Arial" panose="020B0604020202020204" pitchFamily="34" charset="0"/>
              <a:buChar char="•"/>
            </a:pPr>
            <a:r>
              <a:rPr lang="en-US" dirty="0"/>
              <a:t>Containers can be scaled up or down as needed.</a:t>
            </a:r>
          </a:p>
        </p:txBody>
      </p:sp>
      <p:sp>
        <p:nvSpPr>
          <p:cNvPr id="4" name="Title 3"/>
          <p:cNvSpPr>
            <a:spLocks noGrp="1"/>
          </p:cNvSpPr>
          <p:nvPr>
            <p:ph type="title"/>
          </p:nvPr>
        </p:nvSpPr>
        <p:spPr/>
        <p:txBody>
          <a:bodyPr/>
          <a:lstStyle/>
          <a:p>
            <a:r>
              <a:rPr lang="en-US" dirty="0" smtClean="0"/>
              <a:t>Container Management</a:t>
            </a:r>
            <a:endParaRPr lang="en-US" dirty="0"/>
          </a:p>
        </p:txBody>
      </p:sp>
      <p:sp>
        <p:nvSpPr>
          <p:cNvPr id="22" name="Oval 21" title="Section circle"/>
          <p:cNvSpPr/>
          <p:nvPr/>
        </p:nvSpPr>
        <p:spPr>
          <a:xfrm>
            <a:off x="107464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39068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a:t>
            </a:fld>
            <a:r>
              <a:rPr lang="en-US" dirty="0" smtClean="0"/>
              <a:t> </a:t>
            </a:r>
            <a:endParaRPr lang="en-US" dirty="0"/>
          </a:p>
        </p:txBody>
      </p:sp>
      <p:sp>
        <p:nvSpPr>
          <p:cNvPr id="5" name="Title 4"/>
          <p:cNvSpPr>
            <a:spLocks noGrp="1"/>
          </p:cNvSpPr>
          <p:nvPr>
            <p:ph type="title"/>
          </p:nvPr>
        </p:nvSpPr>
        <p:spPr/>
        <p:txBody>
          <a:bodyPr/>
          <a:lstStyle/>
          <a:p>
            <a:r>
              <a:rPr lang="en-US" dirty="0" smtClean="0"/>
              <a:t>Before You Start</a:t>
            </a:r>
            <a:endParaRPr lang="en-US" dirty="0"/>
          </a:p>
        </p:txBody>
      </p:sp>
      <p:sp>
        <p:nvSpPr>
          <p:cNvPr id="3" name="Rectangle 2"/>
          <p:cNvSpPr/>
          <p:nvPr/>
        </p:nvSpPr>
        <p:spPr>
          <a:xfrm>
            <a:off x="1921535" y="2072329"/>
            <a:ext cx="8303089" cy="2537716"/>
          </a:xfrm>
          <a:prstGeom prst="rect">
            <a:avLst/>
          </a:prstGeom>
          <a:noFill/>
          <a:ln w="28575">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 name="TextBox 3"/>
          <p:cNvSpPr txBox="1"/>
          <p:nvPr/>
        </p:nvSpPr>
        <p:spPr>
          <a:xfrm>
            <a:off x="2778783" y="2175070"/>
            <a:ext cx="6488629" cy="2415925"/>
          </a:xfrm>
          <a:prstGeom prst="rect">
            <a:avLst/>
          </a:prstGeom>
          <a:noFill/>
          <a:ln>
            <a:noFill/>
          </a:ln>
        </p:spPr>
        <p:txBody>
          <a:bodyPr wrap="square" lIns="0" tIns="0" rIns="0" bIns="0" rtlCol="0">
            <a:noAutofit/>
          </a:bodyPr>
          <a:lstStyle/>
          <a:p>
            <a:pPr>
              <a:lnSpc>
                <a:spcPct val="120000"/>
              </a:lnSpc>
            </a:pPr>
            <a:r>
              <a:rPr lang="en-US" sz="2000" dirty="0">
                <a:solidFill>
                  <a:schemeClr val="tx2"/>
                </a:solidFill>
              </a:rPr>
              <a:t>You’ll need to see both the slide and the </a:t>
            </a:r>
            <a:r>
              <a:rPr lang="en-US" sz="2000" dirty="0" smtClean="0">
                <a:solidFill>
                  <a:schemeClr val="tx2"/>
                </a:solidFill>
              </a:rPr>
              <a:t>notes </a:t>
            </a:r>
            <a:r>
              <a:rPr lang="en-US" sz="2000" dirty="0">
                <a:solidFill>
                  <a:schemeClr val="tx2"/>
                </a:solidFill>
              </a:rPr>
              <a:t>section below.  If you don’t see the notes section, click on “</a:t>
            </a:r>
            <a:r>
              <a:rPr lang="en-US" sz="2000" dirty="0" smtClean="0">
                <a:solidFill>
                  <a:schemeClr val="tx2"/>
                </a:solidFill>
              </a:rPr>
              <a:t>Notes Page” </a:t>
            </a:r>
            <a:r>
              <a:rPr lang="en-US" sz="2000" dirty="0">
                <a:solidFill>
                  <a:schemeClr val="tx2"/>
                </a:solidFill>
              </a:rPr>
              <a:t>within the </a:t>
            </a:r>
            <a:r>
              <a:rPr lang="en-US" sz="2000" dirty="0" smtClean="0">
                <a:solidFill>
                  <a:schemeClr val="tx2"/>
                </a:solidFill>
              </a:rPr>
              <a:t>“View” tab.  If viewing the presentation as a slide show, you may also see the notes on the presenters page.  </a:t>
            </a:r>
          </a:p>
          <a:p>
            <a:pPr>
              <a:lnSpc>
                <a:spcPct val="120000"/>
              </a:lnSpc>
            </a:pPr>
            <a:endParaRPr lang="en-US" sz="2000" dirty="0">
              <a:solidFill>
                <a:schemeClr val="tx2"/>
              </a:solidFill>
            </a:endParaRPr>
          </a:p>
          <a:p>
            <a:pPr>
              <a:lnSpc>
                <a:spcPct val="120000"/>
              </a:lnSpc>
            </a:pPr>
            <a:r>
              <a:rPr lang="en-US" sz="2000" dirty="0" smtClean="0">
                <a:solidFill>
                  <a:schemeClr val="tx2"/>
                </a:solidFill>
              </a:rPr>
              <a:t>Notes are not visible using the PowerPoint Viewer.</a:t>
            </a:r>
            <a:endParaRPr lang="en-US" sz="2000" dirty="0">
              <a:solidFill>
                <a:schemeClr val="tx2"/>
              </a:solidFill>
            </a:endParaRPr>
          </a:p>
          <a:p>
            <a:pPr algn="ctr">
              <a:lnSpc>
                <a:spcPct val="120000"/>
              </a:lnSpc>
            </a:pPr>
            <a:endParaRPr lang="en-US" sz="2000" dirty="0">
              <a:solidFill>
                <a:schemeClr val="tx2"/>
              </a:solidFill>
            </a:endParaRP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21534" y="2175070"/>
            <a:ext cx="914400" cy="914400"/>
          </a:xfrm>
          <a:prstGeom prst="rect">
            <a:avLst/>
          </a:prstGeom>
        </p:spPr>
      </p:pic>
      <p:pic>
        <p:nvPicPr>
          <p:cNvPr id="12" name="Picture 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338475" y="3690935"/>
            <a:ext cx="900060" cy="900060"/>
          </a:xfrm>
          <a:prstGeom prst="rect">
            <a:avLst/>
          </a:prstGeom>
        </p:spPr>
      </p:pic>
    </p:spTree>
    <p:extLst>
      <p:ext uri="{BB962C8B-B14F-4D97-AF65-F5344CB8AC3E}">
        <p14:creationId xmlns:p14="http://schemas.microsoft.com/office/powerpoint/2010/main" val="1086660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Registry - GRM</a:t>
            </a:r>
          </a:p>
          <a:p>
            <a:endParaRPr lang="en-US" sz="1400" dirty="0" smtClean="0"/>
          </a:p>
          <a:p>
            <a:pPr lvl="1"/>
            <a:r>
              <a:rPr lang="en-US" dirty="0" smtClean="0"/>
              <a:t>CDP uses the GRM registry to track deployed </a:t>
            </a:r>
            <a:r>
              <a:rPr lang="en-US" dirty="0" err="1" smtClean="0"/>
              <a:t>microServices</a:t>
            </a:r>
            <a:r>
              <a:rPr lang="en-US" dirty="0" smtClean="0"/>
              <a:t>.</a:t>
            </a:r>
          </a:p>
          <a:p>
            <a:pPr lvl="3">
              <a:buFont typeface="Arial" panose="020B0604020202020204" pitchFamily="34" charset="0"/>
              <a:buChar char="•"/>
            </a:pPr>
            <a:r>
              <a:rPr lang="en-US" dirty="0"/>
              <a:t>When services are started, they are registered with GRM.</a:t>
            </a:r>
          </a:p>
          <a:p>
            <a:pPr lvl="3">
              <a:buFont typeface="Arial" panose="020B0604020202020204" pitchFamily="34" charset="0"/>
              <a:buChar char="•"/>
            </a:pPr>
            <a:r>
              <a:rPr lang="en-US" dirty="0"/>
              <a:t>When a </a:t>
            </a:r>
            <a:r>
              <a:rPr lang="en-US" dirty="0" err="1" smtClean="0"/>
              <a:t>microService</a:t>
            </a:r>
            <a:r>
              <a:rPr lang="en-US" dirty="0" smtClean="0"/>
              <a:t> </a:t>
            </a:r>
            <a:r>
              <a:rPr lang="en-US" dirty="0"/>
              <a:t>needs to be located, the GRM registry is queried.</a:t>
            </a:r>
          </a:p>
          <a:p>
            <a:pPr lvl="3">
              <a:buFont typeface="Arial" panose="020B0604020202020204" pitchFamily="34" charset="0"/>
              <a:buChar char="•"/>
            </a:pPr>
            <a:r>
              <a:rPr lang="en-US" dirty="0"/>
              <a:t>When </a:t>
            </a:r>
            <a:r>
              <a:rPr lang="en-US" dirty="0" err="1" smtClean="0"/>
              <a:t>microServices</a:t>
            </a:r>
            <a:r>
              <a:rPr lang="en-US" dirty="0" smtClean="0"/>
              <a:t> </a:t>
            </a:r>
            <a:r>
              <a:rPr lang="en-US" dirty="0"/>
              <a:t>move, the registry is also updated.</a:t>
            </a:r>
          </a:p>
          <a:p>
            <a:pPr lvl="3">
              <a:buFont typeface="Arial" panose="020B0604020202020204" pitchFamily="34" charset="0"/>
              <a:buChar char="•"/>
            </a:pPr>
            <a:r>
              <a:rPr lang="en-US" dirty="0"/>
              <a:t>When </a:t>
            </a:r>
            <a:r>
              <a:rPr lang="en-US" dirty="0" err="1" smtClean="0"/>
              <a:t>microServices</a:t>
            </a:r>
            <a:r>
              <a:rPr lang="en-US" dirty="0" smtClean="0"/>
              <a:t> </a:t>
            </a:r>
            <a:r>
              <a:rPr lang="en-US" dirty="0"/>
              <a:t>are scaled up or down, the registry is updated.</a:t>
            </a:r>
          </a:p>
          <a:p>
            <a:endParaRPr lang="en-US" sz="1400" dirty="0"/>
          </a:p>
          <a:p>
            <a:pPr lvl="1"/>
            <a:r>
              <a:rPr lang="en-US" dirty="0" smtClean="0"/>
              <a:t>Engineers can use GRM to locate services, if needed.</a:t>
            </a:r>
          </a:p>
          <a:p>
            <a:pPr lvl="3"/>
            <a:r>
              <a:rPr lang="en-US" dirty="0"/>
              <a:t>This is NOT usually needed for diagnosis or monitoring </a:t>
            </a:r>
            <a:r>
              <a:rPr lang="en-US" i="1" dirty="0"/>
              <a:t>(more on the next few slides).</a:t>
            </a:r>
          </a:p>
        </p:txBody>
      </p:sp>
      <p:sp>
        <p:nvSpPr>
          <p:cNvPr id="4" name="Title 3"/>
          <p:cNvSpPr>
            <a:spLocks noGrp="1"/>
          </p:cNvSpPr>
          <p:nvPr>
            <p:ph type="title"/>
          </p:nvPr>
        </p:nvSpPr>
        <p:spPr/>
        <p:txBody>
          <a:bodyPr/>
          <a:lstStyle/>
          <a:p>
            <a:r>
              <a:rPr lang="en-US" dirty="0" smtClean="0"/>
              <a:t>Registry</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6" name="Picture 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180132" y="2028868"/>
            <a:ext cx="1345538" cy="1346200"/>
          </a:xfrm>
          <a:prstGeom prst="rect">
            <a:avLst/>
          </a:prstGeom>
        </p:spPr>
      </p:pic>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52816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Security Framework - AAF</a:t>
            </a:r>
          </a:p>
          <a:p>
            <a:pPr lvl="2"/>
            <a:endParaRPr lang="en-US" dirty="0" smtClean="0"/>
          </a:p>
          <a:p>
            <a:pPr lvl="1"/>
            <a:r>
              <a:rPr lang="en-US" dirty="0" smtClean="0"/>
              <a:t>CDP uses AAF as the security framework.</a:t>
            </a:r>
          </a:p>
          <a:p>
            <a:pPr lvl="2"/>
            <a:r>
              <a:rPr lang="en-US" dirty="0" smtClean="0"/>
              <a:t>AAF </a:t>
            </a:r>
            <a:r>
              <a:rPr lang="en-US" dirty="0"/>
              <a:t>uses namespaces…</a:t>
            </a:r>
          </a:p>
          <a:p>
            <a:pPr marL="457200" lvl="7" indent="0">
              <a:spcBef>
                <a:spcPts val="0"/>
              </a:spcBef>
              <a:buNone/>
            </a:pPr>
            <a:r>
              <a:rPr lang="en-US" sz="1400" dirty="0" smtClean="0">
                <a:solidFill>
                  <a:schemeClr val="tx2"/>
                </a:solidFill>
              </a:rPr>
              <a:t>…to define ownership and control domains.</a:t>
            </a:r>
          </a:p>
          <a:p>
            <a:pPr marL="457200" lvl="7" indent="0">
              <a:spcBef>
                <a:spcPts val="0"/>
              </a:spcBef>
              <a:buNone/>
            </a:pPr>
            <a:r>
              <a:rPr lang="en-US" sz="1400" dirty="0" smtClean="0">
                <a:solidFill>
                  <a:schemeClr val="tx2"/>
                </a:solidFill>
              </a:rPr>
              <a:t>…to define resources.</a:t>
            </a:r>
          </a:p>
          <a:p>
            <a:pPr marL="682625" lvl="2" indent="0">
              <a:buNone/>
            </a:pPr>
            <a:endParaRPr lang="en-US" dirty="0" smtClean="0"/>
          </a:p>
          <a:p>
            <a:pPr lvl="2"/>
            <a:r>
              <a:rPr lang="en-US" dirty="0"/>
              <a:t>AAF defines permissions that define types of access to controlled resources.</a:t>
            </a:r>
          </a:p>
          <a:p>
            <a:pPr lvl="2"/>
            <a:r>
              <a:rPr lang="en-US" dirty="0"/>
              <a:t>AAF uses rules to grant or revoke privileges to resources.</a:t>
            </a:r>
          </a:p>
          <a:p>
            <a:pPr lvl="2"/>
            <a:endParaRPr lang="en-US" dirty="0"/>
          </a:p>
          <a:p>
            <a:pPr lvl="1"/>
            <a:r>
              <a:rPr lang="en-US" dirty="0" smtClean="0"/>
              <a:t>Each microService will be identified using its own namespace.</a:t>
            </a:r>
          </a:p>
        </p:txBody>
      </p:sp>
      <p:sp>
        <p:nvSpPr>
          <p:cNvPr id="4" name="Title 3"/>
          <p:cNvSpPr>
            <a:spLocks noGrp="1"/>
          </p:cNvSpPr>
          <p:nvPr>
            <p:ph type="title"/>
          </p:nvPr>
        </p:nvSpPr>
        <p:spPr/>
        <p:txBody>
          <a:bodyPr/>
          <a:lstStyle/>
          <a:p>
            <a:r>
              <a:rPr lang="en-US" dirty="0" smtClean="0"/>
              <a:t>Security</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08043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Messaging and Discovery Framework – DME2</a:t>
            </a:r>
          </a:p>
          <a:p>
            <a:endParaRPr lang="en-US" sz="1400" dirty="0" smtClean="0"/>
          </a:p>
          <a:p>
            <a:pPr lvl="1"/>
            <a:r>
              <a:rPr lang="en-US" dirty="0" smtClean="0"/>
              <a:t>CDP uses DME2 as the discovery and messaging framework.</a:t>
            </a:r>
          </a:p>
          <a:p>
            <a:pPr lvl="2"/>
            <a:r>
              <a:rPr lang="en-US" dirty="0" smtClean="0"/>
              <a:t>DME2 </a:t>
            </a:r>
            <a:r>
              <a:rPr lang="en-US" dirty="0"/>
              <a:t>services publish their existence in the GRM </a:t>
            </a:r>
            <a:r>
              <a:rPr lang="en-US" dirty="0" smtClean="0"/>
              <a:t>registry.</a:t>
            </a:r>
            <a:endParaRPr lang="en-US" dirty="0"/>
          </a:p>
          <a:p>
            <a:pPr lvl="2"/>
            <a:r>
              <a:rPr lang="en-US" dirty="0" smtClean="0"/>
              <a:t>DME2 </a:t>
            </a:r>
            <a:r>
              <a:rPr lang="en-US" dirty="0"/>
              <a:t>provides the ability to locate other DME2 services via the GRM </a:t>
            </a:r>
            <a:r>
              <a:rPr lang="en-US" dirty="0" smtClean="0"/>
              <a:t>registry.</a:t>
            </a:r>
            <a:endParaRPr lang="en-US" dirty="0"/>
          </a:p>
          <a:p>
            <a:pPr lvl="2"/>
            <a:r>
              <a:rPr lang="en-US" dirty="0" smtClean="0"/>
              <a:t>Messages </a:t>
            </a:r>
            <a:r>
              <a:rPr lang="en-US" dirty="0"/>
              <a:t>sent through DME2 can utilize dynamic discovery of the </a:t>
            </a:r>
            <a:r>
              <a:rPr lang="en-US" dirty="0" smtClean="0"/>
              <a:t>destination.</a:t>
            </a:r>
            <a:endParaRPr lang="en-US" dirty="0"/>
          </a:p>
        </p:txBody>
      </p:sp>
      <p:sp>
        <p:nvSpPr>
          <p:cNvPr id="4" name="Title 3"/>
          <p:cNvSpPr>
            <a:spLocks noGrp="1"/>
          </p:cNvSpPr>
          <p:nvPr>
            <p:ph type="title"/>
          </p:nvPr>
        </p:nvSpPr>
        <p:spPr/>
        <p:txBody>
          <a:bodyPr/>
          <a:lstStyle/>
          <a:p>
            <a:r>
              <a:rPr lang="en-US" dirty="0" smtClean="0"/>
              <a:t>Messaging and Discovery</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956787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Logging and Fluentd</a:t>
            </a:r>
          </a:p>
          <a:p>
            <a:endParaRPr lang="en-US" sz="1400" dirty="0" smtClean="0"/>
          </a:p>
          <a:p>
            <a:pPr lvl="1"/>
            <a:r>
              <a:rPr lang="en-US" dirty="0" smtClean="0"/>
              <a:t>CDP uses Fluentd to gather logs and record them to a central point.</a:t>
            </a:r>
          </a:p>
          <a:p>
            <a:pPr lvl="2"/>
            <a:r>
              <a:rPr lang="en-US" dirty="0" err="1" smtClean="0"/>
              <a:t>Fluentd</a:t>
            </a:r>
            <a:r>
              <a:rPr lang="en-US" dirty="0"/>
              <a:t>…</a:t>
            </a:r>
          </a:p>
          <a:p>
            <a:pPr marL="688975" lvl="5" indent="0">
              <a:buNone/>
            </a:pPr>
            <a:r>
              <a:rPr lang="en-US" dirty="0" smtClean="0"/>
              <a:t>…captures STDOUT and STDERR from the container.</a:t>
            </a:r>
          </a:p>
          <a:p>
            <a:pPr marL="688975" lvl="5" indent="0">
              <a:buNone/>
            </a:pPr>
            <a:r>
              <a:rPr lang="en-US" dirty="0" smtClean="0"/>
              <a:t>…forwards the log records to an Elasticsearch cluster.</a:t>
            </a:r>
          </a:p>
          <a:p>
            <a:pPr marL="688975" lvl="5" indent="0">
              <a:buNone/>
            </a:pPr>
            <a:endParaRPr lang="en-US" dirty="0"/>
          </a:p>
          <a:p>
            <a:pPr lvl="1"/>
            <a:r>
              <a:rPr lang="en-US" dirty="0" smtClean="0"/>
              <a:t>Fluentd is deployed with the container.</a:t>
            </a:r>
          </a:p>
          <a:p>
            <a:pPr lvl="2"/>
            <a:r>
              <a:rPr lang="en-US" dirty="0"/>
              <a:t>I</a:t>
            </a:r>
            <a:r>
              <a:rPr lang="en-US" dirty="0" smtClean="0"/>
              <a:t>t is always part of the runtime environment.</a:t>
            </a:r>
          </a:p>
          <a:p>
            <a:pPr lvl="2"/>
            <a:r>
              <a:rPr lang="en-US" dirty="0" smtClean="0"/>
              <a:t>The microService does not need to define it.</a:t>
            </a:r>
          </a:p>
          <a:p>
            <a:pPr lvl="2"/>
            <a:r>
              <a:rPr lang="en-US" dirty="0" smtClean="0"/>
              <a:t>It is always present and captures all log records, even if the container fails and restarted, is moved, or is scaled up/down.</a:t>
            </a:r>
          </a:p>
          <a:p>
            <a:pPr lvl="1"/>
            <a:endParaRPr lang="en-US" dirty="0"/>
          </a:p>
        </p:txBody>
      </p:sp>
      <p:sp>
        <p:nvSpPr>
          <p:cNvPr id="4" name="Title 3"/>
          <p:cNvSpPr>
            <a:spLocks noGrp="1"/>
          </p:cNvSpPr>
          <p:nvPr>
            <p:ph type="title"/>
          </p:nvPr>
        </p:nvSpPr>
        <p:spPr/>
        <p:txBody>
          <a:bodyPr/>
          <a:lstStyle/>
          <a:p>
            <a:r>
              <a:rPr lang="en-US" dirty="0" smtClean="0"/>
              <a:t>Log Gathering</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16492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44</a:t>
            </a:fld>
            <a:r>
              <a:rPr lang="en-US" dirty="0" smtClean="0"/>
              <a:t> </a:t>
            </a:r>
            <a:endParaRPr lang="en-US" dirty="0"/>
          </a:p>
        </p:txBody>
      </p:sp>
      <p:sp>
        <p:nvSpPr>
          <p:cNvPr id="3" name="Text Placeholder 2"/>
          <p:cNvSpPr>
            <a:spLocks noGrp="1"/>
          </p:cNvSpPr>
          <p:nvPr>
            <p:ph type="body" sz="quarter" idx="13"/>
          </p:nvPr>
        </p:nvSpPr>
        <p:spPr>
          <a:xfrm>
            <a:off x="488896" y="1139825"/>
            <a:ext cx="11211108" cy="4811713"/>
          </a:xfrm>
        </p:spPr>
        <p:txBody>
          <a:bodyPr/>
          <a:lstStyle/>
          <a:p>
            <a:r>
              <a:rPr lang="en-US" dirty="0" smtClean="0"/>
              <a:t>Logging – Elasticsearch and Kibana</a:t>
            </a:r>
          </a:p>
          <a:p>
            <a:pPr lvl="2"/>
            <a:endParaRPr lang="en-US" dirty="0" smtClean="0"/>
          </a:p>
          <a:p>
            <a:pPr lvl="1"/>
            <a:r>
              <a:rPr lang="en-US" dirty="0" smtClean="0"/>
              <a:t>CDP uses “Elasticsearch” to search and query log data.</a:t>
            </a:r>
          </a:p>
          <a:p>
            <a:pPr lvl="2"/>
            <a:r>
              <a:rPr lang="en-US" dirty="0" err="1" smtClean="0"/>
              <a:t>Elasticsearch</a:t>
            </a:r>
            <a:r>
              <a:rPr lang="en-US" dirty="0" smtClean="0"/>
              <a:t> </a:t>
            </a:r>
            <a:r>
              <a:rPr lang="en-US" dirty="0"/>
              <a:t>receives all log records from </a:t>
            </a:r>
            <a:r>
              <a:rPr lang="en-US" dirty="0" smtClean="0"/>
              <a:t>Fluentd </a:t>
            </a:r>
            <a:r>
              <a:rPr lang="en-US" dirty="0"/>
              <a:t>from all </a:t>
            </a:r>
            <a:r>
              <a:rPr lang="en-US" dirty="0" smtClean="0"/>
              <a:t>containers.</a:t>
            </a:r>
          </a:p>
          <a:p>
            <a:pPr lvl="2"/>
            <a:r>
              <a:rPr lang="en-US" dirty="0" err="1" smtClean="0"/>
              <a:t>Elasticsearch</a:t>
            </a:r>
            <a:r>
              <a:rPr lang="en-US" dirty="0" smtClean="0"/>
              <a:t> </a:t>
            </a:r>
            <a:r>
              <a:rPr lang="en-US" dirty="0"/>
              <a:t>stores the logs and provides query capabilities.</a:t>
            </a:r>
          </a:p>
          <a:p>
            <a:pPr lvl="1"/>
            <a:endParaRPr lang="en-US" dirty="0"/>
          </a:p>
          <a:p>
            <a:pPr lvl="1"/>
            <a:r>
              <a:rPr lang="en-US" dirty="0" smtClean="0"/>
              <a:t>CDP uses Kibana to display log data.</a:t>
            </a:r>
          </a:p>
          <a:p>
            <a:pPr lvl="2"/>
            <a:r>
              <a:rPr lang="en-US" dirty="0" err="1" smtClean="0"/>
              <a:t>Kibana</a:t>
            </a:r>
            <a:r>
              <a:rPr lang="en-US" dirty="0" smtClean="0"/>
              <a:t> </a:t>
            </a:r>
            <a:r>
              <a:rPr lang="en-US" dirty="0"/>
              <a:t>is the “front-end” to analyze and view the log </a:t>
            </a:r>
            <a:r>
              <a:rPr lang="en-US" dirty="0" smtClean="0"/>
              <a:t>data.</a:t>
            </a:r>
          </a:p>
          <a:p>
            <a:pPr lvl="2"/>
            <a:r>
              <a:rPr lang="en-US" dirty="0" err="1" smtClean="0"/>
              <a:t>Kibana</a:t>
            </a:r>
            <a:r>
              <a:rPr lang="en-US" dirty="0" smtClean="0"/>
              <a:t> </a:t>
            </a:r>
            <a:r>
              <a:rPr lang="en-US" dirty="0"/>
              <a:t>uses Elasticsearch. </a:t>
            </a:r>
          </a:p>
          <a:p>
            <a:pPr lvl="2"/>
            <a:endParaRPr lang="en-US" dirty="0"/>
          </a:p>
          <a:p>
            <a:pPr lvl="1"/>
            <a:r>
              <a:rPr lang="en-US" dirty="0" smtClean="0"/>
              <a:t>Log analysis - does not matter where service is located, if it moves, or how many there are.</a:t>
            </a:r>
          </a:p>
          <a:p>
            <a:pPr lvl="1"/>
            <a:r>
              <a:rPr lang="en-US" dirty="0" err="1" smtClean="0"/>
              <a:t>Elasticsearch</a:t>
            </a:r>
            <a:r>
              <a:rPr lang="en-US" dirty="0" smtClean="0"/>
              <a:t> </a:t>
            </a:r>
            <a:r>
              <a:rPr lang="en-US" dirty="0"/>
              <a:t>and Kibana are well-known locations that will not move.</a:t>
            </a:r>
          </a:p>
        </p:txBody>
      </p:sp>
      <p:sp>
        <p:nvSpPr>
          <p:cNvPr id="4" name="Title 3"/>
          <p:cNvSpPr>
            <a:spLocks noGrp="1"/>
          </p:cNvSpPr>
          <p:nvPr>
            <p:ph type="title"/>
          </p:nvPr>
        </p:nvSpPr>
        <p:spPr/>
        <p:txBody>
          <a:bodyPr/>
          <a:lstStyle/>
          <a:p>
            <a:r>
              <a:rPr lang="en-US" dirty="0" smtClean="0"/>
              <a:t>Log Analysis</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66214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45</a:t>
            </a:fld>
            <a:r>
              <a:rPr lang="en-US" dirty="0" smtClean="0"/>
              <a:t> </a:t>
            </a:r>
            <a:endParaRPr lang="en-US" dirty="0"/>
          </a:p>
        </p:txBody>
      </p:sp>
      <p:sp>
        <p:nvSpPr>
          <p:cNvPr id="3" name="Text Placeholder 2"/>
          <p:cNvSpPr>
            <a:spLocks noGrp="1"/>
          </p:cNvSpPr>
          <p:nvPr>
            <p:ph type="body" sz="quarter" idx="13"/>
          </p:nvPr>
        </p:nvSpPr>
        <p:spPr>
          <a:xfrm>
            <a:off x="488897" y="1039343"/>
            <a:ext cx="11211106" cy="5142382"/>
          </a:xfrm>
        </p:spPr>
        <p:txBody>
          <a:bodyPr>
            <a:normAutofit fontScale="92500" lnSpcReduction="20000"/>
          </a:bodyPr>
          <a:lstStyle/>
          <a:p>
            <a:r>
              <a:rPr lang="en-US" dirty="0" smtClean="0"/>
              <a:t>CDP uses Prometheus to gather and analyze metrics data</a:t>
            </a:r>
          </a:p>
          <a:p>
            <a:pPr lvl="1">
              <a:lnSpc>
                <a:spcPct val="110000"/>
              </a:lnSpc>
            </a:pPr>
            <a:r>
              <a:rPr lang="en-US" sz="1500" dirty="0"/>
              <a:t>Prometheus captures and records the </a:t>
            </a:r>
            <a:r>
              <a:rPr lang="en-US" sz="1500" dirty="0" smtClean="0"/>
              <a:t>microService </a:t>
            </a:r>
            <a:r>
              <a:rPr lang="en-US" sz="1500" dirty="0"/>
              <a:t>metrics on the Prometheus </a:t>
            </a:r>
            <a:r>
              <a:rPr lang="en-US" sz="1500" dirty="0" smtClean="0"/>
              <a:t>server.</a:t>
            </a:r>
            <a:endParaRPr lang="en-US" sz="1500" dirty="0"/>
          </a:p>
          <a:p>
            <a:pPr lvl="1">
              <a:lnSpc>
                <a:spcPct val="110000"/>
              </a:lnSpc>
            </a:pPr>
            <a:r>
              <a:rPr lang="en-US" sz="1500" dirty="0" smtClean="0"/>
              <a:t>microServices </a:t>
            </a:r>
            <a:r>
              <a:rPr lang="en-US" sz="1500" dirty="0"/>
              <a:t>can move, fail and restart, or be scaled up/down and metrics are still captured and </a:t>
            </a:r>
            <a:r>
              <a:rPr lang="en-US" sz="1500" dirty="0" smtClean="0"/>
              <a:t>recorded.</a:t>
            </a:r>
            <a:endParaRPr lang="en-US" sz="1500" dirty="0"/>
          </a:p>
          <a:p>
            <a:pPr lvl="1"/>
            <a:endParaRPr lang="en-US" sz="1500" dirty="0"/>
          </a:p>
          <a:p>
            <a:r>
              <a:rPr lang="en-US" dirty="0" smtClean="0"/>
              <a:t>Metrics include…</a:t>
            </a:r>
          </a:p>
          <a:p>
            <a:pPr marL="1143000" lvl="1" indent="-228600"/>
            <a:r>
              <a:rPr lang="en-US" dirty="0" smtClean="0"/>
              <a:t>…</a:t>
            </a:r>
            <a:r>
              <a:rPr lang="en-US" sz="1500" b="1" dirty="0" smtClean="0"/>
              <a:t>node-level metrics:</a:t>
            </a:r>
          </a:p>
          <a:p>
            <a:pPr marL="1371600" lvl="3" indent="-228600">
              <a:spcAft>
                <a:spcPts val="400"/>
              </a:spcAft>
            </a:pPr>
            <a:r>
              <a:rPr lang="en-US" sz="1500" dirty="0" smtClean="0"/>
              <a:t>CPU utilization</a:t>
            </a:r>
          </a:p>
          <a:p>
            <a:pPr marL="1371600" lvl="3" indent="-228600">
              <a:spcAft>
                <a:spcPts val="400"/>
              </a:spcAft>
            </a:pPr>
            <a:r>
              <a:rPr lang="en-US" sz="1500" dirty="0" smtClean="0"/>
              <a:t>File system statistics</a:t>
            </a:r>
          </a:p>
          <a:p>
            <a:pPr marL="1371600" lvl="3" indent="-228600">
              <a:spcAft>
                <a:spcPts val="400"/>
              </a:spcAft>
            </a:pPr>
            <a:r>
              <a:rPr lang="en-US" sz="1500" dirty="0" smtClean="0"/>
              <a:t>Memory utilization</a:t>
            </a:r>
          </a:p>
          <a:p>
            <a:pPr marL="1371600" lvl="3" indent="-228600">
              <a:spcAft>
                <a:spcPts val="400"/>
              </a:spcAft>
            </a:pPr>
            <a:r>
              <a:rPr lang="en-US" sz="1500" dirty="0" smtClean="0"/>
              <a:t>System load</a:t>
            </a:r>
          </a:p>
          <a:p>
            <a:pPr marL="1371600" lvl="3" indent="-228600">
              <a:spcAft>
                <a:spcPts val="600"/>
              </a:spcAft>
            </a:pPr>
            <a:endParaRPr lang="en-US" sz="1500" dirty="0" smtClean="0"/>
          </a:p>
          <a:p>
            <a:pPr marL="1143000" lvl="1" indent="-228600"/>
            <a:r>
              <a:rPr lang="en-US" sz="1500" dirty="0"/>
              <a:t>…cluster-level metrics</a:t>
            </a:r>
          </a:p>
          <a:p>
            <a:pPr marL="1371600" lvl="3" indent="-228600">
              <a:spcAft>
                <a:spcPts val="400"/>
              </a:spcAft>
            </a:pPr>
            <a:r>
              <a:rPr lang="en-US" sz="1500" dirty="0"/>
              <a:t>Pod and Container CPU</a:t>
            </a:r>
          </a:p>
          <a:p>
            <a:pPr marL="1371600" lvl="3" indent="-228600">
              <a:spcAft>
                <a:spcPts val="400"/>
              </a:spcAft>
            </a:pPr>
            <a:r>
              <a:rPr lang="en-US" sz="1500" dirty="0"/>
              <a:t>Memory</a:t>
            </a:r>
          </a:p>
          <a:p>
            <a:pPr marL="1371600" lvl="3" indent="-228600">
              <a:spcAft>
                <a:spcPts val="400"/>
              </a:spcAft>
            </a:pPr>
            <a:r>
              <a:rPr lang="en-US" sz="1500" dirty="0"/>
              <a:t>Network utilization</a:t>
            </a:r>
          </a:p>
          <a:p>
            <a:pPr lvl="3"/>
            <a:endParaRPr lang="en-US" sz="1500" dirty="0" smtClean="0"/>
          </a:p>
          <a:p>
            <a:pPr marL="1143000" lvl="1" indent="-228600"/>
            <a:r>
              <a:rPr lang="en-US" sz="1500" dirty="0"/>
              <a:t>…microService metrics</a:t>
            </a:r>
          </a:p>
          <a:p>
            <a:pPr marL="1371600" lvl="3" indent="-228600">
              <a:spcAft>
                <a:spcPts val="400"/>
              </a:spcAft>
            </a:pPr>
            <a:r>
              <a:rPr lang="en-US" sz="1500" dirty="0"/>
              <a:t>Request count</a:t>
            </a:r>
          </a:p>
          <a:p>
            <a:pPr marL="1371600" lvl="3" indent="-228600">
              <a:spcAft>
                <a:spcPts val="400"/>
              </a:spcAft>
            </a:pPr>
            <a:r>
              <a:rPr lang="en-US" sz="1500" dirty="0"/>
              <a:t>JMX (Java Management eXtensions) metrics, including heap and thread data</a:t>
            </a:r>
          </a:p>
          <a:p>
            <a:pPr marL="1371600" lvl="3" indent="-228600">
              <a:spcAft>
                <a:spcPts val="400"/>
              </a:spcAft>
            </a:pPr>
            <a:r>
              <a:rPr lang="en-US" sz="1500" dirty="0"/>
              <a:t>Application-specific metrics</a:t>
            </a:r>
          </a:p>
        </p:txBody>
      </p:sp>
      <p:sp>
        <p:nvSpPr>
          <p:cNvPr id="4" name="Title 3"/>
          <p:cNvSpPr>
            <a:spLocks noGrp="1"/>
          </p:cNvSpPr>
          <p:nvPr>
            <p:ph type="title"/>
          </p:nvPr>
        </p:nvSpPr>
        <p:spPr>
          <a:xfrm>
            <a:off x="490939" y="532718"/>
            <a:ext cx="11209064" cy="342206"/>
          </a:xfrm>
        </p:spPr>
        <p:txBody>
          <a:bodyPr/>
          <a:lstStyle/>
          <a:p>
            <a:r>
              <a:rPr lang="en-US" dirty="0" smtClean="0"/>
              <a:t>Metrics Gathering</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6" name="Oval 55"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7" name="Oval 56" title="Section circle"/>
          <p:cNvSpPr/>
          <p:nvPr/>
        </p:nvSpPr>
        <p:spPr>
          <a:xfrm>
            <a:off x="1143544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Rectangle 38"/>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96379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does not prevent the use of standard alerting and monitoring tools</a:t>
            </a:r>
          </a:p>
          <a:p>
            <a:pPr lvl="1"/>
            <a:r>
              <a:rPr lang="en-US" dirty="0"/>
              <a:t>Nagios can be used to monitor the </a:t>
            </a:r>
            <a:r>
              <a:rPr lang="en-US" dirty="0" smtClean="0"/>
              <a:t>microService.</a:t>
            </a:r>
            <a:endParaRPr lang="en-US" dirty="0"/>
          </a:p>
          <a:p>
            <a:pPr lvl="1"/>
            <a:r>
              <a:rPr lang="en-US" dirty="0"/>
              <a:t>Nagios alerts work as usual.</a:t>
            </a:r>
          </a:p>
          <a:p>
            <a:pPr lvl="1"/>
            <a:endParaRPr lang="en-US" dirty="0"/>
          </a:p>
          <a:p>
            <a:r>
              <a:rPr lang="en-US" dirty="0" smtClean="0"/>
              <a:t>Nagios can be integrated with Prometheus</a:t>
            </a:r>
          </a:p>
          <a:p>
            <a:endParaRPr lang="en-US" dirty="0"/>
          </a:p>
        </p:txBody>
      </p:sp>
      <p:sp>
        <p:nvSpPr>
          <p:cNvPr id="4" name="Title 3"/>
          <p:cNvSpPr>
            <a:spLocks noGrp="1"/>
          </p:cNvSpPr>
          <p:nvPr>
            <p:ph type="title"/>
          </p:nvPr>
        </p:nvSpPr>
        <p:spPr/>
        <p:txBody>
          <a:bodyPr/>
          <a:lstStyle/>
          <a:p>
            <a:r>
              <a:rPr lang="en-US" dirty="0" smtClean="0"/>
              <a:t>Alerting and Alarms</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Rectangle 41"/>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061838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uses Nexus for the enterprise Docker repository</a:t>
            </a:r>
          </a:p>
          <a:p>
            <a:pPr lvl="2"/>
            <a:endParaRPr lang="en-US" dirty="0" smtClean="0"/>
          </a:p>
          <a:p>
            <a:pPr lvl="1"/>
            <a:r>
              <a:rPr lang="en-US" dirty="0" smtClean="0"/>
              <a:t>The </a:t>
            </a:r>
            <a:r>
              <a:rPr lang="en-US" dirty="0"/>
              <a:t>Docker image repository is </a:t>
            </a:r>
            <a:r>
              <a:rPr lang="en-US" dirty="0" smtClean="0"/>
              <a:t>Nexus.</a:t>
            </a:r>
            <a:endParaRPr lang="en-US" dirty="0"/>
          </a:p>
          <a:p>
            <a:pPr lvl="2"/>
            <a:r>
              <a:rPr lang="en-US" dirty="0"/>
              <a:t>The pipeline will stage the </a:t>
            </a:r>
            <a:r>
              <a:rPr lang="en-US" dirty="0" smtClean="0"/>
              <a:t>microService </a:t>
            </a:r>
            <a:r>
              <a:rPr lang="en-US" dirty="0"/>
              <a:t>image in the repository when it is ready for </a:t>
            </a:r>
            <a:r>
              <a:rPr lang="en-US" dirty="0" smtClean="0"/>
              <a:t>deployment.</a:t>
            </a:r>
            <a:endParaRPr lang="en-US" dirty="0"/>
          </a:p>
          <a:p>
            <a:pPr lvl="2"/>
            <a:r>
              <a:rPr lang="en-US" dirty="0"/>
              <a:t>Deployment to the Docker containers will use the repository to obtain </a:t>
            </a:r>
            <a:r>
              <a:rPr lang="en-US" dirty="0" smtClean="0"/>
              <a:t>images.</a:t>
            </a:r>
            <a:endParaRPr lang="en-US" dirty="0"/>
          </a:p>
          <a:p>
            <a:pPr lvl="1"/>
            <a:endParaRPr lang="en-US" dirty="0"/>
          </a:p>
        </p:txBody>
      </p:sp>
      <p:sp>
        <p:nvSpPr>
          <p:cNvPr id="4" name="Title 3"/>
          <p:cNvSpPr>
            <a:spLocks noGrp="1"/>
          </p:cNvSpPr>
          <p:nvPr>
            <p:ph type="title"/>
          </p:nvPr>
        </p:nvSpPr>
        <p:spPr/>
        <p:txBody>
          <a:bodyPr/>
          <a:lstStyle/>
          <a:p>
            <a:r>
              <a:rPr lang="en-US" dirty="0" smtClean="0"/>
              <a:t>Deployment Repository</a:t>
            </a:r>
            <a:endParaRPr lang="en-US" dirty="0"/>
          </a:p>
        </p:txBody>
      </p:sp>
      <p:sp>
        <p:nvSpPr>
          <p:cNvPr id="22" name="Oval 21" title="Section circle"/>
          <p:cNvSpPr/>
          <p:nvPr/>
        </p:nvSpPr>
        <p:spPr>
          <a:xfrm>
            <a:off x="107464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63058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2114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5" name="Oval 24" title="Section circle"/>
          <p:cNvSpPr/>
          <p:nvPr/>
        </p:nvSpPr>
        <p:spPr>
          <a:xfrm>
            <a:off x="1120525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109095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97506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1086076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48042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98273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1" name="Oval 30" title="Section circle"/>
          <p:cNvSpPr/>
          <p:nvPr/>
        </p:nvSpPr>
        <p:spPr>
          <a:xfrm>
            <a:off x="95971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0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0286089"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017178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0055903"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6" name="Oval 35" title="Section circle"/>
          <p:cNvSpPr/>
          <p:nvPr/>
        </p:nvSpPr>
        <p:spPr>
          <a:xfrm>
            <a:off x="994160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51627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971300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55133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0" name="Oval 39" title="Section circle"/>
          <p:cNvSpPr/>
          <p:nvPr/>
        </p:nvSpPr>
        <p:spPr>
          <a:xfrm>
            <a:off x="1143544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pic>
        <p:nvPicPr>
          <p:cNvPr id="42" name="Picture 41"/>
          <p:cNvPicPr>
            <a:picLocks noChangeAspect="1"/>
          </p:cNvPicPr>
          <p:nvPr/>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val="0"/>
              </a:ext>
            </a:extLst>
          </a:blip>
          <a:srcRect l="18135" t="20001" r="17002" b="23500"/>
          <a:stretch/>
        </p:blipFill>
        <p:spPr>
          <a:xfrm>
            <a:off x="7962866" y="4148138"/>
            <a:ext cx="2968430" cy="1803400"/>
          </a:xfrm>
          <a:prstGeom prst="rect">
            <a:avLst/>
          </a:prstGeom>
        </p:spPr>
      </p:pic>
      <p:sp>
        <p:nvSpPr>
          <p:cNvPr id="43" name="Rectangle 42"/>
          <p:cNvSpPr/>
          <p:nvPr/>
        </p:nvSpPr>
        <p:spPr>
          <a:xfrm>
            <a:off x="8133907" y="6122248"/>
            <a:ext cx="324702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162075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48</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6761050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28771965"/>
              </p:ext>
            </p:extLst>
          </p:nvPr>
        </p:nvGraphicFramePr>
        <p:xfrm>
          <a:off x="488897" y="2614294"/>
          <a:ext cx="11211106" cy="249428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CDP uses</a:t>
                      </a:r>
                      <a:r>
                        <a:rPr lang="en-US" baseline="0" dirty="0" smtClean="0"/>
                        <a:t> a systems integration approach to CI/CD of microServices and uses many common, well-documented, open-source products and frameworks.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microService catalog is optional, you do not have to use it with CDP.</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ECO replaces the use of Jenkins in CDP and</a:t>
                      </a:r>
                      <a:r>
                        <a:rPr lang="en-US" baseline="0" dirty="0" smtClean="0"/>
                        <a:t> performs the build 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ECO implements and manages the pipeline.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ECO provides</a:t>
                      </a:r>
                      <a:r>
                        <a:rPr lang="en-US" baseline="0" dirty="0" smtClean="0"/>
                        <a:t> the ability to create a new microService by selecting an appropriate template.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only supports</a:t>
                      </a:r>
                      <a:r>
                        <a:rPr lang="en-US" baseline="0" dirty="0" smtClean="0"/>
                        <a:t> Docker as its container for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739310" y="1758822"/>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398567" y="1068516"/>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50696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sz="3200" b="1" i="1" u="sng" dirty="0" smtClean="0"/>
              <a:t>What is CDP?</a:t>
            </a:r>
            <a:endParaRPr lang="en-US" sz="3200" b="1" i="1" u="sng" dirty="0"/>
          </a:p>
          <a:p>
            <a:r>
              <a:rPr lang="en-US" dirty="0">
                <a:solidFill>
                  <a:srgbClr val="959595"/>
                </a:solidFill>
              </a:rPr>
              <a:t>Introduction to the CI/CD </a:t>
            </a:r>
            <a:r>
              <a:rPr lang="en-US" dirty="0" smtClean="0">
                <a:solidFill>
                  <a:srgbClr val="959595"/>
                </a:solidFill>
              </a:rPr>
              <a:t>Pipeline</a:t>
            </a:r>
          </a:p>
          <a:p>
            <a:r>
              <a:rPr lang="en-US" dirty="0" smtClean="0">
                <a:solidFill>
                  <a:srgbClr val="959595"/>
                </a:solidFill>
              </a:rPr>
              <a:t>CDP Standard Tools and Frameworks</a:t>
            </a:r>
          </a:p>
          <a:p>
            <a:r>
              <a:rPr lang="en-US" dirty="0" smtClean="0">
                <a:solidFill>
                  <a:srgbClr val="959595"/>
                </a:solidFill>
              </a:rPr>
              <a:t>The microServices 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Management</a:t>
            </a:r>
          </a:p>
          <a:p>
            <a:r>
              <a:rPr lang="en-US" dirty="0" smtClean="0">
                <a:solidFill>
                  <a:srgbClr val="959595"/>
                </a:solidFill>
              </a:rPr>
              <a:t>The Development Process</a:t>
            </a:r>
          </a:p>
        </p:txBody>
      </p:sp>
      <p:sp>
        <p:nvSpPr>
          <p:cNvPr id="6" name="Title 5"/>
          <p:cNvSpPr>
            <a:spLocks noGrp="1"/>
          </p:cNvSpPr>
          <p:nvPr>
            <p:ph type="title"/>
          </p:nvPr>
        </p:nvSpPr>
        <p:spPr/>
        <p:txBody>
          <a:bodyPr/>
          <a:lstStyle/>
          <a:p>
            <a:r>
              <a:rPr lang="en-US" dirty="0" smtClean="0"/>
              <a:t>Contents</a:t>
            </a:r>
            <a:endParaRPr lang="en-US" dirty="0"/>
          </a:p>
        </p:txBody>
      </p:sp>
      <p:sp>
        <p:nvSpPr>
          <p:cNvPr id="4" name="Rectangle 3"/>
          <p:cNvSpPr/>
          <p:nvPr/>
        </p:nvSpPr>
        <p:spPr>
          <a:xfrm>
            <a:off x="7277100" y="1672831"/>
            <a:ext cx="3283155" cy="2000548"/>
          </a:xfrm>
          <a:prstGeom prst="rect">
            <a:avLst/>
          </a:prstGeom>
          <a:noFill/>
        </p:spPr>
        <p:txBody>
          <a:bodyPr wrap="square" lIns="91440" tIns="45720" rIns="91440" bIns="45720">
            <a:spAutoFit/>
          </a:bodyPr>
          <a:lstStyle/>
          <a:p>
            <a:pPr algn="ctr"/>
            <a:r>
              <a:rPr lang="en-US" sz="40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a:t>
            </a:r>
          </a:p>
          <a:p>
            <a:pPr algn="ctr"/>
            <a:r>
              <a:rPr lang="en-US" sz="28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Continuous </a:t>
            </a:r>
            <a:r>
              <a:rPr lang="en-US" sz="2800" b="1"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Deploymen</a:t>
            </a:r>
            <a:r>
              <a:rPr lang="en-US" sz="28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 Platform </a:t>
            </a:r>
            <a:endParaRPr lang="en-US" sz="28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49814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rgbClr val="959595"/>
                </a:solidFill>
              </a:rPr>
              <a:t>What is </a:t>
            </a:r>
            <a:r>
              <a:rPr lang="en-US" dirty="0" smtClean="0">
                <a:solidFill>
                  <a:srgbClr val="959595"/>
                </a:solidFill>
              </a:rPr>
              <a:t>CDP?</a:t>
            </a:r>
            <a:endParaRPr lang="en-US" dirty="0">
              <a:solidFill>
                <a:srgbClr val="959595"/>
              </a:solidFill>
            </a:endParaRPr>
          </a:p>
          <a:p>
            <a:r>
              <a:rPr lang="en-US" dirty="0">
                <a:solidFill>
                  <a:srgbClr val="959595"/>
                </a:solidFill>
              </a:rPr>
              <a:t>Introduction to the CI/CD </a:t>
            </a:r>
            <a:r>
              <a:rPr lang="en-US" dirty="0" smtClean="0">
                <a:solidFill>
                  <a:srgbClr val="959595"/>
                </a:solidFill>
              </a:rPr>
              <a:t>Pipeline</a:t>
            </a:r>
          </a:p>
          <a:p>
            <a:r>
              <a:rPr lang="en-US" dirty="0" smtClean="0">
                <a:solidFill>
                  <a:srgbClr val="959595"/>
                </a:solidFill>
              </a:rPr>
              <a:t>CDP Standard Tools and Frameworks</a:t>
            </a:r>
          </a:p>
          <a:p>
            <a:r>
              <a:rPr lang="en-US" sz="3200" b="1" i="1" u="sng" dirty="0"/>
              <a:t>The </a:t>
            </a:r>
            <a:r>
              <a:rPr lang="en-US" sz="3200" b="1" i="1" u="sng" dirty="0" smtClean="0"/>
              <a:t>microServices </a:t>
            </a:r>
            <a:r>
              <a:rPr lang="en-US" sz="3200" b="1" i="1" u="sng" dirty="0"/>
              <a:t>Catalog</a:t>
            </a:r>
          </a:p>
          <a:p>
            <a:r>
              <a:rPr lang="en-US" dirty="0" smtClean="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a:t>
            </a:r>
            <a:r>
              <a:rPr lang="en-US" dirty="0">
                <a:solidFill>
                  <a:srgbClr val="959595"/>
                </a:solidFill>
              </a:rPr>
              <a:t>Management</a:t>
            </a:r>
          </a:p>
          <a:p>
            <a:r>
              <a:rPr lang="en-US" dirty="0" smtClean="0">
                <a:solidFill>
                  <a:srgbClr val="959595"/>
                </a:solidFill>
              </a:rPr>
              <a:t>The Development Process</a:t>
            </a:r>
          </a:p>
        </p:txBody>
      </p:sp>
      <p:sp>
        <p:nvSpPr>
          <p:cNvPr id="6" name="Title 5"/>
          <p:cNvSpPr>
            <a:spLocks noGrp="1"/>
          </p:cNvSpPr>
          <p:nvPr>
            <p:ph type="title"/>
          </p:nvPr>
        </p:nvSpPr>
        <p:spPr/>
        <p:txBody>
          <a:bodyPr/>
          <a:lstStyle/>
          <a:p>
            <a:r>
              <a:rPr lang="en-US" dirty="0" smtClean="0"/>
              <a:t>Contents</a:t>
            </a:r>
            <a:endParaRPr lang="en-US" dirty="0"/>
          </a:p>
        </p:txBody>
      </p:sp>
      <p:pic>
        <p:nvPicPr>
          <p:cNvPr id="4" name="Picture 3"/>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871618" y="1752601"/>
            <a:ext cx="3956614" cy="2053134"/>
          </a:xfrm>
          <a:prstGeom prst="rect">
            <a:avLst/>
          </a:prstGeom>
        </p:spPr>
      </p:pic>
    </p:spTree>
    <p:extLst>
      <p:ext uri="{BB962C8B-B14F-4D97-AF65-F5344CB8AC3E}">
        <p14:creationId xmlns:p14="http://schemas.microsoft.com/office/powerpoint/2010/main" val="65815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microService Catalog Entries</a:t>
            </a:r>
          </a:p>
          <a:p>
            <a:pPr lvl="2"/>
            <a:endParaRPr lang="en-US" sz="1600" dirty="0" smtClean="0"/>
          </a:p>
          <a:p>
            <a:pPr lvl="1"/>
            <a:r>
              <a:rPr lang="en-US" sz="1600" dirty="0" smtClean="0"/>
              <a:t>Every microService will have an entry in the catalog.</a:t>
            </a:r>
          </a:p>
          <a:p>
            <a:endParaRPr lang="en-US" sz="1600" dirty="0"/>
          </a:p>
          <a:p>
            <a:pPr lvl="1"/>
            <a:r>
              <a:rPr lang="en-US" sz="1600" dirty="0" smtClean="0"/>
              <a:t>Each catalog entry will contain…</a:t>
            </a:r>
          </a:p>
          <a:p>
            <a:pPr marL="742950" lvl="1"/>
            <a:r>
              <a:rPr lang="en-US" sz="1600" dirty="0" smtClean="0"/>
              <a:t>…the microService name.</a:t>
            </a:r>
          </a:p>
          <a:p>
            <a:pPr marL="742950" lvl="1"/>
            <a:r>
              <a:rPr lang="en-US" sz="1600" dirty="0" smtClean="0"/>
              <a:t>…a technical description of the microService.</a:t>
            </a:r>
          </a:p>
          <a:p>
            <a:pPr marL="742950" lvl="1"/>
            <a:r>
              <a:rPr lang="en-US" sz="1600" dirty="0" smtClean="0"/>
              <a:t>…the name of the domain to which the microService belongs.</a:t>
            </a:r>
          </a:p>
          <a:p>
            <a:pPr marL="742950" lvl="1"/>
            <a:r>
              <a:rPr lang="en-US" sz="1600" dirty="0" smtClean="0"/>
              <a:t>…a business description of the microService.</a:t>
            </a:r>
          </a:p>
          <a:p>
            <a:pPr marL="742950" lvl="1"/>
            <a:r>
              <a:rPr lang="en-US" sz="1600" dirty="0" smtClean="0"/>
              <a:t>…the contact </a:t>
            </a:r>
            <a:r>
              <a:rPr lang="en-US" sz="1600" dirty="0"/>
              <a:t>person for information on the </a:t>
            </a:r>
            <a:r>
              <a:rPr lang="en-US" sz="1600" dirty="0" smtClean="0"/>
              <a:t>microService.</a:t>
            </a:r>
          </a:p>
          <a:p>
            <a:pPr marL="742950" lvl="1"/>
            <a:r>
              <a:rPr lang="en-US" sz="1600" dirty="0" smtClean="0"/>
              <a:t>…notes that can further define the microService.</a:t>
            </a:r>
          </a:p>
          <a:p>
            <a:pPr marL="742950" lvl="1"/>
            <a:r>
              <a:rPr lang="en-US" sz="1600" dirty="0" smtClean="0"/>
              <a:t>…external links, such as to wiki pages or documentation about the microService.</a:t>
            </a:r>
          </a:p>
          <a:p>
            <a:pPr marL="742950" lvl="1"/>
            <a:r>
              <a:rPr lang="en-US" sz="1600" dirty="0" smtClean="0"/>
              <a:t>…many more.</a:t>
            </a:r>
            <a:endParaRPr lang="en-US" sz="1600" dirty="0"/>
          </a:p>
        </p:txBody>
      </p:sp>
      <p:sp>
        <p:nvSpPr>
          <p:cNvPr id="4" name="Title 3"/>
          <p:cNvSpPr>
            <a:spLocks noGrp="1"/>
          </p:cNvSpPr>
          <p:nvPr>
            <p:ph type="title"/>
          </p:nvPr>
        </p:nvSpPr>
        <p:spPr/>
        <p:txBody>
          <a:bodyPr/>
          <a:lstStyle/>
          <a:p>
            <a:r>
              <a:rPr lang="en-US" dirty="0" smtClean="0"/>
              <a:t>The Catalog</a:t>
            </a:r>
            <a:endParaRPr lang="en-US" dirty="0"/>
          </a:p>
        </p:txBody>
      </p:sp>
      <p:sp>
        <p:nvSpPr>
          <p:cNvPr id="7" name="Oval 6" title="Section circle"/>
          <p:cNvSpPr/>
          <p:nvPr/>
        </p:nvSpPr>
        <p:spPr>
          <a:xfrm>
            <a:off x="1150521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138932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9" name="Oval 8" title="Section circle"/>
          <p:cNvSpPr/>
          <p:nvPr/>
        </p:nvSpPr>
        <p:spPr>
          <a:xfrm>
            <a:off x="1127502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Oval 9" title="Section circle"/>
          <p:cNvSpPr/>
          <p:nvPr/>
        </p:nvSpPr>
        <p:spPr>
          <a:xfrm>
            <a:off x="11159137"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1" name="Rectangle 10"/>
          <p:cNvSpPr/>
          <p:nvPr/>
        </p:nvSpPr>
        <p:spPr>
          <a:xfrm>
            <a:off x="9069572" y="6144208"/>
            <a:ext cx="230072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pic>
        <p:nvPicPr>
          <p:cNvPr id="12" name="Picture 11"/>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153400" y="1752601"/>
            <a:ext cx="2674832" cy="1388002"/>
          </a:xfrm>
          <a:prstGeom prst="rect">
            <a:avLst/>
          </a:prstGeom>
        </p:spPr>
      </p:pic>
    </p:spTree>
    <p:extLst>
      <p:ext uri="{BB962C8B-B14F-4D97-AF65-F5344CB8AC3E}">
        <p14:creationId xmlns:p14="http://schemas.microsoft.com/office/powerpoint/2010/main" val="25693962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52</a:t>
            </a:fld>
            <a:r>
              <a:rPr lang="en-US" dirty="0" smtClean="0"/>
              <a:t> </a:t>
            </a:r>
            <a:endParaRPr lang="en-US" dirty="0"/>
          </a:p>
        </p:txBody>
      </p:sp>
      <p:sp>
        <p:nvSpPr>
          <p:cNvPr id="3" name="Text Placeholder 2"/>
          <p:cNvSpPr>
            <a:spLocks noGrp="1"/>
          </p:cNvSpPr>
          <p:nvPr>
            <p:ph type="body" sz="quarter" idx="13"/>
          </p:nvPr>
        </p:nvSpPr>
        <p:spPr>
          <a:xfrm>
            <a:off x="488897" y="1139825"/>
            <a:ext cx="7283503" cy="4811713"/>
          </a:xfrm>
        </p:spPr>
        <p:txBody>
          <a:bodyPr/>
          <a:lstStyle/>
          <a:p>
            <a:r>
              <a:rPr lang="en-US" dirty="0" smtClean="0"/>
              <a:t>ECO and the Implementation of the microService Catalog</a:t>
            </a:r>
          </a:p>
          <a:p>
            <a:pPr lvl="2"/>
            <a:endParaRPr lang="en-US" dirty="0" smtClean="0"/>
          </a:p>
          <a:p>
            <a:pPr lvl="1"/>
            <a:r>
              <a:rPr lang="en-US" dirty="0" smtClean="0"/>
              <a:t>ECO…</a:t>
            </a:r>
          </a:p>
          <a:p>
            <a:pPr marL="568325" lvl="1" indent="-114300"/>
            <a:r>
              <a:rPr lang="en-US" dirty="0" smtClean="0"/>
              <a:t>…will create the initial entry in the catalog when the microService is defined in the future.  Currently, this is done outside of ECO.</a:t>
            </a:r>
          </a:p>
          <a:p>
            <a:pPr marL="568325" lvl="1" indent="-114300"/>
            <a:r>
              <a:rPr lang="en-US" dirty="0" smtClean="0"/>
              <a:t>…updates the catalog entry whenever the service moves from one phase to another in ECO.</a:t>
            </a:r>
          </a:p>
          <a:p>
            <a:pPr marL="1600200" lvl="3" indent="-228600">
              <a:spcAft>
                <a:spcPts val="600"/>
              </a:spcAft>
            </a:pPr>
            <a:r>
              <a:rPr lang="en-US" dirty="0" smtClean="0"/>
              <a:t>Created</a:t>
            </a:r>
          </a:p>
          <a:p>
            <a:pPr marL="1600200" lvl="3" indent="-228600">
              <a:spcAft>
                <a:spcPts val="600"/>
              </a:spcAft>
            </a:pPr>
            <a:r>
              <a:rPr lang="en-US" dirty="0" smtClean="0"/>
              <a:t>Planning</a:t>
            </a:r>
          </a:p>
          <a:p>
            <a:pPr marL="1600200" lvl="3" indent="-228600">
              <a:spcAft>
                <a:spcPts val="600"/>
              </a:spcAft>
            </a:pPr>
            <a:r>
              <a:rPr lang="en-US" dirty="0" smtClean="0"/>
              <a:t>Development</a:t>
            </a:r>
          </a:p>
          <a:p>
            <a:pPr marL="1600200" lvl="3" indent="-228600">
              <a:spcAft>
                <a:spcPts val="600"/>
              </a:spcAft>
            </a:pPr>
            <a:r>
              <a:rPr lang="en-US" dirty="0" smtClean="0"/>
              <a:t>Testing</a:t>
            </a:r>
          </a:p>
          <a:p>
            <a:pPr marL="1600200" lvl="3" indent="-228600">
              <a:spcAft>
                <a:spcPts val="600"/>
              </a:spcAft>
            </a:pPr>
            <a:r>
              <a:rPr lang="en-US" dirty="0" smtClean="0"/>
              <a:t>Production</a:t>
            </a:r>
          </a:p>
          <a:p>
            <a:pPr lvl="3"/>
            <a:endParaRPr lang="en-US" dirty="0" smtClean="0"/>
          </a:p>
          <a:p>
            <a:pPr lvl="1"/>
            <a:endParaRPr lang="en-US" dirty="0"/>
          </a:p>
        </p:txBody>
      </p:sp>
      <p:sp>
        <p:nvSpPr>
          <p:cNvPr id="4" name="Title 3"/>
          <p:cNvSpPr>
            <a:spLocks noGrp="1"/>
          </p:cNvSpPr>
          <p:nvPr>
            <p:ph type="title"/>
          </p:nvPr>
        </p:nvSpPr>
        <p:spPr/>
        <p:txBody>
          <a:bodyPr/>
          <a:lstStyle/>
          <a:p>
            <a:r>
              <a:rPr lang="en-US" dirty="0" smtClean="0"/>
              <a:t>Catalog Implementation</a:t>
            </a:r>
            <a:endParaRPr lang="en-US" dirty="0"/>
          </a:p>
        </p:txBody>
      </p:sp>
      <p:sp>
        <p:nvSpPr>
          <p:cNvPr id="10" name="Oval 9" title="Section circle"/>
          <p:cNvSpPr/>
          <p:nvPr/>
        </p:nvSpPr>
        <p:spPr>
          <a:xfrm>
            <a:off x="1150521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38932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27502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159137"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14" name="Picture 13"/>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94942" y="2090706"/>
            <a:ext cx="2674832" cy="1388002"/>
          </a:xfrm>
          <a:prstGeom prst="rect">
            <a:avLst/>
          </a:prstGeom>
        </p:spPr>
      </p:pic>
      <p:sp>
        <p:nvSpPr>
          <p:cNvPr id="15" name="Rectangle 14"/>
          <p:cNvSpPr/>
          <p:nvPr/>
        </p:nvSpPr>
        <p:spPr>
          <a:xfrm>
            <a:off x="9069572" y="6144208"/>
            <a:ext cx="230072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956116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53</a:t>
            </a:fld>
            <a:r>
              <a:rPr lang="en-US" dirty="0" smtClean="0"/>
              <a:t> </a:t>
            </a:r>
            <a:endParaRPr lang="en-US" dirty="0"/>
          </a:p>
        </p:txBody>
      </p:sp>
      <p:sp>
        <p:nvSpPr>
          <p:cNvPr id="3" name="Text Placeholder 2"/>
          <p:cNvSpPr>
            <a:spLocks noGrp="1"/>
          </p:cNvSpPr>
          <p:nvPr>
            <p:ph type="body" sz="quarter" idx="13"/>
          </p:nvPr>
        </p:nvSpPr>
        <p:spPr>
          <a:xfrm>
            <a:off x="495299" y="1139825"/>
            <a:ext cx="9680703" cy="4811713"/>
          </a:xfrm>
          <a:noFill/>
        </p:spPr>
        <p:txBody>
          <a:bodyPr/>
          <a:lstStyle/>
          <a:p>
            <a:r>
              <a:rPr lang="en-US" dirty="0" smtClean="0"/>
              <a:t>microService Catalog Use</a:t>
            </a:r>
          </a:p>
          <a:p>
            <a:pPr lvl="2"/>
            <a:endParaRPr lang="en-US" dirty="0" smtClean="0"/>
          </a:p>
          <a:p>
            <a:pPr lvl="1"/>
            <a:r>
              <a:rPr lang="en-US" dirty="0" smtClean="0"/>
              <a:t>The microServices catalog would be used to…</a:t>
            </a:r>
          </a:p>
          <a:p>
            <a:pPr marL="1146175" lvl="5" indent="-231775">
              <a:buNone/>
            </a:pPr>
            <a:r>
              <a:rPr lang="en-US" dirty="0"/>
              <a:t>…obtain information about existing services.</a:t>
            </a:r>
          </a:p>
          <a:p>
            <a:pPr marL="1146175" lvl="5" indent="-231775">
              <a:buNone/>
            </a:pPr>
            <a:r>
              <a:rPr lang="en-US" dirty="0"/>
              <a:t>…determine if a service already exists that meets your needs.</a:t>
            </a:r>
          </a:p>
          <a:p>
            <a:pPr lvl="3"/>
            <a:endParaRPr lang="en-US" dirty="0"/>
          </a:p>
          <a:p>
            <a:pPr lvl="1"/>
            <a:r>
              <a:rPr lang="en-US" dirty="0" smtClean="0"/>
              <a:t>The microService catalog only shows you services that are defined in ECO.</a:t>
            </a:r>
          </a:p>
          <a:p>
            <a:pPr lvl="2"/>
            <a:r>
              <a:rPr lang="en-US" dirty="0" smtClean="0"/>
              <a:t>It DOES…</a:t>
            </a:r>
          </a:p>
          <a:p>
            <a:pPr marL="1146175" lvl="5" indent="-231775">
              <a:buNone/>
            </a:pPr>
            <a:r>
              <a:rPr lang="en-US" dirty="0"/>
              <a:t>…show you the name, descriptions, owners, contact users, additional information, and business related details.</a:t>
            </a:r>
          </a:p>
          <a:p>
            <a:pPr marL="688975" lvl="5" indent="0">
              <a:buNone/>
            </a:pPr>
            <a:endParaRPr lang="en-US" dirty="0"/>
          </a:p>
          <a:p>
            <a:pPr lvl="2"/>
            <a:r>
              <a:rPr lang="en-US" dirty="0"/>
              <a:t>It DOES NOT…</a:t>
            </a:r>
          </a:p>
          <a:p>
            <a:pPr marL="1146175" lvl="5" indent="-231775">
              <a:buNone/>
            </a:pPr>
            <a:r>
              <a:rPr lang="en-US" dirty="0" smtClean="0"/>
              <a:t>…show you the microService state if deployed, how many instances there are, or the endpoint URL to access them.</a:t>
            </a:r>
          </a:p>
          <a:p>
            <a:pPr marL="1146175" lvl="5" indent="-231775">
              <a:buNone/>
            </a:pPr>
            <a:r>
              <a:rPr lang="en-US" dirty="0" smtClean="0"/>
              <a:t>…allow you to access their logs or metrics.</a:t>
            </a:r>
            <a:endParaRPr lang="en-US" dirty="0"/>
          </a:p>
        </p:txBody>
      </p:sp>
      <p:sp>
        <p:nvSpPr>
          <p:cNvPr id="4" name="Title 3"/>
          <p:cNvSpPr>
            <a:spLocks noGrp="1"/>
          </p:cNvSpPr>
          <p:nvPr>
            <p:ph type="title"/>
          </p:nvPr>
        </p:nvSpPr>
        <p:spPr/>
        <p:txBody>
          <a:bodyPr/>
          <a:lstStyle/>
          <a:p>
            <a:r>
              <a:rPr lang="en-US" dirty="0" smtClean="0"/>
              <a:t>Using the Catalog</a:t>
            </a:r>
            <a:endParaRPr lang="en-US" dirty="0"/>
          </a:p>
        </p:txBody>
      </p:sp>
      <p:sp>
        <p:nvSpPr>
          <p:cNvPr id="10" name="Oval 9" title="Section circle"/>
          <p:cNvSpPr/>
          <p:nvPr/>
        </p:nvSpPr>
        <p:spPr>
          <a:xfrm>
            <a:off x="1150521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38932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27502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159137"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14" name="Picture 13"/>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94942" y="2090706"/>
            <a:ext cx="2674832" cy="1388002"/>
          </a:xfrm>
          <a:prstGeom prst="rect">
            <a:avLst/>
          </a:prstGeom>
        </p:spPr>
      </p:pic>
      <p:sp>
        <p:nvSpPr>
          <p:cNvPr id="15" name="Rectangle 14"/>
          <p:cNvSpPr/>
          <p:nvPr/>
        </p:nvSpPr>
        <p:spPr>
          <a:xfrm>
            <a:off x="9069572" y="6144208"/>
            <a:ext cx="230072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04064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54</a:t>
            </a:fld>
            <a:r>
              <a:rPr lang="en-US" dirty="0" smtClean="0"/>
              <a:t> </a:t>
            </a:r>
            <a:endParaRPr lang="en-US" dirty="0"/>
          </a:p>
        </p:txBody>
      </p:sp>
      <p:sp>
        <p:nvSpPr>
          <p:cNvPr id="4" name="Title 3"/>
          <p:cNvSpPr>
            <a:spLocks noGrp="1"/>
          </p:cNvSpPr>
          <p:nvPr>
            <p:ph type="title"/>
          </p:nvPr>
        </p:nvSpPr>
        <p:spPr/>
        <p:txBody>
          <a:bodyPr/>
          <a:lstStyle/>
          <a:p>
            <a:r>
              <a:rPr lang="en-US" dirty="0" smtClean="0"/>
              <a:t>The microService Catalog</a:t>
            </a:r>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6296" y="978112"/>
            <a:ext cx="8750602" cy="5420149"/>
          </a:xfrm>
          <a:prstGeom prst="rect">
            <a:avLst/>
          </a:prstGeom>
        </p:spPr>
      </p:pic>
      <p:sp>
        <p:nvSpPr>
          <p:cNvPr id="12" name="Oval 11" title="Section circle"/>
          <p:cNvSpPr/>
          <p:nvPr/>
        </p:nvSpPr>
        <p:spPr>
          <a:xfrm>
            <a:off x="11505211"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38932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27502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159137"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rot="5400000">
            <a:off x="10386973" y="4857669"/>
            <a:ext cx="230072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 Catalog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816772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55</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41472172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51298987"/>
              </p:ext>
            </p:extLst>
          </p:nvPr>
        </p:nvGraphicFramePr>
        <p:xfrm>
          <a:off x="488897" y="2436164"/>
          <a:ext cx="11211106" cy="165100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The microService catalog shows you how many instances are running and where they are running.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You</a:t>
                      </a:r>
                      <a:r>
                        <a:rPr lang="en-US" baseline="0" dirty="0" smtClean="0"/>
                        <a:t> should consult the microService catalog to determine what services have been defined before creating a new service.  It is intended to reduce duplication.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If you wanted to know more information about a microService, you would access the catalog  to get contact and wiki site information for a 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815510" y="1663822"/>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 Catalog</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398567" y="1068516"/>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pic>
        <p:nvPicPr>
          <p:cNvPr id="8" name="Picture 7"/>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71976" y="4509891"/>
            <a:ext cx="2674832" cy="1388002"/>
          </a:xfrm>
          <a:prstGeom prst="rect">
            <a:avLst/>
          </a:prstGeom>
        </p:spPr>
      </p:pic>
    </p:spTree>
    <p:extLst>
      <p:ext uri="{BB962C8B-B14F-4D97-AF65-F5344CB8AC3E}">
        <p14:creationId xmlns:p14="http://schemas.microsoft.com/office/powerpoint/2010/main" val="10910108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rgbClr val="959595"/>
                </a:solidFill>
              </a:rPr>
              <a:t>What is </a:t>
            </a:r>
            <a:r>
              <a:rPr lang="en-US" dirty="0" smtClean="0">
                <a:solidFill>
                  <a:srgbClr val="959595"/>
                </a:solidFill>
              </a:rPr>
              <a:t>CDP?</a:t>
            </a:r>
            <a:endParaRPr lang="en-US" dirty="0">
              <a:solidFill>
                <a:srgbClr val="959595"/>
              </a:solidFill>
            </a:endParaRPr>
          </a:p>
          <a:p>
            <a:r>
              <a:rPr lang="en-US" dirty="0">
                <a:solidFill>
                  <a:srgbClr val="959595"/>
                </a:solidFill>
              </a:rPr>
              <a:t>Introduction to the CI/CD </a:t>
            </a:r>
            <a:r>
              <a:rPr lang="en-US" dirty="0" smtClean="0">
                <a:solidFill>
                  <a:srgbClr val="959595"/>
                </a:solidFill>
              </a:rPr>
              <a:t>Pipeline</a:t>
            </a:r>
          </a:p>
          <a:p>
            <a:r>
              <a:rPr lang="en-US" dirty="0" smtClean="0">
                <a:solidFill>
                  <a:srgbClr val="959595"/>
                </a:solidFill>
              </a:rPr>
              <a:t>CDP Standard Tools and Frameworks</a:t>
            </a:r>
          </a:p>
          <a:p>
            <a:r>
              <a:rPr lang="en-US" dirty="0" smtClean="0">
                <a:solidFill>
                  <a:srgbClr val="959595"/>
                </a:solidFill>
              </a:rPr>
              <a:t>The microServices Catalog</a:t>
            </a:r>
          </a:p>
          <a:p>
            <a:r>
              <a:rPr lang="en-US" sz="3200" b="1" i="1" u="sng" dirty="0"/>
              <a:t>Runtime Management</a:t>
            </a:r>
          </a:p>
          <a:p>
            <a:r>
              <a:rPr lang="en-US" dirty="0" smtClean="0">
                <a:solidFill>
                  <a:srgbClr val="959595"/>
                </a:solidFill>
              </a:rPr>
              <a:t>Logging and Metrics</a:t>
            </a:r>
          </a:p>
          <a:p>
            <a:r>
              <a:rPr lang="en-US" dirty="0" smtClean="0">
                <a:solidFill>
                  <a:srgbClr val="959595"/>
                </a:solidFill>
              </a:rPr>
              <a:t>Configuration </a:t>
            </a:r>
            <a:r>
              <a:rPr lang="en-US" dirty="0">
                <a:solidFill>
                  <a:srgbClr val="959595"/>
                </a:solidFill>
              </a:rPr>
              <a:t>Management</a:t>
            </a:r>
          </a:p>
          <a:p>
            <a:r>
              <a:rPr lang="en-US" dirty="0" smtClean="0">
                <a:solidFill>
                  <a:srgbClr val="959595"/>
                </a:solidFill>
              </a:rPr>
              <a:t>The Development Process</a:t>
            </a:r>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0782635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and Runtime</a:t>
            </a:r>
          </a:p>
          <a:p>
            <a:pPr lvl="2"/>
            <a:endParaRPr lang="en-US" dirty="0" smtClean="0"/>
          </a:p>
          <a:p>
            <a:pPr lvl="1"/>
            <a:r>
              <a:rPr lang="en-US" dirty="0" smtClean="0"/>
              <a:t>CDP manages the runtime for microServices</a:t>
            </a:r>
          </a:p>
          <a:p>
            <a:pPr lvl="1"/>
            <a:r>
              <a:rPr lang="en-US" dirty="0" smtClean="0"/>
              <a:t>It uses…</a:t>
            </a:r>
          </a:p>
          <a:p>
            <a:pPr marL="688975" lvl="5" indent="0">
              <a:buNone/>
            </a:pPr>
            <a:r>
              <a:rPr lang="en-US" dirty="0" smtClean="0"/>
              <a:t>…Docker to run the microServices</a:t>
            </a:r>
            <a:endParaRPr lang="en-US" dirty="0"/>
          </a:p>
          <a:p>
            <a:pPr marL="688975" lvl="5" indent="0">
              <a:buNone/>
            </a:pPr>
            <a:r>
              <a:rPr lang="en-US" dirty="0" smtClean="0"/>
              <a:t>…Kubernetes to manage the containers across clusters of servers</a:t>
            </a:r>
          </a:p>
          <a:p>
            <a:pPr marL="688975" lvl="5" indent="0">
              <a:buNone/>
            </a:pPr>
            <a:r>
              <a:rPr lang="en-US" dirty="0" smtClean="0"/>
              <a:t>…log capture and log analysis tools to manage the logs</a:t>
            </a:r>
          </a:p>
          <a:p>
            <a:pPr marL="688975" lvl="5" indent="0">
              <a:buNone/>
            </a:pPr>
            <a:r>
              <a:rPr lang="en-US" dirty="0" smtClean="0"/>
              <a:t>…Prometheus to capture and analyze metrics</a:t>
            </a:r>
          </a:p>
          <a:p>
            <a:pPr marL="688975" lvl="5" indent="0">
              <a:buNone/>
            </a:pPr>
            <a:r>
              <a:rPr lang="en-US" dirty="0" smtClean="0"/>
              <a:t>…the cloud to host the servers</a:t>
            </a:r>
          </a:p>
          <a:p>
            <a:pPr marL="457200" lvl="4" indent="0">
              <a:buNone/>
            </a:pPr>
            <a:endParaRPr lang="en-US" dirty="0"/>
          </a:p>
          <a:p>
            <a:pPr lvl="1"/>
            <a:r>
              <a:rPr lang="en-US" dirty="0" smtClean="0"/>
              <a:t>CDP runtime environments…</a:t>
            </a:r>
          </a:p>
          <a:p>
            <a:pPr marL="685800" lvl="5" indent="0">
              <a:buNone/>
            </a:pPr>
            <a:r>
              <a:rPr lang="en-US" dirty="0" smtClean="0"/>
              <a:t>…are dynamic.  They can be created, destroyed, and moved as needed</a:t>
            </a:r>
          </a:p>
          <a:p>
            <a:pPr marL="685800" lvl="5" indent="0">
              <a:buNone/>
            </a:pPr>
            <a:r>
              <a:rPr lang="en-US" dirty="0" smtClean="0"/>
              <a:t>…are resilient.  They can be restarted if the fail. </a:t>
            </a:r>
          </a:p>
        </p:txBody>
      </p:sp>
      <p:sp>
        <p:nvSpPr>
          <p:cNvPr id="4" name="Title 3"/>
          <p:cNvSpPr>
            <a:spLocks noGrp="1"/>
          </p:cNvSpPr>
          <p:nvPr>
            <p:ph type="title"/>
          </p:nvPr>
        </p:nvSpPr>
        <p:spPr/>
        <p:txBody>
          <a:bodyPr/>
          <a:lstStyle/>
          <a:p>
            <a:r>
              <a:rPr lang="en-US" dirty="0" smtClean="0"/>
              <a:t>CDP Runtime</a:t>
            </a:r>
            <a:endParaRPr lang="en-US" dirty="0"/>
          </a:p>
        </p:txBody>
      </p:sp>
      <p:sp>
        <p:nvSpPr>
          <p:cNvPr id="5" name="Oval 4"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 name="Oval 6"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 name="Oval 8" title="Section circle"/>
          <p:cNvSpPr/>
          <p:nvPr/>
        </p:nvSpPr>
        <p:spPr>
          <a:xfrm>
            <a:off x="1110214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Oval 9" title="Section circle"/>
          <p:cNvSpPr/>
          <p:nvPr/>
        </p:nvSpPr>
        <p:spPr>
          <a:xfrm>
            <a:off x="1098626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087196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0756074"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064177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52588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0411586"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Rectangle 15"/>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208086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and Docker</a:t>
            </a:r>
          </a:p>
          <a:p>
            <a:pPr lvl="2"/>
            <a:endParaRPr lang="en-US" dirty="0" smtClean="0"/>
          </a:p>
          <a:p>
            <a:pPr lvl="1"/>
            <a:r>
              <a:rPr lang="en-US" dirty="0" smtClean="0"/>
              <a:t>Docker is a container implementation.</a:t>
            </a:r>
          </a:p>
          <a:p>
            <a:pPr lvl="2"/>
            <a:r>
              <a:rPr lang="en-US" dirty="0" smtClean="0"/>
              <a:t>Docker </a:t>
            </a:r>
            <a:r>
              <a:rPr lang="en-US" dirty="0"/>
              <a:t>contains an application using “application </a:t>
            </a:r>
            <a:r>
              <a:rPr lang="en-US" dirty="0" smtClean="0"/>
              <a:t>virtualization.”</a:t>
            </a:r>
          </a:p>
          <a:p>
            <a:pPr lvl="2"/>
            <a:r>
              <a:rPr lang="en-US" dirty="0" smtClean="0"/>
              <a:t>Docker </a:t>
            </a:r>
            <a:r>
              <a:rPr lang="en-US" dirty="0"/>
              <a:t>creates a complete environment for the application it </a:t>
            </a:r>
            <a:r>
              <a:rPr lang="en-US" dirty="0" smtClean="0"/>
              <a:t>runs.</a:t>
            </a:r>
            <a:endParaRPr lang="en-US" dirty="0"/>
          </a:p>
          <a:p>
            <a:pPr lvl="3">
              <a:spcAft>
                <a:spcPts val="600"/>
              </a:spcAft>
            </a:pPr>
            <a:r>
              <a:rPr lang="en-US" dirty="0" smtClean="0"/>
              <a:t>CPU, Memory, and I/O</a:t>
            </a:r>
          </a:p>
          <a:p>
            <a:pPr lvl="3">
              <a:spcAft>
                <a:spcPts val="600"/>
              </a:spcAft>
            </a:pPr>
            <a:r>
              <a:rPr lang="en-US" dirty="0" smtClean="0"/>
              <a:t>Dependencies and libraries needed by the application </a:t>
            </a:r>
          </a:p>
          <a:p>
            <a:pPr lvl="3">
              <a:spcAft>
                <a:spcPts val="600"/>
              </a:spcAft>
            </a:pPr>
            <a:r>
              <a:rPr lang="en-US" dirty="0" smtClean="0"/>
              <a:t>Networking</a:t>
            </a:r>
            <a:endParaRPr lang="en-US" dirty="0"/>
          </a:p>
          <a:p>
            <a:pPr lvl="3">
              <a:spcAft>
                <a:spcPts val="600"/>
              </a:spcAft>
            </a:pPr>
            <a:r>
              <a:rPr lang="en-US" dirty="0" smtClean="0"/>
              <a:t>Operating system interface</a:t>
            </a:r>
          </a:p>
          <a:p>
            <a:pPr lvl="3">
              <a:spcAft>
                <a:spcPts val="600"/>
              </a:spcAft>
            </a:pPr>
            <a:r>
              <a:rPr lang="en-US" dirty="0" smtClean="0"/>
              <a:t>Logging</a:t>
            </a:r>
          </a:p>
          <a:p>
            <a:pPr marL="228600" lvl="3" indent="0">
              <a:buNone/>
            </a:pPr>
            <a:endParaRPr lang="en-US" dirty="0"/>
          </a:p>
          <a:p>
            <a:pPr lvl="1"/>
            <a:r>
              <a:rPr lang="en-US" dirty="0" smtClean="0"/>
              <a:t>The application is packaged as a Docker Image.</a:t>
            </a:r>
          </a:p>
          <a:p>
            <a:pPr lvl="2"/>
            <a:r>
              <a:rPr lang="en-US" dirty="0"/>
              <a:t>The image is published into a repository, where the container pulls the image to run </a:t>
            </a:r>
            <a:r>
              <a:rPr lang="en-US" dirty="0" smtClean="0"/>
              <a:t>it.</a:t>
            </a:r>
            <a:endParaRPr lang="en-US" dirty="0"/>
          </a:p>
          <a:p>
            <a:pPr lvl="2"/>
            <a:r>
              <a:rPr lang="en-US" dirty="0"/>
              <a:t>The image defines everything the application needs to </a:t>
            </a:r>
            <a:r>
              <a:rPr lang="en-US" dirty="0" smtClean="0"/>
              <a:t>run.</a:t>
            </a:r>
            <a:endParaRPr lang="en-US" dirty="0"/>
          </a:p>
          <a:p>
            <a:pPr marL="285750" lvl="2" indent="-285750"/>
            <a:endParaRPr lang="en-US" dirty="0"/>
          </a:p>
        </p:txBody>
      </p:sp>
      <p:sp>
        <p:nvSpPr>
          <p:cNvPr id="4" name="Title 3"/>
          <p:cNvSpPr>
            <a:spLocks noGrp="1"/>
          </p:cNvSpPr>
          <p:nvPr>
            <p:ph type="title"/>
          </p:nvPr>
        </p:nvSpPr>
        <p:spPr/>
        <p:txBody>
          <a:bodyPr/>
          <a:lstStyle/>
          <a:p>
            <a:r>
              <a:rPr lang="en-US" dirty="0" smtClean="0"/>
              <a:t>Docker</a:t>
            </a:r>
            <a:endParaRPr lang="en-US" dirty="0"/>
          </a:p>
        </p:txBody>
      </p:sp>
      <p:sp>
        <p:nvSpPr>
          <p:cNvPr id="17" name="Oval 16"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10214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098626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87196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0756074"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064177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411586"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28" name="Picture 27"/>
          <p:cNvPicPr>
            <a:picLocks noChangeAspect="1"/>
          </p:cNvPicPr>
          <p:nvPr/>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val="0"/>
              </a:ext>
            </a:extLst>
          </a:blip>
          <a:srcRect l="18135" t="20001" r="17002" b="23500"/>
          <a:stretch/>
        </p:blipFill>
        <p:spPr>
          <a:xfrm>
            <a:off x="8927371" y="2643981"/>
            <a:ext cx="2968430" cy="1803400"/>
          </a:xfrm>
          <a:prstGeom prst="rect">
            <a:avLst/>
          </a:prstGeom>
        </p:spPr>
      </p:pic>
      <p:sp>
        <p:nvSpPr>
          <p:cNvPr id="29" name="Rectangle 28"/>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06058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a:t>
            </a:fld>
            <a:r>
              <a:rPr lang="en-US" dirty="0" smtClean="0"/>
              <a:t> </a:t>
            </a:r>
            <a:endParaRPr lang="en-US" dirty="0"/>
          </a:p>
        </p:txBody>
      </p:sp>
      <p:sp>
        <p:nvSpPr>
          <p:cNvPr id="3" name="Text Placeholder 2"/>
          <p:cNvSpPr>
            <a:spLocks noGrp="1"/>
          </p:cNvSpPr>
          <p:nvPr>
            <p:ph type="body" sz="quarter" idx="13"/>
          </p:nvPr>
        </p:nvSpPr>
        <p:spPr/>
        <p:txBody>
          <a:bodyPr/>
          <a:lstStyle/>
          <a:p>
            <a:pPr algn="ctr"/>
            <a:r>
              <a:rPr lang="en-US" b="1" dirty="0" smtClean="0"/>
              <a:t>The Process</a:t>
            </a:r>
            <a:endParaRPr lang="en-US" b="1" dirty="0"/>
          </a:p>
        </p:txBody>
      </p:sp>
      <p:sp>
        <p:nvSpPr>
          <p:cNvPr id="4" name="Title 3"/>
          <p:cNvSpPr>
            <a:spLocks noGrp="1"/>
          </p:cNvSpPr>
          <p:nvPr>
            <p:ph type="title"/>
          </p:nvPr>
        </p:nvSpPr>
        <p:spPr/>
        <p:txBody>
          <a:bodyPr/>
          <a:lstStyle/>
          <a:p>
            <a:r>
              <a:rPr lang="en-US" dirty="0" smtClean="0"/>
              <a:t>The Continuous Deployment Platform Process</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930" y="1652291"/>
            <a:ext cx="10058400" cy="3786779"/>
          </a:xfrm>
          <a:prstGeom prst="rect">
            <a:avLst/>
          </a:prstGeom>
        </p:spPr>
      </p:pic>
      <p:sp>
        <p:nvSpPr>
          <p:cNvPr id="13" name="Oval 12" title="Section circle"/>
          <p:cNvSpPr/>
          <p:nvPr/>
        </p:nvSpPr>
        <p:spPr>
          <a:xfrm>
            <a:off x="1068387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25855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14266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0283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0912476"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079817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1" name="Oval 20" title="Section circle"/>
          <p:cNvSpPr/>
          <p:nvPr/>
        </p:nvSpPr>
        <p:spPr>
          <a:xfrm>
            <a:off x="1137285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Rectangle 21"/>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2984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60</a:t>
            </a:fld>
            <a:r>
              <a:rPr lang="en-US" dirty="0" smtClean="0"/>
              <a:t> </a:t>
            </a:r>
            <a:endParaRPr lang="en-US" dirty="0"/>
          </a:p>
        </p:txBody>
      </p:sp>
      <p:sp>
        <p:nvSpPr>
          <p:cNvPr id="4" name="Title 3"/>
          <p:cNvSpPr>
            <a:spLocks noGrp="1"/>
          </p:cNvSpPr>
          <p:nvPr>
            <p:ph type="title"/>
          </p:nvPr>
        </p:nvSpPr>
        <p:spPr/>
        <p:txBody>
          <a:bodyPr/>
          <a:lstStyle/>
          <a:p>
            <a:r>
              <a:rPr lang="en-US" dirty="0" smtClean="0"/>
              <a:t>Docker Containers</a:t>
            </a:r>
            <a:endParaRPr lang="en-US" dirty="0"/>
          </a:p>
        </p:txBody>
      </p:sp>
      <p:sp>
        <p:nvSpPr>
          <p:cNvPr id="5" name="Rounded Rectangle 4"/>
          <p:cNvSpPr/>
          <p:nvPr/>
        </p:nvSpPr>
        <p:spPr>
          <a:xfrm>
            <a:off x="1045029" y="1199408"/>
            <a:ext cx="3776354" cy="3182587"/>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solidFill>
                  <a:schemeClr val="tx2"/>
                </a:solidFill>
              </a:rPr>
              <a:t>Docker</a:t>
            </a:r>
            <a:endParaRPr lang="en-US" dirty="0">
              <a:solidFill>
                <a:schemeClr val="tx2"/>
              </a:solidFill>
            </a:endParaRPr>
          </a:p>
        </p:txBody>
      </p:sp>
      <p:sp>
        <p:nvSpPr>
          <p:cNvPr id="6" name="Rounded Rectangle 5"/>
          <p:cNvSpPr/>
          <p:nvPr/>
        </p:nvSpPr>
        <p:spPr>
          <a:xfrm>
            <a:off x="1413163" y="1723837"/>
            <a:ext cx="2339439" cy="1803134"/>
          </a:xfrm>
          <a:prstGeom prst="roundRect">
            <a:avLst>
              <a:gd name="adj" fmla="val 13132"/>
            </a:avLst>
          </a:prstGeom>
          <a:ln/>
          <a:scene3d>
            <a:camera prst="orthographicFron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lIns="0" tIns="0" rIns="0" bIns="0" rtlCol="0" anchor="t"/>
          <a:lstStyle/>
          <a:p>
            <a:pPr algn="ctr"/>
            <a:r>
              <a:rPr lang="en-US" dirty="0" smtClean="0">
                <a:solidFill>
                  <a:schemeClr val="tx2"/>
                </a:solidFill>
              </a:rPr>
              <a:t>Image</a:t>
            </a:r>
            <a:endParaRPr lang="en-US" dirty="0">
              <a:solidFill>
                <a:schemeClr val="tx2"/>
              </a:solidFill>
            </a:endParaRPr>
          </a:p>
        </p:txBody>
      </p:sp>
      <p:sp>
        <p:nvSpPr>
          <p:cNvPr id="7" name="Rounded Rectangle 6"/>
          <p:cNvSpPr/>
          <p:nvPr/>
        </p:nvSpPr>
        <p:spPr>
          <a:xfrm>
            <a:off x="1626918" y="2163224"/>
            <a:ext cx="1876301" cy="496849"/>
          </a:xfrm>
          <a:prstGeom prst="roundRect">
            <a:avLst>
              <a:gd name="adj" fmla="val 13132"/>
            </a:avLst>
          </a:prstGeom>
          <a:ln/>
          <a:scene3d>
            <a:camera prst="orthographicFront"/>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r>
              <a:rPr lang="en-US" dirty="0" smtClean="0">
                <a:solidFill>
                  <a:schemeClr val="tx2"/>
                </a:solidFill>
              </a:rPr>
              <a:t>Application</a:t>
            </a:r>
            <a:endParaRPr lang="en-US" dirty="0">
              <a:solidFill>
                <a:schemeClr val="tx2"/>
              </a:solidFill>
            </a:endParaRPr>
          </a:p>
        </p:txBody>
      </p:sp>
      <p:sp>
        <p:nvSpPr>
          <p:cNvPr id="8" name="Rounded Rectangle 7"/>
          <p:cNvSpPr/>
          <p:nvPr/>
        </p:nvSpPr>
        <p:spPr>
          <a:xfrm>
            <a:off x="1638793" y="2660073"/>
            <a:ext cx="1864425" cy="496849"/>
          </a:xfrm>
          <a:prstGeom prst="roundRect">
            <a:avLst>
              <a:gd name="adj" fmla="val 13132"/>
            </a:avLst>
          </a:prstGeom>
          <a:ln/>
          <a:scene3d>
            <a:camera prst="orthographicFront"/>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lIns="0" tIns="0" rIns="0" bIns="0" rtlCol="0" anchor="ctr"/>
          <a:lstStyle/>
          <a:p>
            <a:pPr algn="ctr"/>
            <a:r>
              <a:rPr lang="en-US" dirty="0" smtClean="0">
                <a:solidFill>
                  <a:schemeClr val="tx2"/>
                </a:solidFill>
              </a:rPr>
              <a:t>Dependencies</a:t>
            </a:r>
            <a:endParaRPr lang="en-US" dirty="0">
              <a:solidFill>
                <a:schemeClr val="tx2"/>
              </a:solidFill>
            </a:endParaRPr>
          </a:p>
        </p:txBody>
      </p:sp>
      <p:sp>
        <p:nvSpPr>
          <p:cNvPr id="9" name="Rounded Rectangle 8"/>
          <p:cNvSpPr/>
          <p:nvPr/>
        </p:nvSpPr>
        <p:spPr>
          <a:xfrm>
            <a:off x="3942610" y="1723837"/>
            <a:ext cx="617516" cy="1803134"/>
          </a:xfrm>
          <a:prstGeom prst="roundRect">
            <a:avLst>
              <a:gd name="adj" fmla="val 13132"/>
            </a:avLst>
          </a:prstGeom>
          <a:ln/>
        </p:spPr>
        <p:style>
          <a:lnRef idx="0">
            <a:schemeClr val="accent2"/>
          </a:lnRef>
          <a:fillRef idx="3">
            <a:schemeClr val="accent2"/>
          </a:fillRef>
          <a:effectRef idx="3">
            <a:schemeClr val="accent2"/>
          </a:effectRef>
          <a:fontRef idx="minor">
            <a:schemeClr val="lt1"/>
          </a:fontRef>
        </p:style>
        <p:txBody>
          <a:bodyPr vert="vert270" lIns="0" tIns="0" rIns="0" bIns="0" rtlCol="0" anchor="ctr"/>
          <a:lstStyle/>
          <a:p>
            <a:pPr algn="ctr"/>
            <a:r>
              <a:rPr lang="en-US" dirty="0" smtClean="0">
                <a:solidFill>
                  <a:schemeClr val="tx2"/>
                </a:solidFill>
              </a:rPr>
              <a:t>Networking</a:t>
            </a:r>
            <a:endParaRPr lang="en-US" dirty="0">
              <a:solidFill>
                <a:schemeClr val="tx2"/>
              </a:solidFill>
            </a:endParaRPr>
          </a:p>
        </p:txBody>
      </p:sp>
      <p:sp>
        <p:nvSpPr>
          <p:cNvPr id="10" name="Rounded Rectangle 9"/>
          <p:cNvSpPr/>
          <p:nvPr/>
        </p:nvSpPr>
        <p:spPr>
          <a:xfrm>
            <a:off x="1407224" y="3661428"/>
            <a:ext cx="3152901" cy="496849"/>
          </a:xfrm>
          <a:prstGeom prst="roundRect">
            <a:avLst>
              <a:gd name="adj" fmla="val 13132"/>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US" dirty="0" smtClean="0">
                <a:solidFill>
                  <a:schemeClr val="tx2"/>
                </a:solidFill>
              </a:rPr>
              <a:t>O/S Interface</a:t>
            </a:r>
            <a:endParaRPr lang="en-US" dirty="0">
              <a:solidFill>
                <a:schemeClr val="tx2"/>
              </a:solidFill>
            </a:endParaRPr>
          </a:p>
        </p:txBody>
      </p:sp>
      <p:sp>
        <p:nvSpPr>
          <p:cNvPr id="11" name="Rounded Rectangle 10"/>
          <p:cNvSpPr/>
          <p:nvPr/>
        </p:nvSpPr>
        <p:spPr>
          <a:xfrm>
            <a:off x="1045030" y="4381995"/>
            <a:ext cx="9470572" cy="2016266"/>
          </a:xfrm>
          <a:prstGeom prst="roundRect">
            <a:avLst>
              <a:gd name="adj" fmla="val 13132"/>
            </a:avLst>
          </a:prstGeom>
          <a:ln/>
        </p:spPr>
        <p:style>
          <a:lnRef idx="1">
            <a:schemeClr val="accent2"/>
          </a:lnRef>
          <a:fillRef idx="2">
            <a:schemeClr val="accent2"/>
          </a:fillRef>
          <a:effectRef idx="1">
            <a:schemeClr val="accent2"/>
          </a:effectRef>
          <a:fontRef idx="minor">
            <a:schemeClr val="dk1"/>
          </a:fontRef>
        </p:style>
        <p:txBody>
          <a:bodyPr lIns="0" tIns="0" rIns="0" bIns="0" rtlCol="0" anchor="t"/>
          <a:lstStyle/>
          <a:p>
            <a:pPr algn="ctr"/>
            <a:r>
              <a:rPr lang="en-US" dirty="0" smtClean="0">
                <a:solidFill>
                  <a:schemeClr val="tx2"/>
                </a:solidFill>
              </a:rPr>
              <a:t>Host Operating System</a:t>
            </a:r>
            <a:endParaRPr lang="en-US" dirty="0">
              <a:solidFill>
                <a:schemeClr val="tx2"/>
              </a:solidFill>
            </a:endParaRPr>
          </a:p>
        </p:txBody>
      </p:sp>
      <p:sp>
        <p:nvSpPr>
          <p:cNvPr id="12" name="Rounded Rectangle 11"/>
          <p:cNvSpPr/>
          <p:nvPr/>
        </p:nvSpPr>
        <p:spPr>
          <a:xfrm>
            <a:off x="4821383" y="1199407"/>
            <a:ext cx="961901" cy="3182587"/>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dirty="0" smtClean="0">
                <a:solidFill>
                  <a:schemeClr val="tx2"/>
                </a:solidFill>
              </a:rPr>
              <a:t>Docker</a:t>
            </a:r>
            <a:endParaRPr lang="en-US" dirty="0">
              <a:solidFill>
                <a:schemeClr val="tx2"/>
              </a:solidFill>
            </a:endParaRPr>
          </a:p>
        </p:txBody>
      </p:sp>
      <p:sp>
        <p:nvSpPr>
          <p:cNvPr id="13" name="Rounded Rectangle 12"/>
          <p:cNvSpPr/>
          <p:nvPr/>
        </p:nvSpPr>
        <p:spPr>
          <a:xfrm>
            <a:off x="5780775" y="1199406"/>
            <a:ext cx="961901" cy="3182587"/>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dirty="0" smtClean="0">
                <a:solidFill>
                  <a:schemeClr val="tx2"/>
                </a:solidFill>
              </a:rPr>
              <a:t>Docker</a:t>
            </a:r>
            <a:endParaRPr lang="en-US" dirty="0">
              <a:solidFill>
                <a:schemeClr val="tx2"/>
              </a:solidFill>
            </a:endParaRPr>
          </a:p>
        </p:txBody>
      </p:sp>
      <p:sp>
        <p:nvSpPr>
          <p:cNvPr id="14" name="Rounded Rectangle 13"/>
          <p:cNvSpPr/>
          <p:nvPr/>
        </p:nvSpPr>
        <p:spPr>
          <a:xfrm>
            <a:off x="6740167" y="1199404"/>
            <a:ext cx="961901" cy="3182587"/>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dirty="0" smtClean="0">
                <a:solidFill>
                  <a:schemeClr val="tx2"/>
                </a:solidFill>
              </a:rPr>
              <a:t>Docker</a:t>
            </a:r>
            <a:endParaRPr lang="en-US" dirty="0">
              <a:solidFill>
                <a:schemeClr val="tx2"/>
              </a:solidFill>
            </a:endParaRPr>
          </a:p>
        </p:txBody>
      </p:sp>
      <p:sp>
        <p:nvSpPr>
          <p:cNvPr id="15" name="Rounded Rectangle 14"/>
          <p:cNvSpPr/>
          <p:nvPr/>
        </p:nvSpPr>
        <p:spPr>
          <a:xfrm>
            <a:off x="8591799" y="1199404"/>
            <a:ext cx="961901" cy="3182587"/>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dirty="0" smtClean="0">
                <a:solidFill>
                  <a:schemeClr val="tx2"/>
                </a:solidFill>
              </a:rPr>
              <a:t>Other Processes</a:t>
            </a:r>
            <a:endParaRPr lang="en-US" dirty="0">
              <a:solidFill>
                <a:schemeClr val="tx2"/>
              </a:solidFill>
            </a:endParaRPr>
          </a:p>
        </p:txBody>
      </p:sp>
      <p:sp>
        <p:nvSpPr>
          <p:cNvPr id="16" name="Rounded Rectangle 15"/>
          <p:cNvSpPr/>
          <p:nvPr/>
        </p:nvSpPr>
        <p:spPr>
          <a:xfrm>
            <a:off x="9553700" y="1199400"/>
            <a:ext cx="961901" cy="3182587"/>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dirty="0" smtClean="0">
                <a:solidFill>
                  <a:schemeClr val="tx2"/>
                </a:solidFill>
              </a:rPr>
              <a:t>Other Processes</a:t>
            </a:r>
            <a:endParaRPr lang="en-US" dirty="0">
              <a:solidFill>
                <a:schemeClr val="tx2"/>
              </a:solidFill>
            </a:endParaRPr>
          </a:p>
        </p:txBody>
      </p:sp>
      <p:sp>
        <p:nvSpPr>
          <p:cNvPr id="17" name="Oval 16"/>
          <p:cNvSpPr/>
          <p:nvPr/>
        </p:nvSpPr>
        <p:spPr>
          <a:xfrm>
            <a:off x="7809618" y="2698199"/>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8" name="Oval 17"/>
          <p:cNvSpPr/>
          <p:nvPr/>
        </p:nvSpPr>
        <p:spPr>
          <a:xfrm>
            <a:off x="8068367" y="2698199"/>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Oval 18"/>
          <p:cNvSpPr/>
          <p:nvPr/>
        </p:nvSpPr>
        <p:spPr>
          <a:xfrm>
            <a:off x="8306792" y="2698199"/>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2" name="Oval 31"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3" name="Oval 32"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4" name="Oval 33"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5" name="Oval 34"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110214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7" name="Oval 36" title="Section circle"/>
          <p:cNvSpPr/>
          <p:nvPr/>
        </p:nvSpPr>
        <p:spPr>
          <a:xfrm>
            <a:off x="1098626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1087196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0756074"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1" name="Oval 40"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Oval 41"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3" name="Rectangle 42"/>
          <p:cNvSpPr/>
          <p:nvPr/>
        </p:nvSpPr>
        <p:spPr>
          <a:xfrm rot="5400000">
            <a:off x="10294264" y="4737141"/>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559099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61</a:t>
            </a:fld>
            <a:r>
              <a:rPr lang="en-US" dirty="0" smtClean="0"/>
              <a:t> </a:t>
            </a:r>
            <a:endParaRPr lang="en-US" dirty="0"/>
          </a:p>
        </p:txBody>
      </p:sp>
      <p:sp>
        <p:nvSpPr>
          <p:cNvPr id="4" name="Title 3"/>
          <p:cNvSpPr>
            <a:spLocks noGrp="1"/>
          </p:cNvSpPr>
          <p:nvPr>
            <p:ph type="title"/>
          </p:nvPr>
        </p:nvSpPr>
        <p:spPr/>
        <p:txBody>
          <a:bodyPr/>
          <a:lstStyle/>
          <a:p>
            <a:r>
              <a:rPr lang="en-US" dirty="0" smtClean="0"/>
              <a:t>Running Docker Images</a:t>
            </a:r>
            <a:endParaRPr lang="en-US" dirty="0"/>
          </a:p>
        </p:txBody>
      </p:sp>
      <p:sp>
        <p:nvSpPr>
          <p:cNvPr id="5" name="Rounded Rectangle 4"/>
          <p:cNvSpPr/>
          <p:nvPr/>
        </p:nvSpPr>
        <p:spPr>
          <a:xfrm>
            <a:off x="5038566" y="3693226"/>
            <a:ext cx="2113809" cy="1876301"/>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solidFill>
                  <a:schemeClr val="tx2"/>
                </a:solidFill>
              </a:rPr>
              <a:t>Docker</a:t>
            </a:r>
            <a:endParaRPr lang="en-US" dirty="0">
              <a:solidFill>
                <a:schemeClr val="tx2"/>
              </a:solidFill>
            </a:endParaRPr>
          </a:p>
        </p:txBody>
      </p:sp>
      <p:sp>
        <p:nvSpPr>
          <p:cNvPr id="6" name="Rounded Rectangle 5"/>
          <p:cNvSpPr/>
          <p:nvPr/>
        </p:nvSpPr>
        <p:spPr>
          <a:xfrm>
            <a:off x="5023262" y="5569527"/>
            <a:ext cx="5431122" cy="828734"/>
          </a:xfrm>
          <a:prstGeom prst="roundRect">
            <a:avLst>
              <a:gd name="adj" fmla="val 13132"/>
            </a:avLst>
          </a:prstGeom>
          <a:ln/>
        </p:spPr>
        <p:style>
          <a:lnRef idx="1">
            <a:schemeClr val="accent2"/>
          </a:lnRef>
          <a:fillRef idx="2">
            <a:schemeClr val="accent2"/>
          </a:fillRef>
          <a:effectRef idx="1">
            <a:schemeClr val="accent2"/>
          </a:effectRef>
          <a:fontRef idx="minor">
            <a:schemeClr val="dk1"/>
          </a:fontRef>
        </p:style>
        <p:txBody>
          <a:bodyPr lIns="0" tIns="0" rIns="0" bIns="0" rtlCol="0" anchor="t"/>
          <a:lstStyle/>
          <a:p>
            <a:pPr algn="ctr"/>
            <a:r>
              <a:rPr lang="en-US" dirty="0" smtClean="0">
                <a:solidFill>
                  <a:schemeClr val="tx2"/>
                </a:solidFill>
              </a:rPr>
              <a:t>Host Operating System</a:t>
            </a:r>
            <a:endParaRPr lang="en-US" dirty="0">
              <a:solidFill>
                <a:schemeClr val="tx2"/>
              </a:solidFill>
            </a:endParaRPr>
          </a:p>
        </p:txBody>
      </p:sp>
      <p:sp>
        <p:nvSpPr>
          <p:cNvPr id="7" name="Rounded Rectangle 6"/>
          <p:cNvSpPr/>
          <p:nvPr/>
        </p:nvSpPr>
        <p:spPr>
          <a:xfrm>
            <a:off x="8008322" y="3693228"/>
            <a:ext cx="610658" cy="1876301"/>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8" name="Rounded Rectangle 7"/>
          <p:cNvSpPr/>
          <p:nvPr/>
        </p:nvSpPr>
        <p:spPr>
          <a:xfrm>
            <a:off x="8634285" y="3693227"/>
            <a:ext cx="610658" cy="1876301"/>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9" name="Rounded Rectangle 8"/>
          <p:cNvSpPr/>
          <p:nvPr/>
        </p:nvSpPr>
        <p:spPr>
          <a:xfrm>
            <a:off x="9233068" y="3693227"/>
            <a:ext cx="610658" cy="1876301"/>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10" name="Rounded Rectangle 9"/>
          <p:cNvSpPr/>
          <p:nvPr/>
        </p:nvSpPr>
        <p:spPr>
          <a:xfrm>
            <a:off x="9843726" y="3693226"/>
            <a:ext cx="610658" cy="1876301"/>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11" name="Oval 10"/>
          <p:cNvSpPr/>
          <p:nvPr/>
        </p:nvSpPr>
        <p:spPr>
          <a:xfrm>
            <a:off x="7237096" y="4538883"/>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2" name="Oval 11"/>
          <p:cNvSpPr/>
          <p:nvPr/>
        </p:nvSpPr>
        <p:spPr>
          <a:xfrm>
            <a:off x="7495845" y="4538883"/>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3" name="Oval 12"/>
          <p:cNvSpPr/>
          <p:nvPr/>
        </p:nvSpPr>
        <p:spPr>
          <a:xfrm>
            <a:off x="7734270" y="4538883"/>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18" name="Group 17"/>
          <p:cNvGrpSpPr/>
          <p:nvPr/>
        </p:nvGrpSpPr>
        <p:grpSpPr>
          <a:xfrm>
            <a:off x="4593240" y="1710642"/>
            <a:ext cx="890650" cy="1260697"/>
            <a:chOff x="1128155" y="1696258"/>
            <a:chExt cx="890650" cy="1260697"/>
          </a:xfrm>
        </p:grpSpPr>
        <p:sp>
          <p:nvSpPr>
            <p:cNvPr id="14" name="Rectangle 13"/>
            <p:cNvSpPr/>
            <p:nvPr/>
          </p:nvSpPr>
          <p:spPr>
            <a:xfrm>
              <a:off x="1128156" y="2066306"/>
              <a:ext cx="890649" cy="890649"/>
            </a:xfrm>
            <a:prstGeom prst="rect">
              <a:avLst/>
            </a:prstGeom>
            <a:solidFill>
              <a:schemeClr val="tx1"/>
            </a:solidFill>
            <a:ln>
              <a:noFill/>
            </a:ln>
            <a:effectLst/>
            <a:scene3d>
              <a:camera prst="isometricTopUp"/>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p:nvSpPr>
          <p:spPr>
            <a:xfrm>
              <a:off x="1128155" y="1881282"/>
              <a:ext cx="890649" cy="890649"/>
            </a:xfrm>
            <a:prstGeom prst="rect">
              <a:avLst/>
            </a:prstGeom>
            <a:solidFill>
              <a:schemeClr val="tx1"/>
            </a:solidFill>
            <a:ln>
              <a:noFill/>
            </a:ln>
            <a:effectLst/>
            <a:scene3d>
              <a:camera prst="isometricTopUp"/>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6" name="Rectangle 15"/>
            <p:cNvSpPr/>
            <p:nvPr/>
          </p:nvSpPr>
          <p:spPr>
            <a:xfrm>
              <a:off x="1128155" y="1696258"/>
              <a:ext cx="890649" cy="890649"/>
            </a:xfrm>
            <a:prstGeom prst="rect">
              <a:avLst/>
            </a:prstGeom>
            <a:solidFill>
              <a:schemeClr val="tx1"/>
            </a:solidFill>
            <a:ln>
              <a:noFill/>
            </a:ln>
            <a:effectLst/>
            <a:scene3d>
              <a:camera prst="isometricTopUp"/>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sp>
        <p:nvSpPr>
          <p:cNvPr id="17" name="TextBox 16"/>
          <p:cNvSpPr txBox="1"/>
          <p:nvPr/>
        </p:nvSpPr>
        <p:spPr>
          <a:xfrm>
            <a:off x="4402494" y="1288986"/>
            <a:ext cx="1272143" cy="430887"/>
          </a:xfrm>
          <a:prstGeom prst="rect">
            <a:avLst/>
          </a:prstGeom>
          <a:noFill/>
          <a:ln>
            <a:noFill/>
          </a:ln>
        </p:spPr>
        <p:txBody>
          <a:bodyPr wrap="none" lIns="0" tIns="0" rIns="0" bIns="0" rtlCol="0">
            <a:spAutoFit/>
          </a:bodyPr>
          <a:lstStyle/>
          <a:p>
            <a:pPr algn="ctr"/>
            <a:r>
              <a:rPr lang="en-US" sz="1400" dirty="0" smtClean="0">
                <a:solidFill>
                  <a:schemeClr val="tx2"/>
                </a:solidFill>
              </a:rPr>
              <a:t>Image Repository</a:t>
            </a:r>
          </a:p>
          <a:p>
            <a:pPr algn="ctr"/>
            <a:r>
              <a:rPr lang="en-US" sz="1400" dirty="0" smtClean="0">
                <a:solidFill>
                  <a:schemeClr val="tx2"/>
                </a:solidFill>
              </a:rPr>
              <a:t>(Nexus)</a:t>
            </a:r>
          </a:p>
        </p:txBody>
      </p:sp>
      <p:grpSp>
        <p:nvGrpSpPr>
          <p:cNvPr id="30" name="Group 29"/>
          <p:cNvGrpSpPr/>
          <p:nvPr/>
        </p:nvGrpSpPr>
        <p:grpSpPr>
          <a:xfrm>
            <a:off x="8939614" y="1684170"/>
            <a:ext cx="2048024" cy="1298302"/>
            <a:chOff x="9569758" y="1194611"/>
            <a:chExt cx="2048024" cy="1298302"/>
          </a:xfrm>
        </p:grpSpPr>
        <p:sp>
          <p:nvSpPr>
            <p:cNvPr id="21" name="Rounded Rectangle 20"/>
            <p:cNvSpPr/>
            <p:nvPr/>
          </p:nvSpPr>
          <p:spPr>
            <a:xfrm>
              <a:off x="9570681" y="1205427"/>
              <a:ext cx="797097" cy="900545"/>
            </a:xfrm>
            <a:prstGeom prst="roundRect">
              <a:avLst>
                <a:gd name="adj" fmla="val 13132"/>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solidFill>
                    <a:schemeClr val="tx2"/>
                  </a:solidFill>
                </a:rPr>
                <a:t>Docker</a:t>
              </a:r>
              <a:endParaRPr lang="en-US" dirty="0">
                <a:solidFill>
                  <a:schemeClr val="tx2"/>
                </a:solidFill>
              </a:endParaRPr>
            </a:p>
          </p:txBody>
        </p:sp>
        <p:sp>
          <p:nvSpPr>
            <p:cNvPr id="22" name="Rounded Rectangle 21"/>
            <p:cNvSpPr/>
            <p:nvPr/>
          </p:nvSpPr>
          <p:spPr>
            <a:xfrm>
              <a:off x="9569758" y="2095156"/>
              <a:ext cx="2048024" cy="397757"/>
            </a:xfrm>
            <a:prstGeom prst="roundRect">
              <a:avLst>
                <a:gd name="adj" fmla="val 13132"/>
              </a:avLst>
            </a:prstGeom>
            <a:ln/>
          </p:spPr>
          <p:style>
            <a:lnRef idx="1">
              <a:schemeClr val="accent2"/>
            </a:lnRef>
            <a:fillRef idx="2">
              <a:schemeClr val="accent2"/>
            </a:fillRef>
            <a:effectRef idx="1">
              <a:schemeClr val="accent2"/>
            </a:effectRef>
            <a:fontRef idx="minor">
              <a:schemeClr val="dk1"/>
            </a:fontRef>
          </p:style>
          <p:txBody>
            <a:bodyPr lIns="0" tIns="0" rIns="0" bIns="0" rtlCol="0" anchor="t"/>
            <a:lstStyle/>
            <a:p>
              <a:pPr algn="ctr"/>
              <a:endParaRPr lang="en-US" dirty="0">
                <a:solidFill>
                  <a:schemeClr val="tx2"/>
                </a:solidFill>
              </a:endParaRPr>
            </a:p>
          </p:txBody>
        </p:sp>
        <p:sp>
          <p:nvSpPr>
            <p:cNvPr id="23" name="Rounded Rectangle 22"/>
            <p:cNvSpPr/>
            <p:nvPr/>
          </p:nvSpPr>
          <p:spPr>
            <a:xfrm>
              <a:off x="10714874" y="1194611"/>
              <a:ext cx="230273" cy="900545"/>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24" name="Rounded Rectangle 23"/>
            <p:cNvSpPr/>
            <p:nvPr/>
          </p:nvSpPr>
          <p:spPr>
            <a:xfrm>
              <a:off x="10939085" y="1194611"/>
              <a:ext cx="230273" cy="900545"/>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25" name="Rounded Rectangle 24"/>
            <p:cNvSpPr/>
            <p:nvPr/>
          </p:nvSpPr>
          <p:spPr>
            <a:xfrm>
              <a:off x="11157235" y="1194611"/>
              <a:ext cx="230273" cy="900545"/>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26" name="Rounded Rectangle 25"/>
            <p:cNvSpPr/>
            <p:nvPr/>
          </p:nvSpPr>
          <p:spPr>
            <a:xfrm>
              <a:off x="11387509" y="1194611"/>
              <a:ext cx="230273" cy="900545"/>
            </a:xfrm>
            <a:prstGeom prst="roundRect">
              <a:avLst>
                <a:gd name="adj" fmla="val 24800"/>
              </a:avLst>
            </a:prstGeom>
            <a:solidFill>
              <a:schemeClr val="tx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solidFill>
                  <a:schemeClr val="tx2"/>
                </a:solidFill>
              </a:endParaRPr>
            </a:p>
          </p:txBody>
        </p:sp>
        <p:sp>
          <p:nvSpPr>
            <p:cNvPr id="27" name="Oval 26"/>
            <p:cNvSpPr/>
            <p:nvPr/>
          </p:nvSpPr>
          <p:spPr>
            <a:xfrm>
              <a:off x="10401828" y="1627935"/>
              <a:ext cx="69757" cy="8878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8" name="Oval 27"/>
            <p:cNvSpPr/>
            <p:nvPr/>
          </p:nvSpPr>
          <p:spPr>
            <a:xfrm>
              <a:off x="10507871" y="1627935"/>
              <a:ext cx="69757" cy="8878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9" name="Oval 28"/>
            <p:cNvSpPr/>
            <p:nvPr/>
          </p:nvSpPr>
          <p:spPr>
            <a:xfrm>
              <a:off x="10613914" y="1627935"/>
              <a:ext cx="69757" cy="8878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pic>
        <p:nvPicPr>
          <p:cNvPr id="31" name="Picture 3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69795" y="2016378"/>
            <a:ext cx="649224" cy="649224"/>
          </a:xfrm>
          <a:prstGeom prst="rect">
            <a:avLst/>
          </a:prstGeom>
        </p:spPr>
      </p:pic>
      <p:sp>
        <p:nvSpPr>
          <p:cNvPr id="32" name="TextBox 31"/>
          <p:cNvSpPr txBox="1"/>
          <p:nvPr/>
        </p:nvSpPr>
        <p:spPr>
          <a:xfrm>
            <a:off x="488897" y="1069518"/>
            <a:ext cx="2028835" cy="369332"/>
          </a:xfrm>
          <a:prstGeom prst="rect">
            <a:avLst/>
          </a:prstGeom>
          <a:noFill/>
          <a:ln>
            <a:noFill/>
          </a:ln>
        </p:spPr>
        <p:txBody>
          <a:bodyPr wrap="square" lIns="0" tIns="0" rIns="0" bIns="0" rtlCol="0">
            <a:spAutoFit/>
          </a:bodyPr>
          <a:lstStyle/>
          <a:p>
            <a:r>
              <a:rPr lang="en-US" sz="2400" b="1" dirty="0" smtClean="0">
                <a:solidFill>
                  <a:srgbClr val="009FDB"/>
                </a:solidFill>
              </a:rPr>
              <a:t>CI/CD Process</a:t>
            </a:r>
          </a:p>
        </p:txBody>
      </p:sp>
      <p:pic>
        <p:nvPicPr>
          <p:cNvPr id="33" name="Picture 3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915846" y="2016378"/>
            <a:ext cx="649224" cy="649224"/>
          </a:xfrm>
          <a:prstGeom prst="rect">
            <a:avLst/>
          </a:prstGeom>
        </p:spPr>
      </p:pic>
      <p:cxnSp>
        <p:nvCxnSpPr>
          <p:cNvPr id="35" name="Straight Arrow Connector 34"/>
          <p:cNvCxnSpPr/>
          <p:nvPr/>
        </p:nvCxnSpPr>
        <p:spPr>
          <a:xfrm>
            <a:off x="5038564" y="2971339"/>
            <a:ext cx="636073" cy="1434406"/>
          </a:xfrm>
          <a:prstGeom prst="straightConnector1">
            <a:avLst/>
          </a:prstGeom>
          <a:ln w="3810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725941" y="2206228"/>
            <a:ext cx="3621133" cy="389303"/>
          </a:xfrm>
          <a:prstGeom prst="straightConnector1">
            <a:avLst/>
          </a:prstGeom>
          <a:ln w="3810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857133" y="2928934"/>
            <a:ext cx="898259" cy="215444"/>
          </a:xfrm>
          <a:prstGeom prst="rect">
            <a:avLst/>
          </a:prstGeom>
          <a:noFill/>
          <a:ln>
            <a:noFill/>
          </a:ln>
        </p:spPr>
        <p:txBody>
          <a:bodyPr wrap="none" lIns="0" tIns="0" rIns="0" bIns="0" rtlCol="0">
            <a:spAutoFit/>
          </a:bodyPr>
          <a:lstStyle/>
          <a:p>
            <a:r>
              <a:rPr lang="en-US" sz="1400" dirty="0" smtClean="0">
                <a:solidFill>
                  <a:schemeClr val="tx2"/>
                </a:solidFill>
              </a:rPr>
              <a:t>Deployment</a:t>
            </a:r>
          </a:p>
        </p:txBody>
      </p:sp>
      <p:sp>
        <p:nvSpPr>
          <p:cNvPr id="51" name="Oval 50"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2" name="Oval 51"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3" name="Oval 52"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4" name="Oval 53"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5" name="Oval 54" title="Section circle"/>
          <p:cNvSpPr/>
          <p:nvPr/>
        </p:nvSpPr>
        <p:spPr>
          <a:xfrm>
            <a:off x="1110214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6" name="Oval 55" title="Section circle"/>
          <p:cNvSpPr/>
          <p:nvPr/>
        </p:nvSpPr>
        <p:spPr>
          <a:xfrm>
            <a:off x="1098626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7" name="Oval 56" title="Section circle"/>
          <p:cNvSpPr/>
          <p:nvPr/>
        </p:nvSpPr>
        <p:spPr>
          <a:xfrm>
            <a:off x="1087196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58" name="Oval 57"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9" name="Oval 58"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0" name="Oval 59"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1" name="Oval 60"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6" name="Rectangle 45"/>
          <p:cNvSpPr/>
          <p:nvPr/>
        </p:nvSpPr>
        <p:spPr>
          <a:xfrm rot="5400000">
            <a:off x="10300800" y="4765193"/>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369609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Kubernetes and Container Management</a:t>
            </a:r>
          </a:p>
          <a:p>
            <a:endParaRPr lang="en-US" sz="1400" dirty="0" smtClean="0"/>
          </a:p>
          <a:p>
            <a:pPr lvl="1"/>
            <a:r>
              <a:rPr lang="en-US" dirty="0" smtClean="0"/>
              <a:t>Kubernetes is a container manager.</a:t>
            </a:r>
          </a:p>
          <a:p>
            <a:pPr lvl="2"/>
            <a:r>
              <a:rPr lang="en-US" dirty="0" smtClean="0"/>
              <a:t>It </a:t>
            </a:r>
            <a:r>
              <a:rPr lang="en-US" dirty="0"/>
              <a:t>can manage any number of </a:t>
            </a:r>
            <a:r>
              <a:rPr lang="en-US" dirty="0" smtClean="0"/>
              <a:t>containers.</a:t>
            </a:r>
            <a:endParaRPr lang="en-US" dirty="0"/>
          </a:p>
          <a:p>
            <a:pPr lvl="2"/>
            <a:r>
              <a:rPr lang="en-US" dirty="0" smtClean="0"/>
              <a:t>It </a:t>
            </a:r>
            <a:r>
              <a:rPr lang="en-US" dirty="0"/>
              <a:t>monitors and reacts to outages, failures, or scalability </a:t>
            </a:r>
            <a:r>
              <a:rPr lang="en-US" dirty="0" smtClean="0"/>
              <a:t>needs.</a:t>
            </a:r>
            <a:endParaRPr lang="en-US" dirty="0"/>
          </a:p>
          <a:p>
            <a:pPr lvl="2"/>
            <a:r>
              <a:rPr lang="en-US" dirty="0" smtClean="0"/>
              <a:t>It </a:t>
            </a:r>
            <a:r>
              <a:rPr lang="en-US" dirty="0"/>
              <a:t>can start, stop, and move containers at </a:t>
            </a:r>
            <a:r>
              <a:rPr lang="en-US" dirty="0" smtClean="0"/>
              <a:t>will.</a:t>
            </a:r>
            <a:endParaRPr lang="en-US" dirty="0"/>
          </a:p>
          <a:p>
            <a:pPr lvl="2"/>
            <a:endParaRPr lang="en-US" dirty="0"/>
          </a:p>
          <a:p>
            <a:pPr lvl="1"/>
            <a:r>
              <a:rPr lang="en-US" dirty="0" smtClean="0"/>
              <a:t>Kubernetes runs containers inside pods.</a:t>
            </a:r>
          </a:p>
          <a:p>
            <a:pPr lvl="2"/>
            <a:r>
              <a:rPr lang="en-US" dirty="0"/>
              <a:t>A pod is a group of one or more containers and the resources needed to run those containers.</a:t>
            </a:r>
          </a:p>
          <a:p>
            <a:pPr lvl="2"/>
            <a:r>
              <a:rPr lang="en-US" dirty="0"/>
              <a:t>A pod is basically a “logical host” or similar to a virtual machine.</a:t>
            </a:r>
          </a:p>
          <a:p>
            <a:pPr lvl="2"/>
            <a:r>
              <a:rPr lang="en-US" dirty="0"/>
              <a:t>Containers are grouped into pods and always run together, similar to the way multiple processes may have been deployed onto a single host in the past.</a:t>
            </a:r>
          </a:p>
          <a:p>
            <a:pPr lvl="2"/>
            <a:endParaRPr lang="en-US" dirty="0"/>
          </a:p>
          <a:p>
            <a:pPr lvl="1"/>
            <a:r>
              <a:rPr lang="en-US" dirty="0" smtClean="0"/>
              <a:t>Kubernetes runs pods on nodes in a cluster.</a:t>
            </a:r>
          </a:p>
          <a:p>
            <a:pPr lvl="1"/>
            <a:endParaRPr lang="en-US" dirty="0" smtClean="0"/>
          </a:p>
        </p:txBody>
      </p:sp>
      <p:sp>
        <p:nvSpPr>
          <p:cNvPr id="4" name="Title 3"/>
          <p:cNvSpPr>
            <a:spLocks noGrp="1"/>
          </p:cNvSpPr>
          <p:nvPr>
            <p:ph type="title"/>
          </p:nvPr>
        </p:nvSpPr>
        <p:spPr/>
        <p:txBody>
          <a:bodyPr/>
          <a:lstStyle/>
          <a:p>
            <a:r>
              <a:rPr lang="en-US" dirty="0" smtClean="0"/>
              <a:t>Kubernetes</a:t>
            </a:r>
            <a:endParaRPr lang="en-US" dirty="0"/>
          </a:p>
        </p:txBody>
      </p:sp>
      <p:sp>
        <p:nvSpPr>
          <p:cNvPr id="17" name="Oval 16"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10214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098626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87196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Rectangle 27"/>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14248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a:t>Kubernetes </a:t>
            </a:r>
            <a:r>
              <a:rPr lang="en-US" dirty="0" smtClean="0"/>
              <a:t>Features</a:t>
            </a:r>
          </a:p>
          <a:p>
            <a:endParaRPr lang="en-US" sz="1400" dirty="0"/>
          </a:p>
          <a:p>
            <a:pPr lvl="1"/>
            <a:r>
              <a:rPr lang="en-US" dirty="0" smtClean="0"/>
              <a:t>Kubernetes uses a cluster of nodes.</a:t>
            </a:r>
          </a:p>
          <a:p>
            <a:pPr lvl="2"/>
            <a:r>
              <a:rPr lang="en-US" dirty="0"/>
              <a:t>Dynamically schedules work onto each node as needed.</a:t>
            </a:r>
          </a:p>
          <a:p>
            <a:pPr lvl="2"/>
            <a:r>
              <a:rPr lang="en-US" dirty="0"/>
              <a:t>Kubernetes management software is installed on each node.</a:t>
            </a:r>
          </a:p>
          <a:p>
            <a:pPr lvl="2"/>
            <a:r>
              <a:rPr lang="en-US" dirty="0"/>
              <a:t>The cluster is managed by the Kubernetes Master.</a:t>
            </a:r>
          </a:p>
          <a:p>
            <a:pPr lvl="2"/>
            <a:endParaRPr lang="en-US" dirty="0" smtClean="0"/>
          </a:p>
          <a:p>
            <a:pPr lvl="1"/>
            <a:r>
              <a:rPr lang="en-US" dirty="0" smtClean="0"/>
              <a:t>Each node can be either a physical (real) or virtual machine.</a:t>
            </a:r>
          </a:p>
          <a:p>
            <a:pPr lvl="2"/>
            <a:endParaRPr lang="en-US" dirty="0"/>
          </a:p>
          <a:p>
            <a:pPr lvl="1"/>
            <a:r>
              <a:rPr lang="en-US" dirty="0" smtClean="0"/>
              <a:t>The Kubernetes master can be a real or virtual machine.</a:t>
            </a:r>
            <a:endParaRPr lang="en-US" dirty="0"/>
          </a:p>
        </p:txBody>
      </p:sp>
      <p:sp>
        <p:nvSpPr>
          <p:cNvPr id="4" name="Title 3"/>
          <p:cNvSpPr>
            <a:spLocks noGrp="1"/>
          </p:cNvSpPr>
          <p:nvPr>
            <p:ph type="title"/>
          </p:nvPr>
        </p:nvSpPr>
        <p:spPr/>
        <p:txBody>
          <a:bodyPr/>
          <a:lstStyle/>
          <a:p>
            <a:r>
              <a:rPr lang="en-US" dirty="0" smtClean="0"/>
              <a:t>Kubernetes</a:t>
            </a:r>
            <a:endParaRPr lang="en-US" dirty="0"/>
          </a:p>
        </p:txBody>
      </p:sp>
      <p:sp>
        <p:nvSpPr>
          <p:cNvPr id="17" name="Oval 16"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10214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098626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87196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Rectangle 27"/>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11703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1451117" y="996755"/>
            <a:ext cx="9120249" cy="5355772"/>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pPr algn="ctr"/>
            <a:r>
              <a:rPr lang="en-US" dirty="0" smtClean="0"/>
              <a:t>Kubernetes Cluster</a:t>
            </a: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64</a:t>
            </a:fld>
            <a:r>
              <a:rPr lang="en-US" dirty="0" smtClean="0"/>
              <a:t> </a:t>
            </a:r>
            <a:endParaRPr lang="en-US" dirty="0"/>
          </a:p>
        </p:txBody>
      </p:sp>
      <p:sp>
        <p:nvSpPr>
          <p:cNvPr id="4" name="Title 3"/>
          <p:cNvSpPr>
            <a:spLocks noGrp="1"/>
          </p:cNvSpPr>
          <p:nvPr>
            <p:ph type="title"/>
          </p:nvPr>
        </p:nvSpPr>
        <p:spPr/>
        <p:txBody>
          <a:bodyPr/>
          <a:lstStyle/>
          <a:p>
            <a:r>
              <a:rPr lang="en-US" dirty="0" smtClean="0"/>
              <a:t>Kubernetes Cluster</a:t>
            </a:r>
            <a:endParaRPr lang="en-US" dirty="0"/>
          </a:p>
        </p:txBody>
      </p:sp>
      <p:sp>
        <p:nvSpPr>
          <p:cNvPr id="5" name="Rounded Rectangle 4"/>
          <p:cNvSpPr/>
          <p:nvPr/>
        </p:nvSpPr>
        <p:spPr>
          <a:xfrm>
            <a:off x="3967101" y="1694432"/>
            <a:ext cx="3930733" cy="1294411"/>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Master</a:t>
            </a:r>
            <a:endParaRPr lang="en-US" dirty="0"/>
          </a:p>
        </p:txBody>
      </p:sp>
      <p:sp>
        <p:nvSpPr>
          <p:cNvPr id="6" name="Rectangle 5"/>
          <p:cNvSpPr/>
          <p:nvPr/>
        </p:nvSpPr>
        <p:spPr>
          <a:xfrm>
            <a:off x="4459927" y="2187257"/>
            <a:ext cx="1472540" cy="659082"/>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API Server</a:t>
            </a:r>
            <a:endParaRPr lang="en-US" dirty="0">
              <a:solidFill>
                <a:schemeClr val="tx2"/>
              </a:solidFill>
            </a:endParaRPr>
          </a:p>
        </p:txBody>
      </p:sp>
      <p:sp>
        <p:nvSpPr>
          <p:cNvPr id="7" name="Rectangle 6"/>
          <p:cNvSpPr/>
          <p:nvPr/>
        </p:nvSpPr>
        <p:spPr>
          <a:xfrm>
            <a:off x="5979969" y="2187257"/>
            <a:ext cx="1472540" cy="659082"/>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Replication Controller</a:t>
            </a:r>
            <a:endParaRPr lang="en-US" dirty="0">
              <a:solidFill>
                <a:schemeClr val="tx2"/>
              </a:solidFill>
            </a:endParaRPr>
          </a:p>
        </p:txBody>
      </p:sp>
      <p:sp>
        <p:nvSpPr>
          <p:cNvPr id="8" name="Rounded Rectangle 7"/>
          <p:cNvSpPr/>
          <p:nvPr/>
        </p:nvSpPr>
        <p:spPr>
          <a:xfrm>
            <a:off x="1931258" y="3324320"/>
            <a:ext cx="2084929" cy="2660072"/>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Node</a:t>
            </a:r>
            <a:endParaRPr lang="en-US" dirty="0"/>
          </a:p>
        </p:txBody>
      </p:sp>
      <p:sp>
        <p:nvSpPr>
          <p:cNvPr id="9" name="Rectangle 8"/>
          <p:cNvSpPr/>
          <p:nvPr/>
        </p:nvSpPr>
        <p:spPr>
          <a:xfrm>
            <a:off x="2198857" y="3995274"/>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kubelet</a:t>
            </a:r>
            <a:endParaRPr lang="en-US" dirty="0">
              <a:solidFill>
                <a:schemeClr val="tx2"/>
              </a:solidFill>
            </a:endParaRPr>
          </a:p>
        </p:txBody>
      </p:sp>
      <p:sp>
        <p:nvSpPr>
          <p:cNvPr id="10" name="Rectangle 9"/>
          <p:cNvSpPr/>
          <p:nvPr/>
        </p:nvSpPr>
        <p:spPr>
          <a:xfrm>
            <a:off x="2198857" y="4600916"/>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kube-proxy</a:t>
            </a:r>
            <a:endParaRPr lang="en-US" dirty="0">
              <a:solidFill>
                <a:schemeClr val="tx2"/>
              </a:solidFill>
            </a:endParaRPr>
          </a:p>
        </p:txBody>
      </p:sp>
      <p:sp>
        <p:nvSpPr>
          <p:cNvPr id="11" name="Rectangle 10"/>
          <p:cNvSpPr/>
          <p:nvPr/>
        </p:nvSpPr>
        <p:spPr>
          <a:xfrm>
            <a:off x="2198857" y="5230307"/>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Docker</a:t>
            </a:r>
            <a:endParaRPr lang="en-US" dirty="0">
              <a:solidFill>
                <a:schemeClr val="tx2"/>
              </a:solidFill>
            </a:endParaRPr>
          </a:p>
        </p:txBody>
      </p:sp>
      <p:sp>
        <p:nvSpPr>
          <p:cNvPr id="12" name="Rounded Rectangle 11"/>
          <p:cNvSpPr/>
          <p:nvPr/>
        </p:nvSpPr>
        <p:spPr>
          <a:xfrm>
            <a:off x="4283786" y="3324320"/>
            <a:ext cx="2084929" cy="2660072"/>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Node</a:t>
            </a:r>
            <a:endParaRPr lang="en-US" dirty="0"/>
          </a:p>
        </p:txBody>
      </p:sp>
      <p:sp>
        <p:nvSpPr>
          <p:cNvPr id="13" name="Rectangle 12"/>
          <p:cNvSpPr/>
          <p:nvPr/>
        </p:nvSpPr>
        <p:spPr>
          <a:xfrm>
            <a:off x="4551385" y="3995274"/>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kubelet</a:t>
            </a:r>
            <a:endParaRPr lang="en-US" dirty="0">
              <a:solidFill>
                <a:schemeClr val="tx2"/>
              </a:solidFill>
            </a:endParaRPr>
          </a:p>
        </p:txBody>
      </p:sp>
      <p:sp>
        <p:nvSpPr>
          <p:cNvPr id="14" name="Rectangle 13"/>
          <p:cNvSpPr/>
          <p:nvPr/>
        </p:nvSpPr>
        <p:spPr>
          <a:xfrm>
            <a:off x="4551385" y="4600916"/>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kube-proxy</a:t>
            </a:r>
            <a:endParaRPr lang="en-US" dirty="0">
              <a:solidFill>
                <a:schemeClr val="tx2"/>
              </a:solidFill>
            </a:endParaRPr>
          </a:p>
        </p:txBody>
      </p:sp>
      <p:sp>
        <p:nvSpPr>
          <p:cNvPr id="15" name="Rectangle 14"/>
          <p:cNvSpPr/>
          <p:nvPr/>
        </p:nvSpPr>
        <p:spPr>
          <a:xfrm>
            <a:off x="4551385" y="5230307"/>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Docker</a:t>
            </a:r>
            <a:endParaRPr lang="en-US" dirty="0">
              <a:solidFill>
                <a:schemeClr val="tx2"/>
              </a:solidFill>
            </a:endParaRPr>
          </a:p>
        </p:txBody>
      </p:sp>
      <p:sp>
        <p:nvSpPr>
          <p:cNvPr id="16" name="Rounded Rectangle 15"/>
          <p:cNvSpPr/>
          <p:nvPr/>
        </p:nvSpPr>
        <p:spPr>
          <a:xfrm>
            <a:off x="8036389" y="3324320"/>
            <a:ext cx="2084929" cy="2660072"/>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Node</a:t>
            </a:r>
            <a:endParaRPr lang="en-US" dirty="0"/>
          </a:p>
        </p:txBody>
      </p:sp>
      <p:sp>
        <p:nvSpPr>
          <p:cNvPr id="17" name="Rectangle 16"/>
          <p:cNvSpPr/>
          <p:nvPr/>
        </p:nvSpPr>
        <p:spPr>
          <a:xfrm>
            <a:off x="8303988" y="3995274"/>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kubelet</a:t>
            </a:r>
            <a:endParaRPr lang="en-US" dirty="0">
              <a:solidFill>
                <a:schemeClr val="tx2"/>
              </a:solidFill>
            </a:endParaRPr>
          </a:p>
        </p:txBody>
      </p:sp>
      <p:sp>
        <p:nvSpPr>
          <p:cNvPr id="18" name="Rectangle 17"/>
          <p:cNvSpPr/>
          <p:nvPr/>
        </p:nvSpPr>
        <p:spPr>
          <a:xfrm>
            <a:off x="8303988" y="4600916"/>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kube-proxy</a:t>
            </a:r>
            <a:endParaRPr lang="en-US" dirty="0">
              <a:solidFill>
                <a:schemeClr val="tx2"/>
              </a:solidFill>
            </a:endParaRPr>
          </a:p>
        </p:txBody>
      </p:sp>
      <p:sp>
        <p:nvSpPr>
          <p:cNvPr id="19" name="Rectangle 18"/>
          <p:cNvSpPr/>
          <p:nvPr/>
        </p:nvSpPr>
        <p:spPr>
          <a:xfrm>
            <a:off x="8303988" y="5230307"/>
            <a:ext cx="1472540" cy="528453"/>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dirty="0" smtClean="0">
                <a:solidFill>
                  <a:schemeClr val="tx2"/>
                </a:solidFill>
              </a:rPr>
              <a:t>Docker</a:t>
            </a:r>
            <a:endParaRPr lang="en-US" dirty="0">
              <a:solidFill>
                <a:schemeClr val="tx2"/>
              </a:solidFill>
            </a:endParaRPr>
          </a:p>
        </p:txBody>
      </p:sp>
      <p:sp>
        <p:nvSpPr>
          <p:cNvPr id="20" name="Oval 19"/>
          <p:cNvSpPr/>
          <p:nvPr/>
        </p:nvSpPr>
        <p:spPr>
          <a:xfrm>
            <a:off x="6859413" y="4359981"/>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Oval 20"/>
          <p:cNvSpPr/>
          <p:nvPr/>
        </p:nvSpPr>
        <p:spPr>
          <a:xfrm>
            <a:off x="7118162" y="4359981"/>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p:cNvSpPr/>
          <p:nvPr/>
        </p:nvSpPr>
        <p:spPr>
          <a:xfrm>
            <a:off x="7356587" y="4359981"/>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6" name="Oval 35"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7" name="Oval 36"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8" name="Oval 37"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9" name="Oval 38"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1" name="Oval 40" title="Section circle"/>
          <p:cNvSpPr/>
          <p:nvPr/>
        </p:nvSpPr>
        <p:spPr>
          <a:xfrm>
            <a:off x="1098626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2" name="Oval 41" title="Section circle"/>
          <p:cNvSpPr/>
          <p:nvPr/>
        </p:nvSpPr>
        <p:spPr>
          <a:xfrm>
            <a:off x="1087196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3" name="Oval 42"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4" name="Oval 43"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5" name="Oval 44"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46" name="Oval 45"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7" name="Rectangle 46"/>
          <p:cNvSpPr/>
          <p:nvPr/>
        </p:nvSpPr>
        <p:spPr>
          <a:xfrm rot="5400000">
            <a:off x="10283900" y="4695865"/>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610821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Kubernetes Framework Components</a:t>
            </a:r>
          </a:p>
          <a:p>
            <a:pPr lvl="2"/>
            <a:endParaRPr lang="en-US" dirty="0" smtClean="0">
              <a:solidFill>
                <a:schemeClr val="tx2"/>
              </a:solidFill>
            </a:endParaRPr>
          </a:p>
          <a:p>
            <a:pPr lvl="1"/>
            <a:r>
              <a:rPr lang="en-US" dirty="0" smtClean="0">
                <a:solidFill>
                  <a:schemeClr val="tx2"/>
                </a:solidFill>
              </a:rPr>
              <a:t>Kubernetes framework components are installed on the hosts in a cluster</a:t>
            </a:r>
            <a:r>
              <a:rPr lang="en-US" sz="1800" dirty="0" smtClean="0">
                <a:solidFill>
                  <a:schemeClr val="tx2"/>
                </a:solidFill>
              </a:rPr>
              <a:t>.</a:t>
            </a:r>
          </a:p>
          <a:p>
            <a:pPr marL="285750" indent="-285750">
              <a:lnSpc>
                <a:spcPct val="100000"/>
              </a:lnSpc>
              <a:spcAft>
                <a:spcPts val="0"/>
              </a:spcAft>
              <a:buFont typeface="Arial" panose="020B0604020202020204" pitchFamily="34" charset="0"/>
              <a:buChar char="•"/>
            </a:pPr>
            <a:endParaRPr lang="en-US" sz="1400" dirty="0" smtClean="0">
              <a:solidFill>
                <a:schemeClr val="tx2"/>
              </a:solidFill>
            </a:endParaRPr>
          </a:p>
          <a:p>
            <a:pPr lvl="4">
              <a:spcAft>
                <a:spcPts val="0"/>
              </a:spcAft>
              <a:buFont typeface="Arial" panose="020B0604020202020204" pitchFamily="34" charset="0"/>
              <a:buChar char="•"/>
            </a:pPr>
            <a:r>
              <a:rPr lang="en-US" b="1" dirty="0"/>
              <a:t>API Server</a:t>
            </a:r>
          </a:p>
          <a:p>
            <a:pPr lvl="5">
              <a:spcAft>
                <a:spcPts val="0"/>
              </a:spcAft>
              <a:buFont typeface="Courier New" panose="02070309020205020404" pitchFamily="49" charset="0"/>
              <a:buChar char="o"/>
            </a:pPr>
            <a:r>
              <a:rPr lang="en-US" dirty="0"/>
              <a:t>The </a:t>
            </a:r>
            <a:r>
              <a:rPr lang="en-US" dirty="0" smtClean="0"/>
              <a:t>API </a:t>
            </a:r>
            <a:r>
              <a:rPr lang="en-US" dirty="0"/>
              <a:t>server provides an interface to the </a:t>
            </a:r>
            <a:r>
              <a:rPr lang="en-US" dirty="0" smtClean="0"/>
              <a:t>cluster.</a:t>
            </a:r>
            <a:endParaRPr lang="en-US" dirty="0"/>
          </a:p>
          <a:p>
            <a:pPr lvl="4">
              <a:spcAft>
                <a:spcPts val="0"/>
              </a:spcAft>
              <a:buFont typeface="Arial" panose="020B0604020202020204" pitchFamily="34" charset="0"/>
              <a:buChar char="•"/>
            </a:pPr>
            <a:endParaRPr lang="en-US" sz="800" dirty="0"/>
          </a:p>
          <a:p>
            <a:pPr lvl="4">
              <a:spcAft>
                <a:spcPts val="0"/>
              </a:spcAft>
              <a:buFont typeface="Arial" panose="020B0604020202020204" pitchFamily="34" charset="0"/>
              <a:buChar char="•"/>
            </a:pPr>
            <a:r>
              <a:rPr lang="en-US" b="1" dirty="0"/>
              <a:t>Replication Controller</a:t>
            </a:r>
          </a:p>
          <a:p>
            <a:pPr lvl="5">
              <a:spcAft>
                <a:spcPts val="0"/>
              </a:spcAft>
              <a:buFont typeface="Courier New" panose="02070309020205020404" pitchFamily="49" charset="0"/>
              <a:buChar char="o"/>
            </a:pPr>
            <a:r>
              <a:rPr lang="en-US" dirty="0"/>
              <a:t>The replication controller manages the deployed services and ensures that the desired services, and number of instances, are always </a:t>
            </a:r>
            <a:r>
              <a:rPr lang="en-US" dirty="0" smtClean="0"/>
              <a:t>running.</a:t>
            </a:r>
            <a:endParaRPr lang="en-US" dirty="0"/>
          </a:p>
          <a:p>
            <a:pPr lvl="4">
              <a:spcAft>
                <a:spcPts val="0"/>
              </a:spcAft>
              <a:buFont typeface="Arial" panose="020B0604020202020204" pitchFamily="34" charset="0"/>
              <a:buChar char="•"/>
            </a:pPr>
            <a:endParaRPr lang="en-US" sz="800" dirty="0"/>
          </a:p>
          <a:p>
            <a:pPr lvl="4">
              <a:spcAft>
                <a:spcPts val="0"/>
              </a:spcAft>
              <a:buFont typeface="Arial" panose="020B0604020202020204" pitchFamily="34" charset="0"/>
              <a:buChar char="•"/>
            </a:pPr>
            <a:r>
              <a:rPr lang="en-US" b="1" dirty="0"/>
              <a:t>Kubelet</a:t>
            </a:r>
          </a:p>
          <a:p>
            <a:pPr lvl="5">
              <a:spcAft>
                <a:spcPts val="0"/>
              </a:spcAft>
              <a:buFont typeface="Courier New" panose="02070309020205020404" pitchFamily="49" charset="0"/>
              <a:buChar char="o"/>
            </a:pPr>
            <a:r>
              <a:rPr lang="en-US" dirty="0"/>
              <a:t>This is the node agent running on each node that provides the Kubernetes framework </a:t>
            </a:r>
            <a:r>
              <a:rPr lang="en-US" dirty="0" smtClean="0"/>
              <a:t>services.</a:t>
            </a:r>
            <a:endParaRPr lang="en-US" dirty="0"/>
          </a:p>
          <a:p>
            <a:pPr lvl="4">
              <a:spcAft>
                <a:spcPts val="0"/>
              </a:spcAft>
              <a:buFont typeface="Arial" panose="020B0604020202020204" pitchFamily="34" charset="0"/>
              <a:buChar char="•"/>
            </a:pPr>
            <a:endParaRPr lang="en-US" sz="800" dirty="0"/>
          </a:p>
          <a:p>
            <a:pPr lvl="4">
              <a:spcAft>
                <a:spcPts val="0"/>
              </a:spcAft>
              <a:buFont typeface="Arial" panose="020B0604020202020204" pitchFamily="34" charset="0"/>
              <a:buChar char="•"/>
            </a:pPr>
            <a:r>
              <a:rPr lang="en-US" b="1" dirty="0"/>
              <a:t>Kube-proxy</a:t>
            </a:r>
          </a:p>
          <a:p>
            <a:pPr lvl="5">
              <a:spcAft>
                <a:spcPts val="0"/>
              </a:spcAft>
              <a:buFont typeface="Courier New" panose="02070309020205020404" pitchFamily="49" charset="0"/>
              <a:buChar char="o"/>
            </a:pPr>
            <a:r>
              <a:rPr lang="en-US" dirty="0"/>
              <a:t>This component allows network connection between </a:t>
            </a:r>
            <a:r>
              <a:rPr lang="en-US" dirty="0" smtClean="0"/>
              <a:t>services.</a:t>
            </a:r>
            <a:endParaRPr lang="en-US" dirty="0"/>
          </a:p>
          <a:p>
            <a:pPr lvl="4">
              <a:spcAft>
                <a:spcPts val="0"/>
              </a:spcAft>
              <a:buFont typeface="Arial" panose="020B0604020202020204" pitchFamily="34" charset="0"/>
              <a:buChar char="•"/>
            </a:pPr>
            <a:endParaRPr lang="en-US" sz="800" dirty="0"/>
          </a:p>
          <a:p>
            <a:pPr lvl="4">
              <a:spcAft>
                <a:spcPts val="0"/>
              </a:spcAft>
              <a:buFont typeface="Arial" panose="020B0604020202020204" pitchFamily="34" charset="0"/>
              <a:buChar char="•"/>
            </a:pPr>
            <a:r>
              <a:rPr lang="en-US" b="1" dirty="0"/>
              <a:t>Docker</a:t>
            </a:r>
          </a:p>
          <a:p>
            <a:pPr lvl="5">
              <a:spcAft>
                <a:spcPts val="0"/>
              </a:spcAft>
              <a:buFont typeface="Courier New" panose="02070309020205020404" pitchFamily="49" charset="0"/>
              <a:buChar char="o"/>
            </a:pPr>
            <a:r>
              <a:rPr lang="en-US" dirty="0"/>
              <a:t>The </a:t>
            </a:r>
            <a:r>
              <a:rPr lang="en-US" dirty="0" smtClean="0"/>
              <a:t>Docker </a:t>
            </a:r>
            <a:r>
              <a:rPr lang="en-US" dirty="0"/>
              <a:t>runtime is needed to be able to run </a:t>
            </a:r>
            <a:r>
              <a:rPr lang="en-US" dirty="0" smtClean="0"/>
              <a:t>Docker containers.</a:t>
            </a:r>
            <a:endParaRPr lang="en-US" dirty="0"/>
          </a:p>
        </p:txBody>
      </p:sp>
      <p:sp>
        <p:nvSpPr>
          <p:cNvPr id="4" name="Title 3"/>
          <p:cNvSpPr>
            <a:spLocks noGrp="1"/>
          </p:cNvSpPr>
          <p:nvPr>
            <p:ph type="title"/>
          </p:nvPr>
        </p:nvSpPr>
        <p:spPr/>
        <p:txBody>
          <a:bodyPr/>
          <a:lstStyle/>
          <a:p>
            <a:r>
              <a:rPr lang="en-US" dirty="0" smtClean="0"/>
              <a:t>Kubernetes</a:t>
            </a:r>
            <a:endParaRPr lang="en-US" dirty="0"/>
          </a:p>
        </p:txBody>
      </p:sp>
      <p:sp>
        <p:nvSpPr>
          <p:cNvPr id="17" name="Oval 16"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098626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87196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Rectangle 27"/>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610951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Kubernetes Pods</a:t>
            </a:r>
          </a:p>
          <a:p>
            <a:endParaRPr lang="en-US" sz="1400" dirty="0" smtClean="0"/>
          </a:p>
          <a:p>
            <a:pPr lvl="1"/>
            <a:r>
              <a:rPr lang="en-US" dirty="0" smtClean="0"/>
              <a:t>Pods are hosts for the services.</a:t>
            </a:r>
          </a:p>
          <a:p>
            <a:pPr lvl="3">
              <a:buFont typeface="Arial" panose="020B0604020202020204" pitchFamily="34" charset="0"/>
              <a:buChar char="•"/>
            </a:pPr>
            <a:r>
              <a:rPr lang="en-US" dirty="0"/>
              <a:t>Kubernetes schedules pods for execution on the nodes in a </a:t>
            </a:r>
            <a:r>
              <a:rPr lang="en-US" dirty="0" smtClean="0"/>
              <a:t>cluster.</a:t>
            </a:r>
            <a:endParaRPr lang="en-US" dirty="0"/>
          </a:p>
          <a:p>
            <a:pPr lvl="3">
              <a:buFont typeface="Arial" panose="020B0604020202020204" pitchFamily="34" charset="0"/>
              <a:buChar char="•"/>
            </a:pPr>
            <a:r>
              <a:rPr lang="en-US" dirty="0"/>
              <a:t>A pod can contain one or more </a:t>
            </a:r>
            <a:r>
              <a:rPr lang="en-US" dirty="0" smtClean="0"/>
              <a:t>containers.</a:t>
            </a:r>
            <a:endParaRPr lang="en-US" dirty="0"/>
          </a:p>
          <a:p>
            <a:pPr lvl="3">
              <a:buFont typeface="Arial" panose="020B0604020202020204" pitchFamily="34" charset="0"/>
              <a:buChar char="•"/>
            </a:pPr>
            <a:r>
              <a:rPr lang="en-US" dirty="0"/>
              <a:t>All of the containers grouped into a pod are run together as a </a:t>
            </a:r>
            <a:r>
              <a:rPr lang="en-US" dirty="0" smtClean="0"/>
              <a:t>unit.</a:t>
            </a:r>
            <a:endParaRPr lang="en-US" dirty="0"/>
          </a:p>
          <a:p>
            <a:pPr lvl="3">
              <a:buFont typeface="Arial" panose="020B0604020202020204" pitchFamily="34" charset="0"/>
              <a:buChar char="•"/>
            </a:pPr>
            <a:r>
              <a:rPr lang="en-US" dirty="0"/>
              <a:t>Each pod has its own network namespace</a:t>
            </a:r>
            <a:r>
              <a:rPr lang="en-US" dirty="0" smtClean="0"/>
              <a:t>.  Within the pod, every service can access every other service as “localhost”.</a:t>
            </a:r>
          </a:p>
          <a:p>
            <a:pPr lvl="2"/>
            <a:endParaRPr lang="en-US" dirty="0"/>
          </a:p>
          <a:p>
            <a:pPr lvl="1"/>
            <a:r>
              <a:rPr lang="en-US" dirty="0" smtClean="0"/>
              <a:t>Pods are ephemeral.</a:t>
            </a:r>
          </a:p>
          <a:p>
            <a:pPr lvl="3">
              <a:buFont typeface="Arial" panose="020B0604020202020204" pitchFamily="34" charset="0"/>
              <a:buChar char="•"/>
            </a:pPr>
            <a:r>
              <a:rPr lang="en-US" dirty="0"/>
              <a:t>Pods move, can be created and destroyed, based on the replication controller </a:t>
            </a:r>
            <a:r>
              <a:rPr lang="en-US" dirty="0" smtClean="0"/>
              <a:t>decisions.</a:t>
            </a:r>
            <a:endParaRPr lang="en-US" dirty="0"/>
          </a:p>
          <a:p>
            <a:pPr lvl="2"/>
            <a:endParaRPr lang="en-US" dirty="0"/>
          </a:p>
          <a:p>
            <a:pPr lvl="1"/>
            <a:r>
              <a:rPr lang="en-US" dirty="0" smtClean="0"/>
              <a:t>Pods can be labeled.</a:t>
            </a:r>
          </a:p>
          <a:p>
            <a:pPr lvl="3">
              <a:buFont typeface="Arial" panose="020B0604020202020204" pitchFamily="34" charset="0"/>
              <a:buChar char="•"/>
            </a:pPr>
            <a:r>
              <a:rPr lang="en-US" dirty="0"/>
              <a:t>Labels are user defined attributes, specified as a key=value </a:t>
            </a:r>
            <a:r>
              <a:rPr lang="en-US" dirty="0" smtClean="0"/>
              <a:t>pair.</a:t>
            </a:r>
            <a:endParaRPr lang="en-US" dirty="0"/>
          </a:p>
          <a:p>
            <a:pPr lvl="3">
              <a:buFont typeface="Arial" panose="020B0604020202020204" pitchFamily="34" charset="0"/>
              <a:buChar char="•"/>
            </a:pPr>
            <a:r>
              <a:rPr lang="en-US" dirty="0"/>
              <a:t>Labels are used to select </a:t>
            </a:r>
            <a:r>
              <a:rPr lang="en-US" dirty="0" smtClean="0"/>
              <a:t>pods.</a:t>
            </a:r>
            <a:endParaRPr lang="en-US" dirty="0"/>
          </a:p>
          <a:p>
            <a:pPr lvl="3">
              <a:buFont typeface="Arial" panose="020B0604020202020204" pitchFamily="34" charset="0"/>
              <a:buChar char="•"/>
            </a:pPr>
            <a:r>
              <a:rPr lang="en-US" dirty="0"/>
              <a:t>Labels are used to organize pods and assign replication </a:t>
            </a:r>
            <a:r>
              <a:rPr lang="en-US" dirty="0" smtClean="0"/>
              <a:t>controllers.</a:t>
            </a:r>
            <a:endParaRPr lang="en-US" dirty="0"/>
          </a:p>
          <a:p>
            <a:pPr lvl="3">
              <a:buFont typeface="Arial" panose="020B0604020202020204" pitchFamily="34" charset="0"/>
              <a:buChar char="•"/>
            </a:pPr>
            <a:r>
              <a:rPr lang="en-US" dirty="0"/>
              <a:t>Labels are heavily </a:t>
            </a:r>
            <a:r>
              <a:rPr lang="en-US" dirty="0" smtClean="0"/>
              <a:t>used.</a:t>
            </a:r>
            <a:endParaRPr lang="en-US" dirty="0"/>
          </a:p>
          <a:p>
            <a:endParaRPr lang="en-US" dirty="0"/>
          </a:p>
        </p:txBody>
      </p:sp>
      <p:sp>
        <p:nvSpPr>
          <p:cNvPr id="4" name="Title 3"/>
          <p:cNvSpPr>
            <a:spLocks noGrp="1"/>
          </p:cNvSpPr>
          <p:nvPr>
            <p:ph type="title"/>
          </p:nvPr>
        </p:nvSpPr>
        <p:spPr/>
        <p:txBody>
          <a:bodyPr/>
          <a:lstStyle/>
          <a:p>
            <a:r>
              <a:rPr lang="en-US" dirty="0" smtClean="0"/>
              <a:t>Kubernetes Pods</a:t>
            </a:r>
            <a:endParaRPr lang="en-US" dirty="0"/>
          </a:p>
        </p:txBody>
      </p:sp>
      <p:sp>
        <p:nvSpPr>
          <p:cNvPr id="17" name="Oval 16"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098626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87196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Rectangle 27"/>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178980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6000" y="1473476"/>
            <a:ext cx="9120249" cy="4979895"/>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pPr algn="ctr"/>
            <a:r>
              <a:rPr lang="en-US" dirty="0" smtClean="0"/>
              <a:t>Kubernetes Cluster</a:t>
            </a: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67</a:t>
            </a:fld>
            <a:r>
              <a:rPr lang="en-US" dirty="0" smtClean="0"/>
              <a:t> </a:t>
            </a:r>
            <a:endParaRPr lang="en-US" dirty="0"/>
          </a:p>
        </p:txBody>
      </p:sp>
      <p:sp>
        <p:nvSpPr>
          <p:cNvPr id="4" name="Title 3"/>
          <p:cNvSpPr>
            <a:spLocks noGrp="1"/>
          </p:cNvSpPr>
          <p:nvPr>
            <p:ph type="title"/>
          </p:nvPr>
        </p:nvSpPr>
        <p:spPr/>
        <p:txBody>
          <a:bodyPr/>
          <a:lstStyle/>
          <a:p>
            <a:r>
              <a:rPr lang="en-US" dirty="0" smtClean="0"/>
              <a:t>Kubernetes Pods</a:t>
            </a:r>
            <a:endParaRPr lang="en-US" dirty="0"/>
          </a:p>
        </p:txBody>
      </p:sp>
      <p:sp>
        <p:nvSpPr>
          <p:cNvPr id="6" name="Rounded Rectangle 5"/>
          <p:cNvSpPr/>
          <p:nvPr/>
        </p:nvSpPr>
        <p:spPr>
          <a:xfrm>
            <a:off x="3531984" y="2031767"/>
            <a:ext cx="3930733" cy="608609"/>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Kubernetes Master</a:t>
            </a:r>
            <a:endParaRPr lang="en-US" dirty="0"/>
          </a:p>
        </p:txBody>
      </p:sp>
      <p:sp>
        <p:nvSpPr>
          <p:cNvPr id="9" name="Rounded Rectangle 8"/>
          <p:cNvSpPr/>
          <p:nvPr/>
        </p:nvSpPr>
        <p:spPr>
          <a:xfrm>
            <a:off x="1262194" y="2824919"/>
            <a:ext cx="4970803" cy="3370679"/>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Node</a:t>
            </a:r>
            <a:endParaRPr lang="en-US" dirty="0"/>
          </a:p>
        </p:txBody>
      </p:sp>
      <p:sp>
        <p:nvSpPr>
          <p:cNvPr id="17" name="Rounded Rectangle 16"/>
          <p:cNvSpPr/>
          <p:nvPr/>
        </p:nvSpPr>
        <p:spPr>
          <a:xfrm>
            <a:off x="7318080" y="2824920"/>
            <a:ext cx="2616289" cy="3370679"/>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dirty="0" smtClean="0"/>
              <a:t>Kubernetes Node</a:t>
            </a:r>
            <a:endParaRPr lang="en-US" dirty="0"/>
          </a:p>
        </p:txBody>
      </p:sp>
      <p:sp>
        <p:nvSpPr>
          <p:cNvPr id="21" name="Oval 20"/>
          <p:cNvSpPr/>
          <p:nvPr/>
        </p:nvSpPr>
        <p:spPr>
          <a:xfrm>
            <a:off x="6433989" y="4585906"/>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2" name="Oval 21"/>
          <p:cNvSpPr/>
          <p:nvPr/>
        </p:nvSpPr>
        <p:spPr>
          <a:xfrm>
            <a:off x="6683045" y="4571188"/>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Oval 22"/>
          <p:cNvSpPr/>
          <p:nvPr/>
        </p:nvSpPr>
        <p:spPr>
          <a:xfrm>
            <a:off x="6921470" y="4571188"/>
            <a:ext cx="184987" cy="184987"/>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4" name="Rounded Rectangle 23"/>
          <p:cNvSpPr/>
          <p:nvPr/>
        </p:nvSpPr>
        <p:spPr>
          <a:xfrm>
            <a:off x="1534228" y="3362748"/>
            <a:ext cx="2157111" cy="2446316"/>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smtClean="0">
                <a:solidFill>
                  <a:schemeClr val="tx2"/>
                </a:solidFill>
              </a:rPr>
              <a:t>Pod</a:t>
            </a:r>
            <a:endParaRPr lang="en-US" dirty="0">
              <a:solidFill>
                <a:schemeClr val="tx2"/>
              </a:solidFill>
            </a:endParaRPr>
          </a:p>
        </p:txBody>
      </p:sp>
      <p:sp>
        <p:nvSpPr>
          <p:cNvPr id="25" name="Rectangle 24"/>
          <p:cNvSpPr/>
          <p:nvPr/>
        </p:nvSpPr>
        <p:spPr>
          <a:xfrm>
            <a:off x="1906218" y="3938041"/>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28" name="Rectangle 27"/>
          <p:cNvSpPr/>
          <p:nvPr/>
        </p:nvSpPr>
        <p:spPr>
          <a:xfrm>
            <a:off x="1795518" y="4104116"/>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29" name="Rectangle 28"/>
          <p:cNvSpPr/>
          <p:nvPr/>
        </p:nvSpPr>
        <p:spPr>
          <a:xfrm>
            <a:off x="1671358" y="4248712"/>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grpSp>
        <p:nvGrpSpPr>
          <p:cNvPr id="45" name="Group 44"/>
          <p:cNvGrpSpPr/>
          <p:nvPr/>
        </p:nvGrpSpPr>
        <p:grpSpPr>
          <a:xfrm>
            <a:off x="1671358" y="5096282"/>
            <a:ext cx="728221" cy="384922"/>
            <a:chOff x="383368" y="2841655"/>
            <a:chExt cx="728221" cy="384922"/>
          </a:xfrm>
        </p:grpSpPr>
        <p:sp>
          <p:nvSpPr>
            <p:cNvPr id="43"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4" name="Oval 43"/>
            <p:cNvSpPr/>
            <p:nvPr/>
          </p:nvSpPr>
          <p:spPr>
            <a:xfrm rot="18603602">
              <a:off x="554752" y="2841655"/>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7"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8" name="Oval 37"/>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sp>
        <p:nvSpPr>
          <p:cNvPr id="46" name="Rounded Rectangle 45"/>
          <p:cNvSpPr/>
          <p:nvPr/>
        </p:nvSpPr>
        <p:spPr>
          <a:xfrm>
            <a:off x="3802039" y="3362748"/>
            <a:ext cx="2157111" cy="2446316"/>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smtClean="0">
                <a:solidFill>
                  <a:schemeClr val="tx2"/>
                </a:solidFill>
              </a:rPr>
              <a:t>Pod</a:t>
            </a:r>
            <a:endParaRPr lang="en-US" dirty="0">
              <a:solidFill>
                <a:schemeClr val="tx2"/>
              </a:solidFill>
            </a:endParaRPr>
          </a:p>
        </p:txBody>
      </p:sp>
      <p:sp>
        <p:nvSpPr>
          <p:cNvPr id="47" name="Rectangle 46"/>
          <p:cNvSpPr/>
          <p:nvPr/>
        </p:nvSpPr>
        <p:spPr>
          <a:xfrm>
            <a:off x="4174029" y="3938041"/>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48" name="Rectangle 47"/>
          <p:cNvSpPr/>
          <p:nvPr/>
        </p:nvSpPr>
        <p:spPr>
          <a:xfrm>
            <a:off x="4063329" y="4104116"/>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49" name="Rectangle 48"/>
          <p:cNvSpPr/>
          <p:nvPr/>
        </p:nvSpPr>
        <p:spPr>
          <a:xfrm>
            <a:off x="3939169" y="4248712"/>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grpSp>
        <p:nvGrpSpPr>
          <p:cNvPr id="50" name="Group 49"/>
          <p:cNvGrpSpPr/>
          <p:nvPr/>
        </p:nvGrpSpPr>
        <p:grpSpPr>
          <a:xfrm>
            <a:off x="3939169" y="5096282"/>
            <a:ext cx="728221" cy="384922"/>
            <a:chOff x="383368" y="2841655"/>
            <a:chExt cx="728221" cy="384922"/>
          </a:xfrm>
          <a:solidFill>
            <a:srgbClr val="007A3E"/>
          </a:solidFill>
        </p:grpSpPr>
        <p:sp>
          <p:nvSpPr>
            <p:cNvPr id="51"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2" name="Oval 51"/>
            <p:cNvSpPr/>
            <p:nvPr/>
          </p:nvSpPr>
          <p:spPr>
            <a:xfrm rot="18603602">
              <a:off x="554752" y="2841655"/>
              <a:ext cx="66675" cy="6667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3"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grp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54" name="Oval 53"/>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sp>
        <p:nvSpPr>
          <p:cNvPr id="55" name="Rounded Rectangle 54"/>
          <p:cNvSpPr/>
          <p:nvPr/>
        </p:nvSpPr>
        <p:spPr>
          <a:xfrm>
            <a:off x="7561496" y="3362748"/>
            <a:ext cx="2157111" cy="2446316"/>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smtClean="0">
                <a:solidFill>
                  <a:schemeClr val="tx2"/>
                </a:solidFill>
              </a:rPr>
              <a:t>Pod</a:t>
            </a:r>
            <a:endParaRPr lang="en-US" dirty="0">
              <a:solidFill>
                <a:schemeClr val="tx2"/>
              </a:solidFill>
            </a:endParaRPr>
          </a:p>
        </p:txBody>
      </p:sp>
      <p:sp>
        <p:nvSpPr>
          <p:cNvPr id="56" name="Rectangle 55"/>
          <p:cNvSpPr/>
          <p:nvPr/>
        </p:nvSpPr>
        <p:spPr>
          <a:xfrm>
            <a:off x="7933486" y="3938041"/>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57" name="Rectangle 56"/>
          <p:cNvSpPr/>
          <p:nvPr/>
        </p:nvSpPr>
        <p:spPr>
          <a:xfrm>
            <a:off x="7822786" y="4104116"/>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sp>
        <p:nvSpPr>
          <p:cNvPr id="58" name="Rectangle 57"/>
          <p:cNvSpPr/>
          <p:nvPr/>
        </p:nvSpPr>
        <p:spPr>
          <a:xfrm>
            <a:off x="7698626" y="4248712"/>
            <a:ext cx="1662546"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Container</a:t>
            </a:r>
            <a:endParaRPr lang="en-US" dirty="0"/>
          </a:p>
        </p:txBody>
      </p:sp>
      <p:grpSp>
        <p:nvGrpSpPr>
          <p:cNvPr id="59" name="Group 58"/>
          <p:cNvGrpSpPr/>
          <p:nvPr/>
        </p:nvGrpSpPr>
        <p:grpSpPr>
          <a:xfrm>
            <a:off x="7698626" y="5096282"/>
            <a:ext cx="728221" cy="384922"/>
            <a:chOff x="383368" y="2841655"/>
            <a:chExt cx="728221" cy="384922"/>
          </a:xfrm>
        </p:grpSpPr>
        <p:sp>
          <p:nvSpPr>
            <p:cNvPr id="60"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1" name="Oval 60"/>
            <p:cNvSpPr/>
            <p:nvPr/>
          </p:nvSpPr>
          <p:spPr>
            <a:xfrm rot="18603602">
              <a:off x="554752" y="2841655"/>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2"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63" name="Oval 62"/>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sp>
        <p:nvSpPr>
          <p:cNvPr id="3" name="Rectangle 2"/>
          <p:cNvSpPr/>
          <p:nvPr/>
        </p:nvSpPr>
        <p:spPr>
          <a:xfrm>
            <a:off x="410433" y="916122"/>
            <a:ext cx="8763731" cy="461665"/>
          </a:xfrm>
          <a:prstGeom prst="rect">
            <a:avLst/>
          </a:prstGeom>
        </p:spPr>
        <p:txBody>
          <a:bodyPr wrap="square">
            <a:spAutoFit/>
          </a:bodyPr>
          <a:lstStyle/>
          <a:p>
            <a:r>
              <a:rPr lang="en-US" sz="2400" dirty="0" smtClean="0"/>
              <a:t>This diagram </a:t>
            </a:r>
            <a:r>
              <a:rPr lang="en-US" sz="2400" dirty="0"/>
              <a:t>shows pods running on the various </a:t>
            </a:r>
            <a:r>
              <a:rPr lang="en-US" sz="2400" dirty="0" err="1"/>
              <a:t>Kubernetes</a:t>
            </a:r>
            <a:r>
              <a:rPr lang="en-US" sz="2400" dirty="0"/>
              <a:t> </a:t>
            </a:r>
            <a:r>
              <a:rPr lang="en-US" sz="2400" dirty="0" smtClean="0"/>
              <a:t>nodes</a:t>
            </a:r>
            <a:endParaRPr lang="en-US" sz="2400" dirty="0"/>
          </a:p>
        </p:txBody>
      </p:sp>
      <p:sp>
        <p:nvSpPr>
          <p:cNvPr id="76" name="Oval 75"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7" name="Oval 76" title="Section circle"/>
          <p:cNvSpPr/>
          <p:nvPr/>
        </p:nvSpPr>
        <p:spPr>
          <a:xfrm>
            <a:off x="11446634"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8" name="Oval 77"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9" name="Oval 78"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80" name="Oval 79"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1" name="Oval 80" title="Section circle"/>
          <p:cNvSpPr/>
          <p:nvPr/>
        </p:nvSpPr>
        <p:spPr>
          <a:xfrm>
            <a:off x="1098626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2" name="Oval 81" title="Section circle"/>
          <p:cNvSpPr/>
          <p:nvPr/>
        </p:nvSpPr>
        <p:spPr>
          <a:xfrm>
            <a:off x="1087196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3" name="Oval 82"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84" name="Oval 83"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5" name="Oval 84"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6" name="Oval 85"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64" name="Rectangle 63"/>
          <p:cNvSpPr/>
          <p:nvPr/>
        </p:nvSpPr>
        <p:spPr>
          <a:xfrm rot="5400000">
            <a:off x="10286415" y="4736923"/>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569869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Kubernetes Pods</a:t>
            </a:r>
          </a:p>
          <a:p>
            <a:endParaRPr lang="en-US" sz="1400" dirty="0" smtClean="0"/>
          </a:p>
          <a:p>
            <a:pPr lvl="1"/>
            <a:r>
              <a:rPr lang="en-US" dirty="0" smtClean="0"/>
              <a:t>Volumes provide persistent storage for a pod.</a:t>
            </a:r>
          </a:p>
          <a:p>
            <a:pPr lvl="2"/>
            <a:r>
              <a:rPr lang="en-US" dirty="0" smtClean="0"/>
              <a:t>Pods are ephemeral and can be destroyed, created, and moved at any time.</a:t>
            </a:r>
          </a:p>
          <a:p>
            <a:pPr lvl="2"/>
            <a:r>
              <a:rPr lang="en-US" dirty="0" smtClean="0"/>
              <a:t>Accessing the local file system of the pod is HIGHLY discouraged.</a:t>
            </a:r>
          </a:p>
          <a:p>
            <a:pPr lvl="2"/>
            <a:r>
              <a:rPr lang="en-US" dirty="0" smtClean="0"/>
              <a:t>Any need for a persistent file system is accomplished by using a volume definition.</a:t>
            </a:r>
          </a:p>
          <a:p>
            <a:pPr lvl="1"/>
            <a:endParaRPr lang="en-US" dirty="0"/>
          </a:p>
        </p:txBody>
      </p:sp>
      <p:sp>
        <p:nvSpPr>
          <p:cNvPr id="4" name="Title 3"/>
          <p:cNvSpPr>
            <a:spLocks noGrp="1"/>
          </p:cNvSpPr>
          <p:nvPr>
            <p:ph type="title"/>
          </p:nvPr>
        </p:nvSpPr>
        <p:spPr/>
        <p:txBody>
          <a:bodyPr/>
          <a:lstStyle/>
          <a:p>
            <a:r>
              <a:rPr lang="en-US" dirty="0" smtClean="0"/>
              <a:t>Volumes</a:t>
            </a:r>
            <a:endParaRPr lang="en-US" dirty="0"/>
          </a:p>
        </p:txBody>
      </p:sp>
      <p:sp>
        <p:nvSpPr>
          <p:cNvPr id="17" name="Oval 16" title="Section circle"/>
          <p:cNvSpPr/>
          <p:nvPr/>
        </p:nvSpPr>
        <p:spPr>
          <a:xfrm>
            <a:off x="1156252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446634"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098626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087196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0756074"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064177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Oval 25" title="Section circle"/>
          <p:cNvSpPr/>
          <p:nvPr/>
        </p:nvSpPr>
        <p:spPr>
          <a:xfrm>
            <a:off x="1052588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41158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Rectangle 27"/>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92087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69</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68644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a:t>
            </a:fld>
            <a:r>
              <a:rPr lang="en-US" dirty="0" smtClean="0"/>
              <a:t> </a:t>
            </a:r>
            <a:endParaRPr lang="en-US" dirty="0"/>
          </a:p>
        </p:txBody>
      </p:sp>
      <p:sp>
        <p:nvSpPr>
          <p:cNvPr id="3" name="Text Placeholder 2"/>
          <p:cNvSpPr>
            <a:spLocks noGrp="1"/>
          </p:cNvSpPr>
          <p:nvPr>
            <p:ph type="body" sz="quarter" idx="13"/>
          </p:nvPr>
        </p:nvSpPr>
        <p:spPr/>
        <p:txBody>
          <a:bodyPr/>
          <a:lstStyle/>
          <a:p>
            <a:r>
              <a:rPr lang="en-US" b="1" dirty="0" smtClean="0"/>
              <a:t>CDP…</a:t>
            </a:r>
          </a:p>
          <a:p>
            <a:pPr marL="692150" indent="-692150"/>
            <a:r>
              <a:rPr lang="en-US" dirty="0" smtClean="0"/>
              <a:t>       …is an AT&amp;T-developed Framework that Manages Development/Deployment of microServices.</a:t>
            </a:r>
          </a:p>
          <a:p>
            <a:pPr lvl="1"/>
            <a:r>
              <a:rPr lang="en-US" dirty="0"/>
              <a:t>CDP stands for </a:t>
            </a:r>
            <a:r>
              <a:rPr lang="en-US" b="1" u="sng" dirty="0"/>
              <a:t>C</a:t>
            </a:r>
            <a:r>
              <a:rPr lang="en-US" dirty="0"/>
              <a:t>ontinuous </a:t>
            </a:r>
            <a:r>
              <a:rPr lang="en-US" b="1" u="sng" dirty="0"/>
              <a:t>D</a:t>
            </a:r>
            <a:r>
              <a:rPr lang="en-US" dirty="0"/>
              <a:t>eployment </a:t>
            </a:r>
            <a:r>
              <a:rPr lang="en-US" b="1" u="sng" dirty="0"/>
              <a:t>P</a:t>
            </a:r>
            <a:r>
              <a:rPr lang="en-US" dirty="0"/>
              <a:t>latform.</a:t>
            </a:r>
          </a:p>
          <a:p>
            <a:pPr lvl="1"/>
            <a:r>
              <a:rPr lang="en-US" dirty="0"/>
              <a:t>CDP provides the entire lifecycle of development and support for </a:t>
            </a:r>
            <a:r>
              <a:rPr lang="en-US" dirty="0" smtClean="0"/>
              <a:t>microServices</a:t>
            </a:r>
            <a:r>
              <a:rPr lang="en-US" dirty="0"/>
              <a:t>:</a:t>
            </a:r>
          </a:p>
          <a:p>
            <a:pPr marL="684213" lvl="4" indent="-227013">
              <a:spcAft>
                <a:spcPts val="600"/>
              </a:spcAft>
              <a:buFont typeface="Arial" panose="020B0604020202020204" pitchFamily="34" charset="0"/>
              <a:buChar char="•"/>
            </a:pPr>
            <a:r>
              <a:rPr lang="en-US" dirty="0" smtClean="0"/>
              <a:t>Project Creation</a:t>
            </a:r>
          </a:p>
          <a:p>
            <a:pPr marL="684213" lvl="4" indent="-227013">
              <a:spcAft>
                <a:spcPts val="600"/>
              </a:spcAft>
              <a:buFont typeface="Arial" panose="020B0604020202020204" pitchFamily="34" charset="0"/>
              <a:buChar char="•"/>
            </a:pPr>
            <a:r>
              <a:rPr lang="en-US" dirty="0" smtClean="0"/>
              <a:t>SCM Repository</a:t>
            </a:r>
          </a:p>
          <a:p>
            <a:pPr marL="684213" lvl="4" indent="-227013">
              <a:spcAft>
                <a:spcPts val="600"/>
              </a:spcAft>
              <a:buFont typeface="Arial" panose="020B0604020202020204" pitchFamily="34" charset="0"/>
              <a:buChar char="•"/>
            </a:pPr>
            <a:r>
              <a:rPr lang="en-US" dirty="0" smtClean="0"/>
              <a:t>Build</a:t>
            </a:r>
          </a:p>
          <a:p>
            <a:pPr marL="684213" lvl="4" indent="-227013">
              <a:spcAft>
                <a:spcPts val="600"/>
              </a:spcAft>
              <a:buFont typeface="Arial" panose="020B0604020202020204" pitchFamily="34" charset="0"/>
              <a:buChar char="•"/>
            </a:pPr>
            <a:r>
              <a:rPr lang="en-US" dirty="0" smtClean="0"/>
              <a:t>Verification</a:t>
            </a:r>
          </a:p>
          <a:p>
            <a:pPr marL="684213" lvl="4" indent="-227013">
              <a:spcAft>
                <a:spcPts val="600"/>
              </a:spcAft>
              <a:buFont typeface="Arial" panose="020B0604020202020204" pitchFamily="34" charset="0"/>
              <a:buChar char="•"/>
            </a:pPr>
            <a:r>
              <a:rPr lang="en-US" dirty="0" smtClean="0"/>
              <a:t>Packaging</a:t>
            </a:r>
          </a:p>
          <a:p>
            <a:pPr marL="684213" lvl="4" indent="-227013">
              <a:spcAft>
                <a:spcPts val="600"/>
              </a:spcAft>
              <a:buFont typeface="Arial" panose="020B0604020202020204" pitchFamily="34" charset="0"/>
              <a:buChar char="•"/>
            </a:pPr>
            <a:r>
              <a:rPr lang="en-US" dirty="0" smtClean="0"/>
              <a:t>Deployment</a:t>
            </a:r>
          </a:p>
          <a:p>
            <a:pPr marL="684213" lvl="4" indent="-227013">
              <a:spcAft>
                <a:spcPts val="600"/>
              </a:spcAft>
              <a:buFont typeface="Arial" panose="020B0604020202020204" pitchFamily="34" charset="0"/>
              <a:buChar char="•"/>
            </a:pPr>
            <a:r>
              <a:rPr lang="en-US" dirty="0" smtClean="0"/>
              <a:t>Runtime</a:t>
            </a:r>
          </a:p>
          <a:p>
            <a:pPr marL="684213" lvl="4" indent="-227013">
              <a:spcAft>
                <a:spcPts val="600"/>
              </a:spcAft>
              <a:buFont typeface="Arial" panose="020B0604020202020204" pitchFamily="34" charset="0"/>
              <a:buChar char="•"/>
            </a:pPr>
            <a:r>
              <a:rPr lang="en-US" dirty="0" smtClean="0"/>
              <a:t>Monitoring</a:t>
            </a:r>
          </a:p>
          <a:p>
            <a:pPr marL="684213" lvl="4" indent="-227013">
              <a:spcAft>
                <a:spcPts val="600"/>
              </a:spcAft>
              <a:buFont typeface="Arial" panose="020B0604020202020204" pitchFamily="34" charset="0"/>
              <a:buChar char="•"/>
            </a:pPr>
            <a:r>
              <a:rPr lang="en-US" dirty="0" smtClean="0"/>
              <a:t>Logging</a:t>
            </a:r>
            <a:endParaRPr lang="en-US" dirty="0"/>
          </a:p>
        </p:txBody>
      </p:sp>
      <p:sp>
        <p:nvSpPr>
          <p:cNvPr id="4" name="Title 3"/>
          <p:cNvSpPr>
            <a:spLocks noGrp="1"/>
          </p:cNvSpPr>
          <p:nvPr>
            <p:ph type="title"/>
          </p:nvPr>
        </p:nvSpPr>
        <p:spPr/>
        <p:txBody>
          <a:bodyPr/>
          <a:lstStyle/>
          <a:p>
            <a:r>
              <a:rPr lang="en-US" dirty="0" smtClean="0"/>
              <a:t>What is CDP?</a:t>
            </a:r>
            <a:endParaRPr lang="en-US" dirty="0"/>
          </a:p>
        </p:txBody>
      </p:sp>
      <p:sp>
        <p:nvSpPr>
          <p:cNvPr id="7" name="Oval 6"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125855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14266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0283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0912476"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079817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37285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Rectangle 19"/>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922697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11353789"/>
              </p:ext>
            </p:extLst>
          </p:nvPr>
        </p:nvGraphicFramePr>
        <p:xfrm>
          <a:off x="488897" y="1996777"/>
          <a:ext cx="11211106" cy="39776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CDP uses only the Docker container to host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Docker</a:t>
                      </a:r>
                      <a:r>
                        <a:rPr lang="en-US" baseline="0" dirty="0" smtClean="0"/>
                        <a:t> containers only support java applications.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Docker image is created by the developer.</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installs the Docker image in the image repository and makes it available to the containers to download and run.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More than one microService can run in a single Docker container instance.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Kubernetes runs Docker</a:t>
                      </a:r>
                      <a:r>
                        <a:rPr lang="en-US" baseline="0" dirty="0" smtClean="0"/>
                        <a:t> containers.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Kubernetes cluster contains a master controller, and one or more nodes.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replication controller allows a service</a:t>
                      </a:r>
                      <a:r>
                        <a:rPr lang="en-US" baseline="0" dirty="0" smtClean="0"/>
                        <a:t> in one pod to access a service in another pod.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Only one microService can be packaged into a pod.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It is ok to write to the local file system of the pod, it will be persisted.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632435" y="1271930"/>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86554" y="66285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726448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rgbClr val="959595"/>
                </a:solidFill>
              </a:rPr>
              <a:t>What is </a:t>
            </a:r>
            <a:r>
              <a:rPr lang="en-US" dirty="0" smtClean="0">
                <a:solidFill>
                  <a:srgbClr val="959595"/>
                </a:solidFill>
              </a:rPr>
              <a:t>CDP?</a:t>
            </a:r>
            <a:endParaRPr lang="en-US" dirty="0">
              <a:solidFill>
                <a:srgbClr val="959595"/>
              </a:solidFill>
            </a:endParaRPr>
          </a:p>
          <a:p>
            <a:r>
              <a:rPr lang="en-US" dirty="0">
                <a:solidFill>
                  <a:srgbClr val="959595"/>
                </a:solidFill>
              </a:rPr>
              <a:t>Introduction to the CI/CD </a:t>
            </a:r>
            <a:r>
              <a:rPr lang="en-US" dirty="0" smtClean="0">
                <a:solidFill>
                  <a:srgbClr val="959595"/>
                </a:solidFill>
              </a:rPr>
              <a:t>Pipeline</a:t>
            </a:r>
          </a:p>
          <a:p>
            <a:r>
              <a:rPr lang="en-US" dirty="0" smtClean="0">
                <a:solidFill>
                  <a:srgbClr val="959595"/>
                </a:solidFill>
              </a:rPr>
              <a:t>CDP Standard Tools and Frameworks</a:t>
            </a:r>
          </a:p>
          <a:p>
            <a:r>
              <a:rPr lang="en-US" dirty="0" smtClean="0">
                <a:solidFill>
                  <a:srgbClr val="959595"/>
                </a:solidFill>
              </a:rPr>
              <a:t>The microServices Catalog</a:t>
            </a:r>
          </a:p>
          <a:p>
            <a:r>
              <a:rPr lang="en-US" dirty="0">
                <a:solidFill>
                  <a:srgbClr val="959595"/>
                </a:solidFill>
              </a:rPr>
              <a:t>Runtime Management</a:t>
            </a:r>
          </a:p>
          <a:p>
            <a:r>
              <a:rPr lang="en-US" sz="3200" b="1" i="1" u="sng" dirty="0"/>
              <a:t>Logging and Metrics</a:t>
            </a:r>
          </a:p>
          <a:p>
            <a:r>
              <a:rPr lang="en-US" dirty="0" smtClean="0">
                <a:solidFill>
                  <a:srgbClr val="959595"/>
                </a:solidFill>
              </a:rPr>
              <a:t>Configuration </a:t>
            </a:r>
            <a:r>
              <a:rPr lang="en-US" dirty="0">
                <a:solidFill>
                  <a:srgbClr val="959595"/>
                </a:solidFill>
              </a:rPr>
              <a:t>Management</a:t>
            </a:r>
          </a:p>
          <a:p>
            <a:r>
              <a:rPr lang="en-US" dirty="0" smtClean="0">
                <a:solidFill>
                  <a:srgbClr val="959595"/>
                </a:solidFill>
              </a:rPr>
              <a:t>The Development Process</a:t>
            </a:r>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405728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Pod Storage</a:t>
            </a:r>
          </a:p>
          <a:p>
            <a:endParaRPr lang="en-US" sz="1400" dirty="0" smtClean="0"/>
          </a:p>
          <a:p>
            <a:pPr lvl="1"/>
            <a:r>
              <a:rPr lang="en-US" sz="1800" dirty="0" smtClean="0"/>
              <a:t>Because pods are ephemeral, local file system is not persistent</a:t>
            </a:r>
          </a:p>
          <a:p>
            <a:pPr lvl="2"/>
            <a:r>
              <a:rPr lang="en-US" dirty="0"/>
              <a:t>Any data written to the local file system of a pod is not durable!</a:t>
            </a:r>
          </a:p>
          <a:p>
            <a:pPr lvl="2"/>
            <a:r>
              <a:rPr lang="en-US" dirty="0"/>
              <a:t>The replication controller may need to destroy a pod at any time.  The local file system of the pod is also destroyed.</a:t>
            </a:r>
          </a:p>
          <a:p>
            <a:pPr lvl="2"/>
            <a:r>
              <a:rPr lang="en-US" dirty="0"/>
              <a:t>In the event of a system failure, the replication controller may create a new pod on a completely different node.  It will have a different file system</a:t>
            </a:r>
            <a:r>
              <a:rPr lang="en-US" dirty="0" smtClean="0"/>
              <a:t>.</a:t>
            </a:r>
          </a:p>
          <a:p>
            <a:pPr lvl="2"/>
            <a:endParaRPr lang="en-US" dirty="0"/>
          </a:p>
          <a:p>
            <a:pPr lvl="1"/>
            <a:r>
              <a:rPr lang="en-US" sz="1800" dirty="0" smtClean="0"/>
              <a:t>Persistent storage can be provided</a:t>
            </a:r>
          </a:p>
          <a:p>
            <a:pPr marL="457200" lvl="2" indent="0" defTabSz="544513">
              <a:buNone/>
            </a:pPr>
            <a:r>
              <a:rPr lang="en-US" dirty="0" smtClean="0"/>
              <a:t>…using connections to external databases.</a:t>
            </a:r>
          </a:p>
          <a:p>
            <a:pPr marL="457200" lvl="2" indent="0" defTabSz="544513">
              <a:buNone/>
            </a:pPr>
            <a:r>
              <a:rPr lang="en-US" dirty="0" smtClean="0"/>
              <a:t>…using the Volume definition to map to a persistent file system.</a:t>
            </a:r>
          </a:p>
          <a:p>
            <a:pPr lvl="1"/>
            <a:endParaRPr lang="en-US" dirty="0"/>
          </a:p>
        </p:txBody>
      </p:sp>
      <p:sp>
        <p:nvSpPr>
          <p:cNvPr id="4" name="Title 3"/>
          <p:cNvSpPr>
            <a:spLocks noGrp="1"/>
          </p:cNvSpPr>
          <p:nvPr>
            <p:ph type="title"/>
          </p:nvPr>
        </p:nvSpPr>
        <p:spPr/>
        <p:txBody>
          <a:bodyPr/>
          <a:lstStyle/>
          <a:p>
            <a:r>
              <a:rPr lang="en-US" dirty="0" smtClean="0"/>
              <a:t>Pods Are Ephemeral</a:t>
            </a:r>
            <a:endParaRPr lang="en-US" dirty="0"/>
          </a:p>
        </p:txBody>
      </p:sp>
      <p:sp>
        <p:nvSpPr>
          <p:cNvPr id="5" name="Oval 4"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 name="Oval 6"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 name="Oval 8" title="Section circle"/>
          <p:cNvSpPr/>
          <p:nvPr/>
        </p:nvSpPr>
        <p:spPr>
          <a:xfrm>
            <a:off x="11102148"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1" name="Rectangle 10"/>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Logging and Metrics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934940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Log Analysis</a:t>
            </a:r>
          </a:p>
          <a:p>
            <a:pPr lvl="2"/>
            <a:endParaRPr lang="en-US" dirty="0" smtClean="0"/>
          </a:p>
          <a:p>
            <a:pPr lvl="1"/>
            <a:r>
              <a:rPr lang="en-US" sz="1600" dirty="0" smtClean="0"/>
              <a:t>Log analysis is a frequent activity</a:t>
            </a:r>
          </a:p>
          <a:p>
            <a:pPr lvl="2"/>
            <a:r>
              <a:rPr lang="en-US" dirty="0" smtClean="0"/>
              <a:t>Trying to find the pod to access its logs would be difficult.</a:t>
            </a:r>
          </a:p>
          <a:p>
            <a:pPr lvl="2"/>
            <a:r>
              <a:rPr lang="en-US" dirty="0" smtClean="0"/>
              <a:t>Accessing the pods directly is not predictable.</a:t>
            </a:r>
          </a:p>
          <a:p>
            <a:pPr lvl="2"/>
            <a:r>
              <a:rPr lang="en-US" dirty="0" smtClean="0"/>
              <a:t>Using a persistent file system is one possible solution, but then each pod has its own file system.  </a:t>
            </a:r>
          </a:p>
          <a:p>
            <a:pPr lvl="3"/>
            <a:r>
              <a:rPr lang="en-US" dirty="0" smtClean="0"/>
              <a:t>If you have multiple pods, which one do you access?</a:t>
            </a:r>
          </a:p>
          <a:p>
            <a:pPr lvl="3"/>
            <a:r>
              <a:rPr lang="en-US" dirty="0" smtClean="0"/>
              <a:t>Your service is only one of many, that compounds the effort and quickly becomes untenable.</a:t>
            </a:r>
          </a:p>
          <a:p>
            <a:pPr lvl="3"/>
            <a:endParaRPr lang="en-US" dirty="0"/>
          </a:p>
          <a:p>
            <a:pPr lvl="1"/>
            <a:r>
              <a:rPr lang="en-US" sz="1600" dirty="0" smtClean="0"/>
              <a:t>A better solution…</a:t>
            </a:r>
          </a:p>
          <a:p>
            <a:pPr lvl="2"/>
            <a:r>
              <a:rPr lang="en-US" dirty="0" smtClean="0"/>
              <a:t>Include tools that capture log data from the pod and forward it to a central, well-known, and persistent cluster for storage and analysis.</a:t>
            </a:r>
          </a:p>
          <a:p>
            <a:pPr lvl="2"/>
            <a:r>
              <a:rPr lang="en-US" dirty="0" smtClean="0"/>
              <a:t>Provide sophisticated tools to query, analyze, search, and format the log data for analysis purposes.</a:t>
            </a:r>
          </a:p>
          <a:p>
            <a:pPr lvl="1"/>
            <a:endParaRPr lang="en-US" dirty="0" smtClean="0"/>
          </a:p>
        </p:txBody>
      </p:sp>
      <p:sp>
        <p:nvSpPr>
          <p:cNvPr id="4" name="Title 3"/>
          <p:cNvSpPr>
            <a:spLocks noGrp="1"/>
          </p:cNvSpPr>
          <p:nvPr>
            <p:ph type="title"/>
          </p:nvPr>
        </p:nvSpPr>
        <p:spPr/>
        <p:txBody>
          <a:bodyPr/>
          <a:lstStyle/>
          <a:p>
            <a:r>
              <a:rPr lang="en-US" dirty="0" smtClean="0"/>
              <a:t>Log Analysis</a:t>
            </a:r>
            <a:endParaRPr lang="en-US" dirty="0"/>
          </a:p>
        </p:txBody>
      </p:sp>
      <p:sp>
        <p:nvSpPr>
          <p:cNvPr id="11" name="Oval 10"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Rectangle 15"/>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Logging and Metrics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215165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Legacy systems utilized standard logging frameworks</a:t>
            </a:r>
          </a:p>
          <a:p>
            <a:pPr lvl="1"/>
            <a:r>
              <a:rPr lang="en-US" dirty="0" smtClean="0"/>
              <a:t>These frameworks often allowed log data to be split, replicated, and forwarded to multiple locations.</a:t>
            </a:r>
          </a:p>
          <a:p>
            <a:pPr lvl="2"/>
            <a:r>
              <a:rPr lang="en-US" dirty="0" smtClean="0"/>
              <a:t>Most, if not all, of these frameworks are configurable and can be reconfigured easily without code changes.</a:t>
            </a:r>
          </a:p>
          <a:p>
            <a:pPr lvl="1"/>
            <a:endParaRPr lang="en-US" dirty="0" smtClean="0"/>
          </a:p>
          <a:p>
            <a:r>
              <a:rPr lang="en-US" dirty="0" smtClean="0"/>
              <a:t>Creating a microService does not mean rewriting code or changing the use of logging frameworks.</a:t>
            </a:r>
          </a:p>
          <a:p>
            <a:pPr lvl="1"/>
            <a:r>
              <a:rPr lang="en-US" dirty="0" smtClean="0"/>
              <a:t>In most cases, the log framework can be reconfigured to simply append all log output to STDOUT and/or STDERR.  </a:t>
            </a:r>
          </a:p>
          <a:p>
            <a:pPr lvl="2"/>
            <a:r>
              <a:rPr lang="en-US" dirty="0" smtClean="0"/>
              <a:t>The pod captures all output to STDOUT and STDERR and forwards it to the log storage and analysis server.</a:t>
            </a:r>
          </a:p>
        </p:txBody>
      </p:sp>
      <p:sp>
        <p:nvSpPr>
          <p:cNvPr id="4" name="Title 3"/>
          <p:cNvSpPr>
            <a:spLocks noGrp="1"/>
          </p:cNvSpPr>
          <p:nvPr>
            <p:ph type="title"/>
          </p:nvPr>
        </p:nvSpPr>
        <p:spPr/>
        <p:txBody>
          <a:bodyPr/>
          <a:lstStyle/>
          <a:p>
            <a:r>
              <a:rPr lang="en-US" dirty="0" smtClean="0"/>
              <a:t>Use of Log Frameworks</a:t>
            </a:r>
            <a:endParaRPr lang="en-US" dirty="0"/>
          </a:p>
        </p:txBody>
      </p:sp>
      <p:sp>
        <p:nvSpPr>
          <p:cNvPr id="11" name="Oval 10"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Rectangle 15"/>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Logging and Metrics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44426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ounded Rectangle 61"/>
          <p:cNvSpPr/>
          <p:nvPr/>
        </p:nvSpPr>
        <p:spPr>
          <a:xfrm>
            <a:off x="4456055" y="1867215"/>
            <a:ext cx="7243948" cy="3396343"/>
          </a:xfrm>
          <a:prstGeom prst="roundRect">
            <a:avLst>
              <a:gd name="adj" fmla="val 5359"/>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r>
              <a:rPr lang="en-US" dirty="0" smtClean="0"/>
              <a:t>Kubernetes Cluster</a:t>
            </a:r>
            <a:endParaRPr lang="en-US" dirty="0"/>
          </a:p>
        </p:txBody>
      </p:sp>
      <p:sp>
        <p:nvSpPr>
          <p:cNvPr id="61" name="Rounded Rectangle 60"/>
          <p:cNvSpPr/>
          <p:nvPr/>
        </p:nvSpPr>
        <p:spPr>
          <a:xfrm>
            <a:off x="4249648" y="1685342"/>
            <a:ext cx="7243948" cy="3396343"/>
          </a:xfrm>
          <a:prstGeom prst="roundRect">
            <a:avLst>
              <a:gd name="adj" fmla="val 5359"/>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r>
              <a:rPr lang="en-US" dirty="0" smtClean="0"/>
              <a:t>Kubernetes Cluster</a:t>
            </a:r>
            <a:endParaRPr lang="en-US" dirty="0"/>
          </a:p>
        </p:txBody>
      </p:sp>
      <p:sp>
        <p:nvSpPr>
          <p:cNvPr id="2" name="Slide Number Placeholder 1"/>
          <p:cNvSpPr>
            <a:spLocks noGrp="1"/>
          </p:cNvSpPr>
          <p:nvPr>
            <p:ph type="sldNum" sz="quarter" idx="11"/>
          </p:nvPr>
        </p:nvSpPr>
        <p:spPr>
          <a:xfrm>
            <a:off x="488897" y="6508623"/>
            <a:ext cx="294066" cy="224790"/>
          </a:xfrm>
        </p:spPr>
        <p:txBody>
          <a:bodyPr/>
          <a:lstStyle/>
          <a:p>
            <a:fld id="{12CB907E-C602-C34B-93F7-CA9E40714286}" type="slidenum">
              <a:rPr lang="en-US" smtClean="0"/>
              <a:pPr/>
              <a:t>75</a:t>
            </a:fld>
            <a:r>
              <a:rPr lang="en-US" dirty="0" smtClean="0"/>
              <a:t> </a:t>
            </a:r>
            <a:endParaRPr lang="en-US" dirty="0"/>
          </a:p>
        </p:txBody>
      </p:sp>
      <p:sp>
        <p:nvSpPr>
          <p:cNvPr id="4" name="Title 3"/>
          <p:cNvSpPr>
            <a:spLocks noGrp="1"/>
          </p:cNvSpPr>
          <p:nvPr>
            <p:ph type="title"/>
          </p:nvPr>
        </p:nvSpPr>
        <p:spPr/>
        <p:txBody>
          <a:bodyPr/>
          <a:lstStyle/>
          <a:p>
            <a:r>
              <a:rPr lang="en-US" dirty="0" smtClean="0"/>
              <a:t>Log Capture and Forwarding</a:t>
            </a:r>
            <a:endParaRPr lang="en-US" dirty="0"/>
          </a:p>
        </p:txBody>
      </p:sp>
      <p:sp>
        <p:nvSpPr>
          <p:cNvPr id="5" name="Rounded Rectangle 4"/>
          <p:cNvSpPr/>
          <p:nvPr/>
        </p:nvSpPr>
        <p:spPr>
          <a:xfrm>
            <a:off x="4049128" y="1507374"/>
            <a:ext cx="7243948" cy="3396343"/>
          </a:xfrm>
          <a:prstGeom prst="roundRect">
            <a:avLst>
              <a:gd name="adj" fmla="val 5359"/>
            </a:avLst>
          </a:prstGeom>
          <a:ln/>
        </p:spPr>
        <p:style>
          <a:lnRef idx="2">
            <a:schemeClr val="accent1"/>
          </a:lnRef>
          <a:fillRef idx="1">
            <a:schemeClr val="lt1"/>
          </a:fillRef>
          <a:effectRef idx="0">
            <a:schemeClr val="accent1"/>
          </a:effectRef>
          <a:fontRef idx="minor">
            <a:schemeClr val="dk1"/>
          </a:fontRef>
        </p:style>
        <p:txBody>
          <a:bodyPr lIns="0" tIns="0" rIns="0" bIns="0" rtlCol="0" anchor="t"/>
          <a:lstStyle/>
          <a:p>
            <a:r>
              <a:rPr lang="en-US" dirty="0" smtClean="0"/>
              <a:t>Kubernetes Cluster</a:t>
            </a:r>
            <a:endParaRPr lang="en-US" dirty="0"/>
          </a:p>
        </p:txBody>
      </p:sp>
      <p:sp>
        <p:nvSpPr>
          <p:cNvPr id="6" name="Rounded Rectangle 5"/>
          <p:cNvSpPr/>
          <p:nvPr/>
        </p:nvSpPr>
        <p:spPr>
          <a:xfrm>
            <a:off x="7427368" y="1667863"/>
            <a:ext cx="2827351" cy="431994"/>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Kubernetes Master</a:t>
            </a:r>
            <a:endParaRPr lang="en-US" sz="1400" dirty="0"/>
          </a:p>
        </p:txBody>
      </p:sp>
      <p:sp>
        <p:nvSpPr>
          <p:cNvPr id="7" name="Rounded Rectangle 6"/>
          <p:cNvSpPr/>
          <p:nvPr/>
        </p:nvSpPr>
        <p:spPr>
          <a:xfrm>
            <a:off x="4249648" y="2260346"/>
            <a:ext cx="3993297" cy="2444404"/>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Kubernetes Node</a:t>
            </a:r>
            <a:endParaRPr lang="en-US" sz="1400" dirty="0"/>
          </a:p>
        </p:txBody>
      </p:sp>
      <p:sp>
        <p:nvSpPr>
          <p:cNvPr id="8" name="Rounded Rectangle 7"/>
          <p:cNvSpPr/>
          <p:nvPr/>
        </p:nvSpPr>
        <p:spPr>
          <a:xfrm>
            <a:off x="9104299" y="2260346"/>
            <a:ext cx="2046273" cy="2444404"/>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Kubernetes Node</a:t>
            </a:r>
            <a:endParaRPr lang="en-US" sz="1400" dirty="0"/>
          </a:p>
        </p:txBody>
      </p:sp>
      <p:sp>
        <p:nvSpPr>
          <p:cNvPr id="9" name="Oval 8"/>
          <p:cNvSpPr/>
          <p:nvPr/>
        </p:nvSpPr>
        <p:spPr>
          <a:xfrm>
            <a:off x="8338624" y="3324385"/>
            <a:ext cx="132421" cy="11825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10" name="Oval 9"/>
          <p:cNvSpPr/>
          <p:nvPr/>
        </p:nvSpPr>
        <p:spPr>
          <a:xfrm>
            <a:off x="8587680" y="3309667"/>
            <a:ext cx="132421" cy="11825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11" name="Oval 10"/>
          <p:cNvSpPr/>
          <p:nvPr/>
        </p:nvSpPr>
        <p:spPr>
          <a:xfrm>
            <a:off x="8826105" y="3309667"/>
            <a:ext cx="132421" cy="11825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12" name="Rounded Rectangle 11"/>
          <p:cNvSpPr/>
          <p:nvPr/>
        </p:nvSpPr>
        <p:spPr>
          <a:xfrm>
            <a:off x="4521682" y="2798175"/>
            <a:ext cx="1675567" cy="1730486"/>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sz="1400" dirty="0" smtClean="0">
                <a:solidFill>
                  <a:schemeClr val="tx2"/>
                </a:solidFill>
              </a:rPr>
              <a:t>Pod</a:t>
            </a:r>
            <a:endParaRPr lang="en-US" sz="1400" dirty="0">
              <a:solidFill>
                <a:schemeClr val="tx2"/>
              </a:solidFill>
            </a:endParaRPr>
          </a:p>
        </p:txBody>
      </p:sp>
      <p:grpSp>
        <p:nvGrpSpPr>
          <p:cNvPr id="16" name="Group 15"/>
          <p:cNvGrpSpPr/>
          <p:nvPr/>
        </p:nvGrpSpPr>
        <p:grpSpPr>
          <a:xfrm>
            <a:off x="4650995" y="4067793"/>
            <a:ext cx="421238" cy="247616"/>
            <a:chOff x="383368" y="2841655"/>
            <a:chExt cx="728221" cy="384922"/>
          </a:xfrm>
        </p:grpSpPr>
        <p:sp>
          <p:nvSpPr>
            <p:cNvPr id="17"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18" name="Oval 17"/>
            <p:cNvSpPr/>
            <p:nvPr/>
          </p:nvSpPr>
          <p:spPr>
            <a:xfrm rot="18603602">
              <a:off x="554752" y="2841655"/>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19"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20" name="Oval 19"/>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grpSp>
      <p:sp>
        <p:nvSpPr>
          <p:cNvPr id="40" name="Rectangle 39"/>
          <p:cNvSpPr/>
          <p:nvPr/>
        </p:nvSpPr>
        <p:spPr>
          <a:xfrm>
            <a:off x="4873162" y="3216093"/>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41" name="Rectangle 40"/>
          <p:cNvSpPr/>
          <p:nvPr/>
        </p:nvSpPr>
        <p:spPr>
          <a:xfrm>
            <a:off x="4764873" y="3309668"/>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42" name="Rectangle 41"/>
          <p:cNvSpPr/>
          <p:nvPr/>
        </p:nvSpPr>
        <p:spPr>
          <a:xfrm>
            <a:off x="4650995" y="3415688"/>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43" name="Rounded Rectangle 42"/>
          <p:cNvSpPr/>
          <p:nvPr/>
        </p:nvSpPr>
        <p:spPr>
          <a:xfrm>
            <a:off x="6303189" y="2798175"/>
            <a:ext cx="1675567" cy="1730486"/>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sz="1400" dirty="0" smtClean="0">
                <a:solidFill>
                  <a:schemeClr val="tx2"/>
                </a:solidFill>
              </a:rPr>
              <a:t>Pod</a:t>
            </a:r>
            <a:endParaRPr lang="en-US" sz="1400" dirty="0">
              <a:solidFill>
                <a:schemeClr val="tx2"/>
              </a:solidFill>
            </a:endParaRPr>
          </a:p>
        </p:txBody>
      </p:sp>
      <p:grpSp>
        <p:nvGrpSpPr>
          <p:cNvPr id="44" name="Group 43"/>
          <p:cNvGrpSpPr/>
          <p:nvPr/>
        </p:nvGrpSpPr>
        <p:grpSpPr>
          <a:xfrm>
            <a:off x="6432502" y="4067793"/>
            <a:ext cx="421238" cy="247616"/>
            <a:chOff x="383368" y="2841655"/>
            <a:chExt cx="728221" cy="384922"/>
          </a:xfrm>
        </p:grpSpPr>
        <p:sp>
          <p:nvSpPr>
            <p:cNvPr id="45"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46" name="Oval 45"/>
            <p:cNvSpPr/>
            <p:nvPr/>
          </p:nvSpPr>
          <p:spPr>
            <a:xfrm rot="18603602">
              <a:off x="554752" y="2841655"/>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47"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48" name="Oval 47"/>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grpSp>
      <p:sp>
        <p:nvSpPr>
          <p:cNvPr id="49" name="Rectangle 48"/>
          <p:cNvSpPr/>
          <p:nvPr/>
        </p:nvSpPr>
        <p:spPr>
          <a:xfrm>
            <a:off x="6654669" y="3216093"/>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50" name="Rectangle 49"/>
          <p:cNvSpPr/>
          <p:nvPr/>
        </p:nvSpPr>
        <p:spPr>
          <a:xfrm>
            <a:off x="6546380" y="3309668"/>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51" name="Rectangle 50"/>
          <p:cNvSpPr/>
          <p:nvPr/>
        </p:nvSpPr>
        <p:spPr>
          <a:xfrm>
            <a:off x="6432502" y="3415688"/>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52" name="Rounded Rectangle 51"/>
          <p:cNvSpPr/>
          <p:nvPr/>
        </p:nvSpPr>
        <p:spPr>
          <a:xfrm>
            <a:off x="9279698" y="2672780"/>
            <a:ext cx="1675567" cy="1730486"/>
          </a:xfrm>
          <a:prstGeom prst="round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sz="1400" dirty="0" smtClean="0">
                <a:solidFill>
                  <a:schemeClr val="tx2"/>
                </a:solidFill>
              </a:rPr>
              <a:t>Pod</a:t>
            </a:r>
            <a:endParaRPr lang="en-US" sz="1400" dirty="0">
              <a:solidFill>
                <a:schemeClr val="tx2"/>
              </a:solidFill>
            </a:endParaRPr>
          </a:p>
        </p:txBody>
      </p:sp>
      <p:grpSp>
        <p:nvGrpSpPr>
          <p:cNvPr id="53" name="Group 52"/>
          <p:cNvGrpSpPr/>
          <p:nvPr/>
        </p:nvGrpSpPr>
        <p:grpSpPr>
          <a:xfrm>
            <a:off x="9409011" y="3942398"/>
            <a:ext cx="421238" cy="247616"/>
            <a:chOff x="383368" y="2841655"/>
            <a:chExt cx="728221" cy="384922"/>
          </a:xfrm>
        </p:grpSpPr>
        <p:sp>
          <p:nvSpPr>
            <p:cNvPr id="54" name="Rectangle 36"/>
            <p:cNvSpPr/>
            <p:nvPr/>
          </p:nvSpPr>
          <p:spPr>
            <a:xfrm rot="18603602">
              <a:off x="599607" y="2704008"/>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55" name="Oval 54"/>
            <p:cNvSpPr/>
            <p:nvPr/>
          </p:nvSpPr>
          <p:spPr>
            <a:xfrm rot="18603602">
              <a:off x="554752" y="2841655"/>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56" name="Rectangle 36"/>
            <p:cNvSpPr/>
            <p:nvPr/>
          </p:nvSpPr>
          <p:spPr>
            <a:xfrm rot="18603602">
              <a:off x="528639" y="2714594"/>
              <a:ext cx="366712" cy="657253"/>
            </a:xfrm>
            <a:custGeom>
              <a:avLst/>
              <a:gdLst>
                <a:gd name="connsiteX0" fmla="*/ 0 w 366713"/>
                <a:gd name="connsiteY0" fmla="*/ 0 h 685800"/>
                <a:gd name="connsiteX1" fmla="*/ 366713 w 366713"/>
                <a:gd name="connsiteY1" fmla="*/ 0 h 685800"/>
                <a:gd name="connsiteX2" fmla="*/ 366713 w 366713"/>
                <a:gd name="connsiteY2" fmla="*/ 685800 h 685800"/>
                <a:gd name="connsiteX3" fmla="*/ 0 w 366713"/>
                <a:gd name="connsiteY3" fmla="*/ 685800 h 685800"/>
                <a:gd name="connsiteX4" fmla="*/ 0 w 366713"/>
                <a:gd name="connsiteY4" fmla="*/ 0 h 685800"/>
                <a:gd name="connsiteX0" fmla="*/ 0 w 366713"/>
                <a:gd name="connsiteY0" fmla="*/ 238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2380 h 688180"/>
                <a:gd name="connsiteX0" fmla="*/ 0 w 366713"/>
                <a:gd name="connsiteY0" fmla="*/ 184400 h 688180"/>
                <a:gd name="connsiteX1" fmla="*/ 178594 w 366713"/>
                <a:gd name="connsiteY1" fmla="*/ 0 h 688180"/>
                <a:gd name="connsiteX2" fmla="*/ 366713 w 366713"/>
                <a:gd name="connsiteY2" fmla="*/ 2380 h 688180"/>
                <a:gd name="connsiteX3" fmla="*/ 366713 w 366713"/>
                <a:gd name="connsiteY3" fmla="*/ 688180 h 688180"/>
                <a:gd name="connsiteX4" fmla="*/ 0 w 366713"/>
                <a:gd name="connsiteY4" fmla="*/ 688180 h 688180"/>
                <a:gd name="connsiteX5" fmla="*/ 0 w 366713"/>
                <a:gd name="connsiteY5" fmla="*/ 184400 h 688180"/>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1 h 688181"/>
                <a:gd name="connsiteX1" fmla="*/ 178594 w 369110"/>
                <a:gd name="connsiteY1" fmla="*/ 1 h 688181"/>
                <a:gd name="connsiteX2" fmla="*/ 369110 w 369110"/>
                <a:gd name="connsiteY2" fmla="*/ 186894 h 688181"/>
                <a:gd name="connsiteX3" fmla="*/ 366713 w 369110"/>
                <a:gd name="connsiteY3" fmla="*/ 688181 h 688181"/>
                <a:gd name="connsiteX4" fmla="*/ 0 w 369110"/>
                <a:gd name="connsiteY4" fmla="*/ 688181 h 688181"/>
                <a:gd name="connsiteX5" fmla="*/ 0 w 369110"/>
                <a:gd name="connsiteY5" fmla="*/ 184401 h 688181"/>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4 h 688184"/>
                <a:gd name="connsiteX1" fmla="*/ 178594 w 369110"/>
                <a:gd name="connsiteY1" fmla="*/ 4 h 688184"/>
                <a:gd name="connsiteX2" fmla="*/ 369110 w 369110"/>
                <a:gd name="connsiteY2" fmla="*/ 186897 h 688184"/>
                <a:gd name="connsiteX3" fmla="*/ 366713 w 369110"/>
                <a:gd name="connsiteY3" fmla="*/ 688184 h 688184"/>
                <a:gd name="connsiteX4" fmla="*/ 0 w 369110"/>
                <a:gd name="connsiteY4" fmla="*/ 688184 h 688184"/>
                <a:gd name="connsiteX5" fmla="*/ 0 w 369110"/>
                <a:gd name="connsiteY5" fmla="*/ 184404 h 688184"/>
                <a:gd name="connsiteX0" fmla="*/ 0 w 369110"/>
                <a:gd name="connsiteY0" fmla="*/ 184400 h 688180"/>
                <a:gd name="connsiteX1" fmla="*/ 178594 w 369110"/>
                <a:gd name="connsiteY1" fmla="*/ 0 h 688180"/>
                <a:gd name="connsiteX2" fmla="*/ 369110 w 369110"/>
                <a:gd name="connsiteY2" fmla="*/ 186893 h 688180"/>
                <a:gd name="connsiteX3" fmla="*/ 366713 w 369110"/>
                <a:gd name="connsiteY3" fmla="*/ 688180 h 688180"/>
                <a:gd name="connsiteX4" fmla="*/ 0 w 369110"/>
                <a:gd name="connsiteY4" fmla="*/ 688180 h 688180"/>
                <a:gd name="connsiteX5" fmla="*/ 0 w 369110"/>
                <a:gd name="connsiteY5" fmla="*/ 184400 h 68818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 name="connsiteX0" fmla="*/ 0 w 369110"/>
                <a:gd name="connsiteY0" fmla="*/ 184430 h 688210"/>
                <a:gd name="connsiteX1" fmla="*/ 178594 w 369110"/>
                <a:gd name="connsiteY1" fmla="*/ 30 h 688210"/>
                <a:gd name="connsiteX2" fmla="*/ 369110 w 369110"/>
                <a:gd name="connsiteY2" fmla="*/ 186923 h 688210"/>
                <a:gd name="connsiteX3" fmla="*/ 366713 w 369110"/>
                <a:gd name="connsiteY3" fmla="*/ 688210 h 688210"/>
                <a:gd name="connsiteX4" fmla="*/ 0 w 369110"/>
                <a:gd name="connsiteY4" fmla="*/ 688210 h 688210"/>
                <a:gd name="connsiteX5" fmla="*/ 0 w 369110"/>
                <a:gd name="connsiteY5" fmla="*/ 184430 h 68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110" h="688210">
                  <a:moveTo>
                    <a:pt x="0" y="184430"/>
                  </a:moveTo>
                  <a:cubicBezTo>
                    <a:pt x="29766" y="69733"/>
                    <a:pt x="138652" y="-654"/>
                    <a:pt x="178594" y="30"/>
                  </a:cubicBezTo>
                  <a:cubicBezTo>
                    <a:pt x="218538" y="-1736"/>
                    <a:pt x="337757" y="72226"/>
                    <a:pt x="369110" y="186923"/>
                  </a:cubicBezTo>
                  <a:lnTo>
                    <a:pt x="366713" y="688210"/>
                  </a:lnTo>
                  <a:lnTo>
                    <a:pt x="0" y="688210"/>
                  </a:lnTo>
                  <a:lnTo>
                    <a:pt x="0" y="184430"/>
                  </a:lnTo>
                  <a:close/>
                </a:path>
              </a:pathLst>
            </a:custGeom>
            <a:solidFill>
              <a:srgbClr val="FF000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sp>
          <p:nvSpPr>
            <p:cNvPr id="57" name="Oval 56"/>
            <p:cNvSpPr/>
            <p:nvPr/>
          </p:nvSpPr>
          <p:spPr>
            <a:xfrm rot="18603602">
              <a:off x="483784" y="2852241"/>
              <a:ext cx="66675" cy="666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p>
          </p:txBody>
        </p:sp>
      </p:grpSp>
      <p:sp>
        <p:nvSpPr>
          <p:cNvPr id="58" name="Rectangle 57"/>
          <p:cNvSpPr/>
          <p:nvPr/>
        </p:nvSpPr>
        <p:spPr>
          <a:xfrm>
            <a:off x="9631178" y="3090698"/>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59" name="Rectangle 58"/>
          <p:cNvSpPr/>
          <p:nvPr/>
        </p:nvSpPr>
        <p:spPr>
          <a:xfrm>
            <a:off x="9522889" y="3184273"/>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60" name="Rectangle 59"/>
          <p:cNvSpPr/>
          <p:nvPr/>
        </p:nvSpPr>
        <p:spPr>
          <a:xfrm>
            <a:off x="9409011" y="3290293"/>
            <a:ext cx="1182728" cy="536899"/>
          </a:xfrm>
          <a:prstGeom prst="rect">
            <a:avLst/>
          </a:prstGeom>
          <a:solidFill>
            <a:schemeClr val="tx1"/>
          </a:solidFill>
          <a:ln>
            <a:noFill/>
          </a:ln>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Container</a:t>
            </a:r>
            <a:endParaRPr lang="en-US" sz="1400" dirty="0"/>
          </a:p>
        </p:txBody>
      </p:sp>
      <p:sp>
        <p:nvSpPr>
          <p:cNvPr id="63" name="Rectangle 62"/>
          <p:cNvSpPr/>
          <p:nvPr/>
        </p:nvSpPr>
        <p:spPr>
          <a:xfrm>
            <a:off x="5225143" y="3999478"/>
            <a:ext cx="722458" cy="403788"/>
          </a:xfrm>
          <a:prstGeom prst="rect">
            <a:avLst/>
          </a:prstGeom>
          <a:solidFill>
            <a:schemeClr val="tx1"/>
          </a:solidFill>
          <a:ln>
            <a:noFill/>
          </a:ln>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Fluentd</a:t>
            </a:r>
            <a:endParaRPr lang="en-US" sz="1400" dirty="0"/>
          </a:p>
        </p:txBody>
      </p:sp>
      <p:sp>
        <p:nvSpPr>
          <p:cNvPr id="64" name="Rectangle 63"/>
          <p:cNvSpPr/>
          <p:nvPr/>
        </p:nvSpPr>
        <p:spPr>
          <a:xfrm>
            <a:off x="6995381" y="3999478"/>
            <a:ext cx="722458" cy="403788"/>
          </a:xfrm>
          <a:prstGeom prst="rect">
            <a:avLst/>
          </a:prstGeom>
          <a:solidFill>
            <a:schemeClr val="tx1"/>
          </a:solidFill>
          <a:ln>
            <a:noFill/>
          </a:ln>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Fluentd</a:t>
            </a:r>
            <a:endParaRPr lang="en-US" sz="1400" dirty="0"/>
          </a:p>
        </p:txBody>
      </p:sp>
      <p:sp>
        <p:nvSpPr>
          <p:cNvPr id="65" name="Rectangle 64"/>
          <p:cNvSpPr/>
          <p:nvPr/>
        </p:nvSpPr>
        <p:spPr>
          <a:xfrm>
            <a:off x="10015068" y="3893455"/>
            <a:ext cx="722458" cy="403788"/>
          </a:xfrm>
          <a:prstGeom prst="rect">
            <a:avLst/>
          </a:prstGeom>
          <a:solidFill>
            <a:schemeClr val="tx1"/>
          </a:solidFill>
          <a:ln>
            <a:noFill/>
          </a:ln>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Fluentd</a:t>
            </a:r>
            <a:endParaRPr lang="en-US" sz="1400" dirty="0"/>
          </a:p>
        </p:txBody>
      </p:sp>
      <p:sp>
        <p:nvSpPr>
          <p:cNvPr id="66" name="Rounded Rectangle 65"/>
          <p:cNvSpPr/>
          <p:nvPr/>
        </p:nvSpPr>
        <p:spPr>
          <a:xfrm>
            <a:off x="1385788" y="4528661"/>
            <a:ext cx="2046273" cy="1901811"/>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400" dirty="0" smtClean="0"/>
              <a:t>Elasticsearch</a:t>
            </a:r>
            <a:endParaRPr lang="en-US" sz="1400" dirty="0"/>
          </a:p>
        </p:txBody>
      </p:sp>
      <p:sp>
        <p:nvSpPr>
          <p:cNvPr id="67" name="Can 66"/>
          <p:cNvSpPr/>
          <p:nvPr/>
        </p:nvSpPr>
        <p:spPr>
          <a:xfrm>
            <a:off x="1888177" y="5081685"/>
            <a:ext cx="1033153" cy="1140193"/>
          </a:xfrm>
          <a:prstGeom prst="can">
            <a:avLst/>
          </a:prstGeom>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dirty="0" smtClean="0"/>
              <a:t>Log Database</a:t>
            </a:r>
            <a:endParaRPr lang="en-US" dirty="0"/>
          </a:p>
        </p:txBody>
      </p:sp>
      <p:cxnSp>
        <p:nvCxnSpPr>
          <p:cNvPr id="69" name="Elbow Connector 68"/>
          <p:cNvCxnSpPr>
            <a:stCxn id="63" idx="2"/>
          </p:cNvCxnSpPr>
          <p:nvPr/>
        </p:nvCxnSpPr>
        <p:spPr>
          <a:xfrm rot="5400000">
            <a:off x="4021890" y="3805096"/>
            <a:ext cx="966312" cy="2162652"/>
          </a:xfrm>
          <a:prstGeom prst="bentConnector2">
            <a:avLst/>
          </a:prstGeom>
          <a:ln w="381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4" idx="2"/>
          </p:cNvCxnSpPr>
          <p:nvPr/>
        </p:nvCxnSpPr>
        <p:spPr>
          <a:xfrm rot="5400000">
            <a:off x="4812959" y="3014027"/>
            <a:ext cx="1154413" cy="3932891"/>
          </a:xfrm>
          <a:prstGeom prst="bentConnector2">
            <a:avLst/>
          </a:prstGeom>
          <a:ln w="381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65" idx="2"/>
          </p:cNvCxnSpPr>
          <p:nvPr/>
        </p:nvCxnSpPr>
        <p:spPr>
          <a:xfrm rot="5400000">
            <a:off x="6162030" y="1558934"/>
            <a:ext cx="1475958" cy="6952577"/>
          </a:xfrm>
          <a:prstGeom prst="bentConnector2">
            <a:avLst/>
          </a:prstGeom>
          <a:ln w="381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75" name="Picture 7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83475" y="1792345"/>
            <a:ext cx="649224" cy="649224"/>
          </a:xfrm>
          <a:prstGeom prst="rect">
            <a:avLst/>
          </a:prstGeom>
        </p:spPr>
      </p:pic>
      <p:sp>
        <p:nvSpPr>
          <p:cNvPr id="77" name="Rounded Rectangle 76"/>
          <p:cNvSpPr/>
          <p:nvPr/>
        </p:nvSpPr>
        <p:spPr>
          <a:xfrm>
            <a:off x="1384951" y="2749912"/>
            <a:ext cx="2046273" cy="1077279"/>
          </a:xfrm>
          <a:prstGeom prst="roundRect">
            <a:avLst/>
          </a:prstGeom>
          <a:solidFill>
            <a:schemeClr val="tx1"/>
          </a:solidFill>
          <a:ln>
            <a:noFill/>
          </a:ln>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t>Kibana</a:t>
            </a:r>
            <a:endParaRPr lang="en-US" sz="1400" dirty="0"/>
          </a:p>
        </p:txBody>
      </p:sp>
      <p:cxnSp>
        <p:nvCxnSpPr>
          <p:cNvPr id="79" name="Straight Arrow Connector 78"/>
          <p:cNvCxnSpPr>
            <a:stCxn id="75" idx="2"/>
          </p:cNvCxnSpPr>
          <p:nvPr/>
        </p:nvCxnSpPr>
        <p:spPr>
          <a:xfrm>
            <a:off x="2408087" y="2441569"/>
            <a:ext cx="1" cy="308343"/>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7" idx="2"/>
            <a:endCxn id="66" idx="0"/>
          </p:cNvCxnSpPr>
          <p:nvPr/>
        </p:nvCxnSpPr>
        <p:spPr>
          <a:xfrm>
            <a:off x="2408088" y="3827191"/>
            <a:ext cx="837" cy="701470"/>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62" idx="2"/>
          </p:cNvCxnSpPr>
          <p:nvPr/>
        </p:nvCxnSpPr>
        <p:spPr>
          <a:xfrm rot="5400000">
            <a:off x="5387911" y="3299366"/>
            <a:ext cx="725926" cy="4654310"/>
          </a:xfrm>
          <a:prstGeom prst="bentConnector2">
            <a:avLst/>
          </a:prstGeom>
          <a:ln w="762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08838" y="940553"/>
            <a:ext cx="10915770" cy="400110"/>
          </a:xfrm>
          <a:prstGeom prst="rect">
            <a:avLst/>
          </a:prstGeom>
        </p:spPr>
        <p:txBody>
          <a:bodyPr wrap="square">
            <a:spAutoFit/>
          </a:bodyPr>
          <a:lstStyle/>
          <a:p>
            <a:r>
              <a:rPr lang="en-US" sz="2000" dirty="0"/>
              <a:t>This diagram shows how the log forwarding component, </a:t>
            </a:r>
            <a:r>
              <a:rPr lang="en-US" sz="2000" dirty="0" smtClean="0"/>
              <a:t>“Fluentd”, </a:t>
            </a:r>
            <a:r>
              <a:rPr lang="en-US" sz="2000" dirty="0"/>
              <a:t>is installed automatically </a:t>
            </a:r>
            <a:r>
              <a:rPr lang="en-US" sz="2000"/>
              <a:t>by </a:t>
            </a:r>
            <a:r>
              <a:rPr lang="en-US" sz="2000" smtClean="0"/>
              <a:t>CDP</a:t>
            </a:r>
            <a:endParaRPr lang="en-US" sz="2000" dirty="0"/>
          </a:p>
        </p:txBody>
      </p:sp>
      <p:sp>
        <p:nvSpPr>
          <p:cNvPr id="71" name="Oval 70" title="Section circle"/>
          <p:cNvSpPr/>
          <p:nvPr/>
        </p:nvSpPr>
        <p:spPr>
          <a:xfrm>
            <a:off x="11562522" y="98425"/>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2" name="Oval 71" title="Section circle"/>
          <p:cNvSpPr/>
          <p:nvPr/>
        </p:nvSpPr>
        <p:spPr>
          <a:xfrm>
            <a:off x="11446634" y="98425"/>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4" name="Oval 73" title="Section circle"/>
          <p:cNvSpPr/>
          <p:nvPr/>
        </p:nvSpPr>
        <p:spPr>
          <a:xfrm>
            <a:off x="11332334" y="98425"/>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6" name="Oval 75" title="Section circle"/>
          <p:cNvSpPr/>
          <p:nvPr/>
        </p:nvSpPr>
        <p:spPr>
          <a:xfrm>
            <a:off x="11216448" y="98425"/>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78" name="Oval 77" title="Section circle"/>
          <p:cNvSpPr/>
          <p:nvPr/>
        </p:nvSpPr>
        <p:spPr>
          <a:xfrm>
            <a:off x="11102148" y="98425"/>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80" name="Rectangle 79"/>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Logging and Metrics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17236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Metrics data is also better served by forwarding to a central storage and analysis server</a:t>
            </a:r>
          </a:p>
          <a:p>
            <a:pPr lvl="1"/>
            <a:r>
              <a:rPr lang="en-US" dirty="0" smtClean="0"/>
              <a:t>For the same reasons as log data:</a:t>
            </a:r>
          </a:p>
          <a:p>
            <a:pPr lvl="2"/>
            <a:r>
              <a:rPr lang="en-US" dirty="0" smtClean="0"/>
              <a:t>The pods are ephemeral</a:t>
            </a:r>
          </a:p>
          <a:p>
            <a:pPr lvl="2"/>
            <a:r>
              <a:rPr lang="en-US" dirty="0" smtClean="0"/>
              <a:t>The pod file system is transient</a:t>
            </a:r>
          </a:p>
          <a:p>
            <a:pPr lvl="2"/>
            <a:endParaRPr lang="en-US" dirty="0"/>
          </a:p>
          <a:p>
            <a:r>
              <a:rPr lang="en-US" dirty="0" smtClean="0"/>
              <a:t>Metrics include…</a:t>
            </a:r>
          </a:p>
          <a:p>
            <a:pPr marL="685800" lvl="1"/>
            <a:r>
              <a:rPr lang="en-US" dirty="0" smtClean="0"/>
              <a:t>…resource utilization (CPU, Memory, I/O).</a:t>
            </a:r>
          </a:p>
          <a:p>
            <a:pPr marL="685800" lvl="1"/>
            <a:r>
              <a:rPr lang="en-US" dirty="0" smtClean="0"/>
              <a:t>…Java Virtual Machine management statistics.</a:t>
            </a:r>
          </a:p>
          <a:p>
            <a:pPr marL="685800" lvl="1"/>
            <a:r>
              <a:rPr lang="en-US" dirty="0" smtClean="0"/>
              <a:t>…request counts.</a:t>
            </a:r>
          </a:p>
          <a:p>
            <a:pPr marL="685800" lvl="1"/>
            <a:r>
              <a:rPr lang="en-US" dirty="0" smtClean="0"/>
              <a:t>…more.</a:t>
            </a:r>
            <a:endParaRPr lang="en-US" dirty="0"/>
          </a:p>
        </p:txBody>
      </p:sp>
      <p:sp>
        <p:nvSpPr>
          <p:cNvPr id="4" name="Title 3"/>
          <p:cNvSpPr>
            <a:spLocks noGrp="1"/>
          </p:cNvSpPr>
          <p:nvPr>
            <p:ph type="title"/>
          </p:nvPr>
        </p:nvSpPr>
        <p:spPr/>
        <p:txBody>
          <a:bodyPr/>
          <a:lstStyle/>
          <a:p>
            <a:r>
              <a:rPr lang="en-US" dirty="0" smtClean="0"/>
              <a:t>Metrics Data</a:t>
            </a:r>
            <a:endParaRPr lang="en-US" dirty="0"/>
          </a:p>
        </p:txBody>
      </p:sp>
      <p:sp>
        <p:nvSpPr>
          <p:cNvPr id="11" name="Oval 10" title="Section circle"/>
          <p:cNvSpPr/>
          <p:nvPr/>
        </p:nvSpPr>
        <p:spPr>
          <a:xfrm>
            <a:off x="1156252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446634"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Rectangle 15"/>
          <p:cNvSpPr/>
          <p:nvPr/>
        </p:nvSpPr>
        <p:spPr>
          <a:xfrm>
            <a:off x="8910085" y="6144208"/>
            <a:ext cx="247292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Logging and Metrics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83757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77</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7979726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02918752"/>
              </p:ext>
            </p:extLst>
          </p:nvPr>
        </p:nvGraphicFramePr>
        <p:xfrm>
          <a:off x="488897" y="2424291"/>
          <a:ext cx="11211106" cy="175260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Logging data can be written to the pods file system and used from</a:t>
                      </a:r>
                      <a:r>
                        <a:rPr lang="en-US" baseline="0" dirty="0" smtClean="0"/>
                        <a:t> there.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use of logging frameworks (such as log4j and EELF) should not be continued.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installs</a:t>
                      </a:r>
                      <a:r>
                        <a:rPr lang="en-US" baseline="0" dirty="0" smtClean="0"/>
                        <a:t> the capture software automatically and captures log data written to STDOUT and STDERR and forwards that to the log storage and analysis system.</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Metrics include cluster, pod, and container utilization</a:t>
                      </a:r>
                      <a:r>
                        <a:rPr lang="en-US" baseline="0" dirty="0" smtClean="0"/>
                        <a:t> data.</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632435" y="1700402"/>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Logging and Metrics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74679"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282414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rgbClr val="959595"/>
                </a:solidFill>
              </a:rPr>
              <a:t>What is </a:t>
            </a:r>
            <a:r>
              <a:rPr lang="en-US" dirty="0" smtClean="0">
                <a:solidFill>
                  <a:srgbClr val="959595"/>
                </a:solidFill>
              </a:rPr>
              <a:t>CDP?</a:t>
            </a:r>
            <a:endParaRPr lang="en-US" dirty="0">
              <a:solidFill>
                <a:srgbClr val="959595"/>
              </a:solidFill>
            </a:endParaRPr>
          </a:p>
          <a:p>
            <a:r>
              <a:rPr lang="en-US" dirty="0">
                <a:solidFill>
                  <a:srgbClr val="959595"/>
                </a:solidFill>
              </a:rPr>
              <a:t>Introduction to the CI/CD </a:t>
            </a:r>
            <a:r>
              <a:rPr lang="en-US" dirty="0" smtClean="0">
                <a:solidFill>
                  <a:srgbClr val="959595"/>
                </a:solidFill>
              </a:rPr>
              <a:t>Pipeline</a:t>
            </a:r>
          </a:p>
          <a:p>
            <a:r>
              <a:rPr lang="en-US" dirty="0" smtClean="0">
                <a:solidFill>
                  <a:srgbClr val="959595"/>
                </a:solidFill>
              </a:rPr>
              <a:t>CDP Standard Tools and Frameworks</a:t>
            </a:r>
          </a:p>
          <a:p>
            <a:r>
              <a:rPr lang="en-US" dirty="0" smtClean="0">
                <a:solidFill>
                  <a:srgbClr val="959595"/>
                </a:solidFill>
              </a:rPr>
              <a:t>The microServices Catalog</a:t>
            </a:r>
          </a:p>
          <a:p>
            <a:r>
              <a:rPr lang="en-US" dirty="0">
                <a:solidFill>
                  <a:srgbClr val="959595"/>
                </a:solidFill>
              </a:rPr>
              <a:t>Runtime Management</a:t>
            </a:r>
          </a:p>
          <a:p>
            <a:r>
              <a:rPr lang="en-US" dirty="0" smtClean="0">
                <a:solidFill>
                  <a:srgbClr val="959595"/>
                </a:solidFill>
              </a:rPr>
              <a:t>Logging and Metrics</a:t>
            </a:r>
          </a:p>
          <a:p>
            <a:r>
              <a:rPr lang="en-US" sz="3200" b="1" i="1" u="sng" dirty="0" smtClean="0"/>
              <a:t>Configuration </a:t>
            </a:r>
            <a:r>
              <a:rPr lang="en-US" sz="3200" b="1" i="1" u="sng" dirty="0"/>
              <a:t>Management</a:t>
            </a:r>
          </a:p>
          <a:p>
            <a:r>
              <a:rPr lang="en-US" dirty="0" smtClean="0">
                <a:solidFill>
                  <a:srgbClr val="959595"/>
                </a:solidFill>
              </a:rPr>
              <a:t>The Development Process</a:t>
            </a:r>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67630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Provides a complete solution to development and support of microServices</a:t>
            </a:r>
          </a:p>
          <a:p>
            <a:pPr lvl="1"/>
            <a:endParaRPr lang="en-US" dirty="0" smtClean="0"/>
          </a:p>
          <a:p>
            <a:pPr lvl="1"/>
            <a:r>
              <a:rPr lang="en-US" dirty="0"/>
              <a:t>CDP provides…</a:t>
            </a:r>
          </a:p>
          <a:p>
            <a:pPr marL="635000" lvl="3" indent="0">
              <a:buNone/>
            </a:pPr>
            <a:r>
              <a:rPr lang="en-US" dirty="0" smtClean="0"/>
              <a:t>…integration with source repository.</a:t>
            </a:r>
          </a:p>
          <a:p>
            <a:pPr marL="635000" lvl="3" indent="0">
              <a:buNone/>
            </a:pPr>
            <a:r>
              <a:rPr lang="en-US" dirty="0" smtClean="0"/>
              <a:t>…product build and verification.</a:t>
            </a:r>
          </a:p>
          <a:p>
            <a:pPr marL="635000" lvl="3" indent="0">
              <a:buNone/>
            </a:pPr>
            <a:r>
              <a:rPr lang="en-US" dirty="0" smtClean="0"/>
              <a:t>…deployment.</a:t>
            </a:r>
          </a:p>
          <a:p>
            <a:pPr marL="635000" lvl="3" indent="0">
              <a:buNone/>
            </a:pPr>
            <a:r>
              <a:rPr lang="en-US" dirty="0" smtClean="0"/>
              <a:t>…managed runtime environments.</a:t>
            </a:r>
          </a:p>
          <a:p>
            <a:pPr marL="635000" lvl="3" indent="0">
              <a:buNone/>
            </a:pPr>
            <a:r>
              <a:rPr lang="en-US" dirty="0" smtClean="0"/>
              <a:t>…logging framework.</a:t>
            </a:r>
          </a:p>
          <a:p>
            <a:pPr marL="635000" lvl="3" indent="0">
              <a:buNone/>
            </a:pPr>
            <a:r>
              <a:rPr lang="en-US" dirty="0" smtClean="0"/>
              <a:t>…metrics (performance and consumption) framework.</a:t>
            </a:r>
          </a:p>
        </p:txBody>
      </p:sp>
      <p:sp>
        <p:nvSpPr>
          <p:cNvPr id="4" name="Title 3"/>
          <p:cNvSpPr>
            <a:spLocks noGrp="1"/>
          </p:cNvSpPr>
          <p:nvPr>
            <p:ph type="title"/>
          </p:nvPr>
        </p:nvSpPr>
        <p:spPr/>
        <p:txBody>
          <a:bodyPr/>
          <a:lstStyle/>
          <a:p>
            <a:r>
              <a:rPr lang="en-US" dirty="0" smtClean="0"/>
              <a:t>CDP Is a Complete Solution.</a:t>
            </a:r>
            <a:endParaRPr lang="en-US" dirty="0"/>
          </a:p>
        </p:txBody>
      </p:sp>
      <p:sp>
        <p:nvSpPr>
          <p:cNvPr id="13" name="Text Placeholder 2"/>
          <p:cNvSpPr txBox="1">
            <a:spLocks/>
          </p:cNvSpPr>
          <p:nvPr/>
        </p:nvSpPr>
        <p:spPr>
          <a:xfrm>
            <a:off x="5820396" y="1586548"/>
            <a:ext cx="6904166" cy="4811713"/>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3" indent="0">
              <a:buFont typeface="Arial"/>
              <a:buNone/>
            </a:pPr>
            <a:endParaRPr lang="en-US" dirty="0" smtClean="0"/>
          </a:p>
          <a:p>
            <a:pPr lvl="1"/>
            <a:r>
              <a:rPr lang="en-US" dirty="0" smtClean="0"/>
              <a:t>CDP does this by…</a:t>
            </a:r>
          </a:p>
          <a:p>
            <a:pPr marL="914400" lvl="3" indent="-228600">
              <a:buFont typeface="Arial"/>
              <a:buNone/>
            </a:pPr>
            <a:r>
              <a:rPr lang="en-US" dirty="0" smtClean="0"/>
              <a:t>…integrating with standard tools and processes.</a:t>
            </a:r>
          </a:p>
          <a:p>
            <a:pPr marL="914400" lvl="3" indent="-228600">
              <a:buFont typeface="Arial"/>
              <a:buNone/>
            </a:pPr>
            <a:r>
              <a:rPr lang="en-US" dirty="0" smtClean="0"/>
              <a:t>…selection of standard frameworks and technologies.</a:t>
            </a:r>
          </a:p>
          <a:p>
            <a:pPr marL="914400" lvl="3" indent="-228600">
              <a:buFont typeface="Arial"/>
              <a:buNone/>
            </a:pPr>
            <a:r>
              <a:rPr lang="en-US" dirty="0" smtClean="0"/>
              <a:t>…implementing the CI/CD process management.</a:t>
            </a:r>
          </a:p>
        </p:txBody>
      </p:sp>
      <p:sp>
        <p:nvSpPr>
          <p:cNvPr id="14" name="Oval 13"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25855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14266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0283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0912476"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079817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137285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08071063"/>
              </p:ext>
            </p:extLst>
          </p:nvPr>
        </p:nvGraphicFramePr>
        <p:xfrm>
          <a:off x="1192439" y="4158298"/>
          <a:ext cx="9021763" cy="2239963"/>
        </p:xfrm>
        <a:graphic>
          <a:graphicData uri="http://schemas.openxmlformats.org/presentationml/2006/ole">
            <mc:AlternateContent xmlns:mc="http://schemas.openxmlformats.org/markup-compatibility/2006">
              <mc:Choice xmlns:v="urn:schemas-microsoft-com:vml" Requires="v">
                <p:oleObj spid="_x0000_s2077" name="Visio" r:id="rId4" imgW="9021360" imgH="2239650" progId="Visio.Drawing.11">
                  <p:embed/>
                </p:oleObj>
              </mc:Choice>
              <mc:Fallback>
                <p:oleObj name="Visio" r:id="rId4" imgW="9021360" imgH="2239650" progId="Visio.Drawing.11">
                  <p:embed/>
                  <p:pic>
                    <p:nvPicPr>
                      <p:cNvPr id="0" name=""/>
                      <p:cNvPicPr/>
                      <p:nvPr/>
                    </p:nvPicPr>
                    <p:blipFill>
                      <a:blip r:embed="rId5"/>
                      <a:stretch>
                        <a:fillRect/>
                      </a:stretch>
                    </p:blipFill>
                    <p:spPr>
                      <a:xfrm>
                        <a:off x="1192439" y="4158298"/>
                        <a:ext cx="9021763" cy="2239963"/>
                      </a:xfrm>
                      <a:prstGeom prst="rect">
                        <a:avLst/>
                      </a:prstGeom>
                    </p:spPr>
                  </p:pic>
                </p:oleObj>
              </mc:Fallback>
            </mc:AlternateContent>
          </a:graphicData>
        </a:graphic>
      </p:graphicFrame>
      <p:sp>
        <p:nvSpPr>
          <p:cNvPr id="24" name="Rectangle 23"/>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538562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Many applications allow for configured behavior</a:t>
            </a:r>
          </a:p>
          <a:p>
            <a:pPr lvl="2"/>
            <a:r>
              <a:rPr lang="en-US" dirty="0" smtClean="0"/>
              <a:t>When programs are executed, the command line used to launch the command can use arguments to tailor the programs behavior.</a:t>
            </a:r>
          </a:p>
          <a:p>
            <a:pPr lvl="2"/>
            <a:r>
              <a:rPr lang="en-US" dirty="0" smtClean="0"/>
              <a:t>Programs can also be configured using environment variables. </a:t>
            </a:r>
          </a:p>
          <a:p>
            <a:pPr lvl="2"/>
            <a:r>
              <a:rPr lang="en-US" dirty="0" smtClean="0"/>
              <a:t>Many programming languages and technologies allow for “properties” to be read from files and used to configure the application.</a:t>
            </a:r>
          </a:p>
          <a:p>
            <a:pPr lvl="3"/>
            <a:r>
              <a:rPr lang="en-US" dirty="0" smtClean="0"/>
              <a:t>The java properties file is an example, but this capability is not limited to java.</a:t>
            </a:r>
          </a:p>
          <a:p>
            <a:pPr lvl="2"/>
            <a:endParaRPr lang="en-US" dirty="0"/>
          </a:p>
          <a:p>
            <a:r>
              <a:rPr lang="en-US" dirty="0" smtClean="0"/>
              <a:t>Many applications may need different configurations based on where they are deployed</a:t>
            </a:r>
          </a:p>
          <a:p>
            <a:pPr lvl="1"/>
            <a:r>
              <a:rPr lang="en-US" dirty="0" smtClean="0"/>
              <a:t>The behavior of the application may need to be tailored based on…</a:t>
            </a:r>
          </a:p>
          <a:p>
            <a:pPr marL="2286000" lvl="4" indent="0">
              <a:buNone/>
            </a:pPr>
            <a:r>
              <a:rPr lang="en-US" dirty="0" smtClean="0"/>
              <a:t>…the environment it is deployed into (DEV, TEST, QA, PROD).</a:t>
            </a:r>
          </a:p>
          <a:p>
            <a:pPr marL="2286000" lvl="4" indent="0">
              <a:buNone/>
            </a:pPr>
            <a:r>
              <a:rPr lang="en-US" dirty="0" smtClean="0"/>
              <a:t>…the cluster it is deployed into.</a:t>
            </a:r>
          </a:p>
          <a:p>
            <a:pPr marL="2286000" lvl="4" indent="0">
              <a:buNone/>
            </a:pPr>
            <a:r>
              <a:rPr lang="en-US" dirty="0" smtClean="0"/>
              <a:t>…the data center it is running on.</a:t>
            </a:r>
          </a:p>
          <a:p>
            <a:pPr marL="2286000" lvl="4" indent="0">
              <a:buNone/>
            </a:pPr>
            <a:r>
              <a:rPr lang="en-US" dirty="0" smtClean="0"/>
              <a:t>…and so forth.</a:t>
            </a:r>
            <a:endParaRPr lang="en-US" dirty="0"/>
          </a:p>
        </p:txBody>
      </p:sp>
      <p:sp>
        <p:nvSpPr>
          <p:cNvPr id="4" name="Title 3"/>
          <p:cNvSpPr>
            <a:spLocks noGrp="1"/>
          </p:cNvSpPr>
          <p:nvPr>
            <p:ph type="title"/>
          </p:nvPr>
        </p:nvSpPr>
        <p:spPr/>
        <p:txBody>
          <a:bodyPr/>
          <a:lstStyle/>
          <a:p>
            <a:r>
              <a:rPr lang="en-US" dirty="0" smtClean="0"/>
              <a:t>Configuration</a:t>
            </a:r>
            <a:endParaRPr lang="en-US" dirty="0"/>
          </a:p>
        </p:txBody>
      </p:sp>
      <p:sp>
        <p:nvSpPr>
          <p:cNvPr id="5" name="Oval 4" title="Section circle"/>
          <p:cNvSpPr/>
          <p:nvPr/>
        </p:nvSpPr>
        <p:spPr>
          <a:xfrm>
            <a:off x="1153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141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 name="Oval 6" title="Section circle"/>
          <p:cNvSpPr/>
          <p:nvPr/>
        </p:nvSpPr>
        <p:spPr>
          <a:xfrm>
            <a:off x="1130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1186630"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 name="Rectangle 8"/>
          <p:cNvSpPr/>
          <p:nvPr/>
        </p:nvSpPr>
        <p:spPr>
          <a:xfrm>
            <a:off x="6256875" y="6102558"/>
            <a:ext cx="5129234" cy="400110"/>
          </a:xfrm>
          <a:prstGeom prst="rect">
            <a:avLst/>
          </a:prstGeom>
          <a:noFill/>
        </p:spPr>
        <p:txBody>
          <a:bodyPr wrap="square" lIns="91440" tIns="45720" rIns="91440" bIns="45720">
            <a:spAutoFit/>
          </a:bodyPr>
          <a:lstStyle/>
          <a:p>
            <a:pPr algn="r"/>
            <a:r>
              <a:rPr lang="en-US" sz="20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Configuration</a:t>
            </a:r>
            <a:endParaRPr lang="en-US" sz="20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393388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Kubernetes has a feature called a “configmap”</a:t>
            </a:r>
          </a:p>
          <a:p>
            <a:pPr lvl="1"/>
            <a:r>
              <a:rPr lang="en-US" dirty="0" smtClean="0"/>
              <a:t>A configmap is a source-like resource that can be managed in the SCM repository with the application or separately.</a:t>
            </a:r>
          </a:p>
          <a:p>
            <a:pPr lvl="1"/>
            <a:r>
              <a:rPr lang="en-US" dirty="0" smtClean="0"/>
              <a:t>The configmap allows Kubernetes to inject settings into the running containers.</a:t>
            </a:r>
          </a:p>
          <a:p>
            <a:pPr lvl="1"/>
            <a:r>
              <a:rPr lang="en-US" dirty="0" smtClean="0"/>
              <a:t>A configmap contains all of the configurable settings for an application.</a:t>
            </a:r>
          </a:p>
          <a:p>
            <a:pPr lvl="2"/>
            <a:r>
              <a:rPr lang="en-US" dirty="0" smtClean="0"/>
              <a:t>A configmap can contain individual properties or settings.</a:t>
            </a:r>
          </a:p>
          <a:p>
            <a:pPr lvl="2"/>
            <a:r>
              <a:rPr lang="en-US" dirty="0" smtClean="0"/>
              <a:t>A configmap can contain an entire properties file.</a:t>
            </a:r>
          </a:p>
          <a:p>
            <a:pPr lvl="2"/>
            <a:r>
              <a:rPr lang="en-US" dirty="0" smtClean="0"/>
              <a:t>A configmap can contain multiple sets of properties.</a:t>
            </a:r>
          </a:p>
          <a:p>
            <a:pPr lvl="2"/>
            <a:endParaRPr lang="en-US" dirty="0"/>
          </a:p>
          <a:p>
            <a:r>
              <a:rPr lang="en-US" dirty="0" smtClean="0"/>
              <a:t>A configmap can be referenced…</a:t>
            </a:r>
          </a:p>
          <a:p>
            <a:pPr marL="2286000" lvl="1"/>
            <a:r>
              <a:rPr lang="en-US" dirty="0" smtClean="0"/>
              <a:t>…in a Kubernetes Deployment.</a:t>
            </a:r>
          </a:p>
          <a:p>
            <a:pPr marL="2286000" lvl="1"/>
            <a:r>
              <a:rPr lang="en-US" dirty="0" smtClean="0"/>
              <a:t>…to set environment variables.</a:t>
            </a:r>
          </a:p>
          <a:p>
            <a:pPr marL="2286000" lvl="1"/>
            <a:r>
              <a:rPr lang="en-US" dirty="0" smtClean="0"/>
              <a:t>…to set property files (one or more.)</a:t>
            </a:r>
          </a:p>
          <a:p>
            <a:pPr marL="2286000" lvl="1"/>
            <a:r>
              <a:rPr lang="en-US" dirty="0" smtClean="0"/>
              <a:t>…all of the above.</a:t>
            </a:r>
          </a:p>
          <a:p>
            <a:endParaRPr lang="en-US" dirty="0" smtClean="0"/>
          </a:p>
          <a:p>
            <a:pPr lvl="2"/>
            <a:endParaRPr lang="en-US" dirty="0"/>
          </a:p>
        </p:txBody>
      </p:sp>
      <p:sp>
        <p:nvSpPr>
          <p:cNvPr id="4" name="Title 3"/>
          <p:cNvSpPr>
            <a:spLocks noGrp="1"/>
          </p:cNvSpPr>
          <p:nvPr>
            <p:ph type="title"/>
          </p:nvPr>
        </p:nvSpPr>
        <p:spPr/>
        <p:txBody>
          <a:bodyPr/>
          <a:lstStyle/>
          <a:p>
            <a:r>
              <a:rPr lang="en-US" dirty="0" smtClean="0"/>
              <a:t>Kubernetes Configmap</a:t>
            </a:r>
            <a:endParaRPr lang="en-US" dirty="0"/>
          </a:p>
        </p:txBody>
      </p:sp>
      <p:sp>
        <p:nvSpPr>
          <p:cNvPr id="9" name="Rectangle 8"/>
          <p:cNvSpPr/>
          <p:nvPr/>
        </p:nvSpPr>
        <p:spPr>
          <a:xfrm>
            <a:off x="8878185" y="6155723"/>
            <a:ext cx="2507923"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Configuration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10" name="Oval 9" title="Section circle"/>
          <p:cNvSpPr/>
          <p:nvPr/>
        </p:nvSpPr>
        <p:spPr>
          <a:xfrm>
            <a:off x="1153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41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30251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186630"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Tree>
    <p:extLst>
      <p:ext uri="{BB962C8B-B14F-4D97-AF65-F5344CB8AC3E}">
        <p14:creationId xmlns:p14="http://schemas.microsoft.com/office/powerpoint/2010/main" val="20990104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Sensitive Data</a:t>
            </a:r>
          </a:p>
          <a:p>
            <a:pPr lvl="2"/>
            <a:endParaRPr lang="en-US" dirty="0" smtClean="0"/>
          </a:p>
          <a:p>
            <a:pPr lvl="1"/>
            <a:r>
              <a:rPr lang="en-US" dirty="0" smtClean="0"/>
              <a:t>Sometimes, configuration values are sensitive</a:t>
            </a:r>
          </a:p>
          <a:p>
            <a:pPr lvl="2"/>
            <a:r>
              <a:rPr lang="en-US" dirty="0" smtClean="0"/>
              <a:t>Placing passwords, personally identifiable information, and other sensitive data in a configuration file is a security exposure.</a:t>
            </a:r>
          </a:p>
          <a:p>
            <a:pPr lvl="2"/>
            <a:r>
              <a:rPr lang="en-US" dirty="0" smtClean="0"/>
              <a:t>Kubernetes provides the ability to separate this sensitive information from the configmap into a </a:t>
            </a:r>
            <a:r>
              <a:rPr lang="en-US" b="1" i="1" dirty="0" smtClean="0"/>
              <a:t>secret</a:t>
            </a:r>
            <a:r>
              <a:rPr lang="en-US" dirty="0" smtClean="0"/>
              <a:t>. </a:t>
            </a:r>
          </a:p>
          <a:p>
            <a:endParaRPr lang="en-US" sz="1400" dirty="0"/>
          </a:p>
          <a:p>
            <a:pPr lvl="1"/>
            <a:r>
              <a:rPr lang="en-US" dirty="0" smtClean="0"/>
              <a:t>Secrets are used to store small amounts of sensitive data.</a:t>
            </a:r>
          </a:p>
          <a:p>
            <a:pPr lvl="2"/>
            <a:r>
              <a:rPr lang="en-US" dirty="0"/>
              <a:t>Passwords</a:t>
            </a:r>
          </a:p>
          <a:p>
            <a:pPr lvl="2"/>
            <a:r>
              <a:rPr lang="en-US" dirty="0"/>
              <a:t>Social security numbers</a:t>
            </a:r>
          </a:p>
          <a:p>
            <a:pPr lvl="2"/>
            <a:r>
              <a:rPr lang="en-US" dirty="0"/>
              <a:t>User id’s</a:t>
            </a:r>
          </a:p>
          <a:p>
            <a:pPr lvl="2"/>
            <a:r>
              <a:rPr lang="en-US" dirty="0"/>
              <a:t>Any security-sensitive data</a:t>
            </a:r>
          </a:p>
          <a:p>
            <a:pPr lvl="1"/>
            <a:endParaRPr lang="en-US" dirty="0"/>
          </a:p>
        </p:txBody>
      </p:sp>
      <p:sp>
        <p:nvSpPr>
          <p:cNvPr id="4" name="Title 3"/>
          <p:cNvSpPr>
            <a:spLocks noGrp="1"/>
          </p:cNvSpPr>
          <p:nvPr>
            <p:ph type="title"/>
          </p:nvPr>
        </p:nvSpPr>
        <p:spPr/>
        <p:txBody>
          <a:bodyPr/>
          <a:lstStyle/>
          <a:p>
            <a:r>
              <a:rPr lang="en-US" dirty="0" smtClean="0"/>
              <a:t>Secrets</a:t>
            </a:r>
            <a:endParaRPr lang="en-US" dirty="0"/>
          </a:p>
        </p:txBody>
      </p:sp>
      <p:sp>
        <p:nvSpPr>
          <p:cNvPr id="10" name="Oval 9" title="Section circle"/>
          <p:cNvSpPr/>
          <p:nvPr/>
        </p:nvSpPr>
        <p:spPr>
          <a:xfrm>
            <a:off x="1153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41681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30251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186630"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Rectangle 13"/>
          <p:cNvSpPr/>
          <p:nvPr/>
        </p:nvSpPr>
        <p:spPr>
          <a:xfrm>
            <a:off x="8878185" y="6155723"/>
            <a:ext cx="2507923"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Configuration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03448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Secrets and Kubernetes</a:t>
            </a:r>
            <a:endParaRPr lang="en-US" dirty="0"/>
          </a:p>
          <a:p>
            <a:endParaRPr lang="en-US" sz="1400" dirty="0" smtClean="0"/>
          </a:p>
          <a:p>
            <a:pPr lvl="1"/>
            <a:r>
              <a:rPr lang="en-US" dirty="0" smtClean="0"/>
              <a:t>Secrets </a:t>
            </a:r>
            <a:r>
              <a:rPr lang="en-US" dirty="0"/>
              <a:t>are encrypted and protected by </a:t>
            </a:r>
            <a:r>
              <a:rPr lang="en-US" dirty="0" smtClean="0"/>
              <a:t>Kubernetes.</a:t>
            </a:r>
            <a:endParaRPr lang="en-US" dirty="0"/>
          </a:p>
          <a:p>
            <a:pPr lvl="2"/>
            <a:r>
              <a:rPr lang="en-US" dirty="0"/>
              <a:t>Kubernetes manages the </a:t>
            </a:r>
            <a:r>
              <a:rPr lang="en-US" dirty="0" smtClean="0"/>
              <a:t>secrets.</a:t>
            </a:r>
            <a:endParaRPr lang="en-US" dirty="0"/>
          </a:p>
          <a:p>
            <a:pPr lvl="2"/>
            <a:r>
              <a:rPr lang="en-US" dirty="0"/>
              <a:t>Kubernetes injects the secrets into the running containers, decrypted for their </a:t>
            </a:r>
            <a:r>
              <a:rPr lang="en-US" dirty="0" smtClean="0"/>
              <a:t>use.</a:t>
            </a:r>
            <a:endParaRPr lang="en-US" dirty="0"/>
          </a:p>
          <a:p>
            <a:endParaRPr lang="en-US" sz="1400" dirty="0" smtClean="0"/>
          </a:p>
          <a:p>
            <a:pPr lvl="1"/>
            <a:r>
              <a:rPr lang="en-US" dirty="0" smtClean="0"/>
              <a:t>Secrets are specific to a namespace.</a:t>
            </a:r>
          </a:p>
          <a:p>
            <a:pPr lvl="2"/>
            <a:r>
              <a:rPr lang="en-US" dirty="0" smtClean="0"/>
              <a:t>Only pods running in the same namespace see the secret. </a:t>
            </a:r>
          </a:p>
          <a:p>
            <a:pPr lvl="2"/>
            <a:r>
              <a:rPr lang="en-US" dirty="0" smtClean="0"/>
              <a:t>Secrets in different namespaces are not exposed.</a:t>
            </a:r>
            <a:endParaRPr lang="en-US" dirty="0"/>
          </a:p>
        </p:txBody>
      </p:sp>
      <p:sp>
        <p:nvSpPr>
          <p:cNvPr id="4" name="Title 3"/>
          <p:cNvSpPr>
            <a:spLocks noGrp="1"/>
          </p:cNvSpPr>
          <p:nvPr>
            <p:ph type="title"/>
          </p:nvPr>
        </p:nvSpPr>
        <p:spPr/>
        <p:txBody>
          <a:bodyPr/>
          <a:lstStyle/>
          <a:p>
            <a:r>
              <a:rPr lang="en-US" dirty="0" smtClean="0"/>
              <a:t>Secrets</a:t>
            </a:r>
            <a:endParaRPr lang="en-US" dirty="0"/>
          </a:p>
        </p:txBody>
      </p:sp>
      <p:sp>
        <p:nvSpPr>
          <p:cNvPr id="10" name="Oval 9" title="Section circle"/>
          <p:cNvSpPr/>
          <p:nvPr/>
        </p:nvSpPr>
        <p:spPr>
          <a:xfrm>
            <a:off x="1153270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41681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30251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186630"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Rectangle 14"/>
          <p:cNvSpPr/>
          <p:nvPr/>
        </p:nvSpPr>
        <p:spPr>
          <a:xfrm>
            <a:off x="8878185" y="6155723"/>
            <a:ext cx="2507923"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Configuration Management</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937286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84</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61250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06809654"/>
              </p:ext>
            </p:extLst>
          </p:nvPr>
        </p:nvGraphicFramePr>
        <p:xfrm>
          <a:off x="488897" y="2436164"/>
          <a:ext cx="11211106" cy="14833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Configuration of microServices uses</a:t>
                      </a:r>
                      <a:r>
                        <a:rPr lang="en-US" baseline="0" dirty="0" smtClean="0"/>
                        <a:t> configmaps and secrets in Kubernetes.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Passwords can be safely inserted into a configmap.</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Secrets</a:t>
                      </a:r>
                      <a:r>
                        <a:rPr lang="en-US" baseline="0" dirty="0" smtClean="0"/>
                        <a:t> are encrypted and protected by Kubernetes and are outside of the configmap.</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Each pod has</a:t>
                      </a:r>
                      <a:r>
                        <a:rPr lang="en-US" baseline="0" dirty="0" smtClean="0"/>
                        <a:t> access to all secrets.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632435" y="1700402"/>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Configuration Management</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74679"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8390017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solidFill>
                  <a:srgbClr val="959595"/>
                </a:solidFill>
              </a:rPr>
              <a:t>What is </a:t>
            </a:r>
            <a:r>
              <a:rPr lang="en-US" dirty="0" smtClean="0">
                <a:solidFill>
                  <a:srgbClr val="959595"/>
                </a:solidFill>
              </a:rPr>
              <a:t>CDP?</a:t>
            </a:r>
            <a:endParaRPr lang="en-US" dirty="0">
              <a:solidFill>
                <a:srgbClr val="959595"/>
              </a:solidFill>
            </a:endParaRPr>
          </a:p>
          <a:p>
            <a:r>
              <a:rPr lang="en-US" dirty="0">
                <a:solidFill>
                  <a:srgbClr val="959595"/>
                </a:solidFill>
              </a:rPr>
              <a:t>Introduction to the CI/CD </a:t>
            </a:r>
            <a:r>
              <a:rPr lang="en-US" dirty="0" smtClean="0">
                <a:solidFill>
                  <a:srgbClr val="959595"/>
                </a:solidFill>
              </a:rPr>
              <a:t>Pipeline</a:t>
            </a:r>
          </a:p>
          <a:p>
            <a:r>
              <a:rPr lang="en-US" dirty="0" smtClean="0">
                <a:solidFill>
                  <a:srgbClr val="959595"/>
                </a:solidFill>
              </a:rPr>
              <a:t>CDP Standard Tools and Frameworks</a:t>
            </a:r>
          </a:p>
          <a:p>
            <a:r>
              <a:rPr lang="en-US" dirty="0" smtClean="0">
                <a:solidFill>
                  <a:srgbClr val="959595"/>
                </a:solidFill>
              </a:rPr>
              <a:t>The microServices Catalog</a:t>
            </a:r>
          </a:p>
          <a:p>
            <a:r>
              <a:rPr lang="en-US" dirty="0">
                <a:solidFill>
                  <a:srgbClr val="959595"/>
                </a:solidFill>
              </a:rPr>
              <a:t>Runtime Management</a:t>
            </a:r>
          </a:p>
          <a:p>
            <a:r>
              <a:rPr lang="en-US" dirty="0" smtClean="0">
                <a:solidFill>
                  <a:srgbClr val="959595"/>
                </a:solidFill>
              </a:rPr>
              <a:t>Logging and Metrics</a:t>
            </a:r>
          </a:p>
          <a:p>
            <a:r>
              <a:rPr lang="en-US" dirty="0" smtClean="0">
                <a:solidFill>
                  <a:srgbClr val="959595"/>
                </a:solidFill>
              </a:rPr>
              <a:t>Configuration </a:t>
            </a:r>
            <a:r>
              <a:rPr lang="en-US" dirty="0">
                <a:solidFill>
                  <a:srgbClr val="959595"/>
                </a:solidFill>
              </a:rPr>
              <a:t>Management</a:t>
            </a:r>
          </a:p>
          <a:p>
            <a:r>
              <a:rPr lang="en-US" sz="3200" b="1" i="1" u="sng" dirty="0" smtClean="0"/>
              <a:t>The </a:t>
            </a:r>
            <a:r>
              <a:rPr lang="en-US" sz="3200" b="1" i="1" u="sng" dirty="0"/>
              <a:t>Development </a:t>
            </a:r>
            <a:r>
              <a:rPr lang="en-US" sz="3200" b="1" i="1" u="sng" dirty="0" smtClean="0"/>
              <a:t>Process</a:t>
            </a:r>
            <a:endParaRPr lang="en-US" sz="3200" b="1" i="1" u="sng" dirty="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4152744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How do you use CDP?</a:t>
            </a:r>
          </a:p>
          <a:p>
            <a:pPr lvl="1"/>
            <a:r>
              <a:rPr lang="en-US" dirty="0" smtClean="0"/>
              <a:t>Everything we’ve talked about so far assumes that you have a project and are developing, deploying, and supporting a microService.</a:t>
            </a:r>
          </a:p>
          <a:p>
            <a:pPr lvl="1"/>
            <a:r>
              <a:rPr lang="en-US" dirty="0" smtClean="0"/>
              <a:t>But, how did you get the project in the first place?</a:t>
            </a:r>
          </a:p>
          <a:p>
            <a:endParaRPr lang="en-US" dirty="0"/>
          </a:p>
          <a:p>
            <a:pPr lvl="2"/>
            <a:r>
              <a:rPr lang="en-US" b="1" dirty="0" smtClean="0"/>
              <a:t>One-time Initialization of a microService – Generate</a:t>
            </a:r>
          </a:p>
          <a:p>
            <a:pPr lvl="3"/>
            <a:r>
              <a:rPr lang="en-US" dirty="0" smtClean="0"/>
              <a:t>There is a one-time initialization process that is performed for EACH microService, called generation.</a:t>
            </a:r>
          </a:p>
          <a:p>
            <a:pPr lvl="3"/>
            <a:r>
              <a:rPr lang="en-US" dirty="0" smtClean="0"/>
              <a:t>This is done to create the SCM repo, pipeline, configure the build system, and get the project ready for the normal cycle.</a:t>
            </a:r>
          </a:p>
          <a:p>
            <a:pPr lvl="3"/>
            <a:endParaRPr lang="en-US" dirty="0"/>
          </a:p>
          <a:p>
            <a:pPr lvl="2"/>
            <a:r>
              <a:rPr lang="en-US" b="1" dirty="0" smtClean="0"/>
              <a:t>Normal </a:t>
            </a:r>
            <a:r>
              <a:rPr lang="en-US" b="1" dirty="0"/>
              <a:t>P</a:t>
            </a:r>
            <a:r>
              <a:rPr lang="en-US" b="1" dirty="0" smtClean="0"/>
              <a:t>rocessing</a:t>
            </a:r>
          </a:p>
          <a:p>
            <a:pPr lvl="3"/>
            <a:r>
              <a:rPr lang="en-US" dirty="0"/>
              <a:t>Once the microService has been successfully generated during the initialization process, the normal or “steady-state” development, deployment, and monitoring process is started.</a:t>
            </a:r>
          </a:p>
          <a:p>
            <a:pPr lvl="3"/>
            <a:r>
              <a:rPr lang="en-US" dirty="0"/>
              <a:t>We will remain in the steady-state process for the life of the microService.</a:t>
            </a:r>
          </a:p>
        </p:txBody>
      </p:sp>
      <p:sp>
        <p:nvSpPr>
          <p:cNvPr id="4" name="Title 3"/>
          <p:cNvSpPr>
            <a:spLocks noGrp="1"/>
          </p:cNvSpPr>
          <p:nvPr>
            <p:ph type="title"/>
          </p:nvPr>
        </p:nvSpPr>
        <p:spPr/>
        <p:txBody>
          <a:bodyPr/>
          <a:lstStyle/>
          <a:p>
            <a:r>
              <a:rPr lang="en-US" dirty="0" smtClean="0"/>
              <a:t>The Development Process</a:t>
            </a:r>
            <a:endParaRPr lang="en-US" dirty="0"/>
          </a:p>
        </p:txBody>
      </p:sp>
      <p:sp>
        <p:nvSpPr>
          <p:cNvPr id="5" name="Oval 4"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 name="Oval 6"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8" name="Oval 7" title="Section circle"/>
          <p:cNvSpPr/>
          <p:nvPr/>
        </p:nvSpPr>
        <p:spPr>
          <a:xfrm>
            <a:off x="11216448"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 name="Oval 8" title="Section circle"/>
          <p:cNvSpPr/>
          <p:nvPr/>
        </p:nvSpPr>
        <p:spPr>
          <a:xfrm>
            <a:off x="11102148"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a:off x="8442251" y="6156271"/>
            <a:ext cx="2943858"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he Development Process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289521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88</a:t>
            </a:fld>
            <a:r>
              <a:rPr lang="en-US" dirty="0" smtClean="0"/>
              <a:t> </a:t>
            </a:r>
            <a:endParaRPr lang="en-US" dirty="0"/>
          </a:p>
        </p:txBody>
      </p:sp>
      <p:sp>
        <p:nvSpPr>
          <p:cNvPr id="7" name="Text Placeholder 6"/>
          <p:cNvSpPr>
            <a:spLocks noGrp="1"/>
          </p:cNvSpPr>
          <p:nvPr>
            <p:ph type="body" sz="quarter" idx="13"/>
          </p:nvPr>
        </p:nvSpPr>
        <p:spPr>
          <a:xfrm>
            <a:off x="4615172" y="1552575"/>
            <a:ext cx="7246756" cy="4581027"/>
          </a:xfrm>
        </p:spPr>
        <p:txBody>
          <a:bodyPr/>
          <a:lstStyle/>
          <a:p>
            <a:pPr lvl="1"/>
            <a:r>
              <a:rPr lang="en-US" dirty="0" smtClean="0"/>
              <a:t>When a microService is determined to be required:</a:t>
            </a:r>
          </a:p>
          <a:p>
            <a:pPr lvl="2"/>
            <a:r>
              <a:rPr lang="en-US" dirty="0" smtClean="0"/>
              <a:t>Generate the new microService in CDP.  </a:t>
            </a:r>
          </a:p>
          <a:p>
            <a:pPr lvl="3"/>
            <a:r>
              <a:rPr lang="en-US" dirty="0" smtClean="0"/>
              <a:t>This is the initialization process that creates:</a:t>
            </a:r>
          </a:p>
          <a:p>
            <a:pPr lvl="4"/>
            <a:r>
              <a:rPr lang="en-US" dirty="0" smtClean="0"/>
              <a:t>MOTS entry (optional)</a:t>
            </a:r>
          </a:p>
          <a:p>
            <a:pPr lvl="4"/>
            <a:r>
              <a:rPr lang="en-US" dirty="0" smtClean="0"/>
              <a:t>AAF namespace</a:t>
            </a:r>
          </a:p>
          <a:p>
            <a:pPr lvl="4"/>
            <a:r>
              <a:rPr lang="en-US" dirty="0" smtClean="0"/>
              <a:t>microService </a:t>
            </a:r>
            <a:r>
              <a:rPr lang="en-US" dirty="0"/>
              <a:t>catalog entry, </a:t>
            </a:r>
            <a:endParaRPr lang="en-US" dirty="0" smtClean="0"/>
          </a:p>
          <a:p>
            <a:pPr lvl="4"/>
            <a:r>
              <a:rPr lang="en-US" dirty="0" smtClean="0"/>
              <a:t>SCM repository</a:t>
            </a:r>
          </a:p>
          <a:p>
            <a:pPr lvl="4"/>
            <a:r>
              <a:rPr lang="en-US" dirty="0" smtClean="0"/>
              <a:t>microService </a:t>
            </a:r>
            <a:r>
              <a:rPr lang="en-US" dirty="0"/>
              <a:t>project from a </a:t>
            </a:r>
            <a:r>
              <a:rPr lang="en-US" dirty="0" smtClean="0"/>
              <a:t>template</a:t>
            </a:r>
          </a:p>
          <a:p>
            <a:pPr lvl="4"/>
            <a:r>
              <a:rPr lang="en-US" dirty="0" smtClean="0"/>
              <a:t>Pipeline </a:t>
            </a:r>
            <a:r>
              <a:rPr lang="en-US" dirty="0"/>
              <a:t>to manage the build of the </a:t>
            </a:r>
            <a:r>
              <a:rPr lang="en-US" dirty="0" smtClean="0"/>
              <a:t>microService</a:t>
            </a:r>
          </a:p>
          <a:p>
            <a:pPr lvl="4"/>
            <a:r>
              <a:rPr lang="en-US" dirty="0" smtClean="0"/>
              <a:t>Configuration </a:t>
            </a:r>
            <a:r>
              <a:rPr lang="en-US" dirty="0"/>
              <a:t>of the build system</a:t>
            </a:r>
          </a:p>
          <a:p>
            <a:pPr lvl="3"/>
            <a:r>
              <a:rPr lang="en-US" dirty="0"/>
              <a:t>This is done only once!</a:t>
            </a:r>
          </a:p>
          <a:p>
            <a:pPr marL="285750" lvl="1" indent="-285750">
              <a:buFont typeface="Arial" panose="020B0604020202020204" pitchFamily="34" charset="0"/>
              <a:buChar char="•"/>
            </a:pPr>
            <a:endParaRPr lang="en-US" dirty="0"/>
          </a:p>
          <a:p>
            <a:pPr lvl="2"/>
            <a:r>
              <a:rPr lang="en-US" dirty="0"/>
              <a:t>After successfully generated, we enter a normal development, deployment, support cycle that continues until the microService is no longer needed.</a:t>
            </a:r>
          </a:p>
          <a:p>
            <a:pPr lvl="3"/>
            <a:endParaRPr lang="en-US" dirty="0" smtClean="0"/>
          </a:p>
          <a:p>
            <a:pPr lvl="3"/>
            <a:endParaRPr lang="en-US" dirty="0"/>
          </a:p>
        </p:txBody>
      </p:sp>
      <p:sp>
        <p:nvSpPr>
          <p:cNvPr id="6" name="Title 5"/>
          <p:cNvSpPr>
            <a:spLocks noGrp="1"/>
          </p:cNvSpPr>
          <p:nvPr>
            <p:ph type="title"/>
          </p:nvPr>
        </p:nvSpPr>
        <p:spPr/>
        <p:txBody>
          <a:bodyPr/>
          <a:lstStyle/>
          <a:p>
            <a:r>
              <a:rPr lang="en-US" dirty="0" smtClean="0"/>
              <a:t>Lifecycle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97" y="1378750"/>
            <a:ext cx="3490782" cy="4124251"/>
          </a:xfrm>
          <a:prstGeom prst="rect">
            <a:avLst/>
          </a:prstGeom>
        </p:spPr>
      </p:pic>
      <p:sp>
        <p:nvSpPr>
          <p:cNvPr id="13" name="Text Placeholder 6"/>
          <p:cNvSpPr txBox="1">
            <a:spLocks/>
          </p:cNvSpPr>
          <p:nvPr/>
        </p:nvSpPr>
        <p:spPr>
          <a:xfrm>
            <a:off x="488897" y="987796"/>
            <a:ext cx="7246756" cy="325582"/>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This simple state diagram explains the lifecycle:</a:t>
            </a:r>
          </a:p>
        </p:txBody>
      </p:sp>
      <p:sp>
        <p:nvSpPr>
          <p:cNvPr id="15" name="Oval 14"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33233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Rectangle 19"/>
          <p:cNvSpPr/>
          <p:nvPr/>
        </p:nvSpPr>
        <p:spPr>
          <a:xfrm>
            <a:off x="8442251" y="6156271"/>
            <a:ext cx="2943858"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he Development Process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930013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89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In order to generate a new microService, you will need:</a:t>
            </a:r>
          </a:p>
          <a:p>
            <a:pPr lvl="1"/>
            <a:r>
              <a:rPr lang="en-US" b="1" dirty="0" smtClean="0"/>
              <a:t>An AAF namespace</a:t>
            </a:r>
          </a:p>
          <a:p>
            <a:pPr lvl="2"/>
            <a:r>
              <a:rPr lang="en-US" dirty="0" smtClean="0"/>
              <a:t>This is needed to uniquely identify your microService to the security framework, and is used to manage your microService.  It is needed by Jenkins, Sonar, Kubernetes, and CDP.</a:t>
            </a:r>
          </a:p>
          <a:p>
            <a:pPr lvl="2"/>
            <a:endParaRPr lang="en-US" dirty="0"/>
          </a:p>
          <a:p>
            <a:pPr lvl="1"/>
            <a:r>
              <a:rPr lang="en-US" b="1" dirty="0"/>
              <a:t>A MOTS identifier</a:t>
            </a:r>
          </a:p>
          <a:p>
            <a:pPr lvl="2"/>
            <a:r>
              <a:rPr lang="en-US" dirty="0" smtClean="0"/>
              <a:t>This is actually only needed if your microService is going to be deployed to a production cluster</a:t>
            </a:r>
          </a:p>
          <a:p>
            <a:pPr lvl="2"/>
            <a:r>
              <a:rPr lang="en-US" dirty="0" smtClean="0"/>
              <a:t>If you are just testing and experimenting, and the microService will NEVER be deployed to production, you will NOT needs a MOTS id</a:t>
            </a:r>
          </a:p>
          <a:p>
            <a:pPr lvl="2"/>
            <a:endParaRPr lang="en-US" dirty="0"/>
          </a:p>
          <a:p>
            <a:pPr lvl="1"/>
            <a:r>
              <a:rPr lang="en-US" b="1" dirty="0"/>
              <a:t>A mechid</a:t>
            </a:r>
          </a:p>
          <a:p>
            <a:pPr lvl="2"/>
            <a:r>
              <a:rPr lang="en-US" dirty="0" smtClean="0"/>
              <a:t>A mechid is suggested for configuration of the pipeline, connection to the build system, and other areas.  Each microService should have their own mechid.  Each member of the development team should use their own ATTUID to access the CDP system services when possible. </a:t>
            </a:r>
            <a:r>
              <a:rPr lang="en-US" dirty="0"/>
              <a:t> </a:t>
            </a:r>
            <a:r>
              <a:rPr lang="en-US" dirty="0" smtClean="0"/>
              <a:t>This prevents the microService configuration from breaking if an ATTUID were used and the user left the group, or the company.</a:t>
            </a:r>
          </a:p>
          <a:p>
            <a:pPr lvl="2"/>
            <a:endParaRPr lang="en-US" dirty="0"/>
          </a:p>
          <a:p>
            <a:pPr lvl="1"/>
            <a:r>
              <a:rPr lang="en-US" b="1" dirty="0"/>
              <a:t>A CodeCloud project</a:t>
            </a:r>
          </a:p>
          <a:p>
            <a:pPr lvl="2"/>
            <a:r>
              <a:rPr lang="en-US" dirty="0" smtClean="0"/>
              <a:t>CDP will create a new repository, but it does this within an existing CodeCloud project space.  You will need to have a CodeCloud project.</a:t>
            </a:r>
            <a:endParaRPr lang="en-US" dirty="0"/>
          </a:p>
        </p:txBody>
      </p:sp>
      <p:sp>
        <p:nvSpPr>
          <p:cNvPr id="4" name="Title 3"/>
          <p:cNvSpPr>
            <a:spLocks noGrp="1"/>
          </p:cNvSpPr>
          <p:nvPr>
            <p:ph type="title"/>
          </p:nvPr>
        </p:nvSpPr>
        <p:spPr/>
        <p:txBody>
          <a:bodyPr/>
          <a:lstStyle/>
          <a:p>
            <a:r>
              <a:rPr lang="en-US" dirty="0" smtClean="0"/>
              <a:t>Generation of a microService</a:t>
            </a:r>
            <a:endParaRPr lang="en-US" dirty="0"/>
          </a:p>
        </p:txBody>
      </p:sp>
      <p:sp>
        <p:nvSpPr>
          <p:cNvPr id="11" name="Oval 10"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4466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a:off x="8442251" y="6156271"/>
            <a:ext cx="2943858"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he Development Process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0294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a:t>
            </a:fld>
            <a:r>
              <a:rPr lang="en-US" dirty="0" smtClean="0"/>
              <a:t> </a:t>
            </a:r>
            <a:endParaRPr lang="en-US" dirty="0"/>
          </a:p>
        </p:txBody>
      </p:sp>
      <p:sp>
        <p:nvSpPr>
          <p:cNvPr id="3" name="Text Placeholder 2"/>
          <p:cNvSpPr>
            <a:spLocks noGrp="1"/>
          </p:cNvSpPr>
          <p:nvPr>
            <p:ph type="body" sz="quarter" idx="13"/>
          </p:nvPr>
        </p:nvSpPr>
        <p:spPr>
          <a:xfrm>
            <a:off x="488897" y="937722"/>
            <a:ext cx="7099572" cy="5086553"/>
          </a:xfrm>
        </p:spPr>
        <p:txBody>
          <a:bodyPr/>
          <a:lstStyle/>
          <a:p>
            <a:pPr>
              <a:lnSpc>
                <a:spcPct val="100000"/>
              </a:lnSpc>
              <a:spcAft>
                <a:spcPts val="0"/>
              </a:spcAft>
            </a:pPr>
            <a:r>
              <a:rPr lang="en-US" dirty="0" smtClean="0"/>
              <a:t>microService Development Process</a:t>
            </a:r>
            <a:endParaRPr lang="en-US" dirty="0"/>
          </a:p>
          <a:p>
            <a:pPr lvl="1">
              <a:spcAft>
                <a:spcPts val="0"/>
              </a:spcAft>
            </a:pPr>
            <a:endParaRPr lang="en-US" dirty="0" smtClean="0"/>
          </a:p>
          <a:p>
            <a:pPr lvl="1"/>
            <a:r>
              <a:rPr lang="en-US" dirty="0"/>
              <a:t>Typically, the process to develop a </a:t>
            </a:r>
            <a:r>
              <a:rPr lang="en-US" dirty="0" smtClean="0"/>
              <a:t>microService </a:t>
            </a:r>
            <a:r>
              <a:rPr lang="en-US" dirty="0"/>
              <a:t>involves</a:t>
            </a:r>
            <a:r>
              <a:rPr lang="en-US" dirty="0" smtClean="0"/>
              <a:t>…</a:t>
            </a:r>
            <a:endParaRPr lang="en-US" sz="900" dirty="0" smtClean="0"/>
          </a:p>
          <a:p>
            <a:pPr marL="1030288" lvl="3" indent="-109538">
              <a:spcAft>
                <a:spcPts val="600"/>
              </a:spcAft>
              <a:buNone/>
              <a:tabLst>
                <a:tab pos="6224588" algn="r"/>
              </a:tabLst>
            </a:pPr>
            <a:r>
              <a:rPr lang="en-US" dirty="0"/>
              <a:t>…creating a project and placing it in an SCM repository.</a:t>
            </a:r>
          </a:p>
          <a:p>
            <a:pPr marL="1030288" lvl="3" indent="-109538">
              <a:spcAft>
                <a:spcPts val="600"/>
              </a:spcAft>
              <a:buNone/>
              <a:tabLst>
                <a:tab pos="6224588" algn="r"/>
              </a:tabLst>
            </a:pPr>
            <a:r>
              <a:rPr lang="en-US" dirty="0"/>
              <a:t>…using an automated build tool to monitor the repository and build the project.</a:t>
            </a:r>
          </a:p>
          <a:p>
            <a:pPr marL="1030288" lvl="3" indent="-109538">
              <a:spcAft>
                <a:spcPts val="600"/>
              </a:spcAft>
              <a:buNone/>
              <a:tabLst>
                <a:tab pos="6224588" algn="r"/>
              </a:tabLst>
            </a:pPr>
            <a:r>
              <a:rPr lang="en-US" dirty="0"/>
              <a:t>…using automated verification and quality checking tools</a:t>
            </a:r>
            <a:r>
              <a:rPr lang="en-US" dirty="0" smtClean="0"/>
              <a:t>.</a:t>
            </a:r>
          </a:p>
          <a:p>
            <a:pPr marL="1030288" lvl="3" indent="-109538">
              <a:spcAft>
                <a:spcPts val="600"/>
              </a:spcAft>
              <a:buNone/>
              <a:tabLst>
                <a:tab pos="6224588" algn="r"/>
              </a:tabLst>
            </a:pPr>
            <a:r>
              <a:rPr lang="en-US" dirty="0"/>
              <a:t>…using some deployment repository to manage the deployable packages.</a:t>
            </a:r>
          </a:p>
          <a:p>
            <a:pPr marL="1030288" lvl="3" indent="-109538">
              <a:spcAft>
                <a:spcPts val="600"/>
              </a:spcAft>
              <a:buNone/>
              <a:tabLst>
                <a:tab pos="6224588" algn="r"/>
              </a:tabLst>
            </a:pPr>
            <a:r>
              <a:rPr lang="en-US" dirty="0"/>
              <a:t>…using managed runtime environments that can provide fail-over and scalability.</a:t>
            </a:r>
          </a:p>
          <a:p>
            <a:pPr marL="1030288" lvl="3" indent="-109538">
              <a:spcAft>
                <a:spcPts val="600"/>
              </a:spcAft>
              <a:buNone/>
              <a:tabLst>
                <a:tab pos="6224588" algn="r"/>
              </a:tabLst>
            </a:pPr>
            <a:r>
              <a:rPr lang="en-US" dirty="0"/>
              <a:t>…deploying the packages into the appropriate runtime environments.</a:t>
            </a:r>
          </a:p>
          <a:p>
            <a:pPr marL="1030288" lvl="3" indent="-109538">
              <a:spcAft>
                <a:spcPts val="600"/>
              </a:spcAft>
              <a:buNone/>
              <a:tabLst>
                <a:tab pos="6224588" algn="r"/>
              </a:tabLst>
            </a:pPr>
            <a:r>
              <a:rPr lang="en-US" dirty="0"/>
              <a:t>…monitoring the deployed microServices.</a:t>
            </a:r>
          </a:p>
          <a:p>
            <a:pPr marL="1030288" lvl="3" indent="-109538">
              <a:spcAft>
                <a:spcPts val="600"/>
              </a:spcAft>
              <a:buNone/>
              <a:tabLst>
                <a:tab pos="6224588" algn="r"/>
              </a:tabLst>
            </a:pPr>
            <a:endParaRPr lang="en-US" dirty="0"/>
          </a:p>
        </p:txBody>
      </p:sp>
      <p:sp>
        <p:nvSpPr>
          <p:cNvPr id="4" name="Title 3"/>
          <p:cNvSpPr>
            <a:spLocks noGrp="1"/>
          </p:cNvSpPr>
          <p:nvPr>
            <p:ph type="title"/>
          </p:nvPr>
        </p:nvSpPr>
        <p:spPr>
          <a:xfrm>
            <a:off x="490939" y="501997"/>
            <a:ext cx="11209064" cy="342206"/>
          </a:xfrm>
        </p:spPr>
        <p:txBody>
          <a:bodyPr/>
          <a:lstStyle/>
          <a:p>
            <a:r>
              <a:rPr lang="en-US" dirty="0" smtClean="0"/>
              <a:t>The Development Process</a:t>
            </a:r>
            <a:endParaRPr lang="en-US" dirty="0"/>
          </a:p>
        </p:txBody>
      </p:sp>
      <p:sp>
        <p:nvSpPr>
          <p:cNvPr id="14" name="Text Placeholder 2"/>
          <p:cNvSpPr txBox="1">
            <a:spLocks/>
          </p:cNvSpPr>
          <p:nvPr/>
        </p:nvSpPr>
        <p:spPr>
          <a:xfrm>
            <a:off x="488897" y="4485334"/>
            <a:ext cx="11211106" cy="1538941"/>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Automation vs. Manual Functions</a:t>
            </a:r>
          </a:p>
          <a:p>
            <a:pPr lvl="1"/>
            <a:r>
              <a:rPr lang="en-US" dirty="0"/>
              <a:t>Performing all of these functions…</a:t>
            </a:r>
          </a:p>
          <a:p>
            <a:pPr marL="1030288" lvl="6" indent="-115888">
              <a:buFont typeface="Arial"/>
              <a:buNone/>
            </a:pPr>
            <a:r>
              <a:rPr lang="en-US" dirty="0" smtClean="0"/>
              <a:t>…manually is possible, but complicated and error-prone.</a:t>
            </a:r>
          </a:p>
          <a:p>
            <a:pPr marL="1030288" lvl="6" indent="-115888">
              <a:buFont typeface="Arial"/>
              <a:buNone/>
            </a:pPr>
            <a:r>
              <a:rPr lang="en-US" dirty="0" smtClean="0"/>
              <a:t>…via automation and standardization reduces complexity, increases speed, and reduces cost.</a:t>
            </a:r>
            <a:endParaRPr lang="en-US" dirty="0"/>
          </a:p>
        </p:txBody>
      </p:sp>
      <p:sp>
        <p:nvSpPr>
          <p:cNvPr id="15" name="Oval 14" title="Section circle"/>
          <p:cNvSpPr/>
          <p:nvPr/>
        </p:nvSpPr>
        <p:spPr>
          <a:xfrm>
            <a:off x="1068387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0567987"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25855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9" name="Oval 18" title="Section circle"/>
          <p:cNvSpPr/>
          <p:nvPr/>
        </p:nvSpPr>
        <p:spPr>
          <a:xfrm>
            <a:off x="1114266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0" name="Oval 19" title="Section circle"/>
          <p:cNvSpPr/>
          <p:nvPr/>
        </p:nvSpPr>
        <p:spPr>
          <a:xfrm>
            <a:off x="1102836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1" name="Oval 20" title="Section circle"/>
          <p:cNvSpPr/>
          <p:nvPr/>
        </p:nvSpPr>
        <p:spPr>
          <a:xfrm>
            <a:off x="1091247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079817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148873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137285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6" name="Rectangle 25"/>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265080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microService must be defined to CDP.</a:t>
            </a:r>
          </a:p>
          <a:p>
            <a:endParaRPr lang="en-US" sz="1400" dirty="0" smtClean="0"/>
          </a:p>
          <a:p>
            <a:pPr lvl="1"/>
            <a:r>
              <a:rPr lang="en-US" dirty="0" smtClean="0"/>
              <a:t>Using the ECO tool, you would:</a:t>
            </a:r>
          </a:p>
          <a:p>
            <a:pPr lvl="2"/>
            <a:r>
              <a:rPr lang="en-US" dirty="0" smtClean="0"/>
              <a:t>Tell CDP what the MOTS id is (optional).</a:t>
            </a:r>
          </a:p>
          <a:p>
            <a:pPr lvl="2"/>
            <a:r>
              <a:rPr lang="en-US" dirty="0" smtClean="0"/>
              <a:t>Configure ECO to use the correct CodeCloud project.</a:t>
            </a:r>
          </a:p>
          <a:p>
            <a:pPr lvl="2"/>
            <a:r>
              <a:rPr lang="en-US" dirty="0" smtClean="0"/>
              <a:t>Configure ECO to use the correct build server.</a:t>
            </a:r>
          </a:p>
          <a:p>
            <a:pPr lvl="2"/>
            <a:r>
              <a:rPr lang="en-US" dirty="0" smtClean="0"/>
              <a:t>Generate the microService.</a:t>
            </a:r>
          </a:p>
          <a:p>
            <a:pPr lvl="2"/>
            <a:r>
              <a:rPr lang="en-US" dirty="0" smtClean="0"/>
              <a:t>Configure the pipeline.</a:t>
            </a:r>
          </a:p>
          <a:p>
            <a:pPr lvl="2"/>
            <a:r>
              <a:rPr lang="en-US" dirty="0" smtClean="0"/>
              <a:t>Lastly, when the generation is complete, clone the Git repository to your local workspace.</a:t>
            </a:r>
            <a:endParaRPr lang="en-US" dirty="0"/>
          </a:p>
        </p:txBody>
      </p:sp>
      <p:sp>
        <p:nvSpPr>
          <p:cNvPr id="4" name="Title 3"/>
          <p:cNvSpPr>
            <a:spLocks noGrp="1"/>
          </p:cNvSpPr>
          <p:nvPr>
            <p:ph type="title"/>
          </p:nvPr>
        </p:nvSpPr>
        <p:spPr/>
        <p:txBody>
          <a:bodyPr/>
          <a:lstStyle/>
          <a:p>
            <a:r>
              <a:rPr lang="en-US" dirty="0" smtClean="0"/>
              <a:t>Define the microService</a:t>
            </a:r>
            <a:endParaRPr lang="en-US" dirty="0"/>
          </a:p>
        </p:txBody>
      </p:sp>
      <p:sp>
        <p:nvSpPr>
          <p:cNvPr id="11" name="Oval 10" title="Section circle"/>
          <p:cNvSpPr/>
          <p:nvPr/>
        </p:nvSpPr>
        <p:spPr>
          <a:xfrm>
            <a:off x="115625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446634"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a:off x="8442251" y="6156271"/>
            <a:ext cx="2943858"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he Development Process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607117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91</a:t>
            </a:fld>
            <a:r>
              <a:rPr lang="en-US" dirty="0" smtClean="0"/>
              <a:t> </a:t>
            </a:r>
            <a:endParaRPr lang="en-US" dirty="0"/>
          </a:p>
        </p:txBody>
      </p:sp>
      <p:sp>
        <p:nvSpPr>
          <p:cNvPr id="3" name="Text Placeholder 2"/>
          <p:cNvSpPr>
            <a:spLocks noGrp="1"/>
          </p:cNvSpPr>
          <p:nvPr>
            <p:ph type="body" sz="quarter" idx="13"/>
          </p:nvPr>
        </p:nvSpPr>
        <p:spPr>
          <a:xfrm>
            <a:off x="488897" y="1019465"/>
            <a:ext cx="11211106" cy="4932074"/>
          </a:xfrm>
        </p:spPr>
        <p:txBody>
          <a:bodyPr/>
          <a:lstStyle/>
          <a:p>
            <a:r>
              <a:rPr lang="en-US" dirty="0" smtClean="0"/>
              <a:t>The Typical Normal Development Process</a:t>
            </a:r>
          </a:p>
          <a:p>
            <a:pPr marL="457200" lvl="1">
              <a:spcAft>
                <a:spcPts val="0"/>
              </a:spcAft>
            </a:pPr>
            <a:endParaRPr lang="en-US" dirty="0" smtClean="0"/>
          </a:p>
          <a:p>
            <a:pPr marL="457200" lvl="1">
              <a:spcAft>
                <a:spcPts val="0"/>
              </a:spcAft>
            </a:pPr>
            <a:endParaRPr lang="en-US" dirty="0"/>
          </a:p>
          <a:p>
            <a:pPr marL="457200" lvl="1">
              <a:spcAft>
                <a:spcPts val="0"/>
              </a:spcAft>
            </a:pPr>
            <a:endParaRPr lang="en-US" dirty="0" smtClean="0"/>
          </a:p>
          <a:p>
            <a:pPr marL="457200" lvl="1">
              <a:spcAft>
                <a:spcPts val="0"/>
              </a:spcAft>
            </a:pPr>
            <a:endParaRPr lang="en-US" dirty="0"/>
          </a:p>
          <a:p>
            <a:pPr marL="457200" lvl="1">
              <a:spcAft>
                <a:spcPts val="0"/>
              </a:spcAft>
            </a:pPr>
            <a:endParaRPr lang="en-US" dirty="0"/>
          </a:p>
          <a:p>
            <a:pPr marL="457200" lvl="1">
              <a:spcAft>
                <a:spcPts val="0"/>
              </a:spcAft>
            </a:pPr>
            <a:endParaRPr lang="en-US" dirty="0" smtClean="0"/>
          </a:p>
          <a:p>
            <a:pPr marL="457200" lvl="1">
              <a:spcAft>
                <a:spcPts val="0"/>
              </a:spcAft>
            </a:pPr>
            <a:endParaRPr lang="en-US" dirty="0"/>
          </a:p>
          <a:p>
            <a:pPr marL="457200" lvl="1">
              <a:spcAft>
                <a:spcPts val="0"/>
              </a:spcAft>
            </a:pPr>
            <a:endParaRPr lang="en-US" dirty="0" smtClean="0"/>
          </a:p>
          <a:p>
            <a:pPr marL="457200" lvl="1">
              <a:spcAft>
                <a:spcPts val="0"/>
              </a:spcAft>
            </a:pPr>
            <a:endParaRPr lang="en-US" dirty="0"/>
          </a:p>
          <a:p>
            <a:pPr marL="457200" lvl="1">
              <a:spcAft>
                <a:spcPts val="0"/>
              </a:spcAft>
            </a:pPr>
            <a:endParaRPr lang="en-US" dirty="0" smtClean="0"/>
          </a:p>
          <a:p>
            <a:pPr marL="457200" lvl="1">
              <a:spcAft>
                <a:spcPts val="0"/>
              </a:spcAft>
            </a:pPr>
            <a:endParaRPr lang="en-US" dirty="0" smtClean="0"/>
          </a:p>
          <a:p>
            <a:pPr marL="457200" lvl="1">
              <a:spcAft>
                <a:spcPts val="0"/>
              </a:spcAft>
            </a:pPr>
            <a:endParaRPr lang="en-US" dirty="0"/>
          </a:p>
          <a:p>
            <a:pPr marL="457200" lvl="1" indent="-228600">
              <a:spcAft>
                <a:spcPts val="0"/>
              </a:spcAft>
            </a:pPr>
            <a:endParaRPr lang="en-US" sz="1200" dirty="0" smtClean="0"/>
          </a:p>
          <a:p>
            <a:pPr marL="457200" lvl="1" indent="-228600">
              <a:spcAft>
                <a:spcPts val="0"/>
              </a:spcAft>
            </a:pPr>
            <a:endParaRPr lang="en-US" sz="1200" dirty="0" smtClean="0"/>
          </a:p>
          <a:p>
            <a:pPr marL="457200" lvl="1" indent="-228600">
              <a:spcAft>
                <a:spcPts val="0"/>
              </a:spcAft>
              <a:buFont typeface="+mj-lt"/>
              <a:buAutoNum type="arabicPeriod"/>
              <a:tabLst>
                <a:tab pos="5886450" algn="r"/>
              </a:tabLst>
            </a:pPr>
            <a:r>
              <a:rPr lang="en-US" sz="1300" dirty="0" smtClean="0"/>
              <a:t>Update the project in your development workspace to get the latest updates from the repo.</a:t>
            </a:r>
          </a:p>
          <a:p>
            <a:pPr marL="457200" lvl="1" indent="-228600">
              <a:spcAft>
                <a:spcPts val="0"/>
              </a:spcAft>
              <a:buFont typeface="+mj-lt"/>
              <a:buAutoNum type="arabicPeriod"/>
            </a:pPr>
            <a:r>
              <a:rPr lang="en-US" sz="1300" dirty="0" smtClean="0"/>
              <a:t>Make any changes or additions needed to the code.</a:t>
            </a:r>
          </a:p>
          <a:p>
            <a:pPr marL="457200" lvl="1" indent="-228600">
              <a:spcAft>
                <a:spcPts val="0"/>
              </a:spcAft>
              <a:buFont typeface="+mj-lt"/>
              <a:buAutoNum type="arabicPeriod"/>
            </a:pPr>
            <a:r>
              <a:rPr lang="en-US" sz="1300" dirty="0" smtClean="0"/>
              <a:t>Test the code (we all test, right!). </a:t>
            </a:r>
          </a:p>
          <a:p>
            <a:pPr marL="457200" lvl="1" indent="-228600">
              <a:spcAft>
                <a:spcPts val="0"/>
              </a:spcAft>
              <a:buFont typeface="+mj-lt"/>
              <a:buAutoNum type="arabicPeriod"/>
            </a:pPr>
            <a:r>
              <a:rPr lang="en-US" sz="1300" dirty="0" smtClean="0"/>
              <a:t>Commit and </a:t>
            </a:r>
          </a:p>
          <a:p>
            <a:pPr marL="457200" lvl="1" indent="-228600">
              <a:spcAft>
                <a:spcPts val="0"/>
              </a:spcAft>
              <a:buFont typeface="+mj-lt"/>
              <a:buAutoNum type="arabicPeriod"/>
            </a:pPr>
            <a:r>
              <a:rPr lang="en-US" sz="1300" dirty="0" smtClean="0"/>
              <a:t>Push the code to the Git repository (don’t forget to push to update the remote repo).</a:t>
            </a:r>
          </a:p>
          <a:p>
            <a:pPr marL="228600" lvl="1">
              <a:spcAft>
                <a:spcPts val="0"/>
              </a:spcAft>
            </a:pPr>
            <a:r>
              <a:rPr lang="en-US" sz="1300" dirty="0" smtClean="0"/>
              <a:t>6.   If the build system trigger has been configured, the push will automatically trigger the pipeline.  If not, you can manually run the pipeline.</a:t>
            </a:r>
          </a:p>
          <a:p>
            <a:pPr marL="457200" lvl="1" indent="-228600">
              <a:spcAft>
                <a:spcPts val="0"/>
              </a:spcAft>
              <a:buFont typeface="+mj-lt"/>
              <a:buAutoNum type="arabicPeriod" startAt="7"/>
            </a:pPr>
            <a:r>
              <a:rPr lang="en-US" sz="1300" dirty="0" smtClean="0"/>
              <a:t>If the pipeline has gates defined (manual intervention points), then these gates will have to be satisfied to complete the pipeline process.</a:t>
            </a:r>
          </a:p>
          <a:p>
            <a:pPr marL="457200" lvl="1" indent="-228600">
              <a:spcAft>
                <a:spcPts val="0"/>
              </a:spcAft>
              <a:buFont typeface="+mj-lt"/>
              <a:buAutoNum type="arabicPeriod" startAt="7"/>
            </a:pPr>
            <a:r>
              <a:rPr lang="en-US" sz="1300" dirty="0" smtClean="0"/>
              <a:t>Repeat from step 1 for the life of the microService.</a:t>
            </a:r>
          </a:p>
          <a:p>
            <a:pPr marL="457200" lvl="2"/>
            <a:endParaRPr lang="en-US" sz="400" dirty="0" smtClean="0"/>
          </a:p>
          <a:p>
            <a:pPr lvl="2"/>
            <a:r>
              <a:rPr lang="en-US" dirty="0" smtClean="0"/>
              <a:t>The actual development process may differ slightly depending on technology, pipeline configurations, and templates used in your microService.</a:t>
            </a:r>
          </a:p>
          <a:p>
            <a:pPr marL="342900" lvl="1" indent="-342900">
              <a:buFont typeface="+mj-lt"/>
              <a:buAutoNum type="arabicPeriod" startAt="7"/>
            </a:pPr>
            <a:endParaRPr lang="en-US" dirty="0" smtClean="0"/>
          </a:p>
        </p:txBody>
      </p:sp>
      <p:sp>
        <p:nvSpPr>
          <p:cNvPr id="4" name="Title 3"/>
          <p:cNvSpPr>
            <a:spLocks noGrp="1"/>
          </p:cNvSpPr>
          <p:nvPr>
            <p:ph type="title"/>
          </p:nvPr>
        </p:nvSpPr>
        <p:spPr/>
        <p:txBody>
          <a:bodyPr/>
          <a:lstStyle/>
          <a:p>
            <a:r>
              <a:rPr lang="en-US" dirty="0" smtClean="0"/>
              <a:t>Normal Development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908" y="1638300"/>
            <a:ext cx="9533008" cy="3200400"/>
          </a:xfrm>
          <a:prstGeom prst="rect">
            <a:avLst/>
          </a:prstGeom>
        </p:spPr>
      </p:pic>
      <p:sp>
        <p:nvSpPr>
          <p:cNvPr id="12" name="Oval 11" title="Section circle"/>
          <p:cNvSpPr/>
          <p:nvPr/>
        </p:nvSpPr>
        <p:spPr>
          <a:xfrm>
            <a:off x="1156252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446634"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332334"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216448" y="279400"/>
            <a:ext cx="90487"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10214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1" name="Rectangle 10"/>
          <p:cNvSpPr/>
          <p:nvPr/>
        </p:nvSpPr>
        <p:spPr>
          <a:xfrm rot="5400000">
            <a:off x="10058721" y="4533694"/>
            <a:ext cx="2943858" cy="338554"/>
          </a:xfrm>
          <a:prstGeom prst="rect">
            <a:avLst/>
          </a:prstGeom>
          <a:noFill/>
        </p:spPr>
        <p:txBody>
          <a:bodyPr wrap="square" lIns="91440" tIns="45720" rIns="91440" bIns="45720">
            <a:spAutoFit/>
          </a:bodyPr>
          <a:lstStyle/>
          <a:p>
            <a:pPr algn="r"/>
            <a:r>
              <a:rPr lang="en-US" sz="1600" dirty="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a:t>
            </a: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he Development Process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283157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92</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1564901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140190"/>
              </p:ext>
            </p:extLst>
          </p:nvPr>
        </p:nvGraphicFramePr>
        <p:xfrm>
          <a:off x="488897" y="2317412"/>
          <a:ext cx="11211106" cy="175260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ECO defines everything for you, you do</a:t>
                      </a:r>
                      <a:r>
                        <a:rPr lang="en-US" baseline="0" dirty="0" smtClean="0"/>
                        <a:t> not need to do anything before generation.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You need to run generate every time you change the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Every microService must be generated if you want to use CDP.</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You should use a mechid for the user CDP uses to manage your microService, but you can use an ATTID.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2632435" y="1593524"/>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Development Process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74679"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7074324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Answers to Exercises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94</a:t>
            </a:fld>
            <a:r>
              <a:rPr lang="en-US" dirty="0" smtClean="0"/>
              <a:t> </a:t>
            </a:r>
            <a:endParaRPr lang="en-US" dirty="0"/>
          </a:p>
        </p:txBody>
      </p:sp>
    </p:spTree>
    <p:extLst>
      <p:ext uri="{BB962C8B-B14F-4D97-AF65-F5344CB8AC3E}">
        <p14:creationId xmlns:p14="http://schemas.microsoft.com/office/powerpoint/2010/main" val="36103412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95</a:t>
            </a:fld>
            <a:r>
              <a:rPr lang="en-US" dirty="0" smtClean="0"/>
              <a:t> </a:t>
            </a:r>
            <a:endParaRPr lang="en-US" dirty="0"/>
          </a:p>
        </p:txBody>
      </p:sp>
      <p:sp>
        <p:nvSpPr>
          <p:cNvPr id="4" name="Title 3"/>
          <p:cNvSpPr>
            <a:spLocks noGrp="1"/>
          </p:cNvSpPr>
          <p:nvPr>
            <p:ph type="title"/>
          </p:nvPr>
        </p:nvSpPr>
        <p:spPr/>
        <p:txBody>
          <a:bodyPr/>
          <a:lstStyle/>
          <a:p>
            <a:r>
              <a:rPr lang="en-US" dirty="0" smtClean="0"/>
              <a:t>Answers to Exercises – What is CDP?</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18605310"/>
              </p:ext>
            </p:extLst>
          </p:nvPr>
        </p:nvGraphicFramePr>
        <p:xfrm>
          <a:off x="490538" y="2765157"/>
          <a:ext cx="11211106" cy="1767840"/>
        </p:xfrm>
        <a:graphic>
          <a:graphicData uri="http://schemas.openxmlformats.org/drawingml/2006/table">
            <a:tbl>
              <a:tblPr firstRow="1" bandRow="1">
                <a:tableStyleId>{5940675A-B579-460E-94D1-54222C63F5DA}</a:tableStyleId>
              </a:tblPr>
              <a:tblGrid>
                <a:gridCol w="9698491"/>
                <a:gridCol w="1512615"/>
              </a:tblGrid>
              <a:tr h="370840">
                <a:tc>
                  <a:txBody>
                    <a:bodyPr/>
                    <a:lstStyle/>
                    <a:p>
                      <a:r>
                        <a:rPr lang="en-US" sz="1400" b="1" kern="1200" dirty="0" smtClean="0">
                          <a:solidFill>
                            <a:schemeClr val="tx1"/>
                          </a:solidFill>
                          <a:latin typeface="+mn-lt"/>
                          <a:ea typeface="+mn-ea"/>
                          <a:cs typeface="+mn-cs"/>
                        </a:rPr>
                        <a:t>CDP integrates existing tools and products to support the development and deployment of microServices.</a:t>
                      </a:r>
                    </a:p>
                    <a:p>
                      <a:pPr marL="228600" indent="-228600"/>
                      <a:r>
                        <a:rPr lang="en-US" sz="1400" b="1" i="1" kern="1200" dirty="0" smtClean="0">
                          <a:solidFill>
                            <a:schemeClr val="tx2"/>
                          </a:solidFill>
                          <a:latin typeface="+mn-lt"/>
                          <a:ea typeface="+mn-ea"/>
                          <a:cs typeface="+mn-cs"/>
                        </a:rPr>
                        <a:t>CDP integrates many industry-standard open-source tools, frameworks, and products together to provide a complete solution for CI/CD of microServices.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CDP does not manage the execution of the microService.  Once developed, you need to do that.</a:t>
                      </a:r>
                    </a:p>
                    <a:p>
                      <a:pPr marL="228600" indent="-228600" algn="l" defTabSz="457200" rtl="0" eaLnBrk="1" latinLnBrk="0" hangingPunct="1"/>
                      <a:r>
                        <a:rPr lang="en-US" sz="1400" b="1" i="1" kern="1200" dirty="0" smtClean="0">
                          <a:solidFill>
                            <a:schemeClr val="tx2"/>
                          </a:solidFill>
                          <a:latin typeface="+mn-lt"/>
                          <a:ea typeface="+mn-ea"/>
                          <a:cs typeface="+mn-cs"/>
                        </a:rPr>
                        <a:t>CDP uses Kubernetes to manage Docker containers and adds capabilities such as log and metrics capture and forwarding.</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CDP only supports java.</a:t>
                      </a:r>
                    </a:p>
                    <a:p>
                      <a:pPr marL="228600" indent="-228600" algn="l" defTabSz="457200" rtl="0" eaLnBrk="1" latinLnBrk="0" hangingPunct="1"/>
                      <a:r>
                        <a:rPr lang="en-US" sz="1400" b="1" i="1" kern="1200" dirty="0" smtClean="0">
                          <a:solidFill>
                            <a:schemeClr val="tx2"/>
                          </a:solidFill>
                          <a:latin typeface="+mn-lt"/>
                          <a:ea typeface="+mn-ea"/>
                          <a:cs typeface="+mn-cs"/>
                        </a:rPr>
                        <a:t>CDP supports many other technologies than java, and includes python and node.js.  Additional support will be added over time.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632435" y="2044785"/>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What is CDP?</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9574679"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3243131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96</a:t>
            </a:fld>
            <a:r>
              <a:rPr lang="en-US" dirty="0" smtClean="0"/>
              <a:t> </a:t>
            </a:r>
            <a:endParaRPr lang="en-US" dirty="0"/>
          </a:p>
        </p:txBody>
      </p:sp>
      <p:sp>
        <p:nvSpPr>
          <p:cNvPr id="4" name="Title 3"/>
          <p:cNvSpPr>
            <a:spLocks noGrp="1"/>
          </p:cNvSpPr>
          <p:nvPr>
            <p:ph type="title"/>
          </p:nvPr>
        </p:nvSpPr>
        <p:spPr/>
        <p:txBody>
          <a:bodyPr/>
          <a:lstStyle/>
          <a:p>
            <a:r>
              <a:rPr lang="en-US" dirty="0" smtClean="0"/>
              <a:t>Answers to Questions – Introduction to the CI/CD Pipeline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64444418"/>
              </p:ext>
            </p:extLst>
          </p:nvPr>
        </p:nvGraphicFramePr>
        <p:xfrm>
          <a:off x="488897" y="1424319"/>
          <a:ext cx="10731644" cy="5095240"/>
        </p:xfrm>
        <a:graphic>
          <a:graphicData uri="http://schemas.openxmlformats.org/drawingml/2006/table">
            <a:tbl>
              <a:tblPr firstRow="1" bandRow="1">
                <a:tableStyleId>{5940675A-B579-460E-94D1-54222C63F5DA}</a:tableStyleId>
              </a:tblPr>
              <a:tblGrid>
                <a:gridCol w="9484735"/>
                <a:gridCol w="1246909"/>
              </a:tblGrid>
              <a:tr h="370840">
                <a:tc>
                  <a:txBody>
                    <a:bodyPr/>
                    <a:lstStyle/>
                    <a:p>
                      <a:r>
                        <a:rPr lang="en-US" sz="1400" b="1" kern="1200" dirty="0" smtClean="0">
                          <a:solidFill>
                            <a:schemeClr val="tx1"/>
                          </a:solidFill>
                          <a:latin typeface="+mn-lt"/>
                          <a:ea typeface="+mn-ea"/>
                          <a:cs typeface="+mn-cs"/>
                        </a:rPr>
                        <a:t>As a developer, you only need to be concerned about changes not working correctly when the SCM product flags them as a conflict.</a:t>
                      </a:r>
                    </a:p>
                    <a:p>
                      <a:pPr marL="228600" indent="-228600"/>
                      <a:r>
                        <a:rPr lang="en-US" sz="1400" b="1" i="1" kern="1200" dirty="0" smtClean="0">
                          <a:solidFill>
                            <a:schemeClr val="tx2"/>
                          </a:solidFill>
                          <a:latin typeface="+mn-lt"/>
                          <a:ea typeface="+mn-ea"/>
                          <a:cs typeface="+mn-cs"/>
                        </a:rPr>
                        <a:t>Even though source code changes may not directly, or physically conflict with changes made by other developers, the change to the behavior of the application may cause a conflict and cause errors.  You should always test the system after all changes.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kern="1200" dirty="0" smtClean="0">
                          <a:solidFill>
                            <a:schemeClr val="tx1"/>
                          </a:solidFill>
                          <a:latin typeface="+mn-lt"/>
                          <a:ea typeface="+mn-ea"/>
                          <a:cs typeface="+mn-cs"/>
                        </a:rPr>
                        <a:t>False</a:t>
                      </a:r>
                      <a:endParaRPr lang="en-US" sz="1400" b="1" i="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As a developer, it is best practice to update your workspace frequently, and commit (push) changes to the shared repository when the changes are at a stable point and the product is operational.</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kern="1200" dirty="0" smtClean="0">
                          <a:solidFill>
                            <a:schemeClr val="tx1"/>
                          </a:solidFill>
                          <a:latin typeface="+mn-lt"/>
                          <a:ea typeface="+mn-ea"/>
                          <a:cs typeface="+mn-cs"/>
                        </a:rPr>
                        <a:t>True</a:t>
                      </a:r>
                      <a:endParaRPr lang="en-US" sz="1400" b="1" i="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As a developer, once you commit (push) a change, your job is done.</a:t>
                      </a:r>
                    </a:p>
                    <a:p>
                      <a:pPr marL="228600" indent="-228600" algn="l" defTabSz="457200" rtl="0" eaLnBrk="1" latinLnBrk="0" hangingPunct="1"/>
                      <a:r>
                        <a:rPr lang="en-US" sz="1400" b="1" i="1" kern="1200" dirty="0" smtClean="0">
                          <a:solidFill>
                            <a:schemeClr val="tx2"/>
                          </a:solidFill>
                          <a:latin typeface="+mn-lt"/>
                          <a:ea typeface="+mn-ea"/>
                          <a:cs typeface="+mn-cs"/>
                        </a:rPr>
                        <a:t>Hardly, the CI/CD process will perform verification, build, and testing of the microService.  This verification and testing may detect code quality concerns such as deviation from standards, suspect coding practices, or potential errors.  Testing may detect behavioral changes in the microService.  These need to be addressed as soon as possible and not allowed to propagate.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kern="1200" dirty="0" smtClean="0">
                          <a:solidFill>
                            <a:schemeClr val="tx1"/>
                          </a:solidFill>
                          <a:latin typeface="+mn-lt"/>
                          <a:ea typeface="+mn-ea"/>
                          <a:cs typeface="+mn-cs"/>
                        </a:rPr>
                        <a:t>False</a:t>
                      </a:r>
                      <a:endParaRPr lang="en-US" sz="1400" b="1" i="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Its ok if test cases fail, they can be fixed later or just disabled.</a:t>
                      </a:r>
                    </a:p>
                    <a:p>
                      <a:pPr marL="228600" indent="-228600" algn="l" defTabSz="457200" rtl="0" eaLnBrk="1" latinLnBrk="0" hangingPunct="1"/>
                      <a:r>
                        <a:rPr lang="en-US" sz="1400" b="1" i="1" kern="1200" dirty="0" smtClean="0">
                          <a:solidFill>
                            <a:schemeClr val="tx2"/>
                          </a:solidFill>
                          <a:latin typeface="+mn-lt"/>
                          <a:ea typeface="+mn-ea"/>
                          <a:cs typeface="+mn-cs"/>
                        </a:rPr>
                        <a:t>Absolutely not!  Tests were written to verify system behavior.  If a change has been made that now causes a test to fail, the system behavior has changed.  This means that deployment of this change to the runtime would potentially impact other applications and services that use this service, expecting the behavior to be the same.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kern="1200" dirty="0" smtClean="0">
                          <a:solidFill>
                            <a:schemeClr val="tx1"/>
                          </a:solidFill>
                          <a:latin typeface="+mn-lt"/>
                          <a:ea typeface="+mn-ea"/>
                          <a:cs typeface="+mn-cs"/>
                        </a:rPr>
                        <a:t>False</a:t>
                      </a:r>
                      <a:endParaRPr lang="en-US" sz="1400" b="1" i="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CDP uses Jenkins as the build system.</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kern="1200" dirty="0" smtClean="0">
                          <a:solidFill>
                            <a:schemeClr val="tx1"/>
                          </a:solidFill>
                          <a:latin typeface="+mn-lt"/>
                          <a:ea typeface="+mn-ea"/>
                          <a:cs typeface="+mn-cs"/>
                        </a:rPr>
                        <a:t>True</a:t>
                      </a:r>
                      <a:endParaRPr lang="en-US" sz="1400" b="1" i="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CDP pipeline is the same for all microServices.</a:t>
                      </a:r>
                    </a:p>
                    <a:p>
                      <a:pPr marL="228600" indent="-228600" algn="l" defTabSz="457200" rtl="0" eaLnBrk="1" latinLnBrk="0" hangingPunct="1"/>
                      <a:r>
                        <a:rPr lang="en-US" sz="1400" b="1" i="1" kern="1200" dirty="0" smtClean="0">
                          <a:solidFill>
                            <a:schemeClr val="tx2"/>
                          </a:solidFill>
                          <a:latin typeface="+mn-lt"/>
                          <a:ea typeface="+mn-ea"/>
                          <a:cs typeface="+mn-cs"/>
                        </a:rPr>
                        <a:t>The CDP pipeline is determined by the specific template used to initialize the microService and configuration applied to the pipeline afterwards.  This means that the pipelines will vary from microService to microService by technologies, management practices, and project needs.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kern="1200" dirty="0" smtClean="0">
                          <a:solidFill>
                            <a:schemeClr val="tx1"/>
                          </a:solidFill>
                          <a:latin typeface="+mn-lt"/>
                          <a:ea typeface="+mn-ea"/>
                          <a:cs typeface="+mn-cs"/>
                        </a:rPr>
                        <a:t>False</a:t>
                      </a:r>
                      <a:endParaRPr lang="en-US" sz="1400" b="1" i="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715562" y="961365"/>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CI/CD Pipeline</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9467800" y="310521"/>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33966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97</a:t>
            </a:fld>
            <a:r>
              <a:rPr lang="en-US" dirty="0" smtClean="0"/>
              <a:t> </a:t>
            </a:r>
            <a:endParaRPr lang="en-US" dirty="0"/>
          </a:p>
        </p:txBody>
      </p:sp>
      <p:sp>
        <p:nvSpPr>
          <p:cNvPr id="4" name="Title 3"/>
          <p:cNvSpPr>
            <a:spLocks noGrp="1"/>
          </p:cNvSpPr>
          <p:nvPr>
            <p:ph type="title"/>
          </p:nvPr>
        </p:nvSpPr>
        <p:spPr/>
        <p:txBody>
          <a:bodyPr/>
          <a:lstStyle/>
          <a:p>
            <a:r>
              <a:rPr lang="en-US" dirty="0" smtClean="0"/>
              <a:t>Answers to Questions – CDP Standard Tools and Frameworks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47701175"/>
              </p:ext>
            </p:extLst>
          </p:nvPr>
        </p:nvGraphicFramePr>
        <p:xfrm>
          <a:off x="490538" y="2646405"/>
          <a:ext cx="11211106" cy="2788920"/>
        </p:xfrm>
        <a:graphic>
          <a:graphicData uri="http://schemas.openxmlformats.org/drawingml/2006/table">
            <a:tbl>
              <a:tblPr firstRow="1" bandRow="1">
                <a:tableStyleId>{5940675A-B579-460E-94D1-54222C63F5DA}</a:tableStyleId>
              </a:tblPr>
              <a:tblGrid>
                <a:gridCol w="10263321"/>
                <a:gridCol w="947785"/>
              </a:tblGrid>
              <a:tr h="370840">
                <a:tc>
                  <a:txBody>
                    <a:bodyPr/>
                    <a:lstStyle/>
                    <a:p>
                      <a:r>
                        <a:rPr lang="en-US" sz="1600" b="1" kern="1200" dirty="0" smtClean="0">
                          <a:solidFill>
                            <a:schemeClr val="tx1"/>
                          </a:solidFill>
                          <a:latin typeface="+mn-lt"/>
                          <a:ea typeface="+mn-ea"/>
                          <a:cs typeface="+mn-cs"/>
                        </a:rPr>
                        <a:t>CDP uses a systems integration approach to CI/CD of microServices and uses many common, well-documented, open-source products and frameworks.</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microService catalog is optional, you do not have to use it with CDP.</a:t>
                      </a:r>
                    </a:p>
                    <a:p>
                      <a:pPr marL="228600" indent="-228600" algn="l" defTabSz="457200" rtl="0" eaLnBrk="1" latinLnBrk="0" hangingPunct="1"/>
                      <a:r>
                        <a:rPr lang="en-US" sz="1400" b="1" i="1" kern="1200" dirty="0" smtClean="0">
                          <a:solidFill>
                            <a:schemeClr val="tx2"/>
                          </a:solidFill>
                          <a:latin typeface="+mn-lt"/>
                          <a:ea typeface="+mn-ea"/>
                          <a:cs typeface="+mn-cs"/>
                        </a:rPr>
                        <a:t>If a microService is defined in CDP, the microService catalog is always used.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ECO replaces the use of Jenkins in CDP and performs the build services.</a:t>
                      </a:r>
                    </a:p>
                    <a:p>
                      <a:pPr marL="228600" indent="-228600"/>
                      <a:r>
                        <a:rPr lang="en-US" sz="1400" b="1" i="1" kern="1200" dirty="0" smtClean="0">
                          <a:solidFill>
                            <a:schemeClr val="tx2"/>
                          </a:solidFill>
                          <a:latin typeface="+mn-lt"/>
                          <a:ea typeface="+mn-ea"/>
                          <a:cs typeface="+mn-cs"/>
                        </a:rPr>
                        <a:t>No, ECO supervises the CI/CD process and integrates with many tools, including Jenkins.  Jenkins is the build system that is used in CDP.</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ECO implements and manages the pipeline.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ECO provides the ability to create a new microService by selecting an appropriate template.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CDP only supports Docker as its container for microServices.</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988694" y="1871767"/>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Standard Tools and Framework</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10168445"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2228349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98</a:t>
            </a:fld>
            <a:r>
              <a:rPr lang="en-US" dirty="0" smtClean="0"/>
              <a:t> </a:t>
            </a:r>
            <a:endParaRPr lang="en-US" dirty="0"/>
          </a:p>
        </p:txBody>
      </p:sp>
      <p:sp>
        <p:nvSpPr>
          <p:cNvPr id="4" name="Title 3"/>
          <p:cNvSpPr>
            <a:spLocks noGrp="1"/>
          </p:cNvSpPr>
          <p:nvPr>
            <p:ph type="title"/>
          </p:nvPr>
        </p:nvSpPr>
        <p:spPr/>
        <p:txBody>
          <a:bodyPr/>
          <a:lstStyle/>
          <a:p>
            <a:r>
              <a:rPr lang="en-US" dirty="0" smtClean="0"/>
              <a:t>Answers to Questions – The microServices Catalog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38683931"/>
              </p:ext>
            </p:extLst>
          </p:nvPr>
        </p:nvGraphicFramePr>
        <p:xfrm>
          <a:off x="490538" y="2494868"/>
          <a:ext cx="11211106" cy="1706880"/>
        </p:xfrm>
        <a:graphic>
          <a:graphicData uri="http://schemas.openxmlformats.org/drawingml/2006/table">
            <a:tbl>
              <a:tblPr firstRow="1" bandRow="1">
                <a:tableStyleId>{5940675A-B579-460E-94D1-54222C63F5DA}</a:tableStyleId>
              </a:tblPr>
              <a:tblGrid>
                <a:gridCol w="10250442"/>
                <a:gridCol w="960664"/>
              </a:tblGrid>
              <a:tr h="370840">
                <a:tc>
                  <a:txBody>
                    <a:bodyPr/>
                    <a:lstStyle/>
                    <a:p>
                      <a:pPr algn="l"/>
                      <a:r>
                        <a:rPr lang="en-US" sz="1600" b="1" kern="1200" dirty="0" smtClean="0">
                          <a:solidFill>
                            <a:schemeClr val="tx1"/>
                          </a:solidFill>
                          <a:latin typeface="+mn-lt"/>
                          <a:ea typeface="+mn-ea"/>
                          <a:cs typeface="+mn-cs"/>
                        </a:rPr>
                        <a:t>The microService catalog shows you how many instances are running and where they are running.</a:t>
                      </a:r>
                    </a:p>
                    <a:p>
                      <a:pPr marL="228600" indent="-228600" algn="l"/>
                      <a:r>
                        <a:rPr lang="en-US" sz="1400" b="1" i="1" kern="1200" dirty="0" smtClean="0">
                          <a:solidFill>
                            <a:schemeClr val="tx2"/>
                          </a:solidFill>
                          <a:latin typeface="+mn-lt"/>
                          <a:ea typeface="+mn-ea"/>
                          <a:cs typeface="+mn-cs"/>
                        </a:rPr>
                        <a:t>The microService catalog is an inventory of all defined microServices and does not track their state, existence, or location.</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a:r>
                        <a:rPr lang="en-US" sz="1600" b="1" kern="1200" dirty="0" smtClean="0">
                          <a:solidFill>
                            <a:schemeClr val="tx1"/>
                          </a:solidFill>
                          <a:latin typeface="+mn-lt"/>
                          <a:ea typeface="+mn-ea"/>
                          <a:cs typeface="+mn-cs"/>
                        </a:rPr>
                        <a:t>You should consult the microService catalog to determine what services have been defined before creating a new service.  It is intended to reduce duplication.</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a:r>
                        <a:rPr lang="en-US" sz="1600" b="1" kern="1200" dirty="0" smtClean="0">
                          <a:solidFill>
                            <a:schemeClr val="tx1"/>
                          </a:solidFill>
                          <a:latin typeface="+mn-lt"/>
                          <a:ea typeface="+mn-ea"/>
                          <a:cs typeface="+mn-cs"/>
                        </a:rPr>
                        <a:t>If you wanted to know more information about a microService, you would access the catalog  to get contact and wiki site information for a service.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988694" y="1871767"/>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The microServices Catalog</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10168445"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4695391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99</a:t>
            </a:fld>
            <a:r>
              <a:rPr lang="en-US" dirty="0" smtClean="0"/>
              <a:t> </a:t>
            </a:r>
            <a:endParaRPr lang="en-US" dirty="0"/>
          </a:p>
        </p:txBody>
      </p:sp>
      <p:sp>
        <p:nvSpPr>
          <p:cNvPr id="4" name="Title 3"/>
          <p:cNvSpPr>
            <a:spLocks noGrp="1"/>
          </p:cNvSpPr>
          <p:nvPr>
            <p:ph type="title"/>
          </p:nvPr>
        </p:nvSpPr>
        <p:spPr/>
        <p:txBody>
          <a:bodyPr/>
          <a:lstStyle/>
          <a:p>
            <a:r>
              <a:rPr lang="en-US" dirty="0" smtClean="0"/>
              <a:t>Answers to Questions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23622458"/>
              </p:ext>
            </p:extLst>
          </p:nvPr>
        </p:nvGraphicFramePr>
        <p:xfrm>
          <a:off x="490538" y="1291854"/>
          <a:ext cx="10684143" cy="5232400"/>
        </p:xfrm>
        <a:graphic>
          <a:graphicData uri="http://schemas.openxmlformats.org/drawingml/2006/table">
            <a:tbl>
              <a:tblPr firstRow="1" bandRow="1">
                <a:tableStyleId>{5940675A-B579-460E-94D1-54222C63F5DA}</a:tableStyleId>
              </a:tblPr>
              <a:tblGrid>
                <a:gridCol w="9603488"/>
                <a:gridCol w="1080655"/>
              </a:tblGrid>
              <a:tr h="370840">
                <a:tc>
                  <a:txBody>
                    <a:bodyPr/>
                    <a:lstStyle/>
                    <a:p>
                      <a:r>
                        <a:rPr lang="en-US" sz="1400" b="1" kern="1200" dirty="0" smtClean="0">
                          <a:solidFill>
                            <a:schemeClr val="tx1"/>
                          </a:solidFill>
                          <a:latin typeface="+mn-lt"/>
                          <a:ea typeface="+mn-ea"/>
                          <a:cs typeface="+mn-cs"/>
                        </a:rPr>
                        <a:t>CDP uses only the Docker container to host microServices.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Docker containers only support java applications.</a:t>
                      </a:r>
                    </a:p>
                    <a:p>
                      <a:pPr marL="228600" indent="-228600" algn="l" defTabSz="457200" rtl="0" eaLnBrk="1" latinLnBrk="0" hangingPunct="1"/>
                      <a:r>
                        <a:rPr lang="en-US" sz="1400" b="1" i="1" kern="1200" dirty="0" smtClean="0">
                          <a:solidFill>
                            <a:schemeClr val="tx2"/>
                          </a:solidFill>
                          <a:latin typeface="+mn-lt"/>
                          <a:ea typeface="+mn-ea"/>
                          <a:cs typeface="+mn-cs"/>
                        </a:rPr>
                        <a:t>Docker containers support any technology that can be run as a Linux command-line process, including java, python, node.js, and even scripts.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Docker image is created by the developer.</a:t>
                      </a:r>
                    </a:p>
                    <a:p>
                      <a:pPr marL="228600" indent="-228600" algn="l" defTabSz="457200" rtl="0" eaLnBrk="1" latinLnBrk="0" hangingPunct="1"/>
                      <a:r>
                        <a:rPr lang="en-US" sz="1400" b="1" i="1" kern="1200" dirty="0" smtClean="0">
                          <a:solidFill>
                            <a:schemeClr val="tx2"/>
                          </a:solidFill>
                          <a:latin typeface="+mn-lt"/>
                          <a:ea typeface="+mn-ea"/>
                          <a:cs typeface="+mn-cs"/>
                        </a:rPr>
                        <a:t>The Docker image is created by CDP as part of the CI/CD pipeline and is installed into the Docker image repository when it is ready to deploy.</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CDP installs the Docker image in the image repository and makes it available to the containers to download and run.</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More than one microService can run in a single Docker container instance.</a:t>
                      </a:r>
                    </a:p>
                    <a:p>
                      <a:pPr marL="228600" indent="-228600" algn="l" defTabSz="457200" rtl="0" eaLnBrk="1" latinLnBrk="0" hangingPunct="1"/>
                      <a:r>
                        <a:rPr lang="en-US" sz="1400" b="1" i="1" kern="1200" dirty="0" smtClean="0">
                          <a:solidFill>
                            <a:schemeClr val="tx2"/>
                          </a:solidFill>
                          <a:latin typeface="+mn-lt"/>
                          <a:ea typeface="+mn-ea"/>
                          <a:cs typeface="+mn-cs"/>
                        </a:rPr>
                        <a:t>A single Docker container runs one, and only one, microService.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Kubernetes runs Docker containers.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 Kubernetes cluster contains a master controller, and one or more nodes.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replication controller allows a service in one pod to access a service in another pod.</a:t>
                      </a:r>
                    </a:p>
                    <a:p>
                      <a:pPr marL="228600" indent="-228600" algn="l" defTabSz="457200" rtl="0" eaLnBrk="1" latinLnBrk="0" hangingPunct="1"/>
                      <a:r>
                        <a:rPr lang="en-US" sz="1400" b="1" i="1" kern="1200" dirty="0" smtClean="0">
                          <a:solidFill>
                            <a:schemeClr val="tx2"/>
                          </a:solidFill>
                          <a:latin typeface="+mn-lt"/>
                          <a:ea typeface="+mn-ea"/>
                          <a:cs typeface="+mn-cs"/>
                        </a:rPr>
                        <a:t>This is the kube-proxy component.  The replication controller manages the instances of pods on the cluster.</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Only one microService can be packaged into a pod.</a:t>
                      </a:r>
                    </a:p>
                    <a:p>
                      <a:pPr marL="228600" indent="-228600" algn="l" defTabSz="457200" rtl="0" eaLnBrk="1" latinLnBrk="0" hangingPunct="1"/>
                      <a:r>
                        <a:rPr lang="en-US" sz="1400" b="1" i="1" kern="1200" dirty="0" smtClean="0">
                          <a:solidFill>
                            <a:schemeClr val="tx2"/>
                          </a:solidFill>
                          <a:latin typeface="+mn-lt"/>
                          <a:ea typeface="+mn-ea"/>
                          <a:cs typeface="+mn-cs"/>
                        </a:rPr>
                        <a:t>A pod may contain any number of microServices, each running in their own Docker container.  They are always run as a group, and they share the same “localhost” network namespace (as if they were all running on the same machine).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It is ok to write to the local file system of the pod, it will be persisted.</a:t>
                      </a:r>
                    </a:p>
                    <a:p>
                      <a:pPr marL="228600" indent="-228600"/>
                      <a:r>
                        <a:rPr lang="en-US" sz="1400" b="1" i="1" kern="1200" dirty="0" smtClean="0">
                          <a:solidFill>
                            <a:schemeClr val="tx2"/>
                          </a:solidFill>
                          <a:latin typeface="+mn-lt"/>
                          <a:ea typeface="+mn-ea"/>
                          <a:cs typeface="+mn-cs"/>
                        </a:rPr>
                        <a:t>No, the local file system of the pod is ephemeral, or transient.  It exists only as long as the pod exists.  It is not persisted!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2988694" y="827468"/>
            <a:ext cx="4587765"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 Management</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TextBox 7"/>
          <p:cNvSpPr txBox="1"/>
          <p:nvPr/>
        </p:nvSpPr>
        <p:spPr>
          <a:xfrm rot="20708730">
            <a:off x="10175893" y="21003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628186008"/>
      </p:ext>
    </p:extLst>
  </p:cSld>
  <p:clrMapOvr>
    <a:masterClrMapping/>
  </p:clrMapOvr>
</p:sld>
</file>

<file path=ppt/theme/theme1.xml><?xml version="1.0" encoding="utf-8"?>
<a:theme xmlns:a="http://schemas.openxmlformats.org/drawingml/2006/main" name="att_int_wde_globe_alone">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internal_wide_template [Read-Only]" id="{F8CD76E8-16E0-4238-B05E-F47568325CEE}" vid="{CD90E3B3-8184-43E2-B086-760E27F351F1}"/>
    </a:ext>
  </a:extLst>
</a:theme>
</file>

<file path=ppt/theme/theme2.xml><?xml version="1.0" encoding="utf-8"?>
<a:theme xmlns:a="http://schemas.openxmlformats.org/drawingml/2006/main" name="1_att_int_wde_globe_alone">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internal_wide_template [Read-Only]" id="{F8CD76E8-16E0-4238-B05E-F47568325CEE}" vid="{CD90E3B3-8184-43E2-B086-760E27F351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internal_wide_template</Template>
  <TotalTime>9663</TotalTime>
  <Words>18286</Words>
  <Application>Microsoft Office PowerPoint</Application>
  <PresentationFormat>Custom</PresentationFormat>
  <Paragraphs>1846</Paragraphs>
  <Slides>103</Slides>
  <Notes>86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103</vt:i4>
      </vt:variant>
    </vt:vector>
  </HeadingPairs>
  <TitlesOfParts>
    <vt:vector size="113" baseType="lpstr">
      <vt:lpstr>Arial</vt:lpstr>
      <vt:lpstr>ATT Aleck Sans</vt:lpstr>
      <vt:lpstr>Calibri</vt:lpstr>
      <vt:lpstr>Cambria Math</vt:lpstr>
      <vt:lpstr>Courier New</vt:lpstr>
      <vt:lpstr>Lucida Grande</vt:lpstr>
      <vt:lpstr>Segoe Script</vt:lpstr>
      <vt:lpstr>att_int_wde_globe_alone</vt:lpstr>
      <vt:lpstr>1_att_int_wde_globe_alone</vt:lpstr>
      <vt:lpstr>Visio</vt:lpstr>
      <vt:lpstr>CDP103 – Introduction to the Continuous Deployment Platform </vt:lpstr>
      <vt:lpstr>You are HERE!</vt:lpstr>
      <vt:lpstr>PowerPoint Presentation</vt:lpstr>
      <vt:lpstr>Before You Start</vt:lpstr>
      <vt:lpstr>Contents</vt:lpstr>
      <vt:lpstr>The Continuous Deployment Platform Process</vt:lpstr>
      <vt:lpstr>What is CDP?</vt:lpstr>
      <vt:lpstr>CDP Is a Complete Solution.</vt:lpstr>
      <vt:lpstr>The Development Process</vt:lpstr>
      <vt:lpstr>Typical Development/Deployment/Monitoring Process</vt:lpstr>
      <vt:lpstr>CDP Implementation</vt:lpstr>
      <vt:lpstr>CDP Implementation</vt:lpstr>
      <vt:lpstr>Development Using CDP</vt:lpstr>
      <vt:lpstr>Deployment Using CDP</vt:lpstr>
      <vt:lpstr>Check Your Progress</vt:lpstr>
      <vt:lpstr>Exercises</vt:lpstr>
      <vt:lpstr>Contents</vt:lpstr>
      <vt:lpstr>Integration</vt:lpstr>
      <vt:lpstr>Continuous Integration</vt:lpstr>
      <vt:lpstr>Continuous Integration</vt:lpstr>
      <vt:lpstr>Continuous Integration</vt:lpstr>
      <vt:lpstr>Continuous Deployment</vt:lpstr>
      <vt:lpstr>Continuous Deployment</vt:lpstr>
      <vt:lpstr>CDP Pipeline</vt:lpstr>
      <vt:lpstr>The CDP Pipeline</vt:lpstr>
      <vt:lpstr>Check Your Progress</vt:lpstr>
      <vt:lpstr>Exercises</vt:lpstr>
      <vt:lpstr>Contents</vt:lpstr>
      <vt:lpstr>Standard Tools</vt:lpstr>
      <vt:lpstr>CDP microService Catalog</vt:lpstr>
      <vt:lpstr>CDP ECO </vt:lpstr>
      <vt:lpstr>CDP Templates</vt:lpstr>
      <vt:lpstr>CDP Pipeline Support</vt:lpstr>
      <vt:lpstr>SCM Repository</vt:lpstr>
      <vt:lpstr>Build System</vt:lpstr>
      <vt:lpstr>Code Analysis</vt:lpstr>
      <vt:lpstr>Testing </vt:lpstr>
      <vt:lpstr>Container</vt:lpstr>
      <vt:lpstr>Container Management</vt:lpstr>
      <vt:lpstr>Registry</vt:lpstr>
      <vt:lpstr>Security</vt:lpstr>
      <vt:lpstr>Messaging and Discovery</vt:lpstr>
      <vt:lpstr>Log Gathering</vt:lpstr>
      <vt:lpstr>Log Analysis</vt:lpstr>
      <vt:lpstr>Metrics Gathering</vt:lpstr>
      <vt:lpstr>Alerting and Alarms</vt:lpstr>
      <vt:lpstr>Deployment Repository</vt:lpstr>
      <vt:lpstr>Check Your Progress</vt:lpstr>
      <vt:lpstr>Exercises</vt:lpstr>
      <vt:lpstr>Contents</vt:lpstr>
      <vt:lpstr>The Catalog</vt:lpstr>
      <vt:lpstr>Catalog Implementation</vt:lpstr>
      <vt:lpstr>Using the Catalog</vt:lpstr>
      <vt:lpstr>The microService Catalog</vt:lpstr>
      <vt:lpstr>Check Your Progress</vt:lpstr>
      <vt:lpstr>Exercises</vt:lpstr>
      <vt:lpstr>Contents</vt:lpstr>
      <vt:lpstr>CDP Runtime</vt:lpstr>
      <vt:lpstr>Docker</vt:lpstr>
      <vt:lpstr>Docker Containers</vt:lpstr>
      <vt:lpstr>Running Docker Images</vt:lpstr>
      <vt:lpstr>Kubernetes</vt:lpstr>
      <vt:lpstr>Kubernetes</vt:lpstr>
      <vt:lpstr>Kubernetes Cluster</vt:lpstr>
      <vt:lpstr>Kubernetes</vt:lpstr>
      <vt:lpstr>Kubernetes Pods</vt:lpstr>
      <vt:lpstr>Kubernetes Pods</vt:lpstr>
      <vt:lpstr>Volumes</vt:lpstr>
      <vt:lpstr>Check Your Progress</vt:lpstr>
      <vt:lpstr>Exercises</vt:lpstr>
      <vt:lpstr>Contents</vt:lpstr>
      <vt:lpstr>Pods Are Ephemeral</vt:lpstr>
      <vt:lpstr>Log Analysis</vt:lpstr>
      <vt:lpstr>Use of Log Frameworks</vt:lpstr>
      <vt:lpstr>Log Capture and Forwarding</vt:lpstr>
      <vt:lpstr>Metrics Data</vt:lpstr>
      <vt:lpstr>Check Your Progress</vt:lpstr>
      <vt:lpstr>Exercises</vt:lpstr>
      <vt:lpstr>Contents</vt:lpstr>
      <vt:lpstr>Configuration</vt:lpstr>
      <vt:lpstr>Kubernetes Configmap</vt:lpstr>
      <vt:lpstr>Secrets</vt:lpstr>
      <vt:lpstr>Secrets</vt:lpstr>
      <vt:lpstr>Check Your Progress</vt:lpstr>
      <vt:lpstr>Exercises</vt:lpstr>
      <vt:lpstr>Contents</vt:lpstr>
      <vt:lpstr>The Development Process</vt:lpstr>
      <vt:lpstr>Lifecycle</vt:lpstr>
      <vt:lpstr>Generation of a microService</vt:lpstr>
      <vt:lpstr>Define the microService</vt:lpstr>
      <vt:lpstr>Normal Development</vt:lpstr>
      <vt:lpstr>Check Your Progress</vt:lpstr>
      <vt:lpstr>Exercises</vt:lpstr>
      <vt:lpstr>Answers to Exercises</vt:lpstr>
      <vt:lpstr>Answers to Exercises – What is CDP?</vt:lpstr>
      <vt:lpstr>Answers to Questions – Introduction to the CI/CD Pipeline</vt:lpstr>
      <vt:lpstr>Answers to Questions – CDP Standard Tools and Frameworks</vt:lpstr>
      <vt:lpstr>Answers to Questions – The microServices Catalog</vt:lpstr>
      <vt:lpstr>Answers to Questions</vt:lpstr>
      <vt:lpstr>Answers to Questions – Logging and Metrics</vt:lpstr>
      <vt:lpstr>Answers to Questions – Configuration Management</vt:lpstr>
      <vt:lpstr>Answers to Questions – The Development Process</vt:lpstr>
      <vt:lpstr>PowerPoint Presentation</vt:lpstr>
    </vt:vector>
  </TitlesOfParts>
  <Manager/>
  <Company>AT&amp;T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CDP103 – Introduction to the Continuous Deployment Platform</dc:title>
  <dc:subject/>
  <dc:creator>HAFENSTEIN, DEWAYNE</dc:creator>
  <cp:keywords/>
  <dc:description/>
  <cp:lastModifiedBy>BARRON-KIMBER, REBECCA</cp:lastModifiedBy>
  <cp:revision>238</cp:revision>
  <dcterms:created xsi:type="dcterms:W3CDTF">2017-04-04T20:18:19Z</dcterms:created>
  <dcterms:modified xsi:type="dcterms:W3CDTF">2017-07-12T22:51:19Z</dcterms:modified>
  <cp:category/>
</cp:coreProperties>
</file>