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9"/>
  </p:notesMasterIdLst>
  <p:handoutMasterIdLst>
    <p:handoutMasterId r:id="rId80"/>
  </p:handoutMasterIdLst>
  <p:sldIdLst>
    <p:sldId id="256" r:id="rId2"/>
    <p:sldId id="338" r:id="rId3"/>
    <p:sldId id="339"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3" r:id="rId40"/>
    <p:sldId id="294" r:id="rId41"/>
    <p:sldId id="295" r:id="rId42"/>
    <p:sldId id="296" r:id="rId43"/>
    <p:sldId id="297" r:id="rId44"/>
    <p:sldId id="298" r:id="rId45"/>
    <p:sldId id="299" r:id="rId46"/>
    <p:sldId id="300" r:id="rId47"/>
    <p:sldId id="301" r:id="rId48"/>
    <p:sldId id="302" r:id="rId49"/>
    <p:sldId id="331"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37" r:id="rId72"/>
    <p:sldId id="325" r:id="rId73"/>
    <p:sldId id="326" r:id="rId74"/>
    <p:sldId id="327" r:id="rId75"/>
    <p:sldId id="328" r:id="rId76"/>
    <p:sldId id="329" r:id="rId77"/>
    <p:sldId id="330" r:id="rId7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
          <p15:clr>
            <a:srgbClr val="A4A3A4"/>
          </p15:clr>
        </p15:guide>
        <p15:guide id="2" orient="horz" pos="4096">
          <p15:clr>
            <a:srgbClr val="A4A3A4"/>
          </p15:clr>
        </p15:guide>
        <p15:guide id="3" orient="horz" pos="3688">
          <p15:clr>
            <a:srgbClr val="A4A3A4"/>
          </p15:clr>
        </p15:guide>
        <p15:guide id="4" orient="horz" pos="760">
          <p15:clr>
            <a:srgbClr val="A4A3A4"/>
          </p15:clr>
        </p15:guide>
        <p15:guide id="5" orient="horz" pos="488">
          <p15:clr>
            <a:srgbClr val="A4A3A4"/>
          </p15:clr>
        </p15:guide>
        <p15:guide id="6" pos="309">
          <p15:clr>
            <a:srgbClr val="A4A3A4"/>
          </p15:clr>
        </p15:guide>
        <p15:guide id="7" pos="7371">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97DB"/>
    <a:srgbClr val="009FDB"/>
    <a:srgbClr val="4CA90C"/>
    <a:srgbClr val="191919"/>
    <a:srgbClr val="007A3E"/>
    <a:srgbClr val="F2F2F2"/>
    <a:srgbClr val="CF2A2A"/>
    <a:srgbClr val="EFEFEF"/>
    <a:srgbClr val="FFB81C"/>
    <a:srgbClr val="0C25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37" autoAdjust="0"/>
    <p:restoredTop sz="72361" autoAdjust="0"/>
  </p:normalViewPr>
  <p:slideViewPr>
    <p:cSldViewPr snapToGrid="0">
      <p:cViewPr varScale="1">
        <p:scale>
          <a:sx n="78" d="100"/>
          <a:sy n="78" d="100"/>
        </p:scale>
        <p:origin x="2304" y="54"/>
      </p:cViewPr>
      <p:guideLst>
        <p:guide orient="horz" pos="232"/>
        <p:guide orient="horz" pos="4096"/>
        <p:guide orient="horz" pos="3688"/>
        <p:guide orient="horz" pos="760"/>
        <p:guide orient="horz" pos="488"/>
        <p:guide pos="309"/>
        <p:guide pos="7371"/>
        <p:guide pos="3839"/>
      </p:guideLst>
    </p:cSldViewPr>
  </p:slideViewPr>
  <p:outlineViewPr>
    <p:cViewPr>
      <p:scale>
        <a:sx n="33" d="100"/>
        <a:sy n="33" d="100"/>
      </p:scale>
      <p:origin x="0" y="5552"/>
    </p:cViewPr>
  </p:outlineViewPr>
  <p:notesTextViewPr>
    <p:cViewPr>
      <p:scale>
        <a:sx n="100" d="100"/>
        <a:sy n="100" d="100"/>
      </p:scale>
      <p:origin x="0" y="0"/>
    </p:cViewPr>
  </p:notesTextViewPr>
  <p:sorterViewPr>
    <p:cViewPr>
      <p:scale>
        <a:sx n="66" d="100"/>
        <a:sy n="66" d="100"/>
      </p:scale>
      <p:origin x="0" y="-14700"/>
    </p:cViewPr>
  </p:sorterViewPr>
  <p:notesViewPr>
    <p:cSldViewPr snapToGrid="0">
      <p:cViewPr varScale="1">
        <p:scale>
          <a:sx n="74" d="100"/>
          <a:sy n="74" d="100"/>
        </p:scale>
        <p:origin x="3828"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2DFAF8-B978-4884-BAC4-9675986905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23AB8DE-8FA4-4FE8-826B-53678B568F1B}">
      <dgm:prSet custT="1"/>
      <dgm:spPr/>
      <dgm:t>
        <a:bodyPr/>
        <a:lstStyle/>
        <a:p>
          <a:pPr algn="ctr" rtl="0">
            <a:lnSpc>
              <a:spcPct val="100000"/>
            </a:lnSpc>
            <a:spcAft>
              <a:spcPts val="0"/>
            </a:spcAft>
          </a:pPr>
          <a:r>
            <a:rPr lang="en-US" sz="2000" b="1" dirty="0" smtClean="0"/>
            <a:t>Workstation</a:t>
          </a:r>
          <a:r>
            <a:rPr lang="en-US" sz="2000" dirty="0" smtClean="0"/>
            <a:t> </a:t>
          </a:r>
        </a:p>
        <a:p>
          <a:pPr algn="ctr" rtl="0">
            <a:lnSpc>
              <a:spcPct val="100000"/>
            </a:lnSpc>
            <a:spcAft>
              <a:spcPts val="0"/>
            </a:spcAft>
          </a:pPr>
          <a:endParaRPr lang="en-US" sz="800" dirty="0" smtClean="0"/>
        </a:p>
        <a:p>
          <a:pPr algn="ctr" rtl="0">
            <a:lnSpc>
              <a:spcPct val="100000"/>
            </a:lnSpc>
            <a:spcAft>
              <a:spcPts val="0"/>
            </a:spcAft>
          </a:pPr>
          <a:r>
            <a:rPr lang="en-US" sz="2000" dirty="0" smtClean="0"/>
            <a:t>These are the tools </a:t>
          </a:r>
        </a:p>
        <a:p>
          <a:pPr algn="ctr" rtl="0">
            <a:lnSpc>
              <a:spcPct val="100000"/>
            </a:lnSpc>
            <a:spcAft>
              <a:spcPts val="0"/>
            </a:spcAft>
          </a:pPr>
          <a:r>
            <a:rPr lang="en-US" sz="2000" dirty="0" smtClean="0"/>
            <a:t>that are standard, and</a:t>
          </a:r>
        </a:p>
        <a:p>
          <a:pPr algn="ctr" rtl="0">
            <a:lnSpc>
              <a:spcPct val="100000"/>
            </a:lnSpc>
            <a:spcAft>
              <a:spcPts val="0"/>
            </a:spcAft>
          </a:pPr>
          <a:r>
            <a:rPr lang="en-US" sz="2000" dirty="0" smtClean="0"/>
            <a:t>always installed and used by the engineer </a:t>
          </a:r>
        </a:p>
        <a:p>
          <a:pPr algn="ctr" rtl="0">
            <a:lnSpc>
              <a:spcPct val="100000"/>
            </a:lnSpc>
            <a:spcAft>
              <a:spcPts val="0"/>
            </a:spcAft>
          </a:pPr>
          <a:r>
            <a:rPr lang="en-US" sz="2000" dirty="0" smtClean="0"/>
            <a:t>on their workstation environment.</a:t>
          </a:r>
          <a:endParaRPr lang="en-US" sz="2000" dirty="0"/>
        </a:p>
      </dgm:t>
    </dgm:pt>
    <dgm:pt modelId="{36C577A3-E0B5-4861-A4A3-C6B7CC02249C}" type="parTrans" cxnId="{41E6D427-1865-4178-AC23-F24EF9381F96}">
      <dgm:prSet/>
      <dgm:spPr/>
      <dgm:t>
        <a:bodyPr/>
        <a:lstStyle/>
        <a:p>
          <a:endParaRPr lang="en-US"/>
        </a:p>
      </dgm:t>
    </dgm:pt>
    <dgm:pt modelId="{4A9D9DCA-41E1-45B6-B156-45920212FC26}" type="sibTrans" cxnId="{41E6D427-1865-4178-AC23-F24EF9381F96}">
      <dgm:prSet/>
      <dgm:spPr/>
      <dgm:t>
        <a:bodyPr/>
        <a:lstStyle/>
        <a:p>
          <a:endParaRPr lang="en-US"/>
        </a:p>
      </dgm:t>
    </dgm:pt>
    <dgm:pt modelId="{091E6E33-68B2-495C-A88A-0DB0722C3746}" type="pres">
      <dgm:prSet presAssocID="{C12DFAF8-B978-4884-BAC4-9675986905A2}" presName="linear" presStyleCnt="0">
        <dgm:presLayoutVars>
          <dgm:animLvl val="lvl"/>
          <dgm:resizeHandles val="exact"/>
        </dgm:presLayoutVars>
      </dgm:prSet>
      <dgm:spPr/>
      <dgm:t>
        <a:bodyPr/>
        <a:lstStyle/>
        <a:p>
          <a:endParaRPr lang="en-US"/>
        </a:p>
      </dgm:t>
    </dgm:pt>
    <dgm:pt modelId="{A557AC65-073F-4F71-8E49-62B743CB2FFC}" type="pres">
      <dgm:prSet presAssocID="{323AB8DE-8FA4-4FE8-826B-53678B568F1B}" presName="parentText" presStyleLbl="node1" presStyleIdx="0" presStyleCnt="1" custScaleY="560212" custLinFactY="-80307" custLinFactNeighborX="401" custLinFactNeighborY="-100000">
        <dgm:presLayoutVars>
          <dgm:chMax val="0"/>
          <dgm:bulletEnabled val="1"/>
        </dgm:presLayoutVars>
      </dgm:prSet>
      <dgm:spPr/>
      <dgm:t>
        <a:bodyPr/>
        <a:lstStyle/>
        <a:p>
          <a:endParaRPr lang="en-US"/>
        </a:p>
      </dgm:t>
    </dgm:pt>
  </dgm:ptLst>
  <dgm:cxnLst>
    <dgm:cxn modelId="{A08ABA07-FF46-478F-870A-A562E7A52934}" type="presOf" srcId="{323AB8DE-8FA4-4FE8-826B-53678B568F1B}" destId="{A557AC65-073F-4F71-8E49-62B743CB2FFC}" srcOrd="0" destOrd="0" presId="urn:microsoft.com/office/officeart/2005/8/layout/vList2"/>
    <dgm:cxn modelId="{41E6D427-1865-4178-AC23-F24EF9381F96}" srcId="{C12DFAF8-B978-4884-BAC4-9675986905A2}" destId="{323AB8DE-8FA4-4FE8-826B-53678B568F1B}" srcOrd="0" destOrd="0" parTransId="{36C577A3-E0B5-4861-A4A3-C6B7CC02249C}" sibTransId="{4A9D9DCA-41E1-45B6-B156-45920212FC26}"/>
    <dgm:cxn modelId="{EAFEF220-ACF2-49CA-9211-063DE8A20547}" type="presOf" srcId="{C12DFAF8-B978-4884-BAC4-9675986905A2}" destId="{091E6E33-68B2-495C-A88A-0DB0722C3746}" srcOrd="0" destOrd="0" presId="urn:microsoft.com/office/officeart/2005/8/layout/vList2"/>
    <dgm:cxn modelId="{3BCF271E-35D9-47EE-A67F-CD44812CFC1C}" type="presParOf" srcId="{091E6E33-68B2-495C-A88A-0DB0722C3746}" destId="{A557AC65-073F-4F71-8E49-62B743CB2FF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2DFAF8-B978-4884-BAC4-9675986905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23AB8DE-8FA4-4FE8-826B-53678B568F1B}">
      <dgm:prSet custT="1"/>
      <dgm:spPr/>
      <dgm:t>
        <a:bodyPr/>
        <a:lstStyle/>
        <a:p>
          <a:pPr algn="ctr" rtl="0">
            <a:lnSpc>
              <a:spcPct val="100000"/>
            </a:lnSpc>
            <a:spcAft>
              <a:spcPts val="0"/>
            </a:spcAft>
          </a:pPr>
          <a:r>
            <a:rPr lang="en-US" sz="2000" b="1" baseline="0" dirty="0" smtClean="0"/>
            <a:t>CDP Infrastructure</a:t>
          </a:r>
        </a:p>
        <a:p>
          <a:pPr algn="ctr" rtl="0">
            <a:lnSpc>
              <a:spcPct val="100000"/>
            </a:lnSpc>
            <a:spcAft>
              <a:spcPts val="0"/>
            </a:spcAft>
          </a:pPr>
          <a:endParaRPr lang="en-US" sz="800" baseline="0" dirty="0" smtClean="0"/>
        </a:p>
        <a:p>
          <a:pPr algn="ctr" rtl="0">
            <a:lnSpc>
              <a:spcPct val="100000"/>
            </a:lnSpc>
            <a:spcAft>
              <a:spcPts val="0"/>
            </a:spcAft>
          </a:pPr>
          <a:r>
            <a:rPr lang="en-US" sz="2000" baseline="0" dirty="0" smtClean="0"/>
            <a:t>These are the tools that are always used in all </a:t>
          </a:r>
          <a:r>
            <a:rPr lang="en-US" sz="2000" baseline="0" dirty="0" err="1" smtClean="0"/>
            <a:t>microService</a:t>
          </a:r>
          <a:r>
            <a:rPr lang="en-US" sz="2000" baseline="0" dirty="0" smtClean="0"/>
            <a:t> implementation technologies and form the basis for </a:t>
          </a:r>
        </a:p>
        <a:p>
          <a:pPr algn="ctr" rtl="0">
            <a:lnSpc>
              <a:spcPct val="100000"/>
            </a:lnSpc>
            <a:spcAft>
              <a:spcPts val="0"/>
            </a:spcAft>
          </a:pPr>
          <a:r>
            <a:rPr lang="en-US" sz="2000" baseline="0" dirty="0" smtClean="0"/>
            <a:t>the CDP system itself.</a:t>
          </a:r>
          <a:endParaRPr lang="en-US" sz="2000" dirty="0"/>
        </a:p>
      </dgm:t>
    </dgm:pt>
    <dgm:pt modelId="{36C577A3-E0B5-4861-A4A3-C6B7CC02249C}" type="parTrans" cxnId="{41E6D427-1865-4178-AC23-F24EF9381F96}">
      <dgm:prSet/>
      <dgm:spPr/>
      <dgm:t>
        <a:bodyPr/>
        <a:lstStyle/>
        <a:p>
          <a:endParaRPr lang="en-US"/>
        </a:p>
      </dgm:t>
    </dgm:pt>
    <dgm:pt modelId="{4A9D9DCA-41E1-45B6-B156-45920212FC26}" type="sibTrans" cxnId="{41E6D427-1865-4178-AC23-F24EF9381F96}">
      <dgm:prSet/>
      <dgm:spPr/>
      <dgm:t>
        <a:bodyPr/>
        <a:lstStyle/>
        <a:p>
          <a:endParaRPr lang="en-US"/>
        </a:p>
      </dgm:t>
    </dgm:pt>
    <dgm:pt modelId="{091E6E33-68B2-495C-A88A-0DB0722C3746}" type="pres">
      <dgm:prSet presAssocID="{C12DFAF8-B978-4884-BAC4-9675986905A2}" presName="linear" presStyleCnt="0">
        <dgm:presLayoutVars>
          <dgm:animLvl val="lvl"/>
          <dgm:resizeHandles val="exact"/>
        </dgm:presLayoutVars>
      </dgm:prSet>
      <dgm:spPr/>
      <dgm:t>
        <a:bodyPr/>
        <a:lstStyle/>
        <a:p>
          <a:endParaRPr lang="en-US"/>
        </a:p>
      </dgm:t>
    </dgm:pt>
    <dgm:pt modelId="{A557AC65-073F-4F71-8E49-62B743CB2FFC}" type="pres">
      <dgm:prSet presAssocID="{323AB8DE-8FA4-4FE8-826B-53678B568F1B}" presName="parentText" presStyleLbl="node1" presStyleIdx="0" presStyleCnt="1" custScaleY="863684" custLinFactNeighborX="21286" custLinFactNeighborY="-59925">
        <dgm:presLayoutVars>
          <dgm:chMax val="0"/>
          <dgm:bulletEnabled val="1"/>
        </dgm:presLayoutVars>
      </dgm:prSet>
      <dgm:spPr/>
      <dgm:t>
        <a:bodyPr/>
        <a:lstStyle/>
        <a:p>
          <a:endParaRPr lang="en-US"/>
        </a:p>
      </dgm:t>
    </dgm:pt>
  </dgm:ptLst>
  <dgm:cxnLst>
    <dgm:cxn modelId="{41E6D427-1865-4178-AC23-F24EF9381F96}" srcId="{C12DFAF8-B978-4884-BAC4-9675986905A2}" destId="{323AB8DE-8FA4-4FE8-826B-53678B568F1B}" srcOrd="0" destOrd="0" parTransId="{36C577A3-E0B5-4861-A4A3-C6B7CC02249C}" sibTransId="{4A9D9DCA-41E1-45B6-B156-45920212FC26}"/>
    <dgm:cxn modelId="{967C35AD-7DB5-4AE5-A0E8-54CCBA402C44}" type="presOf" srcId="{323AB8DE-8FA4-4FE8-826B-53678B568F1B}" destId="{A557AC65-073F-4F71-8E49-62B743CB2FFC}" srcOrd="0" destOrd="0" presId="urn:microsoft.com/office/officeart/2005/8/layout/vList2"/>
    <dgm:cxn modelId="{73AFA413-D5B6-46E7-AD38-E2CBE9A1D6C2}" type="presOf" srcId="{C12DFAF8-B978-4884-BAC4-9675986905A2}" destId="{091E6E33-68B2-495C-A88A-0DB0722C3746}" srcOrd="0" destOrd="0" presId="urn:microsoft.com/office/officeart/2005/8/layout/vList2"/>
    <dgm:cxn modelId="{F3F85308-2CF5-476B-BD7B-08A521CB782C}" type="presParOf" srcId="{091E6E33-68B2-495C-A88A-0DB0722C3746}" destId="{A557AC65-073F-4F71-8E49-62B743CB2FF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2DFAF8-B978-4884-BAC4-9675986905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23AB8DE-8FA4-4FE8-826B-53678B568F1B}">
      <dgm:prSet custT="1"/>
      <dgm:spPr/>
      <dgm:t>
        <a:bodyPr/>
        <a:lstStyle/>
        <a:p>
          <a:pPr algn="ctr" rtl="0"/>
          <a:r>
            <a:rPr lang="en-US" sz="2000" b="1" baseline="0" dirty="0" smtClean="0"/>
            <a:t>Build System</a:t>
          </a:r>
        </a:p>
        <a:p>
          <a:pPr algn="ctr" rtl="0"/>
          <a:endParaRPr lang="en-US" sz="800" baseline="0" dirty="0" smtClean="0"/>
        </a:p>
        <a:p>
          <a:pPr algn="ctr" rtl="0"/>
          <a:r>
            <a:rPr lang="en-US" sz="2000" baseline="0" dirty="0" smtClean="0"/>
            <a:t>These are the tools used to perform the build, test, analysis, packaging, and repository management of the </a:t>
          </a:r>
          <a:r>
            <a:rPr lang="en-US" sz="2000" baseline="0" dirty="0" err="1" smtClean="0"/>
            <a:t>microService</a:t>
          </a:r>
          <a:r>
            <a:rPr lang="en-US" sz="2000" baseline="0" dirty="0" smtClean="0"/>
            <a:t> image.  </a:t>
          </a:r>
        </a:p>
        <a:p>
          <a:pPr algn="ctr" rtl="0"/>
          <a:r>
            <a:rPr lang="en-US" sz="2000" baseline="0" dirty="0" smtClean="0"/>
            <a:t>These tools will always be run within a Jenkins system, but the tools themselves will vary from one technology to another.  This section describes the java-based </a:t>
          </a:r>
          <a:r>
            <a:rPr lang="en-US" sz="2000" baseline="0" dirty="0" err="1" smtClean="0"/>
            <a:t>microService</a:t>
          </a:r>
          <a:r>
            <a:rPr lang="en-US" sz="2000" baseline="0" dirty="0" smtClean="0"/>
            <a:t> tooling.</a:t>
          </a:r>
          <a:endParaRPr lang="en-US" sz="2000" dirty="0"/>
        </a:p>
      </dgm:t>
    </dgm:pt>
    <dgm:pt modelId="{36C577A3-E0B5-4861-A4A3-C6B7CC02249C}" type="parTrans" cxnId="{41E6D427-1865-4178-AC23-F24EF9381F96}">
      <dgm:prSet/>
      <dgm:spPr/>
      <dgm:t>
        <a:bodyPr/>
        <a:lstStyle/>
        <a:p>
          <a:endParaRPr lang="en-US"/>
        </a:p>
      </dgm:t>
    </dgm:pt>
    <dgm:pt modelId="{4A9D9DCA-41E1-45B6-B156-45920212FC26}" type="sibTrans" cxnId="{41E6D427-1865-4178-AC23-F24EF9381F96}">
      <dgm:prSet/>
      <dgm:spPr/>
      <dgm:t>
        <a:bodyPr/>
        <a:lstStyle/>
        <a:p>
          <a:endParaRPr lang="en-US"/>
        </a:p>
      </dgm:t>
    </dgm:pt>
    <dgm:pt modelId="{091E6E33-68B2-495C-A88A-0DB0722C3746}" type="pres">
      <dgm:prSet presAssocID="{C12DFAF8-B978-4884-BAC4-9675986905A2}" presName="linear" presStyleCnt="0">
        <dgm:presLayoutVars>
          <dgm:animLvl val="lvl"/>
          <dgm:resizeHandles val="exact"/>
        </dgm:presLayoutVars>
      </dgm:prSet>
      <dgm:spPr/>
      <dgm:t>
        <a:bodyPr/>
        <a:lstStyle/>
        <a:p>
          <a:endParaRPr lang="en-US"/>
        </a:p>
      </dgm:t>
    </dgm:pt>
    <dgm:pt modelId="{A557AC65-073F-4F71-8E49-62B743CB2FFC}" type="pres">
      <dgm:prSet presAssocID="{323AB8DE-8FA4-4FE8-826B-53678B568F1B}" presName="parentText" presStyleLbl="node1" presStyleIdx="0" presStyleCnt="1" custScaleY="863684" custLinFactY="231789" custLinFactNeighborX="-362" custLinFactNeighborY="300000">
        <dgm:presLayoutVars>
          <dgm:chMax val="0"/>
          <dgm:bulletEnabled val="1"/>
        </dgm:presLayoutVars>
      </dgm:prSet>
      <dgm:spPr/>
      <dgm:t>
        <a:bodyPr/>
        <a:lstStyle/>
        <a:p>
          <a:endParaRPr lang="en-US"/>
        </a:p>
      </dgm:t>
    </dgm:pt>
  </dgm:ptLst>
  <dgm:cxnLst>
    <dgm:cxn modelId="{5C00DCE3-7FCF-44DC-AA95-5E61D841C175}" type="presOf" srcId="{323AB8DE-8FA4-4FE8-826B-53678B568F1B}" destId="{A557AC65-073F-4F71-8E49-62B743CB2FFC}" srcOrd="0" destOrd="0" presId="urn:microsoft.com/office/officeart/2005/8/layout/vList2"/>
    <dgm:cxn modelId="{8E312BF8-75EF-4DC0-830E-BBF64C7FD74F}" type="presOf" srcId="{C12DFAF8-B978-4884-BAC4-9675986905A2}" destId="{091E6E33-68B2-495C-A88A-0DB0722C3746}" srcOrd="0" destOrd="0" presId="urn:microsoft.com/office/officeart/2005/8/layout/vList2"/>
    <dgm:cxn modelId="{41E6D427-1865-4178-AC23-F24EF9381F96}" srcId="{C12DFAF8-B978-4884-BAC4-9675986905A2}" destId="{323AB8DE-8FA4-4FE8-826B-53678B568F1B}" srcOrd="0" destOrd="0" parTransId="{36C577A3-E0B5-4861-A4A3-C6B7CC02249C}" sibTransId="{4A9D9DCA-41E1-45B6-B156-45920212FC26}"/>
    <dgm:cxn modelId="{8087A50D-B487-461F-BED3-C58149CE0611}" type="presParOf" srcId="{091E6E33-68B2-495C-A88A-0DB0722C3746}" destId="{A557AC65-073F-4F71-8E49-62B743CB2FF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AC65-073F-4F71-8E49-62B743CB2FFC}">
      <dsp:nvSpPr>
        <dsp:cNvPr id="0" name=""/>
        <dsp:cNvSpPr/>
      </dsp:nvSpPr>
      <dsp:spPr>
        <a:xfrm>
          <a:off x="0" y="0"/>
          <a:ext cx="4746685" cy="23474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100000"/>
            </a:lnSpc>
            <a:spcBef>
              <a:spcPct val="0"/>
            </a:spcBef>
            <a:spcAft>
              <a:spcPts val="0"/>
            </a:spcAft>
          </a:pPr>
          <a:r>
            <a:rPr lang="en-US" sz="2000" b="1" kern="1200" dirty="0" smtClean="0"/>
            <a:t>Workstation</a:t>
          </a:r>
          <a:r>
            <a:rPr lang="en-US" sz="2000" kern="1200" dirty="0" smtClean="0"/>
            <a:t> </a:t>
          </a:r>
        </a:p>
        <a:p>
          <a:pPr lvl="0" algn="ctr" defTabSz="889000" rtl="0">
            <a:lnSpc>
              <a:spcPct val="100000"/>
            </a:lnSpc>
            <a:spcBef>
              <a:spcPct val="0"/>
            </a:spcBef>
            <a:spcAft>
              <a:spcPts val="0"/>
            </a:spcAft>
          </a:pPr>
          <a:endParaRPr lang="en-US" sz="800" kern="1200" dirty="0" smtClean="0"/>
        </a:p>
        <a:p>
          <a:pPr lvl="0" algn="ctr" defTabSz="889000" rtl="0">
            <a:lnSpc>
              <a:spcPct val="100000"/>
            </a:lnSpc>
            <a:spcBef>
              <a:spcPct val="0"/>
            </a:spcBef>
            <a:spcAft>
              <a:spcPts val="0"/>
            </a:spcAft>
          </a:pPr>
          <a:r>
            <a:rPr lang="en-US" sz="2000" kern="1200" dirty="0" smtClean="0"/>
            <a:t>These are the tools </a:t>
          </a:r>
        </a:p>
        <a:p>
          <a:pPr lvl="0" algn="ctr" defTabSz="889000" rtl="0">
            <a:lnSpc>
              <a:spcPct val="100000"/>
            </a:lnSpc>
            <a:spcBef>
              <a:spcPct val="0"/>
            </a:spcBef>
            <a:spcAft>
              <a:spcPts val="0"/>
            </a:spcAft>
          </a:pPr>
          <a:r>
            <a:rPr lang="en-US" sz="2000" kern="1200" dirty="0" smtClean="0"/>
            <a:t>that are standard, and</a:t>
          </a:r>
        </a:p>
        <a:p>
          <a:pPr lvl="0" algn="ctr" defTabSz="889000" rtl="0">
            <a:lnSpc>
              <a:spcPct val="100000"/>
            </a:lnSpc>
            <a:spcBef>
              <a:spcPct val="0"/>
            </a:spcBef>
            <a:spcAft>
              <a:spcPts val="0"/>
            </a:spcAft>
          </a:pPr>
          <a:r>
            <a:rPr lang="en-US" sz="2000" kern="1200" dirty="0" smtClean="0"/>
            <a:t>always installed and used by the engineer </a:t>
          </a:r>
        </a:p>
        <a:p>
          <a:pPr lvl="0" algn="ctr" defTabSz="889000" rtl="0">
            <a:lnSpc>
              <a:spcPct val="100000"/>
            </a:lnSpc>
            <a:spcBef>
              <a:spcPct val="0"/>
            </a:spcBef>
            <a:spcAft>
              <a:spcPts val="0"/>
            </a:spcAft>
          </a:pPr>
          <a:r>
            <a:rPr lang="en-US" sz="2000" kern="1200" dirty="0" smtClean="0"/>
            <a:t>on their workstation environment.</a:t>
          </a:r>
          <a:endParaRPr lang="en-US" sz="2000" kern="1200" dirty="0"/>
        </a:p>
      </dsp:txBody>
      <dsp:txXfrm>
        <a:off x="114593" y="114593"/>
        <a:ext cx="4517499" cy="21182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AC65-073F-4F71-8E49-62B743CB2FFC}">
      <dsp:nvSpPr>
        <dsp:cNvPr id="0" name=""/>
        <dsp:cNvSpPr/>
      </dsp:nvSpPr>
      <dsp:spPr>
        <a:xfrm>
          <a:off x="0" y="0"/>
          <a:ext cx="3610307" cy="28239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100000"/>
            </a:lnSpc>
            <a:spcBef>
              <a:spcPct val="0"/>
            </a:spcBef>
            <a:spcAft>
              <a:spcPts val="0"/>
            </a:spcAft>
          </a:pPr>
          <a:r>
            <a:rPr lang="en-US" sz="2000" b="1" kern="1200" baseline="0" dirty="0" smtClean="0"/>
            <a:t>CDP Infrastructure</a:t>
          </a:r>
        </a:p>
        <a:p>
          <a:pPr lvl="0" algn="ctr" defTabSz="889000" rtl="0">
            <a:lnSpc>
              <a:spcPct val="100000"/>
            </a:lnSpc>
            <a:spcBef>
              <a:spcPct val="0"/>
            </a:spcBef>
            <a:spcAft>
              <a:spcPts val="0"/>
            </a:spcAft>
          </a:pPr>
          <a:endParaRPr lang="en-US" sz="800" kern="1200" baseline="0" dirty="0" smtClean="0"/>
        </a:p>
        <a:p>
          <a:pPr lvl="0" algn="ctr" defTabSz="889000" rtl="0">
            <a:lnSpc>
              <a:spcPct val="100000"/>
            </a:lnSpc>
            <a:spcBef>
              <a:spcPct val="0"/>
            </a:spcBef>
            <a:spcAft>
              <a:spcPts val="0"/>
            </a:spcAft>
          </a:pPr>
          <a:r>
            <a:rPr lang="en-US" sz="2000" kern="1200" baseline="0" dirty="0" smtClean="0"/>
            <a:t>These are the tools that are always used in all </a:t>
          </a:r>
          <a:r>
            <a:rPr lang="en-US" sz="2000" kern="1200" baseline="0" dirty="0" err="1" smtClean="0"/>
            <a:t>microService</a:t>
          </a:r>
          <a:r>
            <a:rPr lang="en-US" sz="2000" kern="1200" baseline="0" dirty="0" smtClean="0"/>
            <a:t> implementation technologies and form the basis for </a:t>
          </a:r>
        </a:p>
        <a:p>
          <a:pPr lvl="0" algn="ctr" defTabSz="889000" rtl="0">
            <a:lnSpc>
              <a:spcPct val="100000"/>
            </a:lnSpc>
            <a:spcBef>
              <a:spcPct val="0"/>
            </a:spcBef>
            <a:spcAft>
              <a:spcPts val="0"/>
            </a:spcAft>
          </a:pPr>
          <a:r>
            <a:rPr lang="en-US" sz="2000" kern="1200" baseline="0" dirty="0" smtClean="0"/>
            <a:t>the CDP system itself.</a:t>
          </a:r>
          <a:endParaRPr lang="en-US" sz="2000" kern="1200" dirty="0"/>
        </a:p>
      </dsp:txBody>
      <dsp:txXfrm>
        <a:off x="137852" y="137852"/>
        <a:ext cx="3334603" cy="25482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AC65-073F-4F71-8E49-62B743CB2FFC}">
      <dsp:nvSpPr>
        <dsp:cNvPr id="0" name=""/>
        <dsp:cNvSpPr/>
      </dsp:nvSpPr>
      <dsp:spPr>
        <a:xfrm>
          <a:off x="0" y="4063"/>
          <a:ext cx="4327739" cy="41566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baseline="0" dirty="0" smtClean="0"/>
            <a:t>Build System</a:t>
          </a:r>
        </a:p>
        <a:p>
          <a:pPr lvl="0" algn="ctr" defTabSz="889000" rtl="0">
            <a:lnSpc>
              <a:spcPct val="90000"/>
            </a:lnSpc>
            <a:spcBef>
              <a:spcPct val="0"/>
            </a:spcBef>
            <a:spcAft>
              <a:spcPct val="35000"/>
            </a:spcAft>
          </a:pPr>
          <a:endParaRPr lang="en-US" sz="800" kern="1200" baseline="0" dirty="0" smtClean="0"/>
        </a:p>
        <a:p>
          <a:pPr lvl="0" algn="ctr" defTabSz="889000" rtl="0">
            <a:lnSpc>
              <a:spcPct val="90000"/>
            </a:lnSpc>
            <a:spcBef>
              <a:spcPct val="0"/>
            </a:spcBef>
            <a:spcAft>
              <a:spcPct val="35000"/>
            </a:spcAft>
          </a:pPr>
          <a:r>
            <a:rPr lang="en-US" sz="2000" kern="1200" baseline="0" dirty="0" smtClean="0"/>
            <a:t>These are the tools used to perform the build, test, analysis, packaging, and repository management of the </a:t>
          </a:r>
          <a:r>
            <a:rPr lang="en-US" sz="2000" kern="1200" baseline="0" dirty="0" err="1" smtClean="0"/>
            <a:t>microService</a:t>
          </a:r>
          <a:r>
            <a:rPr lang="en-US" sz="2000" kern="1200" baseline="0" dirty="0" smtClean="0"/>
            <a:t> image.  </a:t>
          </a:r>
        </a:p>
        <a:p>
          <a:pPr lvl="0" algn="ctr" defTabSz="889000" rtl="0">
            <a:lnSpc>
              <a:spcPct val="90000"/>
            </a:lnSpc>
            <a:spcBef>
              <a:spcPct val="0"/>
            </a:spcBef>
            <a:spcAft>
              <a:spcPct val="35000"/>
            </a:spcAft>
          </a:pPr>
          <a:r>
            <a:rPr lang="en-US" sz="2000" kern="1200" baseline="0" dirty="0" smtClean="0"/>
            <a:t>These tools will always be run within a Jenkins system, but the tools themselves will vary from one technology to another.  This section describes the java-based </a:t>
          </a:r>
          <a:r>
            <a:rPr lang="en-US" sz="2000" kern="1200" baseline="0" dirty="0" err="1" smtClean="0"/>
            <a:t>microService</a:t>
          </a:r>
          <a:r>
            <a:rPr lang="en-US" sz="2000" kern="1200" baseline="0" dirty="0" smtClean="0"/>
            <a:t> tooling.</a:t>
          </a:r>
          <a:endParaRPr lang="en-US" sz="2000" kern="1200" dirty="0"/>
        </a:p>
      </dsp:txBody>
      <dsp:txXfrm>
        <a:off x="202909" y="206972"/>
        <a:ext cx="3921921" cy="37507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A5829C-7C6A-DF41-92FC-FE30E34D6DBD}" type="datetimeFigureOut">
              <a:rPr lang="en-US" smtClean="0"/>
              <a:t>8/3/2017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00A37F-B7DA-9E4D-A068-4D61982E80FA}" type="slidenum">
              <a:rPr lang="en-US" smtClean="0"/>
              <a:t>‹#›</a:t>
            </a:fld>
            <a:endParaRPr lang="en-US" dirty="0"/>
          </a:p>
        </p:txBody>
      </p:sp>
    </p:spTree>
    <p:extLst>
      <p:ext uri="{BB962C8B-B14F-4D97-AF65-F5344CB8AC3E}">
        <p14:creationId xmlns:p14="http://schemas.microsoft.com/office/powerpoint/2010/main" val="23851657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7A9F4-9AF1-BE4F-A500-2756F8488435}" type="datetimeFigureOut">
              <a:rPr lang="en-US" smtClean="0"/>
              <a:t>8/3/2017</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FD9196-B747-C840-B910-EBFFFCF7545D}" type="slidenum">
              <a:rPr lang="en-US" smtClean="0"/>
              <a:t>‹#›</a:t>
            </a:fld>
            <a:endParaRPr lang="en-US" dirty="0"/>
          </a:p>
        </p:txBody>
      </p:sp>
    </p:spTree>
    <p:extLst>
      <p:ext uri="{BB962C8B-B14F-4D97-AF65-F5344CB8AC3E}">
        <p14:creationId xmlns:p14="http://schemas.microsoft.com/office/powerpoint/2010/main" val="39418621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scm.com/book/en/v2/Getting-Started-About-Version-Contro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junit.org/junit4/"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sonatype.org/nexus/"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eclipse.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a:t>
            </a:fld>
            <a:endParaRPr lang="en-US" dirty="0"/>
          </a:p>
        </p:txBody>
      </p:sp>
    </p:spTree>
    <p:extLst>
      <p:ext uri="{BB962C8B-B14F-4D97-AF65-F5344CB8AC3E}">
        <p14:creationId xmlns:p14="http://schemas.microsoft.com/office/powerpoint/2010/main" val="3661846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year the Eclipse Foundation and its projects produce a release on a coordinated schedule. </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This release is often referred to as the </a:t>
            </a:r>
            <a:r>
              <a:rPr lang="en-US" sz="1200" b="0" i="1" kern="1200" dirty="0" smtClean="0">
                <a:solidFill>
                  <a:schemeClr val="tx1"/>
                </a:solidFill>
                <a:effectLst/>
                <a:latin typeface="+mn-lt"/>
                <a:ea typeface="+mn-ea"/>
                <a:cs typeface="+mn-cs"/>
              </a:rPr>
              <a:t>simultaneous release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coordinated release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release train</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annual release</a:t>
            </a:r>
            <a:r>
              <a:rPr lang="en-US" sz="1200" b="0" i="0" kern="1200" dirty="0" smtClean="0">
                <a:solidFill>
                  <a:schemeClr val="tx1"/>
                </a:solidFill>
                <a:effectLst/>
                <a:latin typeface="+mn-lt"/>
                <a:ea typeface="+mn-ea"/>
                <a:cs typeface="+mn-cs"/>
              </a:rPr>
              <a:t> of Eclipse.  </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Each coordinated release typically occurs in June, with follow-up update releases in September (*.1), December (*.2), and March (*.3).</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13</a:t>
            </a:fld>
            <a:endParaRPr lang="en-US" dirty="0"/>
          </a:p>
        </p:txBody>
      </p:sp>
    </p:spTree>
    <p:extLst>
      <p:ext uri="{BB962C8B-B14F-4D97-AF65-F5344CB8AC3E}">
        <p14:creationId xmlns:p14="http://schemas.microsoft.com/office/powerpoint/2010/main" val="717666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17</a:t>
            </a:fld>
            <a:endParaRPr lang="en-US" dirty="0"/>
          </a:p>
        </p:txBody>
      </p:sp>
    </p:spTree>
    <p:extLst>
      <p:ext uri="{BB962C8B-B14F-4D97-AF65-F5344CB8AC3E}">
        <p14:creationId xmlns:p14="http://schemas.microsoft.com/office/powerpoint/2010/main" val="3463189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organize the information in this class, the standard tools are divided into five categories.  These categories are:</a:t>
            </a:r>
          </a:p>
          <a:p>
            <a:pPr marL="685800" lvl="1" indent="-228600">
              <a:buFont typeface="Arial" panose="020B0604020202020204" pitchFamily="34" charset="0"/>
              <a:buChar char="•"/>
            </a:pPr>
            <a:r>
              <a:rPr lang="en-US" b="1" baseline="0" dirty="0" smtClean="0"/>
              <a:t>Workstation</a:t>
            </a:r>
            <a:r>
              <a:rPr lang="en-US" baseline="0" dirty="0" smtClean="0"/>
              <a:t> – These are the tools that are standard and always installed and used by the engineer on their workstation environment.</a:t>
            </a:r>
          </a:p>
          <a:p>
            <a:pPr marL="685800" lvl="1" indent="-228600">
              <a:buFont typeface="Arial" panose="020B0604020202020204" pitchFamily="34" charset="0"/>
              <a:buChar char="•"/>
            </a:pPr>
            <a:r>
              <a:rPr lang="en-US" b="1" baseline="0" dirty="0" smtClean="0"/>
              <a:t>CDP Infrastructure </a:t>
            </a:r>
            <a:r>
              <a:rPr lang="en-US" baseline="0" dirty="0" smtClean="0"/>
              <a:t>– These are the tools that are always used in all </a:t>
            </a:r>
            <a:r>
              <a:rPr lang="en-US" baseline="0" dirty="0" err="1" smtClean="0"/>
              <a:t>microService</a:t>
            </a:r>
            <a:r>
              <a:rPr lang="en-US" baseline="0" dirty="0" smtClean="0"/>
              <a:t> implementation technologies and form the basis for the CDP system itself.</a:t>
            </a:r>
          </a:p>
          <a:p>
            <a:pPr marL="685800" lvl="1" indent="-228600">
              <a:buFont typeface="Arial" panose="020B0604020202020204" pitchFamily="34" charset="0"/>
              <a:buChar char="•"/>
            </a:pPr>
            <a:r>
              <a:rPr lang="en-US" b="1" baseline="0" dirty="0" smtClean="0"/>
              <a:t>Build System </a:t>
            </a:r>
            <a:r>
              <a:rPr lang="en-US" baseline="0" dirty="0" smtClean="0"/>
              <a:t>– These are the tools used to perform the build, test, analysis, packaging, and repository management of the </a:t>
            </a:r>
            <a:r>
              <a:rPr lang="en-US" baseline="0" dirty="0" err="1" smtClean="0"/>
              <a:t>microService</a:t>
            </a:r>
            <a:r>
              <a:rPr lang="en-US" baseline="0" dirty="0" smtClean="0"/>
              <a:t> image.  These tools will always be run within a </a:t>
            </a:r>
            <a:r>
              <a:rPr lang="en-US" baseline="0" dirty="0" err="1" smtClean="0"/>
              <a:t>Jenkin</a:t>
            </a:r>
            <a:r>
              <a:rPr lang="en-US" baseline="0" dirty="0" smtClean="0"/>
              <a:t> system, but the tools themselves will vary from one technology to another.  This course describes the java-based </a:t>
            </a:r>
            <a:r>
              <a:rPr lang="en-US" baseline="0" dirty="0" err="1" smtClean="0"/>
              <a:t>microService</a:t>
            </a:r>
            <a:r>
              <a:rPr lang="en-US" baseline="0" dirty="0" smtClean="0"/>
              <a:t> tooling.</a:t>
            </a:r>
          </a:p>
          <a:p>
            <a:pPr marL="685800" lvl="1" indent="-228600">
              <a:buFont typeface="Arial" panose="020B0604020202020204" pitchFamily="34" charset="0"/>
              <a:buChar char="•"/>
            </a:pPr>
            <a:r>
              <a:rPr lang="en-US" b="1" baseline="0" dirty="0" smtClean="0"/>
              <a:t>Runtime</a:t>
            </a:r>
            <a:r>
              <a:rPr lang="en-US" baseline="0" dirty="0" smtClean="0"/>
              <a:t> – These are the tools that are always used for every </a:t>
            </a:r>
            <a:r>
              <a:rPr lang="en-US" baseline="0" dirty="0" err="1" smtClean="0"/>
              <a:t>microService</a:t>
            </a:r>
            <a:r>
              <a:rPr lang="en-US" baseline="0" dirty="0" smtClean="0"/>
              <a:t> implementation to execute the </a:t>
            </a:r>
            <a:r>
              <a:rPr lang="en-US" baseline="0" dirty="0" err="1" smtClean="0"/>
              <a:t>microService</a:t>
            </a:r>
            <a:r>
              <a:rPr lang="en-US" baseline="0" dirty="0" smtClean="0"/>
              <a:t>.</a:t>
            </a:r>
          </a:p>
          <a:p>
            <a:pPr marL="685800" lvl="1" indent="-228600">
              <a:buFont typeface="Arial" panose="020B0604020202020204" pitchFamily="34" charset="0"/>
              <a:buChar char="•"/>
            </a:pPr>
            <a:r>
              <a:rPr lang="en-US" b="1" baseline="0" dirty="0" smtClean="0"/>
              <a:t>Monitoring</a:t>
            </a:r>
            <a:r>
              <a:rPr lang="en-US" baseline="0" dirty="0" smtClean="0"/>
              <a:t> – These are the tools used to monitor the </a:t>
            </a:r>
            <a:r>
              <a:rPr lang="en-US" baseline="0" dirty="0" err="1" smtClean="0"/>
              <a:t>microService</a:t>
            </a:r>
            <a:r>
              <a:rPr lang="en-US" baseline="0" dirty="0" smtClean="0"/>
              <a:t> execution and are common for all implementation technologies.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18</a:t>
            </a:fld>
            <a:endParaRPr lang="en-US" dirty="0"/>
          </a:p>
        </p:txBody>
      </p:sp>
    </p:spTree>
    <p:extLst>
      <p:ext uri="{BB962C8B-B14F-4D97-AF65-F5344CB8AC3E}">
        <p14:creationId xmlns:p14="http://schemas.microsoft.com/office/powerpoint/2010/main" val="1759055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21</a:t>
            </a:fld>
            <a:endParaRPr lang="en-US" dirty="0"/>
          </a:p>
        </p:txBody>
      </p:sp>
    </p:spTree>
    <p:extLst>
      <p:ext uri="{BB962C8B-B14F-4D97-AF65-F5344CB8AC3E}">
        <p14:creationId xmlns:p14="http://schemas.microsoft.com/office/powerpoint/2010/main" val="3346464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wish to have ECO automatically start the pipeline whenever changes are pushed to the repository, then you will need to configure the “hook” in Git that sends the notification to ECO.  </a:t>
            </a:r>
          </a:p>
          <a:p>
            <a:endParaRPr lang="en-US" dirty="0" smtClean="0"/>
          </a:p>
          <a:p>
            <a:r>
              <a:rPr lang="en-US" dirty="0" smtClean="0"/>
              <a:t>Hooks are customization</a:t>
            </a:r>
            <a:r>
              <a:rPr lang="en-US" baseline="0" dirty="0" smtClean="0"/>
              <a:t> points in the Git process that can be configured for each repository.  These hooks are automatically performed by Git when the condition to which they apply occurs.  For example, Git defines a set of “Post  Receive” hooks.  These hooks are executed whenever the repository has completed the processing of a push (input to the repository). </a:t>
            </a:r>
          </a:p>
          <a:p>
            <a:endParaRPr lang="en-US" baseline="0" dirty="0" smtClean="0"/>
          </a:p>
          <a:p>
            <a:r>
              <a:rPr lang="en-US" baseline="0" dirty="0" smtClean="0"/>
              <a:t>One of the post receive hooks provided by Git is the ability to send a notification to a web resource (an Http URL).  ECO listens on a specified URL for any such notification, and reacts by building the associated pipeline.  The actual URL will vary by microService, as this is how ECO knows which microService to run the pipeline for.</a:t>
            </a:r>
          </a:p>
          <a:p>
            <a:endParaRPr lang="en-US" baseline="0" dirty="0" smtClean="0"/>
          </a:p>
          <a:p>
            <a:r>
              <a:rPr lang="en-US" baseline="0" dirty="0" smtClean="0"/>
              <a:t>The hook URL is provided in two different places in ECO.  When the microService is first generated, the result of the generation provides the URL in the summary report.  However, if you didn’t set up the hook at that point, you can still retrieve the hook URL to use later.  To do that, you would:</a:t>
            </a:r>
          </a:p>
          <a:p>
            <a:pPr marL="228600" indent="-228600">
              <a:buAutoNum type="arabicPeriod"/>
            </a:pPr>
            <a:r>
              <a:rPr lang="en-US" baseline="0" dirty="0" smtClean="0"/>
              <a:t>Open ECO and sign in to ECO</a:t>
            </a:r>
          </a:p>
          <a:p>
            <a:pPr marL="228600" indent="-228600">
              <a:buAutoNum type="arabicPeriod"/>
            </a:pPr>
            <a:r>
              <a:rPr lang="en-US" baseline="0" dirty="0" smtClean="0"/>
              <a:t>Find your microService, and select the deployment pipeline for it</a:t>
            </a:r>
          </a:p>
          <a:p>
            <a:pPr marL="228600" indent="-228600">
              <a:buAutoNum type="arabicPeriod"/>
            </a:pPr>
            <a:r>
              <a:rPr lang="en-US" baseline="0" dirty="0" smtClean="0"/>
              <a:t>Select to configure the pipeline</a:t>
            </a:r>
          </a:p>
          <a:p>
            <a:pPr marL="228600" indent="-228600">
              <a:buAutoNum type="arabicPeriod"/>
            </a:pPr>
            <a:r>
              <a:rPr lang="en-US" baseline="0" dirty="0" smtClean="0"/>
              <a:t>Select the “Developer and Assembly” tab</a:t>
            </a:r>
          </a:p>
          <a:p>
            <a:pPr marL="228600" indent="-228600">
              <a:buAutoNum type="arabicPeriod"/>
            </a:pPr>
            <a:r>
              <a:rPr lang="en-US" baseline="0" dirty="0" smtClean="0"/>
              <a:t>The Git hook URL is provided on that page.  Copy the URL for use in configuring the hook.</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24</a:t>
            </a:fld>
            <a:endParaRPr lang="en-US" dirty="0"/>
          </a:p>
        </p:txBody>
      </p:sp>
    </p:spTree>
    <p:extLst>
      <p:ext uri="{BB962C8B-B14F-4D97-AF65-F5344CB8AC3E}">
        <p14:creationId xmlns:p14="http://schemas.microsoft.com/office/powerpoint/2010/main" val="3269365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define the hook in Git,</a:t>
            </a:r>
            <a:r>
              <a:rPr lang="en-US" baseline="0" dirty="0" smtClean="0"/>
              <a:t> open a browser and navigate to the Git repository.  Use the repository that contains the microService for the pipeline we accessed in the previous page. </a:t>
            </a:r>
          </a:p>
          <a:p>
            <a:endParaRPr lang="en-US" baseline="0" dirty="0" smtClean="0"/>
          </a:p>
          <a:p>
            <a:r>
              <a:rPr lang="en-US" baseline="0" dirty="0" smtClean="0"/>
              <a:t>In the repository display in Git, perform the following:</a:t>
            </a:r>
          </a:p>
          <a:p>
            <a:pPr marL="685800" lvl="1" indent="-228600">
              <a:buAutoNum type="arabicPeriod"/>
            </a:pPr>
            <a:r>
              <a:rPr lang="en-US" sz="1200" b="1" dirty="0" smtClean="0">
                <a:solidFill>
                  <a:schemeClr val="tx2"/>
                </a:solidFill>
              </a:rPr>
              <a:t>Open the repository in a browser.</a:t>
            </a:r>
          </a:p>
          <a:p>
            <a:pPr marL="685800" lvl="1" indent="-228600">
              <a:buAutoNum type="arabicPeriod"/>
            </a:pPr>
            <a:r>
              <a:rPr lang="en-US" b="1" baseline="0" dirty="0" smtClean="0"/>
              <a:t>Select “Settings”.</a:t>
            </a:r>
          </a:p>
          <a:p>
            <a:pPr marL="685800" lvl="1" indent="-228600">
              <a:buAutoNum type="arabicPeriod"/>
            </a:pPr>
            <a:r>
              <a:rPr lang="en-US" b="0" baseline="0" dirty="0" smtClean="0"/>
              <a:t>Select “</a:t>
            </a:r>
            <a:r>
              <a:rPr lang="en-US" b="1" baseline="0" dirty="0" smtClean="0"/>
              <a:t>Hooks</a:t>
            </a:r>
            <a:r>
              <a:rPr lang="en-US" b="0" baseline="0" dirty="0" smtClean="0"/>
              <a:t>”. </a:t>
            </a:r>
          </a:p>
          <a:p>
            <a:pPr marL="685800" lvl="1" indent="-228600">
              <a:buAutoNum type="arabicPeriod"/>
            </a:pPr>
            <a:r>
              <a:rPr lang="en-US" b="0" baseline="0" dirty="0" smtClean="0"/>
              <a:t>Scroll down the list of hooks that can be set and locate the </a:t>
            </a:r>
            <a:r>
              <a:rPr lang="en-US" b="1" baseline="0" dirty="0" smtClean="0"/>
              <a:t>“Http Request Post Receive Hook” </a:t>
            </a:r>
            <a:r>
              <a:rPr lang="en-US" b="0" baseline="0" dirty="0" smtClean="0"/>
              <a:t>entry and </a:t>
            </a:r>
            <a:r>
              <a:rPr lang="en-US" b="1" baseline="0" dirty="0" smtClean="0"/>
              <a:t>select it.</a:t>
            </a:r>
          </a:p>
          <a:p>
            <a:pPr marL="685800" lvl="1" indent="-228600">
              <a:buAutoNum type="arabicPeriod"/>
            </a:pPr>
            <a:r>
              <a:rPr lang="en-US" b="0" baseline="0" dirty="0" smtClean="0"/>
              <a:t>Make sure the method is set to Get, and </a:t>
            </a:r>
            <a:r>
              <a:rPr lang="en-US" b="1" baseline="0" dirty="0" smtClean="0"/>
              <a:t>insert the URL, user id, </a:t>
            </a:r>
            <a:r>
              <a:rPr lang="en-US" b="0" baseline="0" dirty="0" smtClean="0"/>
              <a:t>and</a:t>
            </a:r>
            <a:r>
              <a:rPr lang="en-US" b="1" baseline="0" dirty="0" smtClean="0"/>
              <a:t> password</a:t>
            </a:r>
            <a:r>
              <a:rPr lang="en-US" b="0" baseline="0" dirty="0" smtClean="0"/>
              <a:t> used to authenticate to ECO. </a:t>
            </a:r>
          </a:p>
          <a:p>
            <a:pPr marL="228600" indent="-228600">
              <a:buAutoNum type="arabicPeriod"/>
            </a:pPr>
            <a:endParaRPr lang="en-US" baseline="0" dirty="0" smtClean="0"/>
          </a:p>
          <a:p>
            <a:pPr marL="0" indent="0">
              <a:buNone/>
            </a:pPr>
            <a:r>
              <a:rPr lang="en-US" baseline="0" dirty="0" smtClean="0"/>
              <a:t>You are configuring the hook definition that Git will use to connect to ECO and notify it that a repository change has occurred. </a:t>
            </a:r>
          </a:p>
          <a:p>
            <a:pPr marL="628650" lvl="1" indent="-171450">
              <a:buFont typeface="Arial" panose="020B0604020202020204" pitchFamily="34" charset="0"/>
              <a:buChar char="•"/>
            </a:pPr>
            <a:r>
              <a:rPr lang="en-US" baseline="0" dirty="0" smtClean="0"/>
              <a:t>That notification requires Git to log in to ECO, so use the user id and password that is appropriate for ECO.  </a:t>
            </a:r>
          </a:p>
          <a:p>
            <a:pPr marL="1085850" lvl="2" indent="-171450">
              <a:buFont typeface="Courier New" panose="02070309020205020404" pitchFamily="49" charset="0"/>
              <a:buChar char="o"/>
            </a:pPr>
            <a:r>
              <a:rPr lang="en-US" baseline="0" dirty="0" smtClean="0"/>
              <a:t>This should be the mechid associated with the microService, however it can be an ATTUID.  </a:t>
            </a:r>
          </a:p>
          <a:p>
            <a:pPr marL="628650" lvl="1" indent="-171450">
              <a:buFont typeface="Arial" panose="020B0604020202020204" pitchFamily="34" charset="0"/>
              <a:buChar char="•"/>
            </a:pPr>
            <a:r>
              <a:rPr lang="en-US" baseline="0" dirty="0" smtClean="0"/>
              <a:t>The user id has to be fully qualified and must include the csp domain (&lt;attid&gt;</a:t>
            </a:r>
            <a:r>
              <a:rPr lang="en-US" b="1" baseline="0" dirty="0" smtClean="0"/>
              <a:t>@csp.att.com</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25</a:t>
            </a:fld>
            <a:endParaRPr lang="en-US" dirty="0"/>
          </a:p>
        </p:txBody>
      </p:sp>
    </p:spTree>
    <p:extLst>
      <p:ext uri="{BB962C8B-B14F-4D97-AF65-F5344CB8AC3E}">
        <p14:creationId xmlns:p14="http://schemas.microsoft.com/office/powerpoint/2010/main" val="3646846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completed, ensure that the hook is enabled.</a:t>
            </a:r>
          </a:p>
          <a:p>
            <a:endParaRPr lang="en-US" dirty="0" smtClean="0"/>
          </a:p>
          <a:p>
            <a:r>
              <a:rPr lang="en-US" dirty="0" smtClean="0"/>
              <a:t>Hooks can be disabled at any time.  </a:t>
            </a:r>
          </a:p>
          <a:p>
            <a:pPr marL="628650" lvl="1" indent="-171450">
              <a:buFont typeface="Arial" panose="020B0604020202020204" pitchFamily="34" charset="0"/>
              <a:buChar char="•"/>
            </a:pPr>
            <a:r>
              <a:rPr lang="en-US" dirty="0" smtClean="0"/>
              <a:t>This does not discard the configuration, it just “turns them off”.  If a hook is disabled, it is ignored.  Even</a:t>
            </a:r>
            <a:r>
              <a:rPr lang="en-US" baseline="0" dirty="0" smtClean="0"/>
              <a:t> if the condition occurs that the hook would normally be executed on behalf of, the hook is not executed if it is disabled.  </a:t>
            </a:r>
          </a:p>
          <a:p>
            <a:endParaRPr lang="en-US" baseline="0" dirty="0" smtClean="0"/>
          </a:p>
          <a:p>
            <a:r>
              <a:rPr lang="en-US" baseline="0" dirty="0" smtClean="0"/>
              <a:t>You could use this to temporarily stop the pipeline process if you needed to for some reason.  </a:t>
            </a:r>
          </a:p>
          <a:p>
            <a:pPr marL="628650" lvl="1" indent="-171450">
              <a:buFont typeface="Arial" panose="020B0604020202020204" pitchFamily="34" charset="0"/>
              <a:buChar char="•"/>
            </a:pPr>
            <a:r>
              <a:rPr lang="en-US" baseline="0" dirty="0" smtClean="0"/>
              <a:t>When you want to restart the automated pipeline, re-enable the hook.  Note, re-enabling a disabled hook does not cause it to be executed at that time.  It will be executed the NEXT time the repository state changes.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26</a:t>
            </a:fld>
            <a:endParaRPr lang="en-US" dirty="0"/>
          </a:p>
        </p:txBody>
      </p:sp>
    </p:spTree>
    <p:extLst>
      <p:ext uri="{BB962C8B-B14F-4D97-AF65-F5344CB8AC3E}">
        <p14:creationId xmlns:p14="http://schemas.microsoft.com/office/powerpoint/2010/main" val="991349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27</a:t>
            </a:fld>
            <a:endParaRPr lang="en-US" dirty="0"/>
          </a:p>
        </p:txBody>
      </p:sp>
    </p:spTree>
    <p:extLst>
      <p:ext uri="{BB962C8B-B14F-4D97-AF65-F5344CB8AC3E}">
        <p14:creationId xmlns:p14="http://schemas.microsoft.com/office/powerpoint/2010/main" val="2235607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new to Git, or even</a:t>
            </a:r>
            <a:r>
              <a:rPr lang="en-US" baseline="0" dirty="0" smtClean="0"/>
              <a:t> to SCM tools in general, then we recommend that you work through this on-line help document: </a:t>
            </a:r>
          </a:p>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hlinkClick r:id="rId3"/>
              </a:rPr>
              <a:t>https://git-scm.com/book/en/v2/Getting-Started-About-Version-Control</a:t>
            </a:r>
            <a:r>
              <a:rPr lang="en-US" dirty="0" smtClean="0"/>
              <a:t>  </a:t>
            </a:r>
          </a:p>
          <a:p>
            <a:endParaRPr lang="en-US" baseline="0" dirty="0" smtClean="0"/>
          </a:p>
        </p:txBody>
      </p:sp>
      <p:sp>
        <p:nvSpPr>
          <p:cNvPr id="4" name="Slide Number Placeholder 3"/>
          <p:cNvSpPr>
            <a:spLocks noGrp="1"/>
          </p:cNvSpPr>
          <p:nvPr>
            <p:ph type="sldNum" sz="quarter" idx="10"/>
          </p:nvPr>
        </p:nvSpPr>
        <p:spPr/>
        <p:txBody>
          <a:bodyPr/>
          <a:lstStyle/>
          <a:p>
            <a:fld id="{BCFD9196-B747-C840-B910-EBFFFCF7545D}" type="slidenum">
              <a:rPr lang="en-US" smtClean="0"/>
              <a:t>28</a:t>
            </a:fld>
            <a:endParaRPr lang="en-US" dirty="0"/>
          </a:p>
        </p:txBody>
      </p:sp>
    </p:spTree>
    <p:extLst>
      <p:ext uri="{BB962C8B-B14F-4D97-AF65-F5344CB8AC3E}">
        <p14:creationId xmlns:p14="http://schemas.microsoft.com/office/powerpoint/2010/main" val="1329447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a user wishes to access a Git repository (remote), the user will “clone” that repository. </a:t>
            </a:r>
          </a:p>
          <a:p>
            <a:pPr marL="628650" lvl="1" indent="-171450">
              <a:buFont typeface="Arial" panose="020B0604020202020204" pitchFamily="34" charset="0"/>
              <a:buChar char="•"/>
            </a:pPr>
            <a:r>
              <a:rPr lang="en-US" baseline="0" dirty="0" smtClean="0"/>
              <a:t>The clone operation creates a local repository on their workstation that is an exact replica of the remote repository.  </a:t>
            </a:r>
          </a:p>
          <a:p>
            <a:pPr marL="628650" lvl="1" indent="-171450">
              <a:buFont typeface="Arial" panose="020B0604020202020204" pitchFamily="34" charset="0"/>
              <a:buChar char="•"/>
            </a:pPr>
            <a:r>
              <a:rPr lang="en-US" baseline="0" dirty="0" smtClean="0"/>
              <a:t>It will also create a working directory or folder on the local workstation where the user performs all edits.</a:t>
            </a:r>
          </a:p>
          <a:p>
            <a:endParaRPr lang="en-US" baseline="0" dirty="0" smtClean="0"/>
          </a:p>
          <a:p>
            <a:r>
              <a:rPr lang="en-US" baseline="0" dirty="0" smtClean="0"/>
              <a:t>The user works with the local repository and their working folder.  </a:t>
            </a:r>
          </a:p>
          <a:p>
            <a:pPr marL="628650" lvl="1" indent="-171450">
              <a:buFont typeface="Arial" panose="020B0604020202020204" pitchFamily="34" charset="0"/>
              <a:buChar char="•"/>
            </a:pPr>
            <a:r>
              <a:rPr lang="en-US" baseline="0" dirty="0" smtClean="0"/>
              <a:t>When changes are ready, they are committed to the local repository.  </a:t>
            </a:r>
          </a:p>
          <a:p>
            <a:pPr marL="628650" lvl="1" indent="-171450">
              <a:buFont typeface="Arial" panose="020B0604020202020204" pitchFamily="34" charset="0"/>
              <a:buChar char="•"/>
            </a:pPr>
            <a:r>
              <a:rPr lang="en-US" baseline="0" dirty="0" smtClean="0"/>
              <a:t>Note: Commit does NOT send the changes to the remote repository, only to the local repository.  When you are ready to send your changes to the remote repository, you push your changes to it.  If you forget to push the changes, no one will ever see them because they only exist in your local copy.</a:t>
            </a:r>
          </a:p>
          <a:p>
            <a:endParaRPr lang="en-US" baseline="0" dirty="0" smtClean="0"/>
          </a:p>
          <a:p>
            <a:r>
              <a:rPr lang="en-US" baseline="0" dirty="0" smtClean="0"/>
              <a:t>Whenever you do a pull or fetch, the remote repository is read and compared to the local repository.  </a:t>
            </a:r>
          </a:p>
          <a:p>
            <a:pPr marL="628650" lvl="1" indent="-171450">
              <a:buFont typeface="Arial" panose="020B0604020202020204" pitchFamily="34" charset="0"/>
              <a:buChar char="•"/>
            </a:pPr>
            <a:r>
              <a:rPr lang="en-US" baseline="0" dirty="0" smtClean="0"/>
              <a:t>Any differences are merged automatically if possible and the local repository is updated.  If the changes cannot be merged, a conflict is noted and you will have to manually resolve the conflict.  </a:t>
            </a:r>
          </a:p>
          <a:p>
            <a:pPr marL="1085850" lvl="2" indent="-171450">
              <a:buFont typeface="Courier New" panose="02070309020205020404" pitchFamily="49" charset="0"/>
              <a:buChar char="o"/>
            </a:pPr>
            <a:r>
              <a:rPr lang="en-US" baseline="0" dirty="0" smtClean="0"/>
              <a:t>This can be performed by comparing the differences between your local and remote repository copies of the file(s) that are in conflict, and resolving the differences.  </a:t>
            </a:r>
          </a:p>
          <a:p>
            <a:pPr marL="1085850" lvl="2" indent="-171450">
              <a:buFont typeface="Courier New" panose="02070309020205020404" pitchFamily="49" charset="0"/>
              <a:buChar char="o"/>
            </a:pPr>
            <a:r>
              <a:rPr lang="en-US" baseline="0" dirty="0" smtClean="0"/>
              <a:t>When the differences are resolved to your satisfaction, you would commit the resolved conflicting file(s) to your local repository and push them to the remote.</a:t>
            </a:r>
          </a:p>
          <a:p>
            <a:endParaRPr lang="en-US" baseline="0" dirty="0" smtClean="0"/>
          </a:p>
          <a:p>
            <a:r>
              <a:rPr lang="en-US" baseline="0" dirty="0" smtClean="0"/>
              <a:t>Git is more involved and can do much more than these few slides demonstrate.  </a:t>
            </a:r>
          </a:p>
          <a:p>
            <a:pPr marL="628650" lvl="1" indent="-171450">
              <a:buFont typeface="Arial" panose="020B0604020202020204" pitchFamily="34" charset="0"/>
              <a:buChar char="•"/>
            </a:pPr>
            <a:r>
              <a:rPr lang="en-US" baseline="0" dirty="0" smtClean="0"/>
              <a:t>These slides and the coverage in this course is intended to just introduce you to the concepts and operation of Git.  </a:t>
            </a:r>
          </a:p>
          <a:p>
            <a:pPr marL="628650" lvl="1" indent="-171450">
              <a:buFont typeface="Arial" panose="020B0604020202020204" pitchFamily="34" charset="0"/>
              <a:buChar char="•"/>
            </a:pPr>
            <a:r>
              <a:rPr lang="en-US" baseline="0" dirty="0" smtClean="0"/>
              <a:t>It is highly recommended that a full course on Git be used to further the students understanding if the student will be using Git as part of their processes.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29</a:t>
            </a:fld>
            <a:endParaRPr lang="en-US" dirty="0"/>
          </a:p>
        </p:txBody>
      </p:sp>
    </p:spTree>
    <p:extLst>
      <p:ext uri="{BB962C8B-B14F-4D97-AF65-F5344CB8AC3E}">
        <p14:creationId xmlns:p14="http://schemas.microsoft.com/office/powerpoint/2010/main" val="1307550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a:t>
            </a:fld>
            <a:endParaRPr lang="en-US" dirty="0"/>
          </a:p>
        </p:txBody>
      </p:sp>
    </p:spTree>
    <p:extLst>
      <p:ext uri="{BB962C8B-B14F-4D97-AF65-F5344CB8AC3E}">
        <p14:creationId xmlns:p14="http://schemas.microsoft.com/office/powerpoint/2010/main" val="2336843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32</a:t>
            </a:fld>
            <a:endParaRPr lang="en-US" dirty="0"/>
          </a:p>
        </p:txBody>
      </p:sp>
    </p:spTree>
    <p:extLst>
      <p:ext uri="{BB962C8B-B14F-4D97-AF65-F5344CB8AC3E}">
        <p14:creationId xmlns:p14="http://schemas.microsoft.com/office/powerpoint/2010/main" val="1098600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organize the information in this class, the standard tools are divided into five categories.  These categories are:</a:t>
            </a:r>
          </a:p>
          <a:p>
            <a:pPr marL="685800" lvl="1" indent="-228600">
              <a:buFont typeface="Arial" panose="020B0604020202020204" pitchFamily="34" charset="0"/>
              <a:buChar char="•"/>
            </a:pPr>
            <a:r>
              <a:rPr lang="en-US" b="1" baseline="0" dirty="0" smtClean="0"/>
              <a:t>Workstation</a:t>
            </a:r>
            <a:r>
              <a:rPr lang="en-US" baseline="0" dirty="0" smtClean="0"/>
              <a:t> – These are the tools that are standard and always installed and used by the engineer on their workstation environment.</a:t>
            </a:r>
          </a:p>
          <a:p>
            <a:pPr marL="685800" lvl="1" indent="-228600">
              <a:buFont typeface="Arial" panose="020B0604020202020204" pitchFamily="34" charset="0"/>
              <a:buChar char="•"/>
            </a:pPr>
            <a:r>
              <a:rPr lang="en-US" b="1" baseline="0" dirty="0" smtClean="0"/>
              <a:t>CDP Infrastructure </a:t>
            </a:r>
            <a:r>
              <a:rPr lang="en-US" baseline="0" dirty="0" smtClean="0"/>
              <a:t>– These are the tools that are always used in all </a:t>
            </a:r>
            <a:r>
              <a:rPr lang="en-US" baseline="0" dirty="0" err="1" smtClean="0"/>
              <a:t>microService</a:t>
            </a:r>
            <a:r>
              <a:rPr lang="en-US" baseline="0" dirty="0" smtClean="0"/>
              <a:t> implementation technologies and form the basis for the CDP system itself.</a:t>
            </a:r>
          </a:p>
          <a:p>
            <a:pPr marL="685800" lvl="1" indent="-228600">
              <a:buFont typeface="Arial" panose="020B0604020202020204" pitchFamily="34" charset="0"/>
              <a:buChar char="•"/>
            </a:pPr>
            <a:r>
              <a:rPr lang="en-US" b="1" baseline="0" dirty="0" smtClean="0"/>
              <a:t>Build System </a:t>
            </a:r>
            <a:r>
              <a:rPr lang="en-US" baseline="0" dirty="0" smtClean="0"/>
              <a:t>– These are the tools used to perform the build, test, analysis, packaging, and repository management of the </a:t>
            </a:r>
            <a:r>
              <a:rPr lang="en-US" baseline="0" dirty="0" err="1" smtClean="0"/>
              <a:t>microService</a:t>
            </a:r>
            <a:r>
              <a:rPr lang="en-US" baseline="0" dirty="0" smtClean="0"/>
              <a:t> image.  These tools will always be run within a </a:t>
            </a:r>
            <a:r>
              <a:rPr lang="en-US" baseline="0" dirty="0" err="1" smtClean="0"/>
              <a:t>Jenkin</a:t>
            </a:r>
            <a:r>
              <a:rPr lang="en-US" baseline="0" dirty="0" smtClean="0"/>
              <a:t> system, but the tools themselves will vary from one technology to another.  This course describes the java-based </a:t>
            </a:r>
            <a:r>
              <a:rPr lang="en-US" baseline="0" dirty="0" err="1" smtClean="0"/>
              <a:t>microService</a:t>
            </a:r>
            <a:r>
              <a:rPr lang="en-US" baseline="0" dirty="0" smtClean="0"/>
              <a:t> tooling.</a:t>
            </a:r>
          </a:p>
          <a:p>
            <a:pPr marL="685800" lvl="1" indent="-228600">
              <a:buFont typeface="Arial" panose="020B0604020202020204" pitchFamily="34" charset="0"/>
              <a:buChar char="•"/>
            </a:pPr>
            <a:r>
              <a:rPr lang="en-US" b="1" baseline="0" dirty="0" smtClean="0"/>
              <a:t>Runtime</a:t>
            </a:r>
            <a:r>
              <a:rPr lang="en-US" baseline="0" dirty="0" smtClean="0"/>
              <a:t> – These are the tools that are always used for every </a:t>
            </a:r>
            <a:r>
              <a:rPr lang="en-US" baseline="0" dirty="0" err="1" smtClean="0"/>
              <a:t>microService</a:t>
            </a:r>
            <a:r>
              <a:rPr lang="en-US" baseline="0" dirty="0" smtClean="0"/>
              <a:t> implementation to execute the </a:t>
            </a:r>
            <a:r>
              <a:rPr lang="en-US" baseline="0" dirty="0" err="1" smtClean="0"/>
              <a:t>microService</a:t>
            </a:r>
            <a:r>
              <a:rPr lang="en-US" baseline="0" dirty="0" smtClean="0"/>
              <a:t>.</a:t>
            </a:r>
          </a:p>
          <a:p>
            <a:pPr marL="685800" lvl="1" indent="-228600">
              <a:buFont typeface="Arial" panose="020B0604020202020204" pitchFamily="34" charset="0"/>
              <a:buChar char="•"/>
            </a:pPr>
            <a:r>
              <a:rPr lang="en-US" b="1" baseline="0" dirty="0" smtClean="0"/>
              <a:t>Monitoring</a:t>
            </a:r>
            <a:r>
              <a:rPr lang="en-US" baseline="0" dirty="0" smtClean="0"/>
              <a:t> – These are the tools used to monitor the </a:t>
            </a:r>
            <a:r>
              <a:rPr lang="en-US" baseline="0" dirty="0" err="1" smtClean="0"/>
              <a:t>microService</a:t>
            </a:r>
            <a:r>
              <a:rPr lang="en-US" baseline="0" dirty="0" smtClean="0"/>
              <a:t> execution and are common for all implementation technologies.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33</a:t>
            </a:fld>
            <a:endParaRPr lang="en-US" dirty="0"/>
          </a:p>
        </p:txBody>
      </p:sp>
    </p:spTree>
    <p:extLst>
      <p:ext uri="{BB962C8B-B14F-4D97-AF65-F5344CB8AC3E}">
        <p14:creationId xmlns:p14="http://schemas.microsoft.com/office/powerpoint/2010/main" val="776414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Jenkins is</a:t>
            </a:r>
            <a:r>
              <a:rPr lang="en-US" baseline="0" dirty="0" smtClean="0"/>
              <a:t> a free, open-source, automation server.  It is highly configurable, and it’s behavior can be extended through the use of plugins. </a:t>
            </a:r>
          </a:p>
          <a:p>
            <a:endParaRPr lang="en-US" baseline="0" dirty="0" smtClean="0"/>
          </a:p>
          <a:p>
            <a:r>
              <a:rPr lang="en-US" baseline="0" dirty="0" smtClean="0"/>
              <a:t>There are two ways to automate the processing using Jenkins:</a:t>
            </a:r>
          </a:p>
          <a:p>
            <a:r>
              <a:rPr lang="en-US" baseline="0" dirty="0" smtClean="0"/>
              <a:t> </a:t>
            </a:r>
            <a:endParaRPr lang="en-US" b="1" baseline="0" dirty="0" smtClean="0"/>
          </a:p>
          <a:p>
            <a:pPr marL="628650" lvl="1" indent="-171450">
              <a:buFont typeface="Arial" panose="020B0604020202020204" pitchFamily="34" charset="0"/>
              <a:buChar char="•"/>
            </a:pPr>
            <a:r>
              <a:rPr lang="en-US" b="1" baseline="0" dirty="0" smtClean="0"/>
              <a:t>One is to use “jobs”.  </a:t>
            </a:r>
            <a:r>
              <a:rPr lang="en-US" baseline="0" dirty="0" smtClean="0"/>
              <a:t>Jobs are created, configured, and stored in Jenkins.  These jobs can be run at any time and perform the processing required.  A job may automatically trigger a subsequent job, allowing chaining from one job to the next.  This allows you to create complex build automation processes that may be conditionally executed. </a:t>
            </a:r>
          </a:p>
          <a:p>
            <a:endParaRPr lang="en-US" baseline="0" dirty="0" smtClean="0"/>
          </a:p>
          <a:p>
            <a:pPr marL="628650" lvl="1" indent="-171450">
              <a:buFont typeface="Arial" panose="020B0604020202020204" pitchFamily="34" charset="0"/>
              <a:buChar char="•"/>
            </a:pPr>
            <a:r>
              <a:rPr lang="en-US" b="1" baseline="0" dirty="0" smtClean="0"/>
              <a:t>Another way to automate processing is through the use of the pipeline plugins.  </a:t>
            </a:r>
            <a:r>
              <a:rPr lang="en-US" baseline="0" dirty="0" smtClean="0"/>
              <a:t>These plugins extend Jenkins to allow it to perform processes that are defined by a “jenkinsfile” that is part of the project being built.  This is the way ECO automates the build and deployment of microServices on Jenkins.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34</a:t>
            </a:fld>
            <a:endParaRPr lang="en-US" dirty="0"/>
          </a:p>
        </p:txBody>
      </p:sp>
    </p:spTree>
    <p:extLst>
      <p:ext uri="{BB962C8B-B14F-4D97-AF65-F5344CB8AC3E}">
        <p14:creationId xmlns:p14="http://schemas.microsoft.com/office/powerpoint/2010/main" val="927682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Jenkins can run nearly any automation process.  </a:t>
            </a:r>
          </a:p>
          <a:p>
            <a:pPr marL="628650" lvl="1" indent="-171450">
              <a:buFont typeface="Arial" panose="020B0604020202020204" pitchFamily="34" charset="0"/>
              <a:buChar char="•"/>
            </a:pPr>
            <a:r>
              <a:rPr lang="en-US" dirty="0" smtClean="0"/>
              <a:t>It</a:t>
            </a:r>
            <a:r>
              <a:rPr lang="en-US" baseline="0" dirty="0" smtClean="0"/>
              <a:t> is primarily intended to automate the build environment for software, so it naturally supports the most common java-based project frameworks: maven and ant.  </a:t>
            </a:r>
          </a:p>
          <a:p>
            <a:pPr marL="628650" lvl="1" indent="-171450">
              <a:buFont typeface="Arial" panose="020B0604020202020204" pitchFamily="34" charset="0"/>
              <a:buChar char="•"/>
            </a:pPr>
            <a:r>
              <a:rPr lang="en-US" baseline="0" dirty="0" smtClean="0"/>
              <a:t>However, it can also run shell scripts as part of the process definition.  This allows it to perform just about any process needed to build, package, test, deploy, or install software.</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35</a:t>
            </a:fld>
            <a:endParaRPr lang="en-US" dirty="0"/>
          </a:p>
        </p:txBody>
      </p:sp>
    </p:spTree>
    <p:extLst>
      <p:ext uri="{BB962C8B-B14F-4D97-AF65-F5344CB8AC3E}">
        <p14:creationId xmlns:p14="http://schemas.microsoft.com/office/powerpoint/2010/main" val="4187524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Jenkins is designed to be scalable.  </a:t>
            </a:r>
          </a:p>
          <a:p>
            <a:pPr marL="171450" indent="-171450">
              <a:buFont typeface="Arial" panose="020B0604020202020204" pitchFamily="34" charset="0"/>
              <a:buChar char="•"/>
            </a:pPr>
            <a:r>
              <a:rPr lang="en-US" dirty="0" smtClean="0"/>
              <a:t>The Jenkins server can be installed and configured as a single node for very simple cases.  </a:t>
            </a:r>
          </a:p>
          <a:p>
            <a:pPr marL="171450" indent="-171450">
              <a:buFont typeface="Arial" panose="020B0604020202020204" pitchFamily="34" charset="0"/>
              <a:buChar char="•"/>
            </a:pPr>
            <a:r>
              <a:rPr lang="en-US" dirty="0" smtClean="0"/>
              <a:t>It can also be divided into a master and one or more slave nodes.  The master directs the processing of the build processes on the slave nodes.  In addition, the master node can be replicated</a:t>
            </a:r>
            <a:r>
              <a:rPr lang="en-US" baseline="0" dirty="0" smtClean="0"/>
              <a:t> and clustered together, to virtually no limit in the number of master and slave nodes, allowing extremely large build systems to be constructed if needed.</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36</a:t>
            </a:fld>
            <a:endParaRPr lang="en-US" dirty="0"/>
          </a:p>
        </p:txBody>
      </p:sp>
    </p:spTree>
    <p:extLst>
      <p:ext uri="{BB962C8B-B14F-4D97-AF65-F5344CB8AC3E}">
        <p14:creationId xmlns:p14="http://schemas.microsoft.com/office/powerpoint/2010/main" val="1356601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37</a:t>
            </a:fld>
            <a:endParaRPr lang="en-US" dirty="0"/>
          </a:p>
        </p:txBody>
      </p:sp>
    </p:spTree>
    <p:extLst>
      <p:ext uri="{BB962C8B-B14F-4D97-AF65-F5344CB8AC3E}">
        <p14:creationId xmlns:p14="http://schemas.microsoft.com/office/powerpoint/2010/main" val="895303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becomes more testable when it can be exercised in isolation.  Conversely, the more a class or program</a:t>
            </a:r>
            <a:r>
              <a:rPr lang="en-US" baseline="0" dirty="0" smtClean="0"/>
              <a:t> depends on other classes or programs to operate, the harder it is to test it.  </a:t>
            </a:r>
          </a:p>
          <a:p>
            <a:pPr marL="628650" lvl="1" indent="-171450">
              <a:buFont typeface="Arial" panose="020B0604020202020204" pitchFamily="34" charset="0"/>
              <a:buChar char="•"/>
            </a:pPr>
            <a:r>
              <a:rPr lang="en-US" baseline="0" dirty="0" smtClean="0"/>
              <a:t>This is true for simple dependencies between programs, and also for dependencies between a program and it’s environment.  For example, if a program obtains the current time and uses that value to make some determination, then testing that program becomes problematic.  </a:t>
            </a:r>
          </a:p>
          <a:p>
            <a:pPr marL="628650" lvl="1" indent="-171450">
              <a:buFont typeface="Arial" panose="020B0604020202020204" pitchFamily="34" charset="0"/>
              <a:buChar char="•"/>
            </a:pPr>
            <a:r>
              <a:rPr lang="en-US" baseline="0" dirty="0" smtClean="0"/>
              <a:t>The test case can’t, or shouldn’t, manipulate the system time in order to test the code.  </a:t>
            </a:r>
          </a:p>
          <a:p>
            <a:pPr marL="1085850" lvl="2" indent="-171450">
              <a:buFont typeface="Courier New" panose="02070309020205020404" pitchFamily="49" charset="0"/>
              <a:buChar char="o"/>
            </a:pPr>
            <a:r>
              <a:rPr lang="en-US" baseline="0" dirty="0" smtClean="0"/>
              <a:t>A better approach would be to provide the time as an argument so that the code can be tested for any value or range of values at any time of day. </a:t>
            </a:r>
          </a:p>
          <a:p>
            <a:pPr marL="1085850" lvl="2" indent="-171450">
              <a:buFont typeface="Courier New" panose="02070309020205020404" pitchFamily="49" charset="0"/>
              <a:buChar char="o"/>
            </a:pPr>
            <a:r>
              <a:rPr lang="en-US" baseline="0" dirty="0" smtClean="0"/>
              <a:t>In general, the more independent a program or class is from any dependencies and its environment, the easier it will be to test it.  </a:t>
            </a:r>
          </a:p>
          <a:p>
            <a:endParaRPr lang="en-US" baseline="0" dirty="0" smtClean="0"/>
          </a:p>
          <a:p>
            <a:r>
              <a:rPr lang="en-US" baseline="0" dirty="0" smtClean="0"/>
              <a:t>Another common pitfall is the use of global state.  </a:t>
            </a:r>
          </a:p>
          <a:p>
            <a:pPr marL="628650" lvl="1" indent="-171450">
              <a:buFont typeface="Arial" panose="020B0604020202020204" pitchFamily="34" charset="0"/>
              <a:buChar char="•"/>
            </a:pPr>
            <a:r>
              <a:rPr lang="en-US" baseline="0" dirty="0" smtClean="0"/>
              <a:t>This takes the form of static fields in java, for example.  </a:t>
            </a:r>
          </a:p>
          <a:p>
            <a:pPr marL="628650" lvl="1" indent="-171450">
              <a:buFont typeface="Arial" panose="020B0604020202020204" pitchFamily="34" charset="0"/>
              <a:buChar char="•"/>
            </a:pPr>
            <a:r>
              <a:rPr lang="en-US" baseline="0" dirty="0" smtClean="0"/>
              <a:t>Nearly all languages have a similar capability.  </a:t>
            </a:r>
          </a:p>
          <a:p>
            <a:pPr marL="628650" lvl="1" indent="-171450">
              <a:buFont typeface="Arial" panose="020B0604020202020204" pitchFamily="34" charset="0"/>
              <a:buChar char="•"/>
            </a:pPr>
            <a:r>
              <a:rPr lang="en-US" baseline="0" dirty="0" smtClean="0"/>
              <a:t>Static or global data has one value no matter how many objects are created from the class.  Worse, that data is not automatically cleared or reinitialized from one instance to another.  </a:t>
            </a:r>
          </a:p>
          <a:p>
            <a:pPr marL="628650" lvl="1" indent="-171450">
              <a:buFont typeface="Arial" panose="020B0604020202020204" pitchFamily="34" charset="0"/>
              <a:buChar char="•"/>
            </a:pPr>
            <a:r>
              <a:rPr lang="en-US" baseline="0" dirty="0" smtClean="0"/>
              <a:t>Since most unit test frameworks (such as jUnit) only load the class once, the static data is retained from test to test and can create unpredictable and unreliable test results.  </a:t>
            </a:r>
          </a:p>
          <a:p>
            <a:pPr marL="628650" lvl="1" indent="-171450">
              <a:buFont typeface="Arial" panose="020B0604020202020204" pitchFamily="34" charset="0"/>
              <a:buChar char="•"/>
            </a:pPr>
            <a:r>
              <a:rPr lang="en-US" baseline="0" dirty="0" smtClean="0"/>
              <a:t>Singletons are just another way to implement global state, and suffer from the same failings.  If the component being tested requires the use of global state (global static fields or singletons), then the test cases may have to deal with that.  </a:t>
            </a:r>
          </a:p>
          <a:p>
            <a:pPr marL="628650" lvl="1" indent="-171450">
              <a:buFont typeface="Arial" panose="020B0604020202020204" pitchFamily="34" charset="0"/>
              <a:buChar char="•"/>
            </a:pPr>
            <a:r>
              <a:rPr lang="en-US" baseline="0" dirty="0" smtClean="0"/>
              <a:t>There may be a requirement to be able to reset or clear that global state between test cases.  This is not uncommon, but needs to be taken into consideration.</a:t>
            </a:r>
          </a:p>
          <a:p>
            <a:endParaRPr lang="en-US" baseline="0" dirty="0" smtClean="0"/>
          </a:p>
        </p:txBody>
      </p:sp>
      <p:sp>
        <p:nvSpPr>
          <p:cNvPr id="4" name="Slide Number Placeholder 3"/>
          <p:cNvSpPr>
            <a:spLocks noGrp="1"/>
          </p:cNvSpPr>
          <p:nvPr>
            <p:ph type="sldNum" sz="quarter" idx="10"/>
          </p:nvPr>
        </p:nvSpPr>
        <p:spPr/>
        <p:txBody>
          <a:bodyPr/>
          <a:lstStyle/>
          <a:p>
            <a:fld id="{BCFD9196-B747-C840-B910-EBFFFCF7545D}" type="slidenum">
              <a:rPr lang="en-US" smtClean="0"/>
              <a:t>39</a:t>
            </a:fld>
            <a:endParaRPr lang="en-US" dirty="0"/>
          </a:p>
        </p:txBody>
      </p:sp>
    </p:spTree>
    <p:extLst>
      <p:ext uri="{BB962C8B-B14F-4D97-AF65-F5344CB8AC3E}">
        <p14:creationId xmlns:p14="http://schemas.microsoft.com/office/powerpoint/2010/main" val="1569830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t>For more information on JUnit, refer to the following link </a:t>
            </a:r>
            <a:r>
              <a:rPr lang="en-US" dirty="0" smtClean="0">
                <a:hlinkClick r:id="rId3"/>
              </a:rPr>
              <a:t>http://junit.org/junit4/</a:t>
            </a:r>
            <a:r>
              <a:rPr lang="en-US" dirty="0" smtClean="0"/>
              <a:t>. </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40</a:t>
            </a:fld>
            <a:endParaRPr lang="en-US" dirty="0"/>
          </a:p>
        </p:txBody>
      </p:sp>
    </p:spTree>
    <p:extLst>
      <p:ext uri="{BB962C8B-B14F-4D97-AF65-F5344CB8AC3E}">
        <p14:creationId xmlns:p14="http://schemas.microsoft.com/office/powerpoint/2010/main" val="24439878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41</a:t>
            </a:fld>
            <a:endParaRPr lang="en-US" dirty="0"/>
          </a:p>
        </p:txBody>
      </p:sp>
    </p:spTree>
    <p:extLst>
      <p:ext uri="{BB962C8B-B14F-4D97-AF65-F5344CB8AC3E}">
        <p14:creationId xmlns:p14="http://schemas.microsoft.com/office/powerpoint/2010/main" val="25231489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43</a:t>
            </a:fld>
            <a:endParaRPr lang="en-US" dirty="0"/>
          </a:p>
        </p:txBody>
      </p:sp>
    </p:spTree>
    <p:extLst>
      <p:ext uri="{BB962C8B-B14F-4D97-AF65-F5344CB8AC3E}">
        <p14:creationId xmlns:p14="http://schemas.microsoft.com/office/powerpoint/2010/main" val="507873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slides have a significant amount of notes added to them to explain the content.  This is done so that reading the notes is essentially what an instructor leading the course would have said.  There is a good</a:t>
            </a:r>
            <a:r>
              <a:rPr lang="en-US" baseline="0" dirty="0" smtClean="0"/>
              <a:t> amount of explanation in the notes that may be missed if you look only at the slide.</a:t>
            </a:r>
          </a:p>
          <a:p>
            <a:endParaRPr lang="en-US" baseline="0" dirty="0" smtClean="0"/>
          </a:p>
          <a:p>
            <a:r>
              <a:rPr lang="en-US" baseline="0" dirty="0" smtClean="0"/>
              <a:t>The notes can be viewed using several different approaches.  If you are viewing the presentation as a slide show, the presenters view will show the slide and the notes.  If you have opened the presentation in PowerPoint, you can view the notes using one of several means:</a:t>
            </a:r>
          </a:p>
          <a:p>
            <a:pPr marL="228600" indent="-228600">
              <a:buAutoNum type="arabicPeriod"/>
            </a:pPr>
            <a:r>
              <a:rPr lang="en-US" baseline="0" dirty="0" smtClean="0"/>
              <a:t>Select the “View” menu, then select “Notes Page”</a:t>
            </a:r>
          </a:p>
          <a:p>
            <a:pPr marL="228600" indent="-228600">
              <a:buAutoNum type="arabicPeriod"/>
            </a:pPr>
            <a:r>
              <a:rPr lang="en-US" baseline="0" dirty="0" smtClean="0"/>
              <a:t>In the normal view, use your mouse to select a divider along the bottom of the slide and move it up.  This will show both the slide and the notes.</a:t>
            </a:r>
          </a:p>
          <a:p>
            <a:pPr marL="228600" indent="-228600">
              <a:buAutoNum type="arabicPeriod"/>
            </a:pPr>
            <a:endParaRPr lang="en-US" baseline="0" dirty="0" smtClean="0"/>
          </a:p>
          <a:p>
            <a:pPr marL="0" indent="0">
              <a:buNone/>
            </a:pPr>
            <a:r>
              <a:rPr lang="en-US" baseline="0" dirty="0" smtClean="0"/>
              <a:t>Please note, if you are using the power point viewer, the notes will not be visible.  You will need to use PowerPoint to view the presentation content in its entirety. </a:t>
            </a:r>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4</a:t>
            </a:fld>
            <a:endParaRPr lang="en-US" dirty="0"/>
          </a:p>
        </p:txBody>
      </p:sp>
    </p:spTree>
    <p:extLst>
      <p:ext uri="{BB962C8B-B14F-4D97-AF65-F5344CB8AC3E}">
        <p14:creationId xmlns:p14="http://schemas.microsoft.com/office/powerpoint/2010/main" val="35409781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45</a:t>
            </a:fld>
            <a:endParaRPr lang="en-US" dirty="0"/>
          </a:p>
        </p:txBody>
      </p:sp>
    </p:spTree>
    <p:extLst>
      <p:ext uri="{BB962C8B-B14F-4D97-AF65-F5344CB8AC3E}">
        <p14:creationId xmlns:p14="http://schemas.microsoft.com/office/powerpoint/2010/main" val="2452307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46</a:t>
            </a:fld>
            <a:endParaRPr lang="en-US" dirty="0"/>
          </a:p>
        </p:txBody>
      </p:sp>
    </p:spTree>
    <p:extLst>
      <p:ext uri="{BB962C8B-B14F-4D97-AF65-F5344CB8AC3E}">
        <p14:creationId xmlns:p14="http://schemas.microsoft.com/office/powerpoint/2010/main" val="40620821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51</a:t>
            </a:fld>
            <a:endParaRPr lang="en-US" dirty="0"/>
          </a:p>
        </p:txBody>
      </p:sp>
    </p:spTree>
    <p:extLst>
      <p:ext uri="{BB962C8B-B14F-4D97-AF65-F5344CB8AC3E}">
        <p14:creationId xmlns:p14="http://schemas.microsoft.com/office/powerpoint/2010/main" val="966748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organize the information in this class, the standard tools are divided into five categories.  These categories are:</a:t>
            </a:r>
          </a:p>
          <a:p>
            <a:pPr marL="685800" lvl="1" indent="-228600">
              <a:buFont typeface="Arial" panose="020B0604020202020204" pitchFamily="34" charset="0"/>
              <a:buChar char="•"/>
            </a:pPr>
            <a:r>
              <a:rPr lang="en-US" b="1" baseline="0" dirty="0" smtClean="0"/>
              <a:t>Workstation</a:t>
            </a:r>
            <a:r>
              <a:rPr lang="en-US" baseline="0" dirty="0" smtClean="0"/>
              <a:t> – These are the tools that are standard and always installed and used by the engineer on their workstation environment.</a:t>
            </a:r>
          </a:p>
          <a:p>
            <a:pPr marL="685800" lvl="1" indent="-228600">
              <a:buFont typeface="Arial" panose="020B0604020202020204" pitchFamily="34" charset="0"/>
              <a:buChar char="•"/>
            </a:pPr>
            <a:r>
              <a:rPr lang="en-US" b="1" baseline="0" dirty="0" smtClean="0"/>
              <a:t>CDP Infrastructure </a:t>
            </a:r>
            <a:r>
              <a:rPr lang="en-US" baseline="0" dirty="0" smtClean="0"/>
              <a:t>– These are the tools that are always used in all </a:t>
            </a:r>
            <a:r>
              <a:rPr lang="en-US" baseline="0" dirty="0" err="1" smtClean="0"/>
              <a:t>microService</a:t>
            </a:r>
            <a:r>
              <a:rPr lang="en-US" baseline="0" dirty="0" smtClean="0"/>
              <a:t> implementation technologies and form the basis for the CDP system itself</a:t>
            </a:r>
          </a:p>
          <a:p>
            <a:pPr marL="685800" lvl="1" indent="-228600">
              <a:buFont typeface="Arial" panose="020B0604020202020204" pitchFamily="34" charset="0"/>
              <a:buChar char="•"/>
            </a:pPr>
            <a:r>
              <a:rPr lang="en-US" b="1" baseline="0" dirty="0" smtClean="0"/>
              <a:t>Build System </a:t>
            </a:r>
            <a:r>
              <a:rPr lang="en-US" baseline="0" dirty="0" smtClean="0"/>
              <a:t>– These are the tools used to perform the build, test, analysis, packaging, and repository management of the </a:t>
            </a:r>
            <a:r>
              <a:rPr lang="en-US" baseline="0" dirty="0" err="1" smtClean="0"/>
              <a:t>microService</a:t>
            </a:r>
            <a:r>
              <a:rPr lang="en-US" baseline="0" dirty="0" smtClean="0"/>
              <a:t> image.  These tools will always be run within a </a:t>
            </a:r>
            <a:r>
              <a:rPr lang="en-US" baseline="0" dirty="0" smtClean="0"/>
              <a:t>Jenkins </a:t>
            </a:r>
            <a:r>
              <a:rPr lang="en-US" baseline="0" dirty="0" smtClean="0"/>
              <a:t>system, but the tools themselves will vary from one technology to another.  This course describes the java-based </a:t>
            </a:r>
            <a:r>
              <a:rPr lang="en-US" baseline="0" dirty="0" err="1" smtClean="0"/>
              <a:t>microService</a:t>
            </a:r>
            <a:r>
              <a:rPr lang="en-US" baseline="0" dirty="0" smtClean="0"/>
              <a:t> tooling.</a:t>
            </a:r>
          </a:p>
          <a:p>
            <a:pPr marL="685800" lvl="1" indent="-228600">
              <a:buFont typeface="Arial" panose="020B0604020202020204" pitchFamily="34" charset="0"/>
              <a:buChar char="•"/>
            </a:pPr>
            <a:r>
              <a:rPr lang="en-US" b="1" baseline="0" dirty="0" smtClean="0"/>
              <a:t>Runtime</a:t>
            </a:r>
            <a:r>
              <a:rPr lang="en-US" baseline="0" dirty="0" smtClean="0"/>
              <a:t> – These are the tools that are always used for every </a:t>
            </a:r>
            <a:r>
              <a:rPr lang="en-US" baseline="0" dirty="0" err="1" smtClean="0"/>
              <a:t>microService</a:t>
            </a:r>
            <a:r>
              <a:rPr lang="en-US" baseline="0" dirty="0" smtClean="0"/>
              <a:t> implementation to execute the </a:t>
            </a:r>
            <a:r>
              <a:rPr lang="en-US" baseline="0" dirty="0" err="1" smtClean="0"/>
              <a:t>microService</a:t>
            </a:r>
            <a:r>
              <a:rPr lang="en-US" baseline="0" dirty="0" smtClean="0"/>
              <a:t>.</a:t>
            </a:r>
          </a:p>
          <a:p>
            <a:pPr marL="685800" lvl="1" indent="-228600">
              <a:buFont typeface="Arial" panose="020B0604020202020204" pitchFamily="34" charset="0"/>
              <a:buChar char="•"/>
            </a:pPr>
            <a:r>
              <a:rPr lang="en-US" b="1" baseline="0" dirty="0" smtClean="0"/>
              <a:t>Monitoring</a:t>
            </a:r>
            <a:r>
              <a:rPr lang="en-US" baseline="0" dirty="0" smtClean="0"/>
              <a:t> – These are the tools used to monitor the </a:t>
            </a:r>
            <a:r>
              <a:rPr lang="en-US" baseline="0" dirty="0" err="1" smtClean="0"/>
              <a:t>microService</a:t>
            </a:r>
            <a:r>
              <a:rPr lang="en-US" baseline="0" dirty="0" smtClean="0"/>
              <a:t> execution and are common for all implementation technologies.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52</a:t>
            </a:fld>
            <a:endParaRPr lang="en-US" dirty="0"/>
          </a:p>
        </p:txBody>
      </p:sp>
    </p:spTree>
    <p:extLst>
      <p:ext uri="{BB962C8B-B14F-4D97-AF65-F5344CB8AC3E}">
        <p14:creationId xmlns:p14="http://schemas.microsoft.com/office/powerpoint/2010/main" val="2626997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53</a:t>
            </a:fld>
            <a:endParaRPr lang="en-US" dirty="0"/>
          </a:p>
        </p:txBody>
      </p:sp>
    </p:spTree>
    <p:extLst>
      <p:ext uri="{BB962C8B-B14F-4D97-AF65-F5344CB8AC3E}">
        <p14:creationId xmlns:p14="http://schemas.microsoft.com/office/powerpoint/2010/main" val="20280443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For more information, refer to </a:t>
            </a:r>
            <a:r>
              <a:rPr lang="en-US" dirty="0" smtClean="0">
                <a:hlinkClick r:id="rId3"/>
              </a:rPr>
              <a:t>http://www.sonatype.org/nexus/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54</a:t>
            </a:fld>
            <a:endParaRPr lang="en-US" dirty="0"/>
          </a:p>
        </p:txBody>
      </p:sp>
    </p:spTree>
    <p:extLst>
      <p:ext uri="{BB962C8B-B14F-4D97-AF65-F5344CB8AC3E}">
        <p14:creationId xmlns:p14="http://schemas.microsoft.com/office/powerpoint/2010/main" val="8667850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t>For more information, refer to </a:t>
            </a:r>
            <a:r>
              <a:rPr lang="en-US" dirty="0" smtClean="0">
                <a:hlinkClick r:id="rId3"/>
              </a:rPr>
              <a:t>https://www.docker.com/</a:t>
            </a:r>
            <a:r>
              <a:rPr lang="en-US" dirty="0" smtClean="0"/>
              <a:t>. </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55</a:t>
            </a:fld>
            <a:endParaRPr lang="en-US" dirty="0"/>
          </a:p>
        </p:txBody>
      </p:sp>
    </p:spTree>
    <p:extLst>
      <p:ext uri="{BB962C8B-B14F-4D97-AF65-F5344CB8AC3E}">
        <p14:creationId xmlns:p14="http://schemas.microsoft.com/office/powerpoint/2010/main" val="10777456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56</a:t>
            </a:fld>
            <a:endParaRPr lang="en-US" dirty="0"/>
          </a:p>
        </p:txBody>
      </p:sp>
    </p:spTree>
    <p:extLst>
      <p:ext uri="{BB962C8B-B14F-4D97-AF65-F5344CB8AC3E}">
        <p14:creationId xmlns:p14="http://schemas.microsoft.com/office/powerpoint/2010/main" val="19415362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For more information, refer to </a:t>
            </a:r>
            <a:r>
              <a:rPr lang="en-US" dirty="0" smtClean="0">
                <a:hlinkClick r:id="rId3"/>
              </a:rPr>
              <a:t>https://kubernetes.io/</a:t>
            </a:r>
            <a:r>
              <a:rPr lang="en-US" dirty="0" smtClean="0"/>
              <a:t>. </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57</a:t>
            </a:fld>
            <a:endParaRPr lang="en-US" dirty="0"/>
          </a:p>
        </p:txBody>
      </p:sp>
    </p:spTree>
    <p:extLst>
      <p:ext uri="{BB962C8B-B14F-4D97-AF65-F5344CB8AC3E}">
        <p14:creationId xmlns:p14="http://schemas.microsoft.com/office/powerpoint/2010/main" val="29466554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dirty="0" smtClean="0"/>
              <a:t>GRM is a globally available registry system that allows the registration of services and the identification of their location, as well as the lookup of those services by anyone that needs to access them.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GRM registry is itself distributed and redundant across the entire country, but that is unimportant for this diagram.  </a:t>
            </a:r>
          </a:p>
          <a:p>
            <a:endParaRPr lang="en-US" dirty="0"/>
          </a:p>
          <a:p>
            <a:r>
              <a:rPr lang="en-US" dirty="0" smtClean="0"/>
              <a:t>When</a:t>
            </a:r>
            <a:r>
              <a:rPr lang="en-US" baseline="0" dirty="0" smtClean="0"/>
              <a:t> each microService is started, it will connect to and register itself with GRM.  </a:t>
            </a:r>
          </a:p>
          <a:p>
            <a:pPr marL="628650" lvl="1" indent="-171450">
              <a:buFont typeface="Arial" panose="020B0604020202020204" pitchFamily="34" charset="0"/>
              <a:buChar char="•"/>
            </a:pPr>
            <a:r>
              <a:rPr lang="en-US" baseline="0" dirty="0" smtClean="0"/>
              <a:t>This records the service name, and its location, in the global registry.  This happens each time a service is started anywhere, no matter what the service is or where it is started, or how many copies of the service are started.  </a:t>
            </a:r>
          </a:p>
          <a:p>
            <a:endParaRPr lang="en-US" baseline="0" dirty="0" smtClean="0"/>
          </a:p>
          <a:p>
            <a:r>
              <a:rPr lang="en-US" baseline="0" dirty="0" smtClean="0"/>
              <a:t>Whenever an application (or another service) needs to locate an instance of the service to request some operation, it contacts GRM and performs a lookup of the requested service. </a:t>
            </a:r>
          </a:p>
          <a:p>
            <a:pPr marL="628650" lvl="1" indent="-171450">
              <a:buFont typeface="Arial" panose="020B0604020202020204" pitchFamily="34" charset="0"/>
              <a:buChar char="•"/>
            </a:pPr>
            <a:r>
              <a:rPr lang="en-US" baseline="0" dirty="0" smtClean="0"/>
              <a:t>GRM will use the location of the requestor to locate the service instance of the specified type that is geographically closest to the requestor.  It will then return that service’ location and information needed to access the service.</a:t>
            </a:r>
          </a:p>
          <a:p>
            <a:endParaRPr lang="en-US" baseline="0" dirty="0" smtClean="0"/>
          </a:p>
          <a:p>
            <a:r>
              <a:rPr lang="en-US" baseline="0" dirty="0" smtClean="0"/>
              <a:t>The application, or other microService, uses the location and identify returned from GRM to access the requested microService.</a:t>
            </a:r>
            <a:endParaRPr lang="en-US" dirty="0" smtClean="0"/>
          </a:p>
        </p:txBody>
      </p:sp>
      <p:sp>
        <p:nvSpPr>
          <p:cNvPr id="4" name="Slide Number Placeholder 3"/>
          <p:cNvSpPr>
            <a:spLocks noGrp="1"/>
          </p:cNvSpPr>
          <p:nvPr>
            <p:ph type="sldNum" sz="quarter" idx="10"/>
          </p:nvPr>
        </p:nvSpPr>
        <p:spPr/>
        <p:txBody>
          <a:bodyPr/>
          <a:lstStyle/>
          <a:p>
            <a:fld id="{BCFD9196-B747-C840-B910-EBFFFCF7545D}" type="slidenum">
              <a:rPr lang="en-US" smtClean="0"/>
              <a:t>59</a:t>
            </a:fld>
            <a:endParaRPr lang="en-US" dirty="0"/>
          </a:p>
        </p:txBody>
      </p:sp>
    </p:spTree>
    <p:extLst>
      <p:ext uri="{BB962C8B-B14F-4D97-AF65-F5344CB8AC3E}">
        <p14:creationId xmlns:p14="http://schemas.microsoft.com/office/powerpoint/2010/main" val="136030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course is going to introduce you to a large set of tools and products used by CDP to perform the CI/CD processes</a:t>
            </a:r>
            <a:r>
              <a:rPr lang="en-US" baseline="0" dirty="0" smtClean="0"/>
              <a:t> for microServices.  </a:t>
            </a:r>
          </a:p>
          <a:p>
            <a:pPr marL="628650" lvl="1" indent="-171450">
              <a:buFont typeface="Arial" panose="020B0604020202020204" pitchFamily="34" charset="0"/>
              <a:buChar char="•"/>
            </a:pPr>
            <a:r>
              <a:rPr lang="en-US" baseline="0" dirty="0" smtClean="0"/>
              <a:t>These tools and processes are not the complete set, because the actual set of tools used in the build system will vary by the language and technology used by the microService.  </a:t>
            </a:r>
          </a:p>
          <a:p>
            <a:pPr marL="628650" lvl="1" indent="-171450">
              <a:buFont typeface="Arial" panose="020B0604020202020204" pitchFamily="34" charset="0"/>
              <a:buChar char="•"/>
            </a:pPr>
            <a:r>
              <a:rPr lang="en-US" baseline="0" dirty="0" smtClean="0"/>
              <a:t>The tools and products used on the workstation, the CDP infrastructure itself, the runtime, monitoring of deployed microServices, and the management of the build system itself will be the same from one technology to the other.</a:t>
            </a:r>
          </a:p>
          <a:p>
            <a:endParaRPr lang="en-US" baseline="0" dirty="0" smtClean="0"/>
          </a:p>
          <a:p>
            <a:r>
              <a:rPr lang="en-US" baseline="0" dirty="0" smtClean="0"/>
              <a:t>This course focuses on the tools that do not change from one technology to another, and covers the tools used for java development specifically.  </a:t>
            </a:r>
          </a:p>
          <a:p>
            <a:pPr marL="628650" lvl="1" indent="-171450">
              <a:buFont typeface="Arial" panose="020B0604020202020204" pitchFamily="34" charset="0"/>
              <a:buChar char="•"/>
            </a:pPr>
            <a:r>
              <a:rPr lang="en-US" baseline="0" dirty="0" smtClean="0"/>
              <a:t>If the microService is built using node.js, the build environment is predominantly the only environment that is affected, and may use different construction, analysis, and testing tools.  </a:t>
            </a:r>
          </a:p>
          <a:p>
            <a:pPr marL="628650" lvl="1" indent="-171450">
              <a:buFont typeface="Arial" panose="020B0604020202020204" pitchFamily="34" charset="0"/>
              <a:buChar char="•"/>
            </a:pPr>
            <a:r>
              <a:rPr lang="en-US" baseline="0" dirty="0" smtClean="0"/>
              <a:t>Every combination of every supported microService implementation language or technology is not covered here.</a:t>
            </a:r>
          </a:p>
          <a:p>
            <a:endParaRPr lang="en-US" baseline="0" dirty="0" smtClean="0"/>
          </a:p>
          <a:p>
            <a:r>
              <a:rPr lang="en-US" baseline="0" dirty="0" smtClean="0"/>
              <a:t>To organize the information in this class, the standard tools are divided into five categories.  These categories are:</a:t>
            </a:r>
          </a:p>
          <a:p>
            <a:pPr marL="685800" lvl="1" indent="-228600">
              <a:buFont typeface="Arial" panose="020B0604020202020204" pitchFamily="34" charset="0"/>
              <a:buChar char="•"/>
            </a:pPr>
            <a:r>
              <a:rPr lang="en-US" b="1" baseline="0" dirty="0" smtClean="0"/>
              <a:t>Workstation</a:t>
            </a:r>
            <a:r>
              <a:rPr lang="en-US" baseline="0" dirty="0" smtClean="0"/>
              <a:t> – These are the tools that are standard and always installed and used by the engineer on their workstation environment.</a:t>
            </a:r>
          </a:p>
          <a:p>
            <a:pPr marL="685800" lvl="1" indent="-228600">
              <a:buFont typeface="Arial" panose="020B0604020202020204" pitchFamily="34" charset="0"/>
              <a:buChar char="•"/>
            </a:pPr>
            <a:r>
              <a:rPr lang="en-US" b="1" baseline="0" dirty="0" smtClean="0"/>
              <a:t>CDP Infrastructure </a:t>
            </a:r>
            <a:r>
              <a:rPr lang="en-US" baseline="0" dirty="0" smtClean="0"/>
              <a:t>– These are the tools that are always used in all microService implementation technologies and form the basis for the CDP system </a:t>
            </a:r>
            <a:r>
              <a:rPr lang="en-US" baseline="0" dirty="0" smtClean="0"/>
              <a:t>itself.</a:t>
            </a:r>
            <a:endParaRPr lang="en-US" baseline="0" dirty="0" smtClean="0"/>
          </a:p>
          <a:p>
            <a:pPr marL="685800" lvl="1" indent="-228600">
              <a:buFont typeface="Arial" panose="020B0604020202020204" pitchFamily="34" charset="0"/>
              <a:buChar char="•"/>
            </a:pPr>
            <a:r>
              <a:rPr lang="en-US" b="1" baseline="0" dirty="0" smtClean="0"/>
              <a:t>Build System </a:t>
            </a:r>
            <a:r>
              <a:rPr lang="en-US" baseline="0" dirty="0" smtClean="0"/>
              <a:t>– These are the tools used to perform the build, test, analysis, packaging, and repository management of the microService image.  These tools will always be run within a Jenkin system, but the tools themselves will vary from one technology to another.  This course describes the java-based microService tooling.</a:t>
            </a:r>
          </a:p>
          <a:p>
            <a:pPr marL="685800" lvl="1" indent="-228600">
              <a:buFont typeface="Arial" panose="020B0604020202020204" pitchFamily="34" charset="0"/>
              <a:buChar char="•"/>
            </a:pPr>
            <a:r>
              <a:rPr lang="en-US" b="1" baseline="0" dirty="0" smtClean="0"/>
              <a:t>Runtime</a:t>
            </a:r>
            <a:r>
              <a:rPr lang="en-US" baseline="0" dirty="0" smtClean="0"/>
              <a:t> – These are the tools that are always used for every microService implementation to execute the microService.</a:t>
            </a:r>
          </a:p>
          <a:p>
            <a:pPr marL="685800" lvl="1" indent="-228600">
              <a:buFont typeface="Arial" panose="020B0604020202020204" pitchFamily="34" charset="0"/>
              <a:buChar char="•"/>
            </a:pPr>
            <a:r>
              <a:rPr lang="en-US" b="1" baseline="0" dirty="0" smtClean="0"/>
              <a:t>Monitoring</a:t>
            </a:r>
            <a:r>
              <a:rPr lang="en-US" baseline="0" dirty="0" smtClean="0"/>
              <a:t> – These are the tools used to monitor the microService execution and are common for all implementation technologies.</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a:t>
            </a:fld>
            <a:endParaRPr lang="en-US" dirty="0"/>
          </a:p>
        </p:txBody>
      </p:sp>
    </p:spTree>
    <p:extLst>
      <p:ext uri="{BB962C8B-B14F-4D97-AF65-F5344CB8AC3E}">
        <p14:creationId xmlns:p14="http://schemas.microsoft.com/office/powerpoint/2010/main" val="27944471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62</a:t>
            </a:fld>
            <a:endParaRPr lang="en-US" dirty="0"/>
          </a:p>
        </p:txBody>
      </p:sp>
    </p:spTree>
    <p:extLst>
      <p:ext uri="{BB962C8B-B14F-4D97-AF65-F5344CB8AC3E}">
        <p14:creationId xmlns:p14="http://schemas.microsoft.com/office/powerpoint/2010/main" val="29398589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organize the information in this class, the standard tools are divided into five categories.  These categories are:</a:t>
            </a:r>
          </a:p>
          <a:p>
            <a:pPr marL="685800" lvl="1" indent="-228600">
              <a:buFont typeface="Arial" panose="020B0604020202020204" pitchFamily="34" charset="0"/>
              <a:buChar char="•"/>
            </a:pPr>
            <a:r>
              <a:rPr lang="en-US" b="1" baseline="0" dirty="0" smtClean="0"/>
              <a:t>Workstation</a:t>
            </a:r>
            <a:r>
              <a:rPr lang="en-US" baseline="0" dirty="0" smtClean="0"/>
              <a:t> – These are the tools that are standard and always installed and used by the engineer on their workstation environment.</a:t>
            </a:r>
          </a:p>
          <a:p>
            <a:pPr marL="685800" lvl="1" indent="-228600">
              <a:buFont typeface="Arial" panose="020B0604020202020204" pitchFamily="34" charset="0"/>
              <a:buChar char="•"/>
            </a:pPr>
            <a:r>
              <a:rPr lang="en-US" b="1" baseline="0" dirty="0" smtClean="0"/>
              <a:t>CDP Infrastructure </a:t>
            </a:r>
            <a:r>
              <a:rPr lang="en-US" baseline="0" dirty="0" smtClean="0"/>
              <a:t>– These are the tools that are always used in all </a:t>
            </a:r>
            <a:r>
              <a:rPr lang="en-US" baseline="0" dirty="0" err="1" smtClean="0"/>
              <a:t>microService</a:t>
            </a:r>
            <a:r>
              <a:rPr lang="en-US" baseline="0" dirty="0" smtClean="0"/>
              <a:t> implementation technologies and form the basis for the CDP system itself</a:t>
            </a:r>
          </a:p>
          <a:p>
            <a:pPr marL="685800" lvl="1" indent="-228600">
              <a:buFont typeface="Arial" panose="020B0604020202020204" pitchFamily="34" charset="0"/>
              <a:buChar char="•"/>
            </a:pPr>
            <a:r>
              <a:rPr lang="en-US" b="1" baseline="0" dirty="0" smtClean="0"/>
              <a:t>Build System </a:t>
            </a:r>
            <a:r>
              <a:rPr lang="en-US" baseline="0" dirty="0" smtClean="0"/>
              <a:t>– These are the tools used to perform the build, test, analysis, packaging, and repository management of the </a:t>
            </a:r>
            <a:r>
              <a:rPr lang="en-US" baseline="0" dirty="0" err="1" smtClean="0"/>
              <a:t>microService</a:t>
            </a:r>
            <a:r>
              <a:rPr lang="en-US" baseline="0" dirty="0" smtClean="0"/>
              <a:t> image.  These tools will always be run within a </a:t>
            </a:r>
            <a:r>
              <a:rPr lang="en-US" baseline="0" dirty="0" err="1" smtClean="0"/>
              <a:t>Jenkin</a:t>
            </a:r>
            <a:r>
              <a:rPr lang="en-US" baseline="0" dirty="0" smtClean="0"/>
              <a:t> system, but the tools themselves will vary from one technology to another.  This course describes the java-based </a:t>
            </a:r>
            <a:r>
              <a:rPr lang="en-US" baseline="0" dirty="0" err="1" smtClean="0"/>
              <a:t>microService</a:t>
            </a:r>
            <a:r>
              <a:rPr lang="en-US" baseline="0" dirty="0" smtClean="0"/>
              <a:t> tooling.</a:t>
            </a:r>
          </a:p>
          <a:p>
            <a:pPr marL="685800" lvl="1" indent="-228600">
              <a:buFont typeface="Arial" panose="020B0604020202020204" pitchFamily="34" charset="0"/>
              <a:buChar char="•"/>
            </a:pPr>
            <a:r>
              <a:rPr lang="en-US" b="1" baseline="0" dirty="0" smtClean="0"/>
              <a:t>Runtime</a:t>
            </a:r>
            <a:r>
              <a:rPr lang="en-US" baseline="0" dirty="0" smtClean="0"/>
              <a:t> – These are the tools that are always used for every </a:t>
            </a:r>
            <a:r>
              <a:rPr lang="en-US" baseline="0" dirty="0" err="1" smtClean="0"/>
              <a:t>microService</a:t>
            </a:r>
            <a:r>
              <a:rPr lang="en-US" baseline="0" dirty="0" smtClean="0"/>
              <a:t> implementation to execute the </a:t>
            </a:r>
            <a:r>
              <a:rPr lang="en-US" baseline="0" dirty="0" err="1" smtClean="0"/>
              <a:t>microService</a:t>
            </a:r>
            <a:r>
              <a:rPr lang="en-US" baseline="0" dirty="0" smtClean="0"/>
              <a:t>.</a:t>
            </a:r>
          </a:p>
          <a:p>
            <a:pPr marL="685800" lvl="1" indent="-228600">
              <a:buFont typeface="Arial" panose="020B0604020202020204" pitchFamily="34" charset="0"/>
              <a:buChar char="•"/>
            </a:pPr>
            <a:r>
              <a:rPr lang="en-US" b="1" baseline="0" dirty="0" smtClean="0"/>
              <a:t>Monitoring</a:t>
            </a:r>
            <a:r>
              <a:rPr lang="en-US" baseline="0" dirty="0" smtClean="0"/>
              <a:t> – These are the tools used to monitor the </a:t>
            </a:r>
            <a:r>
              <a:rPr lang="en-US" baseline="0" dirty="0" err="1" smtClean="0"/>
              <a:t>microService</a:t>
            </a:r>
            <a:r>
              <a:rPr lang="en-US" baseline="0" dirty="0" smtClean="0"/>
              <a:t> execution and are common for all implementation technologies.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63</a:t>
            </a:fld>
            <a:endParaRPr lang="en-US" dirty="0"/>
          </a:p>
        </p:txBody>
      </p:sp>
    </p:spTree>
    <p:extLst>
      <p:ext uri="{BB962C8B-B14F-4D97-AF65-F5344CB8AC3E}">
        <p14:creationId xmlns:p14="http://schemas.microsoft.com/office/powerpoint/2010/main" val="76410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65</a:t>
            </a:fld>
            <a:endParaRPr lang="en-US" dirty="0"/>
          </a:p>
        </p:txBody>
      </p:sp>
    </p:spTree>
    <p:extLst>
      <p:ext uri="{BB962C8B-B14F-4D97-AF65-F5344CB8AC3E}">
        <p14:creationId xmlns:p14="http://schemas.microsoft.com/office/powerpoint/2010/main" val="34957012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66</a:t>
            </a:fld>
            <a:endParaRPr lang="en-US" dirty="0"/>
          </a:p>
        </p:txBody>
      </p:sp>
    </p:spTree>
    <p:extLst>
      <p:ext uri="{BB962C8B-B14F-4D97-AF65-F5344CB8AC3E}">
        <p14:creationId xmlns:p14="http://schemas.microsoft.com/office/powerpoint/2010/main" val="8507633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69</a:t>
            </a:fld>
            <a:endParaRPr lang="en-US" dirty="0"/>
          </a:p>
        </p:txBody>
      </p:sp>
    </p:spTree>
    <p:extLst>
      <p:ext uri="{BB962C8B-B14F-4D97-AF65-F5344CB8AC3E}">
        <p14:creationId xmlns:p14="http://schemas.microsoft.com/office/powerpoint/2010/main" val="39666132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71</a:t>
            </a:fld>
            <a:endParaRPr lang="en-US" dirty="0"/>
          </a:p>
        </p:txBody>
      </p:sp>
    </p:spTree>
    <p:extLst>
      <p:ext uri="{BB962C8B-B14F-4D97-AF65-F5344CB8AC3E}">
        <p14:creationId xmlns:p14="http://schemas.microsoft.com/office/powerpoint/2010/main" val="3736766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72</a:t>
            </a:fld>
            <a:endParaRPr lang="en-US" dirty="0"/>
          </a:p>
        </p:txBody>
      </p:sp>
    </p:spTree>
    <p:extLst>
      <p:ext uri="{BB962C8B-B14F-4D97-AF65-F5344CB8AC3E}">
        <p14:creationId xmlns:p14="http://schemas.microsoft.com/office/powerpoint/2010/main" val="25878554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73</a:t>
            </a:fld>
            <a:endParaRPr lang="en-US" dirty="0"/>
          </a:p>
        </p:txBody>
      </p:sp>
    </p:spTree>
    <p:extLst>
      <p:ext uri="{BB962C8B-B14F-4D97-AF65-F5344CB8AC3E}">
        <p14:creationId xmlns:p14="http://schemas.microsoft.com/office/powerpoint/2010/main" val="24266880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74</a:t>
            </a:fld>
            <a:endParaRPr lang="en-US" dirty="0"/>
          </a:p>
        </p:txBody>
      </p:sp>
    </p:spTree>
    <p:extLst>
      <p:ext uri="{BB962C8B-B14F-4D97-AF65-F5344CB8AC3E}">
        <p14:creationId xmlns:p14="http://schemas.microsoft.com/office/powerpoint/2010/main" val="35838426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75</a:t>
            </a:fld>
            <a:endParaRPr lang="en-US" dirty="0"/>
          </a:p>
        </p:txBody>
      </p:sp>
    </p:spTree>
    <p:extLst>
      <p:ext uri="{BB962C8B-B14F-4D97-AF65-F5344CB8AC3E}">
        <p14:creationId xmlns:p14="http://schemas.microsoft.com/office/powerpoint/2010/main" val="1495465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CDP uses a system integration approach to CI/CD, using the best tools available for each of the tasks in</a:t>
            </a:r>
            <a:r>
              <a:rPr lang="en-US" baseline="0" dirty="0" smtClean="0"/>
              <a:t> implementing CI/CD.  These tools are integrated together by the CDP infrastructure and used to implement the CI/CD process the way we need it to operate.</a:t>
            </a:r>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a:t>
            </a:fld>
            <a:endParaRPr lang="en-US" dirty="0"/>
          </a:p>
        </p:txBody>
      </p:sp>
    </p:spTree>
    <p:extLst>
      <p:ext uri="{BB962C8B-B14F-4D97-AF65-F5344CB8AC3E}">
        <p14:creationId xmlns:p14="http://schemas.microsoft.com/office/powerpoint/2010/main" val="35698875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76</a:t>
            </a:fld>
            <a:endParaRPr lang="en-US" dirty="0"/>
          </a:p>
        </p:txBody>
      </p:sp>
    </p:spTree>
    <p:extLst>
      <p:ext uri="{BB962C8B-B14F-4D97-AF65-F5344CB8AC3E}">
        <p14:creationId xmlns:p14="http://schemas.microsoft.com/office/powerpoint/2010/main" val="18861326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B9633B-15E8-8646-A6B7-A3D72C80C99D}" type="slidenum">
              <a:rPr lang="en-US" smtClean="0"/>
              <a:pPr>
                <a:defRPr/>
              </a:pPr>
              <a:t>77</a:t>
            </a:fld>
            <a:endParaRPr lang="en-US" dirty="0"/>
          </a:p>
        </p:txBody>
      </p:sp>
    </p:spTree>
    <p:extLst>
      <p:ext uri="{BB962C8B-B14F-4D97-AF65-F5344CB8AC3E}">
        <p14:creationId xmlns:p14="http://schemas.microsoft.com/office/powerpoint/2010/main" val="220007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9</a:t>
            </a:fld>
            <a:endParaRPr lang="en-US" dirty="0"/>
          </a:p>
        </p:txBody>
      </p:sp>
    </p:spTree>
    <p:extLst>
      <p:ext uri="{BB962C8B-B14F-4D97-AF65-F5344CB8AC3E}">
        <p14:creationId xmlns:p14="http://schemas.microsoft.com/office/powerpoint/2010/main" val="1329658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organize the information in this class, the standard tools are divided into five categories.  These categories are:</a:t>
            </a:r>
          </a:p>
          <a:p>
            <a:pPr marL="685800" lvl="1" indent="-228600">
              <a:buFont typeface="Arial" panose="020B0604020202020204" pitchFamily="34" charset="0"/>
              <a:buChar char="•"/>
            </a:pPr>
            <a:r>
              <a:rPr lang="en-US" b="1" baseline="0" dirty="0" smtClean="0"/>
              <a:t>Workstation</a:t>
            </a:r>
            <a:r>
              <a:rPr lang="en-US" baseline="0" dirty="0" smtClean="0"/>
              <a:t> – These are the tools that are standard and always installed and used by the engineer on their workstation environment.</a:t>
            </a:r>
          </a:p>
          <a:p>
            <a:pPr marL="685800" lvl="1" indent="-228600">
              <a:buFont typeface="Arial" panose="020B0604020202020204" pitchFamily="34" charset="0"/>
              <a:buChar char="•"/>
            </a:pPr>
            <a:r>
              <a:rPr lang="en-US" b="1" baseline="0" dirty="0" smtClean="0"/>
              <a:t>CDP Infrastructure </a:t>
            </a:r>
            <a:r>
              <a:rPr lang="en-US" baseline="0" dirty="0" smtClean="0"/>
              <a:t>– These are the tools that are always used in all </a:t>
            </a:r>
            <a:r>
              <a:rPr lang="en-US" baseline="0" dirty="0" err="1" smtClean="0"/>
              <a:t>microService</a:t>
            </a:r>
            <a:r>
              <a:rPr lang="en-US" baseline="0" dirty="0" smtClean="0"/>
              <a:t> implementation technologies and form the basis for the CDP system itself.</a:t>
            </a:r>
          </a:p>
          <a:p>
            <a:pPr marL="685800" lvl="1" indent="-228600">
              <a:buFont typeface="Arial" panose="020B0604020202020204" pitchFamily="34" charset="0"/>
              <a:buChar char="•"/>
            </a:pPr>
            <a:r>
              <a:rPr lang="en-US" b="1" baseline="0" dirty="0" smtClean="0"/>
              <a:t>Build System </a:t>
            </a:r>
            <a:r>
              <a:rPr lang="en-US" baseline="0" dirty="0" smtClean="0"/>
              <a:t>– These are the tools used to perform the build, test, analysis, packaging, and repository management of the </a:t>
            </a:r>
            <a:r>
              <a:rPr lang="en-US" baseline="0" dirty="0" err="1" smtClean="0"/>
              <a:t>microService</a:t>
            </a:r>
            <a:r>
              <a:rPr lang="en-US" baseline="0" dirty="0" smtClean="0"/>
              <a:t> image.  These tools will always be run within a </a:t>
            </a:r>
            <a:r>
              <a:rPr lang="en-US" baseline="0" dirty="0" err="1" smtClean="0"/>
              <a:t>Jenkin</a:t>
            </a:r>
            <a:r>
              <a:rPr lang="en-US" baseline="0" dirty="0" smtClean="0"/>
              <a:t> system, but the tools themselves will vary from one technology to another.  This course describes the java-based </a:t>
            </a:r>
            <a:r>
              <a:rPr lang="en-US" baseline="0" dirty="0" err="1" smtClean="0"/>
              <a:t>microService</a:t>
            </a:r>
            <a:r>
              <a:rPr lang="en-US" baseline="0" dirty="0" smtClean="0"/>
              <a:t> tooling.</a:t>
            </a:r>
          </a:p>
          <a:p>
            <a:pPr marL="685800" lvl="1" indent="-228600">
              <a:buFont typeface="Arial" panose="020B0604020202020204" pitchFamily="34" charset="0"/>
              <a:buChar char="•"/>
            </a:pPr>
            <a:r>
              <a:rPr lang="en-US" b="1" baseline="0" dirty="0" smtClean="0"/>
              <a:t>Runtime</a:t>
            </a:r>
            <a:r>
              <a:rPr lang="en-US" baseline="0" dirty="0" smtClean="0"/>
              <a:t> – These are the tools that are always used for every </a:t>
            </a:r>
            <a:r>
              <a:rPr lang="en-US" baseline="0" dirty="0" err="1" smtClean="0"/>
              <a:t>microService</a:t>
            </a:r>
            <a:r>
              <a:rPr lang="en-US" baseline="0" dirty="0" smtClean="0"/>
              <a:t> implementation to execute the </a:t>
            </a:r>
            <a:r>
              <a:rPr lang="en-US" baseline="0" dirty="0" err="1" smtClean="0"/>
              <a:t>microService</a:t>
            </a:r>
            <a:r>
              <a:rPr lang="en-US" baseline="0" dirty="0" smtClean="0"/>
              <a:t>.</a:t>
            </a:r>
          </a:p>
          <a:p>
            <a:pPr marL="685800" lvl="1" indent="-228600">
              <a:buFont typeface="Arial" panose="020B0604020202020204" pitchFamily="34" charset="0"/>
              <a:buChar char="•"/>
            </a:pPr>
            <a:r>
              <a:rPr lang="en-US" b="1" baseline="0" dirty="0" smtClean="0"/>
              <a:t>Monitoring</a:t>
            </a:r>
            <a:r>
              <a:rPr lang="en-US" baseline="0" dirty="0" smtClean="0"/>
              <a:t> – These are the tools used to monitor the </a:t>
            </a:r>
            <a:r>
              <a:rPr lang="en-US" baseline="0" dirty="0" err="1" smtClean="0"/>
              <a:t>microService</a:t>
            </a:r>
            <a:r>
              <a:rPr lang="en-US" baseline="0" dirty="0" smtClean="0"/>
              <a:t> execution and are common for all implementation technologies.</a:t>
            </a:r>
            <a:endParaRPr lang="en-US" dirty="0" smtClean="0"/>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10</a:t>
            </a:fld>
            <a:endParaRPr lang="en-US" dirty="0"/>
          </a:p>
        </p:txBody>
      </p:sp>
    </p:spTree>
    <p:extLst>
      <p:ext uri="{BB962C8B-B14F-4D97-AF65-F5344CB8AC3E}">
        <p14:creationId xmlns:p14="http://schemas.microsoft.com/office/powerpoint/2010/main" val="1450439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Eclipse was developed from the IBM VisualAge IDE and was donated</a:t>
            </a:r>
            <a:r>
              <a:rPr lang="en-US" baseline="0" dirty="0" smtClean="0"/>
              <a:t> to the open source community by IBM.  In order to maintain Eclipse as a free and independent IDE, the Eclipse Foundation was formed.</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The Eclipse Foundation is a not-for-profit, member supported corporation that hosts the Eclipse projects and helps cultivate both an open source community and an ecosystem of complementary products and services.</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The Eclipse Project was originally created by IBM in November 2001 and supported by a consortium of software vendors. The Eclipse Foundation was created in January 2004 as an independent not-for-profit corporation to act as the steward of the Eclipse community. The independent not-for-profit corporation was created to allow a vendor neutral and open, transparent community to be established around Eclipse. Today, the Eclipse community consists of individuals and organizations from a cross section of the software industry.</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The Eclipse Foundation is funded by annual dues from it’s members and governed by a Board of Directors. Strategic Developers and Strategic Consumers hold seats on this Board, as do representatives elected by Add-in Providers and Open Source committers. The Foundation employs a full-time professional</a:t>
            </a:r>
            <a:r>
              <a:rPr lang="en-US" sz="1200" b="0" i="0" kern="1200" baseline="0" dirty="0" smtClean="0">
                <a:solidFill>
                  <a:schemeClr val="tx1"/>
                </a:solidFill>
                <a:effectLst/>
                <a:latin typeface="+mn-lt"/>
                <a:ea typeface="+mn-ea"/>
                <a:cs typeface="+mn-cs"/>
              </a:rPr>
              <a:t> staff</a:t>
            </a:r>
            <a:r>
              <a:rPr lang="en-US" sz="1200" b="0" i="0" kern="1200" dirty="0" smtClean="0">
                <a:solidFill>
                  <a:schemeClr val="tx1"/>
                </a:solidFill>
                <a:effectLst/>
                <a:latin typeface="+mn-lt"/>
                <a:ea typeface="+mn-ea"/>
                <a:cs typeface="+mn-cs"/>
              </a:rPr>
              <a:t> to provide services to the community but does not employ the open source developers, called committers, which actually work on the Eclipse projects. Eclipse committers are typically employed by organizations or are independent developers that volunteer their time to work on an open source project.</a:t>
            </a:r>
          </a:p>
          <a:p>
            <a:endParaRPr lang="en-US" sz="1200" b="0" i="0" kern="1200" dirty="0" smtClean="0">
              <a:solidFill>
                <a:schemeClr val="tx1"/>
              </a:solidFill>
              <a:effectLst/>
              <a:latin typeface="+mn-lt"/>
              <a:ea typeface="+mn-ea"/>
              <a:cs typeface="+mn-cs"/>
            </a:endParaRPr>
          </a:p>
          <a:p>
            <a:pPr marL="0" indent="0">
              <a:buFontTx/>
              <a:buNone/>
            </a:pPr>
            <a:r>
              <a:rPr lang="en-US" sz="1200" b="0" i="0" kern="1200" dirty="0" smtClean="0">
                <a:solidFill>
                  <a:schemeClr val="tx1"/>
                </a:solidFill>
                <a:effectLst/>
                <a:latin typeface="+mn-lt"/>
                <a:ea typeface="+mn-ea"/>
                <a:cs typeface="+mn-cs"/>
              </a:rPr>
              <a:t>In general, the Eclipse Foundation provides four services to the Eclipse community: </a:t>
            </a:r>
          </a:p>
          <a:p>
            <a:pPr marL="0" indent="0">
              <a:buFontTx/>
              <a:buNone/>
            </a:pPr>
            <a:r>
              <a:rPr lang="en-US" sz="1200" b="0"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1) IT Infrastructure, 2) Intellectual Property Management, 3) Development processes</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4) Ecosystem Development. </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Full-time staff are associated with each of these areas and work with the greater Eclipse community to assist in meeting the needs of the stakeholders.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Industry leaders Borland, IBM, MERANT, QNX Software Systems, Rational Software, Red Hat, SuSE, TogetherSoft and Webgain formed the initial Eclipse.org Board of Stewards in November 2001. By the end of 2003, this initial consortium had grown to over 80 members.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 Feb 2, 2004 the Eclipse Board of Stewards announced Eclipse’s reorganization into a not-for-profit corporation. </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Originally a consortium that formed when IBM released the Eclipse Platform into Open Source, Eclipse became an independent body that drives the platform’s evolution to benefit the providers of software development offerings and end-users. </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All technology and source code provided to and developed by this fast-growing community is made available royalty-free via the Eclipse Public License.</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11</a:t>
            </a:fld>
            <a:endParaRPr lang="en-US" dirty="0"/>
          </a:p>
        </p:txBody>
      </p:sp>
    </p:spTree>
    <p:extLst>
      <p:ext uri="{BB962C8B-B14F-4D97-AF65-F5344CB8AC3E}">
        <p14:creationId xmlns:p14="http://schemas.microsoft.com/office/powerpoint/2010/main" val="1444124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t>The Eclipse Foundation maintains a web presence at </a:t>
            </a:r>
            <a:r>
              <a:rPr lang="en-US" dirty="0" smtClean="0">
                <a:hlinkClick r:id="rId3"/>
              </a:rPr>
              <a:t>http://www.Eclipse.org</a:t>
            </a:r>
            <a:r>
              <a:rPr lang="en-US" dirty="0" smtClean="0"/>
              <a:t>.</a:t>
            </a:r>
          </a:p>
          <a:p>
            <a:endParaRPr lang="en-US" dirty="0"/>
          </a:p>
        </p:txBody>
      </p:sp>
      <p:sp>
        <p:nvSpPr>
          <p:cNvPr id="4" name="Slide Number Placeholder 3"/>
          <p:cNvSpPr>
            <a:spLocks noGrp="1"/>
          </p:cNvSpPr>
          <p:nvPr>
            <p:ph type="sldNum" sz="quarter" idx="10"/>
          </p:nvPr>
        </p:nvSpPr>
        <p:spPr/>
        <p:txBody>
          <a:bodyPr/>
          <a:lstStyle/>
          <a:p>
            <a:fld id="{BCFD9196-B747-C840-B910-EBFFFCF7545D}" type="slidenum">
              <a:rPr lang="en-US" smtClean="0"/>
              <a:t>12</a:t>
            </a:fld>
            <a:endParaRPr lang="en-US" dirty="0"/>
          </a:p>
        </p:txBody>
      </p:sp>
    </p:spTree>
    <p:extLst>
      <p:ext uri="{BB962C8B-B14F-4D97-AF65-F5344CB8AC3E}">
        <p14:creationId xmlns:p14="http://schemas.microsoft.com/office/powerpoint/2010/main" val="17711130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Option 1">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11275589" y="6061077"/>
            <a:ext cx="511174" cy="511174"/>
          </a:xfrm>
          <a:prstGeom prst="rect">
            <a:avLst/>
          </a:prstGeom>
        </p:spPr>
      </p:pic>
      <p:sp>
        <p:nvSpPr>
          <p:cNvPr id="14" name="Text Placeholder 13"/>
          <p:cNvSpPr>
            <a:spLocks noGrp="1"/>
          </p:cNvSpPr>
          <p:nvPr>
            <p:ph type="body" sz="quarter" idx="14"/>
          </p:nvPr>
        </p:nvSpPr>
        <p:spPr>
          <a:xfrm>
            <a:off x="498799" y="594859"/>
            <a:ext cx="5609823" cy="244486"/>
          </a:xfrm>
        </p:spPr>
        <p:txBody>
          <a:bodyPr/>
          <a:lstStyle>
            <a:lvl1pPr marL="0" indent="0">
              <a:spcAft>
                <a:spcPts val="400"/>
              </a:spcAft>
              <a:buFontTx/>
              <a:buNone/>
              <a:defRPr sz="1400" b="0" i="0">
                <a:solidFill>
                  <a:schemeClr val="bg2"/>
                </a:solidFill>
              </a:defRPr>
            </a:lvl1pPr>
            <a:lvl2pPr marL="0" indent="0">
              <a:spcAft>
                <a:spcPts val="400"/>
              </a:spcAft>
              <a:buFontTx/>
              <a:buNone/>
              <a:defRPr sz="1400">
                <a:solidFill>
                  <a:schemeClr val="bg2"/>
                </a:solidFill>
              </a:defRPr>
            </a:lvl2pPr>
            <a:lvl3pPr marL="0" indent="0">
              <a:spcAft>
                <a:spcPts val="400"/>
              </a:spcAft>
              <a:buFontTx/>
              <a:buNone/>
              <a:defRPr sz="1400">
                <a:solidFill>
                  <a:schemeClr val="bg2"/>
                </a:solidFill>
              </a:defRPr>
            </a:lvl3pPr>
            <a:lvl4pPr marL="0" indent="0">
              <a:spcAft>
                <a:spcPts val="400"/>
              </a:spcAft>
              <a:buFontTx/>
              <a:buNone/>
              <a:defRPr sz="1400">
                <a:solidFill>
                  <a:schemeClr val="bg2"/>
                </a:solidFill>
              </a:defRPr>
            </a:lvl4pPr>
            <a:lvl5pPr marL="0" indent="0">
              <a:spcAft>
                <a:spcPts val="400"/>
              </a:spcAft>
              <a:buFontTx/>
              <a:buNone/>
              <a:defRPr sz="14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8798" y="927100"/>
            <a:ext cx="11209064" cy="1523098"/>
          </a:xfrm>
          <a:effectLst/>
        </p:spPr>
        <p:txBody>
          <a:bodyPr anchor="b"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8"/>
          </p:nvPr>
        </p:nvSpPr>
        <p:spPr>
          <a:xfrm>
            <a:off x="498798" y="2459736"/>
            <a:ext cx="11213719" cy="914400"/>
          </a:xfrm>
          <a:effectLst/>
        </p:spPr>
        <p:txBody>
          <a:bodyPr/>
          <a:lstStyle>
            <a:lvl1pPr>
              <a:defRPr/>
            </a:lvl1pPr>
          </a:lstStyle>
          <a:p>
            <a:pPr lvl="0"/>
            <a:r>
              <a:rPr lang="en-US" smtClean="0"/>
              <a:t>Click to edit Master text styles</a:t>
            </a:r>
          </a:p>
        </p:txBody>
      </p:sp>
      <p:sp>
        <p:nvSpPr>
          <p:cNvPr id="10" name="Text Placeholder 9"/>
          <p:cNvSpPr>
            <a:spLocks noGrp="1"/>
          </p:cNvSpPr>
          <p:nvPr>
            <p:ph type="body" sz="quarter" idx="13"/>
          </p:nvPr>
        </p:nvSpPr>
        <p:spPr>
          <a:xfrm>
            <a:off x="498799" y="3474721"/>
            <a:ext cx="5609823" cy="2335211"/>
          </a:xfrm>
        </p:spPr>
        <p:txBody>
          <a:bodyPr/>
          <a:lstStyle>
            <a:lvl1pPr marL="0" indent="0">
              <a:lnSpc>
                <a:spcPct val="100000"/>
              </a:lnSpc>
              <a:spcAft>
                <a:spcPts val="600"/>
              </a:spcAft>
              <a:buFontTx/>
              <a:buNone/>
              <a:defRPr sz="2000">
                <a:solidFill>
                  <a:schemeClr val="bg2"/>
                </a:solidFill>
              </a:defRPr>
            </a:lvl1pPr>
            <a:lvl2pPr marL="0" indent="0">
              <a:lnSpc>
                <a:spcPct val="100000"/>
              </a:lnSpc>
              <a:spcAft>
                <a:spcPts val="600"/>
              </a:spcAft>
              <a:buFontTx/>
              <a:buNone/>
              <a:defRPr sz="2000">
                <a:solidFill>
                  <a:schemeClr val="bg2"/>
                </a:solidFill>
              </a:defRPr>
            </a:lvl2pPr>
            <a:lvl3pPr marL="0" indent="0">
              <a:lnSpc>
                <a:spcPct val="100000"/>
              </a:lnSpc>
              <a:spcAft>
                <a:spcPts val="600"/>
              </a:spcAft>
              <a:buFontTx/>
              <a:buNone/>
              <a:defRPr sz="2000">
                <a:solidFill>
                  <a:schemeClr val="bg2"/>
                </a:solidFill>
              </a:defRPr>
            </a:lvl3pPr>
            <a:lvl4pPr marL="0" indent="0">
              <a:lnSpc>
                <a:spcPct val="100000"/>
              </a:lnSpc>
              <a:spcAft>
                <a:spcPts val="600"/>
              </a:spcAft>
              <a:buFontTx/>
              <a:buNone/>
              <a:defRPr sz="2000">
                <a:solidFill>
                  <a:schemeClr val="bg2"/>
                </a:solidFill>
              </a:defRPr>
            </a:lvl4pPr>
            <a:lvl5pPr marL="0" indent="0">
              <a:lnSpc>
                <a:spcPct val="100000"/>
              </a:lnSpc>
              <a:spcAft>
                <a:spcPts val="600"/>
              </a:spcAft>
              <a:buFontTx/>
              <a:buNone/>
              <a:defRPr sz="20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tx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tx1"/>
                </a:solidFill>
              </a:rPr>
              <a:t> </a:t>
            </a:r>
          </a:p>
        </p:txBody>
      </p:sp>
    </p:spTree>
    <p:extLst>
      <p:ext uri="{BB962C8B-B14F-4D97-AF65-F5344CB8AC3E}">
        <p14:creationId xmlns:p14="http://schemas.microsoft.com/office/powerpoint/2010/main" val="21899143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Option 2">
    <p:spTree>
      <p:nvGrpSpPr>
        <p:cNvPr id="1" name=""/>
        <p:cNvGrpSpPr/>
        <p:nvPr/>
      </p:nvGrpSpPr>
      <p:grpSpPr>
        <a:xfrm>
          <a:off x="0" y="0"/>
          <a:ext cx="0" cy="0"/>
          <a:chOff x="0" y="0"/>
          <a:chExt cx="0" cy="0"/>
        </a:xfrm>
      </p:grpSpPr>
      <p:sp>
        <p:nvSpPr>
          <p:cNvPr id="3" name="Rectangle 2"/>
          <p:cNvSpPr/>
          <p:nvPr userDrawn="1"/>
        </p:nvSpPr>
        <p:spPr>
          <a:xfrm>
            <a:off x="0" y="774701"/>
            <a:ext cx="12188825" cy="60833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 name="Title 1"/>
          <p:cNvSpPr>
            <a:spLocks noGrp="1"/>
          </p:cNvSpPr>
          <p:nvPr>
            <p:ph type="title" hasCustomPrompt="1"/>
          </p:nvPr>
        </p:nvSpPr>
        <p:spPr bwMode="white">
          <a:xfrm>
            <a:off x="498798" y="1634067"/>
            <a:ext cx="11209064" cy="1515534"/>
          </a:xfrm>
        </p:spPr>
        <p:txBody>
          <a:bodyPr anchor="b" anchorCtr="0"/>
          <a:lstStyle>
            <a:lvl1pPr>
              <a:lnSpc>
                <a:spcPct val="82000"/>
              </a:lnSpc>
              <a:spcAft>
                <a:spcPts val="800"/>
              </a:spcAft>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bwMode="white">
          <a:xfrm>
            <a:off x="498799" y="3608390"/>
            <a:ext cx="5609823" cy="2246311"/>
          </a:xfrm>
        </p:spPr>
        <p:txBody>
          <a:bodyPr/>
          <a:lstStyle>
            <a:lvl1pPr marL="0" indent="0">
              <a:lnSpc>
                <a:spcPct val="90000"/>
              </a:lnSpc>
              <a:spcAft>
                <a:spcPts val="600"/>
              </a:spcAft>
              <a:buFontTx/>
              <a:buNone/>
              <a:defRPr sz="2400">
                <a:solidFill>
                  <a:schemeClr val="tx1"/>
                </a:solidFill>
              </a:defRPr>
            </a:lvl1pPr>
            <a:lvl2pPr marL="0" indent="0">
              <a:lnSpc>
                <a:spcPct val="90000"/>
              </a:lnSpc>
              <a:spcAft>
                <a:spcPts val="600"/>
              </a:spcAft>
              <a:buFontTx/>
              <a:buNone/>
              <a:defRPr sz="2400">
                <a:solidFill>
                  <a:schemeClr val="tx1"/>
                </a:solidFill>
              </a:defRPr>
            </a:lvl2pPr>
            <a:lvl3pPr marL="0" indent="0">
              <a:lnSpc>
                <a:spcPct val="90000"/>
              </a:lnSpc>
              <a:spcAft>
                <a:spcPts val="600"/>
              </a:spcAft>
              <a:buFontTx/>
              <a:buNone/>
              <a:defRPr sz="2400">
                <a:solidFill>
                  <a:schemeClr val="tx1"/>
                </a:solidFill>
              </a:defRPr>
            </a:lvl3pPr>
            <a:lvl4pPr marL="0" indent="0">
              <a:lnSpc>
                <a:spcPct val="90000"/>
              </a:lnSpc>
              <a:spcAft>
                <a:spcPts val="600"/>
              </a:spcAft>
              <a:buFontTx/>
              <a:buNone/>
              <a:defRPr sz="2400">
                <a:solidFill>
                  <a:schemeClr val="tx1"/>
                </a:solidFill>
              </a:defRPr>
            </a:lvl4pPr>
            <a:lvl5pPr marL="0" indent="0">
              <a:lnSpc>
                <a:spcPct val="90000"/>
              </a:lnSpc>
              <a:spcAft>
                <a:spcPts val="600"/>
              </a:spcAft>
              <a:buFontTx/>
              <a:buNone/>
              <a:defRPr sz="24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11290296" y="6075784"/>
            <a:ext cx="496467" cy="496467"/>
          </a:xfrm>
          <a:prstGeom prst="rect">
            <a:avLst/>
          </a:prstGeom>
        </p:spPr>
      </p:pic>
      <p:sp>
        <p:nvSpPr>
          <p:cNvPr id="6"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1"/>
                </a:solidFill>
              </a:rPr>
              <a:t> </a:t>
            </a:r>
          </a:p>
        </p:txBody>
      </p:sp>
    </p:spTree>
    <p:extLst>
      <p:ext uri="{BB962C8B-B14F-4D97-AF65-F5344CB8AC3E}">
        <p14:creationId xmlns:p14="http://schemas.microsoft.com/office/powerpoint/2010/main" val="22114947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Option 3">
    <p:spTree>
      <p:nvGrpSpPr>
        <p:cNvPr id="1" name=""/>
        <p:cNvGrpSpPr/>
        <p:nvPr/>
      </p:nvGrpSpPr>
      <p:grpSpPr>
        <a:xfrm>
          <a:off x="0" y="0"/>
          <a:ext cx="0" cy="0"/>
          <a:chOff x="0" y="0"/>
          <a:chExt cx="0" cy="0"/>
        </a:xfrm>
      </p:grpSpPr>
      <p:sp>
        <p:nvSpPr>
          <p:cNvPr id="3" name="Rectangle 2"/>
          <p:cNvSpPr/>
          <p:nvPr userDrawn="1"/>
        </p:nvSpPr>
        <p:spPr>
          <a:xfrm>
            <a:off x="0" y="774701"/>
            <a:ext cx="12188825" cy="60833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 name="Title 1"/>
          <p:cNvSpPr>
            <a:spLocks noGrp="1"/>
          </p:cNvSpPr>
          <p:nvPr>
            <p:ph type="title" hasCustomPrompt="1"/>
          </p:nvPr>
        </p:nvSpPr>
        <p:spPr bwMode="white">
          <a:xfrm>
            <a:off x="498798" y="1642533"/>
            <a:ext cx="11209064" cy="1512147"/>
          </a:xfrm>
        </p:spPr>
        <p:txBody>
          <a:bodyPr anchor="b" anchorCtr="0"/>
          <a:lstStyle>
            <a:lvl1pPr>
              <a:lnSpc>
                <a:spcPct val="82000"/>
              </a:lnSpc>
              <a:spcAft>
                <a:spcPts val="800"/>
              </a:spcAft>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bwMode="white">
          <a:xfrm>
            <a:off x="498799" y="3608390"/>
            <a:ext cx="5609823" cy="2246311"/>
          </a:xfrm>
        </p:spPr>
        <p:txBody>
          <a:bodyPr/>
          <a:lstStyle>
            <a:lvl1pPr marL="0" indent="0">
              <a:lnSpc>
                <a:spcPct val="90000"/>
              </a:lnSpc>
              <a:spcAft>
                <a:spcPts val="600"/>
              </a:spcAft>
              <a:buFontTx/>
              <a:buNone/>
              <a:defRPr sz="2400">
                <a:solidFill>
                  <a:srgbClr val="FFFFFF"/>
                </a:solidFill>
              </a:defRPr>
            </a:lvl1pPr>
            <a:lvl2pPr marL="0" indent="0">
              <a:lnSpc>
                <a:spcPct val="90000"/>
              </a:lnSpc>
              <a:spcAft>
                <a:spcPts val="600"/>
              </a:spcAft>
              <a:buFontTx/>
              <a:buNone/>
              <a:defRPr sz="2400">
                <a:solidFill>
                  <a:srgbClr val="FFFFFF"/>
                </a:solidFill>
              </a:defRPr>
            </a:lvl2pPr>
            <a:lvl3pPr marL="0" indent="0">
              <a:lnSpc>
                <a:spcPct val="90000"/>
              </a:lnSpc>
              <a:spcAft>
                <a:spcPts val="600"/>
              </a:spcAft>
              <a:buFontTx/>
              <a:buNone/>
              <a:defRPr sz="2400">
                <a:solidFill>
                  <a:srgbClr val="FFFFFF"/>
                </a:solidFill>
              </a:defRPr>
            </a:lvl3pPr>
            <a:lvl4pPr marL="0" indent="0">
              <a:lnSpc>
                <a:spcPct val="90000"/>
              </a:lnSpc>
              <a:spcAft>
                <a:spcPts val="600"/>
              </a:spcAft>
              <a:buFontTx/>
              <a:buNone/>
              <a:defRPr sz="2400">
                <a:solidFill>
                  <a:srgbClr val="FFFFFF"/>
                </a:solidFill>
              </a:defRPr>
            </a:lvl4pPr>
            <a:lvl5pPr marL="0" indent="0">
              <a:lnSpc>
                <a:spcPct val="90000"/>
              </a:lnSpc>
              <a:spcAft>
                <a:spcPts val="600"/>
              </a:spcAft>
              <a:buFontTx/>
              <a:buNone/>
              <a:defRPr sz="2400">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11275589" y="6061077"/>
            <a:ext cx="511174" cy="511174"/>
          </a:xfrm>
          <a:prstGeom prst="rect">
            <a:avLst/>
          </a:prstGeom>
        </p:spPr>
      </p:pic>
      <p:sp>
        <p:nvSpPr>
          <p:cNvPr id="7"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1"/>
                </a:solidFill>
              </a:rPr>
              <a:t> </a:t>
            </a:r>
          </a:p>
        </p:txBody>
      </p:sp>
    </p:spTree>
    <p:extLst>
      <p:ext uri="{BB962C8B-B14F-4D97-AF65-F5344CB8AC3E}">
        <p14:creationId xmlns:p14="http://schemas.microsoft.com/office/powerpoint/2010/main" val="45444839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Option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8798" y="1642533"/>
            <a:ext cx="11209064" cy="1512147"/>
          </a:xfrm>
        </p:spPr>
        <p:txBody>
          <a:bodyPr anchor="b" anchorCtr="0"/>
          <a:lstStyle>
            <a:lvl1pPr>
              <a:lnSpc>
                <a:spcPct val="82000"/>
              </a:lnSpc>
              <a:spcAft>
                <a:spcPts val="800"/>
              </a:spcAft>
              <a:defRPr sz="3600">
                <a:solidFill>
                  <a:schemeClr val="tx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a:xfrm>
            <a:off x="498799" y="3608390"/>
            <a:ext cx="5609823" cy="2246311"/>
          </a:xfrm>
        </p:spPr>
        <p:txBody>
          <a:bodyPr/>
          <a:lstStyle>
            <a:lvl1pPr marL="0" indent="0">
              <a:lnSpc>
                <a:spcPct val="90000"/>
              </a:lnSpc>
              <a:spcAft>
                <a:spcPts val="600"/>
              </a:spcAft>
              <a:buFontTx/>
              <a:buNone/>
              <a:defRPr sz="2400">
                <a:solidFill>
                  <a:schemeClr val="tx2"/>
                </a:solidFill>
              </a:defRPr>
            </a:lvl1pPr>
            <a:lvl2pPr marL="0" indent="0">
              <a:lnSpc>
                <a:spcPct val="90000"/>
              </a:lnSpc>
              <a:spcAft>
                <a:spcPts val="600"/>
              </a:spcAft>
              <a:buFontTx/>
              <a:buNone/>
              <a:defRPr sz="2400">
                <a:solidFill>
                  <a:schemeClr val="tx2"/>
                </a:solidFill>
              </a:defRPr>
            </a:lvl2pPr>
            <a:lvl3pPr marL="0" indent="0">
              <a:lnSpc>
                <a:spcPct val="90000"/>
              </a:lnSpc>
              <a:spcAft>
                <a:spcPts val="600"/>
              </a:spcAft>
              <a:buFontTx/>
              <a:buNone/>
              <a:defRPr sz="2400">
                <a:solidFill>
                  <a:schemeClr val="tx2"/>
                </a:solidFill>
              </a:defRPr>
            </a:lvl3pPr>
            <a:lvl4pPr marL="0" indent="0">
              <a:lnSpc>
                <a:spcPct val="90000"/>
              </a:lnSpc>
              <a:spcAft>
                <a:spcPts val="600"/>
              </a:spcAft>
              <a:buFontTx/>
              <a:buNone/>
              <a:defRPr sz="2400">
                <a:solidFill>
                  <a:schemeClr val="tx2"/>
                </a:solidFill>
              </a:defRPr>
            </a:lvl4pPr>
            <a:lvl5pPr marL="0" indent="0">
              <a:lnSpc>
                <a:spcPct val="90000"/>
              </a:lnSpc>
              <a:spcAft>
                <a:spcPts val="600"/>
              </a:spcAft>
              <a:buFontTx/>
              <a:buNone/>
              <a:defRPr sz="2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946392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Option 5">
    <p:spTree>
      <p:nvGrpSpPr>
        <p:cNvPr id="1" name=""/>
        <p:cNvGrpSpPr/>
        <p:nvPr/>
      </p:nvGrpSpPr>
      <p:grpSpPr>
        <a:xfrm>
          <a:off x="0" y="0"/>
          <a:ext cx="0" cy="0"/>
          <a:chOff x="0" y="0"/>
          <a:chExt cx="0" cy="0"/>
        </a:xfrm>
      </p:grpSpPr>
      <p:sp>
        <p:nvSpPr>
          <p:cNvPr id="6" name="Picture Placeholder 5"/>
          <p:cNvSpPr>
            <a:spLocks noGrp="1"/>
          </p:cNvSpPr>
          <p:nvPr>
            <p:ph type="pic" sz="quarter" idx="14" hasCustomPrompt="1"/>
          </p:nvPr>
        </p:nvSpPr>
        <p:spPr>
          <a:xfrm>
            <a:off x="0" y="774700"/>
            <a:ext cx="12188825" cy="6083300"/>
          </a:xfrm>
          <a:solidFill>
            <a:schemeClr val="bg2"/>
          </a:solidFill>
        </p:spPr>
        <p:txBody>
          <a:bodyPr/>
          <a:lstStyle>
            <a:lvl1pPr>
              <a:defRPr sz="1800">
                <a:solidFill>
                  <a:schemeClr val="bg1"/>
                </a:solidFill>
              </a:defRPr>
            </a:lvl1pPr>
          </a:lstStyle>
          <a:p>
            <a:r>
              <a:rPr lang="en-US" dirty="0" smtClean="0"/>
              <a:t>Drag picture to placeholder or click icon to add. The Globe Alone logo should sit on top of picture.</a:t>
            </a:r>
          </a:p>
        </p:txBody>
      </p:sp>
      <p:sp>
        <p:nvSpPr>
          <p:cNvPr id="2" name="Title 1"/>
          <p:cNvSpPr>
            <a:spLocks noGrp="1"/>
          </p:cNvSpPr>
          <p:nvPr>
            <p:ph type="title" hasCustomPrompt="1"/>
          </p:nvPr>
        </p:nvSpPr>
        <p:spPr bwMode="white">
          <a:xfrm>
            <a:off x="498798" y="1638300"/>
            <a:ext cx="11209064" cy="1516378"/>
          </a:xfrm>
        </p:spPr>
        <p:txBody>
          <a:bodyPr anchor="b" anchorCtr="0"/>
          <a:lstStyle>
            <a:lvl1pPr>
              <a:lnSpc>
                <a:spcPct val="82000"/>
              </a:lnSpc>
              <a:spcAft>
                <a:spcPts val="800"/>
              </a:spcAft>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a:xfrm>
            <a:off x="498799" y="3608390"/>
            <a:ext cx="5609823" cy="2246311"/>
          </a:xfrm>
        </p:spPr>
        <p:txBody>
          <a:bodyPr/>
          <a:lstStyle>
            <a:lvl1pPr marL="0" indent="0">
              <a:lnSpc>
                <a:spcPct val="90000"/>
              </a:lnSpc>
              <a:spcAft>
                <a:spcPts val="600"/>
              </a:spcAft>
              <a:buFontTx/>
              <a:buNone/>
              <a:defRPr sz="2400">
                <a:solidFill>
                  <a:schemeClr val="tx2"/>
                </a:solidFill>
              </a:defRPr>
            </a:lvl1pPr>
            <a:lvl2pPr marL="0" indent="0">
              <a:lnSpc>
                <a:spcPct val="90000"/>
              </a:lnSpc>
              <a:spcAft>
                <a:spcPts val="600"/>
              </a:spcAft>
              <a:buFontTx/>
              <a:buNone/>
              <a:defRPr sz="2400">
                <a:solidFill>
                  <a:schemeClr val="tx2"/>
                </a:solidFill>
              </a:defRPr>
            </a:lvl2pPr>
            <a:lvl3pPr marL="0" indent="0">
              <a:lnSpc>
                <a:spcPct val="90000"/>
              </a:lnSpc>
              <a:spcAft>
                <a:spcPts val="600"/>
              </a:spcAft>
              <a:buFontTx/>
              <a:buNone/>
              <a:defRPr sz="2400">
                <a:solidFill>
                  <a:schemeClr val="tx2"/>
                </a:solidFill>
              </a:defRPr>
            </a:lvl3pPr>
            <a:lvl4pPr marL="0" indent="0">
              <a:lnSpc>
                <a:spcPct val="90000"/>
              </a:lnSpc>
              <a:spcAft>
                <a:spcPts val="600"/>
              </a:spcAft>
              <a:buFontTx/>
              <a:buNone/>
              <a:defRPr sz="2400">
                <a:solidFill>
                  <a:schemeClr val="tx2"/>
                </a:solidFill>
              </a:defRPr>
            </a:lvl4pPr>
            <a:lvl5pPr marL="0" indent="0">
              <a:lnSpc>
                <a:spcPct val="90000"/>
              </a:lnSpc>
              <a:spcAft>
                <a:spcPts val="600"/>
              </a:spcAft>
              <a:buFontTx/>
              <a:buNone/>
              <a:defRPr sz="2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1"/>
                </a:solidFill>
              </a:rPr>
              <a:t> </a:t>
            </a:r>
          </a:p>
        </p:txBody>
      </p:sp>
    </p:spTree>
    <p:extLst>
      <p:ext uri="{BB962C8B-B14F-4D97-AF65-F5344CB8AC3E}">
        <p14:creationId xmlns:p14="http://schemas.microsoft.com/office/powerpoint/2010/main" val="157695422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lvl1pPr>
              <a:defRPr>
                <a:latin typeface="+mn-lt"/>
              </a:defRPr>
            </a:lvl1pPr>
          </a:lstStyle>
          <a:p>
            <a:fld id="{12CB907E-C602-C34B-93F7-CA9E40714286}" type="slidenum">
              <a:rPr lang="en-US" smtClean="0"/>
              <a:pPr/>
              <a:t>‹#›</a:t>
            </a:fld>
            <a:r>
              <a:rPr lang="en-US" dirty="0" smtClean="0"/>
              <a:t> </a:t>
            </a:r>
            <a:endParaRPr lang="en-US" dirty="0"/>
          </a:p>
        </p:txBody>
      </p:sp>
      <p:sp>
        <p:nvSpPr>
          <p:cNvPr id="7" name="Text Placeholder 6"/>
          <p:cNvSpPr>
            <a:spLocks noGrp="1"/>
          </p:cNvSpPr>
          <p:nvPr>
            <p:ph type="body" sz="quarter" idx="13"/>
          </p:nvPr>
        </p:nvSpPr>
        <p:spPr>
          <a:xfrm>
            <a:off x="488897" y="1139825"/>
            <a:ext cx="11211106" cy="48117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1"/>
          <p:cNvSpPr>
            <a:spLocks noGrp="1"/>
          </p:cNvSpPr>
          <p:nvPr>
            <p:ph type="title"/>
          </p:nvPr>
        </p:nvSpPr>
        <p:spPr>
          <a:xfrm>
            <a:off x="490939" y="522779"/>
            <a:ext cx="11209064" cy="342206"/>
          </a:xfrm>
        </p:spPr>
        <p:txBody>
          <a:bodyPr/>
          <a:lstStyle>
            <a:lvl1pPr>
              <a:defRPr>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7472222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a:xfrm>
            <a:off x="679397" y="5496561"/>
            <a:ext cx="294066" cy="224790"/>
          </a:xfrm>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2"/>
          </p:nvPr>
        </p:nvSpPr>
        <p:spPr>
          <a:xfrm>
            <a:off x="490939" y="1139629"/>
            <a:ext cx="11209064" cy="4800600"/>
          </a:xfrm>
        </p:spPr>
        <p:txBody>
          <a:bodyPr/>
          <a:lstStyle>
            <a:lvl1pPr>
              <a:lnSpc>
                <a:spcPct val="90000"/>
              </a:lnSpc>
              <a:spcAft>
                <a:spcPts val="600"/>
              </a:spcAft>
              <a:defRPr sz="2400" baseline="0"/>
            </a:lvl1pPr>
            <a:lvl2pPr>
              <a:defRPr b="1">
                <a:solidFill>
                  <a:schemeClr val="tx1"/>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270926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Col">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9" y="1139825"/>
            <a:ext cx="5460252"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6239751" y="1139825"/>
            <a:ext cx="5460252"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922828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Col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9" y="1139825"/>
            <a:ext cx="5460252"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3"/>
          <p:cNvSpPr>
            <a:spLocks noGrp="1"/>
          </p:cNvSpPr>
          <p:nvPr>
            <p:ph type="pic" sz="quarter" idx="14"/>
          </p:nvPr>
        </p:nvSpPr>
        <p:spPr>
          <a:xfrm>
            <a:off x="6227426" y="1206500"/>
            <a:ext cx="5474693" cy="4648200"/>
          </a:xfrm>
        </p:spPr>
        <p:txBody>
          <a:bodyPr/>
          <a:lstStyle>
            <a:lvl1pPr>
              <a:defRPr sz="1800">
                <a:solidFill>
                  <a:schemeClr val="bg2"/>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407696551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Col Rul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20" name="Straight Connector 19"/>
          <p:cNvCxnSpPr/>
          <p:nvPr userDrawn="1"/>
        </p:nvCxnSpPr>
        <p:spPr>
          <a:xfrm>
            <a:off x="6094413" y="1210029"/>
            <a:ext cx="0" cy="4654197"/>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87661"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87661" y="1139546"/>
            <a:ext cx="5363083"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6336920" y="1139825"/>
            <a:ext cx="5363083"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26199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3 Content">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8" y="1143000"/>
            <a:ext cx="6999354"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7746809" y="1143000"/>
            <a:ext cx="3953193"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56739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ption 2">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11290296" y="6075784"/>
            <a:ext cx="496467" cy="496467"/>
          </a:xfrm>
          <a:prstGeom prst="rect">
            <a:avLst/>
          </a:prstGeom>
        </p:spPr>
      </p:pic>
      <p:sp>
        <p:nvSpPr>
          <p:cNvPr id="14" name="Text Placeholder 13"/>
          <p:cNvSpPr>
            <a:spLocks noGrp="1"/>
          </p:cNvSpPr>
          <p:nvPr>
            <p:ph type="body" sz="quarter" idx="14"/>
          </p:nvPr>
        </p:nvSpPr>
        <p:spPr>
          <a:xfrm>
            <a:off x="499064" y="594859"/>
            <a:ext cx="5609823" cy="244486"/>
          </a:xfrm>
        </p:spPr>
        <p:txBody>
          <a:bodyPr/>
          <a:lstStyle>
            <a:lvl1pPr marL="0" indent="0">
              <a:spcAft>
                <a:spcPts val="400"/>
              </a:spcAft>
              <a:buFontTx/>
              <a:buNone/>
              <a:defRPr sz="1400">
                <a:solidFill>
                  <a:schemeClr val="tx2"/>
                </a:solidFill>
              </a:defRPr>
            </a:lvl1pPr>
            <a:lvl2pPr marL="0" indent="0">
              <a:spcAft>
                <a:spcPts val="400"/>
              </a:spcAft>
              <a:buFontTx/>
              <a:buNone/>
              <a:defRPr sz="1400">
                <a:solidFill>
                  <a:schemeClr val="tx2"/>
                </a:solidFill>
              </a:defRPr>
            </a:lvl2pPr>
            <a:lvl3pPr marL="0" indent="0">
              <a:spcAft>
                <a:spcPts val="400"/>
              </a:spcAft>
              <a:buFontTx/>
              <a:buNone/>
              <a:defRPr sz="1400">
                <a:solidFill>
                  <a:schemeClr val="tx2"/>
                </a:solidFill>
              </a:defRPr>
            </a:lvl3pPr>
            <a:lvl4pPr marL="0" indent="0">
              <a:spcAft>
                <a:spcPts val="400"/>
              </a:spcAft>
              <a:buFontTx/>
              <a:buNone/>
              <a:defRPr sz="1400">
                <a:solidFill>
                  <a:schemeClr val="tx2"/>
                </a:solidFill>
              </a:defRPr>
            </a:lvl4pPr>
            <a:lvl5pPr marL="0" indent="0">
              <a:spcAft>
                <a:spcPts val="400"/>
              </a:spcAft>
              <a:buFontTx/>
              <a:buNone/>
              <a:defRPr sz="1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9063" y="939800"/>
            <a:ext cx="11209064" cy="1511764"/>
          </a:xfrm>
        </p:spPr>
        <p:txBody>
          <a:bodyPr anchor="b"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5"/>
          </p:nvPr>
        </p:nvSpPr>
        <p:spPr>
          <a:xfrm>
            <a:off x="499063" y="2459736"/>
            <a:ext cx="11213719" cy="914400"/>
          </a:xfrm>
        </p:spPr>
        <p:txBody>
          <a:bodyPr/>
          <a:lstStyle>
            <a:lvl1pPr>
              <a:defRPr sz="2400" baseline="0"/>
            </a:lvl1pPr>
            <a:lvl2pPr>
              <a:defRPr sz="2000" baseline="0"/>
            </a:lvl2pPr>
            <a:lvl3pPr>
              <a:defRPr sz="2000" baseline="0"/>
            </a:lvl3pPr>
            <a:lvl4pPr>
              <a:defRPr sz="2000" baseline="0"/>
            </a:lvl4pPr>
            <a:lvl5pPr>
              <a:defRPr sz="2000" baseline="0"/>
            </a:lvl5pPr>
          </a:lstStyle>
          <a:p>
            <a:pPr lvl="0"/>
            <a:r>
              <a:rPr lang="en-US" smtClean="0"/>
              <a:t>Click to edit Master text styles</a:t>
            </a:r>
          </a:p>
        </p:txBody>
      </p:sp>
      <p:sp>
        <p:nvSpPr>
          <p:cNvPr id="10" name="Text Placeholder 9"/>
          <p:cNvSpPr>
            <a:spLocks noGrp="1"/>
          </p:cNvSpPr>
          <p:nvPr>
            <p:ph type="body" sz="quarter" idx="13"/>
          </p:nvPr>
        </p:nvSpPr>
        <p:spPr>
          <a:xfrm>
            <a:off x="499064" y="3474721"/>
            <a:ext cx="5609823" cy="2335211"/>
          </a:xfrm>
        </p:spPr>
        <p:txBody>
          <a:bodyPr/>
          <a:lstStyle>
            <a:lvl1pPr marL="0" indent="0">
              <a:lnSpc>
                <a:spcPct val="100000"/>
              </a:lnSpc>
              <a:spcAft>
                <a:spcPts val="600"/>
              </a:spcAft>
              <a:buFontTx/>
              <a:buNone/>
              <a:defRPr sz="2000" baseline="0">
                <a:solidFill>
                  <a:schemeClr val="tx2"/>
                </a:solidFill>
              </a:defRPr>
            </a:lvl1pPr>
            <a:lvl2pPr marL="0" indent="0">
              <a:lnSpc>
                <a:spcPct val="100000"/>
              </a:lnSpc>
              <a:spcAft>
                <a:spcPts val="600"/>
              </a:spcAft>
              <a:buFontTx/>
              <a:buNone/>
              <a:defRPr sz="2000" baseline="0">
                <a:solidFill>
                  <a:schemeClr val="tx2"/>
                </a:solidFill>
              </a:defRPr>
            </a:lvl2pPr>
            <a:lvl3pPr marL="0" indent="0">
              <a:lnSpc>
                <a:spcPct val="100000"/>
              </a:lnSpc>
              <a:spcAft>
                <a:spcPts val="600"/>
              </a:spcAft>
              <a:buFontTx/>
              <a:buNone/>
              <a:defRPr sz="2000" baseline="0">
                <a:solidFill>
                  <a:schemeClr val="tx2"/>
                </a:solidFill>
              </a:defRPr>
            </a:lvl3pPr>
            <a:lvl4pPr marL="0" indent="0">
              <a:lnSpc>
                <a:spcPct val="100000"/>
              </a:lnSpc>
              <a:spcAft>
                <a:spcPts val="600"/>
              </a:spcAft>
              <a:buFontTx/>
              <a:buNone/>
              <a:defRPr sz="2000" baseline="0">
                <a:solidFill>
                  <a:schemeClr val="tx2"/>
                </a:solidFill>
              </a:defRPr>
            </a:lvl4pPr>
            <a:lvl5pPr marL="0" indent="0">
              <a:lnSpc>
                <a:spcPct val="100000"/>
              </a:lnSpc>
              <a:spcAft>
                <a:spcPts val="600"/>
              </a:spcAft>
              <a:buFontTx/>
              <a:buNone/>
              <a:defRPr sz="2000"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11"/>
          </p:nvPr>
        </p:nvSpPr>
        <p:spPr>
          <a:xfrm>
            <a:off x="488897" y="6398261"/>
            <a:ext cx="294066" cy="224790"/>
          </a:xfrm>
        </p:spPr>
        <p:txBody>
          <a:bodyPr/>
          <a:lstStyle/>
          <a:p>
            <a:fld id="{12CB907E-C602-C34B-93F7-CA9E40714286}" type="slidenum">
              <a:rPr lang="en-US" smtClean="0"/>
              <a:pPr/>
              <a:t>‹#›</a:t>
            </a:fld>
            <a:r>
              <a:rPr lang="en-US" dirty="0" smtClean="0"/>
              <a:t> </a:t>
            </a:r>
            <a:endParaRPr lang="en-US" dirty="0"/>
          </a:p>
        </p:txBody>
      </p:sp>
      <p:sp>
        <p:nvSpPr>
          <p:cNvPr id="12"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7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75000"/>
                  </a:schemeClr>
                </a:solidFill>
              </a:rPr>
              <a:t> </a:t>
            </a:r>
          </a:p>
        </p:txBody>
      </p:sp>
    </p:spTree>
    <p:extLst>
      <p:ext uri="{BB962C8B-B14F-4D97-AF65-F5344CB8AC3E}">
        <p14:creationId xmlns:p14="http://schemas.microsoft.com/office/powerpoint/2010/main" val="283450905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3 Photo">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11" name="Content Placeholder 5"/>
          <p:cNvSpPr>
            <a:spLocks noGrp="1"/>
          </p:cNvSpPr>
          <p:nvPr>
            <p:ph sz="quarter" idx="13"/>
          </p:nvPr>
        </p:nvSpPr>
        <p:spPr>
          <a:xfrm>
            <a:off x="7746809" y="1139825"/>
            <a:ext cx="3953193"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3"/>
          <p:cNvSpPr>
            <a:spLocks noGrp="1"/>
          </p:cNvSpPr>
          <p:nvPr>
            <p:ph type="pic" sz="quarter" idx="14"/>
          </p:nvPr>
        </p:nvSpPr>
        <p:spPr>
          <a:xfrm>
            <a:off x="490940" y="1206501"/>
            <a:ext cx="6994062" cy="4648199"/>
          </a:xfrm>
        </p:spPr>
        <p:txBody>
          <a:bodyPr/>
          <a:lstStyle>
            <a:lvl1pPr>
              <a:defRPr sz="1800">
                <a:solidFill>
                  <a:schemeClr val="bg2"/>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415168931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 Rul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9" name="Straight Connector 8"/>
          <p:cNvCxnSpPr/>
          <p:nvPr userDrawn="1"/>
        </p:nvCxnSpPr>
        <p:spPr>
          <a:xfrm>
            <a:off x="7607753" y="1210029"/>
            <a:ext cx="0" cy="4654197"/>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9" y="1139825"/>
            <a:ext cx="6872074"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7855021" y="1139825"/>
            <a:ext cx="3844981"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057786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20" name="Straight Connector 19"/>
          <p:cNvCxnSpPr/>
          <p:nvPr userDrawn="1"/>
        </p:nvCxnSpPr>
        <p:spPr>
          <a:xfrm>
            <a:off x="6094413" y="1210029"/>
            <a:ext cx="0" cy="4654197"/>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9" y="1139825"/>
            <a:ext cx="5363083"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quarter" idx="14"/>
          </p:nvPr>
        </p:nvSpPr>
        <p:spPr>
          <a:xfrm>
            <a:off x="6337490" y="1118312"/>
            <a:ext cx="5362514" cy="4833226"/>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077345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a:xfrm>
            <a:off x="487661"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6" name="Text Placeholder 3"/>
          <p:cNvSpPr>
            <a:spLocks noGrp="1"/>
          </p:cNvSpPr>
          <p:nvPr>
            <p:ph type="body" sz="quarter" idx="14"/>
          </p:nvPr>
        </p:nvSpPr>
        <p:spPr>
          <a:xfrm>
            <a:off x="487662" y="1117916"/>
            <a:ext cx="11213296" cy="4833623"/>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522897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Picture Placeholder 5"/>
          <p:cNvSpPr>
            <a:spLocks noGrp="1"/>
          </p:cNvSpPr>
          <p:nvPr>
            <p:ph type="pic" sz="quarter" idx="12" hasCustomPrompt="1"/>
          </p:nvPr>
        </p:nvSpPr>
        <p:spPr>
          <a:xfrm>
            <a:off x="1" y="1206500"/>
            <a:ext cx="12188825" cy="5651500"/>
          </a:xfrm>
        </p:spPr>
        <p:txBody>
          <a:bodyPr/>
          <a:lstStyle>
            <a:lvl1pPr marL="0" marR="0" indent="0" algn="l" defTabSz="457200" rtl="0" eaLnBrk="1" fontAlgn="auto" latinLnBrk="0" hangingPunct="1">
              <a:lnSpc>
                <a:spcPct val="100000"/>
              </a:lnSpc>
              <a:spcBef>
                <a:spcPts val="0"/>
              </a:spcBef>
              <a:spcAft>
                <a:spcPts val="600"/>
              </a:spcAft>
              <a:buClr>
                <a:schemeClr val="tx1"/>
              </a:buClr>
              <a:buSzTx/>
              <a:buFont typeface="Arial"/>
              <a:buNone/>
              <a:tabLst/>
              <a:defRPr sz="1800" baseline="0">
                <a:solidFill>
                  <a:schemeClr val="bg2"/>
                </a:solidFill>
              </a:defRPr>
            </a:lvl1pPr>
          </a:lstStyle>
          <a:p>
            <a:r>
              <a:rPr lang="en-US" dirty="0" smtClean="0"/>
              <a:t>Drag picture to placeholder or click icon to add. Globe logo should sit on top of picture.</a:t>
            </a:r>
          </a:p>
          <a:p>
            <a:endParaRPr lang="en-US" dirty="0"/>
          </a:p>
        </p:txBody>
      </p:sp>
      <p:sp>
        <p:nvSpPr>
          <p:cNvPr id="4" name="Slide Number Placeholder 7"/>
          <p:cNvSpPr>
            <a:spLocks noGrp="1"/>
          </p:cNvSpPr>
          <p:nvPr>
            <p:ph type="sldNum" sz="quarter" idx="11"/>
          </p:nvPr>
        </p:nvSpPr>
        <p:spPr>
          <a:xfrm>
            <a:off x="488897" y="6398261"/>
            <a:ext cx="294066" cy="224790"/>
          </a:xfrm>
        </p:spPr>
        <p:txBody>
          <a:bodyPr/>
          <a:lstStyle/>
          <a:p>
            <a:fld id="{12CB907E-C602-C34B-93F7-CA9E40714286}" type="slidenum">
              <a:rPr lang="en-US" smtClean="0"/>
              <a:pPr/>
              <a:t>‹#›</a:t>
            </a:fld>
            <a:r>
              <a:rPr lang="en-US" dirty="0" smtClean="0"/>
              <a:t> </a:t>
            </a:r>
            <a:endParaRPr lang="en-US" dirty="0"/>
          </a:p>
        </p:txBody>
      </p:sp>
    </p:spTree>
    <p:extLst>
      <p:ext uri="{BB962C8B-B14F-4D97-AF65-F5344CB8AC3E}">
        <p14:creationId xmlns:p14="http://schemas.microsoft.com/office/powerpoint/2010/main" val="100328062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Picture Placeholder 5"/>
          <p:cNvSpPr>
            <a:spLocks noGrp="1"/>
          </p:cNvSpPr>
          <p:nvPr>
            <p:ph type="pic" sz="quarter" idx="12" hasCustomPrompt="1"/>
          </p:nvPr>
        </p:nvSpPr>
        <p:spPr>
          <a:xfrm>
            <a:off x="0" y="1206500"/>
            <a:ext cx="6106601" cy="5651500"/>
          </a:xfrm>
        </p:spPr>
        <p:txBody>
          <a:bodyPr/>
          <a:lstStyle>
            <a:lvl1pPr marL="0" marR="0" indent="0" algn="l" defTabSz="457200" rtl="0" eaLnBrk="1" fontAlgn="auto" latinLnBrk="0" hangingPunct="1">
              <a:lnSpc>
                <a:spcPct val="100000"/>
              </a:lnSpc>
              <a:spcBef>
                <a:spcPts val="0"/>
              </a:spcBef>
              <a:spcAft>
                <a:spcPts val="600"/>
              </a:spcAft>
              <a:buClr>
                <a:schemeClr val="tx1"/>
              </a:buClr>
              <a:buSzTx/>
              <a:buFont typeface="Arial"/>
              <a:buNone/>
              <a:tabLst/>
              <a:defRPr sz="1800" baseline="0">
                <a:solidFill>
                  <a:schemeClr val="bg2"/>
                </a:solidFill>
              </a:defRPr>
            </a:lvl1pPr>
          </a:lstStyle>
          <a:p>
            <a:r>
              <a:rPr lang="en-US" dirty="0" smtClean="0"/>
              <a:t>Drag picture to placeholder or click icon to add. </a:t>
            </a:r>
            <a:endParaRPr lang="en-US" dirty="0"/>
          </a:p>
        </p:txBody>
      </p:sp>
      <p:sp>
        <p:nvSpPr>
          <p:cNvPr id="9" name="Picture Placeholder 5"/>
          <p:cNvSpPr>
            <a:spLocks noGrp="1"/>
          </p:cNvSpPr>
          <p:nvPr>
            <p:ph type="pic" sz="quarter" idx="13" hasCustomPrompt="1"/>
          </p:nvPr>
        </p:nvSpPr>
        <p:spPr>
          <a:xfrm>
            <a:off x="6094413" y="1206500"/>
            <a:ext cx="6094411" cy="5651500"/>
          </a:xfrm>
        </p:spPr>
        <p:txBody>
          <a:bodyPr/>
          <a:lstStyle>
            <a:lvl1pPr marL="0" marR="0" indent="0" algn="l" defTabSz="457200" rtl="0" eaLnBrk="1" fontAlgn="auto" latinLnBrk="0" hangingPunct="1">
              <a:lnSpc>
                <a:spcPct val="100000"/>
              </a:lnSpc>
              <a:spcBef>
                <a:spcPts val="0"/>
              </a:spcBef>
              <a:spcAft>
                <a:spcPts val="600"/>
              </a:spcAft>
              <a:buClr>
                <a:schemeClr val="tx1"/>
              </a:buClr>
              <a:buSzTx/>
              <a:buFont typeface="Arial"/>
              <a:buNone/>
              <a:tabLst/>
              <a:defRPr sz="1800" baseline="0">
                <a:solidFill>
                  <a:schemeClr val="bg2"/>
                </a:solidFill>
              </a:defRPr>
            </a:lvl1pPr>
          </a:lstStyle>
          <a:p>
            <a:r>
              <a:rPr lang="en-US" dirty="0" smtClean="0"/>
              <a:t>Drag picture to placeholder or click icon to add. Globe logo should sit on top of picture.</a:t>
            </a:r>
          </a:p>
          <a:p>
            <a:endParaRPr lang="en-US" dirty="0"/>
          </a:p>
        </p:txBody>
      </p:sp>
      <p:sp>
        <p:nvSpPr>
          <p:cNvPr id="5" name="Slide Number Placeholder 7"/>
          <p:cNvSpPr>
            <a:spLocks noGrp="1"/>
          </p:cNvSpPr>
          <p:nvPr>
            <p:ph type="sldNum" sz="quarter" idx="11"/>
          </p:nvPr>
        </p:nvSpPr>
        <p:spPr>
          <a:xfrm>
            <a:off x="488897" y="6398261"/>
            <a:ext cx="294066" cy="224790"/>
          </a:xfrm>
        </p:spPr>
        <p:txBody>
          <a:bodyPr/>
          <a:lstStyle/>
          <a:p>
            <a:fld id="{12CB907E-C602-C34B-93F7-CA9E40714286}" type="slidenum">
              <a:rPr lang="en-US" smtClean="0"/>
              <a:pPr/>
              <a:t>‹#›</a:t>
            </a:fld>
            <a:r>
              <a:rPr lang="en-US" dirty="0" smtClean="0"/>
              <a:t> </a:t>
            </a:r>
            <a:endParaRPr lang="en-US" dirty="0"/>
          </a:p>
        </p:txBody>
      </p:sp>
    </p:spTree>
    <p:extLst>
      <p:ext uri="{BB962C8B-B14F-4D97-AF65-F5344CB8AC3E}">
        <p14:creationId xmlns:p14="http://schemas.microsoft.com/office/powerpoint/2010/main" val="35647848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Row with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13" name="Straight Connector 12"/>
          <p:cNvCxnSpPr/>
          <p:nvPr userDrawn="1"/>
        </p:nvCxnSpPr>
        <p:spPr>
          <a:xfrm flipH="1">
            <a:off x="490939" y="3520578"/>
            <a:ext cx="11209064" cy="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87661"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6" name="Picture Placeholder 5"/>
          <p:cNvSpPr>
            <a:spLocks noGrp="1"/>
          </p:cNvSpPr>
          <p:nvPr>
            <p:ph type="pic" sz="quarter" idx="16"/>
          </p:nvPr>
        </p:nvSpPr>
        <p:spPr>
          <a:xfrm>
            <a:off x="487661" y="1206500"/>
            <a:ext cx="2844059" cy="2128838"/>
          </a:xfrm>
        </p:spPr>
        <p:txBody>
          <a:bodyPr/>
          <a:lstStyle>
            <a:lvl1pPr>
              <a:defRPr sz="1800">
                <a:solidFill>
                  <a:schemeClr val="bg2"/>
                </a:solidFill>
              </a:defRPr>
            </a:lvl1pPr>
          </a:lstStyle>
          <a:p>
            <a:r>
              <a:rPr lang="en-US" dirty="0" smtClean="0"/>
              <a:t>Click icon to add picture</a:t>
            </a:r>
            <a:endParaRPr lang="en-US" dirty="0"/>
          </a:p>
        </p:txBody>
      </p:sp>
      <p:sp>
        <p:nvSpPr>
          <p:cNvPr id="21" name="Text Placeholder 20"/>
          <p:cNvSpPr>
            <a:spLocks noGrp="1"/>
          </p:cNvSpPr>
          <p:nvPr>
            <p:ph type="body" sz="quarter" idx="18"/>
          </p:nvPr>
        </p:nvSpPr>
        <p:spPr>
          <a:xfrm>
            <a:off x="3675693" y="1145571"/>
            <a:ext cx="8024310" cy="2306404"/>
          </a:xfrm>
        </p:spPr>
        <p:txBody>
          <a:bodyPr/>
          <a:lstStyle>
            <a:lvl1pPr>
              <a:defRPr sz="220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Picture Placeholder 5"/>
          <p:cNvSpPr>
            <a:spLocks noGrp="1"/>
          </p:cNvSpPr>
          <p:nvPr>
            <p:ph type="pic" sz="quarter" idx="17"/>
          </p:nvPr>
        </p:nvSpPr>
        <p:spPr>
          <a:xfrm>
            <a:off x="487661" y="3721100"/>
            <a:ext cx="2844059" cy="2133600"/>
          </a:xfrm>
        </p:spPr>
        <p:txBody>
          <a:bodyPr/>
          <a:lstStyle>
            <a:lvl1pPr>
              <a:defRPr sz="1800">
                <a:solidFill>
                  <a:schemeClr val="bg2"/>
                </a:solidFill>
              </a:defRPr>
            </a:lvl1pPr>
          </a:lstStyle>
          <a:p>
            <a:r>
              <a:rPr lang="en-US" dirty="0" smtClean="0"/>
              <a:t>Click icon to add picture</a:t>
            </a:r>
            <a:endParaRPr lang="en-US" dirty="0"/>
          </a:p>
        </p:txBody>
      </p:sp>
      <p:sp>
        <p:nvSpPr>
          <p:cNvPr id="22" name="Text Placeholder 20"/>
          <p:cNvSpPr>
            <a:spLocks noGrp="1"/>
          </p:cNvSpPr>
          <p:nvPr>
            <p:ph type="body" sz="quarter" idx="19"/>
          </p:nvPr>
        </p:nvSpPr>
        <p:spPr>
          <a:xfrm>
            <a:off x="3675693" y="3632261"/>
            <a:ext cx="8024310" cy="2309752"/>
          </a:xfrm>
        </p:spPr>
        <p:txBody>
          <a:bodyPr/>
          <a:lstStyle>
            <a:lvl1pPr>
              <a:defRPr sz="220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886600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Row with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13" name="Straight Connector 12"/>
          <p:cNvCxnSpPr/>
          <p:nvPr userDrawn="1"/>
        </p:nvCxnSpPr>
        <p:spPr>
          <a:xfrm flipH="1">
            <a:off x="490939" y="2690205"/>
            <a:ext cx="11209064" cy="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H="1">
            <a:off x="490939" y="4365061"/>
            <a:ext cx="11209064" cy="0"/>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Picture Placeholder 5"/>
          <p:cNvSpPr>
            <a:spLocks noGrp="1"/>
          </p:cNvSpPr>
          <p:nvPr>
            <p:ph type="pic" sz="quarter" idx="16"/>
          </p:nvPr>
        </p:nvSpPr>
        <p:spPr>
          <a:xfrm>
            <a:off x="490939" y="1209839"/>
            <a:ext cx="2844059" cy="1299796"/>
          </a:xfrm>
        </p:spPr>
        <p:txBody>
          <a:bodyPr/>
          <a:lstStyle>
            <a:lvl1pPr>
              <a:defRPr sz="1800">
                <a:solidFill>
                  <a:schemeClr val="bg2"/>
                </a:solidFill>
              </a:defRPr>
            </a:lvl1pPr>
          </a:lstStyle>
          <a:p>
            <a:r>
              <a:rPr lang="en-US" dirty="0" smtClean="0"/>
              <a:t>Click icon to add picture</a:t>
            </a:r>
            <a:endParaRPr lang="en-US" dirty="0"/>
          </a:p>
        </p:txBody>
      </p:sp>
      <p:sp>
        <p:nvSpPr>
          <p:cNvPr id="21" name="Text Placeholder 20"/>
          <p:cNvSpPr>
            <a:spLocks noGrp="1"/>
          </p:cNvSpPr>
          <p:nvPr>
            <p:ph type="body" sz="quarter" idx="18"/>
          </p:nvPr>
        </p:nvSpPr>
        <p:spPr>
          <a:xfrm>
            <a:off x="3675693" y="1146867"/>
            <a:ext cx="8024310" cy="1461642"/>
          </a:xfrm>
        </p:spPr>
        <p:txBody>
          <a:bodyPr/>
          <a:lstStyle>
            <a:lvl1pPr>
              <a:spcAft>
                <a:spcPts val="600"/>
              </a:spcAft>
              <a:defRPr sz="220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7" name="Picture Placeholder 5"/>
          <p:cNvSpPr>
            <a:spLocks noGrp="1"/>
          </p:cNvSpPr>
          <p:nvPr>
            <p:ph type="pic" sz="quarter" idx="19"/>
          </p:nvPr>
        </p:nvSpPr>
        <p:spPr>
          <a:xfrm>
            <a:off x="490939" y="2868174"/>
            <a:ext cx="2844059" cy="1299796"/>
          </a:xfrm>
        </p:spPr>
        <p:txBody>
          <a:bodyPr/>
          <a:lstStyle>
            <a:lvl1pPr>
              <a:defRPr sz="1800">
                <a:solidFill>
                  <a:schemeClr val="bg2"/>
                </a:solidFill>
              </a:defRPr>
            </a:lvl1pPr>
          </a:lstStyle>
          <a:p>
            <a:r>
              <a:rPr lang="en-US" dirty="0" smtClean="0"/>
              <a:t>Click icon to add picture</a:t>
            </a:r>
            <a:endParaRPr lang="en-US" dirty="0"/>
          </a:p>
        </p:txBody>
      </p:sp>
      <p:sp>
        <p:nvSpPr>
          <p:cNvPr id="38" name="Text Placeholder 20"/>
          <p:cNvSpPr>
            <a:spLocks noGrp="1"/>
          </p:cNvSpPr>
          <p:nvPr>
            <p:ph type="body" sz="quarter" idx="20"/>
          </p:nvPr>
        </p:nvSpPr>
        <p:spPr>
          <a:xfrm>
            <a:off x="3675693" y="2778378"/>
            <a:ext cx="8024310" cy="1456917"/>
          </a:xfrm>
        </p:spPr>
        <p:txBody>
          <a:bodyPr/>
          <a:lstStyle>
            <a:lvl1pPr>
              <a:spcAft>
                <a:spcPts val="600"/>
              </a:spcAft>
              <a:defRPr sz="220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9" name="Picture Placeholder 5"/>
          <p:cNvSpPr>
            <a:spLocks noGrp="1"/>
          </p:cNvSpPr>
          <p:nvPr>
            <p:ph type="pic" sz="quarter" idx="21"/>
          </p:nvPr>
        </p:nvSpPr>
        <p:spPr>
          <a:xfrm>
            <a:off x="490939" y="4546625"/>
            <a:ext cx="2844059" cy="1299796"/>
          </a:xfrm>
        </p:spPr>
        <p:txBody>
          <a:bodyPr/>
          <a:lstStyle>
            <a:lvl1pPr>
              <a:defRPr sz="1800">
                <a:solidFill>
                  <a:schemeClr val="bg2"/>
                </a:solidFill>
              </a:defRPr>
            </a:lvl1pPr>
          </a:lstStyle>
          <a:p>
            <a:r>
              <a:rPr lang="en-US" dirty="0" smtClean="0"/>
              <a:t>Click icon to add picture</a:t>
            </a:r>
            <a:endParaRPr lang="en-US" dirty="0"/>
          </a:p>
        </p:txBody>
      </p:sp>
      <p:sp>
        <p:nvSpPr>
          <p:cNvPr id="40" name="Text Placeholder 20"/>
          <p:cNvSpPr>
            <a:spLocks noGrp="1"/>
          </p:cNvSpPr>
          <p:nvPr>
            <p:ph type="body" sz="quarter" idx="22"/>
          </p:nvPr>
        </p:nvSpPr>
        <p:spPr>
          <a:xfrm>
            <a:off x="3675693" y="4465965"/>
            <a:ext cx="8024310" cy="1485573"/>
          </a:xfrm>
        </p:spPr>
        <p:txBody>
          <a:bodyPr/>
          <a:lstStyle>
            <a:lvl1pPr>
              <a:spcAft>
                <a:spcPts val="600"/>
              </a:spcAft>
              <a:defRPr sz="220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12210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Col with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20" name="Straight Connector 19"/>
          <p:cNvCxnSpPr/>
          <p:nvPr userDrawn="1"/>
        </p:nvCxnSpPr>
        <p:spPr>
          <a:xfrm>
            <a:off x="6094413" y="1208089"/>
            <a:ext cx="0" cy="465437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19" name="Picture Placeholder 18"/>
          <p:cNvSpPr>
            <a:spLocks noGrp="1"/>
          </p:cNvSpPr>
          <p:nvPr>
            <p:ph type="pic" sz="quarter" idx="14"/>
          </p:nvPr>
        </p:nvSpPr>
        <p:spPr>
          <a:xfrm>
            <a:off x="486707" y="1209839"/>
            <a:ext cx="5360121" cy="2317504"/>
          </a:xfrm>
        </p:spPr>
        <p:txBody>
          <a:bodyPr/>
          <a:lstStyle>
            <a:lvl1pPr>
              <a:defRPr sz="1800">
                <a:solidFill>
                  <a:schemeClr val="bg2"/>
                </a:solidFill>
              </a:defRPr>
            </a:lvl1pPr>
          </a:lstStyle>
          <a:p>
            <a:r>
              <a:rPr lang="en-US" dirty="0" smtClean="0"/>
              <a:t>Click icon to add picture</a:t>
            </a:r>
            <a:endParaRPr lang="en-US" dirty="0"/>
          </a:p>
        </p:txBody>
      </p:sp>
      <p:sp>
        <p:nvSpPr>
          <p:cNvPr id="21" name="Picture Placeholder 18"/>
          <p:cNvSpPr>
            <a:spLocks noGrp="1"/>
          </p:cNvSpPr>
          <p:nvPr>
            <p:ph type="pic" sz="quarter" idx="15"/>
          </p:nvPr>
        </p:nvSpPr>
        <p:spPr>
          <a:xfrm>
            <a:off x="6339882" y="1209839"/>
            <a:ext cx="5360121" cy="2317504"/>
          </a:xfrm>
        </p:spPr>
        <p:txBody>
          <a:bodyPr/>
          <a:lstStyle>
            <a:lvl1pPr>
              <a:defRPr sz="1800">
                <a:solidFill>
                  <a:schemeClr val="bg2"/>
                </a:solidFill>
              </a:defRPr>
            </a:lvl1pPr>
          </a:lstStyle>
          <a:p>
            <a:r>
              <a:rPr lang="en-US" dirty="0" smtClean="0"/>
              <a:t>Click icon to add picture</a:t>
            </a:r>
            <a:endParaRPr lang="en-US" dirty="0"/>
          </a:p>
        </p:txBody>
      </p:sp>
      <p:sp>
        <p:nvSpPr>
          <p:cNvPr id="6" name="Content Placeholder 5"/>
          <p:cNvSpPr>
            <a:spLocks noGrp="1"/>
          </p:cNvSpPr>
          <p:nvPr>
            <p:ph sz="quarter" idx="12"/>
          </p:nvPr>
        </p:nvSpPr>
        <p:spPr>
          <a:xfrm>
            <a:off x="486707" y="3709989"/>
            <a:ext cx="5363083" cy="2230437"/>
          </a:xfrm>
        </p:spPr>
        <p:txBody>
          <a:bodyPr lIns="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6336920" y="3709989"/>
            <a:ext cx="5363083" cy="2230437"/>
          </a:xfrm>
        </p:spPr>
        <p:txBody>
          <a:bodyPr lIns="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647111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Col with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12" name="Straight Connector 11"/>
          <p:cNvCxnSpPr/>
          <p:nvPr userDrawn="1"/>
        </p:nvCxnSpPr>
        <p:spPr>
          <a:xfrm>
            <a:off x="4142909" y="1208089"/>
            <a:ext cx="0" cy="465437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8049699" y="1208089"/>
            <a:ext cx="0" cy="465437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86707"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20" name="Picture Placeholder 18"/>
          <p:cNvSpPr>
            <a:spLocks noGrp="1"/>
          </p:cNvSpPr>
          <p:nvPr>
            <p:ph type="pic" sz="quarter" idx="14"/>
          </p:nvPr>
        </p:nvSpPr>
        <p:spPr>
          <a:xfrm>
            <a:off x="486706" y="1208088"/>
            <a:ext cx="3400552" cy="2317504"/>
          </a:xfrm>
        </p:spPr>
        <p:txBody>
          <a:bodyPr/>
          <a:lstStyle>
            <a:lvl1pPr>
              <a:defRPr sz="1800">
                <a:solidFill>
                  <a:schemeClr val="bg2"/>
                </a:solidFill>
              </a:defRPr>
            </a:lvl1pPr>
          </a:lstStyle>
          <a:p>
            <a:r>
              <a:rPr lang="en-US" dirty="0" smtClean="0"/>
              <a:t>Click icon to add picture</a:t>
            </a:r>
            <a:endParaRPr lang="en-US" dirty="0"/>
          </a:p>
        </p:txBody>
      </p:sp>
      <p:sp>
        <p:nvSpPr>
          <p:cNvPr id="21" name="Picture Placeholder 18"/>
          <p:cNvSpPr>
            <a:spLocks noGrp="1"/>
          </p:cNvSpPr>
          <p:nvPr>
            <p:ph type="pic" sz="quarter" idx="20"/>
          </p:nvPr>
        </p:nvSpPr>
        <p:spPr>
          <a:xfrm>
            <a:off x="4396253" y="1208088"/>
            <a:ext cx="3400552" cy="2317504"/>
          </a:xfrm>
        </p:spPr>
        <p:txBody>
          <a:bodyPr/>
          <a:lstStyle>
            <a:lvl1pPr>
              <a:defRPr sz="1800">
                <a:solidFill>
                  <a:schemeClr val="bg2"/>
                </a:solidFill>
              </a:defRPr>
            </a:lvl1pPr>
          </a:lstStyle>
          <a:p>
            <a:r>
              <a:rPr lang="en-US" dirty="0" smtClean="0"/>
              <a:t>Click icon to add picture</a:t>
            </a:r>
            <a:endParaRPr lang="en-US" dirty="0"/>
          </a:p>
        </p:txBody>
      </p:sp>
      <p:sp>
        <p:nvSpPr>
          <p:cNvPr id="22" name="Picture Placeholder 18"/>
          <p:cNvSpPr>
            <a:spLocks noGrp="1"/>
          </p:cNvSpPr>
          <p:nvPr>
            <p:ph type="pic" sz="quarter" idx="21"/>
          </p:nvPr>
        </p:nvSpPr>
        <p:spPr>
          <a:xfrm>
            <a:off x="8299451" y="1208088"/>
            <a:ext cx="3400552" cy="2317504"/>
          </a:xfrm>
        </p:spPr>
        <p:txBody>
          <a:bodyPr/>
          <a:lstStyle>
            <a:lvl1pPr>
              <a:defRPr sz="1800">
                <a:solidFill>
                  <a:schemeClr val="bg2"/>
                </a:solidFill>
              </a:defRPr>
            </a:lvl1pPr>
          </a:lstStyle>
          <a:p>
            <a:r>
              <a:rPr lang="en-US" dirty="0" smtClean="0"/>
              <a:t>Click icon to add picture</a:t>
            </a:r>
            <a:endParaRPr lang="en-US" dirty="0"/>
          </a:p>
        </p:txBody>
      </p:sp>
      <p:sp>
        <p:nvSpPr>
          <p:cNvPr id="14" name="Content Placeholder 5"/>
          <p:cNvSpPr>
            <a:spLocks noGrp="1"/>
          </p:cNvSpPr>
          <p:nvPr>
            <p:ph sz="quarter" idx="17"/>
          </p:nvPr>
        </p:nvSpPr>
        <p:spPr>
          <a:xfrm>
            <a:off x="486707" y="3692708"/>
            <a:ext cx="3405614" cy="2254067"/>
          </a:xfrm>
        </p:spPr>
        <p:txBody>
          <a:bodyPr lIns="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5"/>
          <p:cNvSpPr>
            <a:spLocks noGrp="1"/>
          </p:cNvSpPr>
          <p:nvPr>
            <p:ph sz="quarter" idx="18"/>
          </p:nvPr>
        </p:nvSpPr>
        <p:spPr>
          <a:xfrm>
            <a:off x="4393497" y="3692708"/>
            <a:ext cx="3405614" cy="225406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5"/>
          <p:cNvSpPr>
            <a:spLocks noGrp="1"/>
          </p:cNvSpPr>
          <p:nvPr>
            <p:ph sz="quarter" idx="19"/>
          </p:nvPr>
        </p:nvSpPr>
        <p:spPr>
          <a:xfrm>
            <a:off x="8300289" y="3692708"/>
            <a:ext cx="3405614" cy="225406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0263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Option 3">
    <p:bg>
      <p:bgRef idx="1001">
        <a:schemeClr val="bg2"/>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11290296" y="6075784"/>
            <a:ext cx="496467" cy="496467"/>
          </a:xfrm>
          <a:prstGeom prst="rect">
            <a:avLst/>
          </a:prstGeom>
        </p:spPr>
      </p:pic>
      <p:sp>
        <p:nvSpPr>
          <p:cNvPr id="14" name="Text Placeholder 13"/>
          <p:cNvSpPr>
            <a:spLocks noGrp="1"/>
          </p:cNvSpPr>
          <p:nvPr>
            <p:ph type="body" sz="quarter" idx="14"/>
          </p:nvPr>
        </p:nvSpPr>
        <p:spPr>
          <a:xfrm>
            <a:off x="498799" y="594859"/>
            <a:ext cx="5609823" cy="244486"/>
          </a:xfrm>
        </p:spPr>
        <p:txBody>
          <a:bodyPr/>
          <a:lstStyle>
            <a:lvl1pPr marL="0" indent="0">
              <a:lnSpc>
                <a:spcPct val="90000"/>
              </a:lnSpc>
              <a:spcAft>
                <a:spcPts val="400"/>
              </a:spcAft>
              <a:buFontTx/>
              <a:buNone/>
              <a:defRPr sz="1400">
                <a:solidFill>
                  <a:schemeClr val="tx1"/>
                </a:solidFill>
              </a:defRPr>
            </a:lvl1pPr>
            <a:lvl2pPr marL="0" indent="0">
              <a:lnSpc>
                <a:spcPct val="90000"/>
              </a:lnSpc>
              <a:spcAft>
                <a:spcPts val="400"/>
              </a:spcAft>
              <a:buFontTx/>
              <a:buNone/>
              <a:defRPr sz="1400">
                <a:solidFill>
                  <a:schemeClr val="tx1"/>
                </a:solidFill>
              </a:defRPr>
            </a:lvl2pPr>
            <a:lvl3pPr marL="0" indent="0">
              <a:lnSpc>
                <a:spcPct val="90000"/>
              </a:lnSpc>
              <a:spcAft>
                <a:spcPts val="400"/>
              </a:spcAft>
              <a:buFontTx/>
              <a:buNone/>
              <a:defRPr sz="1400">
                <a:solidFill>
                  <a:schemeClr val="tx1"/>
                </a:solidFill>
              </a:defRPr>
            </a:lvl3pPr>
            <a:lvl4pPr marL="0" indent="0">
              <a:lnSpc>
                <a:spcPct val="90000"/>
              </a:lnSpc>
              <a:spcAft>
                <a:spcPts val="400"/>
              </a:spcAft>
              <a:buFontTx/>
              <a:buNone/>
              <a:defRPr sz="1400">
                <a:solidFill>
                  <a:schemeClr val="tx1"/>
                </a:solidFill>
              </a:defRPr>
            </a:lvl4pPr>
            <a:lvl5pPr marL="0" indent="0">
              <a:lnSpc>
                <a:spcPct val="90000"/>
              </a:lnSpc>
              <a:spcAft>
                <a:spcPts val="400"/>
              </a:spcAft>
              <a:buFontTx/>
              <a:buNone/>
              <a:defRPr sz="14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98798" y="939801"/>
            <a:ext cx="11209064" cy="1511763"/>
          </a:xfrm>
        </p:spPr>
        <p:txBody>
          <a:bodyPr anchor="b"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5"/>
          </p:nvPr>
        </p:nvSpPr>
        <p:spPr>
          <a:xfrm>
            <a:off x="498798" y="2459736"/>
            <a:ext cx="11213719" cy="914400"/>
          </a:xfrm>
        </p:spPr>
        <p:txBody>
          <a:bodyPr/>
          <a:lstStyle>
            <a:lvl1pPr>
              <a:defRPr sz="2400" baseline="0"/>
            </a:lvl1pPr>
            <a:lvl2pPr>
              <a:defRPr sz="2400" baseline="0"/>
            </a:lvl2pPr>
            <a:lvl3pPr>
              <a:defRPr sz="2400" baseline="0"/>
            </a:lvl3pPr>
            <a:lvl4pPr>
              <a:defRPr sz="2400" baseline="0"/>
            </a:lvl4pPr>
            <a:lvl5pPr>
              <a:defRPr sz="2400" baseline="0"/>
            </a:lvl5pPr>
          </a:lstStyle>
          <a:p>
            <a:pPr lvl="0"/>
            <a:r>
              <a:rPr lang="en-US" smtClean="0"/>
              <a:t>Click to edit Master text styles</a:t>
            </a:r>
          </a:p>
        </p:txBody>
      </p:sp>
      <p:sp>
        <p:nvSpPr>
          <p:cNvPr id="10" name="Text Placeholder 9"/>
          <p:cNvSpPr>
            <a:spLocks noGrp="1"/>
          </p:cNvSpPr>
          <p:nvPr>
            <p:ph type="body" sz="quarter" idx="13"/>
          </p:nvPr>
        </p:nvSpPr>
        <p:spPr>
          <a:xfrm>
            <a:off x="498799" y="3474721"/>
            <a:ext cx="5609823" cy="2335211"/>
          </a:xfrm>
        </p:spPr>
        <p:txBody>
          <a:bodyPr/>
          <a:lstStyle>
            <a:lvl1pPr marL="0" indent="0">
              <a:lnSpc>
                <a:spcPct val="100000"/>
              </a:lnSpc>
              <a:spcAft>
                <a:spcPts val="600"/>
              </a:spcAft>
              <a:buFontTx/>
              <a:buNone/>
              <a:defRPr sz="2000" baseline="0">
                <a:solidFill>
                  <a:schemeClr val="bg1"/>
                </a:solidFill>
              </a:defRPr>
            </a:lvl1pPr>
            <a:lvl2pPr marL="0" indent="0">
              <a:lnSpc>
                <a:spcPct val="100000"/>
              </a:lnSpc>
              <a:spcAft>
                <a:spcPts val="600"/>
              </a:spcAft>
              <a:buFontTx/>
              <a:buNone/>
              <a:defRPr sz="2000" baseline="0">
                <a:solidFill>
                  <a:schemeClr val="bg1"/>
                </a:solidFill>
              </a:defRPr>
            </a:lvl2pPr>
            <a:lvl3pPr marL="0" indent="0">
              <a:lnSpc>
                <a:spcPct val="100000"/>
              </a:lnSpc>
              <a:spcAft>
                <a:spcPts val="600"/>
              </a:spcAft>
              <a:buFontTx/>
              <a:buNone/>
              <a:defRPr sz="2000" baseline="0">
                <a:solidFill>
                  <a:schemeClr val="bg1"/>
                </a:solidFill>
              </a:defRPr>
            </a:lvl3pPr>
            <a:lvl4pPr marL="0" indent="0">
              <a:lnSpc>
                <a:spcPct val="100000"/>
              </a:lnSpc>
              <a:spcAft>
                <a:spcPts val="600"/>
              </a:spcAft>
              <a:buFontTx/>
              <a:buNone/>
              <a:defRPr sz="2000" baseline="0">
                <a:solidFill>
                  <a:schemeClr val="bg1"/>
                </a:solidFill>
              </a:defRPr>
            </a:lvl4pPr>
            <a:lvl5pPr marL="0" indent="0">
              <a:lnSpc>
                <a:spcPct val="100000"/>
              </a:lnSpc>
              <a:spcAft>
                <a:spcPts val="600"/>
              </a:spcAft>
              <a:buFontTx/>
              <a:buNone/>
              <a:defRPr sz="2000" baseline="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tx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tx1"/>
                </a:solidFill>
              </a:rPr>
              <a:t> </a:t>
            </a:r>
          </a:p>
        </p:txBody>
      </p:sp>
    </p:spTree>
    <p:extLst>
      <p:ext uri="{BB962C8B-B14F-4D97-AF65-F5344CB8AC3E}">
        <p14:creationId xmlns:p14="http://schemas.microsoft.com/office/powerpoint/2010/main" val="10702701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Col with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14" name="Straight Connector 13"/>
          <p:cNvCxnSpPr/>
          <p:nvPr userDrawn="1"/>
        </p:nvCxnSpPr>
        <p:spPr>
          <a:xfrm>
            <a:off x="3167640" y="1208089"/>
            <a:ext cx="0" cy="465437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098645" y="1209675"/>
            <a:ext cx="0" cy="4652786"/>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019071" y="1208089"/>
            <a:ext cx="0" cy="465437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24" name="Picture Placeholder 18"/>
          <p:cNvSpPr>
            <a:spLocks noGrp="1"/>
          </p:cNvSpPr>
          <p:nvPr>
            <p:ph type="pic" sz="quarter" idx="14"/>
          </p:nvPr>
        </p:nvSpPr>
        <p:spPr>
          <a:xfrm>
            <a:off x="486707" y="1208088"/>
            <a:ext cx="2460086" cy="2317504"/>
          </a:xfrm>
        </p:spPr>
        <p:txBody>
          <a:bodyPr/>
          <a:lstStyle>
            <a:lvl1pPr>
              <a:defRPr sz="1800">
                <a:solidFill>
                  <a:schemeClr val="bg2"/>
                </a:solidFill>
              </a:defRPr>
            </a:lvl1pPr>
          </a:lstStyle>
          <a:p>
            <a:r>
              <a:rPr lang="en-US" dirty="0" smtClean="0"/>
              <a:t>Click icon to add picture</a:t>
            </a:r>
            <a:endParaRPr lang="en-US" dirty="0"/>
          </a:p>
        </p:txBody>
      </p:sp>
      <p:sp>
        <p:nvSpPr>
          <p:cNvPr id="25" name="Picture Placeholder 18"/>
          <p:cNvSpPr>
            <a:spLocks noGrp="1"/>
          </p:cNvSpPr>
          <p:nvPr>
            <p:ph type="pic" sz="quarter" idx="21"/>
          </p:nvPr>
        </p:nvSpPr>
        <p:spPr>
          <a:xfrm>
            <a:off x="3412422" y="1208088"/>
            <a:ext cx="2460086" cy="2317504"/>
          </a:xfrm>
        </p:spPr>
        <p:txBody>
          <a:bodyPr/>
          <a:lstStyle>
            <a:lvl1pPr>
              <a:defRPr sz="1800">
                <a:solidFill>
                  <a:schemeClr val="bg2"/>
                </a:solidFill>
              </a:defRPr>
            </a:lvl1pPr>
          </a:lstStyle>
          <a:p>
            <a:r>
              <a:rPr lang="en-US" dirty="0" smtClean="0"/>
              <a:t>Click icon to add picture</a:t>
            </a:r>
            <a:endParaRPr lang="en-US" dirty="0"/>
          </a:p>
        </p:txBody>
      </p:sp>
      <p:sp>
        <p:nvSpPr>
          <p:cNvPr id="26" name="Picture Placeholder 18"/>
          <p:cNvSpPr>
            <a:spLocks noGrp="1"/>
          </p:cNvSpPr>
          <p:nvPr>
            <p:ph type="pic" sz="quarter" idx="22"/>
          </p:nvPr>
        </p:nvSpPr>
        <p:spPr>
          <a:xfrm>
            <a:off x="6332423" y="1208088"/>
            <a:ext cx="2460086" cy="2317504"/>
          </a:xfrm>
        </p:spPr>
        <p:txBody>
          <a:bodyPr/>
          <a:lstStyle>
            <a:lvl1pPr>
              <a:defRPr sz="1800">
                <a:solidFill>
                  <a:schemeClr val="bg2"/>
                </a:solidFill>
              </a:defRPr>
            </a:lvl1pPr>
          </a:lstStyle>
          <a:p>
            <a:r>
              <a:rPr lang="en-US" dirty="0" smtClean="0"/>
              <a:t>Click icon to add picture</a:t>
            </a:r>
            <a:endParaRPr lang="en-US" dirty="0"/>
          </a:p>
        </p:txBody>
      </p:sp>
      <p:sp>
        <p:nvSpPr>
          <p:cNvPr id="27" name="Picture Placeholder 18"/>
          <p:cNvSpPr>
            <a:spLocks noGrp="1"/>
          </p:cNvSpPr>
          <p:nvPr>
            <p:ph type="pic" sz="quarter" idx="23"/>
          </p:nvPr>
        </p:nvSpPr>
        <p:spPr>
          <a:xfrm>
            <a:off x="9239918" y="1208088"/>
            <a:ext cx="2460086" cy="2317504"/>
          </a:xfrm>
        </p:spPr>
        <p:txBody>
          <a:bodyPr/>
          <a:lstStyle>
            <a:lvl1pPr>
              <a:defRPr sz="1800">
                <a:solidFill>
                  <a:schemeClr val="bg2"/>
                </a:solidFill>
              </a:defRPr>
            </a:lvl1pPr>
          </a:lstStyle>
          <a:p>
            <a:r>
              <a:rPr lang="en-US" dirty="0" smtClean="0"/>
              <a:t>Click icon to add picture</a:t>
            </a:r>
            <a:endParaRPr lang="en-US" dirty="0"/>
          </a:p>
        </p:txBody>
      </p:sp>
      <p:sp>
        <p:nvSpPr>
          <p:cNvPr id="13" name="Content Placeholder 5"/>
          <p:cNvSpPr>
            <a:spLocks noGrp="1"/>
          </p:cNvSpPr>
          <p:nvPr>
            <p:ph sz="quarter" idx="17"/>
          </p:nvPr>
        </p:nvSpPr>
        <p:spPr>
          <a:xfrm>
            <a:off x="486707" y="3684588"/>
            <a:ext cx="2436152" cy="226218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5"/>
          <p:cNvSpPr>
            <a:spLocks noGrp="1"/>
          </p:cNvSpPr>
          <p:nvPr>
            <p:ph sz="quarter" idx="18"/>
          </p:nvPr>
        </p:nvSpPr>
        <p:spPr>
          <a:xfrm>
            <a:off x="3412422" y="3684588"/>
            <a:ext cx="2436152" cy="226218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5"/>
          <p:cNvSpPr>
            <a:spLocks noGrp="1"/>
          </p:cNvSpPr>
          <p:nvPr>
            <p:ph sz="quarter" idx="19"/>
          </p:nvPr>
        </p:nvSpPr>
        <p:spPr>
          <a:xfrm>
            <a:off x="6332423" y="3684588"/>
            <a:ext cx="2436152" cy="226218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5"/>
          <p:cNvSpPr>
            <a:spLocks noGrp="1"/>
          </p:cNvSpPr>
          <p:nvPr>
            <p:ph sz="quarter" idx="20"/>
          </p:nvPr>
        </p:nvSpPr>
        <p:spPr>
          <a:xfrm>
            <a:off x="9255280" y="3684588"/>
            <a:ext cx="2436152" cy="2262187"/>
          </a:xfrm>
        </p:spPr>
        <p:txBody>
          <a:bodyPr lIns="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153700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Col with Subhead">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20" name="Straight Connector 19"/>
          <p:cNvCxnSpPr/>
          <p:nvPr userDrawn="1"/>
        </p:nvCxnSpPr>
        <p:spPr>
          <a:xfrm>
            <a:off x="6094413" y="2686647"/>
            <a:ext cx="0" cy="317757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86707"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9" name="Content Placeholder 5"/>
          <p:cNvSpPr>
            <a:spLocks noGrp="1"/>
          </p:cNvSpPr>
          <p:nvPr>
            <p:ph sz="quarter" idx="14"/>
          </p:nvPr>
        </p:nvSpPr>
        <p:spPr>
          <a:xfrm>
            <a:off x="486707" y="1118870"/>
            <a:ext cx="11209064" cy="1340190"/>
          </a:xfrm>
        </p:spPr>
        <p:txBody>
          <a:bodyPr/>
          <a:lstStyle>
            <a:lvl1pPr marL="0" indent="0">
              <a:lnSpc>
                <a:spcPct val="90000"/>
              </a:lnSpc>
              <a:spcAft>
                <a:spcPts val="1000"/>
              </a:spcAft>
              <a:buFontTx/>
              <a:buNone/>
              <a:defRPr sz="3200" baseline="0">
                <a:solidFill>
                  <a:schemeClr val="tx1"/>
                </a:solidFill>
              </a:defRPr>
            </a:lvl1pPr>
            <a:lvl2pPr marL="0" indent="0">
              <a:lnSpc>
                <a:spcPct val="90000"/>
              </a:lnSpc>
              <a:spcAft>
                <a:spcPts val="1000"/>
              </a:spcAft>
              <a:buClr>
                <a:schemeClr val="accent5"/>
              </a:buClr>
              <a:buFontTx/>
              <a:buNone/>
              <a:defRPr sz="3200">
                <a:solidFill>
                  <a:schemeClr val="tx1"/>
                </a:solidFill>
              </a:defRPr>
            </a:lvl2pPr>
            <a:lvl3pPr marL="0" indent="0">
              <a:lnSpc>
                <a:spcPct val="90000"/>
              </a:lnSpc>
              <a:spcAft>
                <a:spcPts val="1000"/>
              </a:spcAft>
              <a:buClr>
                <a:schemeClr val="accent5"/>
              </a:buClr>
              <a:buFontTx/>
              <a:buNone/>
              <a:defRPr sz="3200">
                <a:solidFill>
                  <a:schemeClr val="tx1"/>
                </a:solidFill>
              </a:defRPr>
            </a:lvl3pPr>
            <a:lvl4pPr marL="0" indent="0">
              <a:lnSpc>
                <a:spcPct val="90000"/>
              </a:lnSpc>
              <a:spcAft>
                <a:spcPts val="1000"/>
              </a:spcAft>
              <a:buClr>
                <a:schemeClr val="accent5"/>
              </a:buClr>
              <a:buFontTx/>
              <a:buNone/>
              <a:defRPr sz="3200">
                <a:solidFill>
                  <a:schemeClr val="tx1"/>
                </a:solidFill>
              </a:defRPr>
            </a:lvl4pPr>
            <a:lvl5pPr marL="0" indent="0">
              <a:lnSpc>
                <a:spcPct val="90000"/>
              </a:lnSpc>
              <a:spcAft>
                <a:spcPts val="1000"/>
              </a:spcAft>
              <a:buClr>
                <a:schemeClr val="accent5"/>
              </a:buClr>
              <a:buFontTx/>
              <a:buNone/>
              <a:defRPr sz="3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486707" y="2624603"/>
            <a:ext cx="5363083" cy="3315823"/>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6336920" y="2623099"/>
            <a:ext cx="5363083" cy="3317327"/>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715703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Col with Subhead">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20" name="Straight Connector 19"/>
          <p:cNvCxnSpPr/>
          <p:nvPr userDrawn="1"/>
        </p:nvCxnSpPr>
        <p:spPr>
          <a:xfrm>
            <a:off x="4142909" y="2686647"/>
            <a:ext cx="0" cy="317757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8049699" y="2686647"/>
            <a:ext cx="0" cy="317757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9" name="Content Placeholder 5"/>
          <p:cNvSpPr>
            <a:spLocks noGrp="1"/>
          </p:cNvSpPr>
          <p:nvPr>
            <p:ph sz="quarter" idx="14"/>
          </p:nvPr>
        </p:nvSpPr>
        <p:spPr>
          <a:xfrm>
            <a:off x="490939" y="1117981"/>
            <a:ext cx="11209064" cy="1344168"/>
          </a:xfrm>
        </p:spPr>
        <p:txBody>
          <a:bodyPr/>
          <a:lstStyle>
            <a:lvl1pPr marL="0" indent="0">
              <a:lnSpc>
                <a:spcPct val="90000"/>
              </a:lnSpc>
              <a:spcAft>
                <a:spcPts val="1000"/>
              </a:spcAft>
              <a:buFontTx/>
              <a:buNone/>
              <a:defRPr sz="3200" baseline="0">
                <a:solidFill>
                  <a:schemeClr val="tx1"/>
                </a:solidFill>
              </a:defRPr>
            </a:lvl1pPr>
            <a:lvl2pPr marL="0" indent="0">
              <a:lnSpc>
                <a:spcPct val="90000"/>
              </a:lnSpc>
              <a:spcAft>
                <a:spcPts val="1000"/>
              </a:spcAft>
              <a:buClr>
                <a:schemeClr val="accent5"/>
              </a:buClr>
              <a:buFontTx/>
              <a:buNone/>
              <a:defRPr sz="3200">
                <a:solidFill>
                  <a:schemeClr val="tx1"/>
                </a:solidFill>
              </a:defRPr>
            </a:lvl2pPr>
            <a:lvl3pPr marL="0" indent="0">
              <a:lnSpc>
                <a:spcPct val="90000"/>
              </a:lnSpc>
              <a:spcAft>
                <a:spcPts val="1000"/>
              </a:spcAft>
              <a:buClr>
                <a:schemeClr val="accent5"/>
              </a:buClr>
              <a:buFontTx/>
              <a:buNone/>
              <a:defRPr sz="3200">
                <a:solidFill>
                  <a:schemeClr val="tx1"/>
                </a:solidFill>
              </a:defRPr>
            </a:lvl3pPr>
            <a:lvl4pPr marL="0" indent="0">
              <a:lnSpc>
                <a:spcPct val="90000"/>
              </a:lnSpc>
              <a:spcAft>
                <a:spcPts val="1000"/>
              </a:spcAft>
              <a:buClr>
                <a:schemeClr val="accent5"/>
              </a:buClr>
              <a:buFontTx/>
              <a:buNone/>
              <a:defRPr sz="3200">
                <a:solidFill>
                  <a:schemeClr val="tx1"/>
                </a:solidFill>
              </a:defRPr>
            </a:lvl4pPr>
            <a:lvl5pPr marL="0" indent="0">
              <a:lnSpc>
                <a:spcPct val="90000"/>
              </a:lnSpc>
              <a:spcAft>
                <a:spcPts val="1000"/>
              </a:spcAft>
              <a:buClr>
                <a:schemeClr val="accent5"/>
              </a:buClr>
              <a:buFontTx/>
              <a:buNone/>
              <a:defRPr sz="3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486707" y="2623098"/>
            <a:ext cx="3405614" cy="3317328"/>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5"/>
          <p:cNvSpPr>
            <a:spLocks noGrp="1"/>
          </p:cNvSpPr>
          <p:nvPr>
            <p:ph sz="quarter" idx="15"/>
          </p:nvPr>
        </p:nvSpPr>
        <p:spPr>
          <a:xfrm>
            <a:off x="4393497" y="2623098"/>
            <a:ext cx="3405614" cy="3317328"/>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16"/>
          </p:nvPr>
        </p:nvSpPr>
        <p:spPr>
          <a:xfrm>
            <a:off x="8300289" y="2623098"/>
            <a:ext cx="3405614" cy="3317328"/>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65981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Col with Subhead">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12" name="Straight Connector 11"/>
          <p:cNvCxnSpPr/>
          <p:nvPr userDrawn="1"/>
        </p:nvCxnSpPr>
        <p:spPr>
          <a:xfrm>
            <a:off x="3167640" y="2690651"/>
            <a:ext cx="0" cy="3173575"/>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093355" y="2690651"/>
            <a:ext cx="0" cy="3173575"/>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019071" y="2690651"/>
            <a:ext cx="0" cy="3173575"/>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9" name="Content Placeholder 5"/>
          <p:cNvSpPr>
            <a:spLocks noGrp="1"/>
          </p:cNvSpPr>
          <p:nvPr>
            <p:ph sz="quarter" idx="14"/>
          </p:nvPr>
        </p:nvSpPr>
        <p:spPr>
          <a:xfrm>
            <a:off x="490939" y="1117981"/>
            <a:ext cx="11209064" cy="1344168"/>
          </a:xfrm>
        </p:spPr>
        <p:txBody>
          <a:bodyPr/>
          <a:lstStyle>
            <a:lvl1pPr marL="0" indent="0">
              <a:lnSpc>
                <a:spcPct val="90000"/>
              </a:lnSpc>
              <a:spcAft>
                <a:spcPts val="1000"/>
              </a:spcAft>
              <a:buFontTx/>
              <a:buNone/>
              <a:defRPr sz="3200" baseline="0">
                <a:solidFill>
                  <a:schemeClr val="tx1"/>
                </a:solidFill>
              </a:defRPr>
            </a:lvl1pPr>
            <a:lvl2pPr marL="0" indent="0">
              <a:lnSpc>
                <a:spcPct val="90000"/>
              </a:lnSpc>
              <a:spcAft>
                <a:spcPts val="1000"/>
              </a:spcAft>
              <a:buClr>
                <a:schemeClr val="accent5"/>
              </a:buClr>
              <a:buFontTx/>
              <a:buNone/>
              <a:defRPr sz="3200">
                <a:solidFill>
                  <a:schemeClr val="tx1"/>
                </a:solidFill>
              </a:defRPr>
            </a:lvl2pPr>
            <a:lvl3pPr marL="0" indent="0">
              <a:lnSpc>
                <a:spcPct val="90000"/>
              </a:lnSpc>
              <a:spcAft>
                <a:spcPts val="1000"/>
              </a:spcAft>
              <a:buClr>
                <a:schemeClr val="accent5"/>
              </a:buClr>
              <a:buFontTx/>
              <a:buNone/>
              <a:defRPr sz="3200">
                <a:solidFill>
                  <a:schemeClr val="tx1"/>
                </a:solidFill>
              </a:defRPr>
            </a:lvl3pPr>
            <a:lvl4pPr marL="0" indent="0">
              <a:lnSpc>
                <a:spcPct val="90000"/>
              </a:lnSpc>
              <a:spcAft>
                <a:spcPts val="1000"/>
              </a:spcAft>
              <a:buClr>
                <a:schemeClr val="accent5"/>
              </a:buClr>
              <a:buFontTx/>
              <a:buNone/>
              <a:defRPr sz="3200">
                <a:solidFill>
                  <a:schemeClr val="tx1"/>
                </a:solidFill>
              </a:defRPr>
            </a:lvl4pPr>
            <a:lvl5pPr marL="0" indent="0">
              <a:lnSpc>
                <a:spcPct val="90000"/>
              </a:lnSpc>
              <a:spcAft>
                <a:spcPts val="1000"/>
              </a:spcAft>
              <a:buClr>
                <a:schemeClr val="accent5"/>
              </a:buClr>
              <a:buFontTx/>
              <a:buNone/>
              <a:defRPr sz="3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5"/>
          <p:cNvSpPr>
            <a:spLocks noGrp="1"/>
          </p:cNvSpPr>
          <p:nvPr>
            <p:ph sz="quarter" idx="15"/>
          </p:nvPr>
        </p:nvSpPr>
        <p:spPr>
          <a:xfrm>
            <a:off x="486707" y="2623098"/>
            <a:ext cx="2436152" cy="3328184"/>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5"/>
          <p:cNvSpPr>
            <a:spLocks noGrp="1"/>
          </p:cNvSpPr>
          <p:nvPr>
            <p:ph sz="quarter" idx="16"/>
          </p:nvPr>
        </p:nvSpPr>
        <p:spPr>
          <a:xfrm>
            <a:off x="3412422" y="2623098"/>
            <a:ext cx="2436152" cy="3328184"/>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5"/>
          <p:cNvSpPr>
            <a:spLocks noGrp="1"/>
          </p:cNvSpPr>
          <p:nvPr>
            <p:ph sz="quarter" idx="17"/>
          </p:nvPr>
        </p:nvSpPr>
        <p:spPr>
          <a:xfrm>
            <a:off x="6338137" y="2623098"/>
            <a:ext cx="2436152" cy="3328184"/>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5"/>
          <p:cNvSpPr>
            <a:spLocks noGrp="1"/>
          </p:cNvSpPr>
          <p:nvPr>
            <p:ph sz="quarter" idx="18"/>
          </p:nvPr>
        </p:nvSpPr>
        <p:spPr>
          <a:xfrm>
            <a:off x="9263851" y="2623098"/>
            <a:ext cx="2436152" cy="3328184"/>
          </a:xfrm>
        </p:spPr>
        <p:txBody>
          <a:bodyPr/>
          <a:lstStyle>
            <a:lvl1pPr>
              <a:defRPr sz="2200">
                <a:solidFill>
                  <a:schemeClr val="tx2"/>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774871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Col with Block">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20" name="Straight Connector 19"/>
          <p:cNvCxnSpPr/>
          <p:nvPr userDrawn="1"/>
        </p:nvCxnSpPr>
        <p:spPr>
          <a:xfrm>
            <a:off x="6094413" y="1769457"/>
            <a:ext cx="0" cy="409476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90939"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quarter" idx="14"/>
          </p:nvPr>
        </p:nvSpPr>
        <p:spPr>
          <a:xfrm>
            <a:off x="490940" y="1210471"/>
            <a:ext cx="11213296" cy="394846"/>
          </a:xfrm>
          <a:solidFill>
            <a:schemeClr val="tx2"/>
          </a:solidFill>
        </p:spPr>
        <p:txBody>
          <a:bodyPr lIns="91440" tIns="45720" rIns="91440" bIns="45720" anchor="ctr" anchorCtr="0"/>
          <a:lstStyle>
            <a:lvl1pPr marL="0" indent="0" algn="ctr">
              <a:spcAft>
                <a:spcPts val="600"/>
              </a:spcAft>
              <a:buFontTx/>
              <a:buNone/>
              <a:defRPr sz="1400">
                <a:solidFill>
                  <a:schemeClr val="bg1"/>
                </a:solidFill>
              </a:defRPr>
            </a:lvl1pPr>
            <a:lvl2pPr marL="0" indent="0" algn="ctr">
              <a:spcAft>
                <a:spcPts val="600"/>
              </a:spcAft>
              <a:buFontTx/>
              <a:buNone/>
              <a:defRPr sz="1400">
                <a:solidFill>
                  <a:schemeClr val="bg1"/>
                </a:solidFill>
              </a:defRPr>
            </a:lvl2pPr>
            <a:lvl3pPr marL="0" indent="0" algn="ctr">
              <a:spcAft>
                <a:spcPts val="600"/>
              </a:spcAft>
              <a:buFontTx/>
              <a:buNone/>
              <a:defRPr sz="1400">
                <a:solidFill>
                  <a:schemeClr val="bg1"/>
                </a:solidFill>
              </a:defRPr>
            </a:lvl3pPr>
            <a:lvl4pPr marL="0" indent="0" algn="ctr">
              <a:spcAft>
                <a:spcPts val="600"/>
              </a:spcAft>
              <a:buFontTx/>
              <a:buNone/>
              <a:defRPr sz="1400">
                <a:solidFill>
                  <a:schemeClr val="bg1"/>
                </a:solidFill>
              </a:defRPr>
            </a:lvl4pPr>
            <a:lvl5pPr marL="0" indent="0" algn="ctr">
              <a:spcAft>
                <a:spcPts val="600"/>
              </a:spcAft>
              <a:buFontTx/>
              <a:buNone/>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5"/>
          </p:nvPr>
        </p:nvSpPr>
        <p:spPr>
          <a:xfrm>
            <a:off x="490939" y="1769550"/>
            <a:ext cx="5372818"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9"/>
          <p:cNvSpPr>
            <a:spLocks noGrp="1"/>
          </p:cNvSpPr>
          <p:nvPr>
            <p:ph type="body" sz="quarter" idx="16"/>
          </p:nvPr>
        </p:nvSpPr>
        <p:spPr>
          <a:xfrm>
            <a:off x="6327186" y="1769550"/>
            <a:ext cx="5372818"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490939" y="2624603"/>
            <a:ext cx="5363083" cy="3315823"/>
          </a:xfrm>
        </p:spPr>
        <p:txBody>
          <a:bodyPr lIns="9144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5"/>
          <p:cNvSpPr>
            <a:spLocks noGrp="1"/>
          </p:cNvSpPr>
          <p:nvPr>
            <p:ph sz="quarter" idx="13"/>
          </p:nvPr>
        </p:nvSpPr>
        <p:spPr>
          <a:xfrm>
            <a:off x="6336920" y="2623099"/>
            <a:ext cx="5363083" cy="3317327"/>
          </a:xfrm>
        </p:spPr>
        <p:txBody>
          <a:bodyPr lIns="9144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28192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Col with Block">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12" name="Straight Connector 11"/>
          <p:cNvCxnSpPr/>
          <p:nvPr userDrawn="1"/>
        </p:nvCxnSpPr>
        <p:spPr>
          <a:xfrm>
            <a:off x="4142909" y="1769457"/>
            <a:ext cx="0" cy="409476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8049699" y="1769457"/>
            <a:ext cx="0" cy="409476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90939"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quarter" idx="14"/>
          </p:nvPr>
        </p:nvSpPr>
        <p:spPr>
          <a:xfrm>
            <a:off x="490940" y="1210471"/>
            <a:ext cx="11213296" cy="394846"/>
          </a:xfrm>
          <a:solidFill>
            <a:schemeClr val="tx2"/>
          </a:solidFill>
        </p:spPr>
        <p:txBody>
          <a:bodyPr lIns="91440" tIns="45720" rIns="91440" bIns="45720" anchor="ctr" anchorCtr="0"/>
          <a:lstStyle>
            <a:lvl1pPr marL="0" indent="0" algn="ctr">
              <a:spcAft>
                <a:spcPts val="600"/>
              </a:spcAft>
              <a:buFontTx/>
              <a:buNone/>
              <a:defRPr sz="1400">
                <a:solidFill>
                  <a:schemeClr val="bg1"/>
                </a:solidFill>
              </a:defRPr>
            </a:lvl1pPr>
            <a:lvl2pPr marL="0" indent="0" algn="ctr">
              <a:spcAft>
                <a:spcPts val="600"/>
              </a:spcAft>
              <a:buFontTx/>
              <a:buNone/>
              <a:defRPr sz="1400">
                <a:solidFill>
                  <a:schemeClr val="bg1"/>
                </a:solidFill>
              </a:defRPr>
            </a:lvl2pPr>
            <a:lvl3pPr marL="0" indent="0" algn="ctr">
              <a:spcAft>
                <a:spcPts val="600"/>
              </a:spcAft>
              <a:buFontTx/>
              <a:buNone/>
              <a:defRPr sz="1400">
                <a:solidFill>
                  <a:schemeClr val="bg1"/>
                </a:solidFill>
              </a:defRPr>
            </a:lvl3pPr>
            <a:lvl4pPr marL="0" indent="0" algn="ctr">
              <a:spcAft>
                <a:spcPts val="600"/>
              </a:spcAft>
              <a:buFontTx/>
              <a:buNone/>
              <a:defRPr sz="1400">
                <a:solidFill>
                  <a:schemeClr val="bg1"/>
                </a:solidFill>
              </a:defRPr>
            </a:lvl4pPr>
            <a:lvl5pPr marL="0" indent="0" algn="ctr">
              <a:spcAft>
                <a:spcPts val="600"/>
              </a:spcAft>
              <a:buFontTx/>
              <a:buNone/>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5"/>
          </p:nvPr>
        </p:nvSpPr>
        <p:spPr>
          <a:xfrm>
            <a:off x="490939" y="1769550"/>
            <a:ext cx="3405614"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9"/>
          <p:cNvSpPr>
            <a:spLocks noGrp="1"/>
          </p:cNvSpPr>
          <p:nvPr>
            <p:ph type="body" sz="quarter" idx="20"/>
          </p:nvPr>
        </p:nvSpPr>
        <p:spPr>
          <a:xfrm>
            <a:off x="4393498" y="1769550"/>
            <a:ext cx="3405614"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9"/>
          <p:cNvSpPr>
            <a:spLocks noGrp="1"/>
          </p:cNvSpPr>
          <p:nvPr>
            <p:ph type="body" sz="quarter" idx="21"/>
          </p:nvPr>
        </p:nvSpPr>
        <p:spPr>
          <a:xfrm>
            <a:off x="8300289" y="1769550"/>
            <a:ext cx="3405614"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5"/>
          <p:cNvSpPr>
            <a:spLocks noGrp="1"/>
          </p:cNvSpPr>
          <p:nvPr>
            <p:ph sz="quarter" idx="17"/>
          </p:nvPr>
        </p:nvSpPr>
        <p:spPr>
          <a:xfrm>
            <a:off x="490939" y="2623098"/>
            <a:ext cx="3405614" cy="3317328"/>
          </a:xfrm>
        </p:spPr>
        <p:txBody>
          <a:bodyPr lIns="91440"/>
          <a:lstStyle>
            <a:lvl1pPr>
              <a:defRPr sz="2200">
                <a:solidFill>
                  <a:schemeClr val="tx1"/>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5"/>
          <p:cNvSpPr>
            <a:spLocks noGrp="1"/>
          </p:cNvSpPr>
          <p:nvPr>
            <p:ph sz="quarter" idx="18"/>
          </p:nvPr>
        </p:nvSpPr>
        <p:spPr>
          <a:xfrm>
            <a:off x="4393497" y="2623098"/>
            <a:ext cx="3405614" cy="3317328"/>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5"/>
          <p:cNvSpPr>
            <a:spLocks noGrp="1"/>
          </p:cNvSpPr>
          <p:nvPr>
            <p:ph sz="quarter" idx="19"/>
          </p:nvPr>
        </p:nvSpPr>
        <p:spPr>
          <a:xfrm>
            <a:off x="8300289" y="2623098"/>
            <a:ext cx="3405614" cy="3317328"/>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294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Col with Block">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cxnSp>
        <p:nvCxnSpPr>
          <p:cNvPr id="14" name="Straight Connector 13"/>
          <p:cNvCxnSpPr/>
          <p:nvPr userDrawn="1"/>
        </p:nvCxnSpPr>
        <p:spPr>
          <a:xfrm>
            <a:off x="3167640" y="1791167"/>
            <a:ext cx="0" cy="4073058"/>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094413" y="1769457"/>
            <a:ext cx="0" cy="4094769"/>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019071" y="1780313"/>
            <a:ext cx="0" cy="4083913"/>
          </a:xfrm>
          <a:prstGeom prst="line">
            <a:avLst/>
          </a:prstGeom>
          <a:ln w="63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90939"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quarter" idx="14"/>
          </p:nvPr>
        </p:nvSpPr>
        <p:spPr>
          <a:xfrm>
            <a:off x="490940" y="1210471"/>
            <a:ext cx="11213296" cy="394846"/>
          </a:xfrm>
          <a:solidFill>
            <a:schemeClr val="tx2"/>
          </a:solidFill>
        </p:spPr>
        <p:txBody>
          <a:bodyPr lIns="91440" tIns="45720" rIns="91440" bIns="45720" anchor="ctr" anchorCtr="0"/>
          <a:lstStyle>
            <a:lvl1pPr marL="0" indent="0" algn="ctr">
              <a:spcAft>
                <a:spcPts val="600"/>
              </a:spcAft>
              <a:buFontTx/>
              <a:buNone/>
              <a:defRPr sz="1400">
                <a:solidFill>
                  <a:schemeClr val="bg1"/>
                </a:solidFill>
              </a:defRPr>
            </a:lvl1pPr>
            <a:lvl2pPr marL="0" indent="0" algn="ctr">
              <a:spcAft>
                <a:spcPts val="600"/>
              </a:spcAft>
              <a:buFontTx/>
              <a:buNone/>
              <a:defRPr sz="1400">
                <a:solidFill>
                  <a:schemeClr val="bg1"/>
                </a:solidFill>
              </a:defRPr>
            </a:lvl2pPr>
            <a:lvl3pPr marL="0" indent="0" algn="ctr">
              <a:spcAft>
                <a:spcPts val="600"/>
              </a:spcAft>
              <a:buFontTx/>
              <a:buNone/>
              <a:defRPr sz="1400">
                <a:solidFill>
                  <a:schemeClr val="bg1"/>
                </a:solidFill>
              </a:defRPr>
            </a:lvl3pPr>
            <a:lvl4pPr marL="0" indent="0" algn="ctr">
              <a:spcAft>
                <a:spcPts val="600"/>
              </a:spcAft>
              <a:buFontTx/>
              <a:buNone/>
              <a:defRPr sz="1400">
                <a:solidFill>
                  <a:schemeClr val="bg1"/>
                </a:solidFill>
              </a:defRPr>
            </a:lvl4pPr>
            <a:lvl5pPr marL="0" indent="0" algn="ctr">
              <a:spcAft>
                <a:spcPts val="600"/>
              </a:spcAft>
              <a:buFontTx/>
              <a:buNone/>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5"/>
          </p:nvPr>
        </p:nvSpPr>
        <p:spPr>
          <a:xfrm>
            <a:off x="490939" y="1769550"/>
            <a:ext cx="2450622"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9"/>
          <p:cNvSpPr>
            <a:spLocks noGrp="1"/>
          </p:cNvSpPr>
          <p:nvPr>
            <p:ph type="body" sz="quarter" idx="21"/>
          </p:nvPr>
        </p:nvSpPr>
        <p:spPr>
          <a:xfrm>
            <a:off x="3412422" y="1769550"/>
            <a:ext cx="2450622"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ext Placeholder 9"/>
          <p:cNvSpPr>
            <a:spLocks noGrp="1"/>
          </p:cNvSpPr>
          <p:nvPr>
            <p:ph type="body" sz="quarter" idx="22"/>
          </p:nvPr>
        </p:nvSpPr>
        <p:spPr>
          <a:xfrm>
            <a:off x="6332423" y="1769550"/>
            <a:ext cx="2450622"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9"/>
          <p:cNvSpPr>
            <a:spLocks noGrp="1"/>
          </p:cNvSpPr>
          <p:nvPr>
            <p:ph type="body" sz="quarter" idx="23"/>
          </p:nvPr>
        </p:nvSpPr>
        <p:spPr>
          <a:xfrm>
            <a:off x="9255280" y="1769550"/>
            <a:ext cx="2450622" cy="769937"/>
          </a:xfrm>
          <a:solidFill>
            <a:schemeClr val="tx1"/>
          </a:solidFill>
        </p:spPr>
        <p:txBody>
          <a:bodyPr lIns="91440" tIns="91440" rIns="91440" bIns="91440" anchor="ctr" anchorCtr="0"/>
          <a:lstStyle>
            <a:lvl1pPr marL="0">
              <a:spcAft>
                <a:spcPts val="600"/>
              </a:spcAft>
              <a:buFontTx/>
              <a:buNone/>
              <a:defRPr sz="1400" b="1">
                <a:solidFill>
                  <a:schemeClr val="bg1"/>
                </a:solidFill>
              </a:defRPr>
            </a:lvl1pPr>
            <a:lvl2pPr marL="0">
              <a:spcAft>
                <a:spcPts val="600"/>
              </a:spcAft>
              <a:buFontTx/>
              <a:buNone/>
              <a:defRPr sz="1400" b="1">
                <a:solidFill>
                  <a:schemeClr val="bg1"/>
                </a:solidFill>
              </a:defRPr>
            </a:lvl2pPr>
            <a:lvl3pPr marL="0" indent="0">
              <a:spcAft>
                <a:spcPts val="600"/>
              </a:spcAft>
              <a:buFontTx/>
              <a:buNone/>
              <a:defRPr sz="1400" b="1">
                <a:solidFill>
                  <a:schemeClr val="bg1"/>
                </a:solidFill>
              </a:defRPr>
            </a:lvl3pPr>
            <a:lvl4pPr marL="0" indent="0">
              <a:spcAft>
                <a:spcPts val="600"/>
              </a:spcAft>
              <a:buFontTx/>
              <a:buNone/>
              <a:defRPr sz="1400" b="1">
                <a:solidFill>
                  <a:schemeClr val="bg1"/>
                </a:solidFill>
              </a:defRPr>
            </a:lvl4pPr>
            <a:lvl5pPr marL="0" indent="0">
              <a:spcAft>
                <a:spcPts val="600"/>
              </a:spcAft>
              <a:buFontTx/>
              <a:buNone/>
              <a:defRPr sz="1400" b="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5"/>
          <p:cNvSpPr>
            <a:spLocks noGrp="1"/>
          </p:cNvSpPr>
          <p:nvPr>
            <p:ph sz="quarter" idx="17"/>
          </p:nvPr>
        </p:nvSpPr>
        <p:spPr>
          <a:xfrm>
            <a:off x="490939" y="2623098"/>
            <a:ext cx="2436152" cy="3328184"/>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5"/>
          <p:cNvSpPr>
            <a:spLocks noGrp="1"/>
          </p:cNvSpPr>
          <p:nvPr>
            <p:ph sz="quarter" idx="18"/>
          </p:nvPr>
        </p:nvSpPr>
        <p:spPr>
          <a:xfrm>
            <a:off x="3412422" y="2623098"/>
            <a:ext cx="2436152" cy="3328184"/>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5"/>
          <p:cNvSpPr>
            <a:spLocks noGrp="1"/>
          </p:cNvSpPr>
          <p:nvPr>
            <p:ph sz="quarter" idx="19"/>
          </p:nvPr>
        </p:nvSpPr>
        <p:spPr>
          <a:xfrm>
            <a:off x="6332423" y="2623098"/>
            <a:ext cx="2436152" cy="3328184"/>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5"/>
          <p:cNvSpPr>
            <a:spLocks noGrp="1"/>
          </p:cNvSpPr>
          <p:nvPr>
            <p:ph sz="quarter" idx="20"/>
          </p:nvPr>
        </p:nvSpPr>
        <p:spPr>
          <a:xfrm>
            <a:off x="9255280" y="2623098"/>
            <a:ext cx="2436152" cy="3328184"/>
          </a:xfrm>
        </p:spPr>
        <p:txBody>
          <a:bodyPr lIns="91440"/>
          <a:lstStyle>
            <a:lvl1pPr>
              <a:defRPr sz="2200">
                <a:solidFill>
                  <a:srgbClr val="009FDB"/>
                </a:solidFill>
              </a:defRPr>
            </a:lvl1pPr>
            <a:lvl2pPr>
              <a:spcAft>
                <a:spcPts val="600"/>
              </a:spcAft>
              <a:defRPr>
                <a:solidFill>
                  <a:schemeClr val="tx2"/>
                </a:solidFill>
              </a:defRPr>
            </a:lvl2pPr>
            <a:lvl3pPr>
              <a:spcAft>
                <a:spcPts val="600"/>
              </a:spcAft>
              <a:defRPr>
                <a:solidFill>
                  <a:schemeClr val="tx2"/>
                </a:solidFill>
              </a:defRPr>
            </a:lvl3pPr>
            <a:lvl4pPr>
              <a:spcAft>
                <a:spcPts val="600"/>
              </a:spcAft>
              <a:defRPr>
                <a:solidFill>
                  <a:schemeClr val="tx2"/>
                </a:solidFill>
              </a:defRPr>
            </a:lvl4pPr>
            <a:lvl5pPr>
              <a:spcAft>
                <a:spcPts val="600"/>
              </a:spcAft>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849810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allout Content">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6" name="Content Placeholder 5"/>
          <p:cNvSpPr>
            <a:spLocks noGrp="1"/>
          </p:cNvSpPr>
          <p:nvPr>
            <p:ph sz="quarter" idx="12"/>
          </p:nvPr>
        </p:nvSpPr>
        <p:spPr>
          <a:xfrm>
            <a:off x="490938" y="1139825"/>
            <a:ext cx="7942744" cy="4806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14"/>
          </p:nvPr>
        </p:nvSpPr>
        <p:spPr>
          <a:xfrm>
            <a:off x="8658470" y="1206500"/>
            <a:ext cx="3041533" cy="4648200"/>
          </a:xfrm>
          <a:solidFill>
            <a:srgbClr val="E8E8E8"/>
          </a:solidFill>
        </p:spPr>
        <p:txBody>
          <a:bodyPr lIns="274320" tIns="182880" rIns="274320" bIns="182880"/>
          <a:lstStyle>
            <a:lvl1pPr>
              <a:lnSpc>
                <a:spcPct val="100000"/>
              </a:lnSpc>
              <a:spcAft>
                <a:spcPts val="600"/>
              </a:spcAft>
              <a:defRPr sz="1600" baseline="0">
                <a:solidFill>
                  <a:schemeClr val="tx2"/>
                </a:solidFill>
              </a:defRPr>
            </a:lvl1pPr>
            <a:lvl2pPr>
              <a:lnSpc>
                <a:spcPct val="100000"/>
              </a:lnSpc>
              <a:spcAft>
                <a:spcPts val="600"/>
              </a:spcAft>
              <a:defRPr sz="1600" i="1" baseline="0"/>
            </a:lvl2pPr>
            <a:lvl3pPr>
              <a:lnSpc>
                <a:spcPct val="100000"/>
              </a:lnSpc>
              <a:spcAft>
                <a:spcPts val="600"/>
              </a:spcAft>
              <a:defRPr/>
            </a:lvl3pPr>
            <a:lvl4pPr>
              <a:lnSpc>
                <a:spcPct val="100000"/>
              </a:lnSpc>
              <a:spcAft>
                <a:spcPts val="600"/>
              </a:spcAft>
              <a:defRPr/>
            </a:lvl4pPr>
            <a:lvl5pPr>
              <a:lnSpc>
                <a:spcPct val="100000"/>
              </a:lnSpc>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032612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allout Pictur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9" name="Content Placeholder 5"/>
          <p:cNvSpPr>
            <a:spLocks noGrp="1"/>
          </p:cNvSpPr>
          <p:nvPr>
            <p:ph sz="quarter" idx="14"/>
          </p:nvPr>
        </p:nvSpPr>
        <p:spPr>
          <a:xfrm>
            <a:off x="8658470" y="1206500"/>
            <a:ext cx="3041533" cy="4648200"/>
          </a:xfrm>
          <a:solidFill>
            <a:srgbClr val="E8E8E8"/>
          </a:solidFill>
        </p:spPr>
        <p:txBody>
          <a:bodyPr lIns="274320" tIns="182880" rIns="274320" bIns="182880"/>
          <a:lstStyle>
            <a:lvl1pPr>
              <a:lnSpc>
                <a:spcPct val="100000"/>
              </a:lnSpc>
              <a:spcAft>
                <a:spcPts val="600"/>
              </a:spcAft>
              <a:defRPr sz="1600" baseline="0">
                <a:solidFill>
                  <a:schemeClr val="tx2"/>
                </a:solidFill>
              </a:defRPr>
            </a:lvl1pPr>
            <a:lvl2pPr>
              <a:lnSpc>
                <a:spcPct val="100000"/>
              </a:lnSpc>
              <a:spcAft>
                <a:spcPts val="600"/>
              </a:spcAft>
              <a:defRPr sz="1600" i="1" baseline="0"/>
            </a:lvl2pPr>
            <a:lvl3pPr>
              <a:lnSpc>
                <a:spcPct val="100000"/>
              </a:lnSpc>
              <a:spcAft>
                <a:spcPts val="600"/>
              </a:spcAft>
              <a:defRPr/>
            </a:lvl3pPr>
            <a:lvl4pPr>
              <a:lnSpc>
                <a:spcPct val="100000"/>
              </a:lnSpc>
              <a:spcAft>
                <a:spcPts val="600"/>
              </a:spcAft>
              <a:defRPr/>
            </a:lvl4pPr>
            <a:lvl5pPr>
              <a:lnSpc>
                <a:spcPct val="100000"/>
              </a:lnSpc>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3"/>
          <p:cNvSpPr>
            <a:spLocks noGrp="1"/>
          </p:cNvSpPr>
          <p:nvPr>
            <p:ph type="pic" sz="quarter" idx="15"/>
          </p:nvPr>
        </p:nvSpPr>
        <p:spPr>
          <a:xfrm>
            <a:off x="490939" y="1206500"/>
            <a:ext cx="7937550" cy="4648200"/>
          </a:xfrm>
        </p:spPr>
        <p:txBody>
          <a:bodyPr/>
          <a:lstStyle>
            <a:lvl1pPr>
              <a:defRPr sz="1800">
                <a:solidFill>
                  <a:schemeClr val="bg2"/>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335646001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5" name="Rectangle 4"/>
          <p:cNvSpPr/>
          <p:nvPr userDrawn="1"/>
        </p:nvSpPr>
        <p:spPr>
          <a:xfrm>
            <a:off x="489338" y="1458409"/>
            <a:ext cx="5347794" cy="4405816"/>
          </a:xfrm>
          <a:prstGeom prst="rect">
            <a:avLst/>
          </a:prstGeom>
          <a:solidFill>
            <a:srgbClr val="E8E8E8"/>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userDrawn="1"/>
        </p:nvSpPr>
        <p:spPr>
          <a:xfrm>
            <a:off x="6352209" y="1458409"/>
            <a:ext cx="5347794" cy="4405816"/>
          </a:xfrm>
          <a:prstGeom prst="rect">
            <a:avLst/>
          </a:prstGeom>
          <a:solidFill>
            <a:srgbClr val="E8E8E8"/>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10" name="Picture 9"/>
          <p:cNvPicPr>
            <a:picLocks noChangeAspect="1"/>
          </p:cNvPicPr>
          <p:nvPr userDrawn="1"/>
        </p:nvPicPr>
        <p:blipFill>
          <a:blip r:embed="rId2"/>
          <a:stretch>
            <a:fillRect/>
          </a:stretch>
        </p:blipFill>
        <p:spPr>
          <a:xfrm>
            <a:off x="5983968" y="3217928"/>
            <a:ext cx="253934" cy="596900"/>
          </a:xfrm>
          <a:prstGeom prst="rect">
            <a:avLst/>
          </a:prstGeom>
        </p:spPr>
      </p:pic>
      <p:sp>
        <p:nvSpPr>
          <p:cNvPr id="2" name="Title 1"/>
          <p:cNvSpPr>
            <a:spLocks noGrp="1"/>
          </p:cNvSpPr>
          <p:nvPr>
            <p:ph type="title"/>
          </p:nvPr>
        </p:nvSpPr>
        <p:spPr>
          <a:xfrm>
            <a:off x="489338" y="522779"/>
            <a:ext cx="11209064" cy="342206"/>
          </a:xfrm>
        </p:spPr>
        <p:txBody>
          <a:bodyPr/>
          <a:lstStyle>
            <a:lvl1pPr>
              <a:defRPr>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quarter" idx="14"/>
          </p:nvPr>
        </p:nvSpPr>
        <p:spPr>
          <a:xfrm>
            <a:off x="489339" y="1142212"/>
            <a:ext cx="5347755" cy="316199"/>
          </a:xfrm>
        </p:spPr>
        <p:txBody>
          <a:bodyPr/>
          <a:lstStyle>
            <a:lvl1pPr marL="0" indent="0">
              <a:lnSpc>
                <a:spcPct val="100000"/>
              </a:lnSpc>
              <a:spcAft>
                <a:spcPts val="0"/>
              </a:spcAft>
              <a:buFontTx/>
              <a:buNone/>
              <a:defRPr sz="1600" b="0" i="1">
                <a:solidFill>
                  <a:schemeClr val="tx2"/>
                </a:solidFill>
              </a:defRPr>
            </a:lvl1pPr>
            <a:lvl2pPr marL="0" indent="0">
              <a:lnSpc>
                <a:spcPct val="100000"/>
              </a:lnSpc>
              <a:spcAft>
                <a:spcPts val="0"/>
              </a:spcAft>
              <a:buFontTx/>
              <a:buNone/>
              <a:defRPr sz="1600" b="0" i="1">
                <a:solidFill>
                  <a:schemeClr val="tx2"/>
                </a:solidFill>
              </a:defRPr>
            </a:lvl2pPr>
            <a:lvl3pPr marL="0" indent="0">
              <a:lnSpc>
                <a:spcPct val="100000"/>
              </a:lnSpc>
              <a:spcAft>
                <a:spcPts val="0"/>
              </a:spcAft>
              <a:buFontTx/>
              <a:buNone/>
              <a:defRPr sz="1600" b="0" i="1">
                <a:solidFill>
                  <a:schemeClr val="tx2"/>
                </a:solidFill>
              </a:defRPr>
            </a:lvl3pPr>
            <a:lvl4pPr marL="0" indent="0">
              <a:lnSpc>
                <a:spcPct val="100000"/>
              </a:lnSpc>
              <a:spcAft>
                <a:spcPts val="0"/>
              </a:spcAft>
              <a:buFontTx/>
              <a:buNone/>
              <a:defRPr sz="1600" b="0" i="1">
                <a:solidFill>
                  <a:schemeClr val="tx2"/>
                </a:solidFill>
              </a:defRPr>
            </a:lvl4pPr>
            <a:lvl5pPr marL="0" indent="0">
              <a:lnSpc>
                <a:spcPct val="100000"/>
              </a:lnSpc>
              <a:spcAft>
                <a:spcPts val="0"/>
              </a:spcAft>
              <a:buFontTx/>
              <a:buNone/>
              <a:defRPr sz="1600" b="0" i="1">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2"/>
          </p:nvPr>
        </p:nvSpPr>
        <p:spPr>
          <a:xfrm>
            <a:off x="729005" y="1587384"/>
            <a:ext cx="4875530" cy="41371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3"/>
          <p:cNvSpPr>
            <a:spLocks noGrp="1"/>
          </p:cNvSpPr>
          <p:nvPr>
            <p:ph type="body" sz="quarter" idx="15"/>
          </p:nvPr>
        </p:nvSpPr>
        <p:spPr>
          <a:xfrm>
            <a:off x="6361399" y="1142212"/>
            <a:ext cx="5338604" cy="316199"/>
          </a:xfrm>
        </p:spPr>
        <p:txBody>
          <a:bodyPr/>
          <a:lstStyle>
            <a:lvl1pPr marL="0" indent="0">
              <a:lnSpc>
                <a:spcPct val="100000"/>
              </a:lnSpc>
              <a:spcAft>
                <a:spcPts val="0"/>
              </a:spcAft>
              <a:buFontTx/>
              <a:buNone/>
              <a:defRPr sz="1600" b="0" i="1">
                <a:solidFill>
                  <a:schemeClr val="tx2"/>
                </a:solidFill>
              </a:defRPr>
            </a:lvl1pPr>
            <a:lvl2pPr marL="0" indent="0">
              <a:lnSpc>
                <a:spcPct val="100000"/>
              </a:lnSpc>
              <a:spcAft>
                <a:spcPts val="0"/>
              </a:spcAft>
              <a:buFontTx/>
              <a:buNone/>
              <a:defRPr sz="1600" b="0" i="1">
                <a:solidFill>
                  <a:schemeClr val="tx2"/>
                </a:solidFill>
              </a:defRPr>
            </a:lvl2pPr>
            <a:lvl3pPr marL="0" indent="0">
              <a:lnSpc>
                <a:spcPct val="100000"/>
              </a:lnSpc>
              <a:spcAft>
                <a:spcPts val="0"/>
              </a:spcAft>
              <a:buFontTx/>
              <a:buNone/>
              <a:defRPr sz="1600" b="0" i="1">
                <a:solidFill>
                  <a:schemeClr val="tx2"/>
                </a:solidFill>
              </a:defRPr>
            </a:lvl3pPr>
            <a:lvl4pPr marL="0" indent="0">
              <a:lnSpc>
                <a:spcPct val="100000"/>
              </a:lnSpc>
              <a:spcAft>
                <a:spcPts val="0"/>
              </a:spcAft>
              <a:buFontTx/>
              <a:buNone/>
              <a:defRPr sz="1600" b="0" i="1">
                <a:solidFill>
                  <a:schemeClr val="tx2"/>
                </a:solidFill>
              </a:defRPr>
            </a:lvl4pPr>
            <a:lvl5pPr marL="0" indent="0">
              <a:lnSpc>
                <a:spcPct val="100000"/>
              </a:lnSpc>
              <a:spcAft>
                <a:spcPts val="0"/>
              </a:spcAft>
              <a:buFontTx/>
              <a:buNone/>
              <a:defRPr sz="1600" b="0" i="1">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16"/>
          </p:nvPr>
        </p:nvSpPr>
        <p:spPr>
          <a:xfrm>
            <a:off x="6586412" y="1587384"/>
            <a:ext cx="4875530" cy="41371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49936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ption 4">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11290296" y="6075784"/>
            <a:ext cx="496467" cy="496467"/>
          </a:xfrm>
          <a:prstGeom prst="rect">
            <a:avLst/>
          </a:prstGeom>
        </p:spPr>
      </p:pic>
      <p:sp>
        <p:nvSpPr>
          <p:cNvPr id="4" name="Picture Placeholder 3"/>
          <p:cNvSpPr>
            <a:spLocks noGrp="1"/>
          </p:cNvSpPr>
          <p:nvPr>
            <p:ph type="pic" sz="quarter" idx="15"/>
          </p:nvPr>
        </p:nvSpPr>
        <p:spPr>
          <a:xfrm>
            <a:off x="-1" y="0"/>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1" name="Picture Placeholder 3"/>
          <p:cNvSpPr>
            <a:spLocks noGrp="1"/>
          </p:cNvSpPr>
          <p:nvPr>
            <p:ph type="pic" sz="quarter" idx="16"/>
          </p:nvPr>
        </p:nvSpPr>
        <p:spPr>
          <a:xfrm>
            <a:off x="3063197" y="0"/>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2" name="Picture Placeholder 3"/>
          <p:cNvSpPr>
            <a:spLocks noGrp="1"/>
          </p:cNvSpPr>
          <p:nvPr>
            <p:ph type="pic" sz="quarter" idx="17"/>
          </p:nvPr>
        </p:nvSpPr>
        <p:spPr>
          <a:xfrm>
            <a:off x="6126395" y="0"/>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3" name="Picture Placeholder 3"/>
          <p:cNvSpPr>
            <a:spLocks noGrp="1"/>
          </p:cNvSpPr>
          <p:nvPr>
            <p:ph type="pic" sz="quarter" idx="18"/>
          </p:nvPr>
        </p:nvSpPr>
        <p:spPr>
          <a:xfrm>
            <a:off x="9189593" y="0"/>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4" name="Picture Placeholder 3"/>
          <p:cNvSpPr>
            <a:spLocks noGrp="1"/>
          </p:cNvSpPr>
          <p:nvPr>
            <p:ph type="pic" sz="quarter" idx="19"/>
          </p:nvPr>
        </p:nvSpPr>
        <p:spPr>
          <a:xfrm>
            <a:off x="-1" y="1719596"/>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5" name="Picture Placeholder 3"/>
          <p:cNvSpPr>
            <a:spLocks noGrp="1"/>
          </p:cNvSpPr>
          <p:nvPr>
            <p:ph type="pic" sz="quarter" idx="20"/>
          </p:nvPr>
        </p:nvSpPr>
        <p:spPr>
          <a:xfrm>
            <a:off x="3063197" y="1719596"/>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6" name="Picture Placeholder 3"/>
          <p:cNvSpPr>
            <a:spLocks noGrp="1"/>
          </p:cNvSpPr>
          <p:nvPr>
            <p:ph type="pic" sz="quarter" idx="21"/>
          </p:nvPr>
        </p:nvSpPr>
        <p:spPr>
          <a:xfrm>
            <a:off x="6126395" y="1719596"/>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7" name="Picture Placeholder 3"/>
          <p:cNvSpPr>
            <a:spLocks noGrp="1"/>
          </p:cNvSpPr>
          <p:nvPr>
            <p:ph type="pic" sz="quarter" idx="22"/>
          </p:nvPr>
        </p:nvSpPr>
        <p:spPr>
          <a:xfrm>
            <a:off x="9189593" y="1719596"/>
            <a:ext cx="2999232" cy="1645920"/>
          </a:xfrm>
        </p:spPr>
        <p:txBody>
          <a:bodyPr/>
          <a:lstStyle>
            <a:lvl1pPr>
              <a:defRPr sz="1800">
                <a:solidFill>
                  <a:schemeClr val="bg2"/>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499742" y="3657600"/>
            <a:ext cx="11209064" cy="1517904"/>
          </a:xfrm>
        </p:spPr>
        <p:txBody>
          <a:bodyPr anchor="t" anchorCtr="0"/>
          <a:lstStyle>
            <a:lvl1pPr>
              <a:lnSpc>
                <a:spcPct val="82000"/>
              </a:lnSpc>
              <a:spcAft>
                <a:spcPts val="800"/>
              </a:spcAft>
              <a:defRPr sz="3600">
                <a:solidFill>
                  <a:schemeClr val="tx1"/>
                </a:solidFill>
              </a:defRPr>
            </a:lvl1pPr>
          </a:lstStyle>
          <a:p>
            <a:r>
              <a:rPr lang="en-US" dirty="0" smtClean="0"/>
              <a:t>Click to edit Master title style</a:t>
            </a:r>
            <a:br>
              <a:rPr lang="en-US" dirty="0" smtClean="0"/>
            </a:br>
            <a:r>
              <a:rPr lang="en-US" dirty="0" smtClean="0"/>
              <a:t>type style</a:t>
            </a:r>
            <a:endParaRPr lang="en-US" dirty="0"/>
          </a:p>
        </p:txBody>
      </p:sp>
      <p:sp>
        <p:nvSpPr>
          <p:cNvPr id="5" name="Text Placeholder 4"/>
          <p:cNvSpPr>
            <a:spLocks noGrp="1"/>
          </p:cNvSpPr>
          <p:nvPr>
            <p:ph type="body" sz="quarter" idx="23"/>
          </p:nvPr>
        </p:nvSpPr>
        <p:spPr>
          <a:xfrm>
            <a:off x="499742" y="4581144"/>
            <a:ext cx="11213719" cy="457200"/>
          </a:xfrm>
        </p:spPr>
        <p:txBody>
          <a:bodyPr/>
          <a:lstStyle/>
          <a:p>
            <a:pPr lvl="0"/>
            <a:r>
              <a:rPr lang="en-US" smtClean="0"/>
              <a:t>Click to edit Master text styles</a:t>
            </a:r>
          </a:p>
        </p:txBody>
      </p:sp>
      <p:sp>
        <p:nvSpPr>
          <p:cNvPr id="10" name="Text Placeholder 9"/>
          <p:cNvSpPr>
            <a:spLocks noGrp="1"/>
          </p:cNvSpPr>
          <p:nvPr>
            <p:ph type="body" sz="quarter" idx="13"/>
          </p:nvPr>
        </p:nvSpPr>
        <p:spPr>
          <a:xfrm>
            <a:off x="499743" y="5303520"/>
            <a:ext cx="8651774" cy="820952"/>
          </a:xfrm>
        </p:spPr>
        <p:txBody>
          <a:bodyPr/>
          <a:lstStyle>
            <a:lvl1pPr marL="0" indent="0">
              <a:lnSpc>
                <a:spcPct val="100000"/>
              </a:lnSpc>
              <a:spcAft>
                <a:spcPts val="600"/>
              </a:spcAft>
              <a:buFontTx/>
              <a:buNone/>
              <a:defRPr sz="2000">
                <a:solidFill>
                  <a:schemeClr val="tx2"/>
                </a:solidFill>
              </a:defRPr>
            </a:lvl1pPr>
            <a:lvl2pPr marL="0" indent="0">
              <a:lnSpc>
                <a:spcPct val="100000"/>
              </a:lnSpc>
              <a:spcAft>
                <a:spcPts val="600"/>
              </a:spcAft>
              <a:buFontTx/>
              <a:buNone/>
              <a:defRPr sz="2000">
                <a:solidFill>
                  <a:schemeClr val="tx2"/>
                </a:solidFill>
              </a:defRPr>
            </a:lvl2pPr>
            <a:lvl3pPr marL="0" indent="0">
              <a:lnSpc>
                <a:spcPct val="100000"/>
              </a:lnSpc>
              <a:spcAft>
                <a:spcPts val="600"/>
              </a:spcAft>
              <a:buFontTx/>
              <a:buNone/>
              <a:defRPr sz="2000">
                <a:solidFill>
                  <a:schemeClr val="tx2"/>
                </a:solidFill>
              </a:defRPr>
            </a:lvl3pPr>
            <a:lvl4pPr marL="0" indent="0">
              <a:lnSpc>
                <a:spcPct val="100000"/>
              </a:lnSpc>
              <a:spcAft>
                <a:spcPts val="600"/>
              </a:spcAft>
              <a:buFontTx/>
              <a:buNone/>
              <a:defRPr sz="2000">
                <a:solidFill>
                  <a:schemeClr val="tx2"/>
                </a:solidFill>
              </a:defRPr>
            </a:lvl4pPr>
            <a:lvl5pPr marL="0" indent="0">
              <a:lnSpc>
                <a:spcPct val="100000"/>
              </a:lnSpc>
              <a:spcAft>
                <a:spcPts val="600"/>
              </a:spcAft>
              <a:buFontTx/>
              <a:buNone/>
              <a:defRPr sz="20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7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75000"/>
                  </a:schemeClr>
                </a:solidFill>
              </a:rPr>
              <a:t> </a:t>
            </a:r>
          </a:p>
        </p:txBody>
      </p:sp>
    </p:spTree>
    <p:extLst>
      <p:ext uri="{BB962C8B-B14F-4D97-AF65-F5344CB8AC3E}">
        <p14:creationId xmlns:p14="http://schemas.microsoft.com/office/powerpoint/2010/main" val="182278824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2404081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12CB907E-C602-C34B-93F7-CA9E40714286}" type="slidenum">
              <a:rPr lang="en-US" smtClean="0"/>
              <a:pPr/>
              <a:t>‹#›</a:t>
            </a:fld>
            <a:r>
              <a:rPr lang="en-US" dirty="0" smtClean="0"/>
              <a:t> </a:t>
            </a:r>
            <a:endParaRPr lang="en-US" dirty="0"/>
          </a:p>
        </p:txBody>
      </p:sp>
    </p:spTree>
    <p:extLst>
      <p:ext uri="{BB962C8B-B14F-4D97-AF65-F5344CB8AC3E}">
        <p14:creationId xmlns:p14="http://schemas.microsoft.com/office/powerpoint/2010/main" val="180149873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Globe White Background">
    <p:spTree>
      <p:nvGrpSpPr>
        <p:cNvPr id="1" name=""/>
        <p:cNvGrpSpPr/>
        <p:nvPr/>
      </p:nvGrpSpPr>
      <p:grpSpPr>
        <a:xfrm>
          <a:off x="0" y="0"/>
          <a:ext cx="0" cy="0"/>
          <a:chOff x="0" y="0"/>
          <a:chExt cx="0" cy="0"/>
        </a:xfrm>
      </p:grpSpPr>
      <p:sp>
        <p:nvSpPr>
          <p:cNvPr id="14" name="Rectangle 13"/>
          <p:cNvSpPr/>
          <p:nvPr userDrawn="1"/>
        </p:nvSpPr>
        <p:spPr bwMode="white">
          <a:xfrm>
            <a:off x="282149" y="1"/>
            <a:ext cx="4066573" cy="5036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userDrawn="1"/>
        </p:nvSpPr>
        <p:spPr bwMode="white">
          <a:xfrm>
            <a:off x="11177323" y="6078715"/>
            <a:ext cx="1011502" cy="4744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913044" y="2189163"/>
            <a:ext cx="2339848" cy="2339848"/>
          </a:xfrm>
          <a:prstGeom prst="rect">
            <a:avLst/>
          </a:prstGeom>
        </p:spPr>
      </p:pic>
    </p:spTree>
    <p:extLst>
      <p:ext uri="{BB962C8B-B14F-4D97-AF65-F5344CB8AC3E}">
        <p14:creationId xmlns:p14="http://schemas.microsoft.com/office/powerpoint/2010/main" val="343069272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MYW White Background">
    <p:spTree>
      <p:nvGrpSpPr>
        <p:cNvPr id="1" name=""/>
        <p:cNvGrpSpPr/>
        <p:nvPr/>
      </p:nvGrpSpPr>
      <p:grpSpPr>
        <a:xfrm>
          <a:off x="0" y="0"/>
          <a:ext cx="0" cy="0"/>
          <a:chOff x="0" y="0"/>
          <a:chExt cx="0" cy="0"/>
        </a:xfrm>
      </p:grpSpPr>
      <p:sp>
        <p:nvSpPr>
          <p:cNvPr id="14" name="Rectangle 13"/>
          <p:cNvSpPr/>
          <p:nvPr userDrawn="1"/>
        </p:nvSpPr>
        <p:spPr bwMode="white">
          <a:xfrm>
            <a:off x="282149" y="1"/>
            <a:ext cx="4066573" cy="5036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userDrawn="1"/>
        </p:nvSpPr>
        <p:spPr bwMode="white">
          <a:xfrm>
            <a:off x="11177323" y="6078715"/>
            <a:ext cx="1011502" cy="4744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3683483" y="2212383"/>
            <a:ext cx="4821858" cy="2433234"/>
          </a:xfrm>
          <a:prstGeom prst="rect">
            <a:avLst/>
          </a:prstGeom>
        </p:spPr>
      </p:pic>
    </p:spTree>
    <p:extLst>
      <p:ext uri="{BB962C8B-B14F-4D97-AF65-F5344CB8AC3E}">
        <p14:creationId xmlns:p14="http://schemas.microsoft.com/office/powerpoint/2010/main" val="189191904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Globe Black Background">
    <p:bg>
      <p:bgRef idx="1001">
        <a:schemeClr val="bg2"/>
      </p:bgRef>
    </p:bg>
    <p:spTree>
      <p:nvGrpSpPr>
        <p:cNvPr id="1" name=""/>
        <p:cNvGrpSpPr/>
        <p:nvPr/>
      </p:nvGrpSpPr>
      <p:grpSpPr>
        <a:xfrm>
          <a:off x="0" y="0"/>
          <a:ext cx="0" cy="0"/>
          <a:chOff x="0" y="0"/>
          <a:chExt cx="0" cy="0"/>
        </a:xfrm>
      </p:grpSpPr>
      <p:sp>
        <p:nvSpPr>
          <p:cNvPr id="14" name="Rectangle 13"/>
          <p:cNvSpPr/>
          <p:nvPr userDrawn="1"/>
        </p:nvSpPr>
        <p:spPr bwMode="white">
          <a:xfrm>
            <a:off x="282149" y="1"/>
            <a:ext cx="4066573" cy="5036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userDrawn="1"/>
        </p:nvSpPr>
        <p:spPr bwMode="white">
          <a:xfrm>
            <a:off x="11177323" y="6078715"/>
            <a:ext cx="1011502" cy="47448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924488" y="2189163"/>
            <a:ext cx="2339848" cy="2339848"/>
          </a:xfrm>
          <a:prstGeom prst="rect">
            <a:avLst/>
          </a:prstGeom>
        </p:spPr>
      </p:pic>
    </p:spTree>
    <p:extLst>
      <p:ext uri="{BB962C8B-B14F-4D97-AF65-F5344CB8AC3E}">
        <p14:creationId xmlns:p14="http://schemas.microsoft.com/office/powerpoint/2010/main" val="30664820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MYW Black Background">
    <p:bg>
      <p:bgRef idx="1001">
        <a:schemeClr val="bg2"/>
      </p:bgRef>
    </p:bg>
    <p:spTree>
      <p:nvGrpSpPr>
        <p:cNvPr id="1" name=""/>
        <p:cNvGrpSpPr/>
        <p:nvPr/>
      </p:nvGrpSpPr>
      <p:grpSpPr>
        <a:xfrm>
          <a:off x="0" y="0"/>
          <a:ext cx="0" cy="0"/>
          <a:chOff x="0" y="0"/>
          <a:chExt cx="0" cy="0"/>
        </a:xfrm>
      </p:grpSpPr>
      <p:sp>
        <p:nvSpPr>
          <p:cNvPr id="14" name="Rectangle 13"/>
          <p:cNvSpPr/>
          <p:nvPr userDrawn="1"/>
        </p:nvSpPr>
        <p:spPr bwMode="white">
          <a:xfrm>
            <a:off x="1" y="1"/>
            <a:ext cx="4348722" cy="5036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userDrawn="1"/>
        </p:nvSpPr>
        <p:spPr bwMode="white">
          <a:xfrm>
            <a:off x="11177323" y="6078715"/>
            <a:ext cx="1011502" cy="47448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3683483" y="2212383"/>
            <a:ext cx="4821858" cy="2433233"/>
          </a:xfrm>
          <a:prstGeom prst="rect">
            <a:avLst/>
          </a:prstGeom>
        </p:spPr>
      </p:pic>
    </p:spTree>
    <p:extLst>
      <p:ext uri="{BB962C8B-B14F-4D97-AF65-F5344CB8AC3E}">
        <p14:creationId xmlns:p14="http://schemas.microsoft.com/office/powerpoint/2010/main" val="28893490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Globe Blue Background">
    <p:bg>
      <p:bgRef idx="1001">
        <a:schemeClr val="bg1"/>
      </p:bgRef>
    </p:bg>
    <p:spTree>
      <p:nvGrpSpPr>
        <p:cNvPr id="1" name=""/>
        <p:cNvGrpSpPr/>
        <p:nvPr/>
      </p:nvGrpSpPr>
      <p:grpSpPr>
        <a:xfrm>
          <a:off x="0" y="0"/>
          <a:ext cx="0" cy="0"/>
          <a:chOff x="0" y="0"/>
          <a:chExt cx="0" cy="0"/>
        </a:xfrm>
      </p:grpSpPr>
      <p:sp>
        <p:nvSpPr>
          <p:cNvPr id="14" name="Rectangle 13"/>
          <p:cNvSpPr/>
          <p:nvPr userDrawn="1"/>
        </p:nvSpPr>
        <p:spPr bwMode="white">
          <a:xfrm>
            <a:off x="1" y="1"/>
            <a:ext cx="4348722" cy="5036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userDrawn="1"/>
        </p:nvSpPr>
        <p:spPr bwMode="white">
          <a:xfrm>
            <a:off x="11177323" y="6078715"/>
            <a:ext cx="1011502" cy="4744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296001" y="2560638"/>
            <a:ext cx="1596822" cy="1596822"/>
          </a:xfrm>
          <a:prstGeom prst="rect">
            <a:avLst/>
          </a:prstGeom>
        </p:spPr>
      </p:pic>
    </p:spTree>
    <p:extLst>
      <p:ext uri="{BB962C8B-B14F-4D97-AF65-F5344CB8AC3E}">
        <p14:creationId xmlns:p14="http://schemas.microsoft.com/office/powerpoint/2010/main" val="28888746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MYW Blue Background">
    <p:bg>
      <p:bgRef idx="1001">
        <a:schemeClr val="bg1"/>
      </p:bgRef>
    </p:bg>
    <p:spTree>
      <p:nvGrpSpPr>
        <p:cNvPr id="1" name=""/>
        <p:cNvGrpSpPr/>
        <p:nvPr/>
      </p:nvGrpSpPr>
      <p:grpSpPr>
        <a:xfrm>
          <a:off x="0" y="0"/>
          <a:ext cx="0" cy="0"/>
          <a:chOff x="0" y="0"/>
          <a:chExt cx="0" cy="0"/>
        </a:xfrm>
      </p:grpSpPr>
      <p:sp>
        <p:nvSpPr>
          <p:cNvPr id="14" name="Rectangle 13"/>
          <p:cNvSpPr/>
          <p:nvPr userDrawn="1"/>
        </p:nvSpPr>
        <p:spPr bwMode="white">
          <a:xfrm>
            <a:off x="282149" y="1"/>
            <a:ext cx="4066573" cy="50364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5" name="Rectangle 14"/>
          <p:cNvSpPr/>
          <p:nvPr userDrawn="1"/>
        </p:nvSpPr>
        <p:spPr bwMode="white">
          <a:xfrm>
            <a:off x="11177323" y="6078715"/>
            <a:ext cx="1011502" cy="4744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3683483" y="2212383"/>
            <a:ext cx="4821858" cy="2433233"/>
          </a:xfrm>
          <a:prstGeom prst="rect">
            <a:avLst/>
          </a:prstGeom>
        </p:spPr>
      </p:pic>
    </p:spTree>
    <p:extLst>
      <p:ext uri="{BB962C8B-B14F-4D97-AF65-F5344CB8AC3E}">
        <p14:creationId xmlns:p14="http://schemas.microsoft.com/office/powerpoint/2010/main" val="4544321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ption 5">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11290296" y="6075784"/>
            <a:ext cx="496467" cy="496467"/>
          </a:xfrm>
          <a:prstGeom prst="rect">
            <a:avLst/>
          </a:prstGeom>
        </p:spPr>
      </p:pic>
      <p:sp>
        <p:nvSpPr>
          <p:cNvPr id="12" name="Picture Placeholder 3"/>
          <p:cNvSpPr>
            <a:spLocks noGrp="1"/>
          </p:cNvSpPr>
          <p:nvPr>
            <p:ph type="pic" sz="quarter" idx="16"/>
          </p:nvPr>
        </p:nvSpPr>
        <p:spPr>
          <a:xfrm>
            <a:off x="0" y="1"/>
            <a:ext cx="12188825" cy="3425825"/>
          </a:xfrm>
        </p:spPr>
        <p:txBody>
          <a:bodyPr/>
          <a:lstStyle>
            <a:lvl1pPr>
              <a:defRPr sz="1800">
                <a:solidFill>
                  <a:schemeClr val="bg2"/>
                </a:solidFill>
              </a:defRPr>
            </a:lvl1pPr>
          </a:lstStyle>
          <a:p>
            <a:r>
              <a:rPr lang="en-US" dirty="0" smtClean="0"/>
              <a:t>Click icon to add picture</a:t>
            </a:r>
            <a:endParaRPr lang="en-US" dirty="0"/>
          </a:p>
        </p:txBody>
      </p:sp>
      <p:sp>
        <p:nvSpPr>
          <p:cNvPr id="2" name="Title 1"/>
          <p:cNvSpPr>
            <a:spLocks noGrp="1"/>
          </p:cNvSpPr>
          <p:nvPr>
            <p:ph type="title"/>
          </p:nvPr>
        </p:nvSpPr>
        <p:spPr>
          <a:xfrm>
            <a:off x="498798" y="3657600"/>
            <a:ext cx="11209064" cy="1517904"/>
          </a:xfrm>
        </p:spPr>
        <p:txBody>
          <a:bodyPr anchor="t"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7"/>
          </p:nvPr>
        </p:nvSpPr>
        <p:spPr>
          <a:xfrm>
            <a:off x="498798" y="4581144"/>
            <a:ext cx="11213719" cy="457200"/>
          </a:xfrm>
        </p:spPr>
        <p:txBody>
          <a:bodyPr/>
          <a:lstStyle/>
          <a:p>
            <a:pPr lvl="0"/>
            <a:r>
              <a:rPr lang="en-US" smtClean="0"/>
              <a:t>Click to edit Master text styles</a:t>
            </a:r>
          </a:p>
        </p:txBody>
      </p:sp>
      <p:sp>
        <p:nvSpPr>
          <p:cNvPr id="10" name="Text Placeholder 9"/>
          <p:cNvSpPr>
            <a:spLocks noGrp="1"/>
          </p:cNvSpPr>
          <p:nvPr>
            <p:ph type="body" sz="quarter" idx="13"/>
          </p:nvPr>
        </p:nvSpPr>
        <p:spPr>
          <a:xfrm>
            <a:off x="498799" y="5303520"/>
            <a:ext cx="8651774" cy="820952"/>
          </a:xfrm>
        </p:spPr>
        <p:txBody>
          <a:bodyPr/>
          <a:lstStyle>
            <a:lvl1pPr marL="0" indent="0">
              <a:lnSpc>
                <a:spcPct val="100000"/>
              </a:lnSpc>
              <a:spcAft>
                <a:spcPts val="600"/>
              </a:spcAft>
              <a:buFontTx/>
              <a:buNone/>
              <a:defRPr sz="2000">
                <a:solidFill>
                  <a:schemeClr val="tx2"/>
                </a:solidFill>
              </a:defRPr>
            </a:lvl1pPr>
            <a:lvl2pPr marL="0" indent="0">
              <a:lnSpc>
                <a:spcPct val="100000"/>
              </a:lnSpc>
              <a:spcAft>
                <a:spcPts val="600"/>
              </a:spcAft>
              <a:buFontTx/>
              <a:buNone/>
              <a:defRPr sz="2000">
                <a:solidFill>
                  <a:schemeClr val="tx2"/>
                </a:solidFill>
              </a:defRPr>
            </a:lvl2pPr>
            <a:lvl3pPr marL="0" indent="0">
              <a:lnSpc>
                <a:spcPct val="100000"/>
              </a:lnSpc>
              <a:spcAft>
                <a:spcPts val="600"/>
              </a:spcAft>
              <a:buFontTx/>
              <a:buNone/>
              <a:defRPr sz="2000">
                <a:solidFill>
                  <a:schemeClr val="tx2"/>
                </a:solidFill>
              </a:defRPr>
            </a:lvl3pPr>
            <a:lvl4pPr marL="0" indent="0">
              <a:lnSpc>
                <a:spcPct val="100000"/>
              </a:lnSpc>
              <a:spcAft>
                <a:spcPts val="600"/>
              </a:spcAft>
              <a:buFontTx/>
              <a:buNone/>
              <a:defRPr sz="2000">
                <a:solidFill>
                  <a:schemeClr val="tx2"/>
                </a:solidFill>
              </a:defRPr>
            </a:lvl4pPr>
            <a:lvl5pPr marL="0" indent="0">
              <a:lnSpc>
                <a:spcPct val="100000"/>
              </a:lnSpc>
              <a:spcAft>
                <a:spcPts val="600"/>
              </a:spcAft>
              <a:buFontTx/>
              <a:buNone/>
              <a:defRPr sz="20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7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75000"/>
                  </a:schemeClr>
                </a:solidFill>
              </a:rPr>
              <a:t> </a:t>
            </a:r>
          </a:p>
        </p:txBody>
      </p:sp>
    </p:spTree>
    <p:extLst>
      <p:ext uri="{BB962C8B-B14F-4D97-AF65-F5344CB8AC3E}">
        <p14:creationId xmlns:p14="http://schemas.microsoft.com/office/powerpoint/2010/main" val="12328637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ption 6">
    <p:bg>
      <p:bgRef idx="1001">
        <a:schemeClr val="bg2"/>
      </p:bgRef>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11290296" y="6075784"/>
            <a:ext cx="496467" cy="496467"/>
          </a:xfrm>
          <a:prstGeom prst="rect">
            <a:avLst/>
          </a:prstGeom>
        </p:spPr>
      </p:pic>
      <p:sp>
        <p:nvSpPr>
          <p:cNvPr id="4" name="Picture Placeholder 3"/>
          <p:cNvSpPr>
            <a:spLocks noGrp="1"/>
          </p:cNvSpPr>
          <p:nvPr>
            <p:ph type="pic" sz="quarter" idx="15"/>
          </p:nvPr>
        </p:nvSpPr>
        <p:spPr>
          <a:xfrm>
            <a:off x="-1" y="0"/>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1" name="Picture Placeholder 3"/>
          <p:cNvSpPr>
            <a:spLocks noGrp="1"/>
          </p:cNvSpPr>
          <p:nvPr>
            <p:ph type="pic" sz="quarter" idx="16"/>
          </p:nvPr>
        </p:nvSpPr>
        <p:spPr>
          <a:xfrm>
            <a:off x="3063197" y="0"/>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2" name="Picture Placeholder 3"/>
          <p:cNvSpPr>
            <a:spLocks noGrp="1"/>
          </p:cNvSpPr>
          <p:nvPr>
            <p:ph type="pic" sz="quarter" idx="17"/>
          </p:nvPr>
        </p:nvSpPr>
        <p:spPr>
          <a:xfrm>
            <a:off x="6126395" y="0"/>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3" name="Picture Placeholder 3"/>
          <p:cNvSpPr>
            <a:spLocks noGrp="1"/>
          </p:cNvSpPr>
          <p:nvPr>
            <p:ph type="pic" sz="quarter" idx="18"/>
          </p:nvPr>
        </p:nvSpPr>
        <p:spPr>
          <a:xfrm>
            <a:off x="9189593" y="0"/>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4" name="Picture Placeholder 3"/>
          <p:cNvSpPr>
            <a:spLocks noGrp="1"/>
          </p:cNvSpPr>
          <p:nvPr>
            <p:ph type="pic" sz="quarter" idx="19"/>
          </p:nvPr>
        </p:nvSpPr>
        <p:spPr>
          <a:xfrm>
            <a:off x="-1" y="1719596"/>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5" name="Picture Placeholder 3"/>
          <p:cNvSpPr>
            <a:spLocks noGrp="1"/>
          </p:cNvSpPr>
          <p:nvPr>
            <p:ph type="pic" sz="quarter" idx="20"/>
          </p:nvPr>
        </p:nvSpPr>
        <p:spPr>
          <a:xfrm>
            <a:off x="3063197" y="1719596"/>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6" name="Picture Placeholder 3"/>
          <p:cNvSpPr>
            <a:spLocks noGrp="1"/>
          </p:cNvSpPr>
          <p:nvPr>
            <p:ph type="pic" sz="quarter" idx="21"/>
          </p:nvPr>
        </p:nvSpPr>
        <p:spPr>
          <a:xfrm>
            <a:off x="6126395" y="1719596"/>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7" name="Picture Placeholder 3"/>
          <p:cNvSpPr>
            <a:spLocks noGrp="1"/>
          </p:cNvSpPr>
          <p:nvPr>
            <p:ph type="pic" sz="quarter" idx="22"/>
          </p:nvPr>
        </p:nvSpPr>
        <p:spPr>
          <a:xfrm>
            <a:off x="9189593" y="1719596"/>
            <a:ext cx="2999232" cy="1645920"/>
          </a:xfrm>
        </p:spPr>
        <p:txBody>
          <a:bodyPr/>
          <a:lstStyle>
            <a:lvl1pPr>
              <a:defRPr sz="1800">
                <a:solidFill>
                  <a:schemeClr val="accent6"/>
                </a:solidFill>
              </a:defRPr>
            </a:lvl1pPr>
          </a:lstStyle>
          <a:p>
            <a:r>
              <a:rPr lang="en-US" dirty="0" smtClean="0"/>
              <a:t>Click icon to add picture</a:t>
            </a:r>
            <a:endParaRPr lang="en-US" dirty="0"/>
          </a:p>
        </p:txBody>
      </p:sp>
      <p:sp>
        <p:nvSpPr>
          <p:cNvPr id="2" name="Title 1"/>
          <p:cNvSpPr>
            <a:spLocks noGrp="1"/>
          </p:cNvSpPr>
          <p:nvPr>
            <p:ph type="title"/>
          </p:nvPr>
        </p:nvSpPr>
        <p:spPr>
          <a:xfrm>
            <a:off x="498798" y="3657600"/>
            <a:ext cx="11209064" cy="1517904"/>
          </a:xfrm>
        </p:spPr>
        <p:txBody>
          <a:bodyPr anchor="t"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5" name="Text Placeholder 4"/>
          <p:cNvSpPr>
            <a:spLocks noGrp="1"/>
          </p:cNvSpPr>
          <p:nvPr>
            <p:ph type="body" sz="quarter" idx="23"/>
          </p:nvPr>
        </p:nvSpPr>
        <p:spPr>
          <a:xfrm>
            <a:off x="498798" y="4581144"/>
            <a:ext cx="11213719" cy="457200"/>
          </a:xfrm>
        </p:spPr>
        <p:txBody>
          <a:bodyPr/>
          <a:lstStyle/>
          <a:p>
            <a:pPr lvl="0"/>
            <a:r>
              <a:rPr lang="en-US" smtClean="0"/>
              <a:t>Click to edit Master text styles</a:t>
            </a:r>
          </a:p>
        </p:txBody>
      </p:sp>
      <p:sp>
        <p:nvSpPr>
          <p:cNvPr id="10" name="Text Placeholder 9"/>
          <p:cNvSpPr>
            <a:spLocks noGrp="1"/>
          </p:cNvSpPr>
          <p:nvPr>
            <p:ph type="body" sz="quarter" idx="13"/>
          </p:nvPr>
        </p:nvSpPr>
        <p:spPr>
          <a:xfrm>
            <a:off x="498799" y="5303520"/>
            <a:ext cx="8651774" cy="828890"/>
          </a:xfrm>
        </p:spPr>
        <p:txBody>
          <a:bodyPr/>
          <a:lstStyle>
            <a:lvl1pPr marL="0" indent="0">
              <a:lnSpc>
                <a:spcPct val="100000"/>
              </a:lnSpc>
              <a:spcAft>
                <a:spcPts val="600"/>
              </a:spcAft>
              <a:buFontTx/>
              <a:buNone/>
              <a:defRPr sz="2000">
                <a:solidFill>
                  <a:schemeClr val="bg1"/>
                </a:solidFill>
              </a:defRPr>
            </a:lvl1pPr>
            <a:lvl2pPr marL="0" indent="0">
              <a:lnSpc>
                <a:spcPct val="100000"/>
              </a:lnSpc>
              <a:spcAft>
                <a:spcPts val="600"/>
              </a:spcAft>
              <a:buFontTx/>
              <a:buNone/>
              <a:defRPr sz="2000">
                <a:solidFill>
                  <a:schemeClr val="bg1"/>
                </a:solidFill>
              </a:defRPr>
            </a:lvl2pPr>
            <a:lvl3pPr marL="0" indent="0">
              <a:lnSpc>
                <a:spcPct val="100000"/>
              </a:lnSpc>
              <a:spcAft>
                <a:spcPts val="600"/>
              </a:spcAft>
              <a:buFontTx/>
              <a:buNone/>
              <a:defRPr sz="2000">
                <a:solidFill>
                  <a:schemeClr val="bg1"/>
                </a:solidFill>
              </a:defRPr>
            </a:lvl3pPr>
            <a:lvl4pPr marL="0" indent="0">
              <a:lnSpc>
                <a:spcPct val="100000"/>
              </a:lnSpc>
              <a:spcAft>
                <a:spcPts val="600"/>
              </a:spcAft>
              <a:buFontTx/>
              <a:buNone/>
              <a:defRPr sz="2000">
                <a:solidFill>
                  <a:schemeClr val="bg1"/>
                </a:solidFill>
              </a:defRPr>
            </a:lvl4pPr>
            <a:lvl5pPr marL="0" indent="0">
              <a:lnSpc>
                <a:spcPct val="100000"/>
              </a:lnSpc>
              <a:spcAft>
                <a:spcPts val="600"/>
              </a:spcAft>
              <a:buFontTx/>
              <a:buNone/>
              <a:defRPr sz="20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tx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tx1"/>
                </a:solidFill>
              </a:rPr>
              <a:t> </a:t>
            </a:r>
          </a:p>
        </p:txBody>
      </p:sp>
    </p:spTree>
    <p:extLst>
      <p:ext uri="{BB962C8B-B14F-4D97-AF65-F5344CB8AC3E}">
        <p14:creationId xmlns:p14="http://schemas.microsoft.com/office/powerpoint/2010/main" val="10867105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ption 7">
    <p:bg>
      <p:bgRef idx="1001">
        <a:schemeClr val="bg2"/>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11290296" y="6075784"/>
            <a:ext cx="496467" cy="496467"/>
          </a:xfrm>
          <a:prstGeom prst="rect">
            <a:avLst/>
          </a:prstGeom>
        </p:spPr>
      </p:pic>
      <p:sp>
        <p:nvSpPr>
          <p:cNvPr id="12" name="Picture Placeholder 3"/>
          <p:cNvSpPr>
            <a:spLocks noGrp="1"/>
          </p:cNvSpPr>
          <p:nvPr>
            <p:ph type="pic" sz="quarter" idx="16"/>
          </p:nvPr>
        </p:nvSpPr>
        <p:spPr>
          <a:xfrm>
            <a:off x="0" y="1"/>
            <a:ext cx="12188825" cy="3425825"/>
          </a:xfrm>
        </p:spPr>
        <p:txBody>
          <a:bodyPr/>
          <a:lstStyle>
            <a:lvl1pPr>
              <a:defRPr sz="1800">
                <a:solidFill>
                  <a:schemeClr val="accent6"/>
                </a:solidFill>
              </a:defRPr>
            </a:lvl1pPr>
          </a:lstStyle>
          <a:p>
            <a:r>
              <a:rPr lang="en-US" dirty="0" smtClean="0"/>
              <a:t>Click icon to add picture</a:t>
            </a:r>
            <a:endParaRPr lang="en-US" dirty="0"/>
          </a:p>
        </p:txBody>
      </p:sp>
      <p:sp>
        <p:nvSpPr>
          <p:cNvPr id="2" name="Title 1"/>
          <p:cNvSpPr>
            <a:spLocks noGrp="1"/>
          </p:cNvSpPr>
          <p:nvPr>
            <p:ph type="title"/>
          </p:nvPr>
        </p:nvSpPr>
        <p:spPr>
          <a:xfrm>
            <a:off x="498798" y="3657600"/>
            <a:ext cx="11209064" cy="1517904"/>
          </a:xfrm>
        </p:spPr>
        <p:txBody>
          <a:bodyPr anchor="t" anchorCtr="0"/>
          <a:lstStyle>
            <a:lvl1pPr>
              <a:lnSpc>
                <a:spcPct val="82000"/>
              </a:lnSpc>
              <a:spcAft>
                <a:spcPts val="800"/>
              </a:spcAft>
              <a:defRPr sz="3600">
                <a:solidFill>
                  <a:schemeClr val="tx1"/>
                </a:solidFill>
              </a:defRPr>
            </a:lvl1pPr>
          </a:lstStyle>
          <a:p>
            <a:r>
              <a:rPr lang="en-US" smtClean="0"/>
              <a:t>Click to edit Master title style</a:t>
            </a:r>
            <a:endParaRPr lang="en-US" dirty="0"/>
          </a:p>
        </p:txBody>
      </p:sp>
      <p:sp>
        <p:nvSpPr>
          <p:cNvPr id="4" name="Text Placeholder 3"/>
          <p:cNvSpPr>
            <a:spLocks noGrp="1"/>
          </p:cNvSpPr>
          <p:nvPr>
            <p:ph type="body" sz="quarter" idx="17"/>
          </p:nvPr>
        </p:nvSpPr>
        <p:spPr>
          <a:xfrm>
            <a:off x="498798" y="4581144"/>
            <a:ext cx="11213719" cy="457200"/>
          </a:xfrm>
        </p:spPr>
        <p:txBody>
          <a:bodyPr/>
          <a:lstStyle/>
          <a:p>
            <a:pPr lvl="0"/>
            <a:r>
              <a:rPr lang="en-US" smtClean="0"/>
              <a:t>Click to edit Master text styles</a:t>
            </a:r>
          </a:p>
        </p:txBody>
      </p:sp>
      <p:sp>
        <p:nvSpPr>
          <p:cNvPr id="10" name="Text Placeholder 9"/>
          <p:cNvSpPr>
            <a:spLocks noGrp="1"/>
          </p:cNvSpPr>
          <p:nvPr>
            <p:ph type="body" sz="quarter" idx="13"/>
          </p:nvPr>
        </p:nvSpPr>
        <p:spPr>
          <a:xfrm>
            <a:off x="498799" y="5303520"/>
            <a:ext cx="8651774" cy="828890"/>
          </a:xfrm>
        </p:spPr>
        <p:txBody>
          <a:bodyPr/>
          <a:lstStyle>
            <a:lvl1pPr marL="0" indent="0">
              <a:lnSpc>
                <a:spcPct val="100000"/>
              </a:lnSpc>
              <a:spcAft>
                <a:spcPts val="600"/>
              </a:spcAft>
              <a:buFontTx/>
              <a:buNone/>
              <a:defRPr sz="2000">
                <a:solidFill>
                  <a:schemeClr val="bg1"/>
                </a:solidFill>
              </a:defRPr>
            </a:lvl1pPr>
            <a:lvl2pPr marL="0" indent="0">
              <a:lnSpc>
                <a:spcPct val="100000"/>
              </a:lnSpc>
              <a:spcAft>
                <a:spcPts val="600"/>
              </a:spcAft>
              <a:buFontTx/>
              <a:buNone/>
              <a:defRPr sz="2000">
                <a:solidFill>
                  <a:schemeClr val="bg1"/>
                </a:solidFill>
              </a:defRPr>
            </a:lvl2pPr>
            <a:lvl3pPr marL="0" indent="0">
              <a:lnSpc>
                <a:spcPct val="100000"/>
              </a:lnSpc>
              <a:spcAft>
                <a:spcPts val="600"/>
              </a:spcAft>
              <a:buFontTx/>
              <a:buNone/>
              <a:defRPr sz="2000">
                <a:solidFill>
                  <a:schemeClr val="bg1"/>
                </a:solidFill>
              </a:defRPr>
            </a:lvl3pPr>
            <a:lvl4pPr marL="0" indent="0">
              <a:lnSpc>
                <a:spcPct val="100000"/>
              </a:lnSpc>
              <a:spcAft>
                <a:spcPts val="600"/>
              </a:spcAft>
              <a:buFontTx/>
              <a:buNone/>
              <a:defRPr sz="2000">
                <a:solidFill>
                  <a:schemeClr val="bg1"/>
                </a:solidFill>
              </a:defRPr>
            </a:lvl4pPr>
            <a:lvl5pPr marL="0" indent="0">
              <a:lnSpc>
                <a:spcPct val="100000"/>
              </a:lnSpc>
              <a:spcAft>
                <a:spcPts val="600"/>
              </a:spcAft>
              <a:buFontTx/>
              <a:buNone/>
              <a:defRPr sz="20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tx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tx1"/>
                </a:solidFill>
              </a:rPr>
              <a:t> </a:t>
            </a:r>
          </a:p>
        </p:txBody>
      </p:sp>
    </p:spTree>
    <p:extLst>
      <p:ext uri="{BB962C8B-B14F-4D97-AF65-F5344CB8AC3E}">
        <p14:creationId xmlns:p14="http://schemas.microsoft.com/office/powerpoint/2010/main" val="12928549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ption 8">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124979" y="6075784"/>
            <a:ext cx="661784" cy="496467"/>
          </a:xfrm>
          <a:prstGeom prst="rect">
            <a:avLst/>
          </a:prstGeom>
        </p:spPr>
      </p:pic>
      <p:sp>
        <p:nvSpPr>
          <p:cNvPr id="12" name="Picture Placeholder 3"/>
          <p:cNvSpPr>
            <a:spLocks noGrp="1"/>
          </p:cNvSpPr>
          <p:nvPr>
            <p:ph type="pic" sz="quarter" idx="16" hasCustomPrompt="1"/>
          </p:nvPr>
        </p:nvSpPr>
        <p:spPr>
          <a:xfrm>
            <a:off x="0" y="0"/>
            <a:ext cx="12188825" cy="6858000"/>
          </a:xfrm>
          <a:solidFill>
            <a:schemeClr val="bg2"/>
          </a:solidFill>
        </p:spPr>
        <p:txBody>
          <a:bodyPr/>
          <a:lstStyle>
            <a:lvl1pPr marL="0" marR="0" indent="0" algn="l" defTabSz="457200" rtl="0" eaLnBrk="1" fontAlgn="auto" latinLnBrk="0" hangingPunct="1">
              <a:lnSpc>
                <a:spcPct val="90000"/>
              </a:lnSpc>
              <a:spcBef>
                <a:spcPts val="0"/>
              </a:spcBef>
              <a:spcAft>
                <a:spcPts val="600"/>
              </a:spcAft>
              <a:buClr>
                <a:schemeClr val="tx1"/>
              </a:buClr>
              <a:buSzTx/>
              <a:buFont typeface="Arial"/>
              <a:buNone/>
              <a:tabLst/>
              <a:defRPr sz="1800" baseline="0">
                <a:solidFill>
                  <a:schemeClr val="bg1"/>
                </a:solidFill>
              </a:defRPr>
            </a:lvl1pPr>
          </a:lstStyle>
          <a:p>
            <a:r>
              <a:rPr lang="en-US" dirty="0" smtClean="0"/>
              <a:t>Drag picture to placeholder or click icon to add. The Globe Alone logo and footer should sit on top of picture.</a:t>
            </a:r>
          </a:p>
        </p:txBody>
      </p:sp>
      <p:sp>
        <p:nvSpPr>
          <p:cNvPr id="2" name="Title 1"/>
          <p:cNvSpPr>
            <a:spLocks noGrp="1"/>
          </p:cNvSpPr>
          <p:nvPr>
            <p:ph type="title"/>
          </p:nvPr>
        </p:nvSpPr>
        <p:spPr bwMode="white">
          <a:xfrm>
            <a:off x="498798" y="3276600"/>
            <a:ext cx="11209064" cy="1510747"/>
          </a:xfrm>
        </p:spPr>
        <p:txBody>
          <a:bodyPr anchor="b" anchorCtr="0"/>
          <a:lstStyle>
            <a:lvl1pPr>
              <a:lnSpc>
                <a:spcPct val="82000"/>
              </a:lnSpc>
              <a:spcAft>
                <a:spcPts val="800"/>
              </a:spcAft>
              <a:defRPr sz="3600">
                <a:solidFill>
                  <a:schemeClr val="bg1"/>
                </a:solidFill>
              </a:defRPr>
            </a:lvl1pPr>
          </a:lstStyle>
          <a:p>
            <a:r>
              <a:rPr lang="en-US" smtClean="0"/>
              <a:t>Click to edit Master title style</a:t>
            </a:r>
            <a:endParaRPr lang="en-US" dirty="0"/>
          </a:p>
        </p:txBody>
      </p:sp>
      <p:sp>
        <p:nvSpPr>
          <p:cNvPr id="4" name="Text Placeholder 3"/>
          <p:cNvSpPr>
            <a:spLocks noGrp="1"/>
          </p:cNvSpPr>
          <p:nvPr>
            <p:ph type="body" sz="quarter" idx="17"/>
          </p:nvPr>
        </p:nvSpPr>
        <p:spPr>
          <a:xfrm>
            <a:off x="498798" y="4809744"/>
            <a:ext cx="10885298" cy="444500"/>
          </a:xfrm>
        </p:spPr>
        <p:txBody>
          <a:bodyPr/>
          <a:lstStyle>
            <a:lvl1pPr>
              <a:defRPr>
                <a:solidFill>
                  <a:schemeClr val="bg1"/>
                </a:solidFill>
              </a:defRPr>
            </a:lvl1pPr>
          </a:lstStyle>
          <a:p>
            <a:pPr lvl="0"/>
            <a:r>
              <a:rPr lang="en-US" smtClean="0"/>
              <a:t>Click to edit Master text styles</a:t>
            </a:r>
          </a:p>
        </p:txBody>
      </p:sp>
      <p:sp>
        <p:nvSpPr>
          <p:cNvPr id="10" name="Text Placeholder 9"/>
          <p:cNvSpPr>
            <a:spLocks noGrp="1"/>
          </p:cNvSpPr>
          <p:nvPr>
            <p:ph type="body" sz="quarter" idx="13"/>
          </p:nvPr>
        </p:nvSpPr>
        <p:spPr>
          <a:xfrm>
            <a:off x="498799" y="5303520"/>
            <a:ext cx="8651774" cy="828890"/>
          </a:xfrm>
        </p:spPr>
        <p:txBody>
          <a:bodyPr/>
          <a:lstStyle>
            <a:lvl1pPr marL="0" indent="0">
              <a:lnSpc>
                <a:spcPct val="100000"/>
              </a:lnSpc>
              <a:spcAft>
                <a:spcPts val="600"/>
              </a:spcAft>
              <a:buFontTx/>
              <a:buNone/>
              <a:defRPr sz="2000">
                <a:solidFill>
                  <a:schemeClr val="tx2"/>
                </a:solidFill>
              </a:defRPr>
            </a:lvl1pPr>
            <a:lvl2pPr marL="0" indent="0">
              <a:lnSpc>
                <a:spcPct val="100000"/>
              </a:lnSpc>
              <a:spcAft>
                <a:spcPts val="600"/>
              </a:spcAft>
              <a:buFontTx/>
              <a:buNone/>
              <a:defRPr sz="2000">
                <a:solidFill>
                  <a:schemeClr val="tx2"/>
                </a:solidFill>
              </a:defRPr>
            </a:lvl2pPr>
            <a:lvl3pPr marL="0" indent="0">
              <a:lnSpc>
                <a:spcPct val="100000"/>
              </a:lnSpc>
              <a:spcAft>
                <a:spcPts val="600"/>
              </a:spcAft>
              <a:buFontTx/>
              <a:buNone/>
              <a:defRPr sz="2000">
                <a:solidFill>
                  <a:schemeClr val="tx2"/>
                </a:solidFill>
              </a:defRPr>
            </a:lvl3pPr>
            <a:lvl4pPr marL="0" indent="0">
              <a:lnSpc>
                <a:spcPct val="100000"/>
              </a:lnSpc>
              <a:spcAft>
                <a:spcPts val="600"/>
              </a:spcAft>
              <a:buFontTx/>
              <a:buNone/>
              <a:defRPr sz="2000">
                <a:solidFill>
                  <a:schemeClr val="tx2"/>
                </a:solidFill>
              </a:defRPr>
            </a:lvl4pPr>
            <a:lvl5pPr marL="0" indent="0">
              <a:lnSpc>
                <a:spcPct val="100000"/>
              </a:lnSpc>
              <a:spcAft>
                <a:spcPts val="600"/>
              </a:spcAft>
              <a:buFontTx/>
              <a:buNone/>
              <a:defRPr sz="20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7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75000"/>
                  </a:schemeClr>
                </a:solidFill>
              </a:rPr>
              <a:t> </a:t>
            </a:r>
          </a:p>
        </p:txBody>
      </p:sp>
    </p:spTree>
    <p:extLst>
      <p:ext uri="{BB962C8B-B14F-4D97-AF65-F5344CB8AC3E}">
        <p14:creationId xmlns:p14="http://schemas.microsoft.com/office/powerpoint/2010/main" val="14836980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Option 1">
    <p:spTree>
      <p:nvGrpSpPr>
        <p:cNvPr id="1" name=""/>
        <p:cNvGrpSpPr/>
        <p:nvPr/>
      </p:nvGrpSpPr>
      <p:grpSpPr>
        <a:xfrm>
          <a:off x="0" y="0"/>
          <a:ext cx="0" cy="0"/>
          <a:chOff x="0" y="0"/>
          <a:chExt cx="0" cy="0"/>
        </a:xfrm>
      </p:grpSpPr>
      <p:sp>
        <p:nvSpPr>
          <p:cNvPr id="3" name="Rectangle 2"/>
          <p:cNvSpPr/>
          <p:nvPr userDrawn="1"/>
        </p:nvSpPr>
        <p:spPr>
          <a:xfrm>
            <a:off x="0" y="774701"/>
            <a:ext cx="12188825" cy="6083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 name="Title 1"/>
          <p:cNvSpPr>
            <a:spLocks noGrp="1"/>
          </p:cNvSpPr>
          <p:nvPr>
            <p:ph type="title" hasCustomPrompt="1"/>
          </p:nvPr>
        </p:nvSpPr>
        <p:spPr bwMode="white">
          <a:xfrm>
            <a:off x="503030" y="1642533"/>
            <a:ext cx="11209064" cy="1512147"/>
          </a:xfrm>
        </p:spPr>
        <p:txBody>
          <a:bodyPr anchor="b" anchorCtr="0"/>
          <a:lstStyle>
            <a:lvl1pPr>
              <a:lnSpc>
                <a:spcPct val="82000"/>
              </a:lnSpc>
              <a:spcAft>
                <a:spcPts val="800"/>
              </a:spcAft>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11" name="Text Placeholder 9"/>
          <p:cNvSpPr>
            <a:spLocks noGrp="1"/>
          </p:cNvSpPr>
          <p:nvPr>
            <p:ph type="body" sz="quarter" idx="13"/>
          </p:nvPr>
        </p:nvSpPr>
        <p:spPr>
          <a:xfrm>
            <a:off x="498799" y="3608390"/>
            <a:ext cx="5609823" cy="2246311"/>
          </a:xfrm>
        </p:spPr>
        <p:txBody>
          <a:bodyPr/>
          <a:lstStyle>
            <a:lvl1pPr marL="0" indent="0">
              <a:lnSpc>
                <a:spcPct val="90000"/>
              </a:lnSpc>
              <a:spcAft>
                <a:spcPts val="600"/>
              </a:spcAft>
              <a:buFontTx/>
              <a:buNone/>
              <a:defRPr sz="2400">
                <a:solidFill>
                  <a:schemeClr val="tx2"/>
                </a:solidFill>
              </a:defRPr>
            </a:lvl1pPr>
            <a:lvl2pPr marL="0" indent="0">
              <a:lnSpc>
                <a:spcPct val="90000"/>
              </a:lnSpc>
              <a:spcAft>
                <a:spcPts val="600"/>
              </a:spcAft>
              <a:buFontTx/>
              <a:buNone/>
              <a:defRPr sz="2400">
                <a:solidFill>
                  <a:schemeClr val="tx2"/>
                </a:solidFill>
              </a:defRPr>
            </a:lvl2pPr>
            <a:lvl3pPr marL="0" indent="0">
              <a:lnSpc>
                <a:spcPct val="90000"/>
              </a:lnSpc>
              <a:spcAft>
                <a:spcPts val="600"/>
              </a:spcAft>
              <a:buFontTx/>
              <a:buNone/>
              <a:defRPr sz="2400">
                <a:solidFill>
                  <a:schemeClr val="tx2"/>
                </a:solidFill>
              </a:defRPr>
            </a:lvl3pPr>
            <a:lvl4pPr marL="0" indent="0">
              <a:lnSpc>
                <a:spcPct val="90000"/>
              </a:lnSpc>
              <a:spcAft>
                <a:spcPts val="600"/>
              </a:spcAft>
              <a:buFontTx/>
              <a:buNone/>
              <a:defRPr sz="2400">
                <a:solidFill>
                  <a:schemeClr val="tx2"/>
                </a:solidFill>
              </a:defRPr>
            </a:lvl4pPr>
            <a:lvl5pPr marL="0" indent="0">
              <a:lnSpc>
                <a:spcPct val="90000"/>
              </a:lnSpc>
              <a:spcAft>
                <a:spcPts val="600"/>
              </a:spcAft>
              <a:buFontTx/>
              <a:buNone/>
              <a:defRPr sz="24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11275589" y="6061077"/>
            <a:ext cx="511174" cy="511174"/>
          </a:xfrm>
          <a:prstGeom prst="rect">
            <a:avLst/>
          </a:prstGeom>
        </p:spPr>
      </p:pic>
      <p:sp>
        <p:nvSpPr>
          <p:cNvPr id="7"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1"/>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1"/>
                </a:solidFill>
              </a:rPr>
              <a:t> </a:t>
            </a:r>
          </a:p>
        </p:txBody>
      </p:sp>
    </p:spTree>
    <p:extLst>
      <p:ext uri="{BB962C8B-B14F-4D97-AF65-F5344CB8AC3E}">
        <p14:creationId xmlns:p14="http://schemas.microsoft.com/office/powerpoint/2010/main" val="2312903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49" cstate="email">
            <a:extLst>
              <a:ext uri="{28A0092B-C50C-407E-A947-70E740481C1C}">
                <a14:useLocalDpi xmlns:a14="http://schemas.microsoft.com/office/drawing/2010/main"/>
              </a:ext>
            </a:extLst>
          </a:blip>
          <a:stretch>
            <a:fillRect/>
          </a:stretch>
        </p:blipFill>
        <p:spPr bwMode="black">
          <a:xfrm>
            <a:off x="11290296" y="6075784"/>
            <a:ext cx="496467" cy="496467"/>
          </a:xfrm>
          <a:prstGeom prst="rect">
            <a:avLst/>
          </a:prstGeom>
        </p:spPr>
      </p:pic>
      <p:sp>
        <p:nvSpPr>
          <p:cNvPr id="6" name="Slide Number Placeholder 5"/>
          <p:cNvSpPr>
            <a:spLocks noGrp="1"/>
          </p:cNvSpPr>
          <p:nvPr>
            <p:ph type="sldNum" sz="quarter" idx="4"/>
          </p:nvPr>
        </p:nvSpPr>
        <p:spPr>
          <a:xfrm>
            <a:off x="488897" y="6398261"/>
            <a:ext cx="294066" cy="224790"/>
          </a:xfrm>
          <a:prstGeom prst="rect">
            <a:avLst/>
          </a:prstGeom>
        </p:spPr>
        <p:txBody>
          <a:bodyPr vert="horz" lIns="0" tIns="0" rIns="0" bIns="0" rtlCol="0" anchor="t"/>
          <a:lstStyle>
            <a:lvl1pPr algn="l">
              <a:lnSpc>
                <a:spcPts val="1000"/>
              </a:lnSpc>
              <a:defRPr sz="800" b="0">
                <a:solidFill>
                  <a:schemeClr val="tx2"/>
                </a:solidFill>
                <a:latin typeface="+mn-lt"/>
                <a:cs typeface="ATT Aleck Sans" panose="020B0503020203020204" pitchFamily="34" charset="0"/>
              </a:defRPr>
            </a:lvl1pPr>
          </a:lstStyle>
          <a:p>
            <a:fld id="{12CB907E-C602-C34B-93F7-CA9E40714286}" type="slidenum">
              <a:rPr lang="en-US" smtClean="0"/>
              <a:pPr/>
              <a:t>‹#›</a:t>
            </a:fld>
            <a:r>
              <a:rPr lang="en-US" dirty="0" smtClean="0"/>
              <a:t> </a:t>
            </a:r>
            <a:endParaRPr lang="en-US" dirty="0"/>
          </a:p>
        </p:txBody>
      </p:sp>
      <p:sp>
        <p:nvSpPr>
          <p:cNvPr id="10" name="TextBox 9"/>
          <p:cNvSpPr txBox="1"/>
          <p:nvPr/>
        </p:nvSpPr>
        <p:spPr>
          <a:xfrm>
            <a:off x="490939" y="226831"/>
            <a:ext cx="11209064" cy="182744"/>
          </a:xfrm>
          <a:prstGeom prst="rect">
            <a:avLst/>
          </a:prstGeom>
          <a:noFill/>
          <a:ln>
            <a:noFill/>
          </a:ln>
        </p:spPr>
        <p:txBody>
          <a:bodyPr wrap="square" lIns="0" tIns="0" rIns="0" bIns="0" rtlCol="0">
            <a:noAutofit/>
          </a:bodyPr>
          <a:lstStyle/>
          <a:p>
            <a:r>
              <a:rPr lang="en-US" sz="1100" dirty="0" smtClean="0">
                <a:solidFill>
                  <a:schemeClr val="tx2"/>
                </a:solidFill>
                <a:latin typeface="+mn-lt"/>
                <a:cs typeface="ATT Aleck Sans" panose="020B0503020203020204" pitchFamily="34" charset="0"/>
              </a:rPr>
              <a:t>CDP104 – Introduction to Standard Tools and Frameworks</a:t>
            </a:r>
          </a:p>
        </p:txBody>
      </p:sp>
      <p:sp>
        <p:nvSpPr>
          <p:cNvPr id="2" name="Title Placeholder 1"/>
          <p:cNvSpPr>
            <a:spLocks noGrp="1"/>
          </p:cNvSpPr>
          <p:nvPr>
            <p:ph type="title"/>
          </p:nvPr>
        </p:nvSpPr>
        <p:spPr>
          <a:xfrm>
            <a:off x="490939" y="522779"/>
            <a:ext cx="11209064" cy="342206"/>
          </a:xfrm>
          <a:prstGeom prst="rect">
            <a:avLst/>
          </a:prstGeom>
        </p:spPr>
        <p:txBody>
          <a:bodyPr vert="horz" lIns="0" tIns="0" rIns="0" bIns="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90939" y="1139001"/>
            <a:ext cx="11209064" cy="4803012"/>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 </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endParaRPr lang="en-US" dirty="0"/>
          </a:p>
        </p:txBody>
      </p:sp>
      <p:sp>
        <p:nvSpPr>
          <p:cNvPr id="7" name="Footer Placeholder 1"/>
          <p:cNvSpPr txBox="1">
            <a:spLocks/>
          </p:cNvSpPr>
          <p:nvPr userDrawn="1"/>
        </p:nvSpPr>
        <p:spPr>
          <a:xfrm>
            <a:off x="3059785" y="6571619"/>
            <a:ext cx="6069330" cy="219402"/>
          </a:xfrm>
          <a:prstGeom prst="rect">
            <a:avLst/>
          </a:prstGeom>
        </p:spPr>
        <p:txBody>
          <a:bodyPr vert="horz" lIns="0" tIns="0" rIns="0" bIns="0" rtlCol="0" anchor="t" anchorCtr="0"/>
          <a:lstStyle>
            <a:defPPr>
              <a:defRPr lang="en-US"/>
            </a:defPPr>
            <a:lvl1pPr marL="0" algn="l" defTabSz="914400" rtl="0" eaLnBrk="1" latinLnBrk="0" hangingPunct="1">
              <a:defRPr sz="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kern="1200" dirty="0" smtClean="0">
                <a:solidFill>
                  <a:schemeClr val="bg2">
                    <a:lumMod val="75000"/>
                  </a:schemeClr>
                </a:solidFill>
                <a:latin typeface="+mn-lt"/>
                <a:ea typeface="+mn-ea"/>
                <a:cs typeface="+mn-cs"/>
              </a:rPr>
              <a:t>© 2017 AT&amp;T Intellectual Property.  All rights reserved.  AT&amp;T, Globe logo, Mobilizing Your World and DirecTV are registered trademarks and service marks of AT&amp;T Intellectual Property and/or AT&amp;T affiliated companies.  All other marks are the property of their respective owners.  AT&amp;T Proprietary Information (Internal Use Only) – Not to be disclosed without written permission.</a:t>
            </a:r>
            <a:r>
              <a:rPr lang="en-US" dirty="0" smtClean="0">
                <a:solidFill>
                  <a:schemeClr val="bg2">
                    <a:lumMod val="75000"/>
                  </a:schemeClr>
                </a:solidFill>
              </a:rPr>
              <a:t> </a:t>
            </a:r>
          </a:p>
        </p:txBody>
      </p:sp>
    </p:spTree>
    <p:extLst>
      <p:ext uri="{BB962C8B-B14F-4D97-AF65-F5344CB8AC3E}">
        <p14:creationId xmlns:p14="http://schemas.microsoft.com/office/powerpoint/2010/main" val="3217863250"/>
      </p:ext>
    </p:extLst>
  </p:cSld>
  <p:clrMap bg1="lt1" tx1="dk1" bg2="lt2" tx2="dk2" accent1="accent1" accent2="accent2" accent3="accent3" accent4="accent4" accent5="accent5" accent6="accent6" hlink="hlink" folHlink="folHlink"/>
  <p:sldLayoutIdLst>
    <p:sldLayoutId id="2147483725" r:id="rId1"/>
    <p:sldLayoutId id="2147483715" r:id="rId2"/>
    <p:sldLayoutId id="2147483724" r:id="rId3"/>
    <p:sldLayoutId id="2147483721" r:id="rId4"/>
    <p:sldLayoutId id="2147483717" r:id="rId5"/>
    <p:sldLayoutId id="2147483729" r:id="rId6"/>
    <p:sldLayoutId id="2147483730" r:id="rId7"/>
    <p:sldLayoutId id="2147483722" r:id="rId8"/>
    <p:sldLayoutId id="2147483718" r:id="rId9"/>
    <p:sldLayoutId id="2147483720" r:id="rId10"/>
    <p:sldLayoutId id="2147483727" r:id="rId11"/>
    <p:sldLayoutId id="2147483728" r:id="rId12"/>
    <p:sldLayoutId id="2147483719" r:id="rId13"/>
    <p:sldLayoutId id="2147483650" r:id="rId14"/>
    <p:sldLayoutId id="2147483701" r:id="rId15"/>
    <p:sldLayoutId id="2147483691" r:id="rId16"/>
    <p:sldLayoutId id="2147483731" r:id="rId17"/>
    <p:sldLayoutId id="2147483698" r:id="rId18"/>
    <p:sldLayoutId id="2147483695" r:id="rId19"/>
    <p:sldLayoutId id="2147483732" r:id="rId20"/>
    <p:sldLayoutId id="2147483699" r:id="rId21"/>
    <p:sldLayoutId id="2147483700" r:id="rId22"/>
    <p:sldLayoutId id="2147483702" r:id="rId23"/>
    <p:sldLayoutId id="2147483679" r:id="rId24"/>
    <p:sldLayoutId id="2147483697" r:id="rId25"/>
    <p:sldLayoutId id="2147483689" r:id="rId26"/>
    <p:sldLayoutId id="2147483703" r:id="rId27"/>
    <p:sldLayoutId id="2147483707" r:id="rId28"/>
    <p:sldLayoutId id="2147483713" r:id="rId29"/>
    <p:sldLayoutId id="2147483714" r:id="rId30"/>
    <p:sldLayoutId id="2147483704" r:id="rId31"/>
    <p:sldLayoutId id="2147483705" r:id="rId32"/>
    <p:sldLayoutId id="2147483706" r:id="rId33"/>
    <p:sldLayoutId id="2147483712" r:id="rId34"/>
    <p:sldLayoutId id="2147483710" r:id="rId35"/>
    <p:sldLayoutId id="2147483711" r:id="rId36"/>
    <p:sldLayoutId id="2147483723" r:id="rId37"/>
    <p:sldLayoutId id="2147483733" r:id="rId38"/>
    <p:sldLayoutId id="2147483696" r:id="rId39"/>
    <p:sldLayoutId id="2147483654" r:id="rId40"/>
    <p:sldLayoutId id="2147483655" r:id="rId41"/>
    <p:sldLayoutId id="2147483660" r:id="rId42"/>
    <p:sldLayoutId id="2147483726" r:id="rId43"/>
    <p:sldLayoutId id="2147483734" r:id="rId44"/>
    <p:sldLayoutId id="2147483735" r:id="rId45"/>
    <p:sldLayoutId id="2147483736" r:id="rId46"/>
    <p:sldLayoutId id="2147483737" r:id="rId47"/>
  </p:sldLayoutIdLst>
  <p:timing>
    <p:tnLst>
      <p:par>
        <p:cTn id="1" dur="indefinite" restart="never" nodeType="tmRoot"/>
      </p:par>
    </p:tnLst>
  </p:timing>
  <p:hf hdr="0" ftr="0" dt="0"/>
  <p:txStyles>
    <p:titleStyle>
      <a:lvl1pPr algn="l" defTabSz="457200" rtl="0" eaLnBrk="1" latinLnBrk="0" hangingPunct="1">
        <a:lnSpc>
          <a:spcPct val="110000"/>
        </a:lnSpc>
        <a:spcBef>
          <a:spcPct val="0"/>
        </a:spcBef>
        <a:spcAft>
          <a:spcPts val="1000"/>
        </a:spcAft>
        <a:buNone/>
        <a:defRPr sz="1800" kern="1200">
          <a:solidFill>
            <a:schemeClr val="tx2"/>
          </a:solidFill>
          <a:latin typeface="+mn-lt"/>
          <a:ea typeface="+mj-ea"/>
          <a:cs typeface="ATT Aleck Sans" panose="020B0503020203020204" pitchFamily="34" charset="0"/>
        </a:defRPr>
      </a:lvl1pPr>
    </p:titleStyle>
    <p:body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5" userDrawn="1">
          <p15:clr>
            <a:srgbClr val="F26B43"/>
          </p15:clr>
        </p15:guide>
        <p15:guide id="2" pos="2880" userDrawn="1">
          <p15:clr>
            <a:srgbClr val="F26B43"/>
          </p15:clr>
        </p15:guide>
        <p15:guide id="3" orient="horz" pos="473" userDrawn="1">
          <p15:clr>
            <a:srgbClr val="F26B43"/>
          </p15:clr>
        </p15:guide>
        <p15:guide id="4" orient="horz" pos="743" userDrawn="1">
          <p15:clr>
            <a:srgbClr val="F26B43"/>
          </p15:clr>
        </p15:guide>
        <p15:guide id="5" orient="horz" pos="3696" userDrawn="1">
          <p15:clr>
            <a:srgbClr val="F26B43"/>
          </p15:clr>
        </p15:guide>
        <p15:guide id="6" orient="horz" pos="4091" userDrawn="1">
          <p15:clr>
            <a:srgbClr val="F26B43"/>
          </p15:clr>
        </p15:guide>
        <p15:guide id="7" pos="231" userDrawn="1">
          <p15:clr>
            <a:srgbClr val="F26B43"/>
          </p15:clr>
        </p15:guide>
        <p15:guide id="8" pos="553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www.eclipse.org/"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hyperlink" Target="http://www.eclipse.org/"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hyperlink" Target="https://tortoisegit.org/" TargetMode="External"/><Relationship Id="rId4" Type="http://schemas.openxmlformats.org/officeDocument/2006/relationships/hyperlink" Target="https://git-scm.co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git-scm.com/book/en/v2/Getting-Started-About-Version-Control" TargetMode="External"/><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hyperlink" Target="http://junit.org/junit4/" TargetMode="External"/><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hyperlink" Target="http://www.sonatype.org/nexus/"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image" Target="../media/image29.jpg"/></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title="Date"/>
          <p:cNvSpPr>
            <a:spLocks noGrp="1"/>
          </p:cNvSpPr>
          <p:nvPr>
            <p:ph type="body" sz="quarter" idx="14"/>
          </p:nvPr>
        </p:nvSpPr>
        <p:spPr/>
        <p:txBody>
          <a:bodyPr/>
          <a:lstStyle/>
          <a:p>
            <a:r>
              <a:rPr lang="en-US" dirty="0" smtClean="0"/>
              <a:t>Thursday, June 08, 2017</a:t>
            </a:r>
            <a:endParaRPr lang="en-US" dirty="0"/>
          </a:p>
        </p:txBody>
      </p:sp>
      <p:sp>
        <p:nvSpPr>
          <p:cNvPr id="4" name="Title 3" title="Title slide option 1"/>
          <p:cNvSpPr>
            <a:spLocks noGrp="1"/>
          </p:cNvSpPr>
          <p:nvPr>
            <p:ph type="title"/>
          </p:nvPr>
        </p:nvSpPr>
        <p:spPr/>
        <p:txBody>
          <a:bodyPr/>
          <a:lstStyle/>
          <a:p>
            <a:r>
              <a:rPr lang="en-US" dirty="0" smtClean="0"/>
              <a:t>CDP104 – Standards Tools and Framework</a:t>
            </a:r>
            <a:endParaRPr lang="en-US" dirty="0"/>
          </a:p>
        </p:txBody>
      </p:sp>
      <p:sp>
        <p:nvSpPr>
          <p:cNvPr id="5" name="Text Placeholder 4" title="Subtitle placeholder"/>
          <p:cNvSpPr>
            <a:spLocks noGrp="1"/>
          </p:cNvSpPr>
          <p:nvPr>
            <p:ph type="body" sz="quarter" idx="13"/>
          </p:nvPr>
        </p:nvSpPr>
        <p:spPr/>
        <p:txBody>
          <a:bodyPr/>
          <a:lstStyle/>
          <a:p>
            <a:r>
              <a:rPr lang="en-US" dirty="0" smtClean="0"/>
              <a:t>Dewayne Hafenstein</a:t>
            </a:r>
          </a:p>
          <a:p>
            <a:r>
              <a:rPr lang="en-US" dirty="0" smtClean="0"/>
              <a:t>Principal Technical Architect</a:t>
            </a:r>
            <a:endParaRPr lang="en-US" dirty="0"/>
          </a:p>
        </p:txBody>
      </p:sp>
    </p:spTree>
    <p:extLst>
      <p:ext uri="{BB962C8B-B14F-4D97-AF65-F5344CB8AC3E}">
        <p14:creationId xmlns:p14="http://schemas.microsoft.com/office/powerpoint/2010/main" val="2510271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endParaRPr lang="en-US" u="sng" dirty="0" smtClean="0"/>
          </a:p>
          <a:p>
            <a:r>
              <a:rPr lang="en-US" dirty="0">
                <a:solidFill>
                  <a:srgbClr val="959595"/>
                </a:solidFill>
              </a:rPr>
              <a:t>Introduction</a:t>
            </a:r>
          </a:p>
          <a:p>
            <a:r>
              <a:rPr lang="en-US" sz="3200" b="1" i="1" u="sng" dirty="0"/>
              <a:t>Workstation</a:t>
            </a:r>
          </a:p>
          <a:p>
            <a:r>
              <a:rPr lang="en-US" dirty="0" smtClean="0">
                <a:solidFill>
                  <a:srgbClr val="959595"/>
                </a:solidFill>
              </a:rPr>
              <a:t>CDP Infrastructure</a:t>
            </a:r>
            <a:endParaRPr lang="en-US" dirty="0">
              <a:solidFill>
                <a:srgbClr val="959595"/>
              </a:solidFill>
            </a:endParaRPr>
          </a:p>
          <a:p>
            <a:r>
              <a:rPr lang="en-US" dirty="0" smtClean="0">
                <a:solidFill>
                  <a:srgbClr val="959595"/>
                </a:solidFill>
              </a:rPr>
              <a:t>Build System</a:t>
            </a:r>
          </a:p>
          <a:p>
            <a:r>
              <a:rPr lang="en-US" dirty="0" smtClean="0">
                <a:solidFill>
                  <a:srgbClr val="959595"/>
                </a:solidFill>
              </a:rPr>
              <a:t>Runtime</a:t>
            </a:r>
          </a:p>
          <a:p>
            <a:r>
              <a:rPr lang="en-US" dirty="0" smtClean="0">
                <a:solidFill>
                  <a:srgbClr val="959595"/>
                </a:solidFill>
              </a:rPr>
              <a:t>Monitoring</a:t>
            </a:r>
            <a:endParaRPr lang="en-US" dirty="0">
              <a:solidFill>
                <a:srgbClr val="959595"/>
              </a:solidFill>
            </a:endParaRPr>
          </a:p>
          <a:p>
            <a:endParaRPr lang="en-US" dirty="0" smtClean="0">
              <a:solidFill>
                <a:srgbClr val="959595"/>
              </a:solidFill>
            </a:endParaRPr>
          </a:p>
          <a:p>
            <a:endParaRPr lang="en-US" dirty="0" smtClean="0">
              <a:solidFill>
                <a:srgbClr val="959595"/>
              </a:solidFill>
            </a:endParaRP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graphicFrame>
        <p:nvGraphicFramePr>
          <p:cNvPr id="3" name="Diagram 2"/>
          <p:cNvGraphicFramePr/>
          <p:nvPr>
            <p:extLst>
              <p:ext uri="{D42A27DB-BD31-4B8C-83A1-F6EECF244321}">
                <p14:modId xmlns:p14="http://schemas.microsoft.com/office/powerpoint/2010/main" val="3339445202"/>
              </p:ext>
            </p:extLst>
          </p:nvPr>
        </p:nvGraphicFramePr>
        <p:xfrm>
          <a:off x="5252338" y="1057274"/>
          <a:ext cx="4746685" cy="2349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1"/>
          <p:cNvSpPr>
            <a:spLocks noGrp="1"/>
          </p:cNvSpPr>
          <p:nvPr>
            <p:ph type="sldNum" sz="quarter" idx="4294967295"/>
          </p:nvPr>
        </p:nvSpPr>
        <p:spPr>
          <a:xfrm>
            <a:off x="380607" y="6397626"/>
            <a:ext cx="220663" cy="225425"/>
          </a:xfrm>
        </p:spPr>
        <p:txBody>
          <a:bodyPr/>
          <a:lstStyle/>
          <a:p>
            <a:pPr>
              <a:defRPr/>
            </a:pPr>
            <a:r>
              <a:rPr lang="en-US" dirty="0" smtClean="0"/>
              <a:t>8</a:t>
            </a:r>
            <a:endParaRPr lang="en-US" dirty="0"/>
          </a:p>
        </p:txBody>
      </p:sp>
    </p:spTree>
    <p:extLst>
      <p:ext uri="{BB962C8B-B14F-4D97-AF65-F5344CB8AC3E}">
        <p14:creationId xmlns:p14="http://schemas.microsoft.com/office/powerpoint/2010/main" val="87110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11</a:t>
            </a:fld>
            <a:r>
              <a:rPr lang="en-US" dirty="0" smtClean="0"/>
              <a:t> </a:t>
            </a:r>
            <a:endParaRPr lang="en-US" dirty="0"/>
          </a:p>
        </p:txBody>
      </p:sp>
      <p:sp>
        <p:nvSpPr>
          <p:cNvPr id="3" name="Text Placeholder 2"/>
          <p:cNvSpPr>
            <a:spLocks noGrp="1"/>
          </p:cNvSpPr>
          <p:nvPr>
            <p:ph type="body" sz="quarter" idx="13"/>
          </p:nvPr>
        </p:nvSpPr>
        <p:spPr/>
        <p:txBody>
          <a:bodyPr/>
          <a:lstStyle/>
          <a:p>
            <a:r>
              <a:rPr lang="en-US" b="1" dirty="0" smtClean="0"/>
              <a:t>Eclipse</a:t>
            </a:r>
            <a:r>
              <a:rPr lang="en-US" dirty="0" smtClean="0"/>
              <a:t> is a free, open-source, extensible Integrated Development Environment/IDE</a:t>
            </a:r>
          </a:p>
          <a:p>
            <a:pPr lvl="1"/>
            <a:r>
              <a:rPr lang="en-US" dirty="0" smtClean="0"/>
              <a:t>Eclipse…</a:t>
            </a:r>
          </a:p>
          <a:p>
            <a:pPr marL="576263" lvl="3" indent="-120650">
              <a:buNone/>
            </a:pPr>
            <a:r>
              <a:rPr lang="en-US" dirty="0" smtClean="0"/>
              <a:t>…is written mostly in java and is available for nearly any developer workstation environment.</a:t>
            </a:r>
          </a:p>
          <a:p>
            <a:pPr marL="576263" lvl="3" indent="-120650">
              <a:buNone/>
            </a:pPr>
            <a:r>
              <a:rPr lang="en-US" dirty="0" smtClean="0"/>
              <a:t>…is highly extensible by the addition of plug-ins and features.</a:t>
            </a:r>
          </a:p>
          <a:p>
            <a:pPr marL="576263" lvl="3" indent="-120650">
              <a:buNone/>
            </a:pPr>
            <a:r>
              <a:rPr lang="en-US" dirty="0" smtClean="0"/>
              <a:t>…can be used to develop Ada, ABAP, C/C++, Cobol, D, Fortran, Haskell, JavaScript, Julia, Lasso, Lua, NATURAL, Perl, PHP, Prolog, Python, R, Ruby (and Ruby on Rails), Rust, Scala, Clojure, Groovy, Scheme, Erlang, and of course Java.</a:t>
            </a:r>
          </a:p>
          <a:p>
            <a:pPr marL="576263" lvl="3" indent="-120650">
              <a:buNone/>
            </a:pPr>
            <a:r>
              <a:rPr lang="en-US" dirty="0" smtClean="0"/>
              <a:t>…includes modeling tools for database schemas, XML and XML schemas, BPMN, SysML, OCL, and UML, as well as others.</a:t>
            </a:r>
          </a:p>
          <a:p>
            <a:pPr marL="576263" lvl="3" indent="-120650">
              <a:buNone/>
            </a:pPr>
            <a:r>
              <a:rPr lang="en-US" dirty="0" smtClean="0"/>
              <a:t>…includes extensions to add specializations, such as the Web Tools Platform for developing and supporting web applications, PHP Development tools, Android development tools, and many more.</a:t>
            </a:r>
          </a:p>
          <a:p>
            <a:pPr marL="228600" lvl="3" indent="0">
              <a:buNone/>
            </a:pPr>
            <a:endParaRPr lang="en-US" dirty="0"/>
          </a:p>
          <a:p>
            <a:r>
              <a:rPr lang="en-US" dirty="0"/>
              <a:t>In general, the </a:t>
            </a:r>
            <a:r>
              <a:rPr lang="en-US" dirty="0" smtClean="0"/>
              <a:t>Eclipse </a:t>
            </a:r>
            <a:r>
              <a:rPr lang="en-US" dirty="0"/>
              <a:t>Foundation provides four services to the </a:t>
            </a:r>
            <a:r>
              <a:rPr lang="en-US" dirty="0" smtClean="0"/>
              <a:t>Eclipse </a:t>
            </a:r>
            <a:r>
              <a:rPr lang="en-US" dirty="0"/>
              <a:t>community</a:t>
            </a:r>
            <a:r>
              <a:rPr lang="en-US" dirty="0">
                <a:solidFill>
                  <a:srgbClr val="009FDB"/>
                </a:solidFill>
              </a:rPr>
              <a:t>:</a:t>
            </a:r>
            <a:r>
              <a:rPr lang="en-US" dirty="0">
                <a:solidFill>
                  <a:schemeClr val="tx2"/>
                </a:solidFill>
              </a:rPr>
              <a:t> </a:t>
            </a:r>
            <a:endParaRPr lang="en-US" dirty="0" smtClean="0">
              <a:solidFill>
                <a:schemeClr val="tx2"/>
              </a:solidFill>
            </a:endParaRPr>
          </a:p>
          <a:p>
            <a:pPr marL="800100" lvl="2" indent="-342900">
              <a:spcAft>
                <a:spcPts val="0"/>
              </a:spcAft>
              <a:buFont typeface="+mj-lt"/>
              <a:buAutoNum type="arabicPeriod"/>
            </a:pPr>
            <a:r>
              <a:rPr lang="en-US" dirty="0" smtClean="0"/>
              <a:t>IT Infrastructure</a:t>
            </a:r>
          </a:p>
          <a:p>
            <a:pPr marL="800100" lvl="2" indent="-342900">
              <a:spcAft>
                <a:spcPts val="0"/>
              </a:spcAft>
              <a:buFont typeface="+mj-lt"/>
              <a:buAutoNum type="arabicPeriod"/>
            </a:pPr>
            <a:r>
              <a:rPr lang="en-US" dirty="0" smtClean="0"/>
              <a:t>Intellectual </a:t>
            </a:r>
            <a:r>
              <a:rPr lang="en-US" dirty="0"/>
              <a:t>Property </a:t>
            </a:r>
            <a:r>
              <a:rPr lang="en-US" dirty="0" smtClean="0"/>
              <a:t>Management</a:t>
            </a:r>
          </a:p>
          <a:p>
            <a:pPr marL="800100" lvl="2" indent="-342900">
              <a:spcAft>
                <a:spcPts val="0"/>
              </a:spcAft>
              <a:buFont typeface="+mj-lt"/>
              <a:buAutoNum type="arabicPeriod"/>
            </a:pPr>
            <a:r>
              <a:rPr lang="en-US" dirty="0" smtClean="0"/>
              <a:t>Development processes</a:t>
            </a:r>
          </a:p>
          <a:p>
            <a:pPr marL="800100" lvl="2" indent="-342900">
              <a:spcAft>
                <a:spcPts val="0"/>
              </a:spcAft>
              <a:buFont typeface="+mj-lt"/>
              <a:buAutoNum type="arabicPeriod"/>
            </a:pPr>
            <a:r>
              <a:rPr lang="en-US" dirty="0" smtClean="0"/>
              <a:t>Ecosystem Development</a:t>
            </a:r>
            <a:endParaRPr lang="en-US" b="1" dirty="0"/>
          </a:p>
          <a:p>
            <a:pPr lvl="1" indent="-228600"/>
            <a:endParaRPr lang="en-US" dirty="0" smtClean="0"/>
          </a:p>
          <a:p>
            <a:pPr marL="228600" lvl="3" indent="0">
              <a:buNone/>
            </a:pPr>
            <a:endParaRPr lang="en-US" dirty="0" smtClean="0"/>
          </a:p>
          <a:p>
            <a:pPr marL="228600" lvl="3" indent="0">
              <a:buNone/>
            </a:pPr>
            <a:endParaRPr lang="en-US" dirty="0" smtClean="0"/>
          </a:p>
          <a:p>
            <a:pPr lvl="1"/>
            <a:endParaRPr lang="en-US" dirty="0"/>
          </a:p>
        </p:txBody>
      </p:sp>
      <p:sp>
        <p:nvSpPr>
          <p:cNvPr id="4" name="Title 3"/>
          <p:cNvSpPr>
            <a:spLocks noGrp="1"/>
          </p:cNvSpPr>
          <p:nvPr>
            <p:ph type="title"/>
          </p:nvPr>
        </p:nvSpPr>
        <p:spPr/>
        <p:txBody>
          <a:bodyPr/>
          <a:lstStyle/>
          <a:p>
            <a:r>
              <a:rPr lang="en-US" dirty="0" smtClean="0"/>
              <a:t>Eclipse</a:t>
            </a:r>
            <a:endParaRPr lang="en-US" dirty="0"/>
          </a:p>
        </p:txBody>
      </p:sp>
      <p:sp>
        <p:nvSpPr>
          <p:cNvPr id="5" name="Oval 4" title="Section circle"/>
          <p:cNvSpPr/>
          <p:nvPr/>
        </p:nvSpPr>
        <p:spPr>
          <a:xfrm>
            <a:off x="1150865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6" name="Oval 5" title="Section circle"/>
          <p:cNvSpPr/>
          <p:nvPr/>
        </p:nvSpPr>
        <p:spPr>
          <a:xfrm>
            <a:off x="1139277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7" name="Oval 6" title="Section circle"/>
          <p:cNvSpPr/>
          <p:nvPr/>
        </p:nvSpPr>
        <p:spPr>
          <a:xfrm>
            <a:off x="1127847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8" name="Oval 7" title="Section circle"/>
          <p:cNvSpPr/>
          <p:nvPr/>
        </p:nvSpPr>
        <p:spPr>
          <a:xfrm>
            <a:off x="1116417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9" name="Oval 8" title="Section circle"/>
          <p:cNvSpPr/>
          <p:nvPr/>
        </p:nvSpPr>
        <p:spPr>
          <a:xfrm>
            <a:off x="11048282"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0" name="Rectangle 9"/>
          <p:cNvSpPr/>
          <p:nvPr/>
        </p:nvSpPr>
        <p:spPr>
          <a:xfrm>
            <a:off x="10038522" y="6172102"/>
            <a:ext cx="133432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Workstation</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396892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12</a:t>
            </a:fld>
            <a:r>
              <a:rPr lang="en-US" dirty="0" smtClean="0"/>
              <a:t> </a:t>
            </a:r>
            <a:endParaRPr lang="en-US" dirty="0"/>
          </a:p>
        </p:txBody>
      </p:sp>
      <p:sp>
        <p:nvSpPr>
          <p:cNvPr id="3" name="Text Placeholder 2"/>
          <p:cNvSpPr>
            <a:spLocks noGrp="1"/>
          </p:cNvSpPr>
          <p:nvPr>
            <p:ph type="body" sz="quarter" idx="13"/>
          </p:nvPr>
        </p:nvSpPr>
        <p:spPr>
          <a:xfrm>
            <a:off x="500716" y="1090130"/>
            <a:ext cx="11211106" cy="4811713"/>
          </a:xfrm>
        </p:spPr>
        <p:txBody>
          <a:bodyPr/>
          <a:lstStyle/>
          <a:p>
            <a:r>
              <a:rPr lang="en-US" dirty="0" smtClean="0"/>
              <a:t>The Eclipse Foundation maintains and supports Eclipse and many plugins </a:t>
            </a:r>
          </a:p>
          <a:p>
            <a:pPr lvl="1"/>
            <a:r>
              <a:rPr lang="en-US" dirty="0" smtClean="0"/>
              <a:t>The Eclipse Foundation maintains a web presence at </a:t>
            </a:r>
            <a:r>
              <a:rPr lang="en-US" dirty="0" smtClean="0">
                <a:hlinkClick r:id="rId3"/>
              </a:rPr>
              <a:t>http://www.Eclipse.org</a:t>
            </a:r>
            <a:r>
              <a:rPr lang="en-US" dirty="0" smtClean="0"/>
              <a:t>.</a:t>
            </a:r>
          </a:p>
          <a:p>
            <a:pPr lvl="2"/>
            <a:r>
              <a:rPr lang="en-US" dirty="0" smtClean="0"/>
              <a:t>Eclipse and many plugins can be freely downloaded from this site.</a:t>
            </a:r>
          </a:p>
          <a:p>
            <a:pPr lvl="1"/>
            <a:endParaRPr lang="en-US" dirty="0"/>
          </a:p>
          <a:p>
            <a:r>
              <a:rPr lang="en-US" dirty="0" smtClean="0"/>
              <a:t>Eclipse is composed of…</a:t>
            </a:r>
          </a:p>
          <a:p>
            <a:pPr marL="1035050" lvl="5" indent="-120650">
              <a:buNone/>
            </a:pPr>
            <a:r>
              <a:rPr lang="en-US" dirty="0" smtClean="0"/>
              <a:t>…the platform (the runtime framework).</a:t>
            </a:r>
          </a:p>
          <a:p>
            <a:pPr marL="1035050" lvl="5" indent="-120650">
              <a:buNone/>
            </a:pPr>
            <a:r>
              <a:rPr lang="en-US" dirty="0" smtClean="0"/>
              <a:t>…many projects (these add specialized capabilities and are built and packaged as sets of plugins).</a:t>
            </a:r>
          </a:p>
          <a:p>
            <a:pPr marL="1035050" lvl="5" indent="-120650">
              <a:buNone/>
            </a:pPr>
            <a:r>
              <a:rPr lang="en-US" dirty="0" smtClean="0"/>
              <a:t>…many available plugins (these add specific capabilities and features to the workbench and are smaller than a project).</a:t>
            </a:r>
          </a:p>
          <a:p>
            <a:pPr lvl="1"/>
            <a:endParaRPr lang="en-US" dirty="0"/>
          </a:p>
          <a:p>
            <a:r>
              <a:rPr lang="en-US" dirty="0" smtClean="0"/>
              <a:t>Many other sources of plugins exist, as well</a:t>
            </a:r>
          </a:p>
          <a:p>
            <a:pPr lvl="1"/>
            <a:r>
              <a:rPr lang="en-US" dirty="0" smtClean="0"/>
              <a:t>Many vendors supply plugins for their products.</a:t>
            </a:r>
          </a:p>
          <a:p>
            <a:pPr lvl="2"/>
            <a:r>
              <a:rPr lang="en-US" dirty="0" smtClean="0"/>
              <a:t>Many open source projects supply plugins for special purposes.</a:t>
            </a:r>
          </a:p>
        </p:txBody>
      </p:sp>
      <p:sp>
        <p:nvSpPr>
          <p:cNvPr id="4" name="Title 3"/>
          <p:cNvSpPr>
            <a:spLocks noGrp="1"/>
          </p:cNvSpPr>
          <p:nvPr>
            <p:ph type="title"/>
          </p:nvPr>
        </p:nvSpPr>
        <p:spPr/>
        <p:txBody>
          <a:bodyPr/>
          <a:lstStyle/>
          <a:p>
            <a:r>
              <a:rPr lang="en-US" dirty="0" smtClean="0"/>
              <a:t>Eclipse</a:t>
            </a:r>
            <a:endParaRPr lang="en-US" dirty="0"/>
          </a:p>
        </p:txBody>
      </p:sp>
      <p:sp>
        <p:nvSpPr>
          <p:cNvPr id="20" name="Oval 19" title="Section circle"/>
          <p:cNvSpPr/>
          <p:nvPr/>
        </p:nvSpPr>
        <p:spPr>
          <a:xfrm>
            <a:off x="1150865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1" name="Oval 20" title="Section circle"/>
          <p:cNvSpPr/>
          <p:nvPr/>
        </p:nvSpPr>
        <p:spPr>
          <a:xfrm>
            <a:off x="1139277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2" name="Oval 21" title="Section circle"/>
          <p:cNvSpPr/>
          <p:nvPr/>
        </p:nvSpPr>
        <p:spPr>
          <a:xfrm>
            <a:off x="1127847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3" name="Oval 22" title="Section circle"/>
          <p:cNvSpPr/>
          <p:nvPr/>
        </p:nvSpPr>
        <p:spPr>
          <a:xfrm>
            <a:off x="1116417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4" name="Oval 23" title="Section circle"/>
          <p:cNvSpPr/>
          <p:nvPr/>
        </p:nvSpPr>
        <p:spPr>
          <a:xfrm>
            <a:off x="11048282"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0" name="Rectangle 9"/>
          <p:cNvSpPr/>
          <p:nvPr/>
        </p:nvSpPr>
        <p:spPr>
          <a:xfrm>
            <a:off x="10038522" y="6172102"/>
            <a:ext cx="133432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Workstation</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28204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13</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Eclipse uses an annual </a:t>
            </a:r>
            <a:r>
              <a:rPr lang="en-US" i="1" dirty="0" smtClean="0"/>
              <a:t>simultaneous release</a:t>
            </a:r>
            <a:r>
              <a:rPr lang="en-US" dirty="0" smtClean="0"/>
              <a:t> of the platform and major projects together</a:t>
            </a:r>
          </a:p>
          <a:p>
            <a:pPr lvl="1"/>
            <a:r>
              <a:rPr lang="en-US" dirty="0" smtClean="0"/>
              <a:t>The simultaneous release is given a themed name.</a:t>
            </a:r>
          </a:p>
          <a:p>
            <a:pPr lvl="2"/>
            <a:r>
              <a:rPr lang="en-US" dirty="0" smtClean="0"/>
              <a:t>The </a:t>
            </a:r>
            <a:r>
              <a:rPr lang="en-US" dirty="0"/>
              <a:t>names used in the past were astronomy related (such as the moons of Jupiter, the sun, and astronomers</a:t>
            </a:r>
            <a:r>
              <a:rPr lang="en-US" dirty="0" smtClean="0"/>
              <a:t>).</a:t>
            </a:r>
            <a:endParaRPr lang="en-US" dirty="0"/>
          </a:p>
          <a:p>
            <a:pPr lvl="2"/>
            <a:r>
              <a:rPr lang="en-US" dirty="0"/>
              <a:t>The current names are still science-related (</a:t>
            </a:r>
            <a:r>
              <a:rPr lang="en-US" i="1" dirty="0"/>
              <a:t>Neon, Oxygen, Photon</a:t>
            </a:r>
            <a:r>
              <a:rPr lang="en-US" dirty="0" smtClean="0"/>
              <a:t>).</a:t>
            </a:r>
            <a:endParaRPr lang="en-US" dirty="0"/>
          </a:p>
          <a:p>
            <a:pPr marL="0" lvl="2" indent="0">
              <a:buNone/>
            </a:pPr>
            <a:endParaRPr lang="en-US" dirty="0" smtClean="0"/>
          </a:p>
          <a:p>
            <a:pPr indent="-228600"/>
            <a:r>
              <a:rPr lang="en-US" dirty="0" smtClean="0"/>
              <a:t>Plugins, the platform, and projects may have additional releases as needed</a:t>
            </a:r>
          </a:p>
          <a:p>
            <a:pPr lvl="1"/>
            <a:r>
              <a:rPr lang="en-US" dirty="0" smtClean="0"/>
              <a:t>Eclipse releases use a version number to uniquely identify each release.</a:t>
            </a:r>
          </a:p>
          <a:p>
            <a:pPr lvl="2"/>
            <a:r>
              <a:rPr lang="en-US" dirty="0" smtClean="0"/>
              <a:t>Each simultaneous release synchronizes the platform and projects each year and represents a fully tested, integrated product.</a:t>
            </a:r>
          </a:p>
          <a:p>
            <a:pPr lvl="3"/>
            <a:r>
              <a:rPr lang="en-US" dirty="0" smtClean="0"/>
              <a:t>Other releases still occur throughout the year of each individual component.</a:t>
            </a:r>
          </a:p>
          <a:p>
            <a:pPr lvl="1"/>
            <a:endParaRPr lang="en-US" dirty="0"/>
          </a:p>
        </p:txBody>
      </p:sp>
      <p:sp>
        <p:nvSpPr>
          <p:cNvPr id="4" name="Title 3"/>
          <p:cNvSpPr>
            <a:spLocks noGrp="1"/>
          </p:cNvSpPr>
          <p:nvPr>
            <p:ph type="title"/>
          </p:nvPr>
        </p:nvSpPr>
        <p:spPr/>
        <p:txBody>
          <a:bodyPr/>
          <a:lstStyle/>
          <a:p>
            <a:r>
              <a:rPr lang="en-US" dirty="0" smtClean="0"/>
              <a:t>Eclipse</a:t>
            </a:r>
            <a:endParaRPr lang="en-US" dirty="0"/>
          </a:p>
        </p:txBody>
      </p:sp>
      <p:sp>
        <p:nvSpPr>
          <p:cNvPr id="12" name="Oval 11" title="Section circle"/>
          <p:cNvSpPr/>
          <p:nvPr/>
        </p:nvSpPr>
        <p:spPr>
          <a:xfrm>
            <a:off x="1150865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139277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1127847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1116417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6" name="Oval 15" title="Section circle"/>
          <p:cNvSpPr/>
          <p:nvPr/>
        </p:nvSpPr>
        <p:spPr>
          <a:xfrm>
            <a:off x="11048282"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0" name="Rectangle 9"/>
          <p:cNvSpPr/>
          <p:nvPr/>
        </p:nvSpPr>
        <p:spPr>
          <a:xfrm>
            <a:off x="10038522" y="6172102"/>
            <a:ext cx="133432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Workstation</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253958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14</a:t>
            </a:fld>
            <a:r>
              <a:rPr lang="en-US" dirty="0" smtClean="0"/>
              <a:t> </a:t>
            </a:r>
            <a:endParaRPr lang="en-US" dirty="0"/>
          </a:p>
        </p:txBody>
      </p:sp>
      <p:sp>
        <p:nvSpPr>
          <p:cNvPr id="3" name="Text Placeholder 2"/>
          <p:cNvSpPr>
            <a:spLocks noGrp="1"/>
          </p:cNvSpPr>
          <p:nvPr>
            <p:ph type="body" sz="quarter" idx="13"/>
          </p:nvPr>
        </p:nvSpPr>
        <p:spPr>
          <a:xfrm>
            <a:off x="488897" y="1052741"/>
            <a:ext cx="11211106" cy="1164127"/>
          </a:xfrm>
        </p:spPr>
        <p:txBody>
          <a:bodyPr/>
          <a:lstStyle/>
          <a:p>
            <a:r>
              <a:rPr lang="en-US" dirty="0" smtClean="0"/>
              <a:t>Eclipse is available for download as standard packages</a:t>
            </a:r>
          </a:p>
          <a:p>
            <a:pPr lvl="2"/>
            <a:r>
              <a:rPr lang="en-US" dirty="0" smtClean="0"/>
              <a:t>This is to make it easier to get the right combination of tools for you initially.</a:t>
            </a:r>
          </a:p>
          <a:p>
            <a:pPr lvl="2"/>
            <a:r>
              <a:rPr lang="en-US" dirty="0" smtClean="0"/>
              <a:t>Each package is the workbench with a defined set of projects and plugins included.</a:t>
            </a:r>
            <a:endParaRPr lang="en-US" dirty="0"/>
          </a:p>
        </p:txBody>
      </p:sp>
      <p:sp>
        <p:nvSpPr>
          <p:cNvPr id="4" name="Title 3"/>
          <p:cNvSpPr>
            <a:spLocks noGrp="1"/>
          </p:cNvSpPr>
          <p:nvPr>
            <p:ph type="title"/>
          </p:nvPr>
        </p:nvSpPr>
        <p:spPr/>
        <p:txBody>
          <a:bodyPr/>
          <a:lstStyle/>
          <a:p>
            <a:r>
              <a:rPr lang="en-US" dirty="0" smtClean="0"/>
              <a:t>Eclipse Packages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90010509"/>
              </p:ext>
            </p:extLst>
          </p:nvPr>
        </p:nvGraphicFramePr>
        <p:xfrm>
          <a:off x="488897" y="2216868"/>
          <a:ext cx="10699433" cy="3799840"/>
        </p:xfrm>
        <a:graphic>
          <a:graphicData uri="http://schemas.openxmlformats.org/drawingml/2006/table">
            <a:tbl>
              <a:tblPr firstRow="1" bandRow="1">
                <a:tableStyleId>{5C22544A-7EE6-4342-B048-85BDC9FD1C3A}</a:tableStyleId>
              </a:tblPr>
              <a:tblGrid>
                <a:gridCol w="3678318"/>
                <a:gridCol w="7021115"/>
              </a:tblGrid>
              <a:tr h="370840">
                <a:tc>
                  <a:txBody>
                    <a:bodyPr/>
                    <a:lstStyle/>
                    <a:p>
                      <a:pPr algn="ctr"/>
                      <a:r>
                        <a:rPr lang="en-US" sz="1600" dirty="0" smtClean="0"/>
                        <a:t>Eclipse Package</a:t>
                      </a:r>
                      <a:endParaRPr lang="en-US" sz="1600" dirty="0"/>
                    </a:p>
                  </a:txBody>
                  <a:tcPr/>
                </a:tc>
                <a:tc>
                  <a:txBody>
                    <a:bodyPr/>
                    <a:lstStyle/>
                    <a:p>
                      <a:pPr algn="ctr"/>
                      <a:r>
                        <a:rPr lang="en-US" sz="1600" dirty="0" smtClean="0"/>
                        <a:t>Description</a:t>
                      </a:r>
                      <a:endParaRPr lang="en-US" sz="1600" dirty="0"/>
                    </a:p>
                  </a:txBody>
                  <a:tcPr/>
                </a:tc>
              </a:tr>
              <a:tr h="370840">
                <a:tc>
                  <a:txBody>
                    <a:bodyPr/>
                    <a:lstStyle/>
                    <a:p>
                      <a:pPr algn="ctr"/>
                      <a:r>
                        <a:rPr lang="en-US" sz="1600" dirty="0" smtClean="0"/>
                        <a:t>Eclipse IDE for Java EE Developers</a:t>
                      </a:r>
                      <a:endParaRPr lang="en-US" sz="1600" dirty="0"/>
                    </a:p>
                  </a:txBody>
                  <a:tcPr/>
                </a:tc>
                <a:tc>
                  <a:txBody>
                    <a:bodyPr/>
                    <a:lstStyle/>
                    <a:p>
                      <a:r>
                        <a:rPr lang="en-US" sz="1600" b="0" i="0" kern="1200" dirty="0" smtClean="0">
                          <a:solidFill>
                            <a:schemeClr val="dk1"/>
                          </a:solidFill>
                          <a:effectLst/>
                          <a:latin typeface="+mn-lt"/>
                          <a:ea typeface="+mn-ea"/>
                          <a:cs typeface="+mn-cs"/>
                        </a:rPr>
                        <a:t>Tools for Java developers creating Java EE and Web applications, including a Java IDE, tools for Java EE, JPA, JSF, Mylyn, EGit and others.</a:t>
                      </a:r>
                      <a:endParaRPr lang="en-US" sz="1600" dirty="0"/>
                    </a:p>
                  </a:txBody>
                  <a:tcPr/>
                </a:tc>
              </a:tr>
              <a:tr h="370840">
                <a:tc>
                  <a:txBody>
                    <a:bodyPr/>
                    <a:lstStyle/>
                    <a:p>
                      <a:pPr algn="ctr"/>
                      <a:r>
                        <a:rPr lang="en-US" sz="1600" b="0" i="0" kern="1200" dirty="0" smtClean="0">
                          <a:solidFill>
                            <a:schemeClr val="dk1"/>
                          </a:solidFill>
                          <a:effectLst/>
                          <a:latin typeface="+mn-lt"/>
                          <a:ea typeface="+mn-ea"/>
                          <a:cs typeface="+mn-cs"/>
                        </a:rPr>
                        <a:t>Eclipse IDE for Java Developers</a:t>
                      </a:r>
                      <a:endParaRPr lang="en-US" sz="1600" b="0" i="0" kern="1200" dirty="0">
                        <a:solidFill>
                          <a:schemeClr val="dk1"/>
                        </a:solidFill>
                        <a:effectLst/>
                        <a:latin typeface="+mn-lt"/>
                        <a:ea typeface="+mn-ea"/>
                        <a:cs typeface="+mn-cs"/>
                      </a:endParaRPr>
                    </a:p>
                  </a:txBody>
                  <a:tcPr/>
                </a:tc>
                <a:tc>
                  <a:txBody>
                    <a:bodyPr/>
                    <a:lstStyle/>
                    <a:p>
                      <a:r>
                        <a:rPr lang="en-US" sz="1600" b="0" i="0" kern="1200" dirty="0" smtClean="0">
                          <a:solidFill>
                            <a:schemeClr val="dk1"/>
                          </a:solidFill>
                          <a:effectLst/>
                          <a:latin typeface="+mn-lt"/>
                          <a:ea typeface="+mn-ea"/>
                          <a:cs typeface="+mn-cs"/>
                        </a:rPr>
                        <a:t>The essential tools for any Java developer, including a Java IDE, a Git client, XML Editor, Mylyn, Maven and Gradle integration</a:t>
                      </a:r>
                      <a:endParaRPr lang="en-US" sz="1600" dirty="0"/>
                    </a:p>
                  </a:txBody>
                  <a:tcPr/>
                </a:tc>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Eclipse IDE for C/C++ Developers</a:t>
                      </a:r>
                    </a:p>
                  </a:txBody>
                  <a:tcPr/>
                </a:tc>
                <a:tc>
                  <a:txBody>
                    <a:bodyPr/>
                    <a:lstStyle/>
                    <a:p>
                      <a:r>
                        <a:rPr lang="en-US" sz="1600" b="0" i="0" kern="1200" dirty="0" smtClean="0">
                          <a:solidFill>
                            <a:schemeClr val="dk1"/>
                          </a:solidFill>
                          <a:effectLst/>
                          <a:latin typeface="+mn-lt"/>
                          <a:ea typeface="+mn-ea"/>
                          <a:cs typeface="+mn-cs"/>
                        </a:rPr>
                        <a:t>An IDE for C/C++ developers with Mylyn integration.</a:t>
                      </a:r>
                      <a:endParaRPr lang="en-US" sz="1600" dirty="0"/>
                    </a:p>
                  </a:txBody>
                  <a:tcPr/>
                </a:tc>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Eclipse for Android Developers</a:t>
                      </a:r>
                    </a:p>
                  </a:txBody>
                  <a:tcPr/>
                </a:tc>
                <a:tc>
                  <a:txBody>
                    <a:bodyPr/>
                    <a:lstStyle/>
                    <a:p>
                      <a:r>
                        <a:rPr lang="en-US" sz="1600" b="0" i="0" kern="1200" dirty="0" smtClean="0">
                          <a:solidFill>
                            <a:schemeClr val="dk1"/>
                          </a:solidFill>
                          <a:effectLst/>
                          <a:latin typeface="+mn-lt"/>
                          <a:ea typeface="+mn-ea"/>
                          <a:cs typeface="+mn-cs"/>
                        </a:rPr>
                        <a:t>An IDE for developers creating Android applications.</a:t>
                      </a:r>
                      <a:endParaRPr lang="en-US" sz="1600" dirty="0"/>
                    </a:p>
                  </a:txBody>
                  <a:tcPr/>
                </a:tc>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Eclipse for PHP Developers</a:t>
                      </a:r>
                    </a:p>
                  </a:txBody>
                  <a:tcPr/>
                </a:tc>
                <a:tc>
                  <a:txBody>
                    <a:bodyPr/>
                    <a:lstStyle/>
                    <a:p>
                      <a:r>
                        <a:rPr lang="en-US" sz="1600" b="0" i="0" kern="1200" dirty="0" smtClean="0">
                          <a:solidFill>
                            <a:schemeClr val="dk1"/>
                          </a:solidFill>
                          <a:effectLst/>
                          <a:latin typeface="+mn-lt"/>
                          <a:ea typeface="+mn-ea"/>
                          <a:cs typeface="+mn-cs"/>
                        </a:rPr>
                        <a:t>The essential tools for any PHP developer, including PHP language support, Git client, Mylyn and editors for JavaScript, HTML, CSS and XML.</a:t>
                      </a:r>
                      <a:endParaRPr lang="en-US" sz="1600" dirty="0"/>
                    </a:p>
                  </a:txBody>
                  <a:tcPr/>
                </a:tc>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Eclipse IDE for JavaScript and Web Developers</a:t>
                      </a:r>
                    </a:p>
                  </a:txBody>
                  <a:tcPr/>
                </a:tc>
                <a:tc>
                  <a:txBody>
                    <a:bodyPr/>
                    <a:lstStyle/>
                    <a:p>
                      <a:r>
                        <a:rPr lang="en-US" sz="1600" b="0" i="0" kern="1200" dirty="0" smtClean="0">
                          <a:solidFill>
                            <a:schemeClr val="dk1"/>
                          </a:solidFill>
                          <a:effectLst/>
                          <a:latin typeface="+mn-lt"/>
                          <a:ea typeface="+mn-ea"/>
                          <a:cs typeface="+mn-cs"/>
                        </a:rPr>
                        <a:t>The essential tools for any JavaScript developer, including JavaScript language support, Git client, Mylyn and editors for JavaScript, HTML, CSS and XML.</a:t>
                      </a:r>
                      <a:endParaRPr lang="en-US" sz="1600"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                          … and many more</a:t>
                      </a:r>
                    </a:p>
                  </a:txBody>
                  <a:tcPr/>
                </a:tc>
                <a:tc>
                  <a:txBody>
                    <a:bodyPr/>
                    <a:lstStyle/>
                    <a:p>
                      <a:endParaRPr lang="en-US" sz="1600" dirty="0"/>
                    </a:p>
                  </a:txBody>
                  <a:tcPr/>
                </a:tc>
              </a:tr>
            </a:tbl>
          </a:graphicData>
        </a:graphic>
      </p:graphicFrame>
      <p:sp>
        <p:nvSpPr>
          <p:cNvPr id="13" name="Oval 12" title="Section circle"/>
          <p:cNvSpPr/>
          <p:nvPr/>
        </p:nvSpPr>
        <p:spPr>
          <a:xfrm>
            <a:off x="1150865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1139277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5" name="Oval 14" title="Section circle"/>
          <p:cNvSpPr/>
          <p:nvPr/>
        </p:nvSpPr>
        <p:spPr>
          <a:xfrm>
            <a:off x="1127847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Oval 15" title="Section circle"/>
          <p:cNvSpPr/>
          <p:nvPr/>
        </p:nvSpPr>
        <p:spPr>
          <a:xfrm>
            <a:off x="1116417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7" name="Oval 16" title="Section circle"/>
          <p:cNvSpPr/>
          <p:nvPr/>
        </p:nvSpPr>
        <p:spPr>
          <a:xfrm>
            <a:off x="11048282"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1" name="Rectangle 10"/>
          <p:cNvSpPr/>
          <p:nvPr/>
        </p:nvSpPr>
        <p:spPr>
          <a:xfrm>
            <a:off x="10038522" y="6172102"/>
            <a:ext cx="133432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Workstation</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51784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r>
              <a:rPr lang="en-US" dirty="0" smtClean="0"/>
              <a:t>13 </a:t>
            </a:r>
            <a:endParaRPr lang="en-US" dirty="0"/>
          </a:p>
        </p:txBody>
      </p:sp>
      <p:sp>
        <p:nvSpPr>
          <p:cNvPr id="3" name="Text Placeholder 2"/>
          <p:cNvSpPr>
            <a:spLocks noGrp="1"/>
          </p:cNvSpPr>
          <p:nvPr>
            <p:ph type="body" sz="quarter" idx="13"/>
          </p:nvPr>
        </p:nvSpPr>
        <p:spPr/>
        <p:txBody>
          <a:bodyPr/>
          <a:lstStyle/>
          <a:p>
            <a:r>
              <a:rPr lang="en-US" dirty="0" smtClean="0"/>
              <a:t>Any Eclipse “package” can be extended by installing features and plugins</a:t>
            </a:r>
          </a:p>
          <a:p>
            <a:pPr lvl="1"/>
            <a:r>
              <a:rPr lang="en-US" dirty="0" smtClean="0"/>
              <a:t>A package is just a pre-packaged set of features and plugins that are downloaded and installed at the same time</a:t>
            </a:r>
          </a:p>
          <a:p>
            <a:pPr lvl="2"/>
            <a:r>
              <a:rPr lang="en-US" dirty="0" smtClean="0"/>
              <a:t>You can add (or remove) features and plugins at any time.</a:t>
            </a:r>
          </a:p>
          <a:p>
            <a:pPr lvl="2"/>
            <a:r>
              <a:rPr lang="en-US" dirty="0" smtClean="0"/>
              <a:t>For example, the </a:t>
            </a:r>
            <a:r>
              <a:rPr lang="en-US" i="1" dirty="0" smtClean="0"/>
              <a:t>“Eclipse </a:t>
            </a:r>
            <a:r>
              <a:rPr lang="en-US" i="1" dirty="0"/>
              <a:t>IDE for Java EE </a:t>
            </a:r>
            <a:r>
              <a:rPr lang="en-US" i="1" dirty="0" smtClean="0"/>
              <a:t>Developers” </a:t>
            </a:r>
            <a:r>
              <a:rPr lang="en-US" dirty="0" smtClean="0"/>
              <a:t>package can have the C/C++ development features installed afterwards.</a:t>
            </a:r>
          </a:p>
          <a:p>
            <a:pPr lvl="1"/>
            <a:endParaRPr lang="en-US" dirty="0"/>
          </a:p>
          <a:p>
            <a:r>
              <a:rPr lang="en-US" dirty="0" smtClean="0"/>
              <a:t>The several sources of Eclipse plugins are…</a:t>
            </a:r>
          </a:p>
          <a:p>
            <a:pPr marL="1028700" lvl="1" indent="-114300"/>
            <a:r>
              <a:rPr lang="en-US" dirty="0" smtClean="0"/>
              <a:t>…the Eclipse Marketplace (maintained by the Eclipse Software Foundation).</a:t>
            </a:r>
          </a:p>
          <a:p>
            <a:pPr marL="977900" lvl="1" indent="-63500"/>
            <a:r>
              <a:rPr lang="en-US" dirty="0" smtClean="0"/>
              <a:t>…update sites from specific vendors as well as the Eclipse Software Foundation and open-source projects.</a:t>
            </a:r>
          </a:p>
          <a:p>
            <a:endParaRPr lang="en-US" dirty="0"/>
          </a:p>
        </p:txBody>
      </p:sp>
      <p:sp>
        <p:nvSpPr>
          <p:cNvPr id="4" name="Title 3"/>
          <p:cNvSpPr>
            <a:spLocks noGrp="1"/>
          </p:cNvSpPr>
          <p:nvPr>
            <p:ph type="title"/>
          </p:nvPr>
        </p:nvSpPr>
        <p:spPr/>
        <p:txBody>
          <a:bodyPr/>
          <a:lstStyle/>
          <a:p>
            <a:r>
              <a:rPr lang="en-US" dirty="0" smtClean="0"/>
              <a:t>Extending Eclipse</a:t>
            </a:r>
            <a:endParaRPr lang="en-US" dirty="0"/>
          </a:p>
        </p:txBody>
      </p:sp>
      <p:sp>
        <p:nvSpPr>
          <p:cNvPr id="11" name="Oval 10" title="Section circle"/>
          <p:cNvSpPr/>
          <p:nvPr/>
        </p:nvSpPr>
        <p:spPr>
          <a:xfrm>
            <a:off x="1150865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2" name="Oval 11" title="Section circle"/>
          <p:cNvSpPr/>
          <p:nvPr/>
        </p:nvSpPr>
        <p:spPr>
          <a:xfrm>
            <a:off x="1139277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127847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4" name="Oval 13" title="Section circle"/>
          <p:cNvSpPr/>
          <p:nvPr/>
        </p:nvSpPr>
        <p:spPr>
          <a:xfrm>
            <a:off x="1116417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5" name="Oval 14" title="Section circle"/>
          <p:cNvSpPr/>
          <p:nvPr/>
        </p:nvSpPr>
        <p:spPr>
          <a:xfrm>
            <a:off x="11048282"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0" name="Rectangle 9"/>
          <p:cNvSpPr/>
          <p:nvPr/>
        </p:nvSpPr>
        <p:spPr>
          <a:xfrm>
            <a:off x="10038522" y="6172102"/>
            <a:ext cx="133432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Workstation</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960540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3029033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03585361"/>
              </p:ext>
            </p:extLst>
          </p:nvPr>
        </p:nvGraphicFramePr>
        <p:xfrm>
          <a:off x="488897" y="2624314"/>
          <a:ext cx="11211106" cy="1854200"/>
        </p:xfrm>
        <a:graphic>
          <a:graphicData uri="http://schemas.openxmlformats.org/drawingml/2006/table">
            <a:tbl>
              <a:tblPr firstRow="1" bandRow="1">
                <a:tableStyleId>{5940675A-B579-460E-94D1-54222C63F5DA}</a:tableStyleId>
              </a:tblPr>
              <a:tblGrid>
                <a:gridCol w="8836078"/>
                <a:gridCol w="2375028"/>
              </a:tblGrid>
              <a:tr h="370840">
                <a:tc>
                  <a:txBody>
                    <a:bodyPr/>
                    <a:lstStyle/>
                    <a:p>
                      <a:r>
                        <a:rPr lang="en-US" dirty="0" smtClean="0"/>
                        <a:t>Eclipse is a free, open-source,</a:t>
                      </a:r>
                      <a:r>
                        <a:rPr lang="en-US" baseline="0" dirty="0" smtClean="0"/>
                        <a:t> extensible integrated development environment (IDE).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Eclipse can be used only to develop java applications.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Eclipse packages cannot be extended or changed after download.</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Eclipse software releases are only available once</a:t>
                      </a:r>
                      <a:r>
                        <a:rPr lang="en-US" baseline="0" dirty="0" smtClean="0"/>
                        <a:t> each year as the simultaneous release.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Eclipse plugins can only be downloaded from the Eclipse Software Foundation.</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3620478" y="1523325"/>
            <a:ext cx="2221314" cy="584775"/>
          </a:xfrm>
          <a:prstGeom prst="rect">
            <a:avLst/>
          </a:prstGeom>
          <a:noFill/>
        </p:spPr>
        <p:txBody>
          <a:bodyPr wrap="none" lIns="91440" tIns="45720" rIns="91440" bIns="45720">
            <a:spAutoFit/>
          </a:bodyPr>
          <a:lstStyle/>
          <a:p>
            <a:pPr algn="ctr"/>
            <a:r>
              <a:rPr lang="en-US" sz="32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Workstation</a:t>
            </a:r>
            <a:endParaRPr lang="en-US" sz="32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Slide Number Placeholder 1"/>
          <p:cNvSpPr>
            <a:spLocks noGrp="1"/>
          </p:cNvSpPr>
          <p:nvPr>
            <p:ph type="sldNum" sz="quarter" idx="11"/>
          </p:nvPr>
        </p:nvSpPr>
        <p:spPr>
          <a:xfrm>
            <a:off x="488897" y="6378576"/>
            <a:ext cx="220663" cy="225425"/>
          </a:xfrm>
        </p:spPr>
        <p:txBody>
          <a:bodyPr/>
          <a:lstStyle/>
          <a:p>
            <a:pPr>
              <a:defRPr/>
            </a:pPr>
            <a:r>
              <a:rPr lang="en-US" dirty="0" smtClean="0"/>
              <a:t>15</a:t>
            </a:r>
            <a:endParaRPr lang="en-US" dirty="0"/>
          </a:p>
        </p:txBody>
      </p:sp>
      <p:sp>
        <p:nvSpPr>
          <p:cNvPr id="8" name="TextBox 7"/>
          <p:cNvSpPr txBox="1"/>
          <p:nvPr/>
        </p:nvSpPr>
        <p:spPr>
          <a:xfrm rot="20708730">
            <a:off x="8913382" y="745138"/>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515216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dirty="0" smtClean="0">
                <a:solidFill>
                  <a:srgbClr val="959595"/>
                </a:solidFill>
              </a:rPr>
              <a:t>Introduction</a:t>
            </a:r>
            <a:endParaRPr lang="en-US" dirty="0">
              <a:solidFill>
                <a:srgbClr val="959595"/>
              </a:solidFill>
            </a:endParaRPr>
          </a:p>
          <a:p>
            <a:r>
              <a:rPr lang="en-US" dirty="0">
                <a:solidFill>
                  <a:srgbClr val="959595"/>
                </a:solidFill>
              </a:rPr>
              <a:t>Workstation</a:t>
            </a:r>
          </a:p>
          <a:p>
            <a:r>
              <a:rPr lang="en-US" sz="3200" b="1" i="1" u="sng" dirty="0"/>
              <a:t>CDP Infrastructure</a:t>
            </a:r>
          </a:p>
          <a:p>
            <a:r>
              <a:rPr lang="en-US" dirty="0" smtClean="0">
                <a:solidFill>
                  <a:srgbClr val="959595"/>
                </a:solidFill>
              </a:rPr>
              <a:t>Build System</a:t>
            </a:r>
          </a:p>
          <a:p>
            <a:r>
              <a:rPr lang="en-US" dirty="0" smtClean="0">
                <a:solidFill>
                  <a:srgbClr val="959595"/>
                </a:solidFill>
              </a:rPr>
              <a:t>Runtime</a:t>
            </a:r>
          </a:p>
          <a:p>
            <a:r>
              <a:rPr lang="en-US" dirty="0" smtClean="0">
                <a:solidFill>
                  <a:srgbClr val="959595"/>
                </a:solidFill>
              </a:rPr>
              <a:t>Monitoring</a:t>
            </a:r>
            <a:endParaRPr lang="en-US" dirty="0">
              <a:solidFill>
                <a:srgbClr val="959595"/>
              </a:solidFill>
            </a:endParaRPr>
          </a:p>
          <a:p>
            <a:endParaRPr lang="en-US" dirty="0" smtClean="0">
              <a:solidFill>
                <a:srgbClr val="959595"/>
              </a:solidFill>
            </a:endParaRPr>
          </a:p>
          <a:p>
            <a:endParaRPr lang="en-US" dirty="0" smtClean="0">
              <a:solidFill>
                <a:srgbClr val="959595"/>
              </a:solidFill>
            </a:endParaRP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graphicFrame>
        <p:nvGraphicFramePr>
          <p:cNvPr id="5" name="Diagram 4"/>
          <p:cNvGraphicFramePr/>
          <p:nvPr>
            <p:extLst>
              <p:ext uri="{D42A27DB-BD31-4B8C-83A1-F6EECF244321}">
                <p14:modId xmlns:p14="http://schemas.microsoft.com/office/powerpoint/2010/main" val="4089751844"/>
              </p:ext>
            </p:extLst>
          </p:nvPr>
        </p:nvGraphicFramePr>
        <p:xfrm>
          <a:off x="5670844" y="1278020"/>
          <a:ext cx="3610307" cy="2826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lide Number Placeholder 1"/>
          <p:cNvSpPr>
            <a:spLocks noGrp="1"/>
          </p:cNvSpPr>
          <p:nvPr>
            <p:ph type="sldNum" sz="quarter" idx="11"/>
          </p:nvPr>
        </p:nvSpPr>
        <p:spPr>
          <a:xfrm>
            <a:off x="488897" y="6378576"/>
            <a:ext cx="220663" cy="225425"/>
          </a:xfrm>
        </p:spPr>
        <p:txBody>
          <a:bodyPr/>
          <a:lstStyle/>
          <a:p>
            <a:pPr>
              <a:defRPr/>
            </a:pPr>
            <a:r>
              <a:rPr lang="en-US" dirty="0" smtClean="0"/>
              <a:t>16</a:t>
            </a:r>
            <a:endParaRPr lang="en-US" dirty="0"/>
          </a:p>
        </p:txBody>
      </p:sp>
      <p:sp>
        <p:nvSpPr>
          <p:cNvPr id="9" name="Rectangle 8"/>
          <p:cNvSpPr/>
          <p:nvPr/>
        </p:nvSpPr>
        <p:spPr>
          <a:xfrm>
            <a:off x="7950200" y="6172102"/>
            <a:ext cx="342265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Infrastructure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810006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19</a:t>
            </a:fld>
            <a:r>
              <a:rPr lang="en-US" dirty="0" smtClean="0"/>
              <a:t> </a:t>
            </a:r>
            <a:endParaRPr lang="en-US" dirty="0"/>
          </a:p>
        </p:txBody>
      </p:sp>
      <p:sp>
        <p:nvSpPr>
          <p:cNvPr id="3" name="Text Placeholder 2"/>
          <p:cNvSpPr>
            <a:spLocks noGrp="1"/>
          </p:cNvSpPr>
          <p:nvPr>
            <p:ph type="body" sz="quarter" idx="13"/>
          </p:nvPr>
        </p:nvSpPr>
        <p:spPr>
          <a:xfrm>
            <a:off x="488897" y="1139825"/>
            <a:ext cx="5797603" cy="4811713"/>
          </a:xfrm>
        </p:spPr>
        <p:txBody>
          <a:bodyPr/>
          <a:lstStyle/>
          <a:p>
            <a:r>
              <a:rPr lang="en-US" dirty="0" smtClean="0"/>
              <a:t>The microServices Catalog is used to track microServices</a:t>
            </a:r>
          </a:p>
          <a:p>
            <a:pPr lvl="1"/>
            <a:r>
              <a:rPr lang="en-US" dirty="0" smtClean="0"/>
              <a:t>Every microService intended for production must have an entry.</a:t>
            </a:r>
          </a:p>
          <a:p>
            <a:pPr lvl="1"/>
            <a:r>
              <a:rPr lang="en-US" dirty="0" smtClean="0"/>
              <a:t>Currently, the catalog is manually administered.</a:t>
            </a:r>
          </a:p>
          <a:p>
            <a:pPr lvl="2"/>
            <a:r>
              <a:rPr lang="en-US" dirty="0" smtClean="0"/>
              <a:t>Entries must be manually created.</a:t>
            </a:r>
          </a:p>
          <a:p>
            <a:pPr lvl="2"/>
            <a:r>
              <a:rPr lang="en-US" dirty="0" smtClean="0"/>
              <a:t>Entries must be manually updated.</a:t>
            </a:r>
          </a:p>
          <a:p>
            <a:pPr lvl="2"/>
            <a:endParaRPr lang="en-US" dirty="0"/>
          </a:p>
          <a:p>
            <a:r>
              <a:rPr lang="en-US" dirty="0" smtClean="0"/>
              <a:t>The catalog entry should link to detailed information</a:t>
            </a:r>
          </a:p>
          <a:p>
            <a:pPr lvl="1"/>
            <a:r>
              <a:rPr lang="en-US" dirty="0" smtClean="0"/>
              <a:t>The microService catalog entry should reference the detailed information about the service, and should include…</a:t>
            </a:r>
          </a:p>
          <a:p>
            <a:pPr marL="977900" lvl="3" indent="-63500">
              <a:buNone/>
            </a:pPr>
            <a:r>
              <a:rPr lang="en-US" dirty="0" smtClean="0"/>
              <a:t>…the domain model.</a:t>
            </a:r>
          </a:p>
          <a:p>
            <a:pPr marL="977900" lvl="3" indent="-63500">
              <a:buNone/>
            </a:pPr>
            <a:r>
              <a:rPr lang="en-US" dirty="0" smtClean="0"/>
              <a:t>…the API details.</a:t>
            </a:r>
          </a:p>
          <a:p>
            <a:pPr marL="977900" lvl="3" indent="-63500">
              <a:buNone/>
            </a:pPr>
            <a:r>
              <a:rPr lang="en-US" dirty="0" smtClean="0"/>
              <a:t>…MOTS system for information about ownership of the </a:t>
            </a:r>
            <a:r>
              <a:rPr lang="en-US" dirty="0" err="1" smtClean="0"/>
              <a:t>microService</a:t>
            </a:r>
            <a:r>
              <a:rPr lang="en-US" dirty="0" smtClean="0"/>
              <a:t>.</a:t>
            </a:r>
          </a:p>
          <a:p>
            <a:pPr lvl="2"/>
            <a:endParaRPr lang="en-US" dirty="0"/>
          </a:p>
        </p:txBody>
      </p:sp>
      <p:sp>
        <p:nvSpPr>
          <p:cNvPr id="4" name="Title 3"/>
          <p:cNvSpPr>
            <a:spLocks noGrp="1"/>
          </p:cNvSpPr>
          <p:nvPr>
            <p:ph type="title"/>
          </p:nvPr>
        </p:nvSpPr>
        <p:spPr/>
        <p:txBody>
          <a:bodyPr/>
          <a:lstStyle/>
          <a:p>
            <a:r>
              <a:rPr lang="en-US" dirty="0" smtClean="0"/>
              <a:t>microServices Catalog</a:t>
            </a:r>
            <a:endParaRPr lang="en-US" dirty="0"/>
          </a:p>
        </p:txBody>
      </p:sp>
      <p:sp>
        <p:nvSpPr>
          <p:cNvPr id="15" name="Oval 14" title="Section circle"/>
          <p:cNvSpPr/>
          <p:nvPr/>
        </p:nvSpPr>
        <p:spPr>
          <a:xfrm>
            <a:off x="10904177"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Oval 15" title="Section circle"/>
          <p:cNvSpPr/>
          <p:nvPr/>
        </p:nvSpPr>
        <p:spPr>
          <a:xfrm>
            <a:off x="10788289"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067398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Oval 17" title="Section circle"/>
          <p:cNvSpPr/>
          <p:nvPr/>
        </p:nvSpPr>
        <p:spPr>
          <a:xfrm>
            <a:off x="10559689"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0443801"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0329501"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0213613"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3" name="Oval 22" title="Section circle"/>
          <p:cNvSpPr/>
          <p:nvPr/>
        </p:nvSpPr>
        <p:spPr>
          <a:xfrm>
            <a:off x="11479646" y="27806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65346" y="27806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5" name="Oval 24" title="Section circle"/>
          <p:cNvSpPr/>
          <p:nvPr/>
        </p:nvSpPr>
        <p:spPr>
          <a:xfrm>
            <a:off x="11249458"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6" name="Oval 25" title="Section circle"/>
          <p:cNvSpPr/>
          <p:nvPr/>
        </p:nvSpPr>
        <p:spPr>
          <a:xfrm>
            <a:off x="11135158" y="27806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7" name="Oval 26" title="Section circle"/>
          <p:cNvSpPr/>
          <p:nvPr/>
        </p:nvSpPr>
        <p:spPr>
          <a:xfrm>
            <a:off x="11019270"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15534" y="1803270"/>
            <a:ext cx="3718755" cy="2479170"/>
          </a:xfrm>
          <a:prstGeom prst="rect">
            <a:avLst/>
          </a:prstGeom>
        </p:spPr>
      </p:pic>
      <p:sp>
        <p:nvSpPr>
          <p:cNvPr id="22" name="Rectangle 21"/>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Infrastructure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90865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0939" y="627554"/>
            <a:ext cx="11209064" cy="342206"/>
          </a:xfrm>
        </p:spPr>
        <p:txBody>
          <a:bodyPr/>
          <a:lstStyle/>
          <a:p>
            <a:r>
              <a:rPr lang="en-US" b="1" i="1" dirty="0" smtClean="0"/>
              <a:t>You are HERE!</a:t>
            </a:r>
            <a:endParaRPr lang="en-US" b="1" i="1" dirty="0"/>
          </a:p>
        </p:txBody>
      </p:sp>
      <p:graphicFrame>
        <p:nvGraphicFramePr>
          <p:cNvPr id="6" name="Table 5"/>
          <p:cNvGraphicFramePr>
            <a:graphicFrameLocks noGrp="1"/>
          </p:cNvGraphicFramePr>
          <p:nvPr>
            <p:extLst>
              <p:ext uri="{D42A27DB-BD31-4B8C-83A1-F6EECF244321}">
                <p14:modId xmlns:p14="http://schemas.microsoft.com/office/powerpoint/2010/main" val="4194741023"/>
              </p:ext>
            </p:extLst>
          </p:nvPr>
        </p:nvGraphicFramePr>
        <p:xfrm>
          <a:off x="488897" y="1304925"/>
          <a:ext cx="11211106" cy="4201160"/>
        </p:xfrm>
        <a:graphic>
          <a:graphicData uri="http://schemas.openxmlformats.org/drawingml/2006/table">
            <a:tbl>
              <a:tblPr firstRow="1" bandRow="1">
                <a:tableStyleId>{3B4B98B0-60AC-42C2-AFA5-B58CD77FA1E5}</a:tableStyleId>
              </a:tblPr>
              <a:tblGrid>
                <a:gridCol w="2736903"/>
                <a:gridCol w="8474203"/>
              </a:tblGrid>
              <a:tr h="370840">
                <a:tc>
                  <a:txBody>
                    <a:bodyPr/>
                    <a:lstStyle/>
                    <a:p>
                      <a:r>
                        <a:rPr lang="en-US" sz="1200" b="0" dirty="0" smtClean="0">
                          <a:solidFill>
                            <a:schemeClr val="bg2">
                              <a:lumMod val="50000"/>
                            </a:schemeClr>
                          </a:solidFill>
                        </a:rPr>
                        <a:t>CDP101 – Introduction to MicroServices</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CDP202 – Domain Driven Design</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200" b="0" kern="1200" dirty="0" smtClean="0">
                          <a:solidFill>
                            <a:schemeClr val="bg2">
                              <a:lumMod val="50000"/>
                            </a:schemeClr>
                          </a:solidFill>
                          <a:latin typeface="+mn-lt"/>
                          <a:ea typeface="+mn-ea"/>
                          <a:cs typeface="+mn-cs"/>
                        </a:rPr>
                        <a:t>CDP103 – Introduction to the Continuous Deployment Platform</a:t>
                      </a:r>
                      <a:endParaRPr lang="en-US" sz="1200" b="0" kern="1200" dirty="0">
                        <a:solidFill>
                          <a:schemeClr val="bg2">
                            <a:lumMod val="50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400" b="1" kern="1200" dirty="0" smtClean="0">
                          <a:solidFill>
                            <a:schemeClr val="tx2"/>
                          </a:solidFill>
                          <a:latin typeface="+mn-lt"/>
                          <a:ea typeface="+mn-ea"/>
                          <a:cs typeface="+mn-cs"/>
                        </a:rPr>
                        <a:t>CDP104 – Introduction to Standard Tools and Frameworks</a:t>
                      </a:r>
                      <a:endParaRPr lang="en-US" sz="1400" b="1" kern="1200" dirty="0">
                        <a:solidFill>
                          <a:schemeClr val="tx2"/>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CDP205 – Using the MicroServices Catalog</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CDP206 – Developing an Application Using MicroServices</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200" b="0" kern="1200" dirty="0" smtClean="0">
                          <a:solidFill>
                            <a:schemeClr val="bg2">
                              <a:lumMod val="50000"/>
                            </a:schemeClr>
                          </a:solidFill>
                          <a:latin typeface="+mn-lt"/>
                          <a:ea typeface="+mn-ea"/>
                          <a:cs typeface="+mn-cs"/>
                        </a:rPr>
                        <a:t>CDP207 – Developing MicroServices</a:t>
                      </a:r>
                      <a:endParaRPr lang="en-US" sz="1200" b="0" kern="1200" dirty="0">
                        <a:solidFill>
                          <a:schemeClr val="bg2">
                            <a:lumMod val="50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CDP308</a:t>
                      </a:r>
                      <a:r>
                        <a:rPr lang="en-US" sz="1200" b="0" baseline="0" dirty="0" smtClean="0">
                          <a:solidFill>
                            <a:schemeClr val="bg2">
                              <a:lumMod val="50000"/>
                            </a:schemeClr>
                          </a:solidFill>
                        </a:rPr>
                        <a:t> – MicroServices Problem Determination and Monitoring</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457200" rtl="0" eaLnBrk="1" latinLnBrk="0" hangingPunct="1"/>
                      <a:r>
                        <a:rPr lang="en-US" sz="1200" b="0" kern="1200" dirty="0" smtClean="0">
                          <a:solidFill>
                            <a:schemeClr val="bg2">
                              <a:lumMod val="50000"/>
                            </a:schemeClr>
                          </a:solidFill>
                          <a:latin typeface="+mn-lt"/>
                          <a:ea typeface="+mn-ea"/>
                          <a:cs typeface="+mn-cs"/>
                        </a:rPr>
                        <a:t>CDP409 – Using Docker Containers</a:t>
                      </a:r>
                      <a:endParaRPr lang="en-US" sz="1200" b="0" kern="1200" dirty="0">
                        <a:solidFill>
                          <a:schemeClr val="bg2">
                            <a:lumMod val="50000"/>
                          </a:schemeClr>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0" dirty="0" smtClean="0">
                          <a:solidFill>
                            <a:schemeClr val="bg2">
                              <a:lumMod val="50000"/>
                            </a:schemeClr>
                          </a:solidFill>
                        </a:rPr>
                        <a:t>CDP410 – Using Kubernetes</a:t>
                      </a:r>
                      <a:endParaRPr lang="en-US" sz="1200" b="0" dirty="0">
                        <a:solidFill>
                          <a:schemeClr val="bg2">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sz="12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
        <p:nvSpPr>
          <p:cNvPr id="7" name="Rectangle 6"/>
          <p:cNvSpPr/>
          <p:nvPr/>
        </p:nvSpPr>
        <p:spPr>
          <a:xfrm>
            <a:off x="3459480" y="1348105"/>
            <a:ext cx="59944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101</a:t>
            </a:r>
            <a:endParaRPr lang="en-US" sz="900" b="1" dirty="0">
              <a:solidFill>
                <a:schemeClr val="tx2">
                  <a:lumMod val="75000"/>
                  <a:lumOff val="25000"/>
                </a:schemeClr>
              </a:solidFill>
            </a:endParaRPr>
          </a:p>
        </p:txBody>
      </p:sp>
      <p:sp>
        <p:nvSpPr>
          <p:cNvPr id="8" name="Rectangle 7"/>
          <p:cNvSpPr/>
          <p:nvPr/>
        </p:nvSpPr>
        <p:spPr>
          <a:xfrm>
            <a:off x="4368172" y="1729488"/>
            <a:ext cx="965835" cy="22098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202</a:t>
            </a:r>
            <a:endParaRPr lang="en-US" sz="900" b="1" dirty="0">
              <a:solidFill>
                <a:schemeClr val="tx2">
                  <a:lumMod val="75000"/>
                  <a:lumOff val="25000"/>
                </a:schemeClr>
              </a:solidFill>
            </a:endParaRPr>
          </a:p>
        </p:txBody>
      </p:sp>
      <p:sp>
        <p:nvSpPr>
          <p:cNvPr id="9" name="Rectangle 8"/>
          <p:cNvSpPr/>
          <p:nvPr/>
        </p:nvSpPr>
        <p:spPr>
          <a:xfrm>
            <a:off x="4382465" y="2175395"/>
            <a:ext cx="59944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a:solidFill>
                  <a:schemeClr val="tx2">
                    <a:lumMod val="75000"/>
                    <a:lumOff val="25000"/>
                  </a:schemeClr>
                </a:solidFill>
              </a:rPr>
              <a:t>103</a:t>
            </a:r>
          </a:p>
        </p:txBody>
      </p:sp>
      <p:sp>
        <p:nvSpPr>
          <p:cNvPr id="10" name="Rectangle 9"/>
          <p:cNvSpPr/>
          <p:nvPr/>
        </p:nvSpPr>
        <p:spPr>
          <a:xfrm>
            <a:off x="5741670" y="3075825"/>
            <a:ext cx="70104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205</a:t>
            </a:r>
            <a:endParaRPr lang="en-US" sz="900" b="1" dirty="0">
              <a:solidFill>
                <a:schemeClr val="tx2">
                  <a:lumMod val="75000"/>
                  <a:lumOff val="25000"/>
                </a:schemeClr>
              </a:solidFill>
            </a:endParaRPr>
          </a:p>
        </p:txBody>
      </p:sp>
      <p:sp>
        <p:nvSpPr>
          <p:cNvPr id="11" name="Rectangle 10"/>
          <p:cNvSpPr/>
          <p:nvPr/>
        </p:nvSpPr>
        <p:spPr>
          <a:xfrm>
            <a:off x="4361503" y="2652280"/>
            <a:ext cx="883920" cy="228600"/>
          </a:xfrm>
          <a:prstGeom prst="rect">
            <a:avLst/>
          </a:prstGeom>
          <a:solidFill>
            <a:srgbClr val="00B0F0"/>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1200" b="1" dirty="0">
                <a:solidFill>
                  <a:schemeClr val="tx2"/>
                </a:solidFill>
              </a:rPr>
              <a:t>104</a:t>
            </a:r>
          </a:p>
        </p:txBody>
      </p:sp>
      <p:sp>
        <p:nvSpPr>
          <p:cNvPr id="12" name="Rectangle 11"/>
          <p:cNvSpPr/>
          <p:nvPr/>
        </p:nvSpPr>
        <p:spPr>
          <a:xfrm>
            <a:off x="6788150" y="3539376"/>
            <a:ext cx="1170145" cy="168466"/>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a:solidFill>
                  <a:schemeClr val="tx2">
                    <a:lumMod val="75000"/>
                    <a:lumOff val="25000"/>
                  </a:schemeClr>
                </a:solidFill>
              </a:rPr>
              <a:t>206</a:t>
            </a:r>
          </a:p>
        </p:txBody>
      </p:sp>
      <p:sp>
        <p:nvSpPr>
          <p:cNvPr id="13" name="Rectangle 12"/>
          <p:cNvSpPr/>
          <p:nvPr/>
        </p:nvSpPr>
        <p:spPr>
          <a:xfrm>
            <a:off x="8343900" y="3988842"/>
            <a:ext cx="1704975" cy="213013"/>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a:solidFill>
                  <a:schemeClr val="tx2">
                    <a:lumMod val="75000"/>
                    <a:lumOff val="25000"/>
                  </a:schemeClr>
                </a:solidFill>
              </a:rPr>
              <a:t>207</a:t>
            </a:r>
          </a:p>
        </p:txBody>
      </p:sp>
      <p:sp>
        <p:nvSpPr>
          <p:cNvPr id="14" name="Rectangle 13"/>
          <p:cNvSpPr/>
          <p:nvPr/>
        </p:nvSpPr>
        <p:spPr>
          <a:xfrm>
            <a:off x="5741670" y="4414499"/>
            <a:ext cx="1046480" cy="2286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308</a:t>
            </a:r>
            <a:endParaRPr lang="en-US" sz="900" b="1" dirty="0">
              <a:solidFill>
                <a:schemeClr val="tx2">
                  <a:lumMod val="75000"/>
                  <a:lumOff val="25000"/>
                </a:schemeClr>
              </a:solidFill>
            </a:endParaRPr>
          </a:p>
        </p:txBody>
      </p:sp>
      <p:sp>
        <p:nvSpPr>
          <p:cNvPr id="16" name="Rectangle 15"/>
          <p:cNvSpPr/>
          <p:nvPr/>
        </p:nvSpPr>
        <p:spPr>
          <a:xfrm>
            <a:off x="10432161" y="5210634"/>
            <a:ext cx="995680" cy="2230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410</a:t>
            </a:r>
            <a:endParaRPr lang="en-US" sz="900" b="1" dirty="0">
              <a:solidFill>
                <a:schemeClr val="tx2">
                  <a:lumMod val="75000"/>
                  <a:lumOff val="25000"/>
                </a:schemeClr>
              </a:solidFill>
            </a:endParaRPr>
          </a:p>
        </p:txBody>
      </p:sp>
      <p:cxnSp>
        <p:nvCxnSpPr>
          <p:cNvPr id="18" name="Elbow Connector 17"/>
          <p:cNvCxnSpPr>
            <a:stCxn id="7" idx="3"/>
            <a:endCxn id="8" idx="1"/>
          </p:cNvCxnSpPr>
          <p:nvPr/>
        </p:nvCxnSpPr>
        <p:spPr>
          <a:xfrm>
            <a:off x="4058920" y="1462405"/>
            <a:ext cx="309252" cy="377573"/>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Elbow Connector 19"/>
          <p:cNvCxnSpPr>
            <a:stCxn id="7" idx="3"/>
            <a:endCxn id="9" idx="1"/>
          </p:cNvCxnSpPr>
          <p:nvPr/>
        </p:nvCxnSpPr>
        <p:spPr>
          <a:xfrm>
            <a:off x="4058920" y="1462405"/>
            <a:ext cx="323545" cy="827290"/>
          </a:xfrm>
          <a:prstGeom prst="bentConnector3">
            <a:avLst>
              <a:gd name="adj1" fmla="val 47056"/>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7" idx="3"/>
            <a:endCxn id="11" idx="1"/>
          </p:cNvCxnSpPr>
          <p:nvPr/>
        </p:nvCxnSpPr>
        <p:spPr>
          <a:xfrm>
            <a:off x="4058920" y="1462405"/>
            <a:ext cx="302583" cy="1304175"/>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1" idx="3"/>
            <a:endCxn id="10" idx="1"/>
          </p:cNvCxnSpPr>
          <p:nvPr/>
        </p:nvCxnSpPr>
        <p:spPr>
          <a:xfrm>
            <a:off x="5245423" y="2766580"/>
            <a:ext cx="496247" cy="423545"/>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0" idx="3"/>
            <a:endCxn id="12" idx="1"/>
          </p:cNvCxnSpPr>
          <p:nvPr/>
        </p:nvCxnSpPr>
        <p:spPr>
          <a:xfrm>
            <a:off x="6442710" y="3190125"/>
            <a:ext cx="345440" cy="433484"/>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11" idx="3"/>
            <a:endCxn id="14" idx="1"/>
          </p:cNvCxnSpPr>
          <p:nvPr/>
        </p:nvCxnSpPr>
        <p:spPr>
          <a:xfrm>
            <a:off x="5245423" y="2766580"/>
            <a:ext cx="496247" cy="1762219"/>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Elbow Connector 39"/>
          <p:cNvCxnSpPr>
            <a:stCxn id="13" idx="3"/>
            <a:endCxn id="15" idx="1"/>
          </p:cNvCxnSpPr>
          <p:nvPr/>
        </p:nvCxnSpPr>
        <p:spPr>
          <a:xfrm>
            <a:off x="10048875" y="4095349"/>
            <a:ext cx="383286" cy="851863"/>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13" idx="3"/>
            <a:endCxn id="16" idx="1"/>
          </p:cNvCxnSpPr>
          <p:nvPr/>
        </p:nvCxnSpPr>
        <p:spPr>
          <a:xfrm>
            <a:off x="10048875" y="4095349"/>
            <a:ext cx="383286" cy="1226785"/>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0432161" y="4835712"/>
            <a:ext cx="995680" cy="223000"/>
          </a:xfrm>
          <a:prstGeom prst="rect">
            <a:avLst/>
          </a:prstGeom>
          <a:solidFill>
            <a:schemeClr val="tx1">
              <a:lumMod val="40000"/>
              <a:lumOff val="60000"/>
            </a:schemeClr>
          </a:solidFill>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r>
              <a:rPr lang="en-US" sz="900" b="1" dirty="0" smtClean="0">
                <a:solidFill>
                  <a:schemeClr val="tx2">
                    <a:lumMod val="75000"/>
                    <a:lumOff val="25000"/>
                  </a:schemeClr>
                </a:solidFill>
              </a:rPr>
              <a:t>409</a:t>
            </a:r>
            <a:endParaRPr lang="en-US" sz="900" b="1" dirty="0">
              <a:solidFill>
                <a:schemeClr val="tx2">
                  <a:lumMod val="75000"/>
                  <a:lumOff val="25000"/>
                </a:schemeClr>
              </a:solidFill>
            </a:endParaRPr>
          </a:p>
        </p:txBody>
      </p:sp>
      <p:cxnSp>
        <p:nvCxnSpPr>
          <p:cNvPr id="108" name="Elbow Connector 107"/>
          <p:cNvCxnSpPr>
            <a:stCxn id="12" idx="3"/>
            <a:endCxn id="13" idx="1"/>
          </p:cNvCxnSpPr>
          <p:nvPr/>
        </p:nvCxnSpPr>
        <p:spPr>
          <a:xfrm>
            <a:off x="7958295" y="3623609"/>
            <a:ext cx="385605" cy="471740"/>
          </a:xfrm>
          <a:prstGeom prst="bentConnector3">
            <a:avLst>
              <a:gd name="adj1" fmla="val 50000"/>
            </a:avLst>
          </a:prstGeom>
          <a:ln w="1270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Down Arrow 23"/>
          <p:cNvSpPr/>
          <p:nvPr/>
        </p:nvSpPr>
        <p:spPr>
          <a:xfrm rot="16200000">
            <a:off x="3581867" y="2443951"/>
            <a:ext cx="521057" cy="622399"/>
          </a:xfrm>
          <a:prstGeom prst="downArrow">
            <a:avLst/>
          </a:prstGeom>
          <a:solidFill>
            <a:srgbClr val="CF2A2A"/>
          </a:solidFill>
          <a:ln>
            <a:noFill/>
          </a:ln>
          <a:effectLst/>
        </p:spPr>
        <p:style>
          <a:lnRef idx="1">
            <a:schemeClr val="accent1"/>
          </a:lnRef>
          <a:fillRef idx="3">
            <a:schemeClr val="accent1"/>
          </a:fillRef>
          <a:effectRef idx="2">
            <a:schemeClr val="accent1"/>
          </a:effectRef>
          <a:fontRef idx="minor">
            <a:schemeClr val="lt1"/>
          </a:fontRef>
        </p:style>
        <p:txBody>
          <a:bodyPr vert="vert" lIns="0" tIns="0" rIns="0" bIns="0" rtlCol="0" anchor="ctr" anchorCtr="1"/>
          <a:lstStyle/>
          <a:p>
            <a:pPr algn="ctr"/>
            <a:r>
              <a:rPr lang="en-US" sz="800" dirty="0"/>
              <a:t>You are </a:t>
            </a:r>
            <a:r>
              <a:rPr lang="en-US" sz="800" dirty="0" smtClean="0"/>
              <a:t>HERE</a:t>
            </a:r>
            <a:endParaRPr lang="en-US" sz="800" dirty="0"/>
          </a:p>
        </p:txBody>
      </p:sp>
    </p:spTree>
    <p:extLst>
      <p:ext uri="{BB962C8B-B14F-4D97-AF65-F5344CB8AC3E}">
        <p14:creationId xmlns:p14="http://schemas.microsoft.com/office/powerpoint/2010/main" val="2233248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20</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microService catalog is currently implemented in SharePoint</a:t>
            </a:r>
          </a:p>
          <a:p>
            <a:pPr lvl="1"/>
            <a:r>
              <a:rPr lang="en-US" dirty="0" smtClean="0"/>
              <a:t>This will change in the future.</a:t>
            </a:r>
          </a:p>
          <a:p>
            <a:pPr lvl="2"/>
            <a:r>
              <a:rPr lang="en-US" dirty="0" smtClean="0"/>
              <a:t>The catalog maintenance may be integrated within CDP processes.</a:t>
            </a:r>
          </a:p>
          <a:p>
            <a:pPr lvl="2"/>
            <a:r>
              <a:rPr lang="en-US" dirty="0" smtClean="0"/>
              <a:t>The catalog implementation may change over time.</a:t>
            </a:r>
          </a:p>
          <a:p>
            <a:pPr lvl="1"/>
            <a:endParaRPr lang="en-US" dirty="0"/>
          </a:p>
          <a:p>
            <a:r>
              <a:rPr lang="en-US" dirty="0" smtClean="0"/>
              <a:t>The microService Catalog is being revised and this course will be updated when the new catalog is available</a:t>
            </a:r>
            <a:endParaRPr lang="en-US" dirty="0"/>
          </a:p>
          <a:p>
            <a:endParaRPr lang="en-US" dirty="0"/>
          </a:p>
        </p:txBody>
      </p:sp>
      <p:sp>
        <p:nvSpPr>
          <p:cNvPr id="4" name="Title 3"/>
          <p:cNvSpPr>
            <a:spLocks noGrp="1"/>
          </p:cNvSpPr>
          <p:nvPr>
            <p:ph type="title"/>
          </p:nvPr>
        </p:nvSpPr>
        <p:spPr/>
        <p:txBody>
          <a:bodyPr/>
          <a:lstStyle/>
          <a:p>
            <a:r>
              <a:rPr lang="en-US" dirty="0" smtClean="0"/>
              <a:t>microService Catalog</a:t>
            </a:r>
            <a:endParaRPr lang="en-US" dirty="0"/>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03865" y="3771530"/>
            <a:ext cx="2403369" cy="2403369"/>
          </a:xfrm>
          <a:prstGeom prst="rect">
            <a:avLst/>
          </a:prstGeom>
        </p:spPr>
      </p:pic>
      <p:sp>
        <p:nvSpPr>
          <p:cNvPr id="35" name="Oval 34" title="Section circle"/>
          <p:cNvSpPr/>
          <p:nvPr/>
        </p:nvSpPr>
        <p:spPr>
          <a:xfrm>
            <a:off x="1090417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6" name="Oval 35" title="Section circle"/>
          <p:cNvSpPr/>
          <p:nvPr/>
        </p:nvSpPr>
        <p:spPr>
          <a:xfrm>
            <a:off x="10788288"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6739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8" name="Oval 37" title="Section circle"/>
          <p:cNvSpPr/>
          <p:nvPr/>
        </p:nvSpPr>
        <p:spPr>
          <a:xfrm>
            <a:off x="105596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9" name="Oval 38" title="Section circle"/>
          <p:cNvSpPr/>
          <p:nvPr/>
        </p:nvSpPr>
        <p:spPr>
          <a:xfrm>
            <a:off x="1044380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0" name="Oval 39"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1" name="Oval 40" title="Section circle"/>
          <p:cNvSpPr/>
          <p:nvPr/>
        </p:nvSpPr>
        <p:spPr>
          <a:xfrm>
            <a:off x="10213612"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2" name="Oval 41" title="Section circle"/>
          <p:cNvSpPr/>
          <p:nvPr/>
        </p:nvSpPr>
        <p:spPr>
          <a:xfrm>
            <a:off x="11482026" y="280447"/>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3" name="Oval 42" title="Section circle"/>
          <p:cNvSpPr/>
          <p:nvPr/>
        </p:nvSpPr>
        <p:spPr>
          <a:xfrm>
            <a:off x="11367726" y="280447"/>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4" name="Oval 43" title="Section circle"/>
          <p:cNvSpPr/>
          <p:nvPr/>
        </p:nvSpPr>
        <p:spPr>
          <a:xfrm>
            <a:off x="11251838" y="280447"/>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5" name="Oval 44" title="Section circle"/>
          <p:cNvSpPr/>
          <p:nvPr/>
        </p:nvSpPr>
        <p:spPr>
          <a:xfrm>
            <a:off x="11137538" y="280447"/>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6" name="Oval 45" title="Section circle"/>
          <p:cNvSpPr/>
          <p:nvPr/>
        </p:nvSpPr>
        <p:spPr>
          <a:xfrm>
            <a:off x="11021650" y="280447"/>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Rectangle 18"/>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Infrastructure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332711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21</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ECO tool in CDP manages the pipeline</a:t>
            </a:r>
          </a:p>
          <a:p>
            <a:pPr lvl="1"/>
            <a:r>
              <a:rPr lang="en-US" dirty="0" smtClean="0"/>
              <a:t>ECO is part of CDP.</a:t>
            </a:r>
          </a:p>
          <a:p>
            <a:pPr lvl="2"/>
            <a:r>
              <a:rPr lang="en-US" dirty="0" smtClean="0"/>
              <a:t>ECO uses a </a:t>
            </a:r>
            <a:r>
              <a:rPr lang="en-US" dirty="0"/>
              <a:t>collection of </a:t>
            </a:r>
            <a:r>
              <a:rPr lang="en-US" dirty="0" smtClean="0"/>
              <a:t>pre-defined templates for </a:t>
            </a:r>
            <a:r>
              <a:rPr lang="en-US" dirty="0"/>
              <a:t>certain types </a:t>
            </a:r>
            <a:r>
              <a:rPr lang="en-US" dirty="0" smtClean="0"/>
              <a:t>of </a:t>
            </a:r>
            <a:r>
              <a:rPr lang="en-US" dirty="0" err="1" smtClean="0"/>
              <a:t>microServices</a:t>
            </a:r>
            <a:r>
              <a:rPr lang="en-US" dirty="0" smtClean="0"/>
              <a:t>.</a:t>
            </a:r>
          </a:p>
          <a:p>
            <a:pPr lvl="2"/>
            <a:r>
              <a:rPr lang="en-US" dirty="0" smtClean="0"/>
              <a:t>The </a:t>
            </a:r>
            <a:r>
              <a:rPr lang="en-US" dirty="0"/>
              <a:t>user </a:t>
            </a:r>
            <a:r>
              <a:rPr lang="en-US" dirty="0" smtClean="0"/>
              <a:t>generates </a:t>
            </a:r>
            <a:r>
              <a:rPr lang="en-US" dirty="0"/>
              <a:t>a </a:t>
            </a:r>
            <a:r>
              <a:rPr lang="en-US" dirty="0" smtClean="0"/>
              <a:t>microService </a:t>
            </a:r>
            <a:r>
              <a:rPr lang="en-US" dirty="0"/>
              <a:t>using </a:t>
            </a:r>
            <a:r>
              <a:rPr lang="en-US" dirty="0" smtClean="0"/>
              <a:t>ECO, </a:t>
            </a:r>
            <a:r>
              <a:rPr lang="en-US" dirty="0"/>
              <a:t>by selecting a </a:t>
            </a:r>
            <a:r>
              <a:rPr lang="en-US" dirty="0" smtClean="0"/>
              <a:t>template.  ECO </a:t>
            </a:r>
            <a:r>
              <a:rPr lang="en-US" dirty="0"/>
              <a:t>uses the template </a:t>
            </a:r>
            <a:r>
              <a:rPr lang="en-US" dirty="0" smtClean="0"/>
              <a:t>to do the following:</a:t>
            </a:r>
          </a:p>
          <a:p>
            <a:pPr marL="514350" lvl="2" indent="-285750">
              <a:buFont typeface="Arial" panose="020B0604020202020204" pitchFamily="34" charset="0"/>
              <a:buChar char="•"/>
            </a:pPr>
            <a:r>
              <a:rPr lang="en-US" dirty="0" smtClean="0"/>
              <a:t>Setup the repository</a:t>
            </a:r>
          </a:p>
          <a:p>
            <a:pPr marL="514350" lvl="2" indent="-285750">
              <a:buFont typeface="Arial" panose="020B0604020202020204" pitchFamily="34" charset="0"/>
              <a:buChar char="•"/>
            </a:pPr>
            <a:r>
              <a:rPr lang="en-US" dirty="0" smtClean="0"/>
              <a:t>Setup the project</a:t>
            </a:r>
          </a:p>
          <a:p>
            <a:pPr marL="514350" lvl="2" indent="-285750">
              <a:buFont typeface="Arial" panose="020B0604020202020204" pitchFamily="34" charset="0"/>
              <a:buChar char="•"/>
            </a:pPr>
            <a:r>
              <a:rPr lang="en-US" dirty="0" smtClean="0"/>
              <a:t>Create the initial boilerplate code and artifacts of the project</a:t>
            </a:r>
          </a:p>
          <a:p>
            <a:pPr marL="514350" lvl="2" indent="-285750">
              <a:buFont typeface="Arial" panose="020B0604020202020204" pitchFamily="34" charset="0"/>
              <a:buChar char="•"/>
            </a:pPr>
            <a:r>
              <a:rPr lang="en-US" dirty="0" smtClean="0"/>
              <a:t>Commit to the Git repository</a:t>
            </a:r>
          </a:p>
          <a:p>
            <a:pPr marL="514350" lvl="2" indent="-285750">
              <a:buFont typeface="Arial" panose="020B0604020202020204" pitchFamily="34" charset="0"/>
              <a:buChar char="•"/>
            </a:pPr>
            <a:r>
              <a:rPr lang="en-US" dirty="0" smtClean="0"/>
              <a:t>Setup Jenkins for building and automating the project</a:t>
            </a:r>
          </a:p>
          <a:p>
            <a:pPr marL="514350" lvl="2" indent="-285750">
              <a:buFont typeface="Arial" panose="020B0604020202020204" pitchFamily="34" charset="0"/>
              <a:buChar char="•"/>
            </a:pPr>
            <a:r>
              <a:rPr lang="en-US" dirty="0" smtClean="0"/>
              <a:t>Define the job</a:t>
            </a:r>
          </a:p>
          <a:p>
            <a:pPr marL="514350" lvl="2" indent="-285750">
              <a:buFont typeface="Arial" panose="020B0604020202020204" pitchFamily="34" charset="0"/>
              <a:buChar char="•"/>
            </a:pPr>
            <a:r>
              <a:rPr lang="en-US" dirty="0" smtClean="0"/>
              <a:t>Build the microService</a:t>
            </a:r>
          </a:p>
          <a:p>
            <a:pPr marL="285750" lvl="1" indent="-285750">
              <a:buFont typeface="Arial" panose="020B0604020202020204" pitchFamily="34" charset="0"/>
              <a:buChar char="•"/>
            </a:pPr>
            <a:endParaRPr lang="en-US" dirty="0">
              <a:solidFill>
                <a:srgbClr val="009FDB"/>
              </a:solidFill>
            </a:endParaRPr>
          </a:p>
          <a:p>
            <a:r>
              <a:rPr lang="en-US" dirty="0" smtClean="0"/>
              <a:t>ECO is a custom AT&amp;T written application</a:t>
            </a:r>
          </a:p>
        </p:txBody>
      </p:sp>
      <p:sp>
        <p:nvSpPr>
          <p:cNvPr id="4" name="Title 3"/>
          <p:cNvSpPr>
            <a:spLocks noGrp="1"/>
          </p:cNvSpPr>
          <p:nvPr>
            <p:ph type="title"/>
          </p:nvPr>
        </p:nvSpPr>
        <p:spPr/>
        <p:txBody>
          <a:bodyPr/>
          <a:lstStyle/>
          <a:p>
            <a:r>
              <a:rPr lang="en-US" dirty="0" smtClean="0"/>
              <a:t>CDP ECO </a:t>
            </a:r>
            <a:endParaRPr lang="en-US" dirty="0"/>
          </a:p>
        </p:txBody>
      </p:sp>
      <p:sp>
        <p:nvSpPr>
          <p:cNvPr id="33" name="Oval 32" title="Section circle"/>
          <p:cNvSpPr/>
          <p:nvPr/>
        </p:nvSpPr>
        <p:spPr>
          <a:xfrm>
            <a:off x="1090417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4" name="Oval 33" title="Section circle"/>
          <p:cNvSpPr/>
          <p:nvPr/>
        </p:nvSpPr>
        <p:spPr>
          <a:xfrm>
            <a:off x="10788288"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5" name="Oval 34" title="Section circle"/>
          <p:cNvSpPr/>
          <p:nvPr/>
        </p:nvSpPr>
        <p:spPr>
          <a:xfrm>
            <a:off x="106739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6" name="Oval 35" title="Section circle"/>
          <p:cNvSpPr/>
          <p:nvPr/>
        </p:nvSpPr>
        <p:spPr>
          <a:xfrm>
            <a:off x="105596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44380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8" name="Oval 37"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9" name="Oval 38" title="Section circle"/>
          <p:cNvSpPr/>
          <p:nvPr/>
        </p:nvSpPr>
        <p:spPr>
          <a:xfrm>
            <a:off x="10213612"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0" name="Oval 39" title="Section circle"/>
          <p:cNvSpPr/>
          <p:nvPr/>
        </p:nvSpPr>
        <p:spPr>
          <a:xfrm>
            <a:off x="11484407" y="280447"/>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1" name="Oval 40" title="Section circle"/>
          <p:cNvSpPr/>
          <p:nvPr/>
        </p:nvSpPr>
        <p:spPr>
          <a:xfrm>
            <a:off x="11370107" y="280447"/>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2" name="Oval 41" title="Section circle"/>
          <p:cNvSpPr/>
          <p:nvPr/>
        </p:nvSpPr>
        <p:spPr>
          <a:xfrm>
            <a:off x="11254219" y="280447"/>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3" name="Oval 42" title="Section circle"/>
          <p:cNvSpPr/>
          <p:nvPr/>
        </p:nvSpPr>
        <p:spPr>
          <a:xfrm>
            <a:off x="11139919" y="280447"/>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4" name="Oval 43" title="Section circle"/>
          <p:cNvSpPr/>
          <p:nvPr/>
        </p:nvSpPr>
        <p:spPr>
          <a:xfrm>
            <a:off x="11024031"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Rectangle 18"/>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Infrastructure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63100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22</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ECO Templates can be added</a:t>
            </a:r>
          </a:p>
          <a:p>
            <a:pPr lvl="2"/>
            <a:r>
              <a:rPr lang="en-US" dirty="0" smtClean="0"/>
              <a:t>ECO allows new templates to be added.</a:t>
            </a:r>
          </a:p>
          <a:p>
            <a:pPr lvl="2"/>
            <a:r>
              <a:rPr lang="en-US" dirty="0" smtClean="0"/>
              <a:t>ECO allows existing templates to be updated.</a:t>
            </a:r>
          </a:p>
          <a:p>
            <a:pPr lvl="1"/>
            <a:endParaRPr lang="en-US" dirty="0"/>
          </a:p>
          <a:p>
            <a:r>
              <a:rPr lang="en-US" dirty="0" smtClean="0"/>
              <a:t>Changes to a template DO NOT affect existing </a:t>
            </a:r>
            <a:r>
              <a:rPr lang="en-US" dirty="0" err="1" smtClean="0"/>
              <a:t>microServices</a:t>
            </a:r>
            <a:r>
              <a:rPr lang="en-US" dirty="0" smtClean="0"/>
              <a:t>.</a:t>
            </a:r>
          </a:p>
          <a:p>
            <a:pPr lvl="1"/>
            <a:r>
              <a:rPr lang="en-US" dirty="0" smtClean="0"/>
              <a:t>Once a microService project is generated from a template, that template is not used again for that microService.</a:t>
            </a:r>
          </a:p>
          <a:p>
            <a:pPr lvl="2"/>
            <a:r>
              <a:rPr lang="en-US" dirty="0" smtClean="0"/>
              <a:t>The template can be changed any time later and will have no effect on existing projects.</a:t>
            </a:r>
            <a:endParaRPr lang="en-US" dirty="0"/>
          </a:p>
        </p:txBody>
      </p:sp>
      <p:sp>
        <p:nvSpPr>
          <p:cNvPr id="4" name="Title 3"/>
          <p:cNvSpPr>
            <a:spLocks noGrp="1"/>
          </p:cNvSpPr>
          <p:nvPr>
            <p:ph type="title"/>
          </p:nvPr>
        </p:nvSpPr>
        <p:spPr/>
        <p:txBody>
          <a:bodyPr/>
          <a:lstStyle/>
          <a:p>
            <a:r>
              <a:rPr lang="en-US" dirty="0" smtClean="0"/>
              <a:t>ECO Templates</a:t>
            </a:r>
            <a:endParaRPr lang="en-US" dirty="0"/>
          </a:p>
        </p:txBody>
      </p:sp>
      <p:sp>
        <p:nvSpPr>
          <p:cNvPr id="28" name="Oval 27" title="Section circle"/>
          <p:cNvSpPr/>
          <p:nvPr/>
        </p:nvSpPr>
        <p:spPr>
          <a:xfrm>
            <a:off x="1090417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10788288"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106739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1" name="Oval 30" title="Section circle"/>
          <p:cNvSpPr/>
          <p:nvPr/>
        </p:nvSpPr>
        <p:spPr>
          <a:xfrm>
            <a:off x="105596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44380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3" name="Oval 32"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4" name="Oval 33" title="Section circle"/>
          <p:cNvSpPr/>
          <p:nvPr/>
        </p:nvSpPr>
        <p:spPr>
          <a:xfrm>
            <a:off x="10213612"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5" name="Oval 34" title="Section circle"/>
          <p:cNvSpPr/>
          <p:nvPr/>
        </p:nvSpPr>
        <p:spPr>
          <a:xfrm>
            <a:off x="1147885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6" name="Oval 35" title="Section circle"/>
          <p:cNvSpPr/>
          <p:nvPr/>
        </p:nvSpPr>
        <p:spPr>
          <a:xfrm>
            <a:off x="1136455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124866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8" name="Oval 37" title="Section circle"/>
          <p:cNvSpPr/>
          <p:nvPr/>
        </p:nvSpPr>
        <p:spPr>
          <a:xfrm>
            <a:off x="1113436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9" name="Oval 38" title="Section circle"/>
          <p:cNvSpPr/>
          <p:nvPr/>
        </p:nvSpPr>
        <p:spPr>
          <a:xfrm>
            <a:off x="1101847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Rectangle 17"/>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Infrastructure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8261077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23</a:t>
            </a:fld>
            <a:r>
              <a:rPr lang="en-US" dirty="0" smtClean="0"/>
              <a:t> </a:t>
            </a:r>
            <a:endParaRPr lang="en-US" dirty="0"/>
          </a:p>
        </p:txBody>
      </p:sp>
      <p:sp>
        <p:nvSpPr>
          <p:cNvPr id="3" name="Text Placeholder 2"/>
          <p:cNvSpPr>
            <a:spLocks noGrp="1"/>
          </p:cNvSpPr>
          <p:nvPr>
            <p:ph type="body" sz="quarter" idx="13"/>
          </p:nvPr>
        </p:nvSpPr>
        <p:spPr>
          <a:xfrm>
            <a:off x="488897" y="1106774"/>
            <a:ext cx="11211106" cy="4811713"/>
          </a:xfrm>
        </p:spPr>
        <p:txBody>
          <a:bodyPr/>
          <a:lstStyle/>
          <a:p>
            <a:r>
              <a:rPr lang="en-US" dirty="0" smtClean="0"/>
              <a:t>The pipeline defines the CI/CD process</a:t>
            </a:r>
          </a:p>
          <a:p>
            <a:pPr lvl="1"/>
            <a:r>
              <a:rPr lang="en-US" dirty="0" smtClean="0"/>
              <a:t>The pipeline is initially created when the project is generated.</a:t>
            </a:r>
          </a:p>
          <a:p>
            <a:pPr lvl="2"/>
            <a:r>
              <a:rPr lang="en-US" dirty="0" smtClean="0"/>
              <a:t>The pipeline definition is created from the template.</a:t>
            </a:r>
          </a:p>
          <a:p>
            <a:pPr lvl="1"/>
            <a:endParaRPr lang="en-US" dirty="0"/>
          </a:p>
          <a:p>
            <a:r>
              <a:rPr lang="en-US" dirty="0" smtClean="0"/>
              <a:t>Pushes to the Git repository can automatically trigger the pipeline</a:t>
            </a:r>
          </a:p>
          <a:p>
            <a:pPr lvl="1"/>
            <a:r>
              <a:rPr lang="en-US" dirty="0" smtClean="0"/>
              <a:t>Git can use a trigger to notify ECO when changes have been pushed to the repository.</a:t>
            </a:r>
          </a:p>
          <a:p>
            <a:pPr lvl="2"/>
            <a:r>
              <a:rPr lang="en-US" dirty="0" smtClean="0"/>
              <a:t>The notification to ECO can be used to automatically run the pipeline to execute the CI/CD process.</a:t>
            </a:r>
          </a:p>
          <a:p>
            <a:pPr lvl="1"/>
            <a:endParaRPr lang="en-US" dirty="0"/>
          </a:p>
          <a:p>
            <a:r>
              <a:rPr lang="en-US" dirty="0" smtClean="0"/>
              <a:t>Pipeline execution can be manually requested</a:t>
            </a:r>
          </a:p>
          <a:p>
            <a:pPr lvl="1"/>
            <a:r>
              <a:rPr lang="en-US" dirty="0" smtClean="0"/>
              <a:t>If desired, the pipeline may be manually executed as well, or instead of, the automatic mechanism.</a:t>
            </a:r>
          </a:p>
        </p:txBody>
      </p:sp>
      <p:sp>
        <p:nvSpPr>
          <p:cNvPr id="4" name="Title 3"/>
          <p:cNvSpPr>
            <a:spLocks noGrp="1"/>
          </p:cNvSpPr>
          <p:nvPr>
            <p:ph type="title"/>
          </p:nvPr>
        </p:nvSpPr>
        <p:spPr/>
        <p:txBody>
          <a:bodyPr/>
          <a:lstStyle/>
          <a:p>
            <a:r>
              <a:rPr lang="en-US" dirty="0" smtClean="0"/>
              <a:t>The CDP Pipeline</a:t>
            </a:r>
            <a:endParaRPr lang="en-US" dirty="0"/>
          </a:p>
        </p:txBody>
      </p:sp>
      <p:sp>
        <p:nvSpPr>
          <p:cNvPr id="33" name="Oval 32" title="Section circle"/>
          <p:cNvSpPr/>
          <p:nvPr/>
        </p:nvSpPr>
        <p:spPr>
          <a:xfrm>
            <a:off x="1090381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4" name="Oval 33" title="Section circle"/>
          <p:cNvSpPr/>
          <p:nvPr/>
        </p:nvSpPr>
        <p:spPr>
          <a:xfrm>
            <a:off x="10788107"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5" name="Oval 34"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6" name="Oval 35" title="Section circle"/>
          <p:cNvSpPr/>
          <p:nvPr/>
        </p:nvSpPr>
        <p:spPr>
          <a:xfrm>
            <a:off x="105596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44380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8" name="Oval 37"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9" name="Oval 38" title="Section circle"/>
          <p:cNvSpPr/>
          <p:nvPr/>
        </p:nvSpPr>
        <p:spPr>
          <a:xfrm>
            <a:off x="10213612"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0" name="Oval 39" title="Section circle"/>
          <p:cNvSpPr/>
          <p:nvPr/>
        </p:nvSpPr>
        <p:spPr>
          <a:xfrm>
            <a:off x="11480420" y="281237"/>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1" name="Oval 40" title="Section circle"/>
          <p:cNvSpPr/>
          <p:nvPr/>
        </p:nvSpPr>
        <p:spPr>
          <a:xfrm>
            <a:off x="11366120" y="281237"/>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2" name="Oval 41" title="Section circle"/>
          <p:cNvSpPr/>
          <p:nvPr/>
        </p:nvSpPr>
        <p:spPr>
          <a:xfrm>
            <a:off x="11249528"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3" name="Oval 42" title="Section circle"/>
          <p:cNvSpPr/>
          <p:nvPr/>
        </p:nvSpPr>
        <p:spPr>
          <a:xfrm>
            <a:off x="11134525"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4" name="Oval 43" title="Section circle"/>
          <p:cNvSpPr/>
          <p:nvPr/>
        </p:nvSpPr>
        <p:spPr>
          <a:xfrm>
            <a:off x="11017933"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Rectangle 17"/>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Infrastructure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451025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24</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You need the hook URL to set up the trigger to notify ECO of changes to the repository</a:t>
            </a:r>
          </a:p>
          <a:p>
            <a:pPr lvl="1"/>
            <a:r>
              <a:rPr lang="en-US" dirty="0" smtClean="0"/>
              <a:t>The URL will be presented to you when you generate the microService project, or it can be obtained by examining the pipeline configuration.</a:t>
            </a:r>
            <a:endParaRPr lang="en-US" dirty="0"/>
          </a:p>
        </p:txBody>
      </p:sp>
      <p:sp>
        <p:nvSpPr>
          <p:cNvPr id="4" name="Title 3"/>
          <p:cNvSpPr>
            <a:spLocks noGrp="1"/>
          </p:cNvSpPr>
          <p:nvPr>
            <p:ph type="title"/>
          </p:nvPr>
        </p:nvSpPr>
        <p:spPr/>
        <p:txBody>
          <a:bodyPr/>
          <a:lstStyle/>
          <a:p>
            <a:r>
              <a:rPr lang="en-US" dirty="0" smtClean="0"/>
              <a:t>Registering the Git/ECO Trigger</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8897" y="2186609"/>
            <a:ext cx="6792772" cy="3880392"/>
          </a:xfrm>
          <a:prstGeom prst="rect">
            <a:avLst/>
          </a:prstGeom>
          <a:effectLst>
            <a:outerShdw blurRad="50800" dist="38100" dir="2700000" algn="tl" rotWithShape="0">
              <a:prstClr val="black">
                <a:alpha val="40000"/>
              </a:prstClr>
            </a:outerShdw>
          </a:effectLst>
        </p:spPr>
      </p:pic>
      <p:sp>
        <p:nvSpPr>
          <p:cNvPr id="6" name="TextBox 5"/>
          <p:cNvSpPr txBox="1"/>
          <p:nvPr/>
        </p:nvSpPr>
        <p:spPr>
          <a:xfrm>
            <a:off x="8289674" y="2867991"/>
            <a:ext cx="2402324" cy="861774"/>
          </a:xfrm>
          <a:prstGeom prst="rect">
            <a:avLst/>
          </a:prstGeom>
          <a:noFill/>
          <a:ln>
            <a:noFill/>
          </a:ln>
        </p:spPr>
        <p:txBody>
          <a:bodyPr wrap="square" lIns="0" tIns="0" rIns="0" bIns="0" rtlCol="0">
            <a:spAutoFit/>
          </a:bodyPr>
          <a:lstStyle/>
          <a:p>
            <a:r>
              <a:rPr lang="en-US" sz="1400" b="1" dirty="0" smtClean="0">
                <a:solidFill>
                  <a:schemeClr val="tx2"/>
                </a:solidFill>
              </a:rPr>
              <a:t>To get the hook URL from ECO:</a:t>
            </a:r>
          </a:p>
          <a:p>
            <a:pPr marL="571500" lvl="1" indent="-228600">
              <a:buAutoNum type="alphaLcPeriod"/>
            </a:pPr>
            <a:r>
              <a:rPr lang="en-US" sz="1400" dirty="0" smtClean="0">
                <a:solidFill>
                  <a:schemeClr val="tx2"/>
                </a:solidFill>
              </a:rPr>
              <a:t>Open the pipeline.</a:t>
            </a:r>
          </a:p>
          <a:p>
            <a:pPr marL="571500" lvl="1" indent="-228600">
              <a:buAutoNum type="alphaLcPeriod"/>
            </a:pPr>
            <a:r>
              <a:rPr lang="en-US" sz="1400" dirty="0" smtClean="0">
                <a:solidFill>
                  <a:schemeClr val="tx2"/>
                </a:solidFill>
              </a:rPr>
              <a:t>Select configure.</a:t>
            </a:r>
          </a:p>
          <a:p>
            <a:pPr marL="571500" lvl="1" indent="-228600">
              <a:buAutoNum type="alphaLcPeriod"/>
            </a:pPr>
            <a:r>
              <a:rPr lang="en-US" sz="1400" dirty="0" smtClean="0">
                <a:solidFill>
                  <a:schemeClr val="tx2"/>
                </a:solidFill>
              </a:rPr>
              <a:t>Copy the hook URL.</a:t>
            </a:r>
          </a:p>
        </p:txBody>
      </p:sp>
      <p:sp>
        <p:nvSpPr>
          <p:cNvPr id="30" name="Oval 29" title="Section circle"/>
          <p:cNvSpPr/>
          <p:nvPr/>
        </p:nvSpPr>
        <p:spPr>
          <a:xfrm>
            <a:off x="1090417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1" name="Oval 30" title="Section circle"/>
          <p:cNvSpPr/>
          <p:nvPr/>
        </p:nvSpPr>
        <p:spPr>
          <a:xfrm>
            <a:off x="10788288"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3" name="Oval 32" title="Section circle"/>
          <p:cNvSpPr/>
          <p:nvPr/>
        </p:nvSpPr>
        <p:spPr>
          <a:xfrm>
            <a:off x="105596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4" name="Oval 33" title="Section circle"/>
          <p:cNvSpPr/>
          <p:nvPr/>
        </p:nvSpPr>
        <p:spPr>
          <a:xfrm>
            <a:off x="1044380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5" name="Oval 34"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6" name="Oval 35" title="Section circle"/>
          <p:cNvSpPr/>
          <p:nvPr/>
        </p:nvSpPr>
        <p:spPr>
          <a:xfrm>
            <a:off x="10213612"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1473659" y="27806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8" name="Oval 37" title="Section circle"/>
          <p:cNvSpPr/>
          <p:nvPr/>
        </p:nvSpPr>
        <p:spPr>
          <a:xfrm>
            <a:off x="11365346" y="27806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9" name="Oval 38" title="Section circle"/>
          <p:cNvSpPr/>
          <p:nvPr/>
        </p:nvSpPr>
        <p:spPr>
          <a:xfrm>
            <a:off x="11252995"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0" name="Oval 39" title="Section circle"/>
          <p:cNvSpPr/>
          <p:nvPr/>
        </p:nvSpPr>
        <p:spPr>
          <a:xfrm>
            <a:off x="11132776" y="27806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1" name="Oval 40" title="Section circle"/>
          <p:cNvSpPr/>
          <p:nvPr/>
        </p:nvSpPr>
        <p:spPr>
          <a:xfrm>
            <a:off x="11018476"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Rectangle 20"/>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Infrastructure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9954283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488897" y="6449061"/>
            <a:ext cx="294066" cy="224790"/>
          </a:xfrm>
        </p:spPr>
        <p:txBody>
          <a:bodyPr/>
          <a:lstStyle/>
          <a:p>
            <a:fld id="{12CB907E-C602-C34B-93F7-CA9E40714286}" type="slidenum">
              <a:rPr lang="en-US" smtClean="0"/>
              <a:pPr/>
              <a:t>25</a:t>
            </a:fld>
            <a:r>
              <a:rPr lang="en-US" dirty="0" smtClean="0"/>
              <a:t> </a:t>
            </a:r>
            <a:endParaRPr lang="en-US" dirty="0"/>
          </a:p>
        </p:txBody>
      </p:sp>
      <p:sp>
        <p:nvSpPr>
          <p:cNvPr id="3" name="Text Placeholder 2"/>
          <p:cNvSpPr>
            <a:spLocks noGrp="1"/>
          </p:cNvSpPr>
          <p:nvPr>
            <p:ph type="body" sz="quarter" idx="13"/>
          </p:nvPr>
        </p:nvSpPr>
        <p:spPr>
          <a:xfrm>
            <a:off x="488897" y="1019465"/>
            <a:ext cx="11211106" cy="4932074"/>
          </a:xfrm>
        </p:spPr>
        <p:txBody>
          <a:bodyPr/>
          <a:lstStyle/>
          <a:p>
            <a:r>
              <a:rPr lang="en-US" dirty="0" smtClean="0"/>
              <a:t>Define the hook URL to </a:t>
            </a:r>
            <a:r>
              <a:rPr lang="en-US" dirty="0" err="1" smtClean="0"/>
              <a:t>Git</a:t>
            </a:r>
            <a:endParaRPr lang="en-US" dirty="0"/>
          </a:p>
        </p:txBody>
      </p:sp>
      <p:sp>
        <p:nvSpPr>
          <p:cNvPr id="4" name="Title 3"/>
          <p:cNvSpPr>
            <a:spLocks noGrp="1"/>
          </p:cNvSpPr>
          <p:nvPr>
            <p:ph type="title"/>
          </p:nvPr>
        </p:nvSpPr>
        <p:spPr>
          <a:xfrm>
            <a:off x="444011" y="522483"/>
            <a:ext cx="11209064" cy="342206"/>
          </a:xfrm>
        </p:spPr>
        <p:txBody>
          <a:bodyPr/>
          <a:lstStyle/>
          <a:p>
            <a:r>
              <a:rPr lang="en-US" dirty="0" smtClean="0"/>
              <a:t>Registering the Git/ECO Trigger</a:t>
            </a:r>
            <a:endParaRPr lang="en-US" dirty="0"/>
          </a:p>
        </p:txBody>
      </p:sp>
      <p:sp>
        <p:nvSpPr>
          <p:cNvPr id="6" name="TextBox 5"/>
          <p:cNvSpPr txBox="1"/>
          <p:nvPr/>
        </p:nvSpPr>
        <p:spPr>
          <a:xfrm>
            <a:off x="440708" y="1641859"/>
            <a:ext cx="2317803" cy="369332"/>
          </a:xfrm>
          <a:prstGeom prst="rect">
            <a:avLst/>
          </a:prstGeom>
          <a:noFill/>
          <a:ln>
            <a:noFill/>
          </a:ln>
        </p:spPr>
        <p:txBody>
          <a:bodyPr wrap="square" lIns="0" tIns="0" rIns="0" bIns="0" rtlCol="0">
            <a:spAutoFit/>
          </a:bodyPr>
          <a:lstStyle/>
          <a:p>
            <a:pPr marL="166688" indent="-166688"/>
            <a:r>
              <a:rPr lang="en-US" sz="1200" b="1" dirty="0" smtClean="0">
                <a:solidFill>
                  <a:schemeClr val="tx2"/>
                </a:solidFill>
              </a:rPr>
              <a:t>1. Open the repository in a browser</a:t>
            </a:r>
          </a:p>
          <a:p>
            <a:pPr marL="166688" indent="-166688"/>
            <a:r>
              <a:rPr lang="en-US" sz="1200" b="1" dirty="0" smtClean="0">
                <a:solidFill>
                  <a:schemeClr val="tx2"/>
                </a:solidFill>
              </a:rPr>
              <a:t>2.  Select “Settings”</a:t>
            </a:r>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8897" y="2060874"/>
            <a:ext cx="1951717" cy="4343926"/>
          </a:xfrm>
          <a:prstGeom prst="rect">
            <a:avLst/>
          </a:prstGeom>
          <a:ln>
            <a:solidFill>
              <a:schemeClr val="tx2"/>
            </a:solidFill>
          </a:ln>
          <a:effectLst>
            <a:outerShdw blurRad="50800" dist="38100" dir="2700000" algn="tl" rotWithShape="0">
              <a:prstClr val="black">
                <a:alpha val="40000"/>
              </a:prstClr>
            </a:outerShdw>
          </a:effectLst>
        </p:spPr>
      </p:pic>
      <p:pic>
        <p:nvPicPr>
          <p:cNvPr id="10" name="Picture 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909908" y="2078448"/>
            <a:ext cx="1930537" cy="3395341"/>
          </a:xfrm>
          <a:prstGeom prst="rect">
            <a:avLst/>
          </a:prstGeom>
          <a:ln>
            <a:solidFill>
              <a:schemeClr val="tx2"/>
            </a:solidFill>
          </a:ln>
          <a:effectLst>
            <a:outerShdw blurRad="50800" dist="38100" dir="2700000" algn="tl" rotWithShape="0">
              <a:prstClr val="black">
                <a:alpha val="40000"/>
              </a:prstClr>
            </a:outerShdw>
          </a:effectLst>
        </p:spPr>
      </p:pic>
      <p:pic>
        <p:nvPicPr>
          <p:cNvPr id="11" name="Picture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476594" y="2069878"/>
            <a:ext cx="5818225" cy="2759237"/>
          </a:xfrm>
          <a:prstGeom prst="rect">
            <a:avLst/>
          </a:prstGeom>
          <a:ln>
            <a:solidFill>
              <a:schemeClr val="tx2"/>
            </a:solidFill>
          </a:ln>
          <a:effectLst>
            <a:outerShdw blurRad="50800" dist="38100" dir="2700000" algn="tl" rotWithShape="0">
              <a:prstClr val="black">
                <a:alpha val="40000"/>
              </a:prstClr>
            </a:outerShdw>
          </a:effectLst>
        </p:spPr>
      </p:pic>
      <p:cxnSp>
        <p:nvCxnSpPr>
          <p:cNvPr id="13" name="Straight Arrow Connector 12"/>
          <p:cNvCxnSpPr/>
          <p:nvPr/>
        </p:nvCxnSpPr>
        <p:spPr>
          <a:xfrm flipV="1">
            <a:off x="1139395" y="4829115"/>
            <a:ext cx="2022446" cy="1270628"/>
          </a:xfrm>
          <a:prstGeom prst="straightConnector1">
            <a:avLst/>
          </a:prstGeom>
          <a:ln w="28575" cmpd="sng">
            <a:solidFill>
              <a:srgbClr val="4CA90C"/>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3543311" y="3222107"/>
            <a:ext cx="2646463" cy="1539550"/>
          </a:xfrm>
          <a:prstGeom prst="straightConnector1">
            <a:avLst/>
          </a:prstGeom>
          <a:ln w="28575" cmpd="sng">
            <a:solidFill>
              <a:srgbClr val="4CA90C"/>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896782" y="1850346"/>
            <a:ext cx="2302278" cy="184666"/>
          </a:xfrm>
          <a:prstGeom prst="rect">
            <a:avLst/>
          </a:prstGeom>
          <a:noFill/>
          <a:ln>
            <a:noFill/>
          </a:ln>
        </p:spPr>
        <p:txBody>
          <a:bodyPr wrap="square" lIns="0" tIns="0" rIns="0" bIns="0" rtlCol="0">
            <a:spAutoFit/>
          </a:bodyPr>
          <a:lstStyle/>
          <a:p>
            <a:pPr marL="166688" indent="-166688"/>
            <a:r>
              <a:rPr lang="en-US" sz="1200" b="1" dirty="0" smtClean="0">
                <a:solidFill>
                  <a:schemeClr val="tx2"/>
                </a:solidFill>
              </a:rPr>
              <a:t>3. Select “Hooks” (under Workflow)</a:t>
            </a:r>
          </a:p>
        </p:txBody>
      </p:sp>
      <p:sp>
        <p:nvSpPr>
          <p:cNvPr id="30" name="TextBox 29"/>
          <p:cNvSpPr txBox="1"/>
          <p:nvPr/>
        </p:nvSpPr>
        <p:spPr>
          <a:xfrm>
            <a:off x="5480485" y="1858993"/>
            <a:ext cx="3620072" cy="184666"/>
          </a:xfrm>
          <a:prstGeom prst="rect">
            <a:avLst/>
          </a:prstGeom>
          <a:noFill/>
          <a:ln>
            <a:noFill/>
          </a:ln>
        </p:spPr>
        <p:txBody>
          <a:bodyPr wrap="square" lIns="0" tIns="0" rIns="0" bIns="0" rtlCol="0">
            <a:spAutoFit/>
          </a:bodyPr>
          <a:lstStyle/>
          <a:p>
            <a:r>
              <a:rPr lang="en-US" sz="1200" b="1" dirty="0" smtClean="0">
                <a:solidFill>
                  <a:schemeClr val="tx2"/>
                </a:solidFill>
              </a:rPr>
              <a:t>4.  Select “Http Request Post Receive Hook”</a:t>
            </a:r>
          </a:p>
        </p:txBody>
      </p:sp>
      <p:sp>
        <p:nvSpPr>
          <p:cNvPr id="31" name="TextBox 30"/>
          <p:cNvSpPr txBox="1"/>
          <p:nvPr/>
        </p:nvSpPr>
        <p:spPr>
          <a:xfrm>
            <a:off x="4998673" y="4148574"/>
            <a:ext cx="1254601" cy="2400657"/>
          </a:xfrm>
          <a:prstGeom prst="rect">
            <a:avLst/>
          </a:prstGeom>
          <a:solidFill>
            <a:schemeClr val="bg1"/>
          </a:solidFill>
          <a:ln>
            <a:noFill/>
          </a:ln>
        </p:spPr>
        <p:txBody>
          <a:bodyPr wrap="square" lIns="0" tIns="0" rIns="0" bIns="0" rtlCol="0">
            <a:spAutoFit/>
          </a:bodyPr>
          <a:lstStyle/>
          <a:p>
            <a:endParaRPr lang="en-US" sz="1200" b="1" dirty="0" smtClean="0">
              <a:solidFill>
                <a:schemeClr val="tx2"/>
              </a:solidFill>
            </a:endParaRPr>
          </a:p>
          <a:p>
            <a:pPr marL="176213"/>
            <a:r>
              <a:rPr lang="en-US" sz="1200" b="1" dirty="0" smtClean="0">
                <a:solidFill>
                  <a:schemeClr val="tx2"/>
                </a:solidFill>
              </a:rPr>
              <a:t>5. Enter </a:t>
            </a:r>
          </a:p>
          <a:p>
            <a:pPr marL="682625" indent="-111125">
              <a:buFont typeface="Arial" panose="020B0604020202020204" pitchFamily="34" charset="0"/>
              <a:buChar char="•"/>
            </a:pPr>
            <a:r>
              <a:rPr lang="en-US" sz="1200" b="1" dirty="0" smtClean="0">
                <a:solidFill>
                  <a:schemeClr val="tx2"/>
                </a:solidFill>
              </a:rPr>
              <a:t>URL</a:t>
            </a:r>
          </a:p>
          <a:p>
            <a:pPr marL="346075" indent="-111125">
              <a:buFont typeface="Arial" panose="020B0604020202020204" pitchFamily="34" charset="0"/>
              <a:buChar char="•"/>
            </a:pPr>
            <a:endParaRPr lang="en-US" sz="1200" b="1" dirty="0">
              <a:solidFill>
                <a:schemeClr val="tx2"/>
              </a:solidFill>
            </a:endParaRPr>
          </a:p>
          <a:p>
            <a:pPr marL="346075" indent="-111125">
              <a:buFont typeface="Arial" panose="020B0604020202020204" pitchFamily="34" charset="0"/>
              <a:buChar char="•"/>
            </a:pPr>
            <a:endParaRPr lang="en-US" sz="1200" b="1" dirty="0" smtClean="0">
              <a:solidFill>
                <a:schemeClr val="tx2"/>
              </a:solidFill>
            </a:endParaRPr>
          </a:p>
          <a:p>
            <a:pPr marL="346075" indent="-111125">
              <a:buFont typeface="Arial" panose="020B0604020202020204" pitchFamily="34" charset="0"/>
              <a:buChar char="•"/>
            </a:pPr>
            <a:endParaRPr lang="en-US" sz="1200" b="1" dirty="0">
              <a:solidFill>
                <a:schemeClr val="tx2"/>
              </a:solidFill>
            </a:endParaRPr>
          </a:p>
          <a:p>
            <a:pPr marL="346075" indent="-111125">
              <a:buFont typeface="Arial" panose="020B0604020202020204" pitchFamily="34" charset="0"/>
              <a:buChar char="•"/>
            </a:pPr>
            <a:endParaRPr lang="en-US" sz="1200" b="1" dirty="0" smtClean="0">
              <a:solidFill>
                <a:schemeClr val="tx2"/>
              </a:solidFill>
            </a:endParaRPr>
          </a:p>
          <a:p>
            <a:pPr marL="346075" indent="-111125">
              <a:buFont typeface="Arial" panose="020B0604020202020204" pitchFamily="34" charset="0"/>
              <a:buChar char="•"/>
            </a:pPr>
            <a:endParaRPr lang="en-US" sz="1200" b="1" dirty="0">
              <a:solidFill>
                <a:schemeClr val="tx2"/>
              </a:solidFill>
            </a:endParaRPr>
          </a:p>
          <a:p>
            <a:pPr marL="346075" indent="-111125">
              <a:buFont typeface="Arial" panose="020B0604020202020204" pitchFamily="34" charset="0"/>
              <a:buChar char="•"/>
            </a:pPr>
            <a:endParaRPr lang="en-US" sz="1200" b="1" dirty="0" smtClean="0">
              <a:solidFill>
                <a:schemeClr val="tx2"/>
              </a:solidFill>
            </a:endParaRPr>
          </a:p>
          <a:p>
            <a:pPr marL="234950"/>
            <a:endParaRPr lang="en-US" sz="1200" b="1" dirty="0" smtClean="0">
              <a:solidFill>
                <a:schemeClr val="tx2"/>
              </a:solidFill>
            </a:endParaRPr>
          </a:p>
          <a:p>
            <a:pPr marL="514350" indent="-111125">
              <a:buFont typeface="Arial" panose="020B0604020202020204" pitchFamily="34" charset="0"/>
              <a:buChar char="•"/>
            </a:pPr>
            <a:r>
              <a:rPr lang="en-US" sz="1200" b="1" dirty="0">
                <a:solidFill>
                  <a:schemeClr val="tx2"/>
                </a:solidFill>
              </a:rPr>
              <a:t>U</a:t>
            </a:r>
            <a:r>
              <a:rPr lang="en-US" sz="1200" b="1" dirty="0" smtClean="0">
                <a:solidFill>
                  <a:schemeClr val="tx2"/>
                </a:solidFill>
              </a:rPr>
              <a:t>ser ID </a:t>
            </a:r>
          </a:p>
          <a:p>
            <a:pPr marL="514350" indent="-111125">
              <a:buFont typeface="Arial" panose="020B0604020202020204" pitchFamily="34" charset="0"/>
              <a:buChar char="•"/>
            </a:pPr>
            <a:endParaRPr lang="en-US" sz="1200" b="1" dirty="0" smtClean="0">
              <a:solidFill>
                <a:schemeClr val="tx2"/>
              </a:solidFill>
            </a:endParaRPr>
          </a:p>
          <a:p>
            <a:pPr marL="514350" indent="-111125">
              <a:buFont typeface="Arial" panose="020B0604020202020204" pitchFamily="34" charset="0"/>
              <a:buChar char="•"/>
            </a:pPr>
            <a:r>
              <a:rPr lang="en-US" sz="1200" b="1" dirty="0" smtClean="0">
                <a:solidFill>
                  <a:schemeClr val="tx2"/>
                </a:solidFill>
              </a:rPr>
              <a:t>Password</a:t>
            </a:r>
          </a:p>
        </p:txBody>
      </p:sp>
      <p:pic>
        <p:nvPicPr>
          <p:cNvPr id="22" name="Picture 2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261188" y="4142779"/>
            <a:ext cx="5640071" cy="2466336"/>
          </a:xfrm>
          <a:prstGeom prst="rect">
            <a:avLst/>
          </a:prstGeom>
          <a:ln>
            <a:solidFill>
              <a:schemeClr val="tx2"/>
            </a:solidFill>
          </a:ln>
          <a:effectLst>
            <a:outerShdw blurRad="50800" dist="38100" dir="2700000" algn="tl" rotWithShape="0">
              <a:prstClr val="black">
                <a:alpha val="40000"/>
              </a:prstClr>
            </a:outerShdw>
          </a:effectLst>
        </p:spPr>
      </p:pic>
      <p:sp>
        <p:nvSpPr>
          <p:cNvPr id="20" name="Rounded Rectangle 19"/>
          <p:cNvSpPr/>
          <p:nvPr/>
        </p:nvSpPr>
        <p:spPr>
          <a:xfrm>
            <a:off x="7118064" y="4246018"/>
            <a:ext cx="4783195" cy="441680"/>
          </a:xfrm>
          <a:prstGeom prst="roundRect">
            <a:avLst/>
          </a:prstGeom>
          <a:noFill/>
          <a:ln w="28575">
            <a:solidFill>
              <a:srgbClr val="4CA90C"/>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1" name="Rounded Rectangle 20"/>
          <p:cNvSpPr/>
          <p:nvPr/>
        </p:nvSpPr>
        <p:spPr>
          <a:xfrm>
            <a:off x="7144027" y="5893672"/>
            <a:ext cx="1804802" cy="271907"/>
          </a:xfrm>
          <a:prstGeom prst="roundRect">
            <a:avLst/>
          </a:prstGeom>
          <a:noFill/>
          <a:ln w="28575">
            <a:solidFill>
              <a:srgbClr val="4CA90C"/>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3" name="Rounded Rectangle 22"/>
          <p:cNvSpPr/>
          <p:nvPr/>
        </p:nvSpPr>
        <p:spPr>
          <a:xfrm>
            <a:off x="7144027" y="6241512"/>
            <a:ext cx="1804802" cy="271907"/>
          </a:xfrm>
          <a:prstGeom prst="roundRect">
            <a:avLst/>
          </a:prstGeom>
          <a:noFill/>
          <a:ln w="28575">
            <a:solidFill>
              <a:srgbClr val="4CA90C"/>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cxnSp>
        <p:nvCxnSpPr>
          <p:cNvPr id="16" name="Straight Arrow Connector 15"/>
          <p:cNvCxnSpPr>
            <a:endCxn id="22" idx="0"/>
          </p:cNvCxnSpPr>
          <p:nvPr/>
        </p:nvCxnSpPr>
        <p:spPr>
          <a:xfrm>
            <a:off x="8174516" y="3269499"/>
            <a:ext cx="906708" cy="873280"/>
          </a:xfrm>
          <a:prstGeom prst="straightConnector1">
            <a:avLst/>
          </a:prstGeom>
          <a:ln w="28575" cmpd="sng">
            <a:solidFill>
              <a:srgbClr val="4CA90C"/>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5955506" y="4598195"/>
            <a:ext cx="1295400" cy="4159"/>
          </a:xfrm>
          <a:prstGeom prst="straightConnector1">
            <a:avLst/>
          </a:prstGeom>
          <a:ln w="28575" cmpd="sng">
            <a:solidFill>
              <a:srgbClr val="4CA90C"/>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6189774" y="6454511"/>
            <a:ext cx="1118116" cy="1"/>
          </a:xfrm>
          <a:prstGeom prst="straightConnector1">
            <a:avLst/>
          </a:prstGeom>
          <a:ln w="28575" cmpd="sng">
            <a:solidFill>
              <a:srgbClr val="4CA90C"/>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6008624" y="6086318"/>
            <a:ext cx="1295400" cy="4159"/>
          </a:xfrm>
          <a:prstGeom prst="straightConnector1">
            <a:avLst/>
          </a:prstGeom>
          <a:ln w="28575" cmpd="sng">
            <a:solidFill>
              <a:srgbClr val="4CA90C"/>
            </a:solidFill>
            <a:tailEnd type="triangle"/>
          </a:ln>
          <a:effectLst/>
        </p:spPr>
        <p:style>
          <a:lnRef idx="2">
            <a:schemeClr val="accent1"/>
          </a:lnRef>
          <a:fillRef idx="0">
            <a:schemeClr val="accent1"/>
          </a:fillRef>
          <a:effectRef idx="1">
            <a:schemeClr val="accent1"/>
          </a:effectRef>
          <a:fontRef idx="minor">
            <a:schemeClr val="tx1"/>
          </a:fontRef>
        </p:style>
      </p:cxnSp>
      <p:sp>
        <p:nvSpPr>
          <p:cNvPr id="48" name="Oval 47" title="Section circle"/>
          <p:cNvSpPr/>
          <p:nvPr/>
        </p:nvSpPr>
        <p:spPr>
          <a:xfrm>
            <a:off x="1090417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9" name="Oval 48" title="Section circle"/>
          <p:cNvSpPr/>
          <p:nvPr/>
        </p:nvSpPr>
        <p:spPr>
          <a:xfrm>
            <a:off x="10788288"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0" name="Oval 49"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1" name="Oval 50" title="Section circle"/>
          <p:cNvSpPr/>
          <p:nvPr/>
        </p:nvSpPr>
        <p:spPr>
          <a:xfrm>
            <a:off x="105596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2" name="Oval 51" title="Section circle"/>
          <p:cNvSpPr/>
          <p:nvPr/>
        </p:nvSpPr>
        <p:spPr>
          <a:xfrm>
            <a:off x="1044380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3" name="Oval 52"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4" name="Oval 53" title="Section circle"/>
          <p:cNvSpPr/>
          <p:nvPr/>
        </p:nvSpPr>
        <p:spPr>
          <a:xfrm>
            <a:off x="10213612"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5" name="Oval 54" title="Section circle"/>
          <p:cNvSpPr/>
          <p:nvPr/>
        </p:nvSpPr>
        <p:spPr>
          <a:xfrm>
            <a:off x="1147885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6" name="Oval 55" title="Section circle"/>
          <p:cNvSpPr/>
          <p:nvPr/>
        </p:nvSpPr>
        <p:spPr>
          <a:xfrm>
            <a:off x="1136455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7" name="Oval 56" title="Section circle"/>
          <p:cNvSpPr/>
          <p:nvPr/>
        </p:nvSpPr>
        <p:spPr>
          <a:xfrm>
            <a:off x="1124866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8" name="Oval 57" title="Section circle"/>
          <p:cNvSpPr/>
          <p:nvPr/>
        </p:nvSpPr>
        <p:spPr>
          <a:xfrm>
            <a:off x="1113436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9" name="Oval 58" title="Section circle"/>
          <p:cNvSpPr/>
          <p:nvPr/>
        </p:nvSpPr>
        <p:spPr>
          <a:xfrm>
            <a:off x="11018476"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Tree>
    <p:extLst>
      <p:ext uri="{BB962C8B-B14F-4D97-AF65-F5344CB8AC3E}">
        <p14:creationId xmlns:p14="http://schemas.microsoft.com/office/powerpoint/2010/main" val="17959797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26</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Make sure the hook is enabled</a:t>
            </a:r>
            <a:endParaRPr lang="en-US" dirty="0"/>
          </a:p>
        </p:txBody>
      </p:sp>
      <p:sp>
        <p:nvSpPr>
          <p:cNvPr id="4" name="Title 3"/>
          <p:cNvSpPr>
            <a:spLocks noGrp="1"/>
          </p:cNvSpPr>
          <p:nvPr>
            <p:ph type="title"/>
          </p:nvPr>
        </p:nvSpPr>
        <p:spPr/>
        <p:txBody>
          <a:bodyPr/>
          <a:lstStyle/>
          <a:p>
            <a:r>
              <a:rPr lang="en-US" dirty="0" smtClean="0"/>
              <a:t>Registering the Git/ECO Trigger</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17834" y="1573614"/>
            <a:ext cx="7459038" cy="4942114"/>
          </a:xfrm>
          <a:prstGeom prst="rect">
            <a:avLst/>
          </a:prstGeom>
        </p:spPr>
      </p:pic>
      <p:cxnSp>
        <p:nvCxnSpPr>
          <p:cNvPr id="6" name="Straight Arrow Connector 5"/>
          <p:cNvCxnSpPr/>
          <p:nvPr/>
        </p:nvCxnSpPr>
        <p:spPr>
          <a:xfrm flipH="1">
            <a:off x="8588319" y="4674742"/>
            <a:ext cx="1133412" cy="559809"/>
          </a:xfrm>
          <a:prstGeom prst="straightConnector1">
            <a:avLst/>
          </a:prstGeom>
          <a:ln w="28575" cmpd="sng">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title="Section circle"/>
          <p:cNvSpPr/>
          <p:nvPr/>
        </p:nvSpPr>
        <p:spPr>
          <a:xfrm>
            <a:off x="1090417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788288"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8" name="Oval 37"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9" name="Oval 38" title="Section circle"/>
          <p:cNvSpPr/>
          <p:nvPr/>
        </p:nvSpPr>
        <p:spPr>
          <a:xfrm>
            <a:off x="105596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0" name="Oval 39" title="Section circle"/>
          <p:cNvSpPr/>
          <p:nvPr/>
        </p:nvSpPr>
        <p:spPr>
          <a:xfrm>
            <a:off x="1044380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1" name="Oval 40"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2" name="Oval 41" title="Section circle"/>
          <p:cNvSpPr/>
          <p:nvPr/>
        </p:nvSpPr>
        <p:spPr>
          <a:xfrm>
            <a:off x="10213612"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3" name="Oval 42" title="Section circle"/>
          <p:cNvSpPr/>
          <p:nvPr/>
        </p:nvSpPr>
        <p:spPr>
          <a:xfrm>
            <a:off x="1147885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4" name="Oval 43" title="Section circle"/>
          <p:cNvSpPr/>
          <p:nvPr/>
        </p:nvSpPr>
        <p:spPr>
          <a:xfrm>
            <a:off x="1136455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5" name="Oval 44" title="Section circle"/>
          <p:cNvSpPr/>
          <p:nvPr/>
        </p:nvSpPr>
        <p:spPr>
          <a:xfrm>
            <a:off x="1124866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6" name="Oval 45" title="Section circle"/>
          <p:cNvSpPr/>
          <p:nvPr/>
        </p:nvSpPr>
        <p:spPr>
          <a:xfrm>
            <a:off x="11134364"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7" name="Oval 46" title="Section circle"/>
          <p:cNvSpPr/>
          <p:nvPr/>
        </p:nvSpPr>
        <p:spPr>
          <a:xfrm>
            <a:off x="11018476"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Rectangle 20"/>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Infrastructure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850863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27</a:t>
            </a:fld>
            <a:r>
              <a:rPr lang="en-US" dirty="0" smtClean="0"/>
              <a:t> </a:t>
            </a:r>
            <a:endParaRPr lang="en-US" dirty="0"/>
          </a:p>
        </p:txBody>
      </p:sp>
      <p:sp>
        <p:nvSpPr>
          <p:cNvPr id="3" name="Text Placeholder 2"/>
          <p:cNvSpPr>
            <a:spLocks noGrp="1"/>
          </p:cNvSpPr>
          <p:nvPr>
            <p:ph type="body" sz="quarter" idx="13"/>
          </p:nvPr>
        </p:nvSpPr>
        <p:spPr/>
        <p:txBody>
          <a:bodyPr/>
          <a:lstStyle/>
          <a:p>
            <a:r>
              <a:rPr lang="en-US" b="1" i="1" dirty="0" smtClean="0"/>
              <a:t>Git</a:t>
            </a:r>
            <a:r>
              <a:rPr lang="en-US" dirty="0" smtClean="0"/>
              <a:t> is the SCM repository used by CDP</a:t>
            </a:r>
          </a:p>
          <a:p>
            <a:pPr lvl="1"/>
            <a:r>
              <a:rPr lang="en-US" dirty="0" smtClean="0"/>
              <a:t>Git is an open source and widely used SCM solution.  It is very efficient and can handle large projects.</a:t>
            </a:r>
          </a:p>
          <a:p>
            <a:pPr lvl="2"/>
            <a:r>
              <a:rPr lang="en-US" dirty="0" smtClean="0"/>
              <a:t>All of the Git features and capabilities are available for use.</a:t>
            </a:r>
          </a:p>
          <a:p>
            <a:pPr lvl="2"/>
            <a:r>
              <a:rPr lang="en-US" dirty="0" smtClean="0"/>
              <a:t>Git has a simple branching strategy to enable multiple coding efforts at the same time.  These branches can be easily merged at a later time.</a:t>
            </a:r>
          </a:p>
          <a:p>
            <a:pPr lvl="2"/>
            <a:r>
              <a:rPr lang="en-US" dirty="0" smtClean="0"/>
              <a:t>You can use any developer client to access Git that you would normally use.</a:t>
            </a:r>
          </a:p>
          <a:p>
            <a:pPr lvl="3"/>
            <a:r>
              <a:rPr lang="en-US" b="1" dirty="0" smtClean="0"/>
              <a:t>Eclipse: </a:t>
            </a:r>
            <a:r>
              <a:rPr lang="en-US" dirty="0" smtClean="0"/>
              <a:t>a </a:t>
            </a:r>
            <a:r>
              <a:rPr lang="en-US" dirty="0"/>
              <a:t>Java-based IDE (Integrated Development Environment). </a:t>
            </a:r>
            <a:r>
              <a:rPr lang="en-US" dirty="0" smtClean="0"/>
              <a:t> Refer </a:t>
            </a:r>
            <a:r>
              <a:rPr lang="en-US" dirty="0"/>
              <a:t>to </a:t>
            </a:r>
            <a:r>
              <a:rPr lang="en-US" dirty="0">
                <a:hlinkClick r:id="rId3"/>
              </a:rPr>
              <a:t>http://</a:t>
            </a:r>
            <a:r>
              <a:rPr lang="en-US" dirty="0" smtClean="0">
                <a:hlinkClick r:id="rId3"/>
              </a:rPr>
              <a:t>www.Eclipse.org</a:t>
            </a:r>
            <a:r>
              <a:rPr lang="en-US" dirty="0">
                <a:hlinkClick r:id="rId3"/>
              </a:rPr>
              <a:t>/</a:t>
            </a:r>
            <a:r>
              <a:rPr lang="en-US" dirty="0"/>
              <a:t> for more information.</a:t>
            </a:r>
          </a:p>
          <a:p>
            <a:pPr lvl="3"/>
            <a:r>
              <a:rPr lang="en-US" b="1" dirty="0" smtClean="0"/>
              <a:t>Git: </a:t>
            </a:r>
            <a:r>
              <a:rPr lang="en-US" dirty="0" smtClean="0"/>
              <a:t>command </a:t>
            </a:r>
            <a:r>
              <a:rPr lang="en-US" dirty="0"/>
              <a:t>line support.  Refer to </a:t>
            </a:r>
            <a:r>
              <a:rPr lang="en-US" dirty="0">
                <a:hlinkClick r:id="rId4"/>
              </a:rPr>
              <a:t>https://git-scm.com/</a:t>
            </a:r>
            <a:r>
              <a:rPr lang="en-US" dirty="0"/>
              <a:t> for more information.</a:t>
            </a:r>
          </a:p>
          <a:p>
            <a:pPr lvl="3"/>
            <a:r>
              <a:rPr lang="en-US" b="1" dirty="0"/>
              <a:t>Tortoise Git: </a:t>
            </a:r>
            <a:r>
              <a:rPr lang="en-US" dirty="0" smtClean="0"/>
              <a:t>a </a:t>
            </a:r>
            <a:r>
              <a:rPr lang="en-US" dirty="0"/>
              <a:t>Git client used as a shell extension in a Windows environment. </a:t>
            </a:r>
            <a:r>
              <a:rPr lang="en-US" dirty="0" smtClean="0"/>
              <a:t> Refer </a:t>
            </a:r>
            <a:r>
              <a:rPr lang="en-US" dirty="0"/>
              <a:t>to </a:t>
            </a:r>
            <a:r>
              <a:rPr lang="en-US" dirty="0">
                <a:hlinkClick r:id="rId5"/>
              </a:rPr>
              <a:t>https://tortoisegit.org/</a:t>
            </a:r>
            <a:r>
              <a:rPr lang="en-US" dirty="0"/>
              <a:t> for more information.</a:t>
            </a:r>
          </a:p>
          <a:p>
            <a:pPr lvl="3"/>
            <a:r>
              <a:rPr lang="en-US" b="1" dirty="0"/>
              <a:t>SmartGit: </a:t>
            </a:r>
            <a:r>
              <a:rPr lang="en-US" dirty="0" smtClean="0"/>
              <a:t>a </a:t>
            </a:r>
            <a:r>
              <a:rPr lang="en-US" dirty="0"/>
              <a:t>Git client used for Windows, Mac, and Linux.</a:t>
            </a:r>
          </a:p>
        </p:txBody>
      </p:sp>
      <p:sp>
        <p:nvSpPr>
          <p:cNvPr id="4" name="Title 3"/>
          <p:cNvSpPr>
            <a:spLocks noGrp="1"/>
          </p:cNvSpPr>
          <p:nvPr>
            <p:ph type="title"/>
          </p:nvPr>
        </p:nvSpPr>
        <p:spPr/>
        <p:txBody>
          <a:bodyPr/>
          <a:lstStyle/>
          <a:p>
            <a:r>
              <a:rPr lang="en-US" dirty="0" smtClean="0"/>
              <a:t>SCM Repository</a:t>
            </a:r>
            <a:endParaRPr lang="en-US" dirty="0"/>
          </a:p>
        </p:txBody>
      </p:sp>
      <p:sp>
        <p:nvSpPr>
          <p:cNvPr id="45" name="Oval 44" title="Section circle"/>
          <p:cNvSpPr/>
          <p:nvPr/>
        </p:nvSpPr>
        <p:spPr>
          <a:xfrm>
            <a:off x="1090417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6" name="Oval 45" title="Section circle"/>
          <p:cNvSpPr/>
          <p:nvPr/>
        </p:nvSpPr>
        <p:spPr>
          <a:xfrm>
            <a:off x="10788288"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7" name="Oval 46"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8" name="Oval 47" title="Section circle"/>
          <p:cNvSpPr/>
          <p:nvPr/>
        </p:nvSpPr>
        <p:spPr>
          <a:xfrm>
            <a:off x="105596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9" name="Oval 48" title="Section circle"/>
          <p:cNvSpPr/>
          <p:nvPr/>
        </p:nvSpPr>
        <p:spPr>
          <a:xfrm>
            <a:off x="1044380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0" name="Oval 49"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1" name="Oval 50" title="Section circle"/>
          <p:cNvSpPr/>
          <p:nvPr/>
        </p:nvSpPr>
        <p:spPr>
          <a:xfrm>
            <a:off x="10213612"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2" name="Oval 51" title="Section circle"/>
          <p:cNvSpPr/>
          <p:nvPr/>
        </p:nvSpPr>
        <p:spPr>
          <a:xfrm>
            <a:off x="11476038"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3" name="Oval 52"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4" name="Oval 53" title="Section circle"/>
          <p:cNvSpPr/>
          <p:nvPr/>
        </p:nvSpPr>
        <p:spPr>
          <a:xfrm>
            <a:off x="11248530"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5" name="Oval 54" title="Section circle"/>
          <p:cNvSpPr/>
          <p:nvPr/>
        </p:nvSpPr>
        <p:spPr>
          <a:xfrm>
            <a:off x="11132776" y="277676"/>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6" name="Oval 55" title="Section circle"/>
          <p:cNvSpPr/>
          <p:nvPr/>
        </p:nvSpPr>
        <p:spPr>
          <a:xfrm>
            <a:off x="11018476" y="278066"/>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Rectangle 18"/>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Infrastructure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595813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28</a:t>
            </a:fld>
            <a:r>
              <a:rPr lang="en-US" dirty="0" smtClean="0"/>
              <a:t> </a:t>
            </a:r>
            <a:endParaRPr lang="en-US" dirty="0"/>
          </a:p>
        </p:txBody>
      </p:sp>
      <p:sp>
        <p:nvSpPr>
          <p:cNvPr id="3" name="Text Placeholder 2"/>
          <p:cNvSpPr>
            <a:spLocks noGrp="1"/>
          </p:cNvSpPr>
          <p:nvPr>
            <p:ph type="body" sz="quarter" idx="13"/>
          </p:nvPr>
        </p:nvSpPr>
        <p:spPr>
          <a:xfrm>
            <a:off x="488897" y="1139825"/>
            <a:ext cx="11211106" cy="5258436"/>
          </a:xfrm>
        </p:spPr>
        <p:txBody>
          <a:bodyPr/>
          <a:lstStyle/>
          <a:p>
            <a:r>
              <a:rPr lang="en-US" dirty="0" smtClean="0"/>
              <a:t>Git is similar to other SCM tools in some ways, and different in others</a:t>
            </a:r>
          </a:p>
          <a:p>
            <a:pPr lvl="1"/>
            <a:r>
              <a:rPr lang="en-US" b="1" i="1" dirty="0" smtClean="0"/>
              <a:t>Versioning</a:t>
            </a:r>
            <a:r>
              <a:rPr lang="en-US" dirty="0" smtClean="0"/>
              <a:t> is different than other SCM tools.</a:t>
            </a:r>
          </a:p>
          <a:p>
            <a:pPr lvl="1"/>
            <a:r>
              <a:rPr lang="en-US" b="1" i="1" dirty="0" smtClean="0"/>
              <a:t>Terminology</a:t>
            </a:r>
            <a:r>
              <a:rPr lang="en-US" dirty="0" smtClean="0"/>
              <a:t> is somewhat different than other SCM tools.</a:t>
            </a:r>
          </a:p>
          <a:p>
            <a:pPr lvl="1"/>
            <a:endParaRPr lang="en-US" sz="800" dirty="0"/>
          </a:p>
          <a:p>
            <a:pPr marL="1141413" lvl="3" indent="0">
              <a:buNone/>
            </a:pPr>
            <a:endParaRPr lang="en-US" dirty="0"/>
          </a:p>
        </p:txBody>
      </p:sp>
      <p:sp>
        <p:nvSpPr>
          <p:cNvPr id="4" name="Title 3"/>
          <p:cNvSpPr>
            <a:spLocks noGrp="1"/>
          </p:cNvSpPr>
          <p:nvPr>
            <p:ph type="title"/>
          </p:nvPr>
        </p:nvSpPr>
        <p:spPr/>
        <p:txBody>
          <a:bodyPr/>
          <a:lstStyle/>
          <a:p>
            <a:r>
              <a:rPr lang="en-US" dirty="0" smtClean="0"/>
              <a:t>Git Summary</a:t>
            </a:r>
            <a:endParaRPr lang="en-US" dirty="0"/>
          </a:p>
        </p:txBody>
      </p:sp>
      <p:sp>
        <p:nvSpPr>
          <p:cNvPr id="12" name="Text Placeholder 2"/>
          <p:cNvSpPr txBox="1">
            <a:spLocks/>
          </p:cNvSpPr>
          <p:nvPr/>
        </p:nvSpPr>
        <p:spPr>
          <a:xfrm>
            <a:off x="373388" y="2908012"/>
            <a:ext cx="3377510" cy="2357640"/>
          </a:xfrm>
          <a:prstGeom prst="rect">
            <a:avLst/>
          </a:prstGeom>
          <a:solidFill>
            <a:schemeClr val="bg1">
              <a:lumMod val="95000"/>
            </a:schemeClr>
          </a:solidFill>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gn="ctr"/>
            <a:endParaRPr lang="en-US" sz="800" dirty="0" smtClean="0"/>
          </a:p>
          <a:p>
            <a:pPr lvl="1" algn="ctr"/>
            <a:r>
              <a:rPr lang="en-US" sz="1600" b="1" dirty="0" smtClean="0">
                <a:solidFill>
                  <a:srgbClr val="009FDB"/>
                </a:solidFill>
              </a:rPr>
              <a:t>The Work Area</a:t>
            </a:r>
          </a:p>
          <a:p>
            <a:pPr marL="228600" lvl="3" indent="-117475"/>
            <a:r>
              <a:rPr lang="en-US" dirty="0" smtClean="0"/>
              <a:t>Each user extracts a version of the files from the local repository into a work area (also called a work space or a working folder) for editing.</a:t>
            </a:r>
          </a:p>
        </p:txBody>
      </p:sp>
      <p:sp>
        <p:nvSpPr>
          <p:cNvPr id="13" name="Text Placeholder 2"/>
          <p:cNvSpPr txBox="1">
            <a:spLocks/>
          </p:cNvSpPr>
          <p:nvPr/>
        </p:nvSpPr>
        <p:spPr>
          <a:xfrm>
            <a:off x="7691890" y="2892930"/>
            <a:ext cx="3329120" cy="2357640"/>
          </a:xfrm>
          <a:prstGeom prst="rect">
            <a:avLst/>
          </a:prstGeom>
          <a:solidFill>
            <a:schemeClr val="bg1">
              <a:lumMod val="95000"/>
            </a:schemeClr>
          </a:solidFill>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US" sz="800" dirty="0" smtClean="0">
              <a:solidFill>
                <a:srgbClr val="009FDB"/>
              </a:solidFill>
            </a:endParaRPr>
          </a:p>
          <a:p>
            <a:pPr lvl="1" algn="ctr"/>
            <a:r>
              <a:rPr lang="en-US" sz="1600" b="1" dirty="0" smtClean="0">
                <a:solidFill>
                  <a:srgbClr val="009FDB"/>
                </a:solidFill>
              </a:rPr>
              <a:t>The Remote Repository</a:t>
            </a:r>
          </a:p>
          <a:p>
            <a:pPr marL="228600" lvl="3" indent="-117475"/>
            <a:r>
              <a:rPr lang="en-US" dirty="0" smtClean="0"/>
              <a:t>The </a:t>
            </a:r>
            <a:r>
              <a:rPr lang="en-US" dirty="0" err="1" smtClean="0"/>
              <a:t>Git</a:t>
            </a:r>
            <a:r>
              <a:rPr lang="en-US" dirty="0" smtClean="0"/>
              <a:t> repository that manages all of the artifacts that comprise your project is centrally located and remote to your workstation.</a:t>
            </a:r>
          </a:p>
          <a:p>
            <a:pPr marL="228600" lvl="3" indent="-117475"/>
            <a:r>
              <a:rPr lang="en-US" dirty="0" smtClean="0"/>
              <a:t>The remote repository is usually shared by the entire team and the CDP tools performing the CI/CD process.</a:t>
            </a:r>
          </a:p>
          <a:p>
            <a:pPr marL="914400" lvl="2" indent="0"/>
            <a:endParaRPr lang="en-US" sz="800" dirty="0" smtClean="0"/>
          </a:p>
        </p:txBody>
      </p:sp>
      <p:sp>
        <p:nvSpPr>
          <p:cNvPr id="14" name="Text Placeholder 2"/>
          <p:cNvSpPr txBox="1">
            <a:spLocks/>
          </p:cNvSpPr>
          <p:nvPr/>
        </p:nvSpPr>
        <p:spPr>
          <a:xfrm>
            <a:off x="3054425" y="6121400"/>
            <a:ext cx="8761087" cy="276861"/>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3" indent="0">
              <a:buFont typeface="Arial"/>
              <a:buNone/>
            </a:pPr>
            <a:r>
              <a:rPr lang="en-US" dirty="0" smtClean="0"/>
              <a:t>See: </a:t>
            </a:r>
            <a:r>
              <a:rPr lang="en-US" i="1" dirty="0" smtClean="0">
                <a:hlinkClick r:id="rId3"/>
              </a:rPr>
              <a:t>https://git-scm.com/book/en/v2/Getting-Started-About-Version-Control</a:t>
            </a:r>
            <a:r>
              <a:rPr lang="en-US" i="1" dirty="0" smtClean="0"/>
              <a:t>  </a:t>
            </a:r>
          </a:p>
          <a:p>
            <a:pPr marL="1258888" lvl="3" indent="-117475"/>
            <a:endParaRPr lang="en-US" dirty="0"/>
          </a:p>
        </p:txBody>
      </p:sp>
      <p:sp>
        <p:nvSpPr>
          <p:cNvPr id="15" name="Text Placeholder 2"/>
          <p:cNvSpPr txBox="1">
            <a:spLocks/>
          </p:cNvSpPr>
          <p:nvPr/>
        </p:nvSpPr>
        <p:spPr>
          <a:xfrm>
            <a:off x="4032639" y="2908012"/>
            <a:ext cx="3377510" cy="2327477"/>
          </a:xfrm>
          <a:prstGeom prst="rect">
            <a:avLst/>
          </a:prstGeom>
          <a:solidFill>
            <a:schemeClr val="bg1">
              <a:lumMod val="95000"/>
            </a:schemeClr>
          </a:solidFill>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US" sz="800" dirty="0" smtClean="0"/>
          </a:p>
          <a:p>
            <a:pPr lvl="1" algn="ctr"/>
            <a:r>
              <a:rPr lang="en-US" sz="1600" b="1" dirty="0" smtClean="0">
                <a:solidFill>
                  <a:srgbClr val="009FDB"/>
                </a:solidFill>
              </a:rPr>
              <a:t>The Local Repository</a:t>
            </a:r>
          </a:p>
          <a:p>
            <a:pPr marL="228600" lvl="3" indent="-117475"/>
            <a:r>
              <a:rPr lang="en-US" dirty="0" smtClean="0"/>
              <a:t>Each user of the remote repository creates a cloned copy of it on their local workstation.</a:t>
            </a:r>
          </a:p>
          <a:p>
            <a:pPr marL="228600" lvl="3" indent="-117475"/>
            <a:r>
              <a:rPr lang="en-US" dirty="0" smtClean="0"/>
              <a:t>The local cloned copy is called the “local” repository.</a:t>
            </a:r>
          </a:p>
          <a:p>
            <a:pPr marL="1141413" lvl="3" indent="0">
              <a:buNone/>
            </a:pPr>
            <a:endParaRPr lang="en-US" dirty="0"/>
          </a:p>
        </p:txBody>
      </p:sp>
      <p:sp>
        <p:nvSpPr>
          <p:cNvPr id="30" name="Oval 29" title="Section circle"/>
          <p:cNvSpPr/>
          <p:nvPr/>
        </p:nvSpPr>
        <p:spPr>
          <a:xfrm>
            <a:off x="1090417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1" name="Oval 30" title="Section circle"/>
          <p:cNvSpPr/>
          <p:nvPr/>
        </p:nvSpPr>
        <p:spPr>
          <a:xfrm>
            <a:off x="10788288"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3" name="Oval 32" title="Section circle"/>
          <p:cNvSpPr/>
          <p:nvPr/>
        </p:nvSpPr>
        <p:spPr>
          <a:xfrm>
            <a:off x="105596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4" name="Oval 33" title="Section circle"/>
          <p:cNvSpPr/>
          <p:nvPr/>
        </p:nvSpPr>
        <p:spPr>
          <a:xfrm>
            <a:off x="1044380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5" name="Oval 34"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6" name="Oval 35" title="Section circle"/>
          <p:cNvSpPr/>
          <p:nvPr/>
        </p:nvSpPr>
        <p:spPr>
          <a:xfrm>
            <a:off x="10213612"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1476038"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8" name="Oval 37"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9" name="Oval 38" title="Section circle"/>
          <p:cNvSpPr/>
          <p:nvPr/>
        </p:nvSpPr>
        <p:spPr>
          <a:xfrm>
            <a:off x="11248530" y="278066"/>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0" name="Oval 39" title="Section circle"/>
          <p:cNvSpPr/>
          <p:nvPr/>
        </p:nvSpPr>
        <p:spPr>
          <a:xfrm>
            <a:off x="11132776" y="277676"/>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1" name="Oval 40" title="Section circle"/>
          <p:cNvSpPr/>
          <p:nvPr/>
        </p:nvSpPr>
        <p:spPr>
          <a:xfrm>
            <a:off x="11018476" y="278066"/>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2" name="Rectangle 21"/>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Infrastructure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908173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ounded Rectangle 62"/>
          <p:cNvSpPr/>
          <p:nvPr/>
        </p:nvSpPr>
        <p:spPr>
          <a:xfrm>
            <a:off x="377687" y="3917915"/>
            <a:ext cx="6480313" cy="2335696"/>
          </a:xfrm>
          <a:prstGeom prst="roundRect">
            <a:avLst/>
          </a:prstGeom>
          <a:ln/>
        </p:spPr>
        <p:style>
          <a:lnRef idx="2">
            <a:schemeClr val="dk1"/>
          </a:lnRef>
          <a:fillRef idx="1">
            <a:schemeClr val="lt1"/>
          </a:fillRef>
          <a:effectRef idx="0">
            <a:schemeClr val="dk1"/>
          </a:effectRef>
          <a:fontRef idx="minor">
            <a:schemeClr val="dk1"/>
          </a:fontRef>
        </p:style>
        <p:txBody>
          <a:bodyPr lIns="0" tIns="0" rIns="0" bIns="0" rtlCol="0" anchor="t"/>
          <a:lstStyle/>
          <a:p>
            <a:pPr algn="ctr"/>
            <a:r>
              <a:rPr lang="en-US" dirty="0" smtClean="0"/>
              <a:t>Workstation</a:t>
            </a:r>
            <a:endParaRPr lang="en-US" dirty="0"/>
          </a:p>
        </p:txBody>
      </p:sp>
      <p:sp>
        <p:nvSpPr>
          <p:cNvPr id="57" name="Rounded Rectangle 56"/>
          <p:cNvSpPr/>
          <p:nvPr/>
        </p:nvSpPr>
        <p:spPr>
          <a:xfrm>
            <a:off x="377687" y="1063487"/>
            <a:ext cx="6480313" cy="2335696"/>
          </a:xfrm>
          <a:prstGeom prst="roundRect">
            <a:avLst/>
          </a:prstGeom>
          <a:ln/>
        </p:spPr>
        <p:style>
          <a:lnRef idx="2">
            <a:schemeClr val="dk1"/>
          </a:lnRef>
          <a:fillRef idx="1">
            <a:schemeClr val="lt1"/>
          </a:fillRef>
          <a:effectRef idx="0">
            <a:schemeClr val="dk1"/>
          </a:effectRef>
          <a:fontRef idx="minor">
            <a:schemeClr val="dk1"/>
          </a:fontRef>
        </p:style>
        <p:txBody>
          <a:bodyPr lIns="0" tIns="0" rIns="0" bIns="0" rtlCol="0" anchor="t"/>
          <a:lstStyle/>
          <a:p>
            <a:pPr algn="ctr"/>
            <a:r>
              <a:rPr lang="en-US" dirty="0" smtClean="0"/>
              <a:t>Workstation</a:t>
            </a:r>
            <a:endParaRPr lang="en-US" dirty="0"/>
          </a:p>
        </p:txBody>
      </p:sp>
      <p:sp>
        <p:nvSpPr>
          <p:cNvPr id="2" name="Slide Number Placeholder 1"/>
          <p:cNvSpPr>
            <a:spLocks noGrp="1"/>
          </p:cNvSpPr>
          <p:nvPr>
            <p:ph type="sldNum" sz="quarter" idx="11"/>
          </p:nvPr>
        </p:nvSpPr>
        <p:spPr/>
        <p:txBody>
          <a:bodyPr/>
          <a:lstStyle/>
          <a:p>
            <a:fld id="{12CB907E-C602-C34B-93F7-CA9E40714286}" type="slidenum">
              <a:rPr lang="en-US" smtClean="0"/>
              <a:pPr/>
              <a:t>29</a:t>
            </a:fld>
            <a:r>
              <a:rPr lang="en-US" dirty="0" smtClean="0"/>
              <a:t> </a:t>
            </a:r>
            <a:endParaRPr lang="en-US" dirty="0"/>
          </a:p>
        </p:txBody>
      </p:sp>
      <p:sp>
        <p:nvSpPr>
          <p:cNvPr id="4" name="Title 3"/>
          <p:cNvSpPr>
            <a:spLocks noGrp="1"/>
          </p:cNvSpPr>
          <p:nvPr>
            <p:ph type="title"/>
          </p:nvPr>
        </p:nvSpPr>
        <p:spPr/>
        <p:txBody>
          <a:bodyPr/>
          <a:lstStyle/>
          <a:p>
            <a:r>
              <a:rPr lang="en-US" dirty="0" smtClean="0"/>
              <a:t>Git Summary</a:t>
            </a:r>
            <a:endParaRPr lang="en-US" dirty="0"/>
          </a:p>
        </p:txBody>
      </p:sp>
      <p:sp>
        <p:nvSpPr>
          <p:cNvPr id="5" name="Can 4"/>
          <p:cNvSpPr/>
          <p:nvPr/>
        </p:nvSpPr>
        <p:spPr>
          <a:xfrm>
            <a:off x="9293088" y="2030962"/>
            <a:ext cx="1759226" cy="2415209"/>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Remote Repository</a:t>
            </a:r>
            <a:endParaRPr lang="en-US"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9860" y="2104017"/>
            <a:ext cx="649224" cy="649224"/>
          </a:xfrm>
          <a:prstGeom prst="rect">
            <a:avLst/>
          </a:prstGeom>
        </p:spPr>
      </p:pic>
      <p:sp>
        <p:nvSpPr>
          <p:cNvPr id="7" name="Can 6"/>
          <p:cNvSpPr/>
          <p:nvPr/>
        </p:nvSpPr>
        <p:spPr>
          <a:xfrm>
            <a:off x="4665006" y="1608651"/>
            <a:ext cx="1123122" cy="1224103"/>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Local Repository</a:t>
            </a:r>
            <a:endParaRPr lang="en-US" dirty="0"/>
          </a:p>
        </p:txBody>
      </p:sp>
      <p:pic>
        <p:nvPicPr>
          <p:cNvPr id="8" name="Picture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179905" y="1759061"/>
            <a:ext cx="1190483" cy="1190483"/>
          </a:xfrm>
          <a:prstGeom prst="rect">
            <a:avLst/>
          </a:prstGeom>
        </p:spPr>
      </p:pic>
      <p:sp>
        <p:nvSpPr>
          <p:cNvPr id="9" name="TextBox 8"/>
          <p:cNvSpPr txBox="1"/>
          <p:nvPr/>
        </p:nvSpPr>
        <p:spPr>
          <a:xfrm>
            <a:off x="2397799" y="2753241"/>
            <a:ext cx="754694" cy="215444"/>
          </a:xfrm>
          <a:prstGeom prst="rect">
            <a:avLst/>
          </a:prstGeom>
          <a:noFill/>
          <a:ln>
            <a:noFill/>
          </a:ln>
        </p:spPr>
        <p:txBody>
          <a:bodyPr wrap="none" lIns="0" tIns="0" rIns="0" bIns="0" rtlCol="0">
            <a:spAutoFit/>
          </a:bodyPr>
          <a:lstStyle/>
          <a:p>
            <a:r>
              <a:rPr lang="en-US" sz="1400" dirty="0" smtClean="0">
                <a:solidFill>
                  <a:schemeClr val="tx2"/>
                </a:solidFill>
              </a:rPr>
              <a:t>Work area</a:t>
            </a:r>
          </a:p>
        </p:txBody>
      </p:sp>
      <p:cxnSp>
        <p:nvCxnSpPr>
          <p:cNvPr id="19" name="Straight Arrow Connector 18"/>
          <p:cNvCxnSpPr/>
          <p:nvPr/>
        </p:nvCxnSpPr>
        <p:spPr>
          <a:xfrm flipH="1" flipV="1">
            <a:off x="5777165" y="1799676"/>
            <a:ext cx="3515924" cy="555898"/>
          </a:xfrm>
          <a:prstGeom prst="straightConnector1">
            <a:avLst/>
          </a:prstGeom>
          <a:ln w="6350" cmpd="sng">
            <a:solidFill>
              <a:schemeClr val="accent6"/>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rot="557280">
            <a:off x="7360538" y="1845374"/>
            <a:ext cx="395942" cy="215444"/>
          </a:xfrm>
          <a:prstGeom prst="rect">
            <a:avLst/>
          </a:prstGeom>
          <a:noFill/>
          <a:ln>
            <a:noFill/>
          </a:ln>
        </p:spPr>
        <p:txBody>
          <a:bodyPr wrap="none" lIns="0" tIns="0" rIns="0" bIns="0" rtlCol="0">
            <a:spAutoFit/>
          </a:bodyPr>
          <a:lstStyle/>
          <a:p>
            <a:r>
              <a:rPr lang="en-US" sz="1400" i="1" dirty="0" smtClean="0">
                <a:solidFill>
                  <a:schemeClr val="tx2"/>
                </a:solidFill>
              </a:rPr>
              <a:t>clone</a:t>
            </a:r>
          </a:p>
        </p:txBody>
      </p:sp>
      <p:cxnSp>
        <p:nvCxnSpPr>
          <p:cNvPr id="21" name="Straight Arrow Connector 20"/>
          <p:cNvCxnSpPr/>
          <p:nvPr/>
        </p:nvCxnSpPr>
        <p:spPr>
          <a:xfrm flipH="1" flipV="1">
            <a:off x="5797408" y="2046641"/>
            <a:ext cx="3494416" cy="572319"/>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rot="564261">
            <a:off x="7360880" y="2106199"/>
            <a:ext cx="367473" cy="215444"/>
          </a:xfrm>
          <a:prstGeom prst="rect">
            <a:avLst/>
          </a:prstGeom>
          <a:noFill/>
          <a:ln>
            <a:noFill/>
          </a:ln>
        </p:spPr>
        <p:txBody>
          <a:bodyPr wrap="none" lIns="0" tIns="0" rIns="0" bIns="0" rtlCol="0">
            <a:spAutoFit/>
          </a:bodyPr>
          <a:lstStyle/>
          <a:p>
            <a:r>
              <a:rPr lang="en-US" sz="1400" dirty="0" smtClean="0">
                <a:solidFill>
                  <a:schemeClr val="tx2"/>
                </a:solidFill>
              </a:rPr>
              <a:t>fetch</a:t>
            </a:r>
          </a:p>
        </p:txBody>
      </p:sp>
      <p:cxnSp>
        <p:nvCxnSpPr>
          <p:cNvPr id="23" name="Straight Arrow Connector 22"/>
          <p:cNvCxnSpPr/>
          <p:nvPr/>
        </p:nvCxnSpPr>
        <p:spPr>
          <a:xfrm flipH="1" flipV="1">
            <a:off x="5797408" y="2347674"/>
            <a:ext cx="3494416" cy="541232"/>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rot="486290">
            <a:off x="7386273" y="2385166"/>
            <a:ext cx="272510" cy="215444"/>
          </a:xfrm>
          <a:prstGeom prst="rect">
            <a:avLst/>
          </a:prstGeom>
          <a:noFill/>
          <a:ln>
            <a:noFill/>
          </a:ln>
        </p:spPr>
        <p:txBody>
          <a:bodyPr wrap="none" lIns="0" tIns="0" rIns="0" bIns="0" rtlCol="0">
            <a:spAutoFit/>
          </a:bodyPr>
          <a:lstStyle/>
          <a:p>
            <a:r>
              <a:rPr lang="en-US" sz="1400" dirty="0" smtClean="0">
                <a:solidFill>
                  <a:schemeClr val="tx2"/>
                </a:solidFill>
              </a:rPr>
              <a:t>pull</a:t>
            </a:r>
          </a:p>
        </p:txBody>
      </p:sp>
      <p:cxnSp>
        <p:nvCxnSpPr>
          <p:cNvPr id="25" name="Straight Arrow Connector 24"/>
          <p:cNvCxnSpPr/>
          <p:nvPr/>
        </p:nvCxnSpPr>
        <p:spPr>
          <a:xfrm flipH="1" flipV="1">
            <a:off x="5777165" y="2634886"/>
            <a:ext cx="3514659" cy="540666"/>
          </a:xfrm>
          <a:prstGeom prst="straightConnector1">
            <a:avLst/>
          </a:prstGeom>
          <a:ln w="6350" cmpd="sng">
            <a:solidFill>
              <a:schemeClr val="accent6"/>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rot="574164">
            <a:off x="7345397" y="2665633"/>
            <a:ext cx="354264" cy="215444"/>
          </a:xfrm>
          <a:prstGeom prst="rect">
            <a:avLst/>
          </a:prstGeom>
          <a:noFill/>
          <a:ln>
            <a:noFill/>
          </a:ln>
        </p:spPr>
        <p:txBody>
          <a:bodyPr wrap="none" lIns="0" tIns="0" rIns="0" bIns="0" rtlCol="0">
            <a:spAutoFit/>
          </a:bodyPr>
          <a:lstStyle/>
          <a:p>
            <a:r>
              <a:rPr lang="en-US" sz="1400" dirty="0" smtClean="0">
                <a:solidFill>
                  <a:schemeClr val="tx2"/>
                </a:solidFill>
              </a:rPr>
              <a:t>push</a:t>
            </a:r>
          </a:p>
        </p:txBody>
      </p:sp>
      <p:pic>
        <p:nvPicPr>
          <p:cNvPr id="27" name="Picture 2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330983" y="2108746"/>
            <a:ext cx="649224" cy="649224"/>
          </a:xfrm>
          <a:prstGeom prst="rect">
            <a:avLst/>
          </a:prstGeom>
        </p:spPr>
      </p:pic>
      <p:cxnSp>
        <p:nvCxnSpPr>
          <p:cNvPr id="29" name="Straight Arrow Connector 28"/>
          <p:cNvCxnSpPr/>
          <p:nvPr/>
        </p:nvCxnSpPr>
        <p:spPr>
          <a:xfrm flipH="1">
            <a:off x="3298431" y="1841252"/>
            <a:ext cx="1352106" cy="8777"/>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765830" y="1630196"/>
            <a:ext cx="367473" cy="215444"/>
          </a:xfrm>
          <a:prstGeom prst="rect">
            <a:avLst/>
          </a:prstGeom>
          <a:noFill/>
          <a:ln>
            <a:noFill/>
          </a:ln>
        </p:spPr>
        <p:txBody>
          <a:bodyPr wrap="none" lIns="0" tIns="0" rIns="0" bIns="0" rtlCol="0">
            <a:spAutoFit/>
          </a:bodyPr>
          <a:lstStyle/>
          <a:p>
            <a:r>
              <a:rPr lang="en-US" sz="1400" dirty="0" smtClean="0">
                <a:solidFill>
                  <a:schemeClr val="tx2"/>
                </a:solidFill>
              </a:rPr>
              <a:t>fetch</a:t>
            </a:r>
          </a:p>
        </p:txBody>
      </p:sp>
      <p:sp>
        <p:nvSpPr>
          <p:cNvPr id="32" name="TextBox 31"/>
          <p:cNvSpPr txBox="1"/>
          <p:nvPr/>
        </p:nvSpPr>
        <p:spPr>
          <a:xfrm>
            <a:off x="3813311" y="1867197"/>
            <a:ext cx="272510" cy="215444"/>
          </a:xfrm>
          <a:prstGeom prst="rect">
            <a:avLst/>
          </a:prstGeom>
          <a:noFill/>
          <a:ln>
            <a:noFill/>
          </a:ln>
        </p:spPr>
        <p:txBody>
          <a:bodyPr wrap="none" lIns="0" tIns="0" rIns="0" bIns="0" rtlCol="0">
            <a:spAutoFit/>
          </a:bodyPr>
          <a:lstStyle/>
          <a:p>
            <a:r>
              <a:rPr lang="en-US" sz="1400" dirty="0" smtClean="0">
                <a:solidFill>
                  <a:schemeClr val="tx2"/>
                </a:solidFill>
              </a:rPr>
              <a:t>pull</a:t>
            </a:r>
          </a:p>
        </p:txBody>
      </p:sp>
      <p:cxnSp>
        <p:nvCxnSpPr>
          <p:cNvPr id="33" name="Straight Arrow Connector 32"/>
          <p:cNvCxnSpPr/>
          <p:nvPr/>
        </p:nvCxnSpPr>
        <p:spPr>
          <a:xfrm flipH="1">
            <a:off x="3298431" y="2095240"/>
            <a:ext cx="1352106" cy="8777"/>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3305666" y="2374234"/>
            <a:ext cx="1352106" cy="8777"/>
          </a:xfrm>
          <a:prstGeom prst="straightConnector1">
            <a:avLst/>
          </a:prstGeom>
          <a:ln w="6350" cmpd="sng">
            <a:solidFill>
              <a:schemeClr val="accent6"/>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3770287" y="2147484"/>
            <a:ext cx="465769" cy="215444"/>
          </a:xfrm>
          <a:prstGeom prst="rect">
            <a:avLst/>
          </a:prstGeom>
          <a:noFill/>
          <a:ln>
            <a:noFill/>
          </a:ln>
        </p:spPr>
        <p:txBody>
          <a:bodyPr wrap="none" lIns="0" tIns="0" rIns="0" bIns="0" rtlCol="0">
            <a:spAutoFit/>
          </a:bodyPr>
          <a:lstStyle/>
          <a:p>
            <a:r>
              <a:rPr lang="en-US" sz="1400" dirty="0" smtClean="0">
                <a:solidFill>
                  <a:schemeClr val="tx2"/>
                </a:solidFill>
              </a:rPr>
              <a:t>merge</a:t>
            </a:r>
          </a:p>
        </p:txBody>
      </p:sp>
      <p:cxnSp>
        <p:nvCxnSpPr>
          <p:cNvPr id="36" name="Straight Arrow Connector 35"/>
          <p:cNvCxnSpPr/>
          <p:nvPr/>
        </p:nvCxnSpPr>
        <p:spPr>
          <a:xfrm flipH="1">
            <a:off x="3305666" y="2653112"/>
            <a:ext cx="1352106" cy="8777"/>
          </a:xfrm>
          <a:prstGeom prst="straightConnector1">
            <a:avLst/>
          </a:prstGeom>
          <a:ln w="6350" cmpd="sng">
            <a:solidFill>
              <a:schemeClr val="accent6"/>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761909" y="2433358"/>
            <a:ext cx="556371" cy="215444"/>
          </a:xfrm>
          <a:prstGeom prst="rect">
            <a:avLst/>
          </a:prstGeom>
          <a:noFill/>
          <a:ln>
            <a:noFill/>
          </a:ln>
        </p:spPr>
        <p:txBody>
          <a:bodyPr wrap="none" lIns="0" tIns="0" rIns="0" bIns="0" rtlCol="0">
            <a:spAutoFit/>
          </a:bodyPr>
          <a:lstStyle/>
          <a:p>
            <a:r>
              <a:rPr lang="en-US" sz="1400" dirty="0" smtClean="0">
                <a:solidFill>
                  <a:schemeClr val="tx2"/>
                </a:solidFill>
              </a:rPr>
              <a:t>commit</a:t>
            </a:r>
          </a:p>
        </p:txBody>
      </p:sp>
      <p:pic>
        <p:nvPicPr>
          <p:cNvPr id="38" name="Picture 3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8897" y="4887307"/>
            <a:ext cx="649224" cy="649224"/>
          </a:xfrm>
          <a:prstGeom prst="rect">
            <a:avLst/>
          </a:prstGeom>
        </p:spPr>
      </p:pic>
      <p:sp>
        <p:nvSpPr>
          <p:cNvPr id="39" name="Can 38"/>
          <p:cNvSpPr/>
          <p:nvPr/>
        </p:nvSpPr>
        <p:spPr>
          <a:xfrm>
            <a:off x="4654043" y="4391941"/>
            <a:ext cx="1123122" cy="1224103"/>
          </a:xfrm>
          <a:prstGeom prst="can">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Local Repository</a:t>
            </a:r>
            <a:endParaRPr lang="en-US" dirty="0"/>
          </a:p>
        </p:txBody>
      </p:sp>
      <p:pic>
        <p:nvPicPr>
          <p:cNvPr id="40" name="Picture 3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168942" y="4542351"/>
            <a:ext cx="1190483" cy="1190483"/>
          </a:xfrm>
          <a:prstGeom prst="rect">
            <a:avLst/>
          </a:prstGeom>
        </p:spPr>
      </p:pic>
      <p:sp>
        <p:nvSpPr>
          <p:cNvPr id="41" name="TextBox 40"/>
          <p:cNvSpPr txBox="1"/>
          <p:nvPr/>
        </p:nvSpPr>
        <p:spPr>
          <a:xfrm>
            <a:off x="2386836" y="5536531"/>
            <a:ext cx="754694" cy="215444"/>
          </a:xfrm>
          <a:prstGeom prst="rect">
            <a:avLst/>
          </a:prstGeom>
          <a:noFill/>
          <a:ln>
            <a:noFill/>
          </a:ln>
        </p:spPr>
        <p:txBody>
          <a:bodyPr wrap="none" lIns="0" tIns="0" rIns="0" bIns="0" rtlCol="0">
            <a:spAutoFit/>
          </a:bodyPr>
          <a:lstStyle/>
          <a:p>
            <a:r>
              <a:rPr lang="en-US" sz="1400" dirty="0" smtClean="0">
                <a:solidFill>
                  <a:schemeClr val="tx2"/>
                </a:solidFill>
              </a:rPr>
              <a:t>Work area</a:t>
            </a:r>
          </a:p>
        </p:txBody>
      </p:sp>
      <p:pic>
        <p:nvPicPr>
          <p:cNvPr id="42" name="Picture 4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320020" y="4892036"/>
            <a:ext cx="649224" cy="649224"/>
          </a:xfrm>
          <a:prstGeom prst="rect">
            <a:avLst/>
          </a:prstGeom>
        </p:spPr>
      </p:pic>
      <p:cxnSp>
        <p:nvCxnSpPr>
          <p:cNvPr id="43" name="Straight Arrow Connector 42"/>
          <p:cNvCxnSpPr/>
          <p:nvPr/>
        </p:nvCxnSpPr>
        <p:spPr>
          <a:xfrm flipH="1">
            <a:off x="3287468" y="4624542"/>
            <a:ext cx="1352106" cy="8777"/>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786397" y="4413486"/>
            <a:ext cx="367473" cy="215444"/>
          </a:xfrm>
          <a:prstGeom prst="rect">
            <a:avLst/>
          </a:prstGeom>
          <a:noFill/>
          <a:ln>
            <a:noFill/>
          </a:ln>
        </p:spPr>
        <p:txBody>
          <a:bodyPr wrap="none" lIns="0" tIns="0" rIns="0" bIns="0" rtlCol="0">
            <a:spAutoFit/>
          </a:bodyPr>
          <a:lstStyle/>
          <a:p>
            <a:r>
              <a:rPr lang="en-US" sz="1400" dirty="0" smtClean="0">
                <a:solidFill>
                  <a:schemeClr val="tx2"/>
                </a:solidFill>
              </a:rPr>
              <a:t>fetch</a:t>
            </a:r>
          </a:p>
        </p:txBody>
      </p:sp>
      <p:sp>
        <p:nvSpPr>
          <p:cNvPr id="45" name="TextBox 44"/>
          <p:cNvSpPr txBox="1"/>
          <p:nvPr/>
        </p:nvSpPr>
        <p:spPr>
          <a:xfrm>
            <a:off x="3823368" y="4650487"/>
            <a:ext cx="272510" cy="215444"/>
          </a:xfrm>
          <a:prstGeom prst="rect">
            <a:avLst/>
          </a:prstGeom>
          <a:noFill/>
          <a:ln>
            <a:noFill/>
          </a:ln>
        </p:spPr>
        <p:txBody>
          <a:bodyPr wrap="none" lIns="0" tIns="0" rIns="0" bIns="0" rtlCol="0">
            <a:spAutoFit/>
          </a:bodyPr>
          <a:lstStyle/>
          <a:p>
            <a:r>
              <a:rPr lang="en-US" sz="1400" dirty="0" smtClean="0">
                <a:solidFill>
                  <a:schemeClr val="tx2"/>
                </a:solidFill>
              </a:rPr>
              <a:t>pull</a:t>
            </a:r>
          </a:p>
        </p:txBody>
      </p:sp>
      <p:cxnSp>
        <p:nvCxnSpPr>
          <p:cNvPr id="46" name="Straight Arrow Connector 45"/>
          <p:cNvCxnSpPr/>
          <p:nvPr/>
        </p:nvCxnSpPr>
        <p:spPr>
          <a:xfrm flipH="1">
            <a:off x="3287468" y="4878530"/>
            <a:ext cx="1352106" cy="8777"/>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294703" y="5157524"/>
            <a:ext cx="1352106" cy="8777"/>
          </a:xfrm>
          <a:prstGeom prst="straightConnector1">
            <a:avLst/>
          </a:prstGeom>
          <a:ln w="6350" cmpd="sng">
            <a:solidFill>
              <a:schemeClr val="accent6"/>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759324" y="4930774"/>
            <a:ext cx="465769" cy="215444"/>
          </a:xfrm>
          <a:prstGeom prst="rect">
            <a:avLst/>
          </a:prstGeom>
          <a:noFill/>
          <a:ln>
            <a:noFill/>
          </a:ln>
        </p:spPr>
        <p:txBody>
          <a:bodyPr wrap="none" lIns="0" tIns="0" rIns="0" bIns="0" rtlCol="0">
            <a:spAutoFit/>
          </a:bodyPr>
          <a:lstStyle/>
          <a:p>
            <a:r>
              <a:rPr lang="en-US" sz="1400" dirty="0" smtClean="0">
                <a:solidFill>
                  <a:schemeClr val="tx2"/>
                </a:solidFill>
              </a:rPr>
              <a:t>merge</a:t>
            </a:r>
          </a:p>
        </p:txBody>
      </p:sp>
      <p:cxnSp>
        <p:nvCxnSpPr>
          <p:cNvPr id="49" name="Straight Arrow Connector 48"/>
          <p:cNvCxnSpPr/>
          <p:nvPr/>
        </p:nvCxnSpPr>
        <p:spPr>
          <a:xfrm flipH="1">
            <a:off x="3294703" y="5436402"/>
            <a:ext cx="1352106" cy="8777"/>
          </a:xfrm>
          <a:prstGeom prst="straightConnector1">
            <a:avLst/>
          </a:prstGeom>
          <a:ln w="6350" cmpd="sng">
            <a:solidFill>
              <a:schemeClr val="accent6"/>
            </a:solidFill>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750946" y="5216648"/>
            <a:ext cx="556371" cy="215444"/>
          </a:xfrm>
          <a:prstGeom prst="rect">
            <a:avLst/>
          </a:prstGeom>
          <a:noFill/>
          <a:ln>
            <a:noFill/>
          </a:ln>
        </p:spPr>
        <p:txBody>
          <a:bodyPr wrap="none" lIns="0" tIns="0" rIns="0" bIns="0" rtlCol="0">
            <a:spAutoFit/>
          </a:bodyPr>
          <a:lstStyle/>
          <a:p>
            <a:r>
              <a:rPr lang="en-US" sz="1400" dirty="0" smtClean="0">
                <a:solidFill>
                  <a:schemeClr val="tx2"/>
                </a:solidFill>
              </a:rPr>
              <a:t>commit</a:t>
            </a:r>
          </a:p>
        </p:txBody>
      </p:sp>
      <p:cxnSp>
        <p:nvCxnSpPr>
          <p:cNvPr id="51" name="Straight Arrow Connector 50"/>
          <p:cNvCxnSpPr>
            <a:endCxn id="39" idx="4"/>
          </p:cNvCxnSpPr>
          <p:nvPr/>
        </p:nvCxnSpPr>
        <p:spPr>
          <a:xfrm flipH="1">
            <a:off x="5777165" y="3921718"/>
            <a:ext cx="3513394" cy="1082275"/>
          </a:xfrm>
          <a:prstGeom prst="straightConnector1">
            <a:avLst/>
          </a:prstGeom>
          <a:ln w="6350" cmpd="sng">
            <a:solidFill>
              <a:schemeClr val="accent6"/>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7172343" y="4996475"/>
            <a:ext cx="2438381" cy="861774"/>
          </a:xfrm>
          <a:prstGeom prst="rect">
            <a:avLst/>
          </a:prstGeom>
          <a:noFill/>
          <a:ln>
            <a:noFill/>
          </a:ln>
        </p:spPr>
        <p:txBody>
          <a:bodyPr wrap="square" lIns="0" tIns="0" rIns="0" bIns="0" rtlCol="0">
            <a:spAutoFit/>
          </a:bodyPr>
          <a:lstStyle/>
          <a:p>
            <a:r>
              <a:rPr lang="en-US" sz="1400" dirty="0" smtClean="0">
                <a:solidFill>
                  <a:schemeClr val="tx2"/>
                </a:solidFill>
              </a:rPr>
              <a:t>…and so forth, </a:t>
            </a:r>
          </a:p>
          <a:p>
            <a:r>
              <a:rPr lang="en-US" sz="1400" dirty="0" smtClean="0">
                <a:solidFill>
                  <a:schemeClr val="tx2"/>
                </a:solidFill>
              </a:rPr>
              <a:t>for </a:t>
            </a:r>
            <a:r>
              <a:rPr lang="en-US" sz="1400" dirty="0">
                <a:solidFill>
                  <a:schemeClr val="tx2"/>
                </a:solidFill>
              </a:rPr>
              <a:t>all other users that are accessing the repo </a:t>
            </a:r>
          </a:p>
          <a:p>
            <a:r>
              <a:rPr lang="en-US" sz="1400" dirty="0" smtClean="0">
                <a:solidFill>
                  <a:schemeClr val="tx2"/>
                </a:solidFill>
              </a:rPr>
              <a:t>/other team members.</a:t>
            </a:r>
          </a:p>
        </p:txBody>
      </p:sp>
      <p:sp>
        <p:nvSpPr>
          <p:cNvPr id="64" name="TextBox 63"/>
          <p:cNvSpPr txBox="1"/>
          <p:nvPr/>
        </p:nvSpPr>
        <p:spPr>
          <a:xfrm>
            <a:off x="1414517" y="2709296"/>
            <a:ext cx="674637" cy="646331"/>
          </a:xfrm>
          <a:prstGeom prst="rect">
            <a:avLst/>
          </a:prstGeom>
          <a:noFill/>
          <a:ln>
            <a:noFill/>
          </a:ln>
        </p:spPr>
        <p:txBody>
          <a:bodyPr wrap="square" lIns="0" tIns="0" rIns="0" bIns="0" rtlCol="0">
            <a:spAutoFit/>
          </a:bodyPr>
          <a:lstStyle/>
          <a:p>
            <a:r>
              <a:rPr lang="en-US" sz="1400" dirty="0" smtClean="0">
                <a:solidFill>
                  <a:schemeClr val="tx2"/>
                </a:solidFill>
              </a:rPr>
              <a:t>Edit, compile, test</a:t>
            </a:r>
          </a:p>
        </p:txBody>
      </p:sp>
      <p:sp>
        <p:nvSpPr>
          <p:cNvPr id="65" name="TextBox 64"/>
          <p:cNvSpPr txBox="1"/>
          <p:nvPr/>
        </p:nvSpPr>
        <p:spPr>
          <a:xfrm>
            <a:off x="1403948" y="5501948"/>
            <a:ext cx="674637" cy="646331"/>
          </a:xfrm>
          <a:prstGeom prst="rect">
            <a:avLst/>
          </a:prstGeom>
          <a:noFill/>
          <a:ln>
            <a:noFill/>
          </a:ln>
        </p:spPr>
        <p:txBody>
          <a:bodyPr wrap="square" lIns="0" tIns="0" rIns="0" bIns="0" rtlCol="0">
            <a:spAutoFit/>
          </a:bodyPr>
          <a:lstStyle/>
          <a:p>
            <a:r>
              <a:rPr lang="en-US" sz="1400" dirty="0" smtClean="0">
                <a:solidFill>
                  <a:schemeClr val="tx2"/>
                </a:solidFill>
              </a:rPr>
              <a:t>Edit, compile, test</a:t>
            </a:r>
          </a:p>
        </p:txBody>
      </p:sp>
      <p:sp>
        <p:nvSpPr>
          <p:cNvPr id="91" name="Oval 90" title="Section circle"/>
          <p:cNvSpPr/>
          <p:nvPr/>
        </p:nvSpPr>
        <p:spPr>
          <a:xfrm>
            <a:off x="1090417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92" name="Oval 91" title="Section circle"/>
          <p:cNvSpPr/>
          <p:nvPr/>
        </p:nvSpPr>
        <p:spPr>
          <a:xfrm>
            <a:off x="10788288"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93" name="Oval 92"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94" name="Oval 93" title="Section circle"/>
          <p:cNvSpPr/>
          <p:nvPr/>
        </p:nvSpPr>
        <p:spPr>
          <a:xfrm>
            <a:off x="105596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95" name="Oval 94" title="Section circle"/>
          <p:cNvSpPr/>
          <p:nvPr/>
        </p:nvSpPr>
        <p:spPr>
          <a:xfrm>
            <a:off x="1044380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96" name="Oval 95"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97" name="Oval 96" title="Section circle"/>
          <p:cNvSpPr/>
          <p:nvPr/>
        </p:nvSpPr>
        <p:spPr>
          <a:xfrm>
            <a:off x="10213612"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98" name="Oval 97" title="Section circle"/>
          <p:cNvSpPr/>
          <p:nvPr/>
        </p:nvSpPr>
        <p:spPr>
          <a:xfrm>
            <a:off x="11476038"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99" name="Oval 98" title="Section circle"/>
          <p:cNvSpPr/>
          <p:nvPr/>
        </p:nvSpPr>
        <p:spPr>
          <a:xfrm>
            <a:off x="11365872" y="277676"/>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00" name="Oval 99" title="Section circle"/>
          <p:cNvSpPr/>
          <p:nvPr/>
        </p:nvSpPr>
        <p:spPr>
          <a:xfrm>
            <a:off x="11248530" y="278066"/>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01" name="Oval 100" title="Section circle"/>
          <p:cNvSpPr/>
          <p:nvPr/>
        </p:nvSpPr>
        <p:spPr>
          <a:xfrm>
            <a:off x="11132776" y="277676"/>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02" name="Oval 101" title="Section circle"/>
          <p:cNvSpPr/>
          <p:nvPr/>
        </p:nvSpPr>
        <p:spPr>
          <a:xfrm>
            <a:off x="11018476" y="278066"/>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8" name="Rectangle 57"/>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Infrastructure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902780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3"/>
          </p:nvPr>
        </p:nvSpPr>
        <p:spPr>
          <a:xfrm>
            <a:off x="490938" y="1619464"/>
            <a:ext cx="3500037" cy="4619412"/>
          </a:xfrm>
          <a:ln w="28575">
            <a:solidFill>
              <a:srgbClr val="009FDB"/>
            </a:solidFill>
          </a:ln>
        </p:spPr>
        <p:txBody>
          <a:bodyPr/>
          <a:lstStyle/>
          <a:p>
            <a:pPr marL="0" indent="3175" algn="ctr">
              <a:tabLst>
                <a:tab pos="2971800" algn="r"/>
              </a:tabLst>
            </a:pPr>
            <a:endParaRPr lang="en-US" sz="400" b="1" u="sng" dirty="0" smtClean="0">
              <a:solidFill>
                <a:srgbClr val="191919"/>
              </a:solidFill>
            </a:endParaRPr>
          </a:p>
          <a:p>
            <a:pPr marL="0" indent="3175" algn="ctr">
              <a:tabLst>
                <a:tab pos="2971800" algn="r"/>
              </a:tabLst>
            </a:pPr>
            <a:r>
              <a:rPr lang="en-US" sz="1800" b="1" u="sng" dirty="0" smtClean="0">
                <a:solidFill>
                  <a:srgbClr val="191919"/>
                </a:solidFill>
              </a:rPr>
              <a:t>Your Course </a:t>
            </a:r>
            <a:r>
              <a:rPr lang="en-US" sz="1800" b="1" u="sng" dirty="0">
                <a:solidFill>
                  <a:srgbClr val="191919"/>
                </a:solidFill>
              </a:rPr>
              <a:t>Overview</a:t>
            </a:r>
          </a:p>
          <a:p>
            <a:pPr marL="171450" lvl="1" indent="-107950">
              <a:spcAft>
                <a:spcPts val="600"/>
              </a:spcAft>
              <a:buFont typeface="Arial" panose="020B0604020202020204" pitchFamily="34" charset="0"/>
              <a:buChar char="•"/>
              <a:tabLst>
                <a:tab pos="2971800" algn="r"/>
              </a:tabLst>
            </a:pPr>
            <a:r>
              <a:rPr lang="en-US" sz="1200" dirty="0"/>
              <a:t>This course explains what tools, technologies, and frameworks have been chosen to work with the CI/CD model implemented by CDP, why they were chosen, and the motivation for their </a:t>
            </a:r>
            <a:r>
              <a:rPr lang="en-US" sz="1200" dirty="0" err="1"/>
              <a:t>use.The</a:t>
            </a:r>
            <a:r>
              <a:rPr lang="en-US" sz="1200" dirty="0"/>
              <a:t> purpose of this training is to introduce the tools that are part of the CDP framework.  </a:t>
            </a:r>
            <a:endParaRPr lang="en-US" sz="1200" dirty="0" smtClean="0"/>
          </a:p>
          <a:p>
            <a:pPr marL="171450" lvl="1" indent="-107950">
              <a:spcAft>
                <a:spcPts val="600"/>
              </a:spcAft>
              <a:buFont typeface="Arial" panose="020B0604020202020204" pitchFamily="34" charset="0"/>
              <a:buChar char="•"/>
              <a:tabLst>
                <a:tab pos="2971800" algn="r"/>
              </a:tabLst>
            </a:pPr>
            <a:r>
              <a:rPr lang="en-US" sz="1200" dirty="0" smtClean="0"/>
              <a:t>These </a:t>
            </a:r>
            <a:r>
              <a:rPr lang="en-US" sz="1200" dirty="0"/>
              <a:t>tools are used throughout the framework to support all aspects of CI/CD for microServices.  </a:t>
            </a:r>
            <a:endParaRPr lang="en-US" sz="1200" dirty="0" smtClean="0"/>
          </a:p>
          <a:p>
            <a:pPr marL="171450" lvl="1" indent="-107950">
              <a:spcAft>
                <a:spcPts val="600"/>
              </a:spcAft>
              <a:buFont typeface="Arial" panose="020B0604020202020204" pitchFamily="34" charset="0"/>
              <a:buChar char="•"/>
              <a:tabLst>
                <a:tab pos="2971800" algn="r"/>
              </a:tabLst>
            </a:pPr>
            <a:r>
              <a:rPr lang="en-US" sz="1200" dirty="0" smtClean="0"/>
              <a:t>The </a:t>
            </a:r>
            <a:r>
              <a:rPr lang="en-US" sz="1200" dirty="0"/>
              <a:t>tools discussed in this training are for a java-based microService.  If a different technology is used, the tools will be different.  The tools discussed are organized into several </a:t>
            </a:r>
            <a:r>
              <a:rPr lang="en-US" sz="1200" dirty="0" smtClean="0"/>
              <a:t>divisions</a:t>
            </a:r>
            <a:r>
              <a:rPr lang="en-US" sz="1200" dirty="0"/>
              <a:t>.</a:t>
            </a:r>
            <a:endParaRPr lang="en-US" sz="1200" b="1" u="sng" dirty="0">
              <a:solidFill>
                <a:srgbClr val="191919"/>
              </a:solidFill>
            </a:endParaRPr>
          </a:p>
          <a:p>
            <a:pPr marL="63500" lvl="1" algn="ctr">
              <a:spcAft>
                <a:spcPts val="600"/>
              </a:spcAft>
              <a:tabLst>
                <a:tab pos="2971800" algn="r"/>
              </a:tabLst>
            </a:pPr>
            <a:r>
              <a:rPr lang="en-US" sz="1800" b="1" u="sng" dirty="0" smtClean="0">
                <a:solidFill>
                  <a:srgbClr val="191919"/>
                </a:solidFill>
              </a:rPr>
              <a:t>Intended </a:t>
            </a:r>
            <a:r>
              <a:rPr lang="en-US" sz="1800" b="1" u="sng" dirty="0">
                <a:solidFill>
                  <a:srgbClr val="191919"/>
                </a:solidFill>
              </a:rPr>
              <a:t>Audience</a:t>
            </a:r>
          </a:p>
          <a:p>
            <a:pPr marL="63500" lvl="1" algn="ctr">
              <a:tabLst>
                <a:tab pos="2971800" algn="r"/>
              </a:tabLst>
            </a:pPr>
            <a:r>
              <a:rPr lang="en-US" sz="1200" dirty="0" smtClean="0">
                <a:solidFill>
                  <a:srgbClr val="191919"/>
                </a:solidFill>
              </a:rPr>
              <a:t>Developers, Architects, Solution Architects, Testers, Managers, Scrum Masters, Product Owners, Product Owner Delegates</a:t>
            </a:r>
            <a:endParaRPr lang="en-US" sz="800" dirty="0">
              <a:solidFill>
                <a:srgbClr val="191919"/>
              </a:solidFill>
            </a:endParaRPr>
          </a:p>
          <a:p>
            <a:pPr marL="0" lvl="0" indent="3175" algn="ctr">
              <a:tabLst>
                <a:tab pos="2971800" algn="r"/>
              </a:tabLst>
            </a:pPr>
            <a:r>
              <a:rPr lang="en-US" sz="1800" b="1" u="sng" dirty="0">
                <a:solidFill>
                  <a:srgbClr val="191919"/>
                </a:solidFill>
              </a:rPr>
              <a:t>Prerequisites</a:t>
            </a:r>
          </a:p>
          <a:p>
            <a:pPr marL="63500" lvl="1" algn="ctr">
              <a:tabLst>
                <a:tab pos="2971800" algn="r"/>
              </a:tabLst>
            </a:pPr>
            <a:r>
              <a:rPr lang="en-US" dirty="0" smtClean="0"/>
              <a:t>CDP 101 and 103</a:t>
            </a:r>
            <a:endParaRPr lang="en-US" dirty="0"/>
          </a:p>
          <a:p>
            <a:pPr lvl="2"/>
            <a:endParaRPr lang="en-US" dirty="0" smtClean="0"/>
          </a:p>
        </p:txBody>
      </p:sp>
      <p:sp>
        <p:nvSpPr>
          <p:cNvPr id="12" name="Text Placeholder 2"/>
          <p:cNvSpPr txBox="1">
            <a:spLocks/>
          </p:cNvSpPr>
          <p:nvPr/>
        </p:nvSpPr>
        <p:spPr>
          <a:xfrm>
            <a:off x="4314825" y="1136259"/>
            <a:ext cx="6924675" cy="5102617"/>
          </a:xfrm>
          <a:prstGeom prst="rect">
            <a:avLst/>
          </a:prstGeom>
          <a:ln w="28575">
            <a:solidFill>
              <a:srgbClr val="009FDB"/>
            </a:solidFill>
          </a:ln>
        </p:spPr>
        <p:txBody>
          <a:bodyPr vert="horz" lIns="0" tIns="0" rIns="0" bIns="0" rtlCol="0">
            <a:noAutofit/>
          </a:bodyPr>
          <a:lstStyle>
            <a:lvl1pPr marL="339725" indent="-339725"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 indent="0" algn="ctr"/>
            <a:endParaRPr lang="en-US" sz="1200" b="1" u="sng" dirty="0" smtClean="0">
              <a:solidFill>
                <a:srgbClr val="191919"/>
              </a:solidFill>
            </a:endParaRPr>
          </a:p>
          <a:p>
            <a:pPr marL="114300" indent="0" algn="ctr"/>
            <a:r>
              <a:rPr lang="en-US" sz="2000" b="1" u="sng" dirty="0" smtClean="0">
                <a:solidFill>
                  <a:srgbClr val="191919"/>
                </a:solidFill>
              </a:rPr>
              <a:t>Your Course Outline</a:t>
            </a:r>
          </a:p>
          <a:p>
            <a:pPr marL="342900" lvl="2" indent="-225425">
              <a:spcAft>
                <a:spcPts val="0"/>
              </a:spcAft>
            </a:pPr>
            <a:r>
              <a:rPr lang="en-US" sz="1600" b="1" dirty="0" smtClean="0">
                <a:solidFill>
                  <a:srgbClr val="191919"/>
                </a:solidFill>
              </a:rPr>
              <a:t>Introduction</a:t>
            </a:r>
            <a:endParaRPr lang="en-US" sz="1600" b="1" dirty="0">
              <a:solidFill>
                <a:srgbClr val="191919"/>
              </a:solidFill>
            </a:endParaRPr>
          </a:p>
          <a:p>
            <a:pPr marL="571500" lvl="3" indent="-225425">
              <a:spcAft>
                <a:spcPts val="0"/>
              </a:spcAft>
            </a:pPr>
            <a:r>
              <a:rPr lang="en-US" sz="1600" dirty="0" smtClean="0">
                <a:solidFill>
                  <a:srgbClr val="191919"/>
                </a:solidFill>
              </a:rPr>
              <a:t>Describes </a:t>
            </a:r>
            <a:r>
              <a:rPr lang="en-US" sz="1600" dirty="0">
                <a:solidFill>
                  <a:srgbClr val="191919"/>
                </a:solidFill>
              </a:rPr>
              <a:t>how CDP integrates tools and open-source products together to implement the CI/CD processes.</a:t>
            </a:r>
          </a:p>
          <a:p>
            <a:pPr marL="342900" lvl="2" indent="-225425">
              <a:spcAft>
                <a:spcPts val="0"/>
              </a:spcAft>
            </a:pPr>
            <a:r>
              <a:rPr lang="en-US" sz="1600" b="1" dirty="0" smtClean="0">
                <a:solidFill>
                  <a:srgbClr val="191919"/>
                </a:solidFill>
              </a:rPr>
              <a:t>Workstation</a:t>
            </a:r>
          </a:p>
          <a:p>
            <a:pPr marL="571500" lvl="3" indent="-225425">
              <a:spcAft>
                <a:spcPts val="0"/>
              </a:spcAft>
            </a:pPr>
            <a:r>
              <a:rPr lang="en-US" sz="1600" dirty="0" smtClean="0">
                <a:solidFill>
                  <a:srgbClr val="191919"/>
                </a:solidFill>
              </a:rPr>
              <a:t>Describes </a:t>
            </a:r>
            <a:r>
              <a:rPr lang="en-US" sz="1600" dirty="0">
                <a:solidFill>
                  <a:srgbClr val="191919"/>
                </a:solidFill>
              </a:rPr>
              <a:t>the workstation tools that are used with CDP.</a:t>
            </a:r>
          </a:p>
          <a:p>
            <a:pPr marL="342900" lvl="2" indent="-225425">
              <a:spcAft>
                <a:spcPts val="0"/>
              </a:spcAft>
            </a:pPr>
            <a:r>
              <a:rPr lang="en-US" sz="1600" b="1" dirty="0">
                <a:solidFill>
                  <a:srgbClr val="191919"/>
                </a:solidFill>
              </a:rPr>
              <a:t>CDP </a:t>
            </a:r>
            <a:r>
              <a:rPr lang="en-US" sz="1600" b="1" dirty="0" smtClean="0">
                <a:solidFill>
                  <a:srgbClr val="191919"/>
                </a:solidFill>
              </a:rPr>
              <a:t>Infrastructure</a:t>
            </a:r>
          </a:p>
          <a:p>
            <a:pPr marL="571500" lvl="3" indent="-225425">
              <a:spcAft>
                <a:spcPts val="0"/>
              </a:spcAft>
            </a:pPr>
            <a:r>
              <a:rPr lang="en-US" sz="1600" dirty="0" smtClean="0">
                <a:solidFill>
                  <a:srgbClr val="191919"/>
                </a:solidFill>
              </a:rPr>
              <a:t>Describes </a:t>
            </a:r>
            <a:r>
              <a:rPr lang="en-US" sz="1600" dirty="0">
                <a:solidFill>
                  <a:srgbClr val="191919"/>
                </a:solidFill>
              </a:rPr>
              <a:t>the infrastructure products and tools used by CDP. </a:t>
            </a:r>
            <a:r>
              <a:rPr lang="en-US" sz="1600" dirty="0"/>
              <a:t> </a:t>
            </a:r>
          </a:p>
          <a:p>
            <a:pPr marL="342900" lvl="2" indent="-225425">
              <a:spcAft>
                <a:spcPts val="0"/>
              </a:spcAft>
            </a:pPr>
            <a:r>
              <a:rPr lang="en-US" sz="1600" b="1" dirty="0">
                <a:solidFill>
                  <a:srgbClr val="191919"/>
                </a:solidFill>
              </a:rPr>
              <a:t>Build </a:t>
            </a:r>
            <a:r>
              <a:rPr lang="en-US" sz="1600" b="1" dirty="0" smtClean="0">
                <a:solidFill>
                  <a:srgbClr val="191919"/>
                </a:solidFill>
              </a:rPr>
              <a:t>System</a:t>
            </a:r>
          </a:p>
          <a:p>
            <a:pPr marL="571500" lvl="3" indent="-225425">
              <a:spcAft>
                <a:spcPts val="0"/>
              </a:spcAft>
            </a:pPr>
            <a:r>
              <a:rPr lang="en-US" sz="1600" dirty="0" smtClean="0">
                <a:solidFill>
                  <a:srgbClr val="191919"/>
                </a:solidFill>
              </a:rPr>
              <a:t>Describes </a:t>
            </a:r>
            <a:r>
              <a:rPr lang="en-US" sz="1600" dirty="0">
                <a:solidFill>
                  <a:srgbClr val="191919"/>
                </a:solidFill>
              </a:rPr>
              <a:t>the build system, the tools used to perform the build, the reason why unit testing, code coverage, and code analysis are important, and discusses the java tooling as a concrete example.</a:t>
            </a:r>
          </a:p>
          <a:p>
            <a:pPr marL="342900" lvl="2" indent="-225425">
              <a:spcAft>
                <a:spcPts val="0"/>
              </a:spcAft>
            </a:pPr>
            <a:r>
              <a:rPr lang="en-US" sz="1600" b="1" dirty="0" smtClean="0">
                <a:solidFill>
                  <a:srgbClr val="191919"/>
                </a:solidFill>
              </a:rPr>
              <a:t>Runtime</a:t>
            </a:r>
          </a:p>
          <a:p>
            <a:pPr marL="571500" lvl="3" indent="-225425">
              <a:spcAft>
                <a:spcPts val="0"/>
              </a:spcAft>
            </a:pPr>
            <a:r>
              <a:rPr lang="en-US" sz="1600" dirty="0" smtClean="0">
                <a:solidFill>
                  <a:srgbClr val="191919"/>
                </a:solidFill>
              </a:rPr>
              <a:t>Discusses </a:t>
            </a:r>
            <a:r>
              <a:rPr lang="en-US" sz="1600" dirty="0">
                <a:solidFill>
                  <a:srgbClr val="191919"/>
                </a:solidFill>
              </a:rPr>
              <a:t>the runtime frameworks and products used by CDP to manage the execution of the microService.</a:t>
            </a:r>
          </a:p>
          <a:p>
            <a:pPr marL="342900" lvl="2" indent="-225425">
              <a:spcAft>
                <a:spcPts val="0"/>
              </a:spcAft>
            </a:pPr>
            <a:r>
              <a:rPr lang="en-US" sz="1600" b="1" smtClean="0">
                <a:solidFill>
                  <a:srgbClr val="191919"/>
                </a:solidFill>
              </a:rPr>
              <a:t>Monitoring</a:t>
            </a:r>
          </a:p>
          <a:p>
            <a:pPr marL="571500" lvl="3" indent="-225425">
              <a:spcAft>
                <a:spcPts val="0"/>
              </a:spcAft>
            </a:pPr>
            <a:r>
              <a:rPr lang="en-US" sz="1600" smtClean="0">
                <a:solidFill>
                  <a:srgbClr val="191919"/>
                </a:solidFill>
              </a:rPr>
              <a:t>Discusses </a:t>
            </a:r>
            <a:r>
              <a:rPr lang="en-US" sz="1600" dirty="0">
                <a:solidFill>
                  <a:srgbClr val="191919"/>
                </a:solidFill>
              </a:rPr>
              <a:t>the tools and products used by CDP to capture and analyze the logs, metrics, and alerts and alarms from the microServices.</a:t>
            </a:r>
          </a:p>
        </p:txBody>
      </p:sp>
      <p:grpSp>
        <p:nvGrpSpPr>
          <p:cNvPr id="28" name="Group 27"/>
          <p:cNvGrpSpPr/>
          <p:nvPr/>
        </p:nvGrpSpPr>
        <p:grpSpPr>
          <a:xfrm>
            <a:off x="1096439" y="1096243"/>
            <a:ext cx="2481262" cy="413006"/>
            <a:chOff x="547689" y="577595"/>
            <a:chExt cx="2481262" cy="413006"/>
          </a:xfrm>
        </p:grpSpPr>
        <p:grpSp>
          <p:nvGrpSpPr>
            <p:cNvPr id="20" name="Group 19"/>
            <p:cNvGrpSpPr/>
            <p:nvPr/>
          </p:nvGrpSpPr>
          <p:grpSpPr>
            <a:xfrm>
              <a:off x="547689" y="577595"/>
              <a:ext cx="1344612" cy="413006"/>
              <a:chOff x="1296988" y="571244"/>
              <a:chExt cx="2130441" cy="733335"/>
            </a:xfrm>
          </p:grpSpPr>
          <p:sp>
            <p:nvSpPr>
              <p:cNvPr id="2" name="Diagonal Stripe 1"/>
              <p:cNvSpPr/>
              <p:nvPr/>
            </p:nvSpPr>
            <p:spPr>
              <a:xfrm>
                <a:off x="1296988" y="571244"/>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3" name="Diagonal Stripe 12"/>
              <p:cNvSpPr/>
              <p:nvPr/>
            </p:nvSpPr>
            <p:spPr>
              <a:xfrm>
                <a:off x="1601788"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4" name="Diagonal Stripe 13"/>
              <p:cNvSpPr/>
              <p:nvPr/>
            </p:nvSpPr>
            <p:spPr>
              <a:xfrm>
                <a:off x="1904977"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6" name="Diagonal Stripe 15"/>
              <p:cNvSpPr/>
              <p:nvPr/>
            </p:nvSpPr>
            <p:spPr>
              <a:xfrm>
                <a:off x="2209777" y="571331"/>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7" name="Diagonal Stripe 16"/>
              <p:cNvSpPr/>
              <p:nvPr/>
            </p:nvSpPr>
            <p:spPr>
              <a:xfrm>
                <a:off x="2513959"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18" name="Diagonal Stripe 17"/>
              <p:cNvSpPr/>
              <p:nvPr/>
            </p:nvSpPr>
            <p:spPr>
              <a:xfrm>
                <a:off x="2817829"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grpSp>
        <p:grpSp>
          <p:nvGrpSpPr>
            <p:cNvPr id="21" name="Group 20"/>
            <p:cNvGrpSpPr/>
            <p:nvPr/>
          </p:nvGrpSpPr>
          <p:grpSpPr>
            <a:xfrm>
              <a:off x="1684339" y="577595"/>
              <a:ext cx="1344612" cy="413006"/>
              <a:chOff x="1296988" y="571244"/>
              <a:chExt cx="2130441" cy="733335"/>
            </a:xfrm>
          </p:grpSpPr>
          <p:sp>
            <p:nvSpPr>
              <p:cNvPr id="22" name="Diagonal Stripe 21"/>
              <p:cNvSpPr/>
              <p:nvPr/>
            </p:nvSpPr>
            <p:spPr>
              <a:xfrm>
                <a:off x="1296988" y="571244"/>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3" name="Diagonal Stripe 22"/>
              <p:cNvSpPr/>
              <p:nvPr/>
            </p:nvSpPr>
            <p:spPr>
              <a:xfrm>
                <a:off x="1601788"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4" name="Diagonal Stripe 23"/>
              <p:cNvSpPr/>
              <p:nvPr/>
            </p:nvSpPr>
            <p:spPr>
              <a:xfrm>
                <a:off x="1904977"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5" name="Diagonal Stripe 24"/>
              <p:cNvSpPr/>
              <p:nvPr/>
            </p:nvSpPr>
            <p:spPr>
              <a:xfrm>
                <a:off x="2209777" y="571331"/>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6" name="Diagonal Stripe 25"/>
              <p:cNvSpPr/>
              <p:nvPr/>
            </p:nvSpPr>
            <p:spPr>
              <a:xfrm>
                <a:off x="2513959" y="571331"/>
                <a:ext cx="609600" cy="733248"/>
              </a:xfrm>
              <a:prstGeom prst="diagStrip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sp>
            <p:nvSpPr>
              <p:cNvPr id="27" name="Diagonal Stripe 26"/>
              <p:cNvSpPr/>
              <p:nvPr/>
            </p:nvSpPr>
            <p:spPr>
              <a:xfrm>
                <a:off x="2817829" y="571244"/>
                <a:ext cx="609600" cy="733248"/>
              </a:xfrm>
              <a:prstGeom prst="diagStrip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solidFill>
                    <a:schemeClr val="tx1"/>
                  </a:solidFill>
                </a:endParaRPr>
              </a:p>
            </p:txBody>
          </p:sp>
        </p:grpSp>
      </p:grpSp>
      <p:sp>
        <p:nvSpPr>
          <p:cNvPr id="30" name="Rectangle 29"/>
          <p:cNvSpPr/>
          <p:nvPr/>
        </p:nvSpPr>
        <p:spPr>
          <a:xfrm>
            <a:off x="1235410" y="613039"/>
            <a:ext cx="2380391" cy="523220"/>
          </a:xfrm>
          <a:prstGeom prst="rect">
            <a:avLst/>
          </a:prstGeom>
          <a:noFill/>
        </p:spPr>
        <p:txBody>
          <a:bodyPr wrap="square" lIns="91440" tIns="45720" rIns="91440" bIns="45720">
            <a:spAutoFit/>
          </a:bodyPr>
          <a:lstStyle/>
          <a:p>
            <a:r>
              <a:rPr lang="en-US" sz="2800" b="1" dirty="0" smtClean="0">
                <a:ln w="0"/>
                <a:solidFill>
                  <a:schemeClr val="tx2"/>
                </a:solidFill>
                <a:effectLst>
                  <a:reflection blurRad="6350" stA="53000" endA="300" endPos="35500" dir="5400000" sy="-90000" algn="bl" rotWithShape="0"/>
                </a:effectLst>
              </a:rPr>
              <a:t>Q</a:t>
            </a:r>
            <a:r>
              <a:rPr lang="en-US" sz="2400" b="1" dirty="0" smtClean="0">
                <a:ln w="0"/>
                <a:solidFill>
                  <a:schemeClr val="tx2"/>
                </a:solidFill>
                <a:effectLst>
                  <a:reflection blurRad="6350" stA="53000" endA="300" endPos="35500" dir="5400000" sy="-90000" algn="bl" rotWithShape="0"/>
                </a:effectLst>
              </a:rPr>
              <a:t>uick </a:t>
            </a:r>
            <a:r>
              <a:rPr lang="en-US" sz="2800" b="1" dirty="0" smtClean="0">
                <a:ln w="0"/>
                <a:solidFill>
                  <a:schemeClr val="tx2"/>
                </a:solidFill>
                <a:effectLst>
                  <a:reflection blurRad="6350" stA="53000" endA="300" endPos="35500" dir="5400000" sy="-90000" algn="bl" rotWithShape="0"/>
                </a:effectLst>
              </a:rPr>
              <a:t>V</a:t>
            </a:r>
            <a:r>
              <a:rPr lang="en-US" sz="2400" b="1" dirty="0" smtClean="0">
                <a:ln w="0"/>
                <a:solidFill>
                  <a:schemeClr val="tx2"/>
                </a:solidFill>
                <a:effectLst>
                  <a:reflection blurRad="6350" stA="53000" endA="300" endPos="35500" dir="5400000" sy="-90000" algn="bl" rotWithShape="0"/>
                </a:effectLst>
              </a:rPr>
              <a:t>iew </a:t>
            </a:r>
            <a:r>
              <a:rPr lang="en-US" sz="2800" b="1" dirty="0" smtClean="0">
                <a:ln w="0"/>
                <a:solidFill>
                  <a:schemeClr val="tx2"/>
                </a:solidFill>
                <a:effectLst>
                  <a:reflection blurRad="6350" stA="53000" endA="300" endPos="35500" dir="5400000" sy="-90000" algn="bl" rotWithShape="0"/>
                </a:effectLst>
              </a:rPr>
              <a:t>P</a:t>
            </a:r>
            <a:r>
              <a:rPr lang="en-US" sz="2400" b="1" dirty="0" smtClean="0">
                <a:ln w="0"/>
                <a:solidFill>
                  <a:schemeClr val="tx2"/>
                </a:solidFill>
                <a:effectLst>
                  <a:reflection blurRad="6350" stA="53000" endA="300" endPos="35500" dir="5400000" sy="-90000" algn="bl" rotWithShape="0"/>
                </a:effectLst>
              </a:rPr>
              <a:t>age</a:t>
            </a:r>
          </a:p>
        </p:txBody>
      </p:sp>
    </p:spTree>
    <p:extLst>
      <p:ext uri="{BB962C8B-B14F-4D97-AF65-F5344CB8AC3E}">
        <p14:creationId xmlns:p14="http://schemas.microsoft.com/office/powerpoint/2010/main" val="22385753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30</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CDP uses AAF as the security framework</a:t>
            </a:r>
          </a:p>
          <a:p>
            <a:pPr lvl="1">
              <a:spcAft>
                <a:spcPts val="400"/>
              </a:spcAft>
            </a:pPr>
            <a:r>
              <a:rPr lang="en-US" dirty="0" smtClean="0"/>
              <a:t>AAF uses namespaces…</a:t>
            </a:r>
          </a:p>
          <a:p>
            <a:pPr marL="1025525" lvl="4" indent="-111125">
              <a:spcAft>
                <a:spcPts val="400"/>
              </a:spcAft>
              <a:buNone/>
            </a:pPr>
            <a:r>
              <a:rPr lang="en-US" dirty="0" smtClean="0"/>
              <a:t>…to define ownership and control domains.</a:t>
            </a:r>
          </a:p>
          <a:p>
            <a:pPr marL="1025525" lvl="4" indent="-111125">
              <a:spcAft>
                <a:spcPts val="400"/>
              </a:spcAft>
              <a:buNone/>
            </a:pPr>
            <a:r>
              <a:rPr lang="en-US" dirty="0" smtClean="0"/>
              <a:t>…to define resources.</a:t>
            </a:r>
          </a:p>
          <a:p>
            <a:pPr lvl="2">
              <a:spcAft>
                <a:spcPts val="400"/>
              </a:spcAft>
            </a:pPr>
            <a:endParaRPr lang="en-US" dirty="0" smtClean="0"/>
          </a:p>
          <a:p>
            <a:pPr lvl="1">
              <a:spcAft>
                <a:spcPts val="400"/>
              </a:spcAft>
            </a:pPr>
            <a:r>
              <a:rPr lang="en-US" dirty="0" smtClean="0"/>
              <a:t>AAF defines permissions that define types of access to controlled resources.</a:t>
            </a:r>
            <a:endParaRPr lang="en-US" dirty="0"/>
          </a:p>
          <a:p>
            <a:pPr lvl="1">
              <a:spcAft>
                <a:spcPts val="400"/>
              </a:spcAft>
            </a:pPr>
            <a:r>
              <a:rPr lang="en-US" dirty="0" smtClean="0"/>
              <a:t>AAF uses rules to grant or revoke privileges to resources.</a:t>
            </a:r>
          </a:p>
          <a:p>
            <a:pPr indent="-228600"/>
            <a:endParaRPr lang="en-US" sz="1400" dirty="0" smtClean="0"/>
          </a:p>
          <a:p>
            <a:pPr indent="-228600"/>
            <a:r>
              <a:rPr lang="en-US" dirty="0" smtClean="0"/>
              <a:t>Each microService will be identified using its own namespace</a:t>
            </a:r>
          </a:p>
        </p:txBody>
      </p:sp>
      <p:sp>
        <p:nvSpPr>
          <p:cNvPr id="4" name="Title 3"/>
          <p:cNvSpPr>
            <a:spLocks noGrp="1"/>
          </p:cNvSpPr>
          <p:nvPr>
            <p:ph type="title"/>
          </p:nvPr>
        </p:nvSpPr>
        <p:spPr/>
        <p:txBody>
          <a:bodyPr/>
          <a:lstStyle/>
          <a:p>
            <a:r>
              <a:rPr lang="en-US" dirty="0" smtClean="0"/>
              <a:t>Security</a:t>
            </a:r>
            <a:endParaRPr lang="en-US" dirty="0"/>
          </a:p>
        </p:txBody>
      </p:sp>
      <p:sp>
        <p:nvSpPr>
          <p:cNvPr id="20" name="Oval 19" title="Section circle"/>
          <p:cNvSpPr/>
          <p:nvPr/>
        </p:nvSpPr>
        <p:spPr>
          <a:xfrm>
            <a:off x="1090417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0788288"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105596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1" name="Oval 30" title="Section circle"/>
          <p:cNvSpPr/>
          <p:nvPr/>
        </p:nvSpPr>
        <p:spPr>
          <a:xfrm>
            <a:off x="1044380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3" name="Oval 32" title="Section circle"/>
          <p:cNvSpPr/>
          <p:nvPr/>
        </p:nvSpPr>
        <p:spPr>
          <a:xfrm>
            <a:off x="10213612"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4" name="Oval 33" title="Section circle"/>
          <p:cNvSpPr/>
          <p:nvPr/>
        </p:nvSpPr>
        <p:spPr>
          <a:xfrm>
            <a:off x="11476038" y="277676"/>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5" name="Oval 34" title="Section circle"/>
          <p:cNvSpPr/>
          <p:nvPr/>
        </p:nvSpPr>
        <p:spPr>
          <a:xfrm>
            <a:off x="11365872" y="277676"/>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6" name="Oval 35" title="Section circle"/>
          <p:cNvSpPr/>
          <p:nvPr/>
        </p:nvSpPr>
        <p:spPr>
          <a:xfrm>
            <a:off x="11248530" y="278066"/>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1132776" y="277676"/>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8" name="Oval 37" title="Section circle"/>
          <p:cNvSpPr/>
          <p:nvPr/>
        </p:nvSpPr>
        <p:spPr>
          <a:xfrm>
            <a:off x="11018476" y="278066"/>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Rectangle 17"/>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Infrastructure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3658047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Check Your Progress</a:t>
            </a:r>
            <a:endParaRPr lang="en-US" dirty="0"/>
          </a:p>
        </p:txBody>
      </p:sp>
      <p:sp>
        <p:nvSpPr>
          <p:cNvPr id="2" name="Slide Number Placeholder 1"/>
          <p:cNvSpPr>
            <a:spLocks noGrp="1"/>
          </p:cNvSpPr>
          <p:nvPr>
            <p:ph type="sldNum" sz="quarter" idx="11"/>
          </p:nvPr>
        </p:nvSpPr>
        <p:spPr>
          <a:xfrm>
            <a:off x="490939" y="6276976"/>
            <a:ext cx="220663" cy="225425"/>
          </a:xfrm>
        </p:spPr>
        <p:txBody>
          <a:bodyPr/>
          <a:lstStyle/>
          <a:p>
            <a:pPr>
              <a:defRPr/>
            </a:pPr>
            <a:fld id="{F98AD551-1896-6D44-B0B1-213AAAED08DA}" type="slidenum">
              <a:rPr lang="en-US" smtClean="0"/>
              <a:pPr>
                <a:defRPr/>
              </a:pPr>
              <a:t>31</a:t>
            </a:fld>
            <a:r>
              <a:rPr lang="en-US" dirty="0" smtClean="0"/>
              <a:t> </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6669858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24852518"/>
              </p:ext>
            </p:extLst>
          </p:nvPr>
        </p:nvGraphicFramePr>
        <p:xfrm>
          <a:off x="488897" y="2548114"/>
          <a:ext cx="11211106" cy="2225040"/>
        </p:xfrm>
        <a:graphic>
          <a:graphicData uri="http://schemas.openxmlformats.org/drawingml/2006/table">
            <a:tbl>
              <a:tblPr firstRow="1" bandRow="1">
                <a:tableStyleId>{5940675A-B579-460E-94D1-54222C63F5DA}</a:tableStyleId>
              </a:tblPr>
              <a:tblGrid>
                <a:gridCol w="8912278"/>
                <a:gridCol w="2298828"/>
              </a:tblGrid>
              <a:tr h="370840">
                <a:tc>
                  <a:txBody>
                    <a:bodyPr/>
                    <a:lstStyle/>
                    <a:p>
                      <a:r>
                        <a:rPr lang="en-US" dirty="0" smtClean="0"/>
                        <a:t>Every microService deployed into production must be registered in the microService Catalog.</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microService catalog contains all of the technical information about the microService.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ECO actually manages</a:t>
                      </a:r>
                      <a:r>
                        <a:rPr lang="en-US" baseline="0" dirty="0" smtClean="0"/>
                        <a:t> the pipeline used to build a microService.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ECO provides templates to assist in the generation of different types of microServices.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Changes to the Git repository cannot be detected by ECO.</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a:t>
                      </a:r>
                      <a:r>
                        <a:rPr lang="en-US" dirty="0" err="1" smtClean="0"/>
                        <a:t>Git</a:t>
                      </a:r>
                      <a:r>
                        <a:rPr lang="en-US" dirty="0" smtClean="0"/>
                        <a:t> “commit” command commits your changes to</a:t>
                      </a:r>
                      <a:r>
                        <a:rPr lang="en-US" baseline="0" dirty="0" smtClean="0"/>
                        <a:t> the remote repository.</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3162373" y="1608484"/>
            <a:ext cx="3257623" cy="584775"/>
          </a:xfrm>
          <a:prstGeom prst="rect">
            <a:avLst/>
          </a:prstGeom>
          <a:noFill/>
        </p:spPr>
        <p:txBody>
          <a:bodyPr wrap="none" lIns="91440" tIns="45720" rIns="91440" bIns="45720">
            <a:spAutoFit/>
          </a:bodyPr>
          <a:lstStyle/>
          <a:p>
            <a:pPr algn="ctr"/>
            <a:r>
              <a:rPr lang="en-US" sz="32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Infrastructure</a:t>
            </a:r>
            <a:endParaRPr lang="en-US" sz="32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Slide Number Placeholder 1"/>
          <p:cNvSpPr>
            <a:spLocks noGrp="1"/>
          </p:cNvSpPr>
          <p:nvPr>
            <p:ph type="sldNum" sz="quarter" idx="11"/>
          </p:nvPr>
        </p:nvSpPr>
        <p:spPr>
          <a:xfrm>
            <a:off x="488897" y="6378576"/>
            <a:ext cx="220663" cy="225425"/>
          </a:xfrm>
        </p:spPr>
        <p:txBody>
          <a:bodyPr/>
          <a:lstStyle/>
          <a:p>
            <a:pPr>
              <a:defRPr/>
            </a:pPr>
            <a:r>
              <a:rPr lang="en-US" dirty="0" smtClean="0"/>
              <a:t>30</a:t>
            </a:r>
            <a:endParaRPr lang="en-US" dirty="0"/>
          </a:p>
        </p:txBody>
      </p:sp>
      <p:sp>
        <p:nvSpPr>
          <p:cNvPr id="8" name="TextBox 7"/>
          <p:cNvSpPr txBox="1"/>
          <p:nvPr/>
        </p:nvSpPr>
        <p:spPr>
          <a:xfrm rot="20708730">
            <a:off x="8913382" y="745138"/>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20493616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endParaRPr lang="en-US" u="sng" dirty="0" smtClean="0"/>
          </a:p>
          <a:p>
            <a:r>
              <a:rPr lang="en-US" dirty="0">
                <a:solidFill>
                  <a:srgbClr val="959595"/>
                </a:solidFill>
              </a:rPr>
              <a:t>Introduction</a:t>
            </a:r>
          </a:p>
          <a:p>
            <a:r>
              <a:rPr lang="en-US" dirty="0">
                <a:solidFill>
                  <a:srgbClr val="959595"/>
                </a:solidFill>
              </a:rPr>
              <a:t>Workstation</a:t>
            </a:r>
          </a:p>
          <a:p>
            <a:r>
              <a:rPr lang="en-US" dirty="0">
                <a:solidFill>
                  <a:srgbClr val="959595"/>
                </a:solidFill>
              </a:rPr>
              <a:t>CDP Infrastructure</a:t>
            </a:r>
          </a:p>
          <a:p>
            <a:r>
              <a:rPr lang="en-US" sz="3200" b="1" i="1" u="sng" dirty="0"/>
              <a:t>Build System</a:t>
            </a:r>
          </a:p>
          <a:p>
            <a:r>
              <a:rPr lang="en-US" dirty="0" smtClean="0">
                <a:solidFill>
                  <a:srgbClr val="959595"/>
                </a:solidFill>
              </a:rPr>
              <a:t>Runtime</a:t>
            </a:r>
          </a:p>
          <a:p>
            <a:r>
              <a:rPr lang="en-US" dirty="0" smtClean="0">
                <a:solidFill>
                  <a:srgbClr val="959595"/>
                </a:solidFill>
              </a:rPr>
              <a:t>Monitoring</a:t>
            </a:r>
            <a:endParaRPr lang="en-US" dirty="0">
              <a:solidFill>
                <a:srgbClr val="959595"/>
              </a:solidFill>
            </a:endParaRPr>
          </a:p>
          <a:p>
            <a:endParaRPr lang="en-US" dirty="0" smtClean="0">
              <a:solidFill>
                <a:srgbClr val="959595"/>
              </a:solidFill>
            </a:endParaRPr>
          </a:p>
          <a:p>
            <a:endParaRPr lang="en-US" dirty="0" smtClean="0">
              <a:solidFill>
                <a:srgbClr val="959595"/>
              </a:solidFill>
            </a:endParaRP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graphicFrame>
        <p:nvGraphicFramePr>
          <p:cNvPr id="4" name="Diagram 3"/>
          <p:cNvGraphicFramePr/>
          <p:nvPr>
            <p:extLst>
              <p:ext uri="{D42A27DB-BD31-4B8C-83A1-F6EECF244321}">
                <p14:modId xmlns:p14="http://schemas.microsoft.com/office/powerpoint/2010/main" val="3111683023"/>
              </p:ext>
            </p:extLst>
          </p:nvPr>
        </p:nvGraphicFramePr>
        <p:xfrm>
          <a:off x="5534440" y="1465346"/>
          <a:ext cx="4327739" cy="41606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1"/>
          <p:cNvSpPr>
            <a:spLocks noGrp="1"/>
          </p:cNvSpPr>
          <p:nvPr>
            <p:ph type="sldNum" sz="quarter" idx="11"/>
          </p:nvPr>
        </p:nvSpPr>
        <p:spPr>
          <a:xfrm>
            <a:off x="488897" y="6378576"/>
            <a:ext cx="220663" cy="225425"/>
          </a:xfrm>
        </p:spPr>
        <p:txBody>
          <a:bodyPr/>
          <a:lstStyle/>
          <a:p>
            <a:pPr>
              <a:defRPr/>
            </a:pPr>
            <a:r>
              <a:rPr lang="en-US" dirty="0" smtClean="0"/>
              <a:t>31</a:t>
            </a:r>
            <a:endParaRPr lang="en-US" dirty="0"/>
          </a:p>
        </p:txBody>
      </p:sp>
    </p:spTree>
    <p:extLst>
      <p:ext uri="{BB962C8B-B14F-4D97-AF65-F5344CB8AC3E}">
        <p14:creationId xmlns:p14="http://schemas.microsoft.com/office/powerpoint/2010/main" val="32651964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34</a:t>
            </a:fld>
            <a:r>
              <a:rPr lang="en-US" dirty="0" smtClean="0"/>
              <a:t> </a:t>
            </a:r>
            <a:endParaRPr lang="en-US" dirty="0"/>
          </a:p>
        </p:txBody>
      </p:sp>
      <p:sp>
        <p:nvSpPr>
          <p:cNvPr id="4" name="Title 3"/>
          <p:cNvSpPr>
            <a:spLocks noGrp="1"/>
          </p:cNvSpPr>
          <p:nvPr>
            <p:ph type="title"/>
          </p:nvPr>
        </p:nvSpPr>
        <p:spPr/>
        <p:txBody>
          <a:bodyPr/>
          <a:lstStyle/>
          <a:p>
            <a:r>
              <a:rPr lang="en-US" dirty="0" smtClean="0"/>
              <a:t>Jenkins</a:t>
            </a:r>
            <a:endParaRPr lang="en-US" dirty="0"/>
          </a:p>
        </p:txBody>
      </p:sp>
      <p:sp>
        <p:nvSpPr>
          <p:cNvPr id="5" name="Oval 4" title="Section circle"/>
          <p:cNvSpPr/>
          <p:nvPr/>
        </p:nvSpPr>
        <p:spPr>
          <a:xfrm>
            <a:off x="102108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6" name="Oval 5" title="Section circle"/>
          <p:cNvSpPr/>
          <p:nvPr/>
        </p:nvSpPr>
        <p:spPr>
          <a:xfrm>
            <a:off x="1009491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7" name="Oval 6" title="Section circle"/>
          <p:cNvSpPr/>
          <p:nvPr/>
        </p:nvSpPr>
        <p:spPr>
          <a:xfrm>
            <a:off x="998061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8" name="Oval 7" title="Section circle"/>
          <p:cNvSpPr/>
          <p:nvPr/>
        </p:nvSpPr>
        <p:spPr>
          <a:xfrm>
            <a:off x="986631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9" name="Oval 8" title="Section circle"/>
          <p:cNvSpPr/>
          <p:nvPr/>
        </p:nvSpPr>
        <p:spPr>
          <a:xfrm>
            <a:off x="9750424"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1" name="Oval 10" title="Section circle"/>
          <p:cNvSpPr/>
          <p:nvPr/>
        </p:nvSpPr>
        <p:spPr>
          <a:xfrm>
            <a:off x="1090417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2" name="Oval 11" title="Section circle"/>
          <p:cNvSpPr/>
          <p:nvPr/>
        </p:nvSpPr>
        <p:spPr>
          <a:xfrm>
            <a:off x="10788288"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3" name="Oval 12" title="Section circle"/>
          <p:cNvSpPr/>
          <p:nvPr/>
        </p:nvSpPr>
        <p:spPr>
          <a:xfrm>
            <a:off x="106739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4" name="Oval 13" title="Section circle"/>
          <p:cNvSpPr/>
          <p:nvPr/>
        </p:nvSpPr>
        <p:spPr>
          <a:xfrm>
            <a:off x="105596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1044380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Oval 15" title="Section circle"/>
          <p:cNvSpPr/>
          <p:nvPr/>
        </p:nvSpPr>
        <p:spPr>
          <a:xfrm>
            <a:off x="103295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021361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1248530"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1132776"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2" name="Oval 21" title="Section circle"/>
          <p:cNvSpPr/>
          <p:nvPr/>
        </p:nvSpPr>
        <p:spPr>
          <a:xfrm>
            <a:off x="11018476"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3" name="Oval 22" title="Section circle"/>
          <p:cNvSpPr/>
          <p:nvPr/>
        </p:nvSpPr>
        <p:spPr>
          <a:xfrm>
            <a:off x="11480871" y="2764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6" name="Text Placeholder 25"/>
          <p:cNvSpPr>
            <a:spLocks noGrp="1"/>
          </p:cNvSpPr>
          <p:nvPr>
            <p:ph type="body" sz="quarter" idx="13"/>
          </p:nvPr>
        </p:nvSpPr>
        <p:spPr>
          <a:xfrm>
            <a:off x="488897" y="1139825"/>
            <a:ext cx="11211106" cy="3352713"/>
          </a:xfrm>
          <a:prstGeom prst="rect">
            <a:avLst/>
          </a:prstGeom>
          <a:noFill/>
        </p:spPr>
        <p:txBody>
          <a:bodyPr wrap="square" lIns="91440" tIns="45720" rIns="91440" bIns="45720">
            <a:spAutoFit/>
          </a:bodyPr>
          <a:lstStyle/>
          <a:p>
            <a:r>
              <a:rPr lang="en-US" b="1" i="1" dirty="0"/>
              <a:t>Jenkins</a:t>
            </a:r>
            <a:r>
              <a:rPr lang="en-US" dirty="0"/>
              <a:t> is an open-source automation </a:t>
            </a:r>
            <a:r>
              <a:rPr lang="en-US" dirty="0" smtClean="0"/>
              <a:t>server</a:t>
            </a:r>
            <a:endParaRPr lang="en-US" dirty="0"/>
          </a:p>
          <a:p>
            <a:pPr lvl="1"/>
            <a:r>
              <a:rPr lang="en-US" dirty="0"/>
              <a:t>Jenkins is a free, open-source, automation server.  It is highly configurable, and it’s behavior can be extended through the use of plugins. </a:t>
            </a:r>
          </a:p>
          <a:p>
            <a:pPr lvl="2"/>
            <a:r>
              <a:rPr lang="en-US" dirty="0"/>
              <a:t>Jenkins can be configured by installing plugins to add nearly any capability.</a:t>
            </a:r>
          </a:p>
          <a:p>
            <a:pPr lvl="2"/>
            <a:r>
              <a:rPr lang="en-US" dirty="0"/>
              <a:t>Jenkins can support building and deploying software in an automated way.</a:t>
            </a:r>
          </a:p>
          <a:p>
            <a:pPr lvl="2"/>
            <a:r>
              <a:rPr lang="en-US" dirty="0"/>
              <a:t>Typical use of Jenkins is to create and run “Jobs”. </a:t>
            </a:r>
          </a:p>
          <a:p>
            <a:pPr lvl="2"/>
            <a:r>
              <a:rPr lang="en-US" dirty="0"/>
              <a:t>Jenkins was extended using “pipeline” plugins.</a:t>
            </a:r>
          </a:p>
          <a:p>
            <a:pPr lvl="1"/>
            <a:endParaRPr lang="en-US" dirty="0"/>
          </a:p>
          <a:p>
            <a:r>
              <a:rPr lang="en-US" dirty="0"/>
              <a:t>Jenkins pipeline support is used to implement the CI/CD </a:t>
            </a:r>
            <a:r>
              <a:rPr lang="en-US" dirty="0" smtClean="0"/>
              <a:t>processes</a:t>
            </a:r>
            <a:endParaRPr lang="en-US" dirty="0"/>
          </a:p>
          <a:p>
            <a:pPr lvl="1"/>
            <a:r>
              <a:rPr lang="en-US" dirty="0"/>
              <a:t>There is a “</a:t>
            </a:r>
            <a:r>
              <a:rPr lang="en-US" i="1" dirty="0" err="1"/>
              <a:t>jenkinsfile</a:t>
            </a:r>
            <a:r>
              <a:rPr lang="en-US" dirty="0"/>
              <a:t>” added to the root of your microService project.</a:t>
            </a:r>
          </a:p>
          <a:p>
            <a:pPr lvl="2"/>
            <a:r>
              <a:rPr lang="en-US" dirty="0"/>
              <a:t>The “</a:t>
            </a:r>
            <a:r>
              <a:rPr lang="en-US" i="1" dirty="0" err="1"/>
              <a:t>jenkinsfile</a:t>
            </a:r>
            <a:r>
              <a:rPr lang="en-US" dirty="0"/>
              <a:t>” is a scripted definition of the pipeline, used by Jenkins for your microService.</a:t>
            </a:r>
          </a:p>
        </p:txBody>
      </p:sp>
      <p:sp>
        <p:nvSpPr>
          <p:cNvPr id="27" name="Rectangle 26"/>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 System</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712622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35</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Jenkins can run maven and ant projects as well as scripts</a:t>
            </a:r>
          </a:p>
          <a:p>
            <a:pPr lvl="1"/>
            <a:r>
              <a:rPr lang="en-US" dirty="0" smtClean="0"/>
              <a:t>This allows Jenkins to perform just about any “build” type operation that may be required for nearly any project.</a:t>
            </a:r>
          </a:p>
          <a:p>
            <a:pPr lvl="2"/>
            <a:r>
              <a:rPr lang="en-US" dirty="0" smtClean="0"/>
              <a:t>Nearly any tool that can be run from a command-line can be executed under Jenkins.</a:t>
            </a:r>
          </a:p>
          <a:p>
            <a:pPr lvl="2"/>
            <a:r>
              <a:rPr lang="en-US" dirty="0" smtClean="0"/>
              <a:t>Jenkins can be used to:</a:t>
            </a:r>
          </a:p>
          <a:p>
            <a:pPr marL="911225" lvl="3" indent="0">
              <a:buNone/>
            </a:pPr>
            <a:r>
              <a:rPr lang="en-US" dirty="0" smtClean="0"/>
              <a:t>….construct (compile, translate, or assemble) the </a:t>
            </a:r>
            <a:r>
              <a:rPr lang="en-US" dirty="0" err="1" smtClean="0"/>
              <a:t>microService</a:t>
            </a:r>
            <a:r>
              <a:rPr lang="en-US" dirty="0" smtClean="0"/>
              <a:t>.</a:t>
            </a:r>
          </a:p>
          <a:p>
            <a:pPr marL="911225" lvl="3" indent="0">
              <a:buNone/>
            </a:pPr>
            <a:r>
              <a:rPr lang="en-US" dirty="0" smtClean="0"/>
              <a:t>…package the </a:t>
            </a:r>
            <a:r>
              <a:rPr lang="en-US" dirty="0" err="1" smtClean="0"/>
              <a:t>microService</a:t>
            </a:r>
            <a:r>
              <a:rPr lang="en-US" dirty="0" smtClean="0"/>
              <a:t>.</a:t>
            </a:r>
          </a:p>
          <a:p>
            <a:pPr marL="911225" lvl="3" indent="0">
              <a:buNone/>
            </a:pPr>
            <a:r>
              <a:rPr lang="en-US" dirty="0" smtClean="0"/>
              <a:t>…test the </a:t>
            </a:r>
            <a:r>
              <a:rPr lang="en-US" dirty="0" err="1" smtClean="0"/>
              <a:t>microService</a:t>
            </a:r>
            <a:r>
              <a:rPr lang="en-US" dirty="0" smtClean="0"/>
              <a:t>.</a:t>
            </a:r>
          </a:p>
          <a:p>
            <a:pPr marL="911225" lvl="3" indent="0">
              <a:buNone/>
            </a:pPr>
            <a:r>
              <a:rPr lang="en-US" dirty="0" smtClean="0"/>
              <a:t>…run source code analysis tools.</a:t>
            </a:r>
          </a:p>
          <a:p>
            <a:pPr marL="911225" lvl="3" indent="0">
              <a:buNone/>
            </a:pPr>
            <a:r>
              <a:rPr lang="en-US" dirty="0" smtClean="0"/>
              <a:t>…run test coverage analysis tools.</a:t>
            </a:r>
          </a:p>
          <a:p>
            <a:pPr marL="911225" lvl="3" indent="0">
              <a:buNone/>
            </a:pPr>
            <a:r>
              <a:rPr lang="en-US" dirty="0" smtClean="0"/>
              <a:t>…deploy the package into a repository.</a:t>
            </a:r>
            <a:endParaRPr lang="en-US" dirty="0"/>
          </a:p>
          <a:p>
            <a:pPr marL="911225" lvl="3" indent="0">
              <a:buNone/>
            </a:pPr>
            <a:r>
              <a:rPr lang="en-US" dirty="0" smtClean="0"/>
              <a:t>         …and Jenkins can be used to do much, much more.</a:t>
            </a:r>
            <a:endParaRPr lang="en-US" dirty="0"/>
          </a:p>
          <a:p>
            <a:pPr lvl="1"/>
            <a:endParaRPr lang="en-US" dirty="0" smtClean="0"/>
          </a:p>
          <a:p>
            <a:pPr lvl="1"/>
            <a:endParaRPr lang="en-US" dirty="0"/>
          </a:p>
        </p:txBody>
      </p:sp>
      <p:sp>
        <p:nvSpPr>
          <p:cNvPr id="4" name="Title 3"/>
          <p:cNvSpPr>
            <a:spLocks noGrp="1"/>
          </p:cNvSpPr>
          <p:nvPr>
            <p:ph type="title"/>
          </p:nvPr>
        </p:nvSpPr>
        <p:spPr/>
        <p:txBody>
          <a:bodyPr/>
          <a:lstStyle/>
          <a:p>
            <a:r>
              <a:rPr lang="en-US" dirty="0" smtClean="0"/>
              <a:t>Jenkins</a:t>
            </a:r>
            <a:endParaRPr lang="en-US" dirty="0"/>
          </a:p>
        </p:txBody>
      </p:sp>
      <p:sp>
        <p:nvSpPr>
          <p:cNvPr id="11" name="Oval 10" title="Section circle"/>
          <p:cNvSpPr/>
          <p:nvPr/>
        </p:nvSpPr>
        <p:spPr>
          <a:xfrm>
            <a:off x="102108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2" name="Oval 11" title="Section circle"/>
          <p:cNvSpPr/>
          <p:nvPr/>
        </p:nvSpPr>
        <p:spPr>
          <a:xfrm>
            <a:off x="1009491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998061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4" name="Oval 13" title="Section circle"/>
          <p:cNvSpPr/>
          <p:nvPr/>
        </p:nvSpPr>
        <p:spPr>
          <a:xfrm>
            <a:off x="98663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5" name="Oval 14" title="Section circle"/>
          <p:cNvSpPr/>
          <p:nvPr/>
        </p:nvSpPr>
        <p:spPr>
          <a:xfrm>
            <a:off x="9750424"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Oval 15" title="Section circle"/>
          <p:cNvSpPr/>
          <p:nvPr/>
        </p:nvSpPr>
        <p:spPr>
          <a:xfrm>
            <a:off x="1090417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0788288"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Oval 17" title="Section circle"/>
          <p:cNvSpPr/>
          <p:nvPr/>
        </p:nvSpPr>
        <p:spPr>
          <a:xfrm>
            <a:off x="106739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05596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044380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03295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2" name="Oval 21" title="Section circle"/>
          <p:cNvSpPr/>
          <p:nvPr/>
        </p:nvSpPr>
        <p:spPr>
          <a:xfrm>
            <a:off x="1021361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5" name="Oval 24" title="Section circle"/>
          <p:cNvSpPr/>
          <p:nvPr/>
        </p:nvSpPr>
        <p:spPr>
          <a:xfrm>
            <a:off x="11248530"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6" name="Oval 25" title="Section circle"/>
          <p:cNvSpPr/>
          <p:nvPr/>
        </p:nvSpPr>
        <p:spPr>
          <a:xfrm>
            <a:off x="11132776"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7" name="Oval 26" title="Section circle"/>
          <p:cNvSpPr/>
          <p:nvPr/>
        </p:nvSpPr>
        <p:spPr>
          <a:xfrm>
            <a:off x="11018476"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11480871" y="2764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8" name="Rectangle 27"/>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 System</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905906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065840" y="4222834"/>
            <a:ext cx="1152939" cy="1222513"/>
          </a:xfrm>
          <a:prstGeom prst="rect">
            <a:avLst/>
          </a:prstGeom>
          <a:solidFill>
            <a:schemeClr val="tx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Jenkins Master</a:t>
            </a:r>
            <a:endParaRPr lang="en-US" dirty="0"/>
          </a:p>
        </p:txBody>
      </p:sp>
      <p:sp>
        <p:nvSpPr>
          <p:cNvPr id="23" name="Rectangle 22"/>
          <p:cNvSpPr/>
          <p:nvPr/>
        </p:nvSpPr>
        <p:spPr>
          <a:xfrm>
            <a:off x="3944188" y="4092708"/>
            <a:ext cx="1152939" cy="1222513"/>
          </a:xfrm>
          <a:prstGeom prst="rect">
            <a:avLst/>
          </a:prstGeom>
          <a:solidFill>
            <a:schemeClr val="tx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Jenkins Master</a:t>
            </a:r>
            <a:endParaRPr lang="en-US" dirty="0"/>
          </a:p>
        </p:txBody>
      </p:sp>
      <p:sp>
        <p:nvSpPr>
          <p:cNvPr id="2" name="Slide Number Placeholder 1"/>
          <p:cNvSpPr>
            <a:spLocks noGrp="1"/>
          </p:cNvSpPr>
          <p:nvPr>
            <p:ph type="sldNum" sz="quarter" idx="11"/>
          </p:nvPr>
        </p:nvSpPr>
        <p:spPr/>
        <p:txBody>
          <a:bodyPr/>
          <a:lstStyle/>
          <a:p>
            <a:fld id="{12CB907E-C602-C34B-93F7-CA9E40714286}" type="slidenum">
              <a:rPr lang="en-US" smtClean="0"/>
              <a:pPr/>
              <a:t>36</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Jenkins can be scaled to handle massive loads</a:t>
            </a:r>
          </a:p>
          <a:p>
            <a:pPr lvl="1"/>
            <a:r>
              <a:rPr lang="en-US" dirty="0" smtClean="0"/>
              <a:t>There can be master servers and slave servers.</a:t>
            </a:r>
          </a:p>
          <a:p>
            <a:pPr lvl="2"/>
            <a:r>
              <a:rPr lang="en-US" dirty="0" smtClean="0"/>
              <a:t>Builds are deployed to slaves for execution. </a:t>
            </a:r>
          </a:p>
          <a:p>
            <a:pPr lvl="2"/>
            <a:r>
              <a:rPr lang="en-US" dirty="0" smtClean="0"/>
              <a:t>Either masters or slaves can be replicated and deployed in clusters.</a:t>
            </a:r>
          </a:p>
          <a:p>
            <a:pPr lvl="2"/>
            <a:r>
              <a:rPr lang="en-US" dirty="0" smtClean="0"/>
              <a:t>Builds can be distributed across slaves for load balancing.</a:t>
            </a:r>
          </a:p>
          <a:p>
            <a:pPr lvl="2"/>
            <a:r>
              <a:rPr lang="en-US" dirty="0" smtClean="0"/>
              <a:t>Builds can have affinity to specific servers as well. </a:t>
            </a:r>
            <a:endParaRPr lang="en-US" dirty="0"/>
          </a:p>
        </p:txBody>
      </p:sp>
      <p:sp>
        <p:nvSpPr>
          <p:cNvPr id="4" name="Title 3"/>
          <p:cNvSpPr>
            <a:spLocks noGrp="1"/>
          </p:cNvSpPr>
          <p:nvPr>
            <p:ph type="title"/>
          </p:nvPr>
        </p:nvSpPr>
        <p:spPr/>
        <p:txBody>
          <a:bodyPr/>
          <a:lstStyle/>
          <a:p>
            <a:r>
              <a:rPr lang="en-US" dirty="0" smtClean="0"/>
              <a:t>Scaling Jenkins</a:t>
            </a:r>
            <a:endParaRPr lang="en-US" dirty="0"/>
          </a:p>
        </p:txBody>
      </p:sp>
      <p:sp>
        <p:nvSpPr>
          <p:cNvPr id="6" name="Rectangle 5"/>
          <p:cNvSpPr/>
          <p:nvPr/>
        </p:nvSpPr>
        <p:spPr>
          <a:xfrm>
            <a:off x="7663071" y="3647445"/>
            <a:ext cx="944217" cy="87464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dirty="0" smtClean="0"/>
              <a:t>Jenkins Slave 2</a:t>
            </a:r>
            <a:endParaRPr lang="en-US" dirty="0"/>
          </a:p>
        </p:txBody>
      </p:sp>
      <p:sp>
        <p:nvSpPr>
          <p:cNvPr id="7" name="Rectangle 6"/>
          <p:cNvSpPr/>
          <p:nvPr/>
        </p:nvSpPr>
        <p:spPr>
          <a:xfrm>
            <a:off x="7663071" y="2598867"/>
            <a:ext cx="944217" cy="87464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dirty="0" smtClean="0"/>
              <a:t>Jenkins Slave 1</a:t>
            </a:r>
            <a:endParaRPr lang="en-US" dirty="0"/>
          </a:p>
        </p:txBody>
      </p:sp>
      <p:sp>
        <p:nvSpPr>
          <p:cNvPr id="8" name="Rectangle 7"/>
          <p:cNvSpPr/>
          <p:nvPr/>
        </p:nvSpPr>
        <p:spPr>
          <a:xfrm>
            <a:off x="7663070" y="5351735"/>
            <a:ext cx="944217" cy="87464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dirty="0" smtClean="0"/>
              <a:t>Jenkins Slave n</a:t>
            </a:r>
            <a:endParaRPr lang="en-US" dirty="0"/>
          </a:p>
        </p:txBody>
      </p:sp>
      <p:sp>
        <p:nvSpPr>
          <p:cNvPr id="9" name="Oval 8"/>
          <p:cNvSpPr/>
          <p:nvPr/>
        </p:nvSpPr>
        <p:spPr>
          <a:xfrm>
            <a:off x="8050696" y="4657997"/>
            <a:ext cx="119269" cy="119269"/>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0" name="Oval 9"/>
          <p:cNvSpPr/>
          <p:nvPr/>
        </p:nvSpPr>
        <p:spPr>
          <a:xfrm>
            <a:off x="8050696" y="4880357"/>
            <a:ext cx="119269" cy="119269"/>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1" name="Oval 10"/>
          <p:cNvSpPr/>
          <p:nvPr/>
        </p:nvSpPr>
        <p:spPr>
          <a:xfrm>
            <a:off x="8050696" y="5102717"/>
            <a:ext cx="119269" cy="119269"/>
          </a:xfrm>
          <a:prstGeom prst="ellipse">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cxnSp>
        <p:nvCxnSpPr>
          <p:cNvPr id="13" name="Straight Arrow Connector 12"/>
          <p:cNvCxnSpPr>
            <a:stCxn id="5" idx="3"/>
            <a:endCxn id="7" idx="1"/>
          </p:cNvCxnSpPr>
          <p:nvPr/>
        </p:nvCxnSpPr>
        <p:spPr>
          <a:xfrm flipV="1">
            <a:off x="4975475" y="3036189"/>
            <a:ext cx="2687596" cy="1574541"/>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flipV="1">
            <a:off x="4975475" y="4084767"/>
            <a:ext cx="2687596" cy="525963"/>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3"/>
            <a:endCxn id="8" idx="1"/>
          </p:cNvCxnSpPr>
          <p:nvPr/>
        </p:nvCxnSpPr>
        <p:spPr>
          <a:xfrm>
            <a:off x="4975475" y="4610730"/>
            <a:ext cx="2687595" cy="1178327"/>
          </a:xfrm>
          <a:prstGeom prst="straightConnector1">
            <a:avLst/>
          </a:prstGeom>
          <a:ln w="6350" cmpd="sng">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3822536" y="3999473"/>
            <a:ext cx="1152939" cy="1222513"/>
          </a:xfrm>
          <a:prstGeom prst="rect">
            <a:avLst/>
          </a:prstGeom>
          <a:solidFill>
            <a:schemeClr val="tx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t>Jenkins Master</a:t>
            </a:r>
            <a:endParaRPr lang="en-US" dirty="0"/>
          </a:p>
        </p:txBody>
      </p:sp>
      <p:sp>
        <p:nvSpPr>
          <p:cNvPr id="26" name="Oval 25" title="Section circle"/>
          <p:cNvSpPr/>
          <p:nvPr/>
        </p:nvSpPr>
        <p:spPr>
          <a:xfrm>
            <a:off x="102108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7" name="Oval 26" title="Section circle"/>
          <p:cNvSpPr/>
          <p:nvPr/>
        </p:nvSpPr>
        <p:spPr>
          <a:xfrm>
            <a:off x="1009491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8" name="Oval 27" title="Section circle"/>
          <p:cNvSpPr/>
          <p:nvPr/>
        </p:nvSpPr>
        <p:spPr>
          <a:xfrm>
            <a:off x="99806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98663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30" name="Oval 29" title="Section circle"/>
          <p:cNvSpPr/>
          <p:nvPr/>
        </p:nvSpPr>
        <p:spPr>
          <a:xfrm>
            <a:off x="9750424"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1" name="Oval 30" title="Section circle"/>
          <p:cNvSpPr/>
          <p:nvPr/>
        </p:nvSpPr>
        <p:spPr>
          <a:xfrm>
            <a:off x="1090417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0788288"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3" name="Oval 32" title="Section circle"/>
          <p:cNvSpPr/>
          <p:nvPr/>
        </p:nvSpPr>
        <p:spPr>
          <a:xfrm>
            <a:off x="106739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4" name="Oval 33" title="Section circle"/>
          <p:cNvSpPr/>
          <p:nvPr/>
        </p:nvSpPr>
        <p:spPr>
          <a:xfrm>
            <a:off x="105596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5" name="Oval 34" title="Section circle"/>
          <p:cNvSpPr/>
          <p:nvPr/>
        </p:nvSpPr>
        <p:spPr>
          <a:xfrm>
            <a:off x="1044380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6" name="Oval 35" title="Section circle"/>
          <p:cNvSpPr/>
          <p:nvPr/>
        </p:nvSpPr>
        <p:spPr>
          <a:xfrm>
            <a:off x="103295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7" name="Oval 36" title="Section circle"/>
          <p:cNvSpPr/>
          <p:nvPr/>
        </p:nvSpPr>
        <p:spPr>
          <a:xfrm>
            <a:off x="1021361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9" name="Oval 38"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0" name="Oval 39" title="Section circle"/>
          <p:cNvSpPr/>
          <p:nvPr/>
        </p:nvSpPr>
        <p:spPr>
          <a:xfrm>
            <a:off x="11248530"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1" name="Oval 40" title="Section circle"/>
          <p:cNvSpPr/>
          <p:nvPr/>
        </p:nvSpPr>
        <p:spPr>
          <a:xfrm>
            <a:off x="11132776"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2" name="Oval 41" title="Section circle"/>
          <p:cNvSpPr/>
          <p:nvPr/>
        </p:nvSpPr>
        <p:spPr>
          <a:xfrm>
            <a:off x="11018476"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4" name="Oval 43" title="Section circle"/>
          <p:cNvSpPr/>
          <p:nvPr/>
        </p:nvSpPr>
        <p:spPr>
          <a:xfrm>
            <a:off x="11480871" y="2764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8" name="Rectangle 37"/>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 System</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1031829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37</a:t>
            </a:fld>
            <a:r>
              <a:rPr lang="en-US" dirty="0" smtClean="0"/>
              <a:t> </a:t>
            </a:r>
            <a:endParaRPr lang="en-US" dirty="0"/>
          </a:p>
        </p:txBody>
      </p:sp>
      <p:sp>
        <p:nvSpPr>
          <p:cNvPr id="3" name="Text Placeholder 2"/>
          <p:cNvSpPr>
            <a:spLocks noGrp="1"/>
          </p:cNvSpPr>
          <p:nvPr>
            <p:ph type="body" sz="quarter" idx="13"/>
          </p:nvPr>
        </p:nvSpPr>
        <p:spPr>
          <a:xfrm>
            <a:off x="488896" y="915089"/>
            <a:ext cx="10331504" cy="5086553"/>
          </a:xfrm>
        </p:spPr>
        <p:txBody>
          <a:bodyPr/>
          <a:lstStyle/>
          <a:p>
            <a:r>
              <a:rPr lang="en-US" dirty="0" smtClean="0"/>
              <a:t>A software development kit, or it’s equivalent, is usually needed to build software</a:t>
            </a:r>
          </a:p>
          <a:p>
            <a:pPr lvl="1"/>
            <a:r>
              <a:rPr lang="en-US" dirty="0" smtClean="0"/>
              <a:t>Computer languages use some form of processing program that can interpret the source and either perform the desired function or convert it into a program that can…</a:t>
            </a:r>
          </a:p>
          <a:p>
            <a:pPr marL="1028700" lvl="2" indent="-114300">
              <a:spcAft>
                <a:spcPts val="200"/>
              </a:spcAft>
              <a:buNone/>
            </a:pPr>
            <a:r>
              <a:rPr lang="en-US" dirty="0" smtClean="0"/>
              <a:t>…via COMPILERS, convert the source files into binary, machine-executable files</a:t>
            </a:r>
          </a:p>
          <a:p>
            <a:pPr marL="1028700" lvl="2" indent="-114300">
              <a:spcAft>
                <a:spcPts val="200"/>
              </a:spcAft>
              <a:buNone/>
            </a:pPr>
            <a:r>
              <a:rPr lang="en-US" dirty="0" smtClean="0"/>
              <a:t>…via INTERPRETERS, read the source files and directly implement the behavior without conversion to a machine-format file.</a:t>
            </a:r>
          </a:p>
          <a:p>
            <a:pPr marL="1028700" lvl="2" indent="-114300">
              <a:spcAft>
                <a:spcPts val="200"/>
              </a:spcAft>
              <a:buNone/>
            </a:pPr>
            <a:r>
              <a:rPr lang="en-US" dirty="0" smtClean="0"/>
              <a:t>…via ASSEMBLERS, translate high-level symbolic machine instructions or macro instructions to binary machine-executable files.</a:t>
            </a:r>
          </a:p>
          <a:p>
            <a:pPr marL="1028700" lvl="2" indent="-114300">
              <a:spcAft>
                <a:spcPts val="200"/>
              </a:spcAft>
              <a:buNone/>
            </a:pPr>
            <a:r>
              <a:rPr lang="en-US" dirty="0" smtClean="0"/>
              <a:t>…via LINKERS, combine multiple machine-readable intermediate files into an executable format, resolving all references.</a:t>
            </a:r>
          </a:p>
          <a:p>
            <a:pPr lvl="2"/>
            <a:endParaRPr lang="en-US" sz="800" dirty="0"/>
          </a:p>
          <a:p>
            <a:pPr lvl="1"/>
            <a:r>
              <a:rPr lang="en-US" dirty="0" smtClean="0"/>
              <a:t>Different languages use different approaches.</a:t>
            </a:r>
          </a:p>
          <a:p>
            <a:pPr lvl="2">
              <a:spcAft>
                <a:spcPts val="0"/>
              </a:spcAft>
            </a:pPr>
            <a:r>
              <a:rPr lang="en-US" dirty="0" smtClean="0"/>
              <a:t>Java source files are converted into an intermediate form, called “byte code” by the java compiler.  </a:t>
            </a:r>
          </a:p>
          <a:p>
            <a:pPr lvl="3">
              <a:spcAft>
                <a:spcPts val="0"/>
              </a:spcAft>
            </a:pPr>
            <a:r>
              <a:rPr lang="en-US" dirty="0" smtClean="0"/>
              <a:t>These byte code files (class files) are then converted to platform-specific instructions and executed by the JVM.</a:t>
            </a:r>
          </a:p>
          <a:p>
            <a:pPr lvl="3">
              <a:spcAft>
                <a:spcPts val="0"/>
              </a:spcAft>
            </a:pPr>
            <a:endParaRPr lang="en-US" sz="800" dirty="0" smtClean="0"/>
          </a:p>
          <a:p>
            <a:pPr lvl="2"/>
            <a:r>
              <a:rPr lang="en-US" dirty="0" smtClean="0"/>
              <a:t>Java does not use assemblers and linkers, however, some languages do.</a:t>
            </a:r>
          </a:p>
          <a:p>
            <a:pPr lvl="2"/>
            <a:endParaRPr lang="en-US" dirty="0"/>
          </a:p>
          <a:p>
            <a:pPr marL="228600" indent="-228600"/>
            <a:r>
              <a:rPr lang="en-US" dirty="0" smtClean="0"/>
              <a:t>The tools used to build, package, and perform development activities is a development environment, or SDK </a:t>
            </a:r>
          </a:p>
          <a:p>
            <a:pPr lvl="1"/>
            <a:r>
              <a:rPr lang="en-US" dirty="0" smtClean="0"/>
              <a:t>A </a:t>
            </a:r>
            <a:r>
              <a:rPr lang="en-US" dirty="0"/>
              <a:t>software development kit </a:t>
            </a:r>
            <a:r>
              <a:rPr lang="en-US" i="1" dirty="0"/>
              <a:t>(</a:t>
            </a:r>
            <a:r>
              <a:rPr lang="en-US" b="1" i="1" dirty="0"/>
              <a:t>SDK</a:t>
            </a:r>
            <a:r>
              <a:rPr lang="en-US" i="1" dirty="0"/>
              <a:t> or devkit) </a:t>
            </a:r>
            <a:r>
              <a:rPr lang="en-US" dirty="0"/>
              <a:t>is typically a set of software development tools that allows the creation of applications for a certain software package, software framework, hardware platform, computer system, video game console, operating system, or similar development </a:t>
            </a:r>
            <a:r>
              <a:rPr lang="en-US" dirty="0" smtClean="0"/>
              <a:t>platform.</a:t>
            </a:r>
            <a:endParaRPr lang="en-US" dirty="0"/>
          </a:p>
        </p:txBody>
      </p:sp>
      <p:sp>
        <p:nvSpPr>
          <p:cNvPr id="4" name="Title 3"/>
          <p:cNvSpPr>
            <a:spLocks noGrp="1"/>
          </p:cNvSpPr>
          <p:nvPr>
            <p:ph type="title"/>
          </p:nvPr>
        </p:nvSpPr>
        <p:spPr/>
        <p:txBody>
          <a:bodyPr/>
          <a:lstStyle/>
          <a:p>
            <a:r>
              <a:rPr lang="en-US" dirty="0" smtClean="0"/>
              <a:t>SDK</a:t>
            </a:r>
            <a:endParaRPr lang="en-US" dirty="0"/>
          </a:p>
        </p:txBody>
      </p:sp>
      <p:sp>
        <p:nvSpPr>
          <p:cNvPr id="11" name="Oval 10" title="Section circle"/>
          <p:cNvSpPr/>
          <p:nvPr/>
        </p:nvSpPr>
        <p:spPr>
          <a:xfrm>
            <a:off x="102108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2" name="Oval 11" title="Section circle"/>
          <p:cNvSpPr/>
          <p:nvPr/>
        </p:nvSpPr>
        <p:spPr>
          <a:xfrm>
            <a:off x="10094912"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99806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4" name="Oval 13" title="Section circle"/>
          <p:cNvSpPr/>
          <p:nvPr/>
        </p:nvSpPr>
        <p:spPr>
          <a:xfrm>
            <a:off x="98663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5" name="Oval 14" title="Section circle"/>
          <p:cNvSpPr/>
          <p:nvPr/>
        </p:nvSpPr>
        <p:spPr>
          <a:xfrm>
            <a:off x="9750424"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Oval 15" title="Section circle"/>
          <p:cNvSpPr/>
          <p:nvPr/>
        </p:nvSpPr>
        <p:spPr>
          <a:xfrm>
            <a:off x="1090417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0788288"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Oval 17" title="Section circle"/>
          <p:cNvSpPr/>
          <p:nvPr/>
        </p:nvSpPr>
        <p:spPr>
          <a:xfrm>
            <a:off x="106739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05596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044380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03295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2" name="Oval 21" title="Section circle"/>
          <p:cNvSpPr/>
          <p:nvPr/>
        </p:nvSpPr>
        <p:spPr>
          <a:xfrm>
            <a:off x="10213612"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5" name="Oval 24" title="Section circle"/>
          <p:cNvSpPr/>
          <p:nvPr/>
        </p:nvSpPr>
        <p:spPr>
          <a:xfrm>
            <a:off x="11248530"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6" name="Oval 25" title="Section circle"/>
          <p:cNvSpPr/>
          <p:nvPr/>
        </p:nvSpPr>
        <p:spPr>
          <a:xfrm>
            <a:off x="11132776"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7" name="Oval 26" title="Section circle"/>
          <p:cNvSpPr/>
          <p:nvPr/>
        </p:nvSpPr>
        <p:spPr>
          <a:xfrm>
            <a:off x="11018476"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8" name="Oval 27" title="Section circle"/>
          <p:cNvSpPr/>
          <p:nvPr/>
        </p:nvSpPr>
        <p:spPr>
          <a:xfrm>
            <a:off x="11480871" y="2764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3" name="Rectangle 22"/>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 System</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916039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38</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Some SDK </a:t>
            </a:r>
            <a:r>
              <a:rPr lang="en-US" i="1" dirty="0" smtClean="0"/>
              <a:t>(Software Development Kit) </a:t>
            </a:r>
            <a:r>
              <a:rPr lang="en-US" dirty="0" smtClean="0"/>
              <a:t>or equivalent will be needed on the build system</a:t>
            </a:r>
          </a:p>
          <a:p>
            <a:pPr lvl="1"/>
            <a:r>
              <a:rPr lang="en-US" dirty="0" smtClean="0"/>
              <a:t>Different build environments are needed based on the technology of the </a:t>
            </a:r>
            <a:r>
              <a:rPr lang="en-US" dirty="0" err="1" smtClean="0"/>
              <a:t>microService</a:t>
            </a:r>
            <a:r>
              <a:rPr lang="en-US" dirty="0" smtClean="0"/>
              <a:t>.</a:t>
            </a:r>
          </a:p>
          <a:p>
            <a:pPr lvl="2"/>
            <a:r>
              <a:rPr lang="en-US" dirty="0"/>
              <a:t>Whatever is appropriate for the target technology is </a:t>
            </a:r>
            <a:r>
              <a:rPr lang="en-US" dirty="0" smtClean="0"/>
              <a:t>used. </a:t>
            </a:r>
            <a:endParaRPr lang="en-US" dirty="0"/>
          </a:p>
          <a:p>
            <a:pPr lvl="2"/>
            <a:r>
              <a:rPr lang="en-US" dirty="0"/>
              <a:t>The actual </a:t>
            </a:r>
            <a:r>
              <a:rPr lang="en-US" dirty="0" smtClean="0"/>
              <a:t>SDK used </a:t>
            </a:r>
            <a:r>
              <a:rPr lang="en-US" dirty="0"/>
              <a:t>will be determined by the template used to generate the </a:t>
            </a:r>
            <a:r>
              <a:rPr lang="en-US" dirty="0" err="1" smtClean="0"/>
              <a:t>microService</a:t>
            </a:r>
            <a:r>
              <a:rPr lang="en-US" dirty="0" smtClean="0"/>
              <a:t>.</a:t>
            </a:r>
            <a:endParaRPr lang="en-US" dirty="0"/>
          </a:p>
          <a:p>
            <a:pPr lvl="1"/>
            <a:endParaRPr lang="en-US" dirty="0" smtClean="0"/>
          </a:p>
          <a:p>
            <a:r>
              <a:rPr lang="en-US" dirty="0" smtClean="0"/>
              <a:t>The Java SDK is used for java-based microServices</a:t>
            </a:r>
          </a:p>
          <a:p>
            <a:pPr lvl="1">
              <a:buClrTx/>
            </a:pPr>
            <a:r>
              <a:rPr lang="en-US" dirty="0">
                <a:solidFill>
                  <a:schemeClr val="tx2"/>
                </a:solidFill>
              </a:rPr>
              <a:t>JDK </a:t>
            </a:r>
            <a:r>
              <a:rPr lang="en-US" dirty="0" smtClean="0">
                <a:solidFill>
                  <a:schemeClr val="tx2"/>
                </a:solidFill>
              </a:rPr>
              <a:t>(Java </a:t>
            </a:r>
            <a:r>
              <a:rPr lang="en-US" dirty="0">
                <a:solidFill>
                  <a:schemeClr val="tx2"/>
                </a:solidFill>
              </a:rPr>
              <a:t>Development </a:t>
            </a:r>
            <a:r>
              <a:rPr lang="en-US" dirty="0" smtClean="0">
                <a:solidFill>
                  <a:schemeClr val="tx2"/>
                </a:solidFill>
              </a:rPr>
              <a:t>Kit) is </a:t>
            </a:r>
            <a:r>
              <a:rPr lang="en-US" dirty="0">
                <a:solidFill>
                  <a:schemeClr val="tx2"/>
                </a:solidFill>
              </a:rPr>
              <a:t>a combination of software tools and libraries that allows a programmer to write, compile, debug, and package a </a:t>
            </a:r>
            <a:r>
              <a:rPr lang="en-US" dirty="0" smtClean="0">
                <a:solidFill>
                  <a:schemeClr val="tx2"/>
                </a:solidFill>
              </a:rPr>
              <a:t>Java </a:t>
            </a:r>
            <a:r>
              <a:rPr lang="en-US" dirty="0">
                <a:solidFill>
                  <a:schemeClr val="tx2"/>
                </a:solidFill>
              </a:rPr>
              <a:t>application. The JDK includes the JRE</a:t>
            </a:r>
            <a:r>
              <a:rPr lang="en-US" dirty="0" smtClean="0">
                <a:solidFill>
                  <a:schemeClr val="tx2"/>
                </a:solidFill>
              </a:rPr>
              <a:t>.</a:t>
            </a:r>
          </a:p>
          <a:p>
            <a:pPr lvl="2">
              <a:buClrTx/>
            </a:pPr>
            <a:r>
              <a:rPr lang="en-US" dirty="0">
                <a:solidFill>
                  <a:schemeClr val="tx2"/>
                </a:solidFill>
              </a:rPr>
              <a:t>JRE </a:t>
            </a:r>
            <a:r>
              <a:rPr lang="en-US" dirty="0" smtClean="0">
                <a:solidFill>
                  <a:schemeClr val="tx2"/>
                </a:solidFill>
              </a:rPr>
              <a:t>(Java </a:t>
            </a:r>
            <a:r>
              <a:rPr lang="en-US" dirty="0">
                <a:solidFill>
                  <a:schemeClr val="tx2"/>
                </a:solidFill>
              </a:rPr>
              <a:t>Runtime </a:t>
            </a:r>
            <a:r>
              <a:rPr lang="en-US" dirty="0" smtClean="0">
                <a:solidFill>
                  <a:schemeClr val="tx2"/>
                </a:solidFill>
              </a:rPr>
              <a:t>Environment) is </a:t>
            </a:r>
            <a:r>
              <a:rPr lang="en-US" dirty="0">
                <a:solidFill>
                  <a:schemeClr val="tx2"/>
                </a:solidFill>
              </a:rPr>
              <a:t>a package of software products and libraries that allows a java application to be executed on a specific platform. This can be installed on a platform to run a java application where the entire JDK is not needed</a:t>
            </a:r>
            <a:r>
              <a:rPr lang="en-US" dirty="0" smtClean="0">
                <a:solidFill>
                  <a:schemeClr val="tx2"/>
                </a:solidFill>
              </a:rPr>
              <a:t>.</a:t>
            </a:r>
          </a:p>
          <a:p>
            <a:pPr lvl="2">
              <a:buClrTx/>
            </a:pPr>
            <a:r>
              <a:rPr lang="en-US" dirty="0">
                <a:solidFill>
                  <a:schemeClr val="tx2"/>
                </a:solidFill>
              </a:rPr>
              <a:t>jar - Java Archive, a file format compatible with the zip file format that allows for the packaging of java programs (source or compiled binaries) for deployment purposes</a:t>
            </a:r>
            <a:r>
              <a:rPr lang="en-US" dirty="0" smtClean="0">
                <a:solidFill>
                  <a:schemeClr val="tx2"/>
                </a:solidFill>
              </a:rPr>
              <a:t>.</a:t>
            </a:r>
            <a:endParaRPr lang="en-US" dirty="0">
              <a:solidFill>
                <a:schemeClr val="tx2"/>
              </a:solidFill>
            </a:endParaRPr>
          </a:p>
          <a:p>
            <a:pPr lvl="2">
              <a:buClrTx/>
            </a:pPr>
            <a:r>
              <a:rPr lang="en-US" dirty="0">
                <a:solidFill>
                  <a:schemeClr val="tx2"/>
                </a:solidFill>
              </a:rPr>
              <a:t>javac - The java compiler. This is the product, included only with the JDK, that compiles java source code files into class binary files for execution</a:t>
            </a:r>
            <a:r>
              <a:rPr lang="en-US" dirty="0" smtClean="0">
                <a:solidFill>
                  <a:schemeClr val="tx2"/>
                </a:solidFill>
              </a:rPr>
              <a:t>.</a:t>
            </a:r>
            <a:endParaRPr lang="en-US" dirty="0">
              <a:solidFill>
                <a:schemeClr val="tx2"/>
              </a:solidFill>
            </a:endParaRPr>
          </a:p>
          <a:p>
            <a:pPr lvl="2">
              <a:buClrTx/>
            </a:pPr>
            <a:r>
              <a:rPr lang="en-US" dirty="0">
                <a:solidFill>
                  <a:schemeClr val="tx2"/>
                </a:solidFill>
              </a:rPr>
              <a:t>java - The Java Virtual Machine. This is the java virtual machine interpreter that loads and runs class files.</a:t>
            </a:r>
          </a:p>
        </p:txBody>
      </p:sp>
      <p:sp>
        <p:nvSpPr>
          <p:cNvPr id="4" name="Title 3"/>
          <p:cNvSpPr>
            <a:spLocks noGrp="1"/>
          </p:cNvSpPr>
          <p:nvPr>
            <p:ph type="title"/>
          </p:nvPr>
        </p:nvSpPr>
        <p:spPr/>
        <p:txBody>
          <a:bodyPr/>
          <a:lstStyle/>
          <a:p>
            <a:r>
              <a:rPr lang="en-US" dirty="0" smtClean="0"/>
              <a:t>SDK</a:t>
            </a:r>
            <a:endParaRPr lang="en-US" dirty="0"/>
          </a:p>
        </p:txBody>
      </p:sp>
      <p:sp>
        <p:nvSpPr>
          <p:cNvPr id="12" name="Oval 11" title="Section circle"/>
          <p:cNvSpPr/>
          <p:nvPr/>
        </p:nvSpPr>
        <p:spPr>
          <a:xfrm>
            <a:off x="10210800"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0094912"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99806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98663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6" name="Oval 15" title="Section circle"/>
          <p:cNvSpPr/>
          <p:nvPr/>
        </p:nvSpPr>
        <p:spPr>
          <a:xfrm>
            <a:off x="9750424"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090417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Oval 17" title="Section circle"/>
          <p:cNvSpPr/>
          <p:nvPr/>
        </p:nvSpPr>
        <p:spPr>
          <a:xfrm>
            <a:off x="10788288"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06739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05596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044380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2" name="Oval 21" title="Section circle"/>
          <p:cNvSpPr/>
          <p:nvPr/>
        </p:nvSpPr>
        <p:spPr>
          <a:xfrm>
            <a:off x="103295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5" name="Oval 24"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6" name="Oval 25" title="Section circle"/>
          <p:cNvSpPr/>
          <p:nvPr/>
        </p:nvSpPr>
        <p:spPr>
          <a:xfrm>
            <a:off x="11248530"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7" name="Oval 26" title="Section circle"/>
          <p:cNvSpPr/>
          <p:nvPr/>
        </p:nvSpPr>
        <p:spPr>
          <a:xfrm>
            <a:off x="11132776"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8" name="Oval 27" title="Section circle"/>
          <p:cNvSpPr/>
          <p:nvPr/>
        </p:nvSpPr>
        <p:spPr>
          <a:xfrm>
            <a:off x="11018476"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11480871" y="2764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3" name="Rectangle 22"/>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 System</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9210975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39</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CODE must be designed for testability</a:t>
            </a:r>
          </a:p>
          <a:p>
            <a:pPr lvl="1"/>
            <a:r>
              <a:rPr lang="en-US" dirty="0" smtClean="0"/>
              <a:t>Follow good OOD/OOP practices.</a:t>
            </a:r>
          </a:p>
          <a:p>
            <a:pPr lvl="1"/>
            <a:endParaRPr lang="en-US" dirty="0" smtClean="0"/>
          </a:p>
          <a:p>
            <a:pPr lvl="1"/>
            <a:r>
              <a:rPr lang="en-US" dirty="0" smtClean="0"/>
              <a:t>In addition, the following suggestions may help…</a:t>
            </a:r>
          </a:p>
          <a:p>
            <a:pPr lvl="4">
              <a:spcAft>
                <a:spcPts val="0"/>
              </a:spcAft>
              <a:buFont typeface="Arial" panose="020B0604020202020204" pitchFamily="34" charset="0"/>
              <a:buChar char="•"/>
            </a:pPr>
            <a:r>
              <a:rPr lang="en-US" dirty="0"/>
              <a:t>Favor loose coupling and high cohesion.  </a:t>
            </a:r>
            <a:endParaRPr lang="en-US" dirty="0" smtClean="0"/>
          </a:p>
          <a:p>
            <a:pPr lvl="5">
              <a:spcAft>
                <a:spcPts val="0"/>
              </a:spcAft>
              <a:buFont typeface="Courier New" panose="02070309020205020404" pitchFamily="49" charset="0"/>
              <a:buChar char="o"/>
            </a:pPr>
            <a:r>
              <a:rPr lang="en-US" dirty="0" smtClean="0"/>
              <a:t>The fewer the dependencies the easier it is to isolate the unit for testing.</a:t>
            </a:r>
          </a:p>
          <a:p>
            <a:pPr lvl="5">
              <a:spcAft>
                <a:spcPts val="0"/>
              </a:spcAft>
              <a:buFont typeface="Courier New" panose="02070309020205020404" pitchFamily="49" charset="0"/>
              <a:buChar char="o"/>
            </a:pPr>
            <a:r>
              <a:rPr lang="en-US" dirty="0" smtClean="0"/>
              <a:t>The more cohesive the unit is, the easier the testing will be.</a:t>
            </a:r>
          </a:p>
          <a:p>
            <a:pPr lvl="5"/>
            <a:endParaRPr lang="en-US" dirty="0" smtClean="0"/>
          </a:p>
          <a:p>
            <a:pPr lvl="4">
              <a:spcAft>
                <a:spcPts val="0"/>
              </a:spcAft>
              <a:buFont typeface="Arial" panose="020B0604020202020204" pitchFamily="34" charset="0"/>
              <a:buChar char="•"/>
            </a:pPr>
            <a:r>
              <a:rPr lang="en-US" dirty="0"/>
              <a:t>Favor composition over inheritance.</a:t>
            </a:r>
          </a:p>
          <a:p>
            <a:pPr lvl="5">
              <a:spcAft>
                <a:spcPts val="0"/>
              </a:spcAft>
              <a:buFont typeface="Courier New" panose="02070309020205020404" pitchFamily="49" charset="0"/>
              <a:buChar char="o"/>
            </a:pPr>
            <a:r>
              <a:rPr lang="en-US" dirty="0"/>
              <a:t>Composition allows you to modularize the solution and provide easier testing of smaller units.</a:t>
            </a:r>
          </a:p>
          <a:p>
            <a:pPr lvl="5">
              <a:spcAft>
                <a:spcPts val="0"/>
              </a:spcAft>
              <a:buFont typeface="Courier New" panose="02070309020205020404" pitchFamily="49" charset="0"/>
              <a:buChar char="o"/>
            </a:pPr>
            <a:r>
              <a:rPr lang="en-US" dirty="0"/>
              <a:t>Testing of overloaded or overridden methods may be difficult and can be easily overlooked.</a:t>
            </a:r>
          </a:p>
          <a:p>
            <a:pPr marL="688975" lvl="5" indent="0">
              <a:buNone/>
            </a:pPr>
            <a:endParaRPr lang="en-US" dirty="0" smtClean="0"/>
          </a:p>
          <a:p>
            <a:pPr lvl="4">
              <a:spcAft>
                <a:spcPts val="0"/>
              </a:spcAft>
              <a:buFont typeface="Arial" panose="020B0604020202020204" pitchFamily="34" charset="0"/>
              <a:buChar char="•"/>
            </a:pPr>
            <a:r>
              <a:rPr lang="en-US" dirty="0"/>
              <a:t>Favor polymorphism over conditional expressions.</a:t>
            </a:r>
          </a:p>
          <a:p>
            <a:pPr lvl="5">
              <a:spcAft>
                <a:spcPts val="0"/>
              </a:spcAft>
              <a:buFont typeface="Courier New" panose="02070309020205020404" pitchFamily="49" charset="0"/>
              <a:buChar char="o"/>
            </a:pPr>
            <a:r>
              <a:rPr lang="en-US" dirty="0"/>
              <a:t>Separate  classes to implement specialized behaviors are easier to test than complex conditional logic.</a:t>
            </a:r>
          </a:p>
          <a:p>
            <a:pPr marL="454025" lvl="4" indent="0">
              <a:buNone/>
            </a:pPr>
            <a:endParaRPr lang="en-US" dirty="0" smtClean="0"/>
          </a:p>
        </p:txBody>
      </p:sp>
      <p:sp>
        <p:nvSpPr>
          <p:cNvPr id="4" name="Title 3"/>
          <p:cNvSpPr>
            <a:spLocks noGrp="1"/>
          </p:cNvSpPr>
          <p:nvPr>
            <p:ph type="title"/>
          </p:nvPr>
        </p:nvSpPr>
        <p:spPr/>
        <p:txBody>
          <a:bodyPr/>
          <a:lstStyle/>
          <a:p>
            <a:r>
              <a:rPr lang="en-US" dirty="0" smtClean="0"/>
              <a:t>Design for Testability</a:t>
            </a:r>
            <a:endParaRPr lang="en-US" dirty="0"/>
          </a:p>
        </p:txBody>
      </p:sp>
      <p:sp>
        <p:nvSpPr>
          <p:cNvPr id="11" name="Oval 10" title="Section circle"/>
          <p:cNvSpPr/>
          <p:nvPr/>
        </p:nvSpPr>
        <p:spPr>
          <a:xfrm>
            <a:off x="10210800"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2" name="Oval 11" title="Section circle"/>
          <p:cNvSpPr/>
          <p:nvPr/>
        </p:nvSpPr>
        <p:spPr>
          <a:xfrm>
            <a:off x="10094912"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99806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4" name="Oval 13" title="Section circle"/>
          <p:cNvSpPr/>
          <p:nvPr/>
        </p:nvSpPr>
        <p:spPr>
          <a:xfrm>
            <a:off x="98663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5" name="Oval 14" title="Section circle"/>
          <p:cNvSpPr/>
          <p:nvPr/>
        </p:nvSpPr>
        <p:spPr>
          <a:xfrm>
            <a:off x="9750424"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Oval 15" title="Section circle"/>
          <p:cNvSpPr/>
          <p:nvPr/>
        </p:nvSpPr>
        <p:spPr>
          <a:xfrm>
            <a:off x="1090417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0788288"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Oval 17" title="Section circle"/>
          <p:cNvSpPr/>
          <p:nvPr/>
        </p:nvSpPr>
        <p:spPr>
          <a:xfrm>
            <a:off x="106739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05596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0443800"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5" name="Oval 24" title="Section circle"/>
          <p:cNvSpPr/>
          <p:nvPr/>
        </p:nvSpPr>
        <p:spPr>
          <a:xfrm>
            <a:off x="11248530"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6" name="Oval 25" title="Section circle"/>
          <p:cNvSpPr/>
          <p:nvPr/>
        </p:nvSpPr>
        <p:spPr>
          <a:xfrm>
            <a:off x="11132776"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7" name="Oval 26" title="Section circle"/>
          <p:cNvSpPr/>
          <p:nvPr/>
        </p:nvSpPr>
        <p:spPr>
          <a:xfrm>
            <a:off x="11018476"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8" name="Oval 27" title="Section circle"/>
          <p:cNvSpPr/>
          <p:nvPr/>
        </p:nvSpPr>
        <p:spPr>
          <a:xfrm>
            <a:off x="11480871" y="2764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2" name="Rectangle 21"/>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 System</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008794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98AD551-1896-6D44-B0B1-213AAAED08DA}" type="slidenum">
              <a:rPr lang="en-US" smtClean="0"/>
              <a:pPr>
                <a:defRPr/>
              </a:pPr>
              <a:t>4</a:t>
            </a:fld>
            <a:r>
              <a:rPr lang="en-US" dirty="0" smtClean="0"/>
              <a:t> </a:t>
            </a:r>
            <a:endParaRPr lang="en-US" dirty="0"/>
          </a:p>
        </p:txBody>
      </p:sp>
      <p:sp>
        <p:nvSpPr>
          <p:cNvPr id="5" name="Title 4"/>
          <p:cNvSpPr>
            <a:spLocks noGrp="1"/>
          </p:cNvSpPr>
          <p:nvPr>
            <p:ph type="title"/>
          </p:nvPr>
        </p:nvSpPr>
        <p:spPr/>
        <p:txBody>
          <a:bodyPr/>
          <a:lstStyle/>
          <a:p>
            <a:r>
              <a:rPr lang="en-US" dirty="0" smtClean="0"/>
              <a:t>Before You Start</a:t>
            </a:r>
            <a:endParaRPr lang="en-US" dirty="0"/>
          </a:p>
        </p:txBody>
      </p:sp>
      <p:sp>
        <p:nvSpPr>
          <p:cNvPr id="3" name="Rectangle 2"/>
          <p:cNvSpPr/>
          <p:nvPr/>
        </p:nvSpPr>
        <p:spPr>
          <a:xfrm>
            <a:off x="1921535" y="2072329"/>
            <a:ext cx="8303089" cy="2537716"/>
          </a:xfrm>
          <a:prstGeom prst="rect">
            <a:avLst/>
          </a:prstGeom>
          <a:noFill/>
          <a:ln w="28575">
            <a:solidFill>
              <a:srgbClr val="009FDB"/>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4" name="TextBox 3"/>
          <p:cNvSpPr txBox="1"/>
          <p:nvPr/>
        </p:nvSpPr>
        <p:spPr>
          <a:xfrm>
            <a:off x="2778783" y="2175070"/>
            <a:ext cx="6488629" cy="2415925"/>
          </a:xfrm>
          <a:prstGeom prst="rect">
            <a:avLst/>
          </a:prstGeom>
          <a:noFill/>
          <a:ln>
            <a:noFill/>
          </a:ln>
        </p:spPr>
        <p:txBody>
          <a:bodyPr wrap="square" lIns="0" tIns="0" rIns="0" bIns="0" rtlCol="0">
            <a:noAutofit/>
          </a:bodyPr>
          <a:lstStyle/>
          <a:p>
            <a:pPr>
              <a:lnSpc>
                <a:spcPct val="120000"/>
              </a:lnSpc>
            </a:pPr>
            <a:r>
              <a:rPr lang="en-US" sz="2000" dirty="0">
                <a:solidFill>
                  <a:schemeClr val="tx2"/>
                </a:solidFill>
              </a:rPr>
              <a:t>You’ll need to see both the slide and the </a:t>
            </a:r>
            <a:r>
              <a:rPr lang="en-US" sz="2000" dirty="0" smtClean="0">
                <a:solidFill>
                  <a:schemeClr val="tx2"/>
                </a:solidFill>
              </a:rPr>
              <a:t>notes </a:t>
            </a:r>
            <a:r>
              <a:rPr lang="en-US" sz="2000" dirty="0">
                <a:solidFill>
                  <a:schemeClr val="tx2"/>
                </a:solidFill>
              </a:rPr>
              <a:t>section below.  If you don’t see the notes section, click on “</a:t>
            </a:r>
            <a:r>
              <a:rPr lang="en-US" sz="2000" dirty="0" smtClean="0">
                <a:solidFill>
                  <a:schemeClr val="tx2"/>
                </a:solidFill>
              </a:rPr>
              <a:t>Notes Page” </a:t>
            </a:r>
            <a:r>
              <a:rPr lang="en-US" sz="2000" dirty="0">
                <a:solidFill>
                  <a:schemeClr val="tx2"/>
                </a:solidFill>
              </a:rPr>
              <a:t>within the </a:t>
            </a:r>
            <a:r>
              <a:rPr lang="en-US" sz="2000" dirty="0" smtClean="0">
                <a:solidFill>
                  <a:schemeClr val="tx2"/>
                </a:solidFill>
              </a:rPr>
              <a:t>“View” tab.  If viewing the presentation as a slide show, you may also see the notes on the presenters page.  </a:t>
            </a:r>
          </a:p>
          <a:p>
            <a:pPr>
              <a:lnSpc>
                <a:spcPct val="120000"/>
              </a:lnSpc>
            </a:pPr>
            <a:endParaRPr lang="en-US" sz="2000" dirty="0">
              <a:solidFill>
                <a:schemeClr val="tx2"/>
              </a:solidFill>
            </a:endParaRPr>
          </a:p>
          <a:p>
            <a:pPr>
              <a:lnSpc>
                <a:spcPct val="120000"/>
              </a:lnSpc>
            </a:pPr>
            <a:r>
              <a:rPr lang="en-US" sz="2000" dirty="0" smtClean="0">
                <a:solidFill>
                  <a:schemeClr val="tx2"/>
                </a:solidFill>
              </a:rPr>
              <a:t>Notes are not visible using the PowerPoint Viewer.</a:t>
            </a:r>
            <a:endParaRPr lang="en-US" sz="2000" dirty="0">
              <a:solidFill>
                <a:schemeClr val="tx2"/>
              </a:solidFill>
            </a:endParaRPr>
          </a:p>
          <a:p>
            <a:pPr algn="ctr">
              <a:lnSpc>
                <a:spcPct val="120000"/>
              </a:lnSpc>
            </a:pPr>
            <a:endParaRPr lang="en-US" sz="2000" dirty="0">
              <a:solidFill>
                <a:schemeClr val="tx2"/>
              </a:solidFill>
            </a:endParaRPr>
          </a:p>
        </p:txBody>
      </p:sp>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21534" y="2175070"/>
            <a:ext cx="914400" cy="914400"/>
          </a:xfrm>
          <a:prstGeom prst="rect">
            <a:avLst/>
          </a:prstGeom>
        </p:spPr>
      </p:pic>
      <p:pic>
        <p:nvPicPr>
          <p:cNvPr id="12" name="Picture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338475" y="3690935"/>
            <a:ext cx="900060" cy="900060"/>
          </a:xfrm>
          <a:prstGeom prst="rect">
            <a:avLst/>
          </a:prstGeom>
        </p:spPr>
      </p:pic>
    </p:spTree>
    <p:extLst>
      <p:ext uri="{BB962C8B-B14F-4D97-AF65-F5344CB8AC3E}">
        <p14:creationId xmlns:p14="http://schemas.microsoft.com/office/powerpoint/2010/main" val="26065719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40</a:t>
            </a:fld>
            <a:r>
              <a:rPr lang="en-US" dirty="0" smtClean="0"/>
              <a:t> </a:t>
            </a:r>
            <a:endParaRPr lang="en-US" dirty="0"/>
          </a:p>
        </p:txBody>
      </p:sp>
      <p:sp>
        <p:nvSpPr>
          <p:cNvPr id="3" name="Text Placeholder 2"/>
          <p:cNvSpPr>
            <a:spLocks noGrp="1"/>
          </p:cNvSpPr>
          <p:nvPr>
            <p:ph type="body" sz="quarter" idx="13"/>
          </p:nvPr>
        </p:nvSpPr>
        <p:spPr/>
        <p:txBody>
          <a:bodyPr/>
          <a:lstStyle/>
          <a:p>
            <a:r>
              <a:rPr lang="en-US" b="1" dirty="0" smtClean="0"/>
              <a:t>TESTING TOOLS </a:t>
            </a:r>
            <a:r>
              <a:rPr lang="en-US" dirty="0" smtClean="0"/>
              <a:t>are used by the build system to verify functionality</a:t>
            </a:r>
          </a:p>
          <a:p>
            <a:pPr lvl="1"/>
            <a:r>
              <a:rPr lang="en-US" dirty="0" smtClean="0"/>
              <a:t>Different testing tools will be used for different technologies.</a:t>
            </a:r>
          </a:p>
          <a:p>
            <a:pPr lvl="2"/>
            <a:r>
              <a:rPr lang="en-US" dirty="0" smtClean="0"/>
              <a:t>Whatever is appropriate for the target technology is used. </a:t>
            </a:r>
          </a:p>
          <a:p>
            <a:pPr lvl="2"/>
            <a:r>
              <a:rPr lang="en-US" dirty="0" smtClean="0"/>
              <a:t>The actual testing tools used will be determined by the template used to generate the microService.</a:t>
            </a:r>
          </a:p>
          <a:p>
            <a:pPr lvl="1"/>
            <a:endParaRPr lang="en-US" dirty="0"/>
          </a:p>
          <a:p>
            <a:r>
              <a:rPr lang="en-US" b="1" dirty="0" smtClean="0"/>
              <a:t>jUnit</a:t>
            </a:r>
            <a:r>
              <a:rPr lang="en-US" dirty="0" smtClean="0"/>
              <a:t> is used as the testing tool for java-based microServices</a:t>
            </a:r>
          </a:p>
          <a:p>
            <a:endParaRPr lang="en-US" dirty="0" smtClean="0"/>
          </a:p>
          <a:p>
            <a:endParaRPr lang="en-US" dirty="0"/>
          </a:p>
        </p:txBody>
      </p:sp>
      <p:sp>
        <p:nvSpPr>
          <p:cNvPr id="4" name="Title 3"/>
          <p:cNvSpPr>
            <a:spLocks noGrp="1"/>
          </p:cNvSpPr>
          <p:nvPr>
            <p:ph type="title"/>
          </p:nvPr>
        </p:nvSpPr>
        <p:spPr/>
        <p:txBody>
          <a:bodyPr/>
          <a:lstStyle/>
          <a:p>
            <a:r>
              <a:rPr lang="en-US" dirty="0" smtClean="0"/>
              <a:t>Testing </a:t>
            </a:r>
            <a:endParaRPr lang="en-US" dirty="0"/>
          </a:p>
        </p:txBody>
      </p:sp>
      <p:sp>
        <p:nvSpPr>
          <p:cNvPr id="12" name="Oval 11" title="Section circle"/>
          <p:cNvSpPr/>
          <p:nvPr/>
        </p:nvSpPr>
        <p:spPr>
          <a:xfrm>
            <a:off x="10210800"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0094912"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99806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98663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6" name="Oval 15" title="Section circle"/>
          <p:cNvSpPr/>
          <p:nvPr/>
        </p:nvSpPr>
        <p:spPr>
          <a:xfrm>
            <a:off x="9750424"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090417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Oval 17" title="Section circle"/>
          <p:cNvSpPr/>
          <p:nvPr/>
        </p:nvSpPr>
        <p:spPr>
          <a:xfrm>
            <a:off x="10788288"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06739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05596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044380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7" name="Oval 26"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1" name="Oval 30" title="Section circle"/>
          <p:cNvSpPr/>
          <p:nvPr/>
        </p:nvSpPr>
        <p:spPr>
          <a:xfrm>
            <a:off x="11248530"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1132776"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3" name="Oval 32" title="Section circle"/>
          <p:cNvSpPr/>
          <p:nvPr/>
        </p:nvSpPr>
        <p:spPr>
          <a:xfrm>
            <a:off x="11018476"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480871" y="2764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2" name="Rectangle 21"/>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 System</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23" name="Text Placeholder 2"/>
          <p:cNvSpPr txBox="1">
            <a:spLocks/>
          </p:cNvSpPr>
          <p:nvPr/>
        </p:nvSpPr>
        <p:spPr>
          <a:xfrm>
            <a:off x="2270072" y="5598171"/>
            <a:ext cx="6797728" cy="463649"/>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3"/>
            <a:r>
              <a:rPr lang="en-US" dirty="0" smtClean="0"/>
              <a:t>For more information on </a:t>
            </a:r>
            <a:r>
              <a:rPr lang="en-US" dirty="0" err="1" smtClean="0"/>
              <a:t>JUnit</a:t>
            </a:r>
            <a:r>
              <a:rPr lang="en-US" dirty="0" smtClean="0"/>
              <a:t>, refer to the following link </a:t>
            </a:r>
            <a:r>
              <a:rPr lang="en-US" dirty="0" smtClean="0">
                <a:hlinkClick r:id="rId3"/>
              </a:rPr>
              <a:t>http://junit.org/junit4/</a:t>
            </a:r>
            <a:r>
              <a:rPr lang="en-US" dirty="0" smtClean="0"/>
              <a:t>. </a:t>
            </a:r>
          </a:p>
          <a:p>
            <a:endParaRPr lang="en-US" dirty="0" smtClean="0"/>
          </a:p>
          <a:p>
            <a:endParaRPr lang="en-US" dirty="0"/>
          </a:p>
        </p:txBody>
      </p:sp>
    </p:spTree>
    <p:extLst>
      <p:ext uri="{BB962C8B-B14F-4D97-AF65-F5344CB8AC3E}">
        <p14:creationId xmlns:p14="http://schemas.microsoft.com/office/powerpoint/2010/main" val="26286011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41</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Source Code Analysis tools are used to check the code for conformance to norms</a:t>
            </a:r>
          </a:p>
          <a:p>
            <a:pPr lvl="1"/>
            <a:r>
              <a:rPr lang="en-US" dirty="0" smtClean="0"/>
              <a:t>Source code analysis generally…</a:t>
            </a:r>
          </a:p>
          <a:p>
            <a:pPr marL="1028700" lvl="3" indent="-114300">
              <a:buNone/>
            </a:pPr>
            <a:r>
              <a:rPr lang="en-US" dirty="0" smtClean="0"/>
              <a:t>…parses and analyzes the source files by applying rules for acceptable construction.</a:t>
            </a:r>
          </a:p>
          <a:p>
            <a:pPr marL="1028700" lvl="3" indent="-114300">
              <a:buNone/>
            </a:pPr>
            <a:r>
              <a:rPr lang="en-US" dirty="0" smtClean="0"/>
              <a:t>…measures the size of the source units (classes, methods, files, etc.).</a:t>
            </a:r>
          </a:p>
          <a:p>
            <a:pPr marL="1028700" lvl="3" indent="-114300">
              <a:buNone/>
            </a:pPr>
            <a:r>
              <a:rPr lang="en-US" dirty="0" smtClean="0"/>
              <a:t>…measures the complexity of the source and estimates the supportability.</a:t>
            </a:r>
          </a:p>
          <a:p>
            <a:pPr marL="1028700" lvl="3" indent="-114300">
              <a:buNone/>
            </a:pPr>
            <a:r>
              <a:rPr lang="en-US" dirty="0" smtClean="0"/>
              <a:t>…provides metrics about the source code “quality”.</a:t>
            </a:r>
          </a:p>
          <a:p>
            <a:pPr marL="1028700" lvl="3" indent="-114300">
              <a:buNone/>
            </a:pPr>
            <a:r>
              <a:rPr lang="en-US" dirty="0" smtClean="0"/>
              <a:t>…may provide trending over time to assist in managing the code.</a:t>
            </a:r>
          </a:p>
          <a:p>
            <a:pPr marL="1028700" lvl="3" indent="-114300">
              <a:buNone/>
            </a:pPr>
            <a:r>
              <a:rPr lang="en-US" dirty="0" smtClean="0"/>
              <a:t>…includes test coverage analysis.</a:t>
            </a:r>
          </a:p>
          <a:p>
            <a:pPr marL="228600" lvl="3" indent="0">
              <a:buNone/>
            </a:pPr>
            <a:endParaRPr lang="en-US" dirty="0"/>
          </a:p>
          <a:p>
            <a:pPr indent="-228600"/>
            <a:r>
              <a:rPr lang="en-US" dirty="0" smtClean="0"/>
              <a:t>Benefits of source code analysis</a:t>
            </a:r>
          </a:p>
          <a:p>
            <a:pPr lvl="1"/>
            <a:r>
              <a:rPr lang="en-US" dirty="0" smtClean="0"/>
              <a:t>There are many benefits, but generally they include…</a:t>
            </a:r>
          </a:p>
          <a:p>
            <a:pPr lvl="2"/>
            <a:r>
              <a:rPr lang="en-US" dirty="0" smtClean="0"/>
              <a:t>Detection and identification of common coding problems and potential errors</a:t>
            </a:r>
          </a:p>
          <a:p>
            <a:pPr lvl="2"/>
            <a:r>
              <a:rPr lang="en-US" dirty="0" smtClean="0"/>
              <a:t>Analysis of complexity and identification of potential areas of concern with regard to support and maintainability, and ultimately high cost</a:t>
            </a:r>
          </a:p>
          <a:p>
            <a:pPr lvl="2"/>
            <a:r>
              <a:rPr lang="en-US" dirty="0" smtClean="0"/>
              <a:t>Identifies areas of the application that are not being adequately tested</a:t>
            </a:r>
          </a:p>
          <a:p>
            <a:pPr lvl="2"/>
            <a:r>
              <a:rPr lang="en-US" dirty="0" smtClean="0"/>
              <a:t>Providing feedback to constant improvement efforts</a:t>
            </a:r>
            <a:endParaRPr lang="en-US" dirty="0"/>
          </a:p>
        </p:txBody>
      </p:sp>
      <p:sp>
        <p:nvSpPr>
          <p:cNvPr id="4" name="Title 3"/>
          <p:cNvSpPr>
            <a:spLocks noGrp="1"/>
          </p:cNvSpPr>
          <p:nvPr>
            <p:ph type="title"/>
          </p:nvPr>
        </p:nvSpPr>
        <p:spPr/>
        <p:txBody>
          <a:bodyPr/>
          <a:lstStyle/>
          <a:p>
            <a:r>
              <a:rPr lang="en-US" dirty="0" smtClean="0"/>
              <a:t>Source Code Analysis</a:t>
            </a:r>
            <a:endParaRPr lang="en-US" dirty="0"/>
          </a:p>
        </p:txBody>
      </p:sp>
      <p:sp>
        <p:nvSpPr>
          <p:cNvPr id="12" name="Oval 11" title="Section circle"/>
          <p:cNvSpPr/>
          <p:nvPr/>
        </p:nvSpPr>
        <p:spPr>
          <a:xfrm>
            <a:off x="10210800"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0094912"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99806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98663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6" name="Oval 15" title="Section circle"/>
          <p:cNvSpPr/>
          <p:nvPr/>
        </p:nvSpPr>
        <p:spPr>
          <a:xfrm>
            <a:off x="9750424"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090417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Oval 17" title="Section circle"/>
          <p:cNvSpPr/>
          <p:nvPr/>
        </p:nvSpPr>
        <p:spPr>
          <a:xfrm>
            <a:off x="10788288"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0673988"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05596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044380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2" name="Oval 21"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5" name="Oval 24"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6" name="Oval 25" title="Section circle"/>
          <p:cNvSpPr/>
          <p:nvPr/>
        </p:nvSpPr>
        <p:spPr>
          <a:xfrm>
            <a:off x="11248530"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7" name="Oval 26" title="Section circle"/>
          <p:cNvSpPr/>
          <p:nvPr/>
        </p:nvSpPr>
        <p:spPr>
          <a:xfrm>
            <a:off x="11132776"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8" name="Oval 27" title="Section circle"/>
          <p:cNvSpPr/>
          <p:nvPr/>
        </p:nvSpPr>
        <p:spPr>
          <a:xfrm>
            <a:off x="11018476"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11480871" y="2764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3" name="Rectangle 22"/>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 System</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031388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42</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CODE ANALYSIS TOOLS are used by the build system to verify code quality</a:t>
            </a:r>
          </a:p>
          <a:p>
            <a:pPr lvl="1"/>
            <a:r>
              <a:rPr lang="en-US" dirty="0" smtClean="0"/>
              <a:t>Different tools are used for different technologies.</a:t>
            </a:r>
          </a:p>
          <a:p>
            <a:pPr lvl="2"/>
            <a:r>
              <a:rPr lang="en-US" dirty="0"/>
              <a:t>Whatever is appropriate for the target technology is </a:t>
            </a:r>
            <a:r>
              <a:rPr lang="en-US" dirty="0" smtClean="0"/>
              <a:t>used.</a:t>
            </a:r>
            <a:endParaRPr lang="en-US" dirty="0"/>
          </a:p>
          <a:p>
            <a:pPr lvl="2"/>
            <a:r>
              <a:rPr lang="en-US" dirty="0"/>
              <a:t>The actual </a:t>
            </a:r>
            <a:r>
              <a:rPr lang="en-US" dirty="0" smtClean="0"/>
              <a:t>analysis tools </a:t>
            </a:r>
            <a:r>
              <a:rPr lang="en-US" dirty="0"/>
              <a:t>used will be determined by the template used to generate the </a:t>
            </a:r>
            <a:r>
              <a:rPr lang="en-US" dirty="0" err="1" smtClean="0"/>
              <a:t>microService</a:t>
            </a:r>
            <a:r>
              <a:rPr lang="en-US" dirty="0" smtClean="0"/>
              <a:t>.</a:t>
            </a:r>
          </a:p>
          <a:p>
            <a:pPr lvl="2"/>
            <a:r>
              <a:rPr lang="en-US" dirty="0"/>
              <a:t>Some technologies may not have an </a:t>
            </a:r>
            <a:r>
              <a:rPr lang="en-US" dirty="0" smtClean="0"/>
              <a:t>available code analysis tool.</a:t>
            </a:r>
            <a:endParaRPr lang="en-US" dirty="0"/>
          </a:p>
          <a:p>
            <a:pPr lvl="1"/>
            <a:endParaRPr lang="en-US" dirty="0" smtClean="0"/>
          </a:p>
          <a:p>
            <a:pPr lvl="1"/>
            <a:endParaRPr lang="en-US" dirty="0"/>
          </a:p>
          <a:p>
            <a:pPr lvl="1"/>
            <a:endParaRPr lang="en-US" dirty="0" smtClean="0"/>
          </a:p>
          <a:p>
            <a:pPr lvl="1"/>
            <a:endParaRPr lang="en-US" dirty="0" smtClean="0"/>
          </a:p>
          <a:p>
            <a:r>
              <a:rPr lang="en-US" dirty="0" smtClean="0"/>
              <a:t>SonarQube is used for Java-based microServices</a:t>
            </a:r>
          </a:p>
          <a:p>
            <a:endParaRPr lang="en-US" dirty="0" smtClean="0"/>
          </a:p>
        </p:txBody>
      </p:sp>
      <p:sp>
        <p:nvSpPr>
          <p:cNvPr id="4" name="Title 3"/>
          <p:cNvSpPr>
            <a:spLocks noGrp="1"/>
          </p:cNvSpPr>
          <p:nvPr>
            <p:ph type="title"/>
          </p:nvPr>
        </p:nvSpPr>
        <p:spPr/>
        <p:txBody>
          <a:bodyPr/>
          <a:lstStyle/>
          <a:p>
            <a:r>
              <a:rPr lang="en-US" dirty="0" smtClean="0"/>
              <a:t>Source Code Analysis</a:t>
            </a:r>
            <a:endParaRPr lang="en-US" dirty="0"/>
          </a:p>
        </p:txBody>
      </p:sp>
      <p:sp>
        <p:nvSpPr>
          <p:cNvPr id="12" name="Oval 11" title="Section circle"/>
          <p:cNvSpPr/>
          <p:nvPr/>
        </p:nvSpPr>
        <p:spPr>
          <a:xfrm>
            <a:off x="102108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0094912"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99806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98663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6" name="Oval 15" title="Section circle"/>
          <p:cNvSpPr/>
          <p:nvPr/>
        </p:nvSpPr>
        <p:spPr>
          <a:xfrm>
            <a:off x="9750424"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090417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Oval 17" title="Section circle"/>
          <p:cNvSpPr/>
          <p:nvPr/>
        </p:nvSpPr>
        <p:spPr>
          <a:xfrm>
            <a:off x="10788288"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05596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044380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7" name="Oval 26"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1" name="Oval 30" title="Section circle"/>
          <p:cNvSpPr/>
          <p:nvPr/>
        </p:nvSpPr>
        <p:spPr>
          <a:xfrm>
            <a:off x="11248530"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1132776"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3" name="Oval 32" title="Section circle"/>
          <p:cNvSpPr/>
          <p:nvPr/>
        </p:nvSpPr>
        <p:spPr>
          <a:xfrm>
            <a:off x="11018476"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480871" y="2764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2" name="Rectangle 21"/>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 System</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99858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43</a:t>
            </a:fld>
            <a:r>
              <a:rPr lang="en-US" dirty="0" smtClean="0"/>
              <a:t> </a:t>
            </a:r>
            <a:endParaRPr lang="en-US" dirty="0"/>
          </a:p>
        </p:txBody>
      </p:sp>
      <p:sp>
        <p:nvSpPr>
          <p:cNvPr id="3" name="Text Placeholder 2"/>
          <p:cNvSpPr>
            <a:spLocks noGrp="1"/>
          </p:cNvSpPr>
          <p:nvPr>
            <p:ph type="body" sz="quarter" idx="13"/>
          </p:nvPr>
        </p:nvSpPr>
        <p:spPr>
          <a:xfrm>
            <a:off x="488897" y="974725"/>
            <a:ext cx="11211106" cy="4811713"/>
          </a:xfrm>
        </p:spPr>
        <p:txBody>
          <a:bodyPr/>
          <a:lstStyle/>
          <a:p>
            <a:r>
              <a:rPr lang="en-US" dirty="0" smtClean="0"/>
              <a:t>Using </a:t>
            </a:r>
            <a:r>
              <a:rPr lang="en-US" b="1" i="1" dirty="0" smtClean="0"/>
              <a:t>SonarQube</a:t>
            </a:r>
          </a:p>
          <a:p>
            <a:pPr lvl="1">
              <a:spcAft>
                <a:spcPts val="0"/>
              </a:spcAft>
            </a:pPr>
            <a:r>
              <a:rPr lang="en-US" dirty="0" smtClean="0">
                <a:solidFill>
                  <a:schemeClr val="tx2"/>
                </a:solidFill>
              </a:rPr>
              <a:t>In the SonarQube Web interface below, there is a grade for each category monitored by SonarQube. </a:t>
            </a:r>
          </a:p>
          <a:p>
            <a:pPr lvl="2">
              <a:spcAft>
                <a:spcPts val="0"/>
              </a:spcAft>
            </a:pPr>
            <a:r>
              <a:rPr lang="en-US" dirty="0" smtClean="0">
                <a:solidFill>
                  <a:schemeClr val="tx2"/>
                </a:solidFill>
              </a:rPr>
              <a:t>These grades can vary depending on the rules setup for Releasability, Reliability, Security, and Maintainability categories. </a:t>
            </a:r>
          </a:p>
          <a:p>
            <a:endParaRPr lang="en-US" sz="1400" dirty="0"/>
          </a:p>
          <a:p>
            <a:endParaRPr lang="en-US" sz="1400" dirty="0" smtClean="0"/>
          </a:p>
          <a:p>
            <a:endParaRPr lang="en-US" sz="1400" dirty="0"/>
          </a:p>
        </p:txBody>
      </p:sp>
      <p:sp>
        <p:nvSpPr>
          <p:cNvPr id="4" name="Title 3"/>
          <p:cNvSpPr>
            <a:spLocks noGrp="1"/>
          </p:cNvSpPr>
          <p:nvPr>
            <p:ph type="title"/>
          </p:nvPr>
        </p:nvSpPr>
        <p:spPr/>
        <p:txBody>
          <a:bodyPr/>
          <a:lstStyle/>
          <a:p>
            <a:r>
              <a:rPr lang="en-US" dirty="0" smtClean="0"/>
              <a:t>SonarQube</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5714" y="1977433"/>
            <a:ext cx="10572266" cy="3066333"/>
          </a:xfrm>
          <a:prstGeom prst="rect">
            <a:avLst/>
          </a:prstGeom>
        </p:spPr>
      </p:pic>
      <p:sp>
        <p:nvSpPr>
          <p:cNvPr id="12" name="Oval 11" title="Section circle"/>
          <p:cNvSpPr/>
          <p:nvPr/>
        </p:nvSpPr>
        <p:spPr>
          <a:xfrm>
            <a:off x="102108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10094912"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99806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98663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6" name="Oval 15" title="Section circle"/>
          <p:cNvSpPr/>
          <p:nvPr/>
        </p:nvSpPr>
        <p:spPr>
          <a:xfrm>
            <a:off x="9750424"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090417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Oval 17" title="Section circle"/>
          <p:cNvSpPr/>
          <p:nvPr/>
        </p:nvSpPr>
        <p:spPr>
          <a:xfrm>
            <a:off x="10788288"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05596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044380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2" name="Oval 21"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3" name="Oval 22" title="Section circle"/>
          <p:cNvSpPr/>
          <p:nvPr/>
        </p:nvSpPr>
        <p:spPr>
          <a:xfrm>
            <a:off x="10213612"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5" name="Oval 24"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6" name="Oval 25" title="Section circle"/>
          <p:cNvSpPr/>
          <p:nvPr/>
        </p:nvSpPr>
        <p:spPr>
          <a:xfrm>
            <a:off x="11248530"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7" name="Oval 26" title="Section circle"/>
          <p:cNvSpPr/>
          <p:nvPr/>
        </p:nvSpPr>
        <p:spPr>
          <a:xfrm>
            <a:off x="11132776"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8" name="Oval 27" title="Section circle"/>
          <p:cNvSpPr/>
          <p:nvPr/>
        </p:nvSpPr>
        <p:spPr>
          <a:xfrm>
            <a:off x="11018476"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11480871" y="2764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Rectangle 23"/>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 System</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502620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44</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Using </a:t>
            </a:r>
            <a:r>
              <a:rPr lang="en-US" b="1" i="1" dirty="0" smtClean="0"/>
              <a:t>SonarQube</a:t>
            </a:r>
          </a:p>
          <a:p>
            <a:pPr lvl="1">
              <a:spcAft>
                <a:spcPts val="0"/>
              </a:spcAft>
            </a:pPr>
            <a:r>
              <a:rPr lang="en-US" dirty="0" smtClean="0">
                <a:solidFill>
                  <a:schemeClr val="tx2"/>
                </a:solidFill>
              </a:rPr>
              <a:t>Click on one of the categories to drill-down into the coding file structure. </a:t>
            </a:r>
          </a:p>
          <a:p>
            <a:pPr lvl="2">
              <a:spcAft>
                <a:spcPts val="0"/>
              </a:spcAft>
            </a:pPr>
            <a:r>
              <a:rPr lang="en-US" dirty="0" smtClean="0">
                <a:solidFill>
                  <a:schemeClr val="tx2"/>
                </a:solidFill>
              </a:rPr>
              <a:t>You are able to go down to the individual source files. </a:t>
            </a:r>
          </a:p>
          <a:p>
            <a:pPr lvl="2">
              <a:spcAft>
                <a:spcPts val="0"/>
              </a:spcAft>
            </a:pPr>
            <a:r>
              <a:rPr lang="en-US" dirty="0" smtClean="0">
                <a:solidFill>
                  <a:schemeClr val="tx2"/>
                </a:solidFill>
              </a:rPr>
              <a:t>Clicking on the individual  source files displays the code for each.</a:t>
            </a:r>
          </a:p>
          <a:p>
            <a:pPr lvl="2"/>
            <a:endParaRPr lang="en-US" dirty="0">
              <a:solidFill>
                <a:schemeClr val="tx2"/>
              </a:solidFill>
            </a:endParaRPr>
          </a:p>
          <a:p>
            <a:pPr lvl="2"/>
            <a:endParaRPr lang="en-US" dirty="0" smtClean="0">
              <a:solidFill>
                <a:schemeClr val="tx2"/>
              </a:solidFill>
            </a:endParaRPr>
          </a:p>
          <a:p>
            <a:endParaRPr lang="en-US" sz="1400" dirty="0">
              <a:solidFill>
                <a:schemeClr val="tx2"/>
              </a:solidFill>
            </a:endParaRPr>
          </a:p>
          <a:p>
            <a:endParaRPr lang="en-US" sz="1400" dirty="0" smtClean="0">
              <a:solidFill>
                <a:schemeClr val="tx2"/>
              </a:solidFill>
            </a:endParaRPr>
          </a:p>
          <a:p>
            <a:endParaRPr lang="en-US" sz="1400" dirty="0">
              <a:solidFill>
                <a:schemeClr val="tx2"/>
              </a:solidFill>
            </a:endParaRPr>
          </a:p>
          <a:p>
            <a:endParaRPr lang="en-US" sz="1400" dirty="0" smtClean="0">
              <a:solidFill>
                <a:schemeClr val="tx2"/>
              </a:solidFill>
            </a:endParaRPr>
          </a:p>
          <a:p>
            <a:endParaRPr lang="en-US" sz="1400" dirty="0">
              <a:solidFill>
                <a:schemeClr val="tx2"/>
              </a:solidFill>
            </a:endParaRPr>
          </a:p>
          <a:p>
            <a:endParaRPr lang="en-US" sz="1400" dirty="0" smtClean="0">
              <a:solidFill>
                <a:schemeClr val="tx2"/>
              </a:solidFill>
            </a:endParaRPr>
          </a:p>
          <a:p>
            <a:endParaRPr lang="en-US" sz="1400" dirty="0">
              <a:solidFill>
                <a:schemeClr val="tx2"/>
              </a:solidFill>
            </a:endParaRPr>
          </a:p>
          <a:p>
            <a:endParaRPr lang="en-US" sz="1400" dirty="0" smtClean="0">
              <a:solidFill>
                <a:schemeClr val="tx2"/>
              </a:solidFill>
            </a:endParaRPr>
          </a:p>
          <a:p>
            <a:endParaRPr lang="en-US" sz="1400" dirty="0">
              <a:solidFill>
                <a:schemeClr val="tx2"/>
              </a:solidFill>
            </a:endParaRPr>
          </a:p>
          <a:p>
            <a:endParaRPr lang="en-US" sz="1400" dirty="0" smtClean="0">
              <a:solidFill>
                <a:schemeClr val="tx2"/>
              </a:solidFill>
            </a:endParaRPr>
          </a:p>
          <a:p>
            <a:endParaRPr lang="en-US" sz="1400" dirty="0">
              <a:solidFill>
                <a:schemeClr val="tx2"/>
              </a:solidFill>
            </a:endParaRPr>
          </a:p>
          <a:p>
            <a:endParaRPr lang="en-US" sz="1400" dirty="0" smtClean="0">
              <a:solidFill>
                <a:schemeClr val="tx2"/>
              </a:solidFill>
            </a:endParaRPr>
          </a:p>
          <a:p>
            <a:endParaRPr lang="en-US" sz="1400" dirty="0">
              <a:solidFill>
                <a:schemeClr val="tx2"/>
              </a:solidFill>
            </a:endParaRPr>
          </a:p>
          <a:p>
            <a:endParaRPr lang="en-US" sz="1400" dirty="0">
              <a:solidFill>
                <a:schemeClr val="tx2"/>
              </a:solidFill>
            </a:endParaRPr>
          </a:p>
        </p:txBody>
      </p:sp>
      <p:sp>
        <p:nvSpPr>
          <p:cNvPr id="4" name="Title 3"/>
          <p:cNvSpPr>
            <a:spLocks noGrp="1"/>
          </p:cNvSpPr>
          <p:nvPr>
            <p:ph type="title"/>
          </p:nvPr>
        </p:nvSpPr>
        <p:spPr/>
        <p:txBody>
          <a:bodyPr/>
          <a:lstStyle/>
          <a:p>
            <a:r>
              <a:rPr lang="en-US" dirty="0" smtClean="0"/>
              <a:t>SonarQube</a:t>
            </a:r>
            <a:endParaRPr 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63751" y="2422249"/>
            <a:ext cx="7551196" cy="1583210"/>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36189" y="4075985"/>
            <a:ext cx="6955575" cy="2436143"/>
          </a:xfrm>
          <a:prstGeom prst="rect">
            <a:avLst/>
          </a:prstGeom>
        </p:spPr>
      </p:pic>
      <p:sp>
        <p:nvSpPr>
          <p:cNvPr id="13" name="Oval 12" title="Section circle"/>
          <p:cNvSpPr/>
          <p:nvPr/>
        </p:nvSpPr>
        <p:spPr>
          <a:xfrm>
            <a:off x="102108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10094912"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5" name="Oval 14" title="Section circle"/>
          <p:cNvSpPr/>
          <p:nvPr/>
        </p:nvSpPr>
        <p:spPr>
          <a:xfrm>
            <a:off x="99806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Oval 15" title="Section circle"/>
          <p:cNvSpPr/>
          <p:nvPr/>
        </p:nvSpPr>
        <p:spPr>
          <a:xfrm>
            <a:off x="98663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7" name="Oval 16" title="Section circle"/>
          <p:cNvSpPr/>
          <p:nvPr/>
        </p:nvSpPr>
        <p:spPr>
          <a:xfrm>
            <a:off x="9750424"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Oval 17" title="Section circle"/>
          <p:cNvSpPr/>
          <p:nvPr/>
        </p:nvSpPr>
        <p:spPr>
          <a:xfrm>
            <a:off x="1090417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0788288"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05596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2" name="Oval 21" title="Section circle"/>
          <p:cNvSpPr/>
          <p:nvPr/>
        </p:nvSpPr>
        <p:spPr>
          <a:xfrm>
            <a:off x="1044380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3" name="Oval 22"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0213612"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6" name="Oval 25"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7" name="Oval 26" title="Section circle"/>
          <p:cNvSpPr/>
          <p:nvPr/>
        </p:nvSpPr>
        <p:spPr>
          <a:xfrm>
            <a:off x="11248530"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8" name="Oval 27" title="Section circle"/>
          <p:cNvSpPr/>
          <p:nvPr/>
        </p:nvSpPr>
        <p:spPr>
          <a:xfrm>
            <a:off x="11132776"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11018476"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11480871" y="2764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5" name="Rectangle 24"/>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 System</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639597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29523" y="1702098"/>
            <a:ext cx="11668637" cy="1737444"/>
          </a:xfrm>
          <a:prstGeom prst="rect">
            <a:avLst/>
          </a:prstGeom>
        </p:spPr>
      </p:pic>
      <p:sp>
        <p:nvSpPr>
          <p:cNvPr id="2" name="Slide Number Placeholder 1"/>
          <p:cNvSpPr>
            <a:spLocks noGrp="1"/>
          </p:cNvSpPr>
          <p:nvPr>
            <p:ph type="sldNum" sz="quarter" idx="11"/>
          </p:nvPr>
        </p:nvSpPr>
        <p:spPr>
          <a:xfrm>
            <a:off x="488897" y="6388736"/>
            <a:ext cx="294066" cy="224790"/>
          </a:xfrm>
        </p:spPr>
        <p:txBody>
          <a:bodyPr/>
          <a:lstStyle/>
          <a:p>
            <a:fld id="{12CB907E-C602-C34B-93F7-CA9E40714286}" type="slidenum">
              <a:rPr lang="en-US" smtClean="0"/>
              <a:pPr/>
              <a:t>45</a:t>
            </a:fld>
            <a:r>
              <a:rPr lang="en-US" dirty="0" smtClean="0"/>
              <a:t> </a:t>
            </a:r>
            <a:endParaRPr lang="en-US" dirty="0"/>
          </a:p>
        </p:txBody>
      </p:sp>
      <p:sp>
        <p:nvSpPr>
          <p:cNvPr id="3" name="Text Placeholder 2"/>
          <p:cNvSpPr>
            <a:spLocks noGrp="1"/>
          </p:cNvSpPr>
          <p:nvPr>
            <p:ph type="body" sz="quarter" idx="13"/>
          </p:nvPr>
        </p:nvSpPr>
        <p:spPr>
          <a:xfrm>
            <a:off x="488897" y="911225"/>
            <a:ext cx="11211106" cy="4811713"/>
          </a:xfrm>
        </p:spPr>
        <p:txBody>
          <a:bodyPr/>
          <a:lstStyle/>
          <a:p>
            <a:r>
              <a:rPr lang="en-US" dirty="0" smtClean="0"/>
              <a:t>Using </a:t>
            </a:r>
            <a:r>
              <a:rPr lang="en-US" b="1" i="1" dirty="0" smtClean="0"/>
              <a:t>SonarQube</a:t>
            </a:r>
          </a:p>
          <a:p>
            <a:pPr lvl="1">
              <a:spcAft>
                <a:spcPts val="0"/>
              </a:spcAft>
            </a:pPr>
            <a:r>
              <a:rPr lang="en-US" dirty="0" smtClean="0">
                <a:solidFill>
                  <a:schemeClr val="tx2"/>
                </a:solidFill>
              </a:rPr>
              <a:t>Click on one of the functional areas below to open a quality gate. </a:t>
            </a:r>
          </a:p>
          <a:p>
            <a:pPr lvl="2">
              <a:spcAft>
                <a:spcPts val="0"/>
              </a:spcAft>
            </a:pPr>
            <a:r>
              <a:rPr lang="en-US" dirty="0" smtClean="0">
                <a:solidFill>
                  <a:schemeClr val="tx2"/>
                </a:solidFill>
              </a:rPr>
              <a:t>The quality gate displays a detailed analysis of the code for that functional area. </a:t>
            </a:r>
            <a:endParaRPr lang="en-US" dirty="0">
              <a:solidFill>
                <a:schemeClr val="tx2"/>
              </a:solidFill>
            </a:endParaRPr>
          </a:p>
          <a:p>
            <a:endParaRPr lang="en-US" sz="1400" dirty="0" smtClean="0">
              <a:solidFill>
                <a:schemeClr val="tx2"/>
              </a:solidFill>
            </a:endParaRPr>
          </a:p>
          <a:p>
            <a:endParaRPr lang="en-US" sz="1400" dirty="0">
              <a:solidFill>
                <a:schemeClr val="tx2"/>
              </a:solidFill>
            </a:endParaRPr>
          </a:p>
          <a:p>
            <a:endParaRPr lang="en-US" sz="1400" dirty="0" smtClean="0">
              <a:solidFill>
                <a:schemeClr val="tx2"/>
              </a:solidFill>
            </a:endParaRPr>
          </a:p>
          <a:p>
            <a:endParaRPr lang="en-US" sz="1400" dirty="0">
              <a:solidFill>
                <a:schemeClr val="tx2"/>
              </a:solidFill>
            </a:endParaRPr>
          </a:p>
          <a:p>
            <a:endParaRPr lang="en-US" sz="1400" dirty="0" smtClean="0">
              <a:solidFill>
                <a:schemeClr val="tx2"/>
              </a:solidFill>
            </a:endParaRPr>
          </a:p>
          <a:p>
            <a:endParaRPr lang="en-US" sz="1400" dirty="0">
              <a:solidFill>
                <a:schemeClr val="tx2"/>
              </a:solidFill>
            </a:endParaRPr>
          </a:p>
          <a:p>
            <a:endParaRPr lang="en-US" sz="1400" dirty="0" smtClean="0">
              <a:solidFill>
                <a:schemeClr val="tx2"/>
              </a:solidFill>
            </a:endParaRPr>
          </a:p>
          <a:p>
            <a:endParaRPr lang="en-US" sz="1400" dirty="0">
              <a:solidFill>
                <a:schemeClr val="tx2"/>
              </a:solidFill>
            </a:endParaRPr>
          </a:p>
          <a:p>
            <a:endParaRPr lang="en-US" sz="1400" dirty="0" smtClean="0">
              <a:solidFill>
                <a:schemeClr val="tx2"/>
              </a:solidFill>
            </a:endParaRPr>
          </a:p>
          <a:p>
            <a:endParaRPr lang="en-US" sz="1400" dirty="0">
              <a:solidFill>
                <a:schemeClr val="tx2"/>
              </a:solidFill>
            </a:endParaRPr>
          </a:p>
          <a:p>
            <a:endParaRPr lang="en-US" sz="1400" dirty="0" smtClean="0">
              <a:solidFill>
                <a:schemeClr val="tx2"/>
              </a:solidFill>
            </a:endParaRPr>
          </a:p>
          <a:p>
            <a:endParaRPr lang="en-US" sz="1400" dirty="0">
              <a:solidFill>
                <a:schemeClr val="tx2"/>
              </a:solidFill>
            </a:endParaRPr>
          </a:p>
          <a:p>
            <a:endParaRPr lang="en-US" sz="1400" dirty="0" smtClean="0">
              <a:solidFill>
                <a:schemeClr val="tx2"/>
              </a:solidFill>
            </a:endParaRPr>
          </a:p>
          <a:p>
            <a:endParaRPr lang="en-US" sz="1400" dirty="0">
              <a:solidFill>
                <a:schemeClr val="tx2"/>
              </a:solidFill>
            </a:endParaRPr>
          </a:p>
          <a:p>
            <a:endParaRPr lang="en-US" sz="1400" dirty="0" smtClean="0">
              <a:solidFill>
                <a:schemeClr val="tx2"/>
              </a:solidFill>
            </a:endParaRPr>
          </a:p>
          <a:p>
            <a:endParaRPr lang="en-US" sz="1400" dirty="0">
              <a:solidFill>
                <a:schemeClr val="tx2"/>
              </a:solidFill>
            </a:endParaRPr>
          </a:p>
        </p:txBody>
      </p:sp>
      <p:sp>
        <p:nvSpPr>
          <p:cNvPr id="4" name="Title 3"/>
          <p:cNvSpPr>
            <a:spLocks noGrp="1"/>
          </p:cNvSpPr>
          <p:nvPr>
            <p:ph type="title"/>
          </p:nvPr>
        </p:nvSpPr>
        <p:spPr/>
        <p:txBody>
          <a:bodyPr/>
          <a:lstStyle/>
          <a:p>
            <a:r>
              <a:rPr lang="en-US" dirty="0" smtClean="0"/>
              <a:t>SonarQube</a:t>
            </a:r>
            <a:endParaRPr lang="en-US" dirty="0"/>
          </a:p>
        </p:txBody>
      </p:sp>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370002" y="3065506"/>
            <a:ext cx="7250936" cy="3316244"/>
          </a:xfrm>
          <a:prstGeom prst="rect">
            <a:avLst/>
          </a:prstGeom>
        </p:spPr>
      </p:pic>
      <p:sp>
        <p:nvSpPr>
          <p:cNvPr id="14" name="Oval 13" title="Section circle"/>
          <p:cNvSpPr/>
          <p:nvPr/>
        </p:nvSpPr>
        <p:spPr>
          <a:xfrm>
            <a:off x="10210800"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5" name="Oval 14" title="Section circle"/>
          <p:cNvSpPr/>
          <p:nvPr/>
        </p:nvSpPr>
        <p:spPr>
          <a:xfrm>
            <a:off x="10094912"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6" name="Oval 15" title="Section circle"/>
          <p:cNvSpPr/>
          <p:nvPr/>
        </p:nvSpPr>
        <p:spPr>
          <a:xfrm>
            <a:off x="99806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98663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8" name="Oval 17" title="Section circle"/>
          <p:cNvSpPr/>
          <p:nvPr/>
        </p:nvSpPr>
        <p:spPr>
          <a:xfrm>
            <a:off x="9750424"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090417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0788288"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2" name="Oval 21" title="Section circle"/>
          <p:cNvSpPr/>
          <p:nvPr/>
        </p:nvSpPr>
        <p:spPr>
          <a:xfrm>
            <a:off x="105596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3" name="Oval 22" title="Section circle"/>
          <p:cNvSpPr/>
          <p:nvPr/>
        </p:nvSpPr>
        <p:spPr>
          <a:xfrm>
            <a:off x="1044380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7" name="Oval 26"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8" name="Oval 27" title="Section circle"/>
          <p:cNvSpPr/>
          <p:nvPr/>
        </p:nvSpPr>
        <p:spPr>
          <a:xfrm>
            <a:off x="11248530"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11132776"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11018476" y="278066"/>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2" name="Oval 31" title="Section circle"/>
          <p:cNvSpPr/>
          <p:nvPr/>
        </p:nvSpPr>
        <p:spPr>
          <a:xfrm>
            <a:off x="11480871" y="2764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5" name="Rectangle 24"/>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 System</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9088335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46</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Using </a:t>
            </a:r>
            <a:r>
              <a:rPr lang="en-US" b="1" i="1" dirty="0" smtClean="0"/>
              <a:t>SonarQube</a:t>
            </a:r>
          </a:p>
          <a:p>
            <a:endParaRPr lang="en-US" sz="1400" dirty="0">
              <a:solidFill>
                <a:schemeClr val="tx2"/>
              </a:solidFill>
            </a:endParaRPr>
          </a:p>
          <a:p>
            <a:endParaRPr lang="en-US" sz="1400" dirty="0" smtClean="0">
              <a:solidFill>
                <a:schemeClr val="tx2"/>
              </a:solidFill>
            </a:endParaRPr>
          </a:p>
          <a:p>
            <a:endParaRPr lang="en-US" sz="1400" dirty="0">
              <a:solidFill>
                <a:schemeClr val="tx2"/>
              </a:solidFill>
            </a:endParaRPr>
          </a:p>
          <a:p>
            <a:endParaRPr lang="en-US" sz="1400" dirty="0" smtClean="0">
              <a:solidFill>
                <a:schemeClr val="tx2"/>
              </a:solidFill>
            </a:endParaRPr>
          </a:p>
          <a:p>
            <a:endParaRPr lang="en-US" sz="1400" dirty="0">
              <a:solidFill>
                <a:schemeClr val="tx2"/>
              </a:solidFill>
            </a:endParaRPr>
          </a:p>
          <a:p>
            <a:endParaRPr lang="en-US" sz="1400" dirty="0" smtClean="0">
              <a:solidFill>
                <a:schemeClr val="tx2"/>
              </a:solidFill>
            </a:endParaRPr>
          </a:p>
          <a:p>
            <a:endParaRPr lang="en-US" sz="1400" dirty="0">
              <a:solidFill>
                <a:schemeClr val="tx2"/>
              </a:solidFill>
            </a:endParaRPr>
          </a:p>
          <a:p>
            <a:endParaRPr lang="en-US" sz="1400" dirty="0" smtClean="0">
              <a:solidFill>
                <a:schemeClr val="tx2"/>
              </a:solidFill>
            </a:endParaRPr>
          </a:p>
          <a:p>
            <a:endParaRPr lang="en-US" sz="1400" dirty="0">
              <a:solidFill>
                <a:schemeClr val="tx2"/>
              </a:solidFill>
            </a:endParaRPr>
          </a:p>
          <a:p>
            <a:endParaRPr lang="en-US" sz="1400" dirty="0" smtClean="0">
              <a:solidFill>
                <a:schemeClr val="tx2"/>
              </a:solidFill>
            </a:endParaRPr>
          </a:p>
          <a:p>
            <a:endParaRPr lang="en-US" sz="1400" dirty="0">
              <a:solidFill>
                <a:schemeClr val="tx2"/>
              </a:solidFill>
            </a:endParaRPr>
          </a:p>
          <a:p>
            <a:endParaRPr lang="en-US" sz="1400" dirty="0" smtClean="0">
              <a:solidFill>
                <a:schemeClr val="tx2"/>
              </a:solidFill>
            </a:endParaRPr>
          </a:p>
          <a:p>
            <a:endParaRPr lang="en-US" sz="1400" dirty="0">
              <a:solidFill>
                <a:schemeClr val="tx2"/>
              </a:solidFill>
            </a:endParaRPr>
          </a:p>
          <a:p>
            <a:endParaRPr lang="en-US" sz="1400" dirty="0" smtClean="0">
              <a:solidFill>
                <a:schemeClr val="tx2"/>
              </a:solidFill>
            </a:endParaRPr>
          </a:p>
          <a:p>
            <a:endParaRPr lang="en-US" sz="1400" dirty="0">
              <a:solidFill>
                <a:schemeClr val="tx2"/>
              </a:solidFill>
            </a:endParaRPr>
          </a:p>
          <a:p>
            <a:endParaRPr lang="en-US" sz="1400" dirty="0" smtClean="0">
              <a:solidFill>
                <a:schemeClr val="tx2"/>
              </a:solidFill>
            </a:endParaRPr>
          </a:p>
          <a:p>
            <a:endParaRPr lang="en-US" sz="1400" dirty="0">
              <a:solidFill>
                <a:schemeClr val="tx2"/>
              </a:solidFill>
            </a:endParaRPr>
          </a:p>
        </p:txBody>
      </p:sp>
      <p:sp>
        <p:nvSpPr>
          <p:cNvPr id="4" name="Title 3"/>
          <p:cNvSpPr>
            <a:spLocks noGrp="1"/>
          </p:cNvSpPr>
          <p:nvPr>
            <p:ph type="title"/>
          </p:nvPr>
        </p:nvSpPr>
        <p:spPr/>
        <p:txBody>
          <a:bodyPr/>
          <a:lstStyle/>
          <a:p>
            <a:r>
              <a:rPr lang="en-US" dirty="0" smtClean="0"/>
              <a:t>SonarQube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65102123"/>
              </p:ext>
            </p:extLst>
          </p:nvPr>
        </p:nvGraphicFramePr>
        <p:xfrm>
          <a:off x="1927776" y="1649292"/>
          <a:ext cx="8125884" cy="3850640"/>
        </p:xfrm>
        <a:graphic>
          <a:graphicData uri="http://schemas.openxmlformats.org/drawingml/2006/table">
            <a:tbl>
              <a:tblPr firstRow="1" bandRow="1">
                <a:tableStyleId>{5C22544A-7EE6-4342-B048-85BDC9FD1C3A}</a:tableStyleId>
              </a:tblPr>
              <a:tblGrid>
                <a:gridCol w="2634699"/>
                <a:gridCol w="5491185"/>
              </a:tblGrid>
              <a:tr h="370840">
                <a:tc>
                  <a:txBody>
                    <a:bodyPr/>
                    <a:lstStyle/>
                    <a:p>
                      <a:pPr algn="r"/>
                      <a:r>
                        <a:rPr lang="en-US" dirty="0" smtClean="0"/>
                        <a:t>Quality Category</a:t>
                      </a:r>
                      <a:endParaRPr lang="en-US" dirty="0"/>
                    </a:p>
                  </a:txBody>
                  <a:tcPr/>
                </a:tc>
                <a:tc>
                  <a:txBody>
                    <a:bodyPr/>
                    <a:lstStyle/>
                    <a:p>
                      <a:r>
                        <a:rPr lang="en-US" dirty="0" smtClean="0"/>
                        <a:t>Definition</a:t>
                      </a:r>
                      <a:endParaRPr lang="en-US" dirty="0"/>
                    </a:p>
                  </a:txBody>
                  <a:tcPr/>
                </a:tc>
              </a:tr>
              <a:tr h="370840">
                <a:tc>
                  <a:txBody>
                    <a:bodyPr/>
                    <a:lstStyle/>
                    <a:p>
                      <a:pPr algn="r"/>
                      <a:r>
                        <a:rPr lang="en-US" b="1" i="1" dirty="0" smtClean="0"/>
                        <a:t>Bugs &amp; Vulnerabilities</a:t>
                      </a:r>
                      <a:endParaRPr lang="en-US" b="1" i="1" dirty="0"/>
                    </a:p>
                  </a:txBody>
                  <a:tcPr/>
                </a:tc>
                <a:tc>
                  <a:txBody>
                    <a:bodyPr/>
                    <a:lstStyle/>
                    <a:p>
                      <a:r>
                        <a:rPr lang="en-US" dirty="0" smtClean="0"/>
                        <a:t>Displays</a:t>
                      </a:r>
                      <a:r>
                        <a:rPr lang="en-US" baseline="0" dirty="0" smtClean="0"/>
                        <a:t> the total of any bugs and discovered code vulnerabilities.</a:t>
                      </a:r>
                      <a:endParaRPr lang="en-US" dirty="0"/>
                    </a:p>
                  </a:txBody>
                  <a:tcPr/>
                </a:tc>
              </a:tr>
              <a:tr h="370840">
                <a:tc>
                  <a:txBody>
                    <a:bodyPr/>
                    <a:lstStyle/>
                    <a:p>
                      <a:pPr algn="r"/>
                      <a:r>
                        <a:rPr lang="en-US" b="1" i="1" dirty="0" smtClean="0"/>
                        <a:t>Code</a:t>
                      </a:r>
                      <a:r>
                        <a:rPr lang="en-US" b="1" i="1" baseline="0" dirty="0" smtClean="0"/>
                        <a:t> Smells</a:t>
                      </a:r>
                      <a:endParaRPr lang="en-US" b="1" i="1" dirty="0"/>
                    </a:p>
                  </a:txBody>
                  <a:tcPr/>
                </a:tc>
                <a:tc>
                  <a:txBody>
                    <a:bodyPr/>
                    <a:lstStyle/>
                    <a:p>
                      <a:r>
                        <a:rPr lang="en-US" dirty="0" smtClean="0"/>
                        <a:t>Code that </a:t>
                      </a:r>
                      <a:r>
                        <a:rPr lang="en-US" baseline="0" dirty="0" smtClean="0"/>
                        <a:t>needs remediation.</a:t>
                      </a:r>
                      <a:endParaRPr lang="en-US" dirty="0"/>
                    </a:p>
                  </a:txBody>
                  <a:tcPr/>
                </a:tc>
              </a:tr>
              <a:tr h="370840">
                <a:tc>
                  <a:txBody>
                    <a:bodyPr/>
                    <a:lstStyle/>
                    <a:p>
                      <a:pPr algn="r"/>
                      <a:r>
                        <a:rPr lang="en-US" b="1" i="1" dirty="0" smtClean="0"/>
                        <a:t>Coverage</a:t>
                      </a:r>
                      <a:endParaRPr lang="en-US" b="1" i="1" dirty="0"/>
                    </a:p>
                  </a:txBody>
                  <a:tcPr/>
                </a:tc>
                <a:tc>
                  <a:txBody>
                    <a:bodyPr/>
                    <a:lstStyle/>
                    <a:p>
                      <a:r>
                        <a:rPr lang="en-US" dirty="0" smtClean="0"/>
                        <a:t>The amount of lines of codes that are actually executed. If you have 100 lines of code and</a:t>
                      </a:r>
                      <a:r>
                        <a:rPr lang="en-US" baseline="0" dirty="0" smtClean="0"/>
                        <a:t> 60 lines execute, your coverage is 60%</a:t>
                      </a:r>
                      <a:endParaRPr lang="en-US" dirty="0"/>
                    </a:p>
                  </a:txBody>
                  <a:tcPr/>
                </a:tc>
              </a:tr>
              <a:tr h="370840">
                <a:tc>
                  <a:txBody>
                    <a:bodyPr/>
                    <a:lstStyle/>
                    <a:p>
                      <a:pPr algn="r"/>
                      <a:r>
                        <a:rPr lang="en-US" b="1" i="1" dirty="0" smtClean="0"/>
                        <a:t>Duplications</a:t>
                      </a:r>
                      <a:endParaRPr lang="en-US" b="1" i="1" dirty="0"/>
                    </a:p>
                  </a:txBody>
                  <a:tcPr/>
                </a:tc>
                <a:tc>
                  <a:txBody>
                    <a:bodyPr/>
                    <a:lstStyle/>
                    <a:p>
                      <a:r>
                        <a:rPr lang="en-US" dirty="0" smtClean="0"/>
                        <a:t>Any duplications</a:t>
                      </a:r>
                      <a:r>
                        <a:rPr lang="en-US" baseline="0" dirty="0" smtClean="0"/>
                        <a:t> in the code that are not needed for the final execution of the code.</a:t>
                      </a:r>
                      <a:endParaRPr lang="en-US" dirty="0"/>
                    </a:p>
                  </a:txBody>
                  <a:tcPr/>
                </a:tc>
              </a:tr>
              <a:tr h="370840">
                <a:tc>
                  <a:txBody>
                    <a:bodyPr/>
                    <a:lstStyle/>
                    <a:p>
                      <a:pPr algn="r"/>
                      <a:r>
                        <a:rPr lang="en-US" b="1" i="1" dirty="0" smtClean="0"/>
                        <a:t>Size</a:t>
                      </a:r>
                      <a:endParaRPr lang="en-US" b="1" i="1" dirty="0"/>
                    </a:p>
                  </a:txBody>
                  <a:tcPr/>
                </a:tc>
                <a:tc>
                  <a:txBody>
                    <a:bodyPr/>
                    <a:lstStyle/>
                    <a:p>
                      <a:r>
                        <a:rPr lang="en-US" dirty="0" smtClean="0"/>
                        <a:t>Based on execution paths and other criteria,</a:t>
                      </a:r>
                      <a:r>
                        <a:rPr lang="en-US" baseline="0" dirty="0" smtClean="0"/>
                        <a:t> this measures if the size of the code base is too big for efficient execution of the code.</a:t>
                      </a:r>
                      <a:endParaRPr lang="en-US" dirty="0"/>
                    </a:p>
                  </a:txBody>
                  <a:tcPr/>
                </a:tc>
              </a:tr>
            </a:tbl>
          </a:graphicData>
        </a:graphic>
      </p:graphicFrame>
      <p:sp>
        <p:nvSpPr>
          <p:cNvPr id="13" name="Oval 12" title="Section circle"/>
          <p:cNvSpPr/>
          <p:nvPr/>
        </p:nvSpPr>
        <p:spPr>
          <a:xfrm>
            <a:off x="10210800"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4" name="Oval 13" title="Section circle"/>
          <p:cNvSpPr/>
          <p:nvPr/>
        </p:nvSpPr>
        <p:spPr>
          <a:xfrm>
            <a:off x="10094912"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5" name="Oval 14" title="Section circle"/>
          <p:cNvSpPr/>
          <p:nvPr/>
        </p:nvSpPr>
        <p:spPr>
          <a:xfrm>
            <a:off x="99806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Oval 15" title="Section circle"/>
          <p:cNvSpPr/>
          <p:nvPr/>
        </p:nvSpPr>
        <p:spPr>
          <a:xfrm>
            <a:off x="98663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7" name="Oval 16" title="Section circle"/>
          <p:cNvSpPr/>
          <p:nvPr/>
        </p:nvSpPr>
        <p:spPr>
          <a:xfrm>
            <a:off x="9750424"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Oval 17" title="Section circle"/>
          <p:cNvSpPr/>
          <p:nvPr/>
        </p:nvSpPr>
        <p:spPr>
          <a:xfrm>
            <a:off x="1090417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0788288"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05596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2" name="Oval 21" title="Section circle"/>
          <p:cNvSpPr/>
          <p:nvPr/>
        </p:nvSpPr>
        <p:spPr>
          <a:xfrm>
            <a:off x="1044380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3" name="Oval 22"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6" name="Oval 25"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7" name="Oval 26" title="Section circle"/>
          <p:cNvSpPr/>
          <p:nvPr/>
        </p:nvSpPr>
        <p:spPr>
          <a:xfrm>
            <a:off x="11248530"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8" name="Oval 27" title="Section circle"/>
          <p:cNvSpPr/>
          <p:nvPr/>
        </p:nvSpPr>
        <p:spPr>
          <a:xfrm>
            <a:off x="11132776" y="277676"/>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11018476" y="278066"/>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30" name="Oval 29" title="Section circle"/>
          <p:cNvSpPr/>
          <p:nvPr/>
        </p:nvSpPr>
        <p:spPr>
          <a:xfrm>
            <a:off x="11480871" y="2764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Rectangle 23"/>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 System</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7544269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47</a:t>
            </a:fld>
            <a:r>
              <a:rPr lang="en-US" dirty="0" smtClean="0"/>
              <a:t> </a:t>
            </a:r>
            <a:endParaRPr lang="en-US" dirty="0"/>
          </a:p>
        </p:txBody>
      </p:sp>
      <p:sp>
        <p:nvSpPr>
          <p:cNvPr id="3" name="Text Placeholder 2"/>
          <p:cNvSpPr>
            <a:spLocks noGrp="1"/>
          </p:cNvSpPr>
          <p:nvPr>
            <p:ph type="body" sz="quarter" idx="13"/>
          </p:nvPr>
        </p:nvSpPr>
        <p:spPr>
          <a:xfrm>
            <a:off x="488897" y="1139826"/>
            <a:ext cx="11211106" cy="4303032"/>
          </a:xfrm>
        </p:spPr>
        <p:txBody>
          <a:bodyPr/>
          <a:lstStyle/>
          <a:p>
            <a:r>
              <a:rPr lang="en-US" dirty="0" smtClean="0"/>
              <a:t>Test Coverage</a:t>
            </a:r>
          </a:p>
          <a:p>
            <a:pPr lvl="1"/>
            <a:r>
              <a:rPr lang="en-US" dirty="0" smtClean="0"/>
              <a:t>Many source code analysis tools include test coverage.</a:t>
            </a:r>
          </a:p>
          <a:p>
            <a:pPr lvl="2"/>
            <a:r>
              <a:rPr lang="en-US" dirty="0" smtClean="0"/>
              <a:t>For those that do not, separate test coverage tools may be employed.</a:t>
            </a:r>
          </a:p>
          <a:p>
            <a:pPr lvl="3"/>
            <a:endParaRPr lang="en-US" dirty="0"/>
          </a:p>
          <a:p>
            <a:pPr lvl="1"/>
            <a:r>
              <a:rPr lang="en-US" dirty="0" smtClean="0"/>
              <a:t>Test coverage reports how much of your source is actually being tested!</a:t>
            </a:r>
          </a:p>
          <a:p>
            <a:pPr lvl="2"/>
            <a:r>
              <a:rPr lang="en-US" dirty="0" smtClean="0"/>
              <a:t>Coverage tools instrument (monitor at the statement level) the application while it is being tested.</a:t>
            </a:r>
          </a:p>
          <a:p>
            <a:pPr lvl="2"/>
            <a:r>
              <a:rPr lang="en-US" dirty="0" smtClean="0"/>
              <a:t>They measure the actual statements that are tested by each test case, and identify which statements are NOT being tested.</a:t>
            </a:r>
          </a:p>
          <a:p>
            <a:pPr lvl="2"/>
            <a:endParaRPr lang="en-US" dirty="0" smtClean="0"/>
          </a:p>
          <a:p>
            <a:pPr lvl="1"/>
            <a:r>
              <a:rPr lang="en-US" dirty="0" smtClean="0"/>
              <a:t>The result is a percentage of coverage.</a:t>
            </a:r>
          </a:p>
          <a:p>
            <a:pPr lvl="2"/>
            <a:r>
              <a:rPr lang="en-US" dirty="0" smtClean="0"/>
              <a:t>63% coverage means that 63% of your source code is actually being executed and exercised by test cases.  More importantly, that 37% is NOT being tested at all!</a:t>
            </a:r>
          </a:p>
          <a:p>
            <a:pPr lvl="2"/>
            <a:r>
              <a:rPr lang="en-US" dirty="0" smtClean="0"/>
              <a:t>For example, if the application consists of 253,651 lines of code (uncommented), and after all test cases are run, 175,209 lines are actually executed, then the test coverage is 69%.</a:t>
            </a:r>
          </a:p>
        </p:txBody>
      </p:sp>
      <p:sp>
        <p:nvSpPr>
          <p:cNvPr id="4" name="Title 3"/>
          <p:cNvSpPr>
            <a:spLocks noGrp="1"/>
          </p:cNvSpPr>
          <p:nvPr>
            <p:ph type="title"/>
          </p:nvPr>
        </p:nvSpPr>
        <p:spPr/>
        <p:txBody>
          <a:bodyPr/>
          <a:lstStyle/>
          <a:p>
            <a:r>
              <a:rPr lang="en-US" dirty="0" smtClean="0"/>
              <a:t>Test Coverage</a:t>
            </a:r>
            <a:endParaRPr lang="en-US" dirty="0"/>
          </a:p>
        </p:txBody>
      </p:sp>
      <p:sp>
        <p:nvSpPr>
          <p:cNvPr id="11" name="Oval 10" title="Section circle"/>
          <p:cNvSpPr/>
          <p:nvPr/>
        </p:nvSpPr>
        <p:spPr>
          <a:xfrm>
            <a:off x="102108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2" name="Oval 11" title="Section circle"/>
          <p:cNvSpPr/>
          <p:nvPr/>
        </p:nvSpPr>
        <p:spPr>
          <a:xfrm>
            <a:off x="10094912"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99806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4" name="Oval 13" title="Section circle"/>
          <p:cNvSpPr/>
          <p:nvPr/>
        </p:nvSpPr>
        <p:spPr>
          <a:xfrm>
            <a:off x="98663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5" name="Oval 14" title="Section circle"/>
          <p:cNvSpPr/>
          <p:nvPr/>
        </p:nvSpPr>
        <p:spPr>
          <a:xfrm>
            <a:off x="9750424"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Oval 15" title="Section circle"/>
          <p:cNvSpPr/>
          <p:nvPr/>
        </p:nvSpPr>
        <p:spPr>
          <a:xfrm>
            <a:off x="1090417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0788288"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Oval 17"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05596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044380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2" name="Oval 21" title="Section circle"/>
          <p:cNvSpPr/>
          <p:nvPr/>
        </p:nvSpPr>
        <p:spPr>
          <a:xfrm>
            <a:off x="10213612"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5" name="Oval 24" title="Section circle"/>
          <p:cNvSpPr/>
          <p:nvPr/>
        </p:nvSpPr>
        <p:spPr>
          <a:xfrm>
            <a:off x="11248530" y="278066"/>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6" name="Oval 25" title="Section circle"/>
          <p:cNvSpPr/>
          <p:nvPr/>
        </p:nvSpPr>
        <p:spPr>
          <a:xfrm>
            <a:off x="11132776" y="277676"/>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7" name="Oval 26" title="Section circle"/>
          <p:cNvSpPr/>
          <p:nvPr/>
        </p:nvSpPr>
        <p:spPr>
          <a:xfrm>
            <a:off x="11018476" y="278066"/>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8" name="Oval 27" title="Section circle"/>
          <p:cNvSpPr/>
          <p:nvPr/>
        </p:nvSpPr>
        <p:spPr>
          <a:xfrm>
            <a:off x="11480871" y="2764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3" name="Rectangle 22"/>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 System</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9094963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48</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Test Coverage is important, and the threshold will vary for different products.</a:t>
            </a:r>
          </a:p>
          <a:p>
            <a:pPr lvl="1"/>
            <a:r>
              <a:rPr lang="en-US" dirty="0" smtClean="0"/>
              <a:t>The target for adequate coverage is different for different products, and is usually based on a cost vs. risk analysis.</a:t>
            </a:r>
          </a:p>
          <a:p>
            <a:pPr lvl="2"/>
            <a:r>
              <a:rPr lang="en-US" dirty="0" smtClean="0"/>
              <a:t>For life support systems, 100% coverage is usually required.</a:t>
            </a:r>
          </a:p>
          <a:p>
            <a:pPr lvl="2"/>
            <a:r>
              <a:rPr lang="en-US" dirty="0" smtClean="0"/>
              <a:t>For an online ordering system, 60% (or better) coverage may be acceptable.</a:t>
            </a:r>
          </a:p>
          <a:p>
            <a:pPr lvl="1"/>
            <a:endParaRPr lang="en-US" dirty="0"/>
          </a:p>
          <a:p>
            <a:r>
              <a:rPr lang="en-US" dirty="0" smtClean="0"/>
              <a:t>The costs to develop better test coverage increases as coverage increases.</a:t>
            </a:r>
          </a:p>
          <a:p>
            <a:pPr lvl="1"/>
            <a:r>
              <a:rPr lang="en-US" dirty="0" smtClean="0"/>
              <a:t>It requires more analysis.</a:t>
            </a:r>
          </a:p>
          <a:p>
            <a:pPr lvl="2"/>
            <a:r>
              <a:rPr lang="en-US" dirty="0" smtClean="0"/>
              <a:t>It gets increasingly more difficult and expensive to achieve higher coverage as the rate increases.</a:t>
            </a:r>
          </a:p>
          <a:p>
            <a:pPr lvl="2"/>
            <a:r>
              <a:rPr lang="en-US" dirty="0" smtClean="0"/>
              <a:t>It may require refactoring and reimplementation of software to improve coverage.</a:t>
            </a:r>
          </a:p>
          <a:p>
            <a:pPr lvl="1"/>
            <a:endParaRPr lang="en-US" dirty="0"/>
          </a:p>
          <a:p>
            <a:r>
              <a:rPr lang="en-US" dirty="0" smtClean="0"/>
              <a:t>Tools like code coverage analysis can help improve quality and manage risks.</a:t>
            </a:r>
          </a:p>
          <a:p>
            <a:pPr lvl="1"/>
            <a:endParaRPr lang="en-US" dirty="0"/>
          </a:p>
        </p:txBody>
      </p:sp>
      <p:sp>
        <p:nvSpPr>
          <p:cNvPr id="4" name="Title 3"/>
          <p:cNvSpPr>
            <a:spLocks noGrp="1"/>
          </p:cNvSpPr>
          <p:nvPr>
            <p:ph type="title"/>
          </p:nvPr>
        </p:nvSpPr>
        <p:spPr/>
        <p:txBody>
          <a:bodyPr/>
          <a:lstStyle/>
          <a:p>
            <a:r>
              <a:rPr lang="en-US" dirty="0" smtClean="0"/>
              <a:t>Test Coverage</a:t>
            </a:r>
            <a:endParaRPr lang="en-US" dirty="0"/>
          </a:p>
        </p:txBody>
      </p:sp>
      <p:sp>
        <p:nvSpPr>
          <p:cNvPr id="11" name="Oval 10" title="Section circle"/>
          <p:cNvSpPr/>
          <p:nvPr/>
        </p:nvSpPr>
        <p:spPr>
          <a:xfrm>
            <a:off x="10210704" y="276441"/>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2" name="Oval 11" title="Section circle"/>
          <p:cNvSpPr/>
          <p:nvPr/>
        </p:nvSpPr>
        <p:spPr>
          <a:xfrm>
            <a:off x="10094912"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99806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4" name="Oval 13" title="Section circle"/>
          <p:cNvSpPr/>
          <p:nvPr/>
        </p:nvSpPr>
        <p:spPr>
          <a:xfrm>
            <a:off x="98663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5" name="Oval 14" title="Section circle"/>
          <p:cNvSpPr/>
          <p:nvPr/>
        </p:nvSpPr>
        <p:spPr>
          <a:xfrm>
            <a:off x="9750424"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Oval 15" title="Section circle"/>
          <p:cNvSpPr/>
          <p:nvPr/>
        </p:nvSpPr>
        <p:spPr>
          <a:xfrm>
            <a:off x="1090417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0788288"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Oval 17"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05596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044380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65872" y="277676"/>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5" name="Oval 24" title="Section circle"/>
          <p:cNvSpPr/>
          <p:nvPr/>
        </p:nvSpPr>
        <p:spPr>
          <a:xfrm>
            <a:off x="11246187" y="276441"/>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6" name="Oval 25" title="Section circle"/>
          <p:cNvSpPr/>
          <p:nvPr/>
        </p:nvSpPr>
        <p:spPr>
          <a:xfrm>
            <a:off x="11132776" y="276657"/>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7" name="Oval 26" title="Section circle"/>
          <p:cNvSpPr/>
          <p:nvPr/>
        </p:nvSpPr>
        <p:spPr>
          <a:xfrm>
            <a:off x="11018476" y="278066"/>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Oval 28" title="Section circle"/>
          <p:cNvSpPr/>
          <p:nvPr/>
        </p:nvSpPr>
        <p:spPr>
          <a:xfrm>
            <a:off x="11480871" y="276441"/>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2" name="Rectangle 21"/>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 System</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6795385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49</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Test Coverage is important, and the threshold will vary for different products</a:t>
            </a:r>
          </a:p>
          <a:p>
            <a:pPr lvl="1"/>
            <a:r>
              <a:rPr lang="en-US" dirty="0" smtClean="0"/>
              <a:t>The target for adequate coverage is different for different products, and is usually based on a cost vs. risk analysis.</a:t>
            </a:r>
          </a:p>
          <a:p>
            <a:pPr lvl="2"/>
            <a:r>
              <a:rPr lang="en-US" dirty="0" smtClean="0"/>
              <a:t>For life support systems, 100% coverage is usually required.</a:t>
            </a:r>
          </a:p>
          <a:p>
            <a:pPr lvl="2"/>
            <a:r>
              <a:rPr lang="en-US" dirty="0" smtClean="0"/>
              <a:t>For an online ordering system, 60% (or better) coverage may be acceptable.</a:t>
            </a:r>
          </a:p>
          <a:p>
            <a:pPr lvl="2"/>
            <a:endParaRPr lang="en-US" dirty="0"/>
          </a:p>
          <a:p>
            <a:r>
              <a:rPr lang="en-US" dirty="0" smtClean="0"/>
              <a:t>The costs to develop better test coverage increases as coverage increases</a:t>
            </a:r>
          </a:p>
          <a:p>
            <a:pPr lvl="1"/>
            <a:r>
              <a:rPr lang="en-US" dirty="0" smtClean="0"/>
              <a:t>It requires more analysis.</a:t>
            </a:r>
          </a:p>
          <a:p>
            <a:pPr lvl="2"/>
            <a:r>
              <a:rPr lang="en-US" dirty="0" smtClean="0"/>
              <a:t>It gets increasingly more difficult and expensive to achieve higher coverage as the rate increases.</a:t>
            </a:r>
          </a:p>
          <a:p>
            <a:pPr lvl="2"/>
            <a:r>
              <a:rPr lang="en-US" dirty="0" smtClean="0"/>
              <a:t>It may require refactoring and reimplementation of software to improve coverage.</a:t>
            </a:r>
          </a:p>
          <a:p>
            <a:pPr lvl="1"/>
            <a:endParaRPr lang="en-US" dirty="0"/>
          </a:p>
          <a:p>
            <a:r>
              <a:rPr lang="en-US" dirty="0" smtClean="0"/>
              <a:t>Tools like code coverage analysis can help improve quality and manage risks</a:t>
            </a:r>
          </a:p>
          <a:p>
            <a:pPr lvl="1"/>
            <a:endParaRPr lang="en-US" dirty="0"/>
          </a:p>
        </p:txBody>
      </p:sp>
      <p:sp>
        <p:nvSpPr>
          <p:cNvPr id="4" name="Title 3"/>
          <p:cNvSpPr>
            <a:spLocks noGrp="1"/>
          </p:cNvSpPr>
          <p:nvPr>
            <p:ph type="title"/>
          </p:nvPr>
        </p:nvSpPr>
        <p:spPr/>
        <p:txBody>
          <a:bodyPr/>
          <a:lstStyle/>
          <a:p>
            <a:r>
              <a:rPr lang="en-US" dirty="0" smtClean="0"/>
              <a:t>Test Coverage</a:t>
            </a:r>
            <a:endParaRPr lang="en-US" dirty="0"/>
          </a:p>
        </p:txBody>
      </p:sp>
      <p:sp>
        <p:nvSpPr>
          <p:cNvPr id="11" name="Oval 10" title="Section circle"/>
          <p:cNvSpPr/>
          <p:nvPr/>
        </p:nvSpPr>
        <p:spPr>
          <a:xfrm>
            <a:off x="10210800"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2" name="Oval 11" title="Section circle"/>
          <p:cNvSpPr/>
          <p:nvPr/>
        </p:nvSpPr>
        <p:spPr>
          <a:xfrm>
            <a:off x="10094912"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Oval 12" title="Section circle"/>
          <p:cNvSpPr/>
          <p:nvPr/>
        </p:nvSpPr>
        <p:spPr>
          <a:xfrm>
            <a:off x="99806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4" name="Oval 13" title="Section circle"/>
          <p:cNvSpPr/>
          <p:nvPr/>
        </p:nvSpPr>
        <p:spPr>
          <a:xfrm>
            <a:off x="9866312"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5" name="Oval 14" title="Section circle"/>
          <p:cNvSpPr/>
          <p:nvPr/>
        </p:nvSpPr>
        <p:spPr>
          <a:xfrm>
            <a:off x="9750424" y="279400"/>
            <a:ext cx="90488"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Oval 15" title="Section circle"/>
          <p:cNvSpPr/>
          <p:nvPr/>
        </p:nvSpPr>
        <p:spPr>
          <a:xfrm>
            <a:off x="1090417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0788288"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Oval 17"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05596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0443800"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Oval 20" title="Section circle"/>
          <p:cNvSpPr/>
          <p:nvPr/>
        </p:nvSpPr>
        <p:spPr>
          <a:xfrm>
            <a:off x="10329500"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2" name="Oval 21" title="Section circle"/>
          <p:cNvSpPr/>
          <p:nvPr/>
        </p:nvSpPr>
        <p:spPr>
          <a:xfrm>
            <a:off x="10213612"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3" name="Oval 22" title="Section circle"/>
          <p:cNvSpPr/>
          <p:nvPr/>
        </p:nvSpPr>
        <p:spPr>
          <a:xfrm>
            <a:off x="11476038" y="277676"/>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4" name="Oval 23" title="Section circle"/>
          <p:cNvSpPr/>
          <p:nvPr/>
        </p:nvSpPr>
        <p:spPr>
          <a:xfrm>
            <a:off x="11365872" y="277676"/>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5" name="Oval 24" title="Section circle"/>
          <p:cNvSpPr/>
          <p:nvPr/>
        </p:nvSpPr>
        <p:spPr>
          <a:xfrm>
            <a:off x="11248530" y="278066"/>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6" name="Oval 25" title="Section circle"/>
          <p:cNvSpPr/>
          <p:nvPr/>
        </p:nvSpPr>
        <p:spPr>
          <a:xfrm>
            <a:off x="11132776" y="277676"/>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7" name="Oval 26" title="Section circle"/>
          <p:cNvSpPr/>
          <p:nvPr/>
        </p:nvSpPr>
        <p:spPr>
          <a:xfrm>
            <a:off x="11018476" y="278066"/>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9" name="Rectangle 28"/>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 System</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76616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r>
              <a:rPr lang="en-US" sz="3200" b="1" i="1" u="sng" dirty="0" smtClean="0"/>
              <a:t>Introduction</a:t>
            </a:r>
          </a:p>
          <a:p>
            <a:r>
              <a:rPr lang="en-US" dirty="0" smtClean="0">
                <a:solidFill>
                  <a:srgbClr val="959595"/>
                </a:solidFill>
              </a:rPr>
              <a:t>Workstation</a:t>
            </a:r>
            <a:endParaRPr lang="en-US" dirty="0">
              <a:solidFill>
                <a:srgbClr val="959595"/>
              </a:solidFill>
            </a:endParaRPr>
          </a:p>
          <a:p>
            <a:r>
              <a:rPr lang="en-US" dirty="0" smtClean="0">
                <a:solidFill>
                  <a:srgbClr val="959595"/>
                </a:solidFill>
              </a:rPr>
              <a:t>CDP Infrastructure</a:t>
            </a:r>
            <a:endParaRPr lang="en-US" dirty="0">
              <a:solidFill>
                <a:srgbClr val="959595"/>
              </a:solidFill>
            </a:endParaRPr>
          </a:p>
          <a:p>
            <a:r>
              <a:rPr lang="en-US" dirty="0" smtClean="0">
                <a:solidFill>
                  <a:srgbClr val="959595"/>
                </a:solidFill>
              </a:rPr>
              <a:t>Build System</a:t>
            </a:r>
          </a:p>
          <a:p>
            <a:r>
              <a:rPr lang="en-US" dirty="0" smtClean="0">
                <a:solidFill>
                  <a:srgbClr val="959595"/>
                </a:solidFill>
              </a:rPr>
              <a:t>Runtime</a:t>
            </a:r>
          </a:p>
          <a:p>
            <a:r>
              <a:rPr lang="en-US" dirty="0" smtClean="0">
                <a:solidFill>
                  <a:srgbClr val="959595"/>
                </a:solidFill>
              </a:rPr>
              <a:t>Monitoring</a:t>
            </a:r>
            <a:endParaRPr lang="en-US" dirty="0">
              <a:solidFill>
                <a:srgbClr val="959595"/>
              </a:solidFill>
            </a:endParaRPr>
          </a:p>
          <a:p>
            <a:endParaRPr lang="en-US" dirty="0" smtClean="0">
              <a:solidFill>
                <a:srgbClr val="959595"/>
              </a:solidFill>
            </a:endParaRPr>
          </a:p>
          <a:p>
            <a:endParaRPr lang="en-US" dirty="0" smtClean="0">
              <a:solidFill>
                <a:srgbClr val="959595"/>
              </a:solidFill>
            </a:endParaRP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2708754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Check Your Progress</a:t>
            </a:r>
            <a:endParaRPr lang="en-US" dirty="0"/>
          </a:p>
        </p:txBody>
      </p:sp>
      <p:sp>
        <p:nvSpPr>
          <p:cNvPr id="2" name="Slide Number Placeholder 1"/>
          <p:cNvSpPr>
            <a:spLocks noGrp="1"/>
          </p:cNvSpPr>
          <p:nvPr>
            <p:ph type="sldNum" sz="quarter" idx="11"/>
          </p:nvPr>
        </p:nvSpPr>
        <p:spPr>
          <a:xfrm>
            <a:off x="328613" y="6397626"/>
            <a:ext cx="220663" cy="225425"/>
          </a:xfrm>
        </p:spPr>
        <p:txBody>
          <a:bodyPr/>
          <a:lstStyle/>
          <a:p>
            <a:pPr>
              <a:defRPr/>
            </a:pPr>
            <a:fld id="{F98AD551-1896-6D44-B0B1-213AAAED08DA}" type="slidenum">
              <a:rPr lang="en-US" smtClean="0"/>
              <a:pPr>
                <a:defRPr/>
              </a:pPr>
              <a:t>50</a:t>
            </a:fld>
            <a:r>
              <a:rPr lang="en-US" dirty="0" smtClean="0"/>
              <a:t> </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41368051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81293223"/>
              </p:ext>
            </p:extLst>
          </p:nvPr>
        </p:nvGraphicFramePr>
        <p:xfrm>
          <a:off x="488897" y="2633839"/>
          <a:ext cx="11211106" cy="276352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smtClean="0"/>
                        <a:t>Jenkins is a highly configurable, extensible, and flexible automation system used for building software.</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CDP uses Jenkins to perform the build processes.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An SDK of some sort, appropriate for the technology of the microService, may be needed to be able to build it.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Unit testing is not performed by CDP in the build environment.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Source code analysis verifies that source</a:t>
                      </a:r>
                      <a:r>
                        <a:rPr lang="en-US" baseline="0" dirty="0" smtClean="0"/>
                        <a:t> conforms to a set of norms.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Test coverage reports on the success or failures of individual tests.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4064484" y="1414191"/>
            <a:ext cx="2310056" cy="584775"/>
          </a:xfrm>
          <a:prstGeom prst="rect">
            <a:avLst/>
          </a:prstGeom>
          <a:noFill/>
        </p:spPr>
        <p:txBody>
          <a:bodyPr wrap="none" lIns="91440" tIns="45720" rIns="91440" bIns="45720">
            <a:spAutoFit/>
          </a:bodyPr>
          <a:lstStyle/>
          <a:p>
            <a:pPr algn="ctr"/>
            <a:r>
              <a:rPr lang="en-US" sz="32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Build System</a:t>
            </a:r>
            <a:endParaRPr lang="en-US" sz="32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Slide Number Placeholder 1"/>
          <p:cNvSpPr>
            <a:spLocks noGrp="1"/>
          </p:cNvSpPr>
          <p:nvPr>
            <p:ph type="sldNum" sz="quarter" idx="11"/>
          </p:nvPr>
        </p:nvSpPr>
        <p:spPr>
          <a:xfrm>
            <a:off x="328613" y="6397626"/>
            <a:ext cx="220663" cy="225425"/>
          </a:xfrm>
        </p:spPr>
        <p:txBody>
          <a:bodyPr/>
          <a:lstStyle/>
          <a:p>
            <a:pPr>
              <a:defRPr/>
            </a:pPr>
            <a:r>
              <a:rPr lang="en-US" dirty="0" smtClean="0"/>
              <a:t>49 </a:t>
            </a:r>
            <a:endParaRPr lang="en-US" dirty="0"/>
          </a:p>
        </p:txBody>
      </p:sp>
      <p:sp>
        <p:nvSpPr>
          <p:cNvPr id="8" name="TextBox 7"/>
          <p:cNvSpPr txBox="1"/>
          <p:nvPr/>
        </p:nvSpPr>
        <p:spPr>
          <a:xfrm rot="20708730">
            <a:off x="9427241" y="560433"/>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1871738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endParaRPr lang="en-US" u="sng" dirty="0" smtClean="0"/>
          </a:p>
          <a:p>
            <a:r>
              <a:rPr lang="en-US" dirty="0">
                <a:solidFill>
                  <a:srgbClr val="959595"/>
                </a:solidFill>
              </a:rPr>
              <a:t>Introduction</a:t>
            </a:r>
          </a:p>
          <a:p>
            <a:r>
              <a:rPr lang="en-US" dirty="0">
                <a:solidFill>
                  <a:srgbClr val="959595"/>
                </a:solidFill>
              </a:rPr>
              <a:t>Workstation</a:t>
            </a:r>
          </a:p>
          <a:p>
            <a:r>
              <a:rPr lang="en-US" dirty="0">
                <a:solidFill>
                  <a:srgbClr val="959595"/>
                </a:solidFill>
              </a:rPr>
              <a:t>CDP Infrastructure</a:t>
            </a:r>
          </a:p>
          <a:p>
            <a:r>
              <a:rPr lang="en-US" dirty="0">
                <a:solidFill>
                  <a:srgbClr val="959595"/>
                </a:solidFill>
              </a:rPr>
              <a:t>Build System</a:t>
            </a:r>
          </a:p>
          <a:p>
            <a:r>
              <a:rPr lang="en-US" sz="3200" b="1" i="1" u="sng" dirty="0"/>
              <a:t>Runtime</a:t>
            </a:r>
          </a:p>
          <a:p>
            <a:r>
              <a:rPr lang="en-US" dirty="0" smtClean="0">
                <a:solidFill>
                  <a:srgbClr val="959595"/>
                </a:solidFill>
              </a:rPr>
              <a:t>Monitoring</a:t>
            </a:r>
            <a:endParaRPr lang="en-US" dirty="0">
              <a:solidFill>
                <a:srgbClr val="959595"/>
              </a:solidFill>
            </a:endParaRPr>
          </a:p>
          <a:p>
            <a:endParaRPr lang="en-US" dirty="0" smtClean="0">
              <a:solidFill>
                <a:srgbClr val="959595"/>
              </a:solidFill>
            </a:endParaRPr>
          </a:p>
          <a:p>
            <a:endParaRPr lang="en-US" dirty="0" smtClean="0">
              <a:solidFill>
                <a:srgbClr val="959595"/>
              </a:solidFill>
            </a:endParaRP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grpSp>
        <p:nvGrpSpPr>
          <p:cNvPr id="5" name="Group 4"/>
          <p:cNvGrpSpPr/>
          <p:nvPr/>
        </p:nvGrpSpPr>
        <p:grpSpPr>
          <a:xfrm>
            <a:off x="4736329" y="2392521"/>
            <a:ext cx="4695826" cy="2306320"/>
            <a:chOff x="0" y="4063"/>
            <a:chExt cx="4327739" cy="4156605"/>
          </a:xfrm>
        </p:grpSpPr>
        <p:sp>
          <p:nvSpPr>
            <p:cNvPr id="8" name="Rounded Rectangle 7"/>
            <p:cNvSpPr/>
            <p:nvPr/>
          </p:nvSpPr>
          <p:spPr>
            <a:xfrm>
              <a:off x="0" y="4063"/>
              <a:ext cx="4327739" cy="415660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p:nvPr/>
          </p:nvSpPr>
          <p:spPr>
            <a:xfrm>
              <a:off x="151068" y="206972"/>
              <a:ext cx="3973763" cy="37507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1" algn="ctr"/>
              <a:r>
                <a:rPr lang="en-US" sz="2000" b="1" dirty="0" smtClean="0"/>
                <a:t>Runtime</a:t>
              </a:r>
            </a:p>
            <a:p>
              <a:pPr marL="0" lvl="1" algn="ctr"/>
              <a:endParaRPr lang="en-US" sz="800" dirty="0" smtClean="0"/>
            </a:p>
            <a:p>
              <a:pPr marL="0" lvl="1" algn="ctr"/>
              <a:r>
                <a:rPr lang="en-US" sz="2000" dirty="0" smtClean="0"/>
                <a:t>These </a:t>
              </a:r>
              <a:r>
                <a:rPr lang="en-US" sz="2000" dirty="0"/>
                <a:t>are the tools </a:t>
              </a:r>
              <a:endParaRPr lang="en-US" sz="2000" dirty="0" smtClean="0"/>
            </a:p>
            <a:p>
              <a:pPr marL="0" lvl="1" algn="ctr"/>
              <a:r>
                <a:rPr lang="en-US" sz="2000" dirty="0" smtClean="0"/>
                <a:t>that </a:t>
              </a:r>
              <a:r>
                <a:rPr lang="en-US" sz="2000" dirty="0"/>
                <a:t>are always used </a:t>
              </a:r>
              <a:endParaRPr lang="en-US" sz="2000" dirty="0" smtClean="0"/>
            </a:p>
            <a:p>
              <a:pPr marL="0" lvl="1" algn="ctr"/>
              <a:r>
                <a:rPr lang="en-US" sz="2000" dirty="0" smtClean="0"/>
                <a:t>for </a:t>
              </a:r>
              <a:r>
                <a:rPr lang="en-US" sz="2000" dirty="0"/>
                <a:t>every </a:t>
              </a:r>
              <a:r>
                <a:rPr lang="en-US" sz="2000" dirty="0" err="1" smtClean="0"/>
                <a:t>microService</a:t>
              </a:r>
              <a:r>
                <a:rPr lang="en-US" sz="2000" dirty="0" smtClean="0"/>
                <a:t> implementation </a:t>
              </a:r>
            </a:p>
            <a:p>
              <a:pPr marL="0" lvl="1" algn="ctr"/>
              <a:r>
                <a:rPr lang="en-US" sz="2000" dirty="0" smtClean="0"/>
                <a:t>to </a:t>
              </a:r>
              <a:r>
                <a:rPr lang="en-US" sz="2000" dirty="0"/>
                <a:t>execute the </a:t>
              </a:r>
              <a:r>
                <a:rPr lang="en-US" sz="2000" dirty="0" err="1"/>
                <a:t>microService</a:t>
              </a:r>
              <a:r>
                <a:rPr lang="en-US" sz="2000" dirty="0" smtClean="0"/>
                <a:t>.</a:t>
              </a:r>
              <a:endParaRPr lang="en-US" sz="2000" dirty="0"/>
            </a:p>
          </p:txBody>
        </p:sp>
      </p:grpSp>
    </p:spTree>
    <p:extLst>
      <p:ext uri="{BB962C8B-B14F-4D97-AF65-F5344CB8AC3E}">
        <p14:creationId xmlns:p14="http://schemas.microsoft.com/office/powerpoint/2010/main" val="30831253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53</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CDP uses </a:t>
            </a:r>
            <a:r>
              <a:rPr lang="en-US" b="1" i="1" dirty="0" smtClean="0"/>
              <a:t>Nexus</a:t>
            </a:r>
            <a:r>
              <a:rPr lang="en-US" dirty="0" smtClean="0"/>
              <a:t> for the enterprise Docker repository</a:t>
            </a:r>
          </a:p>
          <a:p>
            <a:pPr lvl="1"/>
            <a:r>
              <a:rPr lang="en-US" dirty="0" smtClean="0"/>
              <a:t>The Docker image repository is Nexus.</a:t>
            </a:r>
          </a:p>
          <a:p>
            <a:pPr lvl="2"/>
            <a:r>
              <a:rPr lang="en-US" dirty="0" smtClean="0"/>
              <a:t>The pipeline will stage the microService image in the repository when it is ready for deployment.</a:t>
            </a:r>
          </a:p>
          <a:p>
            <a:pPr lvl="2"/>
            <a:r>
              <a:rPr lang="en-US" dirty="0" smtClean="0"/>
              <a:t>Deployment to the Docker containers will use the repository to obtain images.</a:t>
            </a:r>
          </a:p>
          <a:p>
            <a:pPr lvl="1"/>
            <a:endParaRPr lang="en-US" dirty="0"/>
          </a:p>
        </p:txBody>
      </p:sp>
      <p:sp>
        <p:nvSpPr>
          <p:cNvPr id="4" name="Title 3"/>
          <p:cNvSpPr>
            <a:spLocks noGrp="1"/>
          </p:cNvSpPr>
          <p:nvPr>
            <p:ph type="title"/>
          </p:nvPr>
        </p:nvSpPr>
        <p:spPr/>
        <p:txBody>
          <a:bodyPr/>
          <a:lstStyle/>
          <a:p>
            <a:r>
              <a:rPr lang="en-US" dirty="0" smtClean="0"/>
              <a:t>Deployment Repository</a:t>
            </a:r>
            <a:endParaRPr lang="en-US" dirty="0"/>
          </a:p>
        </p:txBody>
      </p:sp>
      <p:sp>
        <p:nvSpPr>
          <p:cNvPr id="11" name="Oval 10" title="Section circle"/>
          <p:cNvSpPr/>
          <p:nvPr/>
        </p:nvSpPr>
        <p:spPr>
          <a:xfrm>
            <a:off x="1090417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2" name="Oval 11" title="Section circle"/>
          <p:cNvSpPr/>
          <p:nvPr/>
        </p:nvSpPr>
        <p:spPr>
          <a:xfrm>
            <a:off x="10788288"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3" name="Oval 12"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4" name="Oval 13" title="Section circle"/>
          <p:cNvSpPr/>
          <p:nvPr/>
        </p:nvSpPr>
        <p:spPr>
          <a:xfrm>
            <a:off x="11476038"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Oval 15" title="Section circle"/>
          <p:cNvSpPr/>
          <p:nvPr/>
        </p:nvSpPr>
        <p:spPr>
          <a:xfrm>
            <a:off x="11248530"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1132776"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Oval 17" title="Section circle"/>
          <p:cNvSpPr/>
          <p:nvPr/>
        </p:nvSpPr>
        <p:spPr>
          <a:xfrm>
            <a:off x="11018476"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Rectangle 18"/>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6404363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71800" y="1184276"/>
            <a:ext cx="8728203" cy="4320180"/>
          </a:xfrm>
          <a:prstGeom prst="rect">
            <a:avLst/>
          </a:prstGeom>
        </p:spPr>
      </p:pic>
      <p:sp>
        <p:nvSpPr>
          <p:cNvPr id="2" name="Slide Number Placeholder 1"/>
          <p:cNvSpPr>
            <a:spLocks noGrp="1"/>
          </p:cNvSpPr>
          <p:nvPr>
            <p:ph type="sldNum" sz="quarter" idx="11"/>
          </p:nvPr>
        </p:nvSpPr>
        <p:spPr/>
        <p:txBody>
          <a:bodyPr/>
          <a:lstStyle/>
          <a:p>
            <a:fld id="{12CB907E-C602-C34B-93F7-CA9E40714286}" type="slidenum">
              <a:rPr lang="en-US" smtClean="0"/>
              <a:pPr/>
              <a:t>54</a:t>
            </a:fld>
            <a:r>
              <a:rPr lang="en-US" dirty="0" smtClean="0"/>
              <a:t> </a:t>
            </a:r>
            <a:endParaRPr lang="en-US" dirty="0"/>
          </a:p>
        </p:txBody>
      </p:sp>
      <p:sp>
        <p:nvSpPr>
          <p:cNvPr id="3" name="Text Placeholder 2"/>
          <p:cNvSpPr>
            <a:spLocks noGrp="1"/>
          </p:cNvSpPr>
          <p:nvPr>
            <p:ph type="body" sz="quarter" idx="13"/>
          </p:nvPr>
        </p:nvSpPr>
        <p:spPr>
          <a:xfrm>
            <a:off x="488898" y="1184276"/>
            <a:ext cx="2378128" cy="6134100"/>
          </a:xfrm>
        </p:spPr>
        <p:txBody>
          <a:bodyPr/>
          <a:lstStyle/>
          <a:p>
            <a:pPr>
              <a:lnSpc>
                <a:spcPct val="100000"/>
              </a:lnSpc>
            </a:pPr>
            <a:r>
              <a:rPr lang="en-US" dirty="0" smtClean="0"/>
              <a:t>Using Nexus</a:t>
            </a:r>
            <a:endParaRPr lang="en-US" sz="1400" dirty="0" smtClean="0"/>
          </a:p>
          <a:p>
            <a:pPr lvl="1">
              <a:spcAft>
                <a:spcPts val="600"/>
              </a:spcAft>
            </a:pPr>
            <a:r>
              <a:rPr lang="en-US" dirty="0" smtClean="0">
                <a:solidFill>
                  <a:schemeClr val="tx2"/>
                </a:solidFill>
              </a:rPr>
              <a:t>Nexus is used as the repository for </a:t>
            </a:r>
            <a:r>
              <a:rPr lang="en-US" b="1" dirty="0" smtClean="0">
                <a:solidFill>
                  <a:schemeClr val="tx2"/>
                </a:solidFill>
              </a:rPr>
              <a:t>build images</a:t>
            </a:r>
            <a:r>
              <a:rPr lang="en-US" dirty="0" smtClean="0">
                <a:solidFill>
                  <a:schemeClr val="tx2"/>
                </a:solidFill>
              </a:rPr>
              <a:t>. </a:t>
            </a:r>
          </a:p>
          <a:p>
            <a:pPr lvl="2">
              <a:spcAft>
                <a:spcPts val="600"/>
              </a:spcAft>
            </a:pPr>
            <a:r>
              <a:rPr lang="en-US" dirty="0" smtClean="0">
                <a:solidFill>
                  <a:schemeClr val="tx2"/>
                </a:solidFill>
              </a:rPr>
              <a:t>Once a microService is built, it is stored in the Nexus repository in Docker format. </a:t>
            </a:r>
          </a:p>
          <a:p>
            <a:pPr lvl="2">
              <a:spcAft>
                <a:spcPts val="600"/>
              </a:spcAft>
            </a:pPr>
            <a:r>
              <a:rPr lang="en-US" dirty="0" smtClean="0">
                <a:solidFill>
                  <a:schemeClr val="tx2"/>
                </a:solidFill>
              </a:rPr>
              <a:t>Nexus also stores the </a:t>
            </a:r>
            <a:r>
              <a:rPr lang="en-US" b="1" dirty="0" smtClean="0">
                <a:solidFill>
                  <a:schemeClr val="tx2"/>
                </a:solidFill>
              </a:rPr>
              <a:t>runtime systems </a:t>
            </a:r>
            <a:r>
              <a:rPr lang="en-US" dirty="0" smtClean="0">
                <a:solidFill>
                  <a:schemeClr val="tx2"/>
                </a:solidFill>
              </a:rPr>
              <a:t>to enable the transfer of microService build images. </a:t>
            </a:r>
          </a:p>
          <a:p>
            <a:pPr lvl="2">
              <a:spcAft>
                <a:spcPts val="600"/>
              </a:spcAft>
            </a:pPr>
            <a:r>
              <a:rPr lang="en-US" dirty="0" smtClean="0">
                <a:solidFill>
                  <a:schemeClr val="tx2"/>
                </a:solidFill>
              </a:rPr>
              <a:t>Nexus has a GUI interface that is used to manage the build images for microServices. </a:t>
            </a:r>
          </a:p>
          <a:p>
            <a:pPr>
              <a:lnSpc>
                <a:spcPct val="100000"/>
              </a:lnSpc>
            </a:pPr>
            <a:endParaRPr lang="en-US" sz="1400" dirty="0">
              <a:solidFill>
                <a:schemeClr val="tx2"/>
              </a:solidFill>
            </a:endParaRPr>
          </a:p>
          <a:p>
            <a:pPr>
              <a:lnSpc>
                <a:spcPct val="100000"/>
              </a:lnSpc>
            </a:pPr>
            <a:endParaRPr lang="en-US" sz="1400" dirty="0">
              <a:solidFill>
                <a:schemeClr val="tx2"/>
              </a:solidFill>
            </a:endParaRPr>
          </a:p>
        </p:txBody>
      </p:sp>
      <p:sp>
        <p:nvSpPr>
          <p:cNvPr id="4" name="Title 3"/>
          <p:cNvSpPr>
            <a:spLocks noGrp="1"/>
          </p:cNvSpPr>
          <p:nvPr>
            <p:ph type="title"/>
          </p:nvPr>
        </p:nvSpPr>
        <p:spPr/>
        <p:txBody>
          <a:bodyPr/>
          <a:lstStyle/>
          <a:p>
            <a:r>
              <a:rPr lang="en-US" dirty="0" smtClean="0"/>
              <a:t>Using Nexus</a:t>
            </a:r>
            <a:endParaRPr lang="en-US" dirty="0"/>
          </a:p>
        </p:txBody>
      </p:sp>
      <p:sp>
        <p:nvSpPr>
          <p:cNvPr id="11" name="Text Placeholder 2"/>
          <p:cNvSpPr txBox="1">
            <a:spLocks/>
          </p:cNvSpPr>
          <p:nvPr/>
        </p:nvSpPr>
        <p:spPr>
          <a:xfrm>
            <a:off x="3297655" y="6151564"/>
            <a:ext cx="5880535" cy="359092"/>
          </a:xfrm>
          <a:prstGeom prst="rect">
            <a:avLst/>
          </a:prstGeom>
        </p:spPr>
        <p:txBody>
          <a:bodyPr vert="horz" lIns="0" tIns="0" rIns="0" bIns="0" rtlCol="0">
            <a:noAutofit/>
          </a:bodyPr>
          <a:lstStyle>
            <a:lvl1pPr marL="0" indent="0" algn="l" defTabSz="457200" rtl="0" eaLnBrk="1" latinLnBrk="0" hangingPunct="1">
              <a:lnSpc>
                <a:spcPct val="90000"/>
              </a:lnSpc>
              <a:spcBef>
                <a:spcPts val="0"/>
              </a:spcBef>
              <a:spcAft>
                <a:spcPts val="600"/>
              </a:spcAft>
              <a:buClr>
                <a:schemeClr val="tx1"/>
              </a:buClr>
              <a:buFont typeface="Arial"/>
              <a:buNone/>
              <a:defRPr sz="2400" kern="1200">
                <a:solidFill>
                  <a:schemeClr val="tx1"/>
                </a:solidFill>
                <a:latin typeface="+mn-lt"/>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
                <a:schemeClr val="tx2"/>
              </a:buClr>
              <a:buFontTx/>
              <a:buNone/>
              <a:defRPr sz="1400" kern="1200" baseline="0">
                <a:solidFill>
                  <a:schemeClr val="tx2"/>
                </a:solidFill>
                <a:latin typeface="+mn-lt"/>
                <a:ea typeface="+mn-ea"/>
                <a:cs typeface="ATT Aleck Sans" panose="020B0503020203020204" pitchFamily="34" charset="0"/>
              </a:defRPr>
            </a:lvl2pPr>
            <a:lvl3pPr marL="228600"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3pPr>
            <a:lvl4pPr marL="457200" indent="-23177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4pPr>
            <a:lvl5pPr marL="685800" indent="-228600" algn="l" defTabSz="457200" rtl="0" eaLnBrk="1" latinLnBrk="0" hangingPunct="1">
              <a:lnSpc>
                <a:spcPct val="100000"/>
              </a:lnSpc>
              <a:spcBef>
                <a:spcPts val="0"/>
              </a:spcBef>
              <a:spcAft>
                <a:spcPts val="800"/>
              </a:spcAft>
              <a:buClr>
                <a:schemeClr val="tx2"/>
              </a:buClr>
              <a:buFont typeface="Lucida Grande"/>
              <a:buChar char="–"/>
              <a:defRPr sz="1400" kern="1200">
                <a:solidFill>
                  <a:schemeClr val="tx2"/>
                </a:solidFill>
                <a:latin typeface="+mn-lt"/>
                <a:ea typeface="+mn-ea"/>
                <a:cs typeface="ATT Aleck Sans" panose="020B0503020203020204" pitchFamily="34" charset="0"/>
              </a:defRPr>
            </a:lvl5pPr>
            <a:lvl6pPr marL="917575" indent="-228600" algn="l" defTabSz="457200" rtl="0" eaLnBrk="1" latinLnBrk="0" hangingPunct="1">
              <a:lnSpc>
                <a:spcPct val="100000"/>
              </a:lnSpc>
              <a:spcBef>
                <a:spcPts val="0"/>
              </a:spcBef>
              <a:spcAft>
                <a:spcPts val="800"/>
              </a:spcAft>
              <a:buClr>
                <a:schemeClr val="tx2"/>
              </a:buClr>
              <a:buFont typeface="Lucida Grande"/>
              <a:buChar char="»"/>
              <a:defRPr sz="1400" kern="1200" baseline="0">
                <a:solidFill>
                  <a:schemeClr val="tx2"/>
                </a:solidFill>
                <a:latin typeface="+mn-lt"/>
                <a:ea typeface="+mn-ea"/>
                <a:cs typeface="ATT Aleck Sans" panose="020B0503020203020204" pitchFamily="34" charset="0"/>
              </a:defRPr>
            </a:lvl6pPr>
            <a:lvl7pPr marL="1143000" indent="-225425" algn="l" defTabSz="457200" rtl="0" eaLnBrk="1" latinLnBrk="0" hangingPunct="1">
              <a:lnSpc>
                <a:spcPct val="100000"/>
              </a:lnSpc>
              <a:spcBef>
                <a:spcPts val="0"/>
              </a:spcBef>
              <a:spcAft>
                <a:spcPts val="800"/>
              </a:spcAft>
              <a:buClr>
                <a:schemeClr val="tx2"/>
              </a:buClr>
              <a:buFont typeface="Arial"/>
              <a:buChar char="•"/>
              <a:defRPr sz="1400" kern="1200">
                <a:solidFill>
                  <a:schemeClr val="tx2"/>
                </a:solidFill>
                <a:latin typeface="+mn-lt"/>
                <a:ea typeface="+mn-ea"/>
                <a:cs typeface="ATT Aleck Sans" panose="020B0503020203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3">
              <a:spcAft>
                <a:spcPts val="600"/>
              </a:spcAft>
            </a:pPr>
            <a:r>
              <a:rPr lang="en-US" dirty="0" smtClean="0"/>
              <a:t>For more information, refer to </a:t>
            </a:r>
            <a:r>
              <a:rPr lang="en-US" dirty="0" smtClean="0">
                <a:hlinkClick r:id="rId4"/>
              </a:rPr>
              <a:t>http://www.sonatype.org/nexus/</a:t>
            </a:r>
            <a:r>
              <a:rPr lang="en-US" dirty="0" smtClean="0"/>
              <a:t>. </a:t>
            </a:r>
          </a:p>
          <a:p>
            <a:pPr>
              <a:lnSpc>
                <a:spcPct val="100000"/>
              </a:lnSpc>
            </a:pPr>
            <a:endParaRPr lang="en-US" sz="1400" dirty="0" smtClean="0">
              <a:solidFill>
                <a:schemeClr val="tx2"/>
              </a:solidFill>
            </a:endParaRPr>
          </a:p>
          <a:p>
            <a:pPr>
              <a:lnSpc>
                <a:spcPct val="100000"/>
              </a:lnSpc>
            </a:pPr>
            <a:endParaRPr lang="en-US" sz="1400" dirty="0">
              <a:solidFill>
                <a:schemeClr val="tx2"/>
              </a:solidFill>
            </a:endParaRPr>
          </a:p>
        </p:txBody>
      </p:sp>
      <p:sp>
        <p:nvSpPr>
          <p:cNvPr id="13" name="Oval 12" title="Section circle"/>
          <p:cNvSpPr/>
          <p:nvPr/>
        </p:nvSpPr>
        <p:spPr>
          <a:xfrm>
            <a:off x="10904176"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4" name="Oval 13" title="Section circle"/>
          <p:cNvSpPr/>
          <p:nvPr/>
        </p:nvSpPr>
        <p:spPr>
          <a:xfrm>
            <a:off x="10788288"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Oval 15" title="Section circle"/>
          <p:cNvSpPr/>
          <p:nvPr/>
        </p:nvSpPr>
        <p:spPr>
          <a:xfrm>
            <a:off x="11476038"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Oval 17" title="Section circle"/>
          <p:cNvSpPr/>
          <p:nvPr/>
        </p:nvSpPr>
        <p:spPr>
          <a:xfrm>
            <a:off x="11248530"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1132776"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1018476"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Rectangle 20"/>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7353631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55</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microServices are deployed into a container</a:t>
            </a:r>
          </a:p>
          <a:p>
            <a:pPr lvl="1"/>
            <a:r>
              <a:rPr lang="en-US" dirty="0"/>
              <a:t>Docker is used to </a:t>
            </a:r>
            <a:r>
              <a:rPr lang="en-US" dirty="0" smtClean="0"/>
              <a:t>run the microService, with it’s </a:t>
            </a:r>
            <a:r>
              <a:rPr lang="en-US" dirty="0"/>
              <a:t>dependencies for portability, and ease of deployment</a:t>
            </a:r>
            <a:r>
              <a:rPr lang="en-US" dirty="0" smtClean="0"/>
              <a:t>.</a:t>
            </a:r>
          </a:p>
          <a:p>
            <a:pPr lvl="2"/>
            <a:r>
              <a:rPr lang="en-US" dirty="0" smtClean="0"/>
              <a:t>The standard container used in CDP is Docker.</a:t>
            </a:r>
          </a:p>
          <a:p>
            <a:pPr lvl="2"/>
            <a:r>
              <a:rPr lang="en-US" dirty="0" smtClean="0"/>
              <a:t>Docker is widely documented.</a:t>
            </a:r>
          </a:p>
          <a:p>
            <a:pPr lvl="2"/>
            <a:r>
              <a:rPr lang="en-US" dirty="0" smtClean="0"/>
              <a:t>All of the features of Docker are available for use.</a:t>
            </a:r>
          </a:p>
          <a:p>
            <a:pPr lvl="2"/>
            <a:r>
              <a:rPr lang="en-US" dirty="0" smtClean="0"/>
              <a:t>For more information</a:t>
            </a:r>
            <a:r>
              <a:rPr lang="en-US" dirty="0"/>
              <a:t>, refer to </a:t>
            </a:r>
            <a:r>
              <a:rPr lang="en-US" dirty="0">
                <a:hlinkClick r:id="rId3"/>
              </a:rPr>
              <a:t>https://www.docker.com</a:t>
            </a:r>
            <a:r>
              <a:rPr lang="en-US" dirty="0" smtClean="0">
                <a:hlinkClick r:id="rId3"/>
              </a:rPr>
              <a:t>/</a:t>
            </a:r>
            <a:r>
              <a:rPr lang="en-US" dirty="0" smtClean="0"/>
              <a:t>. </a:t>
            </a:r>
          </a:p>
        </p:txBody>
      </p:sp>
      <p:sp>
        <p:nvSpPr>
          <p:cNvPr id="4" name="Title 3"/>
          <p:cNvSpPr>
            <a:spLocks noGrp="1"/>
          </p:cNvSpPr>
          <p:nvPr>
            <p:ph type="title"/>
          </p:nvPr>
        </p:nvSpPr>
        <p:spPr/>
        <p:txBody>
          <a:bodyPr/>
          <a:lstStyle/>
          <a:p>
            <a:r>
              <a:rPr lang="en-US" dirty="0" smtClean="0"/>
              <a:t>Container</a:t>
            </a:r>
            <a:endParaRPr lang="en-US" dirty="0"/>
          </a:p>
        </p:txBody>
      </p:sp>
      <p:sp>
        <p:nvSpPr>
          <p:cNvPr id="11" name="Oval 10" title="Section circle"/>
          <p:cNvSpPr/>
          <p:nvPr/>
        </p:nvSpPr>
        <p:spPr>
          <a:xfrm>
            <a:off x="1090417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2" name="Oval 11" title="Section circle"/>
          <p:cNvSpPr/>
          <p:nvPr/>
        </p:nvSpPr>
        <p:spPr>
          <a:xfrm>
            <a:off x="10788288"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3" name="Oval 12"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4" name="Oval 13" title="Section circle"/>
          <p:cNvSpPr/>
          <p:nvPr/>
        </p:nvSpPr>
        <p:spPr>
          <a:xfrm>
            <a:off x="11476038"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Oval 15" title="Section circle"/>
          <p:cNvSpPr/>
          <p:nvPr/>
        </p:nvSpPr>
        <p:spPr>
          <a:xfrm>
            <a:off x="11248530"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1132776"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Oval 17" title="Section circle"/>
          <p:cNvSpPr/>
          <p:nvPr/>
        </p:nvSpPr>
        <p:spPr>
          <a:xfrm>
            <a:off x="11018476"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pic>
        <p:nvPicPr>
          <p:cNvPr id="5" name="Picture 4"/>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5970205" y="2389325"/>
            <a:ext cx="3790205" cy="2526804"/>
          </a:xfrm>
          <a:prstGeom prst="rect">
            <a:avLst/>
          </a:prstGeom>
        </p:spPr>
      </p:pic>
      <p:sp>
        <p:nvSpPr>
          <p:cNvPr id="19" name="Rectangle 18"/>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31797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56</a:t>
            </a:fld>
            <a:r>
              <a:rPr lang="en-US" dirty="0" smtClean="0"/>
              <a:t> </a:t>
            </a:r>
            <a:endParaRPr lang="en-US" dirty="0"/>
          </a:p>
        </p:txBody>
      </p:sp>
      <p:sp>
        <p:nvSpPr>
          <p:cNvPr id="3" name="Text Placeholder 2"/>
          <p:cNvSpPr>
            <a:spLocks noGrp="1"/>
          </p:cNvSpPr>
          <p:nvPr>
            <p:ph type="body" sz="quarter" idx="13"/>
          </p:nvPr>
        </p:nvSpPr>
        <p:spPr>
          <a:xfrm>
            <a:off x="488897" y="1139825"/>
            <a:ext cx="2644828" cy="4811713"/>
          </a:xfrm>
        </p:spPr>
        <p:txBody>
          <a:bodyPr/>
          <a:lstStyle/>
          <a:p>
            <a:r>
              <a:rPr lang="en-US" b="1" dirty="0" smtClean="0"/>
              <a:t>Docker</a:t>
            </a:r>
          </a:p>
          <a:p>
            <a:pPr lvl="1"/>
            <a:r>
              <a:rPr lang="en-US" dirty="0" smtClean="0">
                <a:solidFill>
                  <a:schemeClr val="tx2"/>
                </a:solidFill>
              </a:rPr>
              <a:t>The Docker GUI is used to manage the container within the runtime environment. </a:t>
            </a:r>
          </a:p>
          <a:p>
            <a:pPr lvl="2"/>
            <a:r>
              <a:rPr lang="en-US" dirty="0" smtClean="0">
                <a:solidFill>
                  <a:schemeClr val="tx2"/>
                </a:solidFill>
              </a:rPr>
              <a:t>It also helps to manage the build images from the Nexus repository.</a:t>
            </a:r>
            <a:endParaRPr lang="en-US" dirty="0">
              <a:solidFill>
                <a:schemeClr val="tx2"/>
              </a:solidFill>
            </a:endParaRPr>
          </a:p>
          <a:p>
            <a:endParaRPr lang="en-US" dirty="0"/>
          </a:p>
        </p:txBody>
      </p:sp>
      <p:sp>
        <p:nvSpPr>
          <p:cNvPr id="4" name="Title 3"/>
          <p:cNvSpPr>
            <a:spLocks noGrp="1"/>
          </p:cNvSpPr>
          <p:nvPr>
            <p:ph type="title"/>
          </p:nvPr>
        </p:nvSpPr>
        <p:spPr/>
        <p:txBody>
          <a:bodyPr/>
          <a:lstStyle/>
          <a:p>
            <a:r>
              <a:rPr lang="en-US" dirty="0" smtClean="0"/>
              <a:t>Using Docker</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62350" y="556621"/>
            <a:ext cx="6623050" cy="6172558"/>
          </a:xfrm>
          <a:prstGeom prst="rect">
            <a:avLst/>
          </a:prstGeom>
        </p:spPr>
      </p:pic>
      <p:sp>
        <p:nvSpPr>
          <p:cNvPr id="12" name="Oval 11" title="Section circle"/>
          <p:cNvSpPr/>
          <p:nvPr/>
        </p:nvSpPr>
        <p:spPr>
          <a:xfrm>
            <a:off x="1090417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3" name="Oval 12" title="Section circle"/>
          <p:cNvSpPr/>
          <p:nvPr/>
        </p:nvSpPr>
        <p:spPr>
          <a:xfrm>
            <a:off x="10788288"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4" name="Oval 13"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11476038"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Oval 15"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1248530"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Oval 17" title="Section circle"/>
          <p:cNvSpPr/>
          <p:nvPr/>
        </p:nvSpPr>
        <p:spPr>
          <a:xfrm>
            <a:off x="11132776"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1018476" y="278066"/>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Rectangle 19"/>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2780321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57</a:t>
            </a:fld>
            <a:r>
              <a:rPr lang="en-US" dirty="0" smtClean="0"/>
              <a:t> </a:t>
            </a:r>
            <a:endParaRPr lang="en-US" dirty="0"/>
          </a:p>
        </p:txBody>
      </p:sp>
      <p:sp>
        <p:nvSpPr>
          <p:cNvPr id="3" name="Text Placeholder 2"/>
          <p:cNvSpPr>
            <a:spLocks noGrp="1"/>
          </p:cNvSpPr>
          <p:nvPr>
            <p:ph type="body" sz="quarter" idx="13"/>
          </p:nvPr>
        </p:nvSpPr>
        <p:spPr/>
        <p:txBody>
          <a:bodyPr/>
          <a:lstStyle/>
          <a:p>
            <a:r>
              <a:rPr lang="en-US" b="1" dirty="0" smtClean="0"/>
              <a:t>Kubernetes</a:t>
            </a:r>
            <a:r>
              <a:rPr lang="en-US" dirty="0" smtClean="0"/>
              <a:t> is the container manager CDP uses</a:t>
            </a:r>
          </a:p>
          <a:p>
            <a:pPr lvl="1"/>
            <a:r>
              <a:rPr lang="en-US" dirty="0" smtClean="0"/>
              <a:t>Kubernetes is used to automate the use of container-based applications.</a:t>
            </a:r>
          </a:p>
          <a:p>
            <a:pPr lvl="2"/>
            <a:r>
              <a:rPr lang="en-US" dirty="0" smtClean="0"/>
              <a:t>Kubernetes deploys containers into pods.</a:t>
            </a:r>
          </a:p>
          <a:p>
            <a:pPr lvl="2"/>
            <a:r>
              <a:rPr lang="en-US" dirty="0" smtClean="0"/>
              <a:t>Kubernetes manages the deployed containers, restarting or moving them as needed.</a:t>
            </a:r>
          </a:p>
          <a:p>
            <a:pPr lvl="2"/>
            <a:r>
              <a:rPr lang="en-US" dirty="0" smtClean="0"/>
              <a:t>Containers can be scaled up or down as needed.</a:t>
            </a:r>
          </a:p>
        </p:txBody>
      </p:sp>
      <p:sp>
        <p:nvSpPr>
          <p:cNvPr id="4" name="Title 3"/>
          <p:cNvSpPr>
            <a:spLocks noGrp="1"/>
          </p:cNvSpPr>
          <p:nvPr>
            <p:ph type="title"/>
          </p:nvPr>
        </p:nvSpPr>
        <p:spPr/>
        <p:txBody>
          <a:bodyPr/>
          <a:lstStyle/>
          <a:p>
            <a:r>
              <a:rPr lang="en-US" dirty="0" smtClean="0"/>
              <a:t>Container Management</a:t>
            </a:r>
            <a:endParaRPr lang="en-US" dirty="0"/>
          </a:p>
        </p:txBody>
      </p:sp>
      <p:sp>
        <p:nvSpPr>
          <p:cNvPr id="5" name="Rectangle 4"/>
          <p:cNvSpPr/>
          <p:nvPr/>
        </p:nvSpPr>
        <p:spPr>
          <a:xfrm>
            <a:off x="3173738" y="5600155"/>
            <a:ext cx="4429674" cy="307777"/>
          </a:xfrm>
          <a:prstGeom prst="rect">
            <a:avLst/>
          </a:prstGeom>
        </p:spPr>
        <p:txBody>
          <a:bodyPr wrap="none">
            <a:spAutoFit/>
          </a:bodyPr>
          <a:lstStyle/>
          <a:p>
            <a:pPr marL="285750" lvl="1" indent="-171450">
              <a:buFont typeface="Arial" panose="020B0604020202020204" pitchFamily="34" charset="0"/>
              <a:buChar char="•"/>
            </a:pPr>
            <a:r>
              <a:rPr lang="en-US" sz="1400" dirty="0">
                <a:solidFill>
                  <a:schemeClr val="tx2"/>
                </a:solidFill>
              </a:rPr>
              <a:t>For more information, refer to </a:t>
            </a:r>
            <a:r>
              <a:rPr lang="en-US" sz="1400" dirty="0">
                <a:hlinkClick r:id="rId3"/>
              </a:rPr>
              <a:t>https://kubernetes.io/</a:t>
            </a:r>
            <a:r>
              <a:rPr lang="en-US" sz="1400" dirty="0"/>
              <a:t>. </a:t>
            </a:r>
          </a:p>
        </p:txBody>
      </p:sp>
      <p:sp>
        <p:nvSpPr>
          <p:cNvPr id="13" name="Oval 12" title="Section circle"/>
          <p:cNvSpPr/>
          <p:nvPr/>
        </p:nvSpPr>
        <p:spPr>
          <a:xfrm>
            <a:off x="1090417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4" name="Oval 13" title="Section circle"/>
          <p:cNvSpPr/>
          <p:nvPr/>
        </p:nvSpPr>
        <p:spPr>
          <a:xfrm>
            <a:off x="10788288"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Oval 15" title="Section circle"/>
          <p:cNvSpPr/>
          <p:nvPr/>
        </p:nvSpPr>
        <p:spPr>
          <a:xfrm>
            <a:off x="11476038"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Oval 17" title="Section circle"/>
          <p:cNvSpPr/>
          <p:nvPr/>
        </p:nvSpPr>
        <p:spPr>
          <a:xfrm>
            <a:off x="11248530" y="278066"/>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1132776" y="277676"/>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Oval 19" title="Section circle"/>
          <p:cNvSpPr/>
          <p:nvPr/>
        </p:nvSpPr>
        <p:spPr>
          <a:xfrm>
            <a:off x="11018476" y="278066"/>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1" name="Rectangle 20"/>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755503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58</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The GRM registry is used to track deployed services</a:t>
            </a:r>
          </a:p>
          <a:p>
            <a:pPr lvl="1"/>
            <a:r>
              <a:rPr lang="en-US" dirty="0" smtClean="0"/>
              <a:t>When services are started, they are registered with GRM.</a:t>
            </a:r>
          </a:p>
          <a:p>
            <a:pPr lvl="2"/>
            <a:r>
              <a:rPr lang="en-US" dirty="0" smtClean="0"/>
              <a:t>When a service needs to be located, the GRM registry is queried.</a:t>
            </a:r>
          </a:p>
          <a:p>
            <a:pPr lvl="2"/>
            <a:r>
              <a:rPr lang="en-US" dirty="0" smtClean="0"/>
              <a:t>When services move, the registry is also updated.</a:t>
            </a:r>
          </a:p>
          <a:p>
            <a:pPr lvl="2"/>
            <a:r>
              <a:rPr lang="en-US" dirty="0" smtClean="0"/>
              <a:t>When services are scaled up or down, the registry is updated.</a:t>
            </a:r>
          </a:p>
          <a:p>
            <a:pPr lvl="1"/>
            <a:endParaRPr lang="en-US" dirty="0"/>
          </a:p>
          <a:p>
            <a:r>
              <a:rPr lang="en-US" dirty="0" smtClean="0"/>
              <a:t>Engineers can use GRM to locate services, if needed</a:t>
            </a:r>
          </a:p>
          <a:p>
            <a:pPr lvl="1"/>
            <a:r>
              <a:rPr lang="en-US" dirty="0" smtClean="0"/>
              <a:t>This is NOT usually needed for diagnosis or monitoring (more on the next few slides).</a:t>
            </a:r>
            <a:endParaRPr lang="en-US" dirty="0"/>
          </a:p>
        </p:txBody>
      </p:sp>
      <p:sp>
        <p:nvSpPr>
          <p:cNvPr id="4" name="Title 3"/>
          <p:cNvSpPr>
            <a:spLocks noGrp="1"/>
          </p:cNvSpPr>
          <p:nvPr>
            <p:ph type="title"/>
          </p:nvPr>
        </p:nvSpPr>
        <p:spPr/>
        <p:txBody>
          <a:bodyPr/>
          <a:lstStyle/>
          <a:p>
            <a:r>
              <a:rPr lang="en-US" dirty="0" smtClean="0"/>
              <a:t>Registry</a:t>
            </a:r>
            <a:endParaRPr lang="en-US" dirty="0"/>
          </a:p>
        </p:txBody>
      </p:sp>
      <p:sp>
        <p:nvSpPr>
          <p:cNvPr id="11" name="Oval 10" title="Section circle"/>
          <p:cNvSpPr/>
          <p:nvPr/>
        </p:nvSpPr>
        <p:spPr>
          <a:xfrm>
            <a:off x="1090417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2" name="Oval 11" title="Section circle"/>
          <p:cNvSpPr/>
          <p:nvPr/>
        </p:nvSpPr>
        <p:spPr>
          <a:xfrm>
            <a:off x="10788288"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3" name="Oval 12"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4" name="Oval 13" title="Section circle"/>
          <p:cNvSpPr/>
          <p:nvPr/>
        </p:nvSpPr>
        <p:spPr>
          <a:xfrm>
            <a:off x="11476038"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11365872"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Oval 15" title="Section circle"/>
          <p:cNvSpPr/>
          <p:nvPr/>
        </p:nvSpPr>
        <p:spPr>
          <a:xfrm>
            <a:off x="11248530" y="278066"/>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1132776" y="277676"/>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Oval 17" title="Section circle"/>
          <p:cNvSpPr/>
          <p:nvPr/>
        </p:nvSpPr>
        <p:spPr>
          <a:xfrm>
            <a:off x="11018476" y="278066"/>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Rectangle 18"/>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41653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80428" y="915413"/>
            <a:ext cx="11843212" cy="5104387"/>
          </a:xfrm>
          <a:prstGeom prst="roundRect">
            <a:avLst>
              <a:gd name="adj" fmla="val 1384"/>
            </a:avLst>
          </a:prstGeom>
          <a:solidFill>
            <a:srgbClr val="F2F2F2"/>
          </a:solidFill>
          <a:ln>
            <a:solidFill>
              <a:srgbClr val="056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4" name="Rounded Rectangle 43"/>
          <p:cNvSpPr/>
          <p:nvPr/>
        </p:nvSpPr>
        <p:spPr>
          <a:xfrm>
            <a:off x="9797378" y="1081265"/>
            <a:ext cx="2060588" cy="1559464"/>
          </a:xfrm>
          <a:prstGeom prst="roundRect">
            <a:avLst>
              <a:gd name="adj" fmla="val 3698"/>
            </a:avLst>
          </a:prstGeom>
          <a:solidFill>
            <a:schemeClr val="bg1"/>
          </a:solidFill>
          <a:ln>
            <a:solidFill>
              <a:srgbClr val="056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pic>
        <p:nvPicPr>
          <p:cNvPr id="14" name="Picture 1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698081" y="2173287"/>
            <a:ext cx="5770365" cy="3656468"/>
          </a:xfrm>
          <a:prstGeom prst="rect">
            <a:avLst/>
          </a:prstGeom>
        </p:spPr>
      </p:pic>
      <p:sp>
        <p:nvSpPr>
          <p:cNvPr id="2" name="Slide Number Placeholder 1"/>
          <p:cNvSpPr>
            <a:spLocks noGrp="1"/>
          </p:cNvSpPr>
          <p:nvPr>
            <p:ph type="sldNum" sz="quarter" idx="11"/>
          </p:nvPr>
        </p:nvSpPr>
        <p:spPr>
          <a:xfrm>
            <a:off x="180428" y="6342467"/>
            <a:ext cx="2742486" cy="365030"/>
          </a:xfrm>
        </p:spPr>
        <p:txBody>
          <a:bodyPr/>
          <a:lstStyle/>
          <a:p>
            <a:fld id="{12CB907E-C602-C34B-93F7-CA9E40714286}" type="slidenum">
              <a:rPr lang="en-US" smtClean="0"/>
              <a:pPr/>
              <a:t>59</a:t>
            </a:fld>
            <a:r>
              <a:rPr lang="en-US" dirty="0" smtClean="0"/>
              <a:t> </a:t>
            </a:r>
            <a:endParaRPr lang="en-US" dirty="0"/>
          </a:p>
        </p:txBody>
      </p:sp>
      <p:sp>
        <p:nvSpPr>
          <p:cNvPr id="4" name="Title 3"/>
          <p:cNvSpPr>
            <a:spLocks noGrp="1"/>
          </p:cNvSpPr>
          <p:nvPr>
            <p:ph type="title"/>
          </p:nvPr>
        </p:nvSpPr>
        <p:spPr/>
        <p:txBody>
          <a:bodyPr>
            <a:normAutofit/>
          </a:bodyPr>
          <a:lstStyle/>
          <a:p>
            <a:r>
              <a:rPr lang="en-US" dirty="0" smtClean="0"/>
              <a:t>Registry</a:t>
            </a:r>
            <a:endParaRPr lang="en-US" dirty="0"/>
          </a:p>
        </p:txBody>
      </p:sp>
      <p:sp>
        <p:nvSpPr>
          <p:cNvPr id="6" name="Hexagon 5"/>
          <p:cNvSpPr/>
          <p:nvPr/>
        </p:nvSpPr>
        <p:spPr>
          <a:xfrm>
            <a:off x="4570129" y="2819819"/>
            <a:ext cx="391349" cy="337370"/>
          </a:xfrm>
          <a:prstGeom prst="hexagon">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chemeClr val="tx2"/>
                </a:solidFill>
              </a:rPr>
              <a:t>mS</a:t>
            </a:r>
          </a:p>
        </p:txBody>
      </p:sp>
      <p:sp>
        <p:nvSpPr>
          <p:cNvPr id="7" name="Hexagon 6"/>
          <p:cNvSpPr/>
          <p:nvPr/>
        </p:nvSpPr>
        <p:spPr>
          <a:xfrm>
            <a:off x="4309399" y="2576429"/>
            <a:ext cx="391349" cy="337370"/>
          </a:xfrm>
          <a:prstGeom prst="hexagon">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chemeClr val="tx2"/>
                </a:solidFill>
              </a:rPr>
              <a:t>mS</a:t>
            </a:r>
          </a:p>
        </p:txBody>
      </p:sp>
      <p:sp>
        <p:nvSpPr>
          <p:cNvPr id="8" name="Hexagon 7"/>
          <p:cNvSpPr/>
          <p:nvPr/>
        </p:nvSpPr>
        <p:spPr>
          <a:xfrm>
            <a:off x="6150508" y="4534075"/>
            <a:ext cx="391349" cy="337370"/>
          </a:xfrm>
          <a:prstGeom prst="hexagon">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chemeClr val="tx2"/>
                </a:solidFill>
              </a:rPr>
              <a:t>mS</a:t>
            </a:r>
          </a:p>
        </p:txBody>
      </p:sp>
      <p:sp>
        <p:nvSpPr>
          <p:cNvPr id="9" name="Hexagon 8"/>
          <p:cNvSpPr/>
          <p:nvPr/>
        </p:nvSpPr>
        <p:spPr>
          <a:xfrm>
            <a:off x="6570084" y="4735356"/>
            <a:ext cx="391349" cy="337370"/>
          </a:xfrm>
          <a:prstGeom prst="hexagon">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chemeClr val="tx2"/>
                </a:solidFill>
              </a:rPr>
              <a:t>mS</a:t>
            </a:r>
          </a:p>
        </p:txBody>
      </p:sp>
      <p:sp>
        <p:nvSpPr>
          <p:cNvPr id="10" name="Hexagon 9"/>
          <p:cNvSpPr/>
          <p:nvPr/>
        </p:nvSpPr>
        <p:spPr>
          <a:xfrm>
            <a:off x="7081579" y="3059392"/>
            <a:ext cx="391349" cy="337370"/>
          </a:xfrm>
          <a:prstGeom prst="hexagon">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chemeClr val="tx2"/>
                </a:solidFill>
              </a:rPr>
              <a:t>mS</a:t>
            </a:r>
          </a:p>
        </p:txBody>
      </p:sp>
      <p:sp>
        <p:nvSpPr>
          <p:cNvPr id="11" name="Hexagon 10"/>
          <p:cNvSpPr/>
          <p:nvPr/>
        </p:nvSpPr>
        <p:spPr>
          <a:xfrm>
            <a:off x="8115453" y="4566671"/>
            <a:ext cx="391349" cy="337370"/>
          </a:xfrm>
          <a:prstGeom prst="hexagon">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chemeClr val="tx2"/>
                </a:solidFill>
              </a:rPr>
              <a:t>mS</a:t>
            </a:r>
          </a:p>
        </p:txBody>
      </p:sp>
      <p:pic>
        <p:nvPicPr>
          <p:cNvPr id="12" name="Picture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58430" y="1139526"/>
            <a:ext cx="1027470" cy="1027470"/>
          </a:xfrm>
          <a:prstGeom prst="rect">
            <a:avLst/>
          </a:prstGeom>
        </p:spPr>
      </p:pic>
      <p:sp>
        <p:nvSpPr>
          <p:cNvPr id="13" name="TextBox 12"/>
          <p:cNvSpPr txBox="1"/>
          <p:nvPr/>
        </p:nvSpPr>
        <p:spPr>
          <a:xfrm>
            <a:off x="5855847" y="1085575"/>
            <a:ext cx="1130053" cy="246221"/>
          </a:xfrm>
          <a:prstGeom prst="rect">
            <a:avLst/>
          </a:prstGeom>
          <a:noFill/>
          <a:ln>
            <a:noFill/>
          </a:ln>
        </p:spPr>
        <p:txBody>
          <a:bodyPr wrap="none" lIns="0" tIns="0" rIns="0" bIns="0" rtlCol="0">
            <a:spAutoFit/>
          </a:bodyPr>
          <a:lstStyle/>
          <a:p>
            <a:r>
              <a:rPr lang="en-US" sz="1600" dirty="0">
                <a:solidFill>
                  <a:schemeClr val="tx2"/>
                </a:solidFill>
              </a:rPr>
              <a:t>GRM Registry</a:t>
            </a:r>
          </a:p>
        </p:txBody>
      </p:sp>
      <p:cxnSp>
        <p:nvCxnSpPr>
          <p:cNvPr id="15" name="Elbow Connector 14"/>
          <p:cNvCxnSpPr>
            <a:stCxn id="7" idx="0"/>
            <a:endCxn id="12" idx="1"/>
          </p:cNvCxnSpPr>
          <p:nvPr/>
        </p:nvCxnSpPr>
        <p:spPr>
          <a:xfrm flipV="1">
            <a:off x="4700747" y="1653260"/>
            <a:ext cx="1257682" cy="1091854"/>
          </a:xfrm>
          <a:prstGeom prst="bentConnector3">
            <a:avLst/>
          </a:prstGeom>
          <a:ln w="19050" cmpd="sng">
            <a:solidFill>
              <a:schemeClr val="accent6"/>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8" idx="3"/>
          </p:cNvCxnSpPr>
          <p:nvPr/>
        </p:nvCxnSpPr>
        <p:spPr>
          <a:xfrm rot="10800000">
            <a:off x="5958432" y="1897439"/>
            <a:ext cx="192077" cy="2805324"/>
          </a:xfrm>
          <a:prstGeom prst="bentConnector3">
            <a:avLst>
              <a:gd name="adj1" fmla="val 218984"/>
            </a:avLst>
          </a:prstGeom>
          <a:ln w="19050" cmpd="sng">
            <a:solidFill>
              <a:schemeClr val="accent6"/>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3950264" y="3622581"/>
            <a:ext cx="359135" cy="359135"/>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799" dirty="0"/>
          </a:p>
        </p:txBody>
      </p:sp>
      <p:cxnSp>
        <p:nvCxnSpPr>
          <p:cNvPr id="29" name="Elbow Connector 28"/>
          <p:cNvCxnSpPr>
            <a:stCxn id="27" idx="3"/>
            <a:endCxn id="12" idx="2"/>
          </p:cNvCxnSpPr>
          <p:nvPr/>
        </p:nvCxnSpPr>
        <p:spPr>
          <a:xfrm flipV="1">
            <a:off x="4309398" y="2166996"/>
            <a:ext cx="2162767" cy="1635152"/>
          </a:xfrm>
          <a:prstGeom prst="bentConnector2">
            <a:avLst/>
          </a:prstGeom>
          <a:ln w="19050" cmpd="sng">
            <a:solidFill>
              <a:schemeClr val="accent6"/>
            </a:solidFill>
            <a:prstDash val="solid"/>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0" name="Hexagon 29"/>
          <p:cNvSpPr/>
          <p:nvPr/>
        </p:nvSpPr>
        <p:spPr>
          <a:xfrm>
            <a:off x="9911117" y="1236652"/>
            <a:ext cx="391349" cy="337370"/>
          </a:xfrm>
          <a:prstGeom prst="hexagon">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solidFill>
                  <a:schemeClr val="tx2"/>
                </a:solidFill>
              </a:rPr>
              <a:t>mS</a:t>
            </a:r>
          </a:p>
        </p:txBody>
      </p:sp>
      <p:sp>
        <p:nvSpPr>
          <p:cNvPr id="31" name="TextBox 30"/>
          <p:cNvSpPr txBox="1"/>
          <p:nvPr/>
        </p:nvSpPr>
        <p:spPr>
          <a:xfrm>
            <a:off x="10374742" y="1183021"/>
            <a:ext cx="1445756" cy="444635"/>
          </a:xfrm>
          <a:prstGeom prst="rect">
            <a:avLst/>
          </a:prstGeom>
          <a:noFill/>
          <a:ln>
            <a:noFill/>
          </a:ln>
        </p:spPr>
        <p:txBody>
          <a:bodyPr wrap="square" lIns="0" tIns="0" rIns="0" bIns="0" rtlCol="0">
            <a:spAutoFit/>
          </a:bodyPr>
          <a:lstStyle/>
          <a:p>
            <a:r>
              <a:rPr lang="en-US" sz="1400" dirty="0">
                <a:solidFill>
                  <a:schemeClr val="tx2"/>
                </a:solidFill>
              </a:rPr>
              <a:t>An instance of a </a:t>
            </a:r>
            <a:r>
              <a:rPr lang="en-US" sz="1400" dirty="0" smtClean="0">
                <a:solidFill>
                  <a:schemeClr val="tx2"/>
                </a:solidFill>
              </a:rPr>
              <a:t>microService</a:t>
            </a:r>
            <a:endParaRPr lang="en-US" sz="1400" dirty="0">
              <a:solidFill>
                <a:schemeClr val="tx2"/>
              </a:solidFill>
            </a:endParaRPr>
          </a:p>
        </p:txBody>
      </p:sp>
      <p:sp>
        <p:nvSpPr>
          <p:cNvPr id="33" name="Rectangle 32"/>
          <p:cNvSpPr/>
          <p:nvPr/>
        </p:nvSpPr>
        <p:spPr>
          <a:xfrm>
            <a:off x="9927225" y="2002473"/>
            <a:ext cx="359135" cy="359135"/>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799" dirty="0"/>
          </a:p>
        </p:txBody>
      </p:sp>
      <p:sp>
        <p:nvSpPr>
          <p:cNvPr id="34" name="TextBox 33"/>
          <p:cNvSpPr txBox="1"/>
          <p:nvPr/>
        </p:nvSpPr>
        <p:spPr>
          <a:xfrm>
            <a:off x="10392165" y="1838327"/>
            <a:ext cx="1465801" cy="646163"/>
          </a:xfrm>
          <a:prstGeom prst="rect">
            <a:avLst/>
          </a:prstGeom>
          <a:noFill/>
          <a:ln>
            <a:noFill/>
          </a:ln>
        </p:spPr>
        <p:txBody>
          <a:bodyPr wrap="square" lIns="0" tIns="0" rIns="0" bIns="0" rtlCol="0">
            <a:spAutoFit/>
          </a:bodyPr>
          <a:lstStyle/>
          <a:p>
            <a:r>
              <a:rPr lang="en-US" sz="1400" dirty="0">
                <a:solidFill>
                  <a:schemeClr val="tx2"/>
                </a:solidFill>
              </a:rPr>
              <a:t>An application that wishes to use a </a:t>
            </a:r>
            <a:r>
              <a:rPr lang="en-US" sz="1400" dirty="0" smtClean="0">
                <a:solidFill>
                  <a:schemeClr val="tx2"/>
                </a:solidFill>
              </a:rPr>
              <a:t>microService</a:t>
            </a:r>
            <a:endParaRPr lang="en-US" sz="1400" dirty="0">
              <a:solidFill>
                <a:schemeClr val="tx2"/>
              </a:solidFill>
            </a:endParaRPr>
          </a:p>
        </p:txBody>
      </p:sp>
      <p:sp>
        <p:nvSpPr>
          <p:cNvPr id="36" name="Oval 35"/>
          <p:cNvSpPr/>
          <p:nvPr/>
        </p:nvSpPr>
        <p:spPr>
          <a:xfrm>
            <a:off x="5556559" y="2550212"/>
            <a:ext cx="358918" cy="35891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1</a:t>
            </a:r>
          </a:p>
        </p:txBody>
      </p:sp>
      <p:sp>
        <p:nvSpPr>
          <p:cNvPr id="37" name="Oval 36"/>
          <p:cNvSpPr/>
          <p:nvPr/>
        </p:nvSpPr>
        <p:spPr>
          <a:xfrm>
            <a:off x="6292707" y="2710755"/>
            <a:ext cx="358918" cy="35891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2</a:t>
            </a:r>
          </a:p>
        </p:txBody>
      </p:sp>
      <p:sp>
        <p:nvSpPr>
          <p:cNvPr id="39" name="TextBox 38"/>
          <p:cNvSpPr txBox="1"/>
          <p:nvPr/>
        </p:nvSpPr>
        <p:spPr>
          <a:xfrm>
            <a:off x="1372603" y="2032500"/>
            <a:ext cx="1852507" cy="861774"/>
          </a:xfrm>
          <a:prstGeom prst="rect">
            <a:avLst/>
          </a:prstGeom>
          <a:noFill/>
          <a:ln>
            <a:noFill/>
          </a:ln>
        </p:spPr>
        <p:txBody>
          <a:bodyPr wrap="square" lIns="0" tIns="0" rIns="0" bIns="0" rtlCol="0">
            <a:spAutoFit/>
          </a:bodyPr>
          <a:lstStyle/>
          <a:p>
            <a:r>
              <a:rPr lang="en-US" sz="1400" dirty="0">
                <a:solidFill>
                  <a:schemeClr val="tx2"/>
                </a:solidFill>
              </a:rPr>
              <a:t>Each </a:t>
            </a:r>
            <a:r>
              <a:rPr lang="en-US" sz="1400" dirty="0" smtClean="0">
                <a:solidFill>
                  <a:schemeClr val="tx2"/>
                </a:solidFill>
              </a:rPr>
              <a:t>microService </a:t>
            </a:r>
            <a:r>
              <a:rPr lang="en-US" sz="1400" dirty="0">
                <a:solidFill>
                  <a:schemeClr val="tx2"/>
                </a:solidFill>
              </a:rPr>
              <a:t>instance registers its existence with the GRM registry when it starts.</a:t>
            </a:r>
          </a:p>
        </p:txBody>
      </p:sp>
      <p:cxnSp>
        <p:nvCxnSpPr>
          <p:cNvPr id="43" name="Elbow Connector 42"/>
          <p:cNvCxnSpPr>
            <a:stCxn id="27" idx="0"/>
            <a:endCxn id="7" idx="3"/>
          </p:cNvCxnSpPr>
          <p:nvPr/>
        </p:nvCxnSpPr>
        <p:spPr>
          <a:xfrm rot="5400000" flipH="1" flipV="1">
            <a:off x="3780882" y="3094063"/>
            <a:ext cx="877465" cy="179567"/>
          </a:xfrm>
          <a:prstGeom prst="bentConnector2">
            <a:avLst/>
          </a:prstGeom>
          <a:ln w="19050" cmpd="sng">
            <a:solidFill>
              <a:schemeClr val="accent6"/>
            </a:solidFill>
            <a:prstDash val="sysDash"/>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8" name="Elbow Connector 47"/>
          <p:cNvCxnSpPr>
            <a:stCxn id="6" idx="0"/>
          </p:cNvCxnSpPr>
          <p:nvPr/>
        </p:nvCxnSpPr>
        <p:spPr>
          <a:xfrm flipV="1">
            <a:off x="4961478" y="1773402"/>
            <a:ext cx="996953" cy="1215101"/>
          </a:xfrm>
          <a:prstGeom prst="bentConnector3">
            <a:avLst/>
          </a:prstGeom>
          <a:ln w="19050" cmpd="sng">
            <a:solidFill>
              <a:schemeClr val="accent6"/>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1372603" y="3301015"/>
            <a:ext cx="1811743" cy="1077218"/>
          </a:xfrm>
          <a:prstGeom prst="rect">
            <a:avLst/>
          </a:prstGeom>
          <a:noFill/>
          <a:ln>
            <a:noFill/>
          </a:ln>
        </p:spPr>
        <p:txBody>
          <a:bodyPr wrap="square" lIns="0" tIns="0" rIns="0" bIns="0" rtlCol="0">
            <a:spAutoFit/>
          </a:bodyPr>
          <a:lstStyle/>
          <a:p>
            <a:r>
              <a:rPr lang="en-US" sz="1400" dirty="0">
                <a:solidFill>
                  <a:schemeClr val="tx2"/>
                </a:solidFill>
              </a:rPr>
              <a:t>The application (or other </a:t>
            </a:r>
            <a:r>
              <a:rPr lang="en-US" sz="1400" dirty="0" smtClean="0">
                <a:solidFill>
                  <a:schemeClr val="tx2"/>
                </a:solidFill>
              </a:rPr>
              <a:t>microService) </a:t>
            </a:r>
            <a:r>
              <a:rPr lang="en-US" sz="1400" dirty="0">
                <a:solidFill>
                  <a:schemeClr val="tx2"/>
                </a:solidFill>
              </a:rPr>
              <a:t>accesses the registry to locate a desired </a:t>
            </a:r>
            <a:r>
              <a:rPr lang="en-US" sz="1400" dirty="0" smtClean="0">
                <a:solidFill>
                  <a:schemeClr val="tx2"/>
                </a:solidFill>
              </a:rPr>
              <a:t>microService </a:t>
            </a:r>
            <a:r>
              <a:rPr lang="en-US" sz="1400" dirty="0">
                <a:solidFill>
                  <a:schemeClr val="tx2"/>
                </a:solidFill>
              </a:rPr>
              <a:t>to use.</a:t>
            </a:r>
          </a:p>
        </p:txBody>
      </p:sp>
      <p:sp>
        <p:nvSpPr>
          <p:cNvPr id="54" name="Oval 53"/>
          <p:cNvSpPr/>
          <p:nvPr/>
        </p:nvSpPr>
        <p:spPr>
          <a:xfrm>
            <a:off x="3957503" y="2964316"/>
            <a:ext cx="358918" cy="35891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3</a:t>
            </a:r>
          </a:p>
        </p:txBody>
      </p:sp>
      <p:sp>
        <p:nvSpPr>
          <p:cNvPr id="56" name="TextBox 55"/>
          <p:cNvSpPr txBox="1"/>
          <p:nvPr/>
        </p:nvSpPr>
        <p:spPr>
          <a:xfrm>
            <a:off x="1372602" y="4709917"/>
            <a:ext cx="1851317" cy="1077218"/>
          </a:xfrm>
          <a:prstGeom prst="rect">
            <a:avLst/>
          </a:prstGeom>
          <a:noFill/>
          <a:ln>
            <a:noFill/>
          </a:ln>
        </p:spPr>
        <p:txBody>
          <a:bodyPr wrap="square" lIns="0" tIns="0" rIns="0" bIns="0" rtlCol="0">
            <a:spAutoFit/>
          </a:bodyPr>
          <a:lstStyle/>
          <a:p>
            <a:r>
              <a:rPr lang="en-US" sz="1400" dirty="0">
                <a:solidFill>
                  <a:schemeClr val="tx2"/>
                </a:solidFill>
              </a:rPr>
              <a:t>The application (or other </a:t>
            </a:r>
            <a:r>
              <a:rPr lang="en-US" sz="1400" dirty="0" smtClean="0">
                <a:solidFill>
                  <a:schemeClr val="tx2"/>
                </a:solidFill>
              </a:rPr>
              <a:t>microService) </a:t>
            </a:r>
            <a:r>
              <a:rPr lang="en-US" sz="1400" dirty="0">
                <a:solidFill>
                  <a:schemeClr val="tx2"/>
                </a:solidFill>
              </a:rPr>
              <a:t>can then access the </a:t>
            </a:r>
            <a:r>
              <a:rPr lang="en-US" sz="1400" dirty="0" smtClean="0">
                <a:solidFill>
                  <a:schemeClr val="tx2"/>
                </a:solidFill>
              </a:rPr>
              <a:t>microService </a:t>
            </a:r>
            <a:r>
              <a:rPr lang="en-US" sz="1400" dirty="0">
                <a:solidFill>
                  <a:schemeClr val="tx2"/>
                </a:solidFill>
              </a:rPr>
              <a:t>and request operations of it.</a:t>
            </a:r>
          </a:p>
        </p:txBody>
      </p:sp>
      <p:sp>
        <p:nvSpPr>
          <p:cNvPr id="35" name="Oval 34"/>
          <p:cNvSpPr/>
          <p:nvPr/>
        </p:nvSpPr>
        <p:spPr>
          <a:xfrm>
            <a:off x="5204859" y="1984703"/>
            <a:ext cx="358918" cy="35891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1</a:t>
            </a:r>
          </a:p>
        </p:txBody>
      </p:sp>
      <p:cxnSp>
        <p:nvCxnSpPr>
          <p:cNvPr id="57" name="Elbow Connector 56"/>
          <p:cNvCxnSpPr/>
          <p:nvPr/>
        </p:nvCxnSpPr>
        <p:spPr>
          <a:xfrm>
            <a:off x="345132" y="2355579"/>
            <a:ext cx="925484" cy="12697"/>
          </a:xfrm>
          <a:prstGeom prst="bentConnector3">
            <a:avLst>
              <a:gd name="adj1" fmla="val 50000"/>
            </a:avLst>
          </a:prstGeom>
          <a:ln w="19050" cmpd="sng">
            <a:solidFill>
              <a:schemeClr val="accent6"/>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64" name="Elbow Connector 63"/>
          <p:cNvCxnSpPr/>
          <p:nvPr/>
        </p:nvCxnSpPr>
        <p:spPr>
          <a:xfrm>
            <a:off x="316348" y="5120517"/>
            <a:ext cx="937906" cy="1123"/>
          </a:xfrm>
          <a:prstGeom prst="bentConnector3">
            <a:avLst>
              <a:gd name="adj1" fmla="val 50000"/>
            </a:avLst>
          </a:prstGeom>
          <a:ln w="19050" cmpd="sng">
            <a:solidFill>
              <a:schemeClr val="accent6"/>
            </a:solidFill>
            <a:prstDash val="sysDash"/>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605842" y="2173287"/>
            <a:ext cx="358918" cy="35891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1</a:t>
            </a:r>
          </a:p>
        </p:txBody>
      </p:sp>
      <p:sp>
        <p:nvSpPr>
          <p:cNvPr id="55" name="Oval 54"/>
          <p:cNvSpPr/>
          <p:nvPr/>
        </p:nvSpPr>
        <p:spPr>
          <a:xfrm>
            <a:off x="605842" y="4940694"/>
            <a:ext cx="358918" cy="35891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3</a:t>
            </a:r>
          </a:p>
        </p:txBody>
      </p:sp>
      <p:sp>
        <p:nvSpPr>
          <p:cNvPr id="19" name="TextBox 18"/>
          <p:cNvSpPr txBox="1"/>
          <p:nvPr/>
        </p:nvSpPr>
        <p:spPr>
          <a:xfrm>
            <a:off x="345132" y="1309991"/>
            <a:ext cx="712183" cy="307777"/>
          </a:xfrm>
          <a:prstGeom prst="rect">
            <a:avLst/>
          </a:prstGeom>
          <a:noFill/>
        </p:spPr>
        <p:txBody>
          <a:bodyPr wrap="none" rtlCol="0">
            <a:spAutoFit/>
          </a:bodyPr>
          <a:lstStyle/>
          <a:p>
            <a:r>
              <a:rPr lang="en-US" sz="1400" dirty="0">
                <a:latin typeface="+mj-lt"/>
              </a:rPr>
              <a:t>Legend</a:t>
            </a:r>
          </a:p>
        </p:txBody>
      </p:sp>
      <p:cxnSp>
        <p:nvCxnSpPr>
          <p:cNvPr id="21" name="Straight Connector 20"/>
          <p:cNvCxnSpPr/>
          <p:nvPr/>
        </p:nvCxnSpPr>
        <p:spPr>
          <a:xfrm>
            <a:off x="387923" y="1608478"/>
            <a:ext cx="3201797" cy="0"/>
          </a:xfrm>
          <a:prstGeom prst="line">
            <a:avLst/>
          </a:prstGeom>
          <a:ln>
            <a:solidFill>
              <a:srgbClr val="0568AE"/>
            </a:solidFill>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flipV="1">
            <a:off x="330352" y="3632860"/>
            <a:ext cx="865673" cy="1"/>
          </a:xfrm>
          <a:prstGeom prst="bentConnector3">
            <a:avLst/>
          </a:prstGeom>
          <a:ln w="12700"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0" name="Oval 39"/>
          <p:cNvSpPr/>
          <p:nvPr/>
        </p:nvSpPr>
        <p:spPr>
          <a:xfrm>
            <a:off x="605842" y="3446169"/>
            <a:ext cx="358918" cy="35891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200" dirty="0"/>
              <a:t>2</a:t>
            </a:r>
          </a:p>
        </p:txBody>
      </p:sp>
      <p:sp>
        <p:nvSpPr>
          <p:cNvPr id="45" name="Oval 44" title="Section circle"/>
          <p:cNvSpPr/>
          <p:nvPr/>
        </p:nvSpPr>
        <p:spPr>
          <a:xfrm>
            <a:off x="1090417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6" name="Oval 45" title="Section circle"/>
          <p:cNvSpPr/>
          <p:nvPr/>
        </p:nvSpPr>
        <p:spPr>
          <a:xfrm>
            <a:off x="10788288"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7" name="Oval 46"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49" name="Oval 48" title="Section circle"/>
          <p:cNvSpPr/>
          <p:nvPr/>
        </p:nvSpPr>
        <p:spPr>
          <a:xfrm>
            <a:off x="11476038" y="277676"/>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0" name="Oval 49" title="Section circle"/>
          <p:cNvSpPr/>
          <p:nvPr/>
        </p:nvSpPr>
        <p:spPr>
          <a:xfrm>
            <a:off x="11365872" y="277676"/>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1" name="Oval 50" title="Section circle"/>
          <p:cNvSpPr/>
          <p:nvPr/>
        </p:nvSpPr>
        <p:spPr>
          <a:xfrm>
            <a:off x="11248530" y="278066"/>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2" name="Oval 51" title="Section circle"/>
          <p:cNvSpPr/>
          <p:nvPr/>
        </p:nvSpPr>
        <p:spPr>
          <a:xfrm>
            <a:off x="11132776" y="277676"/>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8" name="Oval 57" title="Section circle"/>
          <p:cNvSpPr/>
          <p:nvPr/>
        </p:nvSpPr>
        <p:spPr>
          <a:xfrm>
            <a:off x="11018476" y="278066"/>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59" name="Rectangle 58"/>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93247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a:t>
            </a:fld>
            <a:r>
              <a:rPr lang="en-US" dirty="0" smtClean="0"/>
              <a:t> </a:t>
            </a:r>
            <a:endParaRPr lang="en-US" dirty="0"/>
          </a:p>
        </p:txBody>
      </p:sp>
      <p:sp>
        <p:nvSpPr>
          <p:cNvPr id="3" name="Text Placeholder 2"/>
          <p:cNvSpPr>
            <a:spLocks noGrp="1"/>
          </p:cNvSpPr>
          <p:nvPr>
            <p:ph type="body" sz="quarter" idx="13"/>
          </p:nvPr>
        </p:nvSpPr>
        <p:spPr>
          <a:xfrm>
            <a:off x="488897" y="995428"/>
            <a:ext cx="11211106" cy="2339976"/>
          </a:xfrm>
        </p:spPr>
        <p:txBody>
          <a:bodyPr/>
          <a:lstStyle/>
          <a:p>
            <a:r>
              <a:rPr lang="en-US" dirty="0" smtClean="0"/>
              <a:t>Introduction</a:t>
            </a:r>
          </a:p>
          <a:p>
            <a:pPr lvl="1">
              <a:spcAft>
                <a:spcPts val="0"/>
              </a:spcAft>
            </a:pPr>
            <a:r>
              <a:rPr lang="en-US" dirty="0">
                <a:solidFill>
                  <a:schemeClr val="tx2"/>
                </a:solidFill>
              </a:rPr>
              <a:t>The purpose of this training is to introduce the tools that are part of the CDP </a:t>
            </a:r>
            <a:r>
              <a:rPr lang="en-US" dirty="0" smtClean="0">
                <a:solidFill>
                  <a:schemeClr val="tx2"/>
                </a:solidFill>
              </a:rPr>
              <a:t>framework.</a:t>
            </a:r>
            <a:r>
              <a:rPr lang="en-US" sz="400" dirty="0" smtClean="0">
                <a:solidFill>
                  <a:schemeClr val="tx2"/>
                </a:solidFill>
              </a:rPr>
              <a:t>.. </a:t>
            </a:r>
          </a:p>
          <a:p>
            <a:pPr lvl="2">
              <a:spcAft>
                <a:spcPts val="0"/>
              </a:spcAft>
            </a:pPr>
            <a:r>
              <a:rPr lang="en-US" dirty="0" smtClean="0">
                <a:solidFill>
                  <a:schemeClr val="tx2"/>
                </a:solidFill>
              </a:rPr>
              <a:t>These </a:t>
            </a:r>
            <a:r>
              <a:rPr lang="en-US" dirty="0">
                <a:solidFill>
                  <a:schemeClr val="tx2"/>
                </a:solidFill>
              </a:rPr>
              <a:t>tools are used throughout the framework to support all aspects of </a:t>
            </a:r>
            <a:r>
              <a:rPr lang="en-US" dirty="0" smtClean="0">
                <a:solidFill>
                  <a:schemeClr val="tx2"/>
                </a:solidFill>
              </a:rPr>
              <a:t>CI/CD for microServices. </a:t>
            </a:r>
          </a:p>
          <a:p>
            <a:pPr lvl="2"/>
            <a:endParaRPr lang="en-US" dirty="0" smtClean="0">
              <a:solidFill>
                <a:schemeClr val="tx2"/>
              </a:solidFill>
            </a:endParaRPr>
          </a:p>
          <a:p>
            <a:pPr lvl="1">
              <a:spcAft>
                <a:spcPts val="0"/>
              </a:spcAft>
            </a:pPr>
            <a:r>
              <a:rPr lang="en-US" dirty="0" smtClean="0"/>
              <a:t>The </a:t>
            </a:r>
            <a:r>
              <a:rPr lang="en-US" dirty="0"/>
              <a:t>tools shown </a:t>
            </a:r>
            <a:r>
              <a:rPr lang="en-US" dirty="0" smtClean="0"/>
              <a:t>here are </a:t>
            </a:r>
            <a:r>
              <a:rPr lang="en-US" dirty="0"/>
              <a:t>for a </a:t>
            </a:r>
            <a:r>
              <a:rPr lang="en-US" b="1" dirty="0"/>
              <a:t>java-based </a:t>
            </a:r>
            <a:r>
              <a:rPr lang="en-US" b="1" dirty="0" smtClean="0"/>
              <a:t>microService</a:t>
            </a:r>
            <a:r>
              <a:rPr lang="en-US" dirty="0" smtClean="0"/>
              <a:t>.  </a:t>
            </a:r>
          </a:p>
          <a:p>
            <a:pPr marL="234950" lvl="2">
              <a:spcAft>
                <a:spcPts val="0"/>
              </a:spcAft>
            </a:pPr>
            <a:r>
              <a:rPr lang="en-US" dirty="0" smtClean="0"/>
              <a:t>If </a:t>
            </a:r>
            <a:r>
              <a:rPr lang="en-US" dirty="0"/>
              <a:t>a different technology is used, the tools will be different</a:t>
            </a:r>
            <a:r>
              <a:rPr lang="en-US" dirty="0" smtClean="0"/>
              <a:t>.</a:t>
            </a:r>
            <a:endParaRPr lang="en-US" dirty="0" smtClean="0">
              <a:solidFill>
                <a:schemeClr val="tx2"/>
              </a:solidFill>
            </a:endParaRPr>
          </a:p>
          <a:p>
            <a:pPr lvl="1"/>
            <a:endParaRPr lang="en-US" dirty="0" smtClean="0">
              <a:solidFill>
                <a:schemeClr val="tx2"/>
              </a:solidFill>
            </a:endParaRPr>
          </a:p>
          <a:p>
            <a:pPr lvl="1"/>
            <a:r>
              <a:rPr lang="en-US" dirty="0" smtClean="0">
                <a:solidFill>
                  <a:schemeClr val="tx2"/>
                </a:solidFill>
              </a:rPr>
              <a:t>The tools discussed are organized into the following divisions:</a:t>
            </a:r>
          </a:p>
          <a:p>
            <a:endParaRPr lang="en-US" sz="1400" dirty="0">
              <a:solidFill>
                <a:schemeClr val="tx2"/>
              </a:solidFill>
            </a:endParaRPr>
          </a:p>
          <a:p>
            <a:endParaRPr lang="en-US" sz="1400" dirty="0">
              <a:solidFill>
                <a:schemeClr val="tx2"/>
              </a:solidFill>
            </a:endParaRPr>
          </a:p>
        </p:txBody>
      </p:sp>
      <p:sp>
        <p:nvSpPr>
          <p:cNvPr id="4" name="Title 3"/>
          <p:cNvSpPr>
            <a:spLocks noGrp="1"/>
          </p:cNvSpPr>
          <p:nvPr>
            <p:ph type="title"/>
          </p:nvPr>
        </p:nvSpPr>
        <p:spPr/>
        <p:txBody>
          <a:bodyPr/>
          <a:lstStyle/>
          <a:p>
            <a:r>
              <a:rPr lang="en-US" dirty="0" smtClean="0"/>
              <a:t>Introduction</a:t>
            </a:r>
            <a:endParaRPr lang="en-US" dirty="0"/>
          </a:p>
        </p:txBody>
      </p:sp>
      <p:sp>
        <p:nvSpPr>
          <p:cNvPr id="6" name="Rectangle 5"/>
          <p:cNvSpPr/>
          <p:nvPr/>
        </p:nvSpPr>
        <p:spPr>
          <a:xfrm>
            <a:off x="488895" y="5833911"/>
            <a:ext cx="11211108" cy="307777"/>
          </a:xfrm>
          <a:prstGeom prst="rect">
            <a:avLst/>
          </a:prstGeom>
        </p:spPr>
        <p:txBody>
          <a:bodyPr wrap="square">
            <a:spAutoFit/>
          </a:bodyPr>
          <a:lstStyle/>
          <a:p>
            <a:r>
              <a:rPr lang="en-US" sz="1400" dirty="0">
                <a:solidFill>
                  <a:schemeClr val="tx2"/>
                </a:solidFill>
                <a:cs typeface="ATT Aleck Sans" panose="020B0503020203020204" pitchFamily="34" charset="0"/>
              </a:rPr>
              <a:t>The actual set of tools used in the build system will vary by technology employed to develop the </a:t>
            </a:r>
            <a:r>
              <a:rPr lang="en-US" sz="1400" dirty="0" smtClean="0">
                <a:solidFill>
                  <a:schemeClr val="tx2"/>
                </a:solidFill>
                <a:cs typeface="ATT Aleck Sans" panose="020B0503020203020204" pitchFamily="34" charset="0"/>
              </a:rPr>
              <a:t>microService.  </a:t>
            </a:r>
            <a:endParaRPr lang="en-US" sz="1400" dirty="0">
              <a:solidFill>
                <a:schemeClr val="tx2"/>
              </a:solidFill>
              <a:cs typeface="ATT Aleck Sans" panose="020B0503020203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886007615"/>
              </p:ext>
            </p:extLst>
          </p:nvPr>
        </p:nvGraphicFramePr>
        <p:xfrm>
          <a:off x="488893" y="3777804"/>
          <a:ext cx="11211110" cy="1833880"/>
        </p:xfrm>
        <a:graphic>
          <a:graphicData uri="http://schemas.openxmlformats.org/drawingml/2006/table">
            <a:tbl>
              <a:tblPr firstRow="1" bandRow="1">
                <a:tableStyleId>{5C22544A-7EE6-4342-B048-85BDC9FD1C3A}</a:tableStyleId>
              </a:tblPr>
              <a:tblGrid>
                <a:gridCol w="2242222"/>
                <a:gridCol w="2242222"/>
                <a:gridCol w="2242222"/>
                <a:gridCol w="2242222"/>
                <a:gridCol w="2242222"/>
              </a:tblGrid>
              <a:tr h="370840">
                <a:tc>
                  <a:txBody>
                    <a:bodyPr/>
                    <a:lstStyle/>
                    <a:p>
                      <a:pPr algn="ctr"/>
                      <a:r>
                        <a:rPr lang="en-US" dirty="0" smtClean="0"/>
                        <a:t>Workstation</a:t>
                      </a:r>
                      <a:endParaRPr lang="en-US" dirty="0"/>
                    </a:p>
                  </a:txBody>
                  <a:tcPr/>
                </a:tc>
                <a:tc>
                  <a:txBody>
                    <a:bodyPr/>
                    <a:lstStyle/>
                    <a:p>
                      <a:pPr algn="ctr"/>
                      <a:r>
                        <a:rPr lang="en-US" dirty="0" smtClean="0"/>
                        <a:t>CDP Infrastructure</a:t>
                      </a:r>
                      <a:endParaRPr lang="en-US" dirty="0"/>
                    </a:p>
                  </a:txBody>
                  <a:tcPr/>
                </a:tc>
                <a:tc>
                  <a:txBody>
                    <a:bodyPr/>
                    <a:lstStyle/>
                    <a:p>
                      <a:pPr algn="ctr"/>
                      <a:r>
                        <a:rPr lang="en-US" dirty="0" smtClean="0"/>
                        <a:t>Build System</a:t>
                      </a:r>
                      <a:endParaRPr lang="en-US" dirty="0"/>
                    </a:p>
                  </a:txBody>
                  <a:tcPr/>
                </a:tc>
                <a:tc>
                  <a:txBody>
                    <a:bodyPr/>
                    <a:lstStyle/>
                    <a:p>
                      <a:pPr algn="ctr"/>
                      <a:r>
                        <a:rPr lang="en-US" dirty="0" smtClean="0"/>
                        <a:t>Runtime</a:t>
                      </a:r>
                      <a:endParaRPr lang="en-US" dirty="0"/>
                    </a:p>
                  </a:txBody>
                  <a:tcPr/>
                </a:tc>
                <a:tc>
                  <a:txBody>
                    <a:bodyPr/>
                    <a:lstStyle/>
                    <a:p>
                      <a:pPr algn="ctr"/>
                      <a:r>
                        <a:rPr lang="en-US" dirty="0" smtClean="0"/>
                        <a:t>Monitoring</a:t>
                      </a:r>
                      <a:endParaRPr lang="en-US" dirty="0"/>
                    </a:p>
                  </a:txBody>
                  <a:tcPr/>
                </a:tc>
              </a:tr>
              <a:tr h="370840">
                <a:tc>
                  <a:txBody>
                    <a:bodyPr/>
                    <a:lstStyle/>
                    <a:p>
                      <a:pPr algn="ctr"/>
                      <a:r>
                        <a:rPr lang="en-US" dirty="0" smtClean="0"/>
                        <a:t>Eclipse</a:t>
                      </a:r>
                      <a:endParaRPr lang="en-US" dirty="0"/>
                    </a:p>
                  </a:txBody>
                  <a:tcPr/>
                </a:tc>
                <a:tc>
                  <a:txBody>
                    <a:bodyPr/>
                    <a:lstStyle/>
                    <a:p>
                      <a:pPr algn="ctr"/>
                      <a:r>
                        <a:rPr lang="en-US" dirty="0" smtClean="0"/>
                        <a:t>Git</a:t>
                      </a:r>
                    </a:p>
                    <a:p>
                      <a:pPr algn="ctr"/>
                      <a:r>
                        <a:rPr lang="en-US" dirty="0" smtClean="0"/>
                        <a:t>microService Catalog</a:t>
                      </a:r>
                    </a:p>
                    <a:p>
                      <a:pPr algn="ctr"/>
                      <a:r>
                        <a:rPr lang="en-US" dirty="0" smtClean="0"/>
                        <a:t>Eco</a:t>
                      </a:r>
                    </a:p>
                    <a:p>
                      <a:pPr algn="ctr"/>
                      <a:r>
                        <a:rPr lang="en-US" dirty="0" smtClean="0"/>
                        <a:t>AAF</a:t>
                      </a:r>
                      <a:endParaRPr lang="en-US" dirty="0"/>
                    </a:p>
                  </a:txBody>
                  <a:tcPr/>
                </a:tc>
                <a:tc>
                  <a:txBody>
                    <a:bodyPr/>
                    <a:lstStyle/>
                    <a:p>
                      <a:pPr algn="ctr"/>
                      <a:r>
                        <a:rPr lang="en-US" dirty="0" smtClean="0"/>
                        <a:t>Jenkins</a:t>
                      </a:r>
                    </a:p>
                    <a:p>
                      <a:pPr algn="ctr"/>
                      <a:r>
                        <a:rPr lang="en-US" dirty="0" smtClean="0"/>
                        <a:t>Sonar</a:t>
                      </a:r>
                    </a:p>
                    <a:p>
                      <a:pPr algn="ctr"/>
                      <a:r>
                        <a:rPr lang="en-US" dirty="0" smtClean="0"/>
                        <a:t>Java</a:t>
                      </a:r>
                    </a:p>
                    <a:p>
                      <a:pPr algn="ctr"/>
                      <a:r>
                        <a:rPr lang="en-US" dirty="0" smtClean="0"/>
                        <a:t>jUnit</a:t>
                      </a:r>
                      <a:endParaRPr lang="en-US" dirty="0"/>
                    </a:p>
                  </a:txBody>
                  <a:tcPr/>
                </a:tc>
                <a:tc>
                  <a:txBody>
                    <a:bodyPr/>
                    <a:lstStyle/>
                    <a:p>
                      <a:pPr algn="ctr"/>
                      <a:r>
                        <a:rPr lang="en-US" dirty="0" smtClean="0"/>
                        <a:t>Nexus</a:t>
                      </a:r>
                    </a:p>
                    <a:p>
                      <a:pPr algn="ctr"/>
                      <a:r>
                        <a:rPr lang="en-US" dirty="0" smtClean="0"/>
                        <a:t>Kubernetes</a:t>
                      </a:r>
                    </a:p>
                    <a:p>
                      <a:pPr algn="ctr"/>
                      <a:r>
                        <a:rPr lang="en-US" dirty="0" smtClean="0"/>
                        <a:t>Docker</a:t>
                      </a:r>
                    </a:p>
                    <a:p>
                      <a:pPr algn="ctr"/>
                      <a:r>
                        <a:rPr lang="en-US" dirty="0" smtClean="0"/>
                        <a:t>GRM</a:t>
                      </a:r>
                    </a:p>
                    <a:p>
                      <a:pPr algn="ctr"/>
                      <a:r>
                        <a:rPr lang="en-US" dirty="0" smtClean="0"/>
                        <a:t>DME2</a:t>
                      </a:r>
                      <a:endParaRPr lang="en-US" dirty="0"/>
                    </a:p>
                  </a:txBody>
                  <a:tcPr/>
                </a:tc>
                <a:tc>
                  <a:txBody>
                    <a:bodyPr/>
                    <a:lstStyle/>
                    <a:p>
                      <a:pPr algn="ctr"/>
                      <a:r>
                        <a:rPr lang="en-US" dirty="0" err="1" smtClean="0"/>
                        <a:t>Fluentd</a:t>
                      </a:r>
                      <a:endParaRPr lang="en-US" dirty="0" smtClean="0"/>
                    </a:p>
                    <a:p>
                      <a:pPr algn="ctr"/>
                      <a:r>
                        <a:rPr lang="en-US" dirty="0" smtClean="0"/>
                        <a:t>Elasticsearch</a:t>
                      </a:r>
                    </a:p>
                    <a:p>
                      <a:pPr algn="ctr"/>
                      <a:r>
                        <a:rPr lang="en-US" dirty="0" smtClean="0"/>
                        <a:t>Kibana</a:t>
                      </a:r>
                    </a:p>
                    <a:p>
                      <a:pPr algn="ctr"/>
                      <a:r>
                        <a:rPr lang="en-US" dirty="0" smtClean="0"/>
                        <a:t>Prometheus</a:t>
                      </a:r>
                      <a:endParaRPr lang="en-US" dirty="0"/>
                    </a:p>
                  </a:txBody>
                  <a:tcPr/>
                </a:tc>
              </a:tr>
            </a:tbl>
          </a:graphicData>
        </a:graphic>
      </p:graphicFrame>
      <p:sp>
        <p:nvSpPr>
          <p:cNvPr id="10" name="Oval 9" title="Section circle"/>
          <p:cNvSpPr/>
          <p:nvPr/>
        </p:nvSpPr>
        <p:spPr>
          <a:xfrm>
            <a:off x="1152832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1" name="Oval 10" title="Section circle"/>
          <p:cNvSpPr/>
          <p:nvPr/>
        </p:nvSpPr>
        <p:spPr>
          <a:xfrm>
            <a:off x="11412434" y="279400"/>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2" name="Oval 11" title="Section circle"/>
          <p:cNvSpPr/>
          <p:nvPr/>
        </p:nvSpPr>
        <p:spPr>
          <a:xfrm>
            <a:off x="11298134"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3" name="Rectangle 12"/>
          <p:cNvSpPr/>
          <p:nvPr/>
        </p:nvSpPr>
        <p:spPr>
          <a:xfrm>
            <a:off x="10121224" y="6141688"/>
            <a:ext cx="1221360" cy="338554"/>
          </a:xfrm>
          <a:prstGeom prst="rect">
            <a:avLst/>
          </a:prstGeom>
          <a:noFill/>
        </p:spPr>
        <p:txBody>
          <a:bodyPr wrap="non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Introduction</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14" name="Rectangle 13"/>
          <p:cNvSpPr/>
          <p:nvPr/>
        </p:nvSpPr>
        <p:spPr>
          <a:xfrm>
            <a:off x="4436352" y="3071918"/>
            <a:ext cx="2218172" cy="707886"/>
          </a:xfrm>
          <a:prstGeom prst="rect">
            <a:avLst/>
          </a:prstGeom>
          <a:noFill/>
        </p:spPr>
        <p:txBody>
          <a:bodyPr wrap="none" lIns="91440" tIns="45720" rIns="91440" bIns="45720">
            <a:spAutoFit/>
          </a:bodyPr>
          <a:lstStyle/>
          <a:p>
            <a:pPr algn="ctr"/>
            <a:r>
              <a:rPr lang="en-US" sz="40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Tools</a:t>
            </a:r>
            <a:endParaRPr lang="en-US" sz="40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260179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60</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DME2 is used as the discovery and messaging framework</a:t>
            </a:r>
          </a:p>
          <a:p>
            <a:pPr lvl="1"/>
            <a:r>
              <a:rPr lang="en-US" dirty="0"/>
              <a:t>DME2 services publish their existence in the GRM </a:t>
            </a:r>
            <a:r>
              <a:rPr lang="en-US" dirty="0" smtClean="0"/>
              <a:t>registry.</a:t>
            </a:r>
            <a:endParaRPr lang="en-US" dirty="0"/>
          </a:p>
          <a:p>
            <a:pPr lvl="2"/>
            <a:r>
              <a:rPr lang="en-US" dirty="0" smtClean="0"/>
              <a:t>DME2 provides the ability to locate other DME2 services via the GRM registry.</a:t>
            </a:r>
          </a:p>
          <a:p>
            <a:pPr lvl="2"/>
            <a:r>
              <a:rPr lang="en-US" dirty="0" smtClean="0"/>
              <a:t>Messages sent through DME2 can utilize dynamic discovery of the destination.</a:t>
            </a:r>
          </a:p>
        </p:txBody>
      </p:sp>
      <p:sp>
        <p:nvSpPr>
          <p:cNvPr id="4" name="Title 3"/>
          <p:cNvSpPr>
            <a:spLocks noGrp="1"/>
          </p:cNvSpPr>
          <p:nvPr>
            <p:ph type="title"/>
          </p:nvPr>
        </p:nvSpPr>
        <p:spPr>
          <a:xfrm>
            <a:off x="424264" y="521999"/>
            <a:ext cx="11209064" cy="342206"/>
          </a:xfrm>
        </p:spPr>
        <p:txBody>
          <a:bodyPr/>
          <a:lstStyle/>
          <a:p>
            <a:r>
              <a:rPr lang="en-US" dirty="0" smtClean="0"/>
              <a:t>Messaging and Discovery</a:t>
            </a:r>
            <a:endParaRPr lang="en-US" dirty="0"/>
          </a:p>
        </p:txBody>
      </p:sp>
      <p:sp>
        <p:nvSpPr>
          <p:cNvPr id="12" name="Oval 11" title="Section circle"/>
          <p:cNvSpPr/>
          <p:nvPr/>
        </p:nvSpPr>
        <p:spPr>
          <a:xfrm>
            <a:off x="10904176"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3" name="Oval 12" title="Section circle"/>
          <p:cNvSpPr/>
          <p:nvPr/>
        </p:nvSpPr>
        <p:spPr>
          <a:xfrm>
            <a:off x="10788288"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4" name="Oval 13" title="Section circle"/>
          <p:cNvSpPr/>
          <p:nvPr/>
        </p:nvSpPr>
        <p:spPr>
          <a:xfrm>
            <a:off x="10673988" y="279400"/>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5" name="Oval 14" title="Section circle"/>
          <p:cNvSpPr/>
          <p:nvPr/>
        </p:nvSpPr>
        <p:spPr>
          <a:xfrm>
            <a:off x="11476037" y="279400"/>
            <a:ext cx="92075" cy="87176"/>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6" name="Oval 15" title="Section circle"/>
          <p:cNvSpPr/>
          <p:nvPr/>
        </p:nvSpPr>
        <p:spPr>
          <a:xfrm>
            <a:off x="11365871" y="279400"/>
            <a:ext cx="92075" cy="87176"/>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7" name="Oval 16" title="Section circle"/>
          <p:cNvSpPr/>
          <p:nvPr/>
        </p:nvSpPr>
        <p:spPr>
          <a:xfrm>
            <a:off x="11248530" y="279790"/>
            <a:ext cx="93720" cy="87176"/>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8" name="Oval 17" title="Section circle"/>
          <p:cNvSpPr/>
          <p:nvPr/>
        </p:nvSpPr>
        <p:spPr>
          <a:xfrm>
            <a:off x="11132775" y="279400"/>
            <a:ext cx="92075" cy="87176"/>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9" name="Oval 18" title="Section circle"/>
          <p:cNvSpPr/>
          <p:nvPr/>
        </p:nvSpPr>
        <p:spPr>
          <a:xfrm>
            <a:off x="11018476" y="279790"/>
            <a:ext cx="93720" cy="87176"/>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20" name="Rectangle 19"/>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2331802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Check Your Progress</a:t>
            </a:r>
            <a:endParaRPr lang="en-US" dirty="0"/>
          </a:p>
        </p:txBody>
      </p:sp>
      <p:sp>
        <p:nvSpPr>
          <p:cNvPr id="2" name="Slide Number Placeholder 1"/>
          <p:cNvSpPr>
            <a:spLocks noGrp="1"/>
          </p:cNvSpPr>
          <p:nvPr>
            <p:ph type="sldNum" sz="quarter" idx="11"/>
          </p:nvPr>
        </p:nvSpPr>
        <p:spPr>
          <a:xfrm>
            <a:off x="1522413" y="6397626"/>
            <a:ext cx="220663" cy="225425"/>
          </a:xfrm>
        </p:spPr>
        <p:txBody>
          <a:bodyPr/>
          <a:lstStyle/>
          <a:p>
            <a:pPr>
              <a:defRPr/>
            </a:pPr>
            <a:fld id="{F98AD551-1896-6D44-B0B1-213AAAED08DA}" type="slidenum">
              <a:rPr lang="en-US" smtClean="0"/>
              <a:pPr>
                <a:defRPr/>
              </a:pPr>
              <a:t>61</a:t>
            </a:fld>
            <a:r>
              <a:rPr lang="en-US" dirty="0" smtClean="0"/>
              <a:t> </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37722670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10076805"/>
              </p:ext>
            </p:extLst>
          </p:nvPr>
        </p:nvGraphicFramePr>
        <p:xfrm>
          <a:off x="488897" y="2548114"/>
          <a:ext cx="11211106" cy="1854200"/>
        </p:xfrm>
        <a:graphic>
          <a:graphicData uri="http://schemas.openxmlformats.org/drawingml/2006/table">
            <a:tbl>
              <a:tblPr firstRow="1" bandRow="1">
                <a:tableStyleId>{5940675A-B579-460E-94D1-54222C63F5DA}</a:tableStyleId>
              </a:tblPr>
              <a:tblGrid>
                <a:gridCol w="8998003"/>
                <a:gridCol w="2213103"/>
              </a:tblGrid>
              <a:tr h="370840">
                <a:tc>
                  <a:txBody>
                    <a:bodyPr/>
                    <a:lstStyle/>
                    <a:p>
                      <a:r>
                        <a:rPr lang="en-US" dirty="0" smtClean="0"/>
                        <a:t>Nexus is used by CDP as the image repository.</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CDP uses</a:t>
                      </a:r>
                      <a:r>
                        <a:rPr lang="en-US" baseline="0" dirty="0" smtClean="0"/>
                        <a:t> Docker to run the microServices.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Kubernetes is optional</a:t>
                      </a:r>
                      <a:r>
                        <a:rPr lang="en-US" baseline="0" dirty="0" smtClean="0"/>
                        <a:t> and is not required for CDP to run the Docker containers.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GRM</a:t>
                      </a:r>
                      <a:r>
                        <a:rPr lang="en-US" baseline="0" dirty="0" smtClean="0"/>
                        <a:t> is used to manage the registration of running microServices.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DME2 is used to perform distributed messaging.</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3763006" y="1488642"/>
            <a:ext cx="1601144" cy="584775"/>
          </a:xfrm>
          <a:prstGeom prst="rect">
            <a:avLst/>
          </a:prstGeom>
          <a:noFill/>
        </p:spPr>
        <p:txBody>
          <a:bodyPr wrap="none" lIns="91440" tIns="45720" rIns="91440" bIns="45720">
            <a:spAutoFit/>
          </a:bodyPr>
          <a:lstStyle/>
          <a:p>
            <a:pPr algn="ctr"/>
            <a:r>
              <a:rPr lang="en-US" sz="32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a:t>
            </a:r>
            <a:endParaRPr lang="en-US" sz="32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9048101" y="761629"/>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476382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3"/>
          </p:nvPr>
        </p:nvSpPr>
        <p:spPr>
          <a:prstGeom prst="rect">
            <a:avLst/>
          </a:prstGeom>
        </p:spPr>
        <p:txBody>
          <a:bodyPr/>
          <a:lstStyle/>
          <a:p>
            <a:endParaRPr lang="en-US" u="sng" dirty="0" smtClean="0"/>
          </a:p>
          <a:p>
            <a:r>
              <a:rPr lang="en-US" dirty="0">
                <a:solidFill>
                  <a:srgbClr val="959595"/>
                </a:solidFill>
              </a:rPr>
              <a:t>Introduction</a:t>
            </a:r>
          </a:p>
          <a:p>
            <a:r>
              <a:rPr lang="en-US" dirty="0">
                <a:solidFill>
                  <a:srgbClr val="959595"/>
                </a:solidFill>
              </a:rPr>
              <a:t>Workstation</a:t>
            </a:r>
          </a:p>
          <a:p>
            <a:r>
              <a:rPr lang="en-US" dirty="0">
                <a:solidFill>
                  <a:srgbClr val="959595"/>
                </a:solidFill>
              </a:rPr>
              <a:t>CDP Infrastructure</a:t>
            </a:r>
          </a:p>
          <a:p>
            <a:r>
              <a:rPr lang="en-US" dirty="0">
                <a:solidFill>
                  <a:srgbClr val="959595"/>
                </a:solidFill>
              </a:rPr>
              <a:t>Build System</a:t>
            </a:r>
          </a:p>
          <a:p>
            <a:r>
              <a:rPr lang="en-US" dirty="0">
                <a:solidFill>
                  <a:srgbClr val="959595"/>
                </a:solidFill>
              </a:rPr>
              <a:t>Runtime</a:t>
            </a:r>
          </a:p>
          <a:p>
            <a:r>
              <a:rPr lang="en-US" sz="3200" b="1" i="1" u="sng" dirty="0"/>
              <a:t>Monitoring</a:t>
            </a:r>
          </a:p>
          <a:p>
            <a:endParaRPr lang="en-US" dirty="0" smtClean="0">
              <a:solidFill>
                <a:srgbClr val="959595"/>
              </a:solidFill>
            </a:endParaRPr>
          </a:p>
          <a:p>
            <a:endParaRPr lang="en-US" dirty="0" smtClean="0">
              <a:solidFill>
                <a:srgbClr val="959595"/>
              </a:solidFill>
            </a:endParaRPr>
          </a:p>
          <a:p>
            <a:endParaRPr lang="en-US" dirty="0" smtClean="0">
              <a:solidFill>
                <a:srgbClr val="959595"/>
              </a:solidFill>
            </a:endParaRPr>
          </a:p>
          <a:p>
            <a:endParaRPr lang="en-US" dirty="0" smtClean="0"/>
          </a:p>
        </p:txBody>
      </p:sp>
      <p:sp>
        <p:nvSpPr>
          <p:cNvPr id="6" name="Title 5"/>
          <p:cNvSpPr>
            <a:spLocks noGrp="1"/>
          </p:cNvSpPr>
          <p:nvPr>
            <p:ph type="title"/>
          </p:nvPr>
        </p:nvSpPr>
        <p:spPr/>
        <p:txBody>
          <a:bodyPr/>
          <a:lstStyle/>
          <a:p>
            <a:r>
              <a:rPr lang="en-US" dirty="0" smtClean="0"/>
              <a:t>Contents</a:t>
            </a:r>
            <a:endParaRPr lang="en-US" dirty="0"/>
          </a:p>
        </p:txBody>
      </p:sp>
      <p:grpSp>
        <p:nvGrpSpPr>
          <p:cNvPr id="4" name="Group 3"/>
          <p:cNvGrpSpPr/>
          <p:nvPr/>
        </p:nvGrpSpPr>
        <p:grpSpPr>
          <a:xfrm>
            <a:off x="4873591" y="2591903"/>
            <a:ext cx="4785543" cy="2640950"/>
            <a:chOff x="0" y="4063"/>
            <a:chExt cx="4327739" cy="4156605"/>
          </a:xfrm>
        </p:grpSpPr>
        <p:sp>
          <p:nvSpPr>
            <p:cNvPr id="5" name="Rounded Rectangle 4"/>
            <p:cNvSpPr/>
            <p:nvPr/>
          </p:nvSpPr>
          <p:spPr>
            <a:xfrm>
              <a:off x="0" y="4063"/>
              <a:ext cx="4327739" cy="415660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p:nvPr/>
          </p:nvSpPr>
          <p:spPr>
            <a:xfrm>
              <a:off x="151068" y="206972"/>
              <a:ext cx="3973763" cy="37507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1" algn="ctr"/>
              <a:r>
                <a:rPr lang="en-US" sz="2000" b="1" dirty="0" smtClean="0"/>
                <a:t>Monitoring</a:t>
              </a:r>
            </a:p>
            <a:p>
              <a:pPr marL="0" lvl="1" algn="ctr"/>
              <a:endParaRPr lang="en-US" sz="800" dirty="0" smtClean="0"/>
            </a:p>
            <a:p>
              <a:pPr marL="0" lvl="1" algn="ctr"/>
              <a:r>
                <a:rPr lang="en-US" sz="2000" dirty="0"/>
                <a:t>These are the tools </a:t>
              </a:r>
              <a:r>
                <a:rPr lang="en-US" sz="2000" dirty="0" smtClean="0"/>
                <a:t>used</a:t>
              </a:r>
            </a:p>
            <a:p>
              <a:pPr marL="0" lvl="1" algn="ctr"/>
              <a:r>
                <a:rPr lang="en-US" sz="2000" dirty="0" smtClean="0"/>
                <a:t> </a:t>
              </a:r>
              <a:r>
                <a:rPr lang="en-US" sz="2000" dirty="0"/>
                <a:t>to monitor the </a:t>
              </a:r>
              <a:r>
                <a:rPr lang="en-US" sz="2000" dirty="0" err="1"/>
                <a:t>microService</a:t>
              </a:r>
              <a:r>
                <a:rPr lang="en-US" sz="2000" dirty="0"/>
                <a:t> execution and are common for </a:t>
              </a:r>
              <a:endParaRPr lang="en-US" sz="2000" dirty="0" smtClean="0"/>
            </a:p>
            <a:p>
              <a:pPr marL="0" lvl="1" algn="ctr"/>
              <a:r>
                <a:rPr lang="en-US" sz="2000" dirty="0" smtClean="0"/>
                <a:t>all </a:t>
              </a:r>
              <a:r>
                <a:rPr lang="en-US" sz="2000" dirty="0"/>
                <a:t>implementation technologies</a:t>
              </a:r>
              <a:r>
                <a:rPr lang="en-US" sz="2000" dirty="0" smtClean="0"/>
                <a:t>.</a:t>
              </a:r>
              <a:endParaRPr lang="en-US" sz="2000" dirty="0"/>
            </a:p>
          </p:txBody>
        </p:sp>
      </p:grpSp>
    </p:spTree>
    <p:extLst>
      <p:ext uri="{BB962C8B-B14F-4D97-AF65-F5344CB8AC3E}">
        <p14:creationId xmlns:p14="http://schemas.microsoft.com/office/powerpoint/2010/main" val="11545040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64</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a:t>CDP uses </a:t>
            </a:r>
            <a:r>
              <a:rPr lang="en-US" b="1" i="1" dirty="0" err="1" smtClean="0"/>
              <a:t>Fluentd</a:t>
            </a:r>
            <a:r>
              <a:rPr lang="en-US" b="1" i="1" dirty="0" smtClean="0"/>
              <a:t> </a:t>
            </a:r>
            <a:r>
              <a:rPr lang="en-US" dirty="0" smtClean="0"/>
              <a:t>to </a:t>
            </a:r>
            <a:r>
              <a:rPr lang="en-US" dirty="0"/>
              <a:t>gather logs and record them to a central </a:t>
            </a:r>
            <a:r>
              <a:rPr lang="en-US" dirty="0" smtClean="0"/>
              <a:t>point</a:t>
            </a:r>
            <a:endParaRPr lang="en-US" dirty="0"/>
          </a:p>
          <a:p>
            <a:pPr lvl="1"/>
            <a:r>
              <a:rPr lang="en-US" dirty="0" err="1" smtClean="0"/>
              <a:t>Fluentd</a:t>
            </a:r>
            <a:r>
              <a:rPr lang="en-US" dirty="0" smtClean="0"/>
              <a:t> captures </a:t>
            </a:r>
            <a:r>
              <a:rPr lang="en-US" dirty="0"/>
              <a:t>data from the Unified Logging Layer (ULL). ULL uses a logging method of automating log parsing by machine using data gathering and analytics. </a:t>
            </a:r>
          </a:p>
          <a:p>
            <a:pPr lvl="2"/>
            <a:r>
              <a:rPr lang="en-US" dirty="0"/>
              <a:t>Captures STDOUT and STDERR from the container.</a:t>
            </a:r>
          </a:p>
          <a:p>
            <a:pPr lvl="2"/>
            <a:r>
              <a:rPr lang="en-US" dirty="0"/>
              <a:t>Forwards the log records to an </a:t>
            </a:r>
            <a:r>
              <a:rPr lang="en-US" dirty="0" smtClean="0"/>
              <a:t>Elasticsearch </a:t>
            </a:r>
            <a:r>
              <a:rPr lang="en-US" dirty="0"/>
              <a:t>cluster.</a:t>
            </a:r>
          </a:p>
          <a:p>
            <a:pPr marL="228600" lvl="3" indent="0">
              <a:buNone/>
            </a:pPr>
            <a:endParaRPr lang="en-US" dirty="0" smtClean="0"/>
          </a:p>
          <a:p>
            <a:pPr marL="228600" lvl="3" indent="0">
              <a:buNone/>
            </a:pPr>
            <a:endParaRPr lang="en-US" dirty="0"/>
          </a:p>
          <a:p>
            <a:r>
              <a:rPr lang="en-US" b="1" dirty="0" err="1" smtClean="0"/>
              <a:t>Fluentd</a:t>
            </a:r>
            <a:r>
              <a:rPr lang="en-US" b="1" dirty="0" smtClean="0"/>
              <a:t> </a:t>
            </a:r>
            <a:r>
              <a:rPr lang="en-US" dirty="0" smtClean="0"/>
              <a:t>is </a:t>
            </a:r>
            <a:r>
              <a:rPr lang="en-US" dirty="0"/>
              <a:t>deployed with the </a:t>
            </a:r>
            <a:r>
              <a:rPr lang="en-US" dirty="0" smtClean="0"/>
              <a:t>container</a:t>
            </a:r>
            <a:endParaRPr lang="en-US" dirty="0"/>
          </a:p>
          <a:p>
            <a:pPr lvl="1"/>
            <a:r>
              <a:rPr lang="en-US" dirty="0"/>
              <a:t>It is always part of the runtime </a:t>
            </a:r>
            <a:r>
              <a:rPr lang="en-US" dirty="0" smtClean="0"/>
              <a:t>environment.</a:t>
            </a:r>
            <a:endParaRPr lang="en-US" dirty="0"/>
          </a:p>
          <a:p>
            <a:pPr lvl="2"/>
            <a:r>
              <a:rPr lang="en-US" dirty="0"/>
              <a:t>The microService does not need to define </a:t>
            </a:r>
            <a:r>
              <a:rPr lang="en-US" dirty="0" smtClean="0"/>
              <a:t>it.</a:t>
            </a:r>
            <a:endParaRPr lang="en-US" dirty="0"/>
          </a:p>
          <a:p>
            <a:pPr lvl="2"/>
            <a:r>
              <a:rPr lang="en-US" dirty="0"/>
              <a:t>It is always present and captures all log records, even if the container fails and is restarted, is moved, or is scaled up/down.</a:t>
            </a:r>
          </a:p>
          <a:p>
            <a:pPr lvl="1"/>
            <a:endParaRPr lang="en-US" dirty="0"/>
          </a:p>
        </p:txBody>
      </p:sp>
      <p:sp>
        <p:nvSpPr>
          <p:cNvPr id="4" name="Title 3"/>
          <p:cNvSpPr>
            <a:spLocks noGrp="1"/>
          </p:cNvSpPr>
          <p:nvPr>
            <p:ph type="title"/>
          </p:nvPr>
        </p:nvSpPr>
        <p:spPr/>
        <p:txBody>
          <a:bodyPr/>
          <a:lstStyle/>
          <a:p>
            <a:r>
              <a:rPr lang="en-US" dirty="0" smtClean="0"/>
              <a:t>Log Gathering</a:t>
            </a:r>
            <a:endParaRPr lang="en-US" dirty="0"/>
          </a:p>
        </p:txBody>
      </p:sp>
      <p:sp>
        <p:nvSpPr>
          <p:cNvPr id="22" name="Oval 21" title="Section circle"/>
          <p:cNvSpPr/>
          <p:nvPr/>
        </p:nvSpPr>
        <p:spPr>
          <a:xfrm>
            <a:off x="11537156" y="252009"/>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3" name="Oval 22" title="Section circle"/>
          <p:cNvSpPr/>
          <p:nvPr/>
        </p:nvSpPr>
        <p:spPr>
          <a:xfrm>
            <a:off x="11306968" y="252009"/>
            <a:ext cx="90488"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24" name="Oval 23" title="Section circle"/>
          <p:cNvSpPr/>
          <p:nvPr/>
        </p:nvSpPr>
        <p:spPr>
          <a:xfrm>
            <a:off x="11192668" y="252009"/>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9" name="Oval 8" title="Section circle"/>
          <p:cNvSpPr/>
          <p:nvPr/>
        </p:nvSpPr>
        <p:spPr>
          <a:xfrm>
            <a:off x="11421268" y="252009"/>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0" name="Rectangle 9"/>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err="1"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Montoring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270209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65</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CDP uses </a:t>
            </a:r>
            <a:r>
              <a:rPr lang="en-US" b="1" i="1" dirty="0" err="1" smtClean="0"/>
              <a:t>Elasticsearch</a:t>
            </a:r>
            <a:r>
              <a:rPr lang="en-US" b="1" i="1" dirty="0" smtClean="0"/>
              <a:t> </a:t>
            </a:r>
            <a:r>
              <a:rPr lang="en-US" dirty="0" smtClean="0"/>
              <a:t>to search and query log data</a:t>
            </a:r>
          </a:p>
          <a:p>
            <a:pPr lvl="1"/>
            <a:r>
              <a:rPr lang="en-US" dirty="0" smtClean="0"/>
              <a:t>Elasticsearch receives all log records from </a:t>
            </a:r>
            <a:r>
              <a:rPr lang="en-US" dirty="0" err="1" smtClean="0"/>
              <a:t>Fluentd</a:t>
            </a:r>
            <a:r>
              <a:rPr lang="en-US" dirty="0" smtClean="0"/>
              <a:t> from all containers.</a:t>
            </a:r>
          </a:p>
          <a:p>
            <a:pPr lvl="2"/>
            <a:r>
              <a:rPr lang="en-US" dirty="0" smtClean="0"/>
              <a:t>Elasticsearch stores the logs and provides query capabilities.</a:t>
            </a:r>
          </a:p>
          <a:p>
            <a:endParaRPr lang="en-US" dirty="0"/>
          </a:p>
          <a:p>
            <a:r>
              <a:rPr lang="en-US" dirty="0" smtClean="0"/>
              <a:t>CDP uses </a:t>
            </a:r>
            <a:r>
              <a:rPr lang="en-US" b="1" i="1" dirty="0" smtClean="0"/>
              <a:t>Kibana</a:t>
            </a:r>
            <a:r>
              <a:rPr lang="en-US" dirty="0" smtClean="0"/>
              <a:t> to display log data</a:t>
            </a:r>
          </a:p>
          <a:p>
            <a:pPr lvl="1"/>
            <a:r>
              <a:rPr lang="en-US" dirty="0" smtClean="0"/>
              <a:t>Kibana is the “front-end” to analyze and view the log data.</a:t>
            </a:r>
          </a:p>
          <a:p>
            <a:pPr lvl="2"/>
            <a:r>
              <a:rPr lang="en-US" dirty="0" smtClean="0"/>
              <a:t>Kibana uses Elasticsearch. </a:t>
            </a:r>
          </a:p>
          <a:p>
            <a:pPr lvl="1"/>
            <a:endParaRPr lang="en-US" dirty="0"/>
          </a:p>
          <a:p>
            <a:r>
              <a:rPr lang="en-US" dirty="0" smtClean="0"/>
              <a:t>Log analysis does not matter where the service is located, if it moves, or how many there are</a:t>
            </a:r>
          </a:p>
          <a:p>
            <a:pPr lvl="1"/>
            <a:r>
              <a:rPr lang="en-US" dirty="0" smtClean="0"/>
              <a:t>Elasticsearch and Kibana are well-known locations that will not move.</a:t>
            </a:r>
          </a:p>
        </p:txBody>
      </p:sp>
      <p:sp>
        <p:nvSpPr>
          <p:cNvPr id="4" name="Title 3"/>
          <p:cNvSpPr>
            <a:spLocks noGrp="1"/>
          </p:cNvSpPr>
          <p:nvPr>
            <p:ph type="title"/>
          </p:nvPr>
        </p:nvSpPr>
        <p:spPr/>
        <p:txBody>
          <a:bodyPr/>
          <a:lstStyle/>
          <a:p>
            <a:r>
              <a:rPr lang="en-US" dirty="0" smtClean="0"/>
              <a:t>Log Analysis</a:t>
            </a:r>
            <a:endParaRPr lang="en-US" dirty="0"/>
          </a:p>
        </p:txBody>
      </p:sp>
      <p:sp>
        <p:nvSpPr>
          <p:cNvPr id="10" name="Oval 9" title="Section circle"/>
          <p:cNvSpPr/>
          <p:nvPr/>
        </p:nvSpPr>
        <p:spPr>
          <a:xfrm>
            <a:off x="11537156" y="252009"/>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1" name="Oval 10" title="Section circle"/>
          <p:cNvSpPr/>
          <p:nvPr/>
        </p:nvSpPr>
        <p:spPr>
          <a:xfrm>
            <a:off x="11306968" y="252009"/>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2" name="Oval 11" title="Section circle"/>
          <p:cNvSpPr/>
          <p:nvPr/>
        </p:nvSpPr>
        <p:spPr>
          <a:xfrm>
            <a:off x="11192668" y="252009"/>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3" name="Oval 12" title="Section circle"/>
          <p:cNvSpPr/>
          <p:nvPr/>
        </p:nvSpPr>
        <p:spPr>
          <a:xfrm>
            <a:off x="11421268" y="252009"/>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5" name="Title 3"/>
          <p:cNvSpPr txBox="1">
            <a:spLocks/>
          </p:cNvSpPr>
          <p:nvPr/>
        </p:nvSpPr>
        <p:spPr>
          <a:xfrm>
            <a:off x="490939" y="560641"/>
            <a:ext cx="11209064" cy="342206"/>
          </a:xfrm>
          <a:prstGeom prst="rect">
            <a:avLst/>
          </a:prstGeom>
        </p:spPr>
        <p:txBody>
          <a:bodyPr vert="horz" lIns="0" tIns="0" rIns="0" bIns="0" rtlCol="0" anchor="t">
            <a:noAutofit/>
          </a:bodyPr>
          <a:lstStyle>
            <a:lvl1pPr algn="l" defTabSz="457200" rtl="0" eaLnBrk="1" latinLnBrk="0" hangingPunct="1">
              <a:lnSpc>
                <a:spcPct val="110000"/>
              </a:lnSpc>
              <a:spcBef>
                <a:spcPct val="0"/>
              </a:spcBef>
              <a:spcAft>
                <a:spcPts val="1000"/>
              </a:spcAft>
              <a:buNone/>
              <a:defRPr sz="1800" kern="1200">
                <a:solidFill>
                  <a:schemeClr val="tx2"/>
                </a:solidFill>
                <a:latin typeface="+mn-lt"/>
                <a:ea typeface="+mj-ea"/>
                <a:cs typeface="ATT Aleck Sans" panose="020B0503020203020204" pitchFamily="34" charset="0"/>
              </a:defRPr>
            </a:lvl1pPr>
          </a:lstStyle>
          <a:p>
            <a:r>
              <a:rPr lang="en-US" smtClean="0"/>
              <a:t>Log Analysis</a:t>
            </a:r>
            <a:endParaRPr lang="en-US" dirty="0"/>
          </a:p>
        </p:txBody>
      </p:sp>
      <p:sp>
        <p:nvSpPr>
          <p:cNvPr id="14" name="Rectangle 13"/>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err="1"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Montoring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1506660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66</a:t>
            </a:fld>
            <a:r>
              <a:rPr lang="en-US" dirty="0" smtClean="0"/>
              <a:t> </a:t>
            </a:r>
            <a:endParaRPr lang="en-US" dirty="0"/>
          </a:p>
        </p:txBody>
      </p:sp>
      <p:sp>
        <p:nvSpPr>
          <p:cNvPr id="3" name="Text Placeholder 2"/>
          <p:cNvSpPr>
            <a:spLocks noGrp="1"/>
          </p:cNvSpPr>
          <p:nvPr>
            <p:ph type="body" sz="quarter" idx="13"/>
          </p:nvPr>
        </p:nvSpPr>
        <p:spPr>
          <a:xfrm>
            <a:off x="488897" y="1139825"/>
            <a:ext cx="7499403" cy="4811713"/>
          </a:xfrm>
        </p:spPr>
        <p:txBody>
          <a:bodyPr>
            <a:normAutofit fontScale="92500" lnSpcReduction="10000"/>
          </a:bodyPr>
          <a:lstStyle/>
          <a:p>
            <a:r>
              <a:rPr lang="en-US" dirty="0" smtClean="0"/>
              <a:t>CDP uses </a:t>
            </a:r>
            <a:r>
              <a:rPr lang="en-US" b="1" i="1" dirty="0" smtClean="0"/>
              <a:t>Prometheus</a:t>
            </a:r>
            <a:r>
              <a:rPr lang="en-US" dirty="0" smtClean="0"/>
              <a:t> to gather and analyze metrics data.</a:t>
            </a:r>
          </a:p>
          <a:p>
            <a:pPr lvl="1"/>
            <a:r>
              <a:rPr lang="en-US" dirty="0" smtClean="0"/>
              <a:t>Prometheus captures and records the microService metrics on the Prometheus server.</a:t>
            </a:r>
          </a:p>
          <a:p>
            <a:pPr lvl="2"/>
            <a:r>
              <a:rPr lang="en-US" dirty="0" smtClean="0"/>
              <a:t>microServices can move, fail and restart, or be scaled up/down and metrics are still captured and recorded.</a:t>
            </a:r>
          </a:p>
          <a:p>
            <a:pPr lvl="1"/>
            <a:endParaRPr lang="en-US" dirty="0"/>
          </a:p>
          <a:p>
            <a:r>
              <a:rPr lang="en-US" dirty="0" smtClean="0"/>
              <a:t>Metrics include…</a:t>
            </a:r>
          </a:p>
          <a:p>
            <a:pPr marL="1028700" lvl="3" indent="-114300">
              <a:buNone/>
            </a:pPr>
            <a:r>
              <a:rPr lang="en-US" b="1" dirty="0" smtClean="0"/>
              <a:t>…node-level metrics.</a:t>
            </a:r>
          </a:p>
          <a:p>
            <a:pPr marL="1600200" lvl="6">
              <a:lnSpc>
                <a:spcPct val="120000"/>
              </a:lnSpc>
              <a:spcAft>
                <a:spcPts val="0"/>
              </a:spcAft>
              <a:buFont typeface="Arial" panose="020B0604020202020204" pitchFamily="34" charset="0"/>
              <a:buChar char="•"/>
            </a:pPr>
            <a:r>
              <a:rPr lang="en-US" dirty="0" smtClean="0"/>
              <a:t>CPU utilization</a:t>
            </a:r>
          </a:p>
          <a:p>
            <a:pPr marL="1600200" lvl="6">
              <a:lnSpc>
                <a:spcPct val="120000"/>
              </a:lnSpc>
              <a:spcAft>
                <a:spcPts val="0"/>
              </a:spcAft>
              <a:buFont typeface="Arial" panose="020B0604020202020204" pitchFamily="34" charset="0"/>
              <a:buChar char="•"/>
            </a:pPr>
            <a:r>
              <a:rPr lang="en-US" dirty="0" smtClean="0"/>
              <a:t>File system statistics</a:t>
            </a:r>
          </a:p>
          <a:p>
            <a:pPr marL="1600200" lvl="6">
              <a:lnSpc>
                <a:spcPct val="120000"/>
              </a:lnSpc>
              <a:spcAft>
                <a:spcPts val="0"/>
              </a:spcAft>
              <a:buFont typeface="Arial" panose="020B0604020202020204" pitchFamily="34" charset="0"/>
              <a:buChar char="•"/>
            </a:pPr>
            <a:r>
              <a:rPr lang="en-US" dirty="0" smtClean="0"/>
              <a:t>Memory utilization</a:t>
            </a:r>
          </a:p>
          <a:p>
            <a:pPr marL="1600200" lvl="6">
              <a:lnSpc>
                <a:spcPct val="120000"/>
              </a:lnSpc>
              <a:spcAft>
                <a:spcPts val="0"/>
              </a:spcAft>
              <a:buFont typeface="Arial" panose="020B0604020202020204" pitchFamily="34" charset="0"/>
              <a:buChar char="•"/>
            </a:pPr>
            <a:r>
              <a:rPr lang="en-US" dirty="0" smtClean="0"/>
              <a:t>System load</a:t>
            </a:r>
          </a:p>
          <a:p>
            <a:pPr marL="514350" lvl="3" indent="-285750"/>
            <a:endParaRPr lang="en-US" dirty="0" smtClean="0"/>
          </a:p>
          <a:p>
            <a:pPr marL="1028700" lvl="3" indent="-114300">
              <a:buNone/>
            </a:pPr>
            <a:r>
              <a:rPr lang="en-US" b="1" dirty="0"/>
              <a:t>…cluster-level </a:t>
            </a:r>
            <a:r>
              <a:rPr lang="en-US" b="1" dirty="0" smtClean="0"/>
              <a:t>metrics.</a:t>
            </a:r>
            <a:endParaRPr lang="en-US" b="1" dirty="0"/>
          </a:p>
          <a:p>
            <a:pPr marL="1600200" lvl="6">
              <a:buFont typeface="Arial" panose="020B0604020202020204" pitchFamily="34" charset="0"/>
              <a:buChar char="•"/>
            </a:pPr>
            <a:r>
              <a:rPr lang="en-US" dirty="0"/>
              <a:t>Pod and Container CPU, memory, and network utilization</a:t>
            </a:r>
          </a:p>
          <a:p>
            <a:pPr lvl="3"/>
            <a:endParaRPr lang="en-US" b="1" dirty="0" smtClean="0"/>
          </a:p>
          <a:p>
            <a:pPr marL="1028700" lvl="1" indent="-114300"/>
            <a:r>
              <a:rPr lang="en-US" b="1" dirty="0" smtClean="0"/>
              <a:t>…microService metrics.</a:t>
            </a:r>
          </a:p>
          <a:p>
            <a:pPr marL="1600200" lvl="6">
              <a:lnSpc>
                <a:spcPct val="120000"/>
              </a:lnSpc>
              <a:spcAft>
                <a:spcPts val="0"/>
              </a:spcAft>
              <a:buFont typeface="Arial" panose="020B0604020202020204" pitchFamily="34" charset="0"/>
              <a:buChar char="•"/>
            </a:pPr>
            <a:r>
              <a:rPr lang="en-US" dirty="0"/>
              <a:t>Request count</a:t>
            </a:r>
          </a:p>
          <a:p>
            <a:pPr marL="1600200" lvl="6">
              <a:lnSpc>
                <a:spcPct val="120000"/>
              </a:lnSpc>
              <a:spcAft>
                <a:spcPts val="0"/>
              </a:spcAft>
              <a:buFont typeface="Arial" panose="020B0604020202020204" pitchFamily="34" charset="0"/>
              <a:buChar char="•"/>
            </a:pPr>
            <a:r>
              <a:rPr lang="en-US" dirty="0"/>
              <a:t>JMX (Java Management eXtensions) metrics, including heap and thread data</a:t>
            </a:r>
          </a:p>
          <a:p>
            <a:pPr marL="1600200" lvl="6">
              <a:lnSpc>
                <a:spcPct val="120000"/>
              </a:lnSpc>
              <a:spcAft>
                <a:spcPts val="0"/>
              </a:spcAft>
              <a:buFont typeface="Arial" panose="020B0604020202020204" pitchFamily="34" charset="0"/>
              <a:buChar char="•"/>
            </a:pPr>
            <a:r>
              <a:rPr lang="en-US" dirty="0"/>
              <a:t>Application-specific metrics</a:t>
            </a:r>
          </a:p>
        </p:txBody>
      </p:sp>
      <p:sp>
        <p:nvSpPr>
          <p:cNvPr id="4" name="Title 3"/>
          <p:cNvSpPr>
            <a:spLocks noGrp="1"/>
          </p:cNvSpPr>
          <p:nvPr>
            <p:ph type="title"/>
          </p:nvPr>
        </p:nvSpPr>
        <p:spPr>
          <a:xfrm>
            <a:off x="490939" y="532718"/>
            <a:ext cx="11209064" cy="342206"/>
          </a:xfrm>
        </p:spPr>
        <p:txBody>
          <a:bodyPr/>
          <a:lstStyle/>
          <a:p>
            <a:r>
              <a:rPr lang="en-US" dirty="0" smtClean="0"/>
              <a:t>Metrics Gathering</a:t>
            </a:r>
            <a:endParaRPr lang="en-US" dirty="0"/>
          </a:p>
        </p:txBody>
      </p:sp>
      <p:sp>
        <p:nvSpPr>
          <p:cNvPr id="9" name="Oval 8" title="Section circle"/>
          <p:cNvSpPr/>
          <p:nvPr/>
        </p:nvSpPr>
        <p:spPr>
          <a:xfrm>
            <a:off x="11537156" y="252009"/>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0" name="Oval 9" title="Section circle"/>
          <p:cNvSpPr/>
          <p:nvPr/>
        </p:nvSpPr>
        <p:spPr>
          <a:xfrm>
            <a:off x="11306968" y="252009"/>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1" name="Oval 10" title="Section circle"/>
          <p:cNvSpPr/>
          <p:nvPr/>
        </p:nvSpPr>
        <p:spPr>
          <a:xfrm>
            <a:off x="11192668" y="252009"/>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2" name="Oval 11" title="Section circle"/>
          <p:cNvSpPr/>
          <p:nvPr/>
        </p:nvSpPr>
        <p:spPr>
          <a:xfrm>
            <a:off x="11421268" y="252009"/>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Rectangle 12"/>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err="1"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Montoring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600033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67</a:t>
            </a:fld>
            <a:r>
              <a:rPr lang="en-US" dirty="0" smtClean="0"/>
              <a:t> </a:t>
            </a:r>
            <a:endParaRPr lang="en-US" dirty="0"/>
          </a:p>
        </p:txBody>
      </p:sp>
      <p:sp>
        <p:nvSpPr>
          <p:cNvPr id="3" name="Text Placeholder 2"/>
          <p:cNvSpPr>
            <a:spLocks noGrp="1"/>
          </p:cNvSpPr>
          <p:nvPr>
            <p:ph type="body" sz="quarter" idx="13"/>
          </p:nvPr>
        </p:nvSpPr>
        <p:spPr/>
        <p:txBody>
          <a:bodyPr/>
          <a:lstStyle/>
          <a:p>
            <a:r>
              <a:rPr lang="en-US" dirty="0" smtClean="0"/>
              <a:t>CDP does not prevent the use of standard alerting and monitoring tools</a:t>
            </a:r>
          </a:p>
          <a:p>
            <a:pPr lvl="1"/>
            <a:r>
              <a:rPr lang="en-US" dirty="0" smtClean="0"/>
              <a:t>Nagios can be used to monitor the microService</a:t>
            </a:r>
          </a:p>
          <a:p>
            <a:pPr lvl="2"/>
            <a:r>
              <a:rPr lang="en-US" dirty="0" smtClean="0"/>
              <a:t>Nagios alerts work as usual</a:t>
            </a:r>
          </a:p>
          <a:p>
            <a:pPr lvl="1"/>
            <a:endParaRPr lang="en-US" dirty="0"/>
          </a:p>
          <a:p>
            <a:r>
              <a:rPr lang="en-US" b="1" i="1" dirty="0" smtClean="0"/>
              <a:t>Nagios</a:t>
            </a:r>
            <a:r>
              <a:rPr lang="en-US" dirty="0" smtClean="0"/>
              <a:t> can be integrated with Prometheus</a:t>
            </a:r>
          </a:p>
          <a:p>
            <a:endParaRPr lang="en-US" dirty="0"/>
          </a:p>
        </p:txBody>
      </p:sp>
      <p:sp>
        <p:nvSpPr>
          <p:cNvPr id="4" name="Title 3"/>
          <p:cNvSpPr>
            <a:spLocks noGrp="1"/>
          </p:cNvSpPr>
          <p:nvPr>
            <p:ph type="title"/>
          </p:nvPr>
        </p:nvSpPr>
        <p:spPr/>
        <p:txBody>
          <a:bodyPr/>
          <a:lstStyle/>
          <a:p>
            <a:r>
              <a:rPr lang="en-US" dirty="0" smtClean="0"/>
              <a:t>Alerting and Alarms</a:t>
            </a:r>
            <a:endParaRPr lang="en-US" dirty="0"/>
          </a:p>
        </p:txBody>
      </p:sp>
      <p:sp>
        <p:nvSpPr>
          <p:cNvPr id="9" name="Oval 8" title="Section circle"/>
          <p:cNvSpPr/>
          <p:nvPr/>
        </p:nvSpPr>
        <p:spPr>
          <a:xfrm>
            <a:off x="11537156" y="252009"/>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0" name="Oval 9" title="Section circle"/>
          <p:cNvSpPr/>
          <p:nvPr/>
        </p:nvSpPr>
        <p:spPr>
          <a:xfrm>
            <a:off x="11306968" y="252009"/>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1" name="Oval 10" title="Section circle"/>
          <p:cNvSpPr/>
          <p:nvPr/>
        </p:nvSpPr>
        <p:spPr>
          <a:xfrm>
            <a:off x="11192668" y="252009"/>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12" name="Oval 11" title="Section circle"/>
          <p:cNvSpPr/>
          <p:nvPr/>
        </p:nvSpPr>
        <p:spPr>
          <a:xfrm>
            <a:off x="11421268" y="252009"/>
            <a:ext cx="88900"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3" name="Rectangle 12"/>
          <p:cNvSpPr/>
          <p:nvPr/>
        </p:nvSpPr>
        <p:spPr>
          <a:xfrm>
            <a:off x="9608820" y="6172102"/>
            <a:ext cx="1764030" cy="338554"/>
          </a:xfrm>
          <a:prstGeom prst="rect">
            <a:avLst/>
          </a:prstGeom>
          <a:noFill/>
        </p:spPr>
        <p:txBody>
          <a:bodyPr wrap="square" lIns="91440" tIns="45720" rIns="91440" bIns="45720">
            <a:spAutoFit/>
          </a:bodyPr>
          <a:lstStyle/>
          <a:p>
            <a:pPr algn="r"/>
            <a:r>
              <a:rPr lang="en-US" sz="1600" b="0" cap="none" spc="0" dirty="0" err="1"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Montoring</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1317335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Check Your Progress</a:t>
            </a:r>
            <a:endParaRPr lang="en-US" dirty="0"/>
          </a:p>
        </p:txBody>
      </p:sp>
      <p:sp>
        <p:nvSpPr>
          <p:cNvPr id="2" name="Slide Number Placeholder 1"/>
          <p:cNvSpPr>
            <a:spLocks noGrp="1"/>
          </p:cNvSpPr>
          <p:nvPr>
            <p:ph type="sldNum" sz="quarter" idx="11"/>
          </p:nvPr>
        </p:nvSpPr>
        <p:spPr>
          <a:xfrm>
            <a:off x="490939" y="6446787"/>
            <a:ext cx="220663" cy="225425"/>
          </a:xfrm>
        </p:spPr>
        <p:txBody>
          <a:bodyPr/>
          <a:lstStyle/>
          <a:p>
            <a:pPr>
              <a:defRPr/>
            </a:pPr>
            <a:fld id="{F98AD551-1896-6D44-B0B1-213AAAED08DA}" type="slidenum">
              <a:rPr lang="en-US" smtClean="0"/>
              <a:pPr>
                <a:defRPr/>
              </a:pPr>
              <a:t>68</a:t>
            </a:fld>
            <a:r>
              <a:rPr lang="en-US" dirty="0" smtClean="0"/>
              <a:t> </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17475501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19074618"/>
              </p:ext>
            </p:extLst>
          </p:nvPr>
        </p:nvGraphicFramePr>
        <p:xfrm>
          <a:off x="488897" y="2586214"/>
          <a:ext cx="11211106" cy="1112520"/>
        </p:xfrm>
        <a:graphic>
          <a:graphicData uri="http://schemas.openxmlformats.org/drawingml/2006/table">
            <a:tbl>
              <a:tblPr firstRow="1" bandRow="1">
                <a:tableStyleId>{5940675A-B579-460E-94D1-54222C63F5DA}</a:tableStyleId>
              </a:tblPr>
              <a:tblGrid>
                <a:gridCol w="9472517"/>
                <a:gridCol w="1738589"/>
              </a:tblGrid>
              <a:tr h="370840">
                <a:tc>
                  <a:txBody>
                    <a:bodyPr/>
                    <a:lstStyle/>
                    <a:p>
                      <a:r>
                        <a:rPr lang="en-US" dirty="0" err="1" smtClean="0"/>
                        <a:t>Fluentd</a:t>
                      </a:r>
                      <a:r>
                        <a:rPr lang="en-US" dirty="0" smtClean="0"/>
                        <a:t> must be included in the microService construction.</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CDP</a:t>
                      </a:r>
                      <a:r>
                        <a:rPr lang="en-US" baseline="0" dirty="0" smtClean="0"/>
                        <a:t> provides Elasticsearch and Kibana systems for all microServices.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Alerting</a:t>
                      </a:r>
                      <a:r>
                        <a:rPr lang="en-US" baseline="0" dirty="0" smtClean="0"/>
                        <a:t> software cannot be used with microServices under CDP.</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3768927" y="1520845"/>
            <a:ext cx="2153923" cy="584775"/>
          </a:xfrm>
          <a:prstGeom prst="rect">
            <a:avLst/>
          </a:prstGeom>
          <a:noFill/>
        </p:spPr>
        <p:txBody>
          <a:bodyPr wrap="none" lIns="91440" tIns="45720" rIns="91440" bIns="45720">
            <a:spAutoFit/>
          </a:bodyPr>
          <a:lstStyle/>
          <a:p>
            <a:pPr algn="ctr"/>
            <a:r>
              <a:rPr lang="en-US" sz="32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 Monitoring</a:t>
            </a:r>
            <a:endParaRPr lang="en-US" sz="32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Slide Number Placeholder 1"/>
          <p:cNvSpPr>
            <a:spLocks noGrp="1"/>
          </p:cNvSpPr>
          <p:nvPr>
            <p:ph type="sldNum" sz="quarter" idx="4294967295"/>
          </p:nvPr>
        </p:nvSpPr>
        <p:spPr>
          <a:xfrm>
            <a:off x="490939" y="6446787"/>
            <a:ext cx="220663" cy="225425"/>
          </a:xfrm>
        </p:spPr>
        <p:txBody>
          <a:bodyPr/>
          <a:lstStyle/>
          <a:p>
            <a:pPr>
              <a:defRPr/>
            </a:pPr>
            <a:r>
              <a:rPr lang="en-US" dirty="0" smtClean="0"/>
              <a:t>73 </a:t>
            </a:r>
            <a:endParaRPr lang="en-US" dirty="0"/>
          </a:p>
        </p:txBody>
      </p:sp>
      <p:sp>
        <p:nvSpPr>
          <p:cNvPr id="8" name="TextBox 7"/>
          <p:cNvSpPr txBox="1"/>
          <p:nvPr/>
        </p:nvSpPr>
        <p:spPr>
          <a:xfrm rot="20708730">
            <a:off x="9516452" y="754777"/>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999942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12CB907E-C602-C34B-93F7-CA9E40714286}" type="slidenum">
              <a:rPr lang="en-US" smtClean="0"/>
              <a:pPr/>
              <a:t>7</a:t>
            </a:fld>
            <a:endParaRPr lang="en-US" dirty="0"/>
          </a:p>
        </p:txBody>
      </p:sp>
      <p:sp>
        <p:nvSpPr>
          <p:cNvPr id="3" name="Text Placeholder 2"/>
          <p:cNvSpPr>
            <a:spLocks noGrp="1"/>
          </p:cNvSpPr>
          <p:nvPr>
            <p:ph type="body" sz="quarter" idx="13"/>
          </p:nvPr>
        </p:nvSpPr>
        <p:spPr/>
        <p:txBody>
          <a:bodyPr/>
          <a:lstStyle/>
          <a:p>
            <a:r>
              <a:rPr lang="en-US" dirty="0" smtClean="0"/>
              <a:t>CDP interfaces with many tools and frameworks</a:t>
            </a:r>
          </a:p>
          <a:p>
            <a:pPr lvl="1"/>
            <a:r>
              <a:rPr lang="en-US" dirty="0" smtClean="0"/>
              <a:t>The set of tools supported is fixed, and was selected to offer the widest possible usage.</a:t>
            </a:r>
          </a:p>
          <a:p>
            <a:pPr lvl="1"/>
            <a:endParaRPr lang="en-US" dirty="0" smtClean="0"/>
          </a:p>
          <a:p>
            <a:r>
              <a:rPr lang="en-US" dirty="0" smtClean="0"/>
              <a:t>These tools are individually documented and lots of information is available for each</a:t>
            </a:r>
          </a:p>
          <a:p>
            <a:pPr lvl="1"/>
            <a:r>
              <a:rPr lang="en-US" dirty="0" smtClean="0"/>
              <a:t>CDP’s use of them is based on the CI/CD processes and the framework design.</a:t>
            </a:r>
          </a:p>
          <a:p>
            <a:pPr lvl="1"/>
            <a:endParaRPr lang="en-US" dirty="0"/>
          </a:p>
          <a:p>
            <a:r>
              <a:rPr lang="en-US" dirty="0" smtClean="0"/>
              <a:t>CDP also provides management functionality, such as….</a:t>
            </a:r>
          </a:p>
          <a:p>
            <a:pPr marL="1143000" lvl="1" indent="-228600"/>
            <a:r>
              <a:rPr lang="en-US" dirty="0" smtClean="0"/>
              <a:t>…Registries</a:t>
            </a:r>
          </a:p>
          <a:p>
            <a:pPr marL="1143000" lvl="1" indent="-228600"/>
            <a:r>
              <a:rPr lang="en-US" dirty="0" smtClean="0"/>
              <a:t>…Consoles</a:t>
            </a:r>
          </a:p>
          <a:p>
            <a:pPr marL="1143000" lvl="1" indent="-228600"/>
            <a:r>
              <a:rPr lang="en-US" dirty="0" smtClean="0"/>
              <a:t>…Initialization and start-up support for the generation of the microService project</a:t>
            </a:r>
          </a:p>
        </p:txBody>
      </p:sp>
      <p:sp>
        <p:nvSpPr>
          <p:cNvPr id="4" name="Title 3"/>
          <p:cNvSpPr>
            <a:spLocks noGrp="1"/>
          </p:cNvSpPr>
          <p:nvPr>
            <p:ph type="title"/>
          </p:nvPr>
        </p:nvSpPr>
        <p:spPr/>
        <p:txBody>
          <a:bodyPr/>
          <a:lstStyle/>
          <a:p>
            <a:r>
              <a:rPr lang="en-US" dirty="0" smtClean="0"/>
              <a:t>Standard Tools</a:t>
            </a:r>
            <a:endParaRPr lang="en-US" dirty="0"/>
          </a:p>
        </p:txBody>
      </p:sp>
      <p:sp>
        <p:nvSpPr>
          <p:cNvPr id="9" name="Oval 8" title="Section circle"/>
          <p:cNvSpPr/>
          <p:nvPr/>
        </p:nvSpPr>
        <p:spPr>
          <a:xfrm>
            <a:off x="11528322" y="279400"/>
            <a:ext cx="88900" cy="889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0" name="Oval 9" title="Section circle"/>
          <p:cNvSpPr/>
          <p:nvPr/>
        </p:nvSpPr>
        <p:spPr>
          <a:xfrm>
            <a:off x="11412434" y="279400"/>
            <a:ext cx="90488" cy="88900"/>
          </a:xfrm>
          <a:prstGeom prst="ellipse">
            <a:avLst/>
          </a:prstGeom>
          <a:solidFill>
            <a:srgbClr val="0097DB"/>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endParaRPr lang="en-US" dirty="0"/>
          </a:p>
        </p:txBody>
      </p:sp>
      <p:sp>
        <p:nvSpPr>
          <p:cNvPr id="11" name="Oval 10" title="Section circle"/>
          <p:cNvSpPr/>
          <p:nvPr/>
        </p:nvSpPr>
        <p:spPr>
          <a:xfrm>
            <a:off x="11298134" y="279400"/>
            <a:ext cx="88900" cy="889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endParaRPr lang="en-US" dirty="0"/>
          </a:p>
        </p:txBody>
      </p:sp>
      <p:sp>
        <p:nvSpPr>
          <p:cNvPr id="8" name="Rectangle 7"/>
          <p:cNvSpPr/>
          <p:nvPr/>
        </p:nvSpPr>
        <p:spPr>
          <a:xfrm>
            <a:off x="10038522" y="6172102"/>
            <a:ext cx="1334328" cy="338554"/>
          </a:xfrm>
          <a:prstGeom prst="rect">
            <a:avLst/>
          </a:prstGeom>
          <a:noFill/>
        </p:spPr>
        <p:txBody>
          <a:bodyPr wrap="square" lIns="91440" tIns="45720" rIns="91440" bIns="45720">
            <a:spAutoFit/>
          </a:bodyPr>
          <a:lstStyle/>
          <a:p>
            <a:pPr algn="r"/>
            <a:r>
              <a:rPr lang="en-US" sz="16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Introduction</a:t>
            </a:r>
            <a:endParaRPr lang="en-US" sz="16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2342916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Answers to Exercises</a:t>
            </a:r>
            <a:endParaRPr lang="en-US" dirty="0"/>
          </a:p>
        </p:txBody>
      </p:sp>
    </p:spTree>
    <p:extLst>
      <p:ext uri="{BB962C8B-B14F-4D97-AF65-F5344CB8AC3E}">
        <p14:creationId xmlns:p14="http://schemas.microsoft.com/office/powerpoint/2010/main" val="8970999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 to Exercises - Introduction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48120439"/>
              </p:ext>
            </p:extLst>
          </p:nvPr>
        </p:nvGraphicFramePr>
        <p:xfrm>
          <a:off x="488897" y="2557639"/>
          <a:ext cx="11211106" cy="1738136"/>
        </p:xfrm>
        <a:graphic>
          <a:graphicData uri="http://schemas.openxmlformats.org/drawingml/2006/table">
            <a:tbl>
              <a:tblPr firstRow="1" bandRow="1">
                <a:tableStyleId>{5940675A-B579-460E-94D1-54222C63F5DA}</a:tableStyleId>
              </a:tblPr>
              <a:tblGrid>
                <a:gridCol w="9894623"/>
                <a:gridCol w="1316483"/>
              </a:tblGrid>
              <a:tr h="421541">
                <a:tc>
                  <a:txBody>
                    <a:bodyPr/>
                    <a:lstStyle/>
                    <a:p>
                      <a:r>
                        <a:rPr lang="en-US" sz="1400" b="1" kern="1200" dirty="0" smtClean="0">
                          <a:solidFill>
                            <a:schemeClr val="tx1"/>
                          </a:solidFill>
                          <a:latin typeface="+mn-lt"/>
                          <a:ea typeface="+mn-ea"/>
                          <a:cs typeface="+mn-cs"/>
                        </a:rPr>
                        <a:t>The workstation tools will likely be the same for all microService technologies. </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316595">
                <a:tc>
                  <a:txBody>
                    <a:bodyPr/>
                    <a:lstStyle/>
                    <a:p>
                      <a:r>
                        <a:rPr lang="en-US" sz="1400" b="1" kern="1200" dirty="0" smtClean="0">
                          <a:solidFill>
                            <a:schemeClr val="tx1"/>
                          </a:solidFill>
                          <a:latin typeface="+mn-lt"/>
                          <a:ea typeface="+mn-ea"/>
                          <a:cs typeface="+mn-cs"/>
                        </a:rPr>
                        <a:t>The build system tools used to construct, package, and test the microService do not change for different implementation technologies.</a:t>
                      </a:r>
                    </a:p>
                    <a:p>
                      <a:r>
                        <a:rPr lang="en-US" sz="1400" b="1" kern="1200" dirty="0" smtClean="0">
                          <a:solidFill>
                            <a:schemeClr val="tx2"/>
                          </a:solidFill>
                          <a:latin typeface="+mn-lt"/>
                          <a:ea typeface="+mn-ea"/>
                          <a:cs typeface="+mn-cs"/>
                        </a:rPr>
                        <a:t>No, the build tools especially will change for different implementation technologies.  </a:t>
                      </a:r>
                    </a:p>
                    <a:p>
                      <a:pPr marL="628650" lvl="1" indent="-171450">
                        <a:buFont typeface="Arial" panose="020B0604020202020204" pitchFamily="34" charset="0"/>
                        <a:buChar char="•"/>
                      </a:pPr>
                      <a:r>
                        <a:rPr lang="en-US" sz="1400" b="1" kern="1200" dirty="0" smtClean="0">
                          <a:solidFill>
                            <a:schemeClr val="tx2"/>
                          </a:solidFill>
                          <a:latin typeface="+mn-lt"/>
                          <a:ea typeface="+mn-ea"/>
                          <a:cs typeface="+mn-cs"/>
                        </a:rPr>
                        <a:t>Some languages may require SDK-like environments, and the tools used to compile (if applicable), perform source analysis, perform unit testing, and packaging are likely going to be different from technology to technology.</a:t>
                      </a:r>
                      <a:endParaRPr lang="en-US" sz="1400" b="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Slide Number Placeholder 1"/>
          <p:cNvSpPr txBox="1">
            <a:spLocks/>
          </p:cNvSpPr>
          <p:nvPr/>
        </p:nvSpPr>
        <p:spPr>
          <a:xfrm>
            <a:off x="503030" y="6446787"/>
            <a:ext cx="220663" cy="225425"/>
          </a:xfrm>
          <a:prstGeom prst="rect">
            <a:avLst/>
          </a:prstGeom>
        </p:spPr>
        <p:txBody>
          <a:bodyPr vert="horz" lIns="0" tIns="0" rIns="0" bIns="0" rtlCol="0" anchor="t"/>
          <a:lstStyle>
            <a:defPPr>
              <a:defRPr lang="en-US"/>
            </a:defPPr>
            <a:lvl1pPr marL="0" algn="l" defTabSz="457200" rtl="0" eaLnBrk="1" latinLnBrk="0" hangingPunct="1">
              <a:lnSpc>
                <a:spcPts val="1000"/>
              </a:lnSpc>
              <a:defRPr sz="800" b="0" kern="1200">
                <a:solidFill>
                  <a:schemeClr val="tx2"/>
                </a:solidFill>
                <a:latin typeface="+mn-lt"/>
                <a:ea typeface="+mn-ea"/>
                <a:cs typeface="ATT Aleck Sans" panose="020B0503020203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98AD551-1896-6D44-B0B1-213AAAED08DA}" type="slidenum">
              <a:rPr lang="en-US" smtClean="0"/>
              <a:pPr>
                <a:defRPr/>
              </a:pPr>
              <a:t>71</a:t>
            </a:fld>
            <a:r>
              <a:rPr lang="en-US" smtClean="0"/>
              <a:t> </a:t>
            </a:r>
            <a:endParaRPr lang="en-US" dirty="0"/>
          </a:p>
        </p:txBody>
      </p:sp>
      <p:sp>
        <p:nvSpPr>
          <p:cNvPr id="8" name="Rectangle 7"/>
          <p:cNvSpPr/>
          <p:nvPr/>
        </p:nvSpPr>
        <p:spPr>
          <a:xfrm>
            <a:off x="1919053" y="1682095"/>
            <a:ext cx="5989973" cy="461665"/>
          </a:xfrm>
          <a:prstGeom prst="rect">
            <a:avLst/>
          </a:prstGeom>
          <a:noFill/>
        </p:spPr>
        <p:txBody>
          <a:bodyPr wrap="none" lIns="91440" tIns="45720" rIns="91440" bIns="45720">
            <a:spAutoFit/>
          </a:bodyPr>
          <a:lstStyle/>
          <a:p>
            <a:pPr algn="ctr"/>
            <a:r>
              <a:rPr lang="en-US" sz="24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Introduction to Standard Tools and Framework</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9" name="TextBox 8"/>
          <p:cNvSpPr txBox="1"/>
          <p:nvPr/>
        </p:nvSpPr>
        <p:spPr>
          <a:xfrm rot="20708730">
            <a:off x="9901247" y="607073"/>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7000827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 to Exercises </a:t>
            </a:r>
          </a:p>
        </p:txBody>
      </p:sp>
      <p:graphicFrame>
        <p:nvGraphicFramePr>
          <p:cNvPr id="6" name="Table 5"/>
          <p:cNvGraphicFramePr>
            <a:graphicFrameLocks noGrp="1"/>
          </p:cNvGraphicFramePr>
          <p:nvPr>
            <p:extLst>
              <p:ext uri="{D42A27DB-BD31-4B8C-83A1-F6EECF244321}">
                <p14:modId xmlns:p14="http://schemas.microsoft.com/office/powerpoint/2010/main" val="891607543"/>
              </p:ext>
            </p:extLst>
          </p:nvPr>
        </p:nvGraphicFramePr>
        <p:xfrm>
          <a:off x="488897" y="1162145"/>
          <a:ext cx="11211106" cy="5430520"/>
        </p:xfrm>
        <a:graphic>
          <a:graphicData uri="http://schemas.openxmlformats.org/drawingml/2006/table">
            <a:tbl>
              <a:tblPr firstRow="1" bandRow="1">
                <a:tableStyleId>{5940675A-B579-460E-94D1-54222C63F5DA}</a:tableStyleId>
              </a:tblPr>
              <a:tblGrid>
                <a:gridCol w="10438628"/>
                <a:gridCol w="772478"/>
              </a:tblGrid>
              <a:tr h="370840">
                <a:tc>
                  <a:txBody>
                    <a:bodyPr/>
                    <a:lstStyle/>
                    <a:p>
                      <a:pPr marL="0" algn="l" defTabSz="457200" rtl="0" eaLnBrk="1" latinLnBrk="0" hangingPunct="1"/>
                      <a:r>
                        <a:rPr lang="en-US" sz="1400" b="1" kern="1200" dirty="0" smtClean="0">
                          <a:solidFill>
                            <a:schemeClr val="tx1"/>
                          </a:solidFill>
                          <a:latin typeface="+mn-lt"/>
                          <a:ea typeface="+mn-ea"/>
                          <a:cs typeface="+mn-cs"/>
                        </a:rPr>
                        <a:t>Eclipse is a free, open-source, extensible integrated development environment (IDE).</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Eclipse can be used only to develop java applications.</a:t>
                      </a:r>
                    </a:p>
                    <a:p>
                      <a:pPr marL="0" algn="l" defTabSz="457200" rtl="0" eaLnBrk="1" latinLnBrk="0" hangingPunct="1"/>
                      <a:r>
                        <a:rPr lang="en-US" sz="1400" b="1" kern="1200" dirty="0" smtClean="0">
                          <a:solidFill>
                            <a:schemeClr val="tx2"/>
                          </a:solidFill>
                          <a:latin typeface="+mn-lt"/>
                          <a:ea typeface="+mn-ea"/>
                          <a:cs typeface="+mn-cs"/>
                        </a:rPr>
                        <a:t>No, Eclipse can be used to develop many different types of applications and has extensive support for many different languages.  </a:t>
                      </a:r>
                    </a:p>
                    <a:p>
                      <a:pPr marL="628650" lvl="1" indent="-171450" algn="l" defTabSz="457200" rtl="0" eaLnBrk="1" latinLnBrk="0" hangingPunct="1">
                        <a:buFont typeface="Arial" panose="020B0604020202020204" pitchFamily="34" charset="0"/>
                        <a:buChar char="•"/>
                      </a:pPr>
                      <a:r>
                        <a:rPr lang="en-US" sz="1400" b="1" kern="1200" dirty="0" smtClean="0">
                          <a:solidFill>
                            <a:schemeClr val="tx2"/>
                          </a:solidFill>
                          <a:latin typeface="+mn-lt"/>
                          <a:ea typeface="+mn-ea"/>
                          <a:cs typeface="+mn-cs"/>
                        </a:rPr>
                        <a:t>The IDE environment can be highly configured and customized with specialized tools and capabilities through the use of plugins and perspectives.</a:t>
                      </a:r>
                      <a:endParaRPr lang="en-US" sz="1400" b="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Eclipse packages cannot be extended or changed after download.</a:t>
                      </a:r>
                    </a:p>
                    <a:p>
                      <a:pPr marL="0" algn="l" defTabSz="457200" rtl="0" eaLnBrk="1" latinLnBrk="0" hangingPunct="1"/>
                      <a:r>
                        <a:rPr lang="en-US" sz="1400" b="1" kern="1200" dirty="0" smtClean="0">
                          <a:solidFill>
                            <a:schemeClr val="tx2"/>
                          </a:solidFill>
                          <a:latin typeface="+mn-lt"/>
                          <a:ea typeface="+mn-ea"/>
                          <a:cs typeface="+mn-cs"/>
                        </a:rPr>
                        <a:t>No, Eclipse packages are conveniences only.  </a:t>
                      </a:r>
                    </a:p>
                    <a:p>
                      <a:pPr marL="628650" lvl="1" indent="-171450" algn="l" defTabSz="457200" rtl="0" eaLnBrk="1" latinLnBrk="0" hangingPunct="1">
                        <a:buFont typeface="Arial" panose="020B0604020202020204" pitchFamily="34" charset="0"/>
                        <a:buChar char="•"/>
                      </a:pPr>
                      <a:r>
                        <a:rPr lang="en-US" sz="1400" b="1" kern="1200" dirty="0" smtClean="0">
                          <a:solidFill>
                            <a:schemeClr val="tx2"/>
                          </a:solidFill>
                          <a:latin typeface="+mn-lt"/>
                          <a:ea typeface="+mn-ea"/>
                          <a:cs typeface="+mn-cs"/>
                        </a:rPr>
                        <a:t>They include the workbench and a set of plugins and features that are downloaded as a single set.  </a:t>
                      </a:r>
                    </a:p>
                    <a:p>
                      <a:pPr marL="628650" lvl="1" indent="-171450" algn="l" defTabSz="457200" rtl="0" eaLnBrk="1" latinLnBrk="0" hangingPunct="1">
                        <a:buFont typeface="Arial" panose="020B0604020202020204" pitchFamily="34" charset="0"/>
                        <a:buChar char="•"/>
                      </a:pPr>
                      <a:r>
                        <a:rPr lang="en-US" sz="1400" b="1" kern="1200" dirty="0" smtClean="0">
                          <a:solidFill>
                            <a:schemeClr val="tx2"/>
                          </a:solidFill>
                          <a:latin typeface="+mn-lt"/>
                          <a:ea typeface="+mn-ea"/>
                          <a:cs typeface="+mn-cs"/>
                        </a:rPr>
                        <a:t>Plugins and features may be added or removed at any time after the installation of the package.</a:t>
                      </a:r>
                      <a:endParaRPr lang="en-US" sz="1400" b="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Eclipse software releases are only available once each year as the simultaneous release.</a:t>
                      </a:r>
                    </a:p>
                    <a:p>
                      <a:pPr marL="0" algn="l" defTabSz="457200" rtl="0" eaLnBrk="1" latinLnBrk="0" hangingPunct="1"/>
                      <a:r>
                        <a:rPr lang="en-US" sz="1400" b="1" kern="1200" dirty="0" smtClean="0">
                          <a:solidFill>
                            <a:schemeClr val="tx2"/>
                          </a:solidFill>
                          <a:latin typeface="+mn-lt"/>
                          <a:ea typeface="+mn-ea"/>
                          <a:cs typeface="+mn-cs"/>
                        </a:rPr>
                        <a:t>No, the annual simultaneous release is performed to synchronize the release of the workbench and the major projects that are being developed at the same time (such as web tools, c/c++ development tooling, java development tooling, etc.). </a:t>
                      </a:r>
                    </a:p>
                    <a:p>
                      <a:pPr marL="628650" lvl="1" indent="-171450" algn="l" defTabSz="457200" rtl="0" eaLnBrk="1" latinLnBrk="0" hangingPunct="1">
                        <a:buFont typeface="Arial" panose="020B0604020202020204" pitchFamily="34" charset="0"/>
                        <a:buChar char="•"/>
                      </a:pPr>
                      <a:r>
                        <a:rPr lang="en-US" sz="1400" b="1" kern="1200" dirty="0" smtClean="0">
                          <a:solidFill>
                            <a:schemeClr val="tx2"/>
                          </a:solidFill>
                          <a:latin typeface="+mn-lt"/>
                          <a:ea typeface="+mn-ea"/>
                          <a:cs typeface="+mn-cs"/>
                        </a:rPr>
                        <a:t>The workbench and the plugins that comprise these projects are still developed and released independently throughout the year as corrections and new features are available.  </a:t>
                      </a:r>
                    </a:p>
                    <a:p>
                      <a:pPr marL="628650" lvl="1" indent="-171450" algn="l" defTabSz="457200" rtl="0" eaLnBrk="1" latinLnBrk="0" hangingPunct="1">
                        <a:buFont typeface="Arial" panose="020B0604020202020204" pitchFamily="34" charset="0"/>
                        <a:buChar char="•"/>
                      </a:pPr>
                      <a:r>
                        <a:rPr lang="en-US" sz="1400" b="1" kern="1200" dirty="0" smtClean="0">
                          <a:solidFill>
                            <a:schemeClr val="tx2"/>
                          </a:solidFill>
                          <a:latin typeface="+mn-lt"/>
                          <a:ea typeface="+mn-ea"/>
                          <a:cs typeface="+mn-cs"/>
                        </a:rPr>
                        <a:t>The simultaneous release is done primarily to ensure that the entire workbench and project distribution is tested and certified as a collection at the same time.</a:t>
                      </a:r>
                      <a:endParaRPr lang="en-US" sz="1400" b="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Eclipse plugins can only be downloaded from the Eclipse Software Foundation.</a:t>
                      </a:r>
                    </a:p>
                    <a:p>
                      <a:pPr marL="0" algn="l" defTabSz="457200" rtl="0" eaLnBrk="1" latinLnBrk="0" hangingPunct="1"/>
                      <a:r>
                        <a:rPr lang="en-US" sz="1400" b="1" kern="1200" dirty="0" smtClean="0">
                          <a:solidFill>
                            <a:schemeClr val="tx2"/>
                          </a:solidFill>
                          <a:latin typeface="+mn-lt"/>
                          <a:ea typeface="+mn-ea"/>
                          <a:cs typeface="+mn-cs"/>
                        </a:rPr>
                        <a:t>Actually no, the Eclipse Software Foundation does maintain an extensive set of plugins that are available.  However vendors and other open-source projects also publish and make available downloadable plugins.  </a:t>
                      </a:r>
                    </a:p>
                    <a:p>
                      <a:pPr marL="628650" lvl="1" indent="-171450" algn="l" defTabSz="457200" rtl="0" eaLnBrk="1" latinLnBrk="0" hangingPunct="1">
                        <a:buFont typeface="Arial" panose="020B0604020202020204" pitchFamily="34" charset="0"/>
                        <a:buChar char="•"/>
                      </a:pPr>
                      <a:r>
                        <a:rPr lang="en-US" sz="1400" b="1" kern="1200" dirty="0" smtClean="0">
                          <a:solidFill>
                            <a:schemeClr val="tx2"/>
                          </a:solidFill>
                          <a:latin typeface="+mn-lt"/>
                          <a:ea typeface="+mn-ea"/>
                          <a:cs typeface="+mn-cs"/>
                        </a:rPr>
                        <a:t>In many cases vendors provide plugins to support their products and provide the plugins for low cost or free.  </a:t>
                      </a:r>
                    </a:p>
                    <a:p>
                      <a:pPr marL="628650" lvl="1" indent="-171450" algn="l" defTabSz="457200" rtl="0" eaLnBrk="1" latinLnBrk="0" hangingPunct="1">
                        <a:buFont typeface="Arial" panose="020B0604020202020204" pitchFamily="34" charset="0"/>
                        <a:buChar char="•"/>
                      </a:pPr>
                      <a:r>
                        <a:rPr lang="en-US" sz="1400" b="1" kern="1200" dirty="0" smtClean="0">
                          <a:solidFill>
                            <a:schemeClr val="tx2"/>
                          </a:solidFill>
                          <a:latin typeface="+mn-lt"/>
                          <a:ea typeface="+mn-ea"/>
                          <a:cs typeface="+mn-cs"/>
                        </a:rPr>
                        <a:t>Open-source projects exist to develop and support plugins for special purposes, such as specialized file editors, specialized views, open-source code coverage tools, and many, many more.</a:t>
                      </a:r>
                    </a:p>
                    <a:p>
                      <a:pPr marL="628650" lvl="1" indent="-171450" algn="l" defTabSz="457200" rtl="0" eaLnBrk="1" latinLnBrk="0" hangingPunct="1">
                        <a:buFont typeface="Arial" panose="020B0604020202020204" pitchFamily="34" charset="0"/>
                        <a:buChar char="•"/>
                      </a:pPr>
                      <a:endParaRPr lang="en-US" sz="1400" b="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4323772" y="575736"/>
            <a:ext cx="1708802" cy="461665"/>
          </a:xfrm>
          <a:prstGeom prst="rect">
            <a:avLst/>
          </a:prstGeom>
          <a:noFill/>
        </p:spPr>
        <p:txBody>
          <a:bodyPr wrap="none" lIns="91440" tIns="45720" rIns="91440" bIns="45720">
            <a:spAutoFit/>
          </a:bodyPr>
          <a:lstStyle/>
          <a:p>
            <a:pPr algn="ctr"/>
            <a:r>
              <a:rPr lang="en-US" sz="24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Workstation</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TextBox 6"/>
          <p:cNvSpPr txBox="1"/>
          <p:nvPr/>
        </p:nvSpPr>
        <p:spPr>
          <a:xfrm rot="20708730">
            <a:off x="10282248" y="154853"/>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10373268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 to </a:t>
            </a:r>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77257426"/>
              </p:ext>
            </p:extLst>
          </p:nvPr>
        </p:nvGraphicFramePr>
        <p:xfrm>
          <a:off x="503030" y="1795639"/>
          <a:ext cx="11211106" cy="3986037"/>
        </p:xfrm>
        <a:graphic>
          <a:graphicData uri="http://schemas.openxmlformats.org/drawingml/2006/table">
            <a:tbl>
              <a:tblPr firstRow="1" bandRow="1">
                <a:tableStyleId>{5940675A-B579-460E-94D1-54222C63F5DA}</a:tableStyleId>
              </a:tblPr>
              <a:tblGrid>
                <a:gridCol w="9817153"/>
                <a:gridCol w="1393953"/>
              </a:tblGrid>
              <a:tr h="395892">
                <a:tc>
                  <a:txBody>
                    <a:bodyPr/>
                    <a:lstStyle/>
                    <a:p>
                      <a:pPr marL="0" algn="l" defTabSz="457200" rtl="0" eaLnBrk="1" latinLnBrk="0" hangingPunct="1"/>
                      <a:r>
                        <a:rPr lang="en-US" sz="1400" b="1" kern="1200" dirty="0" smtClean="0">
                          <a:solidFill>
                            <a:schemeClr val="tx1"/>
                          </a:solidFill>
                          <a:latin typeface="+mn-lt"/>
                          <a:ea typeface="+mn-ea"/>
                          <a:cs typeface="+mn-cs"/>
                        </a:rPr>
                        <a:t>Every microService deployed into production must be registered in the microService Catalog.</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80938">
                <a:tc>
                  <a:txBody>
                    <a:bodyPr/>
                    <a:lstStyle/>
                    <a:p>
                      <a:pPr marL="0" algn="l" defTabSz="457200" rtl="0" eaLnBrk="1" latinLnBrk="0" hangingPunct="1"/>
                      <a:r>
                        <a:rPr lang="en-US" sz="1400" b="1" kern="1200" dirty="0" smtClean="0">
                          <a:solidFill>
                            <a:schemeClr val="tx1"/>
                          </a:solidFill>
                          <a:latin typeface="+mn-lt"/>
                          <a:ea typeface="+mn-ea"/>
                          <a:cs typeface="+mn-cs"/>
                        </a:rPr>
                        <a:t>The microService catalog contains all of the technical information about the microService.</a:t>
                      </a:r>
                    </a:p>
                    <a:p>
                      <a:pPr marL="171450" indent="-171450" algn="l" defTabSz="457200" rtl="0" eaLnBrk="1" latinLnBrk="0" hangingPunct="1"/>
                      <a:r>
                        <a:rPr lang="en-US" sz="1400" b="1" kern="1200" dirty="0" smtClean="0">
                          <a:solidFill>
                            <a:schemeClr val="tx2"/>
                          </a:solidFill>
                          <a:latin typeface="+mn-lt"/>
                          <a:ea typeface="+mn-ea"/>
                          <a:cs typeface="+mn-cs"/>
                        </a:rPr>
                        <a:t>No, the microService catalog contains only business-related information about the microService.  </a:t>
                      </a:r>
                    </a:p>
                    <a:p>
                      <a:pPr marL="628650" lvl="1" indent="-171450" algn="l" defTabSz="457200" rtl="0" eaLnBrk="1" latinLnBrk="0" hangingPunct="1">
                        <a:buFont typeface="Arial" panose="020B0604020202020204" pitchFamily="34" charset="0"/>
                        <a:buChar char="•"/>
                      </a:pPr>
                      <a:r>
                        <a:rPr lang="en-US" sz="1400" b="1" kern="1200" dirty="0" smtClean="0">
                          <a:solidFill>
                            <a:schemeClr val="tx2"/>
                          </a:solidFill>
                          <a:latin typeface="+mn-lt"/>
                          <a:ea typeface="+mn-ea"/>
                          <a:cs typeface="+mn-cs"/>
                        </a:rPr>
                        <a:t>It does provide a link to an external web or wiki site that should be used to supply this detailed design information.</a:t>
                      </a:r>
                      <a:endParaRPr lang="en-US" sz="1400" b="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5892">
                <a:tc>
                  <a:txBody>
                    <a:bodyPr/>
                    <a:lstStyle/>
                    <a:p>
                      <a:pPr marL="0" algn="l" defTabSz="457200" rtl="0" eaLnBrk="1" latinLnBrk="0" hangingPunct="1"/>
                      <a:r>
                        <a:rPr lang="en-US" sz="1400" b="1" kern="1200" dirty="0" smtClean="0">
                          <a:solidFill>
                            <a:schemeClr val="tx1"/>
                          </a:solidFill>
                          <a:latin typeface="+mn-lt"/>
                          <a:ea typeface="+mn-ea"/>
                          <a:cs typeface="+mn-cs"/>
                        </a:rPr>
                        <a:t>ECO actually manages the pipeline used to build a microService.</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5892">
                <a:tc>
                  <a:txBody>
                    <a:bodyPr/>
                    <a:lstStyle/>
                    <a:p>
                      <a:pPr marL="0" algn="l" defTabSz="457200" rtl="0" eaLnBrk="1" latinLnBrk="0" hangingPunct="1"/>
                      <a:r>
                        <a:rPr lang="en-US" sz="1400" b="1" kern="1200" dirty="0" smtClean="0">
                          <a:solidFill>
                            <a:schemeClr val="tx1"/>
                          </a:solidFill>
                          <a:latin typeface="+mn-lt"/>
                          <a:ea typeface="+mn-ea"/>
                          <a:cs typeface="+mn-cs"/>
                        </a:rPr>
                        <a:t>ECO provides templates to assist in the generation of different types of microServices.</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36485">
                <a:tc>
                  <a:txBody>
                    <a:bodyPr/>
                    <a:lstStyle/>
                    <a:p>
                      <a:pPr marL="0" algn="l" defTabSz="457200" rtl="0" eaLnBrk="1" latinLnBrk="0" hangingPunct="1"/>
                      <a:r>
                        <a:rPr lang="en-US" sz="1400" b="1" kern="1200" dirty="0" smtClean="0">
                          <a:solidFill>
                            <a:schemeClr val="tx1"/>
                          </a:solidFill>
                          <a:latin typeface="+mn-lt"/>
                          <a:ea typeface="+mn-ea"/>
                          <a:cs typeface="+mn-cs"/>
                        </a:rPr>
                        <a:t>Changes to the Git repository cannot be detected by ECO.</a:t>
                      </a:r>
                    </a:p>
                    <a:p>
                      <a:pPr marL="171450" indent="-171450" algn="l" defTabSz="457200" rtl="0" eaLnBrk="1" latinLnBrk="0" hangingPunct="1"/>
                      <a:r>
                        <a:rPr lang="en-US" sz="1400" b="1" kern="1200" dirty="0" smtClean="0">
                          <a:solidFill>
                            <a:schemeClr val="tx2"/>
                          </a:solidFill>
                          <a:latin typeface="+mn-lt"/>
                          <a:ea typeface="+mn-ea"/>
                          <a:cs typeface="+mn-cs"/>
                        </a:rPr>
                        <a:t>The Git hooks allow for automated processes to be configured and added to Git.  </a:t>
                      </a:r>
                    </a:p>
                    <a:p>
                      <a:pPr marL="628650" lvl="1" indent="-171450" algn="l" defTabSz="457200" rtl="0" eaLnBrk="1" latinLnBrk="0" hangingPunct="1">
                        <a:buFont typeface="Arial" panose="020B0604020202020204" pitchFamily="34" charset="0"/>
                        <a:buChar char="•"/>
                      </a:pPr>
                      <a:r>
                        <a:rPr lang="en-US" sz="1400" b="1" kern="1200" dirty="0" smtClean="0">
                          <a:solidFill>
                            <a:schemeClr val="tx2"/>
                          </a:solidFill>
                          <a:latin typeface="+mn-lt"/>
                          <a:ea typeface="+mn-ea"/>
                          <a:cs typeface="+mn-cs"/>
                        </a:rPr>
                        <a:t>There is a hook that allows Git to send an Http message or event to another application whenever the repository has been changed.  </a:t>
                      </a:r>
                    </a:p>
                    <a:p>
                      <a:pPr marL="628650" lvl="1" indent="-171450" algn="l" defTabSz="457200" rtl="0" eaLnBrk="1" latinLnBrk="0" hangingPunct="1">
                        <a:buFont typeface="Arial" panose="020B0604020202020204" pitchFamily="34" charset="0"/>
                        <a:buChar char="•"/>
                      </a:pPr>
                      <a:r>
                        <a:rPr lang="en-US" sz="1400" b="1" kern="1200" dirty="0" smtClean="0">
                          <a:solidFill>
                            <a:schemeClr val="tx2"/>
                          </a:solidFill>
                          <a:latin typeface="+mn-lt"/>
                          <a:ea typeface="+mn-ea"/>
                          <a:cs typeface="+mn-cs"/>
                        </a:rPr>
                        <a:t>Eco listens for this event and can automatically trigger the pipeline process whenever the Git repository is updated.</a:t>
                      </a:r>
                      <a:endParaRPr lang="en-US" sz="1400" b="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80938">
                <a:tc>
                  <a:txBody>
                    <a:bodyPr/>
                    <a:lstStyle/>
                    <a:p>
                      <a:pPr marL="0" algn="l" defTabSz="457200" rtl="0" eaLnBrk="1" latinLnBrk="0" hangingPunct="1"/>
                      <a:r>
                        <a:rPr lang="en-US" sz="1400" b="1" kern="1200" dirty="0" smtClean="0">
                          <a:solidFill>
                            <a:schemeClr val="tx1"/>
                          </a:solidFill>
                          <a:latin typeface="+mn-lt"/>
                          <a:ea typeface="+mn-ea"/>
                          <a:cs typeface="+mn-cs"/>
                        </a:rPr>
                        <a:t>The Git commit command commits your changes to the remote repository.</a:t>
                      </a:r>
                    </a:p>
                    <a:p>
                      <a:pPr marL="171450" indent="-171450" algn="l" defTabSz="457200" rtl="0" eaLnBrk="1" latinLnBrk="0" hangingPunct="1"/>
                      <a:r>
                        <a:rPr lang="en-US" sz="1400" b="1" kern="1200" dirty="0" smtClean="0">
                          <a:solidFill>
                            <a:schemeClr val="tx2"/>
                          </a:solidFill>
                          <a:latin typeface="+mn-lt"/>
                          <a:ea typeface="+mn-ea"/>
                          <a:cs typeface="+mn-cs"/>
                        </a:rPr>
                        <a:t>No, the commit operation commits the changes from your local workspace to your local repository only.  It has no effect on the remote repository.</a:t>
                      </a:r>
                      <a:endParaRPr lang="en-US" sz="1400" b="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Rectangle 6"/>
          <p:cNvSpPr/>
          <p:nvPr/>
        </p:nvSpPr>
        <p:spPr>
          <a:xfrm>
            <a:off x="3741565" y="1138948"/>
            <a:ext cx="2485425" cy="461665"/>
          </a:xfrm>
          <a:prstGeom prst="rect">
            <a:avLst/>
          </a:prstGeom>
          <a:noFill/>
        </p:spPr>
        <p:txBody>
          <a:bodyPr wrap="none" lIns="91440" tIns="45720" rIns="91440" bIns="45720">
            <a:spAutoFit/>
          </a:bodyPr>
          <a:lstStyle/>
          <a:p>
            <a:pPr algn="ctr"/>
            <a:r>
              <a:rPr lang="en-US" sz="24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CDP Infrastructure</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8" name="Slide Number Placeholder 1"/>
          <p:cNvSpPr txBox="1">
            <a:spLocks/>
          </p:cNvSpPr>
          <p:nvPr/>
        </p:nvSpPr>
        <p:spPr>
          <a:xfrm>
            <a:off x="503030" y="6446787"/>
            <a:ext cx="220663" cy="225425"/>
          </a:xfrm>
          <a:prstGeom prst="rect">
            <a:avLst/>
          </a:prstGeom>
        </p:spPr>
        <p:txBody>
          <a:bodyPr vert="horz" lIns="0" tIns="0" rIns="0" bIns="0" rtlCol="0" anchor="t"/>
          <a:lstStyle>
            <a:defPPr>
              <a:defRPr lang="en-US"/>
            </a:defPPr>
            <a:lvl1pPr marL="0" algn="l" defTabSz="457200" rtl="0" eaLnBrk="1" latinLnBrk="0" hangingPunct="1">
              <a:lnSpc>
                <a:spcPts val="1000"/>
              </a:lnSpc>
              <a:defRPr sz="800" b="0" kern="1200">
                <a:solidFill>
                  <a:schemeClr val="tx2"/>
                </a:solidFill>
                <a:latin typeface="+mn-lt"/>
                <a:ea typeface="+mn-ea"/>
                <a:cs typeface="ATT Aleck Sans" panose="020B0503020203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77</a:t>
            </a:r>
            <a:endParaRPr lang="en-US" dirty="0"/>
          </a:p>
        </p:txBody>
      </p:sp>
      <p:sp>
        <p:nvSpPr>
          <p:cNvPr id="9" name="TextBox 8"/>
          <p:cNvSpPr txBox="1"/>
          <p:nvPr/>
        </p:nvSpPr>
        <p:spPr>
          <a:xfrm rot="20708730">
            <a:off x="9780434" y="472685"/>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29579032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 to </a:t>
            </a:r>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90780"/>
              </p:ext>
            </p:extLst>
          </p:nvPr>
        </p:nvGraphicFramePr>
        <p:xfrm>
          <a:off x="488897" y="2149475"/>
          <a:ext cx="11211106" cy="3248024"/>
        </p:xfrm>
        <a:graphic>
          <a:graphicData uri="http://schemas.openxmlformats.org/drawingml/2006/table">
            <a:tbl>
              <a:tblPr firstRow="1" bandRow="1">
                <a:tableStyleId>{5940675A-B579-460E-94D1-54222C63F5DA}</a:tableStyleId>
              </a:tblPr>
              <a:tblGrid>
                <a:gridCol w="9883828"/>
                <a:gridCol w="1327278"/>
              </a:tblGrid>
              <a:tr h="408803">
                <a:tc>
                  <a:txBody>
                    <a:bodyPr/>
                    <a:lstStyle/>
                    <a:p>
                      <a:pPr marL="0" algn="l" defTabSz="457200" rtl="0" eaLnBrk="1" latinLnBrk="0" hangingPunct="1"/>
                      <a:r>
                        <a:rPr lang="en-US" sz="1400" b="1" kern="1200" dirty="0" smtClean="0">
                          <a:solidFill>
                            <a:schemeClr val="tx1"/>
                          </a:solidFill>
                          <a:latin typeface="+mn-lt"/>
                          <a:ea typeface="+mn-ea"/>
                          <a:cs typeface="+mn-cs"/>
                        </a:rPr>
                        <a:t>Jenkins is a highly configurable, extensible, and flexible automation system used for building software.</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8803">
                <a:tc>
                  <a:txBody>
                    <a:bodyPr/>
                    <a:lstStyle/>
                    <a:p>
                      <a:pPr marL="0" algn="l" defTabSz="457200" rtl="0" eaLnBrk="1" latinLnBrk="0" hangingPunct="1"/>
                      <a:r>
                        <a:rPr lang="en-US" sz="1400" b="1" kern="1200" dirty="0" smtClean="0">
                          <a:solidFill>
                            <a:schemeClr val="tx1"/>
                          </a:solidFill>
                          <a:latin typeface="+mn-lt"/>
                          <a:ea typeface="+mn-ea"/>
                          <a:cs typeface="+mn-cs"/>
                        </a:rPr>
                        <a:t>CDP uses Jenkins to perform the build processes.</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8803">
                <a:tc>
                  <a:txBody>
                    <a:bodyPr/>
                    <a:lstStyle/>
                    <a:p>
                      <a:pPr marL="0" algn="l" defTabSz="457200" rtl="0" eaLnBrk="1" latinLnBrk="0" hangingPunct="1"/>
                      <a:r>
                        <a:rPr lang="en-US" sz="1400" b="1" kern="1200" dirty="0" smtClean="0">
                          <a:solidFill>
                            <a:schemeClr val="tx1"/>
                          </a:solidFill>
                          <a:latin typeface="+mn-lt"/>
                          <a:ea typeface="+mn-ea"/>
                          <a:cs typeface="+mn-cs"/>
                        </a:rPr>
                        <a:t>An SDK of some sort, appropriate for the technology of the microService, may be needed to be able to build it.</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06406">
                <a:tc>
                  <a:txBody>
                    <a:bodyPr/>
                    <a:lstStyle/>
                    <a:p>
                      <a:pPr marL="0" algn="l" defTabSz="457200" rtl="0" eaLnBrk="1" latinLnBrk="0" hangingPunct="1"/>
                      <a:r>
                        <a:rPr lang="en-US" sz="1400" b="1" kern="1200" dirty="0" smtClean="0">
                          <a:solidFill>
                            <a:schemeClr val="tx1"/>
                          </a:solidFill>
                          <a:latin typeface="+mn-lt"/>
                          <a:ea typeface="+mn-ea"/>
                          <a:cs typeface="+mn-cs"/>
                        </a:rPr>
                        <a:t>Unit testing is not performed by CDP in the build environment.</a:t>
                      </a:r>
                    </a:p>
                    <a:p>
                      <a:pPr marL="171450" indent="-171450" algn="l" defTabSz="457200" rtl="0" eaLnBrk="1" latinLnBrk="0" hangingPunct="1"/>
                      <a:r>
                        <a:rPr lang="en-US" sz="1400" b="1" kern="1200" dirty="0" smtClean="0">
                          <a:solidFill>
                            <a:schemeClr val="tx2"/>
                          </a:solidFill>
                          <a:latin typeface="+mn-lt"/>
                          <a:ea typeface="+mn-ea"/>
                          <a:cs typeface="+mn-cs"/>
                        </a:rPr>
                        <a:t>No, unit testing can be performed by CDP on the pipeline, depending on the technology of the microService and the pipeline definition.</a:t>
                      </a:r>
                      <a:endParaRPr lang="en-US" sz="1400" b="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08803">
                <a:tc>
                  <a:txBody>
                    <a:bodyPr/>
                    <a:lstStyle/>
                    <a:p>
                      <a:pPr marL="0" algn="l" defTabSz="457200" rtl="0" eaLnBrk="1" latinLnBrk="0" hangingPunct="1"/>
                      <a:r>
                        <a:rPr lang="en-US" sz="1400" b="1" kern="1200" dirty="0" smtClean="0">
                          <a:solidFill>
                            <a:schemeClr val="tx1"/>
                          </a:solidFill>
                          <a:latin typeface="+mn-lt"/>
                          <a:ea typeface="+mn-ea"/>
                          <a:cs typeface="+mn-cs"/>
                        </a:rPr>
                        <a:t>Source code analysis verifies that source conforms to a set of norms.</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806406">
                <a:tc>
                  <a:txBody>
                    <a:bodyPr/>
                    <a:lstStyle/>
                    <a:p>
                      <a:pPr marL="0" algn="l" defTabSz="457200" rtl="0" eaLnBrk="1" latinLnBrk="0" hangingPunct="1"/>
                      <a:r>
                        <a:rPr lang="en-US" sz="1400" b="1" kern="1200" dirty="0" smtClean="0">
                          <a:solidFill>
                            <a:schemeClr val="tx1"/>
                          </a:solidFill>
                          <a:latin typeface="+mn-lt"/>
                          <a:ea typeface="+mn-ea"/>
                          <a:cs typeface="+mn-cs"/>
                        </a:rPr>
                        <a:t>Test coverage reports on the success or failures of individual tests.</a:t>
                      </a:r>
                    </a:p>
                    <a:p>
                      <a:pPr marL="171450" indent="-171450" algn="l" defTabSz="457200" rtl="0" eaLnBrk="1" latinLnBrk="0" hangingPunct="1"/>
                      <a:r>
                        <a:rPr lang="en-US" sz="1400" b="1" kern="1200" dirty="0" smtClean="0">
                          <a:solidFill>
                            <a:schemeClr val="tx2"/>
                          </a:solidFill>
                          <a:latin typeface="+mn-lt"/>
                          <a:ea typeface="+mn-ea"/>
                          <a:cs typeface="+mn-cs"/>
                        </a:rPr>
                        <a:t>No, test coverage reports on the percentage of source code statements that are actually being executed by the test cases and gives you an indication of how thorough your testing is.</a:t>
                      </a:r>
                      <a:endParaRPr lang="en-US" sz="1400" b="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3971368" y="1637247"/>
            <a:ext cx="1843133" cy="461665"/>
          </a:xfrm>
          <a:prstGeom prst="rect">
            <a:avLst/>
          </a:prstGeom>
          <a:noFill/>
        </p:spPr>
        <p:txBody>
          <a:bodyPr wrap="none" lIns="91440" tIns="45720" rIns="91440" bIns="45720">
            <a:spAutoFit/>
          </a:bodyPr>
          <a:lstStyle/>
          <a:p>
            <a:pPr algn="ctr"/>
            <a:r>
              <a:rPr lang="en-US" sz="24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 Build System</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Slide Number Placeholder 1"/>
          <p:cNvSpPr txBox="1">
            <a:spLocks/>
          </p:cNvSpPr>
          <p:nvPr/>
        </p:nvSpPr>
        <p:spPr>
          <a:xfrm>
            <a:off x="503030" y="6446787"/>
            <a:ext cx="220663" cy="225425"/>
          </a:xfrm>
          <a:prstGeom prst="rect">
            <a:avLst/>
          </a:prstGeom>
        </p:spPr>
        <p:txBody>
          <a:bodyPr vert="horz" lIns="0" tIns="0" rIns="0" bIns="0" rtlCol="0" anchor="t"/>
          <a:lstStyle>
            <a:defPPr>
              <a:defRPr lang="en-US"/>
            </a:defPPr>
            <a:lvl1pPr marL="0" algn="l" defTabSz="457200" rtl="0" eaLnBrk="1" latinLnBrk="0" hangingPunct="1">
              <a:lnSpc>
                <a:spcPts val="1000"/>
              </a:lnSpc>
              <a:defRPr sz="800" b="0" kern="1200">
                <a:solidFill>
                  <a:schemeClr val="tx2"/>
                </a:solidFill>
                <a:latin typeface="+mn-lt"/>
                <a:ea typeface="+mn-ea"/>
                <a:cs typeface="ATT Aleck Sans" panose="020B0503020203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78 </a:t>
            </a:r>
            <a:endParaRPr lang="en-US" dirty="0"/>
          </a:p>
        </p:txBody>
      </p:sp>
      <p:sp>
        <p:nvSpPr>
          <p:cNvPr id="8" name="TextBox 7"/>
          <p:cNvSpPr txBox="1"/>
          <p:nvPr/>
        </p:nvSpPr>
        <p:spPr>
          <a:xfrm rot="20708730">
            <a:off x="9539134" y="803628"/>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6853783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 to </a:t>
            </a:r>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59286871"/>
              </p:ext>
            </p:extLst>
          </p:nvPr>
        </p:nvGraphicFramePr>
        <p:xfrm>
          <a:off x="488897" y="2259189"/>
          <a:ext cx="11211106" cy="2001520"/>
        </p:xfrm>
        <a:graphic>
          <a:graphicData uri="http://schemas.openxmlformats.org/drawingml/2006/table">
            <a:tbl>
              <a:tblPr firstRow="1" bandRow="1">
                <a:tableStyleId>{5940675A-B579-460E-94D1-54222C63F5DA}</a:tableStyleId>
              </a:tblPr>
              <a:tblGrid>
                <a:gridCol w="9798103"/>
                <a:gridCol w="1413003"/>
              </a:tblGrid>
              <a:tr h="370840">
                <a:tc>
                  <a:txBody>
                    <a:bodyPr/>
                    <a:lstStyle/>
                    <a:p>
                      <a:pPr marL="0" algn="l" defTabSz="457200" rtl="0" eaLnBrk="1" latinLnBrk="0" hangingPunct="1"/>
                      <a:r>
                        <a:rPr lang="en-US" sz="1400" b="1" kern="1200" dirty="0" smtClean="0">
                          <a:solidFill>
                            <a:schemeClr val="tx1"/>
                          </a:solidFill>
                          <a:latin typeface="+mn-lt"/>
                          <a:ea typeface="+mn-ea"/>
                          <a:cs typeface="+mn-cs"/>
                        </a:rPr>
                        <a:t>Nexus is used by CDP as the image repository.</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CDP uses Docker to run the microServices.</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Kubernetes is optional and is not required for CDP to run the Docker containers.</a:t>
                      </a:r>
                    </a:p>
                    <a:p>
                      <a:pPr marL="0" algn="l" defTabSz="457200" rtl="0" eaLnBrk="1" latinLnBrk="0" hangingPunct="1"/>
                      <a:r>
                        <a:rPr lang="en-US" sz="1400" b="1" kern="1200" dirty="0" smtClean="0">
                          <a:solidFill>
                            <a:schemeClr val="tx2"/>
                          </a:solidFill>
                          <a:latin typeface="+mn-lt"/>
                          <a:ea typeface="+mn-ea"/>
                          <a:cs typeface="+mn-cs"/>
                        </a:rPr>
                        <a:t>No, Kubernetes (or K8S) is required and is always used by CDP to run the Docker containers.</a:t>
                      </a:r>
                      <a:endParaRPr lang="en-US" sz="1400" b="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GRM is used to manage the registration of running microServices.</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algn="l" defTabSz="457200" rtl="0" eaLnBrk="1" latinLnBrk="0" hangingPunct="1"/>
                      <a:r>
                        <a:rPr lang="en-US" sz="1400" b="1" kern="1200" dirty="0" smtClean="0">
                          <a:solidFill>
                            <a:schemeClr val="tx1"/>
                          </a:solidFill>
                          <a:latin typeface="+mn-lt"/>
                          <a:ea typeface="+mn-ea"/>
                          <a:cs typeface="+mn-cs"/>
                        </a:rPr>
                        <a:t>DME2 is used to perform distributed messaging.</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4311111" y="1673195"/>
            <a:ext cx="1244571" cy="461665"/>
          </a:xfrm>
          <a:prstGeom prst="rect">
            <a:avLst/>
          </a:prstGeom>
          <a:noFill/>
        </p:spPr>
        <p:txBody>
          <a:bodyPr wrap="none" lIns="91440" tIns="45720" rIns="91440" bIns="45720">
            <a:spAutoFit/>
          </a:bodyPr>
          <a:lstStyle/>
          <a:p>
            <a:pPr algn="ctr"/>
            <a:r>
              <a:rPr lang="en-US" sz="24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Runtime</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Slide Number Placeholder 1"/>
          <p:cNvSpPr txBox="1">
            <a:spLocks/>
          </p:cNvSpPr>
          <p:nvPr/>
        </p:nvSpPr>
        <p:spPr>
          <a:xfrm>
            <a:off x="503030" y="6446787"/>
            <a:ext cx="220663" cy="225425"/>
          </a:xfrm>
          <a:prstGeom prst="rect">
            <a:avLst/>
          </a:prstGeom>
        </p:spPr>
        <p:txBody>
          <a:bodyPr vert="horz" lIns="0" tIns="0" rIns="0" bIns="0" rtlCol="0" anchor="t"/>
          <a:lstStyle>
            <a:defPPr>
              <a:defRPr lang="en-US"/>
            </a:defPPr>
            <a:lvl1pPr marL="0" algn="l" defTabSz="457200" rtl="0" eaLnBrk="1" latinLnBrk="0" hangingPunct="1">
              <a:lnSpc>
                <a:spcPts val="1000"/>
              </a:lnSpc>
              <a:defRPr sz="800" b="0" kern="1200">
                <a:solidFill>
                  <a:schemeClr val="tx2"/>
                </a:solidFill>
                <a:latin typeface="+mn-lt"/>
                <a:ea typeface="+mn-ea"/>
                <a:cs typeface="ATT Aleck Sans" panose="020B0503020203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79 </a:t>
            </a:r>
            <a:endParaRPr lang="en-US" dirty="0"/>
          </a:p>
        </p:txBody>
      </p:sp>
      <p:sp>
        <p:nvSpPr>
          <p:cNvPr id="8" name="TextBox 7"/>
          <p:cNvSpPr txBox="1"/>
          <p:nvPr/>
        </p:nvSpPr>
        <p:spPr>
          <a:xfrm rot="20708730">
            <a:off x="9596283" y="959107"/>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8739128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 to </a:t>
            </a:r>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10796878"/>
              </p:ext>
            </p:extLst>
          </p:nvPr>
        </p:nvGraphicFramePr>
        <p:xfrm>
          <a:off x="488897" y="2671938"/>
          <a:ext cx="11211106" cy="1747661"/>
        </p:xfrm>
        <a:graphic>
          <a:graphicData uri="http://schemas.openxmlformats.org/drawingml/2006/table">
            <a:tbl>
              <a:tblPr firstRow="1" bandRow="1">
                <a:tableStyleId>{5940675A-B579-460E-94D1-54222C63F5DA}</a:tableStyleId>
              </a:tblPr>
              <a:tblGrid>
                <a:gridCol w="9817153"/>
                <a:gridCol w="1393953"/>
              </a:tblGrid>
              <a:tr h="643543">
                <a:tc>
                  <a:txBody>
                    <a:bodyPr/>
                    <a:lstStyle/>
                    <a:p>
                      <a:pPr marL="0" algn="l" defTabSz="457200" rtl="0" eaLnBrk="1" latinLnBrk="0" hangingPunct="1"/>
                      <a:r>
                        <a:rPr lang="en-US" sz="1400" b="1" kern="1200" dirty="0" err="1" smtClean="0">
                          <a:solidFill>
                            <a:schemeClr val="tx1"/>
                          </a:solidFill>
                          <a:latin typeface="+mn-lt"/>
                          <a:ea typeface="+mn-ea"/>
                          <a:cs typeface="+mn-cs"/>
                        </a:rPr>
                        <a:t>Fluentd</a:t>
                      </a:r>
                      <a:r>
                        <a:rPr lang="en-US" sz="1400" b="1" kern="1200" dirty="0" smtClean="0">
                          <a:solidFill>
                            <a:schemeClr val="tx1"/>
                          </a:solidFill>
                          <a:latin typeface="+mn-lt"/>
                          <a:ea typeface="+mn-ea"/>
                          <a:cs typeface="+mn-cs"/>
                        </a:rPr>
                        <a:t> must be included in the microService construction.</a:t>
                      </a:r>
                    </a:p>
                    <a:p>
                      <a:pPr marL="0" algn="l" defTabSz="457200" rtl="0" eaLnBrk="1" latinLnBrk="0" hangingPunct="1"/>
                      <a:r>
                        <a:rPr lang="en-US" sz="1400" b="1" kern="1200" dirty="0" smtClean="0">
                          <a:solidFill>
                            <a:schemeClr val="tx2"/>
                          </a:solidFill>
                          <a:latin typeface="+mn-lt"/>
                          <a:ea typeface="+mn-ea"/>
                          <a:cs typeface="+mn-cs"/>
                        </a:rPr>
                        <a:t>No, </a:t>
                      </a:r>
                      <a:r>
                        <a:rPr lang="en-US" sz="1400" b="1" kern="1200" dirty="0" err="1" smtClean="0">
                          <a:solidFill>
                            <a:schemeClr val="tx2"/>
                          </a:solidFill>
                          <a:latin typeface="+mn-lt"/>
                          <a:ea typeface="+mn-ea"/>
                          <a:cs typeface="+mn-cs"/>
                        </a:rPr>
                        <a:t>Fluentd</a:t>
                      </a:r>
                      <a:r>
                        <a:rPr lang="en-US" sz="1400" b="1" kern="1200" dirty="0" smtClean="0">
                          <a:solidFill>
                            <a:schemeClr val="tx2"/>
                          </a:solidFill>
                          <a:latin typeface="+mn-lt"/>
                          <a:ea typeface="+mn-ea"/>
                          <a:cs typeface="+mn-cs"/>
                        </a:rPr>
                        <a:t> is automatically installed in each Docker image for you by CDP.  You do not need to include it in your microService.</a:t>
                      </a:r>
                      <a:endParaRPr lang="en-US" sz="1400" b="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60575">
                <a:tc>
                  <a:txBody>
                    <a:bodyPr/>
                    <a:lstStyle/>
                    <a:p>
                      <a:pPr marL="0" algn="l" defTabSz="457200" rtl="0" eaLnBrk="1" latinLnBrk="0" hangingPunct="1"/>
                      <a:r>
                        <a:rPr lang="en-US" sz="1400" b="1" kern="1200" dirty="0" smtClean="0">
                          <a:solidFill>
                            <a:schemeClr val="tx1"/>
                          </a:solidFill>
                          <a:latin typeface="+mn-lt"/>
                          <a:ea typeface="+mn-ea"/>
                          <a:cs typeface="+mn-cs"/>
                        </a:rPr>
                        <a:t>CDP provides Elasticsearch and Kibana systems for all microServices.</a:t>
                      </a:r>
                      <a:endParaRPr lang="en-US" sz="1400" b="1"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True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43543">
                <a:tc>
                  <a:txBody>
                    <a:bodyPr/>
                    <a:lstStyle/>
                    <a:p>
                      <a:pPr marL="0" algn="l" defTabSz="457200" rtl="0" eaLnBrk="1" latinLnBrk="0" hangingPunct="1"/>
                      <a:r>
                        <a:rPr lang="en-US" sz="1400" b="1" kern="1200" dirty="0" smtClean="0">
                          <a:solidFill>
                            <a:schemeClr val="tx1"/>
                          </a:solidFill>
                          <a:latin typeface="+mn-lt"/>
                          <a:ea typeface="+mn-ea"/>
                          <a:cs typeface="+mn-cs"/>
                        </a:rPr>
                        <a:t>Alerting software cannot be used with microServices under CDP.</a:t>
                      </a:r>
                    </a:p>
                    <a:p>
                      <a:pPr marL="0" algn="l" defTabSz="457200" rtl="0" eaLnBrk="1" latinLnBrk="0" hangingPunct="1"/>
                      <a:r>
                        <a:rPr lang="en-US" sz="1400" b="1" kern="1200" dirty="0" smtClean="0">
                          <a:solidFill>
                            <a:schemeClr val="tx2"/>
                          </a:solidFill>
                          <a:latin typeface="+mn-lt"/>
                          <a:ea typeface="+mn-ea"/>
                          <a:cs typeface="+mn-cs"/>
                        </a:rPr>
                        <a:t>Actually no, alerting software such as Nagios can be installed and deployed with the microService without any conflicts.</a:t>
                      </a:r>
                      <a:endParaRPr lang="en-US" sz="1400" b="1" kern="1200" dirty="0">
                        <a:solidFill>
                          <a:schemeClr val="tx2"/>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latinLnBrk="0" hangingPunct="1"/>
                      <a:r>
                        <a:rPr lang="en-US" sz="1400" b="1" kern="1200" dirty="0" smtClean="0">
                          <a:solidFill>
                            <a:schemeClr val="tx1"/>
                          </a:solidFill>
                          <a:latin typeface="+mn-lt"/>
                          <a:ea typeface="+mn-ea"/>
                          <a:cs typeface="+mn-cs"/>
                        </a:rPr>
                        <a:t>False</a:t>
                      </a: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4189281" y="1943415"/>
            <a:ext cx="1656415" cy="461665"/>
          </a:xfrm>
          <a:prstGeom prst="rect">
            <a:avLst/>
          </a:prstGeom>
          <a:noFill/>
        </p:spPr>
        <p:txBody>
          <a:bodyPr wrap="none" lIns="91440" tIns="45720" rIns="91440" bIns="45720">
            <a:spAutoFit/>
          </a:bodyPr>
          <a:lstStyle/>
          <a:p>
            <a:pPr algn="ctr"/>
            <a:r>
              <a:rPr lang="en-US" sz="24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 Monitoring</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Slide Number Placeholder 1"/>
          <p:cNvSpPr txBox="1">
            <a:spLocks/>
          </p:cNvSpPr>
          <p:nvPr/>
        </p:nvSpPr>
        <p:spPr>
          <a:xfrm>
            <a:off x="503030" y="6446787"/>
            <a:ext cx="220663" cy="225425"/>
          </a:xfrm>
          <a:prstGeom prst="rect">
            <a:avLst/>
          </a:prstGeom>
        </p:spPr>
        <p:txBody>
          <a:bodyPr vert="horz" lIns="0" tIns="0" rIns="0" bIns="0" rtlCol="0" anchor="t"/>
          <a:lstStyle>
            <a:defPPr>
              <a:defRPr lang="en-US"/>
            </a:defPPr>
            <a:lvl1pPr marL="0" algn="l" defTabSz="457200" rtl="0" eaLnBrk="1" latinLnBrk="0" hangingPunct="1">
              <a:lnSpc>
                <a:spcPts val="1000"/>
              </a:lnSpc>
              <a:defRPr sz="800" b="0" kern="1200">
                <a:solidFill>
                  <a:schemeClr val="tx2"/>
                </a:solidFill>
                <a:latin typeface="+mn-lt"/>
                <a:ea typeface="+mn-ea"/>
                <a:cs typeface="ATT Aleck Sans" panose="020B0503020203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80 </a:t>
            </a:r>
            <a:endParaRPr lang="en-US" dirty="0"/>
          </a:p>
        </p:txBody>
      </p:sp>
      <p:sp>
        <p:nvSpPr>
          <p:cNvPr id="8" name="TextBox 7"/>
          <p:cNvSpPr txBox="1"/>
          <p:nvPr/>
        </p:nvSpPr>
        <p:spPr>
          <a:xfrm rot="20708730">
            <a:off x="9596283" y="959107"/>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249138502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810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Check Your Progress</a:t>
            </a:r>
            <a:endParaRPr lang="en-US" dirty="0"/>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09927" y="1781185"/>
            <a:ext cx="3368971" cy="3368971"/>
          </a:xfrm>
          <a:prstGeom prst="rect">
            <a:avLst/>
          </a:prstGeom>
        </p:spPr>
      </p:pic>
    </p:spTree>
    <p:extLst>
      <p:ext uri="{BB962C8B-B14F-4D97-AF65-F5344CB8AC3E}">
        <p14:creationId xmlns:p14="http://schemas.microsoft.com/office/powerpoint/2010/main" val="1866645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73147418"/>
              </p:ext>
            </p:extLst>
          </p:nvPr>
        </p:nvGraphicFramePr>
        <p:xfrm>
          <a:off x="488897" y="2633839"/>
          <a:ext cx="11211106" cy="1010920"/>
        </p:xfrm>
        <a:graphic>
          <a:graphicData uri="http://schemas.openxmlformats.org/drawingml/2006/table">
            <a:tbl>
              <a:tblPr firstRow="1" bandRow="1">
                <a:tableStyleId>{5940675A-B579-460E-94D1-54222C63F5DA}</a:tableStyleId>
              </a:tblPr>
              <a:tblGrid>
                <a:gridCol w="8902753"/>
                <a:gridCol w="2308353"/>
              </a:tblGrid>
              <a:tr h="370840">
                <a:tc>
                  <a:txBody>
                    <a:bodyPr/>
                    <a:lstStyle/>
                    <a:p>
                      <a:r>
                        <a:rPr lang="en-US" dirty="0" smtClean="0"/>
                        <a:t>The workstation tools will likely be the same for all microService technologies.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The build system tools used to construct, package, and test the microService do not change for different implementation technologies.</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True/False</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1898733" y="1755941"/>
            <a:ext cx="5989973" cy="461665"/>
          </a:xfrm>
          <a:prstGeom prst="rect">
            <a:avLst/>
          </a:prstGeom>
          <a:noFill/>
        </p:spPr>
        <p:txBody>
          <a:bodyPr wrap="none" lIns="91440" tIns="45720" rIns="91440" bIns="45720">
            <a:spAutoFit/>
          </a:bodyPr>
          <a:lstStyle/>
          <a:p>
            <a:pPr algn="ctr"/>
            <a:r>
              <a:rPr lang="en-US" sz="2400" b="0" cap="none" spc="0" dirty="0" smtClean="0">
                <a:ln w="0"/>
                <a:gradFill>
                  <a:gsLst>
                    <a:gs pos="0">
                      <a:srgbClr val="0097DB"/>
                    </a:gs>
                    <a:gs pos="50000">
                      <a:srgbClr val="0097DB"/>
                    </a:gs>
                    <a:gs pos="100000">
                      <a:schemeClr val="accent5">
                        <a:lumMod val="60000"/>
                        <a:lumOff val="40000"/>
                      </a:schemeClr>
                    </a:gs>
                  </a:gsLst>
                  <a:lin ang="5400000"/>
                </a:gradFill>
                <a:effectLst>
                  <a:reflection blurRad="6350" stA="53000" endA="300" endPos="35500" dir="5400000" sy="-90000" algn="bl" rotWithShape="0"/>
                </a:effectLst>
              </a:rPr>
              <a:t>Introduction to Standard Tools and Framework</a:t>
            </a:r>
            <a:endParaRPr lang="en-US" sz="2400" b="0" cap="none" spc="0" dirty="0">
              <a:ln w="0"/>
              <a:gradFill>
                <a:gsLst>
                  <a:gs pos="0">
                    <a:srgbClr val="0097DB"/>
                  </a:gs>
                  <a:gs pos="100000">
                    <a:srgbClr val="0097DB"/>
                  </a:gs>
                </a:gsLst>
                <a:lin ang="5400000"/>
              </a:gradFill>
              <a:effectLst>
                <a:reflection blurRad="6350" stA="53000" endA="300" endPos="35500" dir="5400000" sy="-90000" algn="bl" rotWithShape="0"/>
              </a:effectLst>
            </a:endParaRPr>
          </a:p>
        </p:txBody>
      </p:sp>
      <p:sp>
        <p:nvSpPr>
          <p:cNvPr id="7" name="Slide Number Placeholder 1"/>
          <p:cNvSpPr>
            <a:spLocks noGrp="1"/>
          </p:cNvSpPr>
          <p:nvPr>
            <p:ph type="sldNum" sz="quarter" idx="4294967295"/>
          </p:nvPr>
        </p:nvSpPr>
        <p:spPr>
          <a:xfrm>
            <a:off x="380607" y="6397626"/>
            <a:ext cx="220663" cy="225425"/>
          </a:xfrm>
        </p:spPr>
        <p:txBody>
          <a:bodyPr/>
          <a:lstStyle/>
          <a:p>
            <a:pPr>
              <a:defRPr/>
            </a:pPr>
            <a:r>
              <a:rPr lang="en-US" dirty="0" smtClean="0"/>
              <a:t>7 </a:t>
            </a:r>
            <a:endParaRPr lang="en-US" dirty="0"/>
          </a:p>
        </p:txBody>
      </p:sp>
      <p:sp>
        <p:nvSpPr>
          <p:cNvPr id="8" name="TextBox 7"/>
          <p:cNvSpPr txBox="1"/>
          <p:nvPr/>
        </p:nvSpPr>
        <p:spPr>
          <a:xfrm rot="20708730">
            <a:off x="9025798" y="757184"/>
            <a:ext cx="1148856" cy="811212"/>
          </a:xfrm>
          <a:prstGeom prst="rect">
            <a:avLst/>
          </a:prstGeom>
          <a:noFill/>
          <a:ln>
            <a:noFill/>
          </a:ln>
        </p:spPr>
        <p:txBody>
          <a:bodyPr wrap="square" lIns="0" tIns="0" rIns="0" bIns="0" rtlCol="0">
            <a:noAutofit/>
          </a:bodyPr>
          <a:lstStyle/>
          <a:p>
            <a:r>
              <a:rPr lang="en-US" sz="5400" u="sng" dirty="0" smtClean="0">
                <a:solidFill>
                  <a:srgbClr val="CF2A2A"/>
                </a:solidFill>
                <a:latin typeface="Segoe Script" panose="020B0504020000000003" pitchFamily="34" charset="0"/>
              </a:rPr>
              <a:t>A+</a:t>
            </a:r>
          </a:p>
        </p:txBody>
      </p:sp>
    </p:spTree>
    <p:extLst>
      <p:ext uri="{BB962C8B-B14F-4D97-AF65-F5344CB8AC3E}">
        <p14:creationId xmlns:p14="http://schemas.microsoft.com/office/powerpoint/2010/main" val="3639117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att_int_wde_globe_alone">
  <a:themeElements>
    <a:clrScheme name="ATT 3">
      <a:dk1>
        <a:srgbClr val="009FDB"/>
      </a:dk1>
      <a:lt1>
        <a:sysClr val="window" lastClr="FFFFFF"/>
      </a:lt1>
      <a:dk2>
        <a:srgbClr val="000000"/>
      </a:dk2>
      <a:lt2>
        <a:srgbClr val="D2D2D2"/>
      </a:lt2>
      <a:accent1>
        <a:srgbClr val="009FDB"/>
      </a:accent1>
      <a:accent2>
        <a:srgbClr val="EA7400"/>
      </a:accent2>
      <a:accent3>
        <a:srgbClr val="71C5E8"/>
      </a:accent3>
      <a:accent4>
        <a:srgbClr val="0568AE"/>
      </a:accent4>
      <a:accent5>
        <a:srgbClr val="959595"/>
      </a:accent5>
      <a:accent6>
        <a:srgbClr val="5A5A5A"/>
      </a:accent6>
      <a:hlink>
        <a:srgbClr val="0B1763"/>
      </a:hlink>
      <a:folHlink>
        <a:srgbClr val="0568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lIns="0" tIns="0" rIns="0" bIns="0"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ln>
          <a:noFill/>
        </a:ln>
      </a:spPr>
      <a:bodyPr wrap="square" lIns="0" tIns="0" rIns="0" bIns="0" rtlCol="0">
        <a:no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internal_wide_template [Read-Only]" id="{F8CD76E8-16E0-4238-B05E-F47568325CEE}" vid="{CD90E3B3-8184-43E2-B086-760E27F351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internal_wide_template</Template>
  <TotalTime>13607</TotalTime>
  <Words>10043</Words>
  <Application>Microsoft Office PowerPoint</Application>
  <PresentationFormat>Custom</PresentationFormat>
  <Paragraphs>1223</Paragraphs>
  <Slides>77</Slides>
  <Notes>51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Arial</vt:lpstr>
      <vt:lpstr>ATT Aleck Sans</vt:lpstr>
      <vt:lpstr>Calibri</vt:lpstr>
      <vt:lpstr>Courier New</vt:lpstr>
      <vt:lpstr>Lucida Grande</vt:lpstr>
      <vt:lpstr>Segoe Script</vt:lpstr>
      <vt:lpstr>att_int_wde_globe_alone</vt:lpstr>
      <vt:lpstr>CDP104 – Standards Tools and Framework</vt:lpstr>
      <vt:lpstr>You are HERE!</vt:lpstr>
      <vt:lpstr>PowerPoint Presentation</vt:lpstr>
      <vt:lpstr>Before You Start</vt:lpstr>
      <vt:lpstr>Contents</vt:lpstr>
      <vt:lpstr>Introduction</vt:lpstr>
      <vt:lpstr>Standard Tools</vt:lpstr>
      <vt:lpstr>Check Your Progress</vt:lpstr>
      <vt:lpstr>Exercises</vt:lpstr>
      <vt:lpstr>Contents</vt:lpstr>
      <vt:lpstr>Eclipse</vt:lpstr>
      <vt:lpstr>Eclipse</vt:lpstr>
      <vt:lpstr>Eclipse</vt:lpstr>
      <vt:lpstr>Eclipse Packages</vt:lpstr>
      <vt:lpstr>Extending Eclipse</vt:lpstr>
      <vt:lpstr>Check Your Progress</vt:lpstr>
      <vt:lpstr>Exercises</vt:lpstr>
      <vt:lpstr>Contents</vt:lpstr>
      <vt:lpstr>microServices Catalog</vt:lpstr>
      <vt:lpstr>microService Catalog</vt:lpstr>
      <vt:lpstr>CDP ECO </vt:lpstr>
      <vt:lpstr>ECO Templates</vt:lpstr>
      <vt:lpstr>The CDP Pipeline</vt:lpstr>
      <vt:lpstr>Registering the Git/ECO Trigger</vt:lpstr>
      <vt:lpstr>Registering the Git/ECO Trigger</vt:lpstr>
      <vt:lpstr>Registering the Git/ECO Trigger</vt:lpstr>
      <vt:lpstr>SCM Repository</vt:lpstr>
      <vt:lpstr>Git Summary</vt:lpstr>
      <vt:lpstr>Git Summary</vt:lpstr>
      <vt:lpstr>Security</vt:lpstr>
      <vt:lpstr>Check Your Progress</vt:lpstr>
      <vt:lpstr>Exercises</vt:lpstr>
      <vt:lpstr>Contents</vt:lpstr>
      <vt:lpstr>Jenkins</vt:lpstr>
      <vt:lpstr>Jenkins</vt:lpstr>
      <vt:lpstr>Scaling Jenkins</vt:lpstr>
      <vt:lpstr>SDK</vt:lpstr>
      <vt:lpstr>SDK</vt:lpstr>
      <vt:lpstr>Design for Testability</vt:lpstr>
      <vt:lpstr>Testing </vt:lpstr>
      <vt:lpstr>Source Code Analysis</vt:lpstr>
      <vt:lpstr>Source Code Analysis</vt:lpstr>
      <vt:lpstr>SonarQube</vt:lpstr>
      <vt:lpstr>SonarQube</vt:lpstr>
      <vt:lpstr>SonarQube</vt:lpstr>
      <vt:lpstr>SonarQube</vt:lpstr>
      <vt:lpstr>Test Coverage</vt:lpstr>
      <vt:lpstr>Test Coverage</vt:lpstr>
      <vt:lpstr>Test Coverage</vt:lpstr>
      <vt:lpstr>Check Your Progress</vt:lpstr>
      <vt:lpstr>Exercises</vt:lpstr>
      <vt:lpstr>Contents</vt:lpstr>
      <vt:lpstr>Deployment Repository</vt:lpstr>
      <vt:lpstr>Using Nexus</vt:lpstr>
      <vt:lpstr>Container</vt:lpstr>
      <vt:lpstr>Using Docker</vt:lpstr>
      <vt:lpstr>Container Management</vt:lpstr>
      <vt:lpstr>Registry</vt:lpstr>
      <vt:lpstr>Registry</vt:lpstr>
      <vt:lpstr>Messaging and Discovery</vt:lpstr>
      <vt:lpstr>Check Your Progress</vt:lpstr>
      <vt:lpstr>Exercises</vt:lpstr>
      <vt:lpstr>Contents</vt:lpstr>
      <vt:lpstr>Log Gathering</vt:lpstr>
      <vt:lpstr>Log Analysis</vt:lpstr>
      <vt:lpstr>Metrics Gathering</vt:lpstr>
      <vt:lpstr>Alerting and Alarms</vt:lpstr>
      <vt:lpstr>Check Your Progress</vt:lpstr>
      <vt:lpstr>Exercises</vt:lpstr>
      <vt:lpstr>Answers to Exercises</vt:lpstr>
      <vt:lpstr>Answers to Exercises - Introduction</vt:lpstr>
      <vt:lpstr>Answers to Exercises </vt:lpstr>
      <vt:lpstr>Answers to Exercises</vt:lpstr>
      <vt:lpstr>Answers to Exercises</vt:lpstr>
      <vt:lpstr>Answers to Exercises</vt:lpstr>
      <vt:lpstr>Answers to Exercises</vt:lpstr>
      <vt:lpstr>PowerPoint Presentation</vt:lpstr>
    </vt:vector>
  </TitlesOfParts>
  <Manager/>
  <Company>AT&amp;T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CDP103 – Introduction to the Continuous Deployment Platform</dc:title>
  <dc:subject/>
  <dc:creator>HAFENSTEIN, DEWAYNE</dc:creator>
  <cp:keywords/>
  <dc:description/>
  <cp:lastModifiedBy>BARRON-KIMBER, REBECCA</cp:lastModifiedBy>
  <cp:revision>549</cp:revision>
  <dcterms:created xsi:type="dcterms:W3CDTF">2017-04-04T20:18:19Z</dcterms:created>
  <dcterms:modified xsi:type="dcterms:W3CDTF">2017-08-03T05:47:00Z</dcterms:modified>
  <cp:category/>
</cp:coreProperties>
</file>