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8"/>
  </p:notesMasterIdLst>
  <p:handoutMasterIdLst>
    <p:handoutMasterId r:id="rId129"/>
  </p:handoutMasterIdLst>
  <p:sldIdLst>
    <p:sldId id="256" r:id="rId2"/>
    <p:sldId id="382" r:id="rId3"/>
    <p:sldId id="384" r:id="rId4"/>
    <p:sldId id="381" r:id="rId5"/>
    <p:sldId id="257" r:id="rId6"/>
    <p:sldId id="371"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378"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370" r:id="rId42"/>
    <p:sldId id="291" r:id="rId43"/>
    <p:sldId id="292" r:id="rId44"/>
    <p:sldId id="293" r:id="rId45"/>
    <p:sldId id="294" r:id="rId46"/>
    <p:sldId id="295" r:id="rId47"/>
    <p:sldId id="296" r:id="rId48"/>
    <p:sldId id="297" r:id="rId49"/>
    <p:sldId id="379" r:id="rId50"/>
    <p:sldId id="298" r:id="rId51"/>
    <p:sldId id="299" r:id="rId52"/>
    <p:sldId id="300" r:id="rId53"/>
    <p:sldId id="301" r:id="rId54"/>
    <p:sldId id="302" r:id="rId55"/>
    <p:sldId id="303" r:id="rId56"/>
    <p:sldId id="304" r:id="rId57"/>
    <p:sldId id="305" r:id="rId58"/>
    <p:sldId id="306" r:id="rId59"/>
    <p:sldId id="307" r:id="rId60"/>
    <p:sldId id="308" r:id="rId61"/>
    <p:sldId id="372"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7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74"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76" r:id="rId109"/>
    <p:sldId id="353" r:id="rId110"/>
    <p:sldId id="354" r:id="rId111"/>
    <p:sldId id="355" r:id="rId112"/>
    <p:sldId id="356" r:id="rId113"/>
    <p:sldId id="357" r:id="rId114"/>
    <p:sldId id="358" r:id="rId115"/>
    <p:sldId id="359" r:id="rId116"/>
    <p:sldId id="360" r:id="rId117"/>
    <p:sldId id="377" r:id="rId118"/>
    <p:sldId id="361" r:id="rId119"/>
    <p:sldId id="362" r:id="rId120"/>
    <p:sldId id="363" r:id="rId121"/>
    <p:sldId id="364" r:id="rId122"/>
    <p:sldId id="365" r:id="rId123"/>
    <p:sldId id="366" r:id="rId124"/>
    <p:sldId id="367" r:id="rId125"/>
    <p:sldId id="368" r:id="rId126"/>
    <p:sldId id="369" r:id="rId12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p15:clr>
            <a:srgbClr val="A4A3A4"/>
          </p15:clr>
        </p15:guide>
        <p15:guide id="2" orient="horz" pos="4096">
          <p15:clr>
            <a:srgbClr val="A4A3A4"/>
          </p15:clr>
        </p15:guide>
        <p15:guide id="3" orient="horz" pos="3688">
          <p15:clr>
            <a:srgbClr val="A4A3A4"/>
          </p15:clr>
        </p15:guide>
        <p15:guide id="4" orient="horz" pos="760">
          <p15:clr>
            <a:srgbClr val="A4A3A4"/>
          </p15:clr>
        </p15:guide>
        <p15:guide id="5" orient="horz" pos="488">
          <p15:clr>
            <a:srgbClr val="A4A3A4"/>
          </p15:clr>
        </p15:guide>
        <p15:guide id="6" pos="309">
          <p15:clr>
            <a:srgbClr val="A4A3A4"/>
          </p15:clr>
        </p15:guide>
        <p15:guide id="7" pos="7371">
          <p15:clr>
            <a:srgbClr val="A4A3A4"/>
          </p15:clr>
        </p15:guide>
        <p15:guide id="8"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FDB"/>
    <a:srgbClr val="007A3E"/>
    <a:srgbClr val="F2F2F2"/>
    <a:srgbClr val="191919"/>
    <a:srgbClr val="CF2A2A"/>
    <a:srgbClr val="EFEFEF"/>
    <a:srgbClr val="4CA90C"/>
    <a:srgbClr val="FFB81C"/>
    <a:srgbClr val="0C257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83630" autoAdjust="0"/>
  </p:normalViewPr>
  <p:slideViewPr>
    <p:cSldViewPr snapToGrid="0">
      <p:cViewPr varScale="1">
        <p:scale>
          <a:sx n="62" d="100"/>
          <a:sy n="62" d="100"/>
        </p:scale>
        <p:origin x="102" y="696"/>
      </p:cViewPr>
      <p:guideLst>
        <p:guide orient="horz" pos="232"/>
        <p:guide orient="horz" pos="4096"/>
        <p:guide orient="horz" pos="3688"/>
        <p:guide orient="horz" pos="760"/>
        <p:guide orient="horz" pos="488"/>
        <p:guide pos="309"/>
        <p:guide pos="7371"/>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A5829C-7C6A-DF41-92FC-FE30E34D6DBD}" type="datetimeFigureOut">
              <a:rPr lang="en-US" smtClean="0"/>
              <a:t>7/10/2017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0A37F-B7DA-9E4D-A068-4D61982E80FA}" type="slidenum">
              <a:rPr lang="en-US" smtClean="0"/>
              <a:t>‹#›</a:t>
            </a:fld>
            <a:endParaRPr lang="en-US"/>
          </a:p>
        </p:txBody>
      </p:sp>
    </p:spTree>
    <p:extLst>
      <p:ext uri="{BB962C8B-B14F-4D97-AF65-F5344CB8AC3E}">
        <p14:creationId xmlns:p14="http://schemas.microsoft.com/office/powerpoint/2010/main" val="238516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7A9F4-9AF1-BE4F-A500-2756F8488435}" type="datetimeFigureOut">
              <a:rPr lang="en-US" smtClean="0"/>
              <a:t>7/10/2017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D9196-B747-C840-B910-EBFFFCF7545D}" type="slidenum">
              <a:rPr lang="en-US" smtClean="0"/>
              <a:t>‹#›</a:t>
            </a:fld>
            <a:endParaRPr lang="en-US"/>
          </a:p>
        </p:txBody>
      </p:sp>
    </p:spTree>
    <p:extLst>
      <p:ext uri="{BB962C8B-B14F-4D97-AF65-F5344CB8AC3E}">
        <p14:creationId xmlns:p14="http://schemas.microsoft.com/office/powerpoint/2010/main" val="39418621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a:t>
            </a:fld>
            <a:endParaRPr lang="en-US"/>
          </a:p>
        </p:txBody>
      </p:sp>
    </p:spTree>
    <p:extLst>
      <p:ext uri="{BB962C8B-B14F-4D97-AF65-F5344CB8AC3E}">
        <p14:creationId xmlns:p14="http://schemas.microsoft.com/office/powerpoint/2010/main" val="41437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domain is not the model, and the model is not the domain.  Instead, the domain is the collection of all knowledge, all models, all diagrams, and all terminology used to define some business.</a:t>
            </a:r>
            <a:r>
              <a:rPr lang="en-US" baseline="0" dirty="0" smtClean="0"/>
              <a:t>  </a:t>
            </a:r>
          </a:p>
          <a:p>
            <a:r>
              <a:rPr lang="en-US" baseline="0" dirty="0" smtClean="0"/>
              <a:t>The domain is not manifested in anything physical, but is rather </a:t>
            </a:r>
            <a:r>
              <a:rPr lang="en-US" i="1" baseline="0" dirty="0" smtClean="0"/>
              <a:t>represented by</a:t>
            </a:r>
            <a:r>
              <a:rPr lang="en-US" i="0" baseline="0" dirty="0" smtClean="0"/>
              <a:t> the collection of all of the physical and abstract knowledge for a specific business.</a:t>
            </a:r>
          </a:p>
          <a:p>
            <a:endParaRPr lang="en-US" i="0" baseline="0" dirty="0" smtClean="0"/>
          </a:p>
          <a:p>
            <a:r>
              <a:rPr lang="en-US" i="0" baseline="0" dirty="0" smtClean="0"/>
              <a:t>SMEs work in and with the domain all the time.  </a:t>
            </a:r>
          </a:p>
          <a:p>
            <a:pPr marL="628650" lvl="1" indent="-171450">
              <a:buFont typeface="Arial" panose="020B0604020202020204" pitchFamily="34" charset="0"/>
              <a:buChar char="•"/>
            </a:pPr>
            <a:r>
              <a:rPr lang="en-US" i="0" baseline="0" dirty="0" smtClean="0"/>
              <a:t>They are the experts at the domain.  </a:t>
            </a:r>
          </a:p>
          <a:p>
            <a:pPr marL="628650" lvl="1" indent="-171450">
              <a:buFont typeface="Arial" panose="020B0604020202020204" pitchFamily="34" charset="0"/>
              <a:buChar char="•"/>
            </a:pPr>
            <a:r>
              <a:rPr lang="en-US" i="0" baseline="0" dirty="0" smtClean="0"/>
              <a:t>They understand the business and the terminology, and have the knowledge to navigate in and through the domain.  </a:t>
            </a:r>
          </a:p>
          <a:p>
            <a:endParaRPr lang="en-US" i="0" baseline="0" dirty="0" smtClean="0"/>
          </a:p>
          <a:p>
            <a:r>
              <a:rPr lang="en-US" i="0" baseline="0" dirty="0" smtClean="0"/>
              <a:t>DDD is all about capturing the knowledge that the SMEs own and making it available to everyone on the team in an easy to use and understandable. format.  </a:t>
            </a:r>
          </a:p>
          <a:p>
            <a:pPr marL="628650" lvl="1" indent="-171450">
              <a:buFont typeface="Arial" panose="020B0604020202020204" pitchFamily="34" charset="0"/>
              <a:buChar char="•"/>
            </a:pPr>
            <a:r>
              <a:rPr lang="en-US" i="0" baseline="0" dirty="0" smtClean="0"/>
              <a:t>Excess complexity is removed, and only the </a:t>
            </a:r>
            <a:r>
              <a:rPr lang="en-US" i="1" u="sng" baseline="0" dirty="0" smtClean="0"/>
              <a:t>aspects that are germane to the solution </a:t>
            </a:r>
            <a:r>
              <a:rPr lang="en-US" i="0" baseline="0" dirty="0" smtClean="0"/>
              <a:t>are kept.</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10</a:t>
            </a:fld>
            <a:endParaRPr lang="en-US"/>
          </a:p>
        </p:txBody>
      </p:sp>
    </p:spTree>
    <p:extLst>
      <p:ext uri="{BB962C8B-B14F-4D97-AF65-F5344CB8AC3E}">
        <p14:creationId xmlns:p14="http://schemas.microsoft.com/office/powerpoint/2010/main" val="218182100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Overview of DDD</a:t>
            </a:r>
          </a:p>
          <a:p>
            <a:r>
              <a:rPr lang="en-US" dirty="0" smtClean="0">
                <a:solidFill>
                  <a:srgbClr val="959595"/>
                </a:solidFill>
              </a:rPr>
              <a:t>Essential UML</a:t>
            </a:r>
          </a:p>
          <a:p>
            <a:r>
              <a:rPr lang="en-US" dirty="0" smtClean="0">
                <a:solidFill>
                  <a:srgbClr val="959595"/>
                </a:solidFill>
              </a:rPr>
              <a:t>Bounded Contexts</a:t>
            </a:r>
          </a:p>
          <a:p>
            <a:r>
              <a:rPr lang="en-US" dirty="0" smtClean="0">
                <a:solidFill>
                  <a:srgbClr val="959595"/>
                </a:solidFill>
              </a:rPr>
              <a:t>Subdomains</a:t>
            </a:r>
          </a:p>
          <a:p>
            <a:r>
              <a:rPr lang="en-US" dirty="0" smtClean="0">
                <a:solidFill>
                  <a:srgbClr val="959595"/>
                </a:solidFill>
              </a:rPr>
              <a:t>Context Mapping</a:t>
            </a:r>
          </a:p>
          <a:p>
            <a:r>
              <a:rPr lang="en-US" dirty="0" smtClean="0">
                <a:solidFill>
                  <a:srgbClr val="959595"/>
                </a:solidFill>
              </a:rPr>
              <a:t>Aggregates</a:t>
            </a:r>
          </a:p>
          <a:p>
            <a:r>
              <a:rPr lang="en-US" sz="1400" b="0" i="0" u="none" dirty="0" smtClean="0"/>
              <a:t>Events</a:t>
            </a:r>
            <a:endParaRPr lang="en-US" sz="1400" b="0" i="0" u="none"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119</a:t>
            </a:fld>
            <a:endParaRPr lang="en-US"/>
          </a:p>
        </p:txBody>
      </p:sp>
    </p:spTree>
    <p:extLst>
      <p:ext uri="{BB962C8B-B14F-4D97-AF65-F5344CB8AC3E}">
        <p14:creationId xmlns:p14="http://schemas.microsoft.com/office/powerpoint/2010/main" val="7462329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Overview of DDD</a:t>
            </a:r>
          </a:p>
          <a:p>
            <a:r>
              <a:rPr lang="en-US" dirty="0" smtClean="0">
                <a:solidFill>
                  <a:srgbClr val="959595"/>
                </a:solidFill>
              </a:rPr>
              <a:t>Essential UML</a:t>
            </a:r>
          </a:p>
          <a:p>
            <a:r>
              <a:rPr lang="en-US" dirty="0" smtClean="0">
                <a:solidFill>
                  <a:srgbClr val="959595"/>
                </a:solidFill>
              </a:rPr>
              <a:t>Bounded Contexts</a:t>
            </a:r>
          </a:p>
          <a:p>
            <a:r>
              <a:rPr lang="en-US" dirty="0" smtClean="0">
                <a:solidFill>
                  <a:srgbClr val="959595"/>
                </a:solidFill>
              </a:rPr>
              <a:t>Subdomains</a:t>
            </a:r>
          </a:p>
          <a:p>
            <a:r>
              <a:rPr lang="en-US" dirty="0" smtClean="0">
                <a:solidFill>
                  <a:srgbClr val="959595"/>
                </a:solidFill>
              </a:rPr>
              <a:t>Context Mapping</a:t>
            </a:r>
          </a:p>
          <a:p>
            <a:r>
              <a:rPr lang="en-US" dirty="0" smtClean="0">
                <a:solidFill>
                  <a:srgbClr val="959595"/>
                </a:solidFill>
              </a:rPr>
              <a:t>Aggregates</a:t>
            </a:r>
          </a:p>
          <a:p>
            <a:r>
              <a:rPr lang="en-US" sz="1400" b="0" i="0" u="none" dirty="0" smtClean="0"/>
              <a:t>Events</a:t>
            </a:r>
            <a:endParaRPr lang="en-US" sz="1400" b="0" i="0" u="none"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120</a:t>
            </a:fld>
            <a:endParaRPr lang="en-US"/>
          </a:p>
        </p:txBody>
      </p:sp>
    </p:spTree>
    <p:extLst>
      <p:ext uri="{BB962C8B-B14F-4D97-AF65-F5344CB8AC3E}">
        <p14:creationId xmlns:p14="http://schemas.microsoft.com/office/powerpoint/2010/main" val="7320632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Overview of DDD</a:t>
            </a:r>
          </a:p>
          <a:p>
            <a:r>
              <a:rPr lang="en-US" dirty="0" smtClean="0">
                <a:solidFill>
                  <a:srgbClr val="959595"/>
                </a:solidFill>
              </a:rPr>
              <a:t>Essential UML</a:t>
            </a:r>
          </a:p>
          <a:p>
            <a:r>
              <a:rPr lang="en-US" dirty="0" smtClean="0">
                <a:solidFill>
                  <a:srgbClr val="959595"/>
                </a:solidFill>
              </a:rPr>
              <a:t>Bounded Contexts</a:t>
            </a:r>
          </a:p>
          <a:p>
            <a:r>
              <a:rPr lang="en-US" dirty="0" smtClean="0">
                <a:solidFill>
                  <a:srgbClr val="959595"/>
                </a:solidFill>
              </a:rPr>
              <a:t>Subdomains</a:t>
            </a:r>
          </a:p>
          <a:p>
            <a:r>
              <a:rPr lang="en-US" dirty="0" smtClean="0">
                <a:solidFill>
                  <a:srgbClr val="959595"/>
                </a:solidFill>
              </a:rPr>
              <a:t>Context Mapping</a:t>
            </a:r>
          </a:p>
          <a:p>
            <a:r>
              <a:rPr lang="en-US" dirty="0" smtClean="0">
                <a:solidFill>
                  <a:srgbClr val="959595"/>
                </a:solidFill>
              </a:rPr>
              <a:t>Aggregates</a:t>
            </a:r>
          </a:p>
          <a:p>
            <a:r>
              <a:rPr lang="en-US" sz="1400" b="0" i="0" u="none" dirty="0" smtClean="0"/>
              <a:t>Events</a:t>
            </a:r>
            <a:endParaRPr lang="en-US" sz="1400" b="0" i="0" u="none" dirty="0" smtClean="0">
              <a:solidFill>
                <a:srgbClr val="959595"/>
              </a:solidFill>
            </a:endParaRPr>
          </a:p>
          <a:p>
            <a:endParaRPr lang="en-US"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121</a:t>
            </a:fld>
            <a:endParaRPr lang="en-US"/>
          </a:p>
        </p:txBody>
      </p:sp>
    </p:spTree>
    <p:extLst>
      <p:ext uri="{BB962C8B-B14F-4D97-AF65-F5344CB8AC3E}">
        <p14:creationId xmlns:p14="http://schemas.microsoft.com/office/powerpoint/2010/main" val="33839456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Overview of DDD</a:t>
            </a:r>
          </a:p>
          <a:p>
            <a:r>
              <a:rPr lang="en-US" dirty="0" smtClean="0">
                <a:solidFill>
                  <a:srgbClr val="959595"/>
                </a:solidFill>
              </a:rPr>
              <a:t>Essential UML</a:t>
            </a:r>
          </a:p>
          <a:p>
            <a:r>
              <a:rPr lang="en-US" dirty="0" smtClean="0">
                <a:solidFill>
                  <a:srgbClr val="959595"/>
                </a:solidFill>
              </a:rPr>
              <a:t>Bounded Contexts</a:t>
            </a:r>
          </a:p>
          <a:p>
            <a:r>
              <a:rPr lang="en-US" dirty="0" smtClean="0">
                <a:solidFill>
                  <a:srgbClr val="959595"/>
                </a:solidFill>
              </a:rPr>
              <a:t>Subdomains</a:t>
            </a:r>
          </a:p>
          <a:p>
            <a:r>
              <a:rPr lang="en-US" dirty="0" smtClean="0">
                <a:solidFill>
                  <a:srgbClr val="959595"/>
                </a:solidFill>
              </a:rPr>
              <a:t>Context Mapping</a:t>
            </a:r>
          </a:p>
          <a:p>
            <a:r>
              <a:rPr lang="en-US" dirty="0" smtClean="0">
                <a:solidFill>
                  <a:srgbClr val="959595"/>
                </a:solidFill>
              </a:rPr>
              <a:t>Aggregates</a:t>
            </a:r>
          </a:p>
          <a:p>
            <a:r>
              <a:rPr lang="en-US" sz="1400" b="0" i="0" u="none" dirty="0" smtClean="0"/>
              <a:t>Events</a:t>
            </a:r>
            <a:endParaRPr lang="en-US" sz="1400" b="0" i="0" u="none" dirty="0" smtClean="0">
              <a:solidFill>
                <a:srgbClr val="959595"/>
              </a:solidFill>
            </a:endParaRPr>
          </a:p>
        </p:txBody>
      </p:sp>
      <p:sp>
        <p:nvSpPr>
          <p:cNvPr id="4" name="Slide Number Placeholder 3"/>
          <p:cNvSpPr>
            <a:spLocks noGrp="1"/>
          </p:cNvSpPr>
          <p:nvPr>
            <p:ph type="sldNum" sz="quarter" idx="10"/>
          </p:nvPr>
        </p:nvSpPr>
        <p:spPr/>
        <p:txBody>
          <a:bodyPr/>
          <a:lstStyle/>
          <a:p>
            <a:fld id="{BCFD9196-B747-C840-B910-EBFFFCF7545D}" type="slidenum">
              <a:rPr lang="en-US" smtClean="0"/>
              <a:t>122</a:t>
            </a:fld>
            <a:endParaRPr lang="en-US"/>
          </a:p>
        </p:txBody>
      </p:sp>
    </p:spTree>
    <p:extLst>
      <p:ext uri="{BB962C8B-B14F-4D97-AF65-F5344CB8AC3E}">
        <p14:creationId xmlns:p14="http://schemas.microsoft.com/office/powerpoint/2010/main" val="187844468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Overview of DDD</a:t>
            </a:r>
          </a:p>
          <a:p>
            <a:r>
              <a:rPr lang="en-US" dirty="0" smtClean="0">
                <a:solidFill>
                  <a:srgbClr val="959595"/>
                </a:solidFill>
              </a:rPr>
              <a:t>Essential UML</a:t>
            </a:r>
          </a:p>
          <a:p>
            <a:r>
              <a:rPr lang="en-US" dirty="0" smtClean="0">
                <a:solidFill>
                  <a:srgbClr val="959595"/>
                </a:solidFill>
              </a:rPr>
              <a:t>Bounded Contexts</a:t>
            </a:r>
          </a:p>
          <a:p>
            <a:r>
              <a:rPr lang="en-US" dirty="0" smtClean="0">
                <a:solidFill>
                  <a:srgbClr val="959595"/>
                </a:solidFill>
              </a:rPr>
              <a:t>Subdomains</a:t>
            </a:r>
          </a:p>
          <a:p>
            <a:r>
              <a:rPr lang="en-US" dirty="0" smtClean="0">
                <a:solidFill>
                  <a:srgbClr val="959595"/>
                </a:solidFill>
              </a:rPr>
              <a:t>Context Mapping</a:t>
            </a:r>
          </a:p>
          <a:p>
            <a:r>
              <a:rPr lang="en-US" dirty="0" smtClean="0">
                <a:solidFill>
                  <a:srgbClr val="959595"/>
                </a:solidFill>
              </a:rPr>
              <a:t>Aggregates</a:t>
            </a:r>
          </a:p>
          <a:p>
            <a:r>
              <a:rPr lang="en-US" sz="1400" b="0" i="0" u="none" dirty="0" smtClean="0"/>
              <a:t>Events</a:t>
            </a:r>
            <a:endParaRPr lang="en-US" sz="1400" b="0" i="0" u="none" dirty="0" smtClean="0">
              <a:solidFill>
                <a:srgbClr val="959595"/>
              </a:solidFill>
            </a:endParaRPr>
          </a:p>
        </p:txBody>
      </p:sp>
      <p:sp>
        <p:nvSpPr>
          <p:cNvPr id="4" name="Slide Number Placeholder 3"/>
          <p:cNvSpPr>
            <a:spLocks noGrp="1"/>
          </p:cNvSpPr>
          <p:nvPr>
            <p:ph type="sldNum" sz="quarter" idx="10"/>
          </p:nvPr>
        </p:nvSpPr>
        <p:spPr/>
        <p:txBody>
          <a:bodyPr/>
          <a:lstStyle/>
          <a:p>
            <a:fld id="{BCFD9196-B747-C840-B910-EBFFFCF7545D}" type="slidenum">
              <a:rPr lang="en-US" smtClean="0"/>
              <a:t>123</a:t>
            </a:fld>
            <a:endParaRPr lang="en-US"/>
          </a:p>
        </p:txBody>
      </p:sp>
    </p:spTree>
    <p:extLst>
      <p:ext uri="{BB962C8B-B14F-4D97-AF65-F5344CB8AC3E}">
        <p14:creationId xmlns:p14="http://schemas.microsoft.com/office/powerpoint/2010/main" val="215935828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Overview of DDD</a:t>
            </a:r>
          </a:p>
          <a:p>
            <a:r>
              <a:rPr lang="en-US" dirty="0" smtClean="0">
                <a:solidFill>
                  <a:srgbClr val="959595"/>
                </a:solidFill>
              </a:rPr>
              <a:t>Essential UML</a:t>
            </a:r>
          </a:p>
          <a:p>
            <a:r>
              <a:rPr lang="en-US" dirty="0" smtClean="0">
                <a:solidFill>
                  <a:srgbClr val="959595"/>
                </a:solidFill>
              </a:rPr>
              <a:t>Bounded Contexts</a:t>
            </a:r>
          </a:p>
          <a:p>
            <a:r>
              <a:rPr lang="en-US" dirty="0" smtClean="0">
                <a:solidFill>
                  <a:srgbClr val="959595"/>
                </a:solidFill>
              </a:rPr>
              <a:t>Subdomains</a:t>
            </a:r>
          </a:p>
          <a:p>
            <a:r>
              <a:rPr lang="en-US" dirty="0" smtClean="0">
                <a:solidFill>
                  <a:srgbClr val="959595"/>
                </a:solidFill>
              </a:rPr>
              <a:t>Context Mapping</a:t>
            </a:r>
          </a:p>
          <a:p>
            <a:r>
              <a:rPr lang="en-US" dirty="0" smtClean="0">
                <a:solidFill>
                  <a:srgbClr val="959595"/>
                </a:solidFill>
              </a:rPr>
              <a:t>Aggregates</a:t>
            </a:r>
          </a:p>
          <a:p>
            <a:r>
              <a:rPr lang="en-US" sz="1400" b="0" i="0" u="none" dirty="0" smtClean="0"/>
              <a:t>Events</a:t>
            </a:r>
            <a:endParaRPr lang="en-US" sz="1400" b="0" i="0" u="none" dirty="0" smtClean="0">
              <a:solidFill>
                <a:srgbClr val="959595"/>
              </a:solidFill>
            </a:endParaRPr>
          </a:p>
        </p:txBody>
      </p:sp>
      <p:sp>
        <p:nvSpPr>
          <p:cNvPr id="4" name="Slide Number Placeholder 3"/>
          <p:cNvSpPr>
            <a:spLocks noGrp="1"/>
          </p:cNvSpPr>
          <p:nvPr>
            <p:ph type="sldNum" sz="quarter" idx="10"/>
          </p:nvPr>
        </p:nvSpPr>
        <p:spPr/>
        <p:txBody>
          <a:bodyPr/>
          <a:lstStyle/>
          <a:p>
            <a:fld id="{BCFD9196-B747-C840-B910-EBFFFCF7545D}" type="slidenum">
              <a:rPr lang="en-US" smtClean="0"/>
              <a:t>124</a:t>
            </a:fld>
            <a:endParaRPr lang="en-US"/>
          </a:p>
        </p:txBody>
      </p:sp>
    </p:spTree>
    <p:extLst>
      <p:ext uri="{BB962C8B-B14F-4D97-AF65-F5344CB8AC3E}">
        <p14:creationId xmlns:p14="http://schemas.microsoft.com/office/powerpoint/2010/main" val="100101189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959595"/>
                </a:solidFill>
              </a:rPr>
              <a:t>Overview of DDD</a:t>
            </a:r>
          </a:p>
          <a:p>
            <a:r>
              <a:rPr lang="en-US" dirty="0" smtClean="0">
                <a:solidFill>
                  <a:srgbClr val="959595"/>
                </a:solidFill>
              </a:rPr>
              <a:t>Essential UML</a:t>
            </a:r>
          </a:p>
          <a:p>
            <a:r>
              <a:rPr lang="en-US" dirty="0" smtClean="0">
                <a:solidFill>
                  <a:srgbClr val="959595"/>
                </a:solidFill>
              </a:rPr>
              <a:t>Bounded Contexts</a:t>
            </a:r>
          </a:p>
          <a:p>
            <a:r>
              <a:rPr lang="en-US" dirty="0" smtClean="0">
                <a:solidFill>
                  <a:srgbClr val="959595"/>
                </a:solidFill>
              </a:rPr>
              <a:t>Subdomains</a:t>
            </a:r>
          </a:p>
          <a:p>
            <a:r>
              <a:rPr lang="en-US" dirty="0" smtClean="0">
                <a:solidFill>
                  <a:srgbClr val="959595"/>
                </a:solidFill>
              </a:rPr>
              <a:t>Context Mapping</a:t>
            </a:r>
          </a:p>
          <a:p>
            <a:r>
              <a:rPr lang="en-US" dirty="0" smtClean="0">
                <a:solidFill>
                  <a:srgbClr val="959595"/>
                </a:solidFill>
              </a:rPr>
              <a:t>Aggregates</a:t>
            </a:r>
          </a:p>
          <a:p>
            <a:r>
              <a:rPr lang="en-US" sz="1400" b="0" i="0" u="none" dirty="0" smtClean="0"/>
              <a:t>Events</a:t>
            </a:r>
            <a:endParaRPr lang="en-US" sz="1400" b="0" i="0" u="none" dirty="0" smtClean="0">
              <a:solidFill>
                <a:srgbClr val="959595"/>
              </a:solidFill>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125</a:t>
            </a:fld>
            <a:endParaRPr lang="en-US"/>
          </a:p>
        </p:txBody>
      </p:sp>
    </p:spTree>
    <p:extLst>
      <p:ext uri="{BB962C8B-B14F-4D97-AF65-F5344CB8AC3E}">
        <p14:creationId xmlns:p14="http://schemas.microsoft.com/office/powerpoint/2010/main" val="250152710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126</a:t>
            </a:fld>
            <a:endParaRPr lang="en-US"/>
          </a:p>
        </p:txBody>
      </p:sp>
    </p:spTree>
    <p:extLst>
      <p:ext uri="{BB962C8B-B14F-4D97-AF65-F5344CB8AC3E}">
        <p14:creationId xmlns:p14="http://schemas.microsoft.com/office/powerpoint/2010/main" val="80009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the domain is just too large and complex.  </a:t>
            </a:r>
          </a:p>
          <a:p>
            <a:pPr marL="628650" lvl="1" indent="-171450">
              <a:buFont typeface="Arial" panose="020B0604020202020204" pitchFamily="34" charset="0"/>
              <a:buChar char="•"/>
            </a:pPr>
            <a:r>
              <a:rPr lang="en-US" dirty="0" smtClean="0"/>
              <a:t>In that case, the domain can be artificially</a:t>
            </a:r>
            <a:r>
              <a:rPr lang="en-US" baseline="0" dirty="0" smtClean="0"/>
              <a:t> divided into subdomains.  </a:t>
            </a:r>
          </a:p>
          <a:p>
            <a:pPr marL="628650" lvl="1" indent="-171450">
              <a:buFont typeface="Arial" panose="020B0604020202020204" pitchFamily="34" charset="0"/>
              <a:buChar char="•"/>
            </a:pPr>
            <a:r>
              <a:rPr lang="en-US" baseline="0" dirty="0" smtClean="0"/>
              <a:t>While arbitrary, the division should follow natural boundaries and divisions of labor or interests.  </a:t>
            </a:r>
          </a:p>
          <a:p>
            <a:pPr marL="628650" lvl="1" indent="-171450">
              <a:buFont typeface="Arial" panose="020B0604020202020204" pitchFamily="34" charset="0"/>
              <a:buChar char="•"/>
            </a:pPr>
            <a:r>
              <a:rPr lang="en-US" baseline="0" dirty="0" smtClean="0"/>
              <a:t>Each subdomain can then be modeled separately, which can dramatically simplify the effort.  </a:t>
            </a:r>
          </a:p>
          <a:p>
            <a:pPr marL="628650" lvl="1" indent="-171450">
              <a:buFont typeface="Arial" panose="020B0604020202020204" pitchFamily="34" charset="0"/>
              <a:buChar char="•"/>
            </a:pPr>
            <a:r>
              <a:rPr lang="en-US" baseline="0" dirty="0" smtClean="0"/>
              <a:t>Also, subdomains can be addressed separately by different teams, or phased in over time.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11</a:t>
            </a:fld>
            <a:endParaRPr lang="en-US"/>
          </a:p>
        </p:txBody>
      </p:sp>
    </p:spTree>
    <p:extLst>
      <p:ext uri="{BB962C8B-B14F-4D97-AF65-F5344CB8AC3E}">
        <p14:creationId xmlns:p14="http://schemas.microsoft.com/office/powerpoint/2010/main" val="1136068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domain model is a way to talk about all of the knowledge</a:t>
            </a:r>
            <a:r>
              <a:rPr lang="en-US" baseline="0" dirty="0" smtClean="0"/>
              <a:t> that has been gained in analysis.  It is not a single document, or even a document at all.  The diagrams and documents are representations of different aspects of the domain model, but they are not the model.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12</a:t>
            </a:fld>
            <a:endParaRPr lang="en-US"/>
          </a:p>
        </p:txBody>
      </p:sp>
    </p:spTree>
    <p:extLst>
      <p:ext uri="{BB962C8B-B14F-4D97-AF65-F5344CB8AC3E}">
        <p14:creationId xmlns:p14="http://schemas.microsoft.com/office/powerpoint/2010/main" val="2630493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context is the perspective, point-of-view, or situation in which some term or concept has a</a:t>
            </a:r>
            <a:r>
              <a:rPr lang="en-US" baseline="0" dirty="0" smtClean="0"/>
              <a:t> specific meaning.  </a:t>
            </a:r>
          </a:p>
          <a:p>
            <a:pPr marL="628650" lvl="1" indent="-171450">
              <a:buFont typeface="Arial" panose="020B0604020202020204" pitchFamily="34" charset="0"/>
              <a:buChar char="•"/>
            </a:pPr>
            <a:r>
              <a:rPr lang="en-US" baseline="0" dirty="0" smtClean="0"/>
              <a:t>This means that if a concept in the domain has multiple meanings, that there are different contexts in which that concept is a member.  </a:t>
            </a:r>
          </a:p>
          <a:p>
            <a:pPr marL="628650" lvl="1" indent="-171450">
              <a:buFont typeface="Arial" panose="020B0604020202020204" pitchFamily="34" charset="0"/>
              <a:buChar char="•"/>
            </a:pPr>
            <a:r>
              <a:rPr lang="en-US" baseline="0" dirty="0" smtClean="0"/>
              <a:t>This is essential for identification of the bounded context (coming up next).  </a:t>
            </a:r>
          </a:p>
          <a:p>
            <a:endParaRPr lang="en-US" baseline="0" dirty="0" smtClean="0"/>
          </a:p>
          <a:p>
            <a:r>
              <a:rPr lang="en-US" baseline="0" dirty="0" smtClean="0"/>
              <a:t>You will need to identify the different meanings of the concept, and the contexts in which they apply. </a:t>
            </a:r>
          </a:p>
          <a:p>
            <a:pPr marL="628650" lvl="1" indent="-171450">
              <a:buFont typeface="Arial" panose="020B0604020202020204" pitchFamily="34" charset="0"/>
              <a:buChar char="•"/>
            </a:pPr>
            <a:r>
              <a:rPr lang="en-US" baseline="0" dirty="0" smtClean="0"/>
              <a:t>This will help to start identifying the different bounded contexts in the domain.</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13</a:t>
            </a:fld>
            <a:endParaRPr lang="en-US"/>
          </a:p>
        </p:txBody>
      </p:sp>
    </p:spTree>
    <p:extLst>
      <p:ext uri="{BB962C8B-B14F-4D97-AF65-F5344CB8AC3E}">
        <p14:creationId xmlns:p14="http://schemas.microsoft.com/office/powerpoint/2010/main" val="1570761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business domain, there may be more than one context.  </a:t>
            </a:r>
          </a:p>
          <a:p>
            <a:pPr marL="628650" lvl="1" indent="-171450">
              <a:buFont typeface="Arial" panose="020B0604020202020204" pitchFamily="34" charset="0"/>
              <a:buChar char="•"/>
            </a:pPr>
            <a:r>
              <a:rPr lang="en-US" dirty="0" smtClean="0"/>
              <a:t>The context is the perspective or environment in which a specific concept has meaning.</a:t>
            </a:r>
            <a:r>
              <a:rPr lang="en-US" baseline="0" dirty="0" smtClean="0"/>
              <a:t>  </a:t>
            </a:r>
          </a:p>
          <a:p>
            <a:pPr marL="0" lvl="0" indent="0">
              <a:buFont typeface="Arial" panose="020B0604020202020204" pitchFamily="34" charset="0"/>
              <a:buNone/>
            </a:pPr>
            <a:r>
              <a:rPr lang="en-US" baseline="0" dirty="0" smtClean="0"/>
              <a:t>For example, in the case of an online sales business, the concept of a customer is slightly different to shipping than it is to billing.  </a:t>
            </a:r>
          </a:p>
          <a:p>
            <a:pPr marL="628650" lvl="1" indent="-171450">
              <a:buFont typeface="Arial" panose="020B0604020202020204" pitchFamily="34" charset="0"/>
              <a:buChar char="•"/>
            </a:pPr>
            <a:r>
              <a:rPr lang="en-US" baseline="0" dirty="0" smtClean="0"/>
              <a:t>In shipping, the customer is the entity to which the order must be delivered, </a:t>
            </a:r>
          </a:p>
          <a:p>
            <a:pPr marL="628650" lvl="1" indent="-171450">
              <a:buFont typeface="Arial" panose="020B0604020202020204" pitchFamily="34" charset="0"/>
              <a:buChar char="•"/>
            </a:pPr>
            <a:r>
              <a:rPr lang="en-US" baseline="0" dirty="0" smtClean="0"/>
              <a:t>whereas to billing it is the entity that is to pay for the order.  </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The processes and data associated with those processes is probably different in each of these different contexts. Granted, there may be a lot of similarities, but the differences and the different processes would tend to confuse the common language and the singular view of each concept </a:t>
            </a:r>
            <a:r>
              <a:rPr lang="en-US" b="1" i="1" baseline="0" dirty="0" smtClean="0"/>
              <a:t>in each context</a:t>
            </a:r>
            <a:r>
              <a:rPr lang="en-US" baseline="0" dirty="0" smtClean="0"/>
              <a:t>.  </a:t>
            </a:r>
          </a:p>
          <a:p>
            <a:endParaRPr lang="en-US" baseline="0" dirty="0" smtClean="0"/>
          </a:p>
          <a:p>
            <a:r>
              <a:rPr lang="en-US" baseline="0" dirty="0" smtClean="0"/>
              <a:t>That is the real definition of the term </a:t>
            </a:r>
            <a:r>
              <a:rPr lang="en-US" i="1" baseline="0" dirty="0" smtClean="0"/>
              <a:t>bounded</a:t>
            </a:r>
            <a:r>
              <a:rPr lang="en-US" i="0" baseline="0" dirty="0" smtClean="0"/>
              <a:t> in this discussion.  </a:t>
            </a:r>
          </a:p>
          <a:p>
            <a:pPr marL="628650" lvl="1" indent="-171450">
              <a:buFont typeface="Arial" panose="020B0604020202020204" pitchFamily="34" charset="0"/>
              <a:buChar char="•"/>
            </a:pPr>
            <a:r>
              <a:rPr lang="en-US" i="0" baseline="0" dirty="0" smtClean="0"/>
              <a:t>A bounded context is some </a:t>
            </a:r>
            <a:r>
              <a:rPr lang="en-US" b="1" i="0" u="sng" baseline="0" dirty="0" smtClean="0"/>
              <a:t>context where a term or concept has exactly one meaning at any time</a:t>
            </a:r>
            <a:r>
              <a:rPr lang="en-US" i="0" baseline="0" dirty="0" smtClean="0"/>
              <a:t>.  </a:t>
            </a:r>
          </a:p>
          <a:p>
            <a:pPr marL="628650" lvl="1" indent="-171450">
              <a:buFont typeface="Arial" panose="020B0604020202020204" pitchFamily="34" charset="0"/>
              <a:buChar char="•"/>
            </a:pPr>
            <a:r>
              <a:rPr lang="en-US" i="0" baseline="0" dirty="0" smtClean="0"/>
              <a:t>Bounding simply means to control the ubiquitous language within the context so that every concept has one, and only one meaning, and that meaning is consistent, well understood, and rigidly defined within that context.</a:t>
            </a:r>
          </a:p>
          <a:p>
            <a:pPr marL="628650" lvl="1" indent="-171450">
              <a:buFont typeface="Arial" panose="020B0604020202020204" pitchFamily="34" charset="0"/>
              <a:buChar char="•"/>
            </a:pPr>
            <a:endParaRPr lang="en-US" i="0" baseline="0" dirty="0" smtClean="0"/>
          </a:p>
          <a:p>
            <a:pPr marL="0" lvl="0" indent="0">
              <a:buFont typeface="Arial" panose="020B0604020202020204" pitchFamily="34" charset="0"/>
              <a:buNone/>
            </a:pPr>
            <a:r>
              <a:rPr lang="en-US" i="0" baseline="0" dirty="0" smtClean="0"/>
              <a:t>Identification of the bounded contexts starts by identification of the natural groupings or boundaries that almost always exist inside a domain.  </a:t>
            </a:r>
          </a:p>
          <a:p>
            <a:pPr marL="171450" lvl="0" indent="-171450">
              <a:buFont typeface="Arial" panose="020B0604020202020204" pitchFamily="34" charset="0"/>
              <a:buChar char="•"/>
            </a:pPr>
            <a:r>
              <a:rPr lang="en-US" i="0" baseline="0" dirty="0" smtClean="0"/>
              <a:t>Identification of the concepts within these boundaries and the definition of those concepts starts to build the ubiquitous language.  </a:t>
            </a:r>
          </a:p>
          <a:p>
            <a:pPr marL="171450" lvl="0" indent="-171450">
              <a:buFont typeface="Arial" panose="020B0604020202020204" pitchFamily="34" charset="0"/>
              <a:buChar char="•"/>
            </a:pPr>
            <a:r>
              <a:rPr lang="en-US" i="0" baseline="0" dirty="0" smtClean="0"/>
              <a:t>More importantly, this allows you to identify when the definition or behavior of a concept is not the same, and to </a:t>
            </a:r>
            <a:r>
              <a:rPr lang="en-US" i="1" baseline="0" dirty="0" smtClean="0"/>
              <a:t>segregate these differences out into different bounded contexts.  </a:t>
            </a:r>
          </a:p>
          <a:p>
            <a:pPr marL="171450" lvl="0" indent="-171450">
              <a:buFont typeface="Arial" panose="020B0604020202020204" pitchFamily="34" charset="0"/>
              <a:buChar char="•"/>
            </a:pPr>
            <a:r>
              <a:rPr lang="en-US" i="0" baseline="0" dirty="0" smtClean="0"/>
              <a:t>When you are finished, each bounded context will contain its own ubiquitous language, with all of the “things” in that context having only one definition and one behavior.  </a:t>
            </a:r>
          </a:p>
          <a:p>
            <a:pPr marL="0" lvl="0" indent="0">
              <a:buFont typeface="Arial" panose="020B0604020202020204" pitchFamily="34" charset="0"/>
              <a:buNone/>
            </a:pPr>
            <a:endParaRPr lang="en-US" i="0" baseline="0" dirty="0" smtClean="0"/>
          </a:p>
          <a:p>
            <a:pPr marL="0" lvl="0" indent="0">
              <a:buFont typeface="Arial" panose="020B0604020202020204" pitchFamily="34" charset="0"/>
              <a:buNone/>
            </a:pPr>
            <a:r>
              <a:rPr lang="en-US" i="0" baseline="0" dirty="0" smtClean="0"/>
              <a:t>For example, it would not be good design to include shipping and billing functions in the same bounded context when customer has multiple meanings  and different behaviors.  </a:t>
            </a:r>
          </a:p>
          <a:p>
            <a:pPr marL="0" lvl="0" indent="0">
              <a:buFont typeface="Arial" panose="020B0604020202020204" pitchFamily="34" charset="0"/>
              <a:buNone/>
            </a:pPr>
            <a:endParaRPr lang="en-US" i="0" baseline="0" dirty="0" smtClean="0"/>
          </a:p>
          <a:p>
            <a:pPr marL="0" lvl="0" indent="0">
              <a:buFont typeface="Arial" panose="020B0604020202020204" pitchFamily="34" charset="0"/>
              <a:buNone/>
            </a:pPr>
            <a:r>
              <a:rPr lang="en-US" i="0" baseline="0" dirty="0" smtClean="0"/>
              <a:t>It is important to realize that within a single domain there will likely be many bounded contexts.  </a:t>
            </a:r>
            <a:r>
              <a:rPr lang="en-US" i="0" u="sng" baseline="0" dirty="0" smtClean="0"/>
              <a:t>Each bounded context </a:t>
            </a:r>
            <a:r>
              <a:rPr lang="en-US" b="1" i="1" u="sng" baseline="0" dirty="0" smtClean="0"/>
              <a:t>must</a:t>
            </a:r>
            <a:r>
              <a:rPr lang="en-US" b="0" i="0" u="sng" baseline="0" dirty="0" smtClean="0"/>
              <a:t> have a single definition and behavior for all the terms and “things” within that context.  </a:t>
            </a:r>
          </a:p>
          <a:p>
            <a:pPr marL="0" lvl="0" indent="0">
              <a:buFont typeface="Arial" panose="020B0604020202020204" pitchFamily="34" charset="0"/>
              <a:buNone/>
            </a:pPr>
            <a:endParaRPr lang="en-US" b="0" i="0" baseline="0" dirty="0" smtClean="0"/>
          </a:p>
          <a:p>
            <a:pPr marL="0" lvl="0" indent="0">
              <a:buFont typeface="Arial" panose="020B0604020202020204" pitchFamily="34" charset="0"/>
              <a:buNone/>
            </a:pPr>
            <a:r>
              <a:rPr lang="en-US" b="0" i="0" baseline="0" dirty="0" smtClean="0"/>
              <a:t>Don’t worry about how information is shared across contexts yet, that is addressed in a future section.</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14</a:t>
            </a:fld>
            <a:endParaRPr lang="en-US"/>
          </a:p>
        </p:txBody>
      </p:sp>
    </p:spTree>
    <p:extLst>
      <p:ext uri="{BB962C8B-B14F-4D97-AF65-F5344CB8AC3E}">
        <p14:creationId xmlns:p14="http://schemas.microsoft.com/office/powerpoint/2010/main" val="78523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bounded context that represents the organizations value proposition, or the context of the business that sets the business apart</a:t>
            </a:r>
            <a:r>
              <a:rPr lang="en-US" baseline="0" dirty="0" smtClean="0"/>
              <a:t> from others and is the competitive advantage, is called the core domain.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15</a:t>
            </a:fld>
            <a:endParaRPr lang="en-US"/>
          </a:p>
        </p:txBody>
      </p:sp>
    </p:spTree>
    <p:extLst>
      <p:ext uri="{BB962C8B-B14F-4D97-AF65-F5344CB8AC3E}">
        <p14:creationId xmlns:p14="http://schemas.microsoft.com/office/powerpoint/2010/main" val="2218137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Language</a:t>
            </a:r>
            <a:r>
              <a:rPr lang="en-US" baseline="0" dirty="0" smtClean="0"/>
              <a:t> is a way of grouping all of the terminology, concepts, and their meanings.  </a:t>
            </a:r>
          </a:p>
          <a:p>
            <a:pPr marL="628650" lvl="1" indent="-171450">
              <a:buFont typeface="Arial" panose="020B0604020202020204" pitchFamily="34" charset="0"/>
              <a:buChar char="•"/>
            </a:pPr>
            <a:r>
              <a:rPr lang="en-US" dirty="0" smtClean="0"/>
              <a:t>The ubiquitous language is simply a single, common, strictly defined, rigorous “language” within a single bounded context.  </a:t>
            </a:r>
          </a:p>
          <a:p>
            <a:pPr marL="628650" lvl="1" indent="-171450">
              <a:buFont typeface="Arial" panose="020B0604020202020204" pitchFamily="34" charset="0"/>
              <a:buChar char="•"/>
            </a:pPr>
            <a:r>
              <a:rPr lang="en-US" baseline="0" dirty="0" smtClean="0"/>
              <a:t>The word ubiquitous means to be everywhere at all times, or omnipresent.  </a:t>
            </a:r>
          </a:p>
          <a:p>
            <a:pPr marL="0" lvl="0" indent="0">
              <a:buFontTx/>
              <a:buNone/>
            </a:pPr>
            <a:endParaRPr lang="en-US" baseline="0" dirty="0" smtClean="0"/>
          </a:p>
          <a:p>
            <a:pPr marL="0" lvl="0" indent="0">
              <a:buFontTx/>
              <a:buNone/>
            </a:pPr>
            <a:r>
              <a:rPr lang="en-US" baseline="0" dirty="0" smtClean="0"/>
              <a:t>Within a bounded context, the language of that context is used everywhere at all times.  You do not switch to using different terms or different meanings of the same term at different places in the same bounded context.  If you find that you need to do that, then the bounded context may not be defined correctly, the concept needs to be in a different bounded context, or you do not have the correct understanding of the concept.</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16</a:t>
            </a:fld>
            <a:endParaRPr lang="en-US"/>
          </a:p>
        </p:txBody>
      </p:sp>
    </p:spTree>
    <p:extLst>
      <p:ext uri="{BB962C8B-B14F-4D97-AF65-F5344CB8AC3E}">
        <p14:creationId xmlns:p14="http://schemas.microsoft.com/office/powerpoint/2010/main" val="236839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two or more bounded contexts need to exchange information,</a:t>
            </a:r>
            <a:r>
              <a:rPr lang="en-US" baseline="0" dirty="0" smtClean="0"/>
              <a:t> a context mapping must be performed.  </a:t>
            </a:r>
          </a:p>
          <a:p>
            <a:pPr marL="628650" lvl="1" indent="-171450">
              <a:buFont typeface="Arial" panose="020B0604020202020204" pitchFamily="34" charset="0"/>
              <a:buChar char="•"/>
            </a:pPr>
            <a:r>
              <a:rPr lang="en-US" baseline="0" dirty="0" smtClean="0"/>
              <a:t>This determines how the concepts are shared or transferred between the different bounded contexts.  </a:t>
            </a:r>
          </a:p>
          <a:p>
            <a:pPr marL="457200" lvl="1" indent="0">
              <a:buFont typeface="Arial" panose="020B0604020202020204" pitchFamily="34" charset="0"/>
              <a:buNone/>
            </a:pPr>
            <a:endParaRPr lang="en-US" baseline="0" dirty="0" smtClean="0"/>
          </a:p>
          <a:p>
            <a:r>
              <a:rPr lang="en-US" baseline="0" dirty="0" smtClean="0"/>
              <a:t>There are many ways that this mapping can be performed and there is an entire section devoted to just this topic.  </a:t>
            </a:r>
          </a:p>
          <a:p>
            <a:r>
              <a:rPr lang="en-US" baseline="0" dirty="0" smtClean="0"/>
              <a:t>However, the problem boils down to </a:t>
            </a:r>
            <a:r>
              <a:rPr lang="en-US" i="1" u="sng" baseline="0" dirty="0" smtClean="0"/>
              <a:t>how to share information between two contexts where the definition of that information may be different? </a:t>
            </a:r>
            <a:r>
              <a:rPr lang="en-US" i="0" u="none" baseline="0" dirty="0" smtClean="0"/>
              <a:t> Remember, within a single domain there will likely be several different bounded contexts.  That is the norm.  So, exchanging information between contexts is also a normal practice.  </a:t>
            </a:r>
          </a:p>
          <a:p>
            <a:endParaRPr lang="en-US" i="0" u="none" baseline="0" dirty="0" smtClean="0"/>
          </a:p>
          <a:p>
            <a:r>
              <a:rPr lang="en-US" i="0" u="none" baseline="0" dirty="0" smtClean="0"/>
              <a:t>There are several “patterns” of design that can be employed to address this need, and that is covered in a future section.  </a:t>
            </a:r>
            <a:endParaRPr lang="en-US" i="1" u="sng"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17</a:t>
            </a:fld>
            <a:endParaRPr lang="en-US"/>
          </a:p>
        </p:txBody>
      </p:sp>
    </p:spTree>
    <p:extLst>
      <p:ext uri="{BB962C8B-B14F-4D97-AF65-F5344CB8AC3E}">
        <p14:creationId xmlns:p14="http://schemas.microsoft.com/office/powerpoint/2010/main" val="2163758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Entities are the unique, atomic, individually</a:t>
            </a:r>
            <a:r>
              <a:rPr lang="en-US" baseline="0" dirty="0" smtClean="0"/>
              <a:t> identifiable and typed objects that exist in the domain model.  </a:t>
            </a:r>
          </a:p>
          <a:p>
            <a:pPr marL="628650" lvl="1" indent="-171450">
              <a:buFont typeface="Arial" panose="020B0604020202020204" pitchFamily="34" charset="0"/>
              <a:buChar char="•"/>
            </a:pPr>
            <a:r>
              <a:rPr lang="en-US" baseline="0" dirty="0" smtClean="0"/>
              <a:t>An instance of an entity is uniquely identified from all other entities of the same or different type.  No two entities will have the same identity.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MUTABLE: An entities state will normally change as the entity is operated upon.  This is called a mutable (changeable) entity.  This is the normal case.</a:t>
            </a:r>
            <a:endParaRPr lang="en-US" dirty="0" smtClean="0"/>
          </a:p>
          <a:p>
            <a:endParaRPr lang="en-US" baseline="0" dirty="0" smtClean="0"/>
          </a:p>
          <a:p>
            <a:r>
              <a:rPr lang="en-US" baseline="0" dirty="0" smtClean="0"/>
              <a:t>IMMUTABLE: An entity can represent an object where the state of that object does not change, or changes so infrequently that it essentially is read-only.  This is called an immutable (un-changing) entity.  </a:t>
            </a:r>
          </a:p>
          <a:p>
            <a:r>
              <a:rPr lang="en-US" baseline="0" dirty="0" smtClean="0"/>
              <a:t>An example of an immutable entity may be lookup values, such as time zones, zip codes, currencies, or languages.  An entity must have an identity, so even an immutable entity must be uniquely identifiable. </a:t>
            </a:r>
          </a:p>
          <a:p>
            <a:endParaRPr lang="en-US" baseline="0" dirty="0" smtClean="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18</a:t>
            </a:fld>
            <a:endParaRPr lang="en-US"/>
          </a:p>
        </p:txBody>
      </p:sp>
    </p:spTree>
    <p:extLst>
      <p:ext uri="{BB962C8B-B14F-4D97-AF65-F5344CB8AC3E}">
        <p14:creationId xmlns:p14="http://schemas.microsoft.com/office/powerpoint/2010/main" val="3000221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Aggregates are collections of one or more entities</a:t>
            </a:r>
            <a:r>
              <a:rPr lang="en-US" baseline="0" dirty="0" smtClean="0"/>
              <a:t> that collectively represent a single concept.  </a:t>
            </a:r>
          </a:p>
          <a:p>
            <a:pPr marL="628650" lvl="1" indent="-171450">
              <a:buFont typeface="Arial" panose="020B0604020202020204" pitchFamily="34" charset="0"/>
              <a:buChar char="•"/>
            </a:pPr>
            <a:r>
              <a:rPr lang="en-US" baseline="0" dirty="0" smtClean="0"/>
              <a:t>For example, in the on-line sales domain, the concept of an order may actually be represented by a collection of entities that implement that concept.  </a:t>
            </a:r>
          </a:p>
          <a:p>
            <a:pPr marL="628650" lvl="1" indent="-171450">
              <a:buFont typeface="Arial" panose="020B0604020202020204" pitchFamily="34" charset="0"/>
              <a:buChar char="•"/>
            </a:pPr>
            <a:r>
              <a:rPr lang="en-US" baseline="0" dirty="0" smtClean="0"/>
              <a:t>There will be one, and only one object in the aggregate that exposes all of the behavior of the aggregate.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This object is called the Root Entity.  </a:t>
            </a:r>
          </a:p>
          <a:p>
            <a:pPr marL="628650" lvl="1" indent="-171450">
              <a:buFont typeface="Arial" panose="020B0604020202020204" pitchFamily="34" charset="0"/>
              <a:buChar char="•"/>
            </a:pPr>
            <a:r>
              <a:rPr lang="en-US" baseline="0" dirty="0" smtClean="0"/>
              <a:t>In the example above, the class in orange, named “Order”, is the root entity of the order aggregate. </a:t>
            </a:r>
          </a:p>
          <a:p>
            <a:pPr marL="628650" lvl="1" indent="-171450">
              <a:buFont typeface="Arial" panose="020B0604020202020204" pitchFamily="34" charset="0"/>
              <a:buChar char="•"/>
            </a:pPr>
            <a:r>
              <a:rPr lang="en-US" baseline="0" dirty="0" smtClean="0"/>
              <a:t>It is important that an aggregate by a transactional consistency boundary.  </a:t>
            </a:r>
          </a:p>
          <a:p>
            <a:pPr marL="628650" lvl="1" indent="-171450">
              <a:buFont typeface="Arial" panose="020B0604020202020204" pitchFamily="34" charset="0"/>
              <a:buChar char="•"/>
            </a:pPr>
            <a:r>
              <a:rPr lang="en-US" baseline="0" dirty="0" smtClean="0"/>
              <a:t>The entities within an aggregate must all change in a consistent way such that the state of the aggregate as a whole is always consistent.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19</a:t>
            </a:fld>
            <a:endParaRPr lang="en-US"/>
          </a:p>
        </p:txBody>
      </p:sp>
    </p:spTree>
    <p:extLst>
      <p:ext uri="{BB962C8B-B14F-4D97-AF65-F5344CB8AC3E}">
        <p14:creationId xmlns:p14="http://schemas.microsoft.com/office/powerpoint/2010/main" val="35061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a:t>
            </a:fld>
            <a:endParaRPr lang="en-US" dirty="0"/>
          </a:p>
        </p:txBody>
      </p:sp>
    </p:spTree>
    <p:extLst>
      <p:ext uri="{BB962C8B-B14F-4D97-AF65-F5344CB8AC3E}">
        <p14:creationId xmlns:p14="http://schemas.microsoft.com/office/powerpoint/2010/main" val="1947903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Invariants are defined by business rules that dictate the behavior of the aggregates.  </a:t>
            </a:r>
          </a:p>
          <a:p>
            <a:pPr marL="628650" lvl="1" indent="-171450">
              <a:buFont typeface="Arial" panose="020B0604020202020204" pitchFamily="34" charset="0"/>
              <a:buChar char="•"/>
            </a:pPr>
            <a:r>
              <a:rPr lang="en-US" baseline="0" dirty="0" smtClean="0"/>
              <a:t>For example, it may be a business rule that any order placed to an AFO or FPO address must get a 10% military discount.  </a:t>
            </a:r>
          </a:p>
          <a:p>
            <a:pPr marL="628650" lvl="1" indent="-171450">
              <a:buFont typeface="Arial" panose="020B0604020202020204" pitchFamily="34" charset="0"/>
              <a:buChar char="•"/>
            </a:pPr>
            <a:r>
              <a:rPr lang="en-US" baseline="0" dirty="0" smtClean="0"/>
              <a:t>If the address is later changed to a non AFO/FPO address, the military discount is removed.  </a:t>
            </a:r>
          </a:p>
          <a:p>
            <a:pPr marL="628650" lvl="1" indent="-171450">
              <a:buFont typeface="Arial" panose="020B0604020202020204" pitchFamily="34" charset="0"/>
              <a:buChar char="•"/>
            </a:pPr>
            <a:r>
              <a:rPr lang="en-US" baseline="0" dirty="0" smtClean="0"/>
              <a:t>This behavior is encapsulated into the aggregate and is defined by the business domain.</a:t>
            </a:r>
          </a:p>
          <a:p>
            <a:endParaRPr lang="en-US" baseline="0" dirty="0" smtClean="0"/>
          </a:p>
          <a:p>
            <a:r>
              <a:rPr lang="en-US" baseline="0" dirty="0" smtClean="0"/>
              <a:t>This type of business rule is called a “</a:t>
            </a:r>
            <a:r>
              <a:rPr lang="en-US" i="1" baseline="0" dirty="0" smtClean="0"/>
              <a:t>business invariant</a:t>
            </a:r>
            <a:r>
              <a:rPr lang="en-US" baseline="0" dirty="0" smtClean="0"/>
              <a:t>” because it is always applied, and must always be consistent.  </a:t>
            </a:r>
          </a:p>
          <a:p>
            <a:pPr marL="628650" lvl="1" indent="-171450">
              <a:buFont typeface="Arial" panose="020B0604020202020204" pitchFamily="34" charset="0"/>
              <a:buChar char="•"/>
            </a:pPr>
            <a:r>
              <a:rPr lang="en-US" baseline="0" dirty="0" smtClean="0"/>
              <a:t>The rule and the effect are invariant, in that they are not sometimes applied and other times not.  They are always applied. </a:t>
            </a:r>
          </a:p>
          <a:p>
            <a:r>
              <a:rPr lang="en-US" baseline="0" dirty="0" smtClean="0"/>
              <a:t> </a:t>
            </a:r>
          </a:p>
          <a:p>
            <a:r>
              <a:rPr lang="en-US" baseline="0" dirty="0" smtClean="0"/>
              <a:t>It is </a:t>
            </a:r>
            <a:r>
              <a:rPr lang="en-US" b="1" i="1" baseline="0" dirty="0" smtClean="0"/>
              <a:t>VERY</a:t>
            </a:r>
            <a:r>
              <a:rPr lang="en-US" b="0" i="0" baseline="0" dirty="0" smtClean="0"/>
              <a:t> important that an aggregate and the invariants implemented within the aggregate always maintain transactional consistency.  Any change to the aggregate must change all of the entities that make up the aggregate, and apply all of the invariants, or do nothing at all.  </a:t>
            </a:r>
            <a:r>
              <a:rPr lang="en-US" b="1" i="1" baseline="0" dirty="0" smtClean="0"/>
              <a:t>Partial updates are not allowed. </a:t>
            </a:r>
          </a:p>
          <a:p>
            <a:endParaRPr lang="en-US" baseline="0" dirty="0" smtClean="0"/>
          </a:p>
          <a:p>
            <a:r>
              <a:rPr lang="en-US" baseline="0" dirty="0" smtClean="0"/>
              <a:t>There are several rules of thumb that should be considered when designing an aggregate.  These are:</a:t>
            </a:r>
          </a:p>
          <a:p>
            <a:pPr marL="685800" lvl="1" indent="-228600">
              <a:buFont typeface="+mj-lt"/>
              <a:buAutoNum type="arabicPeriod"/>
            </a:pPr>
            <a:r>
              <a:rPr lang="en-US" baseline="0" dirty="0" smtClean="0"/>
              <a:t>Protect business invariants within an aggregate boundary.  Behaviors where the state of entities varies by operations performed on the aggregate should be performed within the aggregate.</a:t>
            </a:r>
          </a:p>
          <a:p>
            <a:pPr marL="685800" lvl="1" indent="-228600">
              <a:buFont typeface="+mj-lt"/>
              <a:buAutoNum type="arabicPeriod"/>
            </a:pPr>
            <a:r>
              <a:rPr lang="en-US" baseline="0" dirty="0" smtClean="0"/>
              <a:t>Keep aggregates small, if possible,</a:t>
            </a:r>
          </a:p>
          <a:p>
            <a:pPr marL="685800" lvl="1" indent="-228600">
              <a:buFont typeface="+mj-lt"/>
              <a:buAutoNum type="arabicPeriod"/>
            </a:pPr>
            <a:r>
              <a:rPr lang="en-US" baseline="0" dirty="0" smtClean="0"/>
              <a:t>Aggregates can reference other aggregates, but do so only by their identities.  Doing direct references (such as in-memory) causes coupling that makes consistency and isolation difficult or impossible.</a:t>
            </a:r>
          </a:p>
          <a:p>
            <a:pPr marL="685800" lvl="1" indent="-228600">
              <a:buFont typeface="+mj-lt"/>
              <a:buAutoNum type="arabicPeriod"/>
            </a:pPr>
            <a:r>
              <a:rPr lang="en-US" baseline="0" dirty="0" smtClean="0"/>
              <a:t>Aggregates always employ transactional consistency.  This means that all entities and invariants that comprise a single aggregate must always change state and maintain consistency in a transactional way.</a:t>
            </a:r>
          </a:p>
          <a:p>
            <a:pPr marL="685800" lvl="1" indent="-228600">
              <a:buFont typeface="+mj-lt"/>
              <a:buAutoNum type="arabicPeriod"/>
            </a:pPr>
            <a:r>
              <a:rPr lang="en-US" baseline="0" dirty="0" smtClean="0"/>
              <a:t>Update other aggregates using </a:t>
            </a:r>
            <a:r>
              <a:rPr lang="en-US" b="1" i="1" baseline="0" dirty="0" smtClean="0"/>
              <a:t>eventual</a:t>
            </a:r>
            <a:r>
              <a:rPr lang="en-US" i="0" baseline="0" dirty="0" smtClean="0"/>
              <a:t> consistency.  We’ll talk more about this in events.</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20</a:t>
            </a:fld>
            <a:endParaRPr lang="en-US"/>
          </a:p>
        </p:txBody>
      </p:sp>
    </p:spTree>
    <p:extLst>
      <p:ext uri="{BB962C8B-B14F-4D97-AF65-F5344CB8AC3E}">
        <p14:creationId xmlns:p14="http://schemas.microsoft.com/office/powerpoint/2010/main" val="535812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objects may be included into an aggregate and</a:t>
            </a:r>
            <a:r>
              <a:rPr lang="en-US" baseline="0" dirty="0" smtClean="0"/>
              <a:t> are used to describe or provide additional meaning to entities within the aggregate.  </a:t>
            </a:r>
          </a:p>
          <a:p>
            <a:pPr marL="171450" indent="-171450">
              <a:buFont typeface="Arial" panose="020B0604020202020204" pitchFamily="34" charset="0"/>
              <a:buChar char="•"/>
            </a:pPr>
            <a:r>
              <a:rPr lang="en-US" baseline="0" dirty="0" smtClean="0"/>
              <a:t>Value objects are immutable, meaning that their state does not change.  </a:t>
            </a:r>
          </a:p>
          <a:p>
            <a:pPr marL="171450" indent="-171450">
              <a:buFont typeface="Arial" panose="020B0604020202020204" pitchFamily="34" charset="0"/>
              <a:buChar char="•"/>
            </a:pPr>
            <a:r>
              <a:rPr lang="en-US" baseline="0" dirty="0" smtClean="0"/>
              <a:t>For example, the order aggregate that we saw earlier might contain a reference to the customer’s time zone.  In this case, it could be modeled as a value object that contains the time zone value of the customer.  It is immutable during the life of the order because the time zone itself cannot change (the customer could be changed to a different time zone, but a specific time zone will not change it’s displacement from GMT, for example).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21</a:t>
            </a:fld>
            <a:endParaRPr lang="en-US"/>
          </a:p>
        </p:txBody>
      </p:sp>
    </p:spTree>
    <p:extLst>
      <p:ext uri="{BB962C8B-B14F-4D97-AF65-F5344CB8AC3E}">
        <p14:creationId xmlns:p14="http://schemas.microsoft.com/office/powerpoint/2010/main" val="2058533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business activity occurs within a context, that context can create an event to</a:t>
            </a:r>
            <a:r>
              <a:rPr lang="en-US" baseline="0" dirty="0" smtClean="0"/>
              <a:t> indicate that operation or state change.  </a:t>
            </a:r>
          </a:p>
          <a:p>
            <a:pPr marL="628650" lvl="1" indent="-171450">
              <a:buFont typeface="Arial" panose="020B0604020202020204" pitchFamily="34" charset="0"/>
              <a:buChar char="•"/>
            </a:pPr>
            <a:r>
              <a:rPr lang="en-US" baseline="0" dirty="0" smtClean="0"/>
              <a:t>The event could be received and processed by other contexts, either in order (causal) or to propagate a change (eventual).  </a:t>
            </a:r>
          </a:p>
          <a:p>
            <a:pPr marL="0" lvl="0" indent="0">
              <a:buFontTx/>
              <a:buNone/>
            </a:pPr>
            <a:r>
              <a:rPr lang="en-US" baseline="0" dirty="0" smtClean="0"/>
              <a:t>Within each bounded context the aggregates are </a:t>
            </a:r>
            <a:r>
              <a:rPr lang="en-US" baseline="0" dirty="0" err="1" smtClean="0"/>
              <a:t>transactionally</a:t>
            </a:r>
            <a:r>
              <a:rPr lang="en-US" baseline="0" dirty="0" smtClean="0"/>
              <a:t> consistent, meaning that any state change to any entity within the aggregate that requires changes to other entities in that same aggregate are performed in the same transactional boundary.  </a:t>
            </a:r>
          </a:p>
          <a:p>
            <a:pPr marL="628650" lvl="1" indent="-171450">
              <a:buFont typeface="Arial" panose="020B0604020202020204" pitchFamily="34" charset="0"/>
              <a:buChar char="•"/>
            </a:pPr>
            <a:r>
              <a:rPr lang="en-US" baseline="0" dirty="0" smtClean="0"/>
              <a:t>This ensures that the aggregate is always in a consistent state. </a:t>
            </a:r>
          </a:p>
          <a:p>
            <a:endParaRPr lang="en-US" baseline="0" dirty="0" smtClean="0"/>
          </a:p>
          <a:p>
            <a:r>
              <a:rPr lang="en-US" baseline="0" dirty="0" smtClean="0"/>
              <a:t>Contexts use events to signal significant occurrences, which may trigger changes in aggregates in the same or different contexts.  </a:t>
            </a:r>
          </a:p>
          <a:p>
            <a:pPr marL="628650" lvl="1" indent="-171450">
              <a:buFont typeface="Arial" panose="020B0604020202020204" pitchFamily="34" charset="0"/>
              <a:buChar char="•"/>
            </a:pPr>
            <a:r>
              <a:rPr lang="en-US" baseline="0" dirty="0" smtClean="0"/>
              <a:t>Additionally, the events are recorded and associated with the aggregate that caused the emission of the event.  This provides a complete history of everything that occurred on that aggregate over its lifetime. </a:t>
            </a:r>
          </a:p>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22</a:t>
            </a:fld>
            <a:endParaRPr lang="en-US"/>
          </a:p>
        </p:txBody>
      </p:sp>
    </p:spTree>
    <p:extLst>
      <p:ext uri="{BB962C8B-B14F-4D97-AF65-F5344CB8AC3E}">
        <p14:creationId xmlns:p14="http://schemas.microsoft.com/office/powerpoint/2010/main" val="3315509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concept of a transaction only has meaning within a specific context, and then only within a single aggregate.  When something happens inside a context, that context generates events to record the occurrence.  </a:t>
            </a:r>
          </a:p>
          <a:p>
            <a:pPr marL="628650" lvl="1" indent="-171450">
              <a:buFont typeface="Arial" panose="020B0604020202020204" pitchFamily="34" charset="0"/>
              <a:buChar char="•"/>
            </a:pPr>
            <a:r>
              <a:rPr lang="en-US" baseline="0" dirty="0" smtClean="0"/>
              <a:t>These events are published, and any context that is interested in them can receive them and take appropriate actions.  </a:t>
            </a:r>
          </a:p>
          <a:p>
            <a:pPr marL="628650" lvl="1" indent="-171450">
              <a:buFont typeface="Arial" panose="020B0604020202020204" pitchFamily="34" charset="0"/>
              <a:buChar char="•"/>
            </a:pPr>
            <a:r>
              <a:rPr lang="en-US" baseline="0" dirty="0" smtClean="0"/>
              <a:t>This ripple effect using events means that there is a slight delay before all of the bounded contexts get a chance to process the change, so they are </a:t>
            </a:r>
            <a:r>
              <a:rPr lang="en-US" i="1" baseline="0" dirty="0" smtClean="0"/>
              <a:t>eventually consistent</a:t>
            </a:r>
            <a:r>
              <a:rPr lang="en-US" i="0" baseline="0" dirty="0" smtClean="0"/>
              <a:t>.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23</a:t>
            </a:fld>
            <a:endParaRPr lang="en-US"/>
          </a:p>
        </p:txBody>
      </p:sp>
    </p:spTree>
    <p:extLst>
      <p:ext uri="{BB962C8B-B14F-4D97-AF65-F5344CB8AC3E}">
        <p14:creationId xmlns:p14="http://schemas.microsoft.com/office/powerpoint/2010/main" val="899832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Causal (as in cause and effect) consistency has</a:t>
            </a:r>
            <a:r>
              <a:rPr lang="en-US" baseline="0" dirty="0" smtClean="0"/>
              <a:t> meaning in the order of the events.  This means that the events must be managed in some way to ensure that the order is maintained. </a:t>
            </a:r>
          </a:p>
          <a:p>
            <a:pPr marL="628650" lvl="1" indent="-171450">
              <a:buFont typeface="Arial" panose="020B0604020202020204" pitchFamily="34" charset="0"/>
              <a:buChar char="•"/>
            </a:pPr>
            <a:r>
              <a:rPr lang="en-US" baseline="0" dirty="0" smtClean="0"/>
              <a:t> Changing the order of the events changes the meaning, and would result in incorrect behavior.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24</a:t>
            </a:fld>
            <a:endParaRPr lang="en-US"/>
          </a:p>
        </p:txBody>
      </p:sp>
    </p:spTree>
    <p:extLst>
      <p:ext uri="{BB962C8B-B14F-4D97-AF65-F5344CB8AC3E}">
        <p14:creationId xmlns:p14="http://schemas.microsoft.com/office/powerpoint/2010/main" val="1006239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is a collection of design </a:t>
            </a:r>
            <a:r>
              <a:rPr lang="en-US" b="1" i="1" dirty="0" smtClean="0"/>
              <a:t>tools</a:t>
            </a:r>
            <a:r>
              <a:rPr lang="en-US" dirty="0" smtClean="0"/>
              <a:t> and techniques to document the design of software systems,</a:t>
            </a:r>
            <a:r>
              <a:rPr lang="en-US" baseline="0" dirty="0" smtClean="0"/>
              <a:t> </a:t>
            </a:r>
            <a:r>
              <a:rPr lang="en-US" dirty="0" smtClean="0"/>
              <a:t>and the </a:t>
            </a:r>
            <a:r>
              <a:rPr lang="en-US" b="1" i="1" dirty="0" smtClean="0"/>
              <a:t>standards</a:t>
            </a:r>
            <a:r>
              <a:rPr lang="en-US" dirty="0" smtClean="0"/>
              <a:t> for how to describe them.  </a:t>
            </a:r>
          </a:p>
          <a:p>
            <a:pPr marL="628650" lvl="1" indent="-171450">
              <a:buFont typeface="Arial" panose="020B0604020202020204" pitchFamily="34" charset="0"/>
              <a:buChar char="•"/>
            </a:pPr>
            <a:r>
              <a:rPr lang="en-US" dirty="0" smtClean="0"/>
              <a:t>It does not mandate or prescribe any specific methodology</a:t>
            </a:r>
          </a:p>
          <a:p>
            <a:pPr marL="628650" lvl="1" indent="-171450">
              <a:buFont typeface="Arial" panose="020B0604020202020204" pitchFamily="34" charset="0"/>
              <a:buChar char="•"/>
            </a:pPr>
            <a:r>
              <a:rPr lang="en-US" dirty="0" smtClean="0"/>
              <a:t>It can be used effectively with agile or waterfall methodologies,</a:t>
            </a:r>
            <a:r>
              <a:rPr lang="en-US" baseline="0" dirty="0" smtClean="0"/>
              <a:t> and with any type of design approach.  </a:t>
            </a:r>
          </a:p>
          <a:p>
            <a:pPr marL="628650" lvl="1" indent="-171450">
              <a:buFont typeface="Arial" panose="020B0604020202020204" pitchFamily="34" charset="0"/>
              <a:buChar char="•"/>
            </a:pPr>
            <a:r>
              <a:rPr lang="en-US" baseline="0" dirty="0" smtClean="0"/>
              <a:t>It is frequently used with DDD because of the power, popularity, and ease of using UML to describe the domain model.</a:t>
            </a:r>
            <a:r>
              <a:rPr lang="en-US" dirty="0" smtClean="0"/>
              <a:t>  </a:t>
            </a:r>
          </a:p>
          <a:p>
            <a:endParaRPr lang="en-US" dirty="0" smtClean="0"/>
          </a:p>
          <a:p>
            <a:r>
              <a:rPr lang="en-US" dirty="0" smtClean="0"/>
              <a:t>A UML practitioner needs to learn how to use the UML tools just as a carpenter learns how to use the different tools in their toolbox, then apply the correct tools to the job at hand.  </a:t>
            </a:r>
          </a:p>
          <a:p>
            <a:pPr marL="628650" lvl="1" indent="-171450">
              <a:buFont typeface="Arial" panose="020B0604020202020204" pitchFamily="34" charset="0"/>
              <a:buChar char="•"/>
            </a:pPr>
            <a:r>
              <a:rPr lang="en-US" dirty="0" smtClean="0"/>
              <a:t>Also</a:t>
            </a:r>
            <a:r>
              <a:rPr lang="en-US" baseline="0" dirty="0" smtClean="0"/>
              <a:t> like a carpenter that drives a nail with a wrench, UML tools can often do multiple jobs and could be used “incorrectly.“ </a:t>
            </a:r>
          </a:p>
          <a:p>
            <a:pPr marL="628650" lvl="1" indent="-171450">
              <a:buFont typeface="Arial" panose="020B0604020202020204" pitchFamily="34" charset="0"/>
              <a:buChar char="•"/>
            </a:pPr>
            <a:r>
              <a:rPr lang="en-US" baseline="0" dirty="0" smtClean="0"/>
              <a:t>While many UML “purists” might disagree with this statement, it is generally more important to capture the knowledge and the design than to be 100% technically correct in UML.   As you gain more experience with UML and expand your repertoire,  your use of the language will get better.  That said, you should try to use UML correctly, because the power of UML, or any diagramming language, is the universally understood symbols and meanings.  If you use them incorrectly, you could confuse the users of the design materials.</a:t>
            </a:r>
          </a:p>
          <a:p>
            <a:pPr marL="628650" lvl="1" indent="-171450">
              <a:buFont typeface="Arial" panose="020B0604020202020204" pitchFamily="34" charset="0"/>
              <a:buChar char="•"/>
            </a:pPr>
            <a:r>
              <a:rPr lang="en-US" baseline="0" dirty="0" smtClean="0"/>
              <a:t>Learning how to use UML tools correctly will help you understand when to use which one, and how to use them better and be more effective with UML.</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28</a:t>
            </a:fld>
            <a:endParaRPr lang="en-US"/>
          </a:p>
        </p:txBody>
      </p:sp>
    </p:spTree>
    <p:extLst>
      <p:ext uri="{BB962C8B-B14F-4D97-AF65-F5344CB8AC3E}">
        <p14:creationId xmlns:p14="http://schemas.microsoft.com/office/powerpoint/2010/main" val="3529827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UML standard is quite large and detailed, but we will only focus on a few key</a:t>
            </a:r>
            <a:r>
              <a:rPr lang="en-US" baseline="0" dirty="0" smtClean="0"/>
              <a:t> diagram types.  </a:t>
            </a:r>
          </a:p>
          <a:p>
            <a:endParaRPr lang="en-US" baseline="0" dirty="0" smtClean="0"/>
          </a:p>
          <a:p>
            <a:r>
              <a:rPr lang="en-US" baseline="0" dirty="0" smtClean="0"/>
              <a:t>Also, there are aspects to these model types that we will not introduce to the reader.  They are useful in some situations, but for this course they would just tend to confuse the student.  The student can explore the different diagram types more if interested.</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29</a:t>
            </a:fld>
            <a:endParaRPr lang="en-US"/>
          </a:p>
        </p:txBody>
      </p:sp>
    </p:spTree>
    <p:extLst>
      <p:ext uri="{BB962C8B-B14F-4D97-AF65-F5344CB8AC3E}">
        <p14:creationId xmlns:p14="http://schemas.microsoft.com/office/powerpoint/2010/main" val="2751298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(Unified Modeling Language) was primarily</a:t>
            </a:r>
            <a:r>
              <a:rPr lang="en-US" baseline="0" dirty="0" smtClean="0"/>
              <a:t> designed to be easy to use and easy to draw, anywhere an analyst needs to draw a diagram.  It can be drawn easily by hand on paper (yes, even the back of a napkin), on a whiteboard/blackboard, or even using computer software tools.  </a:t>
            </a:r>
          </a:p>
          <a:p>
            <a:pPr marL="628650" lvl="1" indent="-171450">
              <a:buFont typeface="Arial" panose="020B0604020202020204" pitchFamily="34" charset="0"/>
              <a:buChar char="•"/>
            </a:pPr>
            <a:r>
              <a:rPr lang="en-US" baseline="0" dirty="0" smtClean="0"/>
              <a:t>Nearly any technical illustration package can draw UML diagrams.  There are special tools available that implement UML and provide far more checking, diagram cross references, and other advanced features.  However, these tools are not necessary to use UML, but they are good to have to improve productivity as part of a software development effort.</a:t>
            </a:r>
          </a:p>
          <a:p>
            <a:endParaRPr lang="en-US" baseline="0" dirty="0" smtClean="0"/>
          </a:p>
          <a:p>
            <a:r>
              <a:rPr lang="en-US" baseline="0" dirty="0" smtClean="0"/>
              <a:t>The old saying that a “picture is worth 1,000 words” is still true.  A picture using symbols that are well understood by everyone conveys a tremendous amount of information rapidly and with little or no misinterpretation.  It is one of the best ways to document design and results in the highest level of accuracy and speed.  A document can be misunderstood and if long and involved, may not even be read at all.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30</a:t>
            </a:fld>
            <a:endParaRPr lang="en-US"/>
          </a:p>
        </p:txBody>
      </p:sp>
    </p:spTree>
    <p:extLst>
      <p:ext uri="{BB962C8B-B14F-4D97-AF65-F5344CB8AC3E}">
        <p14:creationId xmlns:p14="http://schemas.microsoft.com/office/powerpoint/2010/main" val="4248724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other structural diagrams that can be used as well, such</a:t>
            </a:r>
            <a:r>
              <a:rPr lang="en-US" baseline="0" dirty="0" smtClean="0"/>
              <a:t> as the Package, Object, and Composite Structure diagrams.  However, in most projects, the Class, Component, and Deployment diagrams are the most widely used. </a:t>
            </a:r>
          </a:p>
          <a:p>
            <a:r>
              <a:rPr lang="en-US" baseline="0" dirty="0" smtClean="0"/>
              <a:t> </a:t>
            </a:r>
          </a:p>
          <a:p>
            <a:r>
              <a:rPr lang="en-US" b="1" baseline="0" dirty="0" smtClean="0"/>
              <a:t>Class diagrams </a:t>
            </a:r>
            <a:r>
              <a:rPr lang="en-US" baseline="0" dirty="0" smtClean="0"/>
              <a:t>shows the actual classes, their composition, and the relationships between the classes.  It shows inheritance hierarchy, interface implementation, methods, and attributes of the class.  It can show visibility of all of these elements as well (public, protected, private, </a:t>
            </a:r>
            <a:r>
              <a:rPr lang="en-US" baseline="0" dirty="0" err="1" smtClean="0"/>
              <a:t>etc</a:t>
            </a:r>
            <a:r>
              <a:rPr lang="en-US" baseline="0" dirty="0" smtClean="0"/>
              <a:t>).  It also shows composition, aggregation, and relationships between classes.  Class diagrams can be used to explain persistent data stores (especially OO data stores or when using mappings like ORM tools), as well as implementation details, conceptual designs, or anywhere you need to show program structure.</a:t>
            </a:r>
          </a:p>
          <a:p>
            <a:endParaRPr lang="en-US" baseline="0" dirty="0" smtClean="0"/>
          </a:p>
          <a:p>
            <a:r>
              <a:rPr lang="en-US" b="1" baseline="0" dirty="0" smtClean="0"/>
              <a:t>Component diagrams </a:t>
            </a:r>
            <a:r>
              <a:rPr lang="en-US" baseline="0" dirty="0" smtClean="0"/>
              <a:t>show the major functional components of the software system.  This does not necessarily represent the deployment, but rather the major functional parts and how they fit together.  This can be useful in a </a:t>
            </a:r>
            <a:r>
              <a:rPr lang="en-US" baseline="0" dirty="0" err="1" smtClean="0"/>
              <a:t>microService</a:t>
            </a:r>
            <a:r>
              <a:rPr lang="en-US" baseline="0" dirty="0" smtClean="0"/>
              <a:t> based design to document and identify the aggregates.</a:t>
            </a:r>
          </a:p>
          <a:p>
            <a:endParaRPr lang="en-US" baseline="0" dirty="0" smtClean="0"/>
          </a:p>
          <a:p>
            <a:r>
              <a:rPr lang="en-US" b="1" baseline="0" dirty="0" smtClean="0"/>
              <a:t>Deployment diagrams </a:t>
            </a:r>
            <a:r>
              <a:rPr lang="en-US" baseline="0" dirty="0" smtClean="0"/>
              <a:t>are used to show how and where the various parts of the system are actually deployed.  If there are major components that are deployed into separate runtime environments, and then collaborate with each other, this diagram can be used to depict that.</a:t>
            </a:r>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31</a:t>
            </a:fld>
            <a:endParaRPr lang="en-US"/>
          </a:p>
        </p:txBody>
      </p:sp>
    </p:spTree>
    <p:extLst>
      <p:ext uri="{BB962C8B-B14F-4D97-AF65-F5344CB8AC3E}">
        <p14:creationId xmlns:p14="http://schemas.microsoft.com/office/powerpoint/2010/main" val="4185084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1" dirty="0" smtClean="0"/>
              <a:t>class</a:t>
            </a:r>
            <a:r>
              <a:rPr lang="en-US" baseline="0" dirty="0" smtClean="0"/>
              <a:t> is drawn as a rectangle, with the name of the class at the top of the rectangle.  The name, attributes, and operations of the class are set off from each other using a horizontal line.  Thus the class rectangle is divided into three areas; the name, list of attributes, and list of operations.  </a:t>
            </a:r>
          </a:p>
          <a:p>
            <a:endParaRPr lang="en-US" baseline="0" dirty="0" smtClean="0"/>
          </a:p>
          <a:p>
            <a:r>
              <a:rPr lang="en-US" baseline="0" dirty="0" smtClean="0"/>
              <a:t>The attributes (or fields in Java) are shown as the visibility, then the name, a colon, and then the type of the field.  </a:t>
            </a:r>
          </a:p>
          <a:p>
            <a:r>
              <a:rPr lang="en-US" baseline="0" dirty="0" smtClean="0"/>
              <a:t>For example, “</a:t>
            </a:r>
            <a:r>
              <a:rPr lang="en-US" b="1" baseline="0" dirty="0" smtClean="0"/>
              <a:t>- </a:t>
            </a:r>
            <a:r>
              <a:rPr lang="en-US" b="1" baseline="0" dirty="0" err="1" smtClean="0"/>
              <a:t>firstName</a:t>
            </a:r>
            <a:r>
              <a:rPr lang="en-US" b="1" baseline="0" dirty="0" smtClean="0"/>
              <a:t>: String</a:t>
            </a:r>
            <a:r>
              <a:rPr lang="en-US" baseline="0" dirty="0" smtClean="0"/>
              <a:t>” means that the field named “</a:t>
            </a:r>
            <a:r>
              <a:rPr lang="en-US" baseline="0" dirty="0" err="1" smtClean="0"/>
              <a:t>firstName</a:t>
            </a:r>
            <a:r>
              <a:rPr lang="en-US" baseline="0" dirty="0" smtClean="0"/>
              <a:t>” is a String and it is private to the class.  </a:t>
            </a:r>
          </a:p>
          <a:p>
            <a:pPr marL="628650" lvl="1" indent="-171450">
              <a:buFont typeface="Arial" panose="020B0604020202020204" pitchFamily="34" charset="0"/>
              <a:buChar char="•"/>
            </a:pPr>
            <a:r>
              <a:rPr lang="en-US" baseline="0" dirty="0" smtClean="0"/>
              <a:t>Private and public are generally easy to remember because private uses a minus (-) and public uses a plus (+).  </a:t>
            </a:r>
          </a:p>
          <a:p>
            <a:pPr marL="628650" lvl="1" indent="-171450">
              <a:buFont typeface="Arial" panose="020B0604020202020204" pitchFamily="34" charset="0"/>
              <a:buChar char="•"/>
            </a:pPr>
            <a:r>
              <a:rPr lang="en-US" baseline="0" dirty="0" smtClean="0"/>
              <a:t>Or think of it as private fields are subtracted from the external view of the class, and public fields are added to the external view of the class.  This mnemonic or memory aid may help remember these symbols.</a:t>
            </a:r>
          </a:p>
          <a:p>
            <a:endParaRPr lang="en-US" baseline="0" dirty="0" smtClean="0"/>
          </a:p>
          <a:p>
            <a:r>
              <a:rPr lang="en-US" baseline="0" dirty="0" smtClean="0"/>
              <a:t>Operations (or methods in java) are shown in the last section of the class and are denoted as visibility, name, arguments (if any), colon, and return type (if any).  For example, the method “</a:t>
            </a:r>
            <a:r>
              <a:rPr lang="en-US" b="1" baseline="0" dirty="0" smtClean="0"/>
              <a:t>+ </a:t>
            </a:r>
            <a:r>
              <a:rPr lang="en-US" b="1" baseline="0" dirty="0" err="1" smtClean="0"/>
              <a:t>getName</a:t>
            </a:r>
            <a:r>
              <a:rPr lang="en-US" b="1" baseline="0" dirty="0" smtClean="0"/>
              <a:t>(): String</a:t>
            </a:r>
            <a:r>
              <a:rPr lang="en-US" baseline="0" dirty="0" smtClean="0"/>
              <a:t>” tells us that the method named “</a:t>
            </a:r>
            <a:r>
              <a:rPr lang="en-US" baseline="0" dirty="0" err="1" smtClean="0"/>
              <a:t>getName</a:t>
            </a:r>
            <a:r>
              <a:rPr lang="en-US" baseline="0" dirty="0" smtClean="0"/>
              <a:t>” takes no arguments (), is public visibility, and returns a String type.  Likewise, the declaration “</a:t>
            </a:r>
            <a:r>
              <a:rPr lang="en-US" b="1" baseline="0" dirty="0" smtClean="0"/>
              <a:t>+ </a:t>
            </a:r>
            <a:r>
              <a:rPr lang="en-US" b="1" baseline="0" dirty="0" err="1" smtClean="0"/>
              <a:t>setName</a:t>
            </a:r>
            <a:r>
              <a:rPr lang="en-US" b="1" baseline="0" dirty="0" smtClean="0"/>
              <a:t>(String, String)</a:t>
            </a:r>
            <a:r>
              <a:rPr lang="en-US" baseline="0" dirty="0" smtClean="0"/>
              <a:t>” is a public method named “</a:t>
            </a:r>
            <a:r>
              <a:rPr lang="en-US" baseline="0" dirty="0" err="1" smtClean="0"/>
              <a:t>setName</a:t>
            </a:r>
            <a:r>
              <a:rPr lang="en-US" baseline="0" dirty="0" smtClean="0"/>
              <a:t>” that takes two string arguments and returns nothing (void).</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32</a:t>
            </a:fld>
            <a:endParaRPr lang="en-US"/>
          </a:p>
        </p:txBody>
      </p:sp>
    </p:spTree>
    <p:extLst>
      <p:ext uri="{BB962C8B-B14F-4D97-AF65-F5344CB8AC3E}">
        <p14:creationId xmlns:p14="http://schemas.microsoft.com/office/powerpoint/2010/main" val="59076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a:t>
            </a:fld>
            <a:endParaRPr lang="en-US" dirty="0"/>
          </a:p>
        </p:txBody>
      </p:sp>
    </p:spTree>
    <p:extLst>
      <p:ext uri="{BB962C8B-B14F-4D97-AF65-F5344CB8AC3E}">
        <p14:creationId xmlns:p14="http://schemas.microsoft.com/office/powerpoint/2010/main" val="2465537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UML is designed to be easy to use and fast, unnecessary</a:t>
            </a:r>
            <a:r>
              <a:rPr lang="en-US" baseline="0" dirty="0" smtClean="0"/>
              <a:t> detail can be omitted and the diagrams can be drawn by hand.  If it is obvious to everyone participating in the analysis, things like type, visibility, and even arguments on operations may be omitted.  This makes it much easier to draw them quickly on a whiteboard, for example.  When entering the results of the analysis into whatever media is used to retain the design, these characteristics should be shown however.  Remember that other users after the analysis working session may not share your understanding, so for  the permanent record, these details should not be left out.</a:t>
            </a:r>
          </a:p>
          <a:p>
            <a:endParaRPr lang="en-US" baseline="0" dirty="0" smtClean="0"/>
          </a:p>
          <a:p>
            <a:r>
              <a:rPr lang="en-US" baseline="0" dirty="0" smtClean="0"/>
              <a:t>In this hand drawn class, the class name is clearly understood to be Employee and it is separated from the attributes and operations by a horizontal line.  This is necessary so that someone does not mistake the class name and the attributes.  The attributes “</a:t>
            </a:r>
            <a:r>
              <a:rPr lang="en-US" baseline="0" dirty="0" err="1" smtClean="0"/>
              <a:t>firstName</a:t>
            </a:r>
            <a:r>
              <a:rPr lang="en-US" baseline="0" dirty="0" smtClean="0"/>
              <a:t>” and “</a:t>
            </a:r>
            <a:r>
              <a:rPr lang="en-US" baseline="0" dirty="0" err="1" smtClean="0"/>
              <a:t>lastName</a:t>
            </a:r>
            <a:r>
              <a:rPr lang="en-US" baseline="0" dirty="0" smtClean="0"/>
              <a:t>” do not show the type because it is generally understood that they are Strings.  However, </a:t>
            </a:r>
            <a:r>
              <a:rPr lang="en-US" baseline="0" dirty="0" err="1" smtClean="0"/>
              <a:t>hireDate</a:t>
            </a:r>
            <a:r>
              <a:rPr lang="en-US" baseline="0" dirty="0" smtClean="0"/>
              <a:t> and </a:t>
            </a:r>
            <a:r>
              <a:rPr lang="en-US" baseline="0" dirty="0" err="1" smtClean="0"/>
              <a:t>salaryGrade</a:t>
            </a:r>
            <a:r>
              <a:rPr lang="en-US" baseline="0" dirty="0" smtClean="0"/>
              <a:t> do show their types because this is not generally understood, and for accuracy we need to specify them.</a:t>
            </a:r>
          </a:p>
          <a:p>
            <a:endParaRPr lang="en-US" baseline="0" dirty="0" smtClean="0"/>
          </a:p>
          <a:p>
            <a:r>
              <a:rPr lang="en-US" baseline="0" dirty="0" smtClean="0"/>
              <a:t>In the case of the operations, this analysis session was focused on the relationships, the class hierarchy, and other aspects so we didn’t need to spend much time on the operations.  We just identified that there would likely be getter and setter methods for the various attributes.  The details can be added later.</a:t>
            </a:r>
          </a:p>
          <a:p>
            <a:endParaRPr lang="en-US" baseline="0" dirty="0" smtClean="0"/>
          </a:p>
          <a:p>
            <a:r>
              <a:rPr lang="en-US" baseline="0" dirty="0" smtClean="0"/>
              <a:t>This technique is true for all of the UML diagram types.  You only need use the detail that is appropriate for what you are trying to accomplish at the time.  However, this ability can get you in trouble if you assume this level of understanding for readers of the design materials that may come along later or that do not have the same frame of reference.  Therefore, when committing designs to permanent media (documentation, design models, </a:t>
            </a:r>
            <a:r>
              <a:rPr lang="en-US" baseline="0" dirty="0" err="1" smtClean="0"/>
              <a:t>etc</a:t>
            </a:r>
            <a:r>
              <a:rPr lang="en-US" baseline="0" dirty="0" smtClean="0"/>
              <a:t>) using tools or even hand drawing them, include the appropriate amount of detail.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33</a:t>
            </a:fld>
            <a:endParaRPr lang="en-US"/>
          </a:p>
        </p:txBody>
      </p:sp>
    </p:spTree>
    <p:extLst>
      <p:ext uri="{BB962C8B-B14F-4D97-AF65-F5344CB8AC3E}">
        <p14:creationId xmlns:p14="http://schemas.microsoft.com/office/powerpoint/2010/main" val="3297347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many terms used to describe object-oriented inheritance.  </a:t>
            </a:r>
          </a:p>
          <a:p>
            <a:r>
              <a:rPr lang="en-US" baseline="0" dirty="0" smtClean="0"/>
              <a:t>There are several common synonyms for the different classes and their roles in the inheritance diagram.  </a:t>
            </a:r>
          </a:p>
          <a:p>
            <a:pPr marL="628650" lvl="1" indent="-171450">
              <a:buFont typeface="Arial" panose="020B0604020202020204" pitchFamily="34" charset="0"/>
              <a:buChar char="•"/>
            </a:pPr>
            <a:r>
              <a:rPr lang="en-US" baseline="0" dirty="0" smtClean="0"/>
              <a:t>For example, the class that is being extended is often referred to as the “base class”, “ancestor”, “super class”, or the “generalized class” or “generalization”.  </a:t>
            </a:r>
          </a:p>
          <a:p>
            <a:endParaRPr lang="en-US" baseline="0" dirty="0" smtClean="0"/>
          </a:p>
          <a:p>
            <a:r>
              <a:rPr lang="en-US" baseline="0" dirty="0" smtClean="0"/>
              <a:t>Likewise, the class that is being created from the inheritance is often referred to as the “sub-class”, “descendant”, or “specialization” of the inheritance.  </a:t>
            </a:r>
          </a:p>
          <a:p>
            <a:pPr marL="628650" lvl="1" indent="-171450">
              <a:buFont typeface="Arial" panose="020B0604020202020204" pitchFamily="34" charset="0"/>
              <a:buChar char="•"/>
            </a:pPr>
            <a:r>
              <a:rPr lang="en-US" baseline="0" dirty="0" smtClean="0"/>
              <a:t>In any case, the UML diagram always uses a solid line with an unfilled arrow head pointing to the more general (super) class.  </a:t>
            </a:r>
          </a:p>
          <a:p>
            <a:pPr marL="628650" lvl="1" indent="-171450">
              <a:buFont typeface="Arial" panose="020B0604020202020204" pitchFamily="34" charset="0"/>
              <a:buChar char="•"/>
            </a:pPr>
            <a:r>
              <a:rPr lang="en-US" baseline="0" dirty="0" smtClean="0"/>
              <a:t>This arrow was chosen to show the ancestor, or more general class, that the class in question is specializing, and thus inheriting characteristics from.</a:t>
            </a:r>
          </a:p>
          <a:p>
            <a:endParaRPr lang="en-US" baseline="0" dirty="0" smtClean="0"/>
          </a:p>
          <a:p>
            <a:r>
              <a:rPr lang="en-US" baseline="0" dirty="0" smtClean="0"/>
              <a:t>The inheritance relationship is also often referred to using many different terms, such as “inherits”, “extends”, “generalizes”, or “specializes”.  So, the following descriptive phrases are all accurate and equivalent:</a:t>
            </a:r>
          </a:p>
          <a:p>
            <a:pPr marL="628650" lvl="1" indent="-171450">
              <a:buFont typeface="Arial" panose="020B0604020202020204" pitchFamily="34" charset="0"/>
              <a:buChar char="•"/>
            </a:pPr>
            <a:r>
              <a:rPr lang="en-US" baseline="0" dirty="0" smtClean="0"/>
              <a:t>“Employee specializes Person”</a:t>
            </a:r>
          </a:p>
          <a:p>
            <a:pPr marL="628650" lvl="1" indent="-171450">
              <a:buFont typeface="Arial" panose="020B0604020202020204" pitchFamily="34" charset="0"/>
              <a:buChar char="•"/>
            </a:pPr>
            <a:r>
              <a:rPr lang="en-US" baseline="0" dirty="0" smtClean="0"/>
              <a:t>“Person is the super class for Employee”</a:t>
            </a:r>
          </a:p>
          <a:p>
            <a:pPr marL="628650" lvl="1" indent="-171450">
              <a:buFont typeface="Arial" panose="020B0604020202020204" pitchFamily="34" charset="0"/>
              <a:buChar char="•"/>
            </a:pPr>
            <a:r>
              <a:rPr lang="en-US" baseline="0" dirty="0" smtClean="0"/>
              <a:t>“Person is the generalization of an Employee”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34</a:t>
            </a:fld>
            <a:endParaRPr lang="en-US"/>
          </a:p>
        </p:txBody>
      </p:sp>
    </p:spTree>
    <p:extLst>
      <p:ext uri="{BB962C8B-B14F-4D97-AF65-F5344CB8AC3E}">
        <p14:creationId xmlns:p14="http://schemas.microsoft.com/office/powerpoint/2010/main" val="1938985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Classes can implement any number of interfaces.  Interface implementation is shown as a dashed line with an open (unfilled) arrow, pointing at the interface(s)</a:t>
            </a:r>
            <a:r>
              <a:rPr lang="en-US" baseline="0" dirty="0" smtClean="0"/>
              <a:t> being implemented. </a:t>
            </a:r>
          </a:p>
          <a:p>
            <a:endParaRPr lang="en-US" baseline="0" dirty="0" smtClean="0"/>
          </a:p>
          <a:p>
            <a:r>
              <a:rPr lang="en-US" baseline="0" dirty="0" smtClean="0"/>
              <a:t>The interface definition uses the same structure as a class.  </a:t>
            </a:r>
          </a:p>
          <a:p>
            <a:pPr marL="628650" lvl="1" indent="-171450">
              <a:buFont typeface="Arial" panose="020B0604020202020204" pitchFamily="34" charset="0"/>
              <a:buChar char="•"/>
            </a:pPr>
            <a:r>
              <a:rPr lang="en-US" baseline="0" dirty="0" smtClean="0"/>
              <a:t>It can have two or three sections, offset from each other by a horizontal line. The interface name is shown at the top of the rectangle.  </a:t>
            </a:r>
          </a:p>
          <a:p>
            <a:pPr marL="628650" lvl="1" indent="-171450">
              <a:buFont typeface="Arial" panose="020B0604020202020204" pitchFamily="34" charset="0"/>
              <a:buChar char="•"/>
            </a:pPr>
            <a:r>
              <a:rPr lang="en-US" baseline="0" dirty="0" smtClean="0"/>
              <a:t>If an interface has fields, they are declared in the next section, then operations, just as for a class.  </a:t>
            </a:r>
          </a:p>
          <a:p>
            <a:pPr marL="628650" lvl="1" indent="-171450">
              <a:buFont typeface="Arial" panose="020B0604020202020204" pitchFamily="34" charset="0"/>
              <a:buChar char="•"/>
            </a:pPr>
            <a:r>
              <a:rPr lang="en-US" baseline="0" dirty="0" smtClean="0"/>
              <a:t>Since interfaces look just like a class, there needs to be some way to tell the reader that the rectangle is an interface.  </a:t>
            </a:r>
          </a:p>
          <a:p>
            <a:pPr marL="628650" lvl="1" indent="-171450">
              <a:buFont typeface="Arial" panose="020B0604020202020204" pitchFamily="34" charset="0"/>
              <a:buChar char="•"/>
            </a:pPr>
            <a:r>
              <a:rPr lang="en-US" baseline="0" dirty="0" smtClean="0"/>
              <a:t>Many tools use different colors, or the assignment of a “stereotype”, or both.  When hand-drawing interfaces, one approach is to use a stereotype of </a:t>
            </a:r>
            <a:r>
              <a:rPr lang="en-US" b="1" i="1" baseline="0" dirty="0" smtClean="0"/>
              <a:t>&lt;&lt;I&gt;&gt;</a:t>
            </a:r>
            <a:r>
              <a:rPr lang="en-US" b="0" i="0" baseline="0" dirty="0" smtClean="0"/>
              <a:t> at the top of the interface rectangle.  </a:t>
            </a:r>
          </a:p>
          <a:p>
            <a:endParaRPr lang="en-US" b="0" i="0" baseline="0" dirty="0" smtClean="0"/>
          </a:p>
          <a:p>
            <a:r>
              <a:rPr lang="en-US" b="0" i="0" baseline="0" dirty="0" smtClean="0"/>
              <a:t>Stereotypes are a common practice in UML, and allow the “typing” or classification of different things.  </a:t>
            </a:r>
          </a:p>
          <a:p>
            <a:pPr marL="628650" lvl="1" indent="-171450">
              <a:buFont typeface="Arial" panose="020B0604020202020204" pitchFamily="34" charset="0"/>
              <a:buChar char="•"/>
            </a:pPr>
            <a:r>
              <a:rPr lang="en-US" b="0" i="0" baseline="0" dirty="0" smtClean="0"/>
              <a:t>Stereotypes can be defined by the user and used to further qualify or type things.  </a:t>
            </a:r>
          </a:p>
          <a:p>
            <a:pPr marL="628650" lvl="1" indent="-171450">
              <a:buFont typeface="Arial" panose="020B0604020202020204" pitchFamily="34" charset="0"/>
              <a:buChar char="•"/>
            </a:pPr>
            <a:r>
              <a:rPr lang="en-US" b="0" i="0" baseline="0" dirty="0" smtClean="0"/>
              <a:t>Their use is beyond this course, but if you see them they are generally enclosed within double angle brackets (such as &lt;&lt;stereotype&gt;&gt;).  </a:t>
            </a:r>
          </a:p>
          <a:p>
            <a:pPr marL="628650" lvl="1" indent="-171450">
              <a:buFont typeface="Arial" panose="020B0604020202020204" pitchFamily="34" charset="0"/>
              <a:buChar char="•"/>
            </a:pPr>
            <a:r>
              <a:rPr lang="en-US" b="0" i="0" baseline="0" dirty="0" smtClean="0"/>
              <a:t>Just think of stereotypes as a user-defined type assigned to the object.</a:t>
            </a:r>
            <a:endParaRPr lang="en-US" baseline="0" dirty="0" smtClean="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35</a:t>
            </a:fld>
            <a:endParaRPr lang="en-US"/>
          </a:p>
        </p:txBody>
      </p:sp>
    </p:spTree>
    <p:extLst>
      <p:ext uri="{BB962C8B-B14F-4D97-AF65-F5344CB8AC3E}">
        <p14:creationId xmlns:p14="http://schemas.microsoft.com/office/powerpoint/2010/main" val="495776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association shown in a class diagram represents a relationship between two classes.  </a:t>
            </a:r>
          </a:p>
          <a:p>
            <a:pPr marL="628650" lvl="1" indent="-171450">
              <a:buFont typeface="Arial" panose="020B0604020202020204" pitchFamily="34" charset="0"/>
              <a:buChar char="•"/>
            </a:pPr>
            <a:r>
              <a:rPr lang="en-US" dirty="0" smtClean="0"/>
              <a:t>Associations are shown as a solid line between the two classes.  That is all that is needed to show that the two classes are related, but UML allows you to “decorate” the association with additional details.</a:t>
            </a:r>
          </a:p>
          <a:p>
            <a:pPr marL="628650" lvl="1" indent="-171450">
              <a:buFont typeface="Arial" panose="020B0604020202020204" pitchFamily="34" charset="0"/>
              <a:buChar char="•"/>
            </a:pPr>
            <a:r>
              <a:rPr lang="en-US" dirty="0" smtClean="0"/>
              <a:t>An</a:t>
            </a:r>
            <a:r>
              <a:rPr lang="en-US" baseline="0" dirty="0" smtClean="0"/>
              <a:t> association exists for some reason, and that can be labeled on the association.  </a:t>
            </a:r>
          </a:p>
          <a:p>
            <a:pPr marL="628650" lvl="1" indent="-171450">
              <a:buFont typeface="Arial" panose="020B0604020202020204" pitchFamily="34" charset="0"/>
              <a:buChar char="•"/>
            </a:pPr>
            <a:r>
              <a:rPr lang="en-US" baseline="0" dirty="0" smtClean="0"/>
              <a:t>The reason for the association adds context and helps alert the user to the reason for the association.  For example, the diagram above could be read as “a Department consists of Employees”.   </a:t>
            </a:r>
          </a:p>
          <a:p>
            <a:endParaRPr lang="en-US" baseline="0" dirty="0" smtClean="0"/>
          </a:p>
          <a:p>
            <a:r>
              <a:rPr lang="en-US" baseline="0" dirty="0" smtClean="0"/>
              <a:t>Additional DECORATIONS can add additional information, and the most widely used are the cardinality decorations.  </a:t>
            </a:r>
          </a:p>
          <a:p>
            <a:pPr marL="628650" lvl="1" indent="-171450">
              <a:buFont typeface="Arial" panose="020B0604020202020204" pitchFamily="34" charset="0"/>
              <a:buChar char="•"/>
            </a:pPr>
            <a:r>
              <a:rPr lang="en-US" baseline="0" dirty="0" smtClean="0"/>
              <a:t>Cardinality simply means the range of allowed occurrences.  </a:t>
            </a:r>
          </a:p>
          <a:p>
            <a:pPr marL="628650" lvl="1" indent="-171450">
              <a:buFont typeface="Arial" panose="020B0604020202020204" pitchFamily="34" charset="0"/>
              <a:buChar char="•"/>
            </a:pPr>
            <a:r>
              <a:rPr lang="en-US" baseline="0" dirty="0" smtClean="0"/>
              <a:t>The cardinality can be one and only one (shown as 1..1, or simply 1), zero or one (0..1), zero or many (0..*), or one or many (1..*).  In fact, any cardinality can be shown as a range in the format “</a:t>
            </a:r>
            <a:r>
              <a:rPr lang="en-US" baseline="0" dirty="0" err="1" smtClean="0"/>
              <a:t>from..to</a:t>
            </a:r>
            <a:r>
              <a:rPr lang="en-US" baseline="0" dirty="0" smtClean="0"/>
              <a:t>”, such as (1..5).  </a:t>
            </a:r>
          </a:p>
          <a:p>
            <a:pPr marL="628650" lvl="1" indent="-171450">
              <a:buFont typeface="Arial" panose="020B0604020202020204" pitchFamily="34" charset="0"/>
              <a:buChar char="•"/>
            </a:pPr>
            <a:r>
              <a:rPr lang="en-US" baseline="0" dirty="0" smtClean="0"/>
              <a:t>If a single number is shown and not a range, then this means only that number of instances can exist, and no other count, such as 1. </a:t>
            </a:r>
          </a:p>
          <a:p>
            <a:pPr lvl="0"/>
            <a:endParaRPr lang="en-US" baseline="0" dirty="0" smtClean="0"/>
          </a:p>
          <a:p>
            <a:pPr lvl="0"/>
            <a:r>
              <a:rPr lang="en-US" baseline="0" dirty="0" smtClean="0"/>
              <a:t>Additional decorations that are sometimes used are to supply roles to the association.  </a:t>
            </a:r>
          </a:p>
          <a:p>
            <a:pPr marL="628650" lvl="1" indent="-171450">
              <a:buFont typeface="Arial" panose="020B0604020202020204" pitchFamily="34" charset="0"/>
              <a:buChar char="•"/>
            </a:pPr>
            <a:r>
              <a:rPr lang="en-US" baseline="0" dirty="0" smtClean="0"/>
              <a:t>A class may serve different roles on different associations which may not be obvious. </a:t>
            </a:r>
          </a:p>
          <a:p>
            <a:pPr marL="628650" lvl="1" indent="-171450">
              <a:buFont typeface="Arial" panose="020B0604020202020204" pitchFamily="34" charset="0"/>
              <a:buChar char="•"/>
            </a:pPr>
            <a:r>
              <a:rPr lang="en-US" baseline="0" dirty="0" smtClean="0"/>
              <a:t>In that case, you can write the role above the association next to the class that performs that role on that association. </a:t>
            </a:r>
          </a:p>
          <a:p>
            <a:pPr lvl="1"/>
            <a:endParaRPr lang="en-US" baseline="0" dirty="0" smtClean="0"/>
          </a:p>
          <a:p>
            <a:pPr lvl="1"/>
            <a:r>
              <a:rPr lang="en-US" baseline="0" dirty="0" smtClean="0"/>
              <a:t>Again, as in all of UML, the language is a toolbox that allows you to use as much, or as little, as you need to convey your meaning.  </a:t>
            </a:r>
          </a:p>
          <a:p>
            <a:pPr marL="1085850" lvl="2" indent="-171450">
              <a:buFont typeface="Arial" panose="020B0604020202020204" pitchFamily="34" charset="0"/>
              <a:buChar char="•"/>
            </a:pPr>
            <a:r>
              <a:rPr lang="en-US" baseline="0" dirty="0" smtClean="0"/>
              <a:t>If all you need to show is that two classes are associated, a simple solid line between the classes is enough.  </a:t>
            </a:r>
          </a:p>
          <a:p>
            <a:pPr marL="1085850" lvl="2" indent="-171450">
              <a:buFont typeface="Arial" panose="020B0604020202020204" pitchFamily="34" charset="0"/>
              <a:buChar char="•"/>
            </a:pPr>
            <a:r>
              <a:rPr lang="en-US" baseline="0" dirty="0" smtClean="0"/>
              <a:t>However, the name of the association and cardinalities are frequently included and are often essential to complete understanding, especially in a complex class diagram.  The roles are less frequently used.  </a:t>
            </a:r>
          </a:p>
          <a:p>
            <a:pPr marL="1085850" lvl="2"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r>
              <a:rPr lang="en-US" baseline="0" dirty="0" smtClean="0"/>
              <a:t>Other decorations also exist that may be useful as well, but are less frequently used.</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36</a:t>
            </a:fld>
            <a:endParaRPr lang="en-US"/>
          </a:p>
        </p:txBody>
      </p:sp>
    </p:spTree>
    <p:extLst>
      <p:ext uri="{BB962C8B-B14F-4D97-AF65-F5344CB8AC3E}">
        <p14:creationId xmlns:p14="http://schemas.microsoft.com/office/powerpoint/2010/main" val="2647680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aggregate</a:t>
            </a:r>
            <a:r>
              <a:rPr lang="en-US" baseline="0" dirty="0" smtClean="0"/>
              <a:t> and composite association types are very powerful concepts, but are difficult for someone new to UML to understand.  For that reason, they are often not used, especially by novice users of UML.  However, they do represent powerful modeling concepts and they should be understood.  </a:t>
            </a:r>
          </a:p>
          <a:p>
            <a:endParaRPr lang="en-US" baseline="0" dirty="0" smtClean="0"/>
          </a:p>
          <a:p>
            <a:r>
              <a:rPr lang="en-US" baseline="0" dirty="0" smtClean="0"/>
              <a:t>One of the most common modeling concepts that you will run into frequently is the concept of the “whole-part”.  </a:t>
            </a:r>
          </a:p>
          <a:p>
            <a:pPr marL="628650" lvl="1" indent="-171450">
              <a:buFont typeface="Arial" panose="020B0604020202020204" pitchFamily="34" charset="0"/>
              <a:buChar char="•"/>
            </a:pPr>
            <a:r>
              <a:rPr lang="en-US" baseline="0" dirty="0" smtClean="0"/>
              <a:t>This is a way to model some object that is actually “composed” of other things.  There are two general ways to model the whole-part; an aggregation and a composition.  </a:t>
            </a:r>
          </a:p>
          <a:p>
            <a:endParaRPr lang="en-US" baseline="0" dirty="0" smtClean="0"/>
          </a:p>
          <a:p>
            <a:r>
              <a:rPr lang="en-US" baseline="0" dirty="0" smtClean="0"/>
              <a:t>Generally, an aggregation represents a whole-part construct that is composed of a collection of classes where the individual classes still have meaning and can exist outside of the association.  If the association were removed, do the classes still make sense?  Can they exist outside of the association?  An example of an aggregation might be the association between an employee and a scrum team.  If the employee is removed from the scrum team, the team and the employee still exist, they do not loose their meaning if the association is broken.</a:t>
            </a:r>
          </a:p>
          <a:p>
            <a:endParaRPr lang="en-US" baseline="0" dirty="0" smtClean="0"/>
          </a:p>
          <a:p>
            <a:r>
              <a:rPr lang="en-US" baseline="0" dirty="0" smtClean="0"/>
              <a:t>A composition is a much more strict whole-part association, where the dependent class looses its meaning if the association is broken.  A car can be modeled as a class, which is made up of an engine, transmission, seats, windows, doors, and many other parts.  However, if the association between car and engine is removed, the definition of car is changed and looses its meaning.  </a:t>
            </a:r>
          </a:p>
          <a:p>
            <a:pPr marL="628650" lvl="1" indent="-171450">
              <a:buFont typeface="Arial" panose="020B0604020202020204" pitchFamily="34" charset="0"/>
              <a:buChar char="•"/>
            </a:pPr>
            <a:r>
              <a:rPr lang="en-US" baseline="0" dirty="0" smtClean="0"/>
              <a:t>One way to remember the differences is that the aggregation association is a loosely coupled association, and the composition association is a tightly coupled association.  Composition means to be composed of, so removal of the parts destroys the whole.  </a:t>
            </a:r>
          </a:p>
          <a:p>
            <a:pPr marL="628650" lvl="1" indent="-171450">
              <a:buFont typeface="Arial" panose="020B0604020202020204" pitchFamily="34" charset="0"/>
              <a:buChar char="•"/>
            </a:pPr>
            <a:r>
              <a:rPr lang="en-US" baseline="0" dirty="0" smtClean="0"/>
              <a:t>These association types are often used interchangeably and incorrectly.  If in doubt, use the simple association.  You can always add the decorator later if needed.</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37</a:t>
            </a:fld>
            <a:endParaRPr lang="en-US"/>
          </a:p>
        </p:txBody>
      </p:sp>
    </p:spTree>
    <p:extLst>
      <p:ext uri="{BB962C8B-B14F-4D97-AF65-F5344CB8AC3E}">
        <p14:creationId xmlns:p14="http://schemas.microsoft.com/office/powerpoint/2010/main" val="3867630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sample class diagram shows three</a:t>
            </a:r>
            <a:r>
              <a:rPr lang="en-US" baseline="0" dirty="0" smtClean="0"/>
              <a:t> different types of associations.  The simple, aggregate, and composite association types.</a:t>
            </a:r>
          </a:p>
          <a:p>
            <a:endParaRPr lang="en-US" baseline="0" dirty="0" smtClean="0"/>
          </a:p>
          <a:p>
            <a:pPr marL="171450" lvl="0" indent="-171450">
              <a:buFont typeface="Arial" panose="020B0604020202020204" pitchFamily="34" charset="0"/>
              <a:buChar char="•"/>
            </a:pPr>
            <a:r>
              <a:rPr lang="en-US" baseline="0" dirty="0" smtClean="0"/>
              <a:t>The simple association simply indicates that the department and the employee are related in some way (“consists of”).  It also shows that a department can consist of 0..* employees, and that an employee can be within at most 1 and only 1 department (the department cardinality shows that).  The role performed by the department on this association is this is the reporting structure for the employee, while the employee implements the “member” role for the department. </a:t>
            </a:r>
          </a:p>
          <a:p>
            <a:pPr marL="171450" lvl="0" indent="-171450">
              <a:buFont typeface="Arial" panose="020B0604020202020204" pitchFamily="34" charset="0"/>
              <a:buChar char="•"/>
            </a:pPr>
            <a:r>
              <a:rPr lang="en-US" baseline="0" dirty="0" smtClean="0"/>
              <a:t>The aggregate association shows that a scrum team is associated with Employee such that an employee is a member of 0..1 scrum team, and that a scrum team can have 0..* employees.  The aggregate association means this is a whole-part construct, meaning that the scrum team is an aggregation collection of multiple (possibly) employees.</a:t>
            </a:r>
          </a:p>
          <a:p>
            <a:pPr marL="171450" lvl="0" indent="-171450">
              <a:buFont typeface="Arial" panose="020B0604020202020204" pitchFamily="34" charset="0"/>
              <a:buChar char="•"/>
            </a:pPr>
            <a:r>
              <a:rPr lang="en-US" baseline="0" dirty="0" smtClean="0"/>
              <a:t>The composition association shows that a scrum team performs sprints.  That the association between the team and the sprint is a whole-part construct that is tightly bound.  If the association is broken, the concept of a sprint ceases to exist (in this example, we are saying that a sprint cannot exist outside of a scrum team).</a:t>
            </a:r>
          </a:p>
          <a:p>
            <a:endParaRPr lang="en-US" baseline="0" dirty="0" smtClean="0"/>
          </a:p>
          <a:p>
            <a:r>
              <a:rPr lang="en-US" baseline="0" dirty="0" smtClean="0"/>
              <a:t>One thing that is very important is to realize that the model needs to reflect the reality of the business domain.  This model may be correct for one business domain, but another may not treat that as a composition.</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38</a:t>
            </a:fld>
            <a:endParaRPr lang="en-US"/>
          </a:p>
        </p:txBody>
      </p:sp>
    </p:spTree>
    <p:extLst>
      <p:ext uri="{BB962C8B-B14F-4D97-AF65-F5344CB8AC3E}">
        <p14:creationId xmlns:p14="http://schemas.microsoft.com/office/powerpoint/2010/main" val="1788616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 diagrams are used to describe the major software functions, or components of the system.  </a:t>
            </a:r>
          </a:p>
          <a:p>
            <a:endParaRPr lang="en-US" dirty="0" smtClean="0"/>
          </a:p>
          <a:p>
            <a:pPr marL="171450" indent="-171450">
              <a:buFont typeface="Arial" panose="020B0604020202020204" pitchFamily="34" charset="0"/>
              <a:buChar char="•"/>
            </a:pPr>
            <a:r>
              <a:rPr lang="en-US" dirty="0" smtClean="0"/>
              <a:t>A component is usually implemented by more than one class and is a larger aggregation of functionality that performs one “service” in the system.  </a:t>
            </a:r>
          </a:p>
          <a:p>
            <a:pPr marL="171450" indent="-171450">
              <a:buFont typeface="Arial" panose="020B0604020202020204" pitchFamily="34" charset="0"/>
              <a:buChar char="•"/>
            </a:pPr>
            <a:r>
              <a:rPr lang="en-US" dirty="0" smtClean="0"/>
              <a:t>This is synonymous with service</a:t>
            </a:r>
            <a:r>
              <a:rPr lang="en-US" baseline="0" dirty="0" smtClean="0"/>
              <a:t> oriented architectures or </a:t>
            </a:r>
            <a:r>
              <a:rPr lang="en-US" baseline="0" dirty="0" err="1" smtClean="0"/>
              <a:t>microServices</a:t>
            </a:r>
            <a:r>
              <a:rPr lang="en-US" baseline="0" dirty="0" smtClean="0"/>
              <a:t>, and component diagrams are useful for describing how an application interacts with and uses the interfaces exposed by the various services.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39</a:t>
            </a:fld>
            <a:endParaRPr lang="en-US"/>
          </a:p>
        </p:txBody>
      </p:sp>
    </p:spTree>
    <p:extLst>
      <p:ext uri="{BB962C8B-B14F-4D97-AF65-F5344CB8AC3E}">
        <p14:creationId xmlns:p14="http://schemas.microsoft.com/office/powerpoint/2010/main" val="3176842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component exposes interfaces for services it performs, and consumes interfaces of other services that it interacts with.  </a:t>
            </a:r>
          </a:p>
          <a:p>
            <a:endParaRPr lang="en-US" dirty="0" smtClean="0"/>
          </a:p>
          <a:p>
            <a:r>
              <a:rPr lang="en-US" b="1" dirty="0" smtClean="0"/>
              <a:t>ASSEMBLY</a:t>
            </a:r>
            <a:r>
              <a:rPr lang="en-US" baseline="0" dirty="0" smtClean="0"/>
              <a:t> </a:t>
            </a:r>
            <a:r>
              <a:rPr lang="en-US" b="1" baseline="0" dirty="0" smtClean="0"/>
              <a:t>CONNECTOR</a:t>
            </a:r>
            <a:endParaRPr lang="en-US" b="1" dirty="0" smtClean="0"/>
          </a:p>
          <a:p>
            <a:pPr marL="628650" lvl="1" indent="-171450">
              <a:buFont typeface="Arial" panose="020B0604020202020204" pitchFamily="34" charset="0"/>
              <a:buChar char="•"/>
            </a:pPr>
            <a:r>
              <a:rPr lang="en-US" dirty="0" smtClean="0"/>
              <a:t>An assembly connector can be drawn between these ports to show that they are connected</a:t>
            </a:r>
            <a:r>
              <a:rPr lang="en-US" baseline="0" dirty="0" smtClean="0"/>
              <a:t> logically.  </a:t>
            </a:r>
          </a:p>
          <a:p>
            <a:pPr marL="628650" lvl="1" indent="-171450">
              <a:buFont typeface="Arial" panose="020B0604020202020204" pitchFamily="34" charset="0"/>
              <a:buChar char="•"/>
            </a:pPr>
            <a:r>
              <a:rPr lang="en-US" baseline="0" dirty="0" smtClean="0"/>
              <a:t>The tool used to draw this diagram shows a “fancy” assembly connector with the producer and consumer symbols connected in the center of the line.  </a:t>
            </a:r>
          </a:p>
          <a:p>
            <a:pPr marL="628650" lvl="1" indent="-171450">
              <a:buFont typeface="Arial" panose="020B0604020202020204" pitchFamily="34" charset="0"/>
              <a:buChar char="•"/>
            </a:pPr>
            <a:r>
              <a:rPr lang="en-US" baseline="0" dirty="0" smtClean="0"/>
              <a:t>When hand drawing a component diagram, a simple line is sufficient.  </a:t>
            </a:r>
          </a:p>
          <a:p>
            <a:endParaRPr lang="en-US" baseline="0" dirty="0" smtClean="0"/>
          </a:p>
          <a:p>
            <a:r>
              <a:rPr lang="en-US" b="1" baseline="0" dirty="0" smtClean="0"/>
              <a:t>LOLLIPOP SYMBOL</a:t>
            </a:r>
          </a:p>
          <a:p>
            <a:r>
              <a:rPr lang="en-US" baseline="0" dirty="0" smtClean="0"/>
              <a:t>The interfaces that are provided by a component use the “lollipop” symbol.  </a:t>
            </a:r>
          </a:p>
          <a:p>
            <a:pPr marL="628650" lvl="1" indent="-171450">
              <a:buFont typeface="Arial" panose="020B0604020202020204" pitchFamily="34" charset="0"/>
              <a:buChar char="•"/>
            </a:pPr>
            <a:r>
              <a:rPr lang="en-US" baseline="0" dirty="0" smtClean="0"/>
              <a:t>This is a circle on the end of a line, attached to the body of the component.  </a:t>
            </a:r>
          </a:p>
          <a:p>
            <a:pPr marL="628650" lvl="1" indent="-171450">
              <a:buFont typeface="Arial" panose="020B0604020202020204" pitchFamily="34" charset="0"/>
              <a:buChar char="•"/>
            </a:pPr>
            <a:r>
              <a:rPr lang="en-US" baseline="0" dirty="0" smtClean="0"/>
              <a:t>This is a symbol used to indicate an interface or capability exposed and implemented by the component. </a:t>
            </a:r>
          </a:p>
          <a:p>
            <a:endParaRPr lang="en-US" baseline="0" dirty="0" smtClean="0"/>
          </a:p>
          <a:p>
            <a:r>
              <a:rPr lang="en-US" b="1" baseline="0" dirty="0" smtClean="0"/>
              <a:t>CONNECTOR SYMBOL</a:t>
            </a:r>
          </a:p>
          <a:p>
            <a:r>
              <a:rPr lang="en-US" baseline="0" dirty="0" smtClean="0"/>
              <a:t>When a component utilizes the provided interface of another component, it shows that dependency by using an open connector symbol.  This is a half-circle on the end of the line, much like a socket or connection point.  The name will be the same as the provided interface that it uses.  An assembly connector is then drawn between the provided and consumed interfaces to show the relationship.</a:t>
            </a:r>
          </a:p>
          <a:p>
            <a:endParaRPr lang="en-US" baseline="0" dirty="0" smtClean="0"/>
          </a:p>
          <a:p>
            <a:r>
              <a:rPr lang="en-US" baseline="0" dirty="0" smtClean="0"/>
              <a:t>There are many more subtle and specialized diagram notations that can be used on a component diagram, but this is the essential set. Even with this simple set of tools, you can diagram and describe very complex component interactions easily and clearly. </a:t>
            </a:r>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40</a:t>
            </a:fld>
            <a:endParaRPr lang="en-US"/>
          </a:p>
        </p:txBody>
      </p:sp>
    </p:spTree>
    <p:extLst>
      <p:ext uri="{BB962C8B-B14F-4D97-AF65-F5344CB8AC3E}">
        <p14:creationId xmlns:p14="http://schemas.microsoft.com/office/powerpoint/2010/main" val="2430184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assembly connector simply shows that some component uses an</a:t>
            </a:r>
            <a:r>
              <a:rPr lang="en-US" baseline="0" dirty="0" smtClean="0"/>
              <a:t> interface provided by another component.  </a:t>
            </a:r>
          </a:p>
          <a:p>
            <a:pPr marL="628650" lvl="1" indent="-171450">
              <a:buFont typeface="Arial" panose="020B0604020202020204" pitchFamily="34" charset="0"/>
              <a:buChar char="•"/>
            </a:pPr>
            <a:r>
              <a:rPr lang="en-US" baseline="0" dirty="0" smtClean="0"/>
              <a:t>A component that exposes an interface and provides the implementation of that interface and services is called a </a:t>
            </a:r>
            <a:r>
              <a:rPr lang="en-US" b="1" i="1" baseline="0" dirty="0" smtClean="0"/>
              <a:t>producer</a:t>
            </a:r>
            <a:r>
              <a:rPr lang="en-US" b="0" i="0" baseline="0" dirty="0" smtClean="0"/>
              <a:t>.  </a:t>
            </a:r>
          </a:p>
          <a:p>
            <a:pPr marL="628650" lvl="1" indent="-171450">
              <a:buFont typeface="Arial" panose="020B0604020202020204" pitchFamily="34" charset="0"/>
              <a:buChar char="•"/>
            </a:pPr>
            <a:r>
              <a:rPr lang="en-US" b="0" i="0" baseline="0" dirty="0" smtClean="0"/>
              <a:t>A component that uses the services exposed by an interface on a different component are called </a:t>
            </a:r>
            <a:r>
              <a:rPr lang="en-US" b="1" i="1" baseline="0" dirty="0" smtClean="0"/>
              <a:t>consumers</a:t>
            </a:r>
            <a:r>
              <a:rPr lang="en-US" b="0" i="0" baseline="0" dirty="0" smtClean="0"/>
              <a:t>.  </a:t>
            </a:r>
          </a:p>
          <a:p>
            <a:pPr marL="0" lvl="0" indent="0">
              <a:buFontTx/>
              <a:buNone/>
            </a:pPr>
            <a:endParaRPr lang="en-US" b="0" i="0" baseline="0" dirty="0" smtClean="0"/>
          </a:p>
          <a:p>
            <a:pPr marL="0" lvl="0" indent="0">
              <a:buFontTx/>
              <a:buNone/>
            </a:pPr>
            <a:r>
              <a:rPr lang="en-US" b="0" i="0" baseline="0" dirty="0" smtClean="0"/>
              <a:t>A</a:t>
            </a:r>
            <a:r>
              <a:rPr lang="en-US" baseline="0" dirty="0" smtClean="0"/>
              <a:t> component can expose one or more interfaces which represent the operations that component performs.  Other components can then make use of those operations by connecting to them.  </a:t>
            </a:r>
          </a:p>
          <a:p>
            <a:pPr marL="628650" lvl="1" indent="-171450">
              <a:buFont typeface="Arial" panose="020B0604020202020204" pitchFamily="34" charset="0"/>
              <a:buChar char="•"/>
            </a:pPr>
            <a:r>
              <a:rPr lang="en-US" baseline="0" dirty="0" smtClean="0"/>
              <a:t>Different tools have different ways of showing this.  </a:t>
            </a:r>
          </a:p>
          <a:p>
            <a:pPr marL="628650" lvl="1" indent="-171450">
              <a:buFont typeface="Arial" panose="020B0604020202020204" pitchFamily="34" charset="0"/>
              <a:buChar char="•"/>
            </a:pPr>
            <a:r>
              <a:rPr lang="en-US" baseline="0" dirty="0" smtClean="0"/>
              <a:t>For hand-drawn diagrams, a simple line from the consumer to the producer is sufficient.</a:t>
            </a:r>
          </a:p>
          <a:p>
            <a:endParaRPr lang="en-US" baseline="0" dirty="0" smtClean="0"/>
          </a:p>
          <a:p>
            <a:r>
              <a:rPr lang="en-US" baseline="0" dirty="0" smtClean="0"/>
              <a:t>It is possible that an interface on a producer can be used by many different consumers.  In this case there will be an assembly connector drawn from each consumer to the interface on the producer.</a:t>
            </a:r>
          </a:p>
          <a:p>
            <a:endParaRPr lang="en-US" baseline="0" dirty="0" smtClean="0"/>
          </a:p>
          <a:p>
            <a:r>
              <a:rPr lang="en-US" baseline="0" dirty="0" smtClean="0"/>
              <a:t>Generally, to make it clear what interface the consumer is using, a connector is used on the consumer with the same name as the producer interface being used.  When hand drawing these diagrams, this can often be omitted because it is implied.</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41</a:t>
            </a:fld>
            <a:endParaRPr lang="en-US"/>
          </a:p>
        </p:txBody>
      </p:sp>
    </p:spTree>
    <p:extLst>
      <p:ext uri="{BB962C8B-B14F-4D97-AF65-F5344CB8AC3E}">
        <p14:creationId xmlns:p14="http://schemas.microsoft.com/office/powerpoint/2010/main" val="3627113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deployment specification is the overall container for the definition of the deployment.  A deployment diagram may contain more than one deployment specification.  Everything that is defined within a single deployment specification is deployed as a unit.  If you need to deploy different parts independently,</a:t>
            </a:r>
            <a:r>
              <a:rPr lang="en-US" baseline="0" dirty="0" smtClean="0"/>
              <a:t> then they need to be placed in their own deployment specification.</a:t>
            </a:r>
          </a:p>
          <a:p>
            <a:endParaRPr lang="en-US" baseline="0" dirty="0" smtClean="0"/>
          </a:p>
          <a:p>
            <a:r>
              <a:rPr lang="en-US" baseline="0" dirty="0" smtClean="0"/>
              <a:t>Within a deployment specification, there can be one or more nodes or devices.  These are the locations (servers, hosts, virtual machines) that will host the deployed artifacts and their execution environments.  Within a deployment specification there can be more than one device. </a:t>
            </a:r>
          </a:p>
          <a:p>
            <a:endParaRPr lang="en-US" baseline="0" dirty="0" smtClean="0"/>
          </a:p>
          <a:p>
            <a:r>
              <a:rPr lang="en-US" baseline="0" dirty="0" smtClean="0"/>
              <a:t>The deployed artifacts need to run in some execution environment.  This may be an application server, web server, </a:t>
            </a:r>
            <a:r>
              <a:rPr lang="en-US" baseline="0" dirty="0" err="1" smtClean="0"/>
              <a:t>docker</a:t>
            </a:r>
            <a:r>
              <a:rPr lang="en-US" baseline="0" dirty="0" smtClean="0"/>
              <a:t> container, or simply as a simple process.  The execution environment documents how the artifact is executed.   Within a device, there can be more than one execution environment.</a:t>
            </a:r>
          </a:p>
          <a:p>
            <a:endParaRPr lang="en-US" baseline="0" dirty="0" smtClean="0"/>
          </a:p>
          <a:p>
            <a:r>
              <a:rPr lang="en-US" baseline="0" dirty="0" smtClean="0"/>
              <a:t>The artifacts are representations of the actual “things” that are deployed.  In the case of a java application, this could be a war, jar, or ear file.  For C/C++ applications it could be an executable or a library.  For other languages it could be other artifact types.  The artifacts are the actual run-units that are deployed to the execution environment and are used to support the application. </a:t>
            </a:r>
          </a:p>
          <a:p>
            <a:endParaRPr lang="en-US" baseline="0" dirty="0" smtClean="0"/>
          </a:p>
          <a:p>
            <a:r>
              <a:rPr lang="en-US" baseline="0" dirty="0" smtClean="0"/>
              <a:t>It is also possible to show the various components from the component diagrams on the deployment diagram.  This is an optional feature, but often done to supply context for the reader.  It is often hard to know which artifact is actually implementing a specific component or components.  This diagram helps supply that information.  Many tools allow linking of model entities onto more than one diagram.  In the following diagram, the components are simply linked from the component diagram, they were not recreated.  This has several advantages; it provides visibility into where the components are used; making changes in one place of the design replicates that change everywhere; it provides faster design and documentation because things are simply reused and not recreated.</a:t>
            </a:r>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42</a:t>
            </a:fld>
            <a:endParaRPr lang="en-US"/>
          </a:p>
        </p:txBody>
      </p:sp>
    </p:spTree>
    <p:extLst>
      <p:ext uri="{BB962C8B-B14F-4D97-AF65-F5344CB8AC3E}">
        <p14:creationId xmlns:p14="http://schemas.microsoft.com/office/powerpoint/2010/main" val="29759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slides have a significant amount of notes added to them to explain the content.  This is done so that reading the notes is essentially what an instructor leading the course would have said.  There is a good</a:t>
            </a:r>
            <a:r>
              <a:rPr lang="en-US" baseline="0" dirty="0" smtClean="0"/>
              <a:t> amount of explanation in the notes that may be missed if you look only at the slide.</a:t>
            </a:r>
          </a:p>
          <a:p>
            <a:endParaRPr lang="en-US" baseline="0" dirty="0" smtClean="0"/>
          </a:p>
          <a:p>
            <a:r>
              <a:rPr lang="en-US" baseline="0" dirty="0" smtClean="0"/>
              <a:t>The notes can be viewed using several different approaches.  If you are viewing the presentation as a slide show, the presenters view will show the slide and the notes.  If you have opened the presentation in PowerPoint, you can view the notes using one of several means:</a:t>
            </a:r>
          </a:p>
          <a:p>
            <a:pPr marL="685800" lvl="1" indent="-228600">
              <a:buAutoNum type="arabicPeriod"/>
            </a:pPr>
            <a:r>
              <a:rPr lang="en-US" baseline="0" dirty="0" smtClean="0"/>
              <a:t>Select the “View” menu, then select “Notes Page”</a:t>
            </a:r>
          </a:p>
          <a:p>
            <a:pPr marL="685800" lvl="1" indent="-228600">
              <a:buAutoNum type="arabicPeriod"/>
            </a:pPr>
            <a:r>
              <a:rPr lang="en-US" baseline="0" dirty="0" smtClean="0"/>
              <a:t>In the normal view, use your mouse to select a divider along the bottom of the slide and move it up.  This will show both the slide and the notes.</a:t>
            </a:r>
          </a:p>
          <a:p>
            <a:pPr marL="228600" indent="-228600">
              <a:buAutoNum type="arabicPeriod"/>
            </a:pPr>
            <a:endParaRPr lang="en-US" baseline="0" dirty="0" smtClean="0"/>
          </a:p>
          <a:p>
            <a:pPr marL="0" indent="0">
              <a:buNone/>
            </a:pPr>
            <a:r>
              <a:rPr lang="en-US" baseline="0" dirty="0" smtClean="0"/>
              <a:t>Please note, if you are using the power point viewer, the notes will not be visible.  You will need to use PowerPoint to view the presentation content in its entirety.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a:t>
            </a:fld>
            <a:endParaRPr lang="en-US"/>
          </a:p>
        </p:txBody>
      </p:sp>
    </p:spTree>
    <p:extLst>
      <p:ext uri="{BB962C8B-B14F-4D97-AF65-F5344CB8AC3E}">
        <p14:creationId xmlns:p14="http://schemas.microsoft.com/office/powerpoint/2010/main" val="2982121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deployment diagram that shows two artifacts, </a:t>
            </a:r>
            <a:r>
              <a:rPr lang="en-US" b="1" dirty="0" err="1" smtClean="0"/>
              <a:t>sales.war</a:t>
            </a:r>
            <a:r>
              <a:rPr lang="en-US" dirty="0" smtClean="0"/>
              <a:t> and </a:t>
            </a:r>
            <a:r>
              <a:rPr lang="en-US" b="1" dirty="0" err="1" smtClean="0"/>
              <a:t>warehouse.war</a:t>
            </a:r>
            <a:r>
              <a:rPr lang="en-US" dirty="0" smtClean="0"/>
              <a:t> are deployed together onto two different servers.  It also shows that the </a:t>
            </a:r>
            <a:r>
              <a:rPr lang="en-US" dirty="0" err="1" smtClean="0"/>
              <a:t>sales.war</a:t>
            </a:r>
            <a:r>
              <a:rPr lang="en-US" dirty="0" smtClean="0"/>
              <a:t> implements the </a:t>
            </a:r>
            <a:r>
              <a:rPr lang="en-US" b="1" dirty="0" err="1" smtClean="0"/>
              <a:t>OrderManagement</a:t>
            </a:r>
            <a:r>
              <a:rPr lang="en-US" dirty="0" smtClean="0"/>
              <a:t> component, and that </a:t>
            </a:r>
            <a:r>
              <a:rPr lang="en-US" dirty="0" err="1" smtClean="0"/>
              <a:t>warehouse.war</a:t>
            </a:r>
            <a:r>
              <a:rPr lang="en-US" dirty="0" smtClean="0"/>
              <a:t> implements the </a:t>
            </a:r>
            <a:r>
              <a:rPr lang="en-US" b="1" dirty="0" smtClean="0"/>
              <a:t>Warehouse</a:t>
            </a:r>
            <a:r>
              <a:rPr lang="en-US" dirty="0" smtClean="0"/>
              <a:t> component.  </a:t>
            </a:r>
          </a:p>
          <a:p>
            <a:endParaRPr lang="en-US" dirty="0" smtClean="0"/>
          </a:p>
          <a:p>
            <a:r>
              <a:rPr lang="en-US" dirty="0" smtClean="0"/>
              <a:t>This is one of the few diagrams in UML that shows the physical structure</a:t>
            </a:r>
            <a:r>
              <a:rPr lang="en-US" baseline="0" dirty="0" smtClean="0"/>
              <a:t>.  It can be very useful and help a user understand how a system is structured and deployed.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43</a:t>
            </a:fld>
            <a:endParaRPr lang="en-US"/>
          </a:p>
        </p:txBody>
      </p:sp>
    </p:spTree>
    <p:extLst>
      <p:ext uri="{BB962C8B-B14F-4D97-AF65-F5344CB8AC3E}">
        <p14:creationId xmlns:p14="http://schemas.microsoft.com/office/powerpoint/2010/main" val="42867109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UML behavioral diagrams are used to show how a system operates.  These diagrams imply operations that occur</a:t>
            </a:r>
            <a:r>
              <a:rPr lang="en-US" baseline="0" dirty="0" smtClean="0"/>
              <a:t> over time, and show the processes and states of application services and artifacts.  These are probably the widest used diagrams.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44</a:t>
            </a:fld>
            <a:endParaRPr lang="en-US"/>
          </a:p>
        </p:txBody>
      </p:sp>
    </p:spTree>
    <p:extLst>
      <p:ext uri="{BB962C8B-B14F-4D97-AF65-F5344CB8AC3E}">
        <p14:creationId xmlns:p14="http://schemas.microsoft.com/office/powerpoint/2010/main" val="35460493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cases are used to diagram how an end user actually uses the system, and to break down and model the business activities that are needed to support those interactions.  </a:t>
            </a:r>
          </a:p>
          <a:p>
            <a:pPr marL="628650" lvl="1" indent="-171450">
              <a:buFont typeface="Arial" panose="020B0604020202020204" pitchFamily="34" charset="0"/>
              <a:buChar char="•"/>
            </a:pPr>
            <a:r>
              <a:rPr lang="en-US" baseline="0" dirty="0" smtClean="0"/>
              <a:t>Use case diagrams are often used by analysts to discover the processes and to identify common activities.  </a:t>
            </a:r>
          </a:p>
          <a:p>
            <a:pPr marL="628650" lvl="1" indent="-171450">
              <a:buFont typeface="Arial" panose="020B0604020202020204" pitchFamily="34" charset="0"/>
              <a:buChar char="•"/>
            </a:pPr>
            <a:r>
              <a:rPr lang="en-US" baseline="0" dirty="0" smtClean="0"/>
              <a:t>They are easy to draw, and very easy to understand, making them a good tool for interaction between SMEs, analysts, and developers.</a:t>
            </a:r>
          </a:p>
          <a:p>
            <a:r>
              <a:rPr lang="en-US" baseline="0" dirty="0" smtClean="0"/>
              <a:t>In a use case, there are always one or more actors.  </a:t>
            </a:r>
          </a:p>
          <a:p>
            <a:pPr marL="628650" lvl="1" indent="-171450">
              <a:buFont typeface="Arial" panose="020B0604020202020204" pitchFamily="34" charset="0"/>
              <a:buChar char="•"/>
            </a:pPr>
            <a:r>
              <a:rPr lang="en-US" baseline="0" dirty="0" smtClean="0"/>
              <a:t>The actors are the users that initiate operations on the system.  </a:t>
            </a:r>
          </a:p>
          <a:p>
            <a:pPr marL="628650" lvl="1" indent="-171450">
              <a:buFont typeface="Arial" panose="020B0604020202020204" pitchFamily="34" charset="0"/>
              <a:buChar char="•"/>
            </a:pPr>
            <a:r>
              <a:rPr lang="en-US" baseline="0" dirty="0" smtClean="0"/>
              <a:t>The actors represent the types of users, and not a specific person.  </a:t>
            </a:r>
          </a:p>
          <a:p>
            <a:pPr marL="1085850" lvl="2" indent="-171450">
              <a:buFont typeface="Courier New" panose="02070309020205020404" pitchFamily="49" charset="0"/>
              <a:buChar char="o"/>
            </a:pPr>
            <a:r>
              <a:rPr lang="en-US" baseline="0" dirty="0" smtClean="0"/>
              <a:t>In some cases, actors may be automated functions, such as other systems.  </a:t>
            </a:r>
          </a:p>
          <a:p>
            <a:pPr marL="1085850" lvl="2" indent="-171450">
              <a:buFont typeface="Courier New" panose="02070309020205020404" pitchFamily="49" charset="0"/>
              <a:buChar char="o"/>
            </a:pPr>
            <a:r>
              <a:rPr lang="en-US" baseline="0" dirty="0" smtClean="0"/>
              <a:t>The actors initiate one (or more) use cases.  </a:t>
            </a:r>
          </a:p>
          <a:p>
            <a:pPr marL="0" lvl="0" indent="0">
              <a:buFontTx/>
              <a:buNone/>
            </a:pPr>
            <a:endParaRPr lang="en-US" baseline="0" dirty="0" smtClean="0"/>
          </a:p>
          <a:p>
            <a:pPr marL="0" lvl="0" indent="0">
              <a:buFontTx/>
              <a:buNone/>
            </a:pPr>
            <a:r>
              <a:rPr lang="en-US" baseline="0" dirty="0" smtClean="0"/>
              <a:t>The use case can then utilize the services of other use cases to perform the operation. </a:t>
            </a:r>
          </a:p>
          <a:p>
            <a:endParaRPr lang="en-US" baseline="0" dirty="0" smtClean="0"/>
          </a:p>
          <a:p>
            <a:r>
              <a:rPr lang="en-US" baseline="0" dirty="0" smtClean="0"/>
              <a:t>It is at this point…</a:t>
            </a:r>
          </a:p>
          <a:p>
            <a:pPr marL="628650" lvl="1" indent="-171450">
              <a:buFont typeface="Arial" panose="020B0604020202020204" pitchFamily="34" charset="0"/>
              <a:buChar char="•"/>
            </a:pPr>
            <a:r>
              <a:rPr lang="en-US" baseline="0" dirty="0" smtClean="0"/>
              <a:t>SMEs, analysts, and developers start to understand what a system must do, and start to identify the objects involved, the processes, and the business rules.  </a:t>
            </a:r>
          </a:p>
          <a:p>
            <a:pPr marL="628650" lvl="1" indent="-171450">
              <a:buFont typeface="Arial" panose="020B0604020202020204" pitchFamily="34" charset="0"/>
              <a:buChar char="•"/>
            </a:pPr>
            <a:r>
              <a:rPr lang="en-US" baseline="0" dirty="0" smtClean="0"/>
              <a:t>The discovery of common, reusable use cases starts to take shape.  </a:t>
            </a:r>
          </a:p>
          <a:p>
            <a:pPr marL="0" lvl="0" indent="0">
              <a:buFontTx/>
              <a:buNone/>
            </a:pPr>
            <a:endParaRPr lang="en-US" baseline="0" dirty="0" smtClean="0"/>
          </a:p>
          <a:p>
            <a:pPr marL="0" lvl="0" indent="0">
              <a:buFontTx/>
              <a:buNone/>
            </a:pPr>
            <a:r>
              <a:rPr lang="en-US" baseline="0" dirty="0" smtClean="0"/>
              <a:t>Therefore, the use case diagram usually invokes lots of information that can then be captured in other diagrams, such as class diagrams, component diagrams, state diagrams, and others.  This is why many analysts and designers will start with the use case diagram to start the knowledge transfer and system analysis with the SMEs.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45</a:t>
            </a:fld>
            <a:endParaRPr lang="en-US"/>
          </a:p>
        </p:txBody>
      </p:sp>
    </p:spTree>
    <p:extLst>
      <p:ext uri="{BB962C8B-B14F-4D97-AF65-F5344CB8AC3E}">
        <p14:creationId xmlns:p14="http://schemas.microsoft.com/office/powerpoint/2010/main" val="1857558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case diagram is actually very simple.  It contains two things;</a:t>
            </a:r>
            <a:r>
              <a:rPr lang="en-US" baseline="0" dirty="0" smtClean="0"/>
              <a:t> actors and use cases.  An actor is a person (or external service) that initiates an interaction with the system.  </a:t>
            </a:r>
          </a:p>
          <a:p>
            <a:pPr marL="628650" lvl="1" indent="-171450">
              <a:buFont typeface="Arial" panose="020B0604020202020204" pitchFamily="34" charset="0"/>
              <a:buChar char="•"/>
            </a:pPr>
            <a:r>
              <a:rPr lang="en-US" baseline="0" dirty="0" smtClean="0"/>
              <a:t>Use cases are simply statements of functionality that is required to be performed.  </a:t>
            </a:r>
          </a:p>
          <a:p>
            <a:pPr marL="628650" lvl="1" indent="-171450">
              <a:buFont typeface="Arial" panose="020B0604020202020204" pitchFamily="34" charset="0"/>
              <a:buChar char="•"/>
            </a:pPr>
            <a:r>
              <a:rPr lang="en-US" baseline="0" dirty="0" smtClean="0"/>
              <a:t>Use cases are created using an iterative approach.  </a:t>
            </a:r>
          </a:p>
          <a:p>
            <a:pPr marL="628650" lvl="1" indent="-171450">
              <a:buFont typeface="Arial" panose="020B0604020202020204" pitchFamily="34" charset="0"/>
              <a:buChar char="•"/>
            </a:pPr>
            <a:r>
              <a:rPr lang="en-US" baseline="0" dirty="0" smtClean="0"/>
              <a:t>They are often defined at a high level, and may be decomposed, refined, and refactored several times in order to complete the analysis.  They are an ideal learning tool to allow rapid knowledge acquisition between an SME and a designer, and allow the SME to validate the design for correctness. </a:t>
            </a:r>
          </a:p>
          <a:p>
            <a:pPr marL="628650" lvl="1" indent="-171450">
              <a:buFont typeface="Arial" panose="020B0604020202020204" pitchFamily="34" charset="0"/>
              <a:buChar char="•"/>
            </a:pPr>
            <a:r>
              <a:rPr lang="en-US" baseline="0" dirty="0" smtClean="0"/>
              <a:t>Use cases that are directly initiated by an actor use a solid line to show this association.  These use cases are the business functions that are directly visible or available to the actor.</a:t>
            </a:r>
          </a:p>
          <a:p>
            <a:pPr marL="628650" lvl="1" indent="-171450">
              <a:buFont typeface="Arial" panose="020B0604020202020204" pitchFamily="34" charset="0"/>
              <a:buChar char="•"/>
            </a:pPr>
            <a:r>
              <a:rPr lang="en-US" baseline="0" dirty="0" smtClean="0"/>
              <a:t>Uses cases may utilize the services of other use cases in the performance of their function.  This means that use cases can reference other use cases.  These references are shown using a dashed line, and can be either </a:t>
            </a:r>
            <a:r>
              <a:rPr lang="en-US" b="1" baseline="0" dirty="0" smtClean="0"/>
              <a:t>include</a:t>
            </a:r>
            <a:r>
              <a:rPr lang="en-US" baseline="0" dirty="0" smtClean="0"/>
              <a:t> or </a:t>
            </a:r>
            <a:r>
              <a:rPr lang="en-US" b="1" baseline="0" dirty="0" smtClean="0"/>
              <a:t>extend</a:t>
            </a:r>
            <a:r>
              <a:rPr lang="en-US" baseline="0" dirty="0" smtClean="0"/>
              <a:t> associations.  </a:t>
            </a:r>
          </a:p>
          <a:p>
            <a:endParaRPr lang="en-US" baseline="0" dirty="0" smtClean="0"/>
          </a:p>
          <a:p>
            <a:r>
              <a:rPr lang="en-US" b="1" baseline="0" dirty="0" smtClean="0"/>
              <a:t>INCLUDE</a:t>
            </a:r>
            <a:r>
              <a:rPr lang="en-US" baseline="0" dirty="0" smtClean="0"/>
              <a:t>:</a:t>
            </a:r>
          </a:p>
          <a:p>
            <a:pPr marL="0" lvl="0" indent="0">
              <a:buFontTx/>
              <a:buNone/>
            </a:pPr>
            <a:r>
              <a:rPr lang="en-US" baseline="0" dirty="0" smtClean="0"/>
              <a:t>The include association is easy to understand.  </a:t>
            </a:r>
          </a:p>
          <a:p>
            <a:pPr marL="628650" lvl="1" indent="-171450">
              <a:buFont typeface="Arial" panose="020B0604020202020204" pitchFamily="34" charset="0"/>
              <a:buChar char="•"/>
            </a:pPr>
            <a:r>
              <a:rPr lang="en-US" baseline="0" dirty="0" smtClean="0"/>
              <a:t>Whenever a use case requires the services of another use case to perform its function, that association is an included association.  </a:t>
            </a:r>
          </a:p>
          <a:p>
            <a:pPr marL="628650" lvl="1" indent="-171450">
              <a:buFont typeface="Arial" panose="020B0604020202020204" pitchFamily="34" charset="0"/>
              <a:buChar char="•"/>
            </a:pPr>
            <a:r>
              <a:rPr lang="en-US" baseline="0" dirty="0" smtClean="0"/>
              <a:t>The use case that is required is included by the use case that requires its services.  </a:t>
            </a:r>
          </a:p>
          <a:p>
            <a:pPr marL="628650" lvl="1" indent="-171450">
              <a:buFont typeface="Arial" panose="020B0604020202020204" pitchFamily="34" charset="0"/>
              <a:buChar char="•"/>
            </a:pPr>
            <a:r>
              <a:rPr lang="en-US" baseline="0" dirty="0" smtClean="0"/>
              <a:t>This is somewhat similar to a program calling a subroutine to perform some function.  Basically, an included use case is </a:t>
            </a:r>
            <a:r>
              <a:rPr lang="en-US" i="1" baseline="0" dirty="0" smtClean="0"/>
              <a:t>always</a:t>
            </a:r>
            <a:r>
              <a:rPr lang="en-US" i="0" baseline="0" dirty="0" smtClean="0"/>
              <a:t> used by the including use case. </a:t>
            </a:r>
          </a:p>
          <a:p>
            <a:endParaRPr lang="en-US" i="0" baseline="0" dirty="0" smtClean="0"/>
          </a:p>
          <a:p>
            <a:r>
              <a:rPr lang="en-US" b="1" i="0" baseline="0" dirty="0" smtClean="0"/>
              <a:t>EXTEND:</a:t>
            </a:r>
          </a:p>
          <a:p>
            <a:r>
              <a:rPr lang="en-US" i="0" baseline="0" dirty="0" smtClean="0"/>
              <a:t>The extends association is not as easy to understand.  </a:t>
            </a:r>
          </a:p>
          <a:p>
            <a:pPr marL="628650" lvl="1" indent="-171450">
              <a:buFont typeface="Arial" panose="020B0604020202020204" pitchFamily="34" charset="0"/>
              <a:buChar char="•"/>
            </a:pPr>
            <a:r>
              <a:rPr lang="en-US" i="0" baseline="0" dirty="0" smtClean="0"/>
              <a:t>Some people over-simplify this and might tell you that an extending use case is simply optional.  The rationale behind this is that included use cases are always required (mandatory), and extended use cases may or may not be used (optional) depending on the functionality.  This is not entirely accurate.  In actuality, a use case extends another use case when it may need its services but can extend or add more capability than the capabilities provided by the extended use case.  Depending on the scenario, this may mean there are some interactions that may use the extending use case, and some that do not, hence the mistaken belief that extends means optional.  It just depends.</a:t>
            </a:r>
          </a:p>
          <a:p>
            <a:pPr marL="628650" lvl="1" indent="-171450">
              <a:buFont typeface="Arial" panose="020B0604020202020204" pitchFamily="34" charset="0"/>
              <a:buChar char="•"/>
            </a:pPr>
            <a:r>
              <a:rPr lang="en-US" i="0" baseline="0" dirty="0" smtClean="0"/>
              <a:t>If in doubt, draw the association as an include association and ask the question “does use case A always require the services of use case B (the use case being included)”.  If that is false, then redraw the association as an extension and ask the question “does use case B perform use case A (the one being extended) and possibly add additional behaviors”.  If that is true, then you have an extension association.  </a:t>
            </a:r>
          </a:p>
          <a:p>
            <a:endParaRPr lang="en-US" i="0" baseline="0" dirty="0" smtClean="0"/>
          </a:p>
          <a:p>
            <a:r>
              <a:rPr lang="en-US" i="0" baseline="0" dirty="0" smtClean="0"/>
              <a:t>In reality, the most common association is inclusion.  </a:t>
            </a:r>
            <a:r>
              <a:rPr lang="en-US" b="1" i="0" baseline="0" dirty="0" smtClean="0"/>
              <a:t>This is the one that results from decomposition of a use case into smaller use cases and identification of common activities.  </a:t>
            </a:r>
            <a:r>
              <a:rPr lang="en-US" b="0" i="0" baseline="0" dirty="0" smtClean="0"/>
              <a:t>The extension association is a little more infrequent. </a:t>
            </a:r>
            <a:endParaRPr lang="en-US" b="0"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46</a:t>
            </a:fld>
            <a:endParaRPr lang="en-US"/>
          </a:p>
        </p:txBody>
      </p:sp>
    </p:spTree>
    <p:extLst>
      <p:ext uri="{BB962C8B-B14F-4D97-AF65-F5344CB8AC3E}">
        <p14:creationId xmlns:p14="http://schemas.microsoft.com/office/powerpoint/2010/main" val="950420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actor is usually shown on the left and the use case usually flows from left to right, and generally top down.  </a:t>
            </a:r>
          </a:p>
          <a:p>
            <a:pPr marL="628650" lvl="1" indent="-171450">
              <a:buFont typeface="Arial" panose="020B0604020202020204" pitchFamily="34" charset="0"/>
              <a:buChar char="•"/>
            </a:pPr>
            <a:r>
              <a:rPr lang="en-US" dirty="0" smtClean="0"/>
              <a:t>However, this is more convention than</a:t>
            </a:r>
            <a:r>
              <a:rPr lang="en-US" baseline="0" dirty="0" smtClean="0"/>
              <a:t> rule.  </a:t>
            </a:r>
          </a:p>
          <a:p>
            <a:pPr marL="628650" lvl="1" indent="-171450">
              <a:buFont typeface="Arial" panose="020B0604020202020204" pitchFamily="34" charset="0"/>
              <a:buChar char="•"/>
            </a:pPr>
            <a:r>
              <a:rPr lang="en-US" baseline="0" dirty="0" smtClean="0"/>
              <a:t>There can be more than one actor that can initiate a use case.  If there are, then they are all shown on the left.  </a:t>
            </a:r>
          </a:p>
          <a:p>
            <a:pPr marL="628650" lvl="1" indent="-171450">
              <a:buFont typeface="Arial" panose="020B0604020202020204" pitchFamily="34" charset="0"/>
              <a:buChar char="•"/>
            </a:pPr>
            <a:r>
              <a:rPr lang="en-US" baseline="0" dirty="0" smtClean="0"/>
              <a:t>The initiation of a use case is shown as a solid line from the actor to the use case(s) being initiated by the actor(s). </a:t>
            </a:r>
          </a:p>
          <a:p>
            <a:pPr marL="628650" lvl="1"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One common mistake that new users of UML often fall into is to try to create one use case diagram to document the whole system behavior.  </a:t>
            </a:r>
          </a:p>
          <a:p>
            <a:pPr marL="171450" lvl="0" indent="-171450">
              <a:buFont typeface="Arial" panose="020B0604020202020204" pitchFamily="34" charset="0"/>
              <a:buChar char="•"/>
            </a:pPr>
            <a:r>
              <a:rPr lang="en-US" baseline="0" dirty="0" smtClean="0"/>
              <a:t>Use many different diagrams, naming each diagram the name of the operation being performed by the actor.  Example names might be “Login to the system”, “Search the catalog”, or “Cancel order.”  </a:t>
            </a:r>
          </a:p>
          <a:p>
            <a:pPr marL="171450" lvl="0" indent="-171450">
              <a:buFont typeface="Arial" panose="020B0604020202020204" pitchFamily="34" charset="0"/>
              <a:buChar char="•"/>
            </a:pPr>
            <a:r>
              <a:rPr lang="en-US" baseline="0" dirty="0" smtClean="0"/>
              <a:t>Break up the diagrams by roles of the users performing them.  </a:t>
            </a:r>
          </a:p>
          <a:p>
            <a:pPr marL="171450" lvl="0" indent="-171450">
              <a:buFont typeface="Arial" panose="020B0604020202020204" pitchFamily="34" charset="0"/>
              <a:buChar char="•"/>
            </a:pPr>
            <a:r>
              <a:rPr lang="en-US" baseline="0" dirty="0" smtClean="0"/>
              <a:t>Keep each model simple; the same actor can be referenced on any number of use case diagrams.  This is where a tool can help a great deal.  Most tools allow you to get reports about what use cases a specific actor is associated with, or what actors reference a specific use case.  Additionally, most tools allow you to organize the use cases into packages and sub-packages (similar to directories) to associate like use cases and to organize your design.</a:t>
            </a:r>
          </a:p>
          <a:p>
            <a:endParaRPr lang="en-US" baseline="0" dirty="0" smtClean="0"/>
          </a:p>
          <a:p>
            <a:r>
              <a:rPr lang="en-US" baseline="0" dirty="0" smtClean="0"/>
              <a:t>Use cases can be associated with other use cases.  The association is shown as a dashed line to indicate that it is not something that is end-user facing.  The actor does not see this interaction explicitly.  </a:t>
            </a:r>
          </a:p>
          <a:p>
            <a:endParaRPr lang="en-US" baseline="0" dirty="0" smtClean="0"/>
          </a:p>
          <a:p>
            <a:r>
              <a:rPr lang="en-US" b="1" baseline="0" dirty="0" smtClean="0"/>
              <a:t>INCLUDE:</a:t>
            </a:r>
          </a:p>
          <a:p>
            <a:r>
              <a:rPr lang="en-US" baseline="0" dirty="0" smtClean="0"/>
              <a:t>An include association is shown as a dashed line with an arrow pointing to the use case being included.  The association line is also decorated with the text </a:t>
            </a:r>
            <a:r>
              <a:rPr lang="en-US" i="1" baseline="0" dirty="0" smtClean="0"/>
              <a:t>&lt;&lt;include&gt;&gt;</a:t>
            </a:r>
            <a:r>
              <a:rPr lang="en-US" i="0" baseline="0" dirty="0" smtClean="0"/>
              <a:t>.  When hand drawing the use case diagram, shortcuts such as just </a:t>
            </a:r>
            <a:r>
              <a:rPr lang="en-US" i="1" baseline="0" dirty="0" smtClean="0"/>
              <a:t>&lt;&lt;I&gt;&gt;</a:t>
            </a:r>
            <a:r>
              <a:rPr lang="en-US" i="0" baseline="0" dirty="0" smtClean="0"/>
              <a:t> may be used.  </a:t>
            </a:r>
          </a:p>
          <a:p>
            <a:endParaRPr lang="en-US" i="0" baseline="0" dirty="0" smtClean="0"/>
          </a:p>
          <a:p>
            <a:r>
              <a:rPr lang="en-US" b="1" i="0" baseline="0" dirty="0" smtClean="0"/>
              <a:t>EXCLUDE:</a:t>
            </a:r>
          </a:p>
          <a:p>
            <a:r>
              <a:rPr lang="en-US" i="0" baseline="0" dirty="0" smtClean="0"/>
              <a:t>An exclude association is shown as a dashed line with the arrow pointing to the use case that is being extended.  Think of this similar to an OO class extending a base class.  The use case that is extending another use case inherits the behavior of the use case being extended, and adds additional behavior to it.  In this case, the decoration on the association is </a:t>
            </a:r>
            <a:r>
              <a:rPr lang="en-US" i="1" baseline="0" dirty="0" smtClean="0"/>
              <a:t>&lt;&lt;extend&gt;&gt;</a:t>
            </a:r>
            <a:r>
              <a:rPr lang="en-US" b="0" i="0" baseline="0" dirty="0" smtClean="0"/>
              <a:t>, or if hand drawn, just </a:t>
            </a:r>
            <a:r>
              <a:rPr lang="en-US" b="0" i="1" baseline="0" dirty="0" smtClean="0"/>
              <a:t>&lt;&lt;E&gt;&gt;</a:t>
            </a:r>
            <a:r>
              <a:rPr lang="en-US" b="0" i="0" baseline="0" dirty="0" smtClean="0"/>
              <a:t>.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47</a:t>
            </a:fld>
            <a:endParaRPr lang="en-US"/>
          </a:p>
        </p:txBody>
      </p:sp>
    </p:spTree>
    <p:extLst>
      <p:ext uri="{BB962C8B-B14F-4D97-AF65-F5344CB8AC3E}">
        <p14:creationId xmlns:p14="http://schemas.microsoft.com/office/powerpoint/2010/main" val="428484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diagrams are used to document processes.  </a:t>
            </a:r>
          </a:p>
          <a:p>
            <a:pPr marL="628650" lvl="1" indent="-171450">
              <a:buFont typeface="Arial" panose="020B0604020202020204" pitchFamily="34" charset="0"/>
              <a:buChar char="•"/>
            </a:pPr>
            <a:r>
              <a:rPr lang="en-US" dirty="0" smtClean="0"/>
              <a:t>The processes can be high-level business processes, or low-level program algorithms.  </a:t>
            </a:r>
          </a:p>
          <a:p>
            <a:pPr marL="628650" lvl="1" indent="-171450">
              <a:buFont typeface="Arial" panose="020B0604020202020204" pitchFamily="34" charset="0"/>
              <a:buChar char="•"/>
            </a:pPr>
            <a:r>
              <a:rPr lang="en-US" dirty="0" smtClean="0"/>
              <a:t>The activity diagram is very flexible and can accommodate nearly any process, including processes that need to document the interaction between multiple parties, contain asynchronous or parallel operations, may generate or synchronize on events, and much more.</a:t>
            </a:r>
          </a:p>
          <a:p>
            <a:endParaRPr lang="en-US" dirty="0" smtClean="0"/>
          </a:p>
          <a:p>
            <a:r>
              <a:rPr lang="en-US" dirty="0" smtClean="0"/>
              <a:t>An</a:t>
            </a:r>
            <a:r>
              <a:rPr lang="en-US" baseline="0" dirty="0" smtClean="0"/>
              <a:t> activity diagram always has at least one initial point, shown as a filled circle.  </a:t>
            </a:r>
          </a:p>
          <a:p>
            <a:pPr marL="628650" lvl="1" indent="-171450">
              <a:buFont typeface="Arial" panose="020B0604020202020204" pitchFamily="34" charset="0"/>
              <a:buChar char="•"/>
            </a:pPr>
            <a:r>
              <a:rPr lang="en-US" baseline="0" dirty="0" smtClean="0"/>
              <a:t>Depending on the diagram, multiple starting points may be defined with different conditions for their use (specified as guard conditions, more on that later).  </a:t>
            </a:r>
          </a:p>
          <a:p>
            <a:pPr marL="1085850" lvl="2" indent="-171450">
              <a:buFont typeface="Courier New" panose="02070309020205020404" pitchFamily="49" charset="0"/>
              <a:buChar char="o"/>
            </a:pPr>
            <a:r>
              <a:rPr lang="en-US" baseline="0" dirty="0" smtClean="0"/>
              <a:t>This is primarily intended to help simplify the diagram and prevent clutter.  It is exactly equivalent to have one starting point with multiple guarded flows originating out of it, but this may make the diagram more difficult to read.</a:t>
            </a:r>
          </a:p>
          <a:p>
            <a:endParaRPr lang="en-US" baseline="0" dirty="0" smtClean="0"/>
          </a:p>
          <a:p>
            <a:r>
              <a:rPr lang="en-US" baseline="0" dirty="0" smtClean="0"/>
              <a:t>An activity diagram always has at least one terminating point.  </a:t>
            </a:r>
          </a:p>
          <a:p>
            <a:pPr marL="628650" lvl="1" indent="-171450">
              <a:buFont typeface="Arial" panose="020B0604020202020204" pitchFamily="34" charset="0"/>
              <a:buChar char="•"/>
            </a:pPr>
            <a:r>
              <a:rPr lang="en-US" baseline="0" dirty="0" smtClean="0"/>
              <a:t>This is shown as a filled circle contained within a hollow outer circle.  The terminating point documents where the process ends.  </a:t>
            </a:r>
          </a:p>
          <a:p>
            <a:pPr marL="628650" lvl="1" indent="-171450">
              <a:buFont typeface="Arial" panose="020B0604020202020204" pitchFamily="34" charset="0"/>
              <a:buChar char="•"/>
            </a:pPr>
            <a:r>
              <a:rPr lang="en-US" baseline="0" dirty="0" smtClean="0"/>
              <a:t>Again, multiple terminating points are primarily intended to simplify the diagram.  It is equivalent to have a single terminating point and have flows from multiple activities to it.  However, this may create crossing flow lines and make the diagram harder to understand.  </a:t>
            </a:r>
          </a:p>
          <a:p>
            <a:pPr marL="628650" lvl="1" indent="-171450">
              <a:buFont typeface="Arial" panose="020B0604020202020204" pitchFamily="34" charset="0"/>
              <a:buChar char="•"/>
            </a:pPr>
            <a:r>
              <a:rPr lang="en-US" baseline="0" dirty="0" smtClean="0"/>
              <a:t>Also, different terminating points can be used to represent different ending states or conditions of the process.</a:t>
            </a:r>
          </a:p>
          <a:p>
            <a:endParaRPr lang="en-US" baseline="0" dirty="0" smtClean="0"/>
          </a:p>
          <a:p>
            <a:r>
              <a:rPr lang="en-US" baseline="0" dirty="0" smtClean="0"/>
              <a:t>An activity diagram is used to diagram a process, so there are activities or operations that are performed as part of doing that process.  </a:t>
            </a:r>
          </a:p>
          <a:p>
            <a:pPr marL="628650" lvl="1" indent="-171450">
              <a:buFont typeface="Arial" panose="020B0604020202020204" pitchFamily="34" charset="0"/>
              <a:buChar char="•"/>
            </a:pPr>
            <a:r>
              <a:rPr lang="en-US" baseline="0" dirty="0" smtClean="0"/>
              <a:t>Activities represent discrete functions or processes, and are represented by a rounded rectangle with the name of the activity inside.  It is possible to nest (embed) activity diagrams hierarchically, such that a single activity on one diagram is an entire activity diagram in its own right.  </a:t>
            </a:r>
          </a:p>
          <a:p>
            <a:pPr marL="628650" lvl="1" indent="-171450">
              <a:buFont typeface="Arial" panose="020B0604020202020204" pitchFamily="34" charset="0"/>
              <a:buChar char="•"/>
            </a:pPr>
            <a:r>
              <a:rPr lang="en-US" baseline="0" dirty="0" smtClean="0"/>
              <a:t>This allows the analyst to decompose processes from a high level view down to the discrete activities.  Depending on the tool, some tools allow hyperlinking between high-level activities and lower level activity diagrams that describe them.</a:t>
            </a:r>
          </a:p>
          <a:p>
            <a:endParaRPr lang="en-US" baseline="0" dirty="0" smtClean="0"/>
          </a:p>
          <a:p>
            <a:r>
              <a:rPr lang="en-US" baseline="0" dirty="0" smtClean="0"/>
              <a:t>The control flow is shown as a directed line (arrow points in direction of the flow of control).  </a:t>
            </a:r>
          </a:p>
          <a:p>
            <a:pPr marL="628650" lvl="1" indent="-171450">
              <a:buFont typeface="Arial" panose="020B0604020202020204" pitchFamily="34" charset="0"/>
              <a:buChar char="•"/>
            </a:pPr>
            <a:r>
              <a:rPr lang="en-US" baseline="0" dirty="0" smtClean="0"/>
              <a:t>Control can only flow in the direction of the arrow, you can not go “upstream” against the arrow.  Control flows only occur to activities where a control flow is defined.  If it is not defined, it is not legal and cannot happen.</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48</a:t>
            </a:fld>
            <a:endParaRPr lang="en-US"/>
          </a:p>
        </p:txBody>
      </p:sp>
    </p:spTree>
    <p:extLst>
      <p:ext uri="{BB962C8B-B14F-4D97-AF65-F5344CB8AC3E}">
        <p14:creationId xmlns:p14="http://schemas.microsoft.com/office/powerpoint/2010/main" val="1134944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activity diagram documents a process.</a:t>
            </a:r>
            <a:r>
              <a:rPr lang="en-US" baseline="0" dirty="0" smtClean="0"/>
              <a:t>  Therefore, it must always have an initial point and a final point (terminus).  The control flow between the starting point, activities, and the ending point(s) is shown as a solid line arrow, </a:t>
            </a:r>
            <a:r>
              <a:rPr lang="en-US" b="1" i="1" u="sng" baseline="0" dirty="0" smtClean="0"/>
              <a:t>pointing in the direction of the control flow</a:t>
            </a:r>
            <a:r>
              <a:rPr lang="en-US" baseline="0" dirty="0" smtClean="0"/>
              <a:t>.  The initiation of a flow of control may be initiated by a command, or it may happen automatically.  The determination of which flows are processed is based on guard conditions applied to the flow.  </a:t>
            </a:r>
          </a:p>
          <a:p>
            <a:endParaRPr lang="en-US" baseline="0" dirty="0" smtClean="0"/>
          </a:p>
          <a:p>
            <a:r>
              <a:rPr lang="en-US" baseline="0" dirty="0" smtClean="0"/>
              <a:t>A guard condition on a flow means that the system must be in a state that makes the guard condition true.  For example, if a flow had a guard condition of </a:t>
            </a:r>
            <a:r>
              <a:rPr lang="en-US" b="1" i="1" u="sng" baseline="0" dirty="0" smtClean="0"/>
              <a:t>[selection exists]</a:t>
            </a:r>
            <a:r>
              <a:rPr lang="en-US" i="0" baseline="0" dirty="0" smtClean="0"/>
              <a:t>, and no selection has been made, then the guard condition is not satisfied and the flow cannot occur.  This eliminates a very common need for decision points common in flow charts.  The flow cannot occur unless the guard is true.  Guard conditions are enclosed in square brackets and written below the flow line, for example </a:t>
            </a:r>
            <a:r>
              <a:rPr lang="en-US" b="1" i="0" baseline="0" dirty="0" smtClean="0"/>
              <a:t>[Cart Not Empty].</a:t>
            </a:r>
            <a:r>
              <a:rPr lang="en-US" i="0" baseline="0" dirty="0" smtClean="0"/>
              <a:t> </a:t>
            </a:r>
          </a:p>
          <a:p>
            <a:endParaRPr lang="en-US" i="0" baseline="0" dirty="0" smtClean="0"/>
          </a:p>
          <a:p>
            <a:r>
              <a:rPr lang="en-US" i="0" baseline="0" dirty="0" smtClean="0"/>
              <a:t>Control flows may be commanded.  If a flow shows a command that is requested, that flow is executed only when that command is presented.  A flow that is commanded is shown by the command name written above the flow line.  Commands are usually shown as simple words and relate to actor initiated actions in the activity.  When diagramming the flow of a user interface, they could represent buttons or menu items selected.  When documenting business processes, they could represent choices or selections by the actor.  Some tools will enclose commands in quotes, but this is not necessary.</a:t>
            </a:r>
          </a:p>
          <a:p>
            <a:r>
              <a:rPr lang="en-US" i="0" baseline="0" dirty="0" smtClean="0"/>
              <a:t> </a:t>
            </a:r>
          </a:p>
          <a:p>
            <a:r>
              <a:rPr lang="en-US" i="0" baseline="0" dirty="0" smtClean="0"/>
              <a:t>Control flows may have both guards and commands.  In this case, the flow is performed only when the command is presented </a:t>
            </a:r>
            <a:r>
              <a:rPr lang="en-US" b="1" i="0" baseline="0" dirty="0" smtClean="0"/>
              <a:t>AND</a:t>
            </a:r>
            <a:r>
              <a:rPr lang="en-US" i="0" baseline="0" dirty="0" smtClean="0"/>
              <a:t> the system state meets the guard condition(s).  Conversely, a flow may have neither a command or a guard, in which case control flows automatically from one activity to the next when the source activity is completed.  No external stimuli is needed and the system can be in any state.</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49</a:t>
            </a:fld>
            <a:endParaRPr lang="en-US"/>
          </a:p>
        </p:txBody>
      </p:sp>
    </p:spTree>
    <p:extLst>
      <p:ext uri="{BB962C8B-B14F-4D97-AF65-F5344CB8AC3E}">
        <p14:creationId xmlns:p14="http://schemas.microsoft.com/office/powerpoint/2010/main" val="332859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is not</a:t>
            </a:r>
            <a:r>
              <a:rPr lang="en-US" baseline="0" dirty="0" smtClean="0"/>
              <a:t> intended to be anything other than a demonstration.  A real on-line shopping application would have a model that would be more involved than this diagram shows.  However, it shows several important points and is good for a demonstration. </a:t>
            </a:r>
          </a:p>
          <a:p>
            <a:endParaRPr lang="en-US" baseline="0" dirty="0" smtClean="0"/>
          </a:p>
          <a:p>
            <a:r>
              <a:rPr lang="en-US" baseline="0" dirty="0" smtClean="0"/>
              <a:t>This diagram shows that the process of online shopping starts with listing the catalog for the user.  The user may browse the catalog and make selections.  If they make a selection and select “Add to Cart” (indicated by the “Add Item” command) the control flow from the “List Catalog” activity is processed and control transitions to the “Add Item to Cart” activity.  This flow has a guard condition that stipulates that a selection must exist, otherwise the flow cannot occur.  There is an automatic control flow back from the “Add Item to Cart” activity to the “List Catalog” activity.  This can proceed as many times as the user desires. </a:t>
            </a:r>
          </a:p>
          <a:p>
            <a:r>
              <a:rPr lang="en-US" baseline="0" dirty="0" smtClean="0"/>
              <a:t> </a:t>
            </a:r>
          </a:p>
          <a:p>
            <a:r>
              <a:rPr lang="en-US" baseline="0" dirty="0" smtClean="0"/>
              <a:t>The user may select to simply close their browsing session.  In that case, the flow from “List Catalog” to the “cancelled” final point (indicated by the close command) is executed and the activity diagram ends.  Alternatively, the user may select to view their cart (Cart command and flow) or to checkout (Checkout command and flow).  If they decide to view their cart, the process flows from “List Catalog” to the “Display Cart” activity.  Here they can select to continue shopping (the continue command and flow) returning them to the “List Catalog” activity, or they may decide to clear their cart (the Clear command and flow). </a:t>
            </a:r>
          </a:p>
          <a:p>
            <a:r>
              <a:rPr lang="en-US" baseline="0" dirty="0" smtClean="0"/>
              <a:t> </a:t>
            </a:r>
          </a:p>
          <a:p>
            <a:r>
              <a:rPr lang="en-US" baseline="0" dirty="0" smtClean="0"/>
              <a:t>The user can only proceed to the checkout activity if the cart is not empty. This is indicated by the guard condition on all the flows into the “Check Out” activity.  </a:t>
            </a:r>
          </a:p>
          <a:p>
            <a:endParaRPr lang="en-US" baseline="0" dirty="0" smtClean="0"/>
          </a:p>
          <a:p>
            <a:r>
              <a:rPr lang="en-US" baseline="0" dirty="0" smtClean="0"/>
              <a:t>This diagram, while probably not realistic, shows that a great deal of business information or rules can be encoded in the guard conditions.  What the user is allowed to do and when they can do it.  The activity diagram can also be used to document algorithms, human-machine interface interactions, business processes, software behavior, or any type of process.</a:t>
            </a:r>
          </a:p>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50</a:t>
            </a:fld>
            <a:endParaRPr lang="en-US"/>
          </a:p>
        </p:txBody>
      </p:sp>
    </p:spTree>
    <p:extLst>
      <p:ext uri="{BB962C8B-B14F-4D97-AF65-F5344CB8AC3E}">
        <p14:creationId xmlns:p14="http://schemas.microsoft.com/office/powerpoint/2010/main" val="16619085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diagrams can be used</a:t>
            </a:r>
            <a:r>
              <a:rPr lang="en-US" baseline="0" dirty="0" smtClean="0"/>
              <a:t> to show the interaction between two or more entities, such as people, systems, applications, or services.  </a:t>
            </a:r>
          </a:p>
          <a:p>
            <a:pPr marL="628650" lvl="1" indent="-171450">
              <a:buFont typeface="Arial" panose="020B0604020202020204" pitchFamily="34" charset="0"/>
              <a:buChar char="•"/>
            </a:pPr>
            <a:r>
              <a:rPr lang="en-US" baseline="0" dirty="0" smtClean="0"/>
              <a:t>The activities performed within each swim lane or partition represent the activities performed by some entity.  </a:t>
            </a:r>
          </a:p>
          <a:p>
            <a:pPr marL="628650" lvl="1" indent="-171450">
              <a:buFont typeface="Arial" panose="020B0604020202020204" pitchFamily="34" charset="0"/>
              <a:buChar char="•"/>
            </a:pPr>
            <a:r>
              <a:rPr lang="en-US" baseline="0" dirty="0" smtClean="0"/>
              <a:t>The name of the partition is the name of the entity performing those activities.  </a:t>
            </a:r>
          </a:p>
          <a:p>
            <a:pPr marL="628650" lvl="1" indent="-171450">
              <a:buFont typeface="Arial" panose="020B0604020202020204" pitchFamily="34" charset="0"/>
              <a:buChar char="•"/>
            </a:pPr>
            <a:r>
              <a:rPr lang="en-US" baseline="0" dirty="0" smtClean="0"/>
              <a:t>The control flows cross between partitions just as in the simple activity diagram shown previously.  </a:t>
            </a:r>
          </a:p>
          <a:p>
            <a:pPr marL="628650" lvl="1" indent="-171450">
              <a:buFont typeface="Arial" panose="020B0604020202020204" pitchFamily="34" charset="0"/>
              <a:buChar char="•"/>
            </a:pPr>
            <a:r>
              <a:rPr lang="en-US" baseline="0" dirty="0" smtClean="0"/>
              <a:t>The use of commands and guard conditions still applies, and allows complex interactions to be diagramed relatively easily.</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51</a:t>
            </a:fld>
            <a:endParaRPr lang="en-US"/>
          </a:p>
        </p:txBody>
      </p:sp>
    </p:spTree>
    <p:extLst>
      <p:ext uri="{BB962C8B-B14F-4D97-AF65-F5344CB8AC3E}">
        <p14:creationId xmlns:p14="http://schemas.microsoft.com/office/powerpoint/2010/main" val="30847959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diagrams also allow for fork/join</a:t>
            </a:r>
            <a:r>
              <a:rPr lang="en-US" baseline="0" dirty="0" smtClean="0"/>
              <a:t> constructs to represent parallel processing.  </a:t>
            </a:r>
          </a:p>
          <a:p>
            <a:endParaRPr lang="en-US" baseline="0" dirty="0" smtClean="0"/>
          </a:p>
          <a:p>
            <a:r>
              <a:rPr lang="en-US" baseline="0" dirty="0" smtClean="0"/>
              <a:t>In this case, the control flow is forked into three parallel paths.  </a:t>
            </a:r>
          </a:p>
          <a:p>
            <a:pPr marL="628650" lvl="1" indent="-171450">
              <a:buFont typeface="Arial" panose="020B0604020202020204" pitchFamily="34" charset="0"/>
              <a:buChar char="•"/>
            </a:pPr>
            <a:r>
              <a:rPr lang="en-US" baseline="0" dirty="0" smtClean="0"/>
              <a:t>Activity 1, Activity 2, and the combination of Activity 3 and 4 are executed in parallel.  </a:t>
            </a:r>
          </a:p>
          <a:p>
            <a:pPr marL="628650" lvl="1" indent="-171450">
              <a:buFont typeface="Arial" panose="020B0604020202020204" pitchFamily="34" charset="0"/>
              <a:buChar char="•"/>
            </a:pPr>
            <a:r>
              <a:rPr lang="en-US" baseline="0" dirty="0" smtClean="0"/>
              <a:t>Control does not continue until all three forks are synchronized by the join on the right-side.  </a:t>
            </a:r>
          </a:p>
          <a:p>
            <a:pPr marL="628650" lvl="1" indent="-171450">
              <a:buFont typeface="Arial" panose="020B0604020202020204" pitchFamily="34" charset="0"/>
              <a:buChar char="•"/>
            </a:pPr>
            <a:r>
              <a:rPr lang="en-US" baseline="0" dirty="0" smtClean="0"/>
              <a:t>Only when all three paths are complete is the join satisfied.  </a:t>
            </a:r>
          </a:p>
          <a:p>
            <a:pPr marL="171450" lvl="0" indent="-171450">
              <a:buFont typeface="Arial" panose="020B0604020202020204" pitchFamily="34" charset="0"/>
              <a:buChar char="•"/>
            </a:pPr>
            <a:endParaRPr lang="en-US" baseline="0" dirty="0" smtClean="0"/>
          </a:p>
          <a:p>
            <a:pPr marL="0" indent="0">
              <a:buFontTx/>
              <a:buNone/>
            </a:pPr>
            <a:r>
              <a:rPr lang="en-US" baseline="0" dirty="0" smtClean="0"/>
              <a:t>Again, the control flows can use commands and/or guard conditions to diagram involved processing that may be performed on each thread.</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52</a:t>
            </a:fld>
            <a:endParaRPr lang="en-US"/>
          </a:p>
        </p:txBody>
      </p:sp>
    </p:spTree>
    <p:extLst>
      <p:ext uri="{BB962C8B-B14F-4D97-AF65-F5344CB8AC3E}">
        <p14:creationId xmlns:p14="http://schemas.microsoft.com/office/powerpoint/2010/main" val="248874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a:t>
            </a:fld>
            <a:endParaRPr lang="en-US"/>
          </a:p>
        </p:txBody>
      </p:sp>
    </p:spTree>
    <p:extLst>
      <p:ext uri="{BB962C8B-B14F-4D97-AF65-F5344CB8AC3E}">
        <p14:creationId xmlns:p14="http://schemas.microsoft.com/office/powerpoint/2010/main" val="25355571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a:t>
            </a:r>
            <a:r>
              <a:rPr lang="en-US" baseline="0" dirty="0" smtClean="0"/>
              <a:t> diagrams are far more sophisticated and capable than simple flowcharts.</a:t>
            </a:r>
          </a:p>
          <a:p>
            <a:r>
              <a:rPr lang="en-US" baseline="0" dirty="0" smtClean="0"/>
              <a:t>  </a:t>
            </a:r>
          </a:p>
          <a:p>
            <a:pPr marL="171450" indent="-171450">
              <a:buFont typeface="Arial" panose="020B0604020202020204" pitchFamily="34" charset="0"/>
              <a:buChar char="•"/>
            </a:pPr>
            <a:r>
              <a:rPr lang="en-US" baseline="0" dirty="0" smtClean="0"/>
              <a:t>Also, by using guard conditions, business rules or constraints can be easily documented and understood without resorting to complex combinations of conditional testing. </a:t>
            </a:r>
          </a:p>
          <a:p>
            <a:pPr marL="171450" lvl="0" indent="-171450">
              <a:buFont typeface="Arial" panose="020B0604020202020204" pitchFamily="34" charset="0"/>
              <a:buChar char="•"/>
            </a:pPr>
            <a:r>
              <a:rPr lang="en-US" baseline="0" dirty="0" smtClean="0"/>
              <a:t>Unlike flowcharts, activity diagrams allow for the partitioning of activities so that different parties and the interaction between them can be diagramed.  Also, activity diagrams allow for parallel execution using fork/joins and can source and/or sink asynchronous events.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53</a:t>
            </a:fld>
            <a:endParaRPr lang="en-US"/>
          </a:p>
        </p:txBody>
      </p:sp>
    </p:spTree>
    <p:extLst>
      <p:ext uri="{BB962C8B-B14F-4D97-AF65-F5344CB8AC3E}">
        <p14:creationId xmlns:p14="http://schemas.microsoft.com/office/powerpoint/2010/main" val="3080632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diagrams</a:t>
            </a:r>
            <a:r>
              <a:rPr lang="en-US" baseline="0" dirty="0" smtClean="0"/>
              <a:t> are used to document the implementation of an algorithm or a procedure.  </a:t>
            </a:r>
          </a:p>
          <a:p>
            <a:pPr marL="628650" lvl="1" indent="-171450">
              <a:buFont typeface="Arial" panose="020B0604020202020204" pitchFamily="34" charset="0"/>
              <a:buChar char="•"/>
            </a:pPr>
            <a:r>
              <a:rPr lang="en-US" baseline="0" dirty="0" smtClean="0"/>
              <a:t>They show how different objects interact with each other to perform some operation over time.  </a:t>
            </a:r>
          </a:p>
          <a:p>
            <a:pPr marL="628650" lvl="1" indent="-171450">
              <a:buFont typeface="Arial" panose="020B0604020202020204" pitchFamily="34" charset="0"/>
              <a:buChar char="•"/>
            </a:pPr>
            <a:r>
              <a:rPr lang="en-US" baseline="0" dirty="0" smtClean="0"/>
              <a:t>The actor that initiates the operation is on the far left of the diagram, and the objects are distributed across the top.  </a:t>
            </a:r>
          </a:p>
          <a:p>
            <a:pPr marL="628650" lvl="1" indent="-171450">
              <a:buFont typeface="Arial" panose="020B0604020202020204" pitchFamily="34" charset="0"/>
              <a:buChar char="•"/>
            </a:pPr>
            <a:r>
              <a:rPr lang="en-US" baseline="0" dirty="0" smtClean="0"/>
              <a:t>Time proceeds down the page from top to bottom.  This means that the first “message” is at the top, and the last message is at the bottom.  </a:t>
            </a:r>
          </a:p>
          <a:p>
            <a:pPr marL="628650" lvl="1" indent="-171450">
              <a:buFont typeface="Arial" panose="020B0604020202020204" pitchFamily="34" charset="0"/>
              <a:buChar char="•"/>
            </a:pPr>
            <a:r>
              <a:rPr lang="en-US" baseline="0" dirty="0" smtClean="0"/>
              <a:t>The time that an object is “in context” is shown as its lifeline.</a:t>
            </a:r>
          </a:p>
          <a:p>
            <a:endParaRPr lang="en-US" baseline="0" dirty="0" smtClean="0"/>
          </a:p>
          <a:p>
            <a:r>
              <a:rPr lang="en-US" baseline="0" dirty="0" smtClean="0"/>
              <a:t>Objects send messages to themselves or other objects to invoke the methods needed to perform the operation.  </a:t>
            </a:r>
          </a:p>
          <a:p>
            <a:pPr marL="628650" lvl="1" indent="-171450">
              <a:buFont typeface="Arial" panose="020B0604020202020204" pitchFamily="34" charset="0"/>
              <a:buChar char="•"/>
            </a:pPr>
            <a:r>
              <a:rPr lang="en-US" baseline="0" dirty="0" smtClean="0"/>
              <a:t>These messages show the method name, and may also include parameter types and return values.  </a:t>
            </a:r>
          </a:p>
          <a:p>
            <a:pPr marL="628650" lvl="1" indent="-171450">
              <a:buFont typeface="Arial" panose="020B0604020202020204" pitchFamily="34" charset="0"/>
              <a:buChar char="•"/>
            </a:pPr>
            <a:r>
              <a:rPr lang="en-US" baseline="0" dirty="0" smtClean="0"/>
              <a:t>Objects can be created during the process, and that is generally shown as a message with a stereotype of </a:t>
            </a:r>
            <a:r>
              <a:rPr lang="en-US" i="1" baseline="0" dirty="0" smtClean="0"/>
              <a:t>&lt;&lt;create&gt;&gt;</a:t>
            </a:r>
            <a:r>
              <a:rPr lang="en-US" i="0" baseline="0" dirty="0" smtClean="0"/>
              <a:t>, although this is not always shown or important. </a:t>
            </a:r>
          </a:p>
          <a:p>
            <a:r>
              <a:rPr lang="en-US" i="0" baseline="0" dirty="0" smtClean="0"/>
              <a:t> </a:t>
            </a:r>
          </a:p>
          <a:p>
            <a:r>
              <a:rPr lang="en-US" i="0" baseline="0" dirty="0" smtClean="0"/>
              <a:t>It is important to remember that sequence diagrams are intended to make the understanding of a process or algorithm easier.  </a:t>
            </a:r>
          </a:p>
          <a:p>
            <a:pPr marL="628650" lvl="1" indent="-171450">
              <a:buFont typeface="Arial" panose="020B0604020202020204" pitchFamily="34" charset="0"/>
              <a:buChar char="•"/>
            </a:pPr>
            <a:r>
              <a:rPr lang="en-US" i="0" baseline="0" dirty="0" smtClean="0"/>
              <a:t>Cluttering them with extraneous detail that the reader could get from the code fails in several important ways.  </a:t>
            </a:r>
          </a:p>
          <a:p>
            <a:pPr marL="1085850" lvl="2" indent="-171450">
              <a:buFont typeface="Courier New" panose="02070309020205020404" pitchFamily="49" charset="0"/>
              <a:buChar char="o"/>
            </a:pPr>
            <a:r>
              <a:rPr lang="en-US" i="0" baseline="0" dirty="0" smtClean="0"/>
              <a:t>First, it is much harder to draw the diagram with all the detail.  </a:t>
            </a:r>
          </a:p>
          <a:p>
            <a:pPr marL="1085850" lvl="2" indent="-171450">
              <a:buFont typeface="Courier New" panose="02070309020205020404" pitchFamily="49" charset="0"/>
              <a:buChar char="o"/>
            </a:pPr>
            <a:r>
              <a:rPr lang="en-US" i="0" baseline="0" dirty="0" smtClean="0"/>
              <a:t>Second, the reader will loose sight of the algorithm for all the detail and will not get the benefit of the diagram.  </a:t>
            </a:r>
          </a:p>
          <a:p>
            <a:pPr marL="1085850" lvl="2" indent="-171450">
              <a:buFont typeface="Courier New" panose="02070309020205020404" pitchFamily="49" charset="0"/>
              <a:buChar char="o"/>
            </a:pPr>
            <a:r>
              <a:rPr lang="en-US" i="0" baseline="0" dirty="0" smtClean="0"/>
              <a:t>And lastly, the maintenance of the diagram will be much harder and will tend to be dropped or ignored over time, and the diagram will loose relevance.</a:t>
            </a:r>
          </a:p>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54</a:t>
            </a:fld>
            <a:endParaRPr lang="en-US"/>
          </a:p>
        </p:txBody>
      </p:sp>
    </p:spTree>
    <p:extLst>
      <p:ext uri="{BB962C8B-B14F-4D97-AF65-F5344CB8AC3E}">
        <p14:creationId xmlns:p14="http://schemas.microsoft.com/office/powerpoint/2010/main" val="35158795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sequence diagram shows the progression of messages over time from the upper left to the lower right.  Time zero, or the initial start of the process,</a:t>
            </a:r>
            <a:r>
              <a:rPr lang="en-US" baseline="0" dirty="0" smtClean="0"/>
              <a:t> is the upper left corner of the diagram.  The actor creates a “</a:t>
            </a:r>
            <a:r>
              <a:rPr lang="en-US" baseline="0" dirty="0" err="1" smtClean="0"/>
              <a:t>ConfigurationFactory</a:t>
            </a:r>
            <a:r>
              <a:rPr lang="en-US" baseline="0" dirty="0" smtClean="0"/>
              <a:t>” object then calls the “</a:t>
            </a:r>
            <a:r>
              <a:rPr lang="en-US" baseline="0" dirty="0" err="1" smtClean="0"/>
              <a:t>getConfiguration</a:t>
            </a:r>
            <a:r>
              <a:rPr lang="en-US" baseline="0" dirty="0" smtClean="0"/>
              <a:t>()” method.  This diagram also contains a note to the reader that is associated with the configuration factory object. </a:t>
            </a:r>
          </a:p>
          <a:p>
            <a:r>
              <a:rPr lang="en-US" baseline="0" dirty="0" smtClean="0"/>
              <a:t> </a:t>
            </a:r>
          </a:p>
          <a:p>
            <a:r>
              <a:rPr lang="en-US" baseline="0" dirty="0" smtClean="0"/>
              <a:t>There are two fragments shown, one is an </a:t>
            </a:r>
            <a:r>
              <a:rPr lang="en-US" b="1" i="1" baseline="0" dirty="0" smtClean="0"/>
              <a:t>opt</a:t>
            </a:r>
            <a:r>
              <a:rPr lang="en-US" b="0" i="0" baseline="0" dirty="0" smtClean="0"/>
              <a:t> and the other is a </a:t>
            </a:r>
            <a:r>
              <a:rPr lang="en-US" b="1" i="1" baseline="0" dirty="0" smtClean="0"/>
              <a:t>loop</a:t>
            </a:r>
            <a:r>
              <a:rPr lang="en-US" b="0" i="0" baseline="0" dirty="0" smtClean="0"/>
              <a:t> type fragment.  Opt means optional, and basically indicates a condition that must be true for the fragment to be executed.  If the condition is not true, the fragment is skipped.  The condition for the opt fragment is </a:t>
            </a:r>
            <a:r>
              <a:rPr lang="en-US" b="1" i="0" baseline="0" dirty="0" smtClean="0"/>
              <a:t>[configuration not cached]</a:t>
            </a:r>
            <a:r>
              <a:rPr lang="en-US" b="0" i="0" baseline="0" dirty="0" smtClean="0"/>
              <a:t> and indicates that the logic inside the fragment is executed only if the configuration has not already been loaded and cached.  The logic inside the fragment is the logic used to actually load and cache the configuration settings.</a:t>
            </a:r>
          </a:p>
          <a:p>
            <a:endParaRPr lang="en-US" b="0" i="0" baseline="0" dirty="0" smtClean="0"/>
          </a:p>
          <a:p>
            <a:r>
              <a:rPr lang="en-US" b="0" i="0" baseline="0" dirty="0" smtClean="0"/>
              <a:t>A second, loop fragment is included within the opt fragment.  This loop fragment indicates that the content of the fragment is executed inside a loop, where the loop condition is </a:t>
            </a:r>
            <a:r>
              <a:rPr lang="en-US" b="1" i="0" baseline="0" dirty="0" smtClean="0"/>
              <a:t>[for each file found]</a:t>
            </a:r>
            <a:r>
              <a:rPr lang="en-US" b="0" i="0" baseline="0" dirty="0" smtClean="0"/>
              <a:t>.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55</a:t>
            </a:fld>
            <a:endParaRPr lang="en-US"/>
          </a:p>
        </p:txBody>
      </p:sp>
    </p:spTree>
    <p:extLst>
      <p:ext uri="{BB962C8B-B14F-4D97-AF65-F5344CB8AC3E}">
        <p14:creationId xmlns:p14="http://schemas.microsoft.com/office/powerpoint/2010/main" val="42121344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diagrams are very useful for diagraming lifecycles, the events or stimuli that cause transition from</a:t>
            </a:r>
            <a:r>
              <a:rPr lang="en-US" baseline="0" dirty="0" smtClean="0"/>
              <a:t> one state to another, and the guard conditions that must be met to enable the transition to occur.  The state model applies to one object or system, and defines the lifecycle for that object or system.  The different states that the object may be in are diagramed as rounded rectangles with the state name inside.  The transitions from one state to another are shown as solid lines with an open arrow pointing in the direction of the transition. </a:t>
            </a:r>
          </a:p>
          <a:p>
            <a:endParaRPr lang="en-US" baseline="0" dirty="0" smtClean="0"/>
          </a:p>
          <a:p>
            <a:r>
              <a:rPr lang="en-US" baseline="0" dirty="0" smtClean="0"/>
              <a:t>The transitions may occur because of an external stimulus applied to the state model, or because of a guard condition being met, or both.  The absence of a stimulus and/or guard is rare, and would imply that the object transitions immediately and for no reason.  This is generally a mistake, and transitions that have no stimulus or guard should be questioned.</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56</a:t>
            </a:fld>
            <a:endParaRPr lang="en-US"/>
          </a:p>
        </p:txBody>
      </p:sp>
    </p:spTree>
    <p:extLst>
      <p:ext uri="{BB962C8B-B14F-4D97-AF65-F5344CB8AC3E}">
        <p14:creationId xmlns:p14="http://schemas.microsoft.com/office/powerpoint/2010/main" val="6275053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state model shown diagrams the lifecycle of an order.  The different states are shown as rounded rectangles with the name of the state inside.  The state transitions are shown as solid line arrows that dictate the direction of the transition.  State changes are only allowed where the arrows indicate; you cannot go against an arrow. </a:t>
            </a:r>
          </a:p>
          <a:p>
            <a:endParaRPr lang="en-US" baseline="0" dirty="0" smtClean="0"/>
          </a:p>
          <a:p>
            <a:r>
              <a:rPr lang="en-US" baseline="0" dirty="0" smtClean="0"/>
              <a:t>The order starts off in the </a:t>
            </a:r>
            <a:r>
              <a:rPr lang="en-US" b="1" baseline="0" dirty="0" smtClean="0"/>
              <a:t>Pending</a:t>
            </a:r>
            <a:r>
              <a:rPr lang="en-US" b="0" baseline="0" dirty="0" smtClean="0"/>
              <a:t> state immediately.  It can remain in the pending state indefinitely, and it could be cancelled by the customer.  If the order is in </a:t>
            </a:r>
            <a:r>
              <a:rPr lang="en-US" b="1" baseline="0" dirty="0" smtClean="0"/>
              <a:t>Pending</a:t>
            </a:r>
            <a:r>
              <a:rPr lang="en-US" b="0" baseline="0" dirty="0" smtClean="0"/>
              <a:t> state and the </a:t>
            </a:r>
            <a:r>
              <a:rPr lang="en-US" b="1" baseline="0" dirty="0" smtClean="0"/>
              <a:t>cancel</a:t>
            </a:r>
            <a:r>
              <a:rPr lang="en-US" b="0" baseline="0" dirty="0" smtClean="0"/>
              <a:t> stimulus is applied to the model, the order transitions to the </a:t>
            </a:r>
            <a:r>
              <a:rPr lang="en-US" b="1" baseline="0" dirty="0" smtClean="0"/>
              <a:t>Cancelled</a:t>
            </a:r>
            <a:r>
              <a:rPr lang="en-US" b="0" baseline="0" dirty="0" smtClean="0"/>
              <a:t> state and the lifecycle ends.  Note there is no possible transition from the </a:t>
            </a:r>
            <a:r>
              <a:rPr lang="en-US" b="1" baseline="0" dirty="0" smtClean="0"/>
              <a:t>Cancelled</a:t>
            </a:r>
            <a:r>
              <a:rPr lang="en-US" b="0" baseline="0" dirty="0" smtClean="0"/>
              <a:t> state to any other state.  On the other hand, the customer may place the order on hold from the pending state.  Once it is in </a:t>
            </a:r>
            <a:r>
              <a:rPr lang="en-US" b="1" baseline="0" dirty="0" smtClean="0"/>
              <a:t>Hold</a:t>
            </a:r>
            <a:r>
              <a:rPr lang="en-US" b="0" baseline="0" dirty="0" smtClean="0"/>
              <a:t> state, the only thing that can be done to the order is to cancel it, transitioning it to the </a:t>
            </a:r>
            <a:r>
              <a:rPr lang="en-US" b="1" baseline="0" dirty="0" smtClean="0"/>
              <a:t>Cancelled</a:t>
            </a:r>
            <a:r>
              <a:rPr lang="en-US" b="0" baseline="0" dirty="0" smtClean="0"/>
              <a:t> state, or release it back to the </a:t>
            </a:r>
            <a:r>
              <a:rPr lang="en-US" b="1" baseline="0" dirty="0" smtClean="0"/>
              <a:t>Pending</a:t>
            </a:r>
            <a:r>
              <a:rPr lang="en-US" b="0" baseline="0" dirty="0" smtClean="0"/>
              <a:t> state.  Once the funds have been verified, the guard condition is satisfied and the order transitions to the </a:t>
            </a:r>
            <a:r>
              <a:rPr lang="en-US" b="1" baseline="0" dirty="0" smtClean="0"/>
              <a:t>Processing</a:t>
            </a:r>
            <a:r>
              <a:rPr lang="en-US" b="0" baseline="0" dirty="0" smtClean="0"/>
              <a:t> state.  When the shipper picks up the order, the guard condition is satisfied and it transitions to the final state </a:t>
            </a:r>
            <a:r>
              <a:rPr lang="en-US" b="1" baseline="0" dirty="0" smtClean="0"/>
              <a:t>Shipped</a:t>
            </a:r>
            <a:r>
              <a:rPr lang="en-US" b="0" baseline="0" dirty="0" smtClean="0"/>
              <a:t>.</a:t>
            </a:r>
          </a:p>
          <a:p>
            <a:endParaRPr lang="en-US" b="0" baseline="0" dirty="0" smtClean="0"/>
          </a:p>
          <a:p>
            <a:r>
              <a:rPr lang="en-US" b="0" baseline="0" dirty="0" smtClean="0"/>
              <a:t>This state diagram shows the lifecycle of an order in the system, and the stimuli that are needed to cause transitions.  It also shows the allowed transitions based on the business rules.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57</a:t>
            </a:fld>
            <a:endParaRPr lang="en-US"/>
          </a:p>
        </p:txBody>
      </p:sp>
    </p:spTree>
    <p:extLst>
      <p:ext uri="{BB962C8B-B14F-4D97-AF65-F5344CB8AC3E}">
        <p14:creationId xmlns:p14="http://schemas.microsoft.com/office/powerpoint/2010/main" val="21222237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59</a:t>
            </a:fld>
            <a:endParaRPr lang="en-US"/>
          </a:p>
        </p:txBody>
      </p:sp>
    </p:spTree>
    <p:extLst>
      <p:ext uri="{BB962C8B-B14F-4D97-AF65-F5344CB8AC3E}">
        <p14:creationId xmlns:p14="http://schemas.microsoft.com/office/powerpoint/2010/main" val="7003973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we are explicitly focusing on the concept of a bounded context. </a:t>
            </a:r>
            <a:r>
              <a:rPr lang="en-US" baseline="0" dirty="0" smtClean="0"/>
              <a:t>  </a:t>
            </a:r>
          </a:p>
          <a:p>
            <a:pPr marL="171450" indent="-171450">
              <a:buFont typeface="Arial" panose="020B0604020202020204" pitchFamily="34" charset="0"/>
              <a:buChar char="•"/>
            </a:pPr>
            <a:r>
              <a:rPr lang="en-US" baseline="0" dirty="0" smtClean="0"/>
              <a:t>This diagram shows there are two aspects to a bounded context, the conceptual view (upper half of the diagram) and the physical relationships the implementation of the bounded context may have with other bounded contexts (the lower half).  </a:t>
            </a:r>
          </a:p>
          <a:p>
            <a:pPr marL="171450" indent="-171450">
              <a:buFont typeface="Arial" panose="020B0604020202020204" pitchFamily="34" charset="0"/>
              <a:buChar char="•"/>
            </a:pPr>
            <a:r>
              <a:rPr lang="en-US" b="1" i="1" baseline="0" dirty="0" smtClean="0"/>
              <a:t>For this section, we are concerned with the organizational and conceptual view of the bounded context</a:t>
            </a:r>
            <a:r>
              <a:rPr lang="en-US" baseline="0" dirty="0" smtClean="0"/>
              <a:t>, which deals with the segregation of concepts, identification of the ubiquitous language, the domain model, and so on.</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61</a:t>
            </a:fld>
            <a:endParaRPr lang="en-US"/>
          </a:p>
        </p:txBody>
      </p:sp>
    </p:spTree>
    <p:extLst>
      <p:ext uri="{BB962C8B-B14F-4D97-AF65-F5344CB8AC3E}">
        <p14:creationId xmlns:p14="http://schemas.microsoft.com/office/powerpoint/2010/main" val="1135756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bounded context is</a:t>
            </a:r>
            <a:r>
              <a:rPr lang="en-US" baseline="0" dirty="0" smtClean="0"/>
              <a:t> the definition of some subset of the business domain where concepts (objects, processes, terminology, vocabulary) have one and only one meaning, and where the vocabulary developed inside that context is consistent and universally applied.  In order to prevent pollution or corruption of the domain model and the bounded context, only one team should own and control a bounded context.  It is ok to have a team own or control more than one bounded context, but any specific bounded context should never be controlled or operated upon by more than one team. </a:t>
            </a:r>
          </a:p>
          <a:p>
            <a:r>
              <a:rPr lang="en-US" baseline="0" dirty="0" smtClean="0"/>
              <a:t> </a:t>
            </a:r>
          </a:p>
          <a:p>
            <a:r>
              <a:rPr lang="en-US" baseline="0" dirty="0" smtClean="0"/>
              <a:t>The importance of the bounded context is the fact that it is bounded!  The bounds act like a fence, keeping concepts out that are not part of that context.  The bounds supply a level of isolation or segregation of dissimilar concepts to different contexts.  Within one bounded context, the only concepts that are part of it are the concepts that are needed to implement that context.  The bounded context is an analytic tool as well as an organizational mechanisms.  It can be used to decide what concepts are in, and which are out, of the context.</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62</a:t>
            </a:fld>
            <a:endParaRPr lang="en-US"/>
          </a:p>
        </p:txBody>
      </p:sp>
    </p:spTree>
    <p:extLst>
      <p:ext uri="{BB962C8B-B14F-4D97-AF65-F5344CB8AC3E}">
        <p14:creationId xmlns:p14="http://schemas.microsoft.com/office/powerpoint/2010/main" val="23513137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very important that within a single bounded context that a ubiquitous language be used to describe and document all concepts inside that context.  This is the same language used by the SMEs, the developers, and the users. The same language is pervasive all the way from analysis throughout the product and into the user experience.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63</a:t>
            </a:fld>
            <a:endParaRPr lang="en-US"/>
          </a:p>
        </p:txBody>
      </p:sp>
    </p:spTree>
    <p:extLst>
      <p:ext uri="{BB962C8B-B14F-4D97-AF65-F5344CB8AC3E}">
        <p14:creationId xmlns:p14="http://schemas.microsoft.com/office/powerpoint/2010/main" val="42546098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developing and using the ubiquitous language within a context, it is important that the language be developed, documented, and used with a high degree of rigor.  </a:t>
            </a:r>
          </a:p>
          <a:p>
            <a:pPr marL="171450" indent="-171450">
              <a:buFont typeface="Arial" panose="020B0604020202020204" pitchFamily="34" charset="0"/>
              <a:buChar char="•"/>
            </a:pPr>
            <a:r>
              <a:rPr lang="en-US" dirty="0" smtClean="0"/>
              <a:t>Rigor in analysis means</a:t>
            </a:r>
            <a:r>
              <a:rPr lang="en-US" baseline="0" dirty="0" smtClean="0"/>
              <a:t> thoroughness, accuracy, exhaustive, and rigid.  When applied to design, that means the concepts must have the same meaning in all cases; the situation where something does one thing in one place and a slightly different thing in another is not rigorous, and is not a good design.  </a:t>
            </a:r>
          </a:p>
          <a:p>
            <a:pPr marL="171450" indent="-171450">
              <a:buFont typeface="Arial" panose="020B0604020202020204" pitchFamily="34" charset="0"/>
              <a:buChar char="•"/>
            </a:pPr>
            <a:r>
              <a:rPr lang="en-US" baseline="0" dirty="0" smtClean="0"/>
              <a:t>It is important that the concepts be exhaustively defined as well.  All aspects of the concept that are needed within the context must be understood and defined.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64</a:t>
            </a:fld>
            <a:endParaRPr lang="en-US"/>
          </a:p>
        </p:txBody>
      </p:sp>
    </p:spTree>
    <p:extLst>
      <p:ext uri="{BB962C8B-B14F-4D97-AF65-F5344CB8AC3E}">
        <p14:creationId xmlns:p14="http://schemas.microsoft.com/office/powerpoint/2010/main" val="946549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panic!</a:t>
            </a:r>
            <a:r>
              <a:rPr lang="en-US" baseline="0" dirty="0" smtClean="0"/>
              <a:t>  By the end of this course, this map will make total sense!</a:t>
            </a:r>
          </a:p>
          <a:p>
            <a:r>
              <a:rPr lang="en-US" baseline="0" dirty="0" smtClean="0"/>
              <a:t>Right now, most of these concepts probably don’t mean a lot.  We will revisit this map along the way and discuss the topics in each section of the course.</a:t>
            </a:r>
          </a:p>
          <a:p>
            <a:r>
              <a:rPr lang="en-US" baseline="0" dirty="0" smtClean="0"/>
              <a:t>The purpose of this map is to act as a memory aid, and will hopefully remind you of the concepts.  </a:t>
            </a:r>
          </a:p>
          <a:p>
            <a:endParaRPr lang="en-US" b="1" i="1" baseline="0" dirty="0" smtClean="0"/>
          </a:p>
          <a:p>
            <a:r>
              <a:rPr lang="en-US" b="1" i="1" baseline="0" dirty="0" smtClean="0"/>
              <a:t>One of the central concepts in Domain-Driven Design is that of the bounded context.  </a:t>
            </a:r>
            <a:r>
              <a:rPr lang="en-US" baseline="0" dirty="0" smtClean="0"/>
              <a:t>We will discuss it in detail later, but it is worth pointing out that the bounded context is not only the conceptual organization of all the knowledge that you will gain in designing and developing a solution, but also will be central to the solution space (implementation) itself.  </a:t>
            </a:r>
          </a:p>
          <a:p>
            <a:endParaRPr lang="en-US" baseline="0" dirty="0" smtClean="0"/>
          </a:p>
          <a:p>
            <a:r>
              <a:rPr lang="en-US" baseline="0" dirty="0" smtClean="0"/>
              <a:t>So, there are aspects of the bounded context that are organizational and conceptual, and there are aspects of the bounded context that are physical and implementation-specific.  This diagram shows the conceptual aspects of the bounded context on the top half, and the physical aspects on the bottom half.</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a:t>
            </a:fld>
            <a:endParaRPr lang="en-US"/>
          </a:p>
        </p:txBody>
      </p:sp>
    </p:spTree>
    <p:extLst>
      <p:ext uri="{BB962C8B-B14F-4D97-AF65-F5344CB8AC3E}">
        <p14:creationId xmlns:p14="http://schemas.microsoft.com/office/powerpoint/2010/main" val="27740553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challenge</a:t>
            </a:r>
            <a:r>
              <a:rPr lang="en-US" baseline="0" dirty="0" smtClean="0"/>
              <a:t> new concepts, and even to revisit existing concepts, especially in the light of issues or problems in the behavior or design.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65</a:t>
            </a:fld>
            <a:endParaRPr lang="en-US"/>
          </a:p>
        </p:txBody>
      </p:sp>
    </p:spTree>
    <p:extLst>
      <p:ext uri="{BB962C8B-B14F-4D97-AF65-F5344CB8AC3E}">
        <p14:creationId xmlns:p14="http://schemas.microsoft.com/office/powerpoint/2010/main" val="9235584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scenarios is a good way to capture and define all the interactions that the context must support.  In many books</a:t>
            </a:r>
            <a:r>
              <a:rPr lang="en-US" baseline="0" dirty="0" smtClean="0"/>
              <a:t> and articles on DDD this is documented similarly to a user story.  However, the scenario is far more than a user story, and is representative of an end user interaction with the system.  It starts with the operation the user wants to perform, defined in the business domain and using the ubiquitous language of the context, then discovers all of the underlying activities, processes, entities, and states that are needed to implement that scenario.  The process is iterative and drills down to this detail over time.  Start by using simply use case models to capture all the activities that are needed to be performed and how they relate to each other.  During this exercise, the entities will usually be discovered.  </a:t>
            </a:r>
          </a:p>
          <a:p>
            <a:endParaRPr lang="en-US" baseline="0" dirty="0" smtClean="0"/>
          </a:p>
          <a:p>
            <a:r>
              <a:rPr lang="en-US" baseline="0" dirty="0" smtClean="0"/>
              <a:t>It is important, especially in the early stages of scenario discussions, that the analysis be kept to an absolute minimum.  What you want to do is capture the activities that the SMEs indicate need to be performed and gather understanding.  Trying to do analysis, such as defining common use cases, building the entity models, and so forth, puts too much burden on the SME and analyst interaction and will tend to stifle participation and stop the free flow of information.  Capture, then analyze!  Use the results of the analysis to let the SMEs comment and correct mistakes.  Use their terms and concepts, it isn’t too hard for you and it is easy for them because they already understand the concepts.  Also, if your analysis is incorrect, they can tell you.  </a:t>
            </a:r>
          </a:p>
          <a:p>
            <a:r>
              <a:rPr lang="en-US" baseline="0" dirty="0" smtClean="0"/>
              <a:t>During the discovery of the scenario, acceptance criteria will be discovered.  This criteria may be implicit, but it will come out as statements like “the system must update some aggregate”, or the “system must signal that operation xxx occurred”.  These can be diagramed as well on use case diagrams, activity diagrams and the like, and will be input to developing test cases for the aggregates later. </a:t>
            </a:r>
          </a:p>
          <a:p>
            <a:endParaRPr lang="en-US" baseline="0" dirty="0" smtClean="0"/>
          </a:p>
          <a:p>
            <a:r>
              <a:rPr lang="en-US" baseline="0" dirty="0" smtClean="0"/>
              <a:t>One note of caution, if the SME starts to waffle on some point of your analysis, and you hear things like “I guess it could operate that way” (or any of an infinite variations), STOP!!  They are uncomfortable, do not understand your analysis, and they are capitulating to you thinking that you know something they don’t.  This is a good sign that there is a problem in the analysis and you need to figure it out before proceeding.  Only when the SME and you are both comfortable, are speaking the same language, and have agreement do you proceed.</a:t>
            </a:r>
          </a:p>
          <a:p>
            <a:endParaRPr lang="en-US" baseline="0" dirty="0" smtClean="0"/>
          </a:p>
          <a:p>
            <a:r>
              <a:rPr lang="en-US" baseline="0" dirty="0" smtClean="0"/>
              <a:t>Do whatever is necessary to get the information in an understandable and usable form, get agreement by the SMEs, and use a common language. </a:t>
            </a:r>
            <a:r>
              <a:rPr lang="en-US" sz="1200" b="0" i="0" kern="1200" dirty="0" smtClean="0">
                <a:solidFill>
                  <a:schemeClr val="tx1"/>
                </a:solidFill>
                <a:effectLst/>
                <a:latin typeface="+mn-lt"/>
                <a:ea typeface="ＭＳ Ｐゴシック" charset="0"/>
                <a:cs typeface="ＭＳ Ｐゴシック" charset="0"/>
              </a:rPr>
              <a:t>It’s all about doing whatever is needed to communicate well on the team.</a:t>
            </a:r>
            <a:endParaRPr lang="en-US" baseline="0" dirty="0" smtClean="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66</a:t>
            </a:fld>
            <a:endParaRPr lang="en-US"/>
          </a:p>
        </p:txBody>
      </p:sp>
    </p:spTree>
    <p:extLst>
      <p:ext uri="{BB962C8B-B14F-4D97-AF65-F5344CB8AC3E}">
        <p14:creationId xmlns:p14="http://schemas.microsoft.com/office/powerpoint/2010/main" val="30174818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70</a:t>
            </a:fld>
            <a:endParaRPr lang="en-US"/>
          </a:p>
        </p:txBody>
      </p:sp>
    </p:spTree>
    <p:extLst>
      <p:ext uri="{BB962C8B-B14F-4D97-AF65-F5344CB8AC3E}">
        <p14:creationId xmlns:p14="http://schemas.microsoft.com/office/powerpoint/2010/main" val="39512071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every subdomain is part of your business core.  There are always subdomains that are either needed by your core domains to be successful (a supporting subdomain), or desired</a:t>
            </a:r>
            <a:r>
              <a:rPr lang="en-US" baseline="0" dirty="0" smtClean="0"/>
              <a:t> or necessary to operate the business, but which are not differentiators and therefore not part of your core (generic subdomain).  </a:t>
            </a:r>
          </a:p>
          <a:p>
            <a:endParaRPr lang="en-US" baseline="0" dirty="0" smtClean="0"/>
          </a:p>
          <a:p>
            <a:r>
              <a:rPr lang="en-US" baseline="0" dirty="0" smtClean="0"/>
              <a:t>Typically, the core domain is where you will want to focus most of your assets and investment, and achieve a deep learning and understanding of the domain.  It is possible that generic subdomains could be purchased off-the-shelf solutions or outsourced.  These are likely essential functions but not differentiators.  The supporting subdomain is a little tougher to understand.  These are subdomains that are not part of your core, and therefore do not differentiate you from other businesses, but which your core domain requires in order for it to be successful.  These supporting subdomains could be developed in-house, outsourced, or possibly purchased off-the-shelf and customized. </a:t>
            </a:r>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71</a:t>
            </a:fld>
            <a:endParaRPr lang="en-US"/>
          </a:p>
        </p:txBody>
      </p:sp>
    </p:spTree>
    <p:extLst>
      <p:ext uri="{BB962C8B-B14F-4D97-AF65-F5344CB8AC3E}">
        <p14:creationId xmlns:p14="http://schemas.microsoft.com/office/powerpoint/2010/main" val="34714752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Interfacing with Legacy systems can be difficult because the Legacy systems were probably not designed using DDD.  There may be any number of confused, contradictory concepts;</a:t>
            </a:r>
            <a:r>
              <a:rPr lang="en-US" baseline="0" dirty="0" smtClean="0"/>
              <a:t> different domain models; and different “languages” used in the same application.  Dealing with this conflicting state of affairs can be a challenge.</a:t>
            </a:r>
          </a:p>
          <a:p>
            <a:endParaRPr lang="en-US" baseline="0" dirty="0" smtClean="0"/>
          </a:p>
          <a:p>
            <a:r>
              <a:rPr lang="en-US" baseline="0" dirty="0" smtClean="0"/>
              <a:t>One way to address this issue is to create subdomains around each of the identifiable contexts and languages of the Legacy system.  These subdomains can then be acted upon as if they were separate bounded contexts with their own ubiquitous language.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72</a:t>
            </a:fld>
            <a:endParaRPr lang="en-US"/>
          </a:p>
        </p:txBody>
      </p:sp>
    </p:spTree>
    <p:extLst>
      <p:ext uri="{BB962C8B-B14F-4D97-AF65-F5344CB8AC3E}">
        <p14:creationId xmlns:p14="http://schemas.microsoft.com/office/powerpoint/2010/main" val="3687669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 representation is shared, it may be that different parts of the customer behave differently in the different subdomains.  This different behavior becomes part of the ubiquitous (common) language of that subdomain and is not part of the other subdomains.  Just as if we had designed the Legacy system using DDD from the outset, these differences in concepts are part of different contexts.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73</a:t>
            </a:fld>
            <a:endParaRPr lang="en-US"/>
          </a:p>
        </p:txBody>
      </p:sp>
    </p:spTree>
    <p:extLst>
      <p:ext uri="{BB962C8B-B14F-4D97-AF65-F5344CB8AC3E}">
        <p14:creationId xmlns:p14="http://schemas.microsoft.com/office/powerpoint/2010/main" val="1637840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we are explicitly focusing on the concept of how a bounded context implementation can interface with and use the services of another bounded context implementation.  This is dealing with the bounded context from it’s implementation perspective.</a:t>
            </a:r>
          </a:p>
          <a:p>
            <a:endParaRPr lang="en-US" dirty="0" smtClean="0"/>
          </a:p>
          <a:p>
            <a:r>
              <a:rPr lang="en-US" i="1" dirty="0" smtClean="0"/>
              <a:t>Each</a:t>
            </a:r>
            <a:r>
              <a:rPr lang="en-US" i="1" baseline="0" dirty="0" smtClean="0"/>
              <a:t> bounded context will most likely be implemented as a service or component that can be consumed in an application.  </a:t>
            </a:r>
            <a:r>
              <a:rPr lang="en-US" baseline="0" dirty="0" smtClean="0"/>
              <a:t>Therefore, it is important that the bounded contexts interoperate with each other and exchange information.  The way this is done depends on what your trying to achieve, constraints placed on the design or the team, or environment.  However, there are eight different design patterns that are generally accepted as best practices for interfacing one bounded context implementation with another.  That is the focus of this chapter. </a:t>
            </a:r>
          </a:p>
          <a:p>
            <a:endParaRPr lang="en-US" baseline="0" dirty="0" smtClean="0"/>
          </a:p>
          <a:p>
            <a:r>
              <a:rPr lang="en-US" baseline="0" dirty="0" smtClean="0"/>
              <a:t>When we exchange information between bounded contexts, we need to map data from one context’s ubiquitous language to the ubiquitous language of the other context.  This mapping may involve translation, conversion, adaptation, or any of several other choices.  </a:t>
            </a:r>
            <a:r>
              <a:rPr lang="en-US" i="1" u="sng" baseline="0" dirty="0" smtClean="0"/>
              <a:t>That’s why this is generally referred to as </a:t>
            </a:r>
            <a:r>
              <a:rPr lang="en-US" b="1" i="1" u="sng" baseline="0" dirty="0" smtClean="0"/>
              <a:t>context mapping</a:t>
            </a:r>
            <a:r>
              <a:rPr lang="en-US" b="0" i="1" u="sng" baseline="0" dirty="0" smtClean="0"/>
              <a:t>, because we are mapping information between different contexts that may have different representations.</a:t>
            </a:r>
            <a:endParaRPr lang="en-US" i="1" u="sng" dirty="0"/>
          </a:p>
        </p:txBody>
      </p:sp>
      <p:sp>
        <p:nvSpPr>
          <p:cNvPr id="4" name="Slide Number Placeholder 3"/>
          <p:cNvSpPr>
            <a:spLocks noGrp="1"/>
          </p:cNvSpPr>
          <p:nvPr>
            <p:ph type="sldNum" sz="quarter" idx="10"/>
          </p:nvPr>
        </p:nvSpPr>
        <p:spPr/>
        <p:txBody>
          <a:bodyPr/>
          <a:lstStyle/>
          <a:p>
            <a:fld id="{BCFD9196-B747-C840-B910-EBFFFCF7545D}" type="slidenum">
              <a:rPr lang="en-US" smtClean="0"/>
              <a:t>77</a:t>
            </a:fld>
            <a:endParaRPr lang="en-US"/>
          </a:p>
        </p:txBody>
      </p:sp>
    </p:spTree>
    <p:extLst>
      <p:ext uri="{BB962C8B-B14F-4D97-AF65-F5344CB8AC3E}">
        <p14:creationId xmlns:p14="http://schemas.microsoft.com/office/powerpoint/2010/main" val="19724209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ways that different contexts can be interfaced.</a:t>
            </a:r>
            <a:r>
              <a:rPr lang="en-US" baseline="0" dirty="0" smtClean="0"/>
              <a:t>  The ways these interfaces are performed represent different ways of mapping the domain model and ubiquitous language of each context.  The mapping performs the translation so that information can be shared across the domain boundaries.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78</a:t>
            </a:fld>
            <a:endParaRPr lang="en-US"/>
          </a:p>
        </p:txBody>
      </p:sp>
    </p:spTree>
    <p:extLst>
      <p:ext uri="{BB962C8B-B14F-4D97-AF65-F5344CB8AC3E}">
        <p14:creationId xmlns:p14="http://schemas.microsoft.com/office/powerpoint/2010/main" val="36219342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mapping exists between bounded contexts, the definition of the domain</a:t>
            </a:r>
            <a:r>
              <a:rPr lang="en-US" baseline="0" dirty="0" smtClean="0"/>
              <a:t> models in both contexts may differ such that some form of isolation, translation, or protection may be required.  This can be achieved by using different “kinds” of context mappings.  These different kinds of mappings provide different ways to accomplish the mappings to provide different capabilities.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79</a:t>
            </a:fld>
            <a:endParaRPr lang="en-US"/>
          </a:p>
        </p:txBody>
      </p:sp>
    </p:spTree>
    <p:extLst>
      <p:ext uri="{BB962C8B-B14F-4D97-AF65-F5344CB8AC3E}">
        <p14:creationId xmlns:p14="http://schemas.microsoft.com/office/powerpoint/2010/main" val="20571593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partnership between contexts means that they are developed by separate teams, but the contexts share a common set of goals and/or constraints on their design,</a:t>
            </a:r>
            <a:r>
              <a:rPr lang="en-US" baseline="0" dirty="0" smtClean="0"/>
              <a:t> and they generally share a common domain model.  The contexts, while separate, are so tightly coupled that they generally succeed or fail as a group.  The maintenance of a partnership relationship between contexts is difficult, and may require a good deal of expense and time.  The commitment requirements between the teams, as well as synchronization, is generally quite high.</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80</a:t>
            </a:fld>
            <a:endParaRPr lang="en-US"/>
          </a:p>
        </p:txBody>
      </p:sp>
    </p:spTree>
    <p:extLst>
      <p:ext uri="{BB962C8B-B14F-4D97-AF65-F5344CB8AC3E}">
        <p14:creationId xmlns:p14="http://schemas.microsoft.com/office/powerpoint/2010/main" val="269897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Domain-Driven Design is primarily a technique for doing analysis and design of a business domain solution where analysts,</a:t>
            </a:r>
            <a:r>
              <a:rPr lang="en-US" baseline="0" dirty="0" smtClean="0"/>
              <a:t> developers, and subject matter experts do not understand each other.  </a:t>
            </a:r>
          </a:p>
          <a:p>
            <a:pPr marL="171450" indent="-171450">
              <a:buFont typeface="Arial" panose="020B0604020202020204" pitchFamily="34" charset="0"/>
              <a:buChar char="•"/>
            </a:pPr>
            <a:r>
              <a:rPr lang="en-US" baseline="0" dirty="0" smtClean="0"/>
              <a:t>Subject matter experts are experts in the business domain, but likely are not experts, and may not even be familiar with, software technologies, modeling, and design.  </a:t>
            </a:r>
          </a:p>
          <a:p>
            <a:pPr marL="171450" indent="-171450">
              <a:buFont typeface="Arial" panose="020B0604020202020204" pitchFamily="34" charset="0"/>
              <a:buChar char="•"/>
            </a:pPr>
            <a:r>
              <a:rPr lang="en-US" baseline="0" dirty="0" smtClean="0"/>
              <a:t>Likewise, the analysts and developers may be experts in software design and development, but may not have any understanding of the business domain.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DDD is a technique to allow for rapid learning, discovery, and description so that the analysts, developers, and the subject matter experts share a common representation and vocabulary.  </a:t>
            </a:r>
          </a:p>
          <a:p>
            <a:pPr marL="628650" lvl="1" indent="-171450">
              <a:buFont typeface="Arial" panose="020B0604020202020204" pitchFamily="34" charset="0"/>
              <a:buChar char="•"/>
            </a:pPr>
            <a:r>
              <a:rPr lang="en-US" baseline="0" dirty="0" smtClean="0"/>
              <a:t>This enables the subject matter experts to understand the design and provide validation, eliminating errors as early as possible in the process. </a:t>
            </a:r>
          </a:p>
          <a:p>
            <a:pPr marL="628650" lvl="1" indent="-171450">
              <a:buFont typeface="Arial" panose="020B0604020202020204" pitchFamily="34" charset="0"/>
              <a:buChar char="•"/>
            </a:pPr>
            <a:r>
              <a:rPr lang="en-US" baseline="0" dirty="0" smtClean="0"/>
              <a:t>It also enables the developers to understand what the software has to do, with the least amount of time and expense.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The goal is not to make subject matter experts out of the developers, or developers out of the subject matter experts.  </a:t>
            </a:r>
          </a:p>
          <a:p>
            <a:pPr marL="0" indent="0">
              <a:buFont typeface="Arial" panose="020B0604020202020204" pitchFamily="34" charset="0"/>
              <a:buNone/>
            </a:pPr>
            <a:r>
              <a:rPr lang="en-US" baseline="0" dirty="0" smtClean="0"/>
              <a:t>Instead, the goal is:</a:t>
            </a:r>
          </a:p>
          <a:p>
            <a:pPr marL="628650" lvl="1" indent="-171450">
              <a:buFont typeface="Arial" panose="020B0604020202020204" pitchFamily="34" charset="0"/>
              <a:buChar char="•"/>
            </a:pPr>
            <a:r>
              <a:rPr lang="en-US" baseline="0" dirty="0" smtClean="0"/>
              <a:t>to create a common understanding, simplified enough so that everyone understands it and </a:t>
            </a:r>
          </a:p>
          <a:p>
            <a:pPr marL="628650" lvl="1" indent="-171450">
              <a:buFont typeface="Arial" panose="020B0604020202020204" pitchFamily="34" charset="0"/>
              <a:buChar char="•"/>
            </a:pPr>
            <a:r>
              <a:rPr lang="en-US" baseline="0" dirty="0" smtClean="0"/>
              <a:t>to ensure it is accurate to the needs of the project </a:t>
            </a:r>
          </a:p>
          <a:p>
            <a:pPr marL="628650" lvl="1" indent="-171450">
              <a:buFont typeface="Arial" panose="020B0604020202020204" pitchFamily="34" charset="0"/>
              <a:buChar char="•"/>
            </a:pPr>
            <a:r>
              <a:rPr lang="en-US" baseline="0" dirty="0" smtClean="0"/>
              <a:t>to ensure it contains only the detail needed for the project and </a:t>
            </a:r>
          </a:p>
          <a:p>
            <a:pPr marL="628650" lvl="1" indent="-171450">
              <a:buFont typeface="Arial" panose="020B0604020202020204" pitchFamily="34" charset="0"/>
              <a:buChar char="•"/>
            </a:pPr>
            <a:r>
              <a:rPr lang="en-US" baseline="0" dirty="0" smtClean="0"/>
              <a:t>that it excludes extraneous information</a:t>
            </a:r>
          </a:p>
          <a:p>
            <a:pPr marL="628650" lvl="1" indent="-171450">
              <a:buFont typeface="Arial" panose="020B0604020202020204" pitchFamily="34" charset="0"/>
              <a:buChar char="•"/>
            </a:pPr>
            <a:r>
              <a:rPr lang="en-US" baseline="0" dirty="0" smtClean="0"/>
              <a:t>to do it with the minimum effort</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7</a:t>
            </a:fld>
            <a:endParaRPr lang="en-US"/>
          </a:p>
        </p:txBody>
      </p:sp>
    </p:spTree>
    <p:extLst>
      <p:ext uri="{BB962C8B-B14F-4D97-AF65-F5344CB8AC3E}">
        <p14:creationId xmlns:p14="http://schemas.microsoft.com/office/powerpoint/2010/main" val="8322332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shared kernel mapping sets a subset of the domain model aside as a common model fragment used by all contexts involved in the relationship.  Usually</a:t>
            </a:r>
            <a:r>
              <a:rPr lang="en-US" baseline="0" dirty="0" smtClean="0"/>
              <a:t> one context team is responsible for the creation and maintenance of the shared portion, and all other teams use it.  This also means that all teams must have the same understanding of the kernel model in their contexts.  </a:t>
            </a:r>
          </a:p>
          <a:p>
            <a:endParaRPr lang="en-US" baseline="0" dirty="0" smtClean="0"/>
          </a:p>
          <a:p>
            <a:r>
              <a:rPr lang="en-US" baseline="0" dirty="0" smtClean="0"/>
              <a:t>This type of mapping is sometimes used when both contexts are tightly controlled by the same organization and have good communication and control.  This requires a common representation of the kernel data, and usually one context owns it and the other(s) use it.  The relationship cannot be unilateral however, as the consumers of the kernel knowledge must understand the data and its behavior, and need to understand it within their context.  This is sometimes problematic, and other mapping types should be co</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81</a:t>
            </a:fld>
            <a:endParaRPr lang="en-US"/>
          </a:p>
        </p:txBody>
      </p:sp>
    </p:spTree>
    <p:extLst>
      <p:ext uri="{BB962C8B-B14F-4D97-AF65-F5344CB8AC3E}">
        <p14:creationId xmlns:p14="http://schemas.microsoft.com/office/powerpoint/2010/main" val="32249739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consumer-supplier mapping, the supplier agrees to supply anything that the consumer needs based on their (the consumer’s) domain model. </a:t>
            </a:r>
          </a:p>
          <a:p>
            <a:endParaRPr lang="en-US" dirty="0" smtClean="0"/>
          </a:p>
          <a:p>
            <a:r>
              <a:rPr lang="en-US" dirty="0" smtClean="0"/>
              <a:t>In this mapping, the supplier context performs the necessary translations to create what the consumer requires.</a:t>
            </a:r>
            <a:r>
              <a:rPr lang="en-US" baseline="0" dirty="0" smtClean="0"/>
              <a:t>  This will require that the consumer context provide the details for the mapping.  The information is mapped between the consumer specification and the ubiquitous language of the producer by the producer, for the consumption by the consumer.</a:t>
            </a:r>
          </a:p>
          <a:p>
            <a:endParaRPr lang="en-US" baseline="0" dirty="0" smtClean="0"/>
          </a:p>
          <a:p>
            <a:r>
              <a:rPr lang="en-US" baseline="0" dirty="0" smtClean="0"/>
              <a:t>This type of relationship means that downstream context priorities have a direct impact on the upstream context planning and delivery of functionality.</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82</a:t>
            </a:fld>
            <a:endParaRPr lang="en-US"/>
          </a:p>
        </p:txBody>
      </p:sp>
    </p:spTree>
    <p:extLst>
      <p:ext uri="{BB962C8B-B14F-4D97-AF65-F5344CB8AC3E}">
        <p14:creationId xmlns:p14="http://schemas.microsoft.com/office/powerpoint/2010/main" val="6771306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conformist type of mapping, the upstream context supplies the domain model and the downstream context(s)</a:t>
            </a:r>
            <a:r>
              <a:rPr lang="en-US" baseline="0" dirty="0" smtClean="0"/>
              <a:t> use it unchanged and take no steps to transform it.  They “conform” to the upstream domain model.  This is the opposite of the consumer-supplier mapping.  </a:t>
            </a:r>
          </a:p>
          <a:p>
            <a:endParaRPr lang="en-US" baseline="0" dirty="0" smtClean="0"/>
          </a:p>
          <a:p>
            <a:r>
              <a:rPr lang="en-US" baseline="0" dirty="0" smtClean="0"/>
              <a:t>As an example, it is not uncommon that business partners may have to conform to a domain model in order to utilize the services of their partner, or to integrate their offerings.  An example of that may be integration with Amazon to sell products through the Amazon system.  This system provides the domain model that any partners must conform to in order to participate.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83</a:t>
            </a:fld>
            <a:endParaRPr lang="en-US"/>
          </a:p>
        </p:txBody>
      </p:sp>
    </p:spTree>
    <p:extLst>
      <p:ext uri="{BB962C8B-B14F-4D97-AF65-F5344CB8AC3E}">
        <p14:creationId xmlns:p14="http://schemas.microsoft.com/office/powerpoint/2010/main" val="10487547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anti-corruption layer is provided by the downstream contexts and is used to transform or convert the upstream domain model to the internal domain model of the downstream context.  This ACL mapping</a:t>
            </a:r>
            <a:r>
              <a:rPr lang="en-US" baseline="0" dirty="0" smtClean="0"/>
              <a:t> isolates the downstream context from the upstream context and allows its domain model to change or extend independently.  </a:t>
            </a:r>
          </a:p>
          <a:p>
            <a:pPr marL="171450" indent="-171450">
              <a:buFont typeface="Arial" panose="020B0604020202020204" pitchFamily="34" charset="0"/>
              <a:buChar char="•"/>
            </a:pPr>
            <a:r>
              <a:rPr lang="en-US" baseline="0" dirty="0" smtClean="0"/>
              <a:t>This translation isolates the downstream context from any foreign concepts and allows the downstream context to define a domain model optimized for its needs.  </a:t>
            </a:r>
          </a:p>
          <a:p>
            <a:pPr marL="171450" indent="-171450">
              <a:buFont typeface="Arial" panose="020B0604020202020204" pitchFamily="34" charset="0"/>
              <a:buChar char="•"/>
            </a:pPr>
            <a:r>
              <a:rPr lang="en-US" baseline="0" dirty="0" smtClean="0"/>
              <a:t>The upstream context is simply exposing its domain model and is unaware of the transformation taking place.  The transformation usually needs to be bidirectional.</a:t>
            </a:r>
          </a:p>
          <a:p>
            <a:endParaRPr lang="en-US" baseline="0" dirty="0" smtClean="0"/>
          </a:p>
          <a:p>
            <a:r>
              <a:rPr lang="en-US" baseline="0" dirty="0" smtClean="0"/>
              <a:t>In this type of mapping, the transformation of the upstream context ubiquitous language is actually performed by the downstream context, and is mapped to its ubiquitous language for it’s internal consumption.  </a:t>
            </a:r>
          </a:p>
          <a:p>
            <a:pPr marL="171450" indent="-171450">
              <a:buFont typeface="Arial" panose="020B0604020202020204" pitchFamily="34" charset="0"/>
              <a:buChar char="•"/>
            </a:pPr>
            <a:r>
              <a:rPr lang="en-US" baseline="0" dirty="0" smtClean="0"/>
              <a:t>This type of mapping is often used when the downstream context has no control, and little or no trust, about the upstream context.  It allows for validation, verification, conversion, and protection of the ubiquitous language of the downstream context.</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84</a:t>
            </a:fld>
            <a:endParaRPr lang="en-US"/>
          </a:p>
        </p:txBody>
      </p:sp>
    </p:spTree>
    <p:extLst>
      <p:ext uri="{BB962C8B-B14F-4D97-AF65-F5344CB8AC3E}">
        <p14:creationId xmlns:p14="http://schemas.microsoft.com/office/powerpoint/2010/main" val="18046070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model, the upstream</a:t>
            </a:r>
            <a:r>
              <a:rPr lang="en-US" baseline="0" dirty="0" smtClean="0"/>
              <a:t> context does not generally expose its domain model directly, but rather allows downstream contexts to access and manipulate it via services that are exposed as an API.  </a:t>
            </a:r>
          </a:p>
          <a:p>
            <a:pPr marL="628650" lvl="1" indent="-171450">
              <a:buFont typeface="Arial" panose="020B0604020202020204" pitchFamily="34" charset="0"/>
              <a:buChar char="•"/>
            </a:pPr>
            <a:r>
              <a:rPr lang="en-US" baseline="0" dirty="0" smtClean="0"/>
              <a:t>Services include things like updating, accessing, deleting, and creating information, manipulating the domain model of the context via operations and not via direct access to the model.  </a:t>
            </a:r>
          </a:p>
          <a:p>
            <a:pPr marL="628650" lvl="1" indent="-171450">
              <a:buFont typeface="Arial" panose="020B0604020202020204" pitchFamily="34" charset="0"/>
              <a:buChar char="•"/>
            </a:pPr>
            <a:r>
              <a:rPr lang="en-US" baseline="0" dirty="0" smtClean="0"/>
              <a:t>In this diagram, “services” do not mean </a:t>
            </a:r>
            <a:r>
              <a:rPr lang="en-US" baseline="0" dirty="0" err="1" smtClean="0"/>
              <a:t>microServices</a:t>
            </a:r>
            <a:r>
              <a:rPr lang="en-US" baseline="0" dirty="0" smtClean="0"/>
              <a:t>, but rather API operations (such as methods) that manipulate the domain model.</a:t>
            </a:r>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85</a:t>
            </a:fld>
            <a:endParaRPr lang="en-US"/>
          </a:p>
        </p:txBody>
      </p:sp>
    </p:spTree>
    <p:extLst>
      <p:ext uri="{BB962C8B-B14F-4D97-AF65-F5344CB8AC3E}">
        <p14:creationId xmlns:p14="http://schemas.microsoft.com/office/powerpoint/2010/main" val="16704961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published language mapping, the supplier</a:t>
            </a:r>
            <a:r>
              <a:rPr lang="en-US" baseline="0" dirty="0" smtClean="0"/>
              <a:t> or upstream context publishes a formal grammar, such as an XML schema, </a:t>
            </a:r>
            <a:r>
              <a:rPr lang="en-US" baseline="0" dirty="0" err="1" smtClean="0"/>
              <a:t>json</a:t>
            </a:r>
            <a:r>
              <a:rPr lang="en-US" baseline="0" dirty="0" smtClean="0"/>
              <a:t> formats, and so forth.  </a:t>
            </a:r>
          </a:p>
          <a:p>
            <a:pPr marL="628650" lvl="1" indent="-171450">
              <a:buFont typeface="Arial" panose="020B0604020202020204" pitchFamily="34" charset="0"/>
              <a:buChar char="•"/>
            </a:pPr>
            <a:r>
              <a:rPr lang="en-US" baseline="0" dirty="0" smtClean="0"/>
              <a:t>The published data format is typically not the internal representation used by either side, but rather a generally agreed upon format for the exchange of information.  The downstream context makes requests of the upstream context using requests and parameters that are defined by the published language.  The upstream context processes these requests and sends the responses back to the downstream context using data formats and responses that are defined by the published language.  The published language therefore serves as an insulation layer between both contexts.  </a:t>
            </a:r>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86</a:t>
            </a:fld>
            <a:endParaRPr lang="en-US"/>
          </a:p>
        </p:txBody>
      </p:sp>
    </p:spTree>
    <p:extLst>
      <p:ext uri="{BB962C8B-B14F-4D97-AF65-F5344CB8AC3E}">
        <p14:creationId xmlns:p14="http://schemas.microsoft.com/office/powerpoint/2010/main" val="29314728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separate ways “mapping” (or anti-mapping) means that each context implements the domain model they need separately, even if there is some duplication.  This usually means that the functionality or representation of the domain model is so different that they cant be integrated, or the integration would be cost prohibitive.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87</a:t>
            </a:fld>
            <a:endParaRPr lang="en-US"/>
          </a:p>
        </p:txBody>
      </p:sp>
    </p:spTree>
    <p:extLst>
      <p:ext uri="{BB962C8B-B14F-4D97-AF65-F5344CB8AC3E}">
        <p14:creationId xmlns:p14="http://schemas.microsoft.com/office/powerpoint/2010/main" val="191153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procedure calls, REST</a:t>
            </a:r>
            <a:r>
              <a:rPr lang="en-US" i="1" dirty="0" smtClean="0"/>
              <a:t>ful</a:t>
            </a:r>
            <a:r>
              <a:rPr lang="en-US" i="0" baseline="0" dirty="0" smtClean="0"/>
              <a:t> interfaces, and publish-subscribe messaging are the best ways to implement the mappings between contexts.  Of these, the messaging approach is the most robust.  This will also come into play when we look at eventual consistency and events.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88</a:t>
            </a:fld>
            <a:endParaRPr lang="en-US"/>
          </a:p>
        </p:txBody>
      </p:sp>
    </p:spTree>
    <p:extLst>
      <p:ext uri="{BB962C8B-B14F-4D97-AF65-F5344CB8AC3E}">
        <p14:creationId xmlns:p14="http://schemas.microsoft.com/office/powerpoint/2010/main" val="40404803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we are explicitly focusing on the concept of entities and aggregates in the bounded context.</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92</a:t>
            </a:fld>
            <a:endParaRPr lang="en-US"/>
          </a:p>
        </p:txBody>
      </p:sp>
    </p:spTree>
    <p:extLst>
      <p:ext uri="{BB962C8B-B14F-4D97-AF65-F5344CB8AC3E}">
        <p14:creationId xmlns:p14="http://schemas.microsoft.com/office/powerpoint/2010/main" val="20110218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Entities are the </a:t>
            </a:r>
            <a:r>
              <a:rPr lang="en-US" i="1" dirty="0" smtClean="0"/>
              <a:t>nouns</a:t>
            </a:r>
            <a:r>
              <a:rPr lang="en-US" i="0" dirty="0" smtClean="0"/>
              <a:t> of the business; the things or objects, concepts, or major items</a:t>
            </a:r>
            <a:r>
              <a:rPr lang="en-US" i="0" baseline="0" dirty="0" smtClean="0"/>
              <a:t> of the business activity.  Entities are typically persisted and managed </a:t>
            </a:r>
            <a:r>
              <a:rPr lang="en-US" i="0" baseline="0" dirty="0" err="1" smtClean="0"/>
              <a:t>transactionally</a:t>
            </a:r>
            <a:r>
              <a:rPr lang="en-US" i="0" baseline="0" dirty="0" smtClean="0"/>
              <a:t>, such that changes are atomic.  Entities all have a type AND a unique identity.  No two entities of the same type have the same identity.</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93</a:t>
            </a:fld>
            <a:endParaRPr lang="en-US"/>
          </a:p>
        </p:txBody>
      </p:sp>
    </p:spTree>
    <p:extLst>
      <p:ext uri="{BB962C8B-B14F-4D97-AF65-F5344CB8AC3E}">
        <p14:creationId xmlns:p14="http://schemas.microsoft.com/office/powerpoint/2010/main" val="361311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fundamental</a:t>
            </a:r>
            <a:r>
              <a:rPr lang="en-US" baseline="0" dirty="0" smtClean="0"/>
              <a:t> emphasis is on the business domain!  </a:t>
            </a:r>
          </a:p>
          <a:p>
            <a:pPr marL="628650" lvl="1" indent="-171450">
              <a:buFont typeface="Arial" panose="020B0604020202020204" pitchFamily="34" charset="0"/>
              <a:buChar char="•"/>
            </a:pPr>
            <a:r>
              <a:rPr lang="en-US" baseline="0" dirty="0" smtClean="0"/>
              <a:t>It is not a data-centric process, and you should not start by focusing on the data or database, that comes out as the process proceeds.  </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Instead, the </a:t>
            </a:r>
            <a:r>
              <a:rPr lang="en-US" u="sng" baseline="0" dirty="0" smtClean="0"/>
              <a:t>focus is on the events, operations, and processes performed by the business as part of its operation</a:t>
            </a:r>
            <a:r>
              <a:rPr lang="en-US" baseline="0" dirty="0" smtClean="0"/>
              <a:t>, the different contexts (points of view or perspectives) that may exist in the business domain, and the aggregates that exist to support those business operations.  </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Aggregates is a term used in DDD to represent compound objects that appear as a single concept, but which might be composed of multiple interdependent entities, or data objects.  </a:t>
            </a:r>
          </a:p>
          <a:p>
            <a:pPr marL="628650" lvl="1" indent="-171450">
              <a:buFont typeface="Arial" panose="020B0604020202020204" pitchFamily="34" charset="0"/>
              <a:buChar char="•"/>
            </a:pPr>
            <a:r>
              <a:rPr lang="en-US" baseline="0" dirty="0" smtClean="0"/>
              <a:t>The point of DDD is to create loosely coupled bounded contexts, where each bounded context implements some perspective of the entire business domain.  </a:t>
            </a:r>
          </a:p>
          <a:p>
            <a:pPr marL="628650" lvl="1" indent="-171450">
              <a:buFont typeface="Arial" panose="020B0604020202020204" pitchFamily="34" charset="0"/>
              <a:buChar char="•"/>
            </a:pPr>
            <a:r>
              <a:rPr lang="en-US" baseline="0" dirty="0" smtClean="0"/>
              <a:t>Within these bounded contexts may be any number of aggregates that are operated upon to actually perform the various business processes.  </a:t>
            </a:r>
          </a:p>
          <a:p>
            <a:pPr marL="628650" lvl="1" indent="-171450">
              <a:buFont typeface="Arial" panose="020B0604020202020204" pitchFamily="34" charset="0"/>
              <a:buChar char="•"/>
            </a:pPr>
            <a:r>
              <a:rPr lang="en-US" baseline="0" dirty="0" smtClean="0"/>
              <a:t>This naturally results in a design that is based upon a distribution of loosely coupled implementations.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8</a:t>
            </a:fld>
            <a:endParaRPr lang="en-US"/>
          </a:p>
        </p:txBody>
      </p:sp>
    </p:spTree>
    <p:extLst>
      <p:ext uri="{BB962C8B-B14F-4D97-AF65-F5344CB8AC3E}">
        <p14:creationId xmlns:p14="http://schemas.microsoft.com/office/powerpoint/2010/main" val="19598848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Entities are uniquely identified by an identity and a type.  For example, no two item</a:t>
            </a:r>
            <a:r>
              <a:rPr lang="en-US" baseline="0" dirty="0" smtClean="0"/>
              <a:t> entities have the exact same identity.  In a database, this is provided by the primary key.  In an in-memory collection, it may be any element or member object that serves that purpose.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94</a:t>
            </a:fld>
            <a:endParaRPr lang="en-US"/>
          </a:p>
        </p:txBody>
      </p:sp>
    </p:spTree>
    <p:extLst>
      <p:ext uri="{BB962C8B-B14F-4D97-AF65-F5344CB8AC3E}">
        <p14:creationId xmlns:p14="http://schemas.microsoft.com/office/powerpoint/2010/main" val="28490523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aggregate is a higher level composition of entities that implement</a:t>
            </a:r>
            <a:r>
              <a:rPr lang="en-US" baseline="0" dirty="0" smtClean="0"/>
              <a:t> a single business concept.  </a:t>
            </a:r>
          </a:p>
          <a:p>
            <a:r>
              <a:rPr lang="en-US" baseline="0" dirty="0" smtClean="0"/>
              <a:t>There is one entity that serves as the root object of the aggregate and directs all processing across all entities that compose that aggregate.  </a:t>
            </a:r>
          </a:p>
          <a:p>
            <a:pPr marL="628650" lvl="1" indent="-171450">
              <a:buFont typeface="Arial" panose="020B0604020202020204" pitchFamily="34" charset="0"/>
              <a:buChar char="•"/>
            </a:pPr>
            <a:r>
              <a:rPr lang="en-US" baseline="0" dirty="0" smtClean="0"/>
              <a:t>For example, the order is actually composed of one or more items being ordered and possibly a collection of optional discounts to be applied.  </a:t>
            </a:r>
          </a:p>
          <a:p>
            <a:pPr marL="628650" lvl="1" indent="-171450">
              <a:buFont typeface="Arial" panose="020B0604020202020204" pitchFamily="34" charset="0"/>
              <a:buChar char="•"/>
            </a:pPr>
            <a:endParaRPr lang="en-US" baseline="0" dirty="0" smtClean="0"/>
          </a:p>
          <a:p>
            <a:pPr marL="0" lvl="0" indent="0">
              <a:buFontTx/>
              <a:buNone/>
            </a:pPr>
            <a:r>
              <a:rPr lang="en-US" baseline="0" dirty="0" smtClean="0"/>
              <a:t>This is an arbitrary representation, and your actual aggregates will vary.  However, the fundamental requirement of an aggregate is that it must be treated as a single thing, almost like an entity, from the business perspective, and that it implement any business invariant rules related to the entities that comprise the aggregate.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95</a:t>
            </a:fld>
            <a:endParaRPr lang="en-US"/>
          </a:p>
        </p:txBody>
      </p:sp>
    </p:spTree>
    <p:extLst>
      <p:ext uri="{BB962C8B-B14F-4D97-AF65-F5344CB8AC3E}">
        <p14:creationId xmlns:p14="http://schemas.microsoft.com/office/powerpoint/2010/main" val="17771777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aggregate should implement only one responsibility.  </a:t>
            </a:r>
          </a:p>
          <a:p>
            <a:pPr marL="628650" lvl="1" indent="-171450">
              <a:buFont typeface="Arial" panose="020B0604020202020204" pitchFamily="34" charset="0"/>
              <a:buChar char="•"/>
            </a:pPr>
            <a:r>
              <a:rPr lang="en-US" dirty="0" smtClean="0"/>
              <a:t>For example, the order aggregate should only represent the order, not any billing or shipping</a:t>
            </a:r>
            <a:r>
              <a:rPr lang="en-US" baseline="0" dirty="0" smtClean="0"/>
              <a:t> aspects of the order.  These are better fulfilled using other entities and aggregates to manage these aspects.  </a:t>
            </a:r>
          </a:p>
          <a:p>
            <a:r>
              <a:rPr lang="en-US" baseline="0" dirty="0" smtClean="0"/>
              <a:t>The order aggregate should track only the contents of the order.  </a:t>
            </a:r>
          </a:p>
          <a:p>
            <a:pPr marL="628650" lvl="1" indent="-171450">
              <a:buFont typeface="Arial" panose="020B0604020202020204" pitchFamily="34" charset="0"/>
              <a:buChar char="•"/>
            </a:pPr>
            <a:r>
              <a:rPr lang="en-US" baseline="0" dirty="0" smtClean="0"/>
              <a:t>Putting too much behavior or conflicting behavior into one aggregate will make the aggregate too complex, possibly resulting in a fragile implementation that is easy to break, and difficult to extend or modify.</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96</a:t>
            </a:fld>
            <a:endParaRPr lang="en-US"/>
          </a:p>
        </p:txBody>
      </p:sp>
    </p:spTree>
    <p:extLst>
      <p:ext uri="{BB962C8B-B14F-4D97-AF65-F5344CB8AC3E}">
        <p14:creationId xmlns:p14="http://schemas.microsoft.com/office/powerpoint/2010/main" val="2307459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Invariant behavior is a way of saying that certain business rules that govern the relationship</a:t>
            </a:r>
            <a:r>
              <a:rPr lang="en-US" baseline="0" dirty="0" smtClean="0"/>
              <a:t> or state of an aggregate need to be implemented as part of the aggregate.  </a:t>
            </a:r>
          </a:p>
          <a:p>
            <a:pPr marL="171450" lvl="0" indent="-171450">
              <a:buFont typeface="Arial" panose="020B0604020202020204" pitchFamily="34" charset="0"/>
              <a:buChar char="•"/>
            </a:pPr>
            <a:r>
              <a:rPr lang="en-US" baseline="0" dirty="0" smtClean="0"/>
              <a:t>For example, maybe it is a company policy that whenever someone orders more than 100 of an item, they get a 10% discount on the item.  Possibly, this could be designed as a discount attached to the order.  It would be attached automatically by the aggregate itself whenever the quantity of any item exceeds 100, and removed automatically if the quantity is changed to less than 100 later.  </a:t>
            </a:r>
          </a:p>
          <a:p>
            <a:pPr marL="0" indent="0">
              <a:buFontTx/>
              <a:buNone/>
            </a:pPr>
            <a:endParaRPr lang="en-US" baseline="0" dirty="0" smtClean="0"/>
          </a:p>
          <a:p>
            <a:pPr marL="0" indent="0">
              <a:buFontTx/>
              <a:buNone/>
            </a:pPr>
            <a:r>
              <a:rPr lang="en-US" baseline="0" dirty="0" smtClean="0"/>
              <a:t>Because the behavior is a business rule that is part of the definition of an order, it is implemented by the order aggregate. </a:t>
            </a:r>
          </a:p>
          <a:p>
            <a:pPr marL="171450" lvl="0" indent="-171450">
              <a:buFont typeface="Arial" panose="020B0604020202020204" pitchFamily="34" charset="0"/>
              <a:buChar char="•"/>
            </a:pPr>
            <a:r>
              <a:rPr lang="en-US" baseline="0" dirty="0" smtClean="0"/>
              <a:t>Also because the invariant is implemented as part of the aggregate, no other processing anywhere else need worry about, or be concerned with, this business rule.  </a:t>
            </a:r>
          </a:p>
          <a:p>
            <a:pPr marL="171450" lvl="0" indent="-171450">
              <a:buFont typeface="Arial" panose="020B0604020202020204" pitchFamily="34" charset="0"/>
              <a:buChar char="•"/>
            </a:pPr>
            <a:r>
              <a:rPr lang="en-US" baseline="0" dirty="0" smtClean="0"/>
              <a:t>More importantly, by implementing it as part of the aggregate, it is applied or removed with transactional consistency in the aggregate itself.</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97</a:t>
            </a:fld>
            <a:endParaRPr lang="en-US"/>
          </a:p>
        </p:txBody>
      </p:sp>
    </p:spTree>
    <p:extLst>
      <p:ext uri="{BB962C8B-B14F-4D97-AF65-F5344CB8AC3E}">
        <p14:creationId xmlns:p14="http://schemas.microsoft.com/office/powerpoint/2010/main" val="22424273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Aggregates can reference other entities or aggregates that are not part of that aggregate.  However, doing so must be done “loosely”, meaning that a direct reference should not be held (such as an in-memory reference).  </a:t>
            </a:r>
          </a:p>
          <a:p>
            <a:pPr marL="171450" lvl="0" indent="-171450">
              <a:buFont typeface="Arial" panose="020B0604020202020204" pitchFamily="34" charset="0"/>
              <a:buChar char="•"/>
            </a:pPr>
            <a:r>
              <a:rPr lang="en-US" dirty="0" smtClean="0"/>
              <a:t>Additionally,</a:t>
            </a:r>
            <a:r>
              <a:rPr lang="en-US" baseline="0" dirty="0" smtClean="0"/>
              <a:t> no direct reference to any entity within an aggregate must be used.  The aggregate IS the business object as far as application code is concerned.  The aggregate should expose all behaviors that are needed on the aggregate as part of the aggregate root entity.  All processing of the aggregate composition must be encapsulated within the aggregate. </a:t>
            </a:r>
          </a:p>
          <a:p>
            <a:pPr marL="171450" lvl="0" indent="-171450">
              <a:buFont typeface="Arial" panose="020B0604020202020204" pitchFamily="34" charset="0"/>
              <a:buChar char="•"/>
            </a:pPr>
            <a:r>
              <a:rPr lang="en-US" baseline="0" dirty="0" smtClean="0"/>
              <a:t>This means that only within the aggregate itself can the member entities be referenced.  In all other cases, they must be obtained and manipulated through services of the aggregate root.</a:t>
            </a:r>
          </a:p>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98</a:t>
            </a:fld>
            <a:endParaRPr lang="en-US"/>
          </a:p>
        </p:txBody>
      </p:sp>
    </p:spTree>
    <p:extLst>
      <p:ext uri="{BB962C8B-B14F-4D97-AF65-F5344CB8AC3E}">
        <p14:creationId xmlns:p14="http://schemas.microsoft.com/office/powerpoint/2010/main" val="1374385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aggregate is a transactional boundary, in that any changes to the aggregate are</a:t>
            </a:r>
            <a:r>
              <a:rPr lang="en-US" baseline="0" dirty="0" smtClean="0"/>
              <a:t> performed with transactional consistency.  Changing any aspect of the aggregate makes the appropriate changes to all entities of the aggregate, as well as applying any business invariant rules, and committing all changes as a single transaction.  The aggregate must always remain in a consistent state.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99</a:t>
            </a:fld>
            <a:endParaRPr lang="en-US"/>
          </a:p>
        </p:txBody>
      </p:sp>
    </p:spTree>
    <p:extLst>
      <p:ext uri="{BB962C8B-B14F-4D97-AF65-F5344CB8AC3E}">
        <p14:creationId xmlns:p14="http://schemas.microsoft.com/office/powerpoint/2010/main" val="38169087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objects are just that, values.  </a:t>
            </a:r>
          </a:p>
          <a:p>
            <a:pPr marL="628650" lvl="1" indent="-171450">
              <a:buFont typeface="Arial" panose="020B0604020202020204" pitchFamily="34" charset="0"/>
              <a:buChar char="•"/>
            </a:pPr>
            <a:r>
              <a:rPr lang="en-US" dirty="0" smtClean="0"/>
              <a:t>They are objects that can be used to supply lookup data, references to other information,</a:t>
            </a:r>
            <a:r>
              <a:rPr lang="en-US" baseline="0" dirty="0" smtClean="0"/>
              <a:t> constants, configuration data, or other invariant information.  </a:t>
            </a:r>
          </a:p>
          <a:p>
            <a:pPr marL="628650" lvl="1" indent="-171450">
              <a:buFont typeface="Arial" panose="020B0604020202020204" pitchFamily="34" charset="0"/>
              <a:buChar char="•"/>
            </a:pPr>
            <a:r>
              <a:rPr lang="en-US" baseline="0" dirty="0" smtClean="0"/>
              <a:t>They are not entities in that they do not have a unique identity, such as a key.  </a:t>
            </a:r>
          </a:p>
          <a:p>
            <a:pPr marL="628650" lvl="1" indent="-171450">
              <a:buFont typeface="Arial" panose="020B0604020202020204" pitchFamily="34" charset="0"/>
              <a:buChar char="•"/>
            </a:pPr>
            <a:r>
              <a:rPr lang="en-US" baseline="0" dirty="0" smtClean="0"/>
              <a:t>Their values are their identity, and equality is determined by comparing the values of the objects.   </a:t>
            </a:r>
          </a:p>
          <a:p>
            <a:pPr marL="628650" lvl="1" indent="-171450">
              <a:buFont typeface="Arial" panose="020B0604020202020204" pitchFamily="34" charset="0"/>
              <a:buChar char="•"/>
            </a:pPr>
            <a:r>
              <a:rPr lang="en-US" baseline="0" dirty="0" smtClean="0"/>
              <a:t>Value objects can serve such purposes as </a:t>
            </a:r>
            <a:r>
              <a:rPr lang="en-US" baseline="0" dirty="0" err="1" smtClean="0"/>
              <a:t>timezone</a:t>
            </a:r>
            <a:r>
              <a:rPr lang="en-US" baseline="0" dirty="0" smtClean="0"/>
              <a:t>, currency, locale, postal code, country codes, or other constant information.  </a:t>
            </a:r>
          </a:p>
          <a:p>
            <a:pPr marL="628650" lvl="1" indent="-171450">
              <a:buFont typeface="Arial" panose="020B0604020202020204" pitchFamily="34" charset="0"/>
              <a:buChar char="•"/>
            </a:pPr>
            <a:r>
              <a:rPr lang="en-US" baseline="0" dirty="0" smtClean="0"/>
              <a:t>Value objects can also be used to represent data that is mostly immutable, such as configuration information.  This information changes so infrequently that for all practical purposes it is invariant.  </a:t>
            </a:r>
          </a:p>
          <a:p>
            <a:pPr marL="628650" lvl="1" indent="-171450">
              <a:buFont typeface="Arial" panose="020B0604020202020204" pitchFamily="34" charset="0"/>
              <a:buChar char="•"/>
            </a:pPr>
            <a:r>
              <a:rPr lang="en-US" baseline="0" dirty="0" smtClean="0"/>
              <a:t>Value objects should not be used for business entities, but they can be used as part of an aggregate.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100</a:t>
            </a:fld>
            <a:endParaRPr lang="en-US"/>
          </a:p>
        </p:txBody>
      </p:sp>
    </p:spTree>
    <p:extLst>
      <p:ext uri="{BB962C8B-B14F-4D97-AF65-F5344CB8AC3E}">
        <p14:creationId xmlns:p14="http://schemas.microsoft.com/office/powerpoint/2010/main" val="19547317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Eventual consistency is business driven, not technically driven. </a:t>
            </a:r>
          </a:p>
          <a:p>
            <a:pPr marL="171450" lvl="0" indent="-171450">
              <a:buFont typeface="Arial" panose="020B0604020202020204" pitchFamily="34" charset="0"/>
              <a:buChar char="•"/>
            </a:pPr>
            <a:r>
              <a:rPr lang="en-US" sz="1200" b="0" i="0" kern="1200" dirty="0" smtClean="0">
                <a:solidFill>
                  <a:schemeClr val="tx1"/>
                </a:solidFill>
                <a:effectLst/>
                <a:latin typeface="+mn-lt"/>
                <a:ea typeface="ＭＳ Ｐゴシック" charset="0"/>
                <a:cs typeface="ＭＳ Ｐゴシック" charset="0"/>
              </a:rPr>
              <a:t>Of course, you will have to find a way to technically cause eventual updates between multiple </a:t>
            </a:r>
            <a:r>
              <a:rPr lang="en-US" sz="1200" b="0" i="1" kern="1200" dirty="0" smtClean="0">
                <a:solidFill>
                  <a:schemeClr val="tx1"/>
                </a:solidFill>
                <a:effectLst/>
                <a:latin typeface="+mn-lt"/>
                <a:ea typeface="ＭＳ Ｐゴシック" charset="0"/>
                <a:cs typeface="ＭＳ Ｐゴシック" charset="0"/>
              </a:rPr>
              <a:t>Aggregates</a:t>
            </a:r>
            <a:r>
              <a:rPr lang="en-US" sz="1200" b="0" i="0" kern="1200" dirty="0" smtClean="0">
                <a:solidFill>
                  <a:schemeClr val="tx1"/>
                </a:solidFill>
                <a:effectLst/>
                <a:latin typeface="+mn-lt"/>
                <a:ea typeface="ＭＳ Ｐゴシック" charset="0"/>
                <a:cs typeface="ＭＳ Ｐゴシック" charset="0"/>
              </a:rPr>
              <a:t>, as discussed in the previous section on </a:t>
            </a:r>
            <a:r>
              <a:rPr lang="en-US" sz="1200" b="0" i="1" kern="1200" dirty="0" smtClean="0">
                <a:solidFill>
                  <a:schemeClr val="tx1"/>
                </a:solidFill>
                <a:effectLst/>
                <a:latin typeface="+mn-lt"/>
                <a:ea typeface="ＭＳ Ｐゴシック" charset="0"/>
                <a:cs typeface="ＭＳ Ｐゴシック" charset="0"/>
              </a:rPr>
              <a:t>Context Mapping.</a:t>
            </a:r>
            <a:r>
              <a:rPr lang="en-US" sz="1200" b="0" i="0" kern="1200" dirty="0" smtClean="0">
                <a:solidFill>
                  <a:schemeClr val="tx1"/>
                </a:solidFill>
                <a:effectLst/>
                <a:latin typeface="+mn-lt"/>
                <a:ea typeface="ＭＳ Ｐゴシック" charset="0"/>
                <a:cs typeface="ＭＳ Ｐゴシック" charset="0"/>
              </a:rPr>
              <a:t> </a:t>
            </a:r>
          </a:p>
          <a:p>
            <a:pPr marL="171450" lvl="0" indent="-171450">
              <a:buFont typeface="Arial" panose="020B0604020202020204" pitchFamily="34" charset="0"/>
              <a:buChar char="•"/>
            </a:pPr>
            <a:r>
              <a:rPr lang="en-US" sz="1200" b="0" i="0" kern="1200" dirty="0" smtClean="0">
                <a:solidFill>
                  <a:schemeClr val="tx1"/>
                </a:solidFill>
                <a:effectLst/>
                <a:latin typeface="+mn-lt"/>
                <a:ea typeface="ＭＳ Ｐゴシック" charset="0"/>
                <a:cs typeface="ＭＳ Ｐゴシック" charset="0"/>
              </a:rPr>
              <a:t>Even so, it is only the business that can determine the acceptable time frame for updates to occur between various </a:t>
            </a:r>
            <a:r>
              <a:rPr lang="en-US" sz="1200" b="0" i="1" kern="1200" dirty="0" smtClean="0">
                <a:solidFill>
                  <a:schemeClr val="tx1"/>
                </a:solidFill>
                <a:effectLst/>
                <a:latin typeface="+mn-lt"/>
                <a:ea typeface="ＭＳ Ｐゴシック" charset="0"/>
                <a:cs typeface="ＭＳ Ｐゴシック" charset="0"/>
              </a:rPr>
              <a:t>Entities.</a:t>
            </a:r>
            <a:r>
              <a:rPr lang="en-US" sz="1200" b="0" i="0" kern="1200" dirty="0" smtClean="0">
                <a:solidFill>
                  <a:schemeClr val="tx1"/>
                </a:solidFill>
                <a:effectLst/>
                <a:latin typeface="+mn-lt"/>
                <a:ea typeface="ＭＳ Ｐゴシック" charset="0"/>
                <a:cs typeface="ＭＳ Ｐゴシック" charset="0"/>
              </a:rPr>
              <a:t> Some are immediate, or transactional, which means they must be managed by the same </a:t>
            </a:r>
            <a:r>
              <a:rPr lang="en-US" sz="1200" b="0" i="1" kern="1200" dirty="0" smtClean="0">
                <a:solidFill>
                  <a:schemeClr val="tx1"/>
                </a:solidFill>
                <a:effectLst/>
                <a:latin typeface="+mn-lt"/>
                <a:ea typeface="ＭＳ Ｐゴシック" charset="0"/>
                <a:cs typeface="ＭＳ Ｐゴシック" charset="0"/>
              </a:rPr>
              <a:t>Aggregate.</a:t>
            </a:r>
            <a:r>
              <a:rPr lang="en-US" sz="1200" b="0" i="0" kern="1200" dirty="0" smtClean="0">
                <a:solidFill>
                  <a:schemeClr val="tx1"/>
                </a:solidFill>
                <a:effectLst/>
                <a:latin typeface="+mn-lt"/>
                <a:ea typeface="ＭＳ Ｐゴシック" charset="0"/>
                <a:cs typeface="ＭＳ Ｐゴシック" charset="0"/>
              </a:rPr>
              <a:t> </a:t>
            </a:r>
          </a:p>
          <a:p>
            <a:pPr marL="171450" lvl="0" indent="-171450">
              <a:buFont typeface="Arial" panose="020B0604020202020204" pitchFamily="34" charset="0"/>
              <a:buChar char="•"/>
            </a:pPr>
            <a:r>
              <a:rPr lang="en-US" sz="1200" b="0" i="0" kern="1200" dirty="0" smtClean="0">
                <a:solidFill>
                  <a:schemeClr val="tx1"/>
                </a:solidFill>
                <a:effectLst/>
                <a:latin typeface="+mn-lt"/>
                <a:ea typeface="ＭＳ Ｐゴシック" charset="0"/>
                <a:cs typeface="ＭＳ Ｐゴシック" charset="0"/>
              </a:rPr>
              <a:t>Some are eventual, which means they may be managed through </a:t>
            </a:r>
            <a:r>
              <a:rPr lang="en-US" sz="1200" b="0" i="1" kern="1200" dirty="0" smtClean="0">
                <a:solidFill>
                  <a:schemeClr val="tx1"/>
                </a:solidFill>
                <a:effectLst/>
                <a:latin typeface="+mn-lt"/>
                <a:ea typeface="ＭＳ Ｐゴシック" charset="0"/>
                <a:cs typeface="ＭＳ Ｐゴシック" charset="0"/>
              </a:rPr>
              <a:t>Domain Events</a:t>
            </a:r>
            <a:r>
              <a:rPr lang="en-US" sz="1200" b="0" i="0" kern="1200" dirty="0" smtClean="0">
                <a:solidFill>
                  <a:schemeClr val="tx1"/>
                </a:solidFill>
                <a:effectLst/>
                <a:latin typeface="+mn-lt"/>
                <a:ea typeface="ＭＳ Ｐゴシック" charset="0"/>
                <a:cs typeface="ＭＳ Ｐゴシック" charset="0"/>
              </a:rPr>
              <a:t> and messaging, for example. </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Considering what the business would have to do if it ran its operations only by means of paper systems can provide some worthwhile insights into how various domain-driven operations should work within a software model of the business operations.</a:t>
            </a:r>
          </a:p>
          <a:p>
            <a:pPr marL="171450" lvl="0" indent="-171450">
              <a:buFont typeface="Arial" panose="020B0604020202020204" pitchFamily="34" charset="0"/>
              <a:buChar char="•"/>
            </a:pPr>
            <a:r>
              <a:rPr lang="en-US" sz="1200" b="0" i="0" kern="1200" dirty="0" smtClean="0">
                <a:solidFill>
                  <a:schemeClr val="tx1"/>
                </a:solidFill>
                <a:effectLst/>
                <a:latin typeface="+mn-lt"/>
                <a:ea typeface="ＭＳ Ｐゴシック" charset="0"/>
              </a:rPr>
              <a:t>In</a:t>
            </a:r>
            <a:r>
              <a:rPr lang="en-US" sz="1200" b="0" i="0" kern="1200" baseline="0" dirty="0" smtClean="0">
                <a:solidFill>
                  <a:schemeClr val="tx1"/>
                </a:solidFill>
                <a:effectLst/>
                <a:latin typeface="+mn-lt"/>
                <a:ea typeface="ＭＳ Ｐゴシック" charset="0"/>
              </a:rPr>
              <a:t> order to accomplish eventual consistency, some signaling mechanism must be used.  This can be events, messages, or invoking an RPC or REST</a:t>
            </a:r>
            <a:r>
              <a:rPr lang="en-US" sz="1200" b="0" i="1" kern="1200" baseline="0" dirty="0" smtClean="0">
                <a:solidFill>
                  <a:schemeClr val="tx1"/>
                </a:solidFill>
                <a:effectLst/>
                <a:latin typeface="+mn-lt"/>
                <a:ea typeface="ＭＳ Ｐゴシック" charset="0"/>
              </a:rPr>
              <a:t>ful</a:t>
            </a:r>
            <a:r>
              <a:rPr lang="en-US" sz="1200" b="0" i="0" kern="1200" baseline="0" dirty="0" smtClean="0">
                <a:solidFill>
                  <a:schemeClr val="tx1"/>
                </a:solidFill>
                <a:effectLst/>
                <a:latin typeface="+mn-lt"/>
                <a:ea typeface="ＭＳ Ｐゴシック" charset="0"/>
              </a:rPr>
              <a:t> interface (a command approach).  </a:t>
            </a:r>
          </a:p>
          <a:p>
            <a:pPr marL="171450" lvl="0" indent="-171450">
              <a:buFont typeface="Arial" panose="020B0604020202020204" pitchFamily="34" charset="0"/>
              <a:buChar char="•"/>
            </a:pPr>
            <a:r>
              <a:rPr lang="en-US" sz="1200" b="0" i="0" kern="1200" baseline="0" dirty="0" smtClean="0">
                <a:solidFill>
                  <a:schemeClr val="tx1"/>
                </a:solidFill>
                <a:effectLst/>
                <a:latin typeface="+mn-lt"/>
                <a:ea typeface="ＭＳ Ｐゴシック" charset="0"/>
              </a:rPr>
              <a:t>Whatever the mechanism is, there is a latency associated with eventual consistency.  Most asynchronous signaling approaches do not intrinsically ensure ordering.  </a:t>
            </a:r>
          </a:p>
          <a:p>
            <a:pPr marL="171450" lvl="0" indent="-171450">
              <a:buFont typeface="Arial" panose="020B0604020202020204" pitchFamily="34" charset="0"/>
              <a:buChar char="•"/>
            </a:pPr>
            <a:r>
              <a:rPr lang="en-US" sz="1200" b="0" i="0" kern="1200" baseline="0" dirty="0" smtClean="0">
                <a:solidFill>
                  <a:schemeClr val="tx1"/>
                </a:solidFill>
                <a:effectLst/>
                <a:latin typeface="+mn-lt"/>
                <a:ea typeface="ＭＳ Ｐゴシック" charset="0"/>
              </a:rPr>
              <a:t>Most synchronous approaches (such as RPC or REST</a:t>
            </a:r>
            <a:r>
              <a:rPr lang="en-US" sz="1200" b="0" i="1" kern="1200" baseline="0" dirty="0" smtClean="0">
                <a:solidFill>
                  <a:schemeClr val="tx1"/>
                </a:solidFill>
                <a:effectLst/>
                <a:latin typeface="+mn-lt"/>
                <a:ea typeface="ＭＳ Ｐゴシック" charset="0"/>
              </a:rPr>
              <a:t>ful</a:t>
            </a:r>
            <a:r>
              <a:rPr lang="en-US" sz="1200" b="0" i="0" kern="1200" baseline="0" dirty="0" smtClean="0">
                <a:solidFill>
                  <a:schemeClr val="tx1"/>
                </a:solidFill>
                <a:effectLst/>
                <a:latin typeface="+mn-lt"/>
                <a:ea typeface="ＭＳ Ｐゴシック" charset="0"/>
              </a:rPr>
              <a:t> interfaces) cause too much delay, synchronicity, and contention.  For this reason, the </a:t>
            </a:r>
            <a:r>
              <a:rPr lang="en-US" sz="1200" b="0" i="0" kern="1200" baseline="0" dirty="0" err="1" smtClean="0">
                <a:solidFill>
                  <a:schemeClr val="tx1"/>
                </a:solidFill>
                <a:effectLst/>
                <a:latin typeface="+mn-lt"/>
                <a:ea typeface="ＭＳ Ｐゴシック" charset="0"/>
              </a:rPr>
              <a:t>eventing</a:t>
            </a:r>
            <a:r>
              <a:rPr lang="en-US" sz="1200" b="0" i="0" kern="1200" baseline="0" dirty="0" smtClean="0">
                <a:solidFill>
                  <a:schemeClr val="tx1"/>
                </a:solidFill>
                <a:effectLst/>
                <a:latin typeface="+mn-lt"/>
                <a:ea typeface="ＭＳ Ｐゴシック" charset="0"/>
              </a:rPr>
              <a:t> mechanism used is almost always going to be an asynchronous mechanism.</a:t>
            </a:r>
          </a:p>
          <a:p>
            <a:endParaRPr lang="en-US" sz="1200" b="0" i="0" kern="1200" baseline="0" dirty="0" smtClean="0">
              <a:solidFill>
                <a:schemeClr val="tx1"/>
              </a:solidFill>
              <a:effectLst/>
              <a:latin typeface="+mn-lt"/>
              <a:ea typeface="ＭＳ Ｐゴシック" charset="0"/>
            </a:endParaRPr>
          </a:p>
          <a:p>
            <a:r>
              <a:rPr lang="en-US" sz="1200" b="0" i="0" kern="1200" baseline="0" dirty="0" smtClean="0">
                <a:solidFill>
                  <a:schemeClr val="tx1"/>
                </a:solidFill>
                <a:effectLst/>
                <a:latin typeface="+mn-lt"/>
                <a:ea typeface="ＭＳ Ｐゴシック" charset="0"/>
              </a:rPr>
              <a:t>This means that events may be delivered out of order.  </a:t>
            </a:r>
          </a:p>
          <a:p>
            <a:r>
              <a:rPr lang="en-US" sz="1200" b="0" i="0" kern="1200" baseline="0" dirty="0" smtClean="0">
                <a:solidFill>
                  <a:schemeClr val="tx1"/>
                </a:solidFill>
                <a:effectLst/>
                <a:latin typeface="+mn-lt"/>
                <a:ea typeface="ＭＳ Ｐゴシック" charset="0"/>
              </a:rPr>
              <a:t>In the case of eventual consistency then, there are two variations that need to be considered.  </a:t>
            </a:r>
          </a:p>
          <a:p>
            <a:pPr marL="171450" lvl="0" indent="-171450">
              <a:buFont typeface="Arial" panose="020B0604020202020204" pitchFamily="34" charset="0"/>
              <a:buChar char="•"/>
            </a:pPr>
            <a:r>
              <a:rPr lang="en-US" sz="1200" b="0" i="0" kern="1200" baseline="0" dirty="0" smtClean="0">
                <a:solidFill>
                  <a:schemeClr val="tx1"/>
                </a:solidFill>
                <a:effectLst/>
                <a:latin typeface="+mn-lt"/>
                <a:ea typeface="ＭＳ Ｐゴシック" charset="0"/>
              </a:rPr>
              <a:t>CAUSAL RELATIONSHIP: If there is a causal relationship (cause-effect) between the change and the events that indicate those changes, then the events need to be ordered to ensure they are delivered correctly. </a:t>
            </a:r>
          </a:p>
          <a:p>
            <a:pPr marL="171450" lvl="0" indent="-171450">
              <a:buFont typeface="Arial" panose="020B0604020202020204" pitchFamily="34" charset="0"/>
              <a:buChar char="•"/>
            </a:pPr>
            <a:r>
              <a:rPr lang="en-US" sz="1200" b="0" i="0" kern="1200" baseline="0" dirty="0" smtClean="0">
                <a:solidFill>
                  <a:schemeClr val="tx1"/>
                </a:solidFill>
                <a:effectLst/>
                <a:latin typeface="+mn-lt"/>
                <a:ea typeface="ＭＳ Ｐゴシック" charset="0"/>
              </a:rPr>
              <a:t>NO CAUSAL RELATIONSHIP:  If there is no causal relationship, then the unordered delivery is generally ok.  So, the analyst needs to determine if there is a causal requirement to the eventual consistency or not, and implement the event, messaging, or RPC mechanisms appropriately.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Causal consistency means that there is a cause-effect relationship to the events and the interpretation of those events.  </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If the events are interpreted in a different order, then their meaning changes.</a:t>
            </a:r>
            <a:r>
              <a:rPr lang="en-US" sz="1200" b="0" i="0" kern="1200" baseline="0" dirty="0" smtClean="0">
                <a:solidFill>
                  <a:schemeClr val="tx1"/>
                </a:solidFill>
                <a:effectLst/>
                <a:latin typeface="+mn-lt"/>
                <a:ea typeface="ＭＳ Ｐゴシック" charset="0"/>
              </a:rPr>
              <a:t>  </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ＭＳ Ｐゴシック" charset="0"/>
              </a:rPr>
              <a:t>As unlikely as it seems, causal consistency may not be the norm, it would just depend on the application. </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ＭＳ Ｐゴシック" charset="0"/>
              </a:rPr>
              <a:t>In many cases, the indication that something changed and the subsequent processing of that event is not order sensitive, or can be made insensitive.  </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ＭＳ Ｐゴシック" charset="0"/>
              </a:rPr>
              <a:t>Enforcing order for all events can be difficult and expensive, requiring buffering and delay of events.  </a:t>
            </a:r>
          </a:p>
          <a:p>
            <a:pPr marL="171450" marR="0" lvl="0" indent="-1714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ＭＳ Ｐゴシック" charset="0"/>
              </a:rPr>
              <a:t>It could also make the systems less responsive, and even brittle in some cases.</a:t>
            </a:r>
            <a:endParaRPr lang="en-US" dirty="0" smtClean="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101</a:t>
            </a:fld>
            <a:endParaRPr lang="en-US"/>
          </a:p>
        </p:txBody>
      </p:sp>
    </p:spTree>
    <p:extLst>
      <p:ext uri="{BB962C8B-B14F-4D97-AF65-F5344CB8AC3E}">
        <p14:creationId xmlns:p14="http://schemas.microsoft.com/office/powerpoint/2010/main" val="4248183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Causal consistency means that there is a cause-effect relationship to the events and the interpretation of those events.  </a:t>
            </a:r>
          </a:p>
          <a:p>
            <a:pPr marL="171450" lvl="0" indent="-171450">
              <a:buFont typeface="Arial" panose="020B0604020202020204" pitchFamily="34" charset="0"/>
              <a:buChar char="•"/>
            </a:pPr>
            <a:r>
              <a:rPr lang="en-US" dirty="0" smtClean="0"/>
              <a:t>If the events are interpreted in a different order, then their meaning changes.  In the above exchange, the events make sense</a:t>
            </a:r>
            <a:r>
              <a:rPr lang="en-US" baseline="0" dirty="0" smtClean="0"/>
              <a:t> and indicate that the wallet was lost and the appropriate response (that’s bad), and then found, and the appropriate response (Great).  But, because this is an event-based exchange, the responses could come after any amount of time.  In fact, the event stream may have been 1, 3, 2, and 4, and it would still retain the proper intent.  What would be the meaning if the 2</a:t>
            </a:r>
            <a:r>
              <a:rPr lang="en-US" baseline="30000" dirty="0" smtClean="0"/>
              <a:t>nd</a:t>
            </a:r>
            <a:r>
              <a:rPr lang="en-US" baseline="0" dirty="0" smtClean="0"/>
              <a:t> and 4</a:t>
            </a:r>
            <a:r>
              <a:rPr lang="en-US" baseline="30000" dirty="0" smtClean="0"/>
              <a:t>th</a:t>
            </a:r>
            <a:r>
              <a:rPr lang="en-US" baseline="0" dirty="0" smtClean="0"/>
              <a:t> events were reversed?</a:t>
            </a:r>
          </a:p>
          <a:p>
            <a:endParaRPr lang="en-US" baseline="0" dirty="0" smtClean="0"/>
          </a:p>
          <a:p>
            <a:r>
              <a:rPr lang="en-US" baseline="0" dirty="0" smtClean="0"/>
              <a:t>In the case of our ordering application, what if the event that indicates the order was shipped was received after the event that the order was modified?  </a:t>
            </a:r>
          </a:p>
          <a:p>
            <a:pPr marL="171450" lvl="0" indent="-171450">
              <a:buFont typeface="Arial" panose="020B0604020202020204" pitchFamily="34" charset="0"/>
              <a:buChar char="•"/>
            </a:pPr>
            <a:r>
              <a:rPr lang="en-US" baseline="0" dirty="0" smtClean="0"/>
              <a:t>In this case, there may not be a causal consistency concern, as we would just update the order appropriately.  But what about an event that the order was cancelled arriving before an event that indicates the order was modified?  Does that have a causal consistency requirement?  It would just depend on how your application works.</a:t>
            </a:r>
          </a:p>
          <a:p>
            <a:endParaRPr lang="en-US" baseline="0" dirty="0" smtClean="0"/>
          </a:p>
          <a:p>
            <a:r>
              <a:rPr lang="en-US" baseline="0" dirty="0" smtClean="0"/>
              <a:t>When using any type of signaling approach (events or messages), the order needs to be considered to be unpredictable, unless you impart some order to the events.  </a:t>
            </a:r>
          </a:p>
          <a:p>
            <a:pPr marL="171450" lvl="0" indent="-171450">
              <a:buFont typeface="Arial" panose="020B0604020202020204" pitchFamily="34" charset="0"/>
              <a:buChar char="•"/>
            </a:pPr>
            <a:r>
              <a:rPr lang="en-US" baseline="0" dirty="0" smtClean="0"/>
              <a:t>In many cases event ordering will not pose a problem.  </a:t>
            </a:r>
          </a:p>
          <a:p>
            <a:pPr marL="171450" lvl="0" indent="-171450">
              <a:buFont typeface="Arial" panose="020B0604020202020204" pitchFamily="34" charset="0"/>
              <a:buChar char="•"/>
            </a:pPr>
            <a:r>
              <a:rPr lang="en-US" baseline="0" dirty="0" smtClean="0"/>
              <a:t>In the cases where event ordering may be unpredictable, it is important to consider the effects of different events arriving in different orders.  </a:t>
            </a:r>
          </a:p>
          <a:p>
            <a:pPr marL="171450" lvl="0" indent="-171450">
              <a:buFont typeface="Arial" panose="020B0604020202020204" pitchFamily="34" charset="0"/>
              <a:buChar char="•"/>
            </a:pPr>
            <a:r>
              <a:rPr lang="en-US" baseline="0" dirty="0" smtClean="0"/>
              <a:t>Most times the aggregates and services can be designed to accommodate unordered events.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102</a:t>
            </a:fld>
            <a:endParaRPr lang="en-US"/>
          </a:p>
        </p:txBody>
      </p:sp>
    </p:spTree>
    <p:extLst>
      <p:ext uri="{BB962C8B-B14F-4D97-AF65-F5344CB8AC3E}">
        <p14:creationId xmlns:p14="http://schemas.microsoft.com/office/powerpoint/2010/main" val="37903534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unit testing to test the aggregates for the acceptance criteria</a:t>
            </a:r>
            <a:r>
              <a:rPr lang="en-US" baseline="0" dirty="0" smtClean="0"/>
              <a:t> established during the scenarios development.  These unit tests must test each aggregate in isolation.  No two aggregates must rely on one another to satisfy a test case.  Doing so means that the aggregates are tightly coupled and probably needs to be refactored.  Each aggregate needs to encapsulate one business concept and all of the invariants associated with that concept.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103</a:t>
            </a:fld>
            <a:endParaRPr lang="en-US"/>
          </a:p>
        </p:txBody>
      </p:sp>
    </p:spTree>
    <p:extLst>
      <p:ext uri="{BB962C8B-B14F-4D97-AF65-F5344CB8AC3E}">
        <p14:creationId xmlns:p14="http://schemas.microsoft.com/office/powerpoint/2010/main" val="1763176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business domain is the collection of all of the business knowledge and activities performed by the business.  </a:t>
            </a:r>
          </a:p>
          <a:p>
            <a:pPr marL="628650" lvl="1" indent="-171450">
              <a:buFont typeface="Arial" panose="020B0604020202020204" pitchFamily="34" charset="0"/>
              <a:buChar char="•"/>
            </a:pPr>
            <a:r>
              <a:rPr lang="en-US" dirty="0" smtClean="0"/>
              <a:t>For example, an online retailer might engage in order management, shipping, billing, and warehouse management.</a:t>
            </a:r>
            <a:r>
              <a:rPr lang="en-US" baseline="0" dirty="0" smtClean="0"/>
              <a:t>  </a:t>
            </a:r>
          </a:p>
          <a:p>
            <a:pPr marL="628650" lvl="1" indent="-171450">
              <a:buFont typeface="Arial" panose="020B0604020202020204" pitchFamily="34" charset="0"/>
              <a:buChar char="•"/>
            </a:pPr>
            <a:r>
              <a:rPr lang="en-US" baseline="0" dirty="0" smtClean="0"/>
              <a:t>A manufacturer might engage in material management, warehousing, scheduling, painting, packaging, and so forth.  </a:t>
            </a:r>
          </a:p>
          <a:p>
            <a:pPr marL="628650" lvl="1" indent="-171450">
              <a:buFont typeface="Arial" panose="020B0604020202020204" pitchFamily="34" charset="0"/>
              <a:buChar char="•"/>
            </a:pPr>
            <a:r>
              <a:rPr lang="en-US" baseline="0" dirty="0" smtClean="0"/>
              <a:t>The actual activities performed, and the knowledge (or information) that pertains to those activities will vary from one business domain to another. </a:t>
            </a:r>
          </a:p>
          <a:p>
            <a:endParaRPr lang="en-US" baseline="0" dirty="0" smtClean="0"/>
          </a:p>
          <a:p>
            <a:r>
              <a:rPr lang="en-US" baseline="0" dirty="0" smtClean="0"/>
              <a:t>The focus of domain-driven design is the business domain. </a:t>
            </a:r>
          </a:p>
          <a:p>
            <a:pPr marL="628650" lvl="1" indent="-171450">
              <a:buFont typeface="Arial" panose="020B0604020202020204" pitchFamily="34" charset="0"/>
              <a:buChar char="•"/>
            </a:pPr>
            <a:r>
              <a:rPr lang="en-US" baseline="0" dirty="0" smtClean="0"/>
              <a:t>Identify the boundaries of the domain; the different activities being performed and the perspectives they have on the domain.</a:t>
            </a:r>
          </a:p>
          <a:p>
            <a:pPr marL="628650" lvl="1" indent="-171450">
              <a:buFont typeface="Arial" panose="020B0604020202020204" pitchFamily="34" charset="0"/>
              <a:buChar char="•"/>
            </a:pPr>
            <a:r>
              <a:rPr lang="en-US" baseline="0" dirty="0" smtClean="0"/>
              <a:t>Identify the events and aggregates (entities) that are operated upon as part of the business processes.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9</a:t>
            </a:fld>
            <a:endParaRPr lang="en-US"/>
          </a:p>
        </p:txBody>
      </p:sp>
    </p:spTree>
    <p:extLst>
      <p:ext uri="{BB962C8B-B14F-4D97-AF65-F5344CB8AC3E}">
        <p14:creationId xmlns:p14="http://schemas.microsoft.com/office/powerpoint/2010/main" val="36163451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small.</a:t>
            </a:r>
            <a:r>
              <a:rPr lang="en-US" baseline="0" dirty="0" smtClean="0"/>
              <a:t>  </a:t>
            </a:r>
          </a:p>
          <a:p>
            <a:pPr marL="628650" lvl="1" indent="-171450">
              <a:buFont typeface="Arial" panose="020B0604020202020204" pitchFamily="34" charset="0"/>
              <a:buChar char="•"/>
            </a:pPr>
            <a:r>
              <a:rPr lang="en-US" baseline="0" dirty="0" smtClean="0"/>
              <a:t>Design the first set of aggregates around the smallest identified concepts.  This ensures that the aggregates will be as small as possible, but after performing all of the other steps, not too small.  If the aggregates are too small, business invariants may be spread across multiple aggregates.  This is a mistake that is addressed by the second step.</a:t>
            </a:r>
          </a:p>
          <a:p>
            <a:endParaRPr lang="en-US" baseline="0" dirty="0" smtClean="0"/>
          </a:p>
          <a:p>
            <a:r>
              <a:rPr lang="en-US" baseline="0" dirty="0" smtClean="0"/>
              <a:t>Next, identify the business invariant rules and apply each rule to one, and only one aggregate.  </a:t>
            </a:r>
          </a:p>
          <a:p>
            <a:pPr marL="628650" lvl="1" indent="-171450">
              <a:buFont typeface="Arial" panose="020B0604020202020204" pitchFamily="34" charset="0"/>
              <a:buChar char="•"/>
            </a:pPr>
            <a:r>
              <a:rPr lang="en-US" baseline="0" dirty="0" smtClean="0"/>
              <a:t>If the business rule applies to more than one aggregate, refactor those aggregates into a single aggregate to accommodate the business invariant. </a:t>
            </a:r>
          </a:p>
          <a:p>
            <a:endParaRPr lang="en-US" baseline="0" dirty="0" smtClean="0"/>
          </a:p>
          <a:p>
            <a:r>
              <a:rPr lang="en-US" baseline="0" dirty="0" smtClean="0"/>
              <a:t>The third step is to ask the SMEs for the update time frames that are needed for each aggregate.  </a:t>
            </a:r>
          </a:p>
          <a:p>
            <a:pPr marL="628650" lvl="1" indent="-171450">
              <a:buFont typeface="Arial" panose="020B0604020202020204" pitchFamily="34" charset="0"/>
              <a:buChar char="•"/>
            </a:pPr>
            <a:r>
              <a:rPr lang="en-US" baseline="0" dirty="0" smtClean="0"/>
              <a:t>If the customer were to change something on that aggregate, how long is acceptable for the other aggregates to reflect that change?  This is performed for each aggregate so as to identify when there is an immediate update needed across aggregates.  For each aggregate, determine what the update latency requirement is and for aggregates that have an immediate update requirement, consider refactoring those aggregates together to form a new aggregate.  This step tends to refactor small aggregates into larger aggregates, and is contradictory to step 1. </a:t>
            </a:r>
            <a:r>
              <a:rPr lang="en-US" sz="1200" b="0" i="0" kern="1200" dirty="0" smtClean="0">
                <a:solidFill>
                  <a:schemeClr val="tx1"/>
                </a:solidFill>
                <a:effectLst/>
                <a:latin typeface="+mn-lt"/>
                <a:ea typeface="ＭＳ Ｐゴシック" charset="0"/>
                <a:cs typeface="ＭＳ Ｐゴシック" charset="0"/>
              </a:rPr>
              <a:t>Be careful that the business doesn’t insist that every </a:t>
            </a:r>
            <a:r>
              <a:rPr lang="en-US" sz="1200" b="0" i="1" kern="1200" dirty="0" smtClean="0">
                <a:solidFill>
                  <a:schemeClr val="tx1"/>
                </a:solidFill>
                <a:effectLst/>
                <a:latin typeface="+mn-lt"/>
                <a:ea typeface="ＭＳ Ｐゴシック" charset="0"/>
                <a:cs typeface="ＭＳ Ｐゴシック" charset="0"/>
              </a:rPr>
              <a:t>Aggregate</a:t>
            </a:r>
            <a:r>
              <a:rPr lang="en-US" sz="1200" b="0" i="0" kern="1200" dirty="0" smtClean="0">
                <a:solidFill>
                  <a:schemeClr val="tx1"/>
                </a:solidFill>
                <a:effectLst/>
                <a:latin typeface="+mn-lt"/>
                <a:ea typeface="ＭＳ Ｐゴシック" charset="0"/>
                <a:cs typeface="ＭＳ Ｐゴシック" charset="0"/>
              </a:rPr>
              <a:t> update have immediate consistency. It can be an especially strong tendency when many in the design session are influenced by database design and data modeling. Those stakeholders will have a very transaction-centered point of view. However, it is very unlikely that the business really needs immediate consistency in every case. To change this thinking you will probably have to spend time proving how transactions will fail due to concurrent updates by multiple users across different entities of the (now) large aggregate</a:t>
            </a:r>
            <a:r>
              <a:rPr lang="en-US" sz="1200" b="0" i="1" kern="1200" dirty="0" smtClean="0">
                <a:solidFill>
                  <a:schemeClr val="tx1"/>
                </a:solidFill>
                <a:effectLst/>
                <a:latin typeface="+mn-lt"/>
                <a:ea typeface="ＭＳ Ｐゴシック" charset="0"/>
                <a:cs typeface="ＭＳ Ｐゴシック" charset="0"/>
              </a:rPr>
              <a:t>.</a:t>
            </a:r>
            <a:r>
              <a:rPr lang="en-US" sz="1200" b="0" i="0" kern="1200" dirty="0" smtClean="0">
                <a:solidFill>
                  <a:schemeClr val="tx1"/>
                </a:solidFill>
                <a:effectLst/>
                <a:latin typeface="+mn-lt"/>
                <a:ea typeface="ＭＳ Ｐゴシック" charset="0"/>
                <a:cs typeface="ＭＳ Ｐゴシック" charset="0"/>
              </a:rPr>
              <a:t> </a:t>
            </a:r>
            <a:endParaRPr lang="en-US" baseline="0" dirty="0" smtClean="0"/>
          </a:p>
          <a:p>
            <a:endParaRPr lang="en-US" baseline="0" dirty="0" smtClean="0"/>
          </a:p>
          <a:p>
            <a:r>
              <a:rPr lang="en-US" baseline="0" dirty="0" smtClean="0"/>
              <a:t>Refactoring aggregates is a continual effort.  The goal is to get the “right sized” aggregate and is accomplished by performing this analysis repeatedly until a satisfactory aggregate emerges.  The steps can be repeated as many times as needed to get a good aggregate design.</a:t>
            </a:r>
          </a:p>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104</a:t>
            </a:fld>
            <a:endParaRPr lang="en-US"/>
          </a:p>
        </p:txBody>
      </p:sp>
    </p:spTree>
    <p:extLst>
      <p:ext uri="{BB962C8B-B14F-4D97-AF65-F5344CB8AC3E}">
        <p14:creationId xmlns:p14="http://schemas.microsoft.com/office/powerpoint/2010/main" val="4181117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we are explicitly focusing on the concept of events and eventual consistency.  </a:t>
            </a:r>
          </a:p>
          <a:p>
            <a:pPr marL="628650" lvl="1" indent="-171450">
              <a:buFont typeface="Arial" panose="020B0604020202020204" pitchFamily="34" charset="0"/>
              <a:buChar char="•"/>
            </a:pPr>
            <a:r>
              <a:rPr lang="en-US" dirty="0" smtClean="0"/>
              <a:t>This is the mechanism that DDD recommends to keep the coupling between bounded contexts loose.  </a:t>
            </a:r>
          </a:p>
          <a:p>
            <a:pPr marL="628650" lvl="1" indent="-171450">
              <a:buFont typeface="Arial" panose="020B0604020202020204" pitchFamily="34" charset="0"/>
              <a:buChar char="•"/>
            </a:pPr>
            <a:r>
              <a:rPr lang="en-US" dirty="0" smtClean="0"/>
              <a:t>A loosely coupled implementation allows it to change more freely and adapt to changes in the business environment.</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108</a:t>
            </a:fld>
            <a:endParaRPr lang="en-US"/>
          </a:p>
        </p:txBody>
      </p:sp>
    </p:spTree>
    <p:extLst>
      <p:ext uri="{BB962C8B-B14F-4D97-AF65-F5344CB8AC3E}">
        <p14:creationId xmlns:p14="http://schemas.microsoft.com/office/powerpoint/2010/main" val="28647165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Transactional,</a:t>
            </a:r>
            <a:r>
              <a:rPr lang="en-US" baseline="0" dirty="0" smtClean="0"/>
              <a:t> or atomic consistency is only provided within the bounds of each aggregate.  </a:t>
            </a:r>
          </a:p>
          <a:p>
            <a:pPr marL="171450" indent="-171450">
              <a:buFont typeface="Arial" panose="020B0604020202020204" pitchFamily="34" charset="0"/>
              <a:buChar char="•"/>
            </a:pPr>
            <a:r>
              <a:rPr lang="en-US" baseline="0" dirty="0" smtClean="0"/>
              <a:t>When an aggregate is changed for any reason, an event is emitted to indicate the requested action and the results of the processing of that request.  </a:t>
            </a:r>
          </a:p>
          <a:p>
            <a:pPr marL="171450" indent="-171450">
              <a:buFont typeface="Arial" panose="020B0604020202020204" pitchFamily="34" charset="0"/>
              <a:buChar char="•"/>
            </a:pPr>
            <a:r>
              <a:rPr lang="en-US" baseline="0" dirty="0" smtClean="0"/>
              <a:t>Any other aggregates in any other contexts, even aggregates in the same context, can then be altered as needed based on that event.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For example, when an order is completed, an event to that fact can be generated by the ordering service.  </a:t>
            </a:r>
          </a:p>
          <a:p>
            <a:pPr marL="171450" indent="-171450">
              <a:buFont typeface="Arial" panose="020B0604020202020204" pitchFamily="34" charset="0"/>
              <a:buChar char="•"/>
            </a:pPr>
            <a:r>
              <a:rPr lang="en-US" baseline="0" dirty="0" smtClean="0"/>
              <a:t>The shipping service can listen for that event and perform additional processing on the order, such as releasing it to the warehouse for picking and packaging.  </a:t>
            </a:r>
          </a:p>
          <a:p>
            <a:pPr marL="171450" indent="-171450">
              <a:buFont typeface="Arial" panose="020B0604020202020204" pitchFamily="34" charset="0"/>
              <a:buChar char="•"/>
            </a:pPr>
            <a:r>
              <a:rPr lang="en-US" baseline="0" dirty="0" smtClean="0"/>
              <a:t>The shipping service can update its aggregates that it uses to manage its processes, which generates additional events.  </a:t>
            </a:r>
          </a:p>
          <a:p>
            <a:pPr marL="171450" indent="-171450">
              <a:buFont typeface="Arial" panose="020B0604020202020204" pitchFamily="34" charset="0"/>
              <a:buChar char="•"/>
            </a:pPr>
            <a:r>
              <a:rPr lang="en-US" baseline="0" dirty="0" smtClean="0"/>
              <a:t>These events propagate between all of the services to update and perform related processing, thus the “system” of services become eventually consistent over some amount of time.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109</a:t>
            </a:fld>
            <a:endParaRPr lang="en-US"/>
          </a:p>
        </p:txBody>
      </p:sp>
    </p:spTree>
    <p:extLst>
      <p:ext uri="{BB962C8B-B14F-4D97-AF65-F5344CB8AC3E}">
        <p14:creationId xmlns:p14="http://schemas.microsoft.com/office/powerpoint/2010/main" val="93494489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Events may require an ordering in order to be applied correctly.  </a:t>
            </a:r>
          </a:p>
          <a:p>
            <a:pPr marL="171450" lvl="0" indent="-171450">
              <a:buFont typeface="Arial" panose="020B0604020202020204" pitchFamily="34" charset="0"/>
              <a:buChar char="•"/>
            </a:pPr>
            <a:r>
              <a:rPr lang="en-US" dirty="0" smtClean="0"/>
              <a:t>Whenever</a:t>
            </a:r>
            <a:r>
              <a:rPr lang="en-US" baseline="0" dirty="0" smtClean="0"/>
              <a:t> events are causal, meaning that they have an cause and effect that is dependent upon their order, then the events must be processed in the correct sequence.  </a:t>
            </a:r>
          </a:p>
          <a:p>
            <a:pPr marL="171450" lvl="0" indent="-171450">
              <a:buFont typeface="Arial" panose="020B0604020202020204" pitchFamily="34" charset="0"/>
              <a:buChar char="•"/>
            </a:pPr>
            <a:r>
              <a:rPr lang="en-US" baseline="0" dirty="0" smtClean="0"/>
              <a:t>One approach to doing this is to use a timestamp.  The issue with the timestamp approach, especially when services are distributed across multiple hosts, is clock skew.  Clock skew is the difference in time between two or more systems clocks.   Unless the clocks are synchronized, and kept in synch, the timestamps can vary slightly from one system to another.  If the consumer receives events and sorts them by the timestamp, the ordering may not be correct because of skew.  This is especially an issue when the systems are very fast, and the events may be so closely spaced.</a:t>
            </a:r>
          </a:p>
          <a:p>
            <a:endParaRPr lang="en-US" baseline="0" dirty="0" smtClean="0"/>
          </a:p>
          <a:p>
            <a:r>
              <a:rPr lang="en-US" baseline="0" dirty="0" smtClean="0"/>
              <a:t>An additional, or alternative approach, is to use an incrementing sequence number that is maintained by each emitter.  </a:t>
            </a:r>
          </a:p>
          <a:p>
            <a:pPr marL="171450" lvl="0" indent="-171450">
              <a:buFont typeface="Arial" panose="020B0604020202020204" pitchFamily="34" charset="0"/>
              <a:buChar char="•"/>
            </a:pPr>
            <a:r>
              <a:rPr lang="en-US" baseline="0" dirty="0" smtClean="0"/>
              <a:t>As an event is created by an emitting system, the sequence number is incremented by one atomically.  This sequence number only has meaning within the emitting host, so the id of the host needs to be included as well.  Even this approach may be problematic, especially if ordering events from multiple hosts.  In that case, some form of event threading may be required.  </a:t>
            </a:r>
          </a:p>
          <a:p>
            <a:endParaRPr lang="en-US" baseline="0" dirty="0" smtClean="0"/>
          </a:p>
          <a:p>
            <a:r>
              <a:rPr lang="en-US" baseline="0" dirty="0" smtClean="0"/>
              <a:t>Some messaging systems may supply an ordering capability that can be used to accomplish this goal.  It may be easier to accomplish this requirement using some form of publish-subscribe messaging framework.  </a:t>
            </a:r>
          </a:p>
          <a:p>
            <a:endParaRPr lang="en-US" baseline="0" dirty="0" smtClean="0"/>
          </a:p>
          <a:p>
            <a:r>
              <a:rPr lang="en-US" baseline="0" dirty="0" smtClean="0"/>
              <a:t>It is usually possible to redesign a system that uses causal event streams to use event streams that are unordered.  There are always exceptions, and it may be required to use causal events.  Causal event streams should be avoided if at all possible.</a:t>
            </a:r>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110</a:t>
            </a:fld>
            <a:endParaRPr lang="en-US"/>
          </a:p>
        </p:txBody>
      </p:sp>
    </p:spTree>
    <p:extLst>
      <p:ext uri="{BB962C8B-B14F-4D97-AF65-F5344CB8AC3E}">
        <p14:creationId xmlns:p14="http://schemas.microsoft.com/office/powerpoint/2010/main" val="121365788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that no single context be aware of any other context that consume its events.  </a:t>
            </a:r>
          </a:p>
          <a:p>
            <a:pPr marL="628650" lvl="1" indent="-171450">
              <a:buFont typeface="Arial" panose="020B0604020202020204" pitchFamily="34" charset="0"/>
              <a:buChar char="•"/>
            </a:pPr>
            <a:r>
              <a:rPr lang="en-US" dirty="0" smtClean="0"/>
              <a:t>This allows new contexts to be added at any time and to extend the operation</a:t>
            </a:r>
            <a:r>
              <a:rPr lang="en-US" baseline="0" dirty="0" smtClean="0"/>
              <a:t> as needed.  </a:t>
            </a:r>
          </a:p>
          <a:p>
            <a:pPr marL="628650" lvl="1" indent="-171450">
              <a:buFont typeface="Arial" panose="020B0604020202020204" pitchFamily="34" charset="0"/>
              <a:buChar char="•"/>
            </a:pPr>
            <a:r>
              <a:rPr lang="en-US" baseline="0" dirty="0" smtClean="0"/>
              <a:t>Instead of the contexts sending events to each other, they simply publish their events to a common event stream. </a:t>
            </a:r>
          </a:p>
          <a:p>
            <a:endParaRPr lang="en-US" baseline="0" dirty="0" smtClean="0"/>
          </a:p>
          <a:p>
            <a:r>
              <a:rPr lang="en-US" baseline="0" dirty="0" smtClean="0"/>
              <a:t>Other contexts that are interested in those events subscribe to the event stream and listen for the events.  </a:t>
            </a:r>
          </a:p>
          <a:p>
            <a:pPr marL="628650" lvl="1" indent="-171450">
              <a:buFont typeface="Arial" panose="020B0604020202020204" pitchFamily="34" charset="0"/>
              <a:buChar char="•"/>
            </a:pPr>
            <a:r>
              <a:rPr lang="en-US" baseline="0" dirty="0" smtClean="0"/>
              <a:t>All subscribers to an event stream receive a copy of every event published in the stream.  </a:t>
            </a:r>
          </a:p>
          <a:p>
            <a:pPr marL="628650" lvl="1" indent="-171450">
              <a:buFont typeface="Arial" panose="020B0604020202020204" pitchFamily="34" charset="0"/>
              <a:buChar char="•"/>
            </a:pPr>
            <a:r>
              <a:rPr lang="en-US" baseline="0" dirty="0" smtClean="0"/>
              <a:t>This fan-out or propagation of the events by the stream allows for dynamic growth without affecting any existing contexts.</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111</a:t>
            </a:fld>
            <a:endParaRPr lang="en-US"/>
          </a:p>
        </p:txBody>
      </p:sp>
    </p:spTree>
    <p:extLst>
      <p:ext uri="{BB962C8B-B14F-4D97-AF65-F5344CB8AC3E}">
        <p14:creationId xmlns:p14="http://schemas.microsoft.com/office/powerpoint/2010/main" val="220354233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context applies changes to the aggregate(s) that it owns and generates events as a consequence of that processing.  Each event records a discrete request and the result of the processing of that request, and therefore represents a state change in the aggregate.  Taken together over time, the events represent a change log, or history, of every action that was performed on each aggregate.  The context should record this event stream that it generated so that the history is retained.  This has several uses, and can be valuable to the application.</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112</a:t>
            </a:fld>
            <a:endParaRPr lang="en-US"/>
          </a:p>
        </p:txBody>
      </p:sp>
    </p:spTree>
    <p:extLst>
      <p:ext uri="{BB962C8B-B14F-4D97-AF65-F5344CB8AC3E}">
        <p14:creationId xmlns:p14="http://schemas.microsoft.com/office/powerpoint/2010/main" val="335010602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is an indication of the result of processing a request.  </a:t>
            </a:r>
          </a:p>
          <a:p>
            <a:pPr marL="628650" lvl="1" indent="-171450">
              <a:buFont typeface="Arial" panose="020B0604020202020204" pitchFamily="34" charset="0"/>
              <a:buChar char="•"/>
            </a:pPr>
            <a:r>
              <a:rPr lang="en-US" dirty="0" smtClean="0"/>
              <a:t>Therefore, the event name needs to be a past-tense form of the request name.  </a:t>
            </a:r>
          </a:p>
          <a:p>
            <a:pPr marL="628650" lvl="1" indent="-171450">
              <a:buFont typeface="Arial" panose="020B0604020202020204" pitchFamily="34" charset="0"/>
              <a:buChar char="•"/>
            </a:pPr>
            <a:r>
              <a:rPr lang="en-US" dirty="0" smtClean="0"/>
              <a:t>Request</a:t>
            </a:r>
            <a:r>
              <a:rPr lang="en-US" baseline="0" dirty="0" smtClean="0"/>
              <a:t> names are typically verbs that are in the present tense, and the event names should be verbs or actions that are in the past tense.  </a:t>
            </a:r>
          </a:p>
          <a:p>
            <a:pPr marL="628650" lvl="1" indent="-171450">
              <a:buFont typeface="Arial" panose="020B0604020202020204" pitchFamily="34" charset="0"/>
              <a:buChar char="•"/>
            </a:pPr>
            <a:r>
              <a:rPr lang="en-US" baseline="0" dirty="0" smtClean="0"/>
              <a:t>It is important that the event name tie back to the request that it pertains to.</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113</a:t>
            </a:fld>
            <a:endParaRPr lang="en-US"/>
          </a:p>
        </p:txBody>
      </p:sp>
    </p:spTree>
    <p:extLst>
      <p:ext uri="{BB962C8B-B14F-4D97-AF65-F5344CB8AC3E}">
        <p14:creationId xmlns:p14="http://schemas.microsoft.com/office/powerpoint/2010/main" val="7777237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Essentially, events need to include the identification of the context that originated them, the request that was processed, and the outcome of that processing.  </a:t>
            </a:r>
          </a:p>
          <a:p>
            <a:pPr marL="628650" lvl="1" indent="-171450">
              <a:buFont typeface="Arial" panose="020B0604020202020204" pitchFamily="34" charset="0"/>
              <a:buChar char="•"/>
            </a:pPr>
            <a:r>
              <a:rPr lang="en-US" dirty="0" smtClean="0"/>
              <a:t>Since the event may need</a:t>
            </a:r>
            <a:r>
              <a:rPr lang="en-US" baseline="0" dirty="0" smtClean="0"/>
              <a:t> </a:t>
            </a:r>
            <a:r>
              <a:rPr lang="en-US" dirty="0" smtClean="0"/>
              <a:t>to trigger processing downstream, enough information must be included in the event to perform that processing.  A simple message that indicates some</a:t>
            </a:r>
            <a:r>
              <a:rPr lang="en-US" baseline="0" dirty="0" smtClean="0"/>
              <a:t> processing was performed is not sufficient.  </a:t>
            </a:r>
          </a:p>
          <a:p>
            <a:pPr marL="628650" lvl="1" indent="-171450">
              <a:buFont typeface="Arial" panose="020B0604020202020204" pitchFamily="34" charset="0"/>
              <a:buChar char="•"/>
            </a:pPr>
            <a:r>
              <a:rPr lang="en-US" baseline="0" dirty="0" smtClean="0"/>
              <a:t>In general, the entire request and the result of the update to the aggregate should be included in the event.  This is also important when the event stream is used to recreate or audit an aggregate over time.  </a:t>
            </a:r>
          </a:p>
          <a:p>
            <a:pPr marL="628650" lvl="1" indent="-171450">
              <a:buFont typeface="Arial" panose="020B0604020202020204" pitchFamily="34" charset="0"/>
              <a:buChar char="•"/>
            </a:pPr>
            <a:r>
              <a:rPr lang="en-US" baseline="0" dirty="0" smtClean="0"/>
              <a:t>The event stream needs to contain all of the information to be able to recreate the aggregate.</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114</a:t>
            </a:fld>
            <a:endParaRPr lang="en-US"/>
          </a:p>
        </p:txBody>
      </p:sp>
    </p:spTree>
    <p:extLst>
      <p:ext uri="{BB962C8B-B14F-4D97-AF65-F5344CB8AC3E}">
        <p14:creationId xmlns:p14="http://schemas.microsoft.com/office/powerpoint/2010/main" val="424112393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116</a:t>
            </a:fld>
            <a:endParaRPr lang="en-US"/>
          </a:p>
        </p:txBody>
      </p:sp>
    </p:spTree>
    <p:extLst>
      <p:ext uri="{BB962C8B-B14F-4D97-AF65-F5344CB8AC3E}">
        <p14:creationId xmlns:p14="http://schemas.microsoft.com/office/powerpoint/2010/main" val="290847966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course we’ve talked</a:t>
            </a:r>
            <a:r>
              <a:rPr lang="en-US" baseline="0" dirty="0" smtClean="0"/>
              <a:t> about and introduced the student to the concepts of DDD, and how to design your solution to implement the interoperation between different bounded contexts.  </a:t>
            </a:r>
          </a:p>
          <a:p>
            <a:endParaRPr lang="en-US" baseline="0" dirty="0" smtClean="0"/>
          </a:p>
          <a:p>
            <a:r>
              <a:rPr lang="en-US" baseline="0" dirty="0" smtClean="0"/>
              <a:t>This map of concepts and patterns has been our guide to the materials, and can serve to remind you of what the various concepts and patterns are.  </a:t>
            </a:r>
          </a:p>
          <a:p>
            <a:pPr marL="628650" lvl="1" indent="-171450">
              <a:buFont typeface="Arial" panose="020B0604020202020204" pitchFamily="34" charset="0"/>
              <a:buChar char="•"/>
            </a:pPr>
            <a:r>
              <a:rPr lang="en-US" baseline="0" dirty="0" smtClean="0"/>
              <a:t>The map is divided into the conceptual or organizational aspects of DDD in the upper half, all based around the bounded context.  </a:t>
            </a:r>
          </a:p>
          <a:p>
            <a:pPr marL="628650" lvl="1" indent="-171450">
              <a:buFont typeface="Arial" panose="020B0604020202020204" pitchFamily="34" charset="0"/>
              <a:buChar char="•"/>
            </a:pPr>
            <a:r>
              <a:rPr lang="en-US" baseline="0" dirty="0" smtClean="0"/>
              <a:t>The patterns for context mapping are shown in the bottom half, again focused on the bounded context.  </a:t>
            </a:r>
          </a:p>
          <a:p>
            <a:endParaRPr lang="en-US" baseline="0" dirty="0" smtClean="0"/>
          </a:p>
          <a:p>
            <a:r>
              <a:rPr lang="en-US" baseline="0" dirty="0" smtClean="0"/>
              <a:t>The bounded context actually serves multiple purposes in Domain-Driven Design.  </a:t>
            </a:r>
          </a:p>
          <a:p>
            <a:pPr marL="628650" lvl="1" indent="-171450">
              <a:buFont typeface="Arial" panose="020B0604020202020204" pitchFamily="34" charset="0"/>
              <a:buChar char="•"/>
            </a:pPr>
            <a:r>
              <a:rPr lang="en-US" baseline="0" dirty="0" smtClean="0"/>
              <a:t>One purpose is to organize the domain model and develop the ubiquitous language for the context.  </a:t>
            </a:r>
          </a:p>
          <a:p>
            <a:pPr marL="628650" lvl="1" indent="-171450">
              <a:buFont typeface="Arial" panose="020B0604020202020204" pitchFamily="34" charset="0"/>
              <a:buChar char="•"/>
            </a:pPr>
            <a:r>
              <a:rPr lang="en-US" baseline="0" dirty="0" smtClean="0"/>
              <a:t>This is more of an abstract purpose and results in concept segregation, the ubiquitous language, aggregates, events, and processes used to manage the bounded context implementation. </a:t>
            </a:r>
          </a:p>
          <a:p>
            <a:endParaRPr lang="en-US" baseline="0" dirty="0" smtClean="0"/>
          </a:p>
          <a:p>
            <a:r>
              <a:rPr lang="en-US" baseline="0" dirty="0" smtClean="0"/>
              <a:t>Even though the diagram shows all of these concepts and patterns inside a domain, it is not meant to indicate that there is only one bounded context per domain.  In fact, there can be any number of bounded contexts within a domain.  So, in effect, it is as if the entire collection of all the concepts and patterns were replicated as many times as there are bounded contexts within the domain, and are stacked on top of each other vertically (as if it came out of the page).  That is hard to show in a diagram, but is important to realize. </a:t>
            </a:r>
          </a:p>
          <a:p>
            <a:endParaRPr lang="en-US" baseline="0" dirty="0" smtClean="0"/>
          </a:p>
          <a:p>
            <a:r>
              <a:rPr lang="en-US" b="1" i="1" baseline="0" dirty="0" smtClean="0"/>
              <a:t>Because there can be any number of bounded contexts in a domain, there will be a need for one or more to communicate.  </a:t>
            </a:r>
            <a:r>
              <a:rPr lang="en-US" baseline="0" dirty="0" smtClean="0"/>
              <a:t>This means the information within one context must be made available to other contexts that need to use it, in a form that they can use it.  This is the entire area of </a:t>
            </a:r>
            <a:r>
              <a:rPr lang="en-US" i="1" baseline="0" dirty="0" smtClean="0"/>
              <a:t>context mapping</a:t>
            </a:r>
            <a:r>
              <a:rPr lang="en-US" i="0" baseline="0" dirty="0" smtClean="0"/>
              <a:t> that we spent a considerable amount of time looking at.  </a:t>
            </a:r>
          </a:p>
          <a:p>
            <a:endParaRPr lang="en-US" i="0" baseline="0" dirty="0" smtClean="0"/>
          </a:p>
          <a:p>
            <a:r>
              <a:rPr lang="en-US" i="0" baseline="0" dirty="0" smtClean="0"/>
              <a:t>The lower half of the diagram shows the eight (8) patterns that are generally used for context mapping between two bounded contexts.  </a:t>
            </a:r>
          </a:p>
          <a:p>
            <a:endParaRPr lang="en-US" i="0" baseline="0" dirty="0" smtClean="0"/>
          </a:p>
          <a:p>
            <a:r>
              <a:rPr lang="en-US" i="0" baseline="0" dirty="0" smtClean="0"/>
              <a:t>Hopefully, this diagram now makes a lot more sense, and will be useful going forward.  It is available on the wiki site as well as in this course.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117</a:t>
            </a:fld>
            <a:endParaRPr lang="en-US"/>
          </a:p>
        </p:txBody>
      </p:sp>
    </p:spTree>
    <p:extLst>
      <p:ext uri="{BB962C8B-B14F-4D97-AF65-F5344CB8AC3E}">
        <p14:creationId xmlns:p14="http://schemas.microsoft.com/office/powerpoint/2010/main" val="663818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tion 1">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75589" y="6061077"/>
            <a:ext cx="511174" cy="511174"/>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spcAft>
                <a:spcPts val="400"/>
              </a:spcAft>
              <a:buFontTx/>
              <a:buNone/>
              <a:defRPr sz="1400" b="0" i="0">
                <a:solidFill>
                  <a:schemeClr val="bg2"/>
                </a:solidFill>
              </a:defRPr>
            </a:lvl1pPr>
            <a:lvl2pPr marL="0" indent="0">
              <a:spcAft>
                <a:spcPts val="400"/>
              </a:spcAft>
              <a:buFontTx/>
              <a:buNone/>
              <a:defRPr sz="1400">
                <a:solidFill>
                  <a:schemeClr val="bg2"/>
                </a:solidFill>
              </a:defRPr>
            </a:lvl2pPr>
            <a:lvl3pPr marL="0" indent="0">
              <a:spcAft>
                <a:spcPts val="400"/>
              </a:spcAft>
              <a:buFontTx/>
              <a:buNone/>
              <a:defRPr sz="1400">
                <a:solidFill>
                  <a:schemeClr val="bg2"/>
                </a:solidFill>
              </a:defRPr>
            </a:lvl3pPr>
            <a:lvl4pPr marL="0" indent="0">
              <a:spcAft>
                <a:spcPts val="400"/>
              </a:spcAft>
              <a:buFontTx/>
              <a:buNone/>
              <a:defRPr sz="1400">
                <a:solidFill>
                  <a:schemeClr val="bg2"/>
                </a:solidFill>
              </a:defRPr>
            </a:lvl4pPr>
            <a:lvl5pPr marL="0" indent="0">
              <a:spcAft>
                <a:spcPts val="400"/>
              </a:spcAft>
              <a:buFontTx/>
              <a:buNone/>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27100"/>
            <a:ext cx="11209064" cy="1523098"/>
          </a:xfrm>
          <a:effectLst/>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8"/>
          </p:nvPr>
        </p:nvSpPr>
        <p:spPr>
          <a:xfrm>
            <a:off x="498798" y="2459736"/>
            <a:ext cx="11213719" cy="914400"/>
          </a:xfrm>
          <a:effectLst/>
        </p:spPr>
        <p:txBody>
          <a:bodyPr/>
          <a:lstStyle>
            <a:lvl1pPr>
              <a:defRPr/>
            </a:lvl1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a:solidFill>
                  <a:schemeClr val="bg2"/>
                </a:solidFill>
              </a:defRPr>
            </a:lvl1pPr>
            <a:lvl2pPr marL="0" indent="0">
              <a:lnSpc>
                <a:spcPct val="100000"/>
              </a:lnSpc>
              <a:spcAft>
                <a:spcPts val="600"/>
              </a:spcAft>
              <a:buFontTx/>
              <a:buNone/>
              <a:defRPr sz="2000">
                <a:solidFill>
                  <a:schemeClr val="bg2"/>
                </a:solidFill>
              </a:defRPr>
            </a:lvl2pPr>
            <a:lvl3pPr marL="0" indent="0">
              <a:lnSpc>
                <a:spcPct val="100000"/>
              </a:lnSpc>
              <a:spcAft>
                <a:spcPts val="600"/>
              </a:spcAft>
              <a:buFontTx/>
              <a:buNone/>
              <a:defRPr sz="2000">
                <a:solidFill>
                  <a:schemeClr val="bg2"/>
                </a:solidFill>
              </a:defRPr>
            </a:lvl3pPr>
            <a:lvl4pPr marL="0" indent="0">
              <a:lnSpc>
                <a:spcPct val="100000"/>
              </a:lnSpc>
              <a:spcAft>
                <a:spcPts val="600"/>
              </a:spcAft>
              <a:buFontTx/>
              <a:buNone/>
              <a:defRPr sz="2000">
                <a:solidFill>
                  <a:schemeClr val="bg2"/>
                </a:solidFill>
              </a:defRPr>
            </a:lvl4pPr>
            <a:lvl5pPr marL="0" indent="0">
              <a:lnSpc>
                <a:spcPct val="100000"/>
              </a:lnSpc>
              <a:spcAft>
                <a:spcPts val="600"/>
              </a:spcAft>
              <a:buFontTx/>
              <a:buNone/>
              <a:defRPr sz="2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21899143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Option 1">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 name="Title 1"/>
          <p:cNvSpPr>
            <a:spLocks noGrp="1"/>
          </p:cNvSpPr>
          <p:nvPr>
            <p:ph type="title" hasCustomPrompt="1"/>
          </p:nvPr>
        </p:nvSpPr>
        <p:spPr bwMode="white">
          <a:xfrm>
            <a:off x="503030"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75589" y="6061077"/>
            <a:ext cx="511174" cy="511174"/>
          </a:xfrm>
          <a:prstGeom prst="rect">
            <a:avLst/>
          </a:prstGeom>
        </p:spPr>
      </p:pic>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23129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latin typeface="+mn-lt"/>
              </a:defRPr>
            </a:lvl1pPr>
          </a:lstStyle>
          <a:p>
            <a:fld id="{12CB907E-C602-C34B-93F7-CA9E40714286}" type="slidenum">
              <a:rPr lang="en-US" smtClean="0"/>
              <a:pPr/>
              <a:t>‹#›</a:t>
            </a:fld>
            <a:r>
              <a:rPr lang="en-US" smtClean="0"/>
              <a:t> </a:t>
            </a:r>
            <a:endParaRPr lang="en-US" dirty="0"/>
          </a:p>
        </p:txBody>
      </p:sp>
      <p:sp>
        <p:nvSpPr>
          <p:cNvPr id="7" name="Text Placeholder 6"/>
          <p:cNvSpPr>
            <a:spLocks noGrp="1"/>
          </p:cNvSpPr>
          <p:nvPr>
            <p:ph type="body" sz="quarter" idx="13"/>
          </p:nvPr>
        </p:nvSpPr>
        <p:spPr>
          <a:xfrm>
            <a:off x="488897" y="1139825"/>
            <a:ext cx="11211106" cy="481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747222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Globe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296001" y="2560638"/>
            <a:ext cx="1596822" cy="1596822"/>
          </a:xfrm>
          <a:prstGeom prst="rect">
            <a:avLst/>
          </a:prstGeom>
        </p:spPr>
      </p:pic>
    </p:spTree>
    <p:extLst>
      <p:ext uri="{BB962C8B-B14F-4D97-AF65-F5344CB8AC3E}">
        <p14:creationId xmlns:p14="http://schemas.microsoft.com/office/powerpoint/2010/main" val="28888746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6" name="Slide Number Placeholder 5"/>
          <p:cNvSpPr>
            <a:spLocks noGrp="1"/>
          </p:cNvSpPr>
          <p:nvPr>
            <p:ph type="sldNum" sz="quarter" idx="4"/>
          </p:nvPr>
        </p:nvSpPr>
        <p:spPr>
          <a:xfrm>
            <a:off x="488897" y="6398261"/>
            <a:ext cx="294066" cy="224790"/>
          </a:xfrm>
          <a:prstGeom prst="rect">
            <a:avLst/>
          </a:prstGeom>
        </p:spPr>
        <p:txBody>
          <a:bodyPr vert="horz" lIns="0" tIns="0" rIns="0" bIns="0" rtlCol="0" anchor="t"/>
          <a:lstStyle>
            <a:lvl1pPr algn="l">
              <a:lnSpc>
                <a:spcPts val="1000"/>
              </a:lnSpc>
              <a:defRPr sz="800" b="0">
                <a:solidFill>
                  <a:schemeClr val="tx2"/>
                </a:solidFill>
                <a:latin typeface="+mn-lt"/>
                <a:cs typeface="ATT Aleck Sans" panose="020B0503020203020204" pitchFamily="34" charset="0"/>
              </a:defRPr>
            </a:lvl1pPr>
          </a:lstStyle>
          <a:p>
            <a:fld id="{12CB907E-C602-C34B-93F7-CA9E40714286}" type="slidenum">
              <a:rPr lang="en-US" smtClean="0"/>
              <a:pPr/>
              <a:t>‹#›</a:t>
            </a:fld>
            <a:r>
              <a:rPr lang="en-US" smtClean="0"/>
              <a:t> </a:t>
            </a:r>
            <a:endParaRPr lang="en-US" dirty="0"/>
          </a:p>
        </p:txBody>
      </p:sp>
      <p:sp>
        <p:nvSpPr>
          <p:cNvPr id="10" name="TextBox 9"/>
          <p:cNvSpPr txBox="1"/>
          <p:nvPr/>
        </p:nvSpPr>
        <p:spPr>
          <a:xfrm>
            <a:off x="490939" y="226831"/>
            <a:ext cx="11209064" cy="182744"/>
          </a:xfrm>
          <a:prstGeom prst="rect">
            <a:avLst/>
          </a:prstGeom>
          <a:noFill/>
          <a:ln>
            <a:noFill/>
          </a:ln>
        </p:spPr>
        <p:txBody>
          <a:bodyPr wrap="square" lIns="0" tIns="0" rIns="0" bIns="0" rtlCol="0">
            <a:noAutofit/>
          </a:bodyPr>
          <a:lstStyle/>
          <a:p>
            <a:r>
              <a:rPr lang="en-US" sz="1100" dirty="0" smtClean="0">
                <a:solidFill>
                  <a:schemeClr val="tx2"/>
                </a:solidFill>
                <a:latin typeface="+mn-lt"/>
                <a:cs typeface="ATT Aleck Sans" panose="020B0503020203020204" pitchFamily="34" charset="0"/>
              </a:rPr>
              <a:t>CDP202 – Domain Driven</a:t>
            </a:r>
            <a:r>
              <a:rPr lang="en-US" sz="1100" baseline="0" dirty="0" smtClean="0">
                <a:solidFill>
                  <a:schemeClr val="tx2"/>
                </a:solidFill>
                <a:latin typeface="+mn-lt"/>
                <a:cs typeface="ATT Aleck Sans" panose="020B0503020203020204" pitchFamily="34" charset="0"/>
              </a:rPr>
              <a:t> Design</a:t>
            </a:r>
            <a:endParaRPr lang="en-US" sz="1100" dirty="0" smtClean="0">
              <a:solidFill>
                <a:schemeClr val="tx2"/>
              </a:solidFill>
              <a:latin typeface="+mn-lt"/>
              <a:cs typeface="ATT Aleck Sans" panose="020B0503020203020204" pitchFamily="34" charset="0"/>
            </a:endParaRPr>
          </a:p>
        </p:txBody>
      </p:sp>
      <p:sp>
        <p:nvSpPr>
          <p:cNvPr id="2" name="Title Placeholder 1"/>
          <p:cNvSpPr>
            <a:spLocks noGrp="1"/>
          </p:cNvSpPr>
          <p:nvPr>
            <p:ph type="title"/>
          </p:nvPr>
        </p:nvSpPr>
        <p:spPr>
          <a:xfrm>
            <a:off x="490939" y="522779"/>
            <a:ext cx="11209064" cy="342206"/>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90939" y="1139001"/>
            <a:ext cx="11209064" cy="480301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2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25000"/>
                  </a:schemeClr>
                </a:solidFill>
              </a:rPr>
              <a:t> </a:t>
            </a:r>
          </a:p>
        </p:txBody>
      </p:sp>
    </p:spTree>
    <p:extLst>
      <p:ext uri="{BB962C8B-B14F-4D97-AF65-F5344CB8AC3E}">
        <p14:creationId xmlns:p14="http://schemas.microsoft.com/office/powerpoint/2010/main" val="3217863250"/>
      </p:ext>
    </p:extLst>
  </p:cSld>
  <p:clrMap bg1="lt1" tx1="dk1" bg2="lt2" tx2="dk2" accent1="accent1" accent2="accent2" accent3="accent3" accent4="accent4" accent5="accent5" accent6="accent6" hlink="hlink" folHlink="folHlink"/>
  <p:sldLayoutIdLst>
    <p:sldLayoutId id="2147483725" r:id="rId1"/>
    <p:sldLayoutId id="2147483718" r:id="rId2"/>
    <p:sldLayoutId id="2147483650" r:id="rId3"/>
    <p:sldLayoutId id="2147483736" r:id="rId4"/>
  </p:sldLayoutIdLst>
  <p:timing>
    <p:tnLst>
      <p:par>
        <p:cTn id="1" dur="indefinite" restart="never" nodeType="tmRoot"/>
      </p:par>
    </p:tnLst>
  </p:timing>
  <p:hf hdr="0" ftr="0" dt="0"/>
  <p:txStyles>
    <p:title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p:titleStyle>
    <p:body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userDrawn="1">
          <p15:clr>
            <a:srgbClr val="F26B43"/>
          </p15:clr>
        </p15:guide>
        <p15:guide id="2" pos="2880" userDrawn="1">
          <p15:clr>
            <a:srgbClr val="F26B43"/>
          </p15:clr>
        </p15:guide>
        <p15:guide id="3" orient="horz" pos="473" userDrawn="1">
          <p15:clr>
            <a:srgbClr val="F26B43"/>
          </p15:clr>
        </p15:guide>
        <p15:guide id="4" orient="horz" pos="743" userDrawn="1">
          <p15:clr>
            <a:srgbClr val="F26B43"/>
          </p15:clr>
        </p15:guide>
        <p15:guide id="5" orient="horz" pos="3696" userDrawn="1">
          <p15:clr>
            <a:srgbClr val="F26B43"/>
          </p15:clr>
        </p15:guide>
        <p15:guide id="6" orient="horz" pos="4091" userDrawn="1">
          <p15:clr>
            <a:srgbClr val="F26B43"/>
          </p15:clr>
        </p15:guide>
        <p15:guide id="7" pos="231" userDrawn="1">
          <p15:clr>
            <a:srgbClr val="F26B43"/>
          </p15:clr>
        </p15:guide>
        <p15:guide id="8" pos="55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title="Date"/>
          <p:cNvSpPr>
            <a:spLocks noGrp="1"/>
          </p:cNvSpPr>
          <p:nvPr>
            <p:ph type="body" sz="quarter" idx="14"/>
          </p:nvPr>
        </p:nvSpPr>
        <p:spPr/>
        <p:txBody>
          <a:bodyPr/>
          <a:lstStyle/>
          <a:p>
            <a:pPr>
              <a:defRPr/>
            </a:pPr>
            <a:r>
              <a:rPr lang="en-US" dirty="0" smtClean="0">
                <a:ea typeface="+mn-ea"/>
                <a:cs typeface="+mn-cs"/>
              </a:rPr>
              <a:t>Thursday, June 15, 2017</a:t>
            </a:r>
            <a:endParaRPr lang="en-US" dirty="0">
              <a:ea typeface="+mn-ea"/>
              <a:cs typeface="+mn-cs"/>
            </a:endParaRPr>
          </a:p>
        </p:txBody>
      </p:sp>
      <p:sp>
        <p:nvSpPr>
          <p:cNvPr id="4" name="Title 3" title="Title slide option 1"/>
          <p:cNvSpPr>
            <a:spLocks noGrp="1"/>
          </p:cNvSpPr>
          <p:nvPr>
            <p:ph type="title"/>
          </p:nvPr>
        </p:nvSpPr>
        <p:spPr/>
        <p:txBody>
          <a:bodyPr rtlCol="0">
            <a:noAutofit/>
          </a:bodyPr>
          <a:lstStyle/>
          <a:p>
            <a:pPr eaLnBrk="1" fontAlgn="auto" hangingPunct="1">
              <a:defRPr/>
            </a:pPr>
            <a:r>
              <a:rPr lang="en-US" dirty="0" smtClean="0">
                <a:ea typeface="+mj-ea"/>
                <a:cs typeface="+mj-cs"/>
              </a:rPr>
              <a:t>Domain-Driven Design</a:t>
            </a:r>
            <a:endParaRPr lang="en-US" dirty="0">
              <a:ea typeface="+mj-ea"/>
              <a:cs typeface="+mj-cs"/>
            </a:endParaRPr>
          </a:p>
        </p:txBody>
      </p:sp>
      <p:sp>
        <p:nvSpPr>
          <p:cNvPr id="54276" name="Text Placeholder 1"/>
          <p:cNvSpPr>
            <a:spLocks noGrp="1"/>
          </p:cNvSpPr>
          <p:nvPr>
            <p:ph type="body" sz="quarter" idx="18"/>
          </p:nvPr>
        </p:nvSpPr>
        <p:spPr bwMode="auto"/>
        <p:txBody>
          <a:bodyPr wrap="square" numCol="1" anchor="t" anchorCtr="0" compatLnSpc="1">
            <a:prstTxWarp prst="textNoShape">
              <a:avLst/>
            </a:prstTxWarp>
          </a:bodyPr>
          <a:lstStyle/>
          <a:p>
            <a:r>
              <a:rPr lang="en-US" dirty="0" smtClean="0">
                <a:latin typeface="Calibri" charset="0"/>
              </a:rPr>
              <a:t>Continuous Deployment Platform</a:t>
            </a:r>
            <a:endParaRPr lang="en-US" dirty="0">
              <a:latin typeface="Calibri" charset="0"/>
            </a:endParaRPr>
          </a:p>
        </p:txBody>
      </p:sp>
      <p:sp>
        <p:nvSpPr>
          <p:cNvPr id="5" name="Text Placeholder 4" title="Subtitle placeholder"/>
          <p:cNvSpPr>
            <a:spLocks noGrp="1"/>
          </p:cNvSpPr>
          <p:nvPr>
            <p:ph type="body" sz="quarter" idx="13"/>
          </p:nvPr>
        </p:nvSpPr>
        <p:spPr/>
        <p:txBody>
          <a:bodyPr/>
          <a:lstStyle/>
          <a:p>
            <a:pPr>
              <a:defRPr/>
            </a:pPr>
            <a:r>
              <a:rPr lang="en-US" dirty="0" smtClean="0">
                <a:ea typeface="+mn-ea"/>
                <a:cs typeface="+mn-cs"/>
              </a:rPr>
              <a:t>Dewayne </a:t>
            </a:r>
            <a:r>
              <a:rPr lang="en-US" dirty="0" err="1" smtClean="0">
                <a:ea typeface="+mn-ea"/>
                <a:cs typeface="+mn-cs"/>
              </a:rPr>
              <a:t>Hafenstein</a:t>
            </a:r>
            <a:endParaRPr lang="en-US" dirty="0" smtClean="0">
              <a:ea typeface="+mn-ea"/>
              <a:cs typeface="+mn-cs"/>
            </a:endParaRPr>
          </a:p>
          <a:p>
            <a:pPr>
              <a:defRPr/>
            </a:pPr>
            <a:r>
              <a:rPr lang="en-US" dirty="0" smtClean="0">
                <a:ea typeface="+mn-ea"/>
                <a:cs typeface="+mn-cs"/>
              </a:rPr>
              <a:t>Principal Technical Architect</a:t>
            </a:r>
            <a:endParaRPr lang="en-US" dirty="0">
              <a:ea typeface="+mn-ea"/>
              <a:cs typeface="+mn-cs"/>
            </a:endParaRPr>
          </a:p>
        </p:txBody>
      </p:sp>
    </p:spTree>
    <p:extLst>
      <p:ext uri="{BB962C8B-B14F-4D97-AF65-F5344CB8AC3E}">
        <p14:creationId xmlns:p14="http://schemas.microsoft.com/office/powerpoint/2010/main" val="3471996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a:t>
            </a:fld>
            <a:r>
              <a:rPr lang="en-US" smtClean="0"/>
              <a:t> </a:t>
            </a:r>
            <a:endParaRPr lang="en-US" dirty="0"/>
          </a:p>
        </p:txBody>
      </p:sp>
      <p:sp>
        <p:nvSpPr>
          <p:cNvPr id="4" name="Content Placeholder 3"/>
          <p:cNvSpPr>
            <a:spLocks noGrp="1"/>
          </p:cNvSpPr>
          <p:nvPr>
            <p:ph type="body" sz="quarter" idx="13"/>
          </p:nvPr>
        </p:nvSpPr>
        <p:spPr>
          <a:xfrm>
            <a:off x="479372" y="1139825"/>
            <a:ext cx="7421982" cy="4811713"/>
          </a:xfrm>
          <a:prstGeom prst="rect">
            <a:avLst/>
          </a:prstGeom>
        </p:spPr>
        <p:txBody>
          <a:bodyPr/>
          <a:lstStyle/>
          <a:p>
            <a:r>
              <a:rPr lang="en-US" dirty="0" smtClean="0"/>
              <a:t>A </a:t>
            </a:r>
            <a:r>
              <a:rPr lang="en-US" b="1" dirty="0" smtClean="0"/>
              <a:t>DOMAIN</a:t>
            </a:r>
            <a:r>
              <a:rPr lang="en-US" dirty="0" smtClean="0"/>
              <a:t> is </a:t>
            </a:r>
            <a:r>
              <a:rPr lang="en-US" i="1" dirty="0" smtClean="0"/>
              <a:t>not</a:t>
            </a:r>
            <a:r>
              <a:rPr lang="en-US" dirty="0" smtClean="0"/>
              <a:t> a model artifact</a:t>
            </a:r>
          </a:p>
          <a:p>
            <a:pPr lvl="1"/>
            <a:r>
              <a:rPr lang="en-US" dirty="0" smtClean="0"/>
              <a:t>In DDD, there is no artifact or document created named a “domain.”</a:t>
            </a:r>
          </a:p>
          <a:p>
            <a:pPr lvl="2"/>
            <a:r>
              <a:rPr lang="en-US" dirty="0" smtClean="0"/>
              <a:t>It is the recognition that there is some set of knowledge and activities that are performed by the business.</a:t>
            </a:r>
          </a:p>
          <a:p>
            <a:pPr lvl="1"/>
            <a:endParaRPr lang="en-US" dirty="0" smtClean="0"/>
          </a:p>
          <a:p>
            <a:pPr lvl="1"/>
            <a:r>
              <a:rPr lang="en-US" dirty="0" smtClean="0"/>
              <a:t>It is important to understand your domain.</a:t>
            </a:r>
          </a:p>
          <a:p>
            <a:pPr lvl="2"/>
            <a:r>
              <a:rPr lang="en-US" dirty="0"/>
              <a:t>We are concerned only with activities and knowledge that are part of the domain, and exclude all others.</a:t>
            </a:r>
          </a:p>
          <a:p>
            <a:pPr lvl="2"/>
            <a:r>
              <a:rPr lang="en-US" dirty="0"/>
              <a:t>SME’s are experts here and are the source of information about the </a:t>
            </a:r>
            <a:r>
              <a:rPr lang="en-US" dirty="0" smtClean="0"/>
              <a:t>domain.</a:t>
            </a:r>
            <a:endParaRPr lang="en-US" dirty="0"/>
          </a:p>
          <a:p>
            <a:endParaRPr lang="en-US" dirty="0" smtClean="0"/>
          </a:p>
        </p:txBody>
      </p:sp>
      <p:sp>
        <p:nvSpPr>
          <p:cNvPr id="3" name="Title 2"/>
          <p:cNvSpPr>
            <a:spLocks noGrp="1"/>
          </p:cNvSpPr>
          <p:nvPr>
            <p:ph type="title"/>
          </p:nvPr>
        </p:nvSpPr>
        <p:spPr/>
        <p:txBody>
          <a:bodyPr/>
          <a:lstStyle/>
          <a:p>
            <a:r>
              <a:rPr lang="en-US" dirty="0" smtClean="0"/>
              <a:t>Domains</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8578201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100</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There are OBJECTS that have no identity and are immutable</a:t>
            </a:r>
          </a:p>
          <a:p>
            <a:pPr lvl="2"/>
            <a:endParaRPr lang="en-US" dirty="0" smtClean="0"/>
          </a:p>
          <a:p>
            <a:pPr lvl="1"/>
            <a:r>
              <a:rPr lang="en-US" dirty="0" smtClean="0"/>
              <a:t>Value objects are the opposite of an entity.</a:t>
            </a:r>
          </a:p>
          <a:p>
            <a:pPr lvl="2"/>
            <a:r>
              <a:rPr lang="en-US" dirty="0" smtClean="0"/>
              <a:t>Value objects…</a:t>
            </a:r>
            <a:endParaRPr lang="en-US" dirty="0"/>
          </a:p>
          <a:p>
            <a:pPr marL="1031875" lvl="1" indent="-117475"/>
            <a:r>
              <a:rPr lang="en-US" dirty="0" smtClean="0"/>
              <a:t>…have no identity; their values make them unique.</a:t>
            </a:r>
          </a:p>
          <a:p>
            <a:pPr marL="1031875" lvl="1" indent="-117475"/>
            <a:r>
              <a:rPr lang="en-US" dirty="0" smtClean="0"/>
              <a:t>…are immutable (cannot be changed).</a:t>
            </a:r>
          </a:p>
          <a:p>
            <a:pPr marL="1031875" lvl="1" indent="-117475"/>
            <a:r>
              <a:rPr lang="en-US" dirty="0" smtClean="0"/>
              <a:t>…should </a:t>
            </a:r>
            <a:r>
              <a:rPr lang="en-US" dirty="0"/>
              <a:t>not be used for business entities, but they can be used as part of an aggregate.</a:t>
            </a:r>
          </a:p>
          <a:p>
            <a:pPr marL="0" lvl="2" indent="0">
              <a:buNone/>
            </a:pPr>
            <a:endParaRPr lang="en-US" dirty="0" smtClean="0"/>
          </a:p>
        </p:txBody>
      </p:sp>
      <p:sp>
        <p:nvSpPr>
          <p:cNvPr id="3" name="Title 2"/>
          <p:cNvSpPr>
            <a:spLocks noGrp="1"/>
          </p:cNvSpPr>
          <p:nvPr>
            <p:ph type="title"/>
          </p:nvPr>
        </p:nvSpPr>
        <p:spPr/>
        <p:txBody>
          <a:bodyPr/>
          <a:lstStyle/>
          <a:p>
            <a:r>
              <a:rPr lang="en-US" dirty="0" smtClean="0"/>
              <a:t>Value Objects</a:t>
            </a:r>
            <a:endParaRPr lang="en-US" dirty="0"/>
          </a:p>
        </p:txBody>
      </p:sp>
      <p:sp>
        <p:nvSpPr>
          <p:cNvPr id="15" name="Oval 14" title="Section circle"/>
          <p:cNvSpPr/>
          <p:nvPr/>
        </p:nvSpPr>
        <p:spPr>
          <a:xfrm>
            <a:off x="1071998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552747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101</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EVENTUAL CONSISTENCY is business driven</a:t>
            </a:r>
          </a:p>
          <a:p>
            <a:pPr lvl="1"/>
            <a:r>
              <a:rPr lang="en-US" dirty="0" smtClean="0"/>
              <a:t>The business rarely requires immediate consistency across multiple aggregates.</a:t>
            </a:r>
          </a:p>
          <a:p>
            <a:pPr lvl="2"/>
            <a:r>
              <a:rPr lang="en-US" dirty="0" smtClean="0"/>
              <a:t>What is the timing if the business process were paper-based?</a:t>
            </a:r>
          </a:p>
          <a:p>
            <a:pPr lvl="1"/>
            <a:endParaRPr lang="en-US" dirty="0" smtClean="0"/>
          </a:p>
          <a:p>
            <a:r>
              <a:rPr lang="en-US" dirty="0" smtClean="0"/>
              <a:t>Eventual consistency is accomplished via….</a:t>
            </a:r>
          </a:p>
          <a:p>
            <a:pPr marL="973138" lvl="3" indent="-58738">
              <a:buNone/>
            </a:pPr>
            <a:r>
              <a:rPr lang="en-US" dirty="0" smtClean="0"/>
              <a:t>…signaling of some form.</a:t>
            </a:r>
          </a:p>
          <a:p>
            <a:pPr marL="1885950" lvl="5" indent="-285750">
              <a:spcAft>
                <a:spcPts val="0"/>
              </a:spcAft>
              <a:buFont typeface="Arial" panose="020B0604020202020204" pitchFamily="34" charset="0"/>
              <a:buChar char="•"/>
            </a:pPr>
            <a:r>
              <a:rPr lang="en-US" dirty="0" smtClean="0"/>
              <a:t>Events</a:t>
            </a:r>
          </a:p>
          <a:p>
            <a:pPr marL="1885950" lvl="5" indent="-285750">
              <a:spcAft>
                <a:spcPts val="0"/>
              </a:spcAft>
              <a:buFont typeface="Arial" panose="020B0604020202020204" pitchFamily="34" charset="0"/>
              <a:buChar char="•"/>
            </a:pPr>
            <a:r>
              <a:rPr lang="en-US" dirty="0" smtClean="0"/>
              <a:t>Messages</a:t>
            </a:r>
          </a:p>
          <a:p>
            <a:pPr marL="739775" lvl="4" indent="-285750">
              <a:spcAft>
                <a:spcPts val="0"/>
              </a:spcAft>
              <a:buFont typeface="Courier New" panose="02070309020205020404" pitchFamily="49" charset="0"/>
              <a:buChar char="o"/>
            </a:pPr>
            <a:endParaRPr lang="en-US" dirty="0" smtClean="0"/>
          </a:p>
          <a:p>
            <a:pPr lvl="1"/>
            <a:r>
              <a:rPr lang="en-US" dirty="0"/>
              <a:t>There is a latency associated with signaling.</a:t>
            </a:r>
          </a:p>
          <a:p>
            <a:pPr lvl="2"/>
            <a:r>
              <a:rPr lang="en-US" dirty="0"/>
              <a:t>Signaling can be ordered or unordered.</a:t>
            </a:r>
          </a:p>
        </p:txBody>
      </p:sp>
      <p:sp>
        <p:nvSpPr>
          <p:cNvPr id="3" name="Title 2"/>
          <p:cNvSpPr>
            <a:spLocks noGrp="1"/>
          </p:cNvSpPr>
          <p:nvPr>
            <p:ph type="title"/>
          </p:nvPr>
        </p:nvSpPr>
        <p:spPr/>
        <p:txBody>
          <a:bodyPr/>
          <a:lstStyle/>
          <a:p>
            <a:r>
              <a:rPr lang="en-US" dirty="0" smtClean="0"/>
              <a:t>Eventual Consistency</a:t>
            </a:r>
            <a:endParaRPr lang="en-US" dirty="0"/>
          </a:p>
        </p:txBody>
      </p:sp>
      <p:sp>
        <p:nvSpPr>
          <p:cNvPr id="15" name="Oval 14" title="Section circle"/>
          <p:cNvSpPr/>
          <p:nvPr/>
        </p:nvSpPr>
        <p:spPr>
          <a:xfrm>
            <a:off x="1071998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672098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102</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The order of the events is important to the proper interpretation</a:t>
            </a:r>
          </a:p>
          <a:p>
            <a:endParaRPr lang="en-US" dirty="0"/>
          </a:p>
        </p:txBody>
      </p:sp>
      <p:sp>
        <p:nvSpPr>
          <p:cNvPr id="3" name="Title 2"/>
          <p:cNvSpPr>
            <a:spLocks noGrp="1"/>
          </p:cNvSpPr>
          <p:nvPr>
            <p:ph type="title"/>
          </p:nvPr>
        </p:nvSpPr>
        <p:spPr/>
        <p:txBody>
          <a:bodyPr/>
          <a:lstStyle/>
          <a:p>
            <a:r>
              <a:rPr lang="en-US" dirty="0" smtClean="0"/>
              <a:t>Causal Consistency</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34553" y="2076422"/>
            <a:ext cx="649224" cy="649224"/>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89434" y="2076422"/>
            <a:ext cx="649224" cy="649224"/>
          </a:xfrm>
          <a:prstGeom prst="rect">
            <a:avLst/>
          </a:prstGeom>
        </p:spPr>
      </p:pic>
      <p:grpSp>
        <p:nvGrpSpPr>
          <p:cNvPr id="7" name="Group 6"/>
          <p:cNvGrpSpPr/>
          <p:nvPr/>
        </p:nvGrpSpPr>
        <p:grpSpPr>
          <a:xfrm>
            <a:off x="2109787" y="2809054"/>
            <a:ext cx="4398234" cy="317633"/>
            <a:chOff x="606903" y="3647975"/>
            <a:chExt cx="4398234" cy="317633"/>
          </a:xfrm>
        </p:grpSpPr>
        <p:sp>
          <p:nvSpPr>
            <p:cNvPr id="8" name="Rectangle 7"/>
            <p:cNvSpPr/>
            <p:nvPr/>
          </p:nvSpPr>
          <p:spPr>
            <a:xfrm>
              <a:off x="962526" y="3647975"/>
              <a:ext cx="2387066" cy="31763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“I lost my wallet”</a:t>
              </a:r>
            </a:p>
          </p:txBody>
        </p:sp>
        <p:cxnSp>
          <p:nvCxnSpPr>
            <p:cNvPr id="9" name="Straight Arrow Connector 8"/>
            <p:cNvCxnSpPr/>
            <p:nvPr/>
          </p:nvCxnSpPr>
          <p:spPr>
            <a:xfrm>
              <a:off x="3368842" y="3819635"/>
              <a:ext cx="1636295"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0" name="TextBox 9"/>
            <p:cNvSpPr txBox="1"/>
            <p:nvPr/>
          </p:nvSpPr>
          <p:spPr>
            <a:xfrm>
              <a:off x="606903" y="3668291"/>
              <a:ext cx="117020" cy="276999"/>
            </a:xfrm>
            <a:prstGeom prst="rect">
              <a:avLst/>
            </a:prstGeom>
            <a:noFill/>
            <a:ln>
              <a:noFill/>
            </a:ln>
          </p:spPr>
          <p:txBody>
            <a:bodyPr wrap="none" lIns="0" tIns="0" rIns="0" bIns="0" rtlCol="0">
              <a:spAutoFit/>
            </a:bodyPr>
            <a:lstStyle/>
            <a:p>
              <a:r>
                <a:rPr lang="en-US" dirty="0"/>
                <a:t>1</a:t>
              </a:r>
            </a:p>
          </p:txBody>
        </p:sp>
      </p:grpSp>
      <p:grpSp>
        <p:nvGrpSpPr>
          <p:cNvPr id="11" name="Group 10"/>
          <p:cNvGrpSpPr/>
          <p:nvPr/>
        </p:nvGrpSpPr>
        <p:grpSpPr>
          <a:xfrm>
            <a:off x="2109787" y="3247190"/>
            <a:ext cx="6897792" cy="317633"/>
            <a:chOff x="606903" y="4093818"/>
            <a:chExt cx="6897792" cy="317633"/>
          </a:xfrm>
        </p:grpSpPr>
        <p:sp>
          <p:nvSpPr>
            <p:cNvPr id="12" name="Rectangle 11"/>
            <p:cNvSpPr/>
            <p:nvPr/>
          </p:nvSpPr>
          <p:spPr>
            <a:xfrm>
              <a:off x="5117629" y="4093818"/>
              <a:ext cx="2387066" cy="31763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“That’s bad!”</a:t>
              </a:r>
            </a:p>
          </p:txBody>
        </p:sp>
        <p:cxnSp>
          <p:nvCxnSpPr>
            <p:cNvPr id="13" name="Straight Arrow Connector 12"/>
            <p:cNvCxnSpPr/>
            <p:nvPr/>
          </p:nvCxnSpPr>
          <p:spPr>
            <a:xfrm flipH="1">
              <a:off x="3349593" y="4252634"/>
              <a:ext cx="176803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606903" y="4114135"/>
              <a:ext cx="117020" cy="276999"/>
            </a:xfrm>
            <a:prstGeom prst="rect">
              <a:avLst/>
            </a:prstGeom>
            <a:noFill/>
            <a:ln>
              <a:noFill/>
            </a:ln>
          </p:spPr>
          <p:txBody>
            <a:bodyPr wrap="none" lIns="0" tIns="0" rIns="0" bIns="0" rtlCol="0">
              <a:spAutoFit/>
            </a:bodyPr>
            <a:lstStyle/>
            <a:p>
              <a:r>
                <a:rPr lang="en-US" dirty="0"/>
                <a:t>2</a:t>
              </a:r>
            </a:p>
          </p:txBody>
        </p:sp>
      </p:grpSp>
      <p:grpSp>
        <p:nvGrpSpPr>
          <p:cNvPr id="15" name="Group 14"/>
          <p:cNvGrpSpPr/>
          <p:nvPr/>
        </p:nvGrpSpPr>
        <p:grpSpPr>
          <a:xfrm>
            <a:off x="2109787" y="3685326"/>
            <a:ext cx="4378984" cy="317633"/>
            <a:chOff x="606903" y="4530034"/>
            <a:chExt cx="4378984" cy="317633"/>
          </a:xfrm>
        </p:grpSpPr>
        <p:sp>
          <p:nvSpPr>
            <p:cNvPr id="16" name="Rectangle 15"/>
            <p:cNvSpPr/>
            <p:nvPr/>
          </p:nvSpPr>
          <p:spPr>
            <a:xfrm>
              <a:off x="962526" y="4530034"/>
              <a:ext cx="2387066" cy="31763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“I found it”</a:t>
              </a:r>
            </a:p>
          </p:txBody>
        </p:sp>
        <p:cxnSp>
          <p:nvCxnSpPr>
            <p:cNvPr id="17" name="Straight Arrow Connector 16"/>
            <p:cNvCxnSpPr/>
            <p:nvPr/>
          </p:nvCxnSpPr>
          <p:spPr>
            <a:xfrm>
              <a:off x="3349592" y="4688850"/>
              <a:ext cx="1636295"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8" name="TextBox 17"/>
            <p:cNvSpPr txBox="1"/>
            <p:nvPr/>
          </p:nvSpPr>
          <p:spPr>
            <a:xfrm>
              <a:off x="606903" y="4550351"/>
              <a:ext cx="117020" cy="276999"/>
            </a:xfrm>
            <a:prstGeom prst="rect">
              <a:avLst/>
            </a:prstGeom>
            <a:noFill/>
            <a:ln>
              <a:noFill/>
            </a:ln>
          </p:spPr>
          <p:txBody>
            <a:bodyPr wrap="none" lIns="0" tIns="0" rIns="0" bIns="0" rtlCol="0">
              <a:spAutoFit/>
            </a:bodyPr>
            <a:lstStyle/>
            <a:p>
              <a:r>
                <a:rPr lang="en-US" dirty="0"/>
                <a:t>3</a:t>
              </a:r>
            </a:p>
          </p:txBody>
        </p:sp>
      </p:grpSp>
      <p:grpSp>
        <p:nvGrpSpPr>
          <p:cNvPr id="19" name="Group 18"/>
          <p:cNvGrpSpPr/>
          <p:nvPr/>
        </p:nvGrpSpPr>
        <p:grpSpPr>
          <a:xfrm>
            <a:off x="2109787" y="4123462"/>
            <a:ext cx="6917042" cy="317633"/>
            <a:chOff x="606903" y="4943268"/>
            <a:chExt cx="6917042" cy="317633"/>
          </a:xfrm>
        </p:grpSpPr>
        <p:sp>
          <p:nvSpPr>
            <p:cNvPr id="20" name="Rectangle 19"/>
            <p:cNvSpPr/>
            <p:nvPr/>
          </p:nvSpPr>
          <p:spPr>
            <a:xfrm>
              <a:off x="5136879" y="4943268"/>
              <a:ext cx="2387066" cy="31763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“Great”</a:t>
              </a:r>
            </a:p>
          </p:txBody>
        </p:sp>
        <p:cxnSp>
          <p:nvCxnSpPr>
            <p:cNvPr id="21" name="Straight Arrow Connector 20"/>
            <p:cNvCxnSpPr/>
            <p:nvPr/>
          </p:nvCxnSpPr>
          <p:spPr>
            <a:xfrm flipH="1">
              <a:off x="3368843" y="5102084"/>
              <a:ext cx="176803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606903" y="4963585"/>
              <a:ext cx="117020" cy="276999"/>
            </a:xfrm>
            <a:prstGeom prst="rect">
              <a:avLst/>
            </a:prstGeom>
            <a:noFill/>
            <a:ln>
              <a:noFill/>
            </a:ln>
          </p:spPr>
          <p:txBody>
            <a:bodyPr wrap="none" lIns="0" tIns="0" rIns="0" bIns="0" rtlCol="0">
              <a:spAutoFit/>
            </a:bodyPr>
            <a:lstStyle/>
            <a:p>
              <a:r>
                <a:rPr lang="en-US" dirty="0"/>
                <a:t>4</a:t>
              </a:r>
            </a:p>
          </p:txBody>
        </p:sp>
      </p:grpSp>
      <p:sp>
        <p:nvSpPr>
          <p:cNvPr id="33" name="Oval 32" title="Section circle"/>
          <p:cNvSpPr/>
          <p:nvPr/>
        </p:nvSpPr>
        <p:spPr>
          <a:xfrm>
            <a:off x="1071998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9456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0834283"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1290146"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1174260"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10599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5" name="Oval 44"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6" name="Rectangle 45"/>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4791177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103</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Aggregates should be TESTABLE</a:t>
            </a:r>
            <a:endParaRPr lang="en-US" dirty="0"/>
          </a:p>
          <a:p>
            <a:endParaRPr lang="en-US" sz="1400" dirty="0" smtClean="0">
              <a:solidFill>
                <a:schemeClr val="tx2"/>
              </a:solidFill>
            </a:endParaRPr>
          </a:p>
          <a:p>
            <a:pPr lvl="1"/>
            <a:r>
              <a:rPr lang="en-US" dirty="0" smtClean="0">
                <a:solidFill>
                  <a:schemeClr val="tx2"/>
                </a:solidFill>
              </a:rPr>
              <a:t>Use </a:t>
            </a:r>
            <a:r>
              <a:rPr lang="en-US" dirty="0">
                <a:solidFill>
                  <a:schemeClr val="tx2"/>
                </a:solidFill>
              </a:rPr>
              <a:t>unit testing to test the aggregates for the acceptance criteria established during the scenarios development. </a:t>
            </a:r>
          </a:p>
          <a:p>
            <a:pPr marL="285750" lvl="2" indent="-285750"/>
            <a:r>
              <a:rPr lang="en-US" dirty="0" smtClean="0"/>
              <a:t>Each aggregate should be testable in isolation.</a:t>
            </a:r>
            <a:endParaRPr lang="en-US" dirty="0"/>
          </a:p>
          <a:p>
            <a:pPr marL="285750" lvl="2" indent="-285750"/>
            <a:r>
              <a:rPr lang="en-US" dirty="0" smtClean="0"/>
              <a:t>Unit tests should test the acceptance criteria for the scenarios.</a:t>
            </a:r>
          </a:p>
          <a:p>
            <a:pPr marL="285750" lvl="2" indent="-285750"/>
            <a:r>
              <a:rPr lang="en-US" dirty="0" smtClean="0"/>
              <a:t>Test that the aggregate does what it is supposed to do.</a:t>
            </a:r>
          </a:p>
          <a:p>
            <a:pPr marL="514350" lvl="3" indent="-285750"/>
            <a:r>
              <a:rPr lang="en-US" dirty="0" smtClean="0"/>
              <a:t>Test every operation of the aggregate.</a:t>
            </a:r>
          </a:p>
          <a:p>
            <a:pPr marL="514350" lvl="3" indent="-285750"/>
            <a:r>
              <a:rPr lang="en-US" dirty="0" smtClean="0"/>
              <a:t>Test business invariants</a:t>
            </a:r>
          </a:p>
        </p:txBody>
      </p:sp>
      <p:sp>
        <p:nvSpPr>
          <p:cNvPr id="3" name="Title 2"/>
          <p:cNvSpPr>
            <a:spLocks noGrp="1"/>
          </p:cNvSpPr>
          <p:nvPr>
            <p:ph type="title"/>
          </p:nvPr>
        </p:nvSpPr>
        <p:spPr/>
        <p:txBody>
          <a:bodyPr/>
          <a:lstStyle/>
          <a:p>
            <a:r>
              <a:rPr lang="en-US" dirty="0" smtClean="0"/>
              <a:t>Testing</a:t>
            </a:r>
            <a:endParaRPr lang="en-US" dirty="0"/>
          </a:p>
        </p:txBody>
      </p:sp>
      <p:sp>
        <p:nvSpPr>
          <p:cNvPr id="15" name="Oval 14" title="Section circle"/>
          <p:cNvSpPr/>
          <p:nvPr/>
        </p:nvSpPr>
        <p:spPr>
          <a:xfrm>
            <a:off x="1071998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433515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How to Design “</a:t>
            </a:r>
            <a:r>
              <a:rPr lang="en-US" dirty="0"/>
              <a:t>G</a:t>
            </a:r>
            <a:r>
              <a:rPr lang="en-US" dirty="0" smtClean="0"/>
              <a:t>ood” Aggregates</a:t>
            </a:r>
          </a:p>
          <a:p>
            <a:pPr marL="571500" lvl="2" indent="-342900">
              <a:buFont typeface="+mj-lt"/>
              <a:buAutoNum type="arabicPeriod"/>
            </a:pPr>
            <a:r>
              <a:rPr lang="en-US" dirty="0" smtClean="0"/>
              <a:t>Design small aggregates.</a:t>
            </a:r>
          </a:p>
          <a:p>
            <a:pPr marL="571500" lvl="2" indent="-342900">
              <a:buFont typeface="+mj-lt"/>
              <a:buAutoNum type="arabicPeriod"/>
            </a:pPr>
            <a:r>
              <a:rPr lang="en-US" dirty="0" smtClean="0"/>
              <a:t>Protect business invariants within aggregates.</a:t>
            </a:r>
          </a:p>
          <a:p>
            <a:pPr marL="571500" lvl="2" indent="-342900">
              <a:buFont typeface="+mj-lt"/>
              <a:buAutoNum type="arabicPeriod"/>
            </a:pPr>
            <a:r>
              <a:rPr lang="en-US" dirty="0" smtClean="0"/>
              <a:t>Determine update latency.</a:t>
            </a:r>
          </a:p>
          <a:p>
            <a:pPr marL="571500" lvl="2" indent="-342900">
              <a:buFont typeface="+mj-lt"/>
              <a:buAutoNum type="arabicPeriod"/>
            </a:pPr>
            <a:r>
              <a:rPr lang="en-US" dirty="0" smtClean="0"/>
              <a:t>Refactor aggregates.</a:t>
            </a:r>
          </a:p>
          <a:p>
            <a:pPr marL="571500" lvl="2" indent="-342900">
              <a:buFont typeface="+mj-lt"/>
              <a:buAutoNum type="arabicPeriod"/>
            </a:pPr>
            <a:r>
              <a:rPr lang="en-US" dirty="0" smtClean="0"/>
              <a:t>Repeat.</a:t>
            </a:r>
          </a:p>
          <a:p>
            <a:pPr marL="342900" lvl="1" indent="-342900">
              <a:buFont typeface="+mj-lt"/>
              <a:buAutoNum type="arabicPeriod"/>
            </a:pPr>
            <a:endParaRPr lang="en-US" dirty="0"/>
          </a:p>
        </p:txBody>
      </p:sp>
      <p:sp>
        <p:nvSpPr>
          <p:cNvPr id="3" name="Title 2"/>
          <p:cNvSpPr>
            <a:spLocks noGrp="1"/>
          </p:cNvSpPr>
          <p:nvPr>
            <p:ph type="title"/>
          </p:nvPr>
        </p:nvSpPr>
        <p:spPr/>
        <p:txBody>
          <a:bodyPr/>
          <a:lstStyle/>
          <a:p>
            <a:r>
              <a:rPr lang="en-US" dirty="0" smtClean="0"/>
              <a:t>Aggregate Design</a:t>
            </a:r>
            <a:endParaRPr lang="en-US" dirty="0"/>
          </a:p>
        </p:txBody>
      </p:sp>
      <p:sp>
        <p:nvSpPr>
          <p:cNvPr id="15" name="Oval 14" title="Section circle"/>
          <p:cNvSpPr/>
          <p:nvPr/>
        </p:nvSpPr>
        <p:spPr>
          <a:xfrm>
            <a:off x="1071998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154750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105</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1183532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13879679"/>
              </p:ext>
            </p:extLst>
          </p:nvPr>
        </p:nvGraphicFramePr>
        <p:xfrm>
          <a:off x="488897" y="2118024"/>
          <a:ext cx="11211106" cy="33375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Entities</a:t>
                      </a:r>
                      <a:r>
                        <a:rPr lang="en-US" baseline="0" dirty="0" smtClean="0"/>
                        <a:t> represent the items or things of your context.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Entities must be immutable.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Aggregates represent</a:t>
                      </a:r>
                      <a:r>
                        <a:rPr lang="en-US" baseline="0" dirty="0" smtClean="0"/>
                        <a:t> a single concept or atomic unit in the context.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Invariants</a:t>
                      </a:r>
                      <a:r>
                        <a:rPr lang="en-US" baseline="0" dirty="0" smtClean="0"/>
                        <a:t> are objects that never change.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Aggregates should implement invariants.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Value objects have an identity. </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Transactions can include more than one aggregate.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Eventual consistency means that the database takes a while to process the transaction.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Causal</a:t>
                      </a:r>
                      <a:r>
                        <a:rPr lang="en-US" baseline="0" dirty="0" smtClean="0"/>
                        <a:t> consistency means that the order of the events is not important.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448495" y="1289639"/>
            <a:ext cx="1567801" cy="461665"/>
          </a:xfrm>
          <a:prstGeom prst="rect">
            <a:avLst/>
          </a:prstGeom>
          <a:noFill/>
        </p:spPr>
        <p:txBody>
          <a:bodyPr wrap="non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Aggregates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72334" y="71149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9345607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Overview of DDD</a:t>
            </a:r>
          </a:p>
          <a:p>
            <a:r>
              <a:rPr lang="en-US" dirty="0">
                <a:solidFill>
                  <a:srgbClr val="959595"/>
                </a:solidFill>
              </a:rPr>
              <a:t>Essential UML</a:t>
            </a:r>
          </a:p>
          <a:p>
            <a:r>
              <a:rPr lang="en-US" dirty="0" smtClean="0">
                <a:solidFill>
                  <a:srgbClr val="959595"/>
                </a:solidFill>
              </a:rPr>
              <a:t>Bounded </a:t>
            </a:r>
            <a:r>
              <a:rPr lang="en-US" dirty="0">
                <a:solidFill>
                  <a:srgbClr val="959595"/>
                </a:solidFill>
              </a:rPr>
              <a:t>Contexts</a:t>
            </a:r>
          </a:p>
          <a:p>
            <a:r>
              <a:rPr lang="en-US" dirty="0" smtClean="0">
                <a:solidFill>
                  <a:srgbClr val="959595"/>
                </a:solidFill>
              </a:rPr>
              <a:t>Subdomains</a:t>
            </a:r>
          </a:p>
          <a:p>
            <a:r>
              <a:rPr lang="en-US" dirty="0">
                <a:solidFill>
                  <a:srgbClr val="959595"/>
                </a:solidFill>
              </a:rPr>
              <a:t>Context Mapping</a:t>
            </a:r>
          </a:p>
          <a:p>
            <a:r>
              <a:rPr lang="en-US" dirty="0">
                <a:solidFill>
                  <a:srgbClr val="959595"/>
                </a:solidFill>
              </a:rPr>
              <a:t>Aggregates</a:t>
            </a:r>
          </a:p>
          <a:p>
            <a:r>
              <a:rPr lang="en-US" sz="3200" b="1" i="1" u="sng" dirty="0" smtClean="0"/>
              <a:t>Events</a:t>
            </a:r>
            <a:endParaRPr lang="en-US" sz="3200" b="1" i="1" dirty="0" smtClean="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
        <p:nvSpPr>
          <p:cNvPr id="4" name="Rectangle 3"/>
          <p:cNvSpPr/>
          <p:nvPr/>
        </p:nvSpPr>
        <p:spPr>
          <a:xfrm>
            <a:off x="4538462" y="3227924"/>
            <a:ext cx="4224597" cy="923330"/>
          </a:xfrm>
          <a:prstGeom prst="rect">
            <a:avLst/>
          </a:prstGeom>
          <a:noFill/>
        </p:spPr>
        <p:txBody>
          <a:bodyPr wrap="square" lIns="91440" tIns="45720" rIns="91440" bIns="45720">
            <a:spAutoFit/>
          </a:bodyPr>
          <a:lstStyle/>
          <a:p>
            <a:pPr algn="ctr"/>
            <a:r>
              <a:rPr lang="en-US" sz="5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54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4492385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108</a:t>
            </a:fld>
            <a:r>
              <a:rPr lang="en-US" smtClean="0"/>
              <a:t> </a:t>
            </a:r>
            <a:endParaRPr lang="en-US" dirty="0"/>
          </a:p>
        </p:txBody>
      </p:sp>
      <p:sp>
        <p:nvSpPr>
          <p:cNvPr id="4" name="Title 3"/>
          <p:cNvSpPr>
            <a:spLocks noGrp="1"/>
          </p:cNvSpPr>
          <p:nvPr>
            <p:ph type="title"/>
          </p:nvPr>
        </p:nvSpPr>
        <p:spPr/>
        <p:txBody>
          <a:bodyPr/>
          <a:lstStyle/>
          <a:p>
            <a:r>
              <a:rPr lang="en-US" dirty="0" smtClean="0"/>
              <a:t>Where are we?</a:t>
            </a:r>
            <a:endParaRPr lang="en-US"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8332" y="302065"/>
            <a:ext cx="8817974" cy="6196942"/>
          </a:xfrm>
          <a:prstGeom prst="rect">
            <a:avLst/>
          </a:prstGeom>
        </p:spPr>
      </p:pic>
      <p:sp>
        <p:nvSpPr>
          <p:cNvPr id="3" name="Rounded Rectangle 2"/>
          <p:cNvSpPr/>
          <p:nvPr/>
        </p:nvSpPr>
        <p:spPr>
          <a:xfrm>
            <a:off x="6264612" y="473168"/>
            <a:ext cx="1031132" cy="1001949"/>
          </a:xfrm>
          <a:prstGeom prst="roundRect">
            <a:avLst/>
          </a:prstGeom>
          <a:noFill/>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a:p>
        </p:txBody>
      </p:sp>
      <p:sp>
        <p:nvSpPr>
          <p:cNvPr id="6" name="Oval 5" title="Section circle"/>
          <p:cNvSpPr/>
          <p:nvPr/>
        </p:nvSpPr>
        <p:spPr>
          <a:xfrm>
            <a:off x="114422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 name="Oval 6" title="Section circle"/>
          <p:cNvSpPr/>
          <p:nvPr/>
        </p:nvSpPr>
        <p:spPr>
          <a:xfrm>
            <a:off x="113264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 name="Oval 7" title="Section circle"/>
          <p:cNvSpPr/>
          <p:nvPr/>
        </p:nvSpPr>
        <p:spPr>
          <a:xfrm>
            <a:off x="112121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0" name="Oval 9" title="Section circle"/>
          <p:cNvSpPr/>
          <p:nvPr/>
        </p:nvSpPr>
        <p:spPr>
          <a:xfrm>
            <a:off x="11097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09819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0867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5565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Rectangle 17"/>
          <p:cNvSpPr/>
          <p:nvPr/>
        </p:nvSpPr>
        <p:spPr>
          <a:xfrm>
            <a:off x="9963807" y="6152522"/>
            <a:ext cx="138611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9597584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109</a:t>
            </a:fld>
            <a:r>
              <a:rPr lang="en-US" smtClean="0"/>
              <a:t> </a:t>
            </a:r>
            <a:endParaRPr lang="en-US" dirty="0"/>
          </a:p>
        </p:txBody>
      </p:sp>
      <p:sp>
        <p:nvSpPr>
          <p:cNvPr id="4" name="Content Placeholder 3"/>
          <p:cNvSpPr>
            <a:spLocks noGrp="1"/>
          </p:cNvSpPr>
          <p:nvPr>
            <p:ph type="body" sz="quarter" idx="13"/>
          </p:nvPr>
        </p:nvSpPr>
        <p:spPr>
          <a:xfrm>
            <a:off x="488897" y="841173"/>
            <a:ext cx="11211106" cy="5110365"/>
          </a:xfrm>
          <a:prstGeom prst="rect">
            <a:avLst/>
          </a:prstGeom>
        </p:spPr>
        <p:txBody>
          <a:bodyPr/>
          <a:lstStyle/>
          <a:p>
            <a:endParaRPr lang="en-US" dirty="0" smtClean="0"/>
          </a:p>
          <a:p>
            <a:r>
              <a:rPr lang="en-US" dirty="0" smtClean="0"/>
              <a:t>EVENTS are used to implement eventual consistency</a:t>
            </a:r>
          </a:p>
          <a:p>
            <a:pPr lvl="2"/>
            <a:r>
              <a:rPr lang="en-US" dirty="0" smtClean="0"/>
              <a:t>Events are emitted by the “producer.”</a:t>
            </a:r>
          </a:p>
          <a:p>
            <a:pPr lvl="2"/>
            <a:r>
              <a:rPr lang="en-US" dirty="0"/>
              <a:t>Events are processed by possibly many “consumers.”</a:t>
            </a:r>
          </a:p>
          <a:p>
            <a:pPr lvl="2"/>
            <a:r>
              <a:rPr lang="en-US" dirty="0"/>
              <a:t>The processing of an event may produce more events.</a:t>
            </a:r>
          </a:p>
          <a:p>
            <a:pPr lvl="2"/>
            <a:r>
              <a:rPr lang="en-US" dirty="0"/>
              <a:t>Events propagate between services.</a:t>
            </a:r>
          </a:p>
          <a:p>
            <a:pPr lvl="2"/>
            <a:r>
              <a:rPr lang="en-US" dirty="0"/>
              <a:t>The event is an indication of the result of processing a request. </a:t>
            </a:r>
          </a:p>
          <a:p>
            <a:pPr lvl="1"/>
            <a:endParaRPr lang="en-US" dirty="0" smtClean="0"/>
          </a:p>
        </p:txBody>
      </p:sp>
      <p:sp>
        <p:nvSpPr>
          <p:cNvPr id="3" name="Title 2"/>
          <p:cNvSpPr>
            <a:spLocks noGrp="1"/>
          </p:cNvSpPr>
          <p:nvPr>
            <p:ph type="title"/>
          </p:nvPr>
        </p:nvSpPr>
        <p:spPr>
          <a:xfrm>
            <a:off x="490939" y="498967"/>
            <a:ext cx="11209064" cy="342206"/>
          </a:xfrm>
        </p:spPr>
        <p:txBody>
          <a:bodyPr/>
          <a:lstStyle/>
          <a:p>
            <a:r>
              <a:rPr lang="en-US" dirty="0" smtClean="0"/>
              <a:t>Events</a:t>
            </a:r>
            <a:endParaRPr lang="en-US" dirty="0"/>
          </a:p>
        </p:txBody>
      </p:sp>
      <p:sp>
        <p:nvSpPr>
          <p:cNvPr id="28" name="Oval 27" title="Section circle"/>
          <p:cNvSpPr/>
          <p:nvPr/>
        </p:nvSpPr>
        <p:spPr>
          <a:xfrm>
            <a:off x="114422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3264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2121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1" name="Oval 30" title="Section circle"/>
          <p:cNvSpPr/>
          <p:nvPr/>
        </p:nvSpPr>
        <p:spPr>
          <a:xfrm>
            <a:off x="11097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09819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0867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115565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Rectangle 12"/>
          <p:cNvSpPr/>
          <p:nvPr/>
        </p:nvSpPr>
        <p:spPr>
          <a:xfrm>
            <a:off x="9963807" y="6152522"/>
            <a:ext cx="138611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35136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11</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endParaRPr lang="en-US" dirty="0" smtClean="0"/>
          </a:p>
          <a:p>
            <a:r>
              <a:rPr lang="en-US" b="1" dirty="0" smtClean="0"/>
              <a:t>SUBDOMAINS</a:t>
            </a:r>
            <a:r>
              <a:rPr lang="en-US" dirty="0" smtClean="0"/>
              <a:t> are </a:t>
            </a:r>
            <a:r>
              <a:rPr lang="en-US" dirty="0"/>
              <a:t>u</a:t>
            </a:r>
            <a:r>
              <a:rPr lang="en-US" dirty="0" smtClean="0"/>
              <a:t>sed to artificially simplify a very large or complex domain</a:t>
            </a:r>
          </a:p>
          <a:p>
            <a:pPr lvl="1"/>
            <a:endParaRPr lang="en-US" dirty="0" smtClean="0"/>
          </a:p>
          <a:p>
            <a:pPr lvl="1"/>
            <a:r>
              <a:rPr lang="en-US" dirty="0" smtClean="0"/>
              <a:t>A complex domain can be simplified by breaking it up.</a:t>
            </a:r>
          </a:p>
          <a:p>
            <a:pPr lvl="2"/>
            <a:r>
              <a:rPr lang="en-US" dirty="0" smtClean="0"/>
              <a:t>The division can be arbitrary, but more often follows natural divisions in the business.</a:t>
            </a:r>
          </a:p>
          <a:p>
            <a:pPr lvl="2"/>
            <a:r>
              <a:rPr lang="en-US" dirty="0" smtClean="0"/>
              <a:t>A subdomain still represents a single, logical domain model.</a:t>
            </a:r>
          </a:p>
          <a:p>
            <a:pPr lvl="1"/>
            <a:endParaRPr lang="en-US" dirty="0"/>
          </a:p>
        </p:txBody>
      </p:sp>
      <p:sp>
        <p:nvSpPr>
          <p:cNvPr id="3" name="Title 2"/>
          <p:cNvSpPr>
            <a:spLocks noGrp="1"/>
          </p:cNvSpPr>
          <p:nvPr>
            <p:ph type="title"/>
          </p:nvPr>
        </p:nvSpPr>
        <p:spPr/>
        <p:txBody>
          <a:bodyPr/>
          <a:lstStyle/>
          <a:p>
            <a:r>
              <a:rPr lang="en-US" dirty="0" smtClean="0"/>
              <a:t>Subdomains</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Rectangle 2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6971653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110</a:t>
            </a:fld>
            <a:r>
              <a:rPr lang="en-US" smtClean="0"/>
              <a:t> </a:t>
            </a:r>
            <a:endParaRPr lang="en-US" dirty="0"/>
          </a:p>
        </p:txBody>
      </p:sp>
      <p:sp>
        <p:nvSpPr>
          <p:cNvPr id="4" name="Content Placeholder 3"/>
          <p:cNvSpPr>
            <a:spLocks noGrp="1"/>
          </p:cNvSpPr>
          <p:nvPr>
            <p:ph type="body" sz="quarter" idx="13"/>
          </p:nvPr>
        </p:nvSpPr>
        <p:spPr>
          <a:xfrm>
            <a:off x="488897" y="1355834"/>
            <a:ext cx="11211106" cy="4595704"/>
          </a:xfrm>
          <a:prstGeom prst="rect">
            <a:avLst/>
          </a:prstGeom>
        </p:spPr>
        <p:txBody>
          <a:bodyPr/>
          <a:lstStyle/>
          <a:p>
            <a:r>
              <a:rPr lang="en-US" dirty="0" smtClean="0"/>
              <a:t>Events may be causal (ordered)</a:t>
            </a:r>
          </a:p>
          <a:p>
            <a:pPr lvl="1"/>
            <a:r>
              <a:rPr lang="en-US" dirty="0" smtClean="0"/>
              <a:t>Synchronizing events across distributed services may be difficult.</a:t>
            </a:r>
          </a:p>
          <a:p>
            <a:pPr lvl="2"/>
            <a:r>
              <a:rPr lang="en-US" dirty="0" smtClean="0"/>
              <a:t>Using a messaging approach may be easier.</a:t>
            </a:r>
          </a:p>
          <a:p>
            <a:pPr lvl="2"/>
            <a:r>
              <a:rPr lang="en-US" dirty="0" smtClean="0"/>
              <a:t>In many cases, causal events are not needed.</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Events</a:t>
            </a:r>
            <a:endParaRPr lang="en-US" dirty="0"/>
          </a:p>
        </p:txBody>
      </p:sp>
      <p:sp>
        <p:nvSpPr>
          <p:cNvPr id="22" name="Oval 21" title="Section circle"/>
          <p:cNvSpPr/>
          <p:nvPr/>
        </p:nvSpPr>
        <p:spPr>
          <a:xfrm>
            <a:off x="114422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3264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121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10978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9819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867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15565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Rectangle 12"/>
          <p:cNvSpPr/>
          <p:nvPr/>
        </p:nvSpPr>
        <p:spPr>
          <a:xfrm>
            <a:off x="9985530" y="6165855"/>
            <a:ext cx="138611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734373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6" idx="0"/>
            <a:endCxn id="5" idx="1"/>
          </p:cNvCxnSpPr>
          <p:nvPr/>
        </p:nvCxnSpPr>
        <p:spPr>
          <a:xfrm>
            <a:off x="3643313" y="4114800"/>
            <a:ext cx="1260475" cy="0"/>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111</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Events are distributed through some EVENT STREAM</a:t>
            </a:r>
          </a:p>
          <a:p>
            <a:pPr lvl="1"/>
            <a:r>
              <a:rPr lang="en-US" dirty="0" smtClean="0"/>
              <a:t>Events are published to an event stream.</a:t>
            </a:r>
          </a:p>
          <a:p>
            <a:pPr lvl="2"/>
            <a:r>
              <a:rPr lang="en-US" dirty="0"/>
              <a:t>Interested contexts listen to the stream for specific events.</a:t>
            </a:r>
          </a:p>
          <a:p>
            <a:pPr lvl="2"/>
            <a:r>
              <a:rPr lang="en-US" dirty="0"/>
              <a:t>Multiple contexts can receive an event and process it.</a:t>
            </a:r>
          </a:p>
        </p:txBody>
      </p:sp>
      <p:sp>
        <p:nvSpPr>
          <p:cNvPr id="3" name="Title 2"/>
          <p:cNvSpPr>
            <a:spLocks noGrp="1"/>
          </p:cNvSpPr>
          <p:nvPr>
            <p:ph type="title"/>
          </p:nvPr>
        </p:nvSpPr>
        <p:spPr/>
        <p:txBody>
          <a:bodyPr/>
          <a:lstStyle/>
          <a:p>
            <a:r>
              <a:rPr lang="en-US" dirty="0" smtClean="0"/>
              <a:t>Events</a:t>
            </a:r>
            <a:endParaRPr lang="en-US" dirty="0"/>
          </a:p>
        </p:txBody>
      </p:sp>
      <p:sp>
        <p:nvSpPr>
          <p:cNvPr id="5" name="Can 4"/>
          <p:cNvSpPr/>
          <p:nvPr/>
        </p:nvSpPr>
        <p:spPr>
          <a:xfrm rot="16200000">
            <a:off x="5329237" y="3321050"/>
            <a:ext cx="736600" cy="1587500"/>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vert="vert" lIns="0" tIns="0" rIns="0" bIns="0" rtlCol="0" anchor="ctr"/>
          <a:lstStyle/>
          <a:p>
            <a:pPr algn="ctr"/>
            <a:r>
              <a:rPr lang="en-US" dirty="0"/>
              <a:t>Event Stream</a:t>
            </a:r>
          </a:p>
        </p:txBody>
      </p:sp>
      <p:sp>
        <p:nvSpPr>
          <p:cNvPr id="6" name="Hexagon 5"/>
          <p:cNvSpPr/>
          <p:nvPr/>
        </p:nvSpPr>
        <p:spPr>
          <a:xfrm>
            <a:off x="2233612" y="3492500"/>
            <a:ext cx="1409700" cy="1244600"/>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Service</a:t>
            </a:r>
          </a:p>
        </p:txBody>
      </p:sp>
      <p:sp>
        <p:nvSpPr>
          <p:cNvPr id="7" name="Hexagon 6"/>
          <p:cNvSpPr/>
          <p:nvPr/>
        </p:nvSpPr>
        <p:spPr>
          <a:xfrm>
            <a:off x="7593012" y="1971675"/>
            <a:ext cx="1409700" cy="1244600"/>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Service</a:t>
            </a:r>
            <a:endParaRPr lang="en-US" dirty="0"/>
          </a:p>
        </p:txBody>
      </p:sp>
      <p:sp>
        <p:nvSpPr>
          <p:cNvPr id="8" name="Hexagon 7"/>
          <p:cNvSpPr/>
          <p:nvPr/>
        </p:nvSpPr>
        <p:spPr>
          <a:xfrm>
            <a:off x="8297862" y="3470275"/>
            <a:ext cx="1409700" cy="1244600"/>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Service</a:t>
            </a:r>
          </a:p>
        </p:txBody>
      </p:sp>
      <p:sp>
        <p:nvSpPr>
          <p:cNvPr id="9" name="Hexagon 8"/>
          <p:cNvSpPr/>
          <p:nvPr/>
        </p:nvSpPr>
        <p:spPr>
          <a:xfrm>
            <a:off x="7580312" y="4872037"/>
            <a:ext cx="1409700" cy="1244600"/>
          </a:xfrm>
          <a:prstGeom prst="hexago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Service</a:t>
            </a:r>
          </a:p>
        </p:txBody>
      </p:sp>
      <p:sp>
        <p:nvSpPr>
          <p:cNvPr id="10" name="Snip Diagonal Corner Rectangle 9"/>
          <p:cNvSpPr/>
          <p:nvPr/>
        </p:nvSpPr>
        <p:spPr>
          <a:xfrm>
            <a:off x="3986212" y="3930650"/>
            <a:ext cx="698500" cy="368300"/>
          </a:xfrm>
          <a:prstGeom prst="snip2Diag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Event</a:t>
            </a:r>
          </a:p>
        </p:txBody>
      </p:sp>
      <p:cxnSp>
        <p:nvCxnSpPr>
          <p:cNvPr id="13" name="Straight Arrow Connector 12"/>
          <p:cNvCxnSpPr>
            <a:stCxn id="5" idx="3"/>
            <a:endCxn id="7" idx="3"/>
          </p:cNvCxnSpPr>
          <p:nvPr/>
        </p:nvCxnSpPr>
        <p:spPr>
          <a:xfrm flipV="1">
            <a:off x="6491287" y="2593975"/>
            <a:ext cx="1101725" cy="1520825"/>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3"/>
            <a:endCxn id="8" idx="3"/>
          </p:cNvCxnSpPr>
          <p:nvPr/>
        </p:nvCxnSpPr>
        <p:spPr>
          <a:xfrm flipV="1">
            <a:off x="6491287" y="4092575"/>
            <a:ext cx="1806575" cy="22225"/>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3"/>
            <a:endCxn id="9" idx="3"/>
          </p:cNvCxnSpPr>
          <p:nvPr/>
        </p:nvCxnSpPr>
        <p:spPr>
          <a:xfrm>
            <a:off x="6491287" y="4114800"/>
            <a:ext cx="1089025" cy="1379537"/>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Snip Diagonal Corner Rectangle 28"/>
          <p:cNvSpPr/>
          <p:nvPr/>
        </p:nvSpPr>
        <p:spPr>
          <a:xfrm>
            <a:off x="6710362" y="3387159"/>
            <a:ext cx="698500" cy="368300"/>
          </a:xfrm>
          <a:prstGeom prst="snip2Diag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Event</a:t>
            </a:r>
          </a:p>
        </p:txBody>
      </p:sp>
      <p:sp>
        <p:nvSpPr>
          <p:cNvPr id="30" name="Snip Diagonal Corner Rectangle 29"/>
          <p:cNvSpPr/>
          <p:nvPr/>
        </p:nvSpPr>
        <p:spPr>
          <a:xfrm>
            <a:off x="7152481" y="3968184"/>
            <a:ext cx="698500" cy="368300"/>
          </a:xfrm>
          <a:prstGeom prst="snip2Diag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Event</a:t>
            </a:r>
          </a:p>
        </p:txBody>
      </p:sp>
      <p:sp>
        <p:nvSpPr>
          <p:cNvPr id="31" name="Snip Diagonal Corner Rectangle 30"/>
          <p:cNvSpPr/>
          <p:nvPr/>
        </p:nvSpPr>
        <p:spPr>
          <a:xfrm>
            <a:off x="6710362" y="4960937"/>
            <a:ext cx="698500" cy="368300"/>
          </a:xfrm>
          <a:prstGeom prst="snip2Diag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Event</a:t>
            </a:r>
          </a:p>
        </p:txBody>
      </p:sp>
      <p:sp>
        <p:nvSpPr>
          <p:cNvPr id="44" name="Oval 43" title="Section circle"/>
          <p:cNvSpPr/>
          <p:nvPr/>
        </p:nvSpPr>
        <p:spPr>
          <a:xfrm>
            <a:off x="114422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13264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12121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7" name="Oval 46" title="Section circle"/>
          <p:cNvSpPr/>
          <p:nvPr/>
        </p:nvSpPr>
        <p:spPr>
          <a:xfrm>
            <a:off x="110978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109819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867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0" name="Oval 49" title="Section circle"/>
          <p:cNvSpPr/>
          <p:nvPr/>
        </p:nvSpPr>
        <p:spPr>
          <a:xfrm>
            <a:off x="115565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Rectangle 25"/>
          <p:cNvSpPr/>
          <p:nvPr/>
        </p:nvSpPr>
        <p:spPr>
          <a:xfrm>
            <a:off x="9985530" y="6165855"/>
            <a:ext cx="138611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5405885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112</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Events </a:t>
            </a:r>
            <a:r>
              <a:rPr lang="en-US" dirty="0"/>
              <a:t>represent </a:t>
            </a:r>
            <a:r>
              <a:rPr lang="en-US" dirty="0" smtClean="0"/>
              <a:t>HISTORICAL ACTIONS.</a:t>
            </a:r>
            <a:endParaRPr lang="en-US" dirty="0"/>
          </a:p>
          <a:p>
            <a:pPr lvl="2"/>
            <a:r>
              <a:rPr lang="en-US" dirty="0" smtClean="0"/>
              <a:t>Each context should maintain a complete history of all events that it has generated.</a:t>
            </a:r>
          </a:p>
          <a:p>
            <a:pPr lvl="2"/>
            <a:r>
              <a:rPr lang="en-US" dirty="0" smtClean="0"/>
              <a:t>The events represent actions performed on an aggregate.</a:t>
            </a:r>
          </a:p>
          <a:p>
            <a:pPr lvl="3"/>
            <a:r>
              <a:rPr lang="en-US" dirty="0" smtClean="0"/>
              <a:t>They can be used to recreate the state of the aggregate at any point in time.</a:t>
            </a:r>
          </a:p>
          <a:p>
            <a:pPr lvl="3"/>
            <a:r>
              <a:rPr lang="en-US" dirty="0" smtClean="0"/>
              <a:t>They can be used to audit changes to the aggregate.</a:t>
            </a:r>
          </a:p>
          <a:p>
            <a:pPr lvl="2"/>
            <a:endParaRPr lang="en-US" dirty="0" smtClean="0"/>
          </a:p>
          <a:p>
            <a:pPr lvl="2"/>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Events</a:t>
            </a:r>
            <a:endParaRPr lang="en-US" dirty="0"/>
          </a:p>
        </p:txBody>
      </p:sp>
      <p:sp>
        <p:nvSpPr>
          <p:cNvPr id="22" name="Oval 21" title="Section circle"/>
          <p:cNvSpPr/>
          <p:nvPr/>
        </p:nvSpPr>
        <p:spPr>
          <a:xfrm>
            <a:off x="114422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32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121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10978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9819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867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15565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Rectangle 12"/>
          <p:cNvSpPr/>
          <p:nvPr/>
        </p:nvSpPr>
        <p:spPr>
          <a:xfrm>
            <a:off x="9985530" y="6165855"/>
            <a:ext cx="138611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9453188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113</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Events should be named the same as the request, with past tense</a:t>
            </a:r>
          </a:p>
          <a:p>
            <a:pPr lvl="2"/>
            <a:r>
              <a:rPr lang="en-US" dirty="0" smtClean="0"/>
              <a:t>If the request being processed as “</a:t>
            </a:r>
            <a:r>
              <a:rPr lang="en-US" dirty="0" err="1" smtClean="0"/>
              <a:t>PlaceOrder</a:t>
            </a:r>
            <a:r>
              <a:rPr lang="en-US" dirty="0" smtClean="0"/>
              <a:t>”, the event should be “</a:t>
            </a:r>
            <a:r>
              <a:rPr lang="en-US" dirty="0" err="1" smtClean="0"/>
              <a:t>OrderPlaced</a:t>
            </a:r>
            <a:r>
              <a:rPr lang="en-US" dirty="0" smtClean="0"/>
              <a:t>.”</a:t>
            </a:r>
          </a:p>
          <a:p>
            <a:pPr lvl="2"/>
            <a:r>
              <a:rPr lang="en-US" dirty="0" smtClean="0"/>
              <a:t>The event should indicate the outcome of the request.</a:t>
            </a:r>
          </a:p>
          <a:p>
            <a:pPr lvl="2"/>
            <a:r>
              <a:rPr lang="en-US" dirty="0" smtClean="0"/>
              <a:t>Event names are historic (after-the-fact) versions of the request.</a:t>
            </a:r>
          </a:p>
          <a:p>
            <a:pPr lvl="1"/>
            <a:endParaRPr lang="en-US" dirty="0" smtClean="0"/>
          </a:p>
          <a:p>
            <a:pPr lvl="1"/>
            <a:r>
              <a:rPr lang="en-US" dirty="0" smtClean="0"/>
              <a:t>Examples of request and event names may include: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Event Naming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56319198"/>
              </p:ext>
            </p:extLst>
          </p:nvPr>
        </p:nvGraphicFramePr>
        <p:xfrm>
          <a:off x="2500312" y="3162300"/>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Request Name</a:t>
                      </a:r>
                      <a:endParaRPr lang="en-US" dirty="0"/>
                    </a:p>
                  </a:txBody>
                  <a:tcPr/>
                </a:tc>
                <a:tc>
                  <a:txBody>
                    <a:bodyPr/>
                    <a:lstStyle/>
                    <a:p>
                      <a:pPr algn="ctr"/>
                      <a:r>
                        <a:rPr lang="en-US" dirty="0" smtClean="0"/>
                        <a:t>Event Name</a:t>
                      </a:r>
                      <a:endParaRPr lang="en-US" dirty="0"/>
                    </a:p>
                  </a:txBody>
                  <a:tcPr/>
                </a:tc>
              </a:tr>
              <a:tr h="370840">
                <a:tc>
                  <a:txBody>
                    <a:bodyPr/>
                    <a:lstStyle/>
                    <a:p>
                      <a:r>
                        <a:rPr lang="en-US" dirty="0" err="1" smtClean="0"/>
                        <a:t>CompleteOrder</a:t>
                      </a:r>
                      <a:endParaRPr lang="en-US" dirty="0"/>
                    </a:p>
                  </a:txBody>
                  <a:tcPr/>
                </a:tc>
                <a:tc>
                  <a:txBody>
                    <a:bodyPr/>
                    <a:lstStyle/>
                    <a:p>
                      <a:r>
                        <a:rPr lang="en-US" dirty="0" err="1" smtClean="0"/>
                        <a:t>OrderCompleted</a:t>
                      </a:r>
                      <a:endParaRPr lang="en-US" dirty="0"/>
                    </a:p>
                  </a:txBody>
                  <a:tcPr/>
                </a:tc>
              </a:tr>
              <a:tr h="370840">
                <a:tc>
                  <a:txBody>
                    <a:bodyPr/>
                    <a:lstStyle/>
                    <a:p>
                      <a:r>
                        <a:rPr lang="en-US" dirty="0" err="1" smtClean="0"/>
                        <a:t>ShipOrder</a:t>
                      </a:r>
                      <a:endParaRPr lang="en-US" dirty="0"/>
                    </a:p>
                  </a:txBody>
                  <a:tcPr/>
                </a:tc>
                <a:tc>
                  <a:txBody>
                    <a:bodyPr/>
                    <a:lstStyle/>
                    <a:p>
                      <a:r>
                        <a:rPr lang="en-US" dirty="0" err="1" smtClean="0"/>
                        <a:t>OrderShipped</a:t>
                      </a:r>
                      <a:endParaRPr lang="en-US" dirty="0"/>
                    </a:p>
                  </a:txBody>
                  <a:tcPr/>
                </a:tc>
              </a:tr>
              <a:tr h="370840">
                <a:tc>
                  <a:txBody>
                    <a:bodyPr/>
                    <a:lstStyle/>
                    <a:p>
                      <a:r>
                        <a:rPr lang="en-US" dirty="0" err="1" smtClean="0"/>
                        <a:t>BillCustomer</a:t>
                      </a:r>
                      <a:endParaRPr lang="en-US" dirty="0"/>
                    </a:p>
                  </a:txBody>
                  <a:tcPr/>
                </a:tc>
                <a:tc>
                  <a:txBody>
                    <a:bodyPr/>
                    <a:lstStyle/>
                    <a:p>
                      <a:r>
                        <a:rPr lang="en-US" dirty="0" err="1" smtClean="0"/>
                        <a:t>CustomerBilled</a:t>
                      </a:r>
                      <a:endParaRPr lang="en-US" dirty="0"/>
                    </a:p>
                  </a:txBody>
                  <a:tcPr/>
                </a:tc>
              </a:tr>
              <a:tr h="370840">
                <a:tc>
                  <a:txBody>
                    <a:bodyPr/>
                    <a:lstStyle/>
                    <a:p>
                      <a:r>
                        <a:rPr lang="en-US" dirty="0" err="1" smtClean="0"/>
                        <a:t>CancelOrder</a:t>
                      </a:r>
                      <a:endParaRPr lang="en-US" dirty="0"/>
                    </a:p>
                  </a:txBody>
                  <a:tcPr/>
                </a:tc>
                <a:tc>
                  <a:txBody>
                    <a:bodyPr/>
                    <a:lstStyle/>
                    <a:p>
                      <a:r>
                        <a:rPr lang="en-US" dirty="0" err="1" smtClean="0"/>
                        <a:t>OrderCancelled</a:t>
                      </a:r>
                      <a:endParaRPr lang="en-US" dirty="0" smtClean="0"/>
                    </a:p>
                  </a:txBody>
                  <a:tcPr/>
                </a:tc>
              </a:tr>
              <a:tr h="370840">
                <a:tc>
                  <a:txBody>
                    <a:bodyPr/>
                    <a:lstStyle/>
                    <a:p>
                      <a:r>
                        <a:rPr lang="en-US" dirty="0" err="1" smtClean="0"/>
                        <a:t>HoldOrder</a:t>
                      </a:r>
                      <a:endParaRPr lang="en-US" dirty="0"/>
                    </a:p>
                  </a:txBody>
                  <a:tcPr/>
                </a:tc>
                <a:tc>
                  <a:txBody>
                    <a:bodyPr/>
                    <a:lstStyle/>
                    <a:p>
                      <a:r>
                        <a:rPr lang="en-US" dirty="0" err="1" smtClean="0"/>
                        <a:t>OrderHeld</a:t>
                      </a:r>
                      <a:endParaRPr lang="en-US" dirty="0" smtClean="0"/>
                    </a:p>
                  </a:txBody>
                  <a:tcPr/>
                </a:tc>
              </a:tr>
              <a:tr h="370840">
                <a:tc>
                  <a:txBody>
                    <a:bodyPr/>
                    <a:lstStyle/>
                    <a:p>
                      <a:r>
                        <a:rPr lang="en-US" dirty="0" err="1" smtClean="0"/>
                        <a:t>ReleaseOrder</a:t>
                      </a:r>
                      <a:endParaRPr lang="en-US" dirty="0"/>
                    </a:p>
                  </a:txBody>
                  <a:tcPr/>
                </a:tc>
                <a:tc>
                  <a:txBody>
                    <a:bodyPr/>
                    <a:lstStyle/>
                    <a:p>
                      <a:r>
                        <a:rPr lang="en-US" dirty="0" err="1" smtClean="0"/>
                        <a:t>OrderReleased</a:t>
                      </a:r>
                      <a:endParaRPr lang="en-US" dirty="0" smtClean="0"/>
                    </a:p>
                  </a:txBody>
                  <a:tcPr/>
                </a:tc>
              </a:tr>
              <a:tr h="370840">
                <a:tc>
                  <a:txBody>
                    <a:bodyPr/>
                    <a:lstStyle/>
                    <a:p>
                      <a:r>
                        <a:rPr lang="en-US" dirty="0" err="1" smtClean="0"/>
                        <a:t>ReturnOrder</a:t>
                      </a:r>
                      <a:endParaRPr lang="en-US" dirty="0"/>
                    </a:p>
                  </a:txBody>
                  <a:tcPr/>
                </a:tc>
                <a:tc>
                  <a:txBody>
                    <a:bodyPr/>
                    <a:lstStyle/>
                    <a:p>
                      <a:r>
                        <a:rPr lang="en-US" dirty="0" err="1" smtClean="0"/>
                        <a:t>OrderReturned</a:t>
                      </a:r>
                      <a:endParaRPr lang="en-US" dirty="0" smtClean="0"/>
                    </a:p>
                  </a:txBody>
                  <a:tcPr/>
                </a:tc>
              </a:tr>
            </a:tbl>
          </a:graphicData>
        </a:graphic>
      </p:graphicFrame>
      <p:sp>
        <p:nvSpPr>
          <p:cNvPr id="23" name="Oval 22" title="Section circle"/>
          <p:cNvSpPr/>
          <p:nvPr/>
        </p:nvSpPr>
        <p:spPr>
          <a:xfrm>
            <a:off x="1144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32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2121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Oval 25" title="Section circle"/>
          <p:cNvSpPr/>
          <p:nvPr/>
        </p:nvSpPr>
        <p:spPr>
          <a:xfrm>
            <a:off x="110978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9819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867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9" name="Oval 28" title="Section circle"/>
          <p:cNvSpPr/>
          <p:nvPr/>
        </p:nvSpPr>
        <p:spPr>
          <a:xfrm>
            <a:off x="115565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Rectangle 13"/>
          <p:cNvSpPr/>
          <p:nvPr/>
        </p:nvSpPr>
        <p:spPr>
          <a:xfrm>
            <a:off x="9985530" y="6165855"/>
            <a:ext cx="138611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5890402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114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An event must indicate several pieces of information:</a:t>
            </a:r>
          </a:p>
          <a:p>
            <a:pPr lvl="1"/>
            <a:r>
              <a:rPr lang="en-US" dirty="0" smtClean="0"/>
              <a:t>Identification of the context generating the event and when the event was generated.</a:t>
            </a:r>
          </a:p>
          <a:p>
            <a:pPr lvl="2"/>
            <a:r>
              <a:rPr lang="en-US" dirty="0" smtClean="0"/>
              <a:t>The request that was being processed.</a:t>
            </a:r>
          </a:p>
          <a:p>
            <a:pPr lvl="2"/>
            <a:r>
              <a:rPr lang="en-US" dirty="0" smtClean="0"/>
              <a:t>The result of the processing of the request.</a:t>
            </a:r>
          </a:p>
          <a:p>
            <a:pPr lvl="2" indent="0">
              <a:buNone/>
            </a:pPr>
            <a:endParaRPr lang="en-US" dirty="0"/>
          </a:p>
          <a:p>
            <a:pPr marL="0" lvl="2" indent="0">
              <a:buNone/>
            </a:pPr>
            <a:r>
              <a:rPr lang="en-US" dirty="0"/>
              <a:t>The event stream needs to contain all of the information to be able to recreate the aggregate.</a:t>
            </a:r>
          </a:p>
          <a:p>
            <a:pPr marL="457200" lvl="2">
              <a:buFont typeface="Arial" panose="020B0604020202020204" pitchFamily="34" charset="0"/>
              <a:buChar char="•"/>
            </a:pPr>
            <a:endParaRPr lang="en-US" dirty="0" smtClean="0"/>
          </a:p>
        </p:txBody>
      </p:sp>
      <p:sp>
        <p:nvSpPr>
          <p:cNvPr id="3" name="Title 2"/>
          <p:cNvSpPr>
            <a:spLocks noGrp="1"/>
          </p:cNvSpPr>
          <p:nvPr>
            <p:ph type="title"/>
          </p:nvPr>
        </p:nvSpPr>
        <p:spPr/>
        <p:txBody>
          <a:bodyPr/>
          <a:lstStyle/>
          <a:p>
            <a:r>
              <a:rPr lang="en-US" dirty="0" smtClean="0"/>
              <a:t>Content of Events</a:t>
            </a:r>
            <a:endParaRPr lang="en-US" dirty="0"/>
          </a:p>
        </p:txBody>
      </p:sp>
      <p:sp>
        <p:nvSpPr>
          <p:cNvPr id="22" name="Oval 21" title="Section circle"/>
          <p:cNvSpPr/>
          <p:nvPr/>
        </p:nvSpPr>
        <p:spPr>
          <a:xfrm>
            <a:off x="1144228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32640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121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10978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9819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867612"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1556588" y="279400"/>
            <a:ext cx="88900" cy="88900"/>
          </a:xfrm>
          <a:prstGeom prst="ellipse">
            <a:avLst/>
          </a:prstGeom>
          <a:solidFill>
            <a:srgbClr val="009FDB"/>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Rectangle 12"/>
          <p:cNvSpPr/>
          <p:nvPr/>
        </p:nvSpPr>
        <p:spPr>
          <a:xfrm>
            <a:off x="9985530" y="6165855"/>
            <a:ext cx="1386114"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117246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115</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4659358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49400758"/>
              </p:ext>
            </p:extLst>
          </p:nvPr>
        </p:nvGraphicFramePr>
        <p:xfrm>
          <a:off x="488897" y="2001058"/>
          <a:ext cx="11211106" cy="31343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Events are generated whenever an aggregate state changes.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Events should not be retained by the context.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a:t>
                      </a:r>
                      <a:r>
                        <a:rPr lang="en-US" baseline="0" dirty="0" smtClean="0"/>
                        <a:t> context sends events directly to other contexts.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event name should reflect the past tense version of the request that generated it.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Events should not include the request or the results of the processing, indication that the processing was done is enough.</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Events should be distributed through some form of publish-subscribe event stream.</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Events are used to implement eventual consistency and may trigger additional events in subsequent contexts.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732259" y="1289639"/>
            <a:ext cx="1000274" cy="461665"/>
          </a:xfrm>
          <a:prstGeom prst="rect">
            <a:avLst/>
          </a:prstGeom>
          <a:noFill/>
        </p:spPr>
        <p:txBody>
          <a:bodyPr wrap="non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72334" y="71149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4337701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117</a:t>
            </a:fld>
            <a:r>
              <a:rPr lang="en-US" smtClean="0"/>
              <a:t> </a:t>
            </a:r>
            <a:endParaRPr lang="en-US" dirty="0"/>
          </a:p>
        </p:txBody>
      </p:sp>
      <p:sp>
        <p:nvSpPr>
          <p:cNvPr id="4" name="Title 3"/>
          <p:cNvSpPr>
            <a:spLocks noGrp="1"/>
          </p:cNvSpPr>
          <p:nvPr>
            <p:ph type="title"/>
          </p:nvPr>
        </p:nvSpPr>
        <p:spPr/>
        <p:txBody>
          <a:bodyPr/>
          <a:lstStyle/>
          <a:p>
            <a:r>
              <a:rPr lang="en-US" dirty="0" smtClean="0"/>
              <a:t>Recap</a:t>
            </a:r>
            <a:endParaRPr lang="en-US"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8332" y="302063"/>
            <a:ext cx="8817974" cy="6196942"/>
          </a:xfrm>
          <a:prstGeom prst="rect">
            <a:avLst/>
          </a:prstGeom>
        </p:spPr>
      </p:pic>
    </p:spTree>
    <p:extLst>
      <p:ext uri="{BB962C8B-B14F-4D97-AF65-F5344CB8AC3E}">
        <p14:creationId xmlns:p14="http://schemas.microsoft.com/office/powerpoint/2010/main" val="384031902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Answers to Exercises</a:t>
            </a:r>
            <a:endParaRPr lang="en-US" dirty="0"/>
          </a:p>
        </p:txBody>
      </p:sp>
      <p:sp>
        <p:nvSpPr>
          <p:cNvPr id="2" name="Slide Number Placeholder 1"/>
          <p:cNvSpPr>
            <a:spLocks noGrp="1"/>
          </p:cNvSpPr>
          <p:nvPr>
            <p:ph type="sldNum" sz="quarter" idx="4294967295"/>
          </p:nvPr>
        </p:nvSpPr>
        <p:spPr>
          <a:xfrm>
            <a:off x="1522413" y="6397626"/>
            <a:ext cx="220663" cy="225425"/>
          </a:xfrm>
        </p:spPr>
        <p:txBody>
          <a:bodyPr/>
          <a:lstStyle/>
          <a:p>
            <a:pPr>
              <a:defRPr/>
            </a:pPr>
            <a:fld id="{F98AD551-1896-6D44-B0B1-213AAAED08DA}" type="slidenum">
              <a:rPr lang="en-US" smtClean="0"/>
              <a:pPr>
                <a:defRPr/>
              </a:pPr>
              <a:t>118</a:t>
            </a:fld>
            <a:r>
              <a:rPr lang="en-US" smtClean="0"/>
              <a:t> </a:t>
            </a:r>
            <a:endParaRPr lang="en-US" dirty="0"/>
          </a:p>
        </p:txBody>
      </p:sp>
    </p:spTree>
    <p:extLst>
      <p:ext uri="{BB962C8B-B14F-4D97-AF65-F5344CB8AC3E}">
        <p14:creationId xmlns:p14="http://schemas.microsoft.com/office/powerpoint/2010/main" val="316023134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6222415"/>
              </p:ext>
            </p:extLst>
          </p:nvPr>
        </p:nvGraphicFramePr>
        <p:xfrm>
          <a:off x="522586" y="1252799"/>
          <a:ext cx="10578496" cy="5166360"/>
        </p:xfrm>
        <a:graphic>
          <a:graphicData uri="http://schemas.openxmlformats.org/drawingml/2006/table">
            <a:tbl>
              <a:tblPr firstRow="1" bandRow="1">
                <a:tableStyleId>{5940675A-B579-460E-94D1-54222C63F5DA}</a:tableStyleId>
              </a:tblPr>
              <a:tblGrid>
                <a:gridCol w="9497714"/>
                <a:gridCol w="1080782"/>
              </a:tblGrid>
              <a:tr h="723255">
                <a:tc>
                  <a:txBody>
                    <a:bodyPr/>
                    <a:lstStyle/>
                    <a:p>
                      <a:r>
                        <a:rPr lang="en-US" sz="1300" b="1" kern="1200" dirty="0" smtClean="0">
                          <a:solidFill>
                            <a:schemeClr val="tx1"/>
                          </a:solidFill>
                          <a:latin typeface="+mn-lt"/>
                          <a:ea typeface="+mn-ea"/>
                          <a:cs typeface="+mn-cs"/>
                        </a:rPr>
                        <a:t>Domain-driven design seeks to make everyone developers.</a:t>
                      </a:r>
                    </a:p>
                    <a:p>
                      <a:pPr marL="228600" indent="-228600" algn="l" defTabSz="457200" rtl="0" eaLnBrk="1" latinLnBrk="0" hangingPunct="1"/>
                      <a:r>
                        <a:rPr lang="en-US" sz="1300" b="1" i="1" kern="1200" dirty="0" smtClean="0">
                          <a:solidFill>
                            <a:schemeClr val="tx2"/>
                          </a:solidFill>
                          <a:latin typeface="+mn-lt"/>
                          <a:ea typeface="+mn-ea"/>
                          <a:cs typeface="+mn-cs"/>
                        </a:rPr>
                        <a:t>No, DDD seeks to accumulate knowledge about the domain as fast as possible and only to the detail needed to allow for complete understanding by everyone.  It is important to use a common, ubiquitous language within each context and to define that language in terms of the business domain so that analysts, SMEs, developers, and customers all understand the concepts the same way.</a:t>
                      </a:r>
                      <a:endParaRPr lang="en-US" sz="13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False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5313">
                <a:tc>
                  <a:txBody>
                    <a:bodyPr/>
                    <a:lstStyle/>
                    <a:p>
                      <a:r>
                        <a:rPr lang="en-US" sz="1300" b="1" kern="1200" dirty="0" smtClean="0">
                          <a:solidFill>
                            <a:schemeClr val="tx1"/>
                          </a:solidFill>
                          <a:latin typeface="+mn-lt"/>
                          <a:ea typeface="+mn-ea"/>
                          <a:cs typeface="+mn-cs"/>
                        </a:rPr>
                        <a:t>Domain-driven design focuses on the data model.</a:t>
                      </a:r>
                    </a:p>
                    <a:p>
                      <a:pPr marL="228600" indent="-228600" algn="l" defTabSz="457200" rtl="0" eaLnBrk="1" latinLnBrk="0" hangingPunct="1"/>
                      <a:r>
                        <a:rPr lang="en-US" sz="1300" b="1" i="1" kern="1200" dirty="0" smtClean="0">
                          <a:solidFill>
                            <a:schemeClr val="tx2"/>
                          </a:solidFill>
                          <a:latin typeface="+mn-lt"/>
                          <a:ea typeface="+mn-ea"/>
                          <a:cs typeface="+mn-cs"/>
                        </a:rPr>
                        <a:t>No, DDD focuses on the business domain, specifically the actions, operations, and events that take place in the business domain.  Data modeling (in the form of entities and aggregates) is a consequence of the domain design.</a:t>
                      </a:r>
                      <a:endParaRPr lang="en-US" sz="13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False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3290">
                <a:tc>
                  <a:txBody>
                    <a:bodyPr/>
                    <a:lstStyle/>
                    <a:p>
                      <a:r>
                        <a:rPr lang="en-US" sz="1300" b="1" kern="1200" dirty="0" smtClean="0">
                          <a:solidFill>
                            <a:schemeClr val="tx1"/>
                          </a:solidFill>
                          <a:latin typeface="+mn-lt"/>
                          <a:ea typeface="+mn-ea"/>
                          <a:cs typeface="+mn-cs"/>
                        </a:rPr>
                        <a:t>A domain is a sphere of knowledge or activities.</a:t>
                      </a:r>
                      <a:endParaRPr lang="en-US" sz="13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True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7855">
                <a:tc>
                  <a:txBody>
                    <a:bodyPr/>
                    <a:lstStyle/>
                    <a:p>
                      <a:r>
                        <a:rPr lang="en-US" sz="1300" b="1" kern="1200" dirty="0" smtClean="0">
                          <a:solidFill>
                            <a:schemeClr val="tx1"/>
                          </a:solidFill>
                          <a:latin typeface="+mn-lt"/>
                          <a:ea typeface="+mn-ea"/>
                          <a:cs typeface="+mn-cs"/>
                        </a:rPr>
                        <a:t>The domain model is represented by the set of documents and diagrams that describe it.</a:t>
                      </a:r>
                      <a:endParaRPr lang="en-US" sz="13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True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2680">
                <a:tc>
                  <a:txBody>
                    <a:bodyPr/>
                    <a:lstStyle/>
                    <a:p>
                      <a:r>
                        <a:rPr lang="en-US" sz="1300" b="1" kern="1200" dirty="0" smtClean="0">
                          <a:solidFill>
                            <a:schemeClr val="tx1"/>
                          </a:solidFill>
                          <a:latin typeface="+mn-lt"/>
                          <a:ea typeface="+mn-ea"/>
                          <a:cs typeface="+mn-cs"/>
                        </a:rPr>
                        <a:t>A business domain will only have one context.</a:t>
                      </a:r>
                    </a:p>
                    <a:p>
                      <a:r>
                        <a:rPr lang="en-US" sz="1300" b="1" i="1" kern="1200" dirty="0" smtClean="0">
                          <a:solidFill>
                            <a:schemeClr val="tx2"/>
                          </a:solidFill>
                          <a:latin typeface="+mn-lt"/>
                          <a:ea typeface="+mn-ea"/>
                          <a:cs typeface="+mn-cs"/>
                        </a:rPr>
                        <a:t>No, a business domain usually has many contexts.</a:t>
                      </a:r>
                      <a:endParaRPr lang="en-US" sz="13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False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6970">
                <a:tc>
                  <a:txBody>
                    <a:bodyPr/>
                    <a:lstStyle/>
                    <a:p>
                      <a:r>
                        <a:rPr lang="en-US" sz="1300" b="1" kern="1200" dirty="0" smtClean="0">
                          <a:solidFill>
                            <a:schemeClr val="tx1"/>
                          </a:solidFill>
                          <a:latin typeface="+mn-lt"/>
                          <a:ea typeface="+mn-ea"/>
                          <a:cs typeface="+mn-cs"/>
                        </a:rPr>
                        <a:t>The bounded context should be shared by multiple teams.</a:t>
                      </a:r>
                    </a:p>
                    <a:p>
                      <a:r>
                        <a:rPr lang="en-US" sz="1300" b="1" i="1" kern="1200" dirty="0" smtClean="0">
                          <a:solidFill>
                            <a:schemeClr val="tx2"/>
                          </a:solidFill>
                          <a:latin typeface="+mn-lt"/>
                          <a:ea typeface="+mn-ea"/>
                          <a:cs typeface="+mn-cs"/>
                        </a:rPr>
                        <a:t>No, a bounded context needs to be consistent over time.  It is best managed and developed by a single team.</a:t>
                      </a:r>
                      <a:endParaRPr lang="en-US" sz="13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False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6970">
                <a:tc>
                  <a:txBody>
                    <a:bodyPr/>
                    <a:lstStyle/>
                    <a:p>
                      <a:r>
                        <a:rPr lang="en-US" sz="1300" b="1" i="1" kern="1200" dirty="0" smtClean="0">
                          <a:solidFill>
                            <a:schemeClr val="tx1"/>
                          </a:solidFill>
                          <a:latin typeface="+mn-lt"/>
                          <a:ea typeface="+mn-ea"/>
                          <a:cs typeface="+mn-cs"/>
                        </a:rPr>
                        <a:t>The ubiquitous language need only be used by SMEs and analysts.</a:t>
                      </a:r>
                    </a:p>
                    <a:p>
                      <a:r>
                        <a:rPr lang="en-US" sz="1300" b="1" i="1" kern="1200" dirty="0" smtClean="0">
                          <a:solidFill>
                            <a:schemeClr val="tx2"/>
                          </a:solidFill>
                          <a:latin typeface="+mn-lt"/>
                          <a:ea typeface="+mn-ea"/>
                          <a:cs typeface="+mn-cs"/>
                        </a:rPr>
                        <a:t>No, the ubiquitous language needs to be used by everyone, everywhere.</a:t>
                      </a:r>
                      <a:endParaRPr lang="en-US" sz="13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False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1035">
                <a:tc>
                  <a:txBody>
                    <a:bodyPr/>
                    <a:lstStyle/>
                    <a:p>
                      <a:r>
                        <a:rPr lang="en-US" sz="1300" b="1" kern="1200" dirty="0" smtClean="0">
                          <a:solidFill>
                            <a:schemeClr val="tx1"/>
                          </a:solidFill>
                          <a:latin typeface="+mn-lt"/>
                          <a:ea typeface="+mn-ea"/>
                          <a:cs typeface="+mn-cs"/>
                        </a:rPr>
                        <a:t>The ubiquitous language is made up during analysis.</a:t>
                      </a:r>
                    </a:p>
                    <a:p>
                      <a:pPr marL="228600" indent="-228600" algn="l" defTabSz="457200" rtl="0" eaLnBrk="1" latinLnBrk="0" hangingPunct="1"/>
                      <a:r>
                        <a:rPr lang="en-US" sz="1300" b="1" i="1" kern="1200" dirty="0" smtClean="0">
                          <a:solidFill>
                            <a:schemeClr val="tx2"/>
                          </a:solidFill>
                          <a:latin typeface="+mn-lt"/>
                          <a:ea typeface="+mn-ea"/>
                          <a:cs typeface="+mn-cs"/>
                        </a:rPr>
                        <a:t>No, the ubiquitous language is not “made up”.  It is the same language of the SMEs.  It also comes from the entire lifecycle of the development activities.  It is an ever-evolving language.</a:t>
                      </a:r>
                      <a:endParaRPr lang="en-US" sz="13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False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7560">
                <a:tc>
                  <a:txBody>
                    <a:bodyPr/>
                    <a:lstStyle/>
                    <a:p>
                      <a:r>
                        <a:rPr lang="en-US" sz="1300" b="1" kern="1200" dirty="0" smtClean="0">
                          <a:solidFill>
                            <a:schemeClr val="tx1"/>
                          </a:solidFill>
                          <a:latin typeface="+mn-lt"/>
                          <a:ea typeface="+mn-ea"/>
                          <a:cs typeface="+mn-cs"/>
                        </a:rPr>
                        <a:t>Context Mapping represents the exchange of information between contexts.</a:t>
                      </a:r>
                      <a:endParaRPr lang="en-US" sz="13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True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2160">
                <a:tc>
                  <a:txBody>
                    <a:bodyPr/>
                    <a:lstStyle/>
                    <a:p>
                      <a:r>
                        <a:rPr lang="en-US" sz="1300" b="1" kern="1200" dirty="0" smtClean="0">
                          <a:solidFill>
                            <a:schemeClr val="tx1"/>
                          </a:solidFill>
                          <a:latin typeface="+mn-lt"/>
                          <a:ea typeface="+mn-ea"/>
                          <a:cs typeface="+mn-cs"/>
                        </a:rPr>
                        <a:t>Aggregates are the fundamental concepts of information in a context.</a:t>
                      </a:r>
                      <a:endParaRPr lang="en-US" sz="13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True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5960">
                <a:tc>
                  <a:txBody>
                    <a:bodyPr/>
                    <a:lstStyle/>
                    <a:p>
                      <a:r>
                        <a:rPr lang="en-US" sz="1300" b="1" kern="1200" dirty="0" smtClean="0">
                          <a:solidFill>
                            <a:schemeClr val="tx1"/>
                          </a:solidFill>
                          <a:latin typeface="+mn-lt"/>
                          <a:ea typeface="+mn-ea"/>
                          <a:cs typeface="+mn-cs"/>
                        </a:rPr>
                        <a:t>Events are generated when an aggregate is changed.</a:t>
                      </a:r>
                      <a:endParaRPr lang="en-US" sz="13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1" kern="1200" dirty="0" smtClean="0">
                          <a:solidFill>
                            <a:schemeClr val="tx1"/>
                          </a:solidFill>
                          <a:latin typeface="+mn-lt"/>
                          <a:ea typeface="+mn-ea"/>
                          <a:cs typeface="+mn-cs"/>
                        </a:rPr>
                        <a:t>True</a:t>
                      </a:r>
                      <a:endParaRPr lang="en-US" sz="13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634525" y="791134"/>
            <a:ext cx="6893422"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Domain Driven Design / DDD </a:t>
            </a: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833751" y="13370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49195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ded Corner 8"/>
          <p:cNvSpPr/>
          <p:nvPr/>
        </p:nvSpPr>
        <p:spPr>
          <a:xfrm>
            <a:off x="6844408" y="4026319"/>
            <a:ext cx="1578543" cy="1703672"/>
          </a:xfrm>
          <a:prstGeom prst="foldedCorner">
            <a:avLst>
              <a:gd name="adj" fmla="val 24594"/>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b="1" dirty="0"/>
              <a:t>Diagram or Document</a:t>
            </a:r>
          </a:p>
        </p:txBody>
      </p:sp>
      <p:sp>
        <p:nvSpPr>
          <p:cNvPr id="8" name="Folded Corner 7"/>
          <p:cNvSpPr/>
          <p:nvPr/>
        </p:nvSpPr>
        <p:spPr>
          <a:xfrm>
            <a:off x="6642278" y="4228449"/>
            <a:ext cx="1578543" cy="1703672"/>
          </a:xfrm>
          <a:prstGeom prst="foldedCorner">
            <a:avLst>
              <a:gd name="adj" fmla="val 24594"/>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b="1" dirty="0"/>
              <a:t>Diagram or Document</a:t>
            </a:r>
          </a:p>
        </p:txBody>
      </p:sp>
      <p:sp>
        <p:nvSpPr>
          <p:cNvPr id="7" name="Folded Corner 6"/>
          <p:cNvSpPr/>
          <p:nvPr/>
        </p:nvSpPr>
        <p:spPr>
          <a:xfrm>
            <a:off x="6440148" y="4430579"/>
            <a:ext cx="1578543" cy="1703672"/>
          </a:xfrm>
          <a:prstGeom prst="foldedCorner">
            <a:avLst>
              <a:gd name="adj" fmla="val 24594"/>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b="1" dirty="0"/>
              <a:t>Diagram or Document</a:t>
            </a:r>
          </a:p>
        </p:txBody>
      </p:sp>
      <p:sp>
        <p:nvSpPr>
          <p:cNvPr id="2" name="Slide Number Placeholder 1"/>
          <p:cNvSpPr>
            <a:spLocks noGrp="1"/>
          </p:cNvSpPr>
          <p:nvPr>
            <p:ph type="sldNum" sz="quarter" idx="11"/>
          </p:nvPr>
        </p:nvSpPr>
        <p:spPr>
          <a:xfrm>
            <a:off x="-320399" y="6398261"/>
            <a:ext cx="294066" cy="224790"/>
          </a:xfrm>
        </p:spPr>
        <p:txBody>
          <a:bodyPr/>
          <a:lstStyle/>
          <a:p>
            <a:pPr>
              <a:defRPr/>
            </a:pPr>
            <a:fld id="{F98AD551-1896-6D44-B0B1-213AAAED08DA}" type="slidenum">
              <a:rPr lang="en-US" b="1" smtClean="0"/>
              <a:pPr>
                <a:defRPr/>
              </a:pPr>
              <a:t>12</a:t>
            </a:fld>
            <a:r>
              <a:rPr lang="en-US" b="1" smtClean="0"/>
              <a:t> </a:t>
            </a:r>
            <a:endParaRPr lang="en-US" b="1" dirty="0"/>
          </a:p>
        </p:txBody>
      </p:sp>
      <p:sp>
        <p:nvSpPr>
          <p:cNvPr id="4" name="Content Placeholder 3"/>
          <p:cNvSpPr>
            <a:spLocks noGrp="1"/>
          </p:cNvSpPr>
          <p:nvPr>
            <p:ph type="body" sz="quarter" idx="13"/>
          </p:nvPr>
        </p:nvSpPr>
        <p:spPr>
          <a:prstGeom prst="rect">
            <a:avLst/>
          </a:prstGeom>
        </p:spPr>
        <p:txBody>
          <a:bodyPr/>
          <a:lstStyle/>
          <a:p>
            <a:r>
              <a:rPr lang="en-US" dirty="0" smtClean="0"/>
              <a:t>The </a:t>
            </a:r>
            <a:r>
              <a:rPr lang="en-US" b="1" dirty="0" smtClean="0"/>
              <a:t>DOMAIN MODEL </a:t>
            </a:r>
            <a:r>
              <a:rPr lang="en-US" dirty="0" smtClean="0"/>
              <a:t>is the simplification of the domain for the purposes of developing a product</a:t>
            </a:r>
          </a:p>
          <a:p>
            <a:pPr lvl="2"/>
            <a:r>
              <a:rPr lang="en-US" dirty="0" smtClean="0"/>
              <a:t>There is no single artifact called the “domain model.”</a:t>
            </a:r>
          </a:p>
          <a:p>
            <a:pPr lvl="3"/>
            <a:r>
              <a:rPr lang="en-US" dirty="0" smtClean="0"/>
              <a:t>The domain model is the knowledge that is gained during analysis.</a:t>
            </a:r>
          </a:p>
          <a:p>
            <a:pPr lvl="3"/>
            <a:r>
              <a:rPr lang="en-US" dirty="0" smtClean="0"/>
              <a:t>The </a:t>
            </a:r>
            <a:r>
              <a:rPr lang="en-US" dirty="0"/>
              <a:t>domain model is </a:t>
            </a:r>
            <a:r>
              <a:rPr lang="en-US" dirty="0" smtClean="0"/>
              <a:t>the result of all selections, simplifications, and abstractions applied to the business domain in order to understand the needed solution.</a:t>
            </a:r>
          </a:p>
          <a:p>
            <a:pPr lvl="3"/>
            <a:r>
              <a:rPr lang="en-US" dirty="0"/>
              <a:t>The domain model is </a:t>
            </a:r>
            <a:r>
              <a:rPr lang="en-US" dirty="0" smtClean="0"/>
              <a:t>represented in the diagrams and documentation produced.</a:t>
            </a:r>
            <a:endParaRPr lang="en-US" dirty="0"/>
          </a:p>
        </p:txBody>
      </p:sp>
      <p:sp>
        <p:nvSpPr>
          <p:cNvPr id="3" name="Title 2"/>
          <p:cNvSpPr>
            <a:spLocks noGrp="1"/>
          </p:cNvSpPr>
          <p:nvPr>
            <p:ph type="title"/>
          </p:nvPr>
        </p:nvSpPr>
        <p:spPr/>
        <p:txBody>
          <a:bodyPr/>
          <a:lstStyle/>
          <a:p>
            <a:r>
              <a:rPr lang="en-US" dirty="0" smtClean="0"/>
              <a:t>Domain Model</a:t>
            </a:r>
            <a:endParaRPr lang="en-US" dirty="0"/>
          </a:p>
        </p:txBody>
      </p:sp>
      <p:sp>
        <p:nvSpPr>
          <p:cNvPr id="5" name="Cloud 4"/>
          <p:cNvSpPr/>
          <p:nvPr/>
        </p:nvSpPr>
        <p:spPr>
          <a:xfrm>
            <a:off x="1550749" y="4071321"/>
            <a:ext cx="2627463" cy="2265061"/>
          </a:xfrm>
          <a:prstGeom prst="clou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t>Business Domain</a:t>
            </a:r>
          </a:p>
        </p:txBody>
      </p:sp>
      <p:sp>
        <p:nvSpPr>
          <p:cNvPr id="6" name="Folded Corner 5"/>
          <p:cNvSpPr/>
          <p:nvPr/>
        </p:nvSpPr>
        <p:spPr>
          <a:xfrm>
            <a:off x="6238018" y="4632709"/>
            <a:ext cx="1578543" cy="1703672"/>
          </a:xfrm>
          <a:prstGeom prst="foldedCorner">
            <a:avLst>
              <a:gd name="adj" fmla="val 24594"/>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b="1" dirty="0" smtClean="0"/>
              <a:t>Different Aspects </a:t>
            </a:r>
          </a:p>
          <a:p>
            <a:pPr algn="ctr"/>
            <a:r>
              <a:rPr lang="en-US" b="1" dirty="0" smtClean="0"/>
              <a:t>of the </a:t>
            </a:r>
          </a:p>
          <a:p>
            <a:pPr algn="ctr"/>
            <a:r>
              <a:rPr lang="en-US" b="1" dirty="0" smtClean="0"/>
              <a:t>Domain Model</a:t>
            </a:r>
            <a:endParaRPr lang="en-US" b="1" dirty="0"/>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7710" y="4957803"/>
            <a:ext cx="1960308" cy="649224"/>
          </a:xfrm>
          <a:prstGeom prst="rect">
            <a:avLst/>
          </a:prstGeom>
        </p:spPr>
      </p:pic>
      <p:sp>
        <p:nvSpPr>
          <p:cNvPr id="11" name="TextBox 10"/>
          <p:cNvSpPr txBox="1"/>
          <p:nvPr/>
        </p:nvSpPr>
        <p:spPr>
          <a:xfrm>
            <a:off x="6086532" y="3451777"/>
            <a:ext cx="2741071" cy="215444"/>
          </a:xfrm>
          <a:prstGeom prst="rect">
            <a:avLst/>
          </a:prstGeom>
          <a:noFill/>
          <a:ln>
            <a:noFill/>
          </a:ln>
        </p:spPr>
        <p:txBody>
          <a:bodyPr wrap="none" lIns="0" tIns="0" rIns="0" bIns="0" rtlCol="0">
            <a:spAutoFit/>
          </a:bodyPr>
          <a:lstStyle/>
          <a:p>
            <a:r>
              <a:rPr lang="en-US" sz="1400" b="1" dirty="0">
                <a:solidFill>
                  <a:schemeClr val="tx2"/>
                </a:solidFill>
              </a:rPr>
              <a:t>Representation of the domain model</a:t>
            </a:r>
          </a:p>
        </p:txBody>
      </p:sp>
      <p:sp>
        <p:nvSpPr>
          <p:cNvPr id="12" name="Left Brace 11"/>
          <p:cNvSpPr/>
          <p:nvPr/>
        </p:nvSpPr>
        <p:spPr>
          <a:xfrm rot="5400000">
            <a:off x="7207322" y="2631141"/>
            <a:ext cx="288758" cy="2431258"/>
          </a:xfrm>
          <a:prstGeom prst="leftBrace">
            <a:avLst>
              <a:gd name="adj1" fmla="val 51666"/>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a:p>
        </p:txBody>
      </p:sp>
      <p:sp>
        <p:nvSpPr>
          <p:cNvPr id="13" name="TextBox 12"/>
          <p:cNvSpPr txBox="1"/>
          <p:nvPr/>
        </p:nvSpPr>
        <p:spPr>
          <a:xfrm>
            <a:off x="4718176" y="5506905"/>
            <a:ext cx="1221458" cy="861774"/>
          </a:xfrm>
          <a:prstGeom prst="rect">
            <a:avLst/>
          </a:prstGeom>
          <a:noFill/>
          <a:ln>
            <a:noFill/>
          </a:ln>
        </p:spPr>
        <p:txBody>
          <a:bodyPr wrap="square" lIns="0" tIns="0" rIns="0" bIns="0" rtlCol="0">
            <a:spAutoFit/>
          </a:bodyPr>
          <a:lstStyle/>
          <a:p>
            <a:r>
              <a:rPr lang="en-US" sz="1400" b="1" dirty="0">
                <a:solidFill>
                  <a:schemeClr val="tx2"/>
                </a:solidFill>
              </a:rPr>
              <a:t>Filtering, selection, simplification, abstraction</a:t>
            </a:r>
          </a:p>
        </p:txBody>
      </p:sp>
      <p:sp>
        <p:nvSpPr>
          <p:cNvPr id="64" name="Oval 63"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5" name="Oval 64"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6" name="Oval 65"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7" name="Oval 66"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8" name="Oval 67"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9" name="Oval 68"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0" name="Oval 69"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1" name="Oval 70"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2" name="Oval 71"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3" name="Oval 72"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4" name="Oval 73" title="Section circle"/>
          <p:cNvSpPr/>
          <p:nvPr/>
        </p:nvSpPr>
        <p:spPr>
          <a:xfrm>
            <a:off x="1032627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5" name="Oval 74" title="Section circle"/>
          <p:cNvSpPr/>
          <p:nvPr/>
        </p:nvSpPr>
        <p:spPr>
          <a:xfrm>
            <a:off x="1021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6" name="Oval 75"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7" name="Oval 76"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8" name="Oval 77"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9" name="Oval 78"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0" name="Oval 79"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1" name="Oval 80"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2" name="Oval 81"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Rectangle 3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688844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9149533"/>
              </p:ext>
            </p:extLst>
          </p:nvPr>
        </p:nvGraphicFramePr>
        <p:xfrm>
          <a:off x="490939" y="1207190"/>
          <a:ext cx="10704620" cy="4844520"/>
        </p:xfrm>
        <a:graphic>
          <a:graphicData uri="http://schemas.openxmlformats.org/drawingml/2006/table">
            <a:tbl>
              <a:tblPr firstRow="1" bandRow="1">
                <a:tableStyleId>{5940675A-B579-460E-94D1-54222C63F5DA}</a:tableStyleId>
              </a:tblPr>
              <a:tblGrid>
                <a:gridCol w="9653586"/>
                <a:gridCol w="1051034"/>
              </a:tblGrid>
              <a:tr h="603454">
                <a:tc>
                  <a:txBody>
                    <a:bodyPr/>
                    <a:lstStyle/>
                    <a:p>
                      <a:r>
                        <a:rPr lang="en-US" sz="1400" b="1" kern="1200" dirty="0" smtClean="0">
                          <a:solidFill>
                            <a:schemeClr val="tx1"/>
                          </a:solidFill>
                          <a:latin typeface="+mn-lt"/>
                          <a:ea typeface="+mn-ea"/>
                          <a:cs typeface="+mn-cs"/>
                        </a:rPr>
                        <a:t>UML diagrams cannot be drawn by hand.</a:t>
                      </a:r>
                    </a:p>
                    <a:p>
                      <a:pPr marL="228600" indent="-228600" algn="l" defTabSz="457200" rtl="0" eaLnBrk="1" latinLnBrk="0" hangingPunct="1"/>
                      <a:r>
                        <a:rPr lang="en-US" sz="1400" b="1" i="1" kern="1200" dirty="0" smtClean="0">
                          <a:solidFill>
                            <a:schemeClr val="tx2"/>
                          </a:solidFill>
                          <a:latin typeface="+mn-lt"/>
                          <a:ea typeface="+mn-ea"/>
                          <a:cs typeface="+mn-cs"/>
                        </a:rPr>
                        <a:t>False.  UML was specifically designed to be easy to draw by hand or by using tools.  It can be used in meetings on whiteboards, on paper, or by using software tools.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9620">
                <a:tc>
                  <a:txBody>
                    <a:bodyPr/>
                    <a:lstStyle/>
                    <a:p>
                      <a:r>
                        <a:rPr lang="en-US" sz="1400" b="1" kern="1200" dirty="0" smtClean="0">
                          <a:solidFill>
                            <a:schemeClr val="tx1"/>
                          </a:solidFill>
                          <a:latin typeface="+mn-lt"/>
                          <a:ea typeface="+mn-ea"/>
                          <a:cs typeface="+mn-cs"/>
                        </a:rPr>
                        <a:t>UML diagrams are organized into two groups; structural and behavioral.</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3454">
                <a:tc>
                  <a:txBody>
                    <a:bodyPr/>
                    <a:lstStyle/>
                    <a:p>
                      <a:r>
                        <a:rPr lang="en-US" sz="1400" b="1" kern="1200" dirty="0" smtClean="0">
                          <a:solidFill>
                            <a:schemeClr val="tx1"/>
                          </a:solidFill>
                          <a:latin typeface="+mn-lt"/>
                          <a:ea typeface="+mn-ea"/>
                          <a:cs typeface="+mn-cs"/>
                        </a:rPr>
                        <a:t>A class diagram shows the operation of a class over time.</a:t>
                      </a:r>
                    </a:p>
                    <a:p>
                      <a:pPr marL="228600" indent="-228600" algn="l" defTabSz="457200" rtl="0" eaLnBrk="1" latinLnBrk="0" hangingPunct="1"/>
                      <a:r>
                        <a:rPr lang="en-US" sz="1400" b="1" i="1" kern="1200" dirty="0" smtClean="0">
                          <a:solidFill>
                            <a:schemeClr val="tx2"/>
                          </a:solidFill>
                          <a:latin typeface="+mn-lt"/>
                          <a:ea typeface="+mn-ea"/>
                          <a:cs typeface="+mn-cs"/>
                        </a:rPr>
                        <a:t>No, a class diagram shows the structure and composition of a class.  A sequence or interaction diagram shows the interaction of a class with other classes to service a request over time.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9821">
                <a:tc>
                  <a:txBody>
                    <a:bodyPr/>
                    <a:lstStyle/>
                    <a:p>
                      <a:r>
                        <a:rPr lang="en-US" sz="1400" b="1" kern="1200" dirty="0" smtClean="0">
                          <a:solidFill>
                            <a:schemeClr val="tx1"/>
                          </a:solidFill>
                          <a:latin typeface="+mn-lt"/>
                          <a:ea typeface="+mn-ea"/>
                          <a:cs typeface="+mn-cs"/>
                        </a:rPr>
                        <a:t>Use cases are a good tool for analysis of a business domain.</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3454">
                <a:tc>
                  <a:txBody>
                    <a:bodyPr/>
                    <a:lstStyle/>
                    <a:p>
                      <a:r>
                        <a:rPr lang="en-US" sz="1400" b="1" kern="1200" dirty="0" smtClean="0">
                          <a:solidFill>
                            <a:schemeClr val="tx1"/>
                          </a:solidFill>
                          <a:latin typeface="+mn-lt"/>
                          <a:ea typeface="+mn-ea"/>
                          <a:cs typeface="+mn-cs"/>
                        </a:rPr>
                        <a:t>Activity diagrams show the state changes of an object over time.</a:t>
                      </a:r>
                    </a:p>
                    <a:p>
                      <a:pPr marL="228600" indent="-228600" algn="l" defTabSz="457200" rtl="0" eaLnBrk="1" latinLnBrk="0" hangingPunct="1"/>
                      <a:r>
                        <a:rPr lang="en-US" sz="1400" b="1" i="1" kern="1200" dirty="0" smtClean="0">
                          <a:solidFill>
                            <a:schemeClr val="tx2"/>
                          </a:solidFill>
                          <a:latin typeface="+mn-lt"/>
                          <a:ea typeface="+mn-ea"/>
                          <a:cs typeface="+mn-cs"/>
                        </a:rPr>
                        <a:t>No, activity diagrams are used to describe business processes or algorithms.  State diagrams show the lifecycle of a class and the stimuli that cause the state changes.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9620">
                <a:tc>
                  <a:txBody>
                    <a:bodyPr/>
                    <a:lstStyle/>
                    <a:p>
                      <a:r>
                        <a:rPr lang="en-US" sz="1400" b="1" kern="1200" dirty="0" smtClean="0">
                          <a:solidFill>
                            <a:schemeClr val="tx1"/>
                          </a:solidFill>
                          <a:latin typeface="+mn-lt"/>
                          <a:ea typeface="+mn-ea"/>
                          <a:cs typeface="+mn-cs"/>
                        </a:rPr>
                        <a:t>Activity diagrams can show the interaction between multiple parties.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3454">
                <a:tc>
                  <a:txBody>
                    <a:bodyPr/>
                    <a:lstStyle/>
                    <a:p>
                      <a:r>
                        <a:rPr lang="en-US" sz="1400" b="1" kern="1200" dirty="0" smtClean="0">
                          <a:solidFill>
                            <a:schemeClr val="tx1"/>
                          </a:solidFill>
                          <a:latin typeface="+mn-lt"/>
                          <a:ea typeface="+mn-ea"/>
                          <a:cs typeface="+mn-cs"/>
                        </a:rPr>
                        <a:t>Activity diagrams are just like flow charts.</a:t>
                      </a:r>
                    </a:p>
                    <a:p>
                      <a:pPr marL="228600" indent="-228600" algn="l" defTabSz="457200" rtl="0" eaLnBrk="1" latinLnBrk="0" hangingPunct="1"/>
                      <a:r>
                        <a:rPr lang="en-US" sz="1400" b="1" i="1" kern="1200" dirty="0" smtClean="0">
                          <a:solidFill>
                            <a:schemeClr val="tx2"/>
                          </a:solidFill>
                          <a:latin typeface="+mn-lt"/>
                          <a:ea typeface="+mn-ea"/>
                          <a:cs typeface="+mn-cs"/>
                        </a:rPr>
                        <a:t>No, activity diagrams are not flow charts.  Activity diagrams allow for multiple </a:t>
                      </a:r>
                      <a:r>
                        <a:rPr lang="en-US" sz="1400" b="1" i="1" kern="1200" dirty="0" err="1" smtClean="0">
                          <a:solidFill>
                            <a:schemeClr val="tx2"/>
                          </a:solidFill>
                          <a:latin typeface="+mn-lt"/>
                          <a:ea typeface="+mn-ea"/>
                          <a:cs typeface="+mn-cs"/>
                        </a:rPr>
                        <a:t>swimlanes</a:t>
                      </a:r>
                      <a:r>
                        <a:rPr lang="en-US" sz="1400" b="1" i="1" kern="1200" dirty="0" smtClean="0">
                          <a:solidFill>
                            <a:schemeClr val="tx2"/>
                          </a:solidFill>
                          <a:latin typeface="+mn-lt"/>
                          <a:ea typeface="+mn-ea"/>
                          <a:cs typeface="+mn-cs"/>
                        </a:rPr>
                        <a:t> to segregate different entities and show interaction, parallel processing, split and join points, and asynchronous processing.</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7221">
                <a:tc>
                  <a:txBody>
                    <a:bodyPr/>
                    <a:lstStyle/>
                    <a:p>
                      <a:r>
                        <a:rPr lang="en-US" sz="1400" b="1" kern="1200" dirty="0" smtClean="0">
                          <a:solidFill>
                            <a:schemeClr val="tx1"/>
                          </a:solidFill>
                          <a:latin typeface="+mn-lt"/>
                          <a:ea typeface="+mn-ea"/>
                          <a:cs typeface="+mn-cs"/>
                        </a:rPr>
                        <a:t>Activity diagrams can show asynchronous processes, events, and parallel processing.</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0501">
                <a:tc>
                  <a:txBody>
                    <a:bodyPr/>
                    <a:lstStyle/>
                    <a:p>
                      <a:r>
                        <a:rPr lang="en-US" sz="1400" b="1" kern="1200" dirty="0" smtClean="0">
                          <a:solidFill>
                            <a:schemeClr val="tx1"/>
                          </a:solidFill>
                          <a:latin typeface="+mn-lt"/>
                          <a:ea typeface="+mn-ea"/>
                          <a:cs typeface="+mn-cs"/>
                        </a:rPr>
                        <a:t>Sequence diagrams show the interaction between multiple classes over time for the processing of one request.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9281">
                <a:tc>
                  <a:txBody>
                    <a:bodyPr/>
                    <a:lstStyle/>
                    <a:p>
                      <a:r>
                        <a:rPr lang="en-US" sz="1400" b="1" kern="1200" dirty="0" smtClean="0">
                          <a:solidFill>
                            <a:schemeClr val="tx1"/>
                          </a:solidFill>
                          <a:latin typeface="+mn-lt"/>
                          <a:ea typeface="+mn-ea"/>
                          <a:cs typeface="+mn-cs"/>
                        </a:rPr>
                        <a:t>State diagrams show the lifecycle of an entity or concept.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426947" y="697652"/>
            <a:ext cx="6893422"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631018" y="117172"/>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14788963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2545014"/>
              </p:ext>
            </p:extLst>
          </p:nvPr>
        </p:nvGraphicFramePr>
        <p:xfrm>
          <a:off x="488897" y="2054225"/>
          <a:ext cx="11211106" cy="2946400"/>
        </p:xfrm>
        <a:graphic>
          <a:graphicData uri="http://schemas.openxmlformats.org/drawingml/2006/table">
            <a:tbl>
              <a:tblPr firstRow="1" bandRow="1">
                <a:tableStyleId>{5940675A-B579-460E-94D1-54222C63F5DA}</a:tableStyleId>
              </a:tblPr>
              <a:tblGrid>
                <a:gridCol w="10218574"/>
                <a:gridCol w="992532"/>
              </a:tblGrid>
              <a:tr h="370840">
                <a:tc>
                  <a:txBody>
                    <a:bodyPr/>
                    <a:lstStyle/>
                    <a:p>
                      <a:r>
                        <a:rPr lang="en-US" sz="1400" b="1" kern="1200" dirty="0" smtClean="0">
                          <a:solidFill>
                            <a:schemeClr val="tx1"/>
                          </a:solidFill>
                          <a:latin typeface="+mn-lt"/>
                          <a:ea typeface="+mn-ea"/>
                          <a:cs typeface="+mn-cs"/>
                        </a:rPr>
                        <a:t>All entities, aggregates, and language used in a bounded context has exactly one, and only one, definition.</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Multiple teams should work on one bounded context.</a:t>
                      </a:r>
                    </a:p>
                    <a:p>
                      <a:pPr marL="228600" indent="-228600"/>
                      <a:r>
                        <a:rPr lang="en-US" sz="1400" b="1" i="1" kern="1200" dirty="0" smtClean="0">
                          <a:solidFill>
                            <a:schemeClr val="tx2"/>
                          </a:solidFill>
                          <a:latin typeface="+mn-lt"/>
                          <a:ea typeface="+mn-ea"/>
                          <a:cs typeface="+mn-cs"/>
                        </a:rPr>
                        <a:t>No, a single team should work on a single bounded context.  Optionally, a single team may work on multiple bounded contexts, but never the other way around. </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Each bounded context has its own ubiquitous language.</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Once defined, the aggregates, entities, and the ubiquitous language of a bounded context is fixed and never changes.</a:t>
                      </a:r>
                    </a:p>
                    <a:p>
                      <a:pPr marL="228600" indent="-228600" algn="l" defTabSz="457200" rtl="0" eaLnBrk="1" latinLnBrk="0" hangingPunct="1"/>
                      <a:r>
                        <a:rPr lang="en-US" sz="1400" b="1" i="1" kern="1200" dirty="0" smtClean="0">
                          <a:solidFill>
                            <a:schemeClr val="tx2"/>
                          </a:solidFill>
                          <a:latin typeface="+mn-lt"/>
                          <a:ea typeface="+mn-ea"/>
                          <a:cs typeface="+mn-cs"/>
                        </a:rPr>
                        <a:t>No, the bounded context, aggregates, entities, and the ubiquitous language of the context should be continually refined, challenged, and improved.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Scenarios are a useful way to define the bounded context.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Scenarios can be described using use case and activity diagrams.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455850" y="1469932"/>
            <a:ext cx="6893422"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10192446"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0434830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50731831"/>
              </p:ext>
            </p:extLst>
          </p:nvPr>
        </p:nvGraphicFramePr>
        <p:xfrm>
          <a:off x="488897" y="2117285"/>
          <a:ext cx="11211106" cy="2631440"/>
        </p:xfrm>
        <a:graphic>
          <a:graphicData uri="http://schemas.openxmlformats.org/drawingml/2006/table">
            <a:tbl>
              <a:tblPr firstRow="1" bandRow="1">
                <a:tableStyleId>{5940675A-B579-460E-94D1-54222C63F5DA}</a:tableStyleId>
              </a:tblPr>
              <a:tblGrid>
                <a:gridCol w="10218573"/>
                <a:gridCol w="992533"/>
              </a:tblGrid>
              <a:tr h="370840">
                <a:tc>
                  <a:txBody>
                    <a:bodyPr/>
                    <a:lstStyle/>
                    <a:p>
                      <a:r>
                        <a:rPr lang="en-US" sz="1400" b="1" kern="1200" dirty="0" smtClean="0">
                          <a:solidFill>
                            <a:schemeClr val="tx1"/>
                          </a:solidFill>
                          <a:latin typeface="+mn-lt"/>
                          <a:ea typeface="+mn-ea"/>
                          <a:cs typeface="+mn-cs"/>
                        </a:rPr>
                        <a:t>A subdomain is a way to divide up a large or complex domain into manageable parts.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core domain represents the essential business differentiator for your domain.</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 generic subdomain should be just as important and require as much investment as your core domain.</a:t>
                      </a:r>
                    </a:p>
                    <a:p>
                      <a:pPr marL="228600" indent="-228600"/>
                      <a:r>
                        <a:rPr lang="en-US" sz="1400" b="1" i="1" kern="1200" dirty="0" smtClean="0">
                          <a:solidFill>
                            <a:schemeClr val="tx2"/>
                          </a:solidFill>
                          <a:latin typeface="+mn-lt"/>
                          <a:ea typeface="+mn-ea"/>
                          <a:cs typeface="+mn-cs"/>
                        </a:rPr>
                        <a:t>No, the purpose of a generic subdomain is the identification of some business functionality that is outside of the business core domain and which could be either developed, outsourced, or purchased.  It is not as important as the core domain and should not receive the same effort or resources.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 Legacy system that has conflicting or confused domain models and language can’t be included in a system designed using DDD.</a:t>
                      </a:r>
                    </a:p>
                    <a:p>
                      <a:pPr marL="228600" indent="-228600" algn="l" defTabSz="457200" rtl="0" eaLnBrk="1" latinLnBrk="0" hangingPunct="1"/>
                      <a:r>
                        <a:rPr lang="en-US" sz="1400" b="1" i="1" kern="1200" dirty="0" smtClean="0">
                          <a:solidFill>
                            <a:schemeClr val="tx2"/>
                          </a:solidFill>
                          <a:latin typeface="+mn-lt"/>
                          <a:ea typeface="+mn-ea"/>
                          <a:cs typeface="+mn-cs"/>
                        </a:rPr>
                        <a:t>No.  A Legacy system can be logically subdivided into subdomains, and within each subdomain a separate bounded context, ubiquitous language, and domain model defined from the Legacy system’s model.  This mapping allows you to treat these subdomains as if they were designed using DDD and to interface with them in the same way.</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781672" y="1430820"/>
            <a:ext cx="6893422"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Subdomain</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10192446" y="82759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54642355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983624786"/>
              </p:ext>
            </p:extLst>
          </p:nvPr>
        </p:nvGraphicFramePr>
        <p:xfrm>
          <a:off x="488897" y="2001670"/>
          <a:ext cx="11211106" cy="3799840"/>
        </p:xfrm>
        <a:graphic>
          <a:graphicData uri="http://schemas.openxmlformats.org/drawingml/2006/table">
            <a:tbl>
              <a:tblPr firstRow="1" bandRow="1">
                <a:tableStyleId>{5940675A-B579-460E-94D1-54222C63F5DA}</a:tableStyleId>
              </a:tblPr>
              <a:tblGrid>
                <a:gridCol w="10264868"/>
                <a:gridCol w="946238"/>
              </a:tblGrid>
              <a:tr h="370840">
                <a:tc>
                  <a:txBody>
                    <a:bodyPr/>
                    <a:lstStyle/>
                    <a:p>
                      <a:r>
                        <a:rPr lang="en-US" sz="1600" b="1" kern="1200" dirty="0" smtClean="0">
                          <a:solidFill>
                            <a:schemeClr val="tx1"/>
                          </a:solidFill>
                          <a:latin typeface="+mn-lt"/>
                          <a:ea typeface="+mn-ea"/>
                          <a:cs typeface="+mn-cs"/>
                        </a:rPr>
                        <a:t>Context mapping is the process of converting one context to another.</a:t>
                      </a:r>
                    </a:p>
                    <a:p>
                      <a:pPr marL="228600" indent="-228600" algn="l" defTabSz="457200" rtl="0" eaLnBrk="1" latinLnBrk="0" hangingPunct="1"/>
                      <a:r>
                        <a:rPr lang="en-US" sz="1400" b="1" i="1" kern="1200" dirty="0" smtClean="0">
                          <a:solidFill>
                            <a:schemeClr val="tx2"/>
                          </a:solidFill>
                          <a:latin typeface="+mn-lt"/>
                          <a:ea typeface="+mn-ea"/>
                          <a:cs typeface="+mn-cs"/>
                        </a:rPr>
                        <a:t>No, context mapping is the way that information is exchanged between contexts.  Different contexts have different models and different ubiquitous languages.  The mapping between these different representations defines how information flows from one context to another.</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Context mapping defines the way that information is exchanged between different contexts.</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The anti-corruption layer is used to prevent corruption of the upstream context data.</a:t>
                      </a:r>
                    </a:p>
                    <a:p>
                      <a:pPr marL="228600" indent="-228600" algn="l" defTabSz="457200" rtl="0" eaLnBrk="1" latinLnBrk="0" hangingPunct="1"/>
                      <a:r>
                        <a:rPr lang="en-US" sz="1400" b="1" i="1" kern="1200" dirty="0" smtClean="0">
                          <a:solidFill>
                            <a:schemeClr val="tx2"/>
                          </a:solidFill>
                          <a:latin typeface="+mn-lt"/>
                          <a:ea typeface="+mn-ea"/>
                          <a:cs typeface="+mn-cs"/>
                        </a:rPr>
                        <a:t>No.  The anti-corruption layer is implemented in the downstream context and is an approach used to protect the data model of the downstream context.</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False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Shared kernel mapping requires the contexts to maintain a common, shared model.</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The conformist mapping means that all downstream contexts must conform to the model of the upstream context.</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The Open-Host Service is designed to protect the model of the upstream context.</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b="1" kern="1200" dirty="0" smtClean="0">
                          <a:solidFill>
                            <a:schemeClr val="tx1"/>
                          </a:solidFill>
                          <a:latin typeface="+mn-lt"/>
                          <a:ea typeface="+mn-ea"/>
                          <a:cs typeface="+mn-cs"/>
                        </a:rPr>
                        <a:t>The published language mapping approach may not expose any of the domain model, and could represent all interactions using a separate abstract language.</a:t>
                      </a:r>
                      <a:endParaRPr lang="en-US" sz="16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tx1"/>
                          </a:solidFill>
                          <a:latin typeface="+mn-lt"/>
                          <a:ea typeface="+mn-ea"/>
                          <a:cs typeface="+mn-cs"/>
                        </a:rPr>
                        <a:t>True</a:t>
                      </a:r>
                      <a:endParaRPr lang="en-US" sz="16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1739630" y="1461860"/>
            <a:ext cx="6893422"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Content Mapping</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3" name="Title 2"/>
          <p:cNvSpPr>
            <a:spLocks noGrp="1"/>
          </p:cNvSpPr>
          <p:nvPr>
            <p:ph type="title"/>
          </p:nvPr>
        </p:nvSpPr>
        <p:spPr/>
        <p:txBody>
          <a:bodyPr/>
          <a:lstStyle/>
          <a:p>
            <a:r>
              <a:rPr lang="en-US" dirty="0" err="1" smtClean="0"/>
              <a:t>Excercises</a:t>
            </a:r>
            <a:endParaRPr lang="en-US" dirty="0"/>
          </a:p>
        </p:txBody>
      </p:sp>
      <p:sp>
        <p:nvSpPr>
          <p:cNvPr id="9" name="TextBox 8"/>
          <p:cNvSpPr txBox="1"/>
          <p:nvPr/>
        </p:nvSpPr>
        <p:spPr>
          <a:xfrm rot="20708730">
            <a:off x="10181935" y="884065"/>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75187859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91780226"/>
              </p:ext>
            </p:extLst>
          </p:nvPr>
        </p:nvGraphicFramePr>
        <p:xfrm>
          <a:off x="490939" y="1204500"/>
          <a:ext cx="10736151" cy="5074920"/>
        </p:xfrm>
        <a:graphic>
          <a:graphicData uri="http://schemas.openxmlformats.org/drawingml/2006/table">
            <a:tbl>
              <a:tblPr firstRow="1" bandRow="1">
                <a:tableStyleId>{5940675A-B579-460E-94D1-54222C63F5DA}</a:tableStyleId>
              </a:tblPr>
              <a:tblGrid>
                <a:gridCol w="9653586"/>
                <a:gridCol w="1082565"/>
              </a:tblGrid>
              <a:tr h="370840">
                <a:tc>
                  <a:txBody>
                    <a:bodyPr/>
                    <a:lstStyle/>
                    <a:p>
                      <a:r>
                        <a:rPr lang="en-US" sz="1400" b="1" kern="1200" dirty="0" smtClean="0">
                          <a:solidFill>
                            <a:schemeClr val="tx1"/>
                          </a:solidFill>
                          <a:latin typeface="+mn-lt"/>
                          <a:ea typeface="+mn-ea"/>
                          <a:cs typeface="+mn-cs"/>
                        </a:rPr>
                        <a:t>Entities represent the items or things of your context.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Entities must be immutable.</a:t>
                      </a:r>
                    </a:p>
                    <a:p>
                      <a:r>
                        <a:rPr lang="en-US" sz="1400" b="1" i="1" kern="1200" dirty="0" smtClean="0">
                          <a:solidFill>
                            <a:schemeClr val="tx2"/>
                          </a:solidFill>
                          <a:latin typeface="+mn-lt"/>
                          <a:ea typeface="+mn-ea"/>
                          <a:cs typeface="+mn-cs"/>
                        </a:rPr>
                        <a:t>No, entities can be immutable or mutable.  Value objects are immutable.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Aggregates represent a single concept or atomic unit in the context.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Invariants are objects that never change.</a:t>
                      </a:r>
                    </a:p>
                    <a:p>
                      <a:pPr marL="228600" indent="-228600" algn="l" defTabSz="457200" rtl="0" eaLnBrk="1" latinLnBrk="0" hangingPunct="1"/>
                      <a:r>
                        <a:rPr lang="en-US" sz="1400" b="1" i="1" kern="1200" dirty="0" smtClean="0">
                          <a:solidFill>
                            <a:schemeClr val="tx2"/>
                          </a:solidFill>
                          <a:latin typeface="+mn-lt"/>
                          <a:ea typeface="+mn-ea"/>
                          <a:cs typeface="+mn-cs"/>
                        </a:rPr>
                        <a:t>No, invariants are business rules that apply to the entities that comprise a single aggregate.  Invariants are conditions or rules where the state of one entity causes a state change of another entity in the same aggregate, and the state of those entities must always be kept in synch according to the business rules.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Aggregates should implement invariants.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Value objects have an identity. </a:t>
                      </a:r>
                    </a:p>
                    <a:p>
                      <a:pPr marL="0" algn="l" defTabSz="457200" rtl="0" eaLnBrk="1" latinLnBrk="0" hangingPunct="1"/>
                      <a:r>
                        <a:rPr lang="en-US" sz="1400" b="1" i="1" kern="1200" dirty="0" smtClean="0">
                          <a:solidFill>
                            <a:schemeClr val="tx2"/>
                          </a:solidFill>
                          <a:latin typeface="+mn-lt"/>
                          <a:ea typeface="+mn-ea"/>
                          <a:cs typeface="+mn-cs"/>
                        </a:rPr>
                        <a:t>No, entities have identity, value objects do not. </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Transactions can include more than one aggregate.</a:t>
                      </a:r>
                    </a:p>
                    <a:p>
                      <a:pPr marL="0" algn="l" defTabSz="457200" rtl="0" eaLnBrk="1" latinLnBrk="0" hangingPunct="1"/>
                      <a:r>
                        <a:rPr lang="en-US" sz="1400" b="1" i="1" kern="1200" dirty="0" smtClean="0">
                          <a:solidFill>
                            <a:schemeClr val="tx2"/>
                          </a:solidFill>
                          <a:latin typeface="+mn-lt"/>
                          <a:ea typeface="+mn-ea"/>
                          <a:cs typeface="+mn-cs"/>
                        </a:rPr>
                        <a:t>No, the aggregate is the atomic consistency unit.  A “transaction” or consistency requirement does not cross from one aggregate to another.</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Eventual consistency means that the database takes a while to process the transaction.</a:t>
                      </a:r>
                    </a:p>
                    <a:p>
                      <a:pPr marL="228600" indent="-228600" algn="l" defTabSz="457200" rtl="0" eaLnBrk="1" latinLnBrk="0" hangingPunct="1"/>
                      <a:r>
                        <a:rPr lang="en-US" sz="1400" b="1" i="1" kern="1200" dirty="0" smtClean="0">
                          <a:solidFill>
                            <a:schemeClr val="tx2"/>
                          </a:solidFill>
                          <a:latin typeface="+mn-lt"/>
                          <a:ea typeface="+mn-ea"/>
                          <a:cs typeface="+mn-cs"/>
                        </a:rPr>
                        <a:t>No, eventual consistency is a means to accomplish consistency across multiple contexts and aggregates by using a propagation of events which cause subsequent processing and eventually update all contexts to a consistent state.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Causal consistency means that the order of the events is not important.</a:t>
                      </a:r>
                    </a:p>
                    <a:p>
                      <a:pPr marL="0" algn="l" defTabSz="457200" rtl="0" eaLnBrk="1" latinLnBrk="0" hangingPunct="1"/>
                      <a:r>
                        <a:rPr lang="en-US" sz="1400" b="1" i="1" kern="1200" dirty="0" smtClean="0">
                          <a:solidFill>
                            <a:schemeClr val="tx2"/>
                          </a:solidFill>
                          <a:latin typeface="+mn-lt"/>
                          <a:ea typeface="+mn-ea"/>
                          <a:cs typeface="+mn-cs"/>
                        </a:rPr>
                        <a:t>No, causal (or cause-effect) consistency requires that the order of the events be maintained or the meaning will be changed.</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784185" y="666635"/>
            <a:ext cx="6893422"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Aggregates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614377" y="259580"/>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67616537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74263642"/>
              </p:ext>
            </p:extLst>
          </p:nvPr>
        </p:nvGraphicFramePr>
        <p:xfrm>
          <a:off x="490939" y="1697985"/>
          <a:ext cx="11211106" cy="4104640"/>
        </p:xfrm>
        <a:graphic>
          <a:graphicData uri="http://schemas.openxmlformats.org/drawingml/2006/table">
            <a:tbl>
              <a:tblPr firstRow="1" bandRow="1">
                <a:tableStyleId>{5940675A-B579-460E-94D1-54222C63F5DA}</a:tableStyleId>
              </a:tblPr>
              <a:tblGrid>
                <a:gridCol w="10311163"/>
                <a:gridCol w="899943"/>
              </a:tblGrid>
              <a:tr h="370840">
                <a:tc>
                  <a:txBody>
                    <a:bodyPr/>
                    <a:lstStyle/>
                    <a:p>
                      <a:r>
                        <a:rPr lang="en-US" sz="1400" b="1" kern="1200" dirty="0" smtClean="0">
                          <a:solidFill>
                            <a:schemeClr val="tx1"/>
                          </a:solidFill>
                          <a:latin typeface="+mn-lt"/>
                          <a:ea typeface="+mn-ea"/>
                          <a:cs typeface="+mn-cs"/>
                        </a:rPr>
                        <a:t>Events are generated whenever an aggregate state changes.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Events should not be retained by the context.</a:t>
                      </a:r>
                    </a:p>
                    <a:p>
                      <a:pPr marL="228600" indent="-228600"/>
                      <a:r>
                        <a:rPr lang="en-US" sz="1400" b="1" i="1" kern="1200" dirty="0" smtClean="0">
                          <a:solidFill>
                            <a:schemeClr val="tx2"/>
                          </a:solidFill>
                          <a:latin typeface="+mn-lt"/>
                          <a:ea typeface="+mn-ea"/>
                          <a:cs typeface="+mn-cs"/>
                        </a:rPr>
                        <a:t>No, the context should retain all events that it creates.  This event stream, taken in chronological order represents a complete history of all changes to the aggregate.</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A context sends events directly to other contexts.</a:t>
                      </a:r>
                    </a:p>
                    <a:p>
                      <a:pPr marL="228600" indent="-228600" algn="l" defTabSz="457200" rtl="0" eaLnBrk="1" latinLnBrk="0" hangingPunct="1"/>
                      <a:r>
                        <a:rPr lang="en-US" sz="1400" b="1" i="1" kern="1200" dirty="0" smtClean="0">
                          <a:solidFill>
                            <a:schemeClr val="tx2"/>
                          </a:solidFill>
                          <a:latin typeface="+mn-lt"/>
                          <a:ea typeface="+mn-ea"/>
                          <a:cs typeface="+mn-cs"/>
                        </a:rPr>
                        <a:t>No, a context should never be aware of any other contexts and should always simply publish its events to an event stream.  This allows other contexts to be added as listeners over time, allowing the system to be enhanced and additional functionality added without impacting or changing any existing contexts.</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The event name should reflect the past tense version of the request that generated it.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Events should not include the request or the results of the processing, indication that the processing was done is enough.</a:t>
                      </a:r>
                    </a:p>
                    <a:p>
                      <a:pPr marL="228600" indent="-228600" algn="l" defTabSz="457200" rtl="0" eaLnBrk="1" latinLnBrk="0" hangingPunct="1"/>
                      <a:r>
                        <a:rPr lang="en-US" sz="1400" b="1" i="1" kern="1200" dirty="0" smtClean="0">
                          <a:solidFill>
                            <a:schemeClr val="tx2"/>
                          </a:solidFill>
                          <a:latin typeface="+mn-lt"/>
                          <a:ea typeface="+mn-ea"/>
                          <a:cs typeface="+mn-cs"/>
                        </a:rPr>
                        <a:t>False, eventual consistency may require consuming contexts to perform additional processing based on the request, or the processing that was performed by the upstream context.  This means that the event should include the request and the result of the processing of that request.</a:t>
                      </a:r>
                      <a:endParaRPr lang="en-US" sz="1400" b="1" i="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Events should be distributed through some form of publish-subscribe event stream.</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Events are used to implement eventual consistency and may trigger additional events in subsequent contexts.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857845" y="1029369"/>
            <a:ext cx="6893422"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Events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10126759" y="457214"/>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40259028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13</a:t>
            </a:fld>
            <a:r>
              <a:rPr lang="en-US" smtClean="0"/>
              <a:t> </a:t>
            </a:r>
            <a:endParaRPr lang="en-US" dirty="0"/>
          </a:p>
        </p:txBody>
      </p:sp>
      <p:sp>
        <p:nvSpPr>
          <p:cNvPr id="4" name="Content Placeholder 3"/>
          <p:cNvSpPr>
            <a:spLocks noGrp="1"/>
          </p:cNvSpPr>
          <p:nvPr>
            <p:ph type="body" sz="quarter" idx="13"/>
          </p:nvPr>
        </p:nvSpPr>
        <p:spPr>
          <a:xfrm>
            <a:off x="488896" y="1228725"/>
            <a:ext cx="8591603" cy="4811713"/>
          </a:xfrm>
          <a:prstGeom prst="rect">
            <a:avLst/>
          </a:prstGeom>
        </p:spPr>
        <p:txBody>
          <a:bodyPr/>
          <a:lstStyle/>
          <a:p>
            <a:endParaRPr lang="en-US" dirty="0" smtClean="0"/>
          </a:p>
          <a:p>
            <a:pPr lvl="1"/>
            <a:r>
              <a:rPr lang="en-US" dirty="0" smtClean="0"/>
              <a:t>The definition of a customer might have completely different meanings to an ordering system, a trouble ticket management system, and to a contact management system.  The definition of customer must be taken within a specific </a:t>
            </a:r>
            <a:r>
              <a:rPr lang="en-US" i="1" dirty="0" smtClean="0"/>
              <a:t>context</a:t>
            </a:r>
            <a:r>
              <a:rPr lang="en-US" dirty="0" smtClean="0"/>
              <a:t> in order to be meaningful.</a:t>
            </a:r>
          </a:p>
          <a:p>
            <a:pPr lvl="2"/>
            <a:r>
              <a:rPr lang="en-US" dirty="0" smtClean="0"/>
              <a:t>The definition of a business entity will likely depend on the context in which it is being used!</a:t>
            </a:r>
          </a:p>
          <a:p>
            <a:pPr lvl="1"/>
            <a:endParaRPr lang="en-US" dirty="0"/>
          </a:p>
          <a:p>
            <a:r>
              <a:rPr lang="en-US" dirty="0" smtClean="0"/>
              <a:t>The </a:t>
            </a:r>
            <a:r>
              <a:rPr lang="en-US" dirty="0"/>
              <a:t>business </a:t>
            </a:r>
            <a:r>
              <a:rPr lang="en-US" b="1" dirty="0" smtClean="0"/>
              <a:t>DOMAIN</a:t>
            </a:r>
            <a:r>
              <a:rPr lang="en-US" dirty="0" smtClean="0"/>
              <a:t> may </a:t>
            </a:r>
            <a:r>
              <a:rPr lang="en-US" dirty="0"/>
              <a:t>have </a:t>
            </a:r>
            <a:r>
              <a:rPr lang="en-US" b="1" dirty="0" smtClean="0"/>
              <a:t>multiple CONTEXTS</a:t>
            </a:r>
            <a:endParaRPr lang="en-US" b="1" dirty="0"/>
          </a:p>
          <a:p>
            <a:pPr lvl="1"/>
            <a:r>
              <a:rPr lang="en-US" dirty="0"/>
              <a:t>In order to isolate and identify specific entities, aggregates, processes, and events </a:t>
            </a:r>
            <a:r>
              <a:rPr lang="en-US" u="sng" dirty="0"/>
              <a:t>each </a:t>
            </a:r>
            <a:r>
              <a:rPr lang="en-US" i="1" u="sng" dirty="0"/>
              <a:t>context</a:t>
            </a:r>
            <a:r>
              <a:rPr lang="en-US" u="sng" dirty="0"/>
              <a:t> must be </a:t>
            </a:r>
            <a:r>
              <a:rPr lang="en-US" i="1" u="sng" dirty="0"/>
              <a:t>bounded</a:t>
            </a:r>
            <a:r>
              <a:rPr lang="en-US" dirty="0"/>
              <a:t>.</a:t>
            </a:r>
          </a:p>
        </p:txBody>
      </p:sp>
      <p:sp>
        <p:nvSpPr>
          <p:cNvPr id="3" name="Title 2"/>
          <p:cNvSpPr>
            <a:spLocks noGrp="1"/>
          </p:cNvSpPr>
          <p:nvPr>
            <p:ph type="title"/>
          </p:nvPr>
        </p:nvSpPr>
        <p:spPr/>
        <p:txBody>
          <a:bodyPr/>
          <a:lstStyle/>
          <a:p>
            <a:r>
              <a:rPr lang="en-US" dirty="0" smtClean="0"/>
              <a:t>Context</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5" name="Picture 4"/>
          <p:cNvPicPr>
            <a:picLocks noChangeAspect="1"/>
          </p:cNvPicPr>
          <p:nvPr/>
        </p:nvPicPr>
        <p:blipFill>
          <a:blip r:embed="rId3" cstate="email">
            <a:duotone>
              <a:schemeClr val="accent1">
                <a:shade val="45000"/>
                <a:satMod val="135000"/>
              </a:schemeClr>
              <a:prstClr val="white"/>
            </a:duotone>
            <a:lum bright="20000"/>
            <a:extLst>
              <a:ext uri="{28A0092B-C50C-407E-A947-70E740481C1C}">
                <a14:useLocalDpi xmlns:a14="http://schemas.microsoft.com/office/drawing/2010/main"/>
              </a:ext>
            </a:extLst>
          </a:blip>
          <a:stretch>
            <a:fillRect/>
          </a:stretch>
        </p:blipFill>
        <p:spPr>
          <a:xfrm>
            <a:off x="9408117" y="2060839"/>
            <a:ext cx="2163280" cy="2164345"/>
          </a:xfrm>
          <a:prstGeom prst="rect">
            <a:avLst/>
          </a:prstGeom>
        </p:spPr>
      </p:pic>
      <p:sp>
        <p:nvSpPr>
          <p:cNvPr id="26" name="Rectangle 25"/>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27" name="Content Placeholder 3"/>
          <p:cNvSpPr txBox="1">
            <a:spLocks/>
          </p:cNvSpPr>
          <p:nvPr/>
        </p:nvSpPr>
        <p:spPr>
          <a:xfrm>
            <a:off x="488897" y="737155"/>
            <a:ext cx="11211106" cy="621746"/>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r>
              <a:rPr lang="en-US" dirty="0" smtClean="0"/>
              <a:t>A </a:t>
            </a:r>
            <a:r>
              <a:rPr lang="en-US" b="1" dirty="0" smtClean="0"/>
              <a:t>CONTEXT</a:t>
            </a:r>
            <a:r>
              <a:rPr lang="en-US" dirty="0" smtClean="0"/>
              <a:t> is the situation or environment in which a concept has a specific meaning</a:t>
            </a:r>
            <a:endParaRPr lang="en-US" dirty="0"/>
          </a:p>
        </p:txBody>
      </p:sp>
    </p:spTree>
    <p:extLst>
      <p:ext uri="{BB962C8B-B14F-4D97-AF65-F5344CB8AC3E}">
        <p14:creationId xmlns:p14="http://schemas.microsoft.com/office/powerpoint/2010/main" val="1849531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14</a:t>
            </a:fld>
            <a:r>
              <a:rPr lang="en-US" smtClean="0"/>
              <a:t> </a:t>
            </a:r>
            <a:endParaRPr lang="en-US" dirty="0"/>
          </a:p>
        </p:txBody>
      </p:sp>
      <p:sp>
        <p:nvSpPr>
          <p:cNvPr id="4" name="Content Placeholder 3"/>
          <p:cNvSpPr>
            <a:spLocks noGrp="1"/>
          </p:cNvSpPr>
          <p:nvPr>
            <p:ph type="body" sz="quarter" idx="13"/>
          </p:nvPr>
        </p:nvSpPr>
        <p:spPr>
          <a:xfrm>
            <a:off x="488897" y="1139825"/>
            <a:ext cx="11211106" cy="4927600"/>
          </a:xfrm>
          <a:prstGeom prst="rect">
            <a:avLst/>
          </a:prstGeom>
        </p:spPr>
        <p:txBody>
          <a:bodyPr/>
          <a:lstStyle/>
          <a:p>
            <a:r>
              <a:rPr lang="en-US" dirty="0" smtClean="0"/>
              <a:t>What is a </a:t>
            </a:r>
            <a:r>
              <a:rPr lang="en-US" b="1" dirty="0" smtClean="0"/>
              <a:t>BOUNDED CONTEXT?</a:t>
            </a:r>
            <a:endParaRPr lang="en-US" dirty="0" smtClean="0"/>
          </a:p>
          <a:p>
            <a:pPr lvl="1" indent="-684212"/>
            <a:r>
              <a:rPr lang="en-US" dirty="0" smtClean="0"/>
              <a:t>Bounded Context is a  context </a:t>
            </a:r>
            <a:r>
              <a:rPr lang="en-US" dirty="0"/>
              <a:t>where a term or concept has </a:t>
            </a:r>
            <a:r>
              <a:rPr lang="en-US" b="1" u="sng" dirty="0"/>
              <a:t>exactly one </a:t>
            </a:r>
            <a:r>
              <a:rPr lang="en-US" b="1" u="sng" dirty="0" smtClean="0"/>
              <a:t>consistent meaning</a:t>
            </a:r>
            <a:r>
              <a:rPr lang="en-US" dirty="0" smtClean="0"/>
              <a:t>.  </a:t>
            </a:r>
          </a:p>
          <a:p>
            <a:pPr lvl="2"/>
            <a:r>
              <a:rPr lang="en-US" dirty="0" smtClean="0"/>
              <a:t>Bounded Context is a  context of the business domain.</a:t>
            </a:r>
          </a:p>
          <a:p>
            <a:pPr lvl="2"/>
            <a:r>
              <a:rPr lang="en-US" dirty="0" smtClean="0"/>
              <a:t>Bounded Context is defined </a:t>
            </a:r>
            <a:r>
              <a:rPr lang="en-US" dirty="0"/>
              <a:t>during </a:t>
            </a:r>
            <a:r>
              <a:rPr lang="en-US" dirty="0" smtClean="0"/>
              <a:t>analysis.</a:t>
            </a:r>
            <a:endParaRPr lang="en-US" dirty="0"/>
          </a:p>
          <a:p>
            <a:pPr lvl="2"/>
            <a:r>
              <a:rPr lang="en-US" dirty="0"/>
              <a:t>Bounded Context </a:t>
            </a:r>
            <a:r>
              <a:rPr lang="en-US" dirty="0" smtClean="0"/>
              <a:t> is usually a natural boundary based on business activities.</a:t>
            </a:r>
          </a:p>
          <a:p>
            <a:pPr lvl="2"/>
            <a:r>
              <a:rPr lang="en-US" dirty="0"/>
              <a:t>Bounded Context </a:t>
            </a:r>
            <a:r>
              <a:rPr lang="en-US" dirty="0" smtClean="0"/>
              <a:t>is a boundary where each component of the model has a specific meaning and specific behaviors.</a:t>
            </a:r>
          </a:p>
          <a:p>
            <a:pPr lvl="2"/>
            <a:r>
              <a:rPr lang="en-US" dirty="0"/>
              <a:t>Bounded Context </a:t>
            </a:r>
            <a:r>
              <a:rPr lang="en-US" dirty="0" smtClean="0"/>
              <a:t>is implemented by ONE, and only ONE, team.</a:t>
            </a:r>
          </a:p>
          <a:p>
            <a:pPr lvl="1"/>
            <a:endParaRPr lang="en-US" dirty="0" smtClean="0"/>
          </a:p>
        </p:txBody>
      </p:sp>
      <p:sp>
        <p:nvSpPr>
          <p:cNvPr id="3" name="Title 2"/>
          <p:cNvSpPr>
            <a:spLocks noGrp="1"/>
          </p:cNvSpPr>
          <p:nvPr>
            <p:ph type="title"/>
          </p:nvPr>
        </p:nvSpPr>
        <p:spPr/>
        <p:txBody>
          <a:bodyPr/>
          <a:lstStyle/>
          <a:p>
            <a:r>
              <a:rPr lang="en-US" dirty="0" smtClean="0"/>
              <a:t>Bounded Context</a:t>
            </a:r>
            <a:endParaRPr lang="en-US" dirty="0"/>
          </a:p>
        </p:txBody>
      </p:sp>
      <p:sp>
        <p:nvSpPr>
          <p:cNvPr id="5" name="Oval 4"/>
          <p:cNvSpPr/>
          <p:nvPr/>
        </p:nvSpPr>
        <p:spPr>
          <a:xfrm>
            <a:off x="3248066" y="3785988"/>
            <a:ext cx="4344887" cy="255627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Domain</a:t>
            </a:r>
            <a:endParaRPr lang="en-US" dirty="0"/>
          </a:p>
        </p:txBody>
      </p:sp>
      <p:sp>
        <p:nvSpPr>
          <p:cNvPr id="6" name="Oval 5"/>
          <p:cNvSpPr/>
          <p:nvPr/>
        </p:nvSpPr>
        <p:spPr>
          <a:xfrm>
            <a:off x="3448249" y="4699484"/>
            <a:ext cx="1238200" cy="765177"/>
          </a:xfrm>
          <a:prstGeom prst="ellipse">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200" dirty="0">
                <a:solidFill>
                  <a:schemeClr val="tx2"/>
                </a:solidFill>
              </a:rPr>
              <a:t>Order Management</a:t>
            </a:r>
          </a:p>
        </p:txBody>
      </p:sp>
      <p:sp>
        <p:nvSpPr>
          <p:cNvPr id="7" name="Oval 6"/>
          <p:cNvSpPr/>
          <p:nvPr/>
        </p:nvSpPr>
        <p:spPr>
          <a:xfrm>
            <a:off x="4639899" y="3942007"/>
            <a:ext cx="1172012" cy="600100"/>
          </a:xfrm>
          <a:prstGeom prst="ellipse">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200" dirty="0">
                <a:solidFill>
                  <a:schemeClr val="tx2"/>
                </a:solidFill>
              </a:rPr>
              <a:t>Shipping</a:t>
            </a:r>
          </a:p>
        </p:txBody>
      </p:sp>
      <p:sp>
        <p:nvSpPr>
          <p:cNvPr id="8" name="Oval 7"/>
          <p:cNvSpPr/>
          <p:nvPr/>
        </p:nvSpPr>
        <p:spPr>
          <a:xfrm>
            <a:off x="4889776" y="5496349"/>
            <a:ext cx="967607" cy="551814"/>
          </a:xfrm>
          <a:prstGeom prst="ellipse">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200" dirty="0">
                <a:solidFill>
                  <a:schemeClr val="tx2"/>
                </a:solidFill>
              </a:rPr>
              <a:t>Billing</a:t>
            </a:r>
          </a:p>
        </p:txBody>
      </p:sp>
      <p:sp>
        <p:nvSpPr>
          <p:cNvPr id="9" name="Oval 8"/>
          <p:cNvSpPr/>
          <p:nvPr/>
        </p:nvSpPr>
        <p:spPr>
          <a:xfrm>
            <a:off x="6260670" y="4933511"/>
            <a:ext cx="1000374" cy="724024"/>
          </a:xfrm>
          <a:prstGeom prst="ellipse">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200" dirty="0">
                <a:solidFill>
                  <a:schemeClr val="tx2"/>
                </a:solidFill>
              </a:rPr>
              <a:t>Warehouse</a:t>
            </a:r>
          </a:p>
        </p:txBody>
      </p:sp>
      <p:sp>
        <p:nvSpPr>
          <p:cNvPr id="10" name="TextBox 9"/>
          <p:cNvSpPr txBox="1"/>
          <p:nvPr/>
        </p:nvSpPr>
        <p:spPr>
          <a:xfrm>
            <a:off x="7203746" y="3777135"/>
            <a:ext cx="1342355" cy="215444"/>
          </a:xfrm>
          <a:prstGeom prst="rect">
            <a:avLst/>
          </a:prstGeom>
          <a:noFill/>
          <a:ln>
            <a:noFill/>
          </a:ln>
        </p:spPr>
        <p:txBody>
          <a:bodyPr wrap="none" lIns="0" tIns="0" rIns="0" bIns="0" rtlCol="0">
            <a:spAutoFit/>
          </a:bodyPr>
          <a:lstStyle/>
          <a:p>
            <a:r>
              <a:rPr lang="en-US" sz="1400" b="1" i="1" dirty="0">
                <a:solidFill>
                  <a:schemeClr val="tx2"/>
                </a:solidFill>
              </a:rPr>
              <a:t>Bounded Contexts</a:t>
            </a:r>
          </a:p>
        </p:txBody>
      </p:sp>
      <p:cxnSp>
        <p:nvCxnSpPr>
          <p:cNvPr id="12" name="Straight Arrow Connector 11"/>
          <p:cNvCxnSpPr>
            <a:stCxn id="10" idx="1"/>
            <a:endCxn id="7" idx="6"/>
          </p:cNvCxnSpPr>
          <p:nvPr/>
        </p:nvCxnSpPr>
        <p:spPr>
          <a:xfrm flipH="1">
            <a:off x="5811911" y="3884857"/>
            <a:ext cx="1391835" cy="35720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0" idx="1"/>
            <a:endCxn id="8" idx="7"/>
          </p:cNvCxnSpPr>
          <p:nvPr/>
        </p:nvCxnSpPr>
        <p:spPr>
          <a:xfrm flipH="1">
            <a:off x="5715680" y="3884857"/>
            <a:ext cx="1488066" cy="1692303"/>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1"/>
            <a:endCxn id="6" idx="6"/>
          </p:cNvCxnSpPr>
          <p:nvPr/>
        </p:nvCxnSpPr>
        <p:spPr>
          <a:xfrm flipH="1">
            <a:off x="4686449" y="3884857"/>
            <a:ext cx="2517297" cy="1197216"/>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1"/>
            <a:endCxn id="9" idx="7"/>
          </p:cNvCxnSpPr>
          <p:nvPr/>
        </p:nvCxnSpPr>
        <p:spPr>
          <a:xfrm flipH="1">
            <a:off x="7114543" y="3884857"/>
            <a:ext cx="89203" cy="1154685"/>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Oval 47"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0" name="Oval 49"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5" name="Oval 54"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6" name="Oval 55"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8" name="Oval 57"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9" name="Oval 58"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0" name="Oval 59"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1" name="Oval 60"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2" name="Oval 61"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3" name="Oval 62"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4" name="Oval 63"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5" name="Oval 64"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6" name="Oval 65"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Rectangle 3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36960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15</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endParaRPr lang="en-US" b="1" i="1" dirty="0" smtClean="0"/>
          </a:p>
          <a:p>
            <a:r>
              <a:rPr lang="en-US" b="1" i="1" dirty="0" smtClean="0"/>
              <a:t>CORE DOMAIN </a:t>
            </a:r>
            <a:r>
              <a:rPr lang="en-US" dirty="0" smtClean="0"/>
              <a:t>– The KEY STRATEGIC CONTEXT in your Business </a:t>
            </a:r>
            <a:r>
              <a:rPr lang="en-US" dirty="0"/>
              <a:t>D</a:t>
            </a:r>
            <a:r>
              <a:rPr lang="en-US" dirty="0" smtClean="0"/>
              <a:t>omain</a:t>
            </a:r>
          </a:p>
          <a:p>
            <a:pPr lvl="1"/>
            <a:r>
              <a:rPr lang="en-US" b="1" i="1" dirty="0" smtClean="0"/>
              <a:t>Core </a:t>
            </a:r>
            <a:r>
              <a:rPr lang="en-US" b="1" i="1" dirty="0"/>
              <a:t>Domain</a:t>
            </a:r>
            <a:r>
              <a:rPr lang="en-US" i="1" dirty="0"/>
              <a:t> </a:t>
            </a:r>
            <a:r>
              <a:rPr lang="en-US" i="1" dirty="0" smtClean="0"/>
              <a:t> is </a:t>
            </a:r>
            <a:r>
              <a:rPr lang="en-US" dirty="0" smtClean="0"/>
              <a:t>Just one of several possible </a:t>
            </a:r>
            <a:r>
              <a:rPr lang="en-US" dirty="0"/>
              <a:t>bounded </a:t>
            </a:r>
            <a:r>
              <a:rPr lang="en-US" dirty="0" smtClean="0"/>
              <a:t>contexts.</a:t>
            </a:r>
          </a:p>
          <a:p>
            <a:pPr lvl="2"/>
            <a:r>
              <a:rPr lang="en-US" dirty="0" smtClean="0"/>
              <a:t>It is referred to as the “</a:t>
            </a:r>
            <a:r>
              <a:rPr lang="en-US" b="1" i="1" dirty="0" smtClean="0"/>
              <a:t>core domain</a:t>
            </a:r>
            <a:r>
              <a:rPr lang="en-US" dirty="0" smtClean="0"/>
              <a:t>” because it is the </a:t>
            </a:r>
            <a:r>
              <a:rPr lang="en-US" u="sng" dirty="0" smtClean="0"/>
              <a:t>most important.</a:t>
            </a:r>
          </a:p>
          <a:p>
            <a:pPr lvl="2"/>
            <a:r>
              <a:rPr lang="en-US" b="1" i="1" dirty="0" smtClean="0"/>
              <a:t>Core Domain </a:t>
            </a:r>
            <a:r>
              <a:rPr lang="en-US" dirty="0" smtClean="0"/>
              <a:t>is used to differentiate the business from others.</a:t>
            </a:r>
          </a:p>
          <a:p>
            <a:pPr lvl="2"/>
            <a:r>
              <a:rPr lang="en-US" b="1" i="1" dirty="0" smtClean="0"/>
              <a:t>Core </a:t>
            </a:r>
            <a:r>
              <a:rPr lang="en-US" b="1" i="1" dirty="0"/>
              <a:t>Domain </a:t>
            </a:r>
            <a:r>
              <a:rPr lang="en-US" dirty="0" smtClean="0"/>
              <a:t>defines the most central concepts and activities.</a:t>
            </a:r>
          </a:p>
          <a:p>
            <a:pPr lvl="2"/>
            <a:r>
              <a:rPr lang="en-US" b="1" i="1" dirty="0" smtClean="0"/>
              <a:t>Core </a:t>
            </a:r>
            <a:r>
              <a:rPr lang="en-US" b="1" i="1" dirty="0"/>
              <a:t>Domain </a:t>
            </a:r>
            <a:r>
              <a:rPr lang="en-US" dirty="0" smtClean="0"/>
              <a:t>is the heart of the business.</a:t>
            </a:r>
            <a:endParaRPr lang="en-US" dirty="0"/>
          </a:p>
        </p:txBody>
      </p:sp>
      <p:sp>
        <p:nvSpPr>
          <p:cNvPr id="3" name="Title 2"/>
          <p:cNvSpPr>
            <a:spLocks noGrp="1"/>
          </p:cNvSpPr>
          <p:nvPr>
            <p:ph type="title"/>
          </p:nvPr>
        </p:nvSpPr>
        <p:spPr/>
        <p:txBody>
          <a:bodyPr/>
          <a:lstStyle/>
          <a:p>
            <a:r>
              <a:rPr lang="en-US" dirty="0" smtClean="0"/>
              <a:t>The Core Domain</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Rectangle 2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4864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16</a:t>
            </a:fld>
            <a:r>
              <a:rPr lang="en-US" smtClean="0"/>
              <a:t> </a:t>
            </a:r>
            <a:endParaRPr lang="en-US" dirty="0"/>
          </a:p>
        </p:txBody>
      </p:sp>
      <p:sp>
        <p:nvSpPr>
          <p:cNvPr id="4" name="Content Placeholder 3"/>
          <p:cNvSpPr>
            <a:spLocks noGrp="1"/>
          </p:cNvSpPr>
          <p:nvPr>
            <p:ph type="body" sz="quarter" idx="13"/>
          </p:nvPr>
        </p:nvSpPr>
        <p:spPr>
          <a:xfrm>
            <a:off x="475834" y="1139825"/>
            <a:ext cx="5839241" cy="4811713"/>
          </a:xfrm>
          <a:prstGeom prst="rect">
            <a:avLst/>
          </a:prstGeom>
        </p:spPr>
        <p:txBody>
          <a:bodyPr/>
          <a:lstStyle/>
          <a:p>
            <a:r>
              <a:rPr lang="en-US" dirty="0" smtClean="0"/>
              <a:t>The Ubiquitous (Common) Language</a:t>
            </a:r>
          </a:p>
          <a:p>
            <a:pPr marL="1031875" lvl="2" indent="-117475">
              <a:buNone/>
            </a:pPr>
            <a:r>
              <a:rPr lang="en-US" dirty="0" smtClean="0"/>
              <a:t>…allows </a:t>
            </a:r>
            <a:r>
              <a:rPr lang="en-US" dirty="0"/>
              <a:t>everyone to use the same terminology.</a:t>
            </a:r>
          </a:p>
          <a:p>
            <a:pPr marL="1031875" lvl="2" indent="-117475">
              <a:buNone/>
            </a:pPr>
            <a:r>
              <a:rPr lang="en-US" dirty="0" smtClean="0"/>
              <a:t>…allows </a:t>
            </a:r>
            <a:r>
              <a:rPr lang="en-US" dirty="0"/>
              <a:t>everyone to have the same understanding.</a:t>
            </a:r>
          </a:p>
          <a:p>
            <a:pPr lvl="1"/>
            <a:endParaRPr lang="en-US" dirty="0"/>
          </a:p>
          <a:p>
            <a:r>
              <a:rPr lang="en-US" dirty="0" smtClean="0"/>
              <a:t>Common language is important because…</a:t>
            </a:r>
          </a:p>
          <a:p>
            <a:pPr marL="1031875" lvl="2" indent="-117475">
              <a:buNone/>
            </a:pPr>
            <a:r>
              <a:rPr lang="en-US" dirty="0" smtClean="0"/>
              <a:t>…SMEs </a:t>
            </a:r>
            <a:r>
              <a:rPr lang="en-US" dirty="0"/>
              <a:t>can understand and validate the </a:t>
            </a:r>
            <a:r>
              <a:rPr lang="en-US" dirty="0" smtClean="0"/>
              <a:t>design.</a:t>
            </a:r>
          </a:p>
          <a:p>
            <a:pPr marL="1031875" lvl="2" indent="-117475">
              <a:buNone/>
            </a:pPr>
            <a:r>
              <a:rPr lang="en-US" dirty="0" smtClean="0"/>
              <a:t>…analysts </a:t>
            </a:r>
            <a:r>
              <a:rPr lang="en-US" dirty="0"/>
              <a:t>and developers understand the SMEs and the </a:t>
            </a:r>
            <a:r>
              <a:rPr lang="en-US" dirty="0" smtClean="0"/>
              <a:t>domain.</a:t>
            </a:r>
          </a:p>
          <a:p>
            <a:pPr marL="1031875" lvl="2" indent="-117475">
              <a:buNone/>
            </a:pPr>
            <a:r>
              <a:rPr lang="en-US" dirty="0" smtClean="0"/>
              <a:t>…product </a:t>
            </a:r>
            <a:r>
              <a:rPr lang="en-US" dirty="0"/>
              <a:t>documentation is in the language of the domain, which users will understand.</a:t>
            </a:r>
          </a:p>
          <a:p>
            <a:pPr lvl="1"/>
            <a:endParaRPr lang="en-US" dirty="0"/>
          </a:p>
          <a:p>
            <a:r>
              <a:rPr lang="en-US" dirty="0" smtClean="0"/>
              <a:t>The language must be…</a:t>
            </a:r>
          </a:p>
          <a:p>
            <a:pPr marL="1031875" lvl="2" indent="-117475">
              <a:buNone/>
            </a:pPr>
            <a:r>
              <a:rPr lang="en-US" dirty="0" smtClean="0"/>
              <a:t>…consistent</a:t>
            </a:r>
            <a:endParaRPr lang="en-US" dirty="0"/>
          </a:p>
          <a:p>
            <a:pPr marL="1031875" lvl="2" indent="-117475">
              <a:buNone/>
            </a:pPr>
            <a:r>
              <a:rPr lang="en-US" dirty="0" smtClean="0"/>
              <a:t>…domain-specific</a:t>
            </a:r>
            <a:endParaRPr lang="en-US" dirty="0"/>
          </a:p>
          <a:p>
            <a:pPr marL="1031875" lvl="2" indent="-117475">
              <a:buNone/>
            </a:pPr>
            <a:r>
              <a:rPr lang="en-US" dirty="0" smtClean="0"/>
              <a:t>…specific </a:t>
            </a:r>
            <a:r>
              <a:rPr lang="en-US" dirty="0"/>
              <a:t>to the bounded context</a:t>
            </a:r>
          </a:p>
        </p:txBody>
      </p:sp>
      <p:sp>
        <p:nvSpPr>
          <p:cNvPr id="3" name="Title 2"/>
          <p:cNvSpPr>
            <a:spLocks noGrp="1"/>
          </p:cNvSpPr>
          <p:nvPr>
            <p:ph type="title"/>
          </p:nvPr>
        </p:nvSpPr>
        <p:spPr/>
        <p:txBody>
          <a:bodyPr/>
          <a:lstStyle/>
          <a:p>
            <a:r>
              <a:rPr lang="en-US" dirty="0" smtClean="0"/>
              <a:t>Ubiquitous Language</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38892" y="1873250"/>
            <a:ext cx="3069564" cy="2618827"/>
          </a:xfrm>
          <a:prstGeom prst="rect">
            <a:avLst/>
          </a:prstGeom>
        </p:spPr>
      </p:pic>
      <p:sp>
        <p:nvSpPr>
          <p:cNvPr id="26" name="Rectangle 25"/>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88794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17</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normAutofit/>
          </a:bodyPr>
          <a:lstStyle/>
          <a:p>
            <a:r>
              <a:rPr lang="en-US" dirty="0" smtClean="0"/>
              <a:t>A business domain will generally have several bounded contexts.</a:t>
            </a:r>
          </a:p>
          <a:p>
            <a:pPr lvl="2"/>
            <a:r>
              <a:rPr lang="en-US" dirty="0" smtClean="0"/>
              <a:t>Functionality may cross context boundaries.</a:t>
            </a:r>
          </a:p>
          <a:p>
            <a:pPr marL="400050" lvl="2" indent="-171450">
              <a:buFont typeface="Arial" panose="020B0604020202020204" pitchFamily="34" charset="0"/>
              <a:buChar char="•"/>
            </a:pPr>
            <a:r>
              <a:rPr lang="en-US" dirty="0" smtClean="0"/>
              <a:t>Data may cross context boundaries.</a:t>
            </a:r>
          </a:p>
          <a:p>
            <a:pPr lvl="1"/>
            <a:endParaRPr lang="en-US" dirty="0"/>
          </a:p>
          <a:p>
            <a:r>
              <a:rPr lang="en-US" dirty="0" smtClean="0"/>
              <a:t>Relationships between contexts is a </a:t>
            </a:r>
            <a:r>
              <a:rPr lang="en-US" b="1" i="1" dirty="0" smtClean="0"/>
              <a:t>CONTEXT MAPPING.</a:t>
            </a:r>
            <a:endParaRPr lang="en-US" b="1" dirty="0"/>
          </a:p>
          <a:p>
            <a:pPr lvl="2"/>
            <a:r>
              <a:rPr lang="en-US" dirty="0" smtClean="0"/>
              <a:t>Context mappings are places where data and functionality crosses a context boundary.</a:t>
            </a:r>
          </a:p>
        </p:txBody>
      </p:sp>
      <p:sp>
        <p:nvSpPr>
          <p:cNvPr id="3" name="Title 2"/>
          <p:cNvSpPr>
            <a:spLocks noGrp="1"/>
          </p:cNvSpPr>
          <p:nvPr>
            <p:ph type="title"/>
          </p:nvPr>
        </p:nvSpPr>
        <p:spPr/>
        <p:txBody>
          <a:bodyPr/>
          <a:lstStyle/>
          <a:p>
            <a:r>
              <a:rPr lang="en-US" dirty="0" smtClean="0"/>
              <a:t>Context Mapping</a:t>
            </a:r>
            <a:endParaRPr lang="en-US" dirty="0"/>
          </a:p>
        </p:txBody>
      </p:sp>
      <p:sp>
        <p:nvSpPr>
          <p:cNvPr id="5" name="Oval 4"/>
          <p:cNvSpPr/>
          <p:nvPr/>
        </p:nvSpPr>
        <p:spPr>
          <a:xfrm>
            <a:off x="2186555" y="3657601"/>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6" name="TextBox 5"/>
          <p:cNvSpPr txBox="1"/>
          <p:nvPr/>
        </p:nvSpPr>
        <p:spPr>
          <a:xfrm>
            <a:off x="3306422" y="3412787"/>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7" name="Oval 6"/>
          <p:cNvSpPr/>
          <p:nvPr/>
        </p:nvSpPr>
        <p:spPr>
          <a:xfrm>
            <a:off x="6243126" y="3657600"/>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8" name="TextBox 7"/>
          <p:cNvSpPr txBox="1"/>
          <p:nvPr/>
        </p:nvSpPr>
        <p:spPr>
          <a:xfrm>
            <a:off x="7772177" y="3412787"/>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grpSp>
        <p:nvGrpSpPr>
          <p:cNvPr id="14" name="Group 13"/>
          <p:cNvGrpSpPr/>
          <p:nvPr/>
        </p:nvGrpSpPr>
        <p:grpSpPr>
          <a:xfrm>
            <a:off x="3671783" y="4417502"/>
            <a:ext cx="790274" cy="972152"/>
            <a:chOff x="1857676" y="4321743"/>
            <a:chExt cx="790274" cy="972152"/>
          </a:xfrm>
        </p:grpSpPr>
        <p:sp>
          <p:nvSpPr>
            <p:cNvPr id="9" name="Rectangle 8"/>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a:solidFill>
                    <a:schemeClr val="accent2"/>
                  </a:solidFill>
                </a:rPr>
                <a:t>Order</a:t>
              </a:r>
            </a:p>
          </p:txBody>
        </p:sp>
        <p:cxnSp>
          <p:nvCxnSpPr>
            <p:cNvPr id="11" name="Straight Connector 10"/>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16" name="Group 15"/>
          <p:cNvGrpSpPr/>
          <p:nvPr/>
        </p:nvGrpSpPr>
        <p:grpSpPr>
          <a:xfrm>
            <a:off x="7691227" y="4417502"/>
            <a:ext cx="790274" cy="972152"/>
            <a:chOff x="1857676" y="4321743"/>
            <a:chExt cx="790274" cy="972152"/>
          </a:xfrm>
        </p:grpSpPr>
        <p:sp>
          <p:nvSpPr>
            <p:cNvPr id="17" name="Rectangle 16"/>
            <p:cNvSpPr/>
            <p:nvPr/>
          </p:nvSpPr>
          <p:spPr>
            <a:xfrm>
              <a:off x="1857676" y="4321743"/>
              <a:ext cx="790274" cy="972152"/>
            </a:xfrm>
            <a:prstGeom prst="rect">
              <a:avLst/>
            </a:prstGeom>
            <a:ln>
              <a:prstDash val="sysDot"/>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a:solidFill>
                    <a:schemeClr val="accent2"/>
                  </a:solidFill>
                </a:rPr>
                <a:t>Order</a:t>
              </a:r>
            </a:p>
          </p:txBody>
        </p:sp>
        <p:cxnSp>
          <p:nvCxnSpPr>
            <p:cNvPr id="18" name="Straight Connector 17"/>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cxnSp>
        <p:nvCxnSpPr>
          <p:cNvPr id="20" name="Straight Arrow Connector 19"/>
          <p:cNvCxnSpPr>
            <a:stCxn id="5" idx="6"/>
            <a:endCxn id="7" idx="2"/>
          </p:cNvCxnSpPr>
          <p:nvPr/>
        </p:nvCxnSpPr>
        <p:spPr>
          <a:xfrm flipV="1">
            <a:off x="5873032" y="4932948"/>
            <a:ext cx="370095" cy="1"/>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30361" y="3986616"/>
            <a:ext cx="650819" cy="430887"/>
          </a:xfrm>
          <a:prstGeom prst="rect">
            <a:avLst/>
          </a:prstGeom>
          <a:noFill/>
          <a:ln>
            <a:noFill/>
          </a:ln>
        </p:spPr>
        <p:txBody>
          <a:bodyPr wrap="none" lIns="0" tIns="0" rIns="0" bIns="0" rtlCol="0">
            <a:spAutoFit/>
          </a:bodyPr>
          <a:lstStyle/>
          <a:p>
            <a:r>
              <a:rPr lang="en-US" sz="1400" dirty="0">
                <a:solidFill>
                  <a:schemeClr val="tx2"/>
                </a:solidFill>
              </a:rPr>
              <a:t>Context</a:t>
            </a:r>
          </a:p>
          <a:p>
            <a:r>
              <a:rPr lang="en-US" sz="1400" dirty="0">
                <a:solidFill>
                  <a:schemeClr val="tx2"/>
                </a:solidFill>
              </a:rPr>
              <a:t>Mapping</a:t>
            </a:r>
          </a:p>
        </p:txBody>
      </p:sp>
      <p:sp>
        <p:nvSpPr>
          <p:cNvPr id="54" name="Oval 53"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6" name="Oval 55"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8" name="Oval 57"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9" name="Oval 58"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0" name="Oval 59"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1" name="Oval 60" title="Section circle"/>
          <p:cNvSpPr/>
          <p:nvPr/>
        </p:nvSpPr>
        <p:spPr>
          <a:xfrm>
            <a:off x="1067235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2" name="Oval 61"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3" name="Oval 62"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4" name="Oval 63"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5" name="Oval 64"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6" name="Oval 65"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7" name="Oval 66"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8" name="Oval 67"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9" name="Oval 68"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0" name="Oval 69"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1" name="Oval 70"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2" name="Oval 71"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Rectangle 36"/>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99609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18</a:t>
            </a:fld>
            <a:r>
              <a:rPr lang="en-US" smtClean="0"/>
              <a:t> </a:t>
            </a:r>
            <a:endParaRPr lang="en-US" dirty="0"/>
          </a:p>
        </p:txBody>
      </p:sp>
      <p:sp>
        <p:nvSpPr>
          <p:cNvPr id="4" name="Content Placeholder 3"/>
          <p:cNvSpPr>
            <a:spLocks noGrp="1"/>
          </p:cNvSpPr>
          <p:nvPr>
            <p:ph type="body" sz="quarter" idx="13"/>
          </p:nvPr>
        </p:nvSpPr>
        <p:spPr>
          <a:xfrm>
            <a:off x="488898" y="1054100"/>
            <a:ext cx="9148406" cy="4811713"/>
          </a:xfrm>
          <a:prstGeom prst="rect">
            <a:avLst/>
          </a:prstGeom>
        </p:spPr>
        <p:txBody>
          <a:bodyPr/>
          <a:lstStyle/>
          <a:p>
            <a:r>
              <a:rPr lang="en-US" dirty="0" smtClean="0"/>
              <a:t>An </a:t>
            </a:r>
            <a:r>
              <a:rPr lang="en-US" b="1" dirty="0" smtClean="0"/>
              <a:t>ENTITY</a:t>
            </a:r>
            <a:r>
              <a:rPr lang="en-US" dirty="0" smtClean="0"/>
              <a:t> is an object in the domain model that has a unique identity</a:t>
            </a:r>
          </a:p>
          <a:p>
            <a:endParaRPr lang="en-US" dirty="0" smtClean="0"/>
          </a:p>
          <a:p>
            <a:pPr lvl="1"/>
            <a:r>
              <a:rPr lang="en-US" dirty="0" smtClean="0"/>
              <a:t>The identity of an entity uniquely identifies it separately from all other entities.  No two entities will have the same identity.</a:t>
            </a:r>
          </a:p>
          <a:p>
            <a:pPr lvl="2"/>
            <a:r>
              <a:rPr lang="en-US" dirty="0" smtClean="0"/>
              <a:t>Entities are the “nouns” of the domain model.</a:t>
            </a:r>
          </a:p>
          <a:p>
            <a:pPr lvl="2"/>
            <a:r>
              <a:rPr lang="en-US" dirty="0" smtClean="0"/>
              <a:t>Entities may be mutable or immutable.</a:t>
            </a:r>
          </a:p>
          <a:p>
            <a:pPr lvl="3"/>
            <a:r>
              <a:rPr lang="en-US" dirty="0" smtClean="0"/>
              <a:t>MUTABLE ENTITY:  An entity’s </a:t>
            </a:r>
            <a:r>
              <a:rPr lang="en-US" dirty="0"/>
              <a:t>state will normally change as the entity is operated upon.  This is called a mutable (changeable) entity.  This is the normal </a:t>
            </a:r>
            <a:r>
              <a:rPr lang="en-US" dirty="0" smtClean="0"/>
              <a:t>case.</a:t>
            </a:r>
          </a:p>
          <a:p>
            <a:pPr lvl="3"/>
            <a:r>
              <a:rPr lang="en-US" dirty="0" smtClean="0"/>
              <a:t>IMMUTABLE ENTITY:  An entity can represent an object where the state of the object does not change, or changes with extreme rarity.  An immutable entity may be, for example, lookup values, such as time zones, zip codes, currencies, or languages</a:t>
            </a:r>
            <a:endParaRPr lang="en-US" dirty="0"/>
          </a:p>
        </p:txBody>
      </p:sp>
      <p:sp>
        <p:nvSpPr>
          <p:cNvPr id="3" name="Title 2"/>
          <p:cNvSpPr>
            <a:spLocks noGrp="1"/>
          </p:cNvSpPr>
          <p:nvPr>
            <p:ph type="title"/>
          </p:nvPr>
        </p:nvSpPr>
        <p:spPr/>
        <p:txBody>
          <a:bodyPr/>
          <a:lstStyle/>
          <a:p>
            <a:r>
              <a:rPr lang="en-US" dirty="0" smtClean="0"/>
              <a:t>Entities</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6" name="Picture 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9699130" y="1934257"/>
            <a:ext cx="1822377" cy="2100727"/>
          </a:xfrm>
          <a:prstGeom prst="rect">
            <a:avLst/>
          </a:prstGeom>
        </p:spPr>
      </p:pic>
      <p:sp>
        <p:nvSpPr>
          <p:cNvPr id="26" name="Rectangle 25"/>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67101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2417177" y="2800943"/>
            <a:ext cx="7218948" cy="3028248"/>
          </a:xfrm>
          <a:prstGeom prst="roundRect">
            <a:avLst/>
          </a:prstGeom>
          <a:ln>
            <a:prstDash val="dash"/>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a:t>Order Aggregate</a:t>
            </a:r>
          </a:p>
        </p:txBody>
      </p:sp>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19</a:t>
            </a:fld>
            <a:r>
              <a:rPr lang="en-US" smtClean="0"/>
              <a:t> </a:t>
            </a:r>
            <a:endParaRPr lang="en-US" dirty="0"/>
          </a:p>
        </p:txBody>
      </p:sp>
      <p:sp>
        <p:nvSpPr>
          <p:cNvPr id="4" name="Content Placeholder 3"/>
          <p:cNvSpPr>
            <a:spLocks noGrp="1"/>
          </p:cNvSpPr>
          <p:nvPr>
            <p:ph type="body" sz="quarter" idx="13"/>
          </p:nvPr>
        </p:nvSpPr>
        <p:spPr>
          <a:xfrm>
            <a:off x="488897" y="1045425"/>
            <a:ext cx="10637733" cy="4403523"/>
          </a:xfrm>
          <a:prstGeom prst="rect">
            <a:avLst/>
          </a:prstGeom>
        </p:spPr>
        <p:txBody>
          <a:bodyPr/>
          <a:lstStyle/>
          <a:p>
            <a:r>
              <a:rPr lang="en-US" b="1" dirty="0" smtClean="0"/>
              <a:t>AGGREGATES</a:t>
            </a:r>
            <a:r>
              <a:rPr lang="en-US" dirty="0" smtClean="0"/>
              <a:t> are the business “concepts” inside a bounded context</a:t>
            </a:r>
          </a:p>
          <a:p>
            <a:pPr lvl="1">
              <a:spcAft>
                <a:spcPts val="0"/>
              </a:spcAft>
            </a:pPr>
            <a:r>
              <a:rPr lang="en-US" dirty="0" smtClean="0"/>
              <a:t>They are the “things” that are essential to the context.</a:t>
            </a:r>
          </a:p>
          <a:p>
            <a:pPr lvl="2">
              <a:spcAft>
                <a:spcPts val="0"/>
              </a:spcAft>
            </a:pPr>
            <a:r>
              <a:rPr lang="en-US" dirty="0" smtClean="0"/>
              <a:t>They are composed of one or more “entities”.</a:t>
            </a:r>
          </a:p>
          <a:p>
            <a:pPr lvl="2">
              <a:spcAft>
                <a:spcPts val="0"/>
              </a:spcAft>
            </a:pPr>
            <a:r>
              <a:rPr lang="en-US" dirty="0" smtClean="0"/>
              <a:t>Each aggregate is a single transactional boundary .</a:t>
            </a:r>
          </a:p>
          <a:p>
            <a:endParaRPr lang="en-US" sz="800" dirty="0" smtClean="0">
              <a:solidFill>
                <a:schemeClr val="tx2"/>
              </a:solidFill>
            </a:endParaRPr>
          </a:p>
          <a:p>
            <a:pPr lvl="1"/>
            <a:r>
              <a:rPr lang="en-US" dirty="0" smtClean="0">
                <a:solidFill>
                  <a:schemeClr val="tx2"/>
                </a:solidFill>
              </a:rPr>
              <a:t>Aggregates </a:t>
            </a:r>
            <a:r>
              <a:rPr lang="en-US" dirty="0">
                <a:solidFill>
                  <a:schemeClr val="tx2"/>
                </a:solidFill>
              </a:rPr>
              <a:t>are collections of one or more entities that collectively represent a </a:t>
            </a:r>
            <a:r>
              <a:rPr lang="en-US" dirty="0" smtClean="0">
                <a:solidFill>
                  <a:schemeClr val="tx2"/>
                </a:solidFill>
              </a:rPr>
              <a:t>SINGLE CONCEPT.  </a:t>
            </a:r>
            <a:r>
              <a:rPr lang="en-US" dirty="0">
                <a:solidFill>
                  <a:schemeClr val="tx2"/>
                </a:solidFill>
              </a:rPr>
              <a:t>For example, in the on-line sales domain, the concept of an order may actually be represented by a collection of entities that implement that concept</a:t>
            </a:r>
            <a:r>
              <a:rPr lang="en-US" dirty="0" smtClean="0">
                <a:solidFill>
                  <a:schemeClr val="tx2"/>
                </a:solidFill>
              </a:rPr>
              <a:t>.</a:t>
            </a:r>
            <a:r>
              <a:rPr lang="en-US" dirty="0"/>
              <a:t> </a:t>
            </a:r>
            <a:endParaRPr lang="en-US"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pPr lvl="1"/>
            <a:endParaRPr lang="en-US" sz="400" dirty="0" smtClean="0"/>
          </a:p>
          <a:p>
            <a:pPr lvl="2"/>
            <a:r>
              <a:rPr lang="en-US" dirty="0" smtClean="0">
                <a:solidFill>
                  <a:schemeClr val="tx2"/>
                </a:solidFill>
              </a:rPr>
              <a:t>There </a:t>
            </a:r>
            <a:r>
              <a:rPr lang="en-US" dirty="0">
                <a:solidFill>
                  <a:schemeClr val="tx2"/>
                </a:solidFill>
              </a:rPr>
              <a:t>will be one, and only one object in the aggregate that exposes all of the behavior of the aggregate.  This object is called the Root Entity.  In the example above, the class in orange, named “Order”, is the root entity of the order aggregate. </a:t>
            </a:r>
          </a:p>
          <a:p>
            <a:endParaRPr lang="en-US" sz="1400" dirty="0" smtClean="0">
              <a:solidFill>
                <a:schemeClr val="tx2"/>
              </a:solidFill>
            </a:endParaRPr>
          </a:p>
        </p:txBody>
      </p:sp>
      <p:sp>
        <p:nvSpPr>
          <p:cNvPr id="3" name="Title 2"/>
          <p:cNvSpPr>
            <a:spLocks noGrp="1"/>
          </p:cNvSpPr>
          <p:nvPr>
            <p:ph type="title"/>
          </p:nvPr>
        </p:nvSpPr>
        <p:spPr/>
        <p:txBody>
          <a:bodyPr/>
          <a:lstStyle/>
          <a:p>
            <a:r>
              <a:rPr lang="en-US" dirty="0" smtClean="0"/>
              <a:t>Aggregates</a:t>
            </a:r>
            <a:endParaRPr lang="en-US" dirty="0"/>
          </a:p>
        </p:txBody>
      </p:sp>
      <p:grpSp>
        <p:nvGrpSpPr>
          <p:cNvPr id="5" name="Group 4"/>
          <p:cNvGrpSpPr/>
          <p:nvPr/>
        </p:nvGrpSpPr>
        <p:grpSpPr>
          <a:xfrm>
            <a:off x="3236858" y="3482578"/>
            <a:ext cx="790274" cy="910277"/>
            <a:chOff x="1857676" y="4321743"/>
            <a:chExt cx="790274" cy="972152"/>
          </a:xfrm>
        </p:grpSpPr>
        <p:sp>
          <p:nvSpPr>
            <p:cNvPr id="6" name="Rectangle 5"/>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a:solidFill>
                    <a:schemeClr val="accent2"/>
                  </a:solidFill>
                </a:rPr>
                <a:t>Order</a:t>
              </a:r>
            </a:p>
          </p:txBody>
        </p:sp>
        <p:cxnSp>
          <p:nvCxnSpPr>
            <p:cNvPr id="7" name="Straight Connector 6"/>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8" name="Group 7"/>
          <p:cNvGrpSpPr/>
          <p:nvPr/>
        </p:nvGrpSpPr>
        <p:grpSpPr>
          <a:xfrm>
            <a:off x="5102555" y="3482578"/>
            <a:ext cx="1480958" cy="910277"/>
            <a:chOff x="1857676" y="4321743"/>
            <a:chExt cx="790274" cy="972152"/>
          </a:xfrm>
        </p:grpSpPr>
        <p:sp>
          <p:nvSpPr>
            <p:cNvPr id="9" name="Rectangle 8"/>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err="1">
                  <a:ln w="0"/>
                  <a:solidFill>
                    <a:schemeClr val="tx1"/>
                  </a:solidFill>
                  <a:effectLst>
                    <a:outerShdw blurRad="38100" dist="19050" dir="2700000" algn="tl" rotWithShape="0">
                      <a:schemeClr val="dk1">
                        <a:alpha val="40000"/>
                      </a:schemeClr>
                    </a:outerShdw>
                  </a:effectLst>
                </a:rPr>
                <a:t>LineItem</a:t>
              </a:r>
              <a:endParaRPr lang="en-US" dirty="0">
                <a:solidFill>
                  <a:schemeClr val="accent2"/>
                </a:solidFill>
              </a:endParaRPr>
            </a:p>
          </p:txBody>
        </p:sp>
        <p:cxnSp>
          <p:nvCxnSpPr>
            <p:cNvPr id="10" name="Straight Connector 9"/>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grpSp>
        <p:nvGrpSpPr>
          <p:cNvPr id="11" name="Group 10"/>
          <p:cNvGrpSpPr/>
          <p:nvPr/>
        </p:nvGrpSpPr>
        <p:grpSpPr>
          <a:xfrm>
            <a:off x="5102555" y="4728912"/>
            <a:ext cx="1480958" cy="910277"/>
            <a:chOff x="1857676" y="4321743"/>
            <a:chExt cx="790274" cy="972152"/>
          </a:xfrm>
        </p:grpSpPr>
        <p:sp>
          <p:nvSpPr>
            <p:cNvPr id="12" name="Rectangle 11"/>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err="1">
                  <a:ln w="0"/>
                  <a:solidFill>
                    <a:schemeClr val="tx1"/>
                  </a:solidFill>
                  <a:effectLst>
                    <a:outerShdw blurRad="38100" dist="19050" dir="2700000" algn="tl" rotWithShape="0">
                      <a:schemeClr val="dk1">
                        <a:alpha val="40000"/>
                      </a:schemeClr>
                    </a:outerShdw>
                  </a:effectLst>
                </a:rPr>
                <a:t>ShipTo</a:t>
              </a:r>
              <a:endParaRPr lang="en-US" dirty="0">
                <a:solidFill>
                  <a:schemeClr val="accent2"/>
                </a:solidFill>
              </a:endParaRPr>
            </a:p>
          </p:txBody>
        </p:sp>
        <p:cxnSp>
          <p:nvCxnSpPr>
            <p:cNvPr id="13" name="Straight Connector 12"/>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grpSp>
        <p:nvGrpSpPr>
          <p:cNvPr id="14" name="Group 13"/>
          <p:cNvGrpSpPr/>
          <p:nvPr/>
        </p:nvGrpSpPr>
        <p:grpSpPr>
          <a:xfrm>
            <a:off x="7430264" y="3482578"/>
            <a:ext cx="1480958" cy="910277"/>
            <a:chOff x="1857676" y="4321743"/>
            <a:chExt cx="790274" cy="972152"/>
          </a:xfrm>
        </p:grpSpPr>
        <p:sp>
          <p:nvSpPr>
            <p:cNvPr id="15" name="Rectangle 14"/>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a:ln w="0"/>
                  <a:solidFill>
                    <a:schemeClr val="tx1"/>
                  </a:solidFill>
                  <a:effectLst>
                    <a:outerShdw blurRad="38100" dist="19050" dir="2700000" algn="tl" rotWithShape="0">
                      <a:schemeClr val="dk1">
                        <a:alpha val="40000"/>
                      </a:schemeClr>
                    </a:outerShdw>
                  </a:effectLst>
                </a:rPr>
                <a:t>Discount</a:t>
              </a:r>
              <a:endParaRPr lang="en-US" dirty="0">
                <a:solidFill>
                  <a:schemeClr val="accent2"/>
                </a:solidFill>
              </a:endParaRPr>
            </a:p>
          </p:txBody>
        </p:sp>
        <p:cxnSp>
          <p:nvCxnSpPr>
            <p:cNvPr id="16" name="Straight Connector 15"/>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cxnSp>
        <p:nvCxnSpPr>
          <p:cNvPr id="18" name="Straight Connector 17"/>
          <p:cNvCxnSpPr>
            <a:stCxn id="6" idx="3"/>
            <a:endCxn id="9" idx="1"/>
          </p:cNvCxnSpPr>
          <p:nvPr/>
        </p:nvCxnSpPr>
        <p:spPr>
          <a:xfrm>
            <a:off x="4027132" y="3937717"/>
            <a:ext cx="1075423" cy="0"/>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12" idx="1"/>
          </p:cNvCxnSpPr>
          <p:nvPr/>
        </p:nvCxnSpPr>
        <p:spPr>
          <a:xfrm>
            <a:off x="4027132" y="3937717"/>
            <a:ext cx="1075423" cy="1246334"/>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3"/>
            <a:endCxn id="15" idx="1"/>
          </p:cNvCxnSpPr>
          <p:nvPr/>
        </p:nvCxnSpPr>
        <p:spPr>
          <a:xfrm>
            <a:off x="6583513" y="3937717"/>
            <a:ext cx="846751" cy="0"/>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780604" y="3733466"/>
            <a:ext cx="275717" cy="215444"/>
          </a:xfrm>
          <a:prstGeom prst="rect">
            <a:avLst/>
          </a:prstGeom>
          <a:noFill/>
          <a:ln>
            <a:noFill/>
          </a:ln>
        </p:spPr>
        <p:txBody>
          <a:bodyPr wrap="none" lIns="0" tIns="0" rIns="0" bIns="0" rtlCol="0">
            <a:spAutoFit/>
          </a:bodyPr>
          <a:lstStyle/>
          <a:p>
            <a:r>
              <a:rPr lang="en-US" sz="1400" dirty="0">
                <a:solidFill>
                  <a:schemeClr val="tx2"/>
                </a:solidFill>
              </a:rPr>
              <a:t>0..n</a:t>
            </a:r>
          </a:p>
        </p:txBody>
      </p:sp>
      <p:sp>
        <p:nvSpPr>
          <p:cNvPr id="26" name="TextBox 25"/>
          <p:cNvSpPr txBox="1"/>
          <p:nvPr/>
        </p:nvSpPr>
        <p:spPr>
          <a:xfrm>
            <a:off x="7087262" y="3753210"/>
            <a:ext cx="275717" cy="215444"/>
          </a:xfrm>
          <a:prstGeom prst="rect">
            <a:avLst/>
          </a:prstGeom>
          <a:noFill/>
          <a:ln>
            <a:noFill/>
          </a:ln>
        </p:spPr>
        <p:txBody>
          <a:bodyPr wrap="none" lIns="0" tIns="0" rIns="0" bIns="0" rtlCol="0">
            <a:spAutoFit/>
          </a:bodyPr>
          <a:lstStyle/>
          <a:p>
            <a:r>
              <a:rPr lang="en-US" sz="1400" dirty="0">
                <a:solidFill>
                  <a:schemeClr val="tx2"/>
                </a:solidFill>
              </a:rPr>
              <a:t>0..n</a:t>
            </a:r>
          </a:p>
        </p:txBody>
      </p:sp>
      <p:sp>
        <p:nvSpPr>
          <p:cNvPr id="27" name="TextBox 26"/>
          <p:cNvSpPr txBox="1"/>
          <p:nvPr/>
        </p:nvSpPr>
        <p:spPr>
          <a:xfrm>
            <a:off x="6650799" y="4025617"/>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28" name="TextBox 27"/>
          <p:cNvSpPr txBox="1"/>
          <p:nvPr/>
        </p:nvSpPr>
        <p:spPr>
          <a:xfrm>
            <a:off x="4094418" y="3733466"/>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29" name="TextBox 28"/>
          <p:cNvSpPr txBox="1"/>
          <p:nvPr/>
        </p:nvSpPr>
        <p:spPr>
          <a:xfrm>
            <a:off x="4780603" y="5222588"/>
            <a:ext cx="275717" cy="215444"/>
          </a:xfrm>
          <a:prstGeom prst="rect">
            <a:avLst/>
          </a:prstGeom>
          <a:noFill/>
          <a:ln>
            <a:noFill/>
          </a:ln>
        </p:spPr>
        <p:txBody>
          <a:bodyPr wrap="none" lIns="0" tIns="0" rIns="0" bIns="0" rtlCol="0">
            <a:spAutoFit/>
          </a:bodyPr>
          <a:lstStyle/>
          <a:p>
            <a:r>
              <a:rPr lang="en-US" sz="1400" dirty="0">
                <a:solidFill>
                  <a:schemeClr val="tx2"/>
                </a:solidFill>
              </a:rPr>
              <a:t>0..1</a:t>
            </a:r>
          </a:p>
        </p:txBody>
      </p:sp>
      <p:sp>
        <p:nvSpPr>
          <p:cNvPr id="30" name="TextBox 29"/>
          <p:cNvSpPr txBox="1"/>
          <p:nvPr/>
        </p:nvSpPr>
        <p:spPr>
          <a:xfrm>
            <a:off x="4070842" y="4123520"/>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63" name="Oval 62"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4" name="Oval 63"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5" name="Oval 64"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6" name="Oval 65"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7" name="Oval 66"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8" name="Oval 67"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9" name="Oval 68"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0" name="Oval 69" title="Section circle"/>
          <p:cNvSpPr/>
          <p:nvPr/>
        </p:nvSpPr>
        <p:spPr>
          <a:xfrm>
            <a:off x="1067235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1" name="Oval 70"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2" name="Oval 71"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3" name="Oval 72"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4" name="Oval 73"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5" name="Oval 74" title="Section circle"/>
          <p:cNvSpPr/>
          <p:nvPr/>
        </p:nvSpPr>
        <p:spPr>
          <a:xfrm>
            <a:off x="108980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6" name="Oval 75" title="Section circle"/>
          <p:cNvSpPr/>
          <p:nvPr/>
        </p:nvSpPr>
        <p:spPr>
          <a:xfrm>
            <a:off x="1078665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7" name="Oval 76"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8" name="Oval 77"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9" name="Oval 78"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0" name="Oval 79"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1" name="Oval 80"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7" name="Rectangle 46"/>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94310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939" y="627554"/>
            <a:ext cx="11209064" cy="342206"/>
          </a:xfrm>
        </p:spPr>
        <p:txBody>
          <a:bodyPr/>
          <a:lstStyle/>
          <a:p>
            <a:r>
              <a:rPr lang="en-US" b="1" i="1" dirty="0" smtClean="0"/>
              <a:t>You are HERE!</a:t>
            </a:r>
            <a:endParaRPr lang="en-US" b="1" i="1" dirty="0"/>
          </a:p>
        </p:txBody>
      </p:sp>
      <p:graphicFrame>
        <p:nvGraphicFramePr>
          <p:cNvPr id="6" name="Table 5"/>
          <p:cNvGraphicFramePr>
            <a:graphicFrameLocks noGrp="1"/>
          </p:cNvGraphicFramePr>
          <p:nvPr>
            <p:extLst>
              <p:ext uri="{D42A27DB-BD31-4B8C-83A1-F6EECF244321}">
                <p14:modId xmlns:p14="http://schemas.microsoft.com/office/powerpoint/2010/main" val="2742837140"/>
              </p:ext>
            </p:extLst>
          </p:nvPr>
        </p:nvGraphicFramePr>
        <p:xfrm>
          <a:off x="488897" y="1304925"/>
          <a:ext cx="11211106" cy="4140200"/>
        </p:xfrm>
        <a:graphic>
          <a:graphicData uri="http://schemas.openxmlformats.org/drawingml/2006/table">
            <a:tbl>
              <a:tblPr firstRow="1" bandRow="1">
                <a:tableStyleId>{3B4B98B0-60AC-42C2-AFA5-B58CD77FA1E5}</a:tableStyleId>
              </a:tblPr>
              <a:tblGrid>
                <a:gridCol w="2736903"/>
                <a:gridCol w="8474203"/>
              </a:tblGrid>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CDP101 – Introduction to MicroServices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tx2"/>
                          </a:solidFill>
                          <a:latin typeface="+mn-lt"/>
                          <a:ea typeface="+mn-ea"/>
                          <a:cs typeface="+mn-cs"/>
                        </a:rPr>
                        <a:t>CDP202 – Domain Driven Design</a:t>
                      </a:r>
                      <a:endParaRPr lang="en-US" sz="1400" b="1" kern="1200" dirty="0">
                        <a:solidFill>
                          <a:schemeClr val="tx2"/>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CDP103</a:t>
                      </a:r>
                      <a:r>
                        <a:rPr lang="en-US" sz="1200" b="0" baseline="0" dirty="0" smtClean="0">
                          <a:solidFill>
                            <a:schemeClr val="bg2">
                              <a:lumMod val="50000"/>
                            </a:schemeClr>
                          </a:solidFill>
                        </a:rPr>
                        <a:t> – Introduction to the Continuous Deployment Platform</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CDP104 – Introduction to Standard Tools</a:t>
                      </a:r>
                      <a:r>
                        <a:rPr lang="en-US" sz="1200" b="0" baseline="0" dirty="0" smtClean="0">
                          <a:solidFill>
                            <a:schemeClr val="bg2">
                              <a:lumMod val="50000"/>
                            </a:schemeClr>
                          </a:solidFill>
                        </a:rPr>
                        <a:t> and Frameworks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CDP205 – Using the MicroServices Catalog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CDP206 – Developing an Application Using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CDP207 – Developing MicroServices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CDP308</a:t>
                      </a:r>
                      <a:r>
                        <a:rPr lang="en-US" sz="1200" b="0" baseline="0" dirty="0" smtClean="0">
                          <a:solidFill>
                            <a:schemeClr val="bg2">
                              <a:lumMod val="50000"/>
                            </a:schemeClr>
                          </a:solidFill>
                        </a:rPr>
                        <a:t> – MicroServices Problem Determination and Monitoring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CDP409 – Using Docker Containers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CDP410 – Using Kubernetes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Rectangle 6"/>
          <p:cNvSpPr/>
          <p:nvPr/>
        </p:nvSpPr>
        <p:spPr>
          <a:xfrm>
            <a:off x="3459480" y="135191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101</a:t>
            </a:r>
          </a:p>
        </p:txBody>
      </p:sp>
      <p:sp>
        <p:nvSpPr>
          <p:cNvPr id="8" name="Rectangle 7"/>
          <p:cNvSpPr/>
          <p:nvPr/>
        </p:nvSpPr>
        <p:spPr>
          <a:xfrm>
            <a:off x="4301494" y="1740918"/>
            <a:ext cx="965835" cy="22098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202</a:t>
            </a:r>
            <a:endParaRPr lang="en-US" sz="900" b="1" dirty="0">
              <a:solidFill>
                <a:schemeClr val="tx2">
                  <a:lumMod val="75000"/>
                  <a:lumOff val="25000"/>
                </a:schemeClr>
              </a:solidFill>
            </a:endParaRPr>
          </a:p>
        </p:txBody>
      </p:sp>
      <p:sp>
        <p:nvSpPr>
          <p:cNvPr id="9" name="Rectangle 8"/>
          <p:cNvSpPr/>
          <p:nvPr/>
        </p:nvSpPr>
        <p:spPr>
          <a:xfrm>
            <a:off x="4301494" y="217666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103</a:t>
            </a:r>
            <a:endParaRPr lang="en-US" sz="900" b="1" dirty="0">
              <a:solidFill>
                <a:schemeClr val="tx2">
                  <a:lumMod val="75000"/>
                  <a:lumOff val="25000"/>
                </a:schemeClr>
              </a:solidFill>
            </a:endParaRPr>
          </a:p>
        </p:txBody>
      </p:sp>
      <p:sp>
        <p:nvSpPr>
          <p:cNvPr id="10" name="Rectangle 9"/>
          <p:cNvSpPr/>
          <p:nvPr/>
        </p:nvSpPr>
        <p:spPr>
          <a:xfrm>
            <a:off x="5741670" y="3075825"/>
            <a:ext cx="7010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205</a:t>
            </a:r>
            <a:endParaRPr lang="en-US" sz="900" b="1" dirty="0">
              <a:solidFill>
                <a:schemeClr val="tx2">
                  <a:lumMod val="75000"/>
                  <a:lumOff val="25000"/>
                </a:schemeClr>
              </a:solidFill>
            </a:endParaRPr>
          </a:p>
        </p:txBody>
      </p:sp>
      <p:sp>
        <p:nvSpPr>
          <p:cNvPr id="11" name="Rectangle 10"/>
          <p:cNvSpPr/>
          <p:nvPr/>
        </p:nvSpPr>
        <p:spPr>
          <a:xfrm>
            <a:off x="4309110" y="2631960"/>
            <a:ext cx="88392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104</a:t>
            </a:r>
            <a:endParaRPr lang="en-US" sz="900" b="1" dirty="0">
              <a:solidFill>
                <a:schemeClr val="tx2">
                  <a:lumMod val="75000"/>
                  <a:lumOff val="25000"/>
                </a:schemeClr>
              </a:solidFill>
            </a:endParaRPr>
          </a:p>
        </p:txBody>
      </p:sp>
      <p:sp>
        <p:nvSpPr>
          <p:cNvPr id="12" name="Rectangle 11"/>
          <p:cNvSpPr/>
          <p:nvPr/>
        </p:nvSpPr>
        <p:spPr>
          <a:xfrm>
            <a:off x="6654800" y="3520326"/>
            <a:ext cx="14122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206</a:t>
            </a:r>
          </a:p>
        </p:txBody>
      </p:sp>
      <p:sp>
        <p:nvSpPr>
          <p:cNvPr id="13" name="Rectangle 12"/>
          <p:cNvSpPr/>
          <p:nvPr/>
        </p:nvSpPr>
        <p:spPr>
          <a:xfrm>
            <a:off x="8277225" y="3955822"/>
            <a:ext cx="1901137"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207</a:t>
            </a:r>
          </a:p>
        </p:txBody>
      </p:sp>
      <p:sp>
        <p:nvSpPr>
          <p:cNvPr id="14" name="Rectangle 13"/>
          <p:cNvSpPr/>
          <p:nvPr/>
        </p:nvSpPr>
        <p:spPr>
          <a:xfrm>
            <a:off x="5741670" y="4353582"/>
            <a:ext cx="104648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308</a:t>
            </a:r>
            <a:endParaRPr lang="en-US" sz="900" b="1" dirty="0">
              <a:solidFill>
                <a:schemeClr val="tx2">
                  <a:lumMod val="75000"/>
                  <a:lumOff val="25000"/>
                </a:schemeClr>
              </a:solidFill>
            </a:endParaRPr>
          </a:p>
        </p:txBody>
      </p:sp>
      <p:sp>
        <p:nvSpPr>
          <p:cNvPr id="16" name="Rectangle 15"/>
          <p:cNvSpPr/>
          <p:nvPr/>
        </p:nvSpPr>
        <p:spPr>
          <a:xfrm>
            <a:off x="10432161" y="5143959"/>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410</a:t>
            </a:r>
            <a:endParaRPr lang="en-US" sz="900" b="1" dirty="0">
              <a:solidFill>
                <a:schemeClr val="tx2">
                  <a:lumMod val="75000"/>
                  <a:lumOff val="25000"/>
                </a:schemeClr>
              </a:solidFill>
            </a:endParaRPr>
          </a:p>
        </p:txBody>
      </p:sp>
      <p:cxnSp>
        <p:nvCxnSpPr>
          <p:cNvPr id="18" name="Elbow Connector 17"/>
          <p:cNvCxnSpPr>
            <a:endCxn id="8" idx="1"/>
          </p:cNvCxnSpPr>
          <p:nvPr/>
        </p:nvCxnSpPr>
        <p:spPr>
          <a:xfrm rot="16200000" flipH="1">
            <a:off x="3983483" y="1533396"/>
            <a:ext cx="394559" cy="241463"/>
          </a:xfrm>
          <a:prstGeom prst="bentConnector2">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endCxn id="9" idx="1"/>
          </p:cNvCxnSpPr>
          <p:nvPr/>
        </p:nvCxnSpPr>
        <p:spPr>
          <a:xfrm rot="16200000" flipH="1">
            <a:off x="3776918" y="1766389"/>
            <a:ext cx="806176" cy="242976"/>
          </a:xfrm>
          <a:prstGeom prst="bentConnector2">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endCxn id="11" idx="1"/>
          </p:cNvCxnSpPr>
          <p:nvPr/>
        </p:nvCxnSpPr>
        <p:spPr>
          <a:xfrm rot="16200000" flipH="1">
            <a:off x="3551071" y="1988221"/>
            <a:ext cx="1266076" cy="250001"/>
          </a:xfrm>
          <a:prstGeom prst="bentConnector2">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1" idx="3"/>
            <a:endCxn id="10" idx="1"/>
          </p:cNvCxnSpPr>
          <p:nvPr/>
        </p:nvCxnSpPr>
        <p:spPr>
          <a:xfrm>
            <a:off x="5193030" y="2746260"/>
            <a:ext cx="548640" cy="44386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0" idx="3"/>
            <a:endCxn id="12" idx="1"/>
          </p:cNvCxnSpPr>
          <p:nvPr/>
        </p:nvCxnSpPr>
        <p:spPr>
          <a:xfrm>
            <a:off x="6442710" y="3190125"/>
            <a:ext cx="212090" cy="444501"/>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1" idx="3"/>
            <a:endCxn id="14" idx="1"/>
          </p:cNvCxnSpPr>
          <p:nvPr/>
        </p:nvCxnSpPr>
        <p:spPr>
          <a:xfrm>
            <a:off x="5193030" y="2746260"/>
            <a:ext cx="548640" cy="1721622"/>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endCxn id="15" idx="1"/>
          </p:cNvCxnSpPr>
          <p:nvPr/>
        </p:nvCxnSpPr>
        <p:spPr>
          <a:xfrm rot="16200000" flipH="1">
            <a:off x="9910466" y="4358842"/>
            <a:ext cx="789590" cy="253800"/>
          </a:xfrm>
          <a:prstGeom prst="bentConnector2">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a:endCxn id="16" idx="1"/>
          </p:cNvCxnSpPr>
          <p:nvPr/>
        </p:nvCxnSpPr>
        <p:spPr>
          <a:xfrm rot="16200000" flipH="1">
            <a:off x="9727966" y="4551264"/>
            <a:ext cx="1154588" cy="253801"/>
          </a:xfrm>
          <a:prstGeom prst="bentConnector2">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0432161" y="4769037"/>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409</a:t>
            </a:r>
            <a:endParaRPr lang="en-US" sz="900" b="1" dirty="0">
              <a:solidFill>
                <a:schemeClr val="tx2">
                  <a:lumMod val="75000"/>
                  <a:lumOff val="25000"/>
                </a:schemeClr>
              </a:solidFill>
            </a:endParaRPr>
          </a:p>
        </p:txBody>
      </p:sp>
      <p:cxnSp>
        <p:nvCxnSpPr>
          <p:cNvPr id="108" name="Elbow Connector 107"/>
          <p:cNvCxnSpPr>
            <a:stCxn id="12" idx="3"/>
            <a:endCxn id="13" idx="1"/>
          </p:cNvCxnSpPr>
          <p:nvPr/>
        </p:nvCxnSpPr>
        <p:spPr>
          <a:xfrm>
            <a:off x="8067040" y="3634626"/>
            <a:ext cx="210185" cy="435496"/>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Down Arrow 24"/>
          <p:cNvSpPr/>
          <p:nvPr/>
        </p:nvSpPr>
        <p:spPr>
          <a:xfrm>
            <a:off x="4528641" y="1143427"/>
            <a:ext cx="521057" cy="622977"/>
          </a:xfrm>
          <a:prstGeom prst="downArrow">
            <a:avLst/>
          </a:prstGeom>
          <a:solidFill>
            <a:srgbClr val="CF2A2A"/>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800" dirty="0" smtClean="0"/>
          </a:p>
          <a:p>
            <a:pPr algn="ctr">
              <a:lnSpc>
                <a:spcPts val="1000"/>
              </a:lnSpc>
            </a:pPr>
            <a:r>
              <a:rPr lang="en-US" sz="800" dirty="0" smtClean="0"/>
              <a:t>You </a:t>
            </a:r>
            <a:r>
              <a:rPr lang="en-US" sz="800" dirty="0"/>
              <a:t>are HERE</a:t>
            </a:r>
          </a:p>
        </p:txBody>
      </p:sp>
    </p:spTree>
    <p:extLst>
      <p:ext uri="{BB962C8B-B14F-4D97-AF65-F5344CB8AC3E}">
        <p14:creationId xmlns:p14="http://schemas.microsoft.com/office/powerpoint/2010/main" val="3410194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20</a:t>
            </a:fld>
            <a:r>
              <a:rPr lang="en-US" smtClean="0"/>
              <a:t> </a:t>
            </a:r>
            <a:endParaRPr lang="en-US" dirty="0"/>
          </a:p>
        </p:txBody>
      </p:sp>
      <p:sp>
        <p:nvSpPr>
          <p:cNvPr id="3" name="Text Placeholder 2"/>
          <p:cNvSpPr>
            <a:spLocks noGrp="1"/>
          </p:cNvSpPr>
          <p:nvPr>
            <p:ph type="body" sz="quarter" idx="13"/>
          </p:nvPr>
        </p:nvSpPr>
        <p:spPr/>
        <p:txBody>
          <a:bodyPr/>
          <a:lstStyle/>
          <a:p>
            <a:r>
              <a:rPr lang="en-US" b="1" dirty="0" smtClean="0"/>
              <a:t>INVARIANTS</a:t>
            </a:r>
            <a:r>
              <a:rPr lang="en-US" dirty="0" smtClean="0"/>
              <a:t> are business rules applied within and implemented by aggregates</a:t>
            </a:r>
            <a:endParaRPr lang="en-US" b="1" dirty="0"/>
          </a:p>
        </p:txBody>
      </p:sp>
      <p:sp>
        <p:nvSpPr>
          <p:cNvPr id="4" name="Title 3"/>
          <p:cNvSpPr>
            <a:spLocks noGrp="1"/>
          </p:cNvSpPr>
          <p:nvPr>
            <p:ph type="title"/>
          </p:nvPr>
        </p:nvSpPr>
        <p:spPr/>
        <p:txBody>
          <a:bodyPr/>
          <a:lstStyle/>
          <a:p>
            <a:r>
              <a:rPr lang="en-US" dirty="0" smtClean="0"/>
              <a:t>Invariants</a:t>
            </a:r>
            <a:endParaRPr lang="en-US" dirty="0"/>
          </a:p>
        </p:txBody>
      </p:sp>
      <p:sp>
        <p:nvSpPr>
          <p:cNvPr id="5" name="Rounded Rectangle 4"/>
          <p:cNvSpPr/>
          <p:nvPr/>
        </p:nvSpPr>
        <p:spPr>
          <a:xfrm>
            <a:off x="2417177" y="2082800"/>
            <a:ext cx="7218948" cy="3692526"/>
          </a:xfrm>
          <a:prstGeom prst="roundRect">
            <a:avLst/>
          </a:prstGeom>
          <a:ln>
            <a:prstDash val="dash"/>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a:t>Order Aggregate</a:t>
            </a:r>
          </a:p>
        </p:txBody>
      </p:sp>
      <p:grpSp>
        <p:nvGrpSpPr>
          <p:cNvPr id="6" name="Group 5"/>
          <p:cNvGrpSpPr/>
          <p:nvPr/>
        </p:nvGrpSpPr>
        <p:grpSpPr>
          <a:xfrm>
            <a:off x="3236858" y="3216335"/>
            <a:ext cx="790274" cy="1109956"/>
            <a:chOff x="1857676" y="4321743"/>
            <a:chExt cx="790274" cy="972152"/>
          </a:xfrm>
        </p:grpSpPr>
        <p:sp>
          <p:nvSpPr>
            <p:cNvPr id="7" name="Rectangle 6"/>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a:solidFill>
                    <a:schemeClr val="accent2"/>
                  </a:solidFill>
                </a:rPr>
                <a:t>Order</a:t>
              </a:r>
            </a:p>
          </p:txBody>
        </p:sp>
        <p:cxnSp>
          <p:nvCxnSpPr>
            <p:cNvPr id="8" name="Straight Connector 7"/>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9" name="Group 8"/>
          <p:cNvGrpSpPr/>
          <p:nvPr/>
        </p:nvGrpSpPr>
        <p:grpSpPr>
          <a:xfrm>
            <a:off x="5102555" y="3216335"/>
            <a:ext cx="1480958" cy="1109956"/>
            <a:chOff x="1857676" y="4321743"/>
            <a:chExt cx="790274" cy="972152"/>
          </a:xfrm>
        </p:grpSpPr>
        <p:sp>
          <p:nvSpPr>
            <p:cNvPr id="10" name="Rectangle 9"/>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err="1">
                  <a:ln w="0"/>
                  <a:solidFill>
                    <a:schemeClr val="tx1"/>
                  </a:solidFill>
                  <a:effectLst>
                    <a:outerShdw blurRad="38100" dist="19050" dir="2700000" algn="tl" rotWithShape="0">
                      <a:schemeClr val="dk1">
                        <a:alpha val="40000"/>
                      </a:schemeClr>
                    </a:outerShdw>
                  </a:effectLst>
                </a:rPr>
                <a:t>LineItem</a:t>
              </a:r>
              <a:endParaRPr lang="en-US" dirty="0">
                <a:solidFill>
                  <a:schemeClr val="accent2"/>
                </a:solidFill>
              </a:endParaRPr>
            </a:p>
          </p:txBody>
        </p:sp>
        <p:cxnSp>
          <p:nvCxnSpPr>
            <p:cNvPr id="11" name="Straight Connector 10"/>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grpSp>
        <p:nvGrpSpPr>
          <p:cNvPr id="12" name="Group 11"/>
          <p:cNvGrpSpPr/>
          <p:nvPr/>
        </p:nvGrpSpPr>
        <p:grpSpPr>
          <a:xfrm>
            <a:off x="5102555" y="4462669"/>
            <a:ext cx="1480958" cy="1109956"/>
            <a:chOff x="1857676" y="4321743"/>
            <a:chExt cx="790274" cy="972152"/>
          </a:xfrm>
        </p:grpSpPr>
        <p:sp>
          <p:nvSpPr>
            <p:cNvPr id="13" name="Rectangle 12"/>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err="1">
                  <a:ln w="0"/>
                  <a:solidFill>
                    <a:schemeClr val="tx1"/>
                  </a:solidFill>
                  <a:effectLst>
                    <a:outerShdw blurRad="38100" dist="19050" dir="2700000" algn="tl" rotWithShape="0">
                      <a:schemeClr val="dk1">
                        <a:alpha val="40000"/>
                      </a:schemeClr>
                    </a:outerShdw>
                  </a:effectLst>
                </a:rPr>
                <a:t>ShipTo</a:t>
              </a:r>
              <a:endParaRPr lang="en-US" dirty="0">
                <a:solidFill>
                  <a:schemeClr val="accent2"/>
                </a:solidFill>
              </a:endParaRPr>
            </a:p>
          </p:txBody>
        </p:sp>
        <p:cxnSp>
          <p:nvCxnSpPr>
            <p:cNvPr id="14" name="Straight Connector 13"/>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grpSp>
        <p:nvGrpSpPr>
          <p:cNvPr id="15" name="Group 14"/>
          <p:cNvGrpSpPr/>
          <p:nvPr/>
        </p:nvGrpSpPr>
        <p:grpSpPr>
          <a:xfrm>
            <a:off x="7430264" y="3216335"/>
            <a:ext cx="1480958" cy="1109956"/>
            <a:chOff x="1857676" y="4321743"/>
            <a:chExt cx="790274" cy="972152"/>
          </a:xfrm>
        </p:grpSpPr>
        <p:sp>
          <p:nvSpPr>
            <p:cNvPr id="16" name="Rectangle 15"/>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a:ln w="0"/>
                  <a:solidFill>
                    <a:schemeClr val="tx1"/>
                  </a:solidFill>
                  <a:effectLst>
                    <a:outerShdw blurRad="38100" dist="19050" dir="2700000" algn="tl" rotWithShape="0">
                      <a:schemeClr val="dk1">
                        <a:alpha val="40000"/>
                      </a:schemeClr>
                    </a:outerShdw>
                  </a:effectLst>
                </a:rPr>
                <a:t>Discount</a:t>
              </a:r>
              <a:endParaRPr lang="en-US" dirty="0">
                <a:solidFill>
                  <a:schemeClr val="accent2"/>
                </a:solidFill>
              </a:endParaRPr>
            </a:p>
          </p:txBody>
        </p:sp>
        <p:cxnSp>
          <p:nvCxnSpPr>
            <p:cNvPr id="17" name="Straight Connector 16"/>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cxnSp>
        <p:nvCxnSpPr>
          <p:cNvPr id="18" name="Straight Connector 17"/>
          <p:cNvCxnSpPr>
            <a:stCxn id="7" idx="3"/>
            <a:endCxn id="10" idx="1"/>
          </p:cNvCxnSpPr>
          <p:nvPr/>
        </p:nvCxnSpPr>
        <p:spPr>
          <a:xfrm>
            <a:off x="4027132" y="3771313"/>
            <a:ext cx="1075423" cy="0"/>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3"/>
            <a:endCxn id="13" idx="1"/>
          </p:cNvCxnSpPr>
          <p:nvPr/>
        </p:nvCxnSpPr>
        <p:spPr>
          <a:xfrm>
            <a:off x="4027132" y="3771313"/>
            <a:ext cx="1075423" cy="1246334"/>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0" idx="3"/>
            <a:endCxn id="16" idx="1"/>
          </p:cNvCxnSpPr>
          <p:nvPr/>
        </p:nvCxnSpPr>
        <p:spPr>
          <a:xfrm>
            <a:off x="6583513" y="3771313"/>
            <a:ext cx="846751" cy="0"/>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748854" y="3578001"/>
            <a:ext cx="275717" cy="215444"/>
          </a:xfrm>
          <a:prstGeom prst="rect">
            <a:avLst/>
          </a:prstGeom>
          <a:noFill/>
          <a:ln>
            <a:noFill/>
          </a:ln>
        </p:spPr>
        <p:txBody>
          <a:bodyPr wrap="none" lIns="0" tIns="0" rIns="0" bIns="0" rtlCol="0">
            <a:spAutoFit/>
          </a:bodyPr>
          <a:lstStyle/>
          <a:p>
            <a:r>
              <a:rPr lang="en-US" sz="1400" dirty="0">
                <a:solidFill>
                  <a:schemeClr val="tx2"/>
                </a:solidFill>
              </a:rPr>
              <a:t>0..n</a:t>
            </a:r>
          </a:p>
        </p:txBody>
      </p:sp>
      <p:sp>
        <p:nvSpPr>
          <p:cNvPr id="22" name="TextBox 21"/>
          <p:cNvSpPr txBox="1"/>
          <p:nvPr/>
        </p:nvSpPr>
        <p:spPr>
          <a:xfrm>
            <a:off x="7087262" y="3578695"/>
            <a:ext cx="275717" cy="215444"/>
          </a:xfrm>
          <a:prstGeom prst="rect">
            <a:avLst/>
          </a:prstGeom>
          <a:noFill/>
          <a:ln>
            <a:noFill/>
          </a:ln>
        </p:spPr>
        <p:txBody>
          <a:bodyPr wrap="none" lIns="0" tIns="0" rIns="0" bIns="0" rtlCol="0">
            <a:spAutoFit/>
          </a:bodyPr>
          <a:lstStyle/>
          <a:p>
            <a:r>
              <a:rPr lang="en-US" sz="1400" dirty="0">
                <a:solidFill>
                  <a:schemeClr val="tx2"/>
                </a:solidFill>
              </a:rPr>
              <a:t>0..n</a:t>
            </a:r>
          </a:p>
        </p:txBody>
      </p:sp>
      <p:sp>
        <p:nvSpPr>
          <p:cNvPr id="23" name="TextBox 22"/>
          <p:cNvSpPr txBox="1"/>
          <p:nvPr/>
        </p:nvSpPr>
        <p:spPr>
          <a:xfrm>
            <a:off x="6650799" y="4086052"/>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24" name="TextBox 23"/>
          <p:cNvSpPr txBox="1"/>
          <p:nvPr/>
        </p:nvSpPr>
        <p:spPr>
          <a:xfrm>
            <a:off x="4094418" y="3546251"/>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25" name="TextBox 24"/>
          <p:cNvSpPr txBox="1"/>
          <p:nvPr/>
        </p:nvSpPr>
        <p:spPr>
          <a:xfrm>
            <a:off x="4780603" y="5156023"/>
            <a:ext cx="275717" cy="215444"/>
          </a:xfrm>
          <a:prstGeom prst="rect">
            <a:avLst/>
          </a:prstGeom>
          <a:noFill/>
          <a:ln>
            <a:noFill/>
          </a:ln>
        </p:spPr>
        <p:txBody>
          <a:bodyPr wrap="none" lIns="0" tIns="0" rIns="0" bIns="0" rtlCol="0">
            <a:spAutoFit/>
          </a:bodyPr>
          <a:lstStyle/>
          <a:p>
            <a:r>
              <a:rPr lang="en-US" sz="1400" dirty="0">
                <a:solidFill>
                  <a:schemeClr val="tx2"/>
                </a:solidFill>
              </a:rPr>
              <a:t>0..1</a:t>
            </a:r>
          </a:p>
        </p:txBody>
      </p:sp>
      <p:sp>
        <p:nvSpPr>
          <p:cNvPr id="26" name="TextBox 25"/>
          <p:cNvSpPr txBox="1"/>
          <p:nvPr/>
        </p:nvSpPr>
        <p:spPr>
          <a:xfrm>
            <a:off x="4089892" y="4056955"/>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46" name="Oval 4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3" name="Oval 52" title="Section circle"/>
          <p:cNvSpPr/>
          <p:nvPr/>
        </p:nvSpPr>
        <p:spPr>
          <a:xfrm>
            <a:off x="1067235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6" name="Oval 55"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8" name="Oval 57" title="Section circle"/>
          <p:cNvSpPr/>
          <p:nvPr/>
        </p:nvSpPr>
        <p:spPr>
          <a:xfrm>
            <a:off x="108980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9" name="Oval 58" title="Section circle"/>
          <p:cNvSpPr/>
          <p:nvPr/>
        </p:nvSpPr>
        <p:spPr>
          <a:xfrm>
            <a:off x="1078665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0" name="Oval 5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1" name="Oval 6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2" name="Oval 61"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3" name="Oval 62"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4" name="Oval 63" title="Section circle"/>
          <p:cNvSpPr/>
          <p:nvPr/>
        </p:nvSpPr>
        <p:spPr>
          <a:xfrm>
            <a:off x="110123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6" name="Rectangle 65"/>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05952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488897" y="6064886"/>
            <a:ext cx="294066" cy="224790"/>
          </a:xfrm>
        </p:spPr>
        <p:txBody>
          <a:bodyPr/>
          <a:lstStyle/>
          <a:p>
            <a:pPr>
              <a:defRPr/>
            </a:pPr>
            <a:fld id="{F98AD551-1896-6D44-B0B1-213AAAED08DA}" type="slidenum">
              <a:rPr lang="en-US" smtClean="0"/>
              <a:pPr>
                <a:defRPr/>
              </a:pPr>
              <a:t>21</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 </a:t>
            </a:r>
            <a:r>
              <a:rPr lang="en-US" b="1" dirty="0" smtClean="0"/>
              <a:t>VALUE OBJECT </a:t>
            </a:r>
            <a:r>
              <a:rPr lang="en-US" dirty="0" smtClean="0"/>
              <a:t>is an immutable object that does not have an identity</a:t>
            </a:r>
          </a:p>
          <a:p>
            <a:pPr marL="514350" lvl="2" indent="-285750">
              <a:buFont typeface="Arial" panose="020B0604020202020204" pitchFamily="34" charset="0"/>
              <a:buChar char="•"/>
            </a:pPr>
            <a:r>
              <a:rPr lang="en-US" dirty="0" smtClean="0"/>
              <a:t>A value object is immutable (does not change).</a:t>
            </a:r>
          </a:p>
          <a:p>
            <a:pPr marL="514350" lvl="2" indent="-285750">
              <a:buFont typeface="Arial" panose="020B0604020202020204" pitchFamily="34" charset="0"/>
              <a:buChar char="•"/>
            </a:pPr>
            <a:r>
              <a:rPr lang="en-US" dirty="0" smtClean="0"/>
              <a:t>A value object does not have an identity.</a:t>
            </a:r>
          </a:p>
          <a:p>
            <a:pPr marL="514350" lvl="2" indent="-285750">
              <a:buFont typeface="Arial" panose="020B0604020202020204" pitchFamily="34" charset="0"/>
              <a:buChar char="•"/>
            </a:pPr>
            <a:r>
              <a:rPr lang="en-US" dirty="0" smtClean="0"/>
              <a:t>Value objects are defined only by their state.  Equivalence is done by comparing their values.</a:t>
            </a:r>
          </a:p>
          <a:p>
            <a:pPr marL="514350" lvl="2" indent="-285750">
              <a:buFont typeface="Arial" panose="020B0604020202020204" pitchFamily="34" charset="0"/>
              <a:buChar char="•"/>
            </a:pPr>
            <a:r>
              <a:rPr lang="en-US" dirty="0" smtClean="0"/>
              <a:t>A value object is not an Entity, but </a:t>
            </a:r>
            <a:r>
              <a:rPr lang="en-US" dirty="0"/>
              <a:t>is often used to describe, quantify, or measure an Entity</a:t>
            </a:r>
            <a:r>
              <a:rPr lang="en-US" i="1" dirty="0"/>
              <a:t>.</a:t>
            </a:r>
            <a:endParaRPr lang="en-US" dirty="0" smtClean="0"/>
          </a:p>
          <a:p>
            <a:endParaRPr lang="en-US" dirty="0"/>
          </a:p>
        </p:txBody>
      </p:sp>
      <p:sp>
        <p:nvSpPr>
          <p:cNvPr id="3" name="Title 2"/>
          <p:cNvSpPr>
            <a:spLocks noGrp="1"/>
          </p:cNvSpPr>
          <p:nvPr>
            <p:ph type="title"/>
          </p:nvPr>
        </p:nvSpPr>
        <p:spPr/>
        <p:txBody>
          <a:bodyPr/>
          <a:lstStyle/>
          <a:p>
            <a:r>
              <a:rPr lang="en-US" dirty="0" smtClean="0"/>
              <a:t>Value Objects</a:t>
            </a:r>
            <a:endParaRPr lang="en-US" dirty="0"/>
          </a:p>
        </p:txBody>
      </p:sp>
      <p:sp>
        <p:nvSpPr>
          <p:cNvPr id="5" name="Rounded Rectangle 4"/>
          <p:cNvSpPr/>
          <p:nvPr/>
        </p:nvSpPr>
        <p:spPr>
          <a:xfrm>
            <a:off x="2013432" y="2918508"/>
            <a:ext cx="7218948" cy="3145742"/>
          </a:xfrm>
          <a:prstGeom prst="roundRect">
            <a:avLst/>
          </a:prstGeom>
          <a:ln>
            <a:prstDash val="dash"/>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a:t>Order Aggregate</a:t>
            </a:r>
          </a:p>
        </p:txBody>
      </p:sp>
      <p:grpSp>
        <p:nvGrpSpPr>
          <p:cNvPr id="6" name="Group 5"/>
          <p:cNvGrpSpPr/>
          <p:nvPr/>
        </p:nvGrpSpPr>
        <p:grpSpPr>
          <a:xfrm>
            <a:off x="2796118" y="3563400"/>
            <a:ext cx="790274" cy="972152"/>
            <a:chOff x="1857676" y="4321743"/>
            <a:chExt cx="790274" cy="972152"/>
          </a:xfrm>
        </p:grpSpPr>
        <p:sp>
          <p:nvSpPr>
            <p:cNvPr id="7" name="Rectangle 6"/>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a:solidFill>
                    <a:schemeClr val="accent2"/>
                  </a:solidFill>
                </a:rPr>
                <a:t>Order</a:t>
              </a:r>
            </a:p>
          </p:txBody>
        </p:sp>
        <p:cxnSp>
          <p:nvCxnSpPr>
            <p:cNvPr id="8" name="Straight Connector 7"/>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9" name="Group 8"/>
          <p:cNvGrpSpPr/>
          <p:nvPr/>
        </p:nvGrpSpPr>
        <p:grpSpPr>
          <a:xfrm>
            <a:off x="4661815" y="3563400"/>
            <a:ext cx="1480958" cy="972152"/>
            <a:chOff x="1857676" y="4321743"/>
            <a:chExt cx="790274" cy="972152"/>
          </a:xfrm>
        </p:grpSpPr>
        <p:sp>
          <p:nvSpPr>
            <p:cNvPr id="10" name="Rectangle 9"/>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err="1">
                  <a:ln w="0"/>
                  <a:solidFill>
                    <a:schemeClr val="tx1"/>
                  </a:solidFill>
                  <a:effectLst>
                    <a:outerShdw blurRad="38100" dist="19050" dir="2700000" algn="tl" rotWithShape="0">
                      <a:schemeClr val="dk1">
                        <a:alpha val="40000"/>
                      </a:schemeClr>
                    </a:outerShdw>
                  </a:effectLst>
                </a:rPr>
                <a:t>LineItem</a:t>
              </a:r>
              <a:endParaRPr lang="en-US" dirty="0">
                <a:solidFill>
                  <a:schemeClr val="accent2"/>
                </a:solidFill>
              </a:endParaRPr>
            </a:p>
          </p:txBody>
        </p:sp>
        <p:cxnSp>
          <p:nvCxnSpPr>
            <p:cNvPr id="11" name="Straight Connector 10"/>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grpSp>
        <p:nvGrpSpPr>
          <p:cNvPr id="12" name="Group 11"/>
          <p:cNvGrpSpPr/>
          <p:nvPr/>
        </p:nvGrpSpPr>
        <p:grpSpPr>
          <a:xfrm>
            <a:off x="4661815" y="4809734"/>
            <a:ext cx="1480958" cy="972152"/>
            <a:chOff x="1857676" y="4321743"/>
            <a:chExt cx="790274" cy="972152"/>
          </a:xfrm>
        </p:grpSpPr>
        <p:sp>
          <p:nvSpPr>
            <p:cNvPr id="13" name="Rectangle 12"/>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err="1">
                  <a:ln w="0"/>
                  <a:solidFill>
                    <a:schemeClr val="tx1"/>
                  </a:solidFill>
                  <a:effectLst>
                    <a:outerShdw blurRad="38100" dist="19050" dir="2700000" algn="tl" rotWithShape="0">
                      <a:schemeClr val="dk1">
                        <a:alpha val="40000"/>
                      </a:schemeClr>
                    </a:outerShdw>
                  </a:effectLst>
                </a:rPr>
                <a:t>ShipTo</a:t>
              </a:r>
              <a:endParaRPr lang="en-US" dirty="0">
                <a:solidFill>
                  <a:schemeClr val="accent2"/>
                </a:solidFill>
              </a:endParaRPr>
            </a:p>
          </p:txBody>
        </p:sp>
        <p:cxnSp>
          <p:nvCxnSpPr>
            <p:cNvPr id="14" name="Straight Connector 13"/>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grpSp>
        <p:nvGrpSpPr>
          <p:cNvPr id="15" name="Group 14"/>
          <p:cNvGrpSpPr/>
          <p:nvPr/>
        </p:nvGrpSpPr>
        <p:grpSpPr>
          <a:xfrm>
            <a:off x="6989524" y="3563400"/>
            <a:ext cx="1480958" cy="972152"/>
            <a:chOff x="1857676" y="4321743"/>
            <a:chExt cx="790274" cy="972152"/>
          </a:xfrm>
        </p:grpSpPr>
        <p:sp>
          <p:nvSpPr>
            <p:cNvPr id="16" name="Rectangle 15"/>
            <p:cNvSpPr/>
            <p:nvPr/>
          </p:nvSpPr>
          <p:spPr>
            <a:xfrm>
              <a:off x="1857676" y="4321743"/>
              <a:ext cx="790274" cy="972152"/>
            </a:xfrm>
            <a:prstGeom prst="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a:ln w="0"/>
                  <a:solidFill>
                    <a:schemeClr val="tx1"/>
                  </a:solidFill>
                  <a:effectLst>
                    <a:outerShdw blurRad="38100" dist="19050" dir="2700000" algn="tl" rotWithShape="0">
                      <a:schemeClr val="dk1">
                        <a:alpha val="40000"/>
                      </a:schemeClr>
                    </a:outerShdw>
                  </a:effectLst>
                </a:rPr>
                <a:t>Discount</a:t>
              </a:r>
              <a:endParaRPr lang="en-US" dirty="0">
                <a:solidFill>
                  <a:schemeClr val="accent2"/>
                </a:solidFill>
              </a:endParaRPr>
            </a:p>
          </p:txBody>
        </p:sp>
        <p:cxnSp>
          <p:nvCxnSpPr>
            <p:cNvPr id="17" name="Straight Connector 16"/>
            <p:cNvCxnSpPr/>
            <p:nvPr/>
          </p:nvCxnSpPr>
          <p:spPr>
            <a:xfrm flipV="1">
              <a:off x="1867301" y="4567238"/>
              <a:ext cx="780649" cy="4763"/>
            </a:xfrm>
            <a:prstGeom prst="line">
              <a:avLst/>
            </a:prstGeom>
            <a:ln/>
          </p:spPr>
          <p:style>
            <a:lnRef idx="1">
              <a:schemeClr val="accent4"/>
            </a:lnRef>
            <a:fillRef idx="0">
              <a:schemeClr val="accent4"/>
            </a:fillRef>
            <a:effectRef idx="0">
              <a:schemeClr val="accent4"/>
            </a:effectRef>
            <a:fontRef idx="minor">
              <a:schemeClr val="tx1"/>
            </a:fontRef>
          </p:style>
        </p:cxnSp>
      </p:grpSp>
      <p:cxnSp>
        <p:nvCxnSpPr>
          <p:cNvPr id="18" name="Straight Connector 17"/>
          <p:cNvCxnSpPr>
            <a:stCxn id="7" idx="3"/>
            <a:endCxn id="10" idx="1"/>
          </p:cNvCxnSpPr>
          <p:nvPr/>
        </p:nvCxnSpPr>
        <p:spPr>
          <a:xfrm>
            <a:off x="3586393" y="4049476"/>
            <a:ext cx="1075423" cy="0"/>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3"/>
            <a:endCxn id="13" idx="1"/>
          </p:cNvCxnSpPr>
          <p:nvPr/>
        </p:nvCxnSpPr>
        <p:spPr>
          <a:xfrm>
            <a:off x="3586393" y="4049476"/>
            <a:ext cx="1075423" cy="1246334"/>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0" idx="3"/>
            <a:endCxn id="16" idx="1"/>
          </p:cNvCxnSpPr>
          <p:nvPr/>
        </p:nvCxnSpPr>
        <p:spPr>
          <a:xfrm>
            <a:off x="6142774" y="4049476"/>
            <a:ext cx="846751" cy="0"/>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339864" y="3814288"/>
            <a:ext cx="275717" cy="215444"/>
          </a:xfrm>
          <a:prstGeom prst="rect">
            <a:avLst/>
          </a:prstGeom>
          <a:noFill/>
          <a:ln>
            <a:noFill/>
          </a:ln>
        </p:spPr>
        <p:txBody>
          <a:bodyPr wrap="none" lIns="0" tIns="0" rIns="0" bIns="0" rtlCol="0">
            <a:spAutoFit/>
          </a:bodyPr>
          <a:lstStyle/>
          <a:p>
            <a:r>
              <a:rPr lang="en-US" sz="1400" dirty="0">
                <a:solidFill>
                  <a:schemeClr val="tx2"/>
                </a:solidFill>
              </a:rPr>
              <a:t>0..n</a:t>
            </a:r>
          </a:p>
        </p:txBody>
      </p:sp>
      <p:sp>
        <p:nvSpPr>
          <p:cNvPr id="22" name="TextBox 21"/>
          <p:cNvSpPr txBox="1"/>
          <p:nvPr/>
        </p:nvSpPr>
        <p:spPr>
          <a:xfrm>
            <a:off x="6646522" y="3834032"/>
            <a:ext cx="275717" cy="215444"/>
          </a:xfrm>
          <a:prstGeom prst="rect">
            <a:avLst/>
          </a:prstGeom>
          <a:noFill/>
          <a:ln>
            <a:noFill/>
          </a:ln>
        </p:spPr>
        <p:txBody>
          <a:bodyPr wrap="none" lIns="0" tIns="0" rIns="0" bIns="0" rtlCol="0">
            <a:spAutoFit/>
          </a:bodyPr>
          <a:lstStyle/>
          <a:p>
            <a:r>
              <a:rPr lang="en-US" sz="1400" dirty="0">
                <a:solidFill>
                  <a:schemeClr val="tx2"/>
                </a:solidFill>
              </a:rPr>
              <a:t>0..n</a:t>
            </a:r>
          </a:p>
        </p:txBody>
      </p:sp>
      <p:sp>
        <p:nvSpPr>
          <p:cNvPr id="23" name="TextBox 22"/>
          <p:cNvSpPr txBox="1"/>
          <p:nvPr/>
        </p:nvSpPr>
        <p:spPr>
          <a:xfrm>
            <a:off x="6210059" y="4106439"/>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24" name="TextBox 23"/>
          <p:cNvSpPr txBox="1"/>
          <p:nvPr/>
        </p:nvSpPr>
        <p:spPr>
          <a:xfrm>
            <a:off x="3653678" y="3814288"/>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25" name="TextBox 24"/>
          <p:cNvSpPr txBox="1"/>
          <p:nvPr/>
        </p:nvSpPr>
        <p:spPr>
          <a:xfrm>
            <a:off x="4339863" y="5303410"/>
            <a:ext cx="275717" cy="215444"/>
          </a:xfrm>
          <a:prstGeom prst="rect">
            <a:avLst/>
          </a:prstGeom>
          <a:noFill/>
          <a:ln>
            <a:noFill/>
          </a:ln>
        </p:spPr>
        <p:txBody>
          <a:bodyPr wrap="none" lIns="0" tIns="0" rIns="0" bIns="0" rtlCol="0">
            <a:spAutoFit/>
          </a:bodyPr>
          <a:lstStyle/>
          <a:p>
            <a:r>
              <a:rPr lang="en-US" sz="1400" dirty="0">
                <a:solidFill>
                  <a:schemeClr val="tx2"/>
                </a:solidFill>
              </a:rPr>
              <a:t>0..1</a:t>
            </a:r>
          </a:p>
        </p:txBody>
      </p:sp>
      <p:sp>
        <p:nvSpPr>
          <p:cNvPr id="26" name="TextBox 25"/>
          <p:cNvSpPr txBox="1"/>
          <p:nvPr/>
        </p:nvSpPr>
        <p:spPr>
          <a:xfrm>
            <a:off x="3630102" y="4204342"/>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grpSp>
        <p:nvGrpSpPr>
          <p:cNvPr id="27" name="Group 26"/>
          <p:cNvGrpSpPr/>
          <p:nvPr/>
        </p:nvGrpSpPr>
        <p:grpSpPr>
          <a:xfrm>
            <a:off x="2796119" y="4933681"/>
            <a:ext cx="1145755" cy="972152"/>
            <a:chOff x="1857676" y="4321743"/>
            <a:chExt cx="611402" cy="972152"/>
          </a:xfrm>
        </p:grpSpPr>
        <p:sp>
          <p:nvSpPr>
            <p:cNvPr id="28" name="Rectangle 27"/>
            <p:cNvSpPr/>
            <p:nvPr/>
          </p:nvSpPr>
          <p:spPr>
            <a:xfrm>
              <a:off x="1857676" y="4321743"/>
              <a:ext cx="611402" cy="972152"/>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rtlCol="0" anchor="t"/>
            <a:lstStyle/>
            <a:p>
              <a:pPr algn="ctr"/>
              <a:r>
                <a:rPr lang="en-US" dirty="0" err="1">
                  <a:ln w="0"/>
                  <a:solidFill>
                    <a:schemeClr val="tx2"/>
                  </a:solidFill>
                  <a:effectLst>
                    <a:outerShdw blurRad="38100" dist="19050" dir="2700000" algn="tl" rotWithShape="0">
                      <a:schemeClr val="dk1">
                        <a:alpha val="40000"/>
                      </a:schemeClr>
                    </a:outerShdw>
                  </a:effectLst>
                </a:rPr>
                <a:t>TimeZone</a:t>
              </a:r>
              <a:endParaRPr lang="en-US" dirty="0">
                <a:solidFill>
                  <a:schemeClr val="tx2"/>
                </a:solidFill>
              </a:endParaRPr>
            </a:p>
          </p:txBody>
        </p:sp>
        <p:cxnSp>
          <p:nvCxnSpPr>
            <p:cNvPr id="29" name="Straight Connector 28"/>
            <p:cNvCxnSpPr/>
            <p:nvPr/>
          </p:nvCxnSpPr>
          <p:spPr>
            <a:xfrm flipV="1">
              <a:off x="1857676" y="4598818"/>
              <a:ext cx="611402" cy="7144"/>
            </a:xfrm>
            <a:prstGeom prst="line">
              <a:avLst/>
            </a:prstGeom>
            <a:ln/>
          </p:spPr>
          <p:style>
            <a:lnRef idx="2">
              <a:schemeClr val="accent6"/>
            </a:lnRef>
            <a:fillRef idx="1">
              <a:schemeClr val="lt1"/>
            </a:fillRef>
            <a:effectRef idx="0">
              <a:schemeClr val="accent6"/>
            </a:effectRef>
            <a:fontRef idx="minor">
              <a:schemeClr val="dk1"/>
            </a:fontRef>
          </p:style>
        </p:cxnSp>
      </p:grpSp>
      <p:cxnSp>
        <p:nvCxnSpPr>
          <p:cNvPr id="35" name="Straight Connector 34"/>
          <p:cNvCxnSpPr>
            <a:stCxn id="7" idx="2"/>
            <a:endCxn id="28" idx="0"/>
          </p:cNvCxnSpPr>
          <p:nvPr/>
        </p:nvCxnSpPr>
        <p:spPr>
          <a:xfrm>
            <a:off x="3191256" y="4535553"/>
            <a:ext cx="177741" cy="398129"/>
          </a:xfrm>
          <a:prstGeom prst="line">
            <a:avLst/>
          </a:prstGeom>
          <a:ln w="190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158610" y="4733896"/>
            <a:ext cx="91372" cy="215444"/>
          </a:xfrm>
          <a:prstGeom prst="rect">
            <a:avLst/>
          </a:prstGeom>
          <a:noFill/>
          <a:ln>
            <a:noFill/>
          </a:ln>
        </p:spPr>
        <p:txBody>
          <a:bodyPr wrap="none" lIns="0" tIns="0" rIns="0" bIns="0" rtlCol="0">
            <a:spAutoFit/>
          </a:bodyPr>
          <a:lstStyle/>
          <a:p>
            <a:r>
              <a:rPr lang="en-US" sz="1400" dirty="0">
                <a:solidFill>
                  <a:schemeClr val="tx2"/>
                </a:solidFill>
              </a:rPr>
              <a:t>1</a:t>
            </a:r>
          </a:p>
        </p:txBody>
      </p:sp>
      <p:sp>
        <p:nvSpPr>
          <p:cNvPr id="39" name="TextBox 38"/>
          <p:cNvSpPr txBox="1"/>
          <p:nvPr/>
        </p:nvSpPr>
        <p:spPr>
          <a:xfrm>
            <a:off x="3305597" y="4550736"/>
            <a:ext cx="275717" cy="215444"/>
          </a:xfrm>
          <a:prstGeom prst="rect">
            <a:avLst/>
          </a:prstGeom>
          <a:noFill/>
          <a:ln>
            <a:noFill/>
          </a:ln>
        </p:spPr>
        <p:txBody>
          <a:bodyPr wrap="none" lIns="0" tIns="0" rIns="0" bIns="0" rtlCol="0">
            <a:spAutoFit/>
          </a:bodyPr>
          <a:lstStyle/>
          <a:p>
            <a:r>
              <a:rPr lang="en-US" sz="1400" dirty="0">
                <a:solidFill>
                  <a:schemeClr val="tx2"/>
                </a:solidFill>
              </a:rPr>
              <a:t>1..n</a:t>
            </a:r>
          </a:p>
        </p:txBody>
      </p:sp>
      <p:sp>
        <p:nvSpPr>
          <p:cNvPr id="71" name="Oval 70"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2" name="Oval 71"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3" name="Oval 72"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4" name="Oval 73"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5" name="Oval 74"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6" name="Oval 75"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7" name="Oval 76"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8" name="Oval 77" title="Section circle"/>
          <p:cNvSpPr/>
          <p:nvPr/>
        </p:nvSpPr>
        <p:spPr>
          <a:xfrm>
            <a:off x="1067235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9" name="Oval 78"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0" name="Oval 79"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1" name="Oval 80"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2" name="Oval 81"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83" name="Oval 82" title="Section circle"/>
          <p:cNvSpPr/>
          <p:nvPr/>
        </p:nvSpPr>
        <p:spPr>
          <a:xfrm>
            <a:off x="108980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4" name="Oval 83" title="Section circle"/>
          <p:cNvSpPr/>
          <p:nvPr/>
        </p:nvSpPr>
        <p:spPr>
          <a:xfrm>
            <a:off x="1078665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5" name="Oval 84"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6" name="Oval 85"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7" name="Oval 86"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8" name="Oval 87" title="Section circle"/>
          <p:cNvSpPr/>
          <p:nvPr/>
        </p:nvSpPr>
        <p:spPr>
          <a:xfrm>
            <a:off x="11126630"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9" name="Oval 88" title="Section circle"/>
          <p:cNvSpPr/>
          <p:nvPr/>
        </p:nvSpPr>
        <p:spPr>
          <a:xfrm>
            <a:off x="110123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3" name="Rectangle 52"/>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52355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22</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An </a:t>
            </a:r>
            <a:r>
              <a:rPr lang="en-US" b="1" dirty="0" smtClean="0"/>
              <a:t>EVENT</a:t>
            </a:r>
            <a:r>
              <a:rPr lang="en-US" dirty="0" smtClean="0"/>
              <a:t> is a record of some business significant occurrence that occurs within a bounded context</a:t>
            </a:r>
          </a:p>
          <a:p>
            <a:pPr marL="285750" lvl="2" indent="-285750"/>
            <a:r>
              <a:rPr lang="en-US" dirty="0" smtClean="0"/>
              <a:t>Events are generated by a context to indicate state changes or business related activities.</a:t>
            </a:r>
          </a:p>
          <a:p>
            <a:pPr marL="285750" lvl="2" indent="-285750"/>
            <a:r>
              <a:rPr lang="en-US" dirty="0" smtClean="0"/>
              <a:t>Events can be received by other bounded contexts.</a:t>
            </a:r>
          </a:p>
          <a:p>
            <a:pPr marL="285750" lvl="2" indent="-285750"/>
            <a:r>
              <a:rPr lang="en-US" dirty="0" smtClean="0"/>
              <a:t>Events are a mechanism to allow one context to signal any number of other contexts, and to have them take appropriate actions.</a:t>
            </a:r>
          </a:p>
          <a:p>
            <a:pPr marL="285750" lvl="2" indent="-285750"/>
            <a:r>
              <a:rPr lang="en-US" dirty="0" smtClean="0"/>
              <a:t>Events provide a complete history.</a:t>
            </a:r>
          </a:p>
          <a:p>
            <a:pPr marL="285750" lvl="2" indent="-285750"/>
            <a:r>
              <a:rPr lang="en-US" dirty="0" smtClean="0"/>
              <a:t>Events enable consistency across contexts.</a:t>
            </a:r>
          </a:p>
          <a:p>
            <a:pPr lvl="3">
              <a:buFont typeface="Arial" panose="020B0604020202020204" pitchFamily="34" charset="0"/>
              <a:buChar char="•"/>
            </a:pPr>
            <a:r>
              <a:rPr lang="en-US" dirty="0" smtClean="0"/>
              <a:t>Aggregates within each bounded context are </a:t>
            </a:r>
            <a:r>
              <a:rPr lang="en-US" dirty="0" err="1" smtClean="0"/>
              <a:t>transactionally</a:t>
            </a:r>
            <a:r>
              <a:rPr lang="en-US" dirty="0" smtClean="0"/>
              <a:t> consistent.</a:t>
            </a:r>
          </a:p>
          <a:p>
            <a:pPr lvl="3">
              <a:buFont typeface="Arial" panose="020B0604020202020204" pitchFamily="34" charset="0"/>
              <a:buChar char="•"/>
            </a:pPr>
            <a:r>
              <a:rPr lang="en-US" dirty="0" smtClean="0"/>
              <a:t>Events allow propagation of an operation to other contexts.</a:t>
            </a:r>
          </a:p>
          <a:p>
            <a:pPr lvl="3">
              <a:buFont typeface="Arial" panose="020B0604020202020204" pitchFamily="34" charset="0"/>
              <a:buChar char="•"/>
            </a:pPr>
            <a:r>
              <a:rPr lang="en-US" dirty="0" smtClean="0"/>
              <a:t>Events can be used for </a:t>
            </a:r>
            <a:r>
              <a:rPr lang="en-US" i="1" dirty="0" smtClean="0"/>
              <a:t>causal</a:t>
            </a:r>
            <a:r>
              <a:rPr lang="en-US" dirty="0" smtClean="0"/>
              <a:t> or </a:t>
            </a:r>
            <a:r>
              <a:rPr lang="en-US" i="1" dirty="0" smtClean="0"/>
              <a:t>eventual</a:t>
            </a:r>
            <a:r>
              <a:rPr lang="en-US" dirty="0" smtClean="0"/>
              <a:t> consistency.</a:t>
            </a:r>
            <a:endParaRPr lang="en-US" dirty="0"/>
          </a:p>
        </p:txBody>
      </p:sp>
      <p:sp>
        <p:nvSpPr>
          <p:cNvPr id="3" name="Title 2"/>
          <p:cNvSpPr>
            <a:spLocks noGrp="1"/>
          </p:cNvSpPr>
          <p:nvPr>
            <p:ph type="title"/>
          </p:nvPr>
        </p:nvSpPr>
        <p:spPr/>
        <p:txBody>
          <a:bodyPr/>
          <a:lstStyle/>
          <a:p>
            <a:r>
              <a:rPr lang="en-US" dirty="0" smtClean="0"/>
              <a:t>Events</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Rectangle 2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69051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23</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endParaRPr lang="en-US" b="1" dirty="0" smtClean="0"/>
          </a:p>
          <a:p>
            <a:r>
              <a:rPr lang="en-US" b="1" dirty="0" smtClean="0"/>
              <a:t>EVENTUAL CONSISTENCY </a:t>
            </a:r>
            <a:r>
              <a:rPr lang="en-US" dirty="0" smtClean="0"/>
              <a:t>uses events to propagate a business operation across any number of bounded contexts</a:t>
            </a:r>
          </a:p>
          <a:p>
            <a:pPr lvl="1"/>
            <a:r>
              <a:rPr lang="en-US" dirty="0" smtClean="0"/>
              <a:t>Consistency </a:t>
            </a:r>
            <a:r>
              <a:rPr lang="en-US" dirty="0"/>
              <a:t>across contexts is done using an eventual consistency mechanism. When something happens inside a context, that context generates events to record the occurrence. </a:t>
            </a:r>
          </a:p>
          <a:p>
            <a:pPr lvl="2"/>
            <a:r>
              <a:rPr lang="en-US" dirty="0" smtClean="0"/>
              <a:t>When an aggregate is affected by some business activity, an event is recorded and emitted.</a:t>
            </a:r>
          </a:p>
          <a:p>
            <a:pPr lvl="2"/>
            <a:r>
              <a:rPr lang="en-US" dirty="0" smtClean="0"/>
              <a:t>Any number of other contexts can “listen” for the event type and respond by performing whatever business activities are needed on their aggregate(s).  This may also trigger additional events.</a:t>
            </a:r>
          </a:p>
          <a:p>
            <a:pPr lvl="2"/>
            <a:r>
              <a:rPr lang="en-US" dirty="0" smtClean="0"/>
              <a:t>Eventually, all of the events that originate for some business activity will be processed and all contexts will enter a consistent state.</a:t>
            </a:r>
          </a:p>
          <a:p>
            <a:pPr lvl="2"/>
            <a:r>
              <a:rPr lang="en-US" i="1" dirty="0" smtClean="0"/>
              <a:t>Events Ripple Effect </a:t>
            </a:r>
            <a:r>
              <a:rPr lang="en-US" dirty="0" smtClean="0"/>
              <a:t>- There is a time delay from the initiation of the original business operation until all contexts are consistent.</a:t>
            </a:r>
          </a:p>
          <a:p>
            <a:pPr lvl="1"/>
            <a:endParaRPr lang="en-US" dirty="0"/>
          </a:p>
        </p:txBody>
      </p:sp>
      <p:sp>
        <p:nvSpPr>
          <p:cNvPr id="3" name="Title 2"/>
          <p:cNvSpPr>
            <a:spLocks noGrp="1"/>
          </p:cNvSpPr>
          <p:nvPr>
            <p:ph type="title"/>
          </p:nvPr>
        </p:nvSpPr>
        <p:spPr/>
        <p:txBody>
          <a:bodyPr/>
          <a:lstStyle/>
          <a:p>
            <a:r>
              <a:rPr lang="en-US" dirty="0" smtClean="0"/>
              <a:t>Eventual Consistency</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Rectangle 2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37824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CAUSAL CONSISTENCY requires an order to the events</a:t>
            </a:r>
          </a:p>
          <a:p>
            <a:pPr lvl="1"/>
            <a:r>
              <a:rPr lang="en-US" dirty="0" smtClean="0"/>
              <a:t>In causal (cause and effect) consistency the order of the events is critical. </a:t>
            </a:r>
          </a:p>
          <a:p>
            <a:pPr lvl="2"/>
            <a:r>
              <a:rPr lang="en-US" dirty="0" smtClean="0"/>
              <a:t>Events must </a:t>
            </a:r>
            <a:r>
              <a:rPr lang="en-US" dirty="0"/>
              <a:t>be managed in some way to ensure that the order is maintained. </a:t>
            </a:r>
          </a:p>
          <a:p>
            <a:pPr lvl="2"/>
            <a:r>
              <a:rPr lang="en-US" dirty="0" smtClean="0"/>
              <a:t>The order imparts meaning as much as any event; changing the order changes the meaning.</a:t>
            </a:r>
          </a:p>
          <a:p>
            <a:pPr lvl="1">
              <a:spcAft>
                <a:spcPts val="0"/>
              </a:spcAft>
            </a:pPr>
            <a:endParaRPr lang="en-US" dirty="0" smtClean="0"/>
          </a:p>
          <a:p>
            <a:pPr marL="914400" lvl="1"/>
            <a:r>
              <a:rPr lang="en-US" dirty="0" smtClean="0"/>
              <a:t>Assume the following sequence of events: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914400" lvl="1"/>
            <a:r>
              <a:rPr lang="en-US" dirty="0" smtClean="0"/>
              <a:t>If you change the order, the meaning changes!</a:t>
            </a:r>
            <a:endParaRPr lang="en-US" dirty="0"/>
          </a:p>
        </p:txBody>
      </p:sp>
      <p:sp>
        <p:nvSpPr>
          <p:cNvPr id="3" name="Title 2"/>
          <p:cNvSpPr>
            <a:spLocks noGrp="1"/>
          </p:cNvSpPr>
          <p:nvPr>
            <p:ph type="title"/>
          </p:nvPr>
        </p:nvSpPr>
        <p:spPr/>
        <p:txBody>
          <a:bodyPr/>
          <a:lstStyle/>
          <a:p>
            <a:r>
              <a:rPr lang="en-US" dirty="0" smtClean="0"/>
              <a:t>Causal Consistency</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54081" y="3001004"/>
            <a:ext cx="649224" cy="649224"/>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8962" y="3001004"/>
            <a:ext cx="649224" cy="649224"/>
          </a:xfrm>
          <a:prstGeom prst="rect">
            <a:avLst/>
          </a:prstGeom>
        </p:spPr>
      </p:pic>
      <p:grpSp>
        <p:nvGrpSpPr>
          <p:cNvPr id="22" name="Group 21"/>
          <p:cNvGrpSpPr/>
          <p:nvPr/>
        </p:nvGrpSpPr>
        <p:grpSpPr>
          <a:xfrm>
            <a:off x="2129315" y="3733636"/>
            <a:ext cx="4398234" cy="317633"/>
            <a:chOff x="606903" y="3647975"/>
            <a:chExt cx="4398234" cy="317633"/>
          </a:xfrm>
        </p:grpSpPr>
        <p:sp>
          <p:nvSpPr>
            <p:cNvPr id="7" name="Rectangle 6"/>
            <p:cNvSpPr/>
            <p:nvPr/>
          </p:nvSpPr>
          <p:spPr>
            <a:xfrm>
              <a:off x="962526" y="3647975"/>
              <a:ext cx="2387066" cy="31763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“I lost my wallet”</a:t>
              </a:r>
            </a:p>
          </p:txBody>
        </p:sp>
        <p:cxnSp>
          <p:nvCxnSpPr>
            <p:cNvPr id="9" name="Straight Arrow Connector 8"/>
            <p:cNvCxnSpPr/>
            <p:nvPr/>
          </p:nvCxnSpPr>
          <p:spPr>
            <a:xfrm>
              <a:off x="3368842" y="3819635"/>
              <a:ext cx="1636295"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8" name="TextBox 17"/>
            <p:cNvSpPr txBox="1"/>
            <p:nvPr/>
          </p:nvSpPr>
          <p:spPr>
            <a:xfrm>
              <a:off x="606903" y="3668291"/>
              <a:ext cx="117020" cy="276999"/>
            </a:xfrm>
            <a:prstGeom prst="rect">
              <a:avLst/>
            </a:prstGeom>
            <a:noFill/>
            <a:ln>
              <a:noFill/>
            </a:ln>
          </p:spPr>
          <p:txBody>
            <a:bodyPr wrap="none" lIns="0" tIns="0" rIns="0" bIns="0" rtlCol="0">
              <a:spAutoFit/>
            </a:bodyPr>
            <a:lstStyle/>
            <a:p>
              <a:r>
                <a:rPr lang="en-US" dirty="0"/>
                <a:t>1</a:t>
              </a:r>
            </a:p>
          </p:txBody>
        </p:sp>
      </p:grpSp>
      <p:grpSp>
        <p:nvGrpSpPr>
          <p:cNvPr id="23" name="Group 22"/>
          <p:cNvGrpSpPr/>
          <p:nvPr/>
        </p:nvGrpSpPr>
        <p:grpSpPr>
          <a:xfrm>
            <a:off x="2129315" y="4171772"/>
            <a:ext cx="6897792" cy="317633"/>
            <a:chOff x="606903" y="4093818"/>
            <a:chExt cx="6897792" cy="317633"/>
          </a:xfrm>
        </p:grpSpPr>
        <p:sp>
          <p:nvSpPr>
            <p:cNvPr id="10" name="Rectangle 9"/>
            <p:cNvSpPr/>
            <p:nvPr/>
          </p:nvSpPr>
          <p:spPr>
            <a:xfrm>
              <a:off x="5117629" y="4093818"/>
              <a:ext cx="2387066" cy="31763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“That’s bad!”</a:t>
              </a:r>
            </a:p>
          </p:txBody>
        </p:sp>
        <p:cxnSp>
          <p:nvCxnSpPr>
            <p:cNvPr id="11" name="Straight Arrow Connector 10"/>
            <p:cNvCxnSpPr/>
            <p:nvPr/>
          </p:nvCxnSpPr>
          <p:spPr>
            <a:xfrm flipH="1">
              <a:off x="3349593" y="4252634"/>
              <a:ext cx="176803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606903" y="4114135"/>
              <a:ext cx="117020" cy="276999"/>
            </a:xfrm>
            <a:prstGeom prst="rect">
              <a:avLst/>
            </a:prstGeom>
            <a:noFill/>
            <a:ln>
              <a:noFill/>
            </a:ln>
          </p:spPr>
          <p:txBody>
            <a:bodyPr wrap="none" lIns="0" tIns="0" rIns="0" bIns="0" rtlCol="0">
              <a:spAutoFit/>
            </a:bodyPr>
            <a:lstStyle/>
            <a:p>
              <a:r>
                <a:rPr lang="en-US" dirty="0"/>
                <a:t>2</a:t>
              </a:r>
            </a:p>
          </p:txBody>
        </p:sp>
      </p:grpSp>
      <p:grpSp>
        <p:nvGrpSpPr>
          <p:cNvPr id="24" name="Group 23"/>
          <p:cNvGrpSpPr/>
          <p:nvPr/>
        </p:nvGrpSpPr>
        <p:grpSpPr>
          <a:xfrm>
            <a:off x="2129315" y="4609908"/>
            <a:ext cx="4378984" cy="317633"/>
            <a:chOff x="606903" y="4530034"/>
            <a:chExt cx="4378984" cy="317633"/>
          </a:xfrm>
        </p:grpSpPr>
        <p:sp>
          <p:nvSpPr>
            <p:cNvPr id="14" name="Rectangle 13"/>
            <p:cNvSpPr/>
            <p:nvPr/>
          </p:nvSpPr>
          <p:spPr>
            <a:xfrm>
              <a:off x="962526" y="4530034"/>
              <a:ext cx="2387066" cy="31763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“I found it”</a:t>
              </a:r>
            </a:p>
          </p:txBody>
        </p:sp>
        <p:cxnSp>
          <p:nvCxnSpPr>
            <p:cNvPr id="15" name="Straight Arrow Connector 14"/>
            <p:cNvCxnSpPr/>
            <p:nvPr/>
          </p:nvCxnSpPr>
          <p:spPr>
            <a:xfrm>
              <a:off x="3349592" y="4688850"/>
              <a:ext cx="1636295"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20" name="TextBox 19"/>
            <p:cNvSpPr txBox="1"/>
            <p:nvPr/>
          </p:nvSpPr>
          <p:spPr>
            <a:xfrm>
              <a:off x="606903" y="4550351"/>
              <a:ext cx="117020" cy="276999"/>
            </a:xfrm>
            <a:prstGeom prst="rect">
              <a:avLst/>
            </a:prstGeom>
            <a:noFill/>
            <a:ln>
              <a:noFill/>
            </a:ln>
          </p:spPr>
          <p:txBody>
            <a:bodyPr wrap="none" lIns="0" tIns="0" rIns="0" bIns="0" rtlCol="0">
              <a:spAutoFit/>
            </a:bodyPr>
            <a:lstStyle/>
            <a:p>
              <a:r>
                <a:rPr lang="en-US" dirty="0"/>
                <a:t>3</a:t>
              </a:r>
            </a:p>
          </p:txBody>
        </p:sp>
      </p:grpSp>
      <p:grpSp>
        <p:nvGrpSpPr>
          <p:cNvPr id="25" name="Group 24"/>
          <p:cNvGrpSpPr/>
          <p:nvPr/>
        </p:nvGrpSpPr>
        <p:grpSpPr>
          <a:xfrm>
            <a:off x="2129315" y="5048044"/>
            <a:ext cx="6917042" cy="317633"/>
            <a:chOff x="606903" y="4943268"/>
            <a:chExt cx="6917042" cy="317633"/>
          </a:xfrm>
        </p:grpSpPr>
        <p:sp>
          <p:nvSpPr>
            <p:cNvPr id="16" name="Rectangle 15"/>
            <p:cNvSpPr/>
            <p:nvPr/>
          </p:nvSpPr>
          <p:spPr>
            <a:xfrm>
              <a:off x="5136879" y="4943268"/>
              <a:ext cx="2387066" cy="31763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“Great”</a:t>
              </a:r>
            </a:p>
          </p:txBody>
        </p:sp>
        <p:cxnSp>
          <p:nvCxnSpPr>
            <p:cNvPr id="17" name="Straight Arrow Connector 16"/>
            <p:cNvCxnSpPr/>
            <p:nvPr/>
          </p:nvCxnSpPr>
          <p:spPr>
            <a:xfrm flipH="1">
              <a:off x="3368843" y="5102084"/>
              <a:ext cx="176803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606903" y="4963585"/>
              <a:ext cx="117020" cy="276999"/>
            </a:xfrm>
            <a:prstGeom prst="rect">
              <a:avLst/>
            </a:prstGeom>
            <a:noFill/>
            <a:ln>
              <a:noFill/>
            </a:ln>
          </p:spPr>
          <p:txBody>
            <a:bodyPr wrap="none" lIns="0" tIns="0" rIns="0" bIns="0" rtlCol="0">
              <a:spAutoFit/>
            </a:bodyPr>
            <a:lstStyle/>
            <a:p>
              <a:r>
                <a:rPr lang="en-US" dirty="0"/>
                <a:t>4</a:t>
              </a:r>
            </a:p>
          </p:txBody>
        </p:sp>
      </p:grpSp>
      <p:sp>
        <p:nvSpPr>
          <p:cNvPr id="57" name="Oval 56"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8" name="Oval 57"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9" name="Oval 58" title="Section circle"/>
          <p:cNvSpPr/>
          <p:nvPr/>
        </p:nvSpPr>
        <p:spPr>
          <a:xfrm>
            <a:off x="100976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0" name="Oval 59" title="Section circle"/>
          <p:cNvSpPr/>
          <p:nvPr/>
        </p:nvSpPr>
        <p:spPr>
          <a:xfrm>
            <a:off x="9981790"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1" name="Oval 60" title="Section circle"/>
          <p:cNvSpPr/>
          <p:nvPr/>
        </p:nvSpPr>
        <p:spPr>
          <a:xfrm>
            <a:off x="986749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2" name="Oval 61"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3" name="Oval 62"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4" name="Oval 63" title="Section circle"/>
          <p:cNvSpPr/>
          <p:nvPr/>
        </p:nvSpPr>
        <p:spPr>
          <a:xfrm>
            <a:off x="1067235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5" name="Oval 64" title="Section circle"/>
          <p:cNvSpPr/>
          <p:nvPr/>
        </p:nvSpPr>
        <p:spPr>
          <a:xfrm>
            <a:off x="1055646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6" name="Oval 65" title="Section circle"/>
          <p:cNvSpPr/>
          <p:nvPr/>
        </p:nvSpPr>
        <p:spPr>
          <a:xfrm>
            <a:off x="10442165"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7" name="Oval 66" title="Section circle"/>
          <p:cNvSpPr/>
          <p:nvPr/>
        </p:nvSpPr>
        <p:spPr>
          <a:xfrm>
            <a:off x="10326279"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8" name="Oval 67" title="Section circle"/>
          <p:cNvSpPr/>
          <p:nvPr/>
        </p:nvSpPr>
        <p:spPr>
          <a:xfrm>
            <a:off x="10211978"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9" name="Oval 68" title="Section circle"/>
          <p:cNvSpPr/>
          <p:nvPr/>
        </p:nvSpPr>
        <p:spPr>
          <a:xfrm>
            <a:off x="108980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0" name="Oval 69" title="Section circle"/>
          <p:cNvSpPr/>
          <p:nvPr/>
        </p:nvSpPr>
        <p:spPr>
          <a:xfrm>
            <a:off x="10786653"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1" name="Oval 70" title="Section circle"/>
          <p:cNvSpPr/>
          <p:nvPr/>
        </p:nvSpPr>
        <p:spPr>
          <a:xfrm>
            <a:off x="11472704"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2" name="Oval 71" title="Section circle"/>
          <p:cNvSpPr/>
          <p:nvPr/>
        </p:nvSpPr>
        <p:spPr>
          <a:xfrm>
            <a:off x="11356816"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3" name="Oval 72" title="Section circle"/>
          <p:cNvSpPr/>
          <p:nvPr/>
        </p:nvSpPr>
        <p:spPr>
          <a:xfrm>
            <a:off x="11242516"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4" name="Oval 73" title="Section circle"/>
          <p:cNvSpPr/>
          <p:nvPr/>
        </p:nvSpPr>
        <p:spPr>
          <a:xfrm>
            <a:off x="11126630"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5" name="Oval 74" title="Section circle"/>
          <p:cNvSpPr/>
          <p:nvPr/>
        </p:nvSpPr>
        <p:spPr>
          <a:xfrm>
            <a:off x="11012329"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Rectangle 42"/>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26709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25</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740224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15453736"/>
              </p:ext>
            </p:extLst>
          </p:nvPr>
        </p:nvGraphicFramePr>
        <p:xfrm>
          <a:off x="488897" y="1935691"/>
          <a:ext cx="11211106" cy="407924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sz="1400" dirty="0" smtClean="0"/>
                        <a:t>Domain-driven design seeks to make everyone developers.</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Domain-driven design focuses on the data model.</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A domain is a sphere</a:t>
                      </a:r>
                      <a:r>
                        <a:rPr lang="en-US" sz="1400" baseline="0" dirty="0" smtClean="0"/>
                        <a:t> of knowledge or activities.</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The domain</a:t>
                      </a:r>
                      <a:r>
                        <a:rPr lang="en-US" sz="1400" baseline="0" dirty="0" smtClean="0"/>
                        <a:t> model is represented by the set of documents and diagrams that describe it.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A business domain will only have one context.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The bounded context should</a:t>
                      </a:r>
                      <a:r>
                        <a:rPr lang="en-US" sz="1400" baseline="0" dirty="0" smtClean="0"/>
                        <a:t> be shared by multiple teams.</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The ubiquitous language need only be used by SMEs and analysts.</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The ubiquitous language is made up during analysis.</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Context Mapping represents the exchange</a:t>
                      </a:r>
                      <a:r>
                        <a:rPr lang="en-US" sz="1400" baseline="0" dirty="0" smtClean="0"/>
                        <a:t> of information between contexts.</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Aggregates are the fundamental</a:t>
                      </a:r>
                      <a:r>
                        <a:rPr lang="en-US" sz="1400" baseline="0" dirty="0" smtClean="0"/>
                        <a:t> concepts of information in a context.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Events are generated when an aggregate is changed.</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True/False</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350747" y="1169505"/>
            <a:ext cx="6893422" cy="461665"/>
          </a:xfrm>
          <a:prstGeom prst="rect">
            <a:avLst/>
          </a:prstGeom>
          <a:noFill/>
        </p:spPr>
        <p:txBody>
          <a:bodyPr wrap="squar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Domain Driven Design / DDD </a:t>
            </a: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61823" y="58879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4015438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941402" y="1255510"/>
            <a:ext cx="3689301" cy="3147561"/>
          </a:xfrm>
          <a:prstGeom prst="rect">
            <a:avLst/>
          </a:prstGeom>
          <a:noFill/>
          <a:ln>
            <a:noFill/>
          </a:ln>
        </p:spPr>
      </p:pic>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Overview of DDD</a:t>
            </a:r>
          </a:p>
          <a:p>
            <a:r>
              <a:rPr lang="en-US" sz="3200" b="1" i="1" u="sng" dirty="0"/>
              <a:t>Essential UML</a:t>
            </a:r>
          </a:p>
          <a:p>
            <a:r>
              <a:rPr lang="en-US" dirty="0" smtClean="0">
                <a:solidFill>
                  <a:srgbClr val="959595"/>
                </a:solidFill>
              </a:rPr>
              <a:t>Bounded </a:t>
            </a:r>
            <a:r>
              <a:rPr lang="en-US" dirty="0">
                <a:solidFill>
                  <a:srgbClr val="959595"/>
                </a:solidFill>
              </a:rPr>
              <a:t>Contexts</a:t>
            </a:r>
          </a:p>
          <a:p>
            <a:r>
              <a:rPr lang="en-US" dirty="0" smtClean="0">
                <a:solidFill>
                  <a:srgbClr val="959595"/>
                </a:solidFill>
              </a:rPr>
              <a:t>Subdomains</a:t>
            </a:r>
          </a:p>
          <a:p>
            <a:r>
              <a:rPr lang="en-US" dirty="0">
                <a:solidFill>
                  <a:srgbClr val="959595"/>
                </a:solidFill>
              </a:rPr>
              <a:t>Context Mapping</a:t>
            </a:r>
          </a:p>
          <a:p>
            <a:r>
              <a:rPr lang="en-US" dirty="0">
                <a:solidFill>
                  <a:srgbClr val="959595"/>
                </a:solidFill>
              </a:rPr>
              <a:t>Aggregates</a:t>
            </a:r>
            <a:endParaRPr lang="en-US" dirty="0" smtClean="0">
              <a:solidFill>
                <a:srgbClr val="959595"/>
              </a:solidFill>
            </a:endParaRPr>
          </a:p>
          <a:p>
            <a:r>
              <a:rPr lang="en-US" dirty="0" smtClean="0">
                <a:solidFill>
                  <a:srgbClr val="959595"/>
                </a:solidFill>
              </a:rPr>
              <a:t>Events</a:t>
            </a: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
        <p:nvSpPr>
          <p:cNvPr id="4" name="Rectangle 3"/>
          <p:cNvSpPr/>
          <p:nvPr/>
        </p:nvSpPr>
        <p:spPr>
          <a:xfrm>
            <a:off x="5465008" y="4172237"/>
            <a:ext cx="4642088" cy="830997"/>
          </a:xfrm>
          <a:prstGeom prst="rect">
            <a:avLst/>
          </a:prstGeom>
          <a:noFill/>
        </p:spPr>
        <p:txBody>
          <a:bodyPr wrap="square" lIns="91440" tIns="45720" rIns="91440" bIns="45720">
            <a:spAutoFit/>
          </a:bodyPr>
          <a:lstStyle/>
          <a:p>
            <a:pPr algn="ctr"/>
            <a:r>
              <a:rPr lang="en-US" sz="2400" b="1" cap="none" spc="0" dirty="0" smtClean="0">
                <a:ln w="0"/>
                <a:gradFill>
                  <a:gsLst>
                    <a:gs pos="0">
                      <a:srgbClr val="0097DB"/>
                    </a:gs>
                    <a:gs pos="100000">
                      <a:srgbClr val="0097DB"/>
                    </a:gs>
                  </a:gsLst>
                  <a:lin ang="5400000"/>
                </a:gradFill>
                <a:effectLst>
                  <a:reflection blurRad="6350" stA="53000" endA="300" endPos="35500" dir="5400000" sy="-90000" algn="bl" rotWithShape="0"/>
                </a:effectLst>
              </a:rPr>
              <a:t>Unifie</a:t>
            </a:r>
            <a:r>
              <a:rPr lang="en-US" sz="2400" b="1" dirty="0" smtClean="0">
                <a:ln w="0"/>
                <a:gradFill>
                  <a:gsLst>
                    <a:gs pos="0">
                      <a:srgbClr val="0097DB"/>
                    </a:gs>
                    <a:gs pos="100000">
                      <a:srgbClr val="0097DB"/>
                    </a:gs>
                  </a:gsLst>
                  <a:lin ang="5400000"/>
                </a:gradFill>
                <a:effectLst>
                  <a:reflection blurRad="6350" stA="53000" endA="300" endPos="35500" dir="5400000" sy="-90000" algn="bl" rotWithShape="0"/>
                </a:effectLst>
              </a:rPr>
              <a:t>d </a:t>
            </a:r>
          </a:p>
          <a:p>
            <a:pPr algn="ctr"/>
            <a:r>
              <a:rPr lang="en-US" sz="2400" b="1" dirty="0" smtClean="0">
                <a:ln w="0"/>
                <a:gradFill>
                  <a:gsLst>
                    <a:gs pos="0">
                      <a:srgbClr val="0097DB"/>
                    </a:gs>
                    <a:gs pos="100000">
                      <a:srgbClr val="0097DB"/>
                    </a:gs>
                  </a:gsLst>
                  <a:lin ang="5400000"/>
                </a:gradFill>
                <a:effectLst>
                  <a:reflection blurRad="6350" stA="53000" endA="300" endPos="35500" dir="5400000" sy="-90000" algn="bl" rotWithShape="0"/>
                </a:effectLst>
              </a:rPr>
              <a:t>Modeling Language</a:t>
            </a:r>
            <a:endParaRPr lang="en-US" sz="24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19555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a:xfrm>
            <a:off x="488897" y="1139825"/>
            <a:ext cx="10231086" cy="4811713"/>
          </a:xfrm>
          <a:prstGeom prst="rect">
            <a:avLst/>
          </a:prstGeom>
        </p:spPr>
        <p:txBody>
          <a:bodyPr/>
          <a:lstStyle/>
          <a:p>
            <a:endParaRPr lang="en-US" b="1" dirty="0" smtClean="0"/>
          </a:p>
          <a:p>
            <a:r>
              <a:rPr lang="en-US" b="1" dirty="0" smtClean="0"/>
              <a:t>UML (Unified Modeling Language) </a:t>
            </a:r>
            <a:r>
              <a:rPr lang="en-US" dirty="0" smtClean="0"/>
              <a:t>is a toolbox of design techniques</a:t>
            </a:r>
          </a:p>
          <a:p>
            <a:pPr lvl="1"/>
            <a:r>
              <a:rPr lang="en-US" dirty="0" smtClean="0"/>
              <a:t>UML </a:t>
            </a:r>
            <a:r>
              <a:rPr lang="en-US" dirty="0"/>
              <a:t>is a collection of design tools and techniques to document the design of software systems, and the standards for how to describe them.  It does not mandate or prescribe any specific methodology and can be used effectively with agile or waterfall methodologies.  </a:t>
            </a:r>
            <a:endParaRPr lang="en-US" dirty="0" smtClean="0"/>
          </a:p>
          <a:p>
            <a:pPr lvl="2"/>
            <a:r>
              <a:rPr lang="en-US" dirty="0" smtClean="0"/>
              <a:t>UML is NOT a process or methodology.</a:t>
            </a:r>
          </a:p>
          <a:p>
            <a:pPr lvl="2"/>
            <a:r>
              <a:rPr lang="en-US" dirty="0" smtClean="0"/>
              <a:t>You use the correct tool for the job you are trying to perform.</a:t>
            </a:r>
          </a:p>
          <a:p>
            <a:pPr lvl="2"/>
            <a:r>
              <a:rPr lang="en-US" dirty="0" smtClean="0"/>
              <a:t>The order of the use of tools depends on the job at hand.</a:t>
            </a:r>
          </a:p>
          <a:p>
            <a:pPr lvl="2"/>
            <a:r>
              <a:rPr lang="en-US" dirty="0" smtClean="0"/>
              <a:t>UML </a:t>
            </a:r>
            <a:r>
              <a:rPr lang="en-US" dirty="0"/>
              <a:t>tools can often do multiple jobs and could be used “</a:t>
            </a:r>
            <a:r>
              <a:rPr lang="en-US" dirty="0" smtClean="0"/>
              <a:t>incorrectly.”</a:t>
            </a:r>
          </a:p>
          <a:p>
            <a:pPr marL="742950" lvl="3" indent="-285750">
              <a:buFont typeface="Arial" panose="020B0604020202020204" pitchFamily="34" charset="0"/>
              <a:buChar char="•"/>
            </a:pPr>
            <a:endParaRPr lang="en-US" dirty="0" smtClean="0"/>
          </a:p>
          <a:p>
            <a:pPr marL="742950" lvl="3" indent="-285750">
              <a:buFont typeface="Arial" panose="020B0604020202020204" pitchFamily="34" charset="0"/>
              <a:buChar char="•"/>
            </a:pPr>
            <a:endParaRPr lang="en-US" dirty="0" smtClean="0"/>
          </a:p>
          <a:p>
            <a:pPr marL="742950" lvl="3" indent="-285750">
              <a:buFont typeface="Arial" panose="020B0604020202020204" pitchFamily="34" charset="0"/>
              <a:buChar char="•"/>
            </a:pPr>
            <a:endParaRPr lang="en-US" dirty="0" smtClean="0"/>
          </a:p>
          <a:p>
            <a:pPr marL="742950" lvl="3" indent="-285750">
              <a:buFont typeface="Arial" panose="020B0604020202020204" pitchFamily="34" charset="0"/>
              <a:buChar char="•"/>
            </a:pPr>
            <a:endParaRPr lang="en-US" dirty="0"/>
          </a:p>
        </p:txBody>
      </p:sp>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28</a:t>
            </a:fld>
            <a:r>
              <a:rPr lang="en-US" smtClean="0"/>
              <a:t> </a:t>
            </a:r>
            <a:endParaRPr lang="en-US" dirty="0"/>
          </a:p>
        </p:txBody>
      </p:sp>
      <p:sp>
        <p:nvSpPr>
          <p:cNvPr id="3" name="Title 2"/>
          <p:cNvSpPr>
            <a:spLocks noGrp="1"/>
          </p:cNvSpPr>
          <p:nvPr>
            <p:ph type="title"/>
          </p:nvPr>
        </p:nvSpPr>
        <p:spPr/>
        <p:txBody>
          <a:bodyPr/>
          <a:lstStyle/>
          <a:p>
            <a:r>
              <a:rPr lang="en-US" dirty="0" smtClean="0"/>
              <a:t>Using UML</a:t>
            </a:r>
            <a:endParaRPr lang="en-US" dirty="0"/>
          </a:p>
        </p:txBody>
      </p:sp>
      <p:sp>
        <p:nvSpPr>
          <p:cNvPr id="19" name="Oval 18"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Oval 25"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1" name="Oval 30"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830498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8879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8763771"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8649471"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8533585"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841928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5" name="Oval 44"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9108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8993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6" name="Picture 5"/>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368032" y="2984501"/>
            <a:ext cx="2583002" cy="2330844"/>
          </a:xfrm>
          <a:prstGeom prst="rect">
            <a:avLst/>
          </a:prstGeom>
        </p:spPr>
      </p:pic>
      <p:sp>
        <p:nvSpPr>
          <p:cNvPr id="49" name="Rectangle 48"/>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18728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29</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UML (Unified Modeling Language) is organized into two groups of diagram types</a:t>
            </a:r>
          </a:p>
          <a:p>
            <a:pPr lvl="1"/>
            <a:endParaRPr lang="en-US" sz="800" dirty="0" smtClean="0"/>
          </a:p>
          <a:p>
            <a:pPr marL="457200" lvl="4" indent="0">
              <a:buNone/>
            </a:pPr>
            <a:r>
              <a:rPr lang="en-US" b="1" i="1" dirty="0" smtClean="0"/>
              <a:t>PARTS ASSOCIATION</a:t>
            </a:r>
            <a:r>
              <a:rPr lang="en-US" b="1" dirty="0" smtClean="0"/>
              <a:t>S</a:t>
            </a:r>
          </a:p>
          <a:p>
            <a:pPr marL="688975" lvl="5" indent="0">
              <a:buNone/>
            </a:pPr>
            <a:r>
              <a:rPr lang="en-US" sz="1800" b="1" dirty="0" smtClean="0"/>
              <a:t>Structural Diagrams</a:t>
            </a:r>
            <a:endParaRPr lang="en-US" sz="1800" b="1" i="1" dirty="0" smtClean="0"/>
          </a:p>
          <a:p>
            <a:pPr lvl="6">
              <a:buFont typeface="Arial" panose="020B0604020202020204" pitchFamily="34" charset="0"/>
              <a:buChar char="•"/>
            </a:pPr>
            <a:r>
              <a:rPr lang="en-US" dirty="0" smtClean="0"/>
              <a:t>Define the parts that make up a software project.</a:t>
            </a:r>
          </a:p>
          <a:p>
            <a:pPr lvl="6">
              <a:buFont typeface="Arial" panose="020B0604020202020204" pitchFamily="34" charset="0"/>
              <a:buChar char="•"/>
            </a:pPr>
            <a:r>
              <a:rPr lang="en-US" dirty="0" smtClean="0"/>
              <a:t>Show how the parts fit together.</a:t>
            </a:r>
          </a:p>
          <a:p>
            <a:pPr lvl="4"/>
            <a:endParaRPr lang="en-US" sz="800" dirty="0"/>
          </a:p>
          <a:p>
            <a:pPr marL="457200" lvl="4" indent="0">
              <a:buNone/>
            </a:pPr>
            <a:r>
              <a:rPr lang="en-US" b="1" i="1" dirty="0"/>
              <a:t>WHAT HAPPENS</a:t>
            </a:r>
          </a:p>
          <a:p>
            <a:pPr marL="688975" lvl="5" indent="0">
              <a:buNone/>
            </a:pPr>
            <a:r>
              <a:rPr lang="en-US" sz="1800" b="1" dirty="0" smtClean="0"/>
              <a:t>Behavioral Diagrams</a:t>
            </a:r>
          </a:p>
          <a:p>
            <a:pPr lvl="6">
              <a:buFont typeface="Arial" panose="020B0604020202020204" pitchFamily="34" charset="0"/>
              <a:buChar char="•"/>
            </a:pPr>
            <a:r>
              <a:rPr lang="en-US" dirty="0" smtClean="0"/>
              <a:t>Define </a:t>
            </a:r>
            <a:r>
              <a:rPr lang="en-US" dirty="0"/>
              <a:t>what </a:t>
            </a:r>
            <a:r>
              <a:rPr lang="en-US" dirty="0" smtClean="0"/>
              <a:t>happens.</a:t>
            </a:r>
            <a:endParaRPr lang="en-US" dirty="0"/>
          </a:p>
          <a:p>
            <a:pPr lvl="6">
              <a:buFont typeface="Arial" panose="020B0604020202020204" pitchFamily="34" charset="0"/>
              <a:buChar char="•"/>
            </a:pPr>
            <a:r>
              <a:rPr lang="en-US" dirty="0" smtClean="0"/>
              <a:t>Show </a:t>
            </a:r>
            <a:r>
              <a:rPr lang="en-US" dirty="0"/>
              <a:t>processes and activities over </a:t>
            </a:r>
            <a:r>
              <a:rPr lang="en-US" dirty="0" smtClean="0"/>
              <a:t>time.</a:t>
            </a:r>
            <a:endParaRPr lang="en-US" dirty="0"/>
          </a:p>
          <a:p>
            <a:pPr lvl="2"/>
            <a:endParaRPr lang="en-US" dirty="0"/>
          </a:p>
          <a:p>
            <a:r>
              <a:rPr lang="en-US" dirty="0" smtClean="0"/>
              <a:t>There are many diagram types</a:t>
            </a:r>
          </a:p>
          <a:p>
            <a:pPr lvl="2"/>
            <a:r>
              <a:rPr lang="en-US" dirty="0" smtClean="0"/>
              <a:t>The </a:t>
            </a:r>
            <a:r>
              <a:rPr lang="en-US" dirty="0"/>
              <a:t>UML standard is quite large and </a:t>
            </a:r>
            <a:r>
              <a:rPr lang="en-US" dirty="0" smtClean="0"/>
              <a:t>detailed.</a:t>
            </a:r>
          </a:p>
          <a:p>
            <a:pPr lvl="2"/>
            <a:r>
              <a:rPr lang="en-US" dirty="0" smtClean="0"/>
              <a:t>We </a:t>
            </a:r>
            <a:r>
              <a:rPr lang="en-US" dirty="0"/>
              <a:t>will only focus on some key </a:t>
            </a:r>
            <a:r>
              <a:rPr lang="en-US" dirty="0" smtClean="0"/>
              <a:t>ones.</a:t>
            </a:r>
            <a:endParaRPr lang="en-US" dirty="0"/>
          </a:p>
        </p:txBody>
      </p:sp>
      <p:sp>
        <p:nvSpPr>
          <p:cNvPr id="3" name="Title 2"/>
          <p:cNvSpPr>
            <a:spLocks noGrp="1"/>
          </p:cNvSpPr>
          <p:nvPr>
            <p:ph type="title"/>
          </p:nvPr>
        </p:nvSpPr>
        <p:spPr/>
        <p:txBody>
          <a:bodyPr/>
          <a:lstStyle/>
          <a:p>
            <a:r>
              <a:rPr lang="en-US" dirty="0" smtClean="0"/>
              <a:t>UML Organization</a:t>
            </a:r>
            <a:endParaRPr lang="en-US" dirty="0"/>
          </a:p>
        </p:txBody>
      </p:sp>
      <p:sp>
        <p:nvSpPr>
          <p:cNvPr id="14" name="Oval 13"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6" name="Oval 15"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Oval 25"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Oval 32"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879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763771"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649471"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533585"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41928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108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8993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66009" y="2300452"/>
            <a:ext cx="2224100" cy="2241386"/>
          </a:xfrm>
          <a:prstGeom prst="rect">
            <a:avLst/>
          </a:prstGeom>
        </p:spPr>
      </p:pic>
      <p:sp>
        <p:nvSpPr>
          <p:cNvPr id="44" name="Rectangle 4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41318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490939" y="1785257"/>
            <a:ext cx="3222652" cy="4488542"/>
          </a:xfrm>
          <a:ln w="28575">
            <a:solidFill>
              <a:srgbClr val="009FDB"/>
            </a:solidFill>
          </a:ln>
        </p:spPr>
        <p:txBody>
          <a:bodyPr/>
          <a:lstStyle/>
          <a:p>
            <a:pPr marL="0" indent="3175" algn="ctr">
              <a:tabLst>
                <a:tab pos="2971800" algn="r"/>
              </a:tabLst>
            </a:pPr>
            <a:endParaRPr lang="en-US" sz="800" b="1" u="sng" dirty="0" smtClean="0">
              <a:solidFill>
                <a:srgbClr val="191919"/>
              </a:solidFill>
            </a:endParaRPr>
          </a:p>
          <a:p>
            <a:pPr marL="0" indent="3175" algn="ctr">
              <a:tabLst>
                <a:tab pos="2971800" algn="r"/>
              </a:tabLst>
            </a:pPr>
            <a:r>
              <a:rPr lang="en-US" sz="2000" b="1" u="sng" dirty="0" smtClean="0">
                <a:solidFill>
                  <a:srgbClr val="191919"/>
                </a:solidFill>
              </a:rPr>
              <a:t>Your Course </a:t>
            </a:r>
            <a:r>
              <a:rPr lang="en-US" sz="2000" b="1" u="sng" dirty="0">
                <a:solidFill>
                  <a:srgbClr val="191919"/>
                </a:solidFill>
              </a:rPr>
              <a:t>Overview</a:t>
            </a:r>
          </a:p>
          <a:p>
            <a:pPr marL="63500" lvl="1">
              <a:tabLst>
                <a:tab pos="2971800" algn="r"/>
              </a:tabLst>
            </a:pPr>
            <a:r>
              <a:rPr lang="en-US" dirty="0"/>
              <a:t>This course explains the Domain-Driven Design approach and how it </a:t>
            </a:r>
            <a:r>
              <a:rPr lang="en-US" dirty="0" smtClean="0"/>
              <a:t>works. </a:t>
            </a:r>
            <a:r>
              <a:rPr lang="en-US" dirty="0"/>
              <a:t> You will learn enough to document and understand the domain model using DDD.</a:t>
            </a:r>
            <a:endParaRPr lang="en-US" dirty="0" smtClean="0">
              <a:solidFill>
                <a:srgbClr val="191919"/>
              </a:solidFill>
            </a:endParaRPr>
          </a:p>
          <a:p>
            <a:pPr marL="63500" lvl="1">
              <a:tabLst>
                <a:tab pos="2971800" algn="r"/>
              </a:tabLst>
            </a:pPr>
            <a:r>
              <a:rPr lang="en-US" dirty="0" smtClean="0">
                <a:solidFill>
                  <a:srgbClr val="191919"/>
                </a:solidFill>
              </a:rPr>
              <a:t>You </a:t>
            </a:r>
            <a:r>
              <a:rPr lang="en-US" dirty="0">
                <a:solidFill>
                  <a:srgbClr val="191919"/>
                </a:solidFill>
              </a:rPr>
              <a:t>can work through the course at your own pace. </a:t>
            </a:r>
            <a:r>
              <a:rPr lang="en-US" dirty="0" smtClean="0">
                <a:solidFill>
                  <a:srgbClr val="191919"/>
                </a:solidFill>
              </a:rPr>
              <a:t>  </a:t>
            </a:r>
            <a:r>
              <a:rPr lang="en-US" dirty="0">
                <a:solidFill>
                  <a:srgbClr val="191919"/>
                </a:solidFill>
              </a:rPr>
              <a:t>It </a:t>
            </a:r>
            <a:r>
              <a:rPr lang="en-US" dirty="0" smtClean="0">
                <a:solidFill>
                  <a:srgbClr val="191919"/>
                </a:solidFill>
              </a:rPr>
              <a:t>may </a:t>
            </a:r>
            <a:r>
              <a:rPr lang="en-US" dirty="0">
                <a:solidFill>
                  <a:srgbClr val="191919"/>
                </a:solidFill>
              </a:rPr>
              <a:t>take </a:t>
            </a:r>
            <a:r>
              <a:rPr lang="en-US" dirty="0" smtClean="0">
                <a:solidFill>
                  <a:srgbClr val="191919"/>
                </a:solidFill>
              </a:rPr>
              <a:t>3 </a:t>
            </a:r>
            <a:r>
              <a:rPr lang="en-US" dirty="0">
                <a:solidFill>
                  <a:srgbClr val="191919"/>
                </a:solidFill>
              </a:rPr>
              <a:t>to </a:t>
            </a:r>
            <a:r>
              <a:rPr lang="en-US" dirty="0" smtClean="0">
                <a:solidFill>
                  <a:srgbClr val="191919"/>
                </a:solidFill>
              </a:rPr>
              <a:t>5 </a:t>
            </a:r>
            <a:r>
              <a:rPr lang="en-US" dirty="0">
                <a:solidFill>
                  <a:srgbClr val="191919"/>
                </a:solidFill>
              </a:rPr>
              <a:t>hours to </a:t>
            </a:r>
            <a:r>
              <a:rPr lang="en-US" dirty="0" smtClean="0">
                <a:solidFill>
                  <a:srgbClr val="191919"/>
                </a:solidFill>
              </a:rPr>
              <a:t>complete this course, including the self-check exercises.</a:t>
            </a:r>
          </a:p>
          <a:p>
            <a:pPr marL="114300" algn="ctr">
              <a:tabLst>
                <a:tab pos="2971800" algn="r"/>
              </a:tabLst>
            </a:pPr>
            <a:endParaRPr lang="en-US" sz="800" dirty="0" smtClean="0">
              <a:solidFill>
                <a:srgbClr val="191919"/>
              </a:solidFill>
            </a:endParaRPr>
          </a:p>
          <a:p>
            <a:pPr marL="0" indent="3175" algn="ctr">
              <a:tabLst>
                <a:tab pos="2971800" algn="r"/>
              </a:tabLst>
            </a:pPr>
            <a:r>
              <a:rPr lang="en-US" sz="2000" b="1" u="sng" dirty="0" smtClean="0">
                <a:solidFill>
                  <a:srgbClr val="191919"/>
                </a:solidFill>
              </a:rPr>
              <a:t>Intended </a:t>
            </a:r>
            <a:r>
              <a:rPr lang="en-US" sz="2000" b="1" u="sng" dirty="0">
                <a:solidFill>
                  <a:srgbClr val="191919"/>
                </a:solidFill>
              </a:rPr>
              <a:t>Audience</a:t>
            </a:r>
          </a:p>
          <a:p>
            <a:pPr marL="63500" lvl="1" algn="ctr">
              <a:tabLst>
                <a:tab pos="2971800" algn="r"/>
              </a:tabLst>
            </a:pPr>
            <a:r>
              <a:rPr lang="en-US" dirty="0" smtClean="0">
                <a:solidFill>
                  <a:srgbClr val="191919"/>
                </a:solidFill>
              </a:rPr>
              <a:t>Developers, Architects, Solution Architects, Testers, Managers, Scrum Masters, Product Owners, Product Owner Delegates, </a:t>
            </a:r>
            <a:endParaRPr lang="en-US" dirty="0">
              <a:solidFill>
                <a:srgbClr val="191919"/>
              </a:solidFill>
            </a:endParaRPr>
          </a:p>
          <a:p>
            <a:pPr marL="114300" lvl="0" algn="ctr">
              <a:tabLst>
                <a:tab pos="2971800" algn="r"/>
              </a:tabLst>
            </a:pPr>
            <a:endParaRPr lang="en-US" sz="800" dirty="0">
              <a:solidFill>
                <a:srgbClr val="191919"/>
              </a:solidFill>
            </a:endParaRPr>
          </a:p>
          <a:p>
            <a:pPr marL="0" lvl="0" indent="3175" algn="ctr">
              <a:tabLst>
                <a:tab pos="2971800" algn="r"/>
              </a:tabLst>
            </a:pPr>
            <a:r>
              <a:rPr lang="en-US" sz="2000" b="1" u="sng" dirty="0">
                <a:solidFill>
                  <a:srgbClr val="191919"/>
                </a:solidFill>
              </a:rPr>
              <a:t>Prerequisites</a:t>
            </a:r>
          </a:p>
          <a:p>
            <a:pPr marL="63500" lvl="1" algn="ctr">
              <a:tabLst>
                <a:tab pos="2971800" algn="r"/>
              </a:tabLst>
            </a:pPr>
            <a:r>
              <a:rPr lang="en-US" dirty="0" smtClean="0"/>
              <a:t>CDP 101</a:t>
            </a:r>
            <a:endParaRPr lang="en-US" dirty="0"/>
          </a:p>
          <a:p>
            <a:pPr lvl="2"/>
            <a:endParaRPr lang="en-US" dirty="0" smtClean="0"/>
          </a:p>
        </p:txBody>
      </p:sp>
      <p:sp>
        <p:nvSpPr>
          <p:cNvPr id="12" name="Text Placeholder 2"/>
          <p:cNvSpPr txBox="1">
            <a:spLocks/>
          </p:cNvSpPr>
          <p:nvPr/>
        </p:nvSpPr>
        <p:spPr>
          <a:xfrm>
            <a:off x="3983439" y="352248"/>
            <a:ext cx="7256061" cy="5921551"/>
          </a:xfrm>
          <a:prstGeom prst="rect">
            <a:avLst/>
          </a:prstGeom>
          <a:ln w="28575">
            <a:solidFill>
              <a:srgbClr val="009FDB"/>
            </a:solidFill>
          </a:ln>
        </p:spPr>
        <p:txBody>
          <a:bodyPr vert="horz" lIns="0" tIns="0" rIns="0" bIns="0" rtlCol="0">
            <a:noAutofit/>
          </a:bodyPr>
          <a:lstStyle>
            <a:lvl1pPr marL="339725" indent="-339725"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lgn="ctr"/>
            <a:endParaRPr lang="en-US" sz="800" b="1" u="sng" dirty="0" smtClean="0">
              <a:solidFill>
                <a:srgbClr val="191919"/>
              </a:solidFill>
            </a:endParaRPr>
          </a:p>
          <a:p>
            <a:pPr marL="114300" indent="0" algn="ctr"/>
            <a:r>
              <a:rPr lang="en-US" sz="2000" b="1" u="sng" dirty="0" smtClean="0">
                <a:solidFill>
                  <a:srgbClr val="191919"/>
                </a:solidFill>
              </a:rPr>
              <a:t>Your Course Outline</a:t>
            </a:r>
          </a:p>
          <a:p>
            <a:pPr marL="342900" lvl="2" indent="-225425">
              <a:spcAft>
                <a:spcPts val="0"/>
              </a:spcAft>
            </a:pPr>
            <a:r>
              <a:rPr lang="en-US" sz="1600" b="1" dirty="0" smtClean="0">
                <a:solidFill>
                  <a:srgbClr val="191919"/>
                </a:solidFill>
              </a:rPr>
              <a:t>Overview of DDD</a:t>
            </a:r>
            <a:endParaRPr lang="en-US" sz="1600" b="1" dirty="0">
              <a:solidFill>
                <a:srgbClr val="191919"/>
              </a:solidFill>
            </a:endParaRPr>
          </a:p>
          <a:p>
            <a:pPr marL="571500" lvl="3" indent="-225425">
              <a:spcAft>
                <a:spcPts val="0"/>
              </a:spcAft>
            </a:pPr>
            <a:r>
              <a:rPr lang="en-US" sz="1600" dirty="0" smtClean="0"/>
              <a:t>Introduces DDD concepts</a:t>
            </a:r>
            <a:r>
              <a:rPr lang="en-US" sz="1600" dirty="0"/>
              <a:t>, components</a:t>
            </a:r>
            <a:r>
              <a:rPr lang="en-US" sz="1600" dirty="0" smtClean="0"/>
              <a:t>, and motivation, </a:t>
            </a:r>
            <a:r>
              <a:rPr lang="en-US" sz="1600" dirty="0"/>
              <a:t>and covers potential problems in unfamiliar domains. </a:t>
            </a:r>
            <a:endParaRPr lang="en-US" sz="1600" dirty="0" smtClean="0">
              <a:solidFill>
                <a:srgbClr val="191919"/>
              </a:solidFill>
            </a:endParaRPr>
          </a:p>
          <a:p>
            <a:pPr marL="342900" lvl="2" indent="-225425">
              <a:spcAft>
                <a:spcPts val="0"/>
              </a:spcAft>
            </a:pPr>
            <a:r>
              <a:rPr lang="en-US" sz="1600" b="1" dirty="0" smtClean="0">
                <a:solidFill>
                  <a:srgbClr val="191919"/>
                </a:solidFill>
              </a:rPr>
              <a:t>Essential UML</a:t>
            </a:r>
            <a:endParaRPr lang="en-US" sz="1600" b="1" dirty="0">
              <a:solidFill>
                <a:srgbClr val="191919"/>
              </a:solidFill>
            </a:endParaRPr>
          </a:p>
          <a:p>
            <a:pPr marL="685800" lvl="3" indent="-225425">
              <a:spcAft>
                <a:spcPts val="0"/>
              </a:spcAft>
            </a:pPr>
            <a:r>
              <a:rPr lang="en-US" sz="1600" dirty="0"/>
              <a:t>E</a:t>
            </a:r>
            <a:r>
              <a:rPr lang="en-US" sz="1600" dirty="0" smtClean="0"/>
              <a:t>xplains </a:t>
            </a:r>
            <a:r>
              <a:rPr lang="en-US" sz="1600" dirty="0"/>
              <a:t>how to draw and read the most common of UML’s diagram </a:t>
            </a:r>
            <a:r>
              <a:rPr lang="en-US" sz="1600" dirty="0" smtClean="0"/>
              <a:t>types</a:t>
            </a:r>
            <a:r>
              <a:rPr lang="en-US" sz="1600" dirty="0" smtClean="0">
                <a:solidFill>
                  <a:srgbClr val="191919"/>
                </a:solidFill>
              </a:rPr>
              <a:t> </a:t>
            </a:r>
            <a:endParaRPr lang="en-US" sz="1600" dirty="0">
              <a:solidFill>
                <a:srgbClr val="191919"/>
              </a:solidFill>
            </a:endParaRPr>
          </a:p>
          <a:p>
            <a:pPr marL="342900" lvl="2" indent="-225425">
              <a:spcAft>
                <a:spcPts val="0"/>
              </a:spcAft>
            </a:pPr>
            <a:r>
              <a:rPr lang="en-US" sz="1600" b="1" dirty="0" smtClean="0">
                <a:solidFill>
                  <a:srgbClr val="191919"/>
                </a:solidFill>
              </a:rPr>
              <a:t>Bounded Contexts</a:t>
            </a:r>
            <a:endParaRPr lang="en-US" sz="1600" b="1" dirty="0">
              <a:solidFill>
                <a:srgbClr val="191919"/>
              </a:solidFill>
            </a:endParaRPr>
          </a:p>
          <a:p>
            <a:pPr marL="685800" lvl="3" indent="-225425">
              <a:spcAft>
                <a:spcPts val="0"/>
              </a:spcAft>
            </a:pPr>
            <a:r>
              <a:rPr lang="en-US" sz="1600" dirty="0"/>
              <a:t>Explains bounded context and ubiquitous language. Readers should gain an understanding of these concepts, but don’t need to feel comfortable with them until </a:t>
            </a:r>
            <a:r>
              <a:rPr lang="en-US" sz="1600" dirty="0" smtClean="0"/>
              <a:t>later.</a:t>
            </a:r>
            <a:endParaRPr lang="en-US" sz="1600" dirty="0">
              <a:solidFill>
                <a:srgbClr val="191919"/>
              </a:solidFill>
            </a:endParaRPr>
          </a:p>
          <a:p>
            <a:pPr marL="342900" lvl="2" indent="-225425">
              <a:spcAft>
                <a:spcPts val="0"/>
              </a:spcAft>
            </a:pPr>
            <a:r>
              <a:rPr lang="en-US" sz="1600" b="1" dirty="0" smtClean="0">
                <a:solidFill>
                  <a:srgbClr val="191919"/>
                </a:solidFill>
              </a:rPr>
              <a:t>Sub-Domains</a:t>
            </a:r>
            <a:endParaRPr lang="en-US" sz="1600" b="1" dirty="0">
              <a:solidFill>
                <a:srgbClr val="191919"/>
              </a:solidFill>
            </a:endParaRPr>
          </a:p>
          <a:p>
            <a:pPr marL="685800" lvl="3" indent="-225425">
              <a:spcAft>
                <a:spcPts val="0"/>
              </a:spcAft>
            </a:pPr>
            <a:r>
              <a:rPr lang="en-US" sz="1600" dirty="0"/>
              <a:t>A DDD technique that breaks large domains into small, manageable boundaries</a:t>
            </a:r>
            <a:r>
              <a:rPr lang="en-US" sz="1600" dirty="0" smtClean="0"/>
              <a:t>.</a:t>
            </a:r>
            <a:endParaRPr lang="en-US" sz="1600" dirty="0">
              <a:solidFill>
                <a:srgbClr val="191919"/>
              </a:solidFill>
            </a:endParaRPr>
          </a:p>
          <a:p>
            <a:pPr marL="342900" lvl="2" indent="-225425">
              <a:spcAft>
                <a:spcPts val="0"/>
              </a:spcAft>
            </a:pPr>
            <a:r>
              <a:rPr lang="en-US" sz="1600" b="1" dirty="0" smtClean="0">
                <a:solidFill>
                  <a:srgbClr val="191919"/>
                </a:solidFill>
              </a:rPr>
              <a:t>Context Mapping</a:t>
            </a:r>
            <a:endParaRPr lang="en-US" sz="1600" b="1" dirty="0">
              <a:solidFill>
                <a:srgbClr val="191919"/>
              </a:solidFill>
            </a:endParaRPr>
          </a:p>
          <a:p>
            <a:pPr marL="685800" lvl="3" indent="-225425">
              <a:spcAft>
                <a:spcPts val="0"/>
              </a:spcAft>
            </a:pPr>
            <a:r>
              <a:rPr lang="en-US" sz="1600" dirty="0"/>
              <a:t>A business domain often consists of multiple bounded contexts that interact with each other.  This sections </a:t>
            </a:r>
            <a:r>
              <a:rPr lang="en-US" sz="1600" dirty="0" smtClean="0"/>
              <a:t>covers </a:t>
            </a:r>
            <a:r>
              <a:rPr lang="en-US" sz="1600" dirty="0"/>
              <a:t>patterns for performing and mapping these interactions</a:t>
            </a:r>
            <a:r>
              <a:rPr lang="en-US" sz="1500" dirty="0" smtClean="0">
                <a:solidFill>
                  <a:srgbClr val="191919"/>
                </a:solidFill>
              </a:rPr>
              <a:t>.</a:t>
            </a:r>
            <a:endParaRPr lang="en-US" sz="1500" dirty="0">
              <a:solidFill>
                <a:srgbClr val="191919"/>
              </a:solidFill>
            </a:endParaRPr>
          </a:p>
          <a:p>
            <a:pPr marL="342900" lvl="2" indent="-225425">
              <a:spcAft>
                <a:spcPts val="0"/>
              </a:spcAft>
            </a:pPr>
            <a:r>
              <a:rPr lang="en-US" sz="1500" b="1" dirty="0" smtClean="0">
                <a:solidFill>
                  <a:srgbClr val="191919"/>
                </a:solidFill>
              </a:rPr>
              <a:t>Aggregates</a:t>
            </a:r>
            <a:endParaRPr lang="en-US" sz="1500" b="1" dirty="0">
              <a:solidFill>
                <a:srgbClr val="191919"/>
              </a:solidFill>
            </a:endParaRPr>
          </a:p>
          <a:p>
            <a:pPr marL="685800" lvl="3" indent="-225425">
              <a:spcAft>
                <a:spcPts val="0"/>
              </a:spcAft>
            </a:pPr>
            <a:r>
              <a:rPr lang="en-US" sz="1600" dirty="0" smtClean="0"/>
              <a:t>Describes </a:t>
            </a:r>
            <a:r>
              <a:rPr lang="en-US" sz="1600" dirty="0"/>
              <a:t>the discovery, use, and modeling of entities, aggregates, and invariants in bounded contexts. </a:t>
            </a:r>
            <a:endParaRPr lang="en-US" sz="1500" dirty="0">
              <a:solidFill>
                <a:srgbClr val="191919"/>
              </a:solidFill>
            </a:endParaRPr>
          </a:p>
          <a:p>
            <a:pPr marL="342900" lvl="2" indent="-225425">
              <a:spcAft>
                <a:spcPts val="0"/>
              </a:spcAft>
            </a:pPr>
            <a:r>
              <a:rPr lang="en-US" sz="1500" b="1" dirty="0" smtClean="0">
                <a:solidFill>
                  <a:srgbClr val="191919"/>
                </a:solidFill>
              </a:rPr>
              <a:t>Events</a:t>
            </a:r>
            <a:endParaRPr lang="en-US" sz="1500" b="1" dirty="0">
              <a:solidFill>
                <a:srgbClr val="191919"/>
              </a:solidFill>
            </a:endParaRPr>
          </a:p>
          <a:p>
            <a:pPr marL="685800" lvl="3" indent="-225425">
              <a:spcAft>
                <a:spcPts val="0"/>
              </a:spcAft>
            </a:pPr>
            <a:r>
              <a:rPr lang="en-US" sz="1600" dirty="0"/>
              <a:t>Discusses the approach to eventual and causal consistency in DDD.</a:t>
            </a:r>
            <a:endParaRPr lang="en-US" sz="1500" dirty="0">
              <a:solidFill>
                <a:srgbClr val="191919"/>
              </a:solidFill>
            </a:endParaRPr>
          </a:p>
        </p:txBody>
      </p:sp>
      <p:grpSp>
        <p:nvGrpSpPr>
          <p:cNvPr id="28" name="Group 27"/>
          <p:cNvGrpSpPr/>
          <p:nvPr/>
        </p:nvGrpSpPr>
        <p:grpSpPr>
          <a:xfrm>
            <a:off x="810689" y="1096243"/>
            <a:ext cx="2481262" cy="413006"/>
            <a:chOff x="547689" y="577595"/>
            <a:chExt cx="2481262" cy="413006"/>
          </a:xfrm>
        </p:grpSpPr>
        <p:grpSp>
          <p:nvGrpSpPr>
            <p:cNvPr id="20" name="Group 19"/>
            <p:cNvGrpSpPr/>
            <p:nvPr/>
          </p:nvGrpSpPr>
          <p:grpSpPr>
            <a:xfrm>
              <a:off x="547689" y="577595"/>
              <a:ext cx="1344612" cy="413006"/>
              <a:chOff x="1296988" y="571244"/>
              <a:chExt cx="2130441" cy="733335"/>
            </a:xfrm>
          </p:grpSpPr>
          <p:sp>
            <p:nvSpPr>
              <p:cNvPr id="2" name="Diagonal Stripe 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3" name="Diagonal Stripe 1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4" name="Diagonal Stripe 1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6" name="Diagonal Stripe 15"/>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7" name="Diagonal Stripe 16"/>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8" name="Diagonal Stripe 17"/>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nvGrpSpPr>
            <p:cNvPr id="21" name="Group 20"/>
            <p:cNvGrpSpPr/>
            <p:nvPr/>
          </p:nvGrpSpPr>
          <p:grpSpPr>
            <a:xfrm>
              <a:off x="1684339" y="577595"/>
              <a:ext cx="1344612" cy="413006"/>
              <a:chOff x="1296988" y="571244"/>
              <a:chExt cx="2130441" cy="733335"/>
            </a:xfrm>
          </p:grpSpPr>
          <p:sp>
            <p:nvSpPr>
              <p:cNvPr id="22" name="Diagonal Stripe 2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3" name="Diagonal Stripe 2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4" name="Diagonal Stripe 2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5" name="Diagonal Stripe 24"/>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6" name="Diagonal Stripe 25"/>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7" name="Diagonal Stripe 26"/>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sp>
        <p:nvSpPr>
          <p:cNvPr id="30" name="Rectangle 29"/>
          <p:cNvSpPr/>
          <p:nvPr/>
        </p:nvSpPr>
        <p:spPr>
          <a:xfrm>
            <a:off x="949660" y="613039"/>
            <a:ext cx="2380391" cy="523220"/>
          </a:xfrm>
          <a:prstGeom prst="rect">
            <a:avLst/>
          </a:prstGeom>
          <a:noFill/>
        </p:spPr>
        <p:txBody>
          <a:bodyPr wrap="square" lIns="91440" tIns="45720" rIns="91440" bIns="45720">
            <a:spAutoFit/>
          </a:bodyPr>
          <a:lstStyle/>
          <a:p>
            <a:r>
              <a:rPr lang="en-US" sz="2800" b="1" dirty="0" smtClean="0">
                <a:ln w="0"/>
                <a:solidFill>
                  <a:schemeClr val="tx2"/>
                </a:solidFill>
                <a:effectLst>
                  <a:reflection blurRad="6350" stA="53000" endA="300" endPos="35500" dir="5400000" sy="-90000" algn="bl" rotWithShape="0"/>
                </a:effectLst>
              </a:rPr>
              <a:t>Q</a:t>
            </a:r>
            <a:r>
              <a:rPr lang="en-US" sz="2400" b="1" dirty="0" smtClean="0">
                <a:ln w="0"/>
                <a:solidFill>
                  <a:schemeClr val="tx2"/>
                </a:solidFill>
                <a:effectLst>
                  <a:reflection blurRad="6350" stA="53000" endA="300" endPos="35500" dir="5400000" sy="-90000" algn="bl" rotWithShape="0"/>
                </a:effectLst>
              </a:rPr>
              <a:t>uick </a:t>
            </a:r>
            <a:r>
              <a:rPr lang="en-US" sz="2800" b="1" dirty="0" smtClean="0">
                <a:ln w="0"/>
                <a:solidFill>
                  <a:schemeClr val="tx2"/>
                </a:solidFill>
                <a:effectLst>
                  <a:reflection blurRad="6350" stA="53000" endA="300" endPos="35500" dir="5400000" sy="-90000" algn="bl" rotWithShape="0"/>
                </a:effectLst>
              </a:rPr>
              <a:t>V</a:t>
            </a:r>
            <a:r>
              <a:rPr lang="en-US" sz="2400" b="1" dirty="0" smtClean="0">
                <a:ln w="0"/>
                <a:solidFill>
                  <a:schemeClr val="tx2"/>
                </a:solidFill>
                <a:effectLst>
                  <a:reflection blurRad="6350" stA="53000" endA="300" endPos="35500" dir="5400000" sy="-90000" algn="bl" rotWithShape="0"/>
                </a:effectLst>
              </a:rPr>
              <a:t>iew </a:t>
            </a:r>
            <a:r>
              <a:rPr lang="en-US" sz="2800" b="1" dirty="0" smtClean="0">
                <a:ln w="0"/>
                <a:solidFill>
                  <a:schemeClr val="tx2"/>
                </a:solidFill>
                <a:effectLst>
                  <a:reflection blurRad="6350" stA="53000" endA="300" endPos="35500" dir="5400000" sy="-90000" algn="bl" rotWithShape="0"/>
                </a:effectLst>
              </a:rPr>
              <a:t>P</a:t>
            </a:r>
            <a:r>
              <a:rPr lang="en-US" sz="2400" b="1" dirty="0" smtClean="0">
                <a:ln w="0"/>
                <a:solidFill>
                  <a:schemeClr val="tx2"/>
                </a:solidFill>
                <a:effectLst>
                  <a:reflection blurRad="6350" stA="53000" endA="300" endPos="35500" dir="5400000" sy="-90000" algn="bl" rotWithShape="0"/>
                </a:effectLst>
              </a:rPr>
              <a:t>age</a:t>
            </a:r>
          </a:p>
        </p:txBody>
      </p:sp>
    </p:spTree>
    <p:extLst>
      <p:ext uri="{BB962C8B-B14F-4D97-AF65-F5344CB8AC3E}">
        <p14:creationId xmlns:p14="http://schemas.microsoft.com/office/powerpoint/2010/main" val="449207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30</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UML was designed to be… </a:t>
            </a:r>
          </a:p>
          <a:p>
            <a:pPr marL="457200" lvl="4" indent="0">
              <a:buNone/>
            </a:pPr>
            <a:r>
              <a:rPr lang="en-US" dirty="0" smtClean="0"/>
              <a:t>…easy to draw by hand if needed.</a:t>
            </a:r>
          </a:p>
          <a:p>
            <a:pPr marL="457200" lvl="4" indent="0">
              <a:buNone/>
            </a:pPr>
            <a:r>
              <a:rPr lang="en-US" dirty="0" smtClean="0"/>
              <a:t>…easy to understand.</a:t>
            </a:r>
          </a:p>
          <a:p>
            <a:pPr marL="457200" lvl="4" indent="0">
              <a:buNone/>
            </a:pPr>
            <a:r>
              <a:rPr lang="en-US" dirty="0" smtClean="0"/>
              <a:t>…easy to implement via tools.</a:t>
            </a:r>
          </a:p>
          <a:p>
            <a:pPr marL="457200" lvl="4" indent="0">
              <a:buNone/>
            </a:pPr>
            <a:r>
              <a:rPr lang="en-US" dirty="0" smtClean="0"/>
              <a:t>…easy to use to explain any concept.</a:t>
            </a:r>
          </a:p>
          <a:p>
            <a:pPr marL="457200" lvl="4" indent="0">
              <a:buNone/>
            </a:pPr>
            <a:r>
              <a:rPr lang="en-US" dirty="0" smtClean="0"/>
              <a:t>…to be media neutral and can be drawn on a whiteboard, paper, or computer screen.</a:t>
            </a:r>
          </a:p>
          <a:p>
            <a:pPr lvl="1"/>
            <a:endParaRPr lang="en-US" dirty="0"/>
          </a:p>
          <a:p>
            <a:r>
              <a:rPr lang="en-US" dirty="0" smtClean="0"/>
              <a:t>A picture is worth 1,000 words!</a:t>
            </a:r>
          </a:p>
          <a:p>
            <a:pPr marL="514350" lvl="2" indent="-285750">
              <a:buFont typeface="Arial" panose="020B0604020202020204" pitchFamily="34" charset="0"/>
              <a:buChar char="•"/>
            </a:pPr>
            <a:r>
              <a:rPr lang="en-US" dirty="0" smtClean="0"/>
              <a:t>Diagrams impart a lot of meaning.</a:t>
            </a:r>
          </a:p>
          <a:p>
            <a:pPr marL="514350" lvl="2" indent="-285750">
              <a:buFont typeface="Arial" panose="020B0604020202020204" pitchFamily="34" charset="0"/>
              <a:buChar char="•"/>
            </a:pPr>
            <a:r>
              <a:rPr lang="en-US" dirty="0" smtClean="0"/>
              <a:t>Diagrams are unambiguous!</a:t>
            </a:r>
          </a:p>
          <a:p>
            <a:pPr lvl="1"/>
            <a:endParaRPr lang="en-US" dirty="0"/>
          </a:p>
        </p:txBody>
      </p:sp>
      <p:sp>
        <p:nvSpPr>
          <p:cNvPr id="3" name="Title 2"/>
          <p:cNvSpPr>
            <a:spLocks noGrp="1"/>
          </p:cNvSpPr>
          <p:nvPr>
            <p:ph type="title"/>
          </p:nvPr>
        </p:nvSpPr>
        <p:spPr/>
        <p:txBody>
          <a:bodyPr/>
          <a:lstStyle/>
          <a:p>
            <a:r>
              <a:rPr lang="en-US" dirty="0" smtClean="0"/>
              <a:t>Characteristics of UML</a:t>
            </a:r>
            <a:endParaRPr lang="en-US" dirty="0"/>
          </a:p>
        </p:txBody>
      </p:sp>
      <p:sp>
        <p:nvSpPr>
          <p:cNvPr id="16" name="Oval 15"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8" name="Oval 17"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3" name="Oval 22"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Oval 36" title="Section circle"/>
          <p:cNvSpPr/>
          <p:nvPr/>
        </p:nvSpPr>
        <p:spPr>
          <a:xfrm>
            <a:off x="8879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763771"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649471"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8533585"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9108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8993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pic>
        <p:nvPicPr>
          <p:cNvPr id="5" name="Picture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776671" y="1885462"/>
            <a:ext cx="2045126" cy="1907076"/>
          </a:xfrm>
          <a:prstGeom prst="rect">
            <a:avLst/>
          </a:prstGeom>
        </p:spPr>
      </p:pic>
      <p:sp>
        <p:nvSpPr>
          <p:cNvPr id="46" name="Rectangle 45"/>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83264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31</a:t>
            </a:fld>
            <a:r>
              <a:rPr lang="en-US" smtClean="0"/>
              <a:t> </a:t>
            </a:r>
            <a:endParaRPr lang="en-US" dirty="0"/>
          </a:p>
        </p:txBody>
      </p:sp>
      <p:sp>
        <p:nvSpPr>
          <p:cNvPr id="4" name="Content Placeholder 3"/>
          <p:cNvSpPr>
            <a:spLocks noGrp="1"/>
          </p:cNvSpPr>
          <p:nvPr>
            <p:ph type="body" sz="quarter" idx="13"/>
          </p:nvPr>
        </p:nvSpPr>
        <p:spPr>
          <a:xfrm>
            <a:off x="488897" y="1125311"/>
            <a:ext cx="10545662" cy="4811713"/>
          </a:xfrm>
          <a:prstGeom prst="rect">
            <a:avLst/>
          </a:prstGeom>
        </p:spPr>
        <p:txBody>
          <a:bodyPr/>
          <a:lstStyle/>
          <a:p>
            <a:endParaRPr lang="en-US" dirty="0" smtClean="0"/>
          </a:p>
          <a:p>
            <a:r>
              <a:rPr lang="en-US" dirty="0" smtClean="0"/>
              <a:t>The UML structural diagrams we will look at are:</a:t>
            </a:r>
          </a:p>
          <a:p>
            <a:pPr lvl="2"/>
            <a:endParaRPr lang="en-US" dirty="0" smtClean="0"/>
          </a:p>
          <a:p>
            <a:pPr marL="228600" lvl="3" indent="0">
              <a:buNone/>
            </a:pPr>
            <a:r>
              <a:rPr lang="en-US" sz="1800" b="1" dirty="0" smtClean="0"/>
              <a:t>Class Diagram</a:t>
            </a:r>
          </a:p>
          <a:p>
            <a:pPr lvl="4">
              <a:buFont typeface="Arial" panose="020B0604020202020204" pitchFamily="34" charset="0"/>
              <a:buChar char="•"/>
            </a:pPr>
            <a:r>
              <a:rPr lang="en-US" dirty="0"/>
              <a:t>UML Class Diagrams capture the logical structure of a system as a series of classes, their features and the relationships between them</a:t>
            </a:r>
            <a:r>
              <a:rPr lang="en-US" dirty="0" smtClean="0"/>
              <a:t>.</a:t>
            </a:r>
          </a:p>
          <a:p>
            <a:pPr lvl="3"/>
            <a:endParaRPr lang="en-US" dirty="0" smtClean="0"/>
          </a:p>
          <a:p>
            <a:pPr marL="228600" lvl="3" indent="0">
              <a:buNone/>
            </a:pPr>
            <a:r>
              <a:rPr lang="en-US" sz="1800" b="1" dirty="0"/>
              <a:t>Component Diagram</a:t>
            </a:r>
          </a:p>
          <a:p>
            <a:pPr lvl="4">
              <a:buFont typeface="Arial" panose="020B0604020202020204" pitchFamily="34" charset="0"/>
              <a:buChar char="•"/>
            </a:pPr>
            <a:r>
              <a:rPr lang="en-US" dirty="0"/>
              <a:t>UML Component Diagrams define how a system is structured, describing the component 'blocks' and their connectivity with other components in a system.</a:t>
            </a:r>
          </a:p>
          <a:p>
            <a:pPr lvl="3"/>
            <a:endParaRPr lang="en-US" dirty="0" smtClean="0"/>
          </a:p>
          <a:p>
            <a:pPr marL="228600" lvl="3" indent="0">
              <a:buNone/>
            </a:pPr>
            <a:r>
              <a:rPr lang="en-US" sz="1800" b="1" dirty="0"/>
              <a:t>Deployment Diagram</a:t>
            </a:r>
          </a:p>
          <a:p>
            <a:pPr lvl="4">
              <a:buFont typeface="Arial" panose="020B0604020202020204" pitchFamily="34" charset="0"/>
              <a:buChar char="•"/>
            </a:pPr>
            <a:r>
              <a:rPr lang="en-US" dirty="0"/>
              <a:t>UML Deployment Diagrams describe how and where system components are deployed onto physical nodes and other artifacts.</a:t>
            </a:r>
          </a:p>
          <a:p>
            <a:pPr lvl="1"/>
            <a:endParaRPr lang="en-US" dirty="0"/>
          </a:p>
        </p:txBody>
      </p:sp>
      <p:sp>
        <p:nvSpPr>
          <p:cNvPr id="3" name="Title 2"/>
          <p:cNvSpPr>
            <a:spLocks noGrp="1"/>
          </p:cNvSpPr>
          <p:nvPr>
            <p:ph type="title"/>
          </p:nvPr>
        </p:nvSpPr>
        <p:spPr>
          <a:xfrm>
            <a:off x="488897" y="608358"/>
            <a:ext cx="11209064" cy="342206"/>
          </a:xfrm>
        </p:spPr>
        <p:txBody>
          <a:bodyPr/>
          <a:lstStyle/>
          <a:p>
            <a:r>
              <a:rPr lang="en-US" dirty="0" smtClean="0"/>
              <a:t>UML Structural Diagrams</a:t>
            </a:r>
            <a:endParaRPr lang="en-US" dirty="0"/>
          </a:p>
        </p:txBody>
      </p:sp>
      <p:sp>
        <p:nvSpPr>
          <p:cNvPr id="14" name="Oval 13"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6" name="Oval 15"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Oval 25"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Oval 32"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879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763771"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649471"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108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8993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Rectangle 4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39529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32</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CLASS DIAGRAMS show…</a:t>
            </a:r>
          </a:p>
          <a:p>
            <a:pPr marL="1031875" lvl="5" indent="-117475">
              <a:buNone/>
            </a:pPr>
            <a:r>
              <a:rPr lang="en-US" dirty="0" smtClean="0"/>
              <a:t>…the composition of a class, including its methods and attributes (fields).</a:t>
            </a:r>
          </a:p>
          <a:p>
            <a:pPr marL="1031875" lvl="5" indent="-117475">
              <a:buNone/>
            </a:pPr>
            <a:r>
              <a:rPr lang="en-US" dirty="0" smtClean="0"/>
              <a:t>…the inheritance hierarchy of the class.</a:t>
            </a:r>
          </a:p>
          <a:p>
            <a:pPr marL="1031875" lvl="5" indent="-117475">
              <a:buNone/>
            </a:pPr>
            <a:r>
              <a:rPr lang="en-US" dirty="0" smtClean="0"/>
              <a:t>…all implemented interfaces of the class.</a:t>
            </a:r>
          </a:p>
          <a:p>
            <a:pPr marL="1031875" lvl="5" indent="-117475">
              <a:buNone/>
            </a:pPr>
            <a:r>
              <a:rPr lang="en-US" dirty="0" smtClean="0"/>
              <a:t>…relationships between classes.</a:t>
            </a:r>
          </a:p>
          <a:p>
            <a:pPr lvl="1"/>
            <a:endParaRPr lang="en-US" dirty="0"/>
          </a:p>
          <a:p>
            <a:r>
              <a:rPr lang="en-US" dirty="0" smtClean="0"/>
              <a:t>CLASS DIAGRAMS are drawn as a rectangle.</a:t>
            </a:r>
          </a:p>
          <a:p>
            <a:pPr lvl="1"/>
            <a:r>
              <a:rPr lang="en-US" dirty="0" smtClean="0">
                <a:solidFill>
                  <a:schemeClr val="tx2"/>
                </a:solidFill>
              </a:rPr>
              <a:t>The </a:t>
            </a:r>
            <a:r>
              <a:rPr lang="en-US" dirty="0">
                <a:solidFill>
                  <a:schemeClr val="tx2"/>
                </a:solidFill>
              </a:rPr>
              <a:t>class rectangle is divided into three </a:t>
            </a:r>
            <a:r>
              <a:rPr lang="en-US" dirty="0" smtClean="0">
                <a:solidFill>
                  <a:schemeClr val="tx2"/>
                </a:solidFill>
              </a:rPr>
              <a:t>areas:  </a:t>
            </a:r>
            <a:r>
              <a:rPr lang="en-US" dirty="0">
                <a:solidFill>
                  <a:schemeClr val="tx2"/>
                </a:solidFill>
              </a:rPr>
              <a:t>the </a:t>
            </a:r>
            <a:r>
              <a:rPr lang="en-US" b="1" dirty="0">
                <a:solidFill>
                  <a:schemeClr val="tx2"/>
                </a:solidFill>
              </a:rPr>
              <a:t>name</a:t>
            </a:r>
            <a:r>
              <a:rPr lang="en-US" dirty="0">
                <a:solidFill>
                  <a:schemeClr val="tx2"/>
                </a:solidFill>
              </a:rPr>
              <a:t>, </a:t>
            </a:r>
            <a:r>
              <a:rPr lang="en-US" b="1" dirty="0">
                <a:solidFill>
                  <a:schemeClr val="tx2"/>
                </a:solidFill>
              </a:rPr>
              <a:t>list of </a:t>
            </a:r>
            <a:r>
              <a:rPr lang="en-US" b="1" dirty="0" smtClean="0">
                <a:solidFill>
                  <a:schemeClr val="tx2"/>
                </a:solidFill>
              </a:rPr>
              <a:t>attributes </a:t>
            </a:r>
            <a:r>
              <a:rPr lang="en-US" dirty="0">
                <a:solidFill>
                  <a:schemeClr val="tx2"/>
                </a:solidFill>
              </a:rPr>
              <a:t>(or </a:t>
            </a:r>
            <a:r>
              <a:rPr lang="en-US" i="1" dirty="0" smtClean="0">
                <a:solidFill>
                  <a:schemeClr val="tx2"/>
                </a:solidFill>
              </a:rPr>
              <a:t>fields,</a:t>
            </a:r>
            <a:r>
              <a:rPr lang="en-US" dirty="0" smtClean="0">
                <a:solidFill>
                  <a:schemeClr val="tx2"/>
                </a:solidFill>
              </a:rPr>
              <a:t> </a:t>
            </a:r>
            <a:r>
              <a:rPr lang="en-US" dirty="0">
                <a:solidFill>
                  <a:schemeClr val="tx2"/>
                </a:solidFill>
              </a:rPr>
              <a:t>in Java</a:t>
            </a:r>
            <a:r>
              <a:rPr lang="en-US" dirty="0" smtClean="0">
                <a:solidFill>
                  <a:schemeClr val="tx2"/>
                </a:solidFill>
              </a:rPr>
              <a:t>), </a:t>
            </a:r>
            <a:r>
              <a:rPr lang="en-US" dirty="0">
                <a:solidFill>
                  <a:schemeClr val="tx2"/>
                </a:solidFill>
              </a:rPr>
              <a:t>and </a:t>
            </a:r>
            <a:r>
              <a:rPr lang="en-US" b="1" dirty="0">
                <a:solidFill>
                  <a:schemeClr val="tx2"/>
                </a:solidFill>
              </a:rPr>
              <a:t>list of </a:t>
            </a:r>
            <a:r>
              <a:rPr lang="en-US" b="1" dirty="0" smtClean="0">
                <a:solidFill>
                  <a:schemeClr val="tx2"/>
                </a:solidFill>
              </a:rPr>
              <a:t>operations </a:t>
            </a:r>
            <a:r>
              <a:rPr lang="en-US" dirty="0">
                <a:solidFill>
                  <a:schemeClr val="tx2"/>
                </a:solidFill>
              </a:rPr>
              <a:t>(or </a:t>
            </a:r>
            <a:r>
              <a:rPr lang="en-US" i="1" dirty="0" smtClean="0">
                <a:solidFill>
                  <a:schemeClr val="tx2"/>
                </a:solidFill>
              </a:rPr>
              <a:t>methods, </a:t>
            </a:r>
            <a:r>
              <a:rPr lang="en-US" dirty="0" smtClean="0">
                <a:solidFill>
                  <a:schemeClr val="tx2"/>
                </a:solidFill>
              </a:rPr>
              <a:t>in </a:t>
            </a:r>
            <a:r>
              <a:rPr lang="en-US" dirty="0">
                <a:solidFill>
                  <a:schemeClr val="tx2"/>
                </a:solidFill>
              </a:rPr>
              <a:t>Java</a:t>
            </a:r>
            <a:r>
              <a:rPr lang="en-US" dirty="0" smtClean="0">
                <a:solidFill>
                  <a:schemeClr val="tx2"/>
                </a:solidFill>
              </a:rPr>
              <a:t>)</a:t>
            </a:r>
            <a:endParaRPr lang="en-US" dirty="0">
              <a:solidFill>
                <a:schemeClr val="tx2"/>
              </a:solidFill>
            </a:endParaRPr>
          </a:p>
        </p:txBody>
      </p:sp>
      <p:sp>
        <p:nvSpPr>
          <p:cNvPr id="3" name="Title 2"/>
          <p:cNvSpPr>
            <a:spLocks noGrp="1"/>
          </p:cNvSpPr>
          <p:nvPr>
            <p:ph type="title"/>
          </p:nvPr>
        </p:nvSpPr>
        <p:spPr/>
        <p:txBody>
          <a:bodyPr/>
          <a:lstStyle/>
          <a:p>
            <a:r>
              <a:rPr lang="en-US" dirty="0" smtClean="0"/>
              <a:t>Class Diagrams</a:t>
            </a:r>
            <a:endParaRPr lang="en-US" dirty="0"/>
          </a:p>
        </p:txBody>
      </p:sp>
      <p:sp>
        <p:nvSpPr>
          <p:cNvPr id="7" name="Right Brace 6"/>
          <p:cNvSpPr/>
          <p:nvPr/>
        </p:nvSpPr>
        <p:spPr>
          <a:xfrm>
            <a:off x="5824905" y="4569092"/>
            <a:ext cx="125128" cy="548640"/>
          </a:xfrm>
          <a:prstGeom prst="rightBrace">
            <a:avLst>
              <a:gd name="adj1" fmla="val 33073"/>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p:cNvSpPr txBox="1"/>
          <p:nvPr/>
        </p:nvSpPr>
        <p:spPr>
          <a:xfrm>
            <a:off x="6072155" y="4751079"/>
            <a:ext cx="2608535" cy="184666"/>
          </a:xfrm>
          <a:prstGeom prst="rect">
            <a:avLst/>
          </a:prstGeom>
          <a:noFill/>
          <a:ln>
            <a:noFill/>
          </a:ln>
        </p:spPr>
        <p:txBody>
          <a:bodyPr wrap="none" lIns="0" tIns="0" rIns="0" bIns="0" rtlCol="0">
            <a:spAutoFit/>
          </a:bodyPr>
          <a:lstStyle/>
          <a:p>
            <a:r>
              <a:rPr lang="en-US" sz="1200" dirty="0">
                <a:solidFill>
                  <a:schemeClr val="tx2"/>
                </a:solidFill>
              </a:rPr>
              <a:t>Attributes (Fields), format is “name: type”</a:t>
            </a:r>
          </a:p>
        </p:txBody>
      </p:sp>
      <p:sp>
        <p:nvSpPr>
          <p:cNvPr id="9" name="TextBox 8"/>
          <p:cNvSpPr txBox="1"/>
          <p:nvPr/>
        </p:nvSpPr>
        <p:spPr>
          <a:xfrm>
            <a:off x="6072154" y="5304754"/>
            <a:ext cx="3755452" cy="184666"/>
          </a:xfrm>
          <a:prstGeom prst="rect">
            <a:avLst/>
          </a:prstGeom>
          <a:noFill/>
          <a:ln>
            <a:noFill/>
          </a:ln>
        </p:spPr>
        <p:txBody>
          <a:bodyPr wrap="none" lIns="0" tIns="0" rIns="0" bIns="0" rtlCol="0">
            <a:spAutoFit/>
          </a:bodyPr>
          <a:lstStyle/>
          <a:p>
            <a:r>
              <a:rPr lang="en-US" sz="1200" dirty="0">
                <a:solidFill>
                  <a:schemeClr val="tx2"/>
                </a:solidFill>
              </a:rPr>
              <a:t>Operations (Methods), format is “name(arguments): return”</a:t>
            </a:r>
          </a:p>
        </p:txBody>
      </p:sp>
      <p:sp>
        <p:nvSpPr>
          <p:cNvPr id="10" name="Right Brace 9"/>
          <p:cNvSpPr/>
          <p:nvPr/>
        </p:nvSpPr>
        <p:spPr>
          <a:xfrm>
            <a:off x="5824905" y="5124107"/>
            <a:ext cx="125128" cy="548640"/>
          </a:xfrm>
          <a:prstGeom prst="rightBrace">
            <a:avLst>
              <a:gd name="adj1" fmla="val 33073"/>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59195" y="4269781"/>
            <a:ext cx="1533525" cy="1466850"/>
          </a:xfrm>
          <a:prstGeom prst="rect">
            <a:avLst/>
          </a:prstGeom>
        </p:spPr>
      </p:pic>
      <p:cxnSp>
        <p:nvCxnSpPr>
          <p:cNvPr id="13" name="Straight Arrow Connector 12"/>
          <p:cNvCxnSpPr/>
          <p:nvPr/>
        </p:nvCxnSpPr>
        <p:spPr>
          <a:xfrm flipH="1">
            <a:off x="5792719" y="4184083"/>
            <a:ext cx="1052464" cy="240631"/>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10617" y="4085115"/>
            <a:ext cx="721351" cy="184666"/>
          </a:xfrm>
          <a:prstGeom prst="rect">
            <a:avLst/>
          </a:prstGeom>
          <a:noFill/>
          <a:ln>
            <a:noFill/>
          </a:ln>
        </p:spPr>
        <p:txBody>
          <a:bodyPr wrap="none" lIns="0" tIns="0" rIns="0" bIns="0" rtlCol="0">
            <a:spAutoFit/>
          </a:bodyPr>
          <a:lstStyle/>
          <a:p>
            <a:r>
              <a:rPr lang="en-US" sz="1200" dirty="0">
                <a:solidFill>
                  <a:schemeClr val="tx2"/>
                </a:solidFill>
              </a:rPr>
              <a:t>Class Name</a:t>
            </a:r>
          </a:p>
        </p:txBody>
      </p:sp>
      <p:sp>
        <p:nvSpPr>
          <p:cNvPr id="15" name="TextBox 14"/>
          <p:cNvSpPr txBox="1"/>
          <p:nvPr/>
        </p:nvSpPr>
        <p:spPr>
          <a:xfrm>
            <a:off x="2261615" y="4332380"/>
            <a:ext cx="723531" cy="923330"/>
          </a:xfrm>
          <a:prstGeom prst="rect">
            <a:avLst/>
          </a:prstGeom>
          <a:noFill/>
          <a:ln>
            <a:noFill/>
          </a:ln>
        </p:spPr>
        <p:txBody>
          <a:bodyPr wrap="none" lIns="0" tIns="0" rIns="0" bIns="0" rtlCol="0">
            <a:spAutoFit/>
          </a:bodyPr>
          <a:lstStyle/>
          <a:p>
            <a:r>
              <a:rPr lang="en-US" sz="1200" dirty="0">
                <a:solidFill>
                  <a:schemeClr val="tx2"/>
                </a:solidFill>
              </a:rPr>
              <a:t>Visibility</a:t>
            </a:r>
            <a:br>
              <a:rPr lang="en-US" sz="1200" dirty="0">
                <a:solidFill>
                  <a:schemeClr val="tx2"/>
                </a:solidFill>
              </a:rPr>
            </a:br>
            <a:r>
              <a:rPr lang="en-US" sz="1200" dirty="0">
                <a:solidFill>
                  <a:schemeClr val="tx2"/>
                </a:solidFill>
              </a:rPr>
              <a:t>- Private</a:t>
            </a:r>
          </a:p>
          <a:p>
            <a:r>
              <a:rPr lang="en-US" sz="1200" dirty="0">
                <a:solidFill>
                  <a:schemeClr val="tx2"/>
                </a:solidFill>
              </a:rPr>
              <a:t># Protected</a:t>
            </a:r>
          </a:p>
          <a:p>
            <a:r>
              <a:rPr lang="en-US" sz="1200" dirty="0">
                <a:solidFill>
                  <a:schemeClr val="tx2"/>
                </a:solidFill>
              </a:rPr>
              <a:t>+ Public</a:t>
            </a:r>
          </a:p>
          <a:p>
            <a:r>
              <a:rPr lang="en-US" sz="1200" dirty="0">
                <a:solidFill>
                  <a:schemeClr val="tx2"/>
                </a:solidFill>
              </a:rPr>
              <a:t>~ Package</a:t>
            </a:r>
          </a:p>
        </p:txBody>
      </p:sp>
      <p:cxnSp>
        <p:nvCxnSpPr>
          <p:cNvPr id="16" name="Straight Arrow Connector 15"/>
          <p:cNvCxnSpPr/>
          <p:nvPr/>
        </p:nvCxnSpPr>
        <p:spPr>
          <a:xfrm>
            <a:off x="2860324" y="4424714"/>
            <a:ext cx="1530416" cy="192505"/>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Oval 26"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9" name="Oval 28"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6" name="Oval 45"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8879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8763771"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3" name="Oval 52"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9108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6" name="Oval 55" title="Section circle"/>
          <p:cNvSpPr/>
          <p:nvPr/>
        </p:nvSpPr>
        <p:spPr>
          <a:xfrm>
            <a:off x="8993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7" name="Rectangle 56"/>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286625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33</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CLASS DIAGRAMS can be hand drawn.</a:t>
            </a:r>
          </a:p>
          <a:p>
            <a:pPr lvl="1"/>
            <a:r>
              <a:rPr lang="en-US" dirty="0" smtClean="0"/>
              <a:t>You do not need to use a tool to draw a class diagram</a:t>
            </a:r>
          </a:p>
          <a:p>
            <a:pPr lvl="1"/>
            <a:endParaRPr lang="en-US" dirty="0" smtClean="0"/>
          </a:p>
          <a:p>
            <a:r>
              <a:rPr lang="en-US" dirty="0" smtClean="0"/>
              <a:t>CLASS DIAGRAMS can eliminate unnecessary detail. </a:t>
            </a:r>
          </a:p>
          <a:p>
            <a:pPr lvl="1"/>
            <a:r>
              <a:rPr lang="en-US" dirty="0" smtClean="0"/>
              <a:t>If it is generally understood or implied, detail can be omitted.  </a:t>
            </a:r>
          </a:p>
          <a:p>
            <a:pPr lvl="2"/>
            <a:r>
              <a:rPr lang="en-US" dirty="0" smtClean="0"/>
              <a:t>For the purpose of the analysis, arguments and return types can be omitted from methods.  </a:t>
            </a:r>
          </a:p>
          <a:p>
            <a:pPr lvl="2"/>
            <a:r>
              <a:rPr lang="en-US" dirty="0" smtClean="0"/>
              <a:t>Visibility can be omitted if it doesn’t add anything to the analysis.</a:t>
            </a:r>
            <a:endParaRPr lang="en-US" dirty="0"/>
          </a:p>
        </p:txBody>
      </p:sp>
      <p:sp>
        <p:nvSpPr>
          <p:cNvPr id="3" name="Title 2"/>
          <p:cNvSpPr>
            <a:spLocks noGrp="1"/>
          </p:cNvSpPr>
          <p:nvPr>
            <p:ph type="title"/>
          </p:nvPr>
        </p:nvSpPr>
        <p:spPr/>
        <p:txBody>
          <a:bodyPr/>
          <a:lstStyle/>
          <a:p>
            <a:r>
              <a:rPr lang="en-US" dirty="0" smtClean="0"/>
              <a:t>Class Diagrams</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93783" y="3538154"/>
            <a:ext cx="1986167" cy="3084897"/>
          </a:xfrm>
          <a:prstGeom prst="rect">
            <a:avLst/>
          </a:prstGeom>
        </p:spPr>
      </p:pic>
      <p:sp>
        <p:nvSpPr>
          <p:cNvPr id="15" name="Oval 14"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Oval 16"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2" name="Oval 21"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6" name="Oval 35" title="Section circle"/>
          <p:cNvSpPr/>
          <p:nvPr/>
        </p:nvSpPr>
        <p:spPr>
          <a:xfrm>
            <a:off x="8879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1" name="Oval 40"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108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8993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5" name="Rectangle 4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97748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Class diagrams show INHERITANCE.</a:t>
            </a:r>
          </a:p>
          <a:p>
            <a:pPr lvl="2"/>
            <a:r>
              <a:rPr lang="en-US" dirty="0" smtClean="0"/>
              <a:t>A class can extend another class to SPECIALIZE it.  </a:t>
            </a:r>
          </a:p>
          <a:p>
            <a:pPr lvl="3"/>
            <a:r>
              <a:rPr lang="en-US" dirty="0" smtClean="0"/>
              <a:t>Inheritance is shown as an unfilled arrow on a </a:t>
            </a:r>
            <a:r>
              <a:rPr lang="en-US" b="1" i="1" u="sng" dirty="0" smtClean="0"/>
              <a:t>solid</a:t>
            </a:r>
            <a:r>
              <a:rPr lang="en-US" dirty="0" smtClean="0"/>
              <a:t> line </a:t>
            </a:r>
            <a:r>
              <a:rPr lang="en-US" i="1" dirty="0" smtClean="0"/>
              <a:t>pointing to the class being extended </a:t>
            </a:r>
            <a:r>
              <a:rPr lang="en-US" dirty="0" smtClean="0"/>
              <a:t>(direction of specialization).</a:t>
            </a:r>
            <a:endParaRPr lang="en-US" dirty="0"/>
          </a:p>
        </p:txBody>
      </p:sp>
      <p:sp>
        <p:nvSpPr>
          <p:cNvPr id="3" name="Title 2"/>
          <p:cNvSpPr>
            <a:spLocks noGrp="1"/>
          </p:cNvSpPr>
          <p:nvPr>
            <p:ph type="title"/>
          </p:nvPr>
        </p:nvSpPr>
        <p:spPr/>
        <p:txBody>
          <a:bodyPr/>
          <a:lstStyle/>
          <a:p>
            <a:r>
              <a:rPr lang="en-US" dirty="0" smtClean="0"/>
              <a:t>Class Diagrams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61682" y="2886710"/>
            <a:ext cx="1533525" cy="3095625"/>
          </a:xfrm>
          <a:prstGeom prst="rect">
            <a:avLst/>
          </a:prstGeom>
        </p:spPr>
      </p:pic>
      <p:sp>
        <p:nvSpPr>
          <p:cNvPr id="6" name="Right Brace 5"/>
          <p:cNvSpPr/>
          <p:nvPr/>
        </p:nvSpPr>
        <p:spPr>
          <a:xfrm>
            <a:off x="6310221" y="2886710"/>
            <a:ext cx="182880" cy="1311827"/>
          </a:xfrm>
          <a:prstGeom prst="rightBrace">
            <a:avLst>
              <a:gd name="adj1" fmla="val 53905"/>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6646909" y="3111735"/>
            <a:ext cx="1193532" cy="738664"/>
          </a:xfrm>
          <a:prstGeom prst="rect">
            <a:avLst/>
          </a:prstGeom>
          <a:noFill/>
          <a:ln>
            <a:noFill/>
          </a:ln>
        </p:spPr>
        <p:txBody>
          <a:bodyPr wrap="none" lIns="0" tIns="0" rIns="0" bIns="0" rtlCol="0">
            <a:spAutoFit/>
          </a:bodyPr>
          <a:lstStyle/>
          <a:p>
            <a:pPr marL="285750" indent="-285750">
              <a:buFont typeface="Arial" panose="020B0604020202020204" pitchFamily="34" charset="0"/>
              <a:buChar char="•"/>
            </a:pPr>
            <a:r>
              <a:rPr lang="en-US" sz="1200" dirty="0">
                <a:solidFill>
                  <a:schemeClr val="tx2"/>
                </a:solidFill>
              </a:rPr>
              <a:t>Super-class</a:t>
            </a:r>
          </a:p>
          <a:p>
            <a:pPr marL="285750" indent="-285750">
              <a:buFont typeface="Arial" panose="020B0604020202020204" pitchFamily="34" charset="0"/>
              <a:buChar char="•"/>
            </a:pPr>
            <a:r>
              <a:rPr lang="en-US" sz="1200" dirty="0">
                <a:solidFill>
                  <a:schemeClr val="tx2"/>
                </a:solidFill>
              </a:rPr>
              <a:t>Base class</a:t>
            </a:r>
          </a:p>
          <a:p>
            <a:pPr marL="285750" indent="-285750">
              <a:buFont typeface="Arial" panose="020B0604020202020204" pitchFamily="34" charset="0"/>
              <a:buChar char="•"/>
            </a:pPr>
            <a:r>
              <a:rPr lang="en-US" sz="1200" dirty="0">
                <a:solidFill>
                  <a:schemeClr val="tx2"/>
                </a:solidFill>
              </a:rPr>
              <a:t>Ancestor</a:t>
            </a:r>
          </a:p>
          <a:p>
            <a:pPr marL="285750" indent="-285750">
              <a:buFont typeface="Arial" panose="020B0604020202020204" pitchFamily="34" charset="0"/>
              <a:buChar char="•"/>
            </a:pPr>
            <a:r>
              <a:rPr lang="en-US" sz="1200" dirty="0">
                <a:solidFill>
                  <a:schemeClr val="tx2"/>
                </a:solidFill>
              </a:rPr>
              <a:t>Generalization</a:t>
            </a:r>
          </a:p>
        </p:txBody>
      </p:sp>
      <p:sp>
        <p:nvSpPr>
          <p:cNvPr id="8" name="Right Brace 7"/>
          <p:cNvSpPr/>
          <p:nvPr/>
        </p:nvSpPr>
        <p:spPr>
          <a:xfrm>
            <a:off x="6310221" y="4944690"/>
            <a:ext cx="182880" cy="970389"/>
          </a:xfrm>
          <a:prstGeom prst="rightBrace">
            <a:avLst>
              <a:gd name="adj1" fmla="val 53905"/>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645484" y="5152884"/>
            <a:ext cx="1140569" cy="553998"/>
          </a:xfrm>
          <a:prstGeom prst="rect">
            <a:avLst/>
          </a:prstGeom>
          <a:noFill/>
          <a:ln>
            <a:noFill/>
          </a:ln>
        </p:spPr>
        <p:txBody>
          <a:bodyPr wrap="none" lIns="0" tIns="0" rIns="0" bIns="0" rtlCol="0">
            <a:spAutoFit/>
          </a:bodyPr>
          <a:lstStyle/>
          <a:p>
            <a:pPr marL="285750" indent="-285750">
              <a:buFont typeface="Arial" panose="020B0604020202020204" pitchFamily="34" charset="0"/>
              <a:buChar char="•"/>
            </a:pPr>
            <a:r>
              <a:rPr lang="en-US" sz="1200" dirty="0">
                <a:solidFill>
                  <a:schemeClr val="tx2"/>
                </a:solidFill>
              </a:rPr>
              <a:t>Sub-class</a:t>
            </a:r>
          </a:p>
          <a:p>
            <a:pPr marL="285750" indent="-285750">
              <a:buFont typeface="Arial" panose="020B0604020202020204" pitchFamily="34" charset="0"/>
              <a:buChar char="•"/>
            </a:pPr>
            <a:r>
              <a:rPr lang="en-US" sz="1200" dirty="0">
                <a:solidFill>
                  <a:schemeClr val="tx2"/>
                </a:solidFill>
              </a:rPr>
              <a:t>Descendant</a:t>
            </a:r>
          </a:p>
          <a:p>
            <a:pPr marL="285750" indent="-285750">
              <a:buFont typeface="Arial" panose="020B0604020202020204" pitchFamily="34" charset="0"/>
              <a:buChar char="•"/>
            </a:pPr>
            <a:r>
              <a:rPr lang="en-US" sz="1200" dirty="0">
                <a:solidFill>
                  <a:schemeClr val="tx2"/>
                </a:solidFill>
              </a:rPr>
              <a:t>Specialization</a:t>
            </a:r>
          </a:p>
        </p:txBody>
      </p:sp>
      <p:sp>
        <p:nvSpPr>
          <p:cNvPr id="10" name="TextBox 9"/>
          <p:cNvSpPr txBox="1"/>
          <p:nvPr/>
        </p:nvSpPr>
        <p:spPr>
          <a:xfrm>
            <a:off x="1889126" y="4662804"/>
            <a:ext cx="1884555" cy="215444"/>
          </a:xfrm>
          <a:prstGeom prst="rect">
            <a:avLst/>
          </a:prstGeom>
          <a:noFill/>
          <a:ln>
            <a:noFill/>
          </a:ln>
        </p:spPr>
        <p:txBody>
          <a:bodyPr wrap="none" lIns="0" tIns="0" rIns="0" bIns="0" rtlCol="0">
            <a:spAutoFit/>
          </a:bodyPr>
          <a:lstStyle/>
          <a:p>
            <a:r>
              <a:rPr lang="en-US" sz="1400" dirty="0">
                <a:solidFill>
                  <a:schemeClr val="tx2"/>
                </a:solidFill>
              </a:rPr>
              <a:t>Direction of specialization</a:t>
            </a:r>
          </a:p>
        </p:txBody>
      </p:sp>
      <p:cxnSp>
        <p:nvCxnSpPr>
          <p:cNvPr id="12" name="Straight Arrow Connector 11"/>
          <p:cNvCxnSpPr>
            <a:stCxn id="10" idx="3"/>
          </p:cNvCxnSpPr>
          <p:nvPr/>
        </p:nvCxnSpPr>
        <p:spPr>
          <a:xfrm flipV="1">
            <a:off x="3773680" y="4357712"/>
            <a:ext cx="1467292" cy="41281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ight Brace 13"/>
          <p:cNvSpPr/>
          <p:nvPr/>
        </p:nvSpPr>
        <p:spPr>
          <a:xfrm>
            <a:off x="6310221" y="4198537"/>
            <a:ext cx="168344" cy="746153"/>
          </a:xfrm>
          <a:prstGeom prst="rightBrace">
            <a:avLst>
              <a:gd name="adj1" fmla="val 53905"/>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6646910" y="4212847"/>
            <a:ext cx="1139143" cy="738664"/>
          </a:xfrm>
          <a:prstGeom prst="rect">
            <a:avLst/>
          </a:prstGeom>
          <a:noFill/>
          <a:ln>
            <a:noFill/>
          </a:ln>
        </p:spPr>
        <p:txBody>
          <a:bodyPr wrap="square" lIns="0" tIns="0" rIns="0" bIns="0" rtlCol="0">
            <a:spAutoFit/>
          </a:bodyPr>
          <a:lstStyle/>
          <a:p>
            <a:pPr marL="285750" indent="-285750">
              <a:buFont typeface="Arial" panose="020B0604020202020204" pitchFamily="34" charset="0"/>
              <a:buChar char="•"/>
            </a:pPr>
            <a:r>
              <a:rPr lang="en-US" sz="1200" dirty="0">
                <a:solidFill>
                  <a:schemeClr val="tx2"/>
                </a:solidFill>
              </a:rPr>
              <a:t>Inherits</a:t>
            </a:r>
          </a:p>
          <a:p>
            <a:pPr marL="285750" indent="-285750">
              <a:buFont typeface="Arial" panose="020B0604020202020204" pitchFamily="34" charset="0"/>
              <a:buChar char="•"/>
            </a:pPr>
            <a:r>
              <a:rPr lang="en-US" sz="1200" dirty="0">
                <a:solidFill>
                  <a:schemeClr val="tx2"/>
                </a:solidFill>
              </a:rPr>
              <a:t>Extends</a:t>
            </a:r>
          </a:p>
          <a:p>
            <a:pPr marL="285750" indent="-285750">
              <a:buFont typeface="Arial" panose="020B0604020202020204" pitchFamily="34" charset="0"/>
              <a:buChar char="•"/>
            </a:pPr>
            <a:r>
              <a:rPr lang="en-US" sz="1200" dirty="0">
                <a:solidFill>
                  <a:schemeClr val="tx2"/>
                </a:solidFill>
              </a:rPr>
              <a:t>Generalizes</a:t>
            </a:r>
          </a:p>
          <a:p>
            <a:pPr marL="285750" indent="-285750">
              <a:buFont typeface="Arial" panose="020B0604020202020204" pitchFamily="34" charset="0"/>
              <a:buChar char="•"/>
            </a:pPr>
            <a:r>
              <a:rPr lang="en-US" sz="1200" dirty="0">
                <a:solidFill>
                  <a:schemeClr val="tx2"/>
                </a:solidFill>
              </a:rPr>
              <a:t>Specializes</a:t>
            </a:r>
          </a:p>
        </p:txBody>
      </p:sp>
      <p:sp>
        <p:nvSpPr>
          <p:cNvPr id="16" name="Right Brace 15"/>
          <p:cNvSpPr/>
          <p:nvPr/>
        </p:nvSpPr>
        <p:spPr>
          <a:xfrm>
            <a:off x="7786053" y="2886710"/>
            <a:ext cx="222733" cy="3028369"/>
          </a:xfrm>
          <a:prstGeom prst="rightBrace">
            <a:avLst>
              <a:gd name="adj1" fmla="val 53905"/>
              <a:gd name="adj2" fmla="val 50000"/>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051996" y="4293171"/>
            <a:ext cx="2120581" cy="215444"/>
          </a:xfrm>
          <a:prstGeom prst="rect">
            <a:avLst/>
          </a:prstGeom>
          <a:noFill/>
          <a:ln>
            <a:noFill/>
          </a:ln>
        </p:spPr>
        <p:txBody>
          <a:bodyPr wrap="none" lIns="0" tIns="0" rIns="0" bIns="0" rtlCol="0">
            <a:spAutoFit/>
          </a:bodyPr>
          <a:lstStyle/>
          <a:p>
            <a:r>
              <a:rPr lang="en-US" sz="1400" dirty="0">
                <a:solidFill>
                  <a:schemeClr val="tx2"/>
                </a:solidFill>
              </a:rPr>
              <a:t>Some common terminology </a:t>
            </a:r>
          </a:p>
        </p:txBody>
      </p:sp>
      <p:sp>
        <p:nvSpPr>
          <p:cNvPr id="26" name="Oval 25"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Oval 32"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5" name="Oval 44"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7" name="Oval 46"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2" name="Oval 51"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9108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8993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7" name="Rectangle 56"/>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66519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35</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Class diagrams show INTERFACE implementation.</a:t>
            </a:r>
          </a:p>
          <a:p>
            <a:pPr lvl="2"/>
            <a:r>
              <a:rPr lang="en-US" dirty="0" smtClean="0"/>
              <a:t>Classes can implement interfaces.</a:t>
            </a:r>
          </a:p>
          <a:p>
            <a:pPr lvl="3"/>
            <a:r>
              <a:rPr lang="en-US" dirty="0" smtClean="0"/>
              <a:t>Interfaces are diagramed the same as classes (many tools add a “stereotype” to denote it is an interface or use different coloring).</a:t>
            </a:r>
          </a:p>
          <a:p>
            <a:pPr lvl="3"/>
            <a:r>
              <a:rPr lang="en-US" dirty="0" smtClean="0"/>
              <a:t>Interface implementation is shown as an unfilled arrow on a </a:t>
            </a:r>
            <a:r>
              <a:rPr lang="en-US" b="1" i="1" u="sng" dirty="0" smtClean="0"/>
              <a:t>dashed</a:t>
            </a:r>
            <a:r>
              <a:rPr lang="en-US" dirty="0" smtClean="0"/>
              <a:t> line pointing to the interface being implemented.</a:t>
            </a:r>
          </a:p>
        </p:txBody>
      </p:sp>
      <p:sp>
        <p:nvSpPr>
          <p:cNvPr id="3" name="Title 2"/>
          <p:cNvSpPr>
            <a:spLocks noGrp="1"/>
          </p:cNvSpPr>
          <p:nvPr>
            <p:ph type="title"/>
          </p:nvPr>
        </p:nvSpPr>
        <p:spPr/>
        <p:txBody>
          <a:bodyPr/>
          <a:lstStyle/>
          <a:p>
            <a:r>
              <a:rPr lang="en-US" dirty="0" smtClean="0"/>
              <a:t>Class Diagrams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795177" y="3069431"/>
            <a:ext cx="3886200" cy="3105150"/>
          </a:xfrm>
          <a:prstGeom prst="rect">
            <a:avLst/>
          </a:prstGeom>
          <a:noFill/>
        </p:spPr>
      </p:pic>
      <p:sp>
        <p:nvSpPr>
          <p:cNvPr id="6" name="TextBox 5"/>
          <p:cNvSpPr txBox="1"/>
          <p:nvPr/>
        </p:nvSpPr>
        <p:spPr>
          <a:xfrm>
            <a:off x="8048383" y="5115191"/>
            <a:ext cx="1902187" cy="215444"/>
          </a:xfrm>
          <a:prstGeom prst="rect">
            <a:avLst/>
          </a:prstGeom>
          <a:noFill/>
          <a:ln>
            <a:noFill/>
          </a:ln>
        </p:spPr>
        <p:txBody>
          <a:bodyPr wrap="none" lIns="0" tIns="0" rIns="0" bIns="0" rtlCol="0">
            <a:spAutoFit/>
          </a:bodyPr>
          <a:lstStyle/>
          <a:p>
            <a:r>
              <a:rPr lang="en-US" sz="1400" b="1" dirty="0">
                <a:solidFill>
                  <a:schemeClr val="tx2"/>
                </a:solidFill>
              </a:rPr>
              <a:t>Interface implementation</a:t>
            </a:r>
          </a:p>
        </p:txBody>
      </p:sp>
      <p:cxnSp>
        <p:nvCxnSpPr>
          <p:cNvPr id="7" name="Straight Arrow Connector 6"/>
          <p:cNvCxnSpPr>
            <a:stCxn id="6" idx="1"/>
          </p:cNvCxnSpPr>
          <p:nvPr/>
        </p:nvCxnSpPr>
        <p:spPr>
          <a:xfrm flipH="1" flipV="1">
            <a:off x="5805655" y="4976261"/>
            <a:ext cx="2242728" cy="24665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8" name="Oval 17"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3" name="Oval 22"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Oval 36"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9108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7" name="Rectangle 46"/>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12297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36</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normAutofit/>
          </a:bodyPr>
          <a:lstStyle/>
          <a:p>
            <a:r>
              <a:rPr lang="en-US" dirty="0" smtClean="0"/>
              <a:t>Class diagrams show RELATIONSHIPS or ASSOCIATIONS.</a:t>
            </a:r>
          </a:p>
          <a:p>
            <a:pPr lvl="1"/>
            <a:r>
              <a:rPr lang="en-US" dirty="0" smtClean="0"/>
              <a:t>Associations are shown as a solid line with optional “decorators.”</a:t>
            </a:r>
          </a:p>
          <a:p>
            <a:pPr lvl="2"/>
            <a:r>
              <a:rPr lang="en-US" dirty="0" smtClean="0"/>
              <a:t>Association DECORATIONS include:</a:t>
            </a:r>
          </a:p>
          <a:p>
            <a:pPr lvl="4">
              <a:spcAft>
                <a:spcPts val="0"/>
              </a:spcAft>
              <a:buFont typeface="Arial" panose="020B0604020202020204" pitchFamily="34" charset="0"/>
              <a:buChar char="•"/>
            </a:pPr>
            <a:r>
              <a:rPr lang="en-US" dirty="0"/>
              <a:t>Name</a:t>
            </a:r>
          </a:p>
          <a:p>
            <a:pPr lvl="4">
              <a:spcAft>
                <a:spcPts val="0"/>
              </a:spcAft>
              <a:buFont typeface="Arial" panose="020B0604020202020204" pitchFamily="34" charset="0"/>
              <a:buChar char="•"/>
            </a:pPr>
            <a:r>
              <a:rPr lang="en-US" dirty="0" smtClean="0"/>
              <a:t>Cardinality</a:t>
            </a:r>
          </a:p>
          <a:p>
            <a:pPr lvl="4">
              <a:spcAft>
                <a:spcPts val="0"/>
              </a:spcAft>
              <a:buFont typeface="Arial" panose="020B0604020202020204" pitchFamily="34" charset="0"/>
              <a:buChar char="•"/>
            </a:pPr>
            <a:r>
              <a:rPr lang="en-US" dirty="0" smtClean="0"/>
              <a:t>Roles</a:t>
            </a:r>
          </a:p>
          <a:p>
            <a:pPr lvl="4">
              <a:spcAft>
                <a:spcPts val="0"/>
              </a:spcAft>
              <a:buFont typeface="Arial" panose="020B0604020202020204" pitchFamily="34" charset="0"/>
              <a:buChar char="•"/>
            </a:pPr>
            <a:r>
              <a:rPr lang="en-US" dirty="0" smtClean="0"/>
              <a:t>Aggregation/Composition</a:t>
            </a:r>
          </a:p>
        </p:txBody>
      </p:sp>
      <p:sp>
        <p:nvSpPr>
          <p:cNvPr id="3" name="Title 2"/>
          <p:cNvSpPr>
            <a:spLocks noGrp="1"/>
          </p:cNvSpPr>
          <p:nvPr>
            <p:ph type="title"/>
          </p:nvPr>
        </p:nvSpPr>
        <p:spPr/>
        <p:txBody>
          <a:bodyPr/>
          <a:lstStyle/>
          <a:p>
            <a:r>
              <a:rPr lang="en-US" dirty="0" smtClean="0"/>
              <a:t>Class Diagrams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320992" y="4077484"/>
            <a:ext cx="4953000" cy="1066800"/>
          </a:xfrm>
          <a:prstGeom prst="rect">
            <a:avLst/>
          </a:prstGeom>
        </p:spPr>
      </p:pic>
      <p:sp>
        <p:nvSpPr>
          <p:cNvPr id="6" name="TextBox 5"/>
          <p:cNvSpPr txBox="1"/>
          <p:nvPr/>
        </p:nvSpPr>
        <p:spPr>
          <a:xfrm>
            <a:off x="6473231" y="3646596"/>
            <a:ext cx="855940" cy="215444"/>
          </a:xfrm>
          <a:prstGeom prst="rect">
            <a:avLst/>
          </a:prstGeom>
          <a:noFill/>
          <a:ln>
            <a:noFill/>
          </a:ln>
        </p:spPr>
        <p:txBody>
          <a:bodyPr wrap="none" lIns="0" tIns="0" rIns="0" bIns="0" rtlCol="0">
            <a:spAutoFit/>
          </a:bodyPr>
          <a:lstStyle/>
          <a:p>
            <a:r>
              <a:rPr lang="en-US" sz="1400" b="1" dirty="0">
                <a:solidFill>
                  <a:schemeClr val="tx2"/>
                </a:solidFill>
              </a:rPr>
              <a:t>Association</a:t>
            </a:r>
          </a:p>
        </p:txBody>
      </p:sp>
      <p:cxnSp>
        <p:nvCxnSpPr>
          <p:cNvPr id="7" name="Straight Arrow Connector 6"/>
          <p:cNvCxnSpPr>
            <a:stCxn id="6" idx="2"/>
          </p:cNvCxnSpPr>
          <p:nvPr/>
        </p:nvCxnSpPr>
        <p:spPr>
          <a:xfrm flipH="1">
            <a:off x="6855247" y="3862040"/>
            <a:ext cx="45954" cy="696926"/>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972824" y="5657453"/>
            <a:ext cx="1819344" cy="215444"/>
          </a:xfrm>
          <a:prstGeom prst="rect">
            <a:avLst/>
          </a:prstGeom>
          <a:noFill/>
          <a:ln>
            <a:noFill/>
          </a:ln>
        </p:spPr>
        <p:txBody>
          <a:bodyPr wrap="none" lIns="0" tIns="0" rIns="0" bIns="0" rtlCol="0">
            <a:spAutoFit/>
          </a:bodyPr>
          <a:lstStyle/>
          <a:p>
            <a:r>
              <a:rPr lang="en-US" sz="1400" b="1" dirty="0">
                <a:solidFill>
                  <a:schemeClr val="tx2"/>
                </a:solidFill>
              </a:rPr>
              <a:t>Name of the </a:t>
            </a:r>
            <a:r>
              <a:rPr lang="en-US" sz="1400" b="1" dirty="0" smtClean="0">
                <a:solidFill>
                  <a:schemeClr val="tx2"/>
                </a:solidFill>
              </a:rPr>
              <a:t>Association</a:t>
            </a:r>
            <a:endParaRPr lang="en-US" sz="1400" b="1" dirty="0">
              <a:solidFill>
                <a:schemeClr val="tx2"/>
              </a:solidFill>
            </a:endParaRPr>
          </a:p>
        </p:txBody>
      </p:sp>
      <p:cxnSp>
        <p:nvCxnSpPr>
          <p:cNvPr id="12" name="Straight Arrow Connector 11"/>
          <p:cNvCxnSpPr>
            <a:stCxn id="11" idx="0"/>
          </p:cNvCxnSpPr>
          <p:nvPr/>
        </p:nvCxnSpPr>
        <p:spPr>
          <a:xfrm flipV="1">
            <a:off x="6882496" y="4867017"/>
            <a:ext cx="14635" cy="790436"/>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608777" y="3138520"/>
            <a:ext cx="1210075" cy="215444"/>
          </a:xfrm>
          <a:prstGeom prst="rect">
            <a:avLst/>
          </a:prstGeom>
          <a:noFill/>
          <a:ln>
            <a:noFill/>
          </a:ln>
        </p:spPr>
        <p:txBody>
          <a:bodyPr wrap="none" lIns="0" tIns="0" rIns="0" bIns="0" rtlCol="0">
            <a:spAutoFit/>
          </a:bodyPr>
          <a:lstStyle/>
          <a:p>
            <a:r>
              <a:rPr lang="en-US" sz="1400" b="1" dirty="0">
                <a:solidFill>
                  <a:schemeClr val="tx2"/>
                </a:solidFill>
              </a:rPr>
              <a:t>Employee’s Role</a:t>
            </a:r>
          </a:p>
        </p:txBody>
      </p:sp>
      <p:cxnSp>
        <p:nvCxnSpPr>
          <p:cNvPr id="16" name="Straight Arrow Connector 15"/>
          <p:cNvCxnSpPr>
            <a:stCxn id="15" idx="2"/>
          </p:cNvCxnSpPr>
          <p:nvPr/>
        </p:nvCxnSpPr>
        <p:spPr>
          <a:xfrm flipH="1">
            <a:off x="7480933" y="3353964"/>
            <a:ext cx="732882" cy="105570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0" idx="2"/>
          </p:cNvCxnSpPr>
          <p:nvPr/>
        </p:nvCxnSpPr>
        <p:spPr>
          <a:xfrm>
            <a:off x="5688039" y="3391302"/>
            <a:ext cx="574962" cy="101836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993361" y="3175858"/>
            <a:ext cx="1389355" cy="215444"/>
          </a:xfrm>
          <a:prstGeom prst="rect">
            <a:avLst/>
          </a:prstGeom>
          <a:noFill/>
          <a:ln>
            <a:noFill/>
          </a:ln>
        </p:spPr>
        <p:txBody>
          <a:bodyPr wrap="none" lIns="0" tIns="0" rIns="0" bIns="0" rtlCol="0">
            <a:spAutoFit/>
          </a:bodyPr>
          <a:lstStyle/>
          <a:p>
            <a:r>
              <a:rPr lang="en-US" sz="1400" b="1" dirty="0">
                <a:solidFill>
                  <a:schemeClr val="tx2"/>
                </a:solidFill>
              </a:rPr>
              <a:t>Department’s Role</a:t>
            </a:r>
          </a:p>
        </p:txBody>
      </p:sp>
      <p:sp>
        <p:nvSpPr>
          <p:cNvPr id="23" name="TextBox 22"/>
          <p:cNvSpPr txBox="1"/>
          <p:nvPr/>
        </p:nvSpPr>
        <p:spPr>
          <a:xfrm>
            <a:off x="4364212" y="5228172"/>
            <a:ext cx="2019142" cy="215444"/>
          </a:xfrm>
          <a:prstGeom prst="rect">
            <a:avLst/>
          </a:prstGeom>
          <a:noFill/>
          <a:ln>
            <a:noFill/>
          </a:ln>
        </p:spPr>
        <p:txBody>
          <a:bodyPr wrap="none" lIns="0" tIns="0" rIns="0" bIns="0" rtlCol="0">
            <a:spAutoFit/>
          </a:bodyPr>
          <a:lstStyle/>
          <a:p>
            <a:r>
              <a:rPr lang="en-US" sz="1400" b="1" dirty="0">
                <a:solidFill>
                  <a:schemeClr val="tx2"/>
                </a:solidFill>
              </a:rPr>
              <a:t>Cardinality of Departments</a:t>
            </a:r>
          </a:p>
        </p:txBody>
      </p:sp>
      <p:sp>
        <p:nvSpPr>
          <p:cNvPr id="24" name="TextBox 23"/>
          <p:cNvSpPr txBox="1"/>
          <p:nvPr/>
        </p:nvSpPr>
        <p:spPr>
          <a:xfrm>
            <a:off x="7410957" y="5228172"/>
            <a:ext cx="1772537" cy="215444"/>
          </a:xfrm>
          <a:prstGeom prst="rect">
            <a:avLst/>
          </a:prstGeom>
          <a:noFill/>
          <a:ln>
            <a:noFill/>
          </a:ln>
        </p:spPr>
        <p:txBody>
          <a:bodyPr wrap="none" lIns="0" tIns="0" rIns="0" bIns="0" rtlCol="0">
            <a:spAutoFit/>
          </a:bodyPr>
          <a:lstStyle/>
          <a:p>
            <a:r>
              <a:rPr lang="en-US" sz="1400" b="1" dirty="0">
                <a:solidFill>
                  <a:schemeClr val="tx2"/>
                </a:solidFill>
              </a:rPr>
              <a:t>Cardinality of Employee</a:t>
            </a:r>
          </a:p>
        </p:txBody>
      </p:sp>
      <p:cxnSp>
        <p:nvCxnSpPr>
          <p:cNvPr id="28" name="Straight Arrow Connector 27"/>
          <p:cNvCxnSpPr>
            <a:stCxn id="23" idx="0"/>
          </p:cNvCxnSpPr>
          <p:nvPr/>
        </p:nvCxnSpPr>
        <p:spPr>
          <a:xfrm flipV="1">
            <a:off x="5373783" y="4703170"/>
            <a:ext cx="594923" cy="52500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4" idx="0"/>
          </p:cNvCxnSpPr>
          <p:nvPr/>
        </p:nvCxnSpPr>
        <p:spPr>
          <a:xfrm flipH="1" flipV="1">
            <a:off x="7668957" y="4770722"/>
            <a:ext cx="628269" cy="457450"/>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Oval 31"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Oval 43"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1" name="Oval 50"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3" name="Oval 52"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6" name="Oval 55"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8" name="Oval 57"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9" name="Oval 58" title="Section circle"/>
          <p:cNvSpPr/>
          <p:nvPr/>
        </p:nvSpPr>
        <p:spPr>
          <a:xfrm>
            <a:off x="9224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0" name="Oval 59"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1" name="Oval 60"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3" name="Rectangle 62"/>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00099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37</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normAutofit lnSpcReduction="10000"/>
          </a:bodyPr>
          <a:lstStyle/>
          <a:p>
            <a:r>
              <a:rPr lang="en-US" dirty="0" smtClean="0"/>
              <a:t>There are three types of ASSOCIATIONS between CLASSES.</a:t>
            </a:r>
          </a:p>
          <a:p>
            <a:pPr lvl="2"/>
            <a:r>
              <a:rPr lang="en-US" i="1" dirty="0" smtClean="0"/>
              <a:t>Remember that </a:t>
            </a:r>
            <a:r>
              <a:rPr lang="en-US" i="1" dirty="0"/>
              <a:t>t</a:t>
            </a:r>
            <a:r>
              <a:rPr lang="en-US" i="1" dirty="0" smtClean="0"/>
              <a:t>he model needs to reflect the reality of the business domain.</a:t>
            </a:r>
          </a:p>
          <a:p>
            <a:pPr marL="228600" lvl="3" indent="0">
              <a:buNone/>
            </a:pPr>
            <a:endParaRPr lang="en-US" sz="800" b="1" dirty="0" smtClean="0"/>
          </a:p>
          <a:p>
            <a:pPr marL="228600" lvl="3" indent="0">
              <a:buNone/>
            </a:pPr>
            <a:r>
              <a:rPr lang="en-US" sz="1600" b="1" dirty="0" smtClean="0"/>
              <a:t>Simple</a:t>
            </a:r>
            <a:r>
              <a:rPr lang="en-US" b="1" dirty="0" smtClean="0"/>
              <a:t> </a:t>
            </a:r>
            <a:r>
              <a:rPr lang="en-US" dirty="0" smtClean="0"/>
              <a:t>– demonstrates a </a:t>
            </a:r>
            <a:r>
              <a:rPr lang="en-US" b="1" dirty="0" smtClean="0"/>
              <a:t>simple association of two independent classes.</a:t>
            </a:r>
          </a:p>
          <a:p>
            <a:pPr lvl="4">
              <a:buFont typeface="Arial" panose="020B0604020202020204" pitchFamily="34" charset="0"/>
              <a:buChar char="•"/>
            </a:pPr>
            <a:r>
              <a:rPr lang="en-US" dirty="0" smtClean="0"/>
              <a:t>A simple association is shown as a solid line.</a:t>
            </a:r>
          </a:p>
          <a:p>
            <a:pPr lvl="4">
              <a:buFont typeface="Arial" panose="020B0604020202020204" pitchFamily="34" charset="0"/>
              <a:buChar char="•"/>
            </a:pPr>
            <a:r>
              <a:rPr lang="en-US" dirty="0" smtClean="0"/>
              <a:t>Represents an association between two independent classes.  Either or both has meaning and can exist separately of the other.</a:t>
            </a:r>
          </a:p>
          <a:p>
            <a:pPr marL="228600" lvl="3" indent="0">
              <a:buNone/>
            </a:pPr>
            <a:endParaRPr lang="en-US" dirty="0" smtClean="0"/>
          </a:p>
          <a:p>
            <a:pPr marL="228600" lvl="3" indent="0">
              <a:buNone/>
            </a:pPr>
            <a:r>
              <a:rPr lang="en-US" sz="1600" b="1" dirty="0" smtClean="0"/>
              <a:t>Aggregation</a:t>
            </a:r>
            <a:r>
              <a:rPr lang="en-US" b="1" dirty="0" smtClean="0"/>
              <a:t> </a:t>
            </a:r>
            <a:r>
              <a:rPr lang="en-US" dirty="0" smtClean="0"/>
              <a:t>– loosely coupled association – </a:t>
            </a:r>
            <a:r>
              <a:rPr lang="en-US" b="1" dirty="0" smtClean="0"/>
              <a:t>WHOLE PART STRUCTURE - </a:t>
            </a:r>
            <a:r>
              <a:rPr lang="en-US" dirty="0" smtClean="0"/>
              <a:t>whole-part construct that is composed of a collection of classes.</a:t>
            </a:r>
          </a:p>
          <a:p>
            <a:pPr marL="685800" lvl="3">
              <a:buFont typeface="Arial" panose="020B0604020202020204" pitchFamily="34" charset="0"/>
              <a:buChar char="•"/>
            </a:pPr>
            <a:r>
              <a:rPr lang="en-US" dirty="0" smtClean="0"/>
              <a:t>Represents </a:t>
            </a:r>
            <a:r>
              <a:rPr lang="en-US" i="1" dirty="0" smtClean="0"/>
              <a:t>an association between two dependent classes </a:t>
            </a:r>
            <a:r>
              <a:rPr lang="en-US" dirty="0" smtClean="0"/>
              <a:t>that defines a whole-part structure, and </a:t>
            </a:r>
            <a:r>
              <a:rPr lang="en-US" b="1" i="1" dirty="0" smtClean="0"/>
              <a:t>where each class still has meaning by themselves and can exist outside of the aggregation.</a:t>
            </a:r>
          </a:p>
          <a:p>
            <a:pPr marL="685800" lvl="3">
              <a:buFont typeface="Arial" panose="020B0604020202020204" pitchFamily="34" charset="0"/>
              <a:buChar char="•"/>
            </a:pPr>
            <a:r>
              <a:rPr lang="en-US" dirty="0" smtClean="0"/>
              <a:t>An aggregation is shown as a solid line with an unfilled diamond on the “container” or “many” side of the association.</a:t>
            </a:r>
          </a:p>
          <a:p>
            <a:pPr marL="228600" lvl="3" indent="0">
              <a:buNone/>
            </a:pPr>
            <a:endParaRPr lang="en-US" dirty="0" smtClean="0"/>
          </a:p>
          <a:p>
            <a:pPr marL="228600" lvl="3" indent="0">
              <a:buNone/>
            </a:pPr>
            <a:r>
              <a:rPr lang="en-US" sz="1600" b="1" dirty="0" smtClean="0"/>
              <a:t>Composition</a:t>
            </a:r>
            <a:r>
              <a:rPr lang="en-US" b="1" dirty="0" smtClean="0"/>
              <a:t> </a:t>
            </a:r>
            <a:r>
              <a:rPr lang="en-US" dirty="0" smtClean="0"/>
              <a:t>– tightly coupled association – </a:t>
            </a:r>
            <a:r>
              <a:rPr lang="en-US" b="1" dirty="0" smtClean="0"/>
              <a:t>COMPOSITE STRUCTURE - </a:t>
            </a:r>
            <a:r>
              <a:rPr lang="en-US" dirty="0" smtClean="0"/>
              <a:t>a much more strict whole-part association.</a:t>
            </a:r>
            <a:endParaRPr lang="en-US" b="1" dirty="0" smtClean="0"/>
          </a:p>
          <a:p>
            <a:pPr lvl="4">
              <a:buFont typeface="Arial" panose="020B0604020202020204" pitchFamily="34" charset="0"/>
              <a:buChar char="•"/>
            </a:pPr>
            <a:r>
              <a:rPr lang="en-US" dirty="0" smtClean="0"/>
              <a:t>Represents </a:t>
            </a:r>
            <a:r>
              <a:rPr lang="en-US" i="1" dirty="0" smtClean="0"/>
              <a:t>an association between two dependent classes </a:t>
            </a:r>
            <a:r>
              <a:rPr lang="en-US" dirty="0" smtClean="0"/>
              <a:t>that defines a composite structure </a:t>
            </a:r>
            <a:r>
              <a:rPr lang="en-US" b="1" i="1" dirty="0" smtClean="0"/>
              <a:t>where either class looses meaning and cannot exist outside of the composition.</a:t>
            </a:r>
          </a:p>
          <a:p>
            <a:pPr lvl="4">
              <a:buFont typeface="Arial" panose="020B0604020202020204" pitchFamily="34" charset="0"/>
              <a:buChar char="•"/>
            </a:pPr>
            <a:r>
              <a:rPr lang="en-US" dirty="0" smtClean="0"/>
              <a:t>A composition is shown as a solid line with a filled diamond on the “container” or “many” side of the association.</a:t>
            </a:r>
            <a:endParaRPr lang="en-US" dirty="0"/>
          </a:p>
        </p:txBody>
      </p:sp>
      <p:sp>
        <p:nvSpPr>
          <p:cNvPr id="3" name="Title 2"/>
          <p:cNvSpPr>
            <a:spLocks noGrp="1"/>
          </p:cNvSpPr>
          <p:nvPr>
            <p:ph type="title"/>
          </p:nvPr>
        </p:nvSpPr>
        <p:spPr/>
        <p:txBody>
          <a:bodyPr/>
          <a:lstStyle/>
          <a:p>
            <a:r>
              <a:rPr lang="en-US" dirty="0" smtClean="0"/>
              <a:t>Class Associations</a:t>
            </a:r>
            <a:endParaRPr lang="en-US" dirty="0"/>
          </a:p>
        </p:txBody>
      </p:sp>
      <p:sp>
        <p:nvSpPr>
          <p:cNvPr id="13" name="Oval 12"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9338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Rectangle 4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904337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38</a:t>
            </a:fld>
            <a:r>
              <a:rPr lang="en-US" smtClean="0"/>
              <a:t> </a:t>
            </a:r>
            <a:endParaRPr lang="en-US" dirty="0"/>
          </a:p>
        </p:txBody>
      </p:sp>
      <p:sp>
        <p:nvSpPr>
          <p:cNvPr id="3" name="Title 2"/>
          <p:cNvSpPr>
            <a:spLocks noGrp="1"/>
          </p:cNvSpPr>
          <p:nvPr>
            <p:ph type="title"/>
          </p:nvPr>
        </p:nvSpPr>
        <p:spPr/>
        <p:txBody>
          <a:bodyPr/>
          <a:lstStyle/>
          <a:p>
            <a:r>
              <a:rPr lang="en-US" dirty="0" smtClean="0"/>
              <a:t>Class Association Types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25021" y="1181190"/>
            <a:ext cx="6792273" cy="4934639"/>
          </a:xfrm>
          <a:prstGeom prst="rect">
            <a:avLst/>
          </a:prstGeom>
        </p:spPr>
      </p:pic>
      <p:sp>
        <p:nvSpPr>
          <p:cNvPr id="8" name="TextBox 7"/>
          <p:cNvSpPr txBox="1"/>
          <p:nvPr/>
        </p:nvSpPr>
        <p:spPr>
          <a:xfrm>
            <a:off x="6462934" y="4924419"/>
            <a:ext cx="1775614" cy="215444"/>
          </a:xfrm>
          <a:prstGeom prst="rect">
            <a:avLst/>
          </a:prstGeom>
          <a:noFill/>
          <a:ln>
            <a:noFill/>
          </a:ln>
        </p:spPr>
        <p:txBody>
          <a:bodyPr wrap="none" lIns="0" tIns="0" rIns="0" bIns="0" rtlCol="0">
            <a:spAutoFit/>
          </a:bodyPr>
          <a:lstStyle/>
          <a:p>
            <a:r>
              <a:rPr lang="en-US" sz="1400" b="1" dirty="0">
                <a:solidFill>
                  <a:schemeClr val="tx2"/>
                </a:solidFill>
              </a:rPr>
              <a:t>Aggregation association</a:t>
            </a:r>
          </a:p>
        </p:txBody>
      </p:sp>
      <p:cxnSp>
        <p:nvCxnSpPr>
          <p:cNvPr id="9" name="Straight Arrow Connector 8"/>
          <p:cNvCxnSpPr>
            <a:stCxn id="8" idx="1"/>
          </p:cNvCxnSpPr>
          <p:nvPr/>
        </p:nvCxnSpPr>
        <p:spPr>
          <a:xfrm flipH="1" flipV="1">
            <a:off x="4689126" y="3905985"/>
            <a:ext cx="1773808" cy="1126156"/>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462934" y="5337306"/>
            <a:ext cx="1820948" cy="215444"/>
          </a:xfrm>
          <a:prstGeom prst="rect">
            <a:avLst/>
          </a:prstGeom>
          <a:noFill/>
          <a:ln>
            <a:noFill/>
          </a:ln>
        </p:spPr>
        <p:txBody>
          <a:bodyPr wrap="none" lIns="0" tIns="0" rIns="0" bIns="0" rtlCol="0">
            <a:spAutoFit/>
          </a:bodyPr>
          <a:lstStyle/>
          <a:p>
            <a:r>
              <a:rPr lang="en-US" sz="1400" b="1" dirty="0">
                <a:solidFill>
                  <a:schemeClr val="tx2"/>
                </a:solidFill>
              </a:rPr>
              <a:t>Composition association</a:t>
            </a:r>
          </a:p>
        </p:txBody>
      </p:sp>
      <p:cxnSp>
        <p:nvCxnSpPr>
          <p:cNvPr id="15" name="Straight Arrow Connector 14"/>
          <p:cNvCxnSpPr>
            <a:stCxn id="14" idx="1"/>
          </p:cNvCxnSpPr>
          <p:nvPr/>
        </p:nvCxnSpPr>
        <p:spPr>
          <a:xfrm flipH="1" flipV="1">
            <a:off x="3688096" y="4396874"/>
            <a:ext cx="2774838" cy="104815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974688" y="1140430"/>
            <a:ext cx="1381725" cy="215444"/>
          </a:xfrm>
          <a:prstGeom prst="rect">
            <a:avLst/>
          </a:prstGeom>
          <a:noFill/>
          <a:ln>
            <a:noFill/>
          </a:ln>
        </p:spPr>
        <p:txBody>
          <a:bodyPr wrap="none" lIns="0" tIns="0" rIns="0" bIns="0" rtlCol="0">
            <a:spAutoFit/>
          </a:bodyPr>
          <a:lstStyle/>
          <a:p>
            <a:r>
              <a:rPr lang="en-US" sz="1400" b="1" dirty="0">
                <a:solidFill>
                  <a:schemeClr val="tx2"/>
                </a:solidFill>
              </a:rPr>
              <a:t>Simple association</a:t>
            </a:r>
          </a:p>
        </p:txBody>
      </p:sp>
      <p:cxnSp>
        <p:nvCxnSpPr>
          <p:cNvPr id="18" name="Straight Arrow Connector 17"/>
          <p:cNvCxnSpPr/>
          <p:nvPr/>
        </p:nvCxnSpPr>
        <p:spPr>
          <a:xfrm>
            <a:off x="4665551" y="1288912"/>
            <a:ext cx="601088" cy="976043"/>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945474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0" name="Oval 29"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Oval 4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9" name="Oval 4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4" name="Rectangle 5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88132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39</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COMPONENT DIAGRAMS illustrate the functional blocks of software that make up a system, and their organization and dependencies.</a:t>
            </a:r>
          </a:p>
          <a:p>
            <a:endParaRPr lang="en-US" dirty="0" smtClean="0"/>
          </a:p>
          <a:p>
            <a:pPr lvl="1"/>
            <a:r>
              <a:rPr lang="en-US" dirty="0" smtClean="0"/>
              <a:t>A </a:t>
            </a:r>
            <a:r>
              <a:rPr lang="en-US" dirty="0"/>
              <a:t>Component diagram has a higher level of abstraction than a Class </a:t>
            </a:r>
            <a:r>
              <a:rPr lang="en-US" dirty="0" smtClean="0"/>
              <a:t>diagram.</a:t>
            </a:r>
          </a:p>
          <a:p>
            <a:pPr lvl="2"/>
            <a:r>
              <a:rPr lang="en-US" dirty="0" smtClean="0"/>
              <a:t>Usually </a:t>
            </a:r>
            <a:r>
              <a:rPr lang="en-US" dirty="0"/>
              <a:t>a component is implemented by one or more Classes (or Objects) at runtime. </a:t>
            </a:r>
          </a:p>
          <a:p>
            <a:pPr lvl="2"/>
            <a:r>
              <a:rPr lang="en-US" dirty="0" smtClean="0"/>
              <a:t>They </a:t>
            </a:r>
            <a:r>
              <a:rPr lang="en-US" dirty="0"/>
              <a:t>are building blocks, built up so that eventually a component can encompass a large portion of a </a:t>
            </a:r>
            <a:r>
              <a:rPr lang="en-US" dirty="0" smtClean="0"/>
              <a:t>system.</a:t>
            </a:r>
          </a:p>
          <a:p>
            <a:pPr lvl="2"/>
            <a:endParaRPr lang="en-US" dirty="0"/>
          </a:p>
          <a:p>
            <a:pPr lvl="1"/>
            <a:r>
              <a:rPr lang="en-US" dirty="0" smtClean="0"/>
              <a:t>Components </a:t>
            </a:r>
            <a:r>
              <a:rPr lang="en-US" dirty="0"/>
              <a:t>are </a:t>
            </a:r>
            <a:r>
              <a:rPr lang="en-US" dirty="0" smtClean="0"/>
              <a:t>shown:</a:t>
            </a:r>
          </a:p>
          <a:p>
            <a:pPr lvl="2"/>
            <a:r>
              <a:rPr lang="en-US" dirty="0" smtClean="0"/>
              <a:t>Rectangle</a:t>
            </a:r>
            <a:endParaRPr lang="en-US" dirty="0"/>
          </a:p>
          <a:p>
            <a:pPr lvl="2"/>
            <a:r>
              <a:rPr lang="en-US" dirty="0" smtClean="0"/>
              <a:t>The name across the top inside the rectangle.</a:t>
            </a:r>
          </a:p>
          <a:p>
            <a:pPr lvl="2"/>
            <a:r>
              <a:rPr lang="en-US" dirty="0" smtClean="0"/>
              <a:t>The component symbol in the upper right corner of the rectangle.</a:t>
            </a:r>
            <a:endParaRPr lang="en-US" dirty="0"/>
          </a:p>
        </p:txBody>
      </p:sp>
      <p:sp>
        <p:nvSpPr>
          <p:cNvPr id="3" name="Title 2"/>
          <p:cNvSpPr>
            <a:spLocks noGrp="1"/>
          </p:cNvSpPr>
          <p:nvPr>
            <p:ph type="title"/>
          </p:nvPr>
        </p:nvSpPr>
        <p:spPr/>
        <p:txBody>
          <a:bodyPr/>
          <a:lstStyle/>
          <a:p>
            <a:r>
              <a:rPr lang="en-US" dirty="0" smtClean="0"/>
              <a:t>Component Diagrams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96744" y="4998169"/>
            <a:ext cx="1238250" cy="790575"/>
          </a:xfrm>
          <a:prstGeom prst="rect">
            <a:avLst/>
          </a:prstGeom>
        </p:spPr>
      </p:pic>
      <p:sp>
        <p:nvSpPr>
          <p:cNvPr id="14" name="Oval 13" title="Section circle"/>
          <p:cNvSpPr/>
          <p:nvPr/>
        </p:nvSpPr>
        <p:spPr>
          <a:xfrm>
            <a:off x="95706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6" name="Oval 15"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Oval 25"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Oval 32"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5" name="Rectangle 4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85556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a:t>
            </a:fld>
            <a:r>
              <a:rPr lang="en-US" smtClean="0"/>
              <a:t> </a:t>
            </a:r>
            <a:endParaRPr lang="en-US" dirty="0"/>
          </a:p>
        </p:txBody>
      </p:sp>
      <p:sp>
        <p:nvSpPr>
          <p:cNvPr id="5" name="Title 4"/>
          <p:cNvSpPr>
            <a:spLocks noGrp="1"/>
          </p:cNvSpPr>
          <p:nvPr>
            <p:ph type="title"/>
          </p:nvPr>
        </p:nvSpPr>
        <p:spPr/>
        <p:txBody>
          <a:bodyPr/>
          <a:lstStyle/>
          <a:p>
            <a:r>
              <a:rPr lang="en-US" dirty="0" smtClean="0"/>
              <a:t>Before You Start</a:t>
            </a:r>
            <a:endParaRPr lang="en-US" dirty="0"/>
          </a:p>
        </p:txBody>
      </p:sp>
      <p:sp>
        <p:nvSpPr>
          <p:cNvPr id="3" name="Rectangle 2"/>
          <p:cNvSpPr/>
          <p:nvPr/>
        </p:nvSpPr>
        <p:spPr>
          <a:xfrm>
            <a:off x="1921535" y="2072329"/>
            <a:ext cx="8303089" cy="2537716"/>
          </a:xfrm>
          <a:prstGeom prst="rect">
            <a:avLst/>
          </a:prstGeom>
          <a:noFill/>
          <a:ln w="28575">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 name="TextBox 3"/>
          <p:cNvSpPr txBox="1"/>
          <p:nvPr/>
        </p:nvSpPr>
        <p:spPr>
          <a:xfrm>
            <a:off x="2778783" y="2175070"/>
            <a:ext cx="6488629" cy="2415925"/>
          </a:xfrm>
          <a:prstGeom prst="rect">
            <a:avLst/>
          </a:prstGeom>
          <a:noFill/>
          <a:ln>
            <a:noFill/>
          </a:ln>
        </p:spPr>
        <p:txBody>
          <a:bodyPr wrap="square" lIns="0" tIns="0" rIns="0" bIns="0" rtlCol="0">
            <a:noAutofit/>
          </a:bodyPr>
          <a:lstStyle/>
          <a:p>
            <a:pPr>
              <a:lnSpc>
                <a:spcPct val="120000"/>
              </a:lnSpc>
            </a:pPr>
            <a:r>
              <a:rPr lang="en-US" sz="2000" dirty="0">
                <a:solidFill>
                  <a:schemeClr val="tx2"/>
                </a:solidFill>
              </a:rPr>
              <a:t>You’ll need to see both the slide and the </a:t>
            </a:r>
            <a:r>
              <a:rPr lang="en-US" sz="2000" dirty="0" smtClean="0">
                <a:solidFill>
                  <a:schemeClr val="tx2"/>
                </a:solidFill>
              </a:rPr>
              <a:t>notes </a:t>
            </a:r>
            <a:r>
              <a:rPr lang="en-US" sz="2000" dirty="0">
                <a:solidFill>
                  <a:schemeClr val="tx2"/>
                </a:solidFill>
              </a:rPr>
              <a:t>section below.  If you don’t see the notes section, click on “</a:t>
            </a:r>
            <a:r>
              <a:rPr lang="en-US" sz="2000" dirty="0" smtClean="0">
                <a:solidFill>
                  <a:schemeClr val="tx2"/>
                </a:solidFill>
              </a:rPr>
              <a:t>Notes Page” </a:t>
            </a:r>
            <a:r>
              <a:rPr lang="en-US" sz="2000" dirty="0">
                <a:solidFill>
                  <a:schemeClr val="tx2"/>
                </a:solidFill>
              </a:rPr>
              <a:t>within the </a:t>
            </a:r>
            <a:r>
              <a:rPr lang="en-US" sz="2000" dirty="0" smtClean="0">
                <a:solidFill>
                  <a:schemeClr val="tx2"/>
                </a:solidFill>
              </a:rPr>
              <a:t>“View” tab.  If viewing the presentation as a slide show, you may also see the notes on the presenters page.  </a:t>
            </a:r>
          </a:p>
          <a:p>
            <a:pPr>
              <a:lnSpc>
                <a:spcPct val="120000"/>
              </a:lnSpc>
            </a:pPr>
            <a:endParaRPr lang="en-US" sz="2000" dirty="0">
              <a:solidFill>
                <a:schemeClr val="tx2"/>
              </a:solidFill>
            </a:endParaRPr>
          </a:p>
          <a:p>
            <a:pPr>
              <a:lnSpc>
                <a:spcPct val="120000"/>
              </a:lnSpc>
            </a:pPr>
            <a:r>
              <a:rPr lang="en-US" sz="2000" dirty="0" smtClean="0">
                <a:solidFill>
                  <a:schemeClr val="tx2"/>
                </a:solidFill>
              </a:rPr>
              <a:t>Notes are not visible using the PowerPoint Viewer.</a:t>
            </a:r>
            <a:endParaRPr lang="en-US" sz="2000" dirty="0">
              <a:solidFill>
                <a:schemeClr val="tx2"/>
              </a:solidFill>
            </a:endParaRPr>
          </a:p>
          <a:p>
            <a:pPr algn="ctr">
              <a:lnSpc>
                <a:spcPct val="120000"/>
              </a:lnSpc>
            </a:pPr>
            <a:endParaRPr lang="en-US" sz="2000" dirty="0">
              <a:solidFill>
                <a:schemeClr val="tx2"/>
              </a:solidFill>
            </a:endParaRP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21534" y="2175070"/>
            <a:ext cx="914400" cy="914400"/>
          </a:xfrm>
          <a:prstGeom prst="rect">
            <a:avLst/>
          </a:prstGeom>
        </p:spPr>
      </p:pic>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38475" y="3690935"/>
            <a:ext cx="900060" cy="900060"/>
          </a:xfrm>
          <a:prstGeom prst="rect">
            <a:avLst/>
          </a:prstGeom>
        </p:spPr>
      </p:pic>
    </p:spTree>
    <p:extLst>
      <p:ext uri="{BB962C8B-B14F-4D97-AF65-F5344CB8AC3E}">
        <p14:creationId xmlns:p14="http://schemas.microsoft.com/office/powerpoint/2010/main" val="1361135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2497" y="6398261"/>
            <a:ext cx="294066" cy="224790"/>
          </a:xfrm>
        </p:spPr>
        <p:txBody>
          <a:bodyPr/>
          <a:lstStyle/>
          <a:p>
            <a:pPr>
              <a:defRPr/>
            </a:pPr>
            <a:fld id="{F98AD551-1896-6D44-B0B1-213AAAED08DA}" type="slidenum">
              <a:rPr lang="en-US" smtClean="0"/>
              <a:pPr>
                <a:defRPr/>
              </a:pPr>
              <a:t>40</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b="1" dirty="0" smtClean="0"/>
              <a:t>COMPONENT DIAGRAMS </a:t>
            </a:r>
            <a:r>
              <a:rPr lang="en-US" dirty="0" smtClean="0"/>
              <a:t>expose interfaces.</a:t>
            </a:r>
          </a:p>
          <a:p>
            <a:pPr lvl="1"/>
            <a:r>
              <a:rPr lang="en-US" dirty="0" smtClean="0"/>
              <a:t>An interface is a contractual obligation to provide some service. </a:t>
            </a:r>
          </a:p>
          <a:p>
            <a:pPr lvl="2"/>
            <a:r>
              <a:rPr lang="en-US" dirty="0" smtClean="0"/>
              <a:t>Interfaces can be provided or consumed.</a:t>
            </a:r>
          </a:p>
          <a:p>
            <a:pPr lvl="2"/>
            <a:r>
              <a:rPr lang="en-US" dirty="0" smtClean="0"/>
              <a:t>A component can interact with another component.</a:t>
            </a:r>
          </a:p>
        </p:txBody>
      </p:sp>
      <p:sp>
        <p:nvSpPr>
          <p:cNvPr id="3" name="Title 2"/>
          <p:cNvSpPr>
            <a:spLocks noGrp="1"/>
          </p:cNvSpPr>
          <p:nvPr>
            <p:ph type="title"/>
          </p:nvPr>
        </p:nvSpPr>
        <p:spPr/>
        <p:txBody>
          <a:bodyPr/>
          <a:lstStyle/>
          <a:p>
            <a:r>
              <a:rPr lang="en-US" dirty="0" smtClean="0"/>
              <a:t>Component Diagrams</a:t>
            </a:r>
            <a:endParaRPr lang="en-US" dirty="0"/>
          </a:p>
        </p:txBody>
      </p:sp>
      <p:grpSp>
        <p:nvGrpSpPr>
          <p:cNvPr id="8" name="Group 7"/>
          <p:cNvGrpSpPr/>
          <p:nvPr/>
        </p:nvGrpSpPr>
        <p:grpSpPr>
          <a:xfrm>
            <a:off x="3310784" y="1779416"/>
            <a:ext cx="5707505" cy="4475736"/>
            <a:chOff x="3004803" y="2034602"/>
            <a:chExt cx="5707505" cy="4475736"/>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803" y="2976563"/>
              <a:ext cx="5505450" cy="3533775"/>
            </a:xfrm>
            <a:prstGeom prst="rect">
              <a:avLst/>
            </a:prstGeom>
          </p:spPr>
        </p:pic>
        <p:sp>
          <p:nvSpPr>
            <p:cNvPr id="6" name="TextBox 5"/>
            <p:cNvSpPr txBox="1"/>
            <p:nvPr/>
          </p:nvSpPr>
          <p:spPr>
            <a:xfrm>
              <a:off x="7343920" y="2530474"/>
              <a:ext cx="1340560" cy="215444"/>
            </a:xfrm>
            <a:prstGeom prst="rect">
              <a:avLst/>
            </a:prstGeom>
            <a:noFill/>
            <a:ln>
              <a:noFill/>
            </a:ln>
          </p:spPr>
          <p:txBody>
            <a:bodyPr wrap="none" lIns="0" tIns="0" rIns="0" bIns="0" rtlCol="0">
              <a:spAutoFit/>
            </a:bodyPr>
            <a:lstStyle/>
            <a:p>
              <a:r>
                <a:rPr lang="en-US" sz="1400" dirty="0">
                  <a:solidFill>
                    <a:schemeClr val="tx2"/>
                  </a:solidFill>
                </a:rPr>
                <a:t>Provided Interface</a:t>
              </a:r>
            </a:p>
          </p:txBody>
        </p:sp>
        <p:cxnSp>
          <p:nvCxnSpPr>
            <p:cNvPr id="7" name="Straight Arrow Connector 6"/>
            <p:cNvCxnSpPr>
              <a:stCxn id="6" idx="1"/>
            </p:cNvCxnSpPr>
            <p:nvPr/>
          </p:nvCxnSpPr>
          <p:spPr>
            <a:xfrm flipH="1">
              <a:off x="6729680" y="2638196"/>
              <a:ext cx="614241" cy="44608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102212" y="2034602"/>
              <a:ext cx="1469248" cy="215444"/>
            </a:xfrm>
            <a:prstGeom prst="rect">
              <a:avLst/>
            </a:prstGeom>
            <a:noFill/>
            <a:ln>
              <a:noFill/>
            </a:ln>
          </p:spPr>
          <p:txBody>
            <a:bodyPr wrap="none" lIns="0" tIns="0" rIns="0" bIns="0" rtlCol="0">
              <a:spAutoFit/>
            </a:bodyPr>
            <a:lstStyle/>
            <a:p>
              <a:r>
                <a:rPr lang="en-US" sz="1400" dirty="0">
                  <a:solidFill>
                    <a:schemeClr val="tx2"/>
                  </a:solidFill>
                </a:rPr>
                <a:t>Consumed Interface</a:t>
              </a:r>
            </a:p>
          </p:txBody>
        </p:sp>
        <p:cxnSp>
          <p:nvCxnSpPr>
            <p:cNvPr id="11" name="Straight Arrow Connector 10"/>
            <p:cNvCxnSpPr>
              <a:stCxn id="10" idx="1"/>
            </p:cNvCxnSpPr>
            <p:nvPr/>
          </p:nvCxnSpPr>
          <p:spPr>
            <a:xfrm flipH="1">
              <a:off x="5382144" y="2142324"/>
              <a:ext cx="1720069" cy="100295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215232" y="2282538"/>
              <a:ext cx="1497076" cy="215444"/>
            </a:xfrm>
            <a:prstGeom prst="rect">
              <a:avLst/>
            </a:prstGeom>
            <a:noFill/>
            <a:ln>
              <a:noFill/>
            </a:ln>
          </p:spPr>
          <p:txBody>
            <a:bodyPr wrap="none" lIns="0" tIns="0" rIns="0" bIns="0" rtlCol="0">
              <a:spAutoFit/>
            </a:bodyPr>
            <a:lstStyle/>
            <a:p>
              <a:r>
                <a:rPr lang="en-US" sz="1400" dirty="0">
                  <a:solidFill>
                    <a:schemeClr val="tx2"/>
                  </a:solidFill>
                </a:rPr>
                <a:t>Assembly Connector</a:t>
              </a:r>
            </a:p>
          </p:txBody>
        </p:sp>
        <p:cxnSp>
          <p:nvCxnSpPr>
            <p:cNvPr id="15" name="Straight Arrow Connector 14"/>
            <p:cNvCxnSpPr>
              <a:stCxn id="14" idx="1"/>
            </p:cNvCxnSpPr>
            <p:nvPr/>
          </p:nvCxnSpPr>
          <p:spPr>
            <a:xfrm flipH="1">
              <a:off x="6142538" y="2390260"/>
              <a:ext cx="1072694" cy="69402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0" name="Oval 29"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968493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Oval 36"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9" name="Oval 48"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1" name="Oval 50"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6" name="Oval 55"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8" name="Oval 57"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9" name="Oval 58"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1" name="Rectangle 60"/>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025438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922380" y="1191045"/>
            <a:ext cx="4837367" cy="4172844"/>
            <a:chOff x="3004803" y="2034602"/>
            <a:chExt cx="6147646" cy="4475736"/>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04803" y="2976563"/>
              <a:ext cx="5505450" cy="3533775"/>
            </a:xfrm>
            <a:prstGeom prst="rect">
              <a:avLst/>
            </a:prstGeom>
          </p:spPr>
        </p:pic>
        <p:sp>
          <p:nvSpPr>
            <p:cNvPr id="7" name="TextBox 6"/>
            <p:cNvSpPr txBox="1"/>
            <p:nvPr/>
          </p:nvSpPr>
          <p:spPr>
            <a:xfrm>
              <a:off x="7343920" y="2530474"/>
              <a:ext cx="1740015" cy="231082"/>
            </a:xfrm>
            <a:prstGeom prst="rect">
              <a:avLst/>
            </a:prstGeom>
            <a:noFill/>
            <a:ln>
              <a:noFill/>
            </a:ln>
          </p:spPr>
          <p:txBody>
            <a:bodyPr wrap="none" lIns="0" tIns="0" rIns="0" bIns="0" rtlCol="0">
              <a:spAutoFit/>
            </a:bodyPr>
            <a:lstStyle/>
            <a:p>
              <a:r>
                <a:rPr lang="en-US" sz="1400" b="1" dirty="0">
                  <a:solidFill>
                    <a:schemeClr val="tx2"/>
                  </a:solidFill>
                </a:rPr>
                <a:t>Provided Interface</a:t>
              </a:r>
            </a:p>
          </p:txBody>
        </p:sp>
        <p:cxnSp>
          <p:nvCxnSpPr>
            <p:cNvPr id="8" name="Straight Arrow Connector 7"/>
            <p:cNvCxnSpPr>
              <a:stCxn id="7" idx="1"/>
            </p:cNvCxnSpPr>
            <p:nvPr/>
          </p:nvCxnSpPr>
          <p:spPr>
            <a:xfrm flipH="1">
              <a:off x="6729681" y="2646015"/>
              <a:ext cx="614239" cy="43826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102211" y="2034602"/>
              <a:ext cx="1894192" cy="231082"/>
            </a:xfrm>
            <a:prstGeom prst="rect">
              <a:avLst/>
            </a:prstGeom>
            <a:noFill/>
            <a:ln>
              <a:noFill/>
            </a:ln>
          </p:spPr>
          <p:txBody>
            <a:bodyPr wrap="none" lIns="0" tIns="0" rIns="0" bIns="0" rtlCol="0">
              <a:spAutoFit/>
            </a:bodyPr>
            <a:lstStyle/>
            <a:p>
              <a:r>
                <a:rPr lang="en-US" sz="1400" b="1" dirty="0">
                  <a:solidFill>
                    <a:schemeClr val="tx2"/>
                  </a:solidFill>
                </a:rPr>
                <a:t>Consumed Interface</a:t>
              </a:r>
            </a:p>
          </p:txBody>
        </p:sp>
        <p:cxnSp>
          <p:nvCxnSpPr>
            <p:cNvPr id="10" name="Straight Arrow Connector 9"/>
            <p:cNvCxnSpPr>
              <a:stCxn id="9" idx="1"/>
            </p:cNvCxnSpPr>
            <p:nvPr/>
          </p:nvCxnSpPr>
          <p:spPr>
            <a:xfrm flipH="1">
              <a:off x="5382144" y="2150143"/>
              <a:ext cx="1720068" cy="995135"/>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215232" y="2282538"/>
              <a:ext cx="1937217" cy="231082"/>
            </a:xfrm>
            <a:prstGeom prst="rect">
              <a:avLst/>
            </a:prstGeom>
            <a:noFill/>
            <a:ln>
              <a:noFill/>
            </a:ln>
          </p:spPr>
          <p:txBody>
            <a:bodyPr wrap="none" lIns="0" tIns="0" rIns="0" bIns="0" rtlCol="0">
              <a:spAutoFit/>
            </a:bodyPr>
            <a:lstStyle/>
            <a:p>
              <a:r>
                <a:rPr lang="en-US" sz="1400" b="1" dirty="0">
                  <a:solidFill>
                    <a:schemeClr val="tx2"/>
                  </a:solidFill>
                </a:rPr>
                <a:t>Assembly Connector</a:t>
              </a:r>
            </a:p>
          </p:txBody>
        </p:sp>
        <p:cxnSp>
          <p:nvCxnSpPr>
            <p:cNvPr id="12" name="Straight Arrow Connector 11"/>
            <p:cNvCxnSpPr>
              <a:stCxn id="11" idx="1"/>
            </p:cNvCxnSpPr>
            <p:nvPr/>
          </p:nvCxnSpPr>
          <p:spPr>
            <a:xfrm flipH="1">
              <a:off x="6142540" y="2398079"/>
              <a:ext cx="1072692" cy="68620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1"/>
          </p:nvPr>
        </p:nvSpPr>
        <p:spPr/>
        <p:txBody>
          <a:bodyPr/>
          <a:lstStyle/>
          <a:p>
            <a:fld id="{12CB907E-C602-C34B-93F7-CA9E40714286}" type="slidenum">
              <a:rPr lang="en-US" smtClean="0"/>
              <a:pPr/>
              <a:t>41</a:t>
            </a:fld>
            <a:r>
              <a:rPr lang="en-US" smtClean="0"/>
              <a:t> </a:t>
            </a:r>
            <a:endParaRPr lang="en-US" dirty="0"/>
          </a:p>
        </p:txBody>
      </p:sp>
      <p:sp>
        <p:nvSpPr>
          <p:cNvPr id="3" name="Text Placeholder 2"/>
          <p:cNvSpPr>
            <a:spLocks noGrp="1"/>
          </p:cNvSpPr>
          <p:nvPr>
            <p:ph type="body" sz="quarter" idx="13"/>
          </p:nvPr>
        </p:nvSpPr>
        <p:spPr>
          <a:xfrm>
            <a:off x="465256" y="2976048"/>
            <a:ext cx="6271876" cy="3286125"/>
          </a:xfrm>
        </p:spPr>
        <p:txBody>
          <a:bodyPr/>
          <a:lstStyle/>
          <a:p>
            <a:pPr>
              <a:spcAft>
                <a:spcPts val="0"/>
              </a:spcAft>
            </a:pPr>
            <a:endParaRPr lang="en-US" sz="800" dirty="0"/>
          </a:p>
          <a:p>
            <a:pPr>
              <a:spcAft>
                <a:spcPts val="0"/>
              </a:spcAft>
            </a:pPr>
            <a:r>
              <a:rPr lang="en-US" b="1" dirty="0" smtClean="0"/>
              <a:t>LOLLIPOP SYMBOL</a:t>
            </a:r>
          </a:p>
          <a:p>
            <a:pPr marL="0" lvl="2" indent="0">
              <a:spcAft>
                <a:spcPts val="0"/>
              </a:spcAft>
              <a:buNone/>
            </a:pPr>
            <a:r>
              <a:rPr lang="en-US" dirty="0" smtClean="0">
                <a:solidFill>
                  <a:schemeClr val="tx2"/>
                </a:solidFill>
              </a:rPr>
              <a:t>The </a:t>
            </a:r>
            <a:r>
              <a:rPr lang="en-US" dirty="0">
                <a:solidFill>
                  <a:schemeClr val="tx2"/>
                </a:solidFill>
              </a:rPr>
              <a:t>interfaces that are provided by a component use the “lollipop” symbol.  </a:t>
            </a:r>
          </a:p>
          <a:p>
            <a:pPr lvl="2">
              <a:spcAft>
                <a:spcPts val="0"/>
              </a:spcAft>
            </a:pPr>
            <a:r>
              <a:rPr lang="en-US" dirty="0"/>
              <a:t>This is a circle on the end of a line, attached to the body of the component.  </a:t>
            </a:r>
          </a:p>
          <a:p>
            <a:pPr lvl="2">
              <a:spcAft>
                <a:spcPts val="0"/>
              </a:spcAft>
            </a:pPr>
            <a:r>
              <a:rPr lang="en-US" dirty="0"/>
              <a:t>This is a symbol used to indicate an interface or capability exposed and implemented by the component. </a:t>
            </a:r>
          </a:p>
          <a:p>
            <a:pPr>
              <a:spcAft>
                <a:spcPts val="0"/>
              </a:spcAft>
            </a:pPr>
            <a:endParaRPr lang="en-US" sz="800" dirty="0"/>
          </a:p>
          <a:p>
            <a:pPr>
              <a:spcAft>
                <a:spcPts val="0"/>
              </a:spcAft>
            </a:pPr>
            <a:r>
              <a:rPr lang="en-US" b="1" dirty="0"/>
              <a:t>CONNECTOR SYMBOL</a:t>
            </a:r>
          </a:p>
          <a:p>
            <a:pPr lvl="1">
              <a:spcAft>
                <a:spcPts val="0"/>
              </a:spcAft>
            </a:pPr>
            <a:r>
              <a:rPr lang="en-US" dirty="0"/>
              <a:t>When a component utilizes the provided interface of another component, it shows that dependency by using an open connector symbol.  </a:t>
            </a:r>
          </a:p>
          <a:p>
            <a:pPr lvl="2">
              <a:spcAft>
                <a:spcPts val="0"/>
              </a:spcAft>
            </a:pPr>
            <a:r>
              <a:rPr lang="en-US" dirty="0"/>
              <a:t>This is a half-circle on the end of the line, much like a socket or connection point.  </a:t>
            </a:r>
          </a:p>
          <a:p>
            <a:pPr lvl="2">
              <a:spcAft>
                <a:spcPts val="0"/>
              </a:spcAft>
            </a:pPr>
            <a:r>
              <a:rPr lang="en-US" dirty="0"/>
              <a:t>The name will be the same as the provided interface that it uses.  An assembly connector is then drawn between the provided and consumed interfaces to show the relationship.</a:t>
            </a:r>
          </a:p>
        </p:txBody>
      </p:sp>
      <p:sp>
        <p:nvSpPr>
          <p:cNvPr id="4" name="Title 3"/>
          <p:cNvSpPr>
            <a:spLocks noGrp="1"/>
          </p:cNvSpPr>
          <p:nvPr>
            <p:ph type="title"/>
          </p:nvPr>
        </p:nvSpPr>
        <p:spPr/>
        <p:txBody>
          <a:bodyPr/>
          <a:lstStyle/>
          <a:p>
            <a:r>
              <a:rPr lang="en-US" dirty="0"/>
              <a:t>Component Diagrams</a:t>
            </a:r>
          </a:p>
        </p:txBody>
      </p:sp>
      <p:sp>
        <p:nvSpPr>
          <p:cNvPr id="13" name="Text Placeholder 2"/>
          <p:cNvSpPr txBox="1">
            <a:spLocks/>
          </p:cNvSpPr>
          <p:nvPr/>
        </p:nvSpPr>
        <p:spPr>
          <a:xfrm>
            <a:off x="441613" y="978747"/>
            <a:ext cx="6169394" cy="3283015"/>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0"/>
              </a:spcAft>
            </a:pPr>
            <a:r>
              <a:rPr lang="en-US" b="1" dirty="0" smtClean="0"/>
              <a:t>ASSEMBLY</a:t>
            </a:r>
            <a:r>
              <a:rPr lang="en-US" dirty="0" smtClean="0"/>
              <a:t> </a:t>
            </a:r>
            <a:r>
              <a:rPr lang="en-US" b="1" dirty="0" smtClean="0"/>
              <a:t>CONNECTOR</a:t>
            </a:r>
          </a:p>
          <a:p>
            <a:pPr lvl="1">
              <a:spcAft>
                <a:spcPts val="0"/>
              </a:spcAft>
            </a:pPr>
            <a:r>
              <a:rPr lang="en-US" dirty="0" smtClean="0"/>
              <a:t>A component exposes interfaces for services it performs, and consumes interfaces of other services that it interacts with.  </a:t>
            </a:r>
          </a:p>
          <a:p>
            <a:pPr lvl="2">
              <a:spcAft>
                <a:spcPts val="0"/>
              </a:spcAft>
            </a:pPr>
            <a:r>
              <a:rPr lang="en-US" dirty="0" smtClean="0"/>
              <a:t>An assembly connector can be drawn between these ports to show that they are connected logically.  </a:t>
            </a:r>
          </a:p>
          <a:p>
            <a:pPr lvl="2">
              <a:spcAft>
                <a:spcPts val="0"/>
              </a:spcAft>
              <a:tabLst>
                <a:tab pos="8743950" algn="r"/>
              </a:tabLst>
            </a:pPr>
            <a:r>
              <a:rPr lang="en-US" dirty="0"/>
              <a:t>The tool used to draw this diagram shows a “fancy” assembly connector with the producer and consumer symbols connected in the center of the line.  </a:t>
            </a:r>
          </a:p>
          <a:p>
            <a:pPr lvl="2">
              <a:spcAft>
                <a:spcPts val="0"/>
              </a:spcAft>
            </a:pPr>
            <a:r>
              <a:rPr lang="en-US" dirty="0"/>
              <a:t>When hand drawing a component diagram, a simple line is sufficient.  </a:t>
            </a:r>
          </a:p>
          <a:p>
            <a:endParaRPr lang="en-US" sz="800" dirty="0" smtClean="0"/>
          </a:p>
          <a:p>
            <a:r>
              <a:rPr lang="en-US" dirty="0" smtClean="0"/>
              <a:t>.</a:t>
            </a:r>
            <a:endParaRPr lang="en-US" dirty="0"/>
          </a:p>
        </p:txBody>
      </p:sp>
      <p:sp>
        <p:nvSpPr>
          <p:cNvPr id="14" name="Oval 13"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6" name="Oval 15"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799234"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Oval 25"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Oval 32"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5" name="Rectangle 4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524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42</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DEPLOYMENT </a:t>
            </a:r>
            <a:r>
              <a:rPr lang="en-US" dirty="0" smtClean="0">
                <a:solidFill>
                  <a:srgbClr val="009FDB"/>
                </a:solidFill>
              </a:rPr>
              <a:t>DIAGRAMS</a:t>
            </a:r>
            <a:r>
              <a:rPr lang="en-US" dirty="0"/>
              <a:t> </a:t>
            </a:r>
            <a:r>
              <a:rPr lang="en-US" dirty="0" smtClean="0"/>
              <a:t>show the </a:t>
            </a:r>
            <a:r>
              <a:rPr lang="en-US" dirty="0"/>
              <a:t>architecture of </a:t>
            </a:r>
            <a:r>
              <a:rPr lang="en-US" dirty="0" smtClean="0"/>
              <a:t>a system as a deployment of </a:t>
            </a:r>
            <a:r>
              <a:rPr lang="en-US" dirty="0"/>
              <a:t>software artifacts to </a:t>
            </a:r>
            <a:r>
              <a:rPr lang="en-US" dirty="0" smtClean="0"/>
              <a:t>targets.</a:t>
            </a:r>
          </a:p>
          <a:p>
            <a:pPr lvl="1"/>
            <a:r>
              <a:rPr lang="en-US" dirty="0" smtClean="0"/>
              <a:t>A deployment diagram shows what is installed, and where.</a:t>
            </a:r>
          </a:p>
          <a:p>
            <a:pPr lvl="1"/>
            <a:r>
              <a:rPr lang="en-US" dirty="0" smtClean="0"/>
              <a:t>A deployment diagram consists of the following:</a:t>
            </a:r>
          </a:p>
          <a:p>
            <a:pPr lvl="2">
              <a:spcAft>
                <a:spcPts val="0"/>
              </a:spcAft>
            </a:pPr>
            <a:r>
              <a:rPr lang="en-US" dirty="0"/>
              <a:t>The Deployment Specification - the overall container for the definition of the deployment. </a:t>
            </a:r>
          </a:p>
          <a:p>
            <a:pPr lvl="2">
              <a:spcAft>
                <a:spcPts val="0"/>
              </a:spcAft>
            </a:pPr>
            <a:r>
              <a:rPr lang="en-US" dirty="0"/>
              <a:t>Device(s) – One or more nodes or devices that will host the deployed artifacts and their execution environments.</a:t>
            </a:r>
          </a:p>
          <a:p>
            <a:pPr lvl="2">
              <a:spcAft>
                <a:spcPts val="0"/>
              </a:spcAft>
            </a:pPr>
            <a:r>
              <a:rPr lang="en-US" dirty="0"/>
              <a:t>Execution Environment(s) - Documents how the artifact is executed.</a:t>
            </a:r>
          </a:p>
          <a:p>
            <a:pPr lvl="2">
              <a:spcAft>
                <a:spcPts val="0"/>
              </a:spcAft>
            </a:pPr>
            <a:r>
              <a:rPr lang="en-US" dirty="0"/>
              <a:t>Artifact(s) - The artifacts are representations of the actual “things” that are deployed.  The artifacts are the actual run-units that are deployed to the execution environment and are used to support the application. </a:t>
            </a:r>
          </a:p>
          <a:p>
            <a:pPr lvl="2">
              <a:spcAft>
                <a:spcPts val="0"/>
              </a:spcAft>
            </a:pPr>
            <a:r>
              <a:rPr lang="en-US" dirty="0"/>
              <a:t>Component(s) - optional feature, but often done to supply context for the reader</a:t>
            </a:r>
          </a:p>
        </p:txBody>
      </p:sp>
      <p:sp>
        <p:nvSpPr>
          <p:cNvPr id="3" name="Title 2"/>
          <p:cNvSpPr>
            <a:spLocks noGrp="1"/>
          </p:cNvSpPr>
          <p:nvPr>
            <p:ph type="title"/>
          </p:nvPr>
        </p:nvSpPr>
        <p:spPr/>
        <p:txBody>
          <a:bodyPr/>
          <a:lstStyle/>
          <a:p>
            <a:r>
              <a:rPr lang="en-US" dirty="0" smtClean="0"/>
              <a:t>Deployment Diagrams</a:t>
            </a:r>
            <a:endParaRPr lang="en-US" dirty="0"/>
          </a:p>
        </p:txBody>
      </p:sp>
      <p:sp>
        <p:nvSpPr>
          <p:cNvPr id="13" name="Oval 12"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915120"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Rectangle 4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797883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43</a:t>
            </a:fld>
            <a:r>
              <a:rPr lang="en-US" smtClean="0"/>
              <a:t> </a:t>
            </a:r>
            <a:endParaRPr lang="en-US" dirty="0"/>
          </a:p>
        </p:txBody>
      </p:sp>
      <p:sp>
        <p:nvSpPr>
          <p:cNvPr id="3" name="Title 2"/>
          <p:cNvSpPr>
            <a:spLocks noGrp="1"/>
          </p:cNvSpPr>
          <p:nvPr>
            <p:ph type="title"/>
          </p:nvPr>
        </p:nvSpPr>
        <p:spPr/>
        <p:txBody>
          <a:bodyPr/>
          <a:lstStyle/>
          <a:p>
            <a:r>
              <a:rPr lang="en-US" dirty="0" smtClean="0"/>
              <a:t>Deployment Diagrams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0" y="2214436"/>
            <a:ext cx="7112450" cy="3835566"/>
          </a:xfrm>
          <a:prstGeom prst="rect">
            <a:avLst/>
          </a:prstGeom>
        </p:spPr>
      </p:pic>
      <p:sp>
        <p:nvSpPr>
          <p:cNvPr id="6" name="TextBox 5"/>
          <p:cNvSpPr txBox="1"/>
          <p:nvPr/>
        </p:nvSpPr>
        <p:spPr>
          <a:xfrm>
            <a:off x="8578521" y="859266"/>
            <a:ext cx="2107200" cy="219859"/>
          </a:xfrm>
          <a:prstGeom prst="rect">
            <a:avLst/>
          </a:prstGeom>
          <a:noFill/>
          <a:ln>
            <a:noFill/>
          </a:ln>
        </p:spPr>
        <p:txBody>
          <a:bodyPr wrap="square" lIns="0" tIns="0" rIns="0" bIns="0" rtlCol="0">
            <a:spAutoFit/>
          </a:bodyPr>
          <a:lstStyle/>
          <a:p>
            <a:r>
              <a:rPr lang="en-US" sz="1400" dirty="0">
                <a:solidFill>
                  <a:schemeClr val="tx2"/>
                </a:solidFill>
              </a:rPr>
              <a:t>Deployment Specification</a:t>
            </a:r>
          </a:p>
        </p:txBody>
      </p:sp>
      <p:cxnSp>
        <p:nvCxnSpPr>
          <p:cNvPr id="7" name="Straight Arrow Connector 6"/>
          <p:cNvCxnSpPr>
            <a:stCxn id="6" idx="1"/>
          </p:cNvCxnSpPr>
          <p:nvPr/>
        </p:nvCxnSpPr>
        <p:spPr>
          <a:xfrm flipH="1">
            <a:off x="6991637" y="969196"/>
            <a:ext cx="1586884" cy="1331091"/>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928986" y="1125316"/>
            <a:ext cx="630027" cy="219859"/>
          </a:xfrm>
          <a:prstGeom prst="rect">
            <a:avLst/>
          </a:prstGeom>
          <a:noFill/>
          <a:ln>
            <a:noFill/>
          </a:ln>
        </p:spPr>
        <p:txBody>
          <a:bodyPr wrap="square" lIns="0" tIns="0" rIns="0" bIns="0" rtlCol="0">
            <a:spAutoFit/>
          </a:bodyPr>
          <a:lstStyle/>
          <a:p>
            <a:r>
              <a:rPr lang="en-US" sz="1400" dirty="0">
                <a:solidFill>
                  <a:schemeClr val="tx2"/>
                </a:solidFill>
              </a:rPr>
              <a:t>Devices</a:t>
            </a:r>
          </a:p>
        </p:txBody>
      </p:sp>
      <p:cxnSp>
        <p:nvCxnSpPr>
          <p:cNvPr id="10" name="Straight Arrow Connector 9"/>
          <p:cNvCxnSpPr>
            <a:stCxn id="9" idx="1"/>
          </p:cNvCxnSpPr>
          <p:nvPr/>
        </p:nvCxnSpPr>
        <p:spPr>
          <a:xfrm flipH="1">
            <a:off x="6808756" y="1235246"/>
            <a:ext cx="2120230" cy="161414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957831" y="1408371"/>
            <a:ext cx="1987789" cy="219859"/>
          </a:xfrm>
          <a:prstGeom prst="rect">
            <a:avLst/>
          </a:prstGeom>
          <a:noFill/>
          <a:ln>
            <a:noFill/>
          </a:ln>
        </p:spPr>
        <p:txBody>
          <a:bodyPr wrap="square" lIns="0" tIns="0" rIns="0" bIns="0" rtlCol="0">
            <a:spAutoFit/>
          </a:bodyPr>
          <a:lstStyle/>
          <a:p>
            <a:r>
              <a:rPr lang="en-US" sz="1400" dirty="0">
                <a:solidFill>
                  <a:schemeClr val="tx2"/>
                </a:solidFill>
              </a:rPr>
              <a:t>Execution Environments</a:t>
            </a:r>
          </a:p>
        </p:txBody>
      </p:sp>
      <p:cxnSp>
        <p:nvCxnSpPr>
          <p:cNvPr id="16" name="Straight Arrow Connector 15"/>
          <p:cNvCxnSpPr>
            <a:stCxn id="15" idx="1"/>
          </p:cNvCxnSpPr>
          <p:nvPr/>
        </p:nvCxnSpPr>
        <p:spPr>
          <a:xfrm flipH="1">
            <a:off x="6876132" y="1518301"/>
            <a:ext cx="2081699" cy="188019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756173" y="1691426"/>
            <a:ext cx="692155" cy="219859"/>
          </a:xfrm>
          <a:prstGeom prst="rect">
            <a:avLst/>
          </a:prstGeom>
          <a:noFill/>
          <a:ln>
            <a:noFill/>
          </a:ln>
        </p:spPr>
        <p:txBody>
          <a:bodyPr wrap="square" lIns="0" tIns="0" rIns="0" bIns="0" rtlCol="0">
            <a:spAutoFit/>
          </a:bodyPr>
          <a:lstStyle/>
          <a:p>
            <a:r>
              <a:rPr lang="en-US" sz="1400" dirty="0">
                <a:solidFill>
                  <a:schemeClr val="tx2"/>
                </a:solidFill>
              </a:rPr>
              <a:t>Artifacts</a:t>
            </a:r>
          </a:p>
        </p:txBody>
      </p:sp>
      <p:cxnSp>
        <p:nvCxnSpPr>
          <p:cNvPr id="19" name="Straight Arrow Connector 18"/>
          <p:cNvCxnSpPr>
            <a:stCxn id="18" idx="1"/>
          </p:cNvCxnSpPr>
          <p:nvPr/>
        </p:nvCxnSpPr>
        <p:spPr>
          <a:xfrm flipH="1">
            <a:off x="7251517" y="1801356"/>
            <a:ext cx="2504656" cy="2163251"/>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976052" y="1940471"/>
            <a:ext cx="1173407" cy="219859"/>
          </a:xfrm>
          <a:prstGeom prst="rect">
            <a:avLst/>
          </a:prstGeom>
          <a:noFill/>
          <a:ln>
            <a:noFill/>
          </a:ln>
        </p:spPr>
        <p:txBody>
          <a:bodyPr wrap="square" lIns="0" tIns="0" rIns="0" bIns="0" rtlCol="0">
            <a:spAutoFit/>
          </a:bodyPr>
          <a:lstStyle/>
          <a:p>
            <a:r>
              <a:rPr lang="en-US" sz="1400" dirty="0">
                <a:solidFill>
                  <a:schemeClr val="tx2"/>
                </a:solidFill>
              </a:rPr>
              <a:t>Component(s)</a:t>
            </a:r>
          </a:p>
        </p:txBody>
      </p:sp>
      <p:cxnSp>
        <p:nvCxnSpPr>
          <p:cNvPr id="22" name="Straight Arrow Connector 21"/>
          <p:cNvCxnSpPr>
            <a:stCxn id="21" idx="1"/>
          </p:cNvCxnSpPr>
          <p:nvPr/>
        </p:nvCxnSpPr>
        <p:spPr>
          <a:xfrm flipH="1">
            <a:off x="7424771" y="2050401"/>
            <a:ext cx="2551281" cy="2230863"/>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417646" y="1334579"/>
            <a:ext cx="4125509" cy="5693866"/>
          </a:xfrm>
          <a:prstGeom prst="rect">
            <a:avLst/>
          </a:prstGeom>
        </p:spPr>
        <p:txBody>
          <a:bodyPr wrap="square">
            <a:spAutoFit/>
          </a:bodyPr>
          <a:lstStyle/>
          <a:p>
            <a:endParaRPr lang="en-US" sz="1400" dirty="0">
              <a:solidFill>
                <a:schemeClr val="tx2"/>
              </a:solidFill>
            </a:endParaRPr>
          </a:p>
          <a:p>
            <a:pPr marL="0" lvl="2"/>
            <a:r>
              <a:rPr lang="en-US" sz="1400" dirty="0" smtClean="0">
                <a:solidFill>
                  <a:schemeClr val="tx2"/>
                </a:solidFill>
              </a:rPr>
              <a:t>This </a:t>
            </a:r>
            <a:r>
              <a:rPr lang="en-US" sz="1400" dirty="0">
                <a:solidFill>
                  <a:schemeClr val="tx2"/>
                </a:solidFill>
              </a:rPr>
              <a:t>has several </a:t>
            </a:r>
            <a:r>
              <a:rPr lang="en-US" sz="1400" dirty="0" smtClean="0">
                <a:solidFill>
                  <a:schemeClr val="tx2"/>
                </a:solidFill>
              </a:rPr>
              <a:t>advantages.</a:t>
            </a:r>
          </a:p>
          <a:p>
            <a:pPr marL="228600" lvl="2" indent="-228600">
              <a:buClr>
                <a:schemeClr val="tx2"/>
              </a:buClr>
              <a:buFont typeface="Lucida Grande"/>
              <a:buChar char="–"/>
            </a:pPr>
            <a:r>
              <a:rPr lang="en-US" sz="1400" dirty="0">
                <a:solidFill>
                  <a:schemeClr val="tx2"/>
                </a:solidFill>
                <a:cs typeface="ATT Aleck Sans" panose="020B0503020203020204" pitchFamily="34" charset="0"/>
              </a:rPr>
              <a:t>It provides visibility into where the components are used.</a:t>
            </a:r>
          </a:p>
          <a:p>
            <a:pPr marL="228600" lvl="2" indent="-228600">
              <a:buClr>
                <a:schemeClr val="tx2"/>
              </a:buClr>
              <a:buFont typeface="Lucida Grande"/>
              <a:buChar char="–"/>
            </a:pPr>
            <a:r>
              <a:rPr lang="en-US" sz="1400" dirty="0">
                <a:solidFill>
                  <a:schemeClr val="tx2"/>
                </a:solidFill>
                <a:cs typeface="ATT Aleck Sans" panose="020B0503020203020204" pitchFamily="34" charset="0"/>
              </a:rPr>
              <a:t>Making changes in one place of the design replicates that change everywhere. </a:t>
            </a:r>
          </a:p>
          <a:p>
            <a:pPr marL="228600" lvl="2" indent="-228600">
              <a:buClr>
                <a:schemeClr val="tx2"/>
              </a:buClr>
              <a:buFont typeface="Lucida Grande"/>
              <a:buChar char="–"/>
            </a:pPr>
            <a:r>
              <a:rPr lang="en-US" sz="1400" dirty="0">
                <a:solidFill>
                  <a:schemeClr val="tx2"/>
                </a:solidFill>
                <a:cs typeface="ATT Aleck Sans" panose="020B0503020203020204" pitchFamily="34" charset="0"/>
              </a:rPr>
              <a:t>It provides faster design and documentation because things are simply reused and not recreated.</a:t>
            </a:r>
          </a:p>
          <a:p>
            <a:endParaRPr lang="en-US" sz="1400" dirty="0">
              <a:solidFill>
                <a:schemeClr val="tx2"/>
              </a:solidFill>
            </a:endParaRPr>
          </a:p>
          <a:p>
            <a:r>
              <a:rPr lang="en-US" sz="1400" dirty="0">
                <a:solidFill>
                  <a:schemeClr val="tx2"/>
                </a:solidFill>
              </a:rPr>
              <a:t>This is one of the few diagrams in UML that shows the physical structure.  It can be very useful and help a user understand how a system is structured and deployed.  </a:t>
            </a:r>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This </a:t>
            </a:r>
            <a:r>
              <a:rPr lang="en-US" sz="1400" dirty="0">
                <a:solidFill>
                  <a:schemeClr val="tx2"/>
                </a:solidFill>
              </a:rPr>
              <a:t>is a simple deployment diagram that shows two artifacts, </a:t>
            </a:r>
            <a:r>
              <a:rPr lang="en-US" sz="1400" dirty="0" err="1">
                <a:solidFill>
                  <a:schemeClr val="tx2"/>
                </a:solidFill>
              </a:rPr>
              <a:t>sales.war</a:t>
            </a:r>
            <a:r>
              <a:rPr lang="en-US" sz="1400" dirty="0">
                <a:solidFill>
                  <a:schemeClr val="tx2"/>
                </a:solidFill>
              </a:rPr>
              <a:t> and </a:t>
            </a:r>
            <a:r>
              <a:rPr lang="en-US" sz="1400" dirty="0" err="1" smtClean="0">
                <a:solidFill>
                  <a:schemeClr val="tx2"/>
                </a:solidFill>
              </a:rPr>
              <a:t>warehouse.war</a:t>
            </a:r>
            <a:r>
              <a:rPr lang="en-US" sz="1400" dirty="0" smtClean="0">
                <a:solidFill>
                  <a:schemeClr val="tx2"/>
                </a:solidFill>
              </a:rPr>
              <a:t>, </a:t>
            </a:r>
            <a:r>
              <a:rPr lang="en-US" sz="1400" dirty="0">
                <a:solidFill>
                  <a:schemeClr val="tx2"/>
                </a:solidFill>
              </a:rPr>
              <a:t>are deployed together onto two different servers.  </a:t>
            </a:r>
            <a:endParaRPr lang="en-US" sz="1400" dirty="0" smtClean="0">
              <a:solidFill>
                <a:schemeClr val="tx2"/>
              </a:solidFill>
            </a:endParaRPr>
          </a:p>
          <a:p>
            <a:endParaRPr lang="en-US" sz="1400" dirty="0" smtClean="0">
              <a:solidFill>
                <a:schemeClr val="tx2"/>
              </a:solidFill>
            </a:endParaRPr>
          </a:p>
          <a:p>
            <a:r>
              <a:rPr lang="en-US" sz="1400" dirty="0" smtClean="0">
                <a:solidFill>
                  <a:schemeClr val="tx2"/>
                </a:solidFill>
              </a:rPr>
              <a:t>It </a:t>
            </a:r>
            <a:r>
              <a:rPr lang="en-US" sz="1400" dirty="0">
                <a:solidFill>
                  <a:schemeClr val="tx2"/>
                </a:solidFill>
              </a:rPr>
              <a:t>also shows that the </a:t>
            </a:r>
            <a:r>
              <a:rPr lang="en-US" sz="1400" dirty="0" err="1">
                <a:solidFill>
                  <a:schemeClr val="tx2"/>
                </a:solidFill>
              </a:rPr>
              <a:t>sales.war</a:t>
            </a:r>
            <a:r>
              <a:rPr lang="en-US" sz="1400" dirty="0">
                <a:solidFill>
                  <a:schemeClr val="tx2"/>
                </a:solidFill>
              </a:rPr>
              <a:t> implements the </a:t>
            </a:r>
            <a:r>
              <a:rPr lang="en-US" sz="1400" dirty="0" err="1">
                <a:solidFill>
                  <a:schemeClr val="tx2"/>
                </a:solidFill>
              </a:rPr>
              <a:t>OrderManagement</a:t>
            </a:r>
            <a:r>
              <a:rPr lang="en-US" sz="1400" dirty="0">
                <a:solidFill>
                  <a:schemeClr val="tx2"/>
                </a:solidFill>
              </a:rPr>
              <a:t> component, and that </a:t>
            </a:r>
            <a:r>
              <a:rPr lang="en-US" sz="1400" dirty="0" err="1">
                <a:solidFill>
                  <a:schemeClr val="tx2"/>
                </a:solidFill>
              </a:rPr>
              <a:t>warehouse.war</a:t>
            </a:r>
            <a:r>
              <a:rPr lang="en-US" sz="1400" dirty="0">
                <a:solidFill>
                  <a:schemeClr val="tx2"/>
                </a:solidFill>
              </a:rPr>
              <a:t> implements the Warehouse component.  </a:t>
            </a:r>
            <a:endParaRPr lang="en-US" sz="1400" dirty="0" smtClean="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a:solidFill>
                <a:schemeClr val="tx2"/>
              </a:solidFill>
            </a:endParaRPr>
          </a:p>
        </p:txBody>
      </p:sp>
      <p:sp>
        <p:nvSpPr>
          <p:cNvPr id="29" name="Rectangle 28"/>
          <p:cNvSpPr/>
          <p:nvPr/>
        </p:nvSpPr>
        <p:spPr>
          <a:xfrm>
            <a:off x="402482" y="864985"/>
            <a:ext cx="6398368" cy="553998"/>
          </a:xfrm>
          <a:prstGeom prst="rect">
            <a:avLst/>
          </a:prstGeom>
        </p:spPr>
        <p:txBody>
          <a:bodyPr wrap="square">
            <a:spAutoFit/>
          </a:bodyPr>
          <a:lstStyle/>
          <a:p>
            <a:r>
              <a:rPr lang="en-US" sz="1400" dirty="0">
                <a:solidFill>
                  <a:srgbClr val="009FDB"/>
                </a:solidFill>
              </a:rPr>
              <a:t>In the following </a:t>
            </a:r>
            <a:r>
              <a:rPr lang="en-US" sz="1600" b="1" dirty="0" smtClean="0">
                <a:solidFill>
                  <a:srgbClr val="009FDB"/>
                </a:solidFill>
              </a:rPr>
              <a:t>DEPLOYMENT</a:t>
            </a:r>
            <a:r>
              <a:rPr lang="en-US" sz="1400" b="1" dirty="0" smtClean="0">
                <a:solidFill>
                  <a:srgbClr val="009FDB"/>
                </a:solidFill>
              </a:rPr>
              <a:t> DIAGRAM</a:t>
            </a:r>
            <a:r>
              <a:rPr lang="en-US" sz="1400" dirty="0" smtClean="0">
                <a:solidFill>
                  <a:srgbClr val="009FDB"/>
                </a:solidFill>
              </a:rPr>
              <a:t>, </a:t>
            </a:r>
            <a:r>
              <a:rPr lang="en-US" sz="1400" dirty="0">
                <a:solidFill>
                  <a:srgbClr val="009FDB"/>
                </a:solidFill>
              </a:rPr>
              <a:t>the components are simply linked from the component </a:t>
            </a:r>
            <a:r>
              <a:rPr lang="en-US" sz="1400" dirty="0" smtClean="0">
                <a:solidFill>
                  <a:srgbClr val="009FDB"/>
                </a:solidFill>
              </a:rPr>
              <a:t>diagram.  They </a:t>
            </a:r>
            <a:r>
              <a:rPr lang="en-US" sz="1400" dirty="0">
                <a:solidFill>
                  <a:srgbClr val="009FDB"/>
                </a:solidFill>
              </a:rPr>
              <a:t>were not recreated.  </a:t>
            </a:r>
            <a:endParaRPr lang="en-US" sz="1400" dirty="0" smtClean="0">
              <a:solidFill>
                <a:srgbClr val="009FDB"/>
              </a:solidFill>
            </a:endParaRPr>
          </a:p>
        </p:txBody>
      </p:sp>
      <p:sp>
        <p:nvSpPr>
          <p:cNvPr id="30" name="Oval 29"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0029420"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Oval 36"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9" name="Oval 48"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1" name="Oval 50"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6" name="Oval 55"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8" name="Oval 57"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9" name="Oval 58"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1" name="Rectangle 60"/>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20614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a:t>The UML BEHAVIORAL DIAGRAMS </a:t>
            </a:r>
            <a:r>
              <a:rPr lang="en-US" dirty="0" smtClean="0"/>
              <a:t>are </a:t>
            </a:r>
            <a:r>
              <a:rPr lang="en-US" dirty="0"/>
              <a:t>used to show how a system operates. </a:t>
            </a:r>
          </a:p>
          <a:p>
            <a:endParaRPr lang="en-US" sz="800" dirty="0" smtClean="0"/>
          </a:p>
          <a:p>
            <a:pPr lvl="1"/>
            <a:r>
              <a:rPr lang="en-US" dirty="0" smtClean="0"/>
              <a:t>The </a:t>
            </a:r>
            <a:r>
              <a:rPr lang="en-US" dirty="0"/>
              <a:t>UML behavioral diagrams we </a:t>
            </a:r>
            <a:r>
              <a:rPr lang="en-US" dirty="0" smtClean="0"/>
              <a:t>will look at:</a:t>
            </a:r>
            <a:endParaRPr lang="en-US" b="1" dirty="0" smtClean="0"/>
          </a:p>
          <a:p>
            <a:pPr lvl="2">
              <a:spcAft>
                <a:spcPts val="0"/>
              </a:spcAft>
            </a:pPr>
            <a:r>
              <a:rPr lang="en-US" b="1" dirty="0" smtClean="0"/>
              <a:t>Use Case Diagrams</a:t>
            </a:r>
          </a:p>
          <a:p>
            <a:pPr lvl="3">
              <a:spcAft>
                <a:spcPts val="0"/>
              </a:spcAft>
            </a:pPr>
            <a:r>
              <a:rPr lang="en-US" dirty="0"/>
              <a:t>UML Use Case Diagrams capture the behavioral requirements of a system using use case elements, and their interaction with participant actors</a:t>
            </a:r>
            <a:r>
              <a:rPr lang="en-US" dirty="0" smtClean="0"/>
              <a:t>.</a:t>
            </a:r>
          </a:p>
          <a:p>
            <a:pPr lvl="2">
              <a:spcAft>
                <a:spcPts val="0"/>
              </a:spcAft>
            </a:pPr>
            <a:endParaRPr lang="en-US" dirty="0" smtClean="0"/>
          </a:p>
          <a:p>
            <a:pPr lvl="2">
              <a:spcAft>
                <a:spcPts val="0"/>
              </a:spcAft>
            </a:pPr>
            <a:r>
              <a:rPr lang="en-US" b="1" dirty="0" smtClean="0"/>
              <a:t>Activity Diagrams</a:t>
            </a:r>
          </a:p>
          <a:p>
            <a:pPr lvl="3">
              <a:spcAft>
                <a:spcPts val="0"/>
              </a:spcAft>
            </a:pPr>
            <a:r>
              <a:rPr lang="en-US" dirty="0"/>
              <a:t>UML Activity Diagrams describe low-level system behavior as a sequence of control and object flow paths</a:t>
            </a:r>
            <a:r>
              <a:rPr lang="en-US" dirty="0" smtClean="0"/>
              <a:t>.</a:t>
            </a:r>
          </a:p>
          <a:p>
            <a:pPr lvl="2">
              <a:spcAft>
                <a:spcPts val="0"/>
              </a:spcAft>
            </a:pPr>
            <a:endParaRPr lang="en-US" dirty="0" smtClean="0"/>
          </a:p>
          <a:p>
            <a:pPr lvl="2">
              <a:spcAft>
                <a:spcPts val="0"/>
              </a:spcAft>
            </a:pPr>
            <a:r>
              <a:rPr lang="en-US" b="1" dirty="0" smtClean="0"/>
              <a:t>Sequence Diagrams</a:t>
            </a:r>
          </a:p>
          <a:p>
            <a:pPr lvl="3">
              <a:spcAft>
                <a:spcPts val="0"/>
              </a:spcAft>
            </a:pPr>
            <a:r>
              <a:rPr lang="en-US" dirty="0"/>
              <a:t>UML Sequence Diagrams specify element behavior as a sequential series of messages passing back and forth, against a vertical time scale</a:t>
            </a:r>
            <a:r>
              <a:rPr lang="en-US" dirty="0" smtClean="0"/>
              <a:t>.</a:t>
            </a:r>
          </a:p>
          <a:p>
            <a:pPr lvl="2">
              <a:spcAft>
                <a:spcPts val="0"/>
              </a:spcAft>
            </a:pPr>
            <a:endParaRPr lang="en-US" dirty="0" smtClean="0"/>
          </a:p>
          <a:p>
            <a:pPr lvl="2">
              <a:spcAft>
                <a:spcPts val="0"/>
              </a:spcAft>
            </a:pPr>
            <a:r>
              <a:rPr lang="en-US" b="1" dirty="0" smtClean="0"/>
              <a:t>State Diagrams</a:t>
            </a:r>
          </a:p>
          <a:p>
            <a:pPr lvl="3">
              <a:spcAft>
                <a:spcPts val="0"/>
              </a:spcAft>
            </a:pPr>
            <a:r>
              <a:rPr lang="en-US" dirty="0" smtClean="0"/>
              <a:t>UML State Diagrams model the internal behavior of an element as a graph of states and transitions.</a:t>
            </a:r>
            <a:endParaRPr lang="en-US" dirty="0"/>
          </a:p>
        </p:txBody>
      </p:sp>
      <p:sp>
        <p:nvSpPr>
          <p:cNvPr id="3" name="Title 2"/>
          <p:cNvSpPr>
            <a:spLocks noGrp="1"/>
          </p:cNvSpPr>
          <p:nvPr>
            <p:ph type="title"/>
          </p:nvPr>
        </p:nvSpPr>
        <p:spPr/>
        <p:txBody>
          <a:bodyPr/>
          <a:lstStyle/>
          <a:p>
            <a:r>
              <a:rPr lang="en-US" dirty="0" smtClean="0"/>
              <a:t>UML Behavioral Diagrams</a:t>
            </a:r>
            <a:endParaRPr lang="en-US" dirty="0"/>
          </a:p>
        </p:txBody>
      </p:sp>
      <p:sp>
        <p:nvSpPr>
          <p:cNvPr id="13" name="Oval 12"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1453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Rectangle 4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058956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45</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USE CASES represent the user’s interaction with the system.</a:t>
            </a:r>
          </a:p>
          <a:p>
            <a:endParaRPr lang="en-US" dirty="0" smtClean="0"/>
          </a:p>
          <a:p>
            <a:pPr lvl="1"/>
            <a:r>
              <a:rPr lang="en-US" dirty="0" smtClean="0"/>
              <a:t>USE CASE DIAGRAMS usually invoke </a:t>
            </a:r>
            <a:r>
              <a:rPr lang="en-US" dirty="0"/>
              <a:t>lots of information that can then be captured in other diagrams, such as class diagrams, </a:t>
            </a:r>
            <a:r>
              <a:rPr lang="en-US" dirty="0" smtClean="0"/>
              <a:t>component </a:t>
            </a:r>
            <a:r>
              <a:rPr lang="en-US" dirty="0"/>
              <a:t>diagrams, state diagrams, and others.  </a:t>
            </a:r>
          </a:p>
          <a:p>
            <a:pPr lvl="2"/>
            <a:r>
              <a:rPr lang="en-US" dirty="0" smtClean="0"/>
              <a:t>For this reason, analysts </a:t>
            </a:r>
            <a:r>
              <a:rPr lang="en-US" dirty="0"/>
              <a:t>and designers will </a:t>
            </a:r>
            <a:r>
              <a:rPr lang="en-US" dirty="0" smtClean="0"/>
              <a:t>often start </a:t>
            </a:r>
            <a:r>
              <a:rPr lang="en-US" dirty="0"/>
              <a:t>with the use case diagram to start the knowledge transfer and system analysis with the </a:t>
            </a:r>
            <a:r>
              <a:rPr lang="en-US" dirty="0" smtClean="0"/>
              <a:t>SMEs.</a:t>
            </a:r>
          </a:p>
          <a:p>
            <a:pPr lvl="2"/>
            <a:endParaRPr lang="en-US" dirty="0" smtClean="0"/>
          </a:p>
          <a:p>
            <a:pPr lvl="1"/>
            <a:r>
              <a:rPr lang="en-US" dirty="0" smtClean="0"/>
              <a:t>A use case is a way to describe the operations that the end user performs.</a:t>
            </a:r>
          </a:p>
          <a:p>
            <a:pPr lvl="2"/>
            <a:r>
              <a:rPr lang="en-US" dirty="0" smtClean="0"/>
              <a:t>The user (actor) initiates the operation.</a:t>
            </a:r>
          </a:p>
          <a:p>
            <a:pPr lvl="2"/>
            <a:r>
              <a:rPr lang="en-US" dirty="0" smtClean="0"/>
              <a:t>The operation can then be decomposed.</a:t>
            </a:r>
          </a:p>
          <a:p>
            <a:pPr lvl="2"/>
            <a:r>
              <a:rPr lang="en-US" dirty="0" smtClean="0"/>
              <a:t>Common activities can then be discovered and documented.</a:t>
            </a:r>
          </a:p>
          <a:p>
            <a:pPr lvl="3"/>
            <a:endParaRPr lang="en-US" dirty="0"/>
          </a:p>
          <a:p>
            <a:pPr lvl="1"/>
            <a:r>
              <a:rPr lang="en-US" dirty="0"/>
              <a:t>A use case is a diagram that shows how the system is </a:t>
            </a:r>
            <a:r>
              <a:rPr lang="en-US" dirty="0" smtClean="0"/>
              <a:t>used.</a:t>
            </a:r>
          </a:p>
          <a:p>
            <a:pPr lvl="2"/>
            <a:r>
              <a:rPr lang="en-US" dirty="0" smtClean="0"/>
              <a:t>During analysis, use case diagraming often discovers much more information.</a:t>
            </a:r>
            <a:endParaRPr lang="en-US" dirty="0"/>
          </a:p>
        </p:txBody>
      </p:sp>
      <p:sp>
        <p:nvSpPr>
          <p:cNvPr id="3" name="Title 2"/>
          <p:cNvSpPr>
            <a:spLocks noGrp="1"/>
          </p:cNvSpPr>
          <p:nvPr>
            <p:ph type="title"/>
          </p:nvPr>
        </p:nvSpPr>
        <p:spPr/>
        <p:txBody>
          <a:bodyPr/>
          <a:lstStyle/>
          <a:p>
            <a:r>
              <a:rPr lang="en-US" dirty="0" smtClean="0"/>
              <a:t>Use Case Diagrams</a:t>
            </a:r>
            <a:endParaRPr lang="en-US" dirty="0"/>
          </a:p>
        </p:txBody>
      </p:sp>
      <p:sp>
        <p:nvSpPr>
          <p:cNvPr id="13" name="Oval 12"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259608"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Rectangle 4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42675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46</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 USE CASE DIAGRAM contains…</a:t>
            </a:r>
          </a:p>
          <a:p>
            <a:pPr marL="917575" lvl="6" indent="0">
              <a:buNone/>
            </a:pPr>
            <a:r>
              <a:rPr lang="en-US" dirty="0" smtClean="0"/>
              <a:t>…actors.</a:t>
            </a:r>
          </a:p>
          <a:p>
            <a:pPr marL="917575" lvl="6" indent="0">
              <a:buNone/>
            </a:pPr>
            <a:r>
              <a:rPr lang="en-US" dirty="0" smtClean="0"/>
              <a:t>…use cases.</a:t>
            </a:r>
          </a:p>
          <a:p>
            <a:pPr lvl="1"/>
            <a:endParaRPr lang="en-US" dirty="0"/>
          </a:p>
          <a:p>
            <a:r>
              <a:rPr lang="en-US" dirty="0" smtClean="0"/>
              <a:t>A USE CASE DIAGRAM…</a:t>
            </a:r>
          </a:p>
          <a:p>
            <a:pPr marL="917575" lvl="6" indent="0">
              <a:buNone/>
            </a:pPr>
            <a:r>
              <a:rPr lang="en-US" dirty="0"/>
              <a:t>…represents some system </a:t>
            </a:r>
            <a:r>
              <a:rPr lang="en-US" dirty="0" smtClean="0"/>
              <a:t>behavior.</a:t>
            </a:r>
            <a:endParaRPr lang="en-US" dirty="0"/>
          </a:p>
          <a:p>
            <a:pPr marL="917575" lvl="6" indent="0">
              <a:buNone/>
            </a:pPr>
            <a:r>
              <a:rPr lang="en-US" dirty="0"/>
              <a:t>…can be “included” by other use </a:t>
            </a:r>
            <a:r>
              <a:rPr lang="en-US" dirty="0" smtClean="0"/>
              <a:t>cases.</a:t>
            </a:r>
            <a:endParaRPr lang="en-US" dirty="0"/>
          </a:p>
          <a:p>
            <a:pPr marL="917575" lvl="6" indent="0">
              <a:buNone/>
            </a:pPr>
            <a:r>
              <a:rPr lang="en-US" dirty="0"/>
              <a:t>…can be “extended” by other use </a:t>
            </a:r>
            <a:r>
              <a:rPr lang="en-US" dirty="0" smtClean="0"/>
              <a:t>cases.</a:t>
            </a:r>
            <a:endParaRPr lang="en-US" dirty="0"/>
          </a:p>
        </p:txBody>
      </p:sp>
      <p:sp>
        <p:nvSpPr>
          <p:cNvPr id="3" name="Title 2"/>
          <p:cNvSpPr>
            <a:spLocks noGrp="1"/>
          </p:cNvSpPr>
          <p:nvPr>
            <p:ph type="title"/>
          </p:nvPr>
        </p:nvSpPr>
        <p:spPr/>
        <p:txBody>
          <a:bodyPr/>
          <a:lstStyle/>
          <a:p>
            <a:r>
              <a:rPr lang="en-US" dirty="0" smtClean="0"/>
              <a:t>Use Case Diagrams</a:t>
            </a:r>
            <a:endParaRPr lang="en-US" dirty="0"/>
          </a:p>
        </p:txBody>
      </p:sp>
      <p:sp>
        <p:nvSpPr>
          <p:cNvPr id="13" name="Oval 12"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373909"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Rectangle 42"/>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44664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86137" y="1876741"/>
            <a:ext cx="4257675" cy="2943225"/>
          </a:xfrm>
          <a:prstGeom prst="rect">
            <a:avLst/>
          </a:prstGeom>
        </p:spPr>
      </p:pic>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47</a:t>
            </a:fld>
            <a:r>
              <a:rPr lang="en-US" smtClean="0"/>
              <a:t> </a:t>
            </a:r>
            <a:endParaRPr lang="en-US" dirty="0"/>
          </a:p>
        </p:txBody>
      </p:sp>
      <p:sp>
        <p:nvSpPr>
          <p:cNvPr id="3" name="Title 2"/>
          <p:cNvSpPr>
            <a:spLocks noGrp="1"/>
          </p:cNvSpPr>
          <p:nvPr>
            <p:ph type="title"/>
          </p:nvPr>
        </p:nvSpPr>
        <p:spPr/>
        <p:txBody>
          <a:bodyPr/>
          <a:lstStyle/>
          <a:p>
            <a:r>
              <a:rPr lang="en-US" dirty="0" smtClean="0"/>
              <a:t>Use Case Diagram</a:t>
            </a:r>
            <a:endParaRPr lang="en-US" dirty="0"/>
          </a:p>
        </p:txBody>
      </p:sp>
      <p:sp>
        <p:nvSpPr>
          <p:cNvPr id="6" name="TextBox 5"/>
          <p:cNvSpPr txBox="1"/>
          <p:nvPr/>
        </p:nvSpPr>
        <p:spPr>
          <a:xfrm>
            <a:off x="2442020" y="1506857"/>
            <a:ext cx="395814" cy="215444"/>
          </a:xfrm>
          <a:prstGeom prst="rect">
            <a:avLst/>
          </a:prstGeom>
          <a:noFill/>
          <a:ln>
            <a:noFill/>
          </a:ln>
        </p:spPr>
        <p:txBody>
          <a:bodyPr wrap="none" lIns="0" tIns="0" rIns="0" bIns="0" rtlCol="0">
            <a:spAutoFit/>
          </a:bodyPr>
          <a:lstStyle/>
          <a:p>
            <a:r>
              <a:rPr lang="en-US" sz="1400" dirty="0">
                <a:solidFill>
                  <a:schemeClr val="tx2"/>
                </a:solidFill>
              </a:rPr>
              <a:t>Actor</a:t>
            </a:r>
          </a:p>
        </p:txBody>
      </p:sp>
      <p:cxnSp>
        <p:nvCxnSpPr>
          <p:cNvPr id="7" name="Straight Arrow Connector 6"/>
          <p:cNvCxnSpPr>
            <a:stCxn id="6" idx="2"/>
          </p:cNvCxnSpPr>
          <p:nvPr/>
        </p:nvCxnSpPr>
        <p:spPr>
          <a:xfrm>
            <a:off x="2639928" y="1722301"/>
            <a:ext cx="1427809" cy="116527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37834" y="4317433"/>
            <a:ext cx="657168" cy="215444"/>
          </a:xfrm>
          <a:prstGeom prst="rect">
            <a:avLst/>
          </a:prstGeom>
          <a:noFill/>
          <a:ln>
            <a:noFill/>
          </a:ln>
        </p:spPr>
        <p:txBody>
          <a:bodyPr wrap="none" lIns="0" tIns="0" rIns="0" bIns="0" rtlCol="0">
            <a:spAutoFit/>
          </a:bodyPr>
          <a:lstStyle/>
          <a:p>
            <a:r>
              <a:rPr lang="en-US" sz="1400" dirty="0">
                <a:solidFill>
                  <a:schemeClr val="tx2"/>
                </a:solidFill>
              </a:rPr>
              <a:t>initiation</a:t>
            </a:r>
          </a:p>
        </p:txBody>
      </p:sp>
      <p:cxnSp>
        <p:nvCxnSpPr>
          <p:cNvPr id="12" name="Straight Arrow Connector 11"/>
          <p:cNvCxnSpPr>
            <a:stCxn id="11" idx="0"/>
          </p:cNvCxnSpPr>
          <p:nvPr/>
        </p:nvCxnSpPr>
        <p:spPr>
          <a:xfrm flipV="1">
            <a:off x="3166418" y="3416969"/>
            <a:ext cx="1639436" cy="900465"/>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265644" y="1155520"/>
            <a:ext cx="658835" cy="215444"/>
          </a:xfrm>
          <a:prstGeom prst="rect">
            <a:avLst/>
          </a:prstGeom>
          <a:noFill/>
          <a:ln>
            <a:noFill/>
          </a:ln>
        </p:spPr>
        <p:txBody>
          <a:bodyPr wrap="none" lIns="0" tIns="0" rIns="0" bIns="0" rtlCol="0">
            <a:spAutoFit/>
          </a:bodyPr>
          <a:lstStyle/>
          <a:p>
            <a:r>
              <a:rPr lang="en-US" sz="1400" dirty="0">
                <a:solidFill>
                  <a:schemeClr val="tx2"/>
                </a:solidFill>
              </a:rPr>
              <a:t>Use Case</a:t>
            </a:r>
          </a:p>
        </p:txBody>
      </p:sp>
      <p:cxnSp>
        <p:nvCxnSpPr>
          <p:cNvPr id="16" name="Straight Arrow Connector 15"/>
          <p:cNvCxnSpPr>
            <a:stCxn id="15" idx="2"/>
          </p:cNvCxnSpPr>
          <p:nvPr/>
        </p:nvCxnSpPr>
        <p:spPr>
          <a:xfrm>
            <a:off x="4595061" y="1370964"/>
            <a:ext cx="856742" cy="166527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595062" y="5588402"/>
            <a:ext cx="1563185" cy="215444"/>
          </a:xfrm>
          <a:prstGeom prst="rect">
            <a:avLst/>
          </a:prstGeom>
          <a:noFill/>
          <a:ln>
            <a:noFill/>
          </a:ln>
        </p:spPr>
        <p:txBody>
          <a:bodyPr wrap="none" lIns="0" tIns="0" rIns="0" bIns="0" rtlCol="0">
            <a:spAutoFit/>
          </a:bodyPr>
          <a:lstStyle/>
          <a:p>
            <a:r>
              <a:rPr lang="en-US" sz="1400" dirty="0">
                <a:solidFill>
                  <a:schemeClr val="tx2"/>
                </a:solidFill>
              </a:rPr>
              <a:t>Use case associations</a:t>
            </a:r>
          </a:p>
        </p:txBody>
      </p:sp>
      <p:cxnSp>
        <p:nvCxnSpPr>
          <p:cNvPr id="20" name="Straight Arrow Connector 19"/>
          <p:cNvCxnSpPr>
            <a:stCxn id="19" idx="0"/>
          </p:cNvCxnSpPr>
          <p:nvPr/>
        </p:nvCxnSpPr>
        <p:spPr>
          <a:xfrm flipV="1">
            <a:off x="5376655" y="4109988"/>
            <a:ext cx="1563185" cy="1478415"/>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9" idx="0"/>
          </p:cNvCxnSpPr>
          <p:nvPr/>
        </p:nvCxnSpPr>
        <p:spPr>
          <a:xfrm flipV="1">
            <a:off x="5376654" y="3416968"/>
            <a:ext cx="1078148" cy="217143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Oval 27"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0" name="Oval 29"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7" name="Oval 46"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9" name="Oval 48"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4" name="Oval 53"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6" name="Oval 55"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9" name="Rectangle 58"/>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660387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48</a:t>
            </a:fld>
            <a:r>
              <a:rPr lang="en-US" smtClean="0"/>
              <a:t> </a:t>
            </a:r>
            <a:endParaRPr lang="en-US" dirty="0"/>
          </a:p>
        </p:txBody>
      </p:sp>
      <p:sp>
        <p:nvSpPr>
          <p:cNvPr id="4" name="Content Placeholder 3"/>
          <p:cNvSpPr>
            <a:spLocks noGrp="1"/>
          </p:cNvSpPr>
          <p:nvPr>
            <p:ph type="body" sz="quarter" idx="13"/>
          </p:nvPr>
        </p:nvSpPr>
        <p:spPr>
          <a:xfrm>
            <a:off x="488897" y="1019464"/>
            <a:ext cx="11211106" cy="5036591"/>
          </a:xfrm>
          <a:prstGeom prst="rect">
            <a:avLst/>
          </a:prstGeom>
        </p:spPr>
        <p:txBody>
          <a:bodyPr/>
          <a:lstStyle/>
          <a:p>
            <a:r>
              <a:rPr lang="en-US" dirty="0" smtClean="0"/>
              <a:t>An ACTIVITY DIAGRAM documents a process.</a:t>
            </a:r>
          </a:p>
          <a:p>
            <a:pPr lvl="1"/>
            <a:r>
              <a:rPr lang="en-US" dirty="0" smtClean="0"/>
              <a:t>Activities represent business operations or functions that are performed.</a:t>
            </a:r>
          </a:p>
          <a:p>
            <a:pPr lvl="2"/>
            <a:r>
              <a:rPr lang="en-US" dirty="0" smtClean="0"/>
              <a:t>Control flows between activities are demonstrated.</a:t>
            </a:r>
          </a:p>
          <a:p>
            <a:pPr lvl="2"/>
            <a:r>
              <a:rPr lang="en-US" dirty="0" smtClean="0"/>
              <a:t>Control flows may be initiated by command, automatic (uninitiated), and/or guarded.</a:t>
            </a:r>
          </a:p>
          <a:p>
            <a:endParaRPr lang="en-US" sz="800" dirty="0" smtClean="0"/>
          </a:p>
          <a:p>
            <a:endParaRPr lang="en-US" sz="800" dirty="0"/>
          </a:p>
          <a:p>
            <a:r>
              <a:rPr lang="en-US" dirty="0"/>
              <a:t>ACTIVITY </a:t>
            </a:r>
            <a:r>
              <a:rPr lang="en-US" dirty="0" smtClean="0"/>
              <a:t>DIAGRAMS</a:t>
            </a:r>
          </a:p>
          <a:p>
            <a:pPr lvl="2"/>
            <a:r>
              <a:rPr lang="en-US" dirty="0"/>
              <a:t>Contain at least one starting point.</a:t>
            </a:r>
          </a:p>
          <a:p>
            <a:pPr lvl="2"/>
            <a:r>
              <a:rPr lang="en-US" dirty="0"/>
              <a:t>Contain at least one termination point.</a:t>
            </a:r>
          </a:p>
          <a:p>
            <a:pPr lvl="2"/>
            <a:r>
              <a:rPr lang="en-US" dirty="0"/>
              <a:t>Contain at least one activity.</a:t>
            </a:r>
          </a:p>
          <a:p>
            <a:pPr lvl="2"/>
            <a:r>
              <a:rPr lang="en-US" dirty="0"/>
              <a:t>Contain control flows that document the process.</a:t>
            </a:r>
          </a:p>
        </p:txBody>
      </p:sp>
      <p:sp>
        <p:nvSpPr>
          <p:cNvPr id="3" name="Title 2"/>
          <p:cNvSpPr>
            <a:spLocks noGrp="1"/>
          </p:cNvSpPr>
          <p:nvPr>
            <p:ph type="title"/>
          </p:nvPr>
        </p:nvSpPr>
        <p:spPr/>
        <p:txBody>
          <a:bodyPr/>
          <a:lstStyle/>
          <a:p>
            <a:r>
              <a:rPr lang="en-US" dirty="0" smtClean="0"/>
              <a:t>Activity Diagrams</a:t>
            </a:r>
            <a:endParaRPr lang="en-US" dirty="0"/>
          </a:p>
        </p:txBody>
      </p:sp>
      <p:sp>
        <p:nvSpPr>
          <p:cNvPr id="13" name="Oval 12"/>
          <p:cNvSpPr/>
          <p:nvPr/>
        </p:nvSpPr>
        <p:spPr>
          <a:xfrm>
            <a:off x="1799303" y="4778478"/>
            <a:ext cx="221226" cy="22122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4" name="TextBox 13"/>
          <p:cNvSpPr txBox="1"/>
          <p:nvPr/>
        </p:nvSpPr>
        <p:spPr>
          <a:xfrm>
            <a:off x="1452716" y="5212630"/>
            <a:ext cx="914400" cy="914400"/>
          </a:xfrm>
          <a:prstGeom prst="rect">
            <a:avLst/>
          </a:prstGeom>
          <a:noFill/>
          <a:ln>
            <a:noFill/>
          </a:ln>
        </p:spPr>
        <p:txBody>
          <a:bodyPr wrap="none" lIns="0" tIns="0" rIns="0" bIns="0" rtlCol="0">
            <a:noAutofit/>
          </a:bodyPr>
          <a:lstStyle/>
          <a:p>
            <a:r>
              <a:rPr lang="en-US" sz="1400" dirty="0" smtClean="0">
                <a:solidFill>
                  <a:schemeClr val="tx2"/>
                </a:solidFill>
              </a:rPr>
              <a:t>Starting Point</a:t>
            </a:r>
          </a:p>
        </p:txBody>
      </p:sp>
      <p:sp>
        <p:nvSpPr>
          <p:cNvPr id="15" name="Oval 14"/>
          <p:cNvSpPr/>
          <p:nvPr/>
        </p:nvSpPr>
        <p:spPr>
          <a:xfrm>
            <a:off x="4498258" y="4778478"/>
            <a:ext cx="221226" cy="221226"/>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 name="TextBox 15"/>
          <p:cNvSpPr txBox="1"/>
          <p:nvPr/>
        </p:nvSpPr>
        <p:spPr>
          <a:xfrm>
            <a:off x="4151671" y="5212630"/>
            <a:ext cx="914400" cy="914400"/>
          </a:xfrm>
          <a:prstGeom prst="rect">
            <a:avLst/>
          </a:prstGeom>
          <a:noFill/>
          <a:ln>
            <a:noFill/>
          </a:ln>
        </p:spPr>
        <p:txBody>
          <a:bodyPr wrap="none" lIns="0" tIns="0" rIns="0" bIns="0" rtlCol="0">
            <a:noAutofit/>
          </a:bodyPr>
          <a:lstStyle/>
          <a:p>
            <a:r>
              <a:rPr lang="en-US" sz="1400" dirty="0" smtClean="0">
                <a:solidFill>
                  <a:schemeClr val="tx2"/>
                </a:solidFill>
              </a:rPr>
              <a:t>Terminating Point</a:t>
            </a:r>
          </a:p>
        </p:txBody>
      </p:sp>
      <p:sp>
        <p:nvSpPr>
          <p:cNvPr id="17" name="Oval 16"/>
          <p:cNvSpPr/>
          <p:nvPr/>
        </p:nvSpPr>
        <p:spPr>
          <a:xfrm>
            <a:off x="4380271" y="4675242"/>
            <a:ext cx="457200" cy="434152"/>
          </a:xfrm>
          <a:prstGeom prst="ellipse">
            <a:avLst/>
          </a:prstGeom>
          <a:no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8" name="Rounded Rectangle 17"/>
          <p:cNvSpPr/>
          <p:nvPr/>
        </p:nvSpPr>
        <p:spPr>
          <a:xfrm>
            <a:off x="6754761" y="4557252"/>
            <a:ext cx="1327355" cy="655378"/>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Activity</a:t>
            </a:r>
            <a:endParaRPr lang="en-US" dirty="0"/>
          </a:p>
        </p:txBody>
      </p:sp>
      <p:cxnSp>
        <p:nvCxnSpPr>
          <p:cNvPr id="20" name="Straight Arrow Connector 19"/>
          <p:cNvCxnSpPr/>
          <p:nvPr/>
        </p:nvCxnSpPr>
        <p:spPr>
          <a:xfrm>
            <a:off x="9114503" y="4884941"/>
            <a:ext cx="1504336" cy="0"/>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433859" y="5109394"/>
            <a:ext cx="914400" cy="914400"/>
          </a:xfrm>
          <a:prstGeom prst="rect">
            <a:avLst/>
          </a:prstGeom>
          <a:noFill/>
          <a:ln>
            <a:noFill/>
          </a:ln>
        </p:spPr>
        <p:txBody>
          <a:bodyPr wrap="none" lIns="0" tIns="0" rIns="0" bIns="0" rtlCol="0">
            <a:noAutofit/>
          </a:bodyPr>
          <a:lstStyle/>
          <a:p>
            <a:r>
              <a:rPr lang="en-US" sz="1400" dirty="0" smtClean="0">
                <a:solidFill>
                  <a:schemeClr val="tx2"/>
                </a:solidFill>
              </a:rPr>
              <a:t>Control Flow</a:t>
            </a:r>
          </a:p>
        </p:txBody>
      </p:sp>
      <p:sp>
        <p:nvSpPr>
          <p:cNvPr id="22" name="TextBox 21"/>
          <p:cNvSpPr txBox="1"/>
          <p:nvPr/>
        </p:nvSpPr>
        <p:spPr>
          <a:xfrm>
            <a:off x="7011437" y="5483861"/>
            <a:ext cx="914400" cy="914400"/>
          </a:xfrm>
          <a:prstGeom prst="rect">
            <a:avLst/>
          </a:prstGeom>
          <a:noFill/>
          <a:ln>
            <a:noFill/>
          </a:ln>
        </p:spPr>
        <p:txBody>
          <a:bodyPr wrap="none" lIns="0" tIns="0" rIns="0" bIns="0" rtlCol="0">
            <a:noAutofit/>
          </a:bodyPr>
          <a:lstStyle/>
          <a:p>
            <a:r>
              <a:rPr lang="en-US" sz="1400" dirty="0" smtClean="0">
                <a:solidFill>
                  <a:schemeClr val="tx2"/>
                </a:solidFill>
              </a:rPr>
              <a:t>Activity</a:t>
            </a:r>
          </a:p>
        </p:txBody>
      </p:sp>
      <p:sp>
        <p:nvSpPr>
          <p:cNvPr id="23" name="Oval 22"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0" name="Oval 29"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Oval 4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9" name="Oval 4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4" name="Rectangle 5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633610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49</a:t>
            </a:fld>
            <a:r>
              <a:rPr lang="en-US" smtClean="0"/>
              <a:t> </a:t>
            </a:r>
            <a:endParaRPr lang="en-US" dirty="0"/>
          </a:p>
        </p:txBody>
      </p:sp>
      <p:sp>
        <p:nvSpPr>
          <p:cNvPr id="3" name="Text Placeholder 2"/>
          <p:cNvSpPr>
            <a:spLocks noGrp="1"/>
          </p:cNvSpPr>
          <p:nvPr>
            <p:ph type="body" sz="quarter" idx="13"/>
          </p:nvPr>
        </p:nvSpPr>
        <p:spPr>
          <a:xfrm>
            <a:off x="488897" y="1080832"/>
            <a:ext cx="11211106" cy="2237555"/>
          </a:xfrm>
        </p:spPr>
        <p:txBody>
          <a:bodyPr/>
          <a:lstStyle/>
          <a:p>
            <a:r>
              <a:rPr lang="en-US" dirty="0" smtClean="0"/>
              <a:t>A control flow can have COMMAND and/or GUARD CONDITIONS.</a:t>
            </a:r>
          </a:p>
          <a:p>
            <a:pPr lvl="1"/>
            <a:r>
              <a:rPr lang="en-US" dirty="0" smtClean="0"/>
              <a:t>Command </a:t>
            </a:r>
            <a:r>
              <a:rPr lang="en-US" dirty="0"/>
              <a:t>and Guard Conditions have different scopes. Commands are relative to the one activity where the flow is originating, but a guard applies to the state of the whole system.  Also, the command and guard on control flows eliminates the need for decision points.</a:t>
            </a:r>
          </a:p>
          <a:p>
            <a:pPr marL="228600" lvl="1">
              <a:spcAft>
                <a:spcPts val="0"/>
              </a:spcAft>
              <a:buFont typeface="Arial" panose="020B0604020202020204" pitchFamily="34" charset="0"/>
              <a:buChar char="•"/>
            </a:pPr>
            <a:r>
              <a:rPr lang="en-US" dirty="0"/>
              <a:t>Guard conditions are basically statements of business rules or </a:t>
            </a:r>
            <a:r>
              <a:rPr lang="en-US" b="1" i="1" u="sng" dirty="0"/>
              <a:t>conditions that must be met to for the flow to </a:t>
            </a:r>
            <a:r>
              <a:rPr lang="en-US" b="1" i="1" u="sng" dirty="0" smtClean="0"/>
              <a:t>proceed. </a:t>
            </a:r>
            <a:r>
              <a:rPr lang="en-US" dirty="0" smtClean="0"/>
              <a:t>Guard </a:t>
            </a:r>
            <a:r>
              <a:rPr lang="en-US" dirty="0"/>
              <a:t>conditions apply to the state of the entire </a:t>
            </a:r>
            <a:r>
              <a:rPr lang="en-US" dirty="0" smtClean="0"/>
              <a:t>system. </a:t>
            </a:r>
            <a:endParaRPr lang="en-US" b="1" i="1" u="sng" dirty="0"/>
          </a:p>
          <a:p>
            <a:pPr marL="228600" lvl="1">
              <a:spcAft>
                <a:spcPts val="0"/>
              </a:spcAft>
              <a:buFont typeface="Arial" panose="020B0604020202020204" pitchFamily="34" charset="0"/>
              <a:buChar char="•"/>
            </a:pPr>
            <a:r>
              <a:rPr lang="en-US" dirty="0"/>
              <a:t>A command is a specific request.  Commands are relative to the one activity where the flow is originating.</a:t>
            </a:r>
          </a:p>
          <a:p>
            <a:endParaRPr lang="en-US" dirty="0"/>
          </a:p>
        </p:txBody>
      </p:sp>
      <p:sp>
        <p:nvSpPr>
          <p:cNvPr id="4" name="Title 3"/>
          <p:cNvSpPr>
            <a:spLocks noGrp="1"/>
          </p:cNvSpPr>
          <p:nvPr>
            <p:ph type="title"/>
          </p:nvPr>
        </p:nvSpPr>
        <p:spPr/>
        <p:txBody>
          <a:bodyPr/>
          <a:lstStyle/>
          <a:p>
            <a:r>
              <a:rPr lang="en-US" dirty="0" smtClean="0"/>
              <a:t>Activity Diagram Flows</a:t>
            </a:r>
            <a:endParaRPr lang="en-US" dirty="0"/>
          </a:p>
        </p:txBody>
      </p:sp>
      <p:sp>
        <p:nvSpPr>
          <p:cNvPr id="5" name="Rounded Rectangle 4"/>
          <p:cNvSpPr/>
          <p:nvPr/>
        </p:nvSpPr>
        <p:spPr>
          <a:xfrm>
            <a:off x="2920180" y="3176095"/>
            <a:ext cx="1504336" cy="973394"/>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Activity</a:t>
            </a:r>
            <a:endParaRPr lang="en-US" dirty="0"/>
          </a:p>
        </p:txBody>
      </p:sp>
      <p:sp>
        <p:nvSpPr>
          <p:cNvPr id="6" name="Rounded Rectangle 5"/>
          <p:cNvSpPr/>
          <p:nvPr/>
        </p:nvSpPr>
        <p:spPr>
          <a:xfrm>
            <a:off x="7182464" y="3176095"/>
            <a:ext cx="1504336" cy="973394"/>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Activity</a:t>
            </a:r>
            <a:endParaRPr lang="en-US" dirty="0"/>
          </a:p>
        </p:txBody>
      </p:sp>
      <p:cxnSp>
        <p:nvCxnSpPr>
          <p:cNvPr id="8" name="Straight Arrow Connector 7"/>
          <p:cNvCxnSpPr>
            <a:stCxn id="5" idx="3"/>
            <a:endCxn id="6" idx="1"/>
          </p:cNvCxnSpPr>
          <p:nvPr/>
        </p:nvCxnSpPr>
        <p:spPr>
          <a:xfrm>
            <a:off x="4424516" y="3662792"/>
            <a:ext cx="2757948" cy="0"/>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486095" y="3417650"/>
            <a:ext cx="751809" cy="215444"/>
          </a:xfrm>
          <a:prstGeom prst="rect">
            <a:avLst/>
          </a:prstGeom>
          <a:noFill/>
          <a:ln>
            <a:noFill/>
          </a:ln>
        </p:spPr>
        <p:txBody>
          <a:bodyPr wrap="none" lIns="0" tIns="0" rIns="0" bIns="0" rtlCol="0">
            <a:spAutoFit/>
          </a:bodyPr>
          <a:lstStyle/>
          <a:p>
            <a:r>
              <a:rPr lang="en-US" sz="1400" dirty="0" smtClean="0">
                <a:solidFill>
                  <a:schemeClr val="tx2"/>
                </a:solidFill>
              </a:rPr>
              <a:t>Command</a:t>
            </a:r>
          </a:p>
        </p:txBody>
      </p:sp>
      <p:sp>
        <p:nvSpPr>
          <p:cNvPr id="10" name="TextBox 9"/>
          <p:cNvSpPr txBox="1"/>
          <p:nvPr/>
        </p:nvSpPr>
        <p:spPr>
          <a:xfrm>
            <a:off x="5196453" y="3716811"/>
            <a:ext cx="1312026" cy="215444"/>
          </a:xfrm>
          <a:prstGeom prst="rect">
            <a:avLst/>
          </a:prstGeom>
          <a:noFill/>
          <a:ln>
            <a:noFill/>
          </a:ln>
        </p:spPr>
        <p:txBody>
          <a:bodyPr wrap="none" lIns="0" tIns="0" rIns="0" bIns="0" rtlCol="0">
            <a:spAutoFit/>
          </a:bodyPr>
          <a:lstStyle/>
          <a:p>
            <a:r>
              <a:rPr lang="en-US" sz="1400" dirty="0" smtClean="0">
                <a:solidFill>
                  <a:schemeClr val="tx2"/>
                </a:solidFill>
              </a:rPr>
              <a:t>[Guard Condition]</a:t>
            </a:r>
          </a:p>
        </p:txBody>
      </p:sp>
      <p:sp>
        <p:nvSpPr>
          <p:cNvPr id="11" name="Rounded Rectangle 10"/>
          <p:cNvSpPr/>
          <p:nvPr/>
        </p:nvSpPr>
        <p:spPr>
          <a:xfrm>
            <a:off x="2920180" y="4574652"/>
            <a:ext cx="1504336" cy="973394"/>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View Shopping Cart</a:t>
            </a:r>
            <a:endParaRPr lang="en-US" dirty="0"/>
          </a:p>
        </p:txBody>
      </p:sp>
      <p:sp>
        <p:nvSpPr>
          <p:cNvPr id="12" name="Rounded Rectangle 11"/>
          <p:cNvSpPr/>
          <p:nvPr/>
        </p:nvSpPr>
        <p:spPr>
          <a:xfrm>
            <a:off x="7182464" y="4574652"/>
            <a:ext cx="1504336" cy="973394"/>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Empty Cart</a:t>
            </a:r>
            <a:endParaRPr lang="en-US" dirty="0"/>
          </a:p>
        </p:txBody>
      </p:sp>
      <p:cxnSp>
        <p:nvCxnSpPr>
          <p:cNvPr id="13" name="Straight Arrow Connector 12"/>
          <p:cNvCxnSpPr>
            <a:stCxn id="11" idx="3"/>
            <a:endCxn id="12" idx="1"/>
          </p:cNvCxnSpPr>
          <p:nvPr/>
        </p:nvCxnSpPr>
        <p:spPr>
          <a:xfrm>
            <a:off x="4424516" y="5061349"/>
            <a:ext cx="2757948" cy="0"/>
          </a:xfrm>
          <a:prstGeom prst="straightConnector1">
            <a:avLst/>
          </a:prstGeom>
          <a:ln w="28575"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486095" y="4816207"/>
            <a:ext cx="529376" cy="215444"/>
          </a:xfrm>
          <a:prstGeom prst="rect">
            <a:avLst/>
          </a:prstGeom>
          <a:noFill/>
          <a:ln>
            <a:noFill/>
          </a:ln>
        </p:spPr>
        <p:txBody>
          <a:bodyPr wrap="none" lIns="0" tIns="0" rIns="0" bIns="0" rtlCol="0">
            <a:spAutoFit/>
          </a:bodyPr>
          <a:lstStyle/>
          <a:p>
            <a:r>
              <a:rPr lang="en-US" sz="1400" dirty="0" smtClean="0">
                <a:solidFill>
                  <a:schemeClr val="tx2"/>
                </a:solidFill>
              </a:rPr>
              <a:t>”Clear”</a:t>
            </a:r>
          </a:p>
        </p:txBody>
      </p:sp>
      <p:sp>
        <p:nvSpPr>
          <p:cNvPr id="15" name="TextBox 14"/>
          <p:cNvSpPr txBox="1"/>
          <p:nvPr/>
        </p:nvSpPr>
        <p:spPr>
          <a:xfrm>
            <a:off x="5196453" y="5115368"/>
            <a:ext cx="1214307" cy="215444"/>
          </a:xfrm>
          <a:prstGeom prst="rect">
            <a:avLst/>
          </a:prstGeom>
          <a:noFill/>
          <a:ln>
            <a:noFill/>
          </a:ln>
        </p:spPr>
        <p:txBody>
          <a:bodyPr wrap="none" lIns="0" tIns="0" rIns="0" bIns="0" rtlCol="0">
            <a:spAutoFit/>
          </a:bodyPr>
          <a:lstStyle/>
          <a:p>
            <a:r>
              <a:rPr lang="en-US" sz="1400" dirty="0" smtClean="0">
                <a:solidFill>
                  <a:schemeClr val="tx2"/>
                </a:solidFill>
              </a:rPr>
              <a:t>[Cart not empty]</a:t>
            </a:r>
          </a:p>
        </p:txBody>
      </p:sp>
      <p:sp>
        <p:nvSpPr>
          <p:cNvPr id="16" name="Oval 15"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8" name="Oval 17"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3" name="Oval 22"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Oval 36"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7" name="Rectangle 46"/>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97812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r="4147"/>
          <a:stretch/>
        </p:blipFill>
        <p:spPr>
          <a:xfrm>
            <a:off x="7023100" y="2963674"/>
            <a:ext cx="1946165" cy="1868843"/>
          </a:xfrm>
          <a:prstGeom prst="rect">
            <a:avLst/>
          </a:prstGeom>
        </p:spPr>
      </p:pic>
      <p:sp>
        <p:nvSpPr>
          <p:cNvPr id="7" name="Content Placeholder 6"/>
          <p:cNvSpPr>
            <a:spLocks noGrp="1"/>
          </p:cNvSpPr>
          <p:nvPr>
            <p:ph type="body" sz="quarter" idx="13"/>
          </p:nvPr>
        </p:nvSpPr>
        <p:spPr>
          <a:prstGeom prst="rect">
            <a:avLst/>
          </a:prstGeom>
        </p:spPr>
        <p:txBody>
          <a:bodyPr/>
          <a:lstStyle/>
          <a:p>
            <a:endParaRPr lang="en-US" u="sng" dirty="0" smtClean="0"/>
          </a:p>
          <a:p>
            <a:r>
              <a:rPr lang="en-US" sz="3200" b="1" i="1" u="sng" dirty="0" smtClean="0"/>
              <a:t>Overview of DDD</a:t>
            </a:r>
          </a:p>
          <a:p>
            <a:r>
              <a:rPr lang="en-US" dirty="0">
                <a:solidFill>
                  <a:srgbClr val="959595"/>
                </a:solidFill>
              </a:rPr>
              <a:t>Essential UML</a:t>
            </a:r>
          </a:p>
          <a:p>
            <a:r>
              <a:rPr lang="en-US" dirty="0" smtClean="0">
                <a:solidFill>
                  <a:srgbClr val="959595"/>
                </a:solidFill>
              </a:rPr>
              <a:t>Bounded </a:t>
            </a:r>
            <a:r>
              <a:rPr lang="en-US" dirty="0">
                <a:solidFill>
                  <a:srgbClr val="959595"/>
                </a:solidFill>
              </a:rPr>
              <a:t>Contexts</a:t>
            </a:r>
          </a:p>
          <a:p>
            <a:r>
              <a:rPr lang="en-US" dirty="0" smtClean="0">
                <a:solidFill>
                  <a:srgbClr val="959595"/>
                </a:solidFill>
              </a:rPr>
              <a:t>Subdomains</a:t>
            </a:r>
          </a:p>
          <a:p>
            <a:r>
              <a:rPr lang="en-US" dirty="0">
                <a:solidFill>
                  <a:srgbClr val="959595"/>
                </a:solidFill>
              </a:rPr>
              <a:t>Context Mapping</a:t>
            </a:r>
          </a:p>
          <a:p>
            <a:r>
              <a:rPr lang="en-US" dirty="0">
                <a:solidFill>
                  <a:srgbClr val="959595"/>
                </a:solidFill>
              </a:rPr>
              <a:t>Aggregates</a:t>
            </a:r>
            <a:endParaRPr lang="en-US" dirty="0" smtClean="0">
              <a:solidFill>
                <a:srgbClr val="959595"/>
              </a:solidFill>
            </a:endParaRPr>
          </a:p>
          <a:p>
            <a:r>
              <a:rPr lang="en-US" dirty="0" smtClean="0">
                <a:solidFill>
                  <a:srgbClr val="959595"/>
                </a:solidFill>
              </a:rPr>
              <a:t>Events </a:t>
            </a:r>
            <a:endParaRPr lang="en-US" dirty="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
        <p:nvSpPr>
          <p:cNvPr id="5" name="Rectangle 4"/>
          <p:cNvSpPr/>
          <p:nvPr/>
        </p:nvSpPr>
        <p:spPr>
          <a:xfrm>
            <a:off x="5131736" y="1857241"/>
            <a:ext cx="5232441" cy="1323439"/>
          </a:xfrm>
          <a:prstGeom prst="rect">
            <a:avLst/>
          </a:prstGeom>
          <a:noFill/>
        </p:spPr>
        <p:txBody>
          <a:bodyPr wrap="square" lIns="91440" tIns="45720" rIns="91440" bIns="45720">
            <a:spAutoFit/>
          </a:bodyPr>
          <a:lstStyle/>
          <a:p>
            <a:pPr algn="ctr"/>
            <a:r>
              <a:rPr lang="en-US" sz="4000" b="1" cap="none" spc="0" dirty="0" smtClean="0">
                <a:ln w="0"/>
                <a:gradFill>
                  <a:gsLst>
                    <a:gs pos="0">
                      <a:srgbClr val="0097DB"/>
                    </a:gs>
                    <a:gs pos="100000">
                      <a:srgbClr val="0097DB"/>
                    </a:gs>
                  </a:gsLst>
                  <a:lin ang="5400000"/>
                </a:gradFill>
                <a:effectLst>
                  <a:reflection blurRad="6350" stA="53000" endA="300" endPos="35500" dir="5400000" sy="-90000" algn="bl" rotWithShape="0"/>
                </a:effectLst>
              </a:rPr>
              <a:t>Domain Driven Design - </a:t>
            </a:r>
          </a:p>
          <a:p>
            <a:pPr algn="ctr"/>
            <a:r>
              <a:rPr lang="en-US" sz="4000" b="1" cap="none" spc="0" dirty="0" smtClean="0">
                <a:ln w="0"/>
                <a:gradFill>
                  <a:gsLst>
                    <a:gs pos="0">
                      <a:srgbClr val="0097DB"/>
                    </a:gs>
                    <a:gs pos="100000">
                      <a:srgbClr val="0097DB"/>
                    </a:gs>
                  </a:gsLst>
                  <a:lin ang="5400000"/>
                </a:gradFill>
                <a:effectLst>
                  <a:reflection blurRad="6350" stA="53000" endA="300" endPos="35500" dir="5400000" sy="-90000" algn="bl" rotWithShape="0"/>
                </a:effectLst>
              </a:rPr>
              <a:t>DDD Overview</a:t>
            </a:r>
            <a:endParaRPr lang="en-US" sz="40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25824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76889" y="3236989"/>
            <a:ext cx="6334125" cy="3124200"/>
          </a:xfrm>
          <a:prstGeom prst="rect">
            <a:avLst/>
          </a:prstGeom>
        </p:spPr>
      </p:pic>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50</a:t>
            </a:fld>
            <a:r>
              <a:rPr lang="en-US" smtClean="0"/>
              <a:t> </a:t>
            </a:r>
            <a:endParaRPr lang="en-US" dirty="0"/>
          </a:p>
        </p:txBody>
      </p:sp>
      <p:sp>
        <p:nvSpPr>
          <p:cNvPr id="3" name="Title 2"/>
          <p:cNvSpPr>
            <a:spLocks noGrp="1"/>
          </p:cNvSpPr>
          <p:nvPr>
            <p:ph type="title"/>
          </p:nvPr>
        </p:nvSpPr>
        <p:spPr/>
        <p:txBody>
          <a:bodyPr/>
          <a:lstStyle/>
          <a:p>
            <a:r>
              <a:rPr lang="en-US" dirty="0" smtClean="0"/>
              <a:t>Activity Diagrams</a:t>
            </a:r>
            <a:endParaRPr lang="en-US" dirty="0"/>
          </a:p>
        </p:txBody>
      </p:sp>
      <p:sp>
        <p:nvSpPr>
          <p:cNvPr id="6" name="TextBox 5"/>
          <p:cNvSpPr txBox="1"/>
          <p:nvPr/>
        </p:nvSpPr>
        <p:spPr>
          <a:xfrm>
            <a:off x="3074543" y="2922000"/>
            <a:ext cx="429605" cy="215444"/>
          </a:xfrm>
          <a:prstGeom prst="rect">
            <a:avLst/>
          </a:prstGeom>
          <a:noFill/>
          <a:ln>
            <a:noFill/>
          </a:ln>
        </p:spPr>
        <p:txBody>
          <a:bodyPr wrap="none" lIns="0" tIns="0" rIns="0" bIns="0" rtlCol="0">
            <a:spAutoFit/>
          </a:bodyPr>
          <a:lstStyle/>
          <a:p>
            <a:r>
              <a:rPr lang="en-US" sz="1400" b="1" dirty="0">
                <a:solidFill>
                  <a:schemeClr val="tx2"/>
                </a:solidFill>
              </a:rPr>
              <a:t>Initial</a:t>
            </a:r>
          </a:p>
        </p:txBody>
      </p:sp>
      <p:cxnSp>
        <p:nvCxnSpPr>
          <p:cNvPr id="7" name="Straight Arrow Connector 6"/>
          <p:cNvCxnSpPr>
            <a:stCxn id="6" idx="3"/>
          </p:cNvCxnSpPr>
          <p:nvPr/>
        </p:nvCxnSpPr>
        <p:spPr>
          <a:xfrm>
            <a:off x="3504148" y="3029722"/>
            <a:ext cx="735599" cy="35394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652799" y="2480375"/>
            <a:ext cx="1717971" cy="215444"/>
          </a:xfrm>
          <a:prstGeom prst="rect">
            <a:avLst/>
          </a:prstGeom>
          <a:noFill/>
          <a:ln>
            <a:noFill/>
          </a:ln>
        </p:spPr>
        <p:txBody>
          <a:bodyPr wrap="none" lIns="0" tIns="0" rIns="0" bIns="0" rtlCol="0">
            <a:spAutoFit/>
          </a:bodyPr>
          <a:lstStyle/>
          <a:p>
            <a:r>
              <a:rPr lang="en-US" sz="1400" b="1" dirty="0">
                <a:solidFill>
                  <a:schemeClr val="tx2"/>
                </a:solidFill>
              </a:rPr>
              <a:t>Automatic control flow</a:t>
            </a:r>
          </a:p>
        </p:txBody>
      </p:sp>
      <p:cxnSp>
        <p:nvCxnSpPr>
          <p:cNvPr id="12" name="Straight Arrow Connector 11"/>
          <p:cNvCxnSpPr>
            <a:stCxn id="11" idx="2"/>
          </p:cNvCxnSpPr>
          <p:nvPr/>
        </p:nvCxnSpPr>
        <p:spPr>
          <a:xfrm>
            <a:off x="4511785" y="2695819"/>
            <a:ext cx="334080" cy="705485"/>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456329" y="2646279"/>
            <a:ext cx="2863733" cy="215444"/>
          </a:xfrm>
          <a:prstGeom prst="rect">
            <a:avLst/>
          </a:prstGeom>
          <a:noFill/>
          <a:ln>
            <a:noFill/>
          </a:ln>
        </p:spPr>
        <p:txBody>
          <a:bodyPr wrap="none" lIns="0" tIns="0" rIns="0" bIns="0" rtlCol="0">
            <a:spAutoFit/>
          </a:bodyPr>
          <a:lstStyle/>
          <a:p>
            <a:r>
              <a:rPr lang="en-US" sz="1400" b="1" dirty="0">
                <a:solidFill>
                  <a:schemeClr val="tx2"/>
                </a:solidFill>
              </a:rPr>
              <a:t>Commanded and guarded control flow</a:t>
            </a:r>
          </a:p>
        </p:txBody>
      </p:sp>
      <p:cxnSp>
        <p:nvCxnSpPr>
          <p:cNvPr id="16" name="Straight Arrow Connector 15"/>
          <p:cNvCxnSpPr/>
          <p:nvPr/>
        </p:nvCxnSpPr>
        <p:spPr>
          <a:xfrm flipH="1">
            <a:off x="6987833" y="2917426"/>
            <a:ext cx="225916" cy="48387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569839" y="2385722"/>
            <a:ext cx="569067" cy="215444"/>
          </a:xfrm>
          <a:prstGeom prst="rect">
            <a:avLst/>
          </a:prstGeom>
          <a:noFill/>
          <a:ln>
            <a:noFill/>
          </a:ln>
        </p:spPr>
        <p:txBody>
          <a:bodyPr wrap="none" lIns="0" tIns="0" rIns="0" bIns="0" rtlCol="0">
            <a:spAutoFit/>
          </a:bodyPr>
          <a:lstStyle/>
          <a:p>
            <a:r>
              <a:rPr lang="en-US" sz="1400" b="1" dirty="0">
                <a:solidFill>
                  <a:schemeClr val="tx2"/>
                </a:solidFill>
              </a:rPr>
              <a:t>Activity</a:t>
            </a:r>
          </a:p>
        </p:txBody>
      </p:sp>
      <p:cxnSp>
        <p:nvCxnSpPr>
          <p:cNvPr id="19" name="Straight Arrow Connector 18"/>
          <p:cNvCxnSpPr>
            <a:stCxn id="18" idx="2"/>
            <a:endCxn id="33" idx="0"/>
          </p:cNvCxnSpPr>
          <p:nvPr/>
        </p:nvCxnSpPr>
        <p:spPr>
          <a:xfrm flipH="1">
            <a:off x="5843952" y="2601166"/>
            <a:ext cx="10421" cy="635823"/>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516940" y="6367649"/>
            <a:ext cx="355867" cy="215444"/>
          </a:xfrm>
          <a:prstGeom prst="rect">
            <a:avLst/>
          </a:prstGeom>
          <a:noFill/>
          <a:ln>
            <a:noFill/>
          </a:ln>
        </p:spPr>
        <p:txBody>
          <a:bodyPr wrap="none" lIns="0" tIns="0" rIns="0" bIns="0" rtlCol="0">
            <a:spAutoFit/>
          </a:bodyPr>
          <a:lstStyle/>
          <a:p>
            <a:r>
              <a:rPr lang="en-US" sz="1400" b="1" dirty="0">
                <a:solidFill>
                  <a:schemeClr val="tx2"/>
                </a:solidFill>
              </a:rPr>
              <a:t>Final</a:t>
            </a:r>
          </a:p>
        </p:txBody>
      </p:sp>
      <p:cxnSp>
        <p:nvCxnSpPr>
          <p:cNvPr id="24" name="Straight Arrow Connector 23"/>
          <p:cNvCxnSpPr>
            <a:stCxn id="23" idx="0"/>
          </p:cNvCxnSpPr>
          <p:nvPr/>
        </p:nvCxnSpPr>
        <p:spPr>
          <a:xfrm flipV="1">
            <a:off x="7694874" y="6046815"/>
            <a:ext cx="453714" cy="32083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143442" y="4101168"/>
            <a:ext cx="355867" cy="215444"/>
          </a:xfrm>
          <a:prstGeom prst="rect">
            <a:avLst/>
          </a:prstGeom>
          <a:noFill/>
          <a:ln>
            <a:noFill/>
          </a:ln>
        </p:spPr>
        <p:txBody>
          <a:bodyPr wrap="none" lIns="0" tIns="0" rIns="0" bIns="0" rtlCol="0">
            <a:spAutoFit/>
          </a:bodyPr>
          <a:lstStyle/>
          <a:p>
            <a:r>
              <a:rPr lang="en-US" sz="1400" b="1" dirty="0">
                <a:solidFill>
                  <a:schemeClr val="tx2"/>
                </a:solidFill>
              </a:rPr>
              <a:t>Final</a:t>
            </a:r>
          </a:p>
        </p:txBody>
      </p:sp>
      <p:cxnSp>
        <p:nvCxnSpPr>
          <p:cNvPr id="30" name="Straight Arrow Connector 29"/>
          <p:cNvCxnSpPr>
            <a:stCxn id="29" idx="3"/>
          </p:cNvCxnSpPr>
          <p:nvPr/>
        </p:nvCxnSpPr>
        <p:spPr>
          <a:xfrm flipV="1">
            <a:off x="2499309" y="3910437"/>
            <a:ext cx="1740439" cy="298453"/>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Content Placeholder 3"/>
          <p:cNvSpPr>
            <a:spLocks noGrp="1"/>
          </p:cNvSpPr>
          <p:nvPr>
            <p:ph type="body" sz="quarter" idx="13"/>
          </p:nvPr>
        </p:nvSpPr>
        <p:spPr>
          <a:xfrm>
            <a:off x="512513" y="955666"/>
            <a:ext cx="11211106" cy="5036591"/>
          </a:xfrm>
          <a:prstGeom prst="rect">
            <a:avLst/>
          </a:prstGeom>
        </p:spPr>
        <p:txBody>
          <a:bodyPr/>
          <a:lstStyle/>
          <a:p>
            <a:pPr lvl="1"/>
            <a:r>
              <a:rPr lang="en-US" sz="2400" dirty="0">
                <a:solidFill>
                  <a:srgbClr val="009FDB"/>
                </a:solidFill>
              </a:rPr>
              <a:t>An ACTIVITY DIAGRAM</a:t>
            </a:r>
          </a:p>
          <a:p>
            <a:pPr lvl="1"/>
            <a:r>
              <a:rPr lang="en-US" sz="1600" dirty="0"/>
              <a:t>This activity diagram, while perhaps not realistic, shows that a great deal of business information or rules can be encoded in the guard conditions.  It shows </a:t>
            </a:r>
            <a:r>
              <a:rPr lang="en-US" sz="1600" b="1" i="1" dirty="0"/>
              <a:t>what</a:t>
            </a:r>
            <a:r>
              <a:rPr lang="en-US" sz="1600" dirty="0"/>
              <a:t> the user is allowed to do, and </a:t>
            </a:r>
            <a:r>
              <a:rPr lang="en-US" sz="1600" b="1" i="1" dirty="0"/>
              <a:t>when</a:t>
            </a:r>
            <a:r>
              <a:rPr lang="en-US" sz="1600" dirty="0"/>
              <a:t> they can do it.  </a:t>
            </a:r>
            <a:endParaRPr lang="en-US" sz="1600" dirty="0" smtClean="0"/>
          </a:p>
          <a:p>
            <a:pPr lvl="2"/>
            <a:r>
              <a:rPr lang="en-US" sz="1400" dirty="0" smtClean="0">
                <a:solidFill>
                  <a:schemeClr val="tx2"/>
                </a:solidFill>
              </a:rPr>
              <a:t>The </a:t>
            </a:r>
            <a:r>
              <a:rPr lang="en-US" sz="1400" dirty="0">
                <a:solidFill>
                  <a:schemeClr val="tx2"/>
                </a:solidFill>
              </a:rPr>
              <a:t>activity diagram can also be used to document algorithms, human-machine interface interactions, business processes, software behavior, or any type of process.</a:t>
            </a:r>
          </a:p>
        </p:txBody>
      </p:sp>
      <p:sp>
        <p:nvSpPr>
          <p:cNvPr id="32" name="Oval 31"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5" name="Oval 44"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2" name="Oval 5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4" name="Oval 5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6" name="Oval 5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8" name="Oval 5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9" name="Oval 5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0" name="Oval 5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1" name="Oval 6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2" name="Oval 6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4" name="Rectangle 6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712467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51</a:t>
            </a:fld>
            <a:r>
              <a:rPr lang="en-US" smtClean="0"/>
              <a:t> </a:t>
            </a:r>
            <a:endParaRPr lang="en-US" dirty="0"/>
          </a:p>
        </p:txBody>
      </p:sp>
      <p:sp>
        <p:nvSpPr>
          <p:cNvPr id="3" name="Title 2"/>
          <p:cNvSpPr>
            <a:spLocks noGrp="1"/>
          </p:cNvSpPr>
          <p:nvPr>
            <p:ph type="title"/>
          </p:nvPr>
        </p:nvSpPr>
        <p:spPr/>
        <p:txBody>
          <a:bodyPr/>
          <a:lstStyle/>
          <a:p>
            <a:r>
              <a:rPr lang="en-US" dirty="0" smtClean="0"/>
              <a:t>Activity Diagram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22305" y="2053320"/>
            <a:ext cx="5248275" cy="4019550"/>
          </a:xfrm>
          <a:prstGeom prst="rect">
            <a:avLst/>
          </a:prstGeom>
        </p:spPr>
      </p:pic>
      <p:sp>
        <p:nvSpPr>
          <p:cNvPr id="4" name="Rectangle 3"/>
          <p:cNvSpPr/>
          <p:nvPr/>
        </p:nvSpPr>
        <p:spPr>
          <a:xfrm>
            <a:off x="412696" y="1983368"/>
            <a:ext cx="3861034" cy="3939540"/>
          </a:xfrm>
          <a:prstGeom prst="rect">
            <a:avLst/>
          </a:prstGeom>
        </p:spPr>
        <p:txBody>
          <a:bodyPr wrap="square">
            <a:spAutoFit/>
          </a:bodyPr>
          <a:lstStyle/>
          <a:p>
            <a:endParaRPr lang="en-US" sz="1400" dirty="0">
              <a:solidFill>
                <a:schemeClr val="tx2"/>
              </a:solidFill>
            </a:endParaRPr>
          </a:p>
          <a:p>
            <a:pPr marL="228600" lvl="2" indent="-228600">
              <a:spcAft>
                <a:spcPts val="800"/>
              </a:spcAft>
              <a:buClr>
                <a:schemeClr val="tx2"/>
              </a:buClr>
              <a:buFont typeface="Lucida Grande"/>
              <a:buChar char="–"/>
            </a:pPr>
            <a:r>
              <a:rPr lang="en-US" sz="1400" dirty="0">
                <a:solidFill>
                  <a:schemeClr val="tx2"/>
                </a:solidFill>
                <a:cs typeface="ATT Aleck Sans" panose="020B0503020203020204" pitchFamily="34" charset="0"/>
              </a:rPr>
              <a:t>The activities performed within each swim lane or partition represent the activities performed by some entity.  </a:t>
            </a:r>
          </a:p>
          <a:p>
            <a:pPr marL="228600" lvl="2" indent="-228600">
              <a:spcAft>
                <a:spcPts val="800"/>
              </a:spcAft>
              <a:buClr>
                <a:schemeClr val="tx2"/>
              </a:buClr>
              <a:buFont typeface="Lucida Grande"/>
              <a:buChar char="–"/>
            </a:pPr>
            <a:endParaRPr lang="en-US" sz="1400" dirty="0">
              <a:solidFill>
                <a:schemeClr val="tx2"/>
              </a:solidFill>
              <a:cs typeface="ATT Aleck Sans" panose="020B0503020203020204" pitchFamily="34" charset="0"/>
            </a:endParaRPr>
          </a:p>
          <a:p>
            <a:pPr marL="228600" lvl="2" indent="-228600">
              <a:spcAft>
                <a:spcPts val="800"/>
              </a:spcAft>
              <a:buClr>
                <a:schemeClr val="tx2"/>
              </a:buClr>
              <a:buFont typeface="Lucida Grande"/>
              <a:buChar char="–"/>
            </a:pPr>
            <a:r>
              <a:rPr lang="en-US" sz="1400" dirty="0">
                <a:solidFill>
                  <a:schemeClr val="tx2"/>
                </a:solidFill>
                <a:cs typeface="ATT Aleck Sans" panose="020B0503020203020204" pitchFamily="34" charset="0"/>
              </a:rPr>
              <a:t>The name of the partition is the name of the entity performing those activities.  </a:t>
            </a:r>
          </a:p>
          <a:p>
            <a:pPr marL="228600" lvl="2" indent="-228600">
              <a:spcAft>
                <a:spcPts val="800"/>
              </a:spcAft>
              <a:buClr>
                <a:schemeClr val="tx2"/>
              </a:buClr>
              <a:buFont typeface="Lucida Grande"/>
              <a:buChar char="–"/>
            </a:pPr>
            <a:endParaRPr lang="en-US" sz="1400" dirty="0">
              <a:solidFill>
                <a:schemeClr val="tx2"/>
              </a:solidFill>
              <a:cs typeface="ATT Aleck Sans" panose="020B0503020203020204" pitchFamily="34" charset="0"/>
            </a:endParaRPr>
          </a:p>
          <a:p>
            <a:pPr marL="228600" lvl="2" indent="-228600">
              <a:spcAft>
                <a:spcPts val="800"/>
              </a:spcAft>
              <a:buClr>
                <a:schemeClr val="tx2"/>
              </a:buClr>
              <a:buFont typeface="Lucida Grande"/>
              <a:buChar char="–"/>
            </a:pPr>
            <a:r>
              <a:rPr lang="en-US" sz="1400" dirty="0">
                <a:solidFill>
                  <a:schemeClr val="tx2"/>
                </a:solidFill>
                <a:cs typeface="ATT Aleck Sans" panose="020B0503020203020204" pitchFamily="34" charset="0"/>
              </a:rPr>
              <a:t>The control flows cross between partitions just as in the simple activity diagram shown previously.  </a:t>
            </a:r>
          </a:p>
          <a:p>
            <a:pPr marL="228600" lvl="2" indent="-228600">
              <a:spcAft>
                <a:spcPts val="800"/>
              </a:spcAft>
              <a:buClr>
                <a:schemeClr val="tx2"/>
              </a:buClr>
              <a:buFont typeface="Lucida Grande"/>
              <a:buChar char="–"/>
            </a:pPr>
            <a:endParaRPr lang="en-US" sz="1400" dirty="0">
              <a:solidFill>
                <a:schemeClr val="tx2"/>
              </a:solidFill>
              <a:cs typeface="ATT Aleck Sans" panose="020B0503020203020204" pitchFamily="34" charset="0"/>
            </a:endParaRPr>
          </a:p>
          <a:p>
            <a:pPr marL="228600" lvl="2" indent="-228600">
              <a:spcAft>
                <a:spcPts val="800"/>
              </a:spcAft>
              <a:buClr>
                <a:schemeClr val="tx2"/>
              </a:buClr>
              <a:buFont typeface="Lucida Grande"/>
              <a:buChar char="–"/>
            </a:pPr>
            <a:r>
              <a:rPr lang="en-US" sz="1400" dirty="0">
                <a:solidFill>
                  <a:schemeClr val="tx2"/>
                </a:solidFill>
                <a:cs typeface="ATT Aleck Sans" panose="020B0503020203020204" pitchFamily="34" charset="0"/>
              </a:rPr>
              <a:t>The use of commands and guard conditions still applies, and allows complex interactions to be diagramed relatively easily.</a:t>
            </a:r>
          </a:p>
        </p:txBody>
      </p:sp>
      <p:sp>
        <p:nvSpPr>
          <p:cNvPr id="14" name="Rectangle 13"/>
          <p:cNvSpPr/>
          <p:nvPr/>
        </p:nvSpPr>
        <p:spPr>
          <a:xfrm>
            <a:off x="412696" y="1008678"/>
            <a:ext cx="11196537" cy="830997"/>
          </a:xfrm>
          <a:prstGeom prst="rect">
            <a:avLst/>
          </a:prstGeom>
        </p:spPr>
        <p:txBody>
          <a:bodyPr wrap="square">
            <a:spAutoFit/>
          </a:bodyPr>
          <a:lstStyle/>
          <a:p>
            <a:r>
              <a:rPr lang="en-US" sz="2400" dirty="0">
                <a:solidFill>
                  <a:srgbClr val="009FDB"/>
                </a:solidFill>
              </a:rPr>
              <a:t>Activity diagrams can be used to show the interaction between two or more entities, such as people, systems, applications, or services.  </a:t>
            </a:r>
            <a:endParaRPr lang="en-US" sz="2400" dirty="0" smtClean="0">
              <a:solidFill>
                <a:srgbClr val="009FDB"/>
              </a:solidFill>
            </a:endParaRPr>
          </a:p>
        </p:txBody>
      </p:sp>
      <p:sp>
        <p:nvSpPr>
          <p:cNvPr id="15" name="Oval 14"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Oval 16"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2" name="Oval 21"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6" name="Oval 35"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1" name="Oval 40"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6" name="Rectangle 45"/>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922266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52</a:t>
            </a:fld>
            <a:r>
              <a:rPr lang="en-US" smtClean="0"/>
              <a:t> </a:t>
            </a:r>
            <a:endParaRPr lang="en-US" dirty="0"/>
          </a:p>
        </p:txBody>
      </p:sp>
      <p:sp>
        <p:nvSpPr>
          <p:cNvPr id="3" name="Title 2"/>
          <p:cNvSpPr>
            <a:spLocks noGrp="1"/>
          </p:cNvSpPr>
          <p:nvPr>
            <p:ph type="title"/>
          </p:nvPr>
        </p:nvSpPr>
        <p:spPr/>
        <p:txBody>
          <a:bodyPr/>
          <a:lstStyle/>
          <a:p>
            <a:r>
              <a:rPr lang="en-US" dirty="0" smtClean="0"/>
              <a:t>Activity Diagrams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08537" y="1993106"/>
            <a:ext cx="6305550" cy="3105150"/>
          </a:xfrm>
          <a:prstGeom prst="rect">
            <a:avLst/>
          </a:prstGeom>
        </p:spPr>
      </p:pic>
      <p:sp>
        <p:nvSpPr>
          <p:cNvPr id="14" name="Content Placeholder 3"/>
          <p:cNvSpPr>
            <a:spLocks noGrp="1"/>
          </p:cNvSpPr>
          <p:nvPr>
            <p:ph type="body" sz="quarter" idx="13"/>
          </p:nvPr>
        </p:nvSpPr>
        <p:spPr>
          <a:xfrm>
            <a:off x="488897" y="1895476"/>
            <a:ext cx="3892603" cy="3884612"/>
          </a:xfrm>
          <a:prstGeom prst="rect">
            <a:avLst/>
          </a:prstGeom>
        </p:spPr>
        <p:txBody>
          <a:bodyPr/>
          <a:lstStyle/>
          <a:p>
            <a:pPr lvl="2"/>
            <a:r>
              <a:rPr lang="en-US" dirty="0"/>
              <a:t>In this case, the control flow is forked into three parallel paths.  </a:t>
            </a:r>
          </a:p>
          <a:p>
            <a:pPr lvl="2"/>
            <a:r>
              <a:rPr lang="en-US" dirty="0"/>
              <a:t>Activity 1, Activity 2, and the combination of Activity 3 and 4 are executed in parallel.  </a:t>
            </a:r>
          </a:p>
          <a:p>
            <a:pPr lvl="2"/>
            <a:r>
              <a:rPr lang="en-US" dirty="0"/>
              <a:t>Control does not continue until all three forks are synchronized by the join on the right side.  </a:t>
            </a:r>
          </a:p>
          <a:p>
            <a:pPr lvl="2"/>
            <a:r>
              <a:rPr lang="en-US" dirty="0"/>
              <a:t>Only when all three paths are complete is the join satisfied.  </a:t>
            </a:r>
          </a:p>
          <a:p>
            <a:r>
              <a:rPr lang="en-US" sz="1400" dirty="0">
                <a:solidFill>
                  <a:schemeClr val="tx2"/>
                </a:solidFill>
              </a:rPr>
              <a:t>Again, the control flows can use commands and/or guard conditions to diagram involved processing that may be performed on each thread.</a:t>
            </a:r>
          </a:p>
        </p:txBody>
      </p:sp>
      <p:sp>
        <p:nvSpPr>
          <p:cNvPr id="15" name="Content Placeholder 3"/>
          <p:cNvSpPr txBox="1">
            <a:spLocks/>
          </p:cNvSpPr>
          <p:nvPr/>
        </p:nvSpPr>
        <p:spPr>
          <a:xfrm>
            <a:off x="488897" y="1139826"/>
            <a:ext cx="11006037" cy="927100"/>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Activity diagrams also allow for fork/join constructs to represent parallel processing.</a:t>
            </a:r>
            <a:endParaRPr lang="en-US" sz="1400" dirty="0">
              <a:solidFill>
                <a:schemeClr val="tx2"/>
              </a:solidFill>
            </a:endParaRPr>
          </a:p>
        </p:txBody>
      </p:sp>
      <p:sp>
        <p:nvSpPr>
          <p:cNvPr id="16" name="Oval 15"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8" name="Oval 17"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3" name="Oval 22"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Oval 36"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7" name="Rectangle 46"/>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194539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53</a:t>
            </a:fld>
            <a:r>
              <a:rPr lang="en-US" smtClean="0"/>
              <a:t> </a:t>
            </a:r>
            <a:endParaRPr lang="en-US" dirty="0"/>
          </a:p>
        </p:txBody>
      </p:sp>
      <p:sp>
        <p:nvSpPr>
          <p:cNvPr id="3" name="Title 2"/>
          <p:cNvSpPr>
            <a:spLocks noGrp="1"/>
          </p:cNvSpPr>
          <p:nvPr>
            <p:ph type="title"/>
          </p:nvPr>
        </p:nvSpPr>
        <p:spPr/>
        <p:txBody>
          <a:bodyPr/>
          <a:lstStyle/>
          <a:p>
            <a:r>
              <a:rPr lang="en-US" dirty="0" smtClean="0"/>
              <a:t>Activity Diagrams</a:t>
            </a:r>
            <a:endParaRPr lang="en-US" dirty="0"/>
          </a:p>
        </p:txBody>
      </p:sp>
      <p:sp>
        <p:nvSpPr>
          <p:cNvPr id="13" name="Content Placeholder 3"/>
          <p:cNvSpPr txBox="1">
            <a:spLocks/>
          </p:cNvSpPr>
          <p:nvPr/>
        </p:nvSpPr>
        <p:spPr>
          <a:xfrm>
            <a:off x="488897" y="815023"/>
            <a:ext cx="11211106" cy="5036591"/>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a:p>
            <a:r>
              <a:rPr lang="en-US" dirty="0"/>
              <a:t>ACTIVITY DIAGRAMS are NOT flowcharts.</a:t>
            </a:r>
          </a:p>
          <a:p>
            <a:pPr lvl="1"/>
            <a:r>
              <a:rPr lang="en-US" sz="1600" dirty="0" smtClean="0"/>
              <a:t>Activity </a:t>
            </a:r>
            <a:r>
              <a:rPr lang="en-US" sz="1600" dirty="0"/>
              <a:t>diagrams are far more sophisticated and capable than simple flowcharts.  Activity Diagrams allow for the partitioning of activities so that different parties and the interaction between them can be diagramed.  Also, activity diagrams allow for parallel execution. </a:t>
            </a:r>
            <a:endParaRPr lang="en-US" sz="1600" dirty="0" smtClean="0"/>
          </a:p>
          <a:p>
            <a:pPr lvl="2"/>
            <a:r>
              <a:rPr lang="en-US" dirty="0"/>
              <a:t>The command and guard on control flows eliminates the need for decision points.</a:t>
            </a:r>
          </a:p>
          <a:p>
            <a:pPr lvl="2"/>
            <a:r>
              <a:rPr lang="en-US" dirty="0"/>
              <a:t>Control flows may be parallel (multi-threaded).</a:t>
            </a:r>
          </a:p>
          <a:p>
            <a:pPr lvl="2"/>
            <a:r>
              <a:rPr lang="en-US" dirty="0"/>
              <a:t>Control flows may be synchronized.</a:t>
            </a:r>
          </a:p>
          <a:p>
            <a:pPr lvl="2"/>
            <a:r>
              <a:rPr lang="en-US" dirty="0"/>
              <a:t>There can be more than one initial point with different guard conditions.</a:t>
            </a:r>
          </a:p>
          <a:p>
            <a:pPr lvl="2"/>
            <a:r>
              <a:rPr lang="en-US" dirty="0"/>
              <a:t>There can be more than one final/end point.</a:t>
            </a:r>
          </a:p>
          <a:p>
            <a:pPr lvl="2"/>
            <a:r>
              <a:rPr lang="en-US" dirty="0"/>
              <a:t>Activity diagrams can source and/or sink asynchronous events.</a:t>
            </a:r>
          </a:p>
          <a:p>
            <a:pPr lvl="2"/>
            <a:r>
              <a:rPr lang="en-US" dirty="0"/>
              <a:t>You can use swim lanes/partitions to group activities performed by different parts of the system.</a:t>
            </a:r>
          </a:p>
        </p:txBody>
      </p:sp>
      <p:sp>
        <p:nvSpPr>
          <p:cNvPr id="14" name="Oval 13"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6" name="Oval 15"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Oval 20"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Oval 25"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Oval 32"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5" name="Rectangle 4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766132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 SEQUENCE DIAGRAM shows the interaction between objects over time to perform some operation; used </a:t>
            </a:r>
            <a:r>
              <a:rPr lang="en-US" dirty="0"/>
              <a:t>to document the implementation of an algorithm or a procedure. </a:t>
            </a:r>
            <a:endParaRPr lang="en-US" dirty="0" smtClean="0"/>
          </a:p>
          <a:p>
            <a:pPr lvl="1"/>
            <a:r>
              <a:rPr lang="en-US" dirty="0" smtClean="0"/>
              <a:t>The progression is left to right, top to bottom.</a:t>
            </a:r>
          </a:p>
          <a:p>
            <a:pPr lvl="2"/>
            <a:r>
              <a:rPr lang="en-US" dirty="0"/>
              <a:t>The actor initiating the process is on the far left. Objects are along the top of the diagram.</a:t>
            </a:r>
          </a:p>
          <a:p>
            <a:pPr lvl="2"/>
            <a:r>
              <a:rPr lang="en-US" dirty="0"/>
              <a:t>The lifeline of each object is the amount of time it is in context.</a:t>
            </a:r>
          </a:p>
          <a:p>
            <a:pPr lvl="2"/>
            <a:r>
              <a:rPr lang="en-US" dirty="0"/>
              <a:t>Messages pass control from object to object.</a:t>
            </a:r>
          </a:p>
          <a:p>
            <a:pPr lvl="2"/>
            <a:r>
              <a:rPr lang="en-US" dirty="0"/>
              <a:t>Messages show arguments and optionally return values.</a:t>
            </a:r>
          </a:p>
          <a:p>
            <a:pPr lvl="2"/>
            <a:r>
              <a:rPr lang="en-US" dirty="0"/>
              <a:t>Return flows are not generally shown; the lifeline shows the end of each method.</a:t>
            </a:r>
          </a:p>
          <a:p>
            <a:pPr lvl="1"/>
            <a:endParaRPr lang="en-US" dirty="0" smtClean="0"/>
          </a:p>
          <a:p>
            <a:r>
              <a:rPr lang="en-US" dirty="0" smtClean="0"/>
              <a:t>SEQUENCE DIAGRAMS are not code!</a:t>
            </a:r>
          </a:p>
          <a:p>
            <a:pPr lvl="1"/>
            <a:r>
              <a:rPr lang="en-US" dirty="0"/>
              <a:t>They are intended to show major interactions.</a:t>
            </a:r>
          </a:p>
          <a:p>
            <a:pPr lvl="2"/>
            <a:r>
              <a:rPr lang="en-US" b="1" i="1" dirty="0"/>
              <a:t>Careful!  </a:t>
            </a:r>
            <a:r>
              <a:rPr lang="en-US" dirty="0"/>
              <a:t>Less is often more!  Putting too much detail in a sequence diagram makes it hard to use.</a:t>
            </a:r>
          </a:p>
          <a:p>
            <a:pPr lvl="2"/>
            <a:r>
              <a:rPr lang="en-US" dirty="0"/>
              <a:t>Do not include return flows; it just clutters the diagram.</a:t>
            </a:r>
          </a:p>
        </p:txBody>
      </p:sp>
      <p:sp>
        <p:nvSpPr>
          <p:cNvPr id="3" name="Title 2"/>
          <p:cNvSpPr>
            <a:spLocks noGrp="1"/>
          </p:cNvSpPr>
          <p:nvPr>
            <p:ph type="title"/>
          </p:nvPr>
        </p:nvSpPr>
        <p:spPr/>
        <p:txBody>
          <a:bodyPr/>
          <a:lstStyle/>
          <a:p>
            <a:r>
              <a:rPr lang="en-US" dirty="0" smtClean="0"/>
              <a:t>Sequence Diagrams</a:t>
            </a:r>
            <a:endParaRPr lang="en-US" dirty="0"/>
          </a:p>
        </p:txBody>
      </p:sp>
      <p:sp>
        <p:nvSpPr>
          <p:cNvPr id="13" name="Oval 12"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174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Rectangle 4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339139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01393" y="844953"/>
            <a:ext cx="6143625" cy="5334000"/>
          </a:xfrm>
          <a:prstGeom prst="rect">
            <a:avLst/>
          </a:prstGeom>
        </p:spPr>
      </p:pic>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55</a:t>
            </a:fld>
            <a:r>
              <a:rPr lang="en-US" smtClean="0"/>
              <a:t> </a:t>
            </a:r>
            <a:endParaRPr lang="en-US" dirty="0"/>
          </a:p>
        </p:txBody>
      </p:sp>
      <p:sp>
        <p:nvSpPr>
          <p:cNvPr id="3" name="Title 2"/>
          <p:cNvSpPr>
            <a:spLocks noGrp="1"/>
          </p:cNvSpPr>
          <p:nvPr>
            <p:ph type="title"/>
          </p:nvPr>
        </p:nvSpPr>
        <p:spPr>
          <a:xfrm>
            <a:off x="490939" y="455873"/>
            <a:ext cx="11209064" cy="342206"/>
          </a:xfrm>
        </p:spPr>
        <p:txBody>
          <a:bodyPr/>
          <a:lstStyle/>
          <a:p>
            <a:r>
              <a:rPr lang="en-US" dirty="0" smtClean="0"/>
              <a:t>Sequence Diagrams</a:t>
            </a:r>
            <a:endParaRPr lang="en-US" dirty="0"/>
          </a:p>
        </p:txBody>
      </p:sp>
      <p:sp>
        <p:nvSpPr>
          <p:cNvPr id="6" name="TextBox 5"/>
          <p:cNvSpPr txBox="1"/>
          <p:nvPr/>
        </p:nvSpPr>
        <p:spPr>
          <a:xfrm>
            <a:off x="5424428" y="681656"/>
            <a:ext cx="405432" cy="215444"/>
          </a:xfrm>
          <a:prstGeom prst="rect">
            <a:avLst/>
          </a:prstGeom>
          <a:noFill/>
          <a:ln>
            <a:noFill/>
          </a:ln>
        </p:spPr>
        <p:txBody>
          <a:bodyPr wrap="none" lIns="0" tIns="0" rIns="0" bIns="0" rtlCol="0">
            <a:spAutoFit/>
          </a:bodyPr>
          <a:lstStyle/>
          <a:p>
            <a:r>
              <a:rPr lang="en-US" sz="1400" b="1" dirty="0">
                <a:solidFill>
                  <a:schemeClr val="tx2"/>
                </a:solidFill>
              </a:rPr>
              <a:t>Actor</a:t>
            </a:r>
          </a:p>
        </p:txBody>
      </p:sp>
      <p:cxnSp>
        <p:nvCxnSpPr>
          <p:cNvPr id="7" name="Straight Arrow Connector 6"/>
          <p:cNvCxnSpPr>
            <a:stCxn id="6" idx="2"/>
          </p:cNvCxnSpPr>
          <p:nvPr/>
        </p:nvCxnSpPr>
        <p:spPr>
          <a:xfrm flipH="1">
            <a:off x="5064555" y="897100"/>
            <a:ext cx="562589" cy="33938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400794" y="474520"/>
            <a:ext cx="553037" cy="215444"/>
          </a:xfrm>
          <a:prstGeom prst="rect">
            <a:avLst/>
          </a:prstGeom>
          <a:noFill/>
          <a:ln>
            <a:noFill/>
          </a:ln>
        </p:spPr>
        <p:txBody>
          <a:bodyPr wrap="none" lIns="0" tIns="0" rIns="0" bIns="0" rtlCol="0">
            <a:spAutoFit/>
          </a:bodyPr>
          <a:lstStyle/>
          <a:p>
            <a:r>
              <a:rPr lang="en-US" sz="1400" dirty="0">
                <a:solidFill>
                  <a:schemeClr val="tx2"/>
                </a:solidFill>
              </a:rPr>
              <a:t>Objects</a:t>
            </a:r>
          </a:p>
        </p:txBody>
      </p:sp>
      <p:cxnSp>
        <p:nvCxnSpPr>
          <p:cNvPr id="10" name="Straight Arrow Connector 9"/>
          <p:cNvCxnSpPr>
            <a:stCxn id="9" idx="2"/>
          </p:cNvCxnSpPr>
          <p:nvPr/>
        </p:nvCxnSpPr>
        <p:spPr>
          <a:xfrm>
            <a:off x="7677313" y="689964"/>
            <a:ext cx="659421" cy="29709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2"/>
          </p:cNvCxnSpPr>
          <p:nvPr/>
        </p:nvCxnSpPr>
        <p:spPr>
          <a:xfrm flipH="1">
            <a:off x="7017891" y="689964"/>
            <a:ext cx="659422" cy="29709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972421" y="2630367"/>
            <a:ext cx="724237" cy="215444"/>
          </a:xfrm>
          <a:prstGeom prst="rect">
            <a:avLst/>
          </a:prstGeom>
          <a:noFill/>
          <a:ln>
            <a:noFill/>
          </a:ln>
        </p:spPr>
        <p:txBody>
          <a:bodyPr wrap="none" lIns="0" tIns="0" rIns="0" bIns="0" rtlCol="0">
            <a:spAutoFit/>
          </a:bodyPr>
          <a:lstStyle/>
          <a:p>
            <a:r>
              <a:rPr lang="en-US" sz="1400" b="1" dirty="0">
                <a:solidFill>
                  <a:schemeClr val="tx2"/>
                </a:solidFill>
              </a:rPr>
              <a:t>Messages</a:t>
            </a:r>
          </a:p>
        </p:txBody>
      </p:sp>
      <p:cxnSp>
        <p:nvCxnSpPr>
          <p:cNvPr id="19" name="Straight Arrow Connector 18"/>
          <p:cNvCxnSpPr>
            <a:stCxn id="18" idx="0"/>
          </p:cNvCxnSpPr>
          <p:nvPr/>
        </p:nvCxnSpPr>
        <p:spPr>
          <a:xfrm flipV="1">
            <a:off x="4334540" y="2189843"/>
            <a:ext cx="1179256" cy="440524"/>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139652" y="4688502"/>
            <a:ext cx="538674" cy="215444"/>
          </a:xfrm>
          <a:prstGeom prst="rect">
            <a:avLst/>
          </a:prstGeom>
          <a:noFill/>
          <a:ln>
            <a:noFill/>
          </a:ln>
        </p:spPr>
        <p:txBody>
          <a:bodyPr wrap="none" lIns="0" tIns="0" rIns="0" bIns="0" rtlCol="0">
            <a:spAutoFit/>
          </a:bodyPr>
          <a:lstStyle/>
          <a:p>
            <a:r>
              <a:rPr lang="en-US" sz="1400" b="1" dirty="0">
                <a:solidFill>
                  <a:schemeClr val="tx2"/>
                </a:solidFill>
              </a:rPr>
              <a:t>Lifeline</a:t>
            </a:r>
          </a:p>
        </p:txBody>
      </p:sp>
      <p:cxnSp>
        <p:nvCxnSpPr>
          <p:cNvPr id="22" name="Straight Arrow Connector 21"/>
          <p:cNvCxnSpPr>
            <a:stCxn id="21" idx="0"/>
          </p:cNvCxnSpPr>
          <p:nvPr/>
        </p:nvCxnSpPr>
        <p:spPr>
          <a:xfrm flipV="1">
            <a:off x="4408989" y="3511953"/>
            <a:ext cx="2436311" cy="1176549"/>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1122181" y="2091013"/>
            <a:ext cx="971420" cy="430887"/>
          </a:xfrm>
          <a:prstGeom prst="rect">
            <a:avLst/>
          </a:prstGeom>
          <a:noFill/>
          <a:ln>
            <a:noFill/>
          </a:ln>
        </p:spPr>
        <p:txBody>
          <a:bodyPr wrap="none" lIns="0" tIns="0" rIns="0" bIns="0" rtlCol="0">
            <a:spAutoFit/>
          </a:bodyPr>
          <a:lstStyle/>
          <a:p>
            <a:r>
              <a:rPr lang="en-US" sz="1400" b="1" dirty="0">
                <a:solidFill>
                  <a:schemeClr val="tx2"/>
                </a:solidFill>
              </a:rPr>
              <a:t>Recursion or </a:t>
            </a:r>
          </a:p>
          <a:p>
            <a:r>
              <a:rPr lang="en-US" sz="1400" b="1" dirty="0">
                <a:solidFill>
                  <a:schemeClr val="tx2"/>
                </a:solidFill>
              </a:rPr>
              <a:t>Self-message</a:t>
            </a:r>
          </a:p>
        </p:txBody>
      </p:sp>
      <p:cxnSp>
        <p:nvCxnSpPr>
          <p:cNvPr id="25" name="Straight Arrow Connector 24"/>
          <p:cNvCxnSpPr>
            <a:stCxn id="24" idx="1"/>
          </p:cNvCxnSpPr>
          <p:nvPr/>
        </p:nvCxnSpPr>
        <p:spPr>
          <a:xfrm flipH="1">
            <a:off x="9249519" y="2306457"/>
            <a:ext cx="1872662" cy="925913"/>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0144293" y="1144539"/>
            <a:ext cx="707694" cy="215444"/>
          </a:xfrm>
          <a:prstGeom prst="rect">
            <a:avLst/>
          </a:prstGeom>
          <a:noFill/>
          <a:ln>
            <a:noFill/>
          </a:ln>
        </p:spPr>
        <p:txBody>
          <a:bodyPr wrap="none" lIns="0" tIns="0" rIns="0" bIns="0" rtlCol="0">
            <a:spAutoFit/>
          </a:bodyPr>
          <a:lstStyle/>
          <a:p>
            <a:r>
              <a:rPr lang="en-US" sz="1400" b="1" dirty="0">
                <a:solidFill>
                  <a:schemeClr val="tx2"/>
                </a:solidFill>
              </a:rPr>
              <a:t>Fragment</a:t>
            </a:r>
          </a:p>
        </p:txBody>
      </p:sp>
      <p:cxnSp>
        <p:nvCxnSpPr>
          <p:cNvPr id="29" name="Straight Arrow Connector 28"/>
          <p:cNvCxnSpPr>
            <a:stCxn id="28" idx="1"/>
          </p:cNvCxnSpPr>
          <p:nvPr/>
        </p:nvCxnSpPr>
        <p:spPr>
          <a:xfrm flipH="1">
            <a:off x="7924474" y="1252261"/>
            <a:ext cx="2219819" cy="148527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1077845" y="3016926"/>
            <a:ext cx="893437" cy="215444"/>
          </a:xfrm>
          <a:prstGeom prst="rect">
            <a:avLst/>
          </a:prstGeom>
          <a:noFill/>
          <a:ln>
            <a:noFill/>
          </a:ln>
        </p:spPr>
        <p:txBody>
          <a:bodyPr wrap="square" lIns="0" tIns="0" rIns="0" bIns="0" rtlCol="0">
            <a:spAutoFit/>
          </a:bodyPr>
          <a:lstStyle/>
          <a:p>
            <a:r>
              <a:rPr lang="en-US" sz="1400" b="1" dirty="0">
                <a:solidFill>
                  <a:schemeClr val="tx2"/>
                </a:solidFill>
              </a:rPr>
              <a:t>Fragment</a:t>
            </a:r>
          </a:p>
        </p:txBody>
      </p:sp>
      <p:cxnSp>
        <p:nvCxnSpPr>
          <p:cNvPr id="36" name="Straight Arrow Connector 35"/>
          <p:cNvCxnSpPr>
            <a:stCxn id="35" idx="1"/>
          </p:cNvCxnSpPr>
          <p:nvPr/>
        </p:nvCxnSpPr>
        <p:spPr>
          <a:xfrm flipH="1">
            <a:off x="10144297" y="3124648"/>
            <a:ext cx="933548" cy="94593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392999" y="1676991"/>
            <a:ext cx="3300236" cy="4832092"/>
          </a:xfrm>
          <a:prstGeom prst="rect">
            <a:avLst/>
          </a:prstGeom>
        </p:spPr>
        <p:txBody>
          <a:bodyPr wrap="square">
            <a:spAutoFit/>
          </a:bodyPr>
          <a:lstStyle/>
          <a:p>
            <a:endParaRPr lang="en-US" sz="1400" dirty="0">
              <a:solidFill>
                <a:schemeClr val="tx2"/>
              </a:solidFill>
            </a:endParaRPr>
          </a:p>
          <a:p>
            <a:r>
              <a:rPr lang="en-US" sz="1400" dirty="0" smtClean="0">
                <a:solidFill>
                  <a:schemeClr val="tx2"/>
                </a:solidFill>
              </a:rPr>
              <a:t>The </a:t>
            </a:r>
            <a:r>
              <a:rPr lang="en-US" sz="1400" b="1" dirty="0" smtClean="0">
                <a:solidFill>
                  <a:schemeClr val="tx2"/>
                </a:solidFill>
              </a:rPr>
              <a:t>ACTOR</a:t>
            </a:r>
            <a:r>
              <a:rPr lang="en-US" sz="1400" dirty="0" smtClean="0">
                <a:solidFill>
                  <a:schemeClr val="tx2"/>
                </a:solidFill>
              </a:rPr>
              <a:t> that </a:t>
            </a:r>
            <a:r>
              <a:rPr lang="en-US" sz="1400" dirty="0">
                <a:solidFill>
                  <a:schemeClr val="tx2"/>
                </a:solidFill>
              </a:rPr>
              <a:t>initiates the operation is on the far left of the diagram, and the objects are distributed across the top.  </a:t>
            </a:r>
            <a:endParaRPr lang="en-US" sz="1400" dirty="0" smtClean="0">
              <a:solidFill>
                <a:schemeClr val="tx2"/>
              </a:solidFill>
            </a:endParaRPr>
          </a:p>
          <a:p>
            <a:endParaRPr lang="en-US" sz="1400" dirty="0">
              <a:solidFill>
                <a:schemeClr val="tx2"/>
              </a:solidFill>
            </a:endParaRPr>
          </a:p>
          <a:p>
            <a:r>
              <a:rPr lang="en-US" sz="1400" dirty="0" smtClean="0">
                <a:solidFill>
                  <a:schemeClr val="tx2"/>
                </a:solidFill>
              </a:rPr>
              <a:t>Time </a:t>
            </a:r>
            <a:r>
              <a:rPr lang="en-US" sz="1400" dirty="0">
                <a:solidFill>
                  <a:schemeClr val="tx2"/>
                </a:solidFill>
              </a:rPr>
              <a:t>proceeds down the page from top to bottom.  </a:t>
            </a:r>
            <a:endParaRPr lang="en-US" sz="1400" dirty="0" smtClean="0">
              <a:solidFill>
                <a:schemeClr val="tx2"/>
              </a:solidFill>
            </a:endParaRPr>
          </a:p>
          <a:p>
            <a:pPr lvl="1" indent="-228600">
              <a:buFont typeface="Arial" panose="020B0604020202020204" pitchFamily="34" charset="0"/>
              <a:buChar char="•"/>
            </a:pPr>
            <a:r>
              <a:rPr lang="en-US" sz="1400" dirty="0" smtClean="0">
                <a:solidFill>
                  <a:schemeClr val="tx2"/>
                </a:solidFill>
              </a:rPr>
              <a:t>This </a:t>
            </a:r>
            <a:r>
              <a:rPr lang="en-US" sz="1400" dirty="0">
                <a:solidFill>
                  <a:schemeClr val="tx2"/>
                </a:solidFill>
              </a:rPr>
              <a:t>means that the first </a:t>
            </a:r>
            <a:r>
              <a:rPr lang="en-US" sz="1400" dirty="0" smtClean="0">
                <a:solidFill>
                  <a:schemeClr val="tx2"/>
                </a:solidFill>
              </a:rPr>
              <a:t>“</a:t>
            </a:r>
            <a:r>
              <a:rPr lang="en-US" sz="1400" b="1" dirty="0" smtClean="0">
                <a:solidFill>
                  <a:schemeClr val="tx2"/>
                </a:solidFill>
              </a:rPr>
              <a:t>MESSAGE</a:t>
            </a:r>
            <a:r>
              <a:rPr lang="en-US" sz="1400" dirty="0" smtClean="0">
                <a:solidFill>
                  <a:schemeClr val="tx2"/>
                </a:solidFill>
              </a:rPr>
              <a:t>” </a:t>
            </a:r>
            <a:r>
              <a:rPr lang="en-US" sz="1400" dirty="0">
                <a:solidFill>
                  <a:schemeClr val="tx2"/>
                </a:solidFill>
              </a:rPr>
              <a:t>is at the top, and </a:t>
            </a:r>
            <a:endParaRPr lang="en-US" sz="1400" dirty="0" smtClean="0">
              <a:solidFill>
                <a:schemeClr val="tx2"/>
              </a:solidFill>
            </a:endParaRPr>
          </a:p>
          <a:p>
            <a:pPr lvl="1" indent="-228600">
              <a:buFont typeface="Arial" panose="020B0604020202020204" pitchFamily="34" charset="0"/>
              <a:buChar char="•"/>
            </a:pPr>
            <a:r>
              <a:rPr lang="en-US" sz="1400" dirty="0">
                <a:solidFill>
                  <a:schemeClr val="tx2"/>
                </a:solidFill>
              </a:rPr>
              <a:t>T</a:t>
            </a:r>
            <a:r>
              <a:rPr lang="en-US" sz="1400" dirty="0" smtClean="0">
                <a:solidFill>
                  <a:schemeClr val="tx2"/>
                </a:solidFill>
              </a:rPr>
              <a:t>he </a:t>
            </a:r>
            <a:r>
              <a:rPr lang="en-US" sz="1400" dirty="0">
                <a:solidFill>
                  <a:schemeClr val="tx2"/>
                </a:solidFill>
              </a:rPr>
              <a:t>last message is at the bottom.  </a:t>
            </a:r>
            <a:endParaRPr lang="en-US" sz="1400" dirty="0" smtClean="0">
              <a:solidFill>
                <a:schemeClr val="tx2"/>
              </a:solidFill>
            </a:endParaRPr>
          </a:p>
          <a:p>
            <a:endParaRPr lang="en-US" sz="1400" dirty="0">
              <a:solidFill>
                <a:schemeClr val="tx2"/>
              </a:solidFill>
            </a:endParaRPr>
          </a:p>
          <a:p>
            <a:r>
              <a:rPr lang="en-US" sz="1400" dirty="0" smtClean="0">
                <a:solidFill>
                  <a:schemeClr val="tx2"/>
                </a:solidFill>
              </a:rPr>
              <a:t>The </a:t>
            </a:r>
            <a:r>
              <a:rPr lang="en-US" sz="1400" dirty="0">
                <a:solidFill>
                  <a:schemeClr val="tx2"/>
                </a:solidFill>
              </a:rPr>
              <a:t>time that an object is “in context” is shown as its </a:t>
            </a:r>
            <a:r>
              <a:rPr lang="en-US" sz="1400" b="1" dirty="0" smtClean="0">
                <a:solidFill>
                  <a:schemeClr val="tx2"/>
                </a:solidFill>
              </a:rPr>
              <a:t>LIFELINE</a:t>
            </a:r>
            <a:r>
              <a:rPr lang="en-US" sz="1400" dirty="0" smtClean="0">
                <a:solidFill>
                  <a:schemeClr val="tx2"/>
                </a:solidFill>
              </a:rPr>
              <a:t>.</a:t>
            </a:r>
          </a:p>
          <a:p>
            <a:endParaRPr lang="en-US" sz="1400" dirty="0">
              <a:solidFill>
                <a:schemeClr val="tx2"/>
              </a:solidFill>
            </a:endParaRPr>
          </a:p>
          <a:p>
            <a:r>
              <a:rPr lang="en-US" sz="1400" dirty="0">
                <a:solidFill>
                  <a:schemeClr val="tx2"/>
                </a:solidFill>
              </a:rPr>
              <a:t>There are two fragments shown, one is an </a:t>
            </a:r>
            <a:r>
              <a:rPr lang="en-US" sz="1400" b="1" i="1" dirty="0">
                <a:solidFill>
                  <a:schemeClr val="tx2"/>
                </a:solidFill>
              </a:rPr>
              <a:t>opt</a:t>
            </a:r>
            <a:r>
              <a:rPr lang="en-US" sz="1400" dirty="0">
                <a:solidFill>
                  <a:schemeClr val="tx2"/>
                </a:solidFill>
              </a:rPr>
              <a:t> and the other is a </a:t>
            </a:r>
            <a:r>
              <a:rPr lang="en-US" sz="1400" b="1" i="1" dirty="0">
                <a:solidFill>
                  <a:schemeClr val="tx2"/>
                </a:solidFill>
              </a:rPr>
              <a:t>loop</a:t>
            </a:r>
            <a:r>
              <a:rPr lang="en-US" sz="1400" dirty="0">
                <a:solidFill>
                  <a:schemeClr val="tx2"/>
                </a:solidFill>
              </a:rPr>
              <a:t> type fragment.  </a:t>
            </a:r>
            <a:endParaRPr lang="en-US" sz="1400" dirty="0" smtClean="0">
              <a:solidFill>
                <a:schemeClr val="tx2"/>
              </a:solidFill>
            </a:endParaRPr>
          </a:p>
          <a:p>
            <a:pPr marL="234950" indent="-234950">
              <a:buFont typeface="Arial" panose="020B0604020202020204" pitchFamily="34" charset="0"/>
              <a:buChar char="•"/>
            </a:pPr>
            <a:r>
              <a:rPr lang="en-US" sz="1400" dirty="0" smtClean="0">
                <a:solidFill>
                  <a:schemeClr val="tx2"/>
                </a:solidFill>
              </a:rPr>
              <a:t>Opt </a:t>
            </a:r>
            <a:r>
              <a:rPr lang="en-US" sz="1400" dirty="0">
                <a:solidFill>
                  <a:schemeClr val="tx2"/>
                </a:solidFill>
              </a:rPr>
              <a:t>means optional, and basically indicates a condition that must be true for the fragment to be executed. </a:t>
            </a:r>
            <a:endParaRPr lang="en-US" sz="1400" dirty="0" smtClean="0">
              <a:solidFill>
                <a:schemeClr val="tx2"/>
              </a:solidFill>
            </a:endParaRPr>
          </a:p>
          <a:p>
            <a:pPr marL="234950" indent="-234950">
              <a:buFont typeface="Arial" panose="020B0604020202020204" pitchFamily="34" charset="0"/>
              <a:buChar char="•"/>
            </a:pPr>
            <a:r>
              <a:rPr lang="en-US" sz="1400" dirty="0" smtClean="0">
                <a:solidFill>
                  <a:schemeClr val="tx2"/>
                </a:solidFill>
              </a:rPr>
              <a:t>Loop </a:t>
            </a:r>
            <a:r>
              <a:rPr lang="en-US" sz="1400" dirty="0">
                <a:solidFill>
                  <a:schemeClr val="tx2"/>
                </a:solidFill>
              </a:rPr>
              <a:t>fragment indicates that the content of the fragment is executed inside a </a:t>
            </a:r>
            <a:r>
              <a:rPr lang="en-US" sz="1400" dirty="0" smtClean="0">
                <a:solidFill>
                  <a:schemeClr val="tx2"/>
                </a:solidFill>
              </a:rPr>
              <a:t>loop.</a:t>
            </a:r>
            <a:endParaRPr lang="en-US" sz="1400" dirty="0">
              <a:solidFill>
                <a:schemeClr val="tx2"/>
              </a:solidFill>
            </a:endParaRPr>
          </a:p>
        </p:txBody>
      </p:sp>
      <p:sp>
        <p:nvSpPr>
          <p:cNvPr id="34" name="Rectangle 33"/>
          <p:cNvSpPr/>
          <p:nvPr/>
        </p:nvSpPr>
        <p:spPr>
          <a:xfrm>
            <a:off x="392999" y="807997"/>
            <a:ext cx="4050551" cy="523220"/>
          </a:xfrm>
          <a:prstGeom prst="rect">
            <a:avLst/>
          </a:prstGeom>
        </p:spPr>
        <p:txBody>
          <a:bodyPr wrap="square">
            <a:spAutoFit/>
          </a:bodyPr>
          <a:lstStyle/>
          <a:p>
            <a:r>
              <a:rPr lang="en-US" sz="1400" dirty="0">
                <a:solidFill>
                  <a:schemeClr val="tx2"/>
                </a:solidFill>
              </a:rPr>
              <a:t>Sequence diagrams are used to document the implementation of an algorithm or a procedure.  </a:t>
            </a:r>
          </a:p>
        </p:txBody>
      </p:sp>
      <p:sp>
        <p:nvSpPr>
          <p:cNvPr id="37" name="Rectangle 36"/>
          <p:cNvSpPr/>
          <p:nvPr/>
        </p:nvSpPr>
        <p:spPr>
          <a:xfrm>
            <a:off x="393000" y="1333945"/>
            <a:ext cx="3774032" cy="523220"/>
          </a:xfrm>
          <a:prstGeom prst="rect">
            <a:avLst/>
          </a:prstGeom>
        </p:spPr>
        <p:txBody>
          <a:bodyPr wrap="square">
            <a:spAutoFit/>
          </a:bodyPr>
          <a:lstStyle/>
          <a:p>
            <a:r>
              <a:rPr lang="en-US" sz="1400" dirty="0" smtClean="0">
                <a:solidFill>
                  <a:schemeClr val="tx2"/>
                </a:solidFill>
              </a:rPr>
              <a:t>They </a:t>
            </a:r>
            <a:r>
              <a:rPr lang="en-US" sz="1400" dirty="0">
                <a:solidFill>
                  <a:schemeClr val="tx2"/>
                </a:solidFill>
              </a:rPr>
              <a:t>show how different objects interact with each other to perform some operation </a:t>
            </a:r>
            <a:r>
              <a:rPr lang="en-US" sz="1400" b="1" i="1" dirty="0">
                <a:solidFill>
                  <a:schemeClr val="tx2"/>
                </a:solidFill>
              </a:rPr>
              <a:t>over time.  </a:t>
            </a:r>
            <a:endParaRPr lang="en-US" sz="1400" b="1" i="1" dirty="0" smtClean="0">
              <a:solidFill>
                <a:schemeClr val="tx2"/>
              </a:solidFill>
            </a:endParaRPr>
          </a:p>
        </p:txBody>
      </p:sp>
      <p:sp>
        <p:nvSpPr>
          <p:cNvPr id="39" name="Oval 38"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1" name="Oval 40"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6" name="Oval 45"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1" name="Oval 50"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11290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6" name="Oval 55" title="Section circle"/>
          <p:cNvSpPr/>
          <p:nvPr/>
        </p:nvSpPr>
        <p:spPr>
          <a:xfrm>
            <a:off x="11174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8" name="Oval 57"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9" name="Oval 58"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0" name="Oval 59"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1" name="Oval 60"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2" name="Oval 61"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3" name="Oval 62"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4" name="Oval 63"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5" name="Oval 64"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6" name="Oval 65"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7" name="Oval 66"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8" name="Oval 67"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0" name="Rectangle 69"/>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821939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56</a:t>
            </a:fld>
            <a:r>
              <a:rPr lang="en-US" smtClean="0"/>
              <a:t> </a:t>
            </a:r>
            <a:endParaRPr lang="en-US" dirty="0"/>
          </a:p>
        </p:txBody>
      </p:sp>
      <p:sp>
        <p:nvSpPr>
          <p:cNvPr id="4" name="Content Placeholder 3"/>
          <p:cNvSpPr>
            <a:spLocks noGrp="1"/>
          </p:cNvSpPr>
          <p:nvPr>
            <p:ph type="body" sz="quarter" idx="13"/>
          </p:nvPr>
        </p:nvSpPr>
        <p:spPr>
          <a:xfrm>
            <a:off x="488896" y="1139825"/>
            <a:ext cx="11364849" cy="4811713"/>
          </a:xfrm>
          <a:prstGeom prst="rect">
            <a:avLst/>
          </a:prstGeom>
        </p:spPr>
        <p:txBody>
          <a:bodyPr/>
          <a:lstStyle/>
          <a:p>
            <a:r>
              <a:rPr lang="en-US" dirty="0" smtClean="0"/>
              <a:t>STATE DIAGRAMS show the lifecycle of an object and the stimuli that cause state transitions.</a:t>
            </a:r>
          </a:p>
          <a:p>
            <a:endParaRPr lang="en-US" sz="800" dirty="0" smtClean="0"/>
          </a:p>
          <a:p>
            <a:pPr lvl="1"/>
            <a:r>
              <a:rPr lang="en-US" dirty="0" smtClean="0"/>
              <a:t>STATE DIAGRAMS show the different states of an object or a system over its life.</a:t>
            </a:r>
          </a:p>
          <a:p>
            <a:pPr lvl="2"/>
            <a:r>
              <a:rPr lang="en-US" dirty="0"/>
              <a:t>An object or system may be in only one state at a time.</a:t>
            </a:r>
          </a:p>
          <a:p>
            <a:pPr lvl="2"/>
            <a:r>
              <a:rPr lang="en-US" dirty="0"/>
              <a:t>Stimuli must be applied to the state model to cause a transition from one state to another.</a:t>
            </a:r>
          </a:p>
          <a:p>
            <a:pPr lvl="2"/>
            <a:r>
              <a:rPr lang="en-US" dirty="0"/>
              <a:t>Guard conditions can be applied to the transitions.</a:t>
            </a:r>
          </a:p>
          <a:p>
            <a:pPr lvl="2"/>
            <a:r>
              <a:rPr lang="en-US" dirty="0"/>
              <a:t>A state model may never end, but generally has a start and a finish point.</a:t>
            </a:r>
          </a:p>
          <a:p>
            <a:pPr lvl="1"/>
            <a:endParaRPr lang="en-US" sz="800" dirty="0" smtClean="0"/>
          </a:p>
          <a:p>
            <a:pPr lvl="1"/>
            <a:r>
              <a:rPr lang="en-US" dirty="0"/>
              <a:t>TRANSITIONS</a:t>
            </a:r>
          </a:p>
          <a:p>
            <a:pPr lvl="2"/>
            <a:r>
              <a:rPr lang="en-US" dirty="0"/>
              <a:t>The transitions from one state to another are shown as solid lines with an open arrow pointing in the direction of the transition. </a:t>
            </a:r>
          </a:p>
          <a:p>
            <a:pPr lvl="2"/>
            <a:r>
              <a:rPr lang="en-US" dirty="0"/>
              <a:t>The transitions may occur because of an external stimulus applied to the state model, or because of a guard condition being met, or both.  The absence of a stimulus and/or guard is rare, and would imply that the object transitions immediately and for no reason.  This is generally a mistake, and transitions that have no stimulus or guard should be questioned.</a:t>
            </a:r>
          </a:p>
          <a:p>
            <a:pPr marL="514350" lvl="2"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State Diagrams</a:t>
            </a:r>
            <a:endParaRPr lang="en-US" dirty="0"/>
          </a:p>
        </p:txBody>
      </p:sp>
      <p:sp>
        <p:nvSpPr>
          <p:cNvPr id="13" name="Oval 12"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Oval 14"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04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290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174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9" name="Oval 38"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4" name="Rectangle 43"/>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766153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57</a:t>
            </a:fld>
            <a:r>
              <a:rPr lang="en-US" smtClean="0"/>
              <a:t> </a:t>
            </a:r>
            <a:endParaRPr lang="en-US" dirty="0"/>
          </a:p>
        </p:txBody>
      </p:sp>
      <p:sp>
        <p:nvSpPr>
          <p:cNvPr id="3" name="Title 2"/>
          <p:cNvSpPr>
            <a:spLocks noGrp="1"/>
          </p:cNvSpPr>
          <p:nvPr>
            <p:ph type="title"/>
          </p:nvPr>
        </p:nvSpPr>
        <p:spPr/>
        <p:txBody>
          <a:bodyPr/>
          <a:lstStyle/>
          <a:p>
            <a:r>
              <a:rPr lang="en-US" dirty="0" smtClean="0"/>
              <a:t>State Diagrams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49037" y="1951376"/>
            <a:ext cx="5710090" cy="3887721"/>
          </a:xfrm>
          <a:prstGeom prst="rect">
            <a:avLst/>
          </a:prstGeom>
        </p:spPr>
      </p:pic>
      <p:sp>
        <p:nvSpPr>
          <p:cNvPr id="14" name="Content Placeholder 3"/>
          <p:cNvSpPr>
            <a:spLocks noGrp="1"/>
          </p:cNvSpPr>
          <p:nvPr>
            <p:ph type="body" sz="quarter" idx="13"/>
          </p:nvPr>
        </p:nvSpPr>
        <p:spPr>
          <a:xfrm>
            <a:off x="488896" y="2083470"/>
            <a:ext cx="4474990" cy="4512519"/>
          </a:xfrm>
          <a:prstGeom prst="rect">
            <a:avLst/>
          </a:prstGeom>
        </p:spPr>
        <p:txBody>
          <a:bodyPr/>
          <a:lstStyle/>
          <a:p>
            <a:pPr lvl="2"/>
            <a:r>
              <a:rPr lang="en-US" dirty="0"/>
              <a:t>Stimuli must be applied to the state model to cause a transition from one state to another.</a:t>
            </a:r>
          </a:p>
          <a:p>
            <a:pPr lvl="2"/>
            <a:r>
              <a:rPr lang="en-US" dirty="0"/>
              <a:t>Guard conditions can be applied to the transitions.</a:t>
            </a:r>
          </a:p>
          <a:p>
            <a:pPr lvl="2"/>
            <a:r>
              <a:rPr lang="en-US" dirty="0"/>
              <a:t>A state model may never end, but generally has a start and a finish point.</a:t>
            </a:r>
          </a:p>
          <a:p>
            <a:pPr lvl="1"/>
            <a:endParaRPr lang="en-US" sz="800" dirty="0" smtClean="0"/>
          </a:p>
          <a:p>
            <a:pPr lvl="1"/>
            <a:r>
              <a:rPr lang="en-US" b="1" dirty="0" smtClean="0"/>
              <a:t>TRANSITIONS</a:t>
            </a:r>
            <a:endParaRPr lang="en-US" b="1" dirty="0"/>
          </a:p>
          <a:p>
            <a:pPr lvl="2"/>
            <a:r>
              <a:rPr lang="en-US" dirty="0"/>
              <a:t>The transitions from one state to another are shown as solid lines with an open arrow pointing in the direction of the transition. </a:t>
            </a:r>
          </a:p>
          <a:p>
            <a:pPr lvl="2"/>
            <a:r>
              <a:rPr lang="en-US" dirty="0"/>
              <a:t>The transitions may occur because of an external stimulus applied to the state model, or because of a guard condition being met, or both.  The absence of a stimulus and/or guard is rare, and would imply that the object transitions immediately and for no reason.  This is generally a mistake, and transitions that have no stimulus or guard should be questioned.</a:t>
            </a:r>
          </a:p>
        </p:txBody>
      </p:sp>
      <p:sp>
        <p:nvSpPr>
          <p:cNvPr id="15" name="Content Placeholder 3"/>
          <p:cNvSpPr txBox="1">
            <a:spLocks/>
          </p:cNvSpPr>
          <p:nvPr/>
        </p:nvSpPr>
        <p:spPr>
          <a:xfrm>
            <a:off x="261257" y="943363"/>
            <a:ext cx="11438745" cy="5274558"/>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indent="0">
              <a:buFont typeface="Lucida Grande"/>
              <a:buNone/>
            </a:pPr>
            <a:r>
              <a:rPr lang="en-US" sz="2400" b="1" dirty="0" smtClean="0">
                <a:solidFill>
                  <a:srgbClr val="009FDB"/>
                </a:solidFill>
              </a:rPr>
              <a:t>Lifecycle of an Order</a:t>
            </a:r>
          </a:p>
          <a:p>
            <a:pPr lvl="2" indent="0">
              <a:buFont typeface="Lucida Grande"/>
              <a:buNone/>
            </a:pPr>
            <a:r>
              <a:rPr lang="en-US" dirty="0" smtClean="0"/>
              <a:t>This state diagram shows the lifecycle of an order in the system, and the stimuli that are needed to cause transitions.  It also shows the allowed transitions based on the business rules.</a:t>
            </a:r>
          </a:p>
          <a:p>
            <a:pPr lvl="2" indent="0">
              <a:buNone/>
            </a:pPr>
            <a:endParaRPr lang="en-US" dirty="0">
              <a:solidFill>
                <a:srgbClr val="009FDB"/>
              </a:solidFill>
            </a:endParaRPr>
          </a:p>
        </p:txBody>
      </p:sp>
      <p:sp>
        <p:nvSpPr>
          <p:cNvPr id="16" name="Oval 15" title="Section circle"/>
          <p:cNvSpPr/>
          <p:nvPr/>
        </p:nvSpPr>
        <p:spPr>
          <a:xfrm>
            <a:off x="95706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945474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8" name="Oval 17" title="Section circle"/>
          <p:cNvSpPr/>
          <p:nvPr/>
        </p:nvSpPr>
        <p:spPr>
          <a:xfrm>
            <a:off x="101453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029420"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9915120"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9799234"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968493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3" name="Oval 22"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52033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404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290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174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Oval 34" title="Section circle"/>
          <p:cNvSpPr/>
          <p:nvPr/>
        </p:nvSpPr>
        <p:spPr>
          <a:xfrm>
            <a:off x="83049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818909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7" name="Oval 36" title="Section circle"/>
          <p:cNvSpPr/>
          <p:nvPr/>
        </p:nvSpPr>
        <p:spPr>
          <a:xfrm>
            <a:off x="8879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8763771"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8649471"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8533585"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841928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2" name="Oval 41" title="Section circle"/>
          <p:cNvSpPr/>
          <p:nvPr/>
        </p:nvSpPr>
        <p:spPr>
          <a:xfrm>
            <a:off x="9338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224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9108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8993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7" name="Rectangle 46"/>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162781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58</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982614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04471675"/>
              </p:ext>
            </p:extLst>
          </p:nvPr>
        </p:nvGraphicFramePr>
        <p:xfrm>
          <a:off x="488897" y="1965325"/>
          <a:ext cx="11211106" cy="397764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UML diagrams cannot be drawn by hand.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UML diagrams are organized into two groups; structural and behavioral.</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 class diagram shows the operation of a class over time.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Use cases are a good tool for analysis of a business domain.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Activity diagrams show the state changes of an object over time.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Activity diagrams can show the interaction between multiple parties.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Activity diagrams are just like flow charts.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Activity diagrams can show asynchronous processes, events, and parallel processing.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Sequence diagrams show the interaction</a:t>
                      </a:r>
                      <a:r>
                        <a:rPr lang="en-US" baseline="0" dirty="0" smtClean="0"/>
                        <a:t> between multiple classes over time for the processing of one request.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State diagrams show the lifecycle of an entity or concept.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263054" y="1188039"/>
            <a:ext cx="1938672" cy="461665"/>
          </a:xfrm>
          <a:prstGeom prst="rect">
            <a:avLst/>
          </a:prstGeom>
          <a:noFill/>
        </p:spPr>
        <p:txBody>
          <a:bodyPr wrap="non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Essential UML</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61823" y="58879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468209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a:t>
            </a:fld>
            <a:r>
              <a:rPr lang="en-US" smtClean="0"/>
              <a:t> </a:t>
            </a:r>
            <a:endParaRPr lang="en-US" dirty="0"/>
          </a:p>
        </p:txBody>
      </p:sp>
      <p:sp>
        <p:nvSpPr>
          <p:cNvPr id="4" name="Title 3"/>
          <p:cNvSpPr>
            <a:spLocks noGrp="1"/>
          </p:cNvSpPr>
          <p:nvPr>
            <p:ph type="title"/>
          </p:nvPr>
        </p:nvSpPr>
        <p:spPr/>
        <p:txBody>
          <a:bodyPr/>
          <a:lstStyle/>
          <a:p>
            <a:r>
              <a:rPr lang="en-US" dirty="0" smtClean="0"/>
              <a:t>A Map of DDD</a:t>
            </a:r>
            <a:endParaRPr lang="en-US"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8332" y="319579"/>
            <a:ext cx="8817974" cy="6196942"/>
          </a:xfrm>
          <a:prstGeom prst="rect">
            <a:avLst/>
          </a:prstGeom>
        </p:spPr>
      </p:pic>
      <p:sp>
        <p:nvSpPr>
          <p:cNvPr id="6" name="Oval 5" title="Section circle"/>
          <p:cNvSpPr/>
          <p:nvPr/>
        </p:nvSpPr>
        <p:spPr>
          <a:xfrm>
            <a:off x="952300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 name="Oval 6" title="Section circle"/>
          <p:cNvSpPr/>
          <p:nvPr/>
        </p:nvSpPr>
        <p:spPr>
          <a:xfrm>
            <a:off x="9407115"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8" name="Oval 7" title="Section circle"/>
          <p:cNvSpPr/>
          <p:nvPr/>
        </p:nvSpPr>
        <p:spPr>
          <a:xfrm>
            <a:off x="100976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998179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986749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9751604"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963730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4" name="Oval 13"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32627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21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9" name="Oval 18"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6" name="Rectangle 25"/>
          <p:cNvSpPr/>
          <p:nvPr/>
        </p:nvSpPr>
        <p:spPr>
          <a:xfrm>
            <a:off x="9567453" y="6141324"/>
            <a:ext cx="1815611"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32826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Overview of DDD</a:t>
            </a:r>
          </a:p>
          <a:p>
            <a:r>
              <a:rPr lang="en-US" dirty="0">
                <a:solidFill>
                  <a:srgbClr val="959595"/>
                </a:solidFill>
              </a:rPr>
              <a:t>Essential UML</a:t>
            </a:r>
          </a:p>
          <a:p>
            <a:r>
              <a:rPr lang="en-US" sz="3200" b="1" i="1" u="sng" dirty="0" smtClean="0"/>
              <a:t>Bounded </a:t>
            </a:r>
            <a:r>
              <a:rPr lang="en-US" sz="3200" b="1" i="1" u="sng" dirty="0"/>
              <a:t>Contexts</a:t>
            </a:r>
          </a:p>
          <a:p>
            <a:r>
              <a:rPr lang="en-US" dirty="0" smtClean="0">
                <a:solidFill>
                  <a:srgbClr val="959595"/>
                </a:solidFill>
              </a:rPr>
              <a:t>Subdomains</a:t>
            </a:r>
          </a:p>
          <a:p>
            <a:r>
              <a:rPr lang="en-US" dirty="0">
                <a:solidFill>
                  <a:srgbClr val="959595"/>
                </a:solidFill>
              </a:rPr>
              <a:t>Context Mapping</a:t>
            </a:r>
          </a:p>
          <a:p>
            <a:r>
              <a:rPr lang="en-US" dirty="0">
                <a:solidFill>
                  <a:srgbClr val="959595"/>
                </a:solidFill>
              </a:rPr>
              <a:t>Aggregates</a:t>
            </a:r>
            <a:endParaRPr lang="en-US" dirty="0" smtClean="0">
              <a:solidFill>
                <a:srgbClr val="959595"/>
              </a:solidFill>
            </a:endParaRPr>
          </a:p>
          <a:p>
            <a:r>
              <a:rPr lang="en-US" dirty="0" smtClean="0">
                <a:solidFill>
                  <a:srgbClr val="959595"/>
                </a:solidFill>
              </a:rPr>
              <a:t>Events</a:t>
            </a: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
        <p:nvSpPr>
          <p:cNvPr id="4" name="Rectangle 3"/>
          <p:cNvSpPr/>
          <p:nvPr/>
        </p:nvSpPr>
        <p:spPr>
          <a:xfrm>
            <a:off x="5718557" y="1626685"/>
            <a:ext cx="3223658" cy="1754326"/>
          </a:xfrm>
          <a:prstGeom prst="rect">
            <a:avLst/>
          </a:prstGeom>
          <a:noFill/>
        </p:spPr>
        <p:txBody>
          <a:bodyPr wrap="square" lIns="91440" tIns="45720" rIns="91440" bIns="45720">
            <a:spAutoFit/>
          </a:bodyPr>
          <a:lstStyle/>
          <a:p>
            <a:pPr algn="ctr"/>
            <a:r>
              <a:rPr lang="en-US" sz="5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54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14566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61</a:t>
            </a:fld>
            <a:r>
              <a:rPr lang="en-US" smtClean="0"/>
              <a:t> </a:t>
            </a:r>
            <a:endParaRPr lang="en-US" dirty="0"/>
          </a:p>
        </p:txBody>
      </p:sp>
      <p:sp>
        <p:nvSpPr>
          <p:cNvPr id="4" name="Title 3"/>
          <p:cNvSpPr>
            <a:spLocks noGrp="1"/>
          </p:cNvSpPr>
          <p:nvPr>
            <p:ph type="title"/>
          </p:nvPr>
        </p:nvSpPr>
        <p:spPr/>
        <p:txBody>
          <a:bodyPr/>
          <a:lstStyle/>
          <a:p>
            <a:r>
              <a:rPr lang="en-US" dirty="0" smtClean="0"/>
              <a:t>Where are we?</a:t>
            </a:r>
            <a:endParaRPr lang="en-US"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8332" y="319579"/>
            <a:ext cx="8817974" cy="6196942"/>
          </a:xfrm>
          <a:prstGeom prst="rect">
            <a:avLst/>
          </a:prstGeom>
        </p:spPr>
      </p:pic>
      <p:sp>
        <p:nvSpPr>
          <p:cNvPr id="3" name="Rounded Rectangle 2"/>
          <p:cNvSpPr/>
          <p:nvPr/>
        </p:nvSpPr>
        <p:spPr>
          <a:xfrm>
            <a:off x="3511686" y="661785"/>
            <a:ext cx="3103123" cy="2277049"/>
          </a:xfrm>
          <a:prstGeom prst="roundRect">
            <a:avLst/>
          </a:prstGeom>
          <a:noFill/>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a:p>
        </p:txBody>
      </p:sp>
      <p:sp>
        <p:nvSpPr>
          <p:cNvPr id="6" name="Rectangle 5"/>
          <p:cNvSpPr/>
          <p:nvPr/>
        </p:nvSpPr>
        <p:spPr>
          <a:xfrm rot="5400000">
            <a:off x="9933540" y="4300052"/>
            <a:ext cx="322365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Oval 6" title="Section circle"/>
          <p:cNvSpPr/>
          <p:nvPr/>
        </p:nvSpPr>
        <p:spPr>
          <a:xfrm>
            <a:off x="115189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 name="Oval 7" title="Section circle"/>
          <p:cNvSpPr/>
          <p:nvPr/>
        </p:nvSpPr>
        <p:spPr>
          <a:xfrm>
            <a:off x="114030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12887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1172826"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2" name="Oval 11" title="Section circle"/>
          <p:cNvSpPr/>
          <p:nvPr/>
        </p:nvSpPr>
        <p:spPr>
          <a:xfrm>
            <a:off x="1105773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094184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Tree>
    <p:extLst>
      <p:ext uri="{BB962C8B-B14F-4D97-AF65-F5344CB8AC3E}">
        <p14:creationId xmlns:p14="http://schemas.microsoft.com/office/powerpoint/2010/main" val="13304199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62</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What is a context?</a:t>
            </a:r>
          </a:p>
          <a:p>
            <a:pPr lvl="1"/>
            <a:r>
              <a:rPr lang="en-US" dirty="0" smtClean="0"/>
              <a:t>A context is an environment or perspective where some concept has a specific meaning.</a:t>
            </a:r>
          </a:p>
          <a:p>
            <a:pPr lvl="1"/>
            <a:endParaRPr lang="en-US" dirty="0"/>
          </a:p>
          <a:p>
            <a:r>
              <a:rPr lang="en-US" dirty="0" smtClean="0"/>
              <a:t>What is a bounded context?</a:t>
            </a:r>
          </a:p>
          <a:p>
            <a:pPr lvl="1"/>
            <a:r>
              <a:rPr lang="en-US" dirty="0"/>
              <a:t>A bounded context is any context where all of the concepts within that context have exactly one meaning.</a:t>
            </a:r>
          </a:p>
          <a:p>
            <a:pPr lvl="2"/>
            <a:r>
              <a:rPr lang="en-US" dirty="0"/>
              <a:t>A single team should own and work on a bounded context.</a:t>
            </a:r>
          </a:p>
          <a:p>
            <a:pPr lvl="2"/>
            <a:r>
              <a:rPr lang="en-US" dirty="0"/>
              <a:t>One team may work on multiple bounded contexts.</a:t>
            </a:r>
          </a:p>
          <a:p>
            <a:pPr lvl="2"/>
            <a:r>
              <a:rPr lang="en-US" dirty="0"/>
              <a:t>A bounded context SHOULD NEVER be worked on by more than one team.</a:t>
            </a:r>
          </a:p>
          <a:p>
            <a:pPr lvl="2"/>
            <a:r>
              <a:rPr lang="en-US" dirty="0"/>
              <a:t>The bounds of a context provide categorization and separation of concepts.</a:t>
            </a:r>
          </a:p>
        </p:txBody>
      </p:sp>
      <p:sp>
        <p:nvSpPr>
          <p:cNvPr id="3" name="Title 2"/>
          <p:cNvSpPr>
            <a:spLocks noGrp="1"/>
          </p:cNvSpPr>
          <p:nvPr>
            <p:ph type="title"/>
          </p:nvPr>
        </p:nvSpPr>
        <p:spPr/>
        <p:txBody>
          <a:bodyPr/>
          <a:lstStyle/>
          <a:p>
            <a:r>
              <a:rPr lang="en-US" dirty="0" smtClean="0"/>
              <a:t>Bounded Context</a:t>
            </a:r>
            <a:endParaRPr lang="en-US" dirty="0"/>
          </a:p>
        </p:txBody>
      </p:sp>
      <p:sp>
        <p:nvSpPr>
          <p:cNvPr id="9" name="Oval 8" title="Section circle"/>
          <p:cNvSpPr/>
          <p:nvPr/>
        </p:nvSpPr>
        <p:spPr>
          <a:xfrm>
            <a:off x="115189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14030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12887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1172826"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05773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94184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Rectangle 14"/>
          <p:cNvSpPr/>
          <p:nvPr/>
        </p:nvSpPr>
        <p:spPr>
          <a:xfrm>
            <a:off x="8153954" y="6141324"/>
            <a:ext cx="3223658"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222671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63</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The UBIQUITOUS LANGUAGE</a:t>
            </a:r>
          </a:p>
          <a:p>
            <a:pPr lvl="1"/>
            <a:r>
              <a:rPr lang="en-US" dirty="0" smtClean="0"/>
              <a:t>This is the language describing the concepts inside the bounded context.</a:t>
            </a:r>
          </a:p>
          <a:p>
            <a:pPr lvl="2"/>
            <a:r>
              <a:rPr lang="en-US" dirty="0" smtClean="0"/>
              <a:t>Used by all team members to converse about the domain model.</a:t>
            </a:r>
          </a:p>
          <a:p>
            <a:pPr lvl="2"/>
            <a:r>
              <a:rPr lang="en-US" dirty="0" smtClean="0"/>
              <a:t>Used to implement the solution.</a:t>
            </a:r>
          </a:p>
          <a:p>
            <a:pPr lvl="2"/>
            <a:r>
              <a:rPr lang="en-US" dirty="0" smtClean="0"/>
              <a:t>Used to document the product.</a:t>
            </a:r>
          </a:p>
          <a:p>
            <a:pPr lvl="2"/>
            <a:r>
              <a:rPr lang="en-US" dirty="0" smtClean="0"/>
              <a:t>Used by users of the product.</a:t>
            </a:r>
          </a:p>
          <a:p>
            <a:pPr lvl="2"/>
            <a:r>
              <a:rPr lang="en-US" dirty="0" smtClean="0"/>
              <a:t>Used by SMEs to provide input about the product.</a:t>
            </a:r>
            <a:endParaRPr lang="en-US" dirty="0"/>
          </a:p>
        </p:txBody>
      </p:sp>
      <p:sp>
        <p:nvSpPr>
          <p:cNvPr id="3" name="Title 2"/>
          <p:cNvSpPr>
            <a:spLocks noGrp="1"/>
          </p:cNvSpPr>
          <p:nvPr>
            <p:ph type="title"/>
          </p:nvPr>
        </p:nvSpPr>
        <p:spPr/>
        <p:txBody>
          <a:bodyPr/>
          <a:lstStyle/>
          <a:p>
            <a:r>
              <a:rPr lang="en-US" dirty="0" smtClean="0"/>
              <a:t>Ubiquitous Language</a:t>
            </a:r>
            <a:endParaRPr lang="en-US" dirty="0"/>
          </a:p>
        </p:txBody>
      </p:sp>
      <p:sp>
        <p:nvSpPr>
          <p:cNvPr id="9" name="Oval 8" title="Section circle"/>
          <p:cNvSpPr/>
          <p:nvPr/>
        </p:nvSpPr>
        <p:spPr>
          <a:xfrm>
            <a:off x="115189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14030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12887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117282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05773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94184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Rectangle 14"/>
          <p:cNvSpPr/>
          <p:nvPr/>
        </p:nvSpPr>
        <p:spPr>
          <a:xfrm>
            <a:off x="6847367" y="6125191"/>
            <a:ext cx="4485795"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781444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64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Rigor</a:t>
            </a:r>
          </a:p>
          <a:p>
            <a:pPr lvl="1"/>
            <a:r>
              <a:rPr lang="en-US" dirty="0" smtClean="0"/>
              <a:t>The same meaning of a concept applies everywhere inside the context.</a:t>
            </a:r>
          </a:p>
          <a:p>
            <a:pPr lvl="2"/>
            <a:r>
              <a:rPr lang="en-US" dirty="0"/>
              <a:t>The definition of a concept must be maintained, documented, challenged, and checked .</a:t>
            </a:r>
          </a:p>
          <a:p>
            <a:pPr lvl="2"/>
            <a:r>
              <a:rPr lang="en-US" dirty="0"/>
              <a:t>The definition is rigid and thorough, leaving nothing to the imagination.</a:t>
            </a:r>
          </a:p>
          <a:p>
            <a:pPr lvl="2"/>
            <a:r>
              <a:rPr lang="en-US" dirty="0"/>
              <a:t>The definition of a concept must include everything that is needed within that </a:t>
            </a:r>
            <a:r>
              <a:rPr lang="en-US" dirty="0" smtClean="0"/>
              <a:t>context.</a:t>
            </a:r>
          </a:p>
          <a:p>
            <a:pPr lvl="3"/>
            <a:r>
              <a:rPr lang="en-US" dirty="0" smtClean="0"/>
              <a:t>Leave nothing to interpretation or guesswork</a:t>
            </a:r>
          </a:p>
          <a:p>
            <a:pPr lvl="3"/>
            <a:r>
              <a:rPr lang="en-US" dirty="0" smtClean="0"/>
              <a:t>Do not include concepts that are not part of the context</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The Ubiquitous Language</a:t>
            </a:r>
            <a:endParaRPr lang="en-US" dirty="0"/>
          </a:p>
        </p:txBody>
      </p:sp>
      <p:sp>
        <p:nvSpPr>
          <p:cNvPr id="9" name="Oval 8" title="Section circle"/>
          <p:cNvSpPr/>
          <p:nvPr/>
        </p:nvSpPr>
        <p:spPr>
          <a:xfrm>
            <a:off x="115189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14030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12887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117282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05773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94184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Rectangle 14"/>
          <p:cNvSpPr/>
          <p:nvPr/>
        </p:nvSpPr>
        <p:spPr>
          <a:xfrm>
            <a:off x="6910427" y="6165041"/>
            <a:ext cx="4485795"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546506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65</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normAutofit lnSpcReduction="10000"/>
          </a:bodyPr>
          <a:lstStyle/>
          <a:p>
            <a:r>
              <a:rPr lang="en-US" dirty="0" smtClean="0"/>
              <a:t>Challenge if a concept “fits” in the context.</a:t>
            </a:r>
          </a:p>
          <a:p>
            <a:pPr lvl="1"/>
            <a:r>
              <a:rPr lang="en-US" dirty="0" smtClean="0"/>
              <a:t>Ask yourself if a new concept fits within the ubiquitous (common) language of the context.</a:t>
            </a:r>
          </a:p>
          <a:p>
            <a:pPr lvl="2"/>
            <a:r>
              <a:rPr lang="en-US" dirty="0" smtClean="0"/>
              <a:t>Is it part of this context?</a:t>
            </a:r>
          </a:p>
          <a:p>
            <a:pPr lvl="2"/>
            <a:r>
              <a:rPr lang="en-US" dirty="0" smtClean="0"/>
              <a:t>Does it fit in the ubiquitous language of the context?</a:t>
            </a:r>
          </a:p>
          <a:p>
            <a:pPr lvl="2"/>
            <a:endParaRPr lang="en-US" dirty="0"/>
          </a:p>
          <a:p>
            <a:r>
              <a:rPr lang="en-US" dirty="0" smtClean="0"/>
              <a:t>Concepts may be referenced from another context.</a:t>
            </a:r>
          </a:p>
          <a:p>
            <a:pPr lvl="1"/>
            <a:r>
              <a:rPr lang="en-US" dirty="0"/>
              <a:t>Sometimes a concept exists in another context and is referenced in your context.</a:t>
            </a:r>
          </a:p>
          <a:p>
            <a:pPr lvl="2"/>
            <a:r>
              <a:rPr lang="en-US" dirty="0"/>
              <a:t>Use context mapping to associate concepts across contexts.</a:t>
            </a:r>
          </a:p>
          <a:p>
            <a:pPr lvl="1"/>
            <a:endParaRPr lang="en-US" dirty="0" smtClean="0"/>
          </a:p>
          <a:p>
            <a:r>
              <a:rPr lang="en-US" dirty="0" smtClean="0"/>
              <a:t>Scope the concept.</a:t>
            </a:r>
          </a:p>
          <a:p>
            <a:pPr lvl="1"/>
            <a:r>
              <a:rPr lang="en-US" dirty="0"/>
              <a:t>Sometimes the concept may be in context but you want to defer the implementation.</a:t>
            </a:r>
          </a:p>
          <a:p>
            <a:pPr lvl="2"/>
            <a:r>
              <a:rPr lang="en-US" dirty="0"/>
              <a:t>Concepts can be scoped, or phased in, over time ID desired and needed.</a:t>
            </a:r>
          </a:p>
          <a:p>
            <a:pPr lvl="1"/>
            <a:endParaRPr lang="en-US" dirty="0" smtClean="0"/>
          </a:p>
          <a:p>
            <a:r>
              <a:rPr lang="en-US" dirty="0" smtClean="0"/>
              <a:t>Refine the Context.</a:t>
            </a:r>
          </a:p>
          <a:p>
            <a:pPr lvl="1"/>
            <a:r>
              <a:rPr lang="en-US" dirty="0"/>
              <a:t>Over time, the models and ubiquitous language can be refined and </a:t>
            </a:r>
            <a:r>
              <a:rPr lang="en-US" dirty="0" smtClean="0"/>
              <a:t>improved.</a:t>
            </a:r>
            <a:endParaRPr lang="en-US" dirty="0"/>
          </a:p>
          <a:p>
            <a:endParaRPr lang="en-US" dirty="0" smtClean="0"/>
          </a:p>
        </p:txBody>
      </p:sp>
      <p:sp>
        <p:nvSpPr>
          <p:cNvPr id="3" name="Title 2"/>
          <p:cNvSpPr>
            <a:spLocks noGrp="1"/>
          </p:cNvSpPr>
          <p:nvPr>
            <p:ph type="title"/>
          </p:nvPr>
        </p:nvSpPr>
        <p:spPr/>
        <p:txBody>
          <a:bodyPr/>
          <a:lstStyle/>
          <a:p>
            <a:r>
              <a:rPr lang="en-US" dirty="0" smtClean="0"/>
              <a:t>Challenge and Refine</a:t>
            </a:r>
            <a:endParaRPr lang="en-US" dirty="0"/>
          </a:p>
        </p:txBody>
      </p:sp>
      <p:sp>
        <p:nvSpPr>
          <p:cNvPr id="9" name="Oval 8" title="Section circle"/>
          <p:cNvSpPr/>
          <p:nvPr/>
        </p:nvSpPr>
        <p:spPr>
          <a:xfrm>
            <a:off x="115189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14030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12887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117282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05773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94184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Rectangle 14"/>
          <p:cNvSpPr/>
          <p:nvPr/>
        </p:nvSpPr>
        <p:spPr>
          <a:xfrm>
            <a:off x="5286703" y="6160661"/>
            <a:ext cx="6099010"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69347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66</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Scenarios </a:t>
            </a:r>
          </a:p>
          <a:p>
            <a:pPr lvl="1"/>
            <a:r>
              <a:rPr lang="en-US" dirty="0" smtClean="0"/>
              <a:t>It </a:t>
            </a:r>
            <a:r>
              <a:rPr lang="en-US" dirty="0"/>
              <a:t>is important, especially in the early stages of scenario discussions, that the analysis be kept to an absolute minimum. </a:t>
            </a:r>
          </a:p>
          <a:p>
            <a:pPr lvl="2"/>
            <a:r>
              <a:rPr lang="en-US" dirty="0" smtClean="0"/>
              <a:t>Use scenarios to explore the ways the system is used.</a:t>
            </a:r>
          </a:p>
          <a:p>
            <a:pPr lvl="2"/>
            <a:r>
              <a:rPr lang="en-US" dirty="0" smtClean="0"/>
              <a:t>UML can be very helpful in documenting the scenarios.</a:t>
            </a:r>
          </a:p>
          <a:p>
            <a:pPr lvl="3"/>
            <a:r>
              <a:rPr lang="en-US" dirty="0" smtClean="0"/>
              <a:t>Use cases can document the business activities.</a:t>
            </a:r>
          </a:p>
          <a:p>
            <a:pPr lvl="3"/>
            <a:r>
              <a:rPr lang="en-US" dirty="0" smtClean="0"/>
              <a:t>Activity </a:t>
            </a:r>
            <a:r>
              <a:rPr lang="en-US" dirty="0"/>
              <a:t>diagrams can document the </a:t>
            </a:r>
            <a:r>
              <a:rPr lang="en-US" dirty="0" smtClean="0"/>
              <a:t>processes.</a:t>
            </a:r>
          </a:p>
          <a:p>
            <a:pPr lvl="3"/>
            <a:r>
              <a:rPr lang="en-US" dirty="0" smtClean="0"/>
              <a:t>State </a:t>
            </a:r>
            <a:r>
              <a:rPr lang="en-US" dirty="0"/>
              <a:t>diagrams can capture </a:t>
            </a:r>
            <a:r>
              <a:rPr lang="en-US" dirty="0" smtClean="0"/>
              <a:t>lifecycles.</a:t>
            </a:r>
          </a:p>
          <a:p>
            <a:pPr lvl="3"/>
            <a:r>
              <a:rPr lang="en-US" dirty="0" smtClean="0"/>
              <a:t>Class </a:t>
            </a:r>
            <a:r>
              <a:rPr lang="en-US" dirty="0"/>
              <a:t>diagrams can be used to define the aggregates and the </a:t>
            </a:r>
            <a:r>
              <a:rPr lang="en-US" dirty="0" smtClean="0"/>
              <a:t>entities.</a:t>
            </a:r>
          </a:p>
          <a:p>
            <a:pPr lvl="1"/>
            <a:endParaRPr lang="en-US" dirty="0"/>
          </a:p>
          <a:p>
            <a:pPr lvl="1"/>
            <a:r>
              <a:rPr lang="en-US" dirty="0" smtClean="0"/>
              <a:t>Scenarios:</a:t>
            </a:r>
          </a:p>
          <a:p>
            <a:pPr lvl="2"/>
            <a:r>
              <a:rPr lang="en-US" dirty="0" smtClean="0"/>
              <a:t>Define the business activities. </a:t>
            </a:r>
          </a:p>
          <a:p>
            <a:pPr lvl="2"/>
            <a:r>
              <a:rPr lang="en-US" dirty="0" smtClean="0"/>
              <a:t>Specify a specific use case for a specific user (actor).</a:t>
            </a:r>
          </a:p>
          <a:p>
            <a:pPr lvl="2"/>
            <a:r>
              <a:rPr lang="en-US" dirty="0" smtClean="0"/>
              <a:t>May identify business rules and constraints.</a:t>
            </a:r>
          </a:p>
          <a:p>
            <a:pPr lvl="2"/>
            <a:r>
              <a:rPr lang="en-US" dirty="0" smtClean="0"/>
              <a:t>Usually identify acceptance criteria.</a:t>
            </a:r>
          </a:p>
          <a:p>
            <a:pPr lvl="2"/>
            <a:endParaRPr lang="en-US" dirty="0"/>
          </a:p>
        </p:txBody>
      </p:sp>
      <p:sp>
        <p:nvSpPr>
          <p:cNvPr id="3" name="Title 2"/>
          <p:cNvSpPr>
            <a:spLocks noGrp="1"/>
          </p:cNvSpPr>
          <p:nvPr>
            <p:ph type="title"/>
          </p:nvPr>
        </p:nvSpPr>
        <p:spPr/>
        <p:txBody>
          <a:bodyPr/>
          <a:lstStyle/>
          <a:p>
            <a:r>
              <a:rPr lang="en-US" dirty="0" smtClean="0"/>
              <a:t>Use Scenarios</a:t>
            </a:r>
            <a:endParaRPr lang="en-US" dirty="0"/>
          </a:p>
        </p:txBody>
      </p:sp>
      <p:sp>
        <p:nvSpPr>
          <p:cNvPr id="9" name="Oval 8" title="Section circle"/>
          <p:cNvSpPr/>
          <p:nvPr/>
        </p:nvSpPr>
        <p:spPr>
          <a:xfrm>
            <a:off x="11518900"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1403012"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128871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1172826"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057732"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941844"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Rectangle 14"/>
          <p:cNvSpPr/>
          <p:nvPr/>
        </p:nvSpPr>
        <p:spPr>
          <a:xfrm>
            <a:off x="8991600" y="6137891"/>
            <a:ext cx="235426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6164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67</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3234305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74925993"/>
              </p:ext>
            </p:extLst>
          </p:nvPr>
        </p:nvGraphicFramePr>
        <p:xfrm>
          <a:off x="488897" y="1939925"/>
          <a:ext cx="11211106" cy="276352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All</a:t>
                      </a:r>
                      <a:r>
                        <a:rPr lang="en-US" baseline="0" dirty="0" smtClean="0"/>
                        <a:t> entities, aggregates, and language used in a bounded context have exactly one, and only one, definition.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0" dirty="0" smtClean="0"/>
                        <a:t>True/False</a:t>
                      </a:r>
                      <a:endParaRPr lang="en-US"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Multiple teams should work on one bounded context.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0" dirty="0" smtClean="0"/>
                        <a:t>True/False</a:t>
                      </a:r>
                      <a:endParaRPr lang="en-US"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Each bounded context has its own ubiquitous language.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0" dirty="0" smtClean="0"/>
                        <a:t>True/False</a:t>
                      </a:r>
                      <a:endParaRPr lang="en-US"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Once defined, the aggregates, entities, and the ubiquitous language of a bounded context is fixed and never changes.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0" dirty="0" smtClean="0"/>
                        <a:t>True/False</a:t>
                      </a:r>
                      <a:endParaRPr lang="en-US"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Scenarios are a useful way to define the bounded context.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0" dirty="0" smtClean="0"/>
                        <a:t>True/False</a:t>
                      </a:r>
                      <a:endParaRPr lang="en-US"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Scenarios can be described using use case and activity diagrams.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i="0" dirty="0" smtClean="0"/>
                        <a:t>True/False</a:t>
                      </a:r>
                      <a:endParaRPr lang="en-US"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3995708" y="1200739"/>
            <a:ext cx="2473370" cy="461665"/>
          </a:xfrm>
          <a:prstGeom prst="rect">
            <a:avLst/>
          </a:prstGeom>
          <a:noFill/>
        </p:spPr>
        <p:txBody>
          <a:bodyPr wrap="non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Bounded Contexts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40804" y="627256"/>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6898887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Overview of DDD</a:t>
            </a:r>
          </a:p>
          <a:p>
            <a:r>
              <a:rPr lang="en-US" dirty="0">
                <a:solidFill>
                  <a:srgbClr val="959595"/>
                </a:solidFill>
              </a:rPr>
              <a:t>Essential UML</a:t>
            </a:r>
          </a:p>
          <a:p>
            <a:r>
              <a:rPr lang="en-US" dirty="0" smtClean="0">
                <a:solidFill>
                  <a:srgbClr val="959595"/>
                </a:solidFill>
              </a:rPr>
              <a:t>Bounded </a:t>
            </a:r>
            <a:r>
              <a:rPr lang="en-US" dirty="0">
                <a:solidFill>
                  <a:srgbClr val="959595"/>
                </a:solidFill>
              </a:rPr>
              <a:t>Contexts</a:t>
            </a:r>
          </a:p>
          <a:p>
            <a:r>
              <a:rPr lang="en-US" sz="3200" b="1" i="1" u="sng" dirty="0" smtClean="0"/>
              <a:t>Subdomains</a:t>
            </a:r>
            <a:endParaRPr lang="en-US" sz="3200" b="1" i="1" u="sng" dirty="0"/>
          </a:p>
          <a:p>
            <a:r>
              <a:rPr lang="en-US" dirty="0">
                <a:solidFill>
                  <a:srgbClr val="959595"/>
                </a:solidFill>
              </a:rPr>
              <a:t>Context Mapping</a:t>
            </a:r>
          </a:p>
          <a:p>
            <a:r>
              <a:rPr lang="en-US" dirty="0">
                <a:solidFill>
                  <a:srgbClr val="959595"/>
                </a:solidFill>
              </a:rPr>
              <a:t>Aggregates</a:t>
            </a:r>
            <a:endParaRPr lang="en-US" dirty="0" smtClean="0">
              <a:solidFill>
                <a:srgbClr val="959595"/>
              </a:solidFill>
            </a:endParaRPr>
          </a:p>
          <a:p>
            <a:r>
              <a:rPr lang="en-US" dirty="0" smtClean="0">
                <a:solidFill>
                  <a:srgbClr val="959595"/>
                </a:solidFill>
              </a:rPr>
              <a:t>Events</a:t>
            </a: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
        <p:nvSpPr>
          <p:cNvPr id="4" name="Rectangle 3"/>
          <p:cNvSpPr/>
          <p:nvPr/>
        </p:nvSpPr>
        <p:spPr>
          <a:xfrm>
            <a:off x="5127653" y="2161613"/>
            <a:ext cx="4224597" cy="923330"/>
          </a:xfrm>
          <a:prstGeom prst="rect">
            <a:avLst/>
          </a:prstGeom>
          <a:noFill/>
        </p:spPr>
        <p:txBody>
          <a:bodyPr wrap="square" lIns="91440" tIns="45720" rIns="91440" bIns="45720">
            <a:spAutoFit/>
          </a:bodyPr>
          <a:lstStyle/>
          <a:p>
            <a:pPr algn="ctr"/>
            <a:r>
              <a:rPr lang="en-US" sz="5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Subdomains</a:t>
            </a:r>
            <a:endParaRPr lang="en-US" sz="54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54828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endParaRPr lang="en-US" dirty="0" smtClean="0"/>
          </a:p>
          <a:p>
            <a:r>
              <a:rPr lang="en-US" dirty="0" smtClean="0"/>
              <a:t>A Technique for Rapid Learning: </a:t>
            </a:r>
            <a:r>
              <a:rPr lang="en-US" b="1" dirty="0" smtClean="0"/>
              <a:t>Domain-Driven Design/DDD</a:t>
            </a:r>
          </a:p>
          <a:p>
            <a:pPr lvl="2"/>
            <a:r>
              <a:rPr lang="en-US" dirty="0" smtClean="0"/>
              <a:t>DDD is a technique to allow for rapid learning, discovery, and description so that the analysts, developers, and the subject matter experts share a common representation and vocabulary. </a:t>
            </a:r>
          </a:p>
          <a:p>
            <a:pPr marL="514350" lvl="2" indent="-285750">
              <a:buFont typeface="Arial" panose="020B0604020202020204" pitchFamily="34" charset="0"/>
              <a:buChar char="•"/>
            </a:pPr>
            <a:r>
              <a:rPr lang="en-US" dirty="0" smtClean="0"/>
              <a:t>Subject </a:t>
            </a:r>
            <a:r>
              <a:rPr lang="en-US" dirty="0"/>
              <a:t>matter experts are not programmers.</a:t>
            </a:r>
          </a:p>
          <a:p>
            <a:pPr marL="514350" lvl="2" indent="-285750">
              <a:buFont typeface="Arial" panose="020B0604020202020204" pitchFamily="34" charset="0"/>
              <a:buChar char="•"/>
            </a:pPr>
            <a:r>
              <a:rPr lang="en-US" dirty="0"/>
              <a:t>Programmers are not subject matter </a:t>
            </a:r>
            <a:r>
              <a:rPr lang="en-US" dirty="0" smtClean="0"/>
              <a:t>experts.</a:t>
            </a:r>
          </a:p>
          <a:p>
            <a:pPr marL="514350" lvl="2" indent="-285750">
              <a:buFont typeface="Arial" panose="020B0604020202020204" pitchFamily="34" charset="0"/>
              <a:buChar char="•"/>
            </a:pPr>
            <a:endParaRPr lang="en-US" dirty="0" smtClean="0"/>
          </a:p>
          <a:p>
            <a:pPr lvl="2"/>
            <a:r>
              <a:rPr lang="en-US" dirty="0" smtClean="0"/>
              <a:t>DDD </a:t>
            </a:r>
            <a:r>
              <a:rPr lang="en-US" dirty="0"/>
              <a:t>helps fill the gap in knowledge and understanding in both </a:t>
            </a:r>
            <a:r>
              <a:rPr lang="en-US" dirty="0" smtClean="0"/>
              <a:t>directions.</a:t>
            </a:r>
            <a:endParaRPr lang="en-US" dirty="0"/>
          </a:p>
          <a:p>
            <a:pPr lvl="3">
              <a:buFont typeface="Arial" panose="020B0604020202020204" pitchFamily="34" charset="0"/>
              <a:buChar char="•"/>
            </a:pPr>
            <a:r>
              <a:rPr lang="en-US" dirty="0"/>
              <a:t>It helps developers understand the business </a:t>
            </a:r>
            <a:r>
              <a:rPr lang="en-US" dirty="0" smtClean="0"/>
              <a:t>domain.</a:t>
            </a:r>
          </a:p>
          <a:p>
            <a:pPr lvl="3">
              <a:buFont typeface="Arial" panose="020B0604020202020204" pitchFamily="34" charset="0"/>
              <a:buChar char="•"/>
            </a:pPr>
            <a:r>
              <a:rPr lang="en-US" dirty="0" smtClean="0"/>
              <a:t>It </a:t>
            </a:r>
            <a:r>
              <a:rPr lang="en-US" dirty="0"/>
              <a:t>helps the subject matter experts understand and validate the </a:t>
            </a:r>
            <a:r>
              <a:rPr lang="en-US" dirty="0" smtClean="0"/>
              <a:t>design.</a:t>
            </a:r>
          </a:p>
          <a:p>
            <a:pPr lvl="2"/>
            <a:endParaRPr lang="en-US" dirty="0"/>
          </a:p>
        </p:txBody>
      </p:sp>
      <p:sp>
        <p:nvSpPr>
          <p:cNvPr id="3" name="Title 2"/>
          <p:cNvSpPr>
            <a:spLocks noGrp="1"/>
          </p:cNvSpPr>
          <p:nvPr>
            <p:ph type="title"/>
          </p:nvPr>
        </p:nvSpPr>
        <p:spPr>
          <a:xfrm>
            <a:off x="488896" y="745361"/>
            <a:ext cx="10953895" cy="342206"/>
          </a:xfrm>
        </p:spPr>
        <p:txBody>
          <a:bodyPr/>
          <a:lstStyle/>
          <a:p>
            <a:r>
              <a:rPr lang="en-US" dirty="0" smtClean="0"/>
              <a:t>What is DDD?</a:t>
            </a:r>
            <a:endParaRPr lang="en-US" dirty="0"/>
          </a:p>
        </p:txBody>
      </p:sp>
      <p:sp>
        <p:nvSpPr>
          <p:cNvPr id="39" name="Oval 38"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407115"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1" name="Oval 40" title="Section circle"/>
          <p:cNvSpPr/>
          <p:nvPr/>
        </p:nvSpPr>
        <p:spPr>
          <a:xfrm>
            <a:off x="100976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98179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986749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9751604"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963730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6" name="Oval 45"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32627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021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51" name="Oval 50"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5" name="Oval 54"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6" name="Oval 55"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7" name="Oval 56"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Rectangle 2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806363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70</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 subdomain is an arbitrary sub-division of your overall business domain.</a:t>
            </a:r>
          </a:p>
          <a:p>
            <a:pPr lvl="2"/>
            <a:r>
              <a:rPr lang="en-US" dirty="0" smtClean="0"/>
              <a:t>Many business are too complex to manage as a whole.</a:t>
            </a:r>
          </a:p>
          <a:p>
            <a:pPr lvl="2"/>
            <a:r>
              <a:rPr lang="en-US" dirty="0" smtClean="0"/>
              <a:t>Subdomains </a:t>
            </a:r>
            <a:r>
              <a:rPr lang="en-US" dirty="0"/>
              <a:t>allow you to focus on specific areas of the business.</a:t>
            </a:r>
          </a:p>
          <a:p>
            <a:pPr lvl="2"/>
            <a:r>
              <a:rPr lang="en-US" dirty="0" smtClean="0"/>
              <a:t>Subdomains </a:t>
            </a:r>
            <a:r>
              <a:rPr lang="en-US" dirty="0"/>
              <a:t>are usually chosen around clear, logical sub-divisions of your business.</a:t>
            </a:r>
          </a:p>
          <a:p>
            <a:pPr lvl="2"/>
            <a:r>
              <a:rPr lang="en-US" dirty="0"/>
              <a:t>A project usually only concerns itself with one </a:t>
            </a:r>
            <a:r>
              <a:rPr lang="en-US" dirty="0" smtClean="0"/>
              <a:t>subdomain.</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What is a Subdomain?</a:t>
            </a:r>
            <a:endParaRPr lang="en-US" dirty="0"/>
          </a:p>
        </p:txBody>
      </p:sp>
      <p:sp>
        <p:nvSpPr>
          <p:cNvPr id="10" name="Oval 9" title="Section circle"/>
          <p:cNvSpPr/>
          <p:nvPr/>
        </p:nvSpPr>
        <p:spPr>
          <a:xfrm>
            <a:off x="1151860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1" name="Oval 10" title="Section circle"/>
          <p:cNvSpPr/>
          <p:nvPr/>
        </p:nvSpPr>
        <p:spPr>
          <a:xfrm>
            <a:off x="1140271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2" name="Oval 11" title="Section circle"/>
          <p:cNvSpPr/>
          <p:nvPr/>
        </p:nvSpPr>
        <p:spPr>
          <a:xfrm>
            <a:off x="1128841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172529" y="279400"/>
            <a:ext cx="90487"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4" name="Rectangle 13"/>
          <p:cNvSpPr/>
          <p:nvPr/>
        </p:nvSpPr>
        <p:spPr>
          <a:xfrm>
            <a:off x="8991600" y="6158911"/>
            <a:ext cx="235426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Subdomains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45424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71</a:t>
            </a:fld>
            <a:r>
              <a:rPr lang="en-US" smtClean="0"/>
              <a:t> </a:t>
            </a:r>
            <a:endParaRPr lang="en-US" dirty="0"/>
          </a:p>
        </p:txBody>
      </p:sp>
      <p:sp>
        <p:nvSpPr>
          <p:cNvPr id="4" name="Content Placeholder 3"/>
          <p:cNvSpPr>
            <a:spLocks noGrp="1"/>
          </p:cNvSpPr>
          <p:nvPr>
            <p:ph type="body" sz="quarter" idx="13"/>
          </p:nvPr>
        </p:nvSpPr>
        <p:spPr>
          <a:xfrm>
            <a:off x="488897" y="1010872"/>
            <a:ext cx="11211106" cy="1329055"/>
          </a:xfrm>
          <a:prstGeom prst="rect">
            <a:avLst/>
          </a:prstGeom>
        </p:spPr>
        <p:txBody>
          <a:bodyPr/>
          <a:lstStyle/>
          <a:p>
            <a:r>
              <a:rPr lang="en-US" dirty="0" smtClean="0"/>
              <a:t>SUBDOMAINS – Three Types</a:t>
            </a:r>
          </a:p>
          <a:p>
            <a:pPr lvl="2"/>
            <a:r>
              <a:rPr lang="en-US" dirty="0" smtClean="0">
                <a:solidFill>
                  <a:prstClr val="black"/>
                </a:solidFill>
                <a:cs typeface="+mn-cs"/>
              </a:rPr>
              <a:t>Not </a:t>
            </a:r>
            <a:r>
              <a:rPr lang="en-US" dirty="0">
                <a:solidFill>
                  <a:prstClr val="black"/>
                </a:solidFill>
                <a:cs typeface="+mn-cs"/>
              </a:rPr>
              <a:t>every </a:t>
            </a:r>
            <a:r>
              <a:rPr lang="en-US" dirty="0" smtClean="0">
                <a:solidFill>
                  <a:prstClr val="black"/>
                </a:solidFill>
                <a:cs typeface="+mn-cs"/>
              </a:rPr>
              <a:t>subdomain </a:t>
            </a:r>
            <a:r>
              <a:rPr lang="en-US" dirty="0">
                <a:solidFill>
                  <a:prstClr val="black"/>
                </a:solidFill>
                <a:cs typeface="+mn-cs"/>
              </a:rPr>
              <a:t>is part of your business core.  </a:t>
            </a:r>
            <a:endParaRPr lang="en-US" dirty="0" smtClean="0">
              <a:solidFill>
                <a:prstClr val="black"/>
              </a:solidFill>
              <a:cs typeface="+mn-cs"/>
            </a:endParaRPr>
          </a:p>
          <a:p>
            <a:pPr lvl="2"/>
            <a:r>
              <a:rPr lang="en-US" dirty="0" smtClean="0">
                <a:solidFill>
                  <a:prstClr val="black"/>
                </a:solidFill>
                <a:cs typeface="+mn-cs"/>
              </a:rPr>
              <a:t>There </a:t>
            </a:r>
            <a:r>
              <a:rPr lang="en-US" dirty="0">
                <a:solidFill>
                  <a:prstClr val="black"/>
                </a:solidFill>
                <a:cs typeface="+mn-cs"/>
              </a:rPr>
              <a:t>are always </a:t>
            </a:r>
            <a:r>
              <a:rPr lang="en-US" dirty="0" smtClean="0">
                <a:solidFill>
                  <a:prstClr val="black"/>
                </a:solidFill>
                <a:cs typeface="+mn-cs"/>
              </a:rPr>
              <a:t>subdomains </a:t>
            </a:r>
            <a:r>
              <a:rPr lang="en-US" dirty="0">
                <a:solidFill>
                  <a:prstClr val="black"/>
                </a:solidFill>
                <a:cs typeface="+mn-cs"/>
              </a:rPr>
              <a:t>that are either needed by your core domains to be successful (a supporting </a:t>
            </a:r>
            <a:r>
              <a:rPr lang="en-US" dirty="0" smtClean="0">
                <a:solidFill>
                  <a:prstClr val="black"/>
                </a:solidFill>
                <a:cs typeface="+mn-cs"/>
              </a:rPr>
              <a:t>subdomain), </a:t>
            </a:r>
            <a:r>
              <a:rPr lang="en-US" dirty="0">
                <a:solidFill>
                  <a:prstClr val="black"/>
                </a:solidFill>
                <a:cs typeface="+mn-cs"/>
              </a:rPr>
              <a:t>or desired or necessary to operate the business, but which are not differentiators and therefore not part of your core (generic </a:t>
            </a:r>
            <a:r>
              <a:rPr lang="en-US" dirty="0" smtClean="0">
                <a:solidFill>
                  <a:prstClr val="black"/>
                </a:solidFill>
                <a:cs typeface="+mn-cs"/>
              </a:rPr>
              <a:t>subdomain). </a:t>
            </a:r>
            <a:endParaRPr lang="en-US" dirty="0" smtClean="0">
              <a:solidFill>
                <a:schemeClr val="tx2"/>
              </a:solidFill>
            </a:endParaRPr>
          </a:p>
        </p:txBody>
      </p:sp>
      <p:sp>
        <p:nvSpPr>
          <p:cNvPr id="3" name="Title 2"/>
          <p:cNvSpPr>
            <a:spLocks noGrp="1"/>
          </p:cNvSpPr>
          <p:nvPr>
            <p:ph type="title"/>
          </p:nvPr>
        </p:nvSpPr>
        <p:spPr/>
        <p:txBody>
          <a:bodyPr/>
          <a:lstStyle/>
          <a:p>
            <a:r>
              <a:rPr lang="en-US" dirty="0" smtClean="0"/>
              <a:t>Types of Subdomains</a:t>
            </a:r>
            <a:endParaRPr lang="en-US" dirty="0"/>
          </a:p>
        </p:txBody>
      </p:sp>
      <p:sp>
        <p:nvSpPr>
          <p:cNvPr id="9" name="Content Placeholder 3"/>
          <p:cNvSpPr txBox="1">
            <a:spLocks/>
          </p:cNvSpPr>
          <p:nvPr/>
        </p:nvSpPr>
        <p:spPr>
          <a:xfrm>
            <a:off x="2246811" y="2329103"/>
            <a:ext cx="6858000" cy="4157501"/>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spcAft>
                <a:spcPts val="400"/>
              </a:spcAft>
            </a:pPr>
            <a:r>
              <a:rPr lang="en-US" b="1" dirty="0" smtClean="0"/>
              <a:t>Core Domain - </a:t>
            </a:r>
            <a:r>
              <a:rPr lang="en-US" dirty="0" smtClean="0"/>
              <a:t>Typically, the core domain is where you will want to focus most of your assets and investment, and achieve a deep learning and understanding of the domain. </a:t>
            </a:r>
          </a:p>
          <a:p>
            <a:pPr lvl="3">
              <a:spcAft>
                <a:spcPts val="0"/>
              </a:spcAft>
              <a:buFont typeface="Arial" panose="020B0604020202020204" pitchFamily="34" charset="0"/>
              <a:buChar char="•"/>
            </a:pPr>
            <a:r>
              <a:rPr lang="en-US" dirty="0" smtClean="0"/>
              <a:t>Strategic investment</a:t>
            </a:r>
          </a:p>
          <a:p>
            <a:pPr lvl="3">
              <a:spcAft>
                <a:spcPts val="0"/>
              </a:spcAft>
              <a:buFont typeface="Arial" panose="020B0604020202020204" pitchFamily="34" charset="0"/>
              <a:buChar char="•"/>
            </a:pPr>
            <a:r>
              <a:rPr lang="en-US" dirty="0" smtClean="0"/>
              <a:t>Competitive advantage</a:t>
            </a:r>
          </a:p>
          <a:p>
            <a:pPr lvl="3">
              <a:spcAft>
                <a:spcPts val="0"/>
              </a:spcAft>
              <a:buFont typeface="Arial" panose="020B0604020202020204" pitchFamily="34" charset="0"/>
              <a:buChar char="•"/>
            </a:pPr>
            <a:r>
              <a:rPr lang="en-US" dirty="0" smtClean="0"/>
              <a:t>High importance</a:t>
            </a:r>
          </a:p>
          <a:p>
            <a:pPr marL="0" lvl="2" indent="0">
              <a:buFont typeface="Lucida Grande"/>
              <a:buNone/>
            </a:pPr>
            <a:endParaRPr lang="en-US" sz="800" dirty="0" smtClean="0"/>
          </a:p>
          <a:p>
            <a:pPr lvl="1">
              <a:spcAft>
                <a:spcPts val="400"/>
              </a:spcAft>
            </a:pPr>
            <a:r>
              <a:rPr lang="en-US" b="1" dirty="0" smtClean="0"/>
              <a:t>Supporting Subdomain - </a:t>
            </a:r>
            <a:r>
              <a:rPr lang="en-US" dirty="0" smtClean="0"/>
              <a:t>These are subdomains that are not part of your core, and therefore do not differentiate you from other businesses, but which your core domain requires in order for it to be successful.  These supporting subdomains could be developed in-house, outsourced, or possibly purchased off-the-shelf and customized. </a:t>
            </a:r>
            <a:endParaRPr lang="en-US" b="1" dirty="0" smtClean="0"/>
          </a:p>
          <a:p>
            <a:pPr lvl="3">
              <a:spcAft>
                <a:spcPts val="0"/>
              </a:spcAft>
              <a:buFont typeface="Arial" panose="020B0604020202020204" pitchFamily="34" charset="0"/>
              <a:buChar char="•"/>
            </a:pPr>
            <a:r>
              <a:rPr lang="en-US" dirty="0" smtClean="0"/>
              <a:t>Needed by a core domain (supporting a core domain)</a:t>
            </a:r>
          </a:p>
          <a:p>
            <a:pPr lvl="3">
              <a:spcAft>
                <a:spcPts val="0"/>
              </a:spcAft>
              <a:buFont typeface="Arial" panose="020B0604020202020204" pitchFamily="34" charset="0"/>
              <a:buChar char="•"/>
            </a:pPr>
            <a:r>
              <a:rPr lang="en-US" dirty="0" smtClean="0"/>
              <a:t>Not part of the strategic core</a:t>
            </a:r>
          </a:p>
          <a:p>
            <a:pPr lvl="3">
              <a:spcAft>
                <a:spcPts val="0"/>
              </a:spcAft>
              <a:buFont typeface="Arial" panose="020B0604020202020204" pitchFamily="34" charset="0"/>
              <a:buChar char="•"/>
            </a:pPr>
            <a:r>
              <a:rPr lang="en-US" dirty="0" smtClean="0"/>
              <a:t>Not a competitive advantage</a:t>
            </a:r>
          </a:p>
          <a:p>
            <a:pPr lvl="3">
              <a:spcAft>
                <a:spcPts val="0"/>
              </a:spcAft>
              <a:buFont typeface="Arial" panose="020B0604020202020204" pitchFamily="34" charset="0"/>
              <a:buChar char="•"/>
            </a:pPr>
            <a:r>
              <a:rPr lang="en-US" dirty="0" smtClean="0"/>
              <a:t>May still be highly important, but not part of your core</a:t>
            </a:r>
          </a:p>
          <a:p>
            <a:pPr lvl="2"/>
            <a:endParaRPr lang="en-US" sz="800" dirty="0" smtClean="0"/>
          </a:p>
          <a:p>
            <a:pPr lvl="1">
              <a:spcAft>
                <a:spcPts val="400"/>
              </a:spcAft>
            </a:pPr>
            <a:r>
              <a:rPr lang="en-US" b="1" dirty="0" smtClean="0"/>
              <a:t>Generic Subdomain</a:t>
            </a:r>
          </a:p>
          <a:p>
            <a:pPr lvl="3">
              <a:spcAft>
                <a:spcPts val="0"/>
              </a:spcAft>
              <a:buFont typeface="Arial" panose="020B0604020202020204" pitchFamily="34" charset="0"/>
              <a:buChar char="•"/>
            </a:pPr>
            <a:r>
              <a:rPr lang="en-US" dirty="0" smtClean="0"/>
              <a:t>May be an off-the-shelf solution, outsourced, or developed in-house</a:t>
            </a:r>
          </a:p>
          <a:p>
            <a:pPr lvl="3">
              <a:spcAft>
                <a:spcPts val="0"/>
              </a:spcAft>
              <a:buFont typeface="Arial" panose="020B0604020202020204" pitchFamily="34" charset="0"/>
              <a:buChar char="•"/>
            </a:pPr>
            <a:r>
              <a:rPr lang="en-US" dirty="0" smtClean="0"/>
              <a:t>Not part of your core</a:t>
            </a:r>
            <a:endParaRPr lang="en-US" dirty="0"/>
          </a:p>
        </p:txBody>
      </p:sp>
      <p:sp>
        <p:nvSpPr>
          <p:cNvPr id="11" name="Oval 10" title="Section circle"/>
          <p:cNvSpPr/>
          <p:nvPr/>
        </p:nvSpPr>
        <p:spPr>
          <a:xfrm>
            <a:off x="1151860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2" name="Oval 11" title="Section circle"/>
          <p:cNvSpPr/>
          <p:nvPr/>
        </p:nvSpPr>
        <p:spPr>
          <a:xfrm>
            <a:off x="1140271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28841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4" name="Oval 13" title="Section circle"/>
          <p:cNvSpPr/>
          <p:nvPr/>
        </p:nvSpPr>
        <p:spPr>
          <a:xfrm>
            <a:off x="11172529" y="279400"/>
            <a:ext cx="90487"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5" name="Rectangle 14"/>
          <p:cNvSpPr/>
          <p:nvPr/>
        </p:nvSpPr>
        <p:spPr>
          <a:xfrm>
            <a:off x="9059268" y="6148050"/>
            <a:ext cx="235426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Subdomains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093587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72</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One use of subdomains is in interfacing with Legacy systems.</a:t>
            </a:r>
          </a:p>
          <a:p>
            <a:pPr lvl="1"/>
            <a:r>
              <a:rPr lang="en-US" dirty="0" smtClean="0"/>
              <a:t>Legacy systems…</a:t>
            </a:r>
          </a:p>
          <a:p>
            <a:pPr marL="914400" lvl="6" indent="0">
              <a:buNone/>
            </a:pPr>
            <a:r>
              <a:rPr lang="en-US" dirty="0" smtClean="0"/>
              <a:t>…can have multiple, tangled domain models intertwined.</a:t>
            </a:r>
          </a:p>
          <a:p>
            <a:pPr marL="914400" lvl="6" indent="0">
              <a:buNone/>
            </a:pPr>
            <a:r>
              <a:rPr lang="en-US" dirty="0" smtClean="0"/>
              <a:t>…can have contradictory language or concepts.</a:t>
            </a:r>
          </a:p>
          <a:p>
            <a:pPr marL="914400" lvl="6" indent="0">
              <a:buNone/>
            </a:pPr>
            <a:r>
              <a:rPr lang="en-US" dirty="0" smtClean="0"/>
              <a:t>…can implement many different contexts. </a:t>
            </a:r>
          </a:p>
          <a:p>
            <a:endParaRPr lang="en-US" dirty="0"/>
          </a:p>
          <a:p>
            <a:pPr lvl="1"/>
            <a:r>
              <a:rPr lang="en-US" dirty="0" smtClean="0"/>
              <a:t>Subdomains allow us to isolate different parts. </a:t>
            </a:r>
          </a:p>
          <a:p>
            <a:pPr lvl="3"/>
            <a:r>
              <a:rPr lang="en-US" dirty="0" smtClean="0"/>
              <a:t>Legacy system into their own bounded contexts.</a:t>
            </a:r>
          </a:p>
          <a:p>
            <a:pPr lvl="3"/>
            <a:r>
              <a:rPr lang="en-US" dirty="0" smtClean="0"/>
              <a:t>Legacy system into </a:t>
            </a:r>
            <a:r>
              <a:rPr lang="en-US" dirty="0"/>
              <a:t>their own ubiquitous </a:t>
            </a:r>
            <a:r>
              <a:rPr lang="en-US" dirty="0" smtClean="0"/>
              <a:t>language.</a:t>
            </a:r>
            <a:endParaRPr lang="en-US" dirty="0"/>
          </a:p>
        </p:txBody>
      </p:sp>
      <p:sp>
        <p:nvSpPr>
          <p:cNvPr id="3" name="Title 2"/>
          <p:cNvSpPr>
            <a:spLocks noGrp="1"/>
          </p:cNvSpPr>
          <p:nvPr>
            <p:ph type="title"/>
          </p:nvPr>
        </p:nvSpPr>
        <p:spPr/>
        <p:txBody>
          <a:bodyPr/>
          <a:lstStyle/>
          <a:p>
            <a:r>
              <a:rPr lang="en-US" dirty="0" smtClean="0"/>
              <a:t>Interfacing with Legacy Systems</a:t>
            </a:r>
            <a:endParaRPr lang="en-US" dirty="0"/>
          </a:p>
        </p:txBody>
      </p:sp>
      <p:sp>
        <p:nvSpPr>
          <p:cNvPr id="10" name="Oval 9" title="Section circle"/>
          <p:cNvSpPr/>
          <p:nvPr/>
        </p:nvSpPr>
        <p:spPr>
          <a:xfrm>
            <a:off x="1151860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1" name="Oval 10" title="Section circle"/>
          <p:cNvSpPr/>
          <p:nvPr/>
        </p:nvSpPr>
        <p:spPr>
          <a:xfrm>
            <a:off x="11402715"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2" name="Oval 11" title="Section circle"/>
          <p:cNvSpPr/>
          <p:nvPr/>
        </p:nvSpPr>
        <p:spPr>
          <a:xfrm>
            <a:off x="1128841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172529" y="279400"/>
            <a:ext cx="90487"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4" name="Rectangle 13"/>
          <p:cNvSpPr/>
          <p:nvPr/>
        </p:nvSpPr>
        <p:spPr>
          <a:xfrm>
            <a:off x="9059268" y="6148050"/>
            <a:ext cx="235426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Subdomains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239566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73</a:t>
            </a:fld>
            <a:r>
              <a:rPr lang="en-US" smtClean="0"/>
              <a:t> </a:t>
            </a:r>
            <a:endParaRPr lang="en-US" dirty="0"/>
          </a:p>
        </p:txBody>
      </p:sp>
      <p:sp>
        <p:nvSpPr>
          <p:cNvPr id="3" name="Title 2"/>
          <p:cNvSpPr>
            <a:spLocks noGrp="1"/>
          </p:cNvSpPr>
          <p:nvPr>
            <p:ph type="title"/>
          </p:nvPr>
        </p:nvSpPr>
        <p:spPr/>
        <p:txBody>
          <a:bodyPr/>
          <a:lstStyle/>
          <a:p>
            <a:r>
              <a:rPr lang="en-US" dirty="0" smtClean="0"/>
              <a:t>Legacy Systems</a:t>
            </a:r>
            <a:endParaRPr lang="en-US" dirty="0"/>
          </a:p>
        </p:txBody>
      </p:sp>
      <p:sp>
        <p:nvSpPr>
          <p:cNvPr id="5" name="Oval 4"/>
          <p:cNvSpPr/>
          <p:nvPr/>
        </p:nvSpPr>
        <p:spPr>
          <a:xfrm>
            <a:off x="1889125" y="2067426"/>
            <a:ext cx="8204410" cy="4450814"/>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smtClean="0"/>
              <a:t>Legacy </a:t>
            </a:r>
            <a:r>
              <a:rPr lang="en-US" sz="2000" dirty="0"/>
              <a:t>Sales </a:t>
            </a:r>
            <a:endParaRPr lang="en-US" sz="2000" dirty="0" smtClean="0"/>
          </a:p>
          <a:p>
            <a:pPr algn="ctr"/>
            <a:r>
              <a:rPr lang="en-US" sz="2000" dirty="0" smtClean="0"/>
              <a:t>Application</a:t>
            </a:r>
            <a:endParaRPr lang="en-US" sz="2000" dirty="0"/>
          </a:p>
        </p:txBody>
      </p:sp>
      <p:sp>
        <p:nvSpPr>
          <p:cNvPr id="6" name="Rectangle 5"/>
          <p:cNvSpPr/>
          <p:nvPr/>
        </p:nvSpPr>
        <p:spPr>
          <a:xfrm>
            <a:off x="2966217" y="3554704"/>
            <a:ext cx="1740665" cy="123388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dirty="0"/>
              <a:t>Accounts </a:t>
            </a:r>
            <a:endParaRPr lang="en-US" dirty="0" smtClean="0"/>
          </a:p>
          <a:p>
            <a:pPr algn="ctr"/>
            <a:r>
              <a:rPr lang="en-US" dirty="0" smtClean="0"/>
              <a:t>Subdomain</a:t>
            </a:r>
            <a:endParaRPr lang="en-US" dirty="0"/>
          </a:p>
        </p:txBody>
      </p:sp>
      <p:sp>
        <p:nvSpPr>
          <p:cNvPr id="7" name="Rectangle 6"/>
          <p:cNvSpPr/>
          <p:nvPr/>
        </p:nvSpPr>
        <p:spPr>
          <a:xfrm>
            <a:off x="5120998" y="2320815"/>
            <a:ext cx="1740665" cy="123388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dirty="0"/>
              <a:t>Order Management </a:t>
            </a:r>
            <a:endParaRPr lang="en-US" dirty="0" smtClean="0"/>
          </a:p>
          <a:p>
            <a:pPr algn="ctr"/>
            <a:r>
              <a:rPr lang="en-US" dirty="0" smtClean="0"/>
              <a:t>Subdomain</a:t>
            </a:r>
            <a:endParaRPr lang="en-US" dirty="0"/>
          </a:p>
        </p:txBody>
      </p:sp>
      <p:sp>
        <p:nvSpPr>
          <p:cNvPr id="8" name="Rectangle 7"/>
          <p:cNvSpPr/>
          <p:nvPr/>
        </p:nvSpPr>
        <p:spPr>
          <a:xfrm>
            <a:off x="5121333" y="4898417"/>
            <a:ext cx="1740665" cy="123388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dirty="0"/>
              <a:t>Catalog </a:t>
            </a:r>
            <a:endParaRPr lang="en-US" dirty="0" smtClean="0"/>
          </a:p>
          <a:p>
            <a:pPr algn="ctr"/>
            <a:r>
              <a:rPr lang="en-US" dirty="0" smtClean="0"/>
              <a:t>Subdomain</a:t>
            </a:r>
            <a:endParaRPr lang="en-US" dirty="0"/>
          </a:p>
        </p:txBody>
      </p:sp>
      <p:sp>
        <p:nvSpPr>
          <p:cNvPr id="9" name="Rectangle 8"/>
          <p:cNvSpPr/>
          <p:nvPr/>
        </p:nvSpPr>
        <p:spPr>
          <a:xfrm>
            <a:off x="7505590" y="3563197"/>
            <a:ext cx="1740665" cy="123388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dirty="0"/>
              <a:t>Shipping </a:t>
            </a:r>
            <a:endParaRPr lang="en-US" dirty="0" smtClean="0"/>
          </a:p>
          <a:p>
            <a:pPr algn="ctr"/>
            <a:r>
              <a:rPr lang="en-US" dirty="0" smtClean="0"/>
              <a:t>Subdomain</a:t>
            </a:r>
            <a:endParaRPr lang="en-US" dirty="0"/>
          </a:p>
        </p:txBody>
      </p:sp>
      <p:sp>
        <p:nvSpPr>
          <p:cNvPr id="10" name="Oval 9" title="Section circle"/>
          <p:cNvSpPr/>
          <p:nvPr/>
        </p:nvSpPr>
        <p:spPr>
          <a:xfrm>
            <a:off x="11518603"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1" name="Oval 10" title="Section circle"/>
          <p:cNvSpPr/>
          <p:nvPr/>
        </p:nvSpPr>
        <p:spPr>
          <a:xfrm>
            <a:off x="11402715"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2" name="Oval 11" title="Section circle"/>
          <p:cNvSpPr/>
          <p:nvPr/>
        </p:nvSpPr>
        <p:spPr>
          <a:xfrm>
            <a:off x="11288415"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1172529" y="279400"/>
            <a:ext cx="90487"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 name="Rectangle 3"/>
          <p:cNvSpPr/>
          <p:nvPr/>
        </p:nvSpPr>
        <p:spPr>
          <a:xfrm>
            <a:off x="399195" y="761002"/>
            <a:ext cx="10656598" cy="1261884"/>
          </a:xfrm>
          <a:prstGeom prst="rect">
            <a:avLst/>
          </a:prstGeom>
        </p:spPr>
        <p:txBody>
          <a:bodyPr wrap="square">
            <a:spAutoFit/>
          </a:bodyPr>
          <a:lstStyle/>
          <a:p>
            <a:r>
              <a:rPr lang="en-US" sz="2400" dirty="0">
                <a:cs typeface="ATT Aleck Sans" panose="020B0503020203020204" pitchFamily="34" charset="0"/>
              </a:rPr>
              <a:t>This diagram shows how a Legacy application could be treated as consisting of four bounded contexts, each with their own language. </a:t>
            </a:r>
          </a:p>
          <a:p>
            <a:r>
              <a:rPr lang="en-US" sz="1400" dirty="0" smtClean="0">
                <a:solidFill>
                  <a:schemeClr val="tx2"/>
                </a:solidFill>
              </a:rPr>
              <a:t>These </a:t>
            </a:r>
            <a:r>
              <a:rPr lang="en-US" sz="1400" dirty="0">
                <a:solidFill>
                  <a:schemeClr val="tx2"/>
                </a:solidFill>
              </a:rPr>
              <a:t>different </a:t>
            </a:r>
            <a:r>
              <a:rPr lang="en-US" sz="1400" dirty="0" smtClean="0">
                <a:solidFill>
                  <a:schemeClr val="tx2"/>
                </a:solidFill>
              </a:rPr>
              <a:t>subdomains </a:t>
            </a:r>
            <a:r>
              <a:rPr lang="en-US" sz="1400" dirty="0">
                <a:solidFill>
                  <a:schemeClr val="tx2"/>
                </a:solidFill>
              </a:rPr>
              <a:t>may have their own representation of a concept (such as a customer), or they may share the same representation across all of the </a:t>
            </a:r>
            <a:r>
              <a:rPr lang="en-US" sz="1400" dirty="0" smtClean="0">
                <a:solidFill>
                  <a:schemeClr val="tx2"/>
                </a:solidFill>
              </a:rPr>
              <a:t>subdomains </a:t>
            </a:r>
            <a:r>
              <a:rPr lang="en-US" sz="1400" dirty="0" smtClean="0">
                <a:solidFill>
                  <a:prstClr val="black"/>
                </a:solidFill>
              </a:rPr>
              <a:t>or </a:t>
            </a:r>
            <a:r>
              <a:rPr lang="en-US" sz="1400" dirty="0">
                <a:solidFill>
                  <a:prstClr val="black"/>
                </a:solidFill>
              </a:rPr>
              <a:t>they may share the same representation across all of the </a:t>
            </a:r>
            <a:r>
              <a:rPr lang="en-US" sz="1400" dirty="0" smtClean="0">
                <a:solidFill>
                  <a:prstClr val="black"/>
                </a:solidFill>
              </a:rPr>
              <a:t>subdomains</a:t>
            </a:r>
            <a:r>
              <a:rPr lang="en-US" sz="1400" dirty="0" smtClean="0">
                <a:solidFill>
                  <a:schemeClr val="tx2"/>
                </a:solidFill>
              </a:rPr>
              <a:t>. </a:t>
            </a:r>
            <a:endParaRPr lang="en-US" sz="1400" dirty="0">
              <a:solidFill>
                <a:schemeClr val="tx2"/>
              </a:solidFill>
            </a:endParaRPr>
          </a:p>
        </p:txBody>
      </p:sp>
      <p:sp>
        <p:nvSpPr>
          <p:cNvPr id="15" name="Rectangle 14"/>
          <p:cNvSpPr/>
          <p:nvPr/>
        </p:nvSpPr>
        <p:spPr>
          <a:xfrm>
            <a:off x="9059268" y="6148050"/>
            <a:ext cx="2354262"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Subdomains</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028035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74</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3110596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8732788"/>
              </p:ext>
            </p:extLst>
          </p:nvPr>
        </p:nvGraphicFramePr>
        <p:xfrm>
          <a:off x="488897" y="2003425"/>
          <a:ext cx="11211106" cy="202184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A subdomain is a way to divide up a large or</a:t>
                      </a:r>
                      <a:r>
                        <a:rPr lang="en-US" baseline="0" dirty="0" smtClean="0"/>
                        <a:t> complex domain into manageable parts.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core domain represents the essential business differentiator for your domain.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a:t>
                      </a:r>
                      <a:r>
                        <a:rPr lang="en-US" baseline="0" dirty="0" smtClean="0"/>
                        <a:t> generic subdomain should be just as important and require as much investment as your core domain.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a:t>
                      </a:r>
                      <a:r>
                        <a:rPr lang="en-US" baseline="0" dirty="0" smtClean="0"/>
                        <a:t> Legacy system that has conflicting or confused domain models and language can’t be included in a system designed using DDD.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373025" y="1289639"/>
            <a:ext cx="1718739" cy="461665"/>
          </a:xfrm>
          <a:prstGeom prst="rect">
            <a:avLst/>
          </a:prstGeom>
          <a:noFill/>
        </p:spPr>
        <p:txBody>
          <a:bodyPr wrap="non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Subdomains</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72334" y="71149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4900967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Overview of DDD</a:t>
            </a:r>
          </a:p>
          <a:p>
            <a:r>
              <a:rPr lang="en-US" dirty="0">
                <a:solidFill>
                  <a:srgbClr val="959595"/>
                </a:solidFill>
              </a:rPr>
              <a:t>Essential UML</a:t>
            </a:r>
          </a:p>
          <a:p>
            <a:r>
              <a:rPr lang="en-US" dirty="0" smtClean="0">
                <a:solidFill>
                  <a:srgbClr val="959595"/>
                </a:solidFill>
              </a:rPr>
              <a:t>Bounded </a:t>
            </a:r>
            <a:r>
              <a:rPr lang="en-US" dirty="0">
                <a:solidFill>
                  <a:srgbClr val="959595"/>
                </a:solidFill>
              </a:rPr>
              <a:t>Contexts</a:t>
            </a:r>
          </a:p>
          <a:p>
            <a:r>
              <a:rPr lang="en-US" dirty="0" smtClean="0">
                <a:solidFill>
                  <a:srgbClr val="959595"/>
                </a:solidFill>
              </a:rPr>
              <a:t>Subdomains</a:t>
            </a:r>
          </a:p>
          <a:p>
            <a:r>
              <a:rPr lang="en-US" sz="3200" b="1" i="1" u="sng" dirty="0"/>
              <a:t>Context Mapping</a:t>
            </a:r>
          </a:p>
          <a:p>
            <a:r>
              <a:rPr lang="en-US" dirty="0">
                <a:solidFill>
                  <a:srgbClr val="959595"/>
                </a:solidFill>
              </a:rPr>
              <a:t>Aggregates</a:t>
            </a:r>
            <a:endParaRPr lang="en-US" dirty="0" smtClean="0">
              <a:solidFill>
                <a:srgbClr val="959595"/>
              </a:solidFill>
            </a:endParaRPr>
          </a:p>
          <a:p>
            <a:r>
              <a:rPr lang="en-US" dirty="0" smtClean="0">
                <a:solidFill>
                  <a:srgbClr val="959595"/>
                </a:solidFill>
              </a:rPr>
              <a:t>Events</a:t>
            </a: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
        <p:nvSpPr>
          <p:cNvPr id="4" name="Rectangle 3"/>
          <p:cNvSpPr/>
          <p:nvPr/>
        </p:nvSpPr>
        <p:spPr>
          <a:xfrm>
            <a:off x="5461663" y="2173712"/>
            <a:ext cx="4224597" cy="1754326"/>
          </a:xfrm>
          <a:prstGeom prst="rect">
            <a:avLst/>
          </a:prstGeom>
          <a:noFill/>
        </p:spPr>
        <p:txBody>
          <a:bodyPr wrap="square" lIns="91440" tIns="45720" rIns="91440" bIns="45720">
            <a:spAutoFit/>
          </a:bodyPr>
          <a:lstStyle/>
          <a:p>
            <a:pPr algn="ctr"/>
            <a:r>
              <a:rPr lang="en-US" sz="5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Mapping</a:t>
            </a:r>
            <a:endParaRPr lang="en-US" sz="54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pic>
        <p:nvPicPr>
          <p:cNvPr id="2" name="Picture 1"/>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6666210" y="4094992"/>
            <a:ext cx="1968508" cy="1969477"/>
          </a:xfrm>
          <a:prstGeom prst="rect">
            <a:avLst/>
          </a:prstGeom>
        </p:spPr>
      </p:pic>
    </p:spTree>
    <p:extLst>
      <p:ext uri="{BB962C8B-B14F-4D97-AF65-F5344CB8AC3E}">
        <p14:creationId xmlns:p14="http://schemas.microsoft.com/office/powerpoint/2010/main" val="11080331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77</a:t>
            </a:fld>
            <a:r>
              <a:rPr lang="en-US" smtClean="0"/>
              <a:t> </a:t>
            </a:r>
            <a:endParaRPr lang="en-US" dirty="0"/>
          </a:p>
        </p:txBody>
      </p:sp>
      <p:sp>
        <p:nvSpPr>
          <p:cNvPr id="4" name="Title 3"/>
          <p:cNvSpPr>
            <a:spLocks noGrp="1"/>
          </p:cNvSpPr>
          <p:nvPr>
            <p:ph type="title"/>
          </p:nvPr>
        </p:nvSpPr>
        <p:spPr/>
        <p:txBody>
          <a:bodyPr/>
          <a:lstStyle/>
          <a:p>
            <a:r>
              <a:rPr lang="en-US" dirty="0" smtClean="0"/>
              <a:t>Where are we?</a:t>
            </a:r>
            <a:endParaRPr lang="en-US"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8332" y="357679"/>
            <a:ext cx="8817974" cy="6196942"/>
          </a:xfrm>
          <a:prstGeom prst="rect">
            <a:avLst/>
          </a:prstGeom>
        </p:spPr>
      </p:pic>
      <p:sp>
        <p:nvSpPr>
          <p:cNvPr id="3" name="Rounded Rectangle 2"/>
          <p:cNvSpPr/>
          <p:nvPr/>
        </p:nvSpPr>
        <p:spPr>
          <a:xfrm>
            <a:off x="3171217" y="3456150"/>
            <a:ext cx="5466945" cy="3001802"/>
          </a:xfrm>
          <a:prstGeom prst="roundRect">
            <a:avLst/>
          </a:prstGeom>
          <a:noFill/>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a:p>
        </p:txBody>
      </p:sp>
      <p:sp>
        <p:nvSpPr>
          <p:cNvPr id="6" name="Rectangle 5"/>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15" name="Oval 14"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8"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7"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Tree>
    <p:extLst>
      <p:ext uri="{BB962C8B-B14F-4D97-AF65-F5344CB8AC3E}">
        <p14:creationId xmlns:p14="http://schemas.microsoft.com/office/powerpoint/2010/main" val="36234188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78</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In DDD, there can be many </a:t>
            </a:r>
            <a:r>
              <a:rPr lang="en-US" b="1" dirty="0" smtClean="0"/>
              <a:t>BOUNDED CONTEXTS</a:t>
            </a:r>
            <a:endParaRPr lang="en-US" dirty="0" smtClean="0"/>
          </a:p>
          <a:p>
            <a:pPr lvl="2"/>
            <a:r>
              <a:rPr lang="en-US" dirty="0" smtClean="0"/>
              <a:t>This may require that one context interface with and use information or services from another.</a:t>
            </a:r>
          </a:p>
          <a:p>
            <a:pPr lvl="2"/>
            <a:r>
              <a:rPr lang="en-US" dirty="0" smtClean="0"/>
              <a:t>The different contexts have their own ubiquitous language.</a:t>
            </a:r>
          </a:p>
          <a:p>
            <a:pPr lvl="2"/>
            <a:r>
              <a:rPr lang="en-US" dirty="0" smtClean="0"/>
              <a:t>Each context has their own concepts.</a:t>
            </a:r>
          </a:p>
          <a:p>
            <a:pPr lvl="1"/>
            <a:endParaRPr lang="en-US" dirty="0"/>
          </a:p>
          <a:p>
            <a:r>
              <a:rPr lang="en-US" dirty="0" smtClean="0"/>
              <a:t>The interaction between contexts is called a </a:t>
            </a:r>
            <a:r>
              <a:rPr lang="en-US" i="1" dirty="0" smtClean="0"/>
              <a:t>context mapping.</a:t>
            </a:r>
          </a:p>
          <a:p>
            <a:pPr lvl="1"/>
            <a:endParaRPr lang="en-US" dirty="0"/>
          </a:p>
          <a:p>
            <a:r>
              <a:rPr lang="en-US" dirty="0" smtClean="0"/>
              <a:t>So, how do we interface one context to another?</a:t>
            </a:r>
            <a:endParaRPr lang="en-US" dirty="0"/>
          </a:p>
        </p:txBody>
      </p:sp>
      <p:sp>
        <p:nvSpPr>
          <p:cNvPr id="3" name="Title 2"/>
          <p:cNvSpPr>
            <a:spLocks noGrp="1"/>
          </p:cNvSpPr>
          <p:nvPr>
            <p:ph type="title"/>
          </p:nvPr>
        </p:nvSpPr>
        <p:spPr/>
        <p:txBody>
          <a:bodyPr/>
          <a:lstStyle/>
          <a:p>
            <a:r>
              <a:rPr lang="en-US" dirty="0" smtClean="0"/>
              <a:t>Bounded Context Interactions</a:t>
            </a:r>
            <a:endParaRPr lang="en-US" dirty="0"/>
          </a:p>
        </p:txBody>
      </p:sp>
      <p:sp>
        <p:nvSpPr>
          <p:cNvPr id="9" name="Oval 8"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0489795"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7" name="Oval 16"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4" name="Rectangle 23"/>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113224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79</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normAutofit/>
          </a:bodyPr>
          <a:lstStyle/>
          <a:p>
            <a:r>
              <a:rPr lang="en-US" dirty="0" smtClean="0"/>
              <a:t>There are many ways that the </a:t>
            </a:r>
            <a:r>
              <a:rPr lang="en-US" b="1" dirty="0" smtClean="0"/>
              <a:t>CONTEXT MAPPING </a:t>
            </a:r>
            <a:r>
              <a:rPr lang="en-US" dirty="0" smtClean="0"/>
              <a:t>can be realized</a:t>
            </a:r>
          </a:p>
          <a:p>
            <a:pPr lvl="2"/>
            <a:r>
              <a:rPr lang="en-US" dirty="0" smtClean="0"/>
              <a:t>Different kinds of mappings can be used to provide different isolation, independence, and protection to the bounded contexts.</a:t>
            </a:r>
          </a:p>
          <a:p>
            <a:pPr marL="514350" lvl="2" indent="-285750">
              <a:buFont typeface="Arial" panose="020B0604020202020204" pitchFamily="34" charset="0"/>
              <a:buChar char="•"/>
            </a:pPr>
            <a:r>
              <a:rPr lang="en-US" dirty="0" smtClean="0"/>
              <a:t>Partnership</a:t>
            </a:r>
          </a:p>
          <a:p>
            <a:pPr marL="514350" lvl="2" indent="-285750">
              <a:buFont typeface="Arial" panose="020B0604020202020204" pitchFamily="34" charset="0"/>
              <a:buChar char="•"/>
            </a:pPr>
            <a:r>
              <a:rPr lang="en-US" dirty="0" smtClean="0"/>
              <a:t>Shared kernel</a:t>
            </a:r>
          </a:p>
          <a:p>
            <a:pPr marL="514350" lvl="2" indent="-285750">
              <a:buFont typeface="Arial" panose="020B0604020202020204" pitchFamily="34" charset="0"/>
              <a:buChar char="•"/>
            </a:pPr>
            <a:r>
              <a:rPr lang="en-US" dirty="0" smtClean="0"/>
              <a:t>Customer-supplier</a:t>
            </a:r>
          </a:p>
          <a:p>
            <a:pPr marL="514350" lvl="2" indent="-285750">
              <a:buFont typeface="Arial" panose="020B0604020202020204" pitchFamily="34" charset="0"/>
              <a:buChar char="•"/>
            </a:pPr>
            <a:r>
              <a:rPr lang="en-US" dirty="0" smtClean="0"/>
              <a:t>Conformist</a:t>
            </a:r>
          </a:p>
          <a:p>
            <a:pPr marL="514350" lvl="2" indent="-285750">
              <a:buFont typeface="Arial" panose="020B0604020202020204" pitchFamily="34" charset="0"/>
              <a:buChar char="•"/>
            </a:pPr>
            <a:r>
              <a:rPr lang="en-US" dirty="0"/>
              <a:t>A</a:t>
            </a:r>
            <a:r>
              <a:rPr lang="en-US" dirty="0" smtClean="0"/>
              <a:t>nti-corruption Layer</a:t>
            </a:r>
          </a:p>
          <a:p>
            <a:pPr marL="514350" lvl="2" indent="-285750">
              <a:buFont typeface="Arial" panose="020B0604020202020204" pitchFamily="34" charset="0"/>
              <a:buChar char="•"/>
            </a:pPr>
            <a:r>
              <a:rPr lang="en-US" dirty="0" smtClean="0"/>
              <a:t>Open Host Service</a:t>
            </a:r>
          </a:p>
          <a:p>
            <a:pPr marL="514350" lvl="2" indent="-285750">
              <a:buFont typeface="Arial" panose="020B0604020202020204" pitchFamily="34" charset="0"/>
              <a:buChar char="•"/>
            </a:pPr>
            <a:r>
              <a:rPr lang="en-US" dirty="0" smtClean="0"/>
              <a:t>Published Language</a:t>
            </a:r>
          </a:p>
          <a:p>
            <a:pPr marL="514350" lvl="2" indent="-285750">
              <a:buFont typeface="Arial" panose="020B0604020202020204" pitchFamily="34" charset="0"/>
              <a:buChar char="•"/>
            </a:pPr>
            <a:r>
              <a:rPr lang="en-US" dirty="0" smtClean="0"/>
              <a:t>Separate Ways</a:t>
            </a:r>
          </a:p>
          <a:p>
            <a:endParaRPr lang="en-US" dirty="0"/>
          </a:p>
          <a:p>
            <a:pPr lvl="1"/>
            <a:endParaRPr lang="en-US" dirty="0"/>
          </a:p>
        </p:txBody>
      </p:sp>
      <p:sp>
        <p:nvSpPr>
          <p:cNvPr id="3" name="Title 2"/>
          <p:cNvSpPr>
            <a:spLocks noGrp="1"/>
          </p:cNvSpPr>
          <p:nvPr>
            <p:ph type="title"/>
          </p:nvPr>
        </p:nvSpPr>
        <p:spPr/>
        <p:txBody>
          <a:bodyPr/>
          <a:lstStyle/>
          <a:p>
            <a:r>
              <a:rPr lang="en-US" dirty="0" smtClean="0"/>
              <a:t>Context Mapping</a:t>
            </a:r>
            <a:endParaRPr lang="en-US" dirty="0"/>
          </a:p>
        </p:txBody>
      </p:sp>
      <p:sp>
        <p:nvSpPr>
          <p:cNvPr id="9" name="Oval 8"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0604095"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3" name="Oval 12"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4" name="Oval 13"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8" name="Rectangle 17"/>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75235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a:t>
            </a:fld>
            <a:r>
              <a:rPr lang="en-US" smtClean="0"/>
              <a:t> </a:t>
            </a:r>
            <a:endParaRPr lang="en-US" dirty="0"/>
          </a:p>
        </p:txBody>
      </p:sp>
      <p:sp>
        <p:nvSpPr>
          <p:cNvPr id="4" name="Content Placeholder 3"/>
          <p:cNvSpPr>
            <a:spLocks noGrp="1"/>
          </p:cNvSpPr>
          <p:nvPr>
            <p:ph type="body" sz="quarter" idx="13"/>
          </p:nvPr>
        </p:nvSpPr>
        <p:spPr>
          <a:xfrm>
            <a:off x="509917" y="1139825"/>
            <a:ext cx="11211106" cy="4811713"/>
          </a:xfrm>
          <a:prstGeom prst="rect">
            <a:avLst/>
          </a:prstGeom>
        </p:spPr>
        <p:txBody>
          <a:bodyPr/>
          <a:lstStyle/>
          <a:p>
            <a:endParaRPr lang="en-US" b="1" dirty="0" smtClean="0"/>
          </a:p>
          <a:p>
            <a:r>
              <a:rPr lang="en-US" b="1" dirty="0" smtClean="0"/>
              <a:t>DDD / Domain-Driven Design </a:t>
            </a:r>
            <a:r>
              <a:rPr lang="en-US" dirty="0" smtClean="0"/>
              <a:t>is a design methodology </a:t>
            </a:r>
          </a:p>
          <a:p>
            <a:pPr lvl="1"/>
            <a:r>
              <a:rPr lang="en-US" dirty="0"/>
              <a:t>DDD is all about capturing the knowledge that the SMEs own and making it available to everyone on the team in an easy to use and </a:t>
            </a:r>
            <a:r>
              <a:rPr lang="en-US" dirty="0" smtClean="0"/>
              <a:t>understandable format.</a:t>
            </a:r>
          </a:p>
          <a:p>
            <a:pPr lvl="2"/>
            <a:r>
              <a:rPr lang="en-US" dirty="0" smtClean="0"/>
              <a:t>DDD places the core emphasis on the business domain.</a:t>
            </a:r>
          </a:p>
          <a:p>
            <a:pPr lvl="2"/>
            <a:r>
              <a:rPr lang="en-US" dirty="0"/>
              <a:t>DDD identifies the events that take place in the business domain.</a:t>
            </a:r>
          </a:p>
          <a:p>
            <a:pPr lvl="2"/>
            <a:r>
              <a:rPr lang="en-US" dirty="0"/>
              <a:t>DDD identifies the contexts (perspectives, point-of-view) in the business domain and their relationships.</a:t>
            </a:r>
          </a:p>
          <a:p>
            <a:pPr lvl="2"/>
            <a:r>
              <a:rPr lang="en-US" dirty="0"/>
              <a:t>DDD identifies the domain aggregates (the major business concepts expressed as objects).</a:t>
            </a:r>
          </a:p>
          <a:p>
            <a:pPr lvl="2"/>
            <a:r>
              <a:rPr lang="en-US" dirty="0"/>
              <a:t>DDD promotes common terminology and understanding.</a:t>
            </a:r>
          </a:p>
          <a:p>
            <a:pPr lvl="2"/>
            <a:r>
              <a:rPr lang="en-US" dirty="0"/>
              <a:t>DDD results in a loosely-coupled design that is a natural fit for </a:t>
            </a:r>
            <a:r>
              <a:rPr lang="en-US" dirty="0" err="1"/>
              <a:t>microServices</a:t>
            </a:r>
            <a:r>
              <a:rPr lang="en-US" dirty="0"/>
              <a:t> implementations.</a:t>
            </a:r>
          </a:p>
          <a:p>
            <a:pPr lvl="1"/>
            <a:endParaRPr lang="en-US" dirty="0"/>
          </a:p>
          <a:p>
            <a:pPr lvl="1"/>
            <a:endParaRPr lang="en-US" dirty="0"/>
          </a:p>
        </p:txBody>
      </p:sp>
      <p:sp>
        <p:nvSpPr>
          <p:cNvPr id="3" name="Title 2"/>
          <p:cNvSpPr>
            <a:spLocks noGrp="1"/>
          </p:cNvSpPr>
          <p:nvPr>
            <p:ph type="title"/>
          </p:nvPr>
        </p:nvSpPr>
        <p:spPr/>
        <p:txBody>
          <a:bodyPr/>
          <a:lstStyle/>
          <a:p>
            <a:r>
              <a:rPr lang="en-US" dirty="0" smtClean="0"/>
              <a:t>What is DDD?</a:t>
            </a:r>
            <a:endParaRPr lang="en-US" dirty="0"/>
          </a:p>
        </p:txBody>
      </p:sp>
      <p:sp>
        <p:nvSpPr>
          <p:cNvPr id="36" name="Oval 35"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8" name="Oval 37" title="Section circle"/>
          <p:cNvSpPr/>
          <p:nvPr/>
        </p:nvSpPr>
        <p:spPr>
          <a:xfrm>
            <a:off x="100976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998179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986749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9751604"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032627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021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Oval 47"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0" name="Oval 49"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1" name="Oval 50"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2" name="Oval 51"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3" name="Oval 52"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54" name="Oval 53"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Rectangle 24"/>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013410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2109788" y="2641685"/>
            <a:ext cx="7979109" cy="2983831"/>
          </a:xfrm>
          <a:prstGeom prst="roundRect">
            <a:avLst/>
          </a:prstGeom>
          <a:ln>
            <a:prstDash val="dash"/>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80</a:t>
            </a:fld>
            <a:r>
              <a:rPr lang="en-US" smtClean="0"/>
              <a:t> </a:t>
            </a:r>
            <a:endParaRPr lang="en-US" dirty="0"/>
          </a:p>
        </p:txBody>
      </p:sp>
      <p:sp>
        <p:nvSpPr>
          <p:cNvPr id="4" name="Content Placeholder 3"/>
          <p:cNvSpPr>
            <a:spLocks noGrp="1"/>
          </p:cNvSpPr>
          <p:nvPr>
            <p:ph type="body" sz="quarter" idx="13"/>
          </p:nvPr>
        </p:nvSpPr>
        <p:spPr>
          <a:xfrm>
            <a:off x="488897" y="990967"/>
            <a:ext cx="11211106" cy="4811713"/>
          </a:xfrm>
          <a:prstGeom prst="rect">
            <a:avLst/>
          </a:prstGeom>
        </p:spPr>
        <p:txBody>
          <a:bodyPr/>
          <a:lstStyle/>
          <a:p>
            <a:r>
              <a:rPr lang="en-US" dirty="0" smtClean="0"/>
              <a:t>A partnership exists between two </a:t>
            </a:r>
            <a:r>
              <a:rPr lang="en-US" b="1" dirty="0" smtClean="0"/>
              <a:t>BOUNDED CONTEXTS </a:t>
            </a:r>
            <a:r>
              <a:rPr lang="en-US" dirty="0" smtClean="0"/>
              <a:t>when they have dependent goals and share a common model</a:t>
            </a:r>
          </a:p>
          <a:p>
            <a:pPr lvl="2">
              <a:spcAft>
                <a:spcPts val="0"/>
              </a:spcAft>
            </a:pPr>
            <a:r>
              <a:rPr lang="en-US" dirty="0" smtClean="0"/>
              <a:t>They share a common model.</a:t>
            </a:r>
          </a:p>
          <a:p>
            <a:pPr lvl="2">
              <a:spcAft>
                <a:spcPts val="0"/>
              </a:spcAft>
            </a:pPr>
            <a:r>
              <a:rPr lang="en-US" dirty="0" smtClean="0"/>
              <a:t>They have shared goals.</a:t>
            </a:r>
          </a:p>
          <a:p>
            <a:pPr lvl="2">
              <a:spcAft>
                <a:spcPts val="0"/>
              </a:spcAft>
            </a:pPr>
            <a:r>
              <a:rPr lang="en-US" dirty="0" smtClean="0"/>
              <a:t>The contexts are tightly coupled and interdependent.</a:t>
            </a:r>
          </a:p>
          <a:p>
            <a:pPr lvl="2">
              <a:spcAft>
                <a:spcPts val="0"/>
              </a:spcAft>
            </a:pPr>
            <a:r>
              <a:rPr lang="en-US" dirty="0" smtClean="0"/>
              <a:t>The contexts succeed or fail together.</a:t>
            </a:r>
            <a:endParaRPr lang="en-US" dirty="0"/>
          </a:p>
        </p:txBody>
      </p:sp>
      <p:sp>
        <p:nvSpPr>
          <p:cNvPr id="3" name="Title 2"/>
          <p:cNvSpPr>
            <a:spLocks noGrp="1"/>
          </p:cNvSpPr>
          <p:nvPr>
            <p:ph type="title"/>
          </p:nvPr>
        </p:nvSpPr>
        <p:spPr/>
        <p:txBody>
          <a:bodyPr/>
          <a:lstStyle/>
          <a:p>
            <a:r>
              <a:rPr lang="en-US" dirty="0" smtClean="0"/>
              <a:t>Partnership Mapping</a:t>
            </a:r>
            <a:endParaRPr lang="en-US" dirty="0"/>
          </a:p>
        </p:txBody>
      </p:sp>
      <p:sp>
        <p:nvSpPr>
          <p:cNvPr id="24" name="Oval 23"/>
          <p:cNvSpPr/>
          <p:nvPr/>
        </p:nvSpPr>
        <p:spPr>
          <a:xfrm>
            <a:off x="2234681" y="2959318"/>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5" name="TextBox 24"/>
          <p:cNvSpPr txBox="1"/>
          <p:nvPr/>
        </p:nvSpPr>
        <p:spPr>
          <a:xfrm>
            <a:off x="3354548" y="2714504"/>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26" name="Oval 25"/>
          <p:cNvSpPr/>
          <p:nvPr/>
        </p:nvSpPr>
        <p:spPr>
          <a:xfrm>
            <a:off x="6291252" y="2959317"/>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7" name="TextBox 26"/>
          <p:cNvSpPr txBox="1"/>
          <p:nvPr/>
        </p:nvSpPr>
        <p:spPr>
          <a:xfrm>
            <a:off x="7820303" y="2714504"/>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grpSp>
        <p:nvGrpSpPr>
          <p:cNvPr id="28" name="Group 27"/>
          <p:cNvGrpSpPr/>
          <p:nvPr/>
        </p:nvGrpSpPr>
        <p:grpSpPr>
          <a:xfrm>
            <a:off x="3719909" y="3719219"/>
            <a:ext cx="790274" cy="972152"/>
            <a:chOff x="1857676" y="4321743"/>
            <a:chExt cx="790274" cy="972152"/>
          </a:xfrm>
        </p:grpSpPr>
        <p:sp>
          <p:nvSpPr>
            <p:cNvPr id="29" name="Rectangle 28"/>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a:solidFill>
                    <a:schemeClr val="accent2"/>
                  </a:solidFill>
                </a:rPr>
                <a:t>Order</a:t>
              </a:r>
            </a:p>
          </p:txBody>
        </p:sp>
        <p:cxnSp>
          <p:nvCxnSpPr>
            <p:cNvPr id="30" name="Straight Connector 29"/>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cxnSp>
        <p:nvCxnSpPr>
          <p:cNvPr id="34" name="Straight Arrow Connector 33"/>
          <p:cNvCxnSpPr>
            <a:stCxn id="29" idx="3"/>
          </p:cNvCxnSpPr>
          <p:nvPr/>
        </p:nvCxnSpPr>
        <p:spPr>
          <a:xfrm>
            <a:off x="4510183" y="4205295"/>
            <a:ext cx="3229170" cy="0"/>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662009" y="3098709"/>
            <a:ext cx="864725" cy="646331"/>
          </a:xfrm>
          <a:prstGeom prst="rect">
            <a:avLst/>
          </a:prstGeom>
          <a:noFill/>
          <a:ln>
            <a:noFill/>
          </a:ln>
        </p:spPr>
        <p:txBody>
          <a:bodyPr wrap="none" lIns="0" tIns="0" rIns="0" bIns="0" rtlCol="0">
            <a:spAutoFit/>
          </a:bodyPr>
          <a:lstStyle/>
          <a:p>
            <a:pPr algn="ctr"/>
            <a:r>
              <a:rPr lang="en-US" sz="1400" b="1" dirty="0">
                <a:solidFill>
                  <a:schemeClr val="tx2"/>
                </a:solidFill>
              </a:rPr>
              <a:t>Partnership</a:t>
            </a:r>
          </a:p>
          <a:p>
            <a:pPr algn="ctr"/>
            <a:r>
              <a:rPr lang="en-US" sz="1400" b="1" dirty="0">
                <a:solidFill>
                  <a:schemeClr val="tx2"/>
                </a:solidFill>
              </a:rPr>
              <a:t>Context</a:t>
            </a:r>
          </a:p>
          <a:p>
            <a:pPr algn="ctr"/>
            <a:r>
              <a:rPr lang="en-US" sz="1400" b="1" dirty="0">
                <a:solidFill>
                  <a:schemeClr val="tx2"/>
                </a:solidFill>
              </a:rPr>
              <a:t>Mapping</a:t>
            </a:r>
          </a:p>
        </p:txBody>
      </p:sp>
      <p:grpSp>
        <p:nvGrpSpPr>
          <p:cNvPr id="37" name="Group 36"/>
          <p:cNvGrpSpPr/>
          <p:nvPr/>
        </p:nvGrpSpPr>
        <p:grpSpPr>
          <a:xfrm>
            <a:off x="7739353" y="3719219"/>
            <a:ext cx="790274" cy="972152"/>
            <a:chOff x="1857676" y="4321743"/>
            <a:chExt cx="790274" cy="972152"/>
          </a:xfrm>
        </p:grpSpPr>
        <p:sp>
          <p:nvSpPr>
            <p:cNvPr id="38" name="Rectangle 37"/>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dirty="0">
                  <a:solidFill>
                    <a:schemeClr val="accent2"/>
                  </a:solidFill>
                </a:rPr>
                <a:t>Order</a:t>
              </a:r>
            </a:p>
          </p:txBody>
        </p:sp>
        <p:cxnSp>
          <p:nvCxnSpPr>
            <p:cNvPr id="39" name="Straight Connector 38"/>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22" name="Oval 21" title="Section circle"/>
          <p:cNvSpPr/>
          <p:nvPr/>
        </p:nvSpPr>
        <p:spPr>
          <a:xfrm>
            <a:off x="10719983"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1" name="Oval 40"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3" name="Oval 42"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8" name="Oval 47"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9" name="Oval 48"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1" name="Rectangle 30"/>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200135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81</a:t>
            </a:fld>
            <a:r>
              <a:rPr lang="en-US" smtClean="0"/>
              <a:t> </a:t>
            </a:r>
            <a:endParaRPr lang="en-US" dirty="0"/>
          </a:p>
        </p:txBody>
      </p:sp>
      <p:sp>
        <p:nvSpPr>
          <p:cNvPr id="19" name="Content Placeholder 18"/>
          <p:cNvSpPr>
            <a:spLocks noGrp="1"/>
          </p:cNvSpPr>
          <p:nvPr>
            <p:ph type="body" sz="quarter" idx="13"/>
          </p:nvPr>
        </p:nvSpPr>
        <p:spPr>
          <a:prstGeom prst="rect">
            <a:avLst/>
          </a:prstGeom>
        </p:spPr>
        <p:txBody>
          <a:bodyPr/>
          <a:lstStyle/>
          <a:p>
            <a:r>
              <a:rPr lang="en-US" b="1" dirty="0" smtClean="0"/>
              <a:t>SHARED KERNEL MAPPINGS </a:t>
            </a:r>
            <a:r>
              <a:rPr lang="en-US" dirty="0" smtClean="0"/>
              <a:t>use a common (shared) definition of the domain model that is specific to the mapping</a:t>
            </a:r>
          </a:p>
          <a:p>
            <a:pPr lvl="1">
              <a:spcAft>
                <a:spcPts val="0"/>
              </a:spcAft>
            </a:pPr>
            <a:r>
              <a:rPr lang="en-US" dirty="0" smtClean="0"/>
              <a:t>This type of relationship defines a common subset of the domain model.</a:t>
            </a:r>
          </a:p>
          <a:p>
            <a:pPr lvl="2">
              <a:spcAft>
                <a:spcPts val="0"/>
              </a:spcAft>
            </a:pPr>
            <a:r>
              <a:rPr lang="en-US" dirty="0" smtClean="0"/>
              <a:t>One context usually manages the common definition and the other uses it.</a:t>
            </a:r>
          </a:p>
          <a:p>
            <a:pPr lvl="2">
              <a:spcAft>
                <a:spcPts val="0"/>
              </a:spcAft>
            </a:pPr>
            <a:r>
              <a:rPr lang="en-US" dirty="0" smtClean="0"/>
              <a:t>All teams must agree on the shared domain model definitions.</a:t>
            </a:r>
            <a:endParaRPr lang="en-US" dirty="0"/>
          </a:p>
        </p:txBody>
      </p:sp>
      <p:sp>
        <p:nvSpPr>
          <p:cNvPr id="3" name="Title 2"/>
          <p:cNvSpPr>
            <a:spLocks noGrp="1"/>
          </p:cNvSpPr>
          <p:nvPr>
            <p:ph type="title"/>
          </p:nvPr>
        </p:nvSpPr>
        <p:spPr/>
        <p:txBody>
          <a:bodyPr/>
          <a:lstStyle/>
          <a:p>
            <a:r>
              <a:rPr lang="en-US" dirty="0" smtClean="0"/>
              <a:t>Shared Kernel Mapping</a:t>
            </a:r>
            <a:endParaRPr lang="en-US" dirty="0"/>
          </a:p>
        </p:txBody>
      </p:sp>
      <p:sp>
        <p:nvSpPr>
          <p:cNvPr id="20" name="Oval 19"/>
          <p:cNvSpPr/>
          <p:nvPr/>
        </p:nvSpPr>
        <p:spPr>
          <a:xfrm>
            <a:off x="2812197" y="3122130"/>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21" name="TextBox 20"/>
          <p:cNvSpPr txBox="1"/>
          <p:nvPr/>
        </p:nvSpPr>
        <p:spPr>
          <a:xfrm>
            <a:off x="3932064" y="2877316"/>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22" name="Oval 21"/>
          <p:cNvSpPr/>
          <p:nvPr/>
        </p:nvSpPr>
        <p:spPr>
          <a:xfrm>
            <a:off x="5564533" y="3122130"/>
            <a:ext cx="3686476" cy="2550695"/>
          </a:xfrm>
          <a:prstGeom prst="ellipse">
            <a:avLst/>
          </a:prstGeom>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endParaRPr lang="en-US"/>
          </a:p>
        </p:txBody>
      </p:sp>
      <p:sp>
        <p:nvSpPr>
          <p:cNvPr id="23" name="TextBox 22"/>
          <p:cNvSpPr txBox="1"/>
          <p:nvPr/>
        </p:nvSpPr>
        <p:spPr>
          <a:xfrm>
            <a:off x="7093583" y="2872892"/>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sp>
        <p:nvSpPr>
          <p:cNvPr id="24" name="TextBox 23"/>
          <p:cNvSpPr txBox="1"/>
          <p:nvPr/>
        </p:nvSpPr>
        <p:spPr>
          <a:xfrm>
            <a:off x="5713070" y="2633755"/>
            <a:ext cx="663643" cy="646331"/>
          </a:xfrm>
          <a:prstGeom prst="rect">
            <a:avLst/>
          </a:prstGeom>
          <a:noFill/>
          <a:ln>
            <a:noFill/>
          </a:ln>
        </p:spPr>
        <p:txBody>
          <a:bodyPr wrap="none" lIns="0" tIns="0" rIns="0" bIns="0" rtlCol="0">
            <a:spAutoFit/>
          </a:bodyPr>
          <a:lstStyle/>
          <a:p>
            <a:pPr algn="ctr"/>
            <a:r>
              <a:rPr lang="en-US" sz="1400" b="1" dirty="0">
                <a:solidFill>
                  <a:schemeClr val="tx2"/>
                </a:solidFill>
              </a:rPr>
              <a:t>Shared</a:t>
            </a:r>
          </a:p>
          <a:p>
            <a:pPr algn="ctr"/>
            <a:r>
              <a:rPr lang="en-US" sz="1400" b="1" dirty="0">
                <a:solidFill>
                  <a:schemeClr val="tx2"/>
                </a:solidFill>
              </a:rPr>
              <a:t>Kernel</a:t>
            </a:r>
          </a:p>
          <a:p>
            <a:pPr algn="ctr"/>
            <a:r>
              <a:rPr lang="en-US" sz="1400" b="1" dirty="0">
                <a:solidFill>
                  <a:schemeClr val="tx2"/>
                </a:solidFill>
              </a:rPr>
              <a:t>Mapping</a:t>
            </a:r>
          </a:p>
        </p:txBody>
      </p:sp>
      <p:sp>
        <p:nvSpPr>
          <p:cNvPr id="25" name="Freeform 24"/>
          <p:cNvSpPr/>
          <p:nvPr/>
        </p:nvSpPr>
        <p:spPr>
          <a:xfrm>
            <a:off x="5558183" y="3554268"/>
            <a:ext cx="934140" cy="1692767"/>
          </a:xfrm>
          <a:custGeom>
            <a:avLst/>
            <a:gdLst>
              <a:gd name="connsiteX0" fmla="*/ 467070 w 934140"/>
              <a:gd name="connsiteY0" fmla="*/ 0 h 1692767"/>
              <a:gd name="connsiteX1" fmla="*/ 513234 w 934140"/>
              <a:gd name="connsiteY1" fmla="*/ 35144 h 1692767"/>
              <a:gd name="connsiteX2" fmla="*/ 934140 w 934140"/>
              <a:gd name="connsiteY2" fmla="*/ 846383 h 1692767"/>
              <a:gd name="connsiteX3" fmla="*/ 513234 w 934140"/>
              <a:gd name="connsiteY3" fmla="*/ 1657623 h 1692767"/>
              <a:gd name="connsiteX4" fmla="*/ 467070 w 934140"/>
              <a:gd name="connsiteY4" fmla="*/ 1692767 h 1692767"/>
              <a:gd name="connsiteX5" fmla="*/ 420906 w 934140"/>
              <a:gd name="connsiteY5" fmla="*/ 1657623 h 1692767"/>
              <a:gd name="connsiteX6" fmla="*/ 0 w 934140"/>
              <a:gd name="connsiteY6" fmla="*/ 846383 h 1692767"/>
              <a:gd name="connsiteX7" fmla="*/ 420906 w 934140"/>
              <a:gd name="connsiteY7" fmla="*/ 35144 h 169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40" h="1692767">
                <a:moveTo>
                  <a:pt x="467070" y="0"/>
                </a:moveTo>
                <a:lnTo>
                  <a:pt x="513234" y="35144"/>
                </a:lnTo>
                <a:cubicBezTo>
                  <a:pt x="776183" y="255599"/>
                  <a:pt x="934140" y="538228"/>
                  <a:pt x="934140" y="846383"/>
                </a:cubicBezTo>
                <a:cubicBezTo>
                  <a:pt x="934140" y="1154539"/>
                  <a:pt x="776183" y="1437168"/>
                  <a:pt x="513234" y="1657623"/>
                </a:cubicBezTo>
                <a:lnTo>
                  <a:pt x="467070" y="1692767"/>
                </a:lnTo>
                <a:lnTo>
                  <a:pt x="420906" y="1657623"/>
                </a:lnTo>
                <a:cubicBezTo>
                  <a:pt x="157957" y="1437168"/>
                  <a:pt x="0" y="1154539"/>
                  <a:pt x="0" y="846383"/>
                </a:cubicBezTo>
                <a:cubicBezTo>
                  <a:pt x="0" y="538228"/>
                  <a:pt x="157957" y="255599"/>
                  <a:pt x="420906" y="35144"/>
                </a:cubicBezTo>
                <a:close/>
              </a:path>
            </a:pathLst>
          </a:custGeom>
          <a:ln/>
        </p:spPr>
        <p:style>
          <a:lnRef idx="3">
            <a:schemeClr val="lt1"/>
          </a:lnRef>
          <a:fillRef idx="1">
            <a:schemeClr val="accent2"/>
          </a:fillRef>
          <a:effectRef idx="1">
            <a:schemeClr val="accent2"/>
          </a:effectRef>
          <a:fontRef idx="minor">
            <a:schemeClr val="lt1"/>
          </a:fontRef>
        </p:style>
        <p:txBody>
          <a:bodyPr lIns="0" tIns="0" rIns="0" bIns="0" rtlCol="0" anchor="ctr"/>
          <a:lstStyle/>
          <a:p>
            <a:pPr algn="ctr"/>
            <a:endParaRPr lang="en-US"/>
          </a:p>
        </p:txBody>
      </p:sp>
      <p:grpSp>
        <p:nvGrpSpPr>
          <p:cNvPr id="26" name="Group 25"/>
          <p:cNvGrpSpPr/>
          <p:nvPr/>
        </p:nvGrpSpPr>
        <p:grpSpPr>
          <a:xfrm>
            <a:off x="5784061" y="4035615"/>
            <a:ext cx="521660" cy="723722"/>
            <a:chOff x="1991983" y="4445958"/>
            <a:chExt cx="521660" cy="723722"/>
          </a:xfrm>
        </p:grpSpPr>
        <p:sp>
          <p:nvSpPr>
            <p:cNvPr id="27" name="Rectangle 26"/>
            <p:cNvSpPr/>
            <p:nvPr/>
          </p:nvSpPr>
          <p:spPr>
            <a:xfrm>
              <a:off x="1991983" y="4445958"/>
              <a:ext cx="521660" cy="72372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sz="1200" dirty="0">
                  <a:solidFill>
                    <a:schemeClr val="accent2"/>
                  </a:solidFill>
                </a:rPr>
                <a:t>Order</a:t>
              </a:r>
            </a:p>
          </p:txBody>
        </p:sp>
        <p:cxnSp>
          <p:nvCxnSpPr>
            <p:cNvPr id="28" name="Straight Connector 27"/>
            <p:cNvCxnSpPr/>
            <p:nvPr/>
          </p:nvCxnSpPr>
          <p:spPr>
            <a:xfrm flipV="1">
              <a:off x="1991983" y="4624711"/>
              <a:ext cx="521660" cy="4441"/>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30" name="Group 29"/>
          <p:cNvGrpSpPr/>
          <p:nvPr/>
        </p:nvGrpSpPr>
        <p:grpSpPr>
          <a:xfrm>
            <a:off x="3927535" y="3958613"/>
            <a:ext cx="742338" cy="723722"/>
            <a:chOff x="1991983" y="4445958"/>
            <a:chExt cx="521660" cy="723722"/>
          </a:xfrm>
        </p:grpSpPr>
        <p:sp>
          <p:nvSpPr>
            <p:cNvPr id="31" name="Rectangle 30"/>
            <p:cNvSpPr/>
            <p:nvPr/>
          </p:nvSpPr>
          <p:spPr>
            <a:xfrm>
              <a:off x="1991983" y="4445958"/>
              <a:ext cx="521660" cy="72372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sz="1200" dirty="0">
                  <a:solidFill>
                    <a:schemeClr val="accent2"/>
                  </a:solidFill>
                </a:rPr>
                <a:t>Customer</a:t>
              </a:r>
            </a:p>
          </p:txBody>
        </p:sp>
        <p:cxnSp>
          <p:nvCxnSpPr>
            <p:cNvPr id="32" name="Straight Connector 31"/>
            <p:cNvCxnSpPr/>
            <p:nvPr/>
          </p:nvCxnSpPr>
          <p:spPr>
            <a:xfrm flipV="1">
              <a:off x="1991983" y="4624711"/>
              <a:ext cx="521660" cy="4441"/>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33" name="Group 32"/>
          <p:cNvGrpSpPr/>
          <p:nvPr/>
        </p:nvGrpSpPr>
        <p:grpSpPr>
          <a:xfrm>
            <a:off x="7407770" y="3968238"/>
            <a:ext cx="742338" cy="723722"/>
            <a:chOff x="1991983" y="4445958"/>
            <a:chExt cx="521660" cy="723722"/>
          </a:xfrm>
        </p:grpSpPr>
        <p:sp>
          <p:nvSpPr>
            <p:cNvPr id="34" name="Rectangle 33"/>
            <p:cNvSpPr/>
            <p:nvPr/>
          </p:nvSpPr>
          <p:spPr>
            <a:xfrm>
              <a:off x="1991983" y="4445958"/>
              <a:ext cx="521660" cy="72372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sz="1200" dirty="0">
                  <a:solidFill>
                    <a:schemeClr val="accent2"/>
                  </a:solidFill>
                </a:rPr>
                <a:t>Shipper</a:t>
              </a:r>
            </a:p>
          </p:txBody>
        </p:sp>
        <p:cxnSp>
          <p:nvCxnSpPr>
            <p:cNvPr id="35" name="Straight Connector 34"/>
            <p:cNvCxnSpPr/>
            <p:nvPr/>
          </p:nvCxnSpPr>
          <p:spPr>
            <a:xfrm flipV="1">
              <a:off x="1991983" y="4624711"/>
              <a:ext cx="521660" cy="4441"/>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36" name="Oval 35"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0" name="Oval 39"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1" name="Oval 40"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2" name="Oval 41"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3" name="Oval 42"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4" name="Oval 43"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5" name="Oval 44"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6" name="Oval 45"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47" name="Oval 46"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8" name="Rectangle 47"/>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123393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488897" y="5941058"/>
            <a:ext cx="294066" cy="224790"/>
          </a:xfrm>
        </p:spPr>
        <p:txBody>
          <a:bodyPr/>
          <a:lstStyle/>
          <a:p>
            <a:pPr>
              <a:defRPr/>
            </a:pPr>
            <a:fld id="{F98AD551-1896-6D44-B0B1-213AAAED08DA}" type="slidenum">
              <a:rPr lang="en-US" b="1" smtClean="0"/>
              <a:pPr>
                <a:defRPr/>
              </a:pPr>
              <a:t>82</a:t>
            </a:fld>
            <a:r>
              <a:rPr lang="en-US" b="1" smtClean="0"/>
              <a:t> </a:t>
            </a:r>
            <a:endParaRPr lang="en-US" b="1" dirty="0"/>
          </a:p>
        </p:txBody>
      </p:sp>
      <p:sp>
        <p:nvSpPr>
          <p:cNvPr id="4" name="Content Placeholder 3"/>
          <p:cNvSpPr>
            <a:spLocks noGrp="1"/>
          </p:cNvSpPr>
          <p:nvPr>
            <p:ph type="body" sz="quarter" idx="13"/>
          </p:nvPr>
        </p:nvSpPr>
        <p:spPr>
          <a:prstGeom prst="rect">
            <a:avLst/>
          </a:prstGeom>
        </p:spPr>
        <p:txBody>
          <a:bodyPr/>
          <a:lstStyle/>
          <a:p>
            <a:r>
              <a:rPr lang="en-US" b="1" dirty="0" smtClean="0"/>
              <a:t>CONSUMER-SUPPLIER MAPPING </a:t>
            </a:r>
            <a:r>
              <a:rPr lang="en-US" dirty="0" smtClean="0"/>
              <a:t>- A supplier provides what the consumer needs in the relationship</a:t>
            </a:r>
          </a:p>
          <a:p>
            <a:pPr lvl="2">
              <a:spcAft>
                <a:spcPts val="600"/>
              </a:spcAft>
            </a:pPr>
            <a:r>
              <a:rPr lang="en-US" dirty="0" smtClean="0"/>
              <a:t>The supplier provides the consumer what it needs when it needs it.</a:t>
            </a:r>
          </a:p>
          <a:p>
            <a:pPr lvl="2">
              <a:spcAft>
                <a:spcPts val="600"/>
              </a:spcAft>
            </a:pPr>
            <a:r>
              <a:rPr lang="en-US" dirty="0" smtClean="0"/>
              <a:t>The consumer must provide requirements to the supplier.</a:t>
            </a:r>
          </a:p>
          <a:p>
            <a:pPr lvl="2">
              <a:spcAft>
                <a:spcPts val="600"/>
              </a:spcAft>
            </a:pPr>
            <a:r>
              <a:rPr lang="en-US" dirty="0" smtClean="0"/>
              <a:t>The supplier provides access to its domain model and supplies the consumer with whatever it needs.</a:t>
            </a:r>
            <a:endParaRPr lang="en-US" dirty="0"/>
          </a:p>
        </p:txBody>
      </p:sp>
      <p:sp>
        <p:nvSpPr>
          <p:cNvPr id="3" name="Title 2"/>
          <p:cNvSpPr>
            <a:spLocks noGrp="1"/>
          </p:cNvSpPr>
          <p:nvPr>
            <p:ph type="title"/>
          </p:nvPr>
        </p:nvSpPr>
        <p:spPr/>
        <p:txBody>
          <a:bodyPr/>
          <a:lstStyle/>
          <a:p>
            <a:r>
              <a:rPr lang="en-US" dirty="0" smtClean="0"/>
              <a:t>Consumer-Supplier Mapping</a:t>
            </a:r>
            <a:endParaRPr lang="en-US" dirty="0"/>
          </a:p>
        </p:txBody>
      </p:sp>
      <p:sp>
        <p:nvSpPr>
          <p:cNvPr id="5" name="Oval 4"/>
          <p:cNvSpPr/>
          <p:nvPr/>
        </p:nvSpPr>
        <p:spPr>
          <a:xfrm>
            <a:off x="2186555" y="3200398"/>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6" name="TextBox 5"/>
          <p:cNvSpPr txBox="1"/>
          <p:nvPr/>
        </p:nvSpPr>
        <p:spPr>
          <a:xfrm>
            <a:off x="3306422" y="2955584"/>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7" name="Oval 6"/>
          <p:cNvSpPr/>
          <p:nvPr/>
        </p:nvSpPr>
        <p:spPr>
          <a:xfrm>
            <a:off x="6243126" y="3200397"/>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8" name="TextBox 7"/>
          <p:cNvSpPr txBox="1"/>
          <p:nvPr/>
        </p:nvSpPr>
        <p:spPr>
          <a:xfrm>
            <a:off x="7772177" y="2955584"/>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cxnSp>
        <p:nvCxnSpPr>
          <p:cNvPr id="15" name="Straight Arrow Connector 14"/>
          <p:cNvCxnSpPr/>
          <p:nvPr/>
        </p:nvCxnSpPr>
        <p:spPr>
          <a:xfrm>
            <a:off x="4127838" y="4446375"/>
            <a:ext cx="3563389" cy="0"/>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51602" y="3339789"/>
            <a:ext cx="1389291" cy="646331"/>
          </a:xfrm>
          <a:prstGeom prst="rect">
            <a:avLst/>
          </a:prstGeom>
          <a:noFill/>
          <a:ln>
            <a:noFill/>
          </a:ln>
        </p:spPr>
        <p:txBody>
          <a:bodyPr wrap="none" lIns="0" tIns="0" rIns="0" bIns="0" rtlCol="0">
            <a:spAutoFit/>
          </a:bodyPr>
          <a:lstStyle/>
          <a:p>
            <a:pPr algn="ctr"/>
            <a:r>
              <a:rPr lang="en-US" sz="1400" b="1" dirty="0">
                <a:solidFill>
                  <a:schemeClr val="tx2"/>
                </a:solidFill>
              </a:rPr>
              <a:t>Customer-Supplier</a:t>
            </a:r>
          </a:p>
          <a:p>
            <a:pPr algn="ctr"/>
            <a:r>
              <a:rPr lang="en-US" sz="1400" b="1" dirty="0">
                <a:solidFill>
                  <a:schemeClr val="tx2"/>
                </a:solidFill>
              </a:rPr>
              <a:t>Context</a:t>
            </a:r>
          </a:p>
          <a:p>
            <a:pPr algn="ctr"/>
            <a:r>
              <a:rPr lang="en-US" sz="1400" b="1" dirty="0">
                <a:solidFill>
                  <a:schemeClr val="tx2"/>
                </a:solidFill>
              </a:rPr>
              <a:t>Mapping</a:t>
            </a:r>
          </a:p>
        </p:txBody>
      </p:sp>
      <p:grpSp>
        <p:nvGrpSpPr>
          <p:cNvPr id="17" name="Group 16"/>
          <p:cNvGrpSpPr/>
          <p:nvPr/>
        </p:nvGrpSpPr>
        <p:grpSpPr>
          <a:xfrm>
            <a:off x="7691227" y="3960299"/>
            <a:ext cx="790274" cy="972152"/>
            <a:chOff x="1857676" y="4321743"/>
            <a:chExt cx="790274" cy="972152"/>
          </a:xfrm>
        </p:grpSpPr>
        <p:sp>
          <p:nvSpPr>
            <p:cNvPr id="18" name="Rectangle 17"/>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19" name="Straight Connector 18"/>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20" name="TextBox 19"/>
          <p:cNvSpPr txBox="1"/>
          <p:nvPr/>
        </p:nvSpPr>
        <p:spPr>
          <a:xfrm>
            <a:off x="3937080" y="4191022"/>
            <a:ext cx="190758" cy="492443"/>
          </a:xfrm>
          <a:prstGeom prst="rect">
            <a:avLst/>
          </a:prstGeom>
          <a:noFill/>
          <a:ln>
            <a:noFill/>
          </a:ln>
        </p:spPr>
        <p:txBody>
          <a:bodyPr wrap="none" lIns="0" tIns="0" rIns="0" bIns="0" rtlCol="0">
            <a:spAutoFit/>
          </a:bodyPr>
          <a:lstStyle/>
          <a:p>
            <a:r>
              <a:rPr lang="en-US" sz="3200" b="1" dirty="0">
                <a:solidFill>
                  <a:schemeClr val="accent2"/>
                </a:solidFill>
              </a:rPr>
              <a:t>?</a:t>
            </a:r>
          </a:p>
        </p:txBody>
      </p:sp>
      <p:sp>
        <p:nvSpPr>
          <p:cNvPr id="21" name="TextBox 20"/>
          <p:cNvSpPr txBox="1"/>
          <p:nvPr/>
        </p:nvSpPr>
        <p:spPr>
          <a:xfrm>
            <a:off x="5014969" y="5535647"/>
            <a:ext cx="617157" cy="215444"/>
          </a:xfrm>
          <a:prstGeom prst="rect">
            <a:avLst/>
          </a:prstGeom>
          <a:noFill/>
          <a:ln>
            <a:noFill/>
          </a:ln>
        </p:spPr>
        <p:txBody>
          <a:bodyPr wrap="none" lIns="0" tIns="0" rIns="0" bIns="0" rtlCol="0">
            <a:spAutoFit/>
          </a:bodyPr>
          <a:lstStyle/>
          <a:p>
            <a:pPr algn="ctr"/>
            <a:r>
              <a:rPr lang="en-US" sz="1400" b="1" dirty="0">
                <a:solidFill>
                  <a:schemeClr val="tx2"/>
                </a:solidFill>
              </a:rPr>
              <a:t>Supplier</a:t>
            </a:r>
          </a:p>
        </p:txBody>
      </p:sp>
      <p:sp>
        <p:nvSpPr>
          <p:cNvPr id="22" name="TextBox 21"/>
          <p:cNvSpPr txBox="1"/>
          <p:nvPr/>
        </p:nvSpPr>
        <p:spPr>
          <a:xfrm>
            <a:off x="6339438" y="5531958"/>
            <a:ext cx="755015" cy="215444"/>
          </a:xfrm>
          <a:prstGeom prst="rect">
            <a:avLst/>
          </a:prstGeom>
          <a:noFill/>
          <a:ln>
            <a:noFill/>
          </a:ln>
        </p:spPr>
        <p:txBody>
          <a:bodyPr wrap="none" lIns="0" tIns="0" rIns="0" bIns="0" rtlCol="0">
            <a:spAutoFit/>
          </a:bodyPr>
          <a:lstStyle/>
          <a:p>
            <a:pPr algn="ctr"/>
            <a:r>
              <a:rPr lang="en-US" sz="1400" b="1" dirty="0">
                <a:solidFill>
                  <a:schemeClr val="tx2"/>
                </a:solidFill>
              </a:rPr>
              <a:t>Consumer</a:t>
            </a:r>
          </a:p>
        </p:txBody>
      </p:sp>
      <p:sp>
        <p:nvSpPr>
          <p:cNvPr id="24" name="Oval 23"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9" name="Oval 28" title="Section circle"/>
          <p:cNvSpPr/>
          <p:nvPr/>
        </p:nvSpPr>
        <p:spPr>
          <a:xfrm>
            <a:off x="109456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0834283"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Rectangle 34"/>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634400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83</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b="1" dirty="0" smtClean="0"/>
              <a:t>CONFORMIST MAPPING </a:t>
            </a:r>
            <a:r>
              <a:rPr lang="en-US" dirty="0" smtClean="0"/>
              <a:t>- The downstream contexts use the upstream contexts domain model as-is</a:t>
            </a:r>
          </a:p>
          <a:p>
            <a:pPr lvl="2"/>
            <a:r>
              <a:rPr lang="en-US" dirty="0" smtClean="0"/>
              <a:t>The downstream contexts </a:t>
            </a:r>
            <a:r>
              <a:rPr lang="en-US" i="1" dirty="0" smtClean="0"/>
              <a:t>conform</a:t>
            </a:r>
            <a:r>
              <a:rPr lang="en-US" dirty="0" smtClean="0"/>
              <a:t> to the upstream domain model.</a:t>
            </a:r>
          </a:p>
          <a:p>
            <a:pPr lvl="1"/>
            <a:r>
              <a:rPr lang="en-US" dirty="0" smtClean="0"/>
              <a:t> </a:t>
            </a:r>
            <a:endParaRPr lang="en-US" dirty="0"/>
          </a:p>
        </p:txBody>
      </p:sp>
      <p:sp>
        <p:nvSpPr>
          <p:cNvPr id="3" name="Title 2"/>
          <p:cNvSpPr>
            <a:spLocks noGrp="1"/>
          </p:cNvSpPr>
          <p:nvPr>
            <p:ph type="title"/>
          </p:nvPr>
        </p:nvSpPr>
        <p:spPr/>
        <p:txBody>
          <a:bodyPr/>
          <a:lstStyle/>
          <a:p>
            <a:r>
              <a:rPr lang="en-US" dirty="0" smtClean="0"/>
              <a:t>Conformist Mapping</a:t>
            </a:r>
            <a:endParaRPr lang="en-US" dirty="0"/>
          </a:p>
        </p:txBody>
      </p:sp>
      <p:sp>
        <p:nvSpPr>
          <p:cNvPr id="6" name="Oval 5"/>
          <p:cNvSpPr/>
          <p:nvPr/>
        </p:nvSpPr>
        <p:spPr>
          <a:xfrm>
            <a:off x="2234681" y="2842362"/>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7" name="TextBox 6"/>
          <p:cNvSpPr txBox="1"/>
          <p:nvPr/>
        </p:nvSpPr>
        <p:spPr>
          <a:xfrm>
            <a:off x="3354548" y="2597548"/>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8" name="Oval 7"/>
          <p:cNvSpPr/>
          <p:nvPr/>
        </p:nvSpPr>
        <p:spPr>
          <a:xfrm>
            <a:off x="6291252" y="2842361"/>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9" name="TextBox 8"/>
          <p:cNvSpPr txBox="1"/>
          <p:nvPr/>
        </p:nvSpPr>
        <p:spPr>
          <a:xfrm>
            <a:off x="7820303" y="2597548"/>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grpSp>
        <p:nvGrpSpPr>
          <p:cNvPr id="10" name="Group 9"/>
          <p:cNvGrpSpPr/>
          <p:nvPr/>
        </p:nvGrpSpPr>
        <p:grpSpPr>
          <a:xfrm>
            <a:off x="3719909" y="3602263"/>
            <a:ext cx="790274" cy="972152"/>
            <a:chOff x="1857676" y="4321743"/>
            <a:chExt cx="790274" cy="972152"/>
          </a:xfrm>
        </p:grpSpPr>
        <p:sp>
          <p:nvSpPr>
            <p:cNvPr id="11" name="Rectangle 10"/>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12" name="Straight Connector 11"/>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grpSp>
        <p:nvGrpSpPr>
          <p:cNvPr id="13" name="Group 12"/>
          <p:cNvGrpSpPr/>
          <p:nvPr/>
        </p:nvGrpSpPr>
        <p:grpSpPr>
          <a:xfrm>
            <a:off x="7739353" y="3602263"/>
            <a:ext cx="790274" cy="972152"/>
            <a:chOff x="1857676" y="4321743"/>
            <a:chExt cx="790274" cy="972152"/>
          </a:xfrm>
        </p:grpSpPr>
        <p:sp>
          <p:nvSpPr>
            <p:cNvPr id="14" name="Rectangle 13"/>
            <p:cNvSpPr/>
            <p:nvPr/>
          </p:nvSpPr>
          <p:spPr>
            <a:xfrm>
              <a:off x="1857676" y="4321743"/>
              <a:ext cx="790274" cy="972152"/>
            </a:xfrm>
            <a:prstGeom prst="rect">
              <a:avLst/>
            </a:prstGeom>
            <a:ln>
              <a:prstDash val="sysDot"/>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15" name="Straight Connector 14"/>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p:cNvCxnSpPr>
            <a:stCxn id="11" idx="3"/>
            <a:endCxn id="14" idx="1"/>
          </p:cNvCxnSpPr>
          <p:nvPr/>
        </p:nvCxnSpPr>
        <p:spPr>
          <a:xfrm>
            <a:off x="4510183" y="4088339"/>
            <a:ext cx="3229170" cy="0"/>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682816" y="2981753"/>
            <a:ext cx="823110" cy="646331"/>
          </a:xfrm>
          <a:prstGeom prst="rect">
            <a:avLst/>
          </a:prstGeom>
          <a:noFill/>
          <a:ln>
            <a:noFill/>
          </a:ln>
        </p:spPr>
        <p:txBody>
          <a:bodyPr wrap="none" lIns="0" tIns="0" rIns="0" bIns="0" rtlCol="0">
            <a:spAutoFit/>
          </a:bodyPr>
          <a:lstStyle/>
          <a:p>
            <a:pPr algn="ctr"/>
            <a:r>
              <a:rPr lang="en-US" sz="1400" b="1" dirty="0">
                <a:solidFill>
                  <a:schemeClr val="tx2"/>
                </a:solidFill>
              </a:rPr>
              <a:t>Conformist</a:t>
            </a:r>
          </a:p>
          <a:p>
            <a:pPr algn="ctr"/>
            <a:r>
              <a:rPr lang="en-US" sz="1400" b="1" dirty="0">
                <a:solidFill>
                  <a:schemeClr val="tx2"/>
                </a:solidFill>
              </a:rPr>
              <a:t>Context</a:t>
            </a:r>
          </a:p>
          <a:p>
            <a:pPr algn="ctr"/>
            <a:r>
              <a:rPr lang="en-US" sz="1400" b="1" dirty="0">
                <a:solidFill>
                  <a:schemeClr val="tx2"/>
                </a:solidFill>
              </a:rPr>
              <a:t>Mapping</a:t>
            </a:r>
          </a:p>
        </p:txBody>
      </p:sp>
      <p:sp>
        <p:nvSpPr>
          <p:cNvPr id="18" name="TextBox 17"/>
          <p:cNvSpPr txBox="1"/>
          <p:nvPr/>
        </p:nvSpPr>
        <p:spPr>
          <a:xfrm>
            <a:off x="4958096" y="5312365"/>
            <a:ext cx="730906" cy="215444"/>
          </a:xfrm>
          <a:prstGeom prst="rect">
            <a:avLst/>
          </a:prstGeom>
          <a:noFill/>
          <a:ln>
            <a:noFill/>
          </a:ln>
        </p:spPr>
        <p:txBody>
          <a:bodyPr wrap="none" lIns="0" tIns="0" rIns="0" bIns="0" rtlCol="0">
            <a:spAutoFit/>
          </a:bodyPr>
          <a:lstStyle/>
          <a:p>
            <a:pPr algn="ctr"/>
            <a:r>
              <a:rPr lang="en-US" sz="1400" b="1" dirty="0">
                <a:solidFill>
                  <a:schemeClr val="tx2"/>
                </a:solidFill>
              </a:rPr>
              <a:t>Upstream</a:t>
            </a:r>
          </a:p>
        </p:txBody>
      </p:sp>
      <p:sp>
        <p:nvSpPr>
          <p:cNvPr id="19" name="TextBox 18"/>
          <p:cNvSpPr txBox="1"/>
          <p:nvPr/>
        </p:nvSpPr>
        <p:spPr>
          <a:xfrm>
            <a:off x="6238196" y="5308676"/>
            <a:ext cx="957506" cy="215444"/>
          </a:xfrm>
          <a:prstGeom prst="rect">
            <a:avLst/>
          </a:prstGeom>
          <a:noFill/>
          <a:ln>
            <a:noFill/>
          </a:ln>
        </p:spPr>
        <p:txBody>
          <a:bodyPr wrap="none" lIns="0" tIns="0" rIns="0" bIns="0" rtlCol="0">
            <a:spAutoFit/>
          </a:bodyPr>
          <a:lstStyle/>
          <a:p>
            <a:pPr algn="ctr"/>
            <a:r>
              <a:rPr lang="en-US" sz="1400" b="1" dirty="0">
                <a:solidFill>
                  <a:schemeClr val="tx2"/>
                </a:solidFill>
              </a:rPr>
              <a:t>Downstream</a:t>
            </a:r>
          </a:p>
        </p:txBody>
      </p:sp>
      <p:sp>
        <p:nvSpPr>
          <p:cNvPr id="23" name="Oval 22"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1059959"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Rectangle 31"/>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543136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The anti-corruption layer (ACL) transforms the domain model of the upstream context to the domain model of the downstream context</a:t>
            </a:r>
            <a:endParaRPr lang="en-US" dirty="0"/>
          </a:p>
        </p:txBody>
      </p:sp>
      <p:sp>
        <p:nvSpPr>
          <p:cNvPr id="3" name="Title 2"/>
          <p:cNvSpPr>
            <a:spLocks noGrp="1"/>
          </p:cNvSpPr>
          <p:nvPr>
            <p:ph type="title"/>
          </p:nvPr>
        </p:nvSpPr>
        <p:spPr/>
        <p:txBody>
          <a:bodyPr/>
          <a:lstStyle/>
          <a:p>
            <a:r>
              <a:rPr lang="en-US" dirty="0" smtClean="0"/>
              <a:t>Anti-corruption Layer Mapping</a:t>
            </a:r>
            <a:endParaRPr lang="en-US" dirty="0"/>
          </a:p>
        </p:txBody>
      </p:sp>
      <p:sp>
        <p:nvSpPr>
          <p:cNvPr id="5" name="Oval 4"/>
          <p:cNvSpPr/>
          <p:nvPr/>
        </p:nvSpPr>
        <p:spPr>
          <a:xfrm>
            <a:off x="2234681" y="2862447"/>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6" name="TextBox 5"/>
          <p:cNvSpPr txBox="1"/>
          <p:nvPr/>
        </p:nvSpPr>
        <p:spPr>
          <a:xfrm>
            <a:off x="3354548" y="2617633"/>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7" name="Oval 6"/>
          <p:cNvSpPr/>
          <p:nvPr/>
        </p:nvSpPr>
        <p:spPr>
          <a:xfrm>
            <a:off x="6291252" y="2862446"/>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8" name="TextBox 7"/>
          <p:cNvSpPr txBox="1"/>
          <p:nvPr/>
        </p:nvSpPr>
        <p:spPr>
          <a:xfrm>
            <a:off x="7820303" y="2617633"/>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grpSp>
        <p:nvGrpSpPr>
          <p:cNvPr id="9" name="Group 8"/>
          <p:cNvGrpSpPr/>
          <p:nvPr/>
        </p:nvGrpSpPr>
        <p:grpSpPr>
          <a:xfrm>
            <a:off x="3719909" y="3622348"/>
            <a:ext cx="790274" cy="972152"/>
            <a:chOff x="1857676" y="4321743"/>
            <a:chExt cx="790274" cy="972152"/>
          </a:xfrm>
        </p:grpSpPr>
        <p:sp>
          <p:nvSpPr>
            <p:cNvPr id="10" name="Rectangle 9"/>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11" name="Straight Connector 10"/>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cxnSp>
        <p:nvCxnSpPr>
          <p:cNvPr id="15" name="Straight Arrow Connector 14"/>
          <p:cNvCxnSpPr>
            <a:stCxn id="10" idx="3"/>
            <a:endCxn id="43" idx="1"/>
          </p:cNvCxnSpPr>
          <p:nvPr/>
        </p:nvCxnSpPr>
        <p:spPr>
          <a:xfrm>
            <a:off x="4510183" y="4108424"/>
            <a:ext cx="2236394" cy="4684"/>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762550" y="3001838"/>
            <a:ext cx="663643" cy="646331"/>
          </a:xfrm>
          <a:prstGeom prst="rect">
            <a:avLst/>
          </a:prstGeom>
          <a:noFill/>
          <a:ln>
            <a:noFill/>
          </a:ln>
        </p:spPr>
        <p:txBody>
          <a:bodyPr wrap="none" lIns="0" tIns="0" rIns="0" bIns="0" rtlCol="0">
            <a:spAutoFit/>
          </a:bodyPr>
          <a:lstStyle/>
          <a:p>
            <a:pPr algn="ctr"/>
            <a:r>
              <a:rPr lang="en-US" sz="1400" b="1" dirty="0">
                <a:solidFill>
                  <a:schemeClr val="tx2"/>
                </a:solidFill>
              </a:rPr>
              <a:t>ACL</a:t>
            </a:r>
          </a:p>
          <a:p>
            <a:pPr algn="ctr"/>
            <a:r>
              <a:rPr lang="en-US" sz="1400" b="1" dirty="0">
                <a:solidFill>
                  <a:schemeClr val="tx2"/>
                </a:solidFill>
              </a:rPr>
              <a:t>Context</a:t>
            </a:r>
          </a:p>
          <a:p>
            <a:pPr algn="ctr"/>
            <a:r>
              <a:rPr lang="en-US" sz="1400" b="1" dirty="0">
                <a:solidFill>
                  <a:schemeClr val="tx2"/>
                </a:solidFill>
              </a:rPr>
              <a:t>Mapping</a:t>
            </a:r>
          </a:p>
        </p:txBody>
      </p:sp>
      <p:sp>
        <p:nvSpPr>
          <p:cNvPr id="17" name="TextBox 16"/>
          <p:cNvSpPr txBox="1"/>
          <p:nvPr/>
        </p:nvSpPr>
        <p:spPr>
          <a:xfrm>
            <a:off x="4958096" y="5332450"/>
            <a:ext cx="730906" cy="215444"/>
          </a:xfrm>
          <a:prstGeom prst="rect">
            <a:avLst/>
          </a:prstGeom>
          <a:noFill/>
          <a:ln>
            <a:noFill/>
          </a:ln>
        </p:spPr>
        <p:txBody>
          <a:bodyPr wrap="none" lIns="0" tIns="0" rIns="0" bIns="0" rtlCol="0">
            <a:spAutoFit/>
          </a:bodyPr>
          <a:lstStyle/>
          <a:p>
            <a:pPr algn="ctr"/>
            <a:r>
              <a:rPr lang="en-US" sz="1400" b="1" dirty="0">
                <a:solidFill>
                  <a:schemeClr val="tx2"/>
                </a:solidFill>
              </a:rPr>
              <a:t>Upstream</a:t>
            </a:r>
          </a:p>
        </p:txBody>
      </p:sp>
      <p:sp>
        <p:nvSpPr>
          <p:cNvPr id="18" name="TextBox 17"/>
          <p:cNvSpPr txBox="1"/>
          <p:nvPr/>
        </p:nvSpPr>
        <p:spPr>
          <a:xfrm>
            <a:off x="6238196" y="5328761"/>
            <a:ext cx="957506" cy="215444"/>
          </a:xfrm>
          <a:prstGeom prst="rect">
            <a:avLst/>
          </a:prstGeom>
          <a:noFill/>
          <a:ln>
            <a:noFill/>
          </a:ln>
        </p:spPr>
        <p:txBody>
          <a:bodyPr wrap="none" lIns="0" tIns="0" rIns="0" bIns="0" rtlCol="0">
            <a:spAutoFit/>
          </a:bodyPr>
          <a:lstStyle/>
          <a:p>
            <a:pPr algn="ctr"/>
            <a:r>
              <a:rPr lang="en-US" sz="1400" b="1" dirty="0">
                <a:solidFill>
                  <a:schemeClr val="tx2"/>
                </a:solidFill>
              </a:rPr>
              <a:t>Downstream</a:t>
            </a:r>
          </a:p>
        </p:txBody>
      </p:sp>
      <p:cxnSp>
        <p:nvCxnSpPr>
          <p:cNvPr id="21" name="Straight Arrow Connector 20"/>
          <p:cNvCxnSpPr>
            <a:stCxn id="43" idx="3"/>
          </p:cNvCxnSpPr>
          <p:nvPr/>
        </p:nvCxnSpPr>
        <p:spPr>
          <a:xfrm>
            <a:off x="7406385" y="4113108"/>
            <a:ext cx="332968" cy="0"/>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7" name="Oval 26"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1174260" y="34471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grpSp>
        <p:nvGrpSpPr>
          <p:cNvPr id="40" name="Group 39"/>
          <p:cNvGrpSpPr/>
          <p:nvPr/>
        </p:nvGrpSpPr>
        <p:grpSpPr>
          <a:xfrm>
            <a:off x="7792409" y="3639648"/>
            <a:ext cx="790274" cy="972152"/>
            <a:chOff x="1857676" y="4321743"/>
            <a:chExt cx="790274" cy="972152"/>
          </a:xfrm>
        </p:grpSpPr>
        <p:sp>
          <p:nvSpPr>
            <p:cNvPr id="41" name="Rectangle 40"/>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42" name="Straight Connector 41"/>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43" name="Rectangle 42"/>
          <p:cNvSpPr/>
          <p:nvPr/>
        </p:nvSpPr>
        <p:spPr>
          <a:xfrm>
            <a:off x="6746577" y="3860223"/>
            <a:ext cx="659808" cy="50577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b="1" dirty="0"/>
              <a:t>ACL</a:t>
            </a:r>
          </a:p>
        </p:txBody>
      </p:sp>
      <p:sp>
        <p:nvSpPr>
          <p:cNvPr id="44" name="Rectangle 43"/>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335822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85</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The </a:t>
            </a:r>
            <a:r>
              <a:rPr lang="en-US" b="1" dirty="0" smtClean="0"/>
              <a:t>OPEN HOST SERVICE MAPPING </a:t>
            </a:r>
            <a:r>
              <a:rPr lang="en-US" dirty="0" smtClean="0"/>
              <a:t>approach exposes the upstream context domain model as a set of services.</a:t>
            </a:r>
          </a:p>
          <a:p>
            <a:pPr marL="514350" lvl="2" indent="-285750">
              <a:buFont typeface="Arial" panose="020B0604020202020204" pitchFamily="34" charset="0"/>
              <a:buChar char="•"/>
            </a:pPr>
            <a:r>
              <a:rPr lang="en-US" dirty="0" smtClean="0"/>
              <a:t>Access to the domain model is allowed via requests to access or operate on it.</a:t>
            </a:r>
          </a:p>
          <a:p>
            <a:pPr marL="514350" lvl="2" indent="-285750">
              <a:buFont typeface="Arial" panose="020B0604020202020204" pitchFamily="34" charset="0"/>
              <a:buChar char="•"/>
            </a:pPr>
            <a:r>
              <a:rPr lang="en-US" dirty="0" smtClean="0"/>
              <a:t>Downstream contexts access the domain model through the API of the OHS.</a:t>
            </a:r>
          </a:p>
          <a:p>
            <a:pPr marL="514350" lvl="2" indent="-285750">
              <a:buFont typeface="Arial" panose="020B0604020202020204" pitchFamily="34" charset="0"/>
              <a:buChar char="•"/>
            </a:pPr>
            <a:r>
              <a:rPr lang="en-US" dirty="0" smtClean="0"/>
              <a:t>The OHS isolates the upstream context model from all downstream contexts and allows only the defined accesses.</a:t>
            </a:r>
            <a:endParaRPr lang="en-US" dirty="0"/>
          </a:p>
        </p:txBody>
      </p:sp>
      <p:sp>
        <p:nvSpPr>
          <p:cNvPr id="3" name="Title 2"/>
          <p:cNvSpPr>
            <a:spLocks noGrp="1"/>
          </p:cNvSpPr>
          <p:nvPr>
            <p:ph type="title"/>
          </p:nvPr>
        </p:nvSpPr>
        <p:spPr/>
        <p:txBody>
          <a:bodyPr/>
          <a:lstStyle/>
          <a:p>
            <a:r>
              <a:rPr lang="en-US" dirty="0" smtClean="0"/>
              <a:t>Open Host Service Mapping</a:t>
            </a:r>
            <a:endParaRPr lang="en-US" dirty="0"/>
          </a:p>
        </p:txBody>
      </p:sp>
      <p:sp>
        <p:nvSpPr>
          <p:cNvPr id="5" name="Oval 4"/>
          <p:cNvSpPr/>
          <p:nvPr/>
        </p:nvSpPr>
        <p:spPr>
          <a:xfrm>
            <a:off x="2234681" y="3144476"/>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6" name="TextBox 5"/>
          <p:cNvSpPr txBox="1"/>
          <p:nvPr/>
        </p:nvSpPr>
        <p:spPr>
          <a:xfrm>
            <a:off x="3354548" y="2899662"/>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7" name="Oval 6"/>
          <p:cNvSpPr/>
          <p:nvPr/>
        </p:nvSpPr>
        <p:spPr>
          <a:xfrm>
            <a:off x="6291252" y="3144475"/>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8" name="TextBox 7"/>
          <p:cNvSpPr txBox="1"/>
          <p:nvPr/>
        </p:nvSpPr>
        <p:spPr>
          <a:xfrm>
            <a:off x="7820303" y="2899662"/>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grpSp>
        <p:nvGrpSpPr>
          <p:cNvPr id="9" name="Group 8"/>
          <p:cNvGrpSpPr/>
          <p:nvPr/>
        </p:nvGrpSpPr>
        <p:grpSpPr>
          <a:xfrm>
            <a:off x="3719909" y="3904377"/>
            <a:ext cx="790274" cy="972152"/>
            <a:chOff x="1857676" y="4321743"/>
            <a:chExt cx="790274" cy="972152"/>
          </a:xfrm>
        </p:grpSpPr>
        <p:sp>
          <p:nvSpPr>
            <p:cNvPr id="10" name="Rectangle 9"/>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11" name="Straight Connector 10"/>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cxnSp>
        <p:nvCxnSpPr>
          <p:cNvPr id="12" name="Straight Arrow Connector 11"/>
          <p:cNvCxnSpPr>
            <a:stCxn id="10" idx="3"/>
            <a:endCxn id="40" idx="1"/>
          </p:cNvCxnSpPr>
          <p:nvPr/>
        </p:nvCxnSpPr>
        <p:spPr>
          <a:xfrm>
            <a:off x="4510183" y="4390453"/>
            <a:ext cx="476670" cy="0"/>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762550" y="3283867"/>
            <a:ext cx="663643" cy="646331"/>
          </a:xfrm>
          <a:prstGeom prst="rect">
            <a:avLst/>
          </a:prstGeom>
          <a:noFill/>
          <a:ln>
            <a:noFill/>
          </a:ln>
        </p:spPr>
        <p:txBody>
          <a:bodyPr wrap="none" lIns="0" tIns="0" rIns="0" bIns="0" rtlCol="0">
            <a:spAutoFit/>
          </a:bodyPr>
          <a:lstStyle/>
          <a:p>
            <a:pPr algn="ctr"/>
            <a:r>
              <a:rPr lang="en-US" sz="1400" b="1" dirty="0">
                <a:solidFill>
                  <a:schemeClr val="tx2"/>
                </a:solidFill>
              </a:rPr>
              <a:t>OHS</a:t>
            </a:r>
          </a:p>
          <a:p>
            <a:pPr algn="ctr"/>
            <a:r>
              <a:rPr lang="en-US" sz="1400" b="1" dirty="0">
                <a:solidFill>
                  <a:schemeClr val="tx2"/>
                </a:solidFill>
              </a:rPr>
              <a:t>Context</a:t>
            </a:r>
          </a:p>
          <a:p>
            <a:pPr algn="ctr"/>
            <a:r>
              <a:rPr lang="en-US" sz="1400" b="1" dirty="0">
                <a:solidFill>
                  <a:schemeClr val="tx2"/>
                </a:solidFill>
              </a:rPr>
              <a:t>Mapping</a:t>
            </a:r>
          </a:p>
        </p:txBody>
      </p:sp>
      <p:sp>
        <p:nvSpPr>
          <p:cNvPr id="14" name="TextBox 13"/>
          <p:cNvSpPr txBox="1"/>
          <p:nvPr/>
        </p:nvSpPr>
        <p:spPr>
          <a:xfrm>
            <a:off x="4958096" y="5614479"/>
            <a:ext cx="730906" cy="215444"/>
          </a:xfrm>
          <a:prstGeom prst="rect">
            <a:avLst/>
          </a:prstGeom>
          <a:noFill/>
          <a:ln>
            <a:noFill/>
          </a:ln>
        </p:spPr>
        <p:txBody>
          <a:bodyPr wrap="none" lIns="0" tIns="0" rIns="0" bIns="0" rtlCol="0">
            <a:spAutoFit/>
          </a:bodyPr>
          <a:lstStyle/>
          <a:p>
            <a:pPr algn="ctr"/>
            <a:r>
              <a:rPr lang="en-US" sz="1400" b="1" dirty="0">
                <a:solidFill>
                  <a:schemeClr val="tx2"/>
                </a:solidFill>
              </a:rPr>
              <a:t>Upstream</a:t>
            </a:r>
          </a:p>
        </p:txBody>
      </p:sp>
      <p:sp>
        <p:nvSpPr>
          <p:cNvPr id="15" name="TextBox 14"/>
          <p:cNvSpPr txBox="1"/>
          <p:nvPr/>
        </p:nvSpPr>
        <p:spPr>
          <a:xfrm>
            <a:off x="6238196" y="5610790"/>
            <a:ext cx="957506" cy="215444"/>
          </a:xfrm>
          <a:prstGeom prst="rect">
            <a:avLst/>
          </a:prstGeom>
          <a:noFill/>
          <a:ln>
            <a:noFill/>
          </a:ln>
        </p:spPr>
        <p:txBody>
          <a:bodyPr wrap="none" lIns="0" tIns="0" rIns="0" bIns="0" rtlCol="0">
            <a:spAutoFit/>
          </a:bodyPr>
          <a:lstStyle/>
          <a:p>
            <a:pPr algn="ctr"/>
            <a:r>
              <a:rPr lang="en-US" sz="1400" b="1" dirty="0">
                <a:solidFill>
                  <a:schemeClr val="tx2"/>
                </a:solidFill>
              </a:rPr>
              <a:t>Downstream</a:t>
            </a:r>
          </a:p>
        </p:txBody>
      </p:sp>
      <p:cxnSp>
        <p:nvCxnSpPr>
          <p:cNvPr id="17" name="Straight Arrow Connector 16"/>
          <p:cNvCxnSpPr>
            <a:stCxn id="40" idx="3"/>
          </p:cNvCxnSpPr>
          <p:nvPr/>
        </p:nvCxnSpPr>
        <p:spPr>
          <a:xfrm>
            <a:off x="5646661" y="4390453"/>
            <a:ext cx="2092692" cy="12304"/>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Oval 23"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9" name="Oval 28"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290146"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174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grpSp>
        <p:nvGrpSpPr>
          <p:cNvPr id="36" name="Group 35"/>
          <p:cNvGrpSpPr/>
          <p:nvPr/>
        </p:nvGrpSpPr>
        <p:grpSpPr>
          <a:xfrm>
            <a:off x="7784845" y="3916681"/>
            <a:ext cx="790274" cy="972152"/>
            <a:chOff x="1857676" y="4321743"/>
            <a:chExt cx="790274" cy="972152"/>
          </a:xfrm>
        </p:grpSpPr>
        <p:sp>
          <p:nvSpPr>
            <p:cNvPr id="37" name="Rectangle 36"/>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39" name="Straight Connector 38"/>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40" name="Rectangle 39"/>
          <p:cNvSpPr/>
          <p:nvPr/>
        </p:nvSpPr>
        <p:spPr>
          <a:xfrm>
            <a:off x="4986853" y="4137568"/>
            <a:ext cx="659808" cy="505770"/>
          </a:xfrm>
          <a:prstGeom prst="rect">
            <a:avLst/>
          </a:prstGeom>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b="1" dirty="0"/>
              <a:t>OHS</a:t>
            </a:r>
          </a:p>
        </p:txBody>
      </p:sp>
      <p:sp>
        <p:nvSpPr>
          <p:cNvPr id="41" name="Rectangle 40"/>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226970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551957" y="5946319"/>
            <a:ext cx="294066" cy="224790"/>
          </a:xfrm>
        </p:spPr>
        <p:txBody>
          <a:bodyPr/>
          <a:lstStyle/>
          <a:p>
            <a:pPr>
              <a:defRPr/>
            </a:pPr>
            <a:fld id="{F98AD551-1896-6D44-B0B1-213AAAED08DA}" type="slidenum">
              <a:rPr lang="en-US" b="1" smtClean="0"/>
              <a:pPr>
                <a:defRPr/>
              </a:pPr>
              <a:t>86</a:t>
            </a:fld>
            <a:r>
              <a:rPr lang="en-US" b="1" smtClean="0"/>
              <a:t> </a:t>
            </a:r>
            <a:endParaRPr lang="en-US" b="1" dirty="0"/>
          </a:p>
        </p:txBody>
      </p:sp>
      <p:sp>
        <p:nvSpPr>
          <p:cNvPr id="4" name="Content Placeholder 3"/>
          <p:cNvSpPr>
            <a:spLocks noGrp="1"/>
          </p:cNvSpPr>
          <p:nvPr>
            <p:ph type="body" sz="quarter" idx="13"/>
          </p:nvPr>
        </p:nvSpPr>
        <p:spPr>
          <a:prstGeom prst="rect">
            <a:avLst/>
          </a:prstGeom>
        </p:spPr>
        <p:txBody>
          <a:bodyPr>
            <a:normAutofit/>
          </a:bodyPr>
          <a:lstStyle/>
          <a:p>
            <a:r>
              <a:rPr lang="en-US" dirty="0" smtClean="0"/>
              <a:t>A </a:t>
            </a:r>
            <a:r>
              <a:rPr lang="en-US" b="1" dirty="0" smtClean="0"/>
              <a:t>PUBLISHED LANGUAGE </a:t>
            </a:r>
            <a:r>
              <a:rPr lang="en-US" dirty="0" smtClean="0"/>
              <a:t>is a documented information exchange language.</a:t>
            </a:r>
          </a:p>
          <a:p>
            <a:pPr lvl="2"/>
            <a:r>
              <a:rPr lang="en-US" dirty="0" smtClean="0"/>
              <a:t>The published language documents the format of the information exchanged.</a:t>
            </a:r>
          </a:p>
          <a:p>
            <a:pPr marL="514350" lvl="2" indent="-285750">
              <a:spcAft>
                <a:spcPts val="400"/>
              </a:spcAft>
              <a:buFont typeface="Arial" panose="020B0604020202020204" pitchFamily="34" charset="0"/>
              <a:buChar char="•"/>
            </a:pPr>
            <a:r>
              <a:rPr lang="en-US" dirty="0" smtClean="0"/>
              <a:t>Published languages can be </a:t>
            </a:r>
            <a:r>
              <a:rPr lang="en-US" dirty="0" err="1" smtClean="0"/>
              <a:t>json</a:t>
            </a:r>
            <a:r>
              <a:rPr lang="en-US" dirty="0" smtClean="0"/>
              <a:t>, XML schemas, or other on-the-wire formats.</a:t>
            </a:r>
          </a:p>
          <a:p>
            <a:pPr marL="514350" lvl="2" indent="-285750">
              <a:spcAft>
                <a:spcPts val="400"/>
              </a:spcAft>
              <a:buFont typeface="Arial" panose="020B0604020202020204" pitchFamily="34" charset="0"/>
              <a:buChar char="•"/>
            </a:pPr>
            <a:r>
              <a:rPr lang="en-US" dirty="0" smtClean="0"/>
              <a:t>The upstream context publishes the language.</a:t>
            </a:r>
          </a:p>
          <a:p>
            <a:pPr marL="514350" lvl="2" indent="-285750">
              <a:spcAft>
                <a:spcPts val="400"/>
              </a:spcAft>
              <a:buFont typeface="Arial" panose="020B0604020202020204" pitchFamily="34" charset="0"/>
              <a:buChar char="•"/>
            </a:pPr>
            <a:r>
              <a:rPr lang="en-US" dirty="0" smtClean="0"/>
              <a:t>The upstream context supplies all domain information based on the published language.</a:t>
            </a:r>
          </a:p>
          <a:p>
            <a:pPr marL="514350" lvl="2" indent="-285750">
              <a:spcAft>
                <a:spcPts val="400"/>
              </a:spcAft>
              <a:buFont typeface="Arial" panose="020B0604020202020204" pitchFamily="34" charset="0"/>
              <a:buChar char="•"/>
            </a:pPr>
            <a:r>
              <a:rPr lang="en-US" dirty="0" smtClean="0"/>
              <a:t>The downstream contexts interact with the upstream context using the published language.</a:t>
            </a:r>
            <a:endParaRPr lang="en-US" dirty="0"/>
          </a:p>
        </p:txBody>
      </p:sp>
      <p:sp>
        <p:nvSpPr>
          <p:cNvPr id="3" name="Title 2"/>
          <p:cNvSpPr>
            <a:spLocks noGrp="1"/>
          </p:cNvSpPr>
          <p:nvPr>
            <p:ph type="title"/>
          </p:nvPr>
        </p:nvSpPr>
        <p:spPr/>
        <p:txBody>
          <a:bodyPr/>
          <a:lstStyle/>
          <a:p>
            <a:r>
              <a:rPr lang="en-US" dirty="0" smtClean="0"/>
              <a:t>Published Language Mapping</a:t>
            </a:r>
            <a:endParaRPr lang="en-US" dirty="0"/>
          </a:p>
        </p:txBody>
      </p:sp>
      <p:sp>
        <p:nvSpPr>
          <p:cNvPr id="5" name="Oval 4"/>
          <p:cNvSpPr/>
          <p:nvPr/>
        </p:nvSpPr>
        <p:spPr>
          <a:xfrm>
            <a:off x="2297741" y="3260236"/>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6" name="TextBox 5"/>
          <p:cNvSpPr txBox="1"/>
          <p:nvPr/>
        </p:nvSpPr>
        <p:spPr>
          <a:xfrm>
            <a:off x="3417608" y="3015422"/>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7" name="Oval 6"/>
          <p:cNvSpPr/>
          <p:nvPr/>
        </p:nvSpPr>
        <p:spPr>
          <a:xfrm>
            <a:off x="6354312" y="3260235"/>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8" name="TextBox 7"/>
          <p:cNvSpPr txBox="1"/>
          <p:nvPr/>
        </p:nvSpPr>
        <p:spPr>
          <a:xfrm>
            <a:off x="7883363" y="3015422"/>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grpSp>
        <p:nvGrpSpPr>
          <p:cNvPr id="9" name="Group 8"/>
          <p:cNvGrpSpPr/>
          <p:nvPr/>
        </p:nvGrpSpPr>
        <p:grpSpPr>
          <a:xfrm>
            <a:off x="3782969" y="4020137"/>
            <a:ext cx="790274" cy="972152"/>
            <a:chOff x="1857676" y="4321743"/>
            <a:chExt cx="790274" cy="972152"/>
          </a:xfrm>
        </p:grpSpPr>
        <p:sp>
          <p:nvSpPr>
            <p:cNvPr id="10" name="Rectangle 9"/>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11" name="Straight Connector 10"/>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13" name="TextBox 12"/>
          <p:cNvSpPr txBox="1"/>
          <p:nvPr/>
        </p:nvSpPr>
        <p:spPr>
          <a:xfrm>
            <a:off x="5802978" y="3076132"/>
            <a:ext cx="732573" cy="861774"/>
          </a:xfrm>
          <a:prstGeom prst="rect">
            <a:avLst/>
          </a:prstGeom>
          <a:noFill/>
          <a:ln>
            <a:noFill/>
          </a:ln>
        </p:spPr>
        <p:txBody>
          <a:bodyPr wrap="none" lIns="0" tIns="0" rIns="0" bIns="0" rtlCol="0">
            <a:spAutoFit/>
          </a:bodyPr>
          <a:lstStyle/>
          <a:p>
            <a:pPr algn="ctr"/>
            <a:r>
              <a:rPr lang="en-US" sz="1400" b="1" dirty="0">
                <a:solidFill>
                  <a:schemeClr val="tx2"/>
                </a:solidFill>
              </a:rPr>
              <a:t>Published</a:t>
            </a:r>
          </a:p>
          <a:p>
            <a:pPr algn="ctr"/>
            <a:r>
              <a:rPr lang="en-US" sz="1400" b="1" dirty="0">
                <a:solidFill>
                  <a:schemeClr val="tx2"/>
                </a:solidFill>
              </a:rPr>
              <a:t>Language</a:t>
            </a:r>
          </a:p>
          <a:p>
            <a:pPr algn="ctr"/>
            <a:r>
              <a:rPr lang="en-US" sz="1400" b="1" dirty="0">
                <a:solidFill>
                  <a:schemeClr val="tx2"/>
                </a:solidFill>
              </a:rPr>
              <a:t>Context</a:t>
            </a:r>
          </a:p>
          <a:p>
            <a:pPr algn="ctr"/>
            <a:r>
              <a:rPr lang="en-US" sz="1400" b="1" dirty="0">
                <a:solidFill>
                  <a:schemeClr val="tx2"/>
                </a:solidFill>
              </a:rPr>
              <a:t>Mapping</a:t>
            </a:r>
          </a:p>
        </p:txBody>
      </p:sp>
      <p:sp>
        <p:nvSpPr>
          <p:cNvPr id="14" name="TextBox 13"/>
          <p:cNvSpPr txBox="1"/>
          <p:nvPr/>
        </p:nvSpPr>
        <p:spPr>
          <a:xfrm>
            <a:off x="5021156" y="5730239"/>
            <a:ext cx="730906" cy="215444"/>
          </a:xfrm>
          <a:prstGeom prst="rect">
            <a:avLst/>
          </a:prstGeom>
          <a:noFill/>
          <a:ln>
            <a:noFill/>
          </a:ln>
        </p:spPr>
        <p:txBody>
          <a:bodyPr wrap="none" lIns="0" tIns="0" rIns="0" bIns="0" rtlCol="0">
            <a:spAutoFit/>
          </a:bodyPr>
          <a:lstStyle/>
          <a:p>
            <a:pPr algn="ctr"/>
            <a:r>
              <a:rPr lang="en-US" sz="1400" b="1" dirty="0">
                <a:solidFill>
                  <a:schemeClr val="tx2"/>
                </a:solidFill>
              </a:rPr>
              <a:t>Upstream</a:t>
            </a:r>
          </a:p>
        </p:txBody>
      </p:sp>
      <p:sp>
        <p:nvSpPr>
          <p:cNvPr id="15" name="TextBox 14"/>
          <p:cNvSpPr txBox="1"/>
          <p:nvPr/>
        </p:nvSpPr>
        <p:spPr>
          <a:xfrm>
            <a:off x="6301256" y="5726550"/>
            <a:ext cx="957506" cy="215444"/>
          </a:xfrm>
          <a:prstGeom prst="rect">
            <a:avLst/>
          </a:prstGeom>
          <a:noFill/>
          <a:ln>
            <a:noFill/>
          </a:ln>
        </p:spPr>
        <p:txBody>
          <a:bodyPr wrap="none" lIns="0" tIns="0" rIns="0" bIns="0" rtlCol="0">
            <a:spAutoFit/>
          </a:bodyPr>
          <a:lstStyle/>
          <a:p>
            <a:pPr algn="ctr"/>
            <a:r>
              <a:rPr lang="en-US" sz="1400" b="1" dirty="0">
                <a:solidFill>
                  <a:schemeClr val="tx2"/>
                </a:solidFill>
              </a:rPr>
              <a:t>Downstream</a:t>
            </a:r>
          </a:p>
        </p:txBody>
      </p:sp>
      <p:cxnSp>
        <p:nvCxnSpPr>
          <p:cNvPr id="17" name="Straight Arrow Connector 16"/>
          <p:cNvCxnSpPr>
            <a:stCxn id="10" idx="3"/>
            <a:endCxn id="19" idx="1"/>
          </p:cNvCxnSpPr>
          <p:nvPr/>
        </p:nvCxnSpPr>
        <p:spPr>
          <a:xfrm>
            <a:off x="4573243" y="4506213"/>
            <a:ext cx="3229170" cy="12304"/>
          </a:xfrm>
          <a:prstGeom prst="straightConnector1">
            <a:avLst/>
          </a:prstGeom>
          <a:ln w="3810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3" name="Oval 22"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Oval 27"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404446" y="34471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290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174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grpSp>
        <p:nvGrpSpPr>
          <p:cNvPr id="40" name="Group 39"/>
          <p:cNvGrpSpPr/>
          <p:nvPr/>
        </p:nvGrpSpPr>
        <p:grpSpPr>
          <a:xfrm>
            <a:off x="7777371" y="4017492"/>
            <a:ext cx="790274" cy="972152"/>
            <a:chOff x="1857676" y="4321743"/>
            <a:chExt cx="790274" cy="972152"/>
          </a:xfrm>
        </p:grpSpPr>
        <p:sp>
          <p:nvSpPr>
            <p:cNvPr id="41" name="Rectangle 40"/>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42" name="Straight Connector 41"/>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36" name="Folded Corner 35"/>
          <p:cNvSpPr/>
          <p:nvPr/>
        </p:nvSpPr>
        <p:spPr>
          <a:xfrm>
            <a:off x="4935317" y="4662385"/>
            <a:ext cx="548640" cy="654517"/>
          </a:xfrm>
          <a:prstGeom prst="foldedCorner">
            <a:avLst>
              <a:gd name="adj" fmla="val 25439"/>
            </a:avLst>
          </a:prstGeom>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b="1" dirty="0"/>
              <a:t>PL</a:t>
            </a:r>
          </a:p>
        </p:txBody>
      </p:sp>
      <p:sp>
        <p:nvSpPr>
          <p:cNvPr id="37" name="Rectangle 36"/>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316373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87</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b="1" dirty="0" smtClean="0"/>
              <a:t>SEPARATE WAYS MAPPING </a:t>
            </a:r>
            <a:r>
              <a:rPr lang="en-US" dirty="0" smtClean="0"/>
              <a:t>is no mapping at all!</a:t>
            </a:r>
          </a:p>
          <a:p>
            <a:pPr lvl="2"/>
            <a:r>
              <a:rPr lang="en-US" dirty="0" smtClean="0"/>
              <a:t>If there is no reason to integrate the contexts: they could “go their own way.”</a:t>
            </a:r>
          </a:p>
          <a:p>
            <a:pPr lvl="2"/>
            <a:r>
              <a:rPr lang="en-US" dirty="0" smtClean="0"/>
              <a:t>Maybe the functionality is not available, or it is so different that you cannot use it.</a:t>
            </a:r>
          </a:p>
        </p:txBody>
      </p:sp>
      <p:sp>
        <p:nvSpPr>
          <p:cNvPr id="3" name="Title 2"/>
          <p:cNvSpPr>
            <a:spLocks noGrp="1"/>
          </p:cNvSpPr>
          <p:nvPr>
            <p:ph type="title"/>
          </p:nvPr>
        </p:nvSpPr>
        <p:spPr/>
        <p:txBody>
          <a:bodyPr/>
          <a:lstStyle/>
          <a:p>
            <a:r>
              <a:rPr lang="en-US" dirty="0" smtClean="0"/>
              <a:t>Separate Ways</a:t>
            </a:r>
            <a:endParaRPr lang="en-US" dirty="0"/>
          </a:p>
        </p:txBody>
      </p:sp>
      <p:sp>
        <p:nvSpPr>
          <p:cNvPr id="5" name="Oval 4"/>
          <p:cNvSpPr/>
          <p:nvPr/>
        </p:nvSpPr>
        <p:spPr>
          <a:xfrm>
            <a:off x="2234681" y="2942558"/>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6" name="TextBox 5"/>
          <p:cNvSpPr txBox="1"/>
          <p:nvPr/>
        </p:nvSpPr>
        <p:spPr>
          <a:xfrm>
            <a:off x="3354548" y="2697744"/>
            <a:ext cx="1468992" cy="215444"/>
          </a:xfrm>
          <a:prstGeom prst="rect">
            <a:avLst/>
          </a:prstGeom>
          <a:noFill/>
          <a:ln>
            <a:noFill/>
          </a:ln>
        </p:spPr>
        <p:txBody>
          <a:bodyPr wrap="none" lIns="0" tIns="0" rIns="0" bIns="0" rtlCol="0">
            <a:spAutoFit/>
          </a:bodyPr>
          <a:lstStyle/>
          <a:p>
            <a:r>
              <a:rPr lang="en-US" sz="1400" b="1" dirty="0">
                <a:solidFill>
                  <a:schemeClr val="tx2"/>
                </a:solidFill>
              </a:rPr>
              <a:t>Order Management</a:t>
            </a:r>
          </a:p>
        </p:txBody>
      </p:sp>
      <p:sp>
        <p:nvSpPr>
          <p:cNvPr id="7" name="Oval 6"/>
          <p:cNvSpPr/>
          <p:nvPr/>
        </p:nvSpPr>
        <p:spPr>
          <a:xfrm>
            <a:off x="6291252" y="2942557"/>
            <a:ext cx="3686476" cy="255069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b="1"/>
          </a:p>
        </p:txBody>
      </p:sp>
      <p:sp>
        <p:nvSpPr>
          <p:cNvPr id="8" name="TextBox 7"/>
          <p:cNvSpPr txBox="1"/>
          <p:nvPr/>
        </p:nvSpPr>
        <p:spPr>
          <a:xfrm>
            <a:off x="7820303" y="2697744"/>
            <a:ext cx="644407" cy="215444"/>
          </a:xfrm>
          <a:prstGeom prst="rect">
            <a:avLst/>
          </a:prstGeom>
          <a:noFill/>
          <a:ln>
            <a:noFill/>
          </a:ln>
        </p:spPr>
        <p:txBody>
          <a:bodyPr wrap="none" lIns="0" tIns="0" rIns="0" bIns="0" rtlCol="0">
            <a:spAutoFit/>
          </a:bodyPr>
          <a:lstStyle/>
          <a:p>
            <a:r>
              <a:rPr lang="en-US" sz="1400" b="1" dirty="0">
                <a:solidFill>
                  <a:schemeClr val="tx2"/>
                </a:solidFill>
              </a:rPr>
              <a:t>Shipping</a:t>
            </a:r>
          </a:p>
        </p:txBody>
      </p:sp>
      <p:grpSp>
        <p:nvGrpSpPr>
          <p:cNvPr id="9" name="Group 8"/>
          <p:cNvGrpSpPr/>
          <p:nvPr/>
        </p:nvGrpSpPr>
        <p:grpSpPr>
          <a:xfrm>
            <a:off x="3719909" y="3702459"/>
            <a:ext cx="790274" cy="972152"/>
            <a:chOff x="1857676" y="4321743"/>
            <a:chExt cx="790274" cy="972152"/>
          </a:xfrm>
        </p:grpSpPr>
        <p:sp>
          <p:nvSpPr>
            <p:cNvPr id="10" name="Rectangle 9"/>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11" name="Straight Connector 10"/>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12" name="TextBox 11"/>
          <p:cNvSpPr txBox="1"/>
          <p:nvPr/>
        </p:nvSpPr>
        <p:spPr>
          <a:xfrm>
            <a:off x="5774384" y="2877062"/>
            <a:ext cx="663643" cy="861774"/>
          </a:xfrm>
          <a:prstGeom prst="rect">
            <a:avLst/>
          </a:prstGeom>
          <a:noFill/>
          <a:ln>
            <a:noFill/>
          </a:ln>
        </p:spPr>
        <p:txBody>
          <a:bodyPr wrap="none" lIns="0" tIns="0" rIns="0" bIns="0" rtlCol="0">
            <a:spAutoFit/>
          </a:bodyPr>
          <a:lstStyle/>
          <a:p>
            <a:pPr algn="ctr"/>
            <a:r>
              <a:rPr lang="en-US" sz="1400" b="1" dirty="0">
                <a:solidFill>
                  <a:schemeClr val="tx2"/>
                </a:solidFill>
              </a:rPr>
              <a:t>Separate</a:t>
            </a:r>
          </a:p>
          <a:p>
            <a:pPr algn="ctr"/>
            <a:r>
              <a:rPr lang="en-US" sz="1400" b="1" dirty="0">
                <a:solidFill>
                  <a:schemeClr val="tx2"/>
                </a:solidFill>
              </a:rPr>
              <a:t>Ways</a:t>
            </a:r>
          </a:p>
          <a:p>
            <a:pPr algn="ctr"/>
            <a:r>
              <a:rPr lang="en-US" sz="1400" b="1" dirty="0">
                <a:solidFill>
                  <a:schemeClr val="tx2"/>
                </a:solidFill>
              </a:rPr>
              <a:t>Context</a:t>
            </a:r>
          </a:p>
          <a:p>
            <a:pPr algn="ctr"/>
            <a:r>
              <a:rPr lang="en-US" sz="1400" b="1" dirty="0">
                <a:solidFill>
                  <a:schemeClr val="tx2"/>
                </a:solidFill>
              </a:rPr>
              <a:t>Mapping</a:t>
            </a:r>
          </a:p>
        </p:txBody>
      </p:sp>
      <p:cxnSp>
        <p:nvCxnSpPr>
          <p:cNvPr id="18" name="Straight Connector 17"/>
          <p:cNvCxnSpPr/>
          <p:nvPr/>
        </p:nvCxnSpPr>
        <p:spPr>
          <a:xfrm flipV="1">
            <a:off x="7748978" y="3960258"/>
            <a:ext cx="780649" cy="4763"/>
          </a:xfrm>
          <a:prstGeom prst="line">
            <a:avLst/>
          </a:prstGeom>
          <a:ln/>
        </p:spPr>
        <p:style>
          <a:lnRef idx="2">
            <a:schemeClr val="accent6"/>
          </a:lnRef>
          <a:fillRef idx="1">
            <a:schemeClr val="lt1"/>
          </a:fillRef>
          <a:effectRef idx="0">
            <a:schemeClr val="accent6"/>
          </a:effectRef>
          <a:fontRef idx="minor">
            <a:schemeClr val="dk1"/>
          </a:fontRef>
        </p:style>
      </p:cxnSp>
      <p:sp>
        <p:nvSpPr>
          <p:cNvPr id="19" name="Oval 18"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0" name="Oval 19"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4" name="Oval 23"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520334" y="34471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404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290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174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grpSp>
        <p:nvGrpSpPr>
          <p:cNvPr id="32" name="Group 31"/>
          <p:cNvGrpSpPr/>
          <p:nvPr/>
        </p:nvGrpSpPr>
        <p:grpSpPr>
          <a:xfrm>
            <a:off x="7702228" y="3702459"/>
            <a:ext cx="790274" cy="972152"/>
            <a:chOff x="1857676" y="4321743"/>
            <a:chExt cx="790274" cy="972152"/>
          </a:xfrm>
        </p:grpSpPr>
        <p:sp>
          <p:nvSpPr>
            <p:cNvPr id="33" name="Rectangle 32"/>
            <p:cNvSpPr/>
            <p:nvPr/>
          </p:nvSpPr>
          <p:spPr>
            <a:xfrm>
              <a:off x="1857676" y="4321743"/>
              <a:ext cx="790274" cy="972152"/>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r>
                <a:rPr lang="en-US" b="1" dirty="0">
                  <a:solidFill>
                    <a:schemeClr val="accent2"/>
                  </a:solidFill>
                </a:rPr>
                <a:t>Order</a:t>
              </a:r>
            </a:p>
          </p:txBody>
        </p:sp>
        <p:cxnSp>
          <p:nvCxnSpPr>
            <p:cNvPr id="34" name="Straight Connector 33"/>
            <p:cNvCxnSpPr/>
            <p:nvPr/>
          </p:nvCxnSpPr>
          <p:spPr>
            <a:xfrm flipV="1">
              <a:off x="1867301" y="4567238"/>
              <a:ext cx="780649" cy="4763"/>
            </a:xfrm>
            <a:prstGeom prst="line">
              <a:avLst/>
            </a:prstGeom>
            <a:ln/>
          </p:spPr>
          <p:style>
            <a:lnRef idx="1">
              <a:schemeClr val="accent2"/>
            </a:lnRef>
            <a:fillRef idx="0">
              <a:schemeClr val="accent2"/>
            </a:fillRef>
            <a:effectRef idx="0">
              <a:schemeClr val="accent2"/>
            </a:effectRef>
            <a:fontRef idx="minor">
              <a:schemeClr val="tx1"/>
            </a:fontRef>
          </p:style>
        </p:cxnSp>
      </p:grpSp>
      <p:sp>
        <p:nvSpPr>
          <p:cNvPr id="35" name="Rectangle 34"/>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047909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88</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b="1" i="1" dirty="0" smtClean="0"/>
              <a:t>DO</a:t>
            </a:r>
            <a:r>
              <a:rPr lang="en-US" dirty="0" smtClean="0"/>
              <a:t> Use: </a:t>
            </a:r>
          </a:p>
          <a:p>
            <a:pPr marL="234950" lvl="2"/>
            <a:r>
              <a:rPr lang="en-US" dirty="0" smtClean="0"/>
              <a:t>RPC, REST</a:t>
            </a:r>
            <a:r>
              <a:rPr lang="en-US" i="1" dirty="0" smtClean="0"/>
              <a:t>ful</a:t>
            </a:r>
            <a:r>
              <a:rPr lang="en-US" dirty="0" smtClean="0"/>
              <a:t>, or Messaging approaches</a:t>
            </a:r>
          </a:p>
          <a:p>
            <a:pPr marL="1149350" lvl="2" indent="-234950">
              <a:buFont typeface="Arial" panose="020B0604020202020204" pitchFamily="34" charset="0"/>
              <a:buChar char="•"/>
            </a:pPr>
            <a:r>
              <a:rPr lang="en-US" dirty="0" smtClean="0"/>
              <a:t>Remote procedure call (RPC), possibly via SOAP</a:t>
            </a:r>
          </a:p>
          <a:p>
            <a:pPr marL="1149350" lvl="2" indent="-234950">
              <a:buFont typeface="Arial" panose="020B0604020202020204" pitchFamily="34" charset="0"/>
              <a:buChar char="•"/>
            </a:pPr>
            <a:r>
              <a:rPr lang="en-US" dirty="0" smtClean="0"/>
              <a:t>REST</a:t>
            </a:r>
            <a:r>
              <a:rPr lang="en-US" i="1" dirty="0" smtClean="0"/>
              <a:t>ful </a:t>
            </a:r>
            <a:r>
              <a:rPr lang="en-US" dirty="0" smtClean="0"/>
              <a:t> interfaces with resources</a:t>
            </a:r>
          </a:p>
          <a:p>
            <a:pPr marL="1149350" lvl="2" indent="-234950">
              <a:buFont typeface="Arial" panose="020B0604020202020204" pitchFamily="34" charset="0"/>
              <a:buChar char="•"/>
            </a:pPr>
            <a:r>
              <a:rPr lang="en-US" dirty="0" smtClean="0"/>
              <a:t>Publish-Subscribe messaging</a:t>
            </a:r>
          </a:p>
          <a:p>
            <a:pPr lvl="1"/>
            <a:endParaRPr lang="en-US" dirty="0"/>
          </a:p>
          <a:p>
            <a:r>
              <a:rPr lang="en-US" b="1" i="1" dirty="0" smtClean="0"/>
              <a:t>Do NOT </a:t>
            </a:r>
            <a:r>
              <a:rPr lang="en-US" dirty="0" smtClean="0"/>
              <a:t>use:</a:t>
            </a:r>
          </a:p>
          <a:p>
            <a:pPr lvl="2"/>
            <a:r>
              <a:rPr lang="en-US" dirty="0" smtClean="0"/>
              <a:t>File system transfers</a:t>
            </a:r>
          </a:p>
          <a:p>
            <a:pPr lvl="2"/>
            <a:r>
              <a:rPr lang="en-US" dirty="0" smtClean="0"/>
              <a:t>Database access</a:t>
            </a:r>
            <a:endParaRPr lang="en-US" dirty="0"/>
          </a:p>
        </p:txBody>
      </p:sp>
      <p:sp>
        <p:nvSpPr>
          <p:cNvPr id="3" name="Title 2"/>
          <p:cNvSpPr>
            <a:spLocks noGrp="1"/>
          </p:cNvSpPr>
          <p:nvPr>
            <p:ph type="title"/>
          </p:nvPr>
        </p:nvSpPr>
        <p:spPr/>
        <p:txBody>
          <a:bodyPr/>
          <a:lstStyle/>
          <a:p>
            <a:r>
              <a:rPr lang="en-US" dirty="0" smtClean="0"/>
              <a:t>Implementation of the Mapping</a:t>
            </a:r>
            <a:endParaRPr lang="en-US" dirty="0"/>
          </a:p>
        </p:txBody>
      </p:sp>
      <p:sp>
        <p:nvSpPr>
          <p:cNvPr id="8" name="Oval 7" title="Section circle"/>
          <p:cNvSpPr/>
          <p:nvPr/>
        </p:nvSpPr>
        <p:spPr>
          <a:xfrm>
            <a:off x="10719983"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9" name="Oval 8" title="Section circle"/>
          <p:cNvSpPr/>
          <p:nvPr/>
        </p:nvSpPr>
        <p:spPr>
          <a:xfrm>
            <a:off x="10604095"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0489795"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0373909"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0259608"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09456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834283"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11520334"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1404446" y="34471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1290146"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174260" y="34471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059959" y="34471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1" name="Rectangle 20"/>
          <p:cNvSpPr/>
          <p:nvPr/>
        </p:nvSpPr>
        <p:spPr>
          <a:xfrm>
            <a:off x="9464038" y="6157498"/>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462345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89</a:t>
            </a:fld>
            <a:r>
              <a:rPr lang="en-US" smtClean="0"/>
              <a:t> </a:t>
            </a:r>
            <a:endParaRPr lang="en-US" dirty="0"/>
          </a:p>
        </p:txBody>
      </p:sp>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2377831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475157" y="6204804"/>
            <a:ext cx="294066" cy="224790"/>
          </a:xfrm>
        </p:spPr>
        <p:txBody>
          <a:bodyPr/>
          <a:lstStyle/>
          <a:p>
            <a:pPr>
              <a:defRPr/>
            </a:pPr>
            <a:fld id="{F98AD551-1896-6D44-B0B1-213AAAED08DA}" type="slidenum">
              <a:rPr lang="en-US" smtClean="0"/>
              <a:pPr>
                <a:defRPr/>
              </a:pPr>
              <a:t>9</a:t>
            </a:fld>
            <a:r>
              <a:rPr lang="en-US" dirty="0" smtClean="0"/>
              <a:t> </a:t>
            </a:r>
            <a:endParaRPr lang="en-US" dirty="0"/>
          </a:p>
        </p:txBody>
      </p:sp>
      <p:sp>
        <p:nvSpPr>
          <p:cNvPr id="4" name="Content Placeholder 3"/>
          <p:cNvSpPr>
            <a:spLocks noGrp="1"/>
          </p:cNvSpPr>
          <p:nvPr>
            <p:ph type="body" sz="quarter" idx="13"/>
          </p:nvPr>
        </p:nvSpPr>
        <p:spPr>
          <a:xfrm>
            <a:off x="475157" y="963521"/>
            <a:ext cx="11211106" cy="387414"/>
          </a:xfrm>
          <a:prstGeom prst="rect">
            <a:avLst/>
          </a:prstGeom>
        </p:spPr>
        <p:txBody>
          <a:bodyPr/>
          <a:lstStyle/>
          <a:p>
            <a:r>
              <a:rPr lang="en-US" dirty="0" smtClean="0"/>
              <a:t>A </a:t>
            </a:r>
            <a:r>
              <a:rPr lang="en-US" b="1" dirty="0" smtClean="0"/>
              <a:t>DOMAIN</a:t>
            </a:r>
            <a:r>
              <a:rPr lang="en-US" dirty="0" smtClean="0"/>
              <a:t> is simply a sphere of knowledge, influence, or activity</a:t>
            </a:r>
          </a:p>
        </p:txBody>
      </p:sp>
      <p:sp>
        <p:nvSpPr>
          <p:cNvPr id="3" name="Title 2"/>
          <p:cNvSpPr>
            <a:spLocks noGrp="1"/>
          </p:cNvSpPr>
          <p:nvPr>
            <p:ph type="title"/>
          </p:nvPr>
        </p:nvSpPr>
        <p:spPr/>
        <p:txBody>
          <a:bodyPr/>
          <a:lstStyle/>
          <a:p>
            <a:r>
              <a:rPr lang="en-US" dirty="0" smtClean="0"/>
              <a:t>Domains</a:t>
            </a:r>
            <a:endParaRPr lang="en-US" dirty="0"/>
          </a:p>
        </p:txBody>
      </p:sp>
      <p:sp>
        <p:nvSpPr>
          <p:cNvPr id="5" name="Oval 4"/>
          <p:cNvSpPr/>
          <p:nvPr/>
        </p:nvSpPr>
        <p:spPr>
          <a:xfrm>
            <a:off x="1987434" y="2776668"/>
            <a:ext cx="4787976" cy="2854526"/>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endParaRPr lang="en-US" dirty="0"/>
          </a:p>
        </p:txBody>
      </p:sp>
      <p:sp>
        <p:nvSpPr>
          <p:cNvPr id="6" name="Oval 5"/>
          <p:cNvSpPr/>
          <p:nvPr/>
        </p:nvSpPr>
        <p:spPr>
          <a:xfrm>
            <a:off x="2270917" y="3347186"/>
            <a:ext cx="1492347" cy="1257473"/>
          </a:xfrm>
          <a:prstGeom prst="ellipse">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400" b="1" dirty="0">
                <a:solidFill>
                  <a:schemeClr val="tx2"/>
                </a:solidFill>
              </a:rPr>
              <a:t>Order Management</a:t>
            </a:r>
          </a:p>
        </p:txBody>
      </p:sp>
      <p:sp>
        <p:nvSpPr>
          <p:cNvPr id="7" name="Oval 6"/>
          <p:cNvSpPr/>
          <p:nvPr/>
        </p:nvSpPr>
        <p:spPr>
          <a:xfrm>
            <a:off x="4049510" y="2969366"/>
            <a:ext cx="1037423" cy="904437"/>
          </a:xfrm>
          <a:prstGeom prst="ellipse">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400" b="1" dirty="0">
                <a:solidFill>
                  <a:schemeClr val="tx2"/>
                </a:solidFill>
              </a:rPr>
              <a:t>Shipping</a:t>
            </a:r>
          </a:p>
        </p:txBody>
      </p:sp>
      <p:sp>
        <p:nvSpPr>
          <p:cNvPr id="8" name="Oval 7"/>
          <p:cNvSpPr/>
          <p:nvPr/>
        </p:nvSpPr>
        <p:spPr>
          <a:xfrm>
            <a:off x="3880806" y="4571290"/>
            <a:ext cx="954771" cy="832930"/>
          </a:xfrm>
          <a:prstGeom prst="ellipse">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400" b="1" dirty="0">
                <a:solidFill>
                  <a:schemeClr val="tx2"/>
                </a:solidFill>
              </a:rPr>
              <a:t>Billing</a:t>
            </a:r>
          </a:p>
        </p:txBody>
      </p:sp>
      <p:sp>
        <p:nvSpPr>
          <p:cNvPr id="9" name="Oval 8"/>
          <p:cNvSpPr/>
          <p:nvPr/>
        </p:nvSpPr>
        <p:spPr>
          <a:xfrm>
            <a:off x="5216240" y="3700268"/>
            <a:ext cx="1272924" cy="1052557"/>
          </a:xfrm>
          <a:prstGeom prst="ellipse">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defTabSz="461963"/>
            <a:r>
              <a:rPr lang="en-US" sz="1400" b="1" dirty="0">
                <a:solidFill>
                  <a:schemeClr val="tx2"/>
                </a:solidFill>
              </a:rPr>
              <a:t>Warehouse</a:t>
            </a:r>
          </a:p>
        </p:txBody>
      </p:sp>
      <p:sp>
        <p:nvSpPr>
          <p:cNvPr id="60" name="Oval 59" title="Section circle"/>
          <p:cNvSpPr/>
          <p:nvPr/>
        </p:nvSpPr>
        <p:spPr>
          <a:xfrm>
            <a:off x="95230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1" name="Oval 60" title="Section circle"/>
          <p:cNvSpPr/>
          <p:nvPr/>
        </p:nvSpPr>
        <p:spPr>
          <a:xfrm>
            <a:off x="9407115" y="279400"/>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2" name="Oval 61" title="Section circle"/>
          <p:cNvSpPr/>
          <p:nvPr/>
        </p:nvSpPr>
        <p:spPr>
          <a:xfrm>
            <a:off x="100976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3" name="Oval 62" title="Section circle"/>
          <p:cNvSpPr/>
          <p:nvPr/>
        </p:nvSpPr>
        <p:spPr>
          <a:xfrm>
            <a:off x="998179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4" name="Oval 63" title="Section circle"/>
          <p:cNvSpPr/>
          <p:nvPr/>
        </p:nvSpPr>
        <p:spPr>
          <a:xfrm>
            <a:off x="986749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5" name="Oval 64" title="Section circle"/>
          <p:cNvSpPr/>
          <p:nvPr/>
        </p:nvSpPr>
        <p:spPr>
          <a:xfrm>
            <a:off x="9751604" y="279400"/>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6" name="Oval 65" title="Section circle"/>
          <p:cNvSpPr/>
          <p:nvPr/>
        </p:nvSpPr>
        <p:spPr>
          <a:xfrm>
            <a:off x="9637303" y="279400"/>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67" name="Oval 66" title="Section circle"/>
          <p:cNvSpPr/>
          <p:nvPr/>
        </p:nvSpPr>
        <p:spPr>
          <a:xfrm>
            <a:off x="10672353"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8" name="Oval 67" title="Section circle"/>
          <p:cNvSpPr/>
          <p:nvPr/>
        </p:nvSpPr>
        <p:spPr>
          <a:xfrm>
            <a:off x="10556465"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69" name="Oval 68" title="Section circle"/>
          <p:cNvSpPr/>
          <p:nvPr/>
        </p:nvSpPr>
        <p:spPr>
          <a:xfrm>
            <a:off x="1044216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0" name="Oval 69" title="Section circle"/>
          <p:cNvSpPr/>
          <p:nvPr/>
        </p:nvSpPr>
        <p:spPr>
          <a:xfrm>
            <a:off x="10326279"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1" name="Oval 70" title="Section circle"/>
          <p:cNvSpPr/>
          <p:nvPr/>
        </p:nvSpPr>
        <p:spPr>
          <a:xfrm>
            <a:off x="1021197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72" name="Oval 71" title="Section circle"/>
          <p:cNvSpPr/>
          <p:nvPr/>
        </p:nvSpPr>
        <p:spPr>
          <a:xfrm>
            <a:off x="108980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3" name="Oval 72" title="Section circle"/>
          <p:cNvSpPr/>
          <p:nvPr/>
        </p:nvSpPr>
        <p:spPr>
          <a:xfrm>
            <a:off x="1078665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4" name="Oval 73" title="Section circle"/>
          <p:cNvSpPr/>
          <p:nvPr/>
        </p:nvSpPr>
        <p:spPr>
          <a:xfrm>
            <a:off x="1147270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5" name="Oval 74" title="Section circle"/>
          <p:cNvSpPr/>
          <p:nvPr/>
        </p:nvSpPr>
        <p:spPr>
          <a:xfrm>
            <a:off x="1135681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6" name="Oval 75" title="Section circle"/>
          <p:cNvSpPr/>
          <p:nvPr/>
        </p:nvSpPr>
        <p:spPr>
          <a:xfrm>
            <a:off x="1124251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7" name="Oval 76" title="Section circle"/>
          <p:cNvSpPr/>
          <p:nvPr/>
        </p:nvSpPr>
        <p:spPr>
          <a:xfrm>
            <a:off x="11126630" y="279400"/>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78" name="Oval 77" title="Section circle"/>
          <p:cNvSpPr/>
          <p:nvPr/>
        </p:nvSpPr>
        <p:spPr>
          <a:xfrm>
            <a:off x="1101232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1" name="Content Placeholder 3"/>
          <p:cNvSpPr txBox="1">
            <a:spLocks/>
          </p:cNvSpPr>
          <p:nvPr/>
        </p:nvSpPr>
        <p:spPr>
          <a:xfrm>
            <a:off x="509238" y="1406422"/>
            <a:ext cx="7298331" cy="3978589"/>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rgbClr val="000000"/>
              </a:buClr>
            </a:pPr>
            <a:r>
              <a:rPr lang="en-US" dirty="0" smtClean="0">
                <a:solidFill>
                  <a:srgbClr val="000000"/>
                </a:solidFill>
              </a:rPr>
              <a:t>A domain is the subject area of the business.</a:t>
            </a:r>
          </a:p>
          <a:p>
            <a:pPr lvl="2">
              <a:buClr>
                <a:srgbClr val="000000"/>
              </a:buClr>
            </a:pPr>
            <a:r>
              <a:rPr lang="en-US" dirty="0" smtClean="0">
                <a:solidFill>
                  <a:srgbClr val="000000"/>
                </a:solidFill>
              </a:rPr>
              <a:t>It is the collection of all knowledge and activity that is performed by the business.</a:t>
            </a:r>
          </a:p>
          <a:p>
            <a:pPr lvl="2">
              <a:buClr>
                <a:srgbClr val="000000"/>
              </a:buClr>
            </a:pPr>
            <a:r>
              <a:rPr lang="en-US" dirty="0" smtClean="0">
                <a:solidFill>
                  <a:srgbClr val="000000"/>
                </a:solidFill>
              </a:rPr>
              <a:t>It can be thought of as a collection, realm, or containment of related information or processes.</a:t>
            </a:r>
          </a:p>
          <a:p>
            <a:pPr lvl="1">
              <a:buClr>
                <a:srgbClr val="000000"/>
              </a:buClr>
            </a:pPr>
            <a:endParaRPr lang="en-US" dirty="0" smtClean="0">
              <a:solidFill>
                <a:srgbClr val="000000"/>
              </a:solidFill>
            </a:endParaRPr>
          </a:p>
          <a:p>
            <a:pPr indent="-228600"/>
            <a:endParaRPr lang="en-US" dirty="0" smtClean="0"/>
          </a:p>
        </p:txBody>
      </p:sp>
      <p:sp>
        <p:nvSpPr>
          <p:cNvPr id="32" name="Rectangle 31"/>
          <p:cNvSpPr/>
          <p:nvPr/>
        </p:nvSpPr>
        <p:spPr>
          <a:xfrm>
            <a:off x="9279645" y="6158171"/>
            <a:ext cx="209326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Overview of DDD</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618860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0518209"/>
              </p:ext>
            </p:extLst>
          </p:nvPr>
        </p:nvGraphicFramePr>
        <p:xfrm>
          <a:off x="488897" y="2022322"/>
          <a:ext cx="11211106" cy="313436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Context mapping is the process of converting one context to another.</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Context mapping defines</a:t>
                      </a:r>
                      <a:r>
                        <a:rPr lang="en-US" baseline="0" dirty="0" smtClean="0"/>
                        <a:t> the way that information is exchanged between different contexts.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anti-corruption layer is used to prevent</a:t>
                      </a:r>
                      <a:r>
                        <a:rPr lang="en-US" baseline="0" dirty="0" smtClean="0"/>
                        <a:t> corruption of the upstream context data.</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Shared kernel mapping requires the contexts to maintain a common, shared model.</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conformist mapping means that all downstream contexts must conform to the model of the upstream context.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Open-Host</a:t>
                      </a:r>
                      <a:r>
                        <a:rPr lang="en-US" baseline="0" dirty="0" smtClean="0"/>
                        <a:t> Service is designed to protect the model of the upstream context.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published language mapping approach may not expose any of the domain model,</a:t>
                      </a:r>
                      <a:r>
                        <a:rPr lang="en-US" baseline="0" dirty="0" smtClean="0"/>
                        <a:t> </a:t>
                      </a:r>
                      <a:r>
                        <a:rPr lang="en-US" dirty="0" smtClean="0"/>
                        <a:t>and could</a:t>
                      </a:r>
                      <a:r>
                        <a:rPr lang="en-US" baseline="0" dirty="0" smtClean="0"/>
                        <a:t> </a:t>
                      </a:r>
                      <a:r>
                        <a:rPr lang="en-US" dirty="0" smtClean="0"/>
                        <a:t>represent all interactions</a:t>
                      </a:r>
                      <a:r>
                        <a:rPr lang="en-US" baseline="0" dirty="0" smtClean="0"/>
                        <a:t> using a separate abstract language.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065442" y="1289639"/>
            <a:ext cx="2333909" cy="461665"/>
          </a:xfrm>
          <a:prstGeom prst="rect">
            <a:avLst/>
          </a:prstGeom>
          <a:noFill/>
        </p:spPr>
        <p:txBody>
          <a:bodyPr wrap="none" lIns="91440" tIns="45720" rIns="91440" bIns="45720">
            <a:spAutoFit/>
          </a:bodyPr>
          <a:lstStyle/>
          <a:p>
            <a:pPr algn="ctr"/>
            <a:r>
              <a:rPr lang="en-US" sz="24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Mapping</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572334" y="71149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3271289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a:solidFill>
                  <a:srgbClr val="959595"/>
                </a:solidFill>
              </a:rPr>
              <a:t>Overview of DDD</a:t>
            </a:r>
          </a:p>
          <a:p>
            <a:r>
              <a:rPr lang="en-US" dirty="0">
                <a:solidFill>
                  <a:srgbClr val="959595"/>
                </a:solidFill>
              </a:rPr>
              <a:t>Essential UML</a:t>
            </a:r>
          </a:p>
          <a:p>
            <a:r>
              <a:rPr lang="en-US" dirty="0" smtClean="0">
                <a:solidFill>
                  <a:srgbClr val="959595"/>
                </a:solidFill>
              </a:rPr>
              <a:t>Bounded </a:t>
            </a:r>
            <a:r>
              <a:rPr lang="en-US" dirty="0">
                <a:solidFill>
                  <a:srgbClr val="959595"/>
                </a:solidFill>
              </a:rPr>
              <a:t>Contexts</a:t>
            </a:r>
          </a:p>
          <a:p>
            <a:r>
              <a:rPr lang="en-US" dirty="0" smtClean="0">
                <a:solidFill>
                  <a:srgbClr val="959595"/>
                </a:solidFill>
              </a:rPr>
              <a:t>Subdomains</a:t>
            </a:r>
          </a:p>
          <a:p>
            <a:r>
              <a:rPr lang="en-US" dirty="0">
                <a:solidFill>
                  <a:srgbClr val="959595"/>
                </a:solidFill>
              </a:rPr>
              <a:t>Context Mapping</a:t>
            </a:r>
          </a:p>
          <a:p>
            <a:r>
              <a:rPr lang="en-US" sz="3200" b="1" i="1" u="sng" dirty="0"/>
              <a:t>Aggregates</a:t>
            </a:r>
          </a:p>
          <a:p>
            <a:r>
              <a:rPr lang="en-US" dirty="0" smtClean="0">
                <a:solidFill>
                  <a:srgbClr val="959595"/>
                </a:solidFill>
              </a:rPr>
              <a:t>Events</a:t>
            </a: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
        <p:nvSpPr>
          <p:cNvPr id="4" name="Rectangle 3"/>
          <p:cNvSpPr/>
          <p:nvPr/>
        </p:nvSpPr>
        <p:spPr>
          <a:xfrm>
            <a:off x="5326250" y="2864827"/>
            <a:ext cx="4224597" cy="923330"/>
          </a:xfrm>
          <a:prstGeom prst="rect">
            <a:avLst/>
          </a:prstGeom>
          <a:noFill/>
        </p:spPr>
        <p:txBody>
          <a:bodyPr wrap="square" lIns="91440" tIns="45720" rIns="91440" bIns="45720">
            <a:spAutoFit/>
          </a:bodyPr>
          <a:lstStyle/>
          <a:p>
            <a:pPr algn="ctr"/>
            <a:r>
              <a:rPr lang="en-US" sz="5400" b="1"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Aggregates</a:t>
            </a:r>
            <a:endParaRPr lang="en-US" sz="5400" b="1"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063643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92</a:t>
            </a:fld>
            <a:r>
              <a:rPr lang="en-US" smtClean="0"/>
              <a:t> </a:t>
            </a:r>
            <a:endParaRPr lang="en-US" dirty="0"/>
          </a:p>
        </p:txBody>
      </p:sp>
      <p:sp>
        <p:nvSpPr>
          <p:cNvPr id="4" name="Title 3"/>
          <p:cNvSpPr>
            <a:spLocks noGrp="1"/>
          </p:cNvSpPr>
          <p:nvPr>
            <p:ph type="title"/>
          </p:nvPr>
        </p:nvSpPr>
        <p:spPr/>
        <p:txBody>
          <a:bodyPr/>
          <a:lstStyle/>
          <a:p>
            <a:r>
              <a:rPr lang="en-US" dirty="0" smtClean="0"/>
              <a:t>Where are we?</a:t>
            </a:r>
            <a:endParaRPr lang="en-US"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88332" y="312579"/>
            <a:ext cx="8817974" cy="6196942"/>
          </a:xfrm>
          <a:prstGeom prst="rect">
            <a:avLst/>
          </a:prstGeom>
        </p:spPr>
      </p:pic>
      <p:sp>
        <p:nvSpPr>
          <p:cNvPr id="3" name="Rounded Rectangle 2"/>
          <p:cNvSpPr/>
          <p:nvPr/>
        </p:nvSpPr>
        <p:spPr>
          <a:xfrm>
            <a:off x="5389123" y="217817"/>
            <a:ext cx="1031132" cy="1001949"/>
          </a:xfrm>
          <a:prstGeom prst="roundRect">
            <a:avLst/>
          </a:prstGeom>
          <a:noFill/>
          <a:ln/>
        </p:spPr>
        <p:style>
          <a:lnRef idx="2">
            <a:schemeClr val="accent4"/>
          </a:lnRef>
          <a:fillRef idx="1">
            <a:schemeClr val="lt1"/>
          </a:fillRef>
          <a:effectRef idx="0">
            <a:schemeClr val="accent4"/>
          </a:effectRef>
          <a:fontRef idx="minor">
            <a:schemeClr val="dk1"/>
          </a:fontRef>
        </p:style>
        <p:txBody>
          <a:bodyPr lIns="0" tIns="0" rIns="0" bIns="0" rtlCol="0" anchor="ctr"/>
          <a:lstStyle/>
          <a:p>
            <a:pPr algn="ctr"/>
            <a:endParaRPr lang="en-US"/>
          </a:p>
        </p:txBody>
      </p:sp>
      <p:sp>
        <p:nvSpPr>
          <p:cNvPr id="6" name="Rectangle 5"/>
          <p:cNvSpPr/>
          <p:nvPr/>
        </p:nvSpPr>
        <p:spPr>
          <a:xfrm>
            <a:off x="5029201" y="6097342"/>
            <a:ext cx="6320720" cy="400110"/>
          </a:xfrm>
          <a:prstGeom prst="rect">
            <a:avLst/>
          </a:prstGeom>
          <a:noFill/>
        </p:spPr>
        <p:txBody>
          <a:bodyPr wrap="square" lIns="91440" tIns="45720" rIns="91440" bIns="45720">
            <a:spAutoFit/>
          </a:bodyPr>
          <a:lstStyle/>
          <a:p>
            <a:pPr algn="r"/>
            <a:r>
              <a:rPr lang="en-US" sz="20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Aggregates</a:t>
            </a:r>
            <a:endParaRPr lang="en-US" sz="20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Oval 6" title="Section circle"/>
          <p:cNvSpPr/>
          <p:nvPr/>
        </p:nvSpPr>
        <p:spPr>
          <a:xfrm>
            <a:off x="10719983"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8" name="Oval 7" title="Section circle"/>
          <p:cNvSpPr/>
          <p:nvPr/>
        </p:nvSpPr>
        <p:spPr>
          <a:xfrm>
            <a:off x="10604095"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0" name="Oval 9" title="Section circle"/>
          <p:cNvSpPr/>
          <p:nvPr/>
        </p:nvSpPr>
        <p:spPr>
          <a:xfrm>
            <a:off x="10489795"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1" name="Oval 10" title="Section circle"/>
          <p:cNvSpPr/>
          <p:nvPr/>
        </p:nvSpPr>
        <p:spPr>
          <a:xfrm>
            <a:off x="10373909"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2" name="Oval 11" title="Section circle"/>
          <p:cNvSpPr/>
          <p:nvPr/>
        </p:nvSpPr>
        <p:spPr>
          <a:xfrm>
            <a:off x="10259608"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3" name="Oval 12" title="Section circle"/>
          <p:cNvSpPr/>
          <p:nvPr/>
        </p:nvSpPr>
        <p:spPr>
          <a:xfrm>
            <a:off x="109456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4" name="Oval 13" title="Section circle"/>
          <p:cNvSpPr/>
          <p:nvPr/>
        </p:nvSpPr>
        <p:spPr>
          <a:xfrm>
            <a:off x="10834283"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5" name="Oval 14"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10599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Tree>
    <p:extLst>
      <p:ext uri="{BB962C8B-B14F-4D97-AF65-F5344CB8AC3E}">
        <p14:creationId xmlns:p14="http://schemas.microsoft.com/office/powerpoint/2010/main" val="6433830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93</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An ENTITY is an individual </a:t>
            </a:r>
            <a:r>
              <a:rPr lang="en-US" i="1" dirty="0" smtClean="0"/>
              <a:t>thing.</a:t>
            </a:r>
          </a:p>
          <a:p>
            <a:pPr lvl="1"/>
            <a:r>
              <a:rPr lang="en-US" dirty="0" smtClean="0">
                <a:solidFill>
                  <a:schemeClr val="tx2"/>
                </a:solidFill>
              </a:rPr>
              <a:t>Entities </a:t>
            </a:r>
            <a:r>
              <a:rPr lang="en-US" dirty="0">
                <a:solidFill>
                  <a:schemeClr val="tx2"/>
                </a:solidFill>
              </a:rPr>
              <a:t>are the </a:t>
            </a:r>
            <a:r>
              <a:rPr lang="en-US" i="1" dirty="0">
                <a:solidFill>
                  <a:schemeClr val="tx2"/>
                </a:solidFill>
              </a:rPr>
              <a:t>nouns</a:t>
            </a:r>
            <a:r>
              <a:rPr lang="en-US" dirty="0">
                <a:solidFill>
                  <a:schemeClr val="tx2"/>
                </a:solidFill>
              </a:rPr>
              <a:t> of the business; the things or objects, concepts, or major items of the business activity. </a:t>
            </a:r>
          </a:p>
          <a:p>
            <a:endParaRPr lang="en-US" dirty="0" smtClean="0"/>
          </a:p>
          <a:p>
            <a:r>
              <a:rPr lang="en-US" dirty="0" smtClean="0"/>
              <a:t>Entities:</a:t>
            </a:r>
          </a:p>
          <a:p>
            <a:pPr lvl="1"/>
            <a:r>
              <a:rPr lang="en-US" dirty="0" smtClean="0"/>
              <a:t>Entities have an individual identity.</a:t>
            </a:r>
          </a:p>
          <a:p>
            <a:pPr lvl="2"/>
            <a:r>
              <a:rPr lang="en-US" dirty="0" smtClean="0"/>
              <a:t>Entities represent things or objects in the business domain. </a:t>
            </a:r>
          </a:p>
          <a:p>
            <a:pPr lvl="2"/>
            <a:r>
              <a:rPr lang="en-US" dirty="0" smtClean="0"/>
              <a:t>Entities may be mutable or immutable.</a:t>
            </a:r>
            <a:endParaRPr lang="en-US" dirty="0"/>
          </a:p>
        </p:txBody>
      </p:sp>
      <p:sp>
        <p:nvSpPr>
          <p:cNvPr id="3" name="Title 2"/>
          <p:cNvSpPr>
            <a:spLocks noGrp="1"/>
          </p:cNvSpPr>
          <p:nvPr>
            <p:ph type="title"/>
          </p:nvPr>
        </p:nvSpPr>
        <p:spPr/>
        <p:txBody>
          <a:bodyPr/>
          <a:lstStyle/>
          <a:p>
            <a:r>
              <a:rPr lang="en-US" dirty="0" smtClean="0"/>
              <a:t>What is an Entity?</a:t>
            </a:r>
            <a:endParaRPr lang="en-US" dirty="0"/>
          </a:p>
        </p:txBody>
      </p:sp>
      <p:sp>
        <p:nvSpPr>
          <p:cNvPr id="28" name="Oval 27" title="Section circle"/>
          <p:cNvSpPr/>
          <p:nvPr/>
        </p:nvSpPr>
        <p:spPr>
          <a:xfrm>
            <a:off x="10719983"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0604095"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0489795"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0373909"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Oval 32" title="Section circle"/>
          <p:cNvSpPr/>
          <p:nvPr/>
        </p:nvSpPr>
        <p:spPr>
          <a:xfrm>
            <a:off x="109456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4" name="Oval 33" title="Section circle"/>
          <p:cNvSpPr/>
          <p:nvPr/>
        </p:nvSpPr>
        <p:spPr>
          <a:xfrm>
            <a:off x="10834283"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5" name="Oval 34"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6" name="Oval 35"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7" name="Oval 36"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8" name="Oval 37"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9" name="Oval 38" title="Section circle"/>
          <p:cNvSpPr/>
          <p:nvPr/>
        </p:nvSpPr>
        <p:spPr>
          <a:xfrm>
            <a:off x="110599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40" name="Oval 39"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19" name="Rectangle 18"/>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235515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94</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Entities have identity and represent the things in your context</a:t>
            </a:r>
            <a:endParaRPr lang="en-US" dirty="0"/>
          </a:p>
        </p:txBody>
      </p:sp>
      <p:sp>
        <p:nvSpPr>
          <p:cNvPr id="3" name="Title 2"/>
          <p:cNvSpPr>
            <a:spLocks noGrp="1"/>
          </p:cNvSpPr>
          <p:nvPr>
            <p:ph type="title"/>
          </p:nvPr>
        </p:nvSpPr>
        <p:spPr/>
        <p:txBody>
          <a:bodyPr/>
          <a:lstStyle/>
          <a:p>
            <a:r>
              <a:rPr lang="en-US" dirty="0" smtClean="0"/>
              <a:t>Entities</a:t>
            </a:r>
            <a:endParaRPr lang="en-US" dirty="0"/>
          </a:p>
        </p:txBody>
      </p:sp>
      <p:sp>
        <p:nvSpPr>
          <p:cNvPr id="5" name="Oval 4"/>
          <p:cNvSpPr/>
          <p:nvPr/>
        </p:nvSpPr>
        <p:spPr>
          <a:xfrm>
            <a:off x="2036763" y="2381251"/>
            <a:ext cx="7705725" cy="372427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1" dirty="0"/>
              <a:t>Bounded Context</a:t>
            </a:r>
          </a:p>
        </p:txBody>
      </p:sp>
      <p:sp>
        <p:nvSpPr>
          <p:cNvPr id="6" name="Rectangle 5"/>
          <p:cNvSpPr/>
          <p:nvPr/>
        </p:nvSpPr>
        <p:spPr>
          <a:xfrm>
            <a:off x="3163067" y="3405188"/>
            <a:ext cx="1114425" cy="838200"/>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dirty="0"/>
              <a:t>Order</a:t>
            </a:r>
          </a:p>
        </p:txBody>
      </p:sp>
      <p:sp>
        <p:nvSpPr>
          <p:cNvPr id="7" name="Rectangle 6"/>
          <p:cNvSpPr/>
          <p:nvPr/>
        </p:nvSpPr>
        <p:spPr>
          <a:xfrm>
            <a:off x="5051425" y="2707253"/>
            <a:ext cx="1114425" cy="838200"/>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dirty="0"/>
              <a:t>Item</a:t>
            </a:r>
          </a:p>
        </p:txBody>
      </p:sp>
      <p:sp>
        <p:nvSpPr>
          <p:cNvPr id="8" name="Rectangle 7"/>
          <p:cNvSpPr/>
          <p:nvPr/>
        </p:nvSpPr>
        <p:spPr>
          <a:xfrm>
            <a:off x="5689600" y="4771232"/>
            <a:ext cx="1114425" cy="838200"/>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dirty="0"/>
              <a:t>Promotion</a:t>
            </a:r>
          </a:p>
        </p:txBody>
      </p:sp>
      <p:sp>
        <p:nvSpPr>
          <p:cNvPr id="9" name="Rectangle 8"/>
          <p:cNvSpPr/>
          <p:nvPr/>
        </p:nvSpPr>
        <p:spPr>
          <a:xfrm>
            <a:off x="7508875" y="3312091"/>
            <a:ext cx="1114425" cy="838200"/>
          </a:xfrm>
          <a:prstGeom prst="rect">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dirty="0"/>
              <a:t>Discount</a:t>
            </a:r>
          </a:p>
        </p:txBody>
      </p:sp>
      <p:sp>
        <p:nvSpPr>
          <p:cNvPr id="20" name="Oval 19" title="Section circle"/>
          <p:cNvSpPr/>
          <p:nvPr/>
        </p:nvSpPr>
        <p:spPr>
          <a:xfrm>
            <a:off x="10719983"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604095"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0489795"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5" name="Oval 24" title="Section circle"/>
          <p:cNvSpPr/>
          <p:nvPr/>
        </p:nvSpPr>
        <p:spPr>
          <a:xfrm>
            <a:off x="109456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834283"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7" name="Oval 26"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0599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2" name="Oval 31"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3" name="Rectangle 32"/>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763689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2214127" y="3133725"/>
            <a:ext cx="4619625" cy="3095624"/>
          </a:xfrm>
          <a:prstGeom prst="roundRect">
            <a:avLst/>
          </a:prstGeom>
          <a:ln/>
        </p:spPr>
        <p:style>
          <a:lnRef idx="2">
            <a:schemeClr val="accent4"/>
          </a:lnRef>
          <a:fillRef idx="1">
            <a:schemeClr val="lt1"/>
          </a:fillRef>
          <a:effectRef idx="0">
            <a:schemeClr val="accent4"/>
          </a:effectRef>
          <a:fontRef idx="minor">
            <a:schemeClr val="dk1"/>
          </a:fontRef>
        </p:style>
        <p:txBody>
          <a:bodyPr lIns="0" tIns="0" rIns="0" bIns="0" rtlCol="0" anchor="t"/>
          <a:lstStyle/>
          <a:p>
            <a:pPr algn="ctr"/>
            <a:r>
              <a:rPr lang="en-US" dirty="0"/>
              <a:t>“Order” Aggregate</a:t>
            </a:r>
          </a:p>
        </p:txBody>
      </p:sp>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95</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An AGGREGATE is…</a:t>
            </a:r>
            <a:endParaRPr lang="en-US" dirty="0"/>
          </a:p>
          <a:p>
            <a:pPr marL="1031875" indent="-117475"/>
            <a:r>
              <a:rPr lang="en-US" sz="1400" dirty="0" smtClean="0">
                <a:solidFill>
                  <a:schemeClr val="tx2"/>
                </a:solidFill>
              </a:rPr>
              <a:t>…used as a collective set of all entities that work together to implement a single concept.</a:t>
            </a:r>
          </a:p>
          <a:p>
            <a:pPr marL="1031875" indent="-117475"/>
            <a:r>
              <a:rPr lang="en-US" sz="1400" dirty="0" smtClean="0">
                <a:solidFill>
                  <a:schemeClr val="tx2"/>
                </a:solidFill>
              </a:rPr>
              <a:t>…used as an access via an aggregate root class.</a:t>
            </a:r>
            <a:r>
              <a:rPr lang="en-US" sz="1400" dirty="0"/>
              <a:t> </a:t>
            </a:r>
          </a:p>
          <a:p>
            <a:pPr marL="1031875" indent="-117475"/>
            <a:r>
              <a:rPr lang="en-US" sz="1400" dirty="0" smtClean="0">
                <a:solidFill>
                  <a:schemeClr val="tx2"/>
                </a:solidFill>
              </a:rPr>
              <a:t>…used as a </a:t>
            </a:r>
            <a:r>
              <a:rPr lang="en-US" sz="1400" dirty="0">
                <a:solidFill>
                  <a:schemeClr val="tx2"/>
                </a:solidFill>
              </a:rPr>
              <a:t>transactional boundary, in that any changes to the aggregate are performed with transactional consistency. </a:t>
            </a:r>
          </a:p>
          <a:p>
            <a:pPr marL="1031875" indent="-117475"/>
            <a:r>
              <a:rPr lang="en-US" sz="1400" dirty="0" smtClean="0">
                <a:solidFill>
                  <a:schemeClr val="tx2"/>
                </a:solidFill>
              </a:rPr>
              <a:t>…used as it </a:t>
            </a:r>
            <a:r>
              <a:rPr lang="en-US" sz="1400" dirty="0">
                <a:solidFill>
                  <a:schemeClr val="tx2"/>
                </a:solidFill>
              </a:rPr>
              <a:t>must be treated as a single thing, almost like an entity, from the business </a:t>
            </a:r>
            <a:r>
              <a:rPr lang="en-US" sz="1400" dirty="0" smtClean="0">
                <a:solidFill>
                  <a:schemeClr val="tx2"/>
                </a:solidFill>
              </a:rPr>
              <a:t>perspective.</a:t>
            </a:r>
            <a:endParaRPr lang="en-US" dirty="0" smtClean="0">
              <a:solidFill>
                <a:schemeClr val="tx2"/>
              </a:solidFill>
            </a:endParaRPr>
          </a:p>
          <a:p>
            <a:pPr lvl="1" algn="ctr"/>
            <a:endParaRPr lang="en-US" sz="800" dirty="0" smtClean="0"/>
          </a:p>
          <a:p>
            <a:pPr lvl="1"/>
            <a:r>
              <a:rPr lang="en-US" dirty="0" smtClean="0"/>
              <a:t>As you see here, an </a:t>
            </a:r>
            <a:r>
              <a:rPr lang="en-US" dirty="0"/>
              <a:t>order may be collectively comprised of the order, items, and </a:t>
            </a:r>
            <a:r>
              <a:rPr lang="en-US" dirty="0" smtClean="0"/>
              <a:t>discounts.</a:t>
            </a:r>
            <a:endParaRPr lang="en-US" dirty="0"/>
          </a:p>
        </p:txBody>
      </p:sp>
      <p:sp>
        <p:nvSpPr>
          <p:cNvPr id="3" name="Title 2"/>
          <p:cNvSpPr>
            <a:spLocks noGrp="1"/>
          </p:cNvSpPr>
          <p:nvPr>
            <p:ph type="title"/>
          </p:nvPr>
        </p:nvSpPr>
        <p:spPr/>
        <p:txBody>
          <a:bodyPr/>
          <a:lstStyle/>
          <a:p>
            <a:r>
              <a:rPr lang="en-US" dirty="0" smtClean="0"/>
              <a:t>What is an Aggregate?</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37989" y="3659754"/>
            <a:ext cx="3743325" cy="2333625"/>
          </a:xfrm>
          <a:prstGeom prst="rect">
            <a:avLst/>
          </a:prstGeom>
        </p:spPr>
      </p:pic>
      <p:sp>
        <p:nvSpPr>
          <p:cNvPr id="9" name="TextBox 8"/>
          <p:cNvSpPr txBox="1"/>
          <p:nvPr/>
        </p:nvSpPr>
        <p:spPr>
          <a:xfrm>
            <a:off x="810776" y="3825539"/>
            <a:ext cx="895350" cy="430887"/>
          </a:xfrm>
          <a:prstGeom prst="rect">
            <a:avLst/>
          </a:prstGeom>
          <a:noFill/>
          <a:ln>
            <a:noFill/>
          </a:ln>
        </p:spPr>
        <p:txBody>
          <a:bodyPr wrap="square" lIns="0" tIns="0" rIns="0" bIns="0" rtlCol="0">
            <a:spAutoFit/>
          </a:bodyPr>
          <a:lstStyle/>
          <a:p>
            <a:r>
              <a:rPr lang="en-US" sz="1400" dirty="0">
                <a:solidFill>
                  <a:schemeClr val="tx2"/>
                </a:solidFill>
              </a:rPr>
              <a:t>Aggregate Root</a:t>
            </a:r>
          </a:p>
        </p:txBody>
      </p:sp>
      <p:cxnSp>
        <p:nvCxnSpPr>
          <p:cNvPr id="10" name="Straight Arrow Connector 9"/>
          <p:cNvCxnSpPr>
            <a:stCxn id="9" idx="3"/>
          </p:cNvCxnSpPr>
          <p:nvPr/>
        </p:nvCxnSpPr>
        <p:spPr>
          <a:xfrm>
            <a:off x="1706127" y="4040982"/>
            <a:ext cx="947737" cy="111918"/>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title="Section circle"/>
          <p:cNvSpPr/>
          <p:nvPr/>
        </p:nvSpPr>
        <p:spPr>
          <a:xfrm>
            <a:off x="10719983"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0604095"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9456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8" name="Oval 27" title="Section circle"/>
          <p:cNvSpPr/>
          <p:nvPr/>
        </p:nvSpPr>
        <p:spPr>
          <a:xfrm>
            <a:off x="10834283"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9" name="Oval 28"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0" name="Oval 29"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1" name="Oval 30"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2" name="Oval 31"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33" name="Oval 32" title="Section circle"/>
          <p:cNvSpPr/>
          <p:nvPr/>
        </p:nvSpPr>
        <p:spPr>
          <a:xfrm>
            <a:off x="110599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4" name="Oval 33"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35" name="Rectangle 34"/>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5678616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96</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endParaRPr lang="en-US" dirty="0" smtClean="0"/>
          </a:p>
          <a:p>
            <a:r>
              <a:rPr lang="en-US" dirty="0" smtClean="0"/>
              <a:t>An AGGREGATE should only have one responsibility</a:t>
            </a:r>
          </a:p>
          <a:p>
            <a:pPr lvl="2"/>
            <a:r>
              <a:rPr lang="en-US" dirty="0" smtClean="0"/>
              <a:t>Keep </a:t>
            </a:r>
            <a:r>
              <a:rPr lang="en-US" dirty="0"/>
              <a:t>aggregates focused on one </a:t>
            </a:r>
            <a:r>
              <a:rPr lang="en-US" dirty="0" smtClean="0"/>
              <a:t>concept.</a:t>
            </a:r>
          </a:p>
          <a:p>
            <a:pPr lvl="2"/>
            <a:r>
              <a:rPr lang="en-US" dirty="0" smtClean="0"/>
              <a:t>Keep </a:t>
            </a:r>
            <a:r>
              <a:rPr lang="en-US" dirty="0"/>
              <a:t>aggregates consistent with the domain model and ubiquitous </a:t>
            </a:r>
            <a:r>
              <a:rPr lang="en-US" dirty="0" smtClean="0"/>
              <a:t>language.</a:t>
            </a:r>
          </a:p>
          <a:p>
            <a:pPr lvl="2"/>
            <a:r>
              <a:rPr lang="en-US" dirty="0" smtClean="0"/>
              <a:t>An aggregate that is trying to do too much will be large, complex, and fragile.</a:t>
            </a:r>
          </a:p>
          <a:p>
            <a:pPr lvl="1"/>
            <a:endParaRPr lang="en-US" dirty="0"/>
          </a:p>
        </p:txBody>
      </p:sp>
      <p:sp>
        <p:nvSpPr>
          <p:cNvPr id="3" name="Title 2"/>
          <p:cNvSpPr>
            <a:spLocks noGrp="1"/>
          </p:cNvSpPr>
          <p:nvPr>
            <p:ph type="title"/>
          </p:nvPr>
        </p:nvSpPr>
        <p:spPr/>
        <p:txBody>
          <a:bodyPr/>
          <a:lstStyle/>
          <a:p>
            <a:r>
              <a:rPr lang="en-US" dirty="0" smtClean="0"/>
              <a:t>Single Responsibility</a:t>
            </a:r>
            <a:endParaRPr lang="en-US" dirty="0"/>
          </a:p>
        </p:txBody>
      </p:sp>
      <p:sp>
        <p:nvSpPr>
          <p:cNvPr id="15" name="Oval 14" title="Section circle"/>
          <p:cNvSpPr/>
          <p:nvPr/>
        </p:nvSpPr>
        <p:spPr>
          <a:xfrm>
            <a:off x="10719983"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290835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97</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AGGREGATES implement business invariant behavior</a:t>
            </a:r>
          </a:p>
          <a:p>
            <a:pPr lvl="1"/>
            <a:r>
              <a:rPr lang="en-US" dirty="0"/>
              <a:t>Invariant behavior is a way of saying that certain business rules that govern the relationship or state of an aggregate need to be implemented as part of the aggregate. </a:t>
            </a:r>
            <a:endParaRPr lang="en-US" dirty="0" smtClean="0"/>
          </a:p>
          <a:p>
            <a:pPr lvl="1"/>
            <a:endParaRPr lang="en-US" dirty="0"/>
          </a:p>
          <a:p>
            <a:r>
              <a:rPr lang="en-US" dirty="0" smtClean="0"/>
              <a:t>INVARIANTS… </a:t>
            </a:r>
          </a:p>
          <a:p>
            <a:pPr marL="920750" lvl="2" indent="0">
              <a:buNone/>
            </a:pPr>
            <a:r>
              <a:rPr lang="en-US" dirty="0" smtClean="0"/>
              <a:t>…contain business rules.</a:t>
            </a:r>
          </a:p>
          <a:p>
            <a:pPr marL="920750" lvl="2" indent="0">
              <a:buNone/>
            </a:pPr>
            <a:r>
              <a:rPr lang="en-US" dirty="0" smtClean="0"/>
              <a:t>…can be applied based on state </a:t>
            </a:r>
            <a:r>
              <a:rPr lang="en-US" dirty="0" err="1" smtClean="0"/>
              <a:t>changes.Can</a:t>
            </a:r>
            <a:r>
              <a:rPr lang="en-US" dirty="0" smtClean="0"/>
              <a:t> be enforce consistency within the aggregate.</a:t>
            </a:r>
            <a:endParaRPr lang="en-US" dirty="0"/>
          </a:p>
        </p:txBody>
      </p:sp>
      <p:sp>
        <p:nvSpPr>
          <p:cNvPr id="3" name="Title 2"/>
          <p:cNvSpPr>
            <a:spLocks noGrp="1"/>
          </p:cNvSpPr>
          <p:nvPr>
            <p:ph type="title"/>
          </p:nvPr>
        </p:nvSpPr>
        <p:spPr/>
        <p:txBody>
          <a:bodyPr/>
          <a:lstStyle/>
          <a:p>
            <a:r>
              <a:rPr lang="en-US" dirty="0" smtClean="0"/>
              <a:t>Business Invariants</a:t>
            </a:r>
            <a:endParaRPr lang="en-US" dirty="0"/>
          </a:p>
        </p:txBody>
      </p:sp>
      <p:sp>
        <p:nvSpPr>
          <p:cNvPr id="15" name="Oval 14" title="Section circle"/>
          <p:cNvSpPr/>
          <p:nvPr/>
        </p:nvSpPr>
        <p:spPr>
          <a:xfrm>
            <a:off x="1071998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586419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98</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AGGREGATES can reference other aggregates</a:t>
            </a:r>
            <a:endParaRPr lang="en-US" dirty="0"/>
          </a:p>
          <a:p>
            <a:pPr lvl="1"/>
            <a:r>
              <a:rPr lang="en-US" dirty="0" smtClean="0"/>
              <a:t>Use identity only, even in the same context.</a:t>
            </a:r>
          </a:p>
          <a:p>
            <a:pPr lvl="1"/>
            <a:endParaRPr lang="en-US" dirty="0"/>
          </a:p>
          <a:p>
            <a:r>
              <a:rPr lang="en-US" dirty="0" smtClean="0"/>
              <a:t>NEVER access the entities within an aggregate…</a:t>
            </a:r>
          </a:p>
          <a:p>
            <a:pPr marL="1031875" lvl="1" indent="-117475"/>
            <a:r>
              <a:rPr lang="en-US" dirty="0" smtClean="0"/>
              <a:t>….</a:t>
            </a:r>
            <a:r>
              <a:rPr lang="en-US" dirty="0"/>
              <a:t>f</a:t>
            </a:r>
            <a:r>
              <a:rPr lang="en-US" dirty="0" smtClean="0"/>
              <a:t>rom the business perspective, the aggregate IS the persistent object.</a:t>
            </a:r>
          </a:p>
          <a:p>
            <a:pPr marL="1031875" lvl="1" indent="-117475"/>
            <a:r>
              <a:rPr lang="en-US" dirty="0" smtClean="0"/>
              <a:t>…the aggregate implements business rules that accessing an entity might bypass.</a:t>
            </a:r>
          </a:p>
          <a:p>
            <a:pPr lvl="1"/>
            <a:endParaRPr lang="en-US" dirty="0"/>
          </a:p>
        </p:txBody>
      </p:sp>
      <p:sp>
        <p:nvSpPr>
          <p:cNvPr id="3" name="Title 2"/>
          <p:cNvSpPr>
            <a:spLocks noGrp="1"/>
          </p:cNvSpPr>
          <p:nvPr>
            <p:ph type="title"/>
          </p:nvPr>
        </p:nvSpPr>
        <p:spPr/>
        <p:txBody>
          <a:bodyPr/>
          <a:lstStyle/>
          <a:p>
            <a:r>
              <a:rPr lang="en-US" dirty="0" smtClean="0"/>
              <a:t>Aggregate References</a:t>
            </a:r>
            <a:endParaRPr lang="en-US" dirty="0"/>
          </a:p>
        </p:txBody>
      </p:sp>
      <p:sp>
        <p:nvSpPr>
          <p:cNvPr id="15" name="Oval 14" title="Section circle"/>
          <p:cNvSpPr/>
          <p:nvPr/>
        </p:nvSpPr>
        <p:spPr>
          <a:xfrm>
            <a:off x="1071998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228321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99</a:t>
            </a:fld>
            <a:r>
              <a:rPr lang="en-US" smtClean="0"/>
              <a:t> </a:t>
            </a:r>
            <a:endParaRPr lang="en-US" dirty="0"/>
          </a:p>
        </p:txBody>
      </p:sp>
      <p:sp>
        <p:nvSpPr>
          <p:cNvPr id="4" name="Content Placeholder 3"/>
          <p:cNvSpPr>
            <a:spLocks noGrp="1"/>
          </p:cNvSpPr>
          <p:nvPr>
            <p:ph type="body" sz="quarter" idx="13"/>
          </p:nvPr>
        </p:nvSpPr>
        <p:spPr>
          <a:prstGeom prst="rect">
            <a:avLst/>
          </a:prstGeom>
        </p:spPr>
        <p:txBody>
          <a:bodyPr/>
          <a:lstStyle/>
          <a:p>
            <a:r>
              <a:rPr lang="en-US" dirty="0" smtClean="0"/>
              <a:t>Aggregates must be atomically consistent</a:t>
            </a:r>
          </a:p>
          <a:p>
            <a:pPr lvl="1"/>
            <a:endParaRPr lang="en-US" dirty="0" smtClean="0"/>
          </a:p>
          <a:p>
            <a:pPr lvl="1"/>
            <a:r>
              <a:rPr lang="en-US" dirty="0" smtClean="0"/>
              <a:t>Changes to entities within an aggregate must be in the same “transaction.”</a:t>
            </a:r>
          </a:p>
          <a:p>
            <a:pPr lvl="2"/>
            <a:r>
              <a:rPr lang="en-US" dirty="0" smtClean="0"/>
              <a:t>Either all changes take place, or none of them.</a:t>
            </a:r>
          </a:p>
          <a:p>
            <a:pPr lvl="2"/>
            <a:r>
              <a:rPr lang="en-US" dirty="0" smtClean="0"/>
              <a:t>The aggregate is always in a consistent state.</a:t>
            </a:r>
            <a:endParaRPr lang="en-US" dirty="0"/>
          </a:p>
        </p:txBody>
      </p:sp>
      <p:sp>
        <p:nvSpPr>
          <p:cNvPr id="3" name="Title 2"/>
          <p:cNvSpPr>
            <a:spLocks noGrp="1"/>
          </p:cNvSpPr>
          <p:nvPr>
            <p:ph type="title"/>
          </p:nvPr>
        </p:nvSpPr>
        <p:spPr/>
        <p:txBody>
          <a:bodyPr/>
          <a:lstStyle/>
          <a:p>
            <a:r>
              <a:rPr lang="en-US" dirty="0" smtClean="0"/>
              <a:t>Atomic Consistency</a:t>
            </a:r>
            <a:endParaRPr lang="en-US" dirty="0"/>
          </a:p>
        </p:txBody>
      </p:sp>
      <p:sp>
        <p:nvSpPr>
          <p:cNvPr id="15" name="Oval 14" title="Section circle"/>
          <p:cNvSpPr/>
          <p:nvPr/>
        </p:nvSpPr>
        <p:spPr>
          <a:xfrm>
            <a:off x="1071998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6" name="Oval 15" title="Section circle"/>
          <p:cNvSpPr/>
          <p:nvPr/>
        </p:nvSpPr>
        <p:spPr>
          <a:xfrm>
            <a:off x="10604095"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7" name="Oval 16" title="Section circle"/>
          <p:cNvSpPr/>
          <p:nvPr/>
        </p:nvSpPr>
        <p:spPr>
          <a:xfrm>
            <a:off x="10489795"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8" name="Oval 17" title="Section circle"/>
          <p:cNvSpPr/>
          <p:nvPr/>
        </p:nvSpPr>
        <p:spPr>
          <a:xfrm>
            <a:off x="10373909" y="272141"/>
            <a:ext cx="90487"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19" name="Oval 18" title="Section circle"/>
          <p:cNvSpPr/>
          <p:nvPr/>
        </p:nvSpPr>
        <p:spPr>
          <a:xfrm>
            <a:off x="10259608"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0" name="Oval 19" title="Section circle"/>
          <p:cNvSpPr/>
          <p:nvPr/>
        </p:nvSpPr>
        <p:spPr>
          <a:xfrm>
            <a:off x="10945659"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1" name="Oval 20" title="Section circle"/>
          <p:cNvSpPr/>
          <p:nvPr/>
        </p:nvSpPr>
        <p:spPr>
          <a:xfrm>
            <a:off x="10834283" y="272141"/>
            <a:ext cx="90488"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2" name="Oval 21" title="Section circle"/>
          <p:cNvSpPr/>
          <p:nvPr/>
        </p:nvSpPr>
        <p:spPr>
          <a:xfrm>
            <a:off x="11520334"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3" name="Oval 22" title="Section circle"/>
          <p:cNvSpPr/>
          <p:nvPr/>
        </p:nvSpPr>
        <p:spPr>
          <a:xfrm>
            <a:off x="11404446" y="272141"/>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4" name="Oval 23" title="Section circle"/>
          <p:cNvSpPr/>
          <p:nvPr/>
        </p:nvSpPr>
        <p:spPr>
          <a:xfrm>
            <a:off x="11290146"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5" name="Oval 24" title="Section circle"/>
          <p:cNvSpPr/>
          <p:nvPr/>
        </p:nvSpPr>
        <p:spPr>
          <a:xfrm>
            <a:off x="11174260" y="272141"/>
            <a:ext cx="90487"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a:p>
        </p:txBody>
      </p:sp>
      <p:sp>
        <p:nvSpPr>
          <p:cNvPr id="26" name="Oval 25" title="Section circle"/>
          <p:cNvSpPr/>
          <p:nvPr/>
        </p:nvSpPr>
        <p:spPr>
          <a:xfrm>
            <a:off x="11059959" y="2721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7" name="Oval 26" title="Section circle"/>
          <p:cNvSpPr/>
          <p:nvPr/>
        </p:nvSpPr>
        <p:spPr>
          <a:xfrm>
            <a:off x="10151253" y="272141"/>
            <a:ext cx="88900" cy="88900"/>
          </a:xfrm>
          <a:prstGeom prst="ellipse">
            <a:avLst/>
          </a:prstGeom>
          <a:solidFill>
            <a:srgbClr val="009F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a:p>
        </p:txBody>
      </p:sp>
      <p:sp>
        <p:nvSpPr>
          <p:cNvPr id="28" name="Rectangle 27"/>
          <p:cNvSpPr/>
          <p:nvPr/>
        </p:nvSpPr>
        <p:spPr>
          <a:xfrm>
            <a:off x="9502140" y="6146702"/>
            <a:ext cx="1899111" cy="338554"/>
          </a:xfrm>
          <a:prstGeom prst="rect">
            <a:avLst/>
          </a:prstGeom>
          <a:noFill/>
        </p:spPr>
        <p:txBody>
          <a:bodyPr wrap="square" lIns="91440" tIns="45720" rIns="91440" bIns="45720">
            <a:spAutoFit/>
          </a:bodyPr>
          <a:lstStyle/>
          <a:p>
            <a:pPr algn="r"/>
            <a:r>
              <a:rPr lang="en-US" sz="160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Context </a:t>
            </a: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Mapping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69575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_int_wde_globe_alone">
  <a:themeElements>
    <a:clrScheme name="ATT 3">
      <a:dk1>
        <a:srgbClr val="009FDB"/>
      </a:dk1>
      <a:lt1>
        <a:sysClr val="window" lastClr="FFFFFF"/>
      </a:lt1>
      <a:dk2>
        <a:srgbClr val="000000"/>
      </a:dk2>
      <a:lt2>
        <a:srgbClr val="D2D2D2"/>
      </a:lt2>
      <a:accent1>
        <a:srgbClr val="009FDB"/>
      </a:accent1>
      <a:accent2>
        <a:srgbClr val="EA7400"/>
      </a:accent2>
      <a:accent3>
        <a:srgbClr val="71C5E8"/>
      </a:accent3>
      <a:accent4>
        <a:srgbClr val="0568AE"/>
      </a:accent4>
      <a:accent5>
        <a:srgbClr val="959595"/>
      </a:accent5>
      <a:accent6>
        <a:srgbClr val="5A5A5A"/>
      </a:accent6>
      <a:hlink>
        <a:srgbClr val="0B1763"/>
      </a:hlink>
      <a:folHlink>
        <a:srgbClr val="056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no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internal_wide_template [Read-Only]" id="{F8CD76E8-16E0-4238-B05E-F47568325CEE}" vid="{CD90E3B3-8184-43E2-B086-760E27F351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internal_wide_template</Template>
  <TotalTime>5724</TotalTime>
  <Words>26775</Words>
  <Application>Microsoft Office PowerPoint</Application>
  <PresentationFormat>Custom</PresentationFormat>
  <Paragraphs>2386</Paragraphs>
  <Slides>126</Slides>
  <Notes>107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126</vt:i4>
      </vt:variant>
    </vt:vector>
  </HeadingPairs>
  <TitlesOfParts>
    <vt:vector size="134" baseType="lpstr">
      <vt:lpstr>ＭＳ Ｐゴシック</vt:lpstr>
      <vt:lpstr>Arial</vt:lpstr>
      <vt:lpstr>ATT Aleck Sans</vt:lpstr>
      <vt:lpstr>Calibri</vt:lpstr>
      <vt:lpstr>Courier New</vt:lpstr>
      <vt:lpstr>Lucida Grande</vt:lpstr>
      <vt:lpstr>Segoe Script</vt:lpstr>
      <vt:lpstr>att_int_wde_globe_alone</vt:lpstr>
      <vt:lpstr>Domain-Driven Design</vt:lpstr>
      <vt:lpstr>You are HERE!</vt:lpstr>
      <vt:lpstr>PowerPoint Presentation</vt:lpstr>
      <vt:lpstr>Before You Start</vt:lpstr>
      <vt:lpstr>Contents</vt:lpstr>
      <vt:lpstr>A Map of DDD</vt:lpstr>
      <vt:lpstr>What is DDD?</vt:lpstr>
      <vt:lpstr>What is DDD?</vt:lpstr>
      <vt:lpstr>Domains</vt:lpstr>
      <vt:lpstr>Domains</vt:lpstr>
      <vt:lpstr>Subdomains</vt:lpstr>
      <vt:lpstr>Domain Model</vt:lpstr>
      <vt:lpstr>Context</vt:lpstr>
      <vt:lpstr>Bounded Context</vt:lpstr>
      <vt:lpstr>The Core Domain</vt:lpstr>
      <vt:lpstr>Ubiquitous Language</vt:lpstr>
      <vt:lpstr>Context Mapping</vt:lpstr>
      <vt:lpstr>Entities</vt:lpstr>
      <vt:lpstr>Aggregates</vt:lpstr>
      <vt:lpstr>Invariants</vt:lpstr>
      <vt:lpstr>Value Objects</vt:lpstr>
      <vt:lpstr>Events</vt:lpstr>
      <vt:lpstr>Eventual Consistency</vt:lpstr>
      <vt:lpstr>Causal Consistency</vt:lpstr>
      <vt:lpstr>Check Your Progress</vt:lpstr>
      <vt:lpstr>Exercises</vt:lpstr>
      <vt:lpstr>Contents</vt:lpstr>
      <vt:lpstr>Using UML</vt:lpstr>
      <vt:lpstr>UML Organization</vt:lpstr>
      <vt:lpstr>Characteristics of UML</vt:lpstr>
      <vt:lpstr>UML Structural Diagrams</vt:lpstr>
      <vt:lpstr>Class Diagrams</vt:lpstr>
      <vt:lpstr>Class Diagrams</vt:lpstr>
      <vt:lpstr>Class Diagrams</vt:lpstr>
      <vt:lpstr>Class Diagrams</vt:lpstr>
      <vt:lpstr>Class Diagrams</vt:lpstr>
      <vt:lpstr>Class Associations</vt:lpstr>
      <vt:lpstr>Class Association Types</vt:lpstr>
      <vt:lpstr>Component Diagrams</vt:lpstr>
      <vt:lpstr>Component Diagrams</vt:lpstr>
      <vt:lpstr>Component Diagrams</vt:lpstr>
      <vt:lpstr>Deployment Diagrams</vt:lpstr>
      <vt:lpstr>Deployment Diagrams</vt:lpstr>
      <vt:lpstr>UML Behavioral Diagrams</vt:lpstr>
      <vt:lpstr>Use Case Diagrams</vt:lpstr>
      <vt:lpstr>Use Case Diagrams</vt:lpstr>
      <vt:lpstr>Use Case Diagram</vt:lpstr>
      <vt:lpstr>Activity Diagrams</vt:lpstr>
      <vt:lpstr>Activity Diagram Flows</vt:lpstr>
      <vt:lpstr>Activity Diagrams</vt:lpstr>
      <vt:lpstr>Activity Diagram</vt:lpstr>
      <vt:lpstr>Activity Diagrams</vt:lpstr>
      <vt:lpstr>Activity Diagrams</vt:lpstr>
      <vt:lpstr>Sequence Diagrams</vt:lpstr>
      <vt:lpstr>Sequence Diagrams</vt:lpstr>
      <vt:lpstr>State Diagrams</vt:lpstr>
      <vt:lpstr>State Diagrams</vt:lpstr>
      <vt:lpstr>Check Your Progress</vt:lpstr>
      <vt:lpstr>Exercises</vt:lpstr>
      <vt:lpstr>Contents</vt:lpstr>
      <vt:lpstr>Where are we?</vt:lpstr>
      <vt:lpstr>Bounded Context</vt:lpstr>
      <vt:lpstr>Ubiquitous Language</vt:lpstr>
      <vt:lpstr>The Ubiquitous Language</vt:lpstr>
      <vt:lpstr>Challenge and Refine</vt:lpstr>
      <vt:lpstr>Use Scenarios</vt:lpstr>
      <vt:lpstr>Check Your Progress</vt:lpstr>
      <vt:lpstr>Exercises</vt:lpstr>
      <vt:lpstr>Contents</vt:lpstr>
      <vt:lpstr>What is a Subdomain?</vt:lpstr>
      <vt:lpstr>Types of Subdomains</vt:lpstr>
      <vt:lpstr>Interfacing with Legacy Systems</vt:lpstr>
      <vt:lpstr>Legacy Systems</vt:lpstr>
      <vt:lpstr>Check Your Progress</vt:lpstr>
      <vt:lpstr>Exercises</vt:lpstr>
      <vt:lpstr>Contents</vt:lpstr>
      <vt:lpstr>Where are we?</vt:lpstr>
      <vt:lpstr>Bounded Context Interactions</vt:lpstr>
      <vt:lpstr>Context Mapping</vt:lpstr>
      <vt:lpstr>Partnership Mapping</vt:lpstr>
      <vt:lpstr>Shared Kernel Mapping</vt:lpstr>
      <vt:lpstr>Consumer-Supplier Mapping</vt:lpstr>
      <vt:lpstr>Conformist Mapping</vt:lpstr>
      <vt:lpstr>Anti-corruption Layer Mapping</vt:lpstr>
      <vt:lpstr>Open Host Service Mapping</vt:lpstr>
      <vt:lpstr>Published Language Mapping</vt:lpstr>
      <vt:lpstr>Separate Ways</vt:lpstr>
      <vt:lpstr>Implementation of the Mapping</vt:lpstr>
      <vt:lpstr>Check Your Progress</vt:lpstr>
      <vt:lpstr>Exercises</vt:lpstr>
      <vt:lpstr>Contents</vt:lpstr>
      <vt:lpstr>Where are we?</vt:lpstr>
      <vt:lpstr>What is an Entity?</vt:lpstr>
      <vt:lpstr>Entities</vt:lpstr>
      <vt:lpstr>What is an Aggregate?</vt:lpstr>
      <vt:lpstr>Single Responsibility</vt:lpstr>
      <vt:lpstr>Business Invariants</vt:lpstr>
      <vt:lpstr>Aggregate References</vt:lpstr>
      <vt:lpstr>Atomic Consistency</vt:lpstr>
      <vt:lpstr>Value Objects</vt:lpstr>
      <vt:lpstr>Eventual Consistency</vt:lpstr>
      <vt:lpstr>Causal Consistency</vt:lpstr>
      <vt:lpstr>Testing</vt:lpstr>
      <vt:lpstr>Aggregate Design</vt:lpstr>
      <vt:lpstr>Check Your Progress</vt:lpstr>
      <vt:lpstr>Exercises</vt:lpstr>
      <vt:lpstr>Contents</vt:lpstr>
      <vt:lpstr>Where are we?</vt:lpstr>
      <vt:lpstr>Events</vt:lpstr>
      <vt:lpstr>Events</vt:lpstr>
      <vt:lpstr>Events</vt:lpstr>
      <vt:lpstr>Events</vt:lpstr>
      <vt:lpstr>Event Naming</vt:lpstr>
      <vt:lpstr>Content of Events</vt:lpstr>
      <vt:lpstr>Check Your Progress</vt:lpstr>
      <vt:lpstr>Exercises</vt:lpstr>
      <vt:lpstr>Recap</vt:lpstr>
      <vt:lpstr>Answers to Exercises</vt:lpstr>
      <vt:lpstr>Exercises</vt:lpstr>
      <vt:lpstr>Exercises</vt:lpstr>
      <vt:lpstr>Exercises</vt:lpstr>
      <vt:lpstr>Exercises</vt:lpstr>
      <vt:lpstr>Excercises</vt:lpstr>
      <vt:lpstr>Exercises</vt:lpstr>
      <vt:lpstr>Exercises</vt:lpstr>
      <vt:lpstr>PowerPoint Presentation</vt:lpstr>
    </vt:vector>
  </TitlesOfParts>
  <Manager/>
  <Company>AT&amp;T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subject/>
  <dc:creator>HAFENSTEIN, DEWAYNE</dc:creator>
  <cp:keywords/>
  <dc:description/>
  <cp:lastModifiedBy>BARRON-KIMBER, REBECCA</cp:lastModifiedBy>
  <cp:revision>260</cp:revision>
  <dcterms:created xsi:type="dcterms:W3CDTF">2017-04-04T18:55:32Z</dcterms:created>
  <dcterms:modified xsi:type="dcterms:W3CDTF">2017-07-10T23:29:28Z</dcterms:modified>
  <cp:category/>
</cp:coreProperties>
</file>