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256" r:id="rId2"/>
    <p:sldId id="433" r:id="rId3"/>
    <p:sldId id="434" r:id="rId4"/>
    <p:sldId id="381" r:id="rId5"/>
    <p:sldId id="257" r:id="rId6"/>
    <p:sldId id="394" r:id="rId7"/>
    <p:sldId id="403" r:id="rId8"/>
    <p:sldId id="399" r:id="rId9"/>
    <p:sldId id="398" r:id="rId10"/>
    <p:sldId id="400" r:id="rId11"/>
    <p:sldId id="401" r:id="rId12"/>
    <p:sldId id="402" r:id="rId13"/>
    <p:sldId id="404" r:id="rId14"/>
    <p:sldId id="405" r:id="rId15"/>
    <p:sldId id="406" r:id="rId16"/>
    <p:sldId id="306" r:id="rId17"/>
    <p:sldId id="307" r:id="rId18"/>
    <p:sldId id="419" r:id="rId19"/>
    <p:sldId id="420" r:id="rId20"/>
    <p:sldId id="421" r:id="rId21"/>
    <p:sldId id="422" r:id="rId22"/>
    <p:sldId id="423" r:id="rId23"/>
    <p:sldId id="382" r:id="rId24"/>
    <p:sldId id="410" r:id="rId25"/>
    <p:sldId id="411" r:id="rId26"/>
    <p:sldId id="383" r:id="rId27"/>
    <p:sldId id="384" r:id="rId28"/>
    <p:sldId id="395" r:id="rId29"/>
    <p:sldId id="412" r:id="rId30"/>
    <p:sldId id="413" r:id="rId31"/>
    <p:sldId id="414" r:id="rId32"/>
    <p:sldId id="415" r:id="rId33"/>
    <p:sldId id="416" r:id="rId34"/>
    <p:sldId id="417" r:id="rId35"/>
    <p:sldId id="418" r:id="rId36"/>
    <p:sldId id="396" r:id="rId37"/>
    <p:sldId id="397" r:id="rId38"/>
    <p:sldId id="385" r:id="rId39"/>
    <p:sldId id="424" r:id="rId40"/>
    <p:sldId id="425" r:id="rId41"/>
    <p:sldId id="427" r:id="rId42"/>
    <p:sldId id="426" r:id="rId43"/>
    <p:sldId id="386" r:id="rId44"/>
    <p:sldId id="387" r:id="rId45"/>
    <p:sldId id="361" r:id="rId46"/>
    <p:sldId id="428" r:id="rId47"/>
    <p:sldId id="429" r:id="rId48"/>
    <p:sldId id="430" r:id="rId49"/>
    <p:sldId id="431" r:id="rId50"/>
    <p:sldId id="432" r:id="rId51"/>
    <p:sldId id="369" r:id="rId5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p15:clr>
            <a:srgbClr val="A4A3A4"/>
          </p15:clr>
        </p15:guide>
        <p15:guide id="2" orient="horz" pos="4096">
          <p15:clr>
            <a:srgbClr val="A4A3A4"/>
          </p15:clr>
        </p15:guide>
        <p15:guide id="3" orient="horz" pos="3688">
          <p15:clr>
            <a:srgbClr val="A4A3A4"/>
          </p15:clr>
        </p15:guide>
        <p15:guide id="4" orient="horz" pos="760">
          <p15:clr>
            <a:srgbClr val="A4A3A4"/>
          </p15:clr>
        </p15:guide>
        <p15:guide id="5" orient="horz" pos="488">
          <p15:clr>
            <a:srgbClr val="A4A3A4"/>
          </p15:clr>
        </p15:guide>
        <p15:guide id="6" pos="309">
          <p15:clr>
            <a:srgbClr val="A4A3A4"/>
          </p15:clr>
        </p15:guide>
        <p15:guide id="7" pos="7371">
          <p15:clr>
            <a:srgbClr val="A4A3A4"/>
          </p15:clr>
        </p15:guide>
        <p15:guide id="8"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FDB"/>
    <a:srgbClr val="007A3E"/>
    <a:srgbClr val="F2F2F2"/>
    <a:srgbClr val="191919"/>
    <a:srgbClr val="CF2A2A"/>
    <a:srgbClr val="EFEFEF"/>
    <a:srgbClr val="4CA90C"/>
    <a:srgbClr val="FFB81C"/>
    <a:srgbClr val="0C257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01" autoAdjust="0"/>
    <p:restoredTop sz="88987" autoAdjust="0"/>
  </p:normalViewPr>
  <p:slideViewPr>
    <p:cSldViewPr snapToGrid="0">
      <p:cViewPr varScale="1">
        <p:scale>
          <a:sx n="96" d="100"/>
          <a:sy n="96" d="100"/>
        </p:scale>
        <p:origin x="114" y="90"/>
      </p:cViewPr>
      <p:guideLst>
        <p:guide orient="horz" pos="232"/>
        <p:guide orient="horz" pos="4096"/>
        <p:guide orient="horz" pos="3688"/>
        <p:guide orient="horz" pos="760"/>
        <p:guide orient="horz" pos="488"/>
        <p:guide pos="309"/>
        <p:guide pos="7371"/>
        <p:guide pos="3839"/>
      </p:guideLst>
    </p:cSldViewPr>
  </p:slideViewPr>
  <p:outlineViewPr>
    <p:cViewPr>
      <p:scale>
        <a:sx n="33" d="100"/>
        <a:sy n="33" d="100"/>
      </p:scale>
      <p:origin x="0" y="-4122"/>
    </p:cViewPr>
  </p:outlineViewPr>
  <p:notesTextViewPr>
    <p:cViewPr>
      <p:scale>
        <a:sx n="100" d="100"/>
        <a:sy n="100" d="100"/>
      </p:scale>
      <p:origin x="0" y="0"/>
    </p:cViewPr>
  </p:notesTextViewPr>
  <p:sorterViewPr>
    <p:cViewPr>
      <p:scale>
        <a:sx n="66" d="100"/>
        <a:sy n="66" d="100"/>
      </p:scale>
      <p:origin x="0" y="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A5829C-7C6A-DF41-92FC-FE30E34D6DBD}" type="datetimeFigureOut">
              <a:rPr lang="en-US" smtClean="0"/>
              <a:t>7/13/2017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00A37F-B7DA-9E4D-A068-4D61982E80FA}" type="slidenum">
              <a:rPr lang="en-US" smtClean="0"/>
              <a:t>‹#›</a:t>
            </a:fld>
            <a:endParaRPr lang="en-US"/>
          </a:p>
        </p:txBody>
      </p:sp>
    </p:spTree>
    <p:extLst>
      <p:ext uri="{BB962C8B-B14F-4D97-AF65-F5344CB8AC3E}">
        <p14:creationId xmlns:p14="http://schemas.microsoft.com/office/powerpoint/2010/main" val="23851657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7A9F4-9AF1-BE4F-A500-2756F8488435}" type="datetimeFigureOut">
              <a:rPr lang="en-US" smtClean="0"/>
              <a:t>7/13/2017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FD9196-B747-C840-B910-EBFFFCF7545D}" type="slidenum">
              <a:rPr lang="en-US" smtClean="0"/>
              <a:t>‹#›</a:t>
            </a:fld>
            <a:endParaRPr lang="en-US"/>
          </a:p>
        </p:txBody>
      </p:sp>
    </p:spTree>
    <p:extLst>
      <p:ext uri="{BB962C8B-B14F-4D97-AF65-F5344CB8AC3E}">
        <p14:creationId xmlns:p14="http://schemas.microsoft.com/office/powerpoint/2010/main" val="39418621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a:t>
            </a:fld>
            <a:endParaRPr lang="en-US"/>
          </a:p>
        </p:txBody>
      </p:sp>
    </p:spTree>
    <p:extLst>
      <p:ext uri="{BB962C8B-B14F-4D97-AF65-F5344CB8AC3E}">
        <p14:creationId xmlns:p14="http://schemas.microsoft.com/office/powerpoint/2010/main" val="41437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catalog entry is initially created, these fields are filled in with information.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11</a:t>
            </a:fld>
            <a:endParaRPr lang="en-US"/>
          </a:p>
        </p:txBody>
      </p:sp>
    </p:spTree>
    <p:extLst>
      <p:ext uri="{BB962C8B-B14F-4D97-AF65-F5344CB8AC3E}">
        <p14:creationId xmlns:p14="http://schemas.microsoft.com/office/powerpoint/2010/main" val="2602976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microService</a:t>
            </a:r>
            <a:r>
              <a:rPr lang="en-US" baseline="0" dirty="0" smtClean="0"/>
              <a:t> catalog entry transitions from the initial state to the planning state, additional data is added to the catalog entry.</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a:t>
            </a:fld>
            <a:endParaRPr lang="en-US"/>
          </a:p>
        </p:txBody>
      </p:sp>
    </p:spTree>
    <p:extLst>
      <p:ext uri="{BB962C8B-B14F-4D97-AF65-F5344CB8AC3E}">
        <p14:creationId xmlns:p14="http://schemas.microsoft.com/office/powerpoint/2010/main" val="4275159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When the microService</a:t>
            </a:r>
            <a:r>
              <a:rPr lang="en-US" baseline="0" dirty="0" smtClean="0"/>
              <a:t> catalog entry transitions from the planning state to the development state, additional data is added to the catalog entry.</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13</a:t>
            </a:fld>
            <a:endParaRPr lang="en-US"/>
          </a:p>
        </p:txBody>
      </p:sp>
    </p:spTree>
    <p:extLst>
      <p:ext uri="{BB962C8B-B14F-4D97-AF65-F5344CB8AC3E}">
        <p14:creationId xmlns:p14="http://schemas.microsoft.com/office/powerpoint/2010/main" val="2220651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When the microService</a:t>
            </a:r>
            <a:r>
              <a:rPr lang="en-US" baseline="0" dirty="0" smtClean="0"/>
              <a:t> catalog entry transitions from the development state to the testing state, additional data is added to the catalog entry.</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14</a:t>
            </a:fld>
            <a:endParaRPr lang="en-US"/>
          </a:p>
        </p:txBody>
      </p:sp>
    </p:spTree>
    <p:extLst>
      <p:ext uri="{BB962C8B-B14F-4D97-AF65-F5344CB8AC3E}">
        <p14:creationId xmlns:p14="http://schemas.microsoft.com/office/powerpoint/2010/main" val="252553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When the microService</a:t>
            </a:r>
            <a:r>
              <a:rPr lang="en-US" baseline="0" dirty="0" smtClean="0"/>
              <a:t> catalog entry transitions from the testing state to the production state, additional data is added to the catalog entry.</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15</a:t>
            </a:fld>
            <a:endParaRPr lang="en-US"/>
          </a:p>
        </p:txBody>
      </p:sp>
    </p:spTree>
    <p:extLst>
      <p:ext uri="{BB962C8B-B14F-4D97-AF65-F5344CB8AC3E}">
        <p14:creationId xmlns:p14="http://schemas.microsoft.com/office/powerpoint/2010/main" val="1501984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19</a:t>
            </a:fld>
            <a:endParaRPr lang="en-US"/>
          </a:p>
        </p:txBody>
      </p:sp>
    </p:spTree>
    <p:extLst>
      <p:ext uri="{BB962C8B-B14F-4D97-AF65-F5344CB8AC3E}">
        <p14:creationId xmlns:p14="http://schemas.microsoft.com/office/powerpoint/2010/main" val="2510955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20</a:t>
            </a:fld>
            <a:endParaRPr lang="en-US"/>
          </a:p>
        </p:txBody>
      </p:sp>
    </p:spTree>
    <p:extLst>
      <p:ext uri="{BB962C8B-B14F-4D97-AF65-F5344CB8AC3E}">
        <p14:creationId xmlns:p14="http://schemas.microsoft.com/office/powerpoint/2010/main" val="4234952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28</a:t>
            </a:fld>
            <a:endParaRPr lang="en-US"/>
          </a:p>
        </p:txBody>
      </p:sp>
    </p:spTree>
    <p:extLst>
      <p:ext uri="{BB962C8B-B14F-4D97-AF65-F5344CB8AC3E}">
        <p14:creationId xmlns:p14="http://schemas.microsoft.com/office/powerpoint/2010/main" val="2262815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we are introducing the design patterns, we are only covering them to the point where the student understands the general approaches, goals, and motivations</a:t>
            </a:r>
            <a:r>
              <a:rPr lang="en-US" baseline="0" dirty="0" smtClean="0"/>
              <a:t> behind using each of these patterns.  The detailed discussion of the patterns is left to the Developing a </a:t>
            </a:r>
            <a:r>
              <a:rPr lang="en-US" baseline="0" dirty="0" err="1" smtClean="0"/>
              <a:t>microService</a:t>
            </a:r>
            <a:r>
              <a:rPr lang="en-US" baseline="0" dirty="0" smtClean="0"/>
              <a:t> class.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29</a:t>
            </a:fld>
            <a:endParaRPr lang="en-US"/>
          </a:p>
        </p:txBody>
      </p:sp>
    </p:spTree>
    <p:extLst>
      <p:ext uri="{BB962C8B-B14F-4D97-AF65-F5344CB8AC3E}">
        <p14:creationId xmlns:p14="http://schemas.microsoft.com/office/powerpoint/2010/main" val="957843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30</a:t>
            </a:fld>
            <a:endParaRPr lang="en-US"/>
          </a:p>
        </p:txBody>
      </p:sp>
    </p:spTree>
    <p:extLst>
      <p:ext uri="{BB962C8B-B14F-4D97-AF65-F5344CB8AC3E}">
        <p14:creationId xmlns:p14="http://schemas.microsoft.com/office/powerpoint/2010/main" val="69576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a:t>
            </a:fld>
            <a:endParaRPr lang="en-US" dirty="0"/>
          </a:p>
        </p:txBody>
      </p:sp>
    </p:spTree>
    <p:extLst>
      <p:ext uri="{BB962C8B-B14F-4D97-AF65-F5344CB8AC3E}">
        <p14:creationId xmlns:p14="http://schemas.microsoft.com/office/powerpoint/2010/main" val="547585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31</a:t>
            </a:fld>
            <a:endParaRPr lang="en-US"/>
          </a:p>
        </p:txBody>
      </p:sp>
    </p:spTree>
    <p:extLst>
      <p:ext uri="{BB962C8B-B14F-4D97-AF65-F5344CB8AC3E}">
        <p14:creationId xmlns:p14="http://schemas.microsoft.com/office/powerpoint/2010/main" val="2488597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32</a:t>
            </a:fld>
            <a:endParaRPr lang="en-US"/>
          </a:p>
        </p:txBody>
      </p:sp>
    </p:spTree>
    <p:extLst>
      <p:ext uri="{BB962C8B-B14F-4D97-AF65-F5344CB8AC3E}">
        <p14:creationId xmlns:p14="http://schemas.microsoft.com/office/powerpoint/2010/main" val="1296181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34</a:t>
            </a:fld>
            <a:endParaRPr lang="en-US"/>
          </a:p>
        </p:txBody>
      </p:sp>
    </p:spTree>
    <p:extLst>
      <p:ext uri="{BB962C8B-B14F-4D97-AF65-F5344CB8AC3E}">
        <p14:creationId xmlns:p14="http://schemas.microsoft.com/office/powerpoint/2010/main" val="2204759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35</a:t>
            </a:fld>
            <a:endParaRPr lang="en-US"/>
          </a:p>
        </p:txBody>
      </p:sp>
    </p:spTree>
    <p:extLst>
      <p:ext uri="{BB962C8B-B14F-4D97-AF65-F5344CB8AC3E}">
        <p14:creationId xmlns:p14="http://schemas.microsoft.com/office/powerpoint/2010/main" val="2054094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38</a:t>
            </a:fld>
            <a:endParaRPr lang="en-US"/>
          </a:p>
        </p:txBody>
      </p:sp>
    </p:spTree>
    <p:extLst>
      <p:ext uri="{BB962C8B-B14F-4D97-AF65-F5344CB8AC3E}">
        <p14:creationId xmlns:p14="http://schemas.microsoft.com/office/powerpoint/2010/main" val="1661031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activity diagram above describes the general process used to determine if you can use an existing microService, or if an existing microService is in the correct domain and can be extended if needed, or if a completely new microService is required.  </a:t>
            </a:r>
          </a:p>
          <a:p>
            <a:pPr marL="628650" lvl="1" indent="-171450">
              <a:buFont typeface="Arial" panose="020B0604020202020204" pitchFamily="34" charset="0"/>
              <a:buChar char="•"/>
            </a:pPr>
            <a:r>
              <a:rPr lang="en-US" dirty="0" smtClean="0"/>
              <a:t>The key to making this decision is the microService Catalog AND the availability of information about the operations supported by the microservice, its bounded context, domain model, and other information.  </a:t>
            </a:r>
          </a:p>
          <a:p>
            <a:pPr marL="628650" lvl="1" indent="-171450">
              <a:buFont typeface="Arial" panose="020B0604020202020204" pitchFamily="34" charset="0"/>
              <a:buChar char="•"/>
            </a:pPr>
            <a:r>
              <a:rPr lang="en-US" dirty="0" smtClean="0"/>
              <a:t>The catalog alone is insufficient to determine this information, and the detailed information about each microService is too hard to locate and easily missed if not provided from the catalog.  Both need to be defined and used for this to work well.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39</a:t>
            </a:fld>
            <a:endParaRPr lang="en-US"/>
          </a:p>
        </p:txBody>
      </p:sp>
    </p:spTree>
    <p:extLst>
      <p:ext uri="{BB962C8B-B14F-4D97-AF65-F5344CB8AC3E}">
        <p14:creationId xmlns:p14="http://schemas.microsoft.com/office/powerpoint/2010/main" val="4284500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developing an application and need certain services, the first place to look is the </a:t>
            </a:r>
            <a:r>
              <a:rPr lang="en-US" baseline="0" dirty="0" err="1" smtClean="0"/>
              <a:t>microServices</a:t>
            </a:r>
            <a:r>
              <a:rPr lang="en-US" baseline="0" dirty="0" smtClean="0"/>
              <a:t> catalog.  </a:t>
            </a:r>
          </a:p>
          <a:p>
            <a:pPr marL="628650" lvl="1" indent="-171450">
              <a:buFont typeface="Arial" panose="020B0604020202020204" pitchFamily="34" charset="0"/>
              <a:buChar char="•"/>
            </a:pPr>
            <a:r>
              <a:rPr lang="en-US" baseline="0" dirty="0" smtClean="0"/>
              <a:t>One way to use the catalog would be to filter all of the services by line of business and domain that is the same as your application.  </a:t>
            </a:r>
          </a:p>
          <a:p>
            <a:pPr marL="1085850" lvl="2" indent="-171450">
              <a:buFont typeface="Courier New" panose="02070309020205020404" pitchFamily="49" charset="0"/>
              <a:buChar char="o"/>
            </a:pPr>
            <a:r>
              <a:rPr lang="en-US" baseline="0" dirty="0" smtClean="0"/>
              <a:t>This ensures that you are using </a:t>
            </a:r>
            <a:r>
              <a:rPr lang="en-US" baseline="0" dirty="0" err="1" smtClean="0"/>
              <a:t>microServices</a:t>
            </a:r>
            <a:r>
              <a:rPr lang="en-US" baseline="0" dirty="0" smtClean="0"/>
              <a:t> that are at least in the same business domain as your application and the domain models and operations are generally compatible.  </a:t>
            </a:r>
          </a:p>
          <a:p>
            <a:endParaRPr lang="en-US" baseline="0" dirty="0" smtClean="0"/>
          </a:p>
          <a:p>
            <a:r>
              <a:rPr lang="en-US" baseline="0" dirty="0" smtClean="0"/>
              <a:t>Examine the services to see what they do.  </a:t>
            </a:r>
          </a:p>
          <a:p>
            <a:pPr marL="628650" lvl="1" indent="-171450">
              <a:buFont typeface="Arial" panose="020B0604020202020204" pitchFamily="34" charset="0"/>
              <a:buChar char="•"/>
            </a:pPr>
            <a:r>
              <a:rPr lang="en-US" baseline="0" dirty="0" smtClean="0"/>
              <a:t>If you find services that are performing operations that you need in your application, proceed further to determine the exact operations and data models used by the service.  </a:t>
            </a:r>
          </a:p>
          <a:p>
            <a:pPr marL="628650" lvl="1" indent="-171450">
              <a:buFont typeface="Arial" panose="020B0604020202020204" pitchFamily="34" charset="0"/>
              <a:buChar char="•"/>
            </a:pPr>
            <a:r>
              <a:rPr lang="en-US" baseline="0" dirty="0" smtClean="0"/>
              <a:t>Realize that there may need to be some context mapping between the data models of the service and your application.  If there are suitable operations and the data model is consistent, then you can proceed to use that microservice in your application and you do not need to develop a new one.</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40</a:t>
            </a:fld>
            <a:endParaRPr lang="en-US"/>
          </a:p>
        </p:txBody>
      </p:sp>
    </p:spTree>
    <p:extLst>
      <p:ext uri="{BB962C8B-B14F-4D97-AF65-F5344CB8AC3E}">
        <p14:creationId xmlns:p14="http://schemas.microsoft.com/office/powerpoint/2010/main" val="4167776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searching</a:t>
            </a:r>
            <a:r>
              <a:rPr lang="en-US" baseline="0" dirty="0" smtClean="0"/>
              <a:t> the catalog you find a candidate microService, you would then examine its operations and data model to see if it provides the capabilities you need in your application.  </a:t>
            </a:r>
          </a:p>
          <a:p>
            <a:pPr marL="628650" lvl="1" indent="-171450">
              <a:buFont typeface="Arial" panose="020B0604020202020204" pitchFamily="34" charset="0"/>
              <a:buChar char="•"/>
            </a:pPr>
            <a:r>
              <a:rPr lang="en-US" baseline="0" dirty="0" smtClean="0"/>
              <a:t>For this path, lets assume that there are no operations exposed on the microService that meet your needs.  </a:t>
            </a:r>
          </a:p>
          <a:p>
            <a:pPr marL="628650" lvl="1" indent="-171450">
              <a:buFont typeface="Arial" panose="020B0604020202020204" pitchFamily="34" charset="0"/>
              <a:buChar char="•"/>
            </a:pPr>
            <a:r>
              <a:rPr lang="en-US" baseline="0" dirty="0" smtClean="0"/>
              <a:t>Now what do you do?  Do you create a whole new microService?  </a:t>
            </a:r>
          </a:p>
          <a:p>
            <a:endParaRPr lang="en-US" baseline="0" dirty="0" smtClean="0"/>
          </a:p>
          <a:p>
            <a:r>
              <a:rPr lang="en-US" baseline="0" dirty="0" smtClean="0"/>
              <a:t>You need to determine if the operation(s) that you are requiring are a good fit in the bounded context of the microService.  </a:t>
            </a:r>
          </a:p>
          <a:p>
            <a:pPr marL="628650" lvl="1" indent="-171450">
              <a:buFont typeface="Arial" panose="020B0604020202020204" pitchFamily="34" charset="0"/>
              <a:buChar char="•"/>
            </a:pPr>
            <a:r>
              <a:rPr lang="en-US" baseline="0" dirty="0" smtClean="0"/>
              <a:t>Do these new operations violate the single capability concept of </a:t>
            </a:r>
            <a:r>
              <a:rPr lang="en-US" baseline="0" dirty="0" err="1" smtClean="0"/>
              <a:t>microServices</a:t>
            </a:r>
            <a:r>
              <a:rPr lang="en-US" baseline="0" dirty="0" smtClean="0"/>
              <a:t> or are they consistent with the bounded context implemented by the microService?  </a:t>
            </a:r>
          </a:p>
          <a:p>
            <a:pPr marL="628650" lvl="1" indent="-171450">
              <a:buFont typeface="Arial" panose="020B0604020202020204" pitchFamily="34" charset="0"/>
              <a:buChar char="•"/>
            </a:pPr>
            <a:r>
              <a:rPr lang="en-US" baseline="0" dirty="0" smtClean="0"/>
              <a:t>If they are consistent, and are continuation or extension of the same single capability, then the existing microService can be extended to add the behaviors that you need.  </a:t>
            </a:r>
          </a:p>
          <a:p>
            <a:endParaRPr lang="en-US" baseline="0" dirty="0" smtClean="0"/>
          </a:p>
          <a:p>
            <a:r>
              <a:rPr lang="en-US" baseline="0" dirty="0" smtClean="0"/>
              <a:t>On the other hand, if they are NOT consistent, or if they would break the single capability requirement for </a:t>
            </a:r>
            <a:r>
              <a:rPr lang="en-US" baseline="0" dirty="0" err="1" smtClean="0"/>
              <a:t>microServices</a:t>
            </a:r>
            <a:r>
              <a:rPr lang="en-US" baseline="0" dirty="0" smtClean="0"/>
              <a:t>, then you need to develop a new </a:t>
            </a:r>
            <a:r>
              <a:rPr lang="en-US" baseline="0" dirty="0" err="1" smtClean="0"/>
              <a:t>microService</a:t>
            </a:r>
            <a:r>
              <a:rPr lang="en-US" baseline="0" dirty="0" smtClean="0"/>
              <a:t>. </a:t>
            </a:r>
          </a:p>
          <a:p>
            <a:pPr lvl="0"/>
            <a:r>
              <a:rPr lang="en-US" b="1" i="1" baseline="0" dirty="0" smtClean="0"/>
              <a:t>       NOTE: </a:t>
            </a:r>
            <a:r>
              <a:rPr lang="en-US" i="1" baseline="0" dirty="0" smtClean="0"/>
              <a:t>the new microService can be a façade, adapter, or composition of other </a:t>
            </a:r>
            <a:r>
              <a:rPr lang="en-US" i="1" baseline="0" dirty="0" err="1" smtClean="0"/>
              <a:t>microServices</a:t>
            </a:r>
            <a:r>
              <a:rPr lang="en-US" i="1" baseline="0" dirty="0" smtClean="0"/>
              <a:t> if that makes sense). </a:t>
            </a:r>
          </a:p>
          <a:p>
            <a:pPr marL="628650" lvl="1" indent="-171450">
              <a:buFont typeface="Arial" panose="020B0604020202020204" pitchFamily="34" charset="0"/>
              <a:buChar char="•"/>
            </a:pPr>
            <a:r>
              <a:rPr lang="en-US" baseline="0" dirty="0" smtClean="0"/>
              <a:t> It is important to never “pollute” an existing microService and break the single capability concept, or to alter the bounded context to violate the concepts of DDD.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41</a:t>
            </a:fld>
            <a:endParaRPr lang="en-US"/>
          </a:p>
        </p:txBody>
      </p:sp>
    </p:spTree>
    <p:extLst>
      <p:ext uri="{BB962C8B-B14F-4D97-AF65-F5344CB8AC3E}">
        <p14:creationId xmlns:p14="http://schemas.microsoft.com/office/powerpoint/2010/main" val="2561765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42</a:t>
            </a:fld>
            <a:endParaRPr lang="en-US"/>
          </a:p>
        </p:txBody>
      </p:sp>
    </p:spTree>
    <p:extLst>
      <p:ext uri="{BB962C8B-B14F-4D97-AF65-F5344CB8AC3E}">
        <p14:creationId xmlns:p14="http://schemas.microsoft.com/office/powerpoint/2010/main" val="1212417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45</a:t>
            </a:fld>
            <a:endParaRPr lang="en-US"/>
          </a:p>
        </p:txBody>
      </p:sp>
    </p:spTree>
    <p:extLst>
      <p:ext uri="{BB962C8B-B14F-4D97-AF65-F5344CB8AC3E}">
        <p14:creationId xmlns:p14="http://schemas.microsoft.com/office/powerpoint/2010/main" val="415902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a:t>
            </a:fld>
            <a:endParaRPr lang="en-US" dirty="0"/>
          </a:p>
        </p:txBody>
      </p:sp>
    </p:spTree>
    <p:extLst>
      <p:ext uri="{BB962C8B-B14F-4D97-AF65-F5344CB8AC3E}">
        <p14:creationId xmlns:p14="http://schemas.microsoft.com/office/powerpoint/2010/main" val="9187258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solidFill>
                  <a:srgbClr val="959595"/>
                </a:solidFill>
              </a:rPr>
              <a:t>Purpose of the MicroServices Catalog</a:t>
            </a:r>
          </a:p>
          <a:p>
            <a:r>
              <a:rPr lang="en-US" u="none" dirty="0" smtClean="0">
                <a:solidFill>
                  <a:srgbClr val="959595"/>
                </a:solidFill>
              </a:rPr>
              <a:t>MicroService Maturity Model</a:t>
            </a:r>
          </a:p>
          <a:p>
            <a:r>
              <a:rPr lang="en-US" u="none" dirty="0" smtClean="0">
                <a:solidFill>
                  <a:srgbClr val="959595"/>
                </a:solidFill>
              </a:rPr>
              <a:t>Developing Applications</a:t>
            </a:r>
          </a:p>
          <a:p>
            <a:r>
              <a:rPr lang="en-US" u="none" dirty="0" smtClean="0">
                <a:solidFill>
                  <a:srgbClr val="959595"/>
                </a:solidFill>
              </a:rPr>
              <a:t>MicroService Patterns</a:t>
            </a:r>
          </a:p>
          <a:p>
            <a:r>
              <a:rPr lang="en-US" sz="1400" b="0" i="0" u="none" dirty="0" smtClean="0"/>
              <a:t>Defining a New MicroService</a:t>
            </a:r>
            <a:endParaRPr lang="en-US" sz="1400" b="0" i="0" u="none" dirty="0" smtClean="0">
              <a:solidFill>
                <a:srgbClr val="959595"/>
              </a:solidFill>
            </a:endParaRP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46</a:t>
            </a:fld>
            <a:endParaRPr lang="en-US"/>
          </a:p>
        </p:txBody>
      </p:sp>
    </p:spTree>
    <p:extLst>
      <p:ext uri="{BB962C8B-B14F-4D97-AF65-F5344CB8AC3E}">
        <p14:creationId xmlns:p14="http://schemas.microsoft.com/office/powerpoint/2010/main" val="345418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solidFill>
                  <a:srgbClr val="959595"/>
                </a:solidFill>
              </a:rPr>
              <a:t>Purpose of the MicroServices Catalog</a:t>
            </a:r>
          </a:p>
          <a:p>
            <a:r>
              <a:rPr lang="en-US" u="none" dirty="0" smtClean="0">
                <a:solidFill>
                  <a:srgbClr val="959595"/>
                </a:solidFill>
              </a:rPr>
              <a:t>MicroService Maturity Model</a:t>
            </a:r>
          </a:p>
          <a:p>
            <a:r>
              <a:rPr lang="en-US" u="none" dirty="0" smtClean="0">
                <a:solidFill>
                  <a:srgbClr val="959595"/>
                </a:solidFill>
              </a:rPr>
              <a:t>Developing Applications</a:t>
            </a:r>
          </a:p>
          <a:p>
            <a:r>
              <a:rPr lang="en-US" u="none" dirty="0" smtClean="0">
                <a:solidFill>
                  <a:srgbClr val="959595"/>
                </a:solidFill>
              </a:rPr>
              <a:t>MicroService Patterns</a:t>
            </a:r>
          </a:p>
          <a:p>
            <a:r>
              <a:rPr lang="en-US" sz="1400" b="0" i="0" u="none" dirty="0" smtClean="0"/>
              <a:t>Defining a New MicroService</a:t>
            </a:r>
            <a:endParaRPr lang="en-US" sz="1400" b="0" i="0" u="none" dirty="0" smtClean="0">
              <a:solidFill>
                <a:srgbClr val="959595"/>
              </a:solidFill>
            </a:endParaRP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47</a:t>
            </a:fld>
            <a:endParaRPr lang="en-US"/>
          </a:p>
        </p:txBody>
      </p:sp>
    </p:spTree>
    <p:extLst>
      <p:ext uri="{BB962C8B-B14F-4D97-AF65-F5344CB8AC3E}">
        <p14:creationId xmlns:p14="http://schemas.microsoft.com/office/powerpoint/2010/main" val="28876320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solidFill>
                  <a:srgbClr val="959595"/>
                </a:solidFill>
              </a:rPr>
              <a:t>Purpose of the MicroServices Catalog</a:t>
            </a:r>
          </a:p>
          <a:p>
            <a:r>
              <a:rPr lang="en-US" u="none" dirty="0" smtClean="0">
                <a:solidFill>
                  <a:srgbClr val="959595"/>
                </a:solidFill>
              </a:rPr>
              <a:t>MicroService Maturity Model</a:t>
            </a:r>
          </a:p>
          <a:p>
            <a:r>
              <a:rPr lang="en-US" u="none" dirty="0" smtClean="0">
                <a:solidFill>
                  <a:srgbClr val="959595"/>
                </a:solidFill>
              </a:rPr>
              <a:t>Developing Applications</a:t>
            </a:r>
          </a:p>
          <a:p>
            <a:r>
              <a:rPr lang="en-US" u="none" dirty="0" smtClean="0">
                <a:solidFill>
                  <a:srgbClr val="959595"/>
                </a:solidFill>
              </a:rPr>
              <a:t>MicroService Patterns</a:t>
            </a:r>
          </a:p>
          <a:p>
            <a:r>
              <a:rPr lang="en-US" sz="1400" b="0" i="0" u="none" dirty="0" smtClean="0"/>
              <a:t>Defining a New MicroService</a:t>
            </a:r>
            <a:endParaRPr lang="en-US" sz="1400" b="0" i="0" u="none" dirty="0" smtClean="0">
              <a:solidFill>
                <a:srgbClr val="959595"/>
              </a:solidFill>
            </a:endParaRP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48</a:t>
            </a:fld>
            <a:endParaRPr lang="en-US"/>
          </a:p>
        </p:txBody>
      </p:sp>
    </p:spTree>
    <p:extLst>
      <p:ext uri="{BB962C8B-B14F-4D97-AF65-F5344CB8AC3E}">
        <p14:creationId xmlns:p14="http://schemas.microsoft.com/office/powerpoint/2010/main" val="22207699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solidFill>
                  <a:srgbClr val="959595"/>
                </a:solidFill>
              </a:rPr>
              <a:t>Purpose of the MicroServices Catalog</a:t>
            </a:r>
          </a:p>
          <a:p>
            <a:r>
              <a:rPr lang="en-US" u="none" dirty="0" smtClean="0">
                <a:solidFill>
                  <a:srgbClr val="959595"/>
                </a:solidFill>
              </a:rPr>
              <a:t>MicroService Maturity Model</a:t>
            </a:r>
          </a:p>
          <a:p>
            <a:r>
              <a:rPr lang="en-US" u="none" dirty="0" smtClean="0">
                <a:solidFill>
                  <a:srgbClr val="959595"/>
                </a:solidFill>
              </a:rPr>
              <a:t>Developing Applications</a:t>
            </a:r>
          </a:p>
          <a:p>
            <a:r>
              <a:rPr lang="en-US" u="none" dirty="0" smtClean="0">
                <a:solidFill>
                  <a:srgbClr val="959595"/>
                </a:solidFill>
              </a:rPr>
              <a:t>MicroService Patterns</a:t>
            </a:r>
          </a:p>
          <a:p>
            <a:r>
              <a:rPr lang="en-US" sz="1400" b="0" i="0" u="none" dirty="0" smtClean="0"/>
              <a:t>Defining a New MicroService</a:t>
            </a:r>
            <a:endParaRPr lang="en-US" sz="1400" b="0" i="0" u="none" dirty="0" smtClean="0">
              <a:solidFill>
                <a:srgbClr val="959595"/>
              </a:solidFill>
            </a:endParaRPr>
          </a:p>
        </p:txBody>
      </p:sp>
      <p:sp>
        <p:nvSpPr>
          <p:cNvPr id="4" name="Slide Number Placeholder 3"/>
          <p:cNvSpPr>
            <a:spLocks noGrp="1"/>
          </p:cNvSpPr>
          <p:nvPr>
            <p:ph type="sldNum" sz="quarter" idx="10"/>
          </p:nvPr>
        </p:nvSpPr>
        <p:spPr/>
        <p:txBody>
          <a:bodyPr/>
          <a:lstStyle/>
          <a:p>
            <a:fld id="{BCFD9196-B747-C840-B910-EBFFFCF7545D}" type="slidenum">
              <a:rPr lang="en-US" smtClean="0"/>
              <a:t>49</a:t>
            </a:fld>
            <a:endParaRPr lang="en-US"/>
          </a:p>
        </p:txBody>
      </p:sp>
    </p:spTree>
    <p:extLst>
      <p:ext uri="{BB962C8B-B14F-4D97-AF65-F5344CB8AC3E}">
        <p14:creationId xmlns:p14="http://schemas.microsoft.com/office/powerpoint/2010/main" val="1030558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solidFill>
                  <a:srgbClr val="959595"/>
                </a:solidFill>
              </a:rPr>
              <a:t>Purpose of the MicroServices Catalog</a:t>
            </a:r>
          </a:p>
          <a:p>
            <a:r>
              <a:rPr lang="en-US" u="none" dirty="0" smtClean="0">
                <a:solidFill>
                  <a:srgbClr val="959595"/>
                </a:solidFill>
              </a:rPr>
              <a:t>MicroService Maturity Model</a:t>
            </a:r>
          </a:p>
          <a:p>
            <a:r>
              <a:rPr lang="en-US" u="none" dirty="0" smtClean="0">
                <a:solidFill>
                  <a:srgbClr val="959595"/>
                </a:solidFill>
              </a:rPr>
              <a:t>Developing Applications</a:t>
            </a:r>
          </a:p>
          <a:p>
            <a:r>
              <a:rPr lang="en-US" u="none" dirty="0" smtClean="0">
                <a:solidFill>
                  <a:srgbClr val="959595"/>
                </a:solidFill>
              </a:rPr>
              <a:t>MicroService Patterns</a:t>
            </a:r>
          </a:p>
          <a:p>
            <a:r>
              <a:rPr lang="en-US" sz="1400" b="0" i="0" u="none" dirty="0" smtClean="0"/>
              <a:t>Defining a New MicroService</a:t>
            </a:r>
            <a:endParaRPr lang="en-US" sz="1400" b="0" i="0" u="none" dirty="0" smtClean="0">
              <a:solidFill>
                <a:srgbClr val="959595"/>
              </a:solidFill>
            </a:endParaRPr>
          </a:p>
        </p:txBody>
      </p:sp>
      <p:sp>
        <p:nvSpPr>
          <p:cNvPr id="4" name="Slide Number Placeholder 3"/>
          <p:cNvSpPr>
            <a:spLocks noGrp="1"/>
          </p:cNvSpPr>
          <p:nvPr>
            <p:ph type="sldNum" sz="quarter" idx="10"/>
          </p:nvPr>
        </p:nvSpPr>
        <p:spPr/>
        <p:txBody>
          <a:bodyPr/>
          <a:lstStyle/>
          <a:p>
            <a:fld id="{BCFD9196-B747-C840-B910-EBFFFCF7545D}" type="slidenum">
              <a:rPr lang="en-US" smtClean="0"/>
              <a:t>50</a:t>
            </a:fld>
            <a:endParaRPr lang="en-US"/>
          </a:p>
        </p:txBody>
      </p:sp>
    </p:spTree>
    <p:extLst>
      <p:ext uri="{BB962C8B-B14F-4D97-AF65-F5344CB8AC3E}">
        <p14:creationId xmlns:p14="http://schemas.microsoft.com/office/powerpoint/2010/main" val="2614480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51</a:t>
            </a:fld>
            <a:endParaRPr lang="en-US"/>
          </a:p>
        </p:txBody>
      </p:sp>
    </p:spTree>
    <p:extLst>
      <p:ext uri="{BB962C8B-B14F-4D97-AF65-F5344CB8AC3E}">
        <p14:creationId xmlns:p14="http://schemas.microsoft.com/office/powerpoint/2010/main" val="800097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slides have a significant amount of notes added to them to explain the content.  This is done so that reading the notes is essentially what an instructor leading the course would have said.  There is a good</a:t>
            </a:r>
            <a:r>
              <a:rPr lang="en-US" baseline="0" dirty="0" smtClean="0"/>
              <a:t> amount of explanation in the notes that may be missed if you look only at the slide.</a:t>
            </a:r>
          </a:p>
          <a:p>
            <a:endParaRPr lang="en-US" baseline="0" dirty="0" smtClean="0"/>
          </a:p>
          <a:p>
            <a:r>
              <a:rPr lang="en-US" baseline="0" dirty="0" smtClean="0"/>
              <a:t>The notes can be viewed using several different approaches.  If you are viewing the presentation as a slide show, the presenters view will show the slide and the notes.  If you have opened the presentation in PowerPoint, you can view the notes using one of several means:</a:t>
            </a:r>
          </a:p>
          <a:p>
            <a:pPr marL="685800" lvl="1" indent="-228600">
              <a:buAutoNum type="arabicPeriod"/>
            </a:pPr>
            <a:r>
              <a:rPr lang="en-US" baseline="0" dirty="0" smtClean="0"/>
              <a:t>Select the “View” menu, then select “Notes Page”</a:t>
            </a:r>
          </a:p>
          <a:p>
            <a:pPr marL="685800" lvl="1" indent="-228600">
              <a:buAutoNum type="arabicPeriod"/>
            </a:pPr>
            <a:r>
              <a:rPr lang="en-US" baseline="0" dirty="0" smtClean="0"/>
              <a:t>In the normal view, use your mouse to select a divider along the bottom of the slide and move it up.  This will show both the slide and the notes.</a:t>
            </a:r>
          </a:p>
          <a:p>
            <a:pPr marL="228600" indent="-228600">
              <a:buAutoNum type="arabicPeriod"/>
            </a:pPr>
            <a:endParaRPr lang="en-US" baseline="0" dirty="0" smtClean="0"/>
          </a:p>
          <a:p>
            <a:pPr marL="0" indent="0">
              <a:buNone/>
            </a:pPr>
            <a:r>
              <a:rPr lang="en-US" b="1" i="1" baseline="0" dirty="0" smtClean="0"/>
              <a:t>PLEASE NOTE:  </a:t>
            </a:r>
            <a:r>
              <a:rPr lang="en-US" baseline="0" dirty="0" smtClean="0"/>
              <a:t>If you are using the power point viewer, the notes will not be visible.  You will need to use PowerPoint to view the presentation content in its entirety.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a:t>
            </a:fld>
            <a:endParaRPr lang="en-US"/>
          </a:p>
        </p:txBody>
      </p:sp>
    </p:spTree>
    <p:extLst>
      <p:ext uri="{BB962C8B-B14F-4D97-AF65-F5344CB8AC3E}">
        <p14:creationId xmlns:p14="http://schemas.microsoft.com/office/powerpoint/2010/main" val="298212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a:t>
            </a:fld>
            <a:endParaRPr lang="en-US"/>
          </a:p>
        </p:txBody>
      </p:sp>
    </p:spTree>
    <p:extLst>
      <p:ext uri="{BB962C8B-B14F-4D97-AF65-F5344CB8AC3E}">
        <p14:creationId xmlns:p14="http://schemas.microsoft.com/office/powerpoint/2010/main" val="615822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naming convention for </a:t>
            </a:r>
            <a:r>
              <a:rPr lang="en-US" dirty="0" err="1" smtClean="0"/>
              <a:t>microServices</a:t>
            </a:r>
            <a:r>
              <a:rPr lang="en-US" dirty="0" smtClean="0"/>
              <a:t> that are going to be deployed into production…</a:t>
            </a:r>
          </a:p>
          <a:p>
            <a:r>
              <a:rPr lang="en-US" dirty="0" smtClean="0"/>
              <a:t>          …uses the namespace of the service combined with the service name, </a:t>
            </a:r>
          </a:p>
          <a:p>
            <a:r>
              <a:rPr lang="en-US" dirty="0" smtClean="0"/>
              <a:t>          …with dashes used as the</a:t>
            </a:r>
            <a:r>
              <a:rPr lang="en-US" baseline="0" dirty="0" smtClean="0"/>
              <a:t> separator characters rather than periods, </a:t>
            </a:r>
          </a:p>
          <a:p>
            <a:r>
              <a:rPr lang="en-US" baseline="0" dirty="0" smtClean="0"/>
              <a:t>          …and the entire name specified in lower case.</a:t>
            </a:r>
          </a:p>
          <a:p>
            <a:endParaRPr lang="en-US" baseline="0" dirty="0" smtClean="0"/>
          </a:p>
          <a:p>
            <a:r>
              <a:rPr lang="en-US" baseline="0" dirty="0" smtClean="0"/>
              <a:t>The namespace name is formed from the corporate domain name (att.com), reversed, and then department, domain, or other divisions and sub-divisions appended to it to form a unique namespace.  </a:t>
            </a:r>
          </a:p>
          <a:p>
            <a:pPr marL="628650" lvl="1" indent="-171450">
              <a:buFont typeface="Arial" panose="020B0604020202020204" pitchFamily="34" charset="0"/>
              <a:buChar char="•"/>
            </a:pPr>
            <a:r>
              <a:rPr lang="en-US" baseline="0" dirty="0" smtClean="0"/>
              <a:t>For example, in the CDP project, the training team may have its own namespace for examples, tutorials, exercises, and the like.  The namespace we use is “</a:t>
            </a:r>
            <a:r>
              <a:rPr lang="en-US" baseline="0" dirty="0" err="1" smtClean="0"/>
              <a:t>com.att.cdp.training</a:t>
            </a:r>
            <a:r>
              <a:rPr lang="en-US" baseline="0" dirty="0" smtClean="0"/>
              <a:t>”.  All services that are part of this namespace are owned by the CDP training team, and are identified by the namespace.  When used as part of the service name, the periods in the namespace name are converted to dashes.</a:t>
            </a:r>
          </a:p>
          <a:p>
            <a:endParaRPr lang="en-US" baseline="0" dirty="0" smtClean="0"/>
          </a:p>
          <a:p>
            <a:r>
              <a:rPr lang="en-US" baseline="0" dirty="0" smtClean="0"/>
              <a:t>Service names are treated as a single name and are appended to the namespace name, separated by a dash.</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a:t>
            </a:fld>
            <a:endParaRPr lang="en-US"/>
          </a:p>
        </p:txBody>
      </p:sp>
    </p:spTree>
    <p:extLst>
      <p:ext uri="{BB962C8B-B14F-4D97-AF65-F5344CB8AC3E}">
        <p14:creationId xmlns:p14="http://schemas.microsoft.com/office/powerpoint/2010/main" val="3631460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microService catalog contains only basic information about the microservice.  </a:t>
            </a:r>
          </a:p>
          <a:p>
            <a:pPr marL="628650" lvl="1" indent="-171450">
              <a:buFont typeface="Arial" panose="020B0604020202020204" pitchFamily="34" charset="0"/>
              <a:buChar char="•"/>
            </a:pPr>
            <a:r>
              <a:rPr lang="en-US" dirty="0" smtClean="0"/>
              <a:t>It provides information about the business domain and sub-domain, MOTS ID, descriptions, contacts</a:t>
            </a:r>
            <a:r>
              <a:rPr lang="en-US" baseline="0" dirty="0" smtClean="0"/>
              <a:t> for additional information, and so forth.  </a:t>
            </a:r>
          </a:p>
          <a:p>
            <a:pPr marL="628650" lvl="1" indent="-171450">
              <a:buFont typeface="Arial" panose="020B0604020202020204" pitchFamily="34" charset="0"/>
              <a:buChar char="•"/>
            </a:pPr>
            <a:r>
              <a:rPr lang="en-US" baseline="0" dirty="0" smtClean="0"/>
              <a:t>It does not provide a mechanism for describing the API and behaviors of the microService, nor the data objects transferred over the API, exceptions that can be thrown, and so forth.  </a:t>
            </a:r>
          </a:p>
          <a:p>
            <a:pPr marL="628650" lvl="1" indent="-171450">
              <a:buFont typeface="Arial" panose="020B0604020202020204" pitchFamily="34" charset="0"/>
              <a:buChar char="•"/>
            </a:pPr>
            <a:r>
              <a:rPr lang="en-US" baseline="0" dirty="0" smtClean="0"/>
              <a:t>The information that a developer would need to be able to access and use the microService does not reside within the catalog itself, but can be linked from the catalog.</a:t>
            </a:r>
          </a:p>
          <a:p>
            <a:endParaRPr lang="en-US" baseline="0" dirty="0" smtClean="0"/>
          </a:p>
          <a:p>
            <a:r>
              <a:rPr lang="en-US" baseline="0" dirty="0" smtClean="0"/>
              <a:t>The catalog entry allows for a link to external documentation.  </a:t>
            </a:r>
          </a:p>
          <a:p>
            <a:pPr marL="628650" lvl="1" indent="-171450">
              <a:buFont typeface="Arial" panose="020B0604020202020204" pitchFamily="34" charset="0"/>
              <a:buChar char="•"/>
            </a:pPr>
            <a:r>
              <a:rPr lang="en-US" baseline="0" dirty="0" smtClean="0"/>
              <a:t>It is highly recommended that this be used to link to a </a:t>
            </a:r>
            <a:r>
              <a:rPr lang="en-US" baseline="0" dirty="0" err="1" smtClean="0"/>
              <a:t>WiKi</a:t>
            </a:r>
            <a:r>
              <a:rPr lang="en-US" baseline="0" dirty="0" smtClean="0"/>
              <a:t> or other Web resource that is maintained by the microService development team.  </a:t>
            </a:r>
          </a:p>
          <a:p>
            <a:pPr marL="628650" lvl="1" indent="-171450">
              <a:buFont typeface="Arial" panose="020B0604020202020204" pitchFamily="34" charset="0"/>
              <a:buChar char="•"/>
            </a:pPr>
            <a:r>
              <a:rPr lang="en-US" baseline="0" dirty="0" smtClean="0"/>
              <a:t>This additional documentation should include, at a minimum, the definition of the API, the data objects, exceptions, and behavior of each API method.   </a:t>
            </a:r>
          </a:p>
          <a:p>
            <a:pPr marL="628650" lvl="1" indent="-171450">
              <a:buFont typeface="Arial" panose="020B0604020202020204" pitchFamily="34" charset="0"/>
              <a:buChar char="•"/>
            </a:pPr>
            <a:r>
              <a:rPr lang="en-US" baseline="0" dirty="0" smtClean="0"/>
              <a:t>Additional documentation can be provided as needed or warranted.</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a:t>
            </a:fld>
            <a:endParaRPr lang="en-US"/>
          </a:p>
        </p:txBody>
      </p:sp>
    </p:spTree>
    <p:extLst>
      <p:ext uri="{BB962C8B-B14F-4D97-AF65-F5344CB8AC3E}">
        <p14:creationId xmlns:p14="http://schemas.microsoft.com/office/powerpoint/2010/main" val="3789560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entry in the catalog undergoes a specific lifecycle.  </a:t>
            </a:r>
          </a:p>
          <a:p>
            <a:r>
              <a:rPr lang="en-US" baseline="0" dirty="0" smtClean="0"/>
              <a:t>   </a:t>
            </a:r>
            <a:r>
              <a:rPr lang="en-US" i="1" baseline="0" dirty="0" smtClean="0"/>
              <a:t>Note: this is the state model of the catalog entry, not the microService itself.  </a:t>
            </a:r>
          </a:p>
          <a:p>
            <a:pPr marL="628650" lvl="1" indent="-171450">
              <a:buFont typeface="Arial" panose="020B0604020202020204" pitchFamily="34" charset="0"/>
              <a:buChar char="•"/>
            </a:pPr>
            <a:r>
              <a:rPr lang="en-US" baseline="0" dirty="0" smtClean="0"/>
              <a:t>The catalog entry tracks the first cycle of the microService from inception through the first deployment into a production state.  </a:t>
            </a:r>
          </a:p>
          <a:p>
            <a:pPr marL="628650" lvl="1" indent="-171450">
              <a:buFont typeface="Arial" panose="020B0604020202020204" pitchFamily="34" charset="0"/>
              <a:buChar char="•"/>
            </a:pPr>
            <a:r>
              <a:rPr lang="en-US" baseline="0" dirty="0" smtClean="0"/>
              <a:t>After that, the catalog entry becomes static, even though additional features and changes are being made to the microService implementation.  </a:t>
            </a:r>
          </a:p>
          <a:p>
            <a:pPr marL="628650" lvl="1" indent="-171450">
              <a:buFont typeface="Arial" panose="020B0604020202020204" pitchFamily="34" charset="0"/>
              <a:buChar char="•"/>
            </a:pPr>
            <a:r>
              <a:rPr lang="en-US" baseline="0" dirty="0" smtClean="0"/>
              <a:t>The microService catalog entry however represents a stable, deployed, and available service.  </a:t>
            </a:r>
          </a:p>
          <a:p>
            <a:endParaRPr lang="en-US" baseline="0" dirty="0" smtClean="0"/>
          </a:p>
          <a:p>
            <a:r>
              <a:rPr lang="en-US" baseline="0" dirty="0" smtClean="0"/>
              <a:t>It is for this reason that detailed descriptions of the microService, such as it’s API, data objects, behaviors, and so forth be maintained on a separate wiki or other suitable Web-based resource, and linked from the catalog entry. </a:t>
            </a:r>
          </a:p>
          <a:p>
            <a:endParaRPr lang="en-US" baseline="0" dirty="0" smtClean="0"/>
          </a:p>
          <a:p>
            <a:r>
              <a:rPr lang="en-US" baseline="0" dirty="0" smtClean="0"/>
              <a:t>Not all of the information stored in the catalog may be known at the same time.  This allows for the catalog entry to be developed as the microService is being developed for the first time. </a:t>
            </a:r>
          </a:p>
          <a:p>
            <a:endParaRPr lang="en-US" baseline="0" dirty="0" smtClean="0"/>
          </a:p>
          <a:p>
            <a:r>
              <a:rPr lang="en-US" baseline="0" dirty="0" smtClean="0"/>
              <a:t>For example, if a microService is needed and none already exists, an initial entry can be placed in the catalog to indicate that condition.  This “initial entry” may contain the name, description, who entered the entry, the LTM owner, line of business, and other high-level information.  The catalog entry can be updated as frequently as needed for any reason.</a:t>
            </a:r>
          </a:p>
          <a:p>
            <a:endParaRPr lang="en-US" baseline="0" dirty="0" smtClean="0"/>
          </a:p>
          <a:p>
            <a:r>
              <a:rPr lang="en-US" baseline="0" dirty="0" smtClean="0"/>
              <a:t>When it has been determined that the microService is actually needed, the catalog entry can transition to a “</a:t>
            </a:r>
            <a:r>
              <a:rPr lang="en-US" baseline="0" dirty="0" err="1" smtClean="0"/>
              <a:t>planning”state</a:t>
            </a:r>
            <a:r>
              <a:rPr lang="en-US" baseline="0" dirty="0" smtClean="0"/>
              <a:t>.  In this state, the catalog is indicating that the microService is actively being pursued, and additional entries in the catalog can be now supplied.  These would include the MOTS ID, application and solution architects, delivery director, planned release date, and other information that would now be known.</a:t>
            </a:r>
          </a:p>
          <a:p>
            <a:endParaRPr lang="en-US" baseline="0" dirty="0" smtClean="0"/>
          </a:p>
          <a:p>
            <a:r>
              <a:rPr lang="en-US" baseline="0" dirty="0" smtClean="0"/>
              <a:t>After the initial planning, estimation, and start up activities are done, the development team actively starts developing the microService implementation.  At that point in time, the catalog entry can transition to the “development” state.  At this point, the catalog can be further refined to include the microService design pattern identification, the major version of the implementation, the template used to generate the microService, and other information.  In this state, the catalog shows that the initial creation of the microService is underway.</a:t>
            </a:r>
          </a:p>
          <a:p>
            <a:endParaRPr lang="en-US" baseline="0" dirty="0" smtClean="0"/>
          </a:p>
          <a:p>
            <a:r>
              <a:rPr lang="en-US" baseline="0" dirty="0" smtClean="0"/>
              <a:t>The catalog entry can then transition to “testing” when the microService implementation first enters the testing stage.  Again, at this point in time, the catalog entry can be further refined by supplying the microService maturity assessment, score, and user id that performed the assessment.  The microService maturity assessment is a measurement of how mature the microService design and implementation are, and indicates how well it conforms to the principles of </a:t>
            </a:r>
            <a:r>
              <a:rPr lang="en-US" baseline="0" dirty="0" err="1" smtClean="0"/>
              <a:t>microServices</a:t>
            </a:r>
            <a:r>
              <a:rPr lang="en-US" baseline="0" dirty="0" smtClean="0"/>
              <a:t>.</a:t>
            </a:r>
          </a:p>
          <a:p>
            <a:endParaRPr lang="en-US" baseline="0" dirty="0" smtClean="0"/>
          </a:p>
          <a:p>
            <a:r>
              <a:rPr lang="en-US" baseline="0" dirty="0" smtClean="0"/>
              <a:t>Finally, when the microService is deployed to production, the catalog entry can move to the “Production” state.  This adds information about the maturity assessment audit, and the auditor that performed that audit.  </a:t>
            </a:r>
          </a:p>
          <a:p>
            <a:endParaRPr lang="en-US" baseline="0" dirty="0" smtClean="0"/>
          </a:p>
          <a:p>
            <a:r>
              <a:rPr lang="en-US" baseline="0" dirty="0" smtClean="0"/>
              <a:t>Obviously, the microService implementation can be updated, enhanced, and corrected over time, and the development process cycles back through the planning, development, testing, and production phases repeatedly.  However, the catalog entry represents the state of the currently deployed microService only, and not on any versions that are currently being developed or not yet deployed.  As new versions are deployed, the catalog entry must be updated as appropriate to indicate the current state of the microService.</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9</a:t>
            </a:fld>
            <a:endParaRPr lang="en-US"/>
          </a:p>
        </p:txBody>
      </p:sp>
    </p:spTree>
    <p:extLst>
      <p:ext uri="{BB962C8B-B14F-4D97-AF65-F5344CB8AC3E}">
        <p14:creationId xmlns:p14="http://schemas.microsoft.com/office/powerpoint/2010/main" val="182034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the microService catalog is manually input and administered.  The goal is to have it integrate more fully with the CI/CD process in the future.</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10</a:t>
            </a:fld>
            <a:endParaRPr lang="en-US"/>
          </a:p>
        </p:txBody>
      </p:sp>
    </p:spTree>
    <p:extLst>
      <p:ext uri="{BB962C8B-B14F-4D97-AF65-F5344CB8AC3E}">
        <p14:creationId xmlns:p14="http://schemas.microsoft.com/office/powerpoint/2010/main" val="19686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ption 1">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1275589" y="6061077"/>
            <a:ext cx="511174" cy="511174"/>
          </a:xfrm>
          <a:prstGeom prst="rect">
            <a:avLst/>
          </a:prstGeom>
        </p:spPr>
      </p:pic>
      <p:sp>
        <p:nvSpPr>
          <p:cNvPr id="14" name="Text Placeholder 13"/>
          <p:cNvSpPr>
            <a:spLocks noGrp="1"/>
          </p:cNvSpPr>
          <p:nvPr>
            <p:ph type="body" sz="quarter" idx="14"/>
          </p:nvPr>
        </p:nvSpPr>
        <p:spPr>
          <a:xfrm>
            <a:off x="498799" y="594859"/>
            <a:ext cx="5609823" cy="244486"/>
          </a:xfrm>
        </p:spPr>
        <p:txBody>
          <a:bodyPr/>
          <a:lstStyle>
            <a:lvl1pPr marL="0" indent="0">
              <a:spcAft>
                <a:spcPts val="400"/>
              </a:spcAft>
              <a:buFontTx/>
              <a:buNone/>
              <a:defRPr sz="1400" b="0" i="0">
                <a:solidFill>
                  <a:schemeClr val="bg2"/>
                </a:solidFill>
              </a:defRPr>
            </a:lvl1pPr>
            <a:lvl2pPr marL="0" indent="0">
              <a:spcAft>
                <a:spcPts val="400"/>
              </a:spcAft>
              <a:buFontTx/>
              <a:buNone/>
              <a:defRPr sz="1400">
                <a:solidFill>
                  <a:schemeClr val="bg2"/>
                </a:solidFill>
              </a:defRPr>
            </a:lvl2pPr>
            <a:lvl3pPr marL="0" indent="0">
              <a:spcAft>
                <a:spcPts val="400"/>
              </a:spcAft>
              <a:buFontTx/>
              <a:buNone/>
              <a:defRPr sz="1400">
                <a:solidFill>
                  <a:schemeClr val="bg2"/>
                </a:solidFill>
              </a:defRPr>
            </a:lvl3pPr>
            <a:lvl4pPr marL="0" indent="0">
              <a:spcAft>
                <a:spcPts val="400"/>
              </a:spcAft>
              <a:buFontTx/>
              <a:buNone/>
              <a:defRPr sz="1400">
                <a:solidFill>
                  <a:schemeClr val="bg2"/>
                </a:solidFill>
              </a:defRPr>
            </a:lvl4pPr>
            <a:lvl5pPr marL="0" indent="0">
              <a:spcAft>
                <a:spcPts val="400"/>
              </a:spcAft>
              <a:buFontTx/>
              <a:buNone/>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8798" y="927100"/>
            <a:ext cx="11209064" cy="1523098"/>
          </a:xfrm>
          <a:effectLst/>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8"/>
          </p:nvPr>
        </p:nvSpPr>
        <p:spPr>
          <a:xfrm>
            <a:off x="498798" y="2459736"/>
            <a:ext cx="11213719" cy="914400"/>
          </a:xfrm>
          <a:effectLst/>
        </p:spPr>
        <p:txBody>
          <a:bodyPr/>
          <a:lstStyle>
            <a:lvl1pPr>
              <a:defRPr/>
            </a:lvl1pPr>
          </a:lstStyle>
          <a:p>
            <a:pPr lvl="0"/>
            <a:r>
              <a:rPr lang="en-US" smtClean="0"/>
              <a:t>Click to edit Master text styles</a:t>
            </a:r>
          </a:p>
        </p:txBody>
      </p:sp>
      <p:sp>
        <p:nvSpPr>
          <p:cNvPr id="10" name="Text Placeholder 9"/>
          <p:cNvSpPr>
            <a:spLocks noGrp="1"/>
          </p:cNvSpPr>
          <p:nvPr>
            <p:ph type="body" sz="quarter" idx="13"/>
          </p:nvPr>
        </p:nvSpPr>
        <p:spPr>
          <a:xfrm>
            <a:off x="498799" y="3474721"/>
            <a:ext cx="5609823" cy="2335211"/>
          </a:xfrm>
        </p:spPr>
        <p:txBody>
          <a:bodyPr/>
          <a:lstStyle>
            <a:lvl1pPr marL="0" indent="0">
              <a:lnSpc>
                <a:spcPct val="100000"/>
              </a:lnSpc>
              <a:spcAft>
                <a:spcPts val="600"/>
              </a:spcAft>
              <a:buFontTx/>
              <a:buNone/>
              <a:defRPr sz="2000">
                <a:solidFill>
                  <a:schemeClr val="bg2"/>
                </a:solidFill>
              </a:defRPr>
            </a:lvl1pPr>
            <a:lvl2pPr marL="0" indent="0">
              <a:lnSpc>
                <a:spcPct val="100000"/>
              </a:lnSpc>
              <a:spcAft>
                <a:spcPts val="600"/>
              </a:spcAft>
              <a:buFontTx/>
              <a:buNone/>
              <a:defRPr sz="2000">
                <a:solidFill>
                  <a:schemeClr val="bg2"/>
                </a:solidFill>
              </a:defRPr>
            </a:lvl2pPr>
            <a:lvl3pPr marL="0" indent="0">
              <a:lnSpc>
                <a:spcPct val="100000"/>
              </a:lnSpc>
              <a:spcAft>
                <a:spcPts val="600"/>
              </a:spcAft>
              <a:buFontTx/>
              <a:buNone/>
              <a:defRPr sz="2000">
                <a:solidFill>
                  <a:schemeClr val="bg2"/>
                </a:solidFill>
              </a:defRPr>
            </a:lvl3pPr>
            <a:lvl4pPr marL="0" indent="0">
              <a:lnSpc>
                <a:spcPct val="100000"/>
              </a:lnSpc>
              <a:spcAft>
                <a:spcPts val="600"/>
              </a:spcAft>
              <a:buFontTx/>
              <a:buNone/>
              <a:defRPr sz="2000">
                <a:solidFill>
                  <a:schemeClr val="bg2"/>
                </a:solidFill>
              </a:defRPr>
            </a:lvl4pPr>
            <a:lvl5pPr marL="0" indent="0">
              <a:lnSpc>
                <a:spcPct val="100000"/>
              </a:lnSpc>
              <a:spcAft>
                <a:spcPts val="600"/>
              </a:spcAft>
              <a:buFontTx/>
              <a:buNone/>
              <a:defRPr sz="20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21899143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Option 1">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 name="Title 1"/>
          <p:cNvSpPr>
            <a:spLocks noGrp="1"/>
          </p:cNvSpPr>
          <p:nvPr>
            <p:ph type="title" hasCustomPrompt="1"/>
          </p:nvPr>
        </p:nvSpPr>
        <p:spPr bwMode="white">
          <a:xfrm>
            <a:off x="503030" y="1642533"/>
            <a:ext cx="11209064" cy="1512147"/>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1275589" y="6061077"/>
            <a:ext cx="511174" cy="511174"/>
          </a:xfrm>
          <a:prstGeom prst="rect">
            <a:avLst/>
          </a:prstGeom>
        </p:spPr>
      </p:pic>
    </p:spTree>
    <p:extLst>
      <p:ext uri="{BB962C8B-B14F-4D97-AF65-F5344CB8AC3E}">
        <p14:creationId xmlns:p14="http://schemas.microsoft.com/office/powerpoint/2010/main" val="23129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lvl1pPr>
              <a:defRPr>
                <a:latin typeface="+mn-lt"/>
              </a:defRPr>
            </a:lvl1pPr>
          </a:lstStyle>
          <a:p>
            <a:fld id="{12CB907E-C602-C34B-93F7-CA9E40714286}" type="slidenum">
              <a:rPr lang="en-US" smtClean="0"/>
              <a:pPr/>
              <a:t>‹#›</a:t>
            </a:fld>
            <a:r>
              <a:rPr lang="en-US" smtClean="0"/>
              <a:t> </a:t>
            </a:r>
            <a:endParaRPr lang="en-US" dirty="0"/>
          </a:p>
        </p:txBody>
      </p:sp>
      <p:sp>
        <p:nvSpPr>
          <p:cNvPr id="7" name="Text Placeholder 6"/>
          <p:cNvSpPr>
            <a:spLocks noGrp="1"/>
          </p:cNvSpPr>
          <p:nvPr>
            <p:ph type="body" sz="quarter" idx="13"/>
          </p:nvPr>
        </p:nvSpPr>
        <p:spPr>
          <a:xfrm>
            <a:off x="488897" y="1139825"/>
            <a:ext cx="11211106" cy="481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747222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Globe Blue Background">
    <p:bg>
      <p:bgRef idx="1001">
        <a:schemeClr val="bg1"/>
      </p:bgRef>
    </p:bg>
    <p:spTree>
      <p:nvGrpSpPr>
        <p:cNvPr id="1" name=""/>
        <p:cNvGrpSpPr/>
        <p:nvPr/>
      </p:nvGrpSpPr>
      <p:grpSpPr>
        <a:xfrm>
          <a:off x="0" y="0"/>
          <a:ext cx="0" cy="0"/>
          <a:chOff x="0" y="0"/>
          <a:chExt cx="0" cy="0"/>
        </a:xfrm>
      </p:grpSpPr>
      <p:sp>
        <p:nvSpPr>
          <p:cNvPr id="14" name="Rectangle 13"/>
          <p:cNvSpPr/>
          <p:nvPr userDrawn="1"/>
        </p:nvSpPr>
        <p:spPr bwMode="white">
          <a:xfrm>
            <a:off x="1" y="1"/>
            <a:ext cx="4348722"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5296001" y="2560638"/>
            <a:ext cx="1596822" cy="1596822"/>
          </a:xfrm>
          <a:prstGeom prst="rect">
            <a:avLst/>
          </a:prstGeom>
        </p:spPr>
      </p:pic>
    </p:spTree>
    <p:extLst>
      <p:ext uri="{BB962C8B-B14F-4D97-AF65-F5344CB8AC3E}">
        <p14:creationId xmlns:p14="http://schemas.microsoft.com/office/powerpoint/2010/main" val="28888746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6" name="Slide Number Placeholder 5"/>
          <p:cNvSpPr>
            <a:spLocks noGrp="1"/>
          </p:cNvSpPr>
          <p:nvPr>
            <p:ph type="sldNum" sz="quarter" idx="4"/>
          </p:nvPr>
        </p:nvSpPr>
        <p:spPr>
          <a:xfrm>
            <a:off x="488897" y="6398261"/>
            <a:ext cx="294066" cy="224790"/>
          </a:xfrm>
          <a:prstGeom prst="rect">
            <a:avLst/>
          </a:prstGeom>
        </p:spPr>
        <p:txBody>
          <a:bodyPr vert="horz" lIns="0" tIns="0" rIns="0" bIns="0" rtlCol="0" anchor="t"/>
          <a:lstStyle>
            <a:lvl1pPr algn="l">
              <a:lnSpc>
                <a:spcPts val="1000"/>
              </a:lnSpc>
              <a:defRPr sz="800" b="0">
                <a:solidFill>
                  <a:schemeClr val="tx2"/>
                </a:solidFill>
                <a:latin typeface="+mn-lt"/>
                <a:cs typeface="ATT Aleck Sans" panose="020B0503020203020204" pitchFamily="34" charset="0"/>
              </a:defRPr>
            </a:lvl1pPr>
          </a:lstStyle>
          <a:p>
            <a:fld id="{12CB907E-C602-C34B-93F7-CA9E40714286}" type="slidenum">
              <a:rPr lang="en-US" smtClean="0"/>
              <a:pPr/>
              <a:t>‹#›</a:t>
            </a:fld>
            <a:r>
              <a:rPr lang="en-US" smtClean="0"/>
              <a:t> </a:t>
            </a:r>
            <a:endParaRPr lang="en-US" dirty="0"/>
          </a:p>
        </p:txBody>
      </p:sp>
      <p:sp>
        <p:nvSpPr>
          <p:cNvPr id="10" name="TextBox 9"/>
          <p:cNvSpPr txBox="1"/>
          <p:nvPr/>
        </p:nvSpPr>
        <p:spPr>
          <a:xfrm>
            <a:off x="490939" y="226831"/>
            <a:ext cx="11209064" cy="182744"/>
          </a:xfrm>
          <a:prstGeom prst="rect">
            <a:avLst/>
          </a:prstGeom>
          <a:noFill/>
          <a:ln>
            <a:noFill/>
          </a:ln>
        </p:spPr>
        <p:txBody>
          <a:bodyPr wrap="square" lIns="0" tIns="0" rIns="0" bIns="0" rtlCol="0">
            <a:noAutofit/>
          </a:bodyPr>
          <a:lstStyle/>
          <a:p>
            <a:r>
              <a:rPr lang="en-US" sz="1100" dirty="0" smtClean="0">
                <a:solidFill>
                  <a:schemeClr val="tx2"/>
                </a:solidFill>
                <a:latin typeface="+mn-lt"/>
                <a:cs typeface="ATT Aleck Sans" panose="020B0503020203020204" pitchFamily="34" charset="0"/>
              </a:rPr>
              <a:t>CDP205 – Using the MicroServices</a:t>
            </a:r>
            <a:r>
              <a:rPr lang="en-US" sz="1100" baseline="0" dirty="0" smtClean="0">
                <a:solidFill>
                  <a:schemeClr val="tx2"/>
                </a:solidFill>
                <a:latin typeface="+mn-lt"/>
                <a:cs typeface="ATT Aleck Sans" panose="020B0503020203020204" pitchFamily="34" charset="0"/>
              </a:rPr>
              <a:t> Catalog</a:t>
            </a:r>
            <a:endParaRPr lang="en-US" sz="1100" dirty="0" smtClean="0">
              <a:solidFill>
                <a:schemeClr val="tx2"/>
              </a:solidFill>
              <a:latin typeface="+mn-lt"/>
              <a:cs typeface="ATT Aleck Sans" panose="020B0503020203020204" pitchFamily="34" charset="0"/>
            </a:endParaRPr>
          </a:p>
        </p:txBody>
      </p:sp>
      <p:sp>
        <p:nvSpPr>
          <p:cNvPr id="2" name="Title Placeholder 1"/>
          <p:cNvSpPr>
            <a:spLocks noGrp="1"/>
          </p:cNvSpPr>
          <p:nvPr>
            <p:ph type="title"/>
          </p:nvPr>
        </p:nvSpPr>
        <p:spPr>
          <a:xfrm>
            <a:off x="490939" y="522779"/>
            <a:ext cx="11209064" cy="342206"/>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90939" y="1139001"/>
            <a:ext cx="11209064" cy="480301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3217863250"/>
      </p:ext>
    </p:extLst>
  </p:cSld>
  <p:clrMap bg1="lt1" tx1="dk1" bg2="lt2" tx2="dk2" accent1="accent1" accent2="accent2" accent3="accent3" accent4="accent4" accent5="accent5" accent6="accent6" hlink="hlink" folHlink="folHlink"/>
  <p:sldLayoutIdLst>
    <p:sldLayoutId id="2147483725" r:id="rId1"/>
    <p:sldLayoutId id="2147483718" r:id="rId2"/>
    <p:sldLayoutId id="2147483650" r:id="rId3"/>
    <p:sldLayoutId id="2147483736" r:id="rId4"/>
  </p:sldLayoutIdLst>
  <p:timing>
    <p:tnLst>
      <p:par>
        <p:cTn id="1" dur="indefinite" restart="never" nodeType="tmRoot"/>
      </p:par>
    </p:tnLst>
  </p:timing>
  <p:hf hdr="0" ftr="0" dt="0"/>
  <p:txStyles>
    <p:titleStyle>
      <a:lvl1pPr algn="l" defTabSz="457200" rtl="0" eaLnBrk="1" latinLnBrk="0" hangingPunct="1">
        <a:lnSpc>
          <a:spcPct val="110000"/>
        </a:lnSpc>
        <a:spcBef>
          <a:spcPct val="0"/>
        </a:spcBef>
        <a:spcAft>
          <a:spcPts val="1000"/>
        </a:spcAft>
        <a:buNone/>
        <a:defRPr sz="1800" kern="1200">
          <a:solidFill>
            <a:schemeClr val="tx2"/>
          </a:solidFill>
          <a:latin typeface="+mn-lt"/>
          <a:ea typeface="+mj-ea"/>
          <a:cs typeface="ATT Aleck Sans" panose="020B0503020203020204" pitchFamily="34" charset="0"/>
        </a:defRPr>
      </a:lvl1pPr>
    </p:titleStyle>
    <p:body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5" userDrawn="1">
          <p15:clr>
            <a:srgbClr val="F26B43"/>
          </p15:clr>
        </p15:guide>
        <p15:guide id="2" pos="2880" userDrawn="1">
          <p15:clr>
            <a:srgbClr val="F26B43"/>
          </p15:clr>
        </p15:guide>
        <p15:guide id="3" orient="horz" pos="473" userDrawn="1">
          <p15:clr>
            <a:srgbClr val="F26B43"/>
          </p15:clr>
        </p15:guide>
        <p15:guide id="4" orient="horz" pos="743" userDrawn="1">
          <p15:clr>
            <a:srgbClr val="F26B43"/>
          </p15:clr>
        </p15:guide>
        <p15:guide id="5" orient="horz" pos="3696" userDrawn="1">
          <p15:clr>
            <a:srgbClr val="F26B43"/>
          </p15:clr>
        </p15:guide>
        <p15:guide id="6" orient="horz" pos="4091" userDrawn="1">
          <p15:clr>
            <a:srgbClr val="F26B43"/>
          </p15:clr>
        </p15:guide>
        <p15:guide id="7" pos="231" userDrawn="1">
          <p15:clr>
            <a:srgbClr val="F26B43"/>
          </p15:clr>
        </p15:guide>
        <p15:guide id="8" pos="55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title="Date"/>
          <p:cNvSpPr>
            <a:spLocks noGrp="1"/>
          </p:cNvSpPr>
          <p:nvPr>
            <p:ph type="body" sz="quarter" idx="14"/>
          </p:nvPr>
        </p:nvSpPr>
        <p:spPr/>
        <p:txBody>
          <a:bodyPr/>
          <a:lstStyle/>
          <a:p>
            <a:pPr>
              <a:defRPr/>
            </a:pPr>
            <a:r>
              <a:rPr lang="en-US" dirty="0" smtClean="0">
                <a:ea typeface="+mn-ea"/>
                <a:cs typeface="+mn-cs"/>
              </a:rPr>
              <a:t>Date</a:t>
            </a:r>
            <a:endParaRPr lang="en-US" dirty="0">
              <a:ea typeface="+mn-ea"/>
              <a:cs typeface="+mn-cs"/>
            </a:endParaRPr>
          </a:p>
        </p:txBody>
      </p:sp>
      <p:sp>
        <p:nvSpPr>
          <p:cNvPr id="4" name="Title 3" title="Title slide option 1"/>
          <p:cNvSpPr>
            <a:spLocks noGrp="1"/>
          </p:cNvSpPr>
          <p:nvPr>
            <p:ph type="title"/>
          </p:nvPr>
        </p:nvSpPr>
        <p:spPr/>
        <p:txBody>
          <a:bodyPr rtlCol="0">
            <a:noAutofit/>
          </a:bodyPr>
          <a:lstStyle/>
          <a:p>
            <a:pPr eaLnBrk="1" fontAlgn="auto" hangingPunct="1">
              <a:defRPr/>
            </a:pPr>
            <a:r>
              <a:rPr lang="en-US" dirty="0" smtClean="0">
                <a:ea typeface="+mj-ea"/>
                <a:cs typeface="+mj-cs"/>
              </a:rPr>
              <a:t>Using the MicroServices Catalog</a:t>
            </a:r>
            <a:endParaRPr lang="en-US" dirty="0">
              <a:ea typeface="+mj-ea"/>
              <a:cs typeface="+mj-cs"/>
            </a:endParaRPr>
          </a:p>
        </p:txBody>
      </p:sp>
      <p:sp>
        <p:nvSpPr>
          <p:cNvPr id="54276" name="Text Placeholder 1"/>
          <p:cNvSpPr>
            <a:spLocks noGrp="1"/>
          </p:cNvSpPr>
          <p:nvPr>
            <p:ph type="body" sz="quarter" idx="18"/>
          </p:nvPr>
        </p:nvSpPr>
        <p:spPr bwMode="auto"/>
        <p:txBody>
          <a:bodyPr wrap="square" numCol="1" anchor="t" anchorCtr="0" compatLnSpc="1">
            <a:prstTxWarp prst="textNoShape">
              <a:avLst/>
            </a:prstTxWarp>
          </a:bodyPr>
          <a:lstStyle/>
          <a:p>
            <a:r>
              <a:rPr lang="en-US" dirty="0" smtClean="0">
                <a:latin typeface="Calibri" charset="0"/>
              </a:rPr>
              <a:t>Continuous Deployment Platform</a:t>
            </a:r>
            <a:endParaRPr lang="en-US" dirty="0">
              <a:latin typeface="Calibri" charset="0"/>
            </a:endParaRPr>
          </a:p>
        </p:txBody>
      </p:sp>
      <p:sp>
        <p:nvSpPr>
          <p:cNvPr id="5" name="Text Placeholder 4" title="Subtitle placeholder"/>
          <p:cNvSpPr>
            <a:spLocks noGrp="1"/>
          </p:cNvSpPr>
          <p:nvPr>
            <p:ph type="body" sz="quarter" idx="13"/>
          </p:nvPr>
        </p:nvSpPr>
        <p:spPr/>
        <p:txBody>
          <a:bodyPr/>
          <a:lstStyle/>
          <a:p>
            <a:pPr>
              <a:defRPr/>
            </a:pPr>
            <a:r>
              <a:rPr lang="en-US" dirty="0" smtClean="0">
                <a:ea typeface="+mn-ea"/>
                <a:cs typeface="+mn-cs"/>
              </a:rPr>
              <a:t>Dewayne </a:t>
            </a:r>
            <a:r>
              <a:rPr lang="en-US" dirty="0" err="1" smtClean="0">
                <a:ea typeface="+mn-ea"/>
                <a:cs typeface="+mn-cs"/>
              </a:rPr>
              <a:t>Hafenstein</a:t>
            </a:r>
            <a:endParaRPr lang="en-US" dirty="0" smtClean="0">
              <a:ea typeface="+mn-ea"/>
              <a:cs typeface="+mn-cs"/>
            </a:endParaRPr>
          </a:p>
          <a:p>
            <a:pPr>
              <a:defRPr/>
            </a:pPr>
            <a:r>
              <a:rPr lang="en-US" dirty="0" smtClean="0">
                <a:ea typeface="+mn-ea"/>
                <a:cs typeface="+mn-cs"/>
              </a:rPr>
              <a:t>Principal Technical Architect</a:t>
            </a:r>
            <a:endParaRPr lang="en-US" dirty="0">
              <a:ea typeface="+mn-ea"/>
              <a:cs typeface="+mn-cs"/>
            </a:endParaRPr>
          </a:p>
        </p:txBody>
      </p:sp>
    </p:spTree>
    <p:extLst>
      <p:ext uri="{BB962C8B-B14F-4D97-AF65-F5344CB8AC3E}">
        <p14:creationId xmlns:p14="http://schemas.microsoft.com/office/powerpoint/2010/main" val="3471996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10</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Currently, the catalog entry is manually administered</a:t>
            </a:r>
          </a:p>
          <a:p>
            <a:pPr lvl="1"/>
            <a:r>
              <a:rPr lang="en-US" dirty="0" smtClean="0"/>
              <a:t>The catalog entry is created by hand.</a:t>
            </a:r>
          </a:p>
          <a:p>
            <a:pPr lvl="2"/>
            <a:r>
              <a:rPr lang="en-US" dirty="0" smtClean="0"/>
              <a:t>The catalog entry is updated by hand.</a:t>
            </a:r>
          </a:p>
          <a:p>
            <a:pPr lvl="2"/>
            <a:r>
              <a:rPr lang="en-US" dirty="0" smtClean="0"/>
              <a:t>The state of the catalog entry must be manually updated.</a:t>
            </a:r>
            <a:endParaRPr lang="en-US" dirty="0"/>
          </a:p>
        </p:txBody>
      </p:sp>
      <p:sp>
        <p:nvSpPr>
          <p:cNvPr id="4" name="Title 3"/>
          <p:cNvSpPr>
            <a:spLocks noGrp="1"/>
          </p:cNvSpPr>
          <p:nvPr>
            <p:ph type="title"/>
          </p:nvPr>
        </p:nvSpPr>
        <p:spPr/>
        <p:txBody>
          <a:bodyPr/>
          <a:lstStyle/>
          <a:p>
            <a:r>
              <a:rPr lang="en-US" dirty="0" smtClean="0"/>
              <a:t>Creation/Editing of the Catalog Entry</a:t>
            </a:r>
            <a:endParaRPr lang="en-US" dirty="0"/>
          </a:p>
        </p:txBody>
      </p:sp>
      <p:sp>
        <p:nvSpPr>
          <p:cNvPr id="10" name="Oval 9" title="Section circle"/>
          <p:cNvSpPr/>
          <p:nvPr/>
        </p:nvSpPr>
        <p:spPr>
          <a:xfrm>
            <a:off x="10976776"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10860888"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2" name="Oval 11" title="Section circle"/>
          <p:cNvSpPr/>
          <p:nvPr/>
        </p:nvSpPr>
        <p:spPr>
          <a:xfrm>
            <a:off x="107465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3" name="Oval 12" title="Section circle"/>
          <p:cNvSpPr/>
          <p:nvPr/>
        </p:nvSpPr>
        <p:spPr>
          <a:xfrm>
            <a:off x="106322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1051640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Oval 14" title="Section circle"/>
          <p:cNvSpPr/>
          <p:nvPr/>
        </p:nvSpPr>
        <p:spPr>
          <a:xfrm>
            <a:off x="115514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143556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13212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8" name="Oval 17" title="Section circle"/>
          <p:cNvSpPr/>
          <p:nvPr/>
        </p:nvSpPr>
        <p:spPr>
          <a:xfrm>
            <a:off x="112069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109107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pic>
        <p:nvPicPr>
          <p:cNvPr id="19458" name="Picture 2" descr="https://cdn2.webdamdb.com/1280_W2W9xPEBrJUR.jpg?14926146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1346" y="1950608"/>
            <a:ext cx="3064974" cy="2044913"/>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8107304" y="6161855"/>
            <a:ext cx="3280642"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Purpose of the MicroServices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213001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a:t>
            </a:fld>
            <a:r>
              <a:rPr lang="en-US" smtClean="0"/>
              <a:t> </a:t>
            </a:r>
            <a:endParaRPr lang="en-US" dirty="0"/>
          </a:p>
        </p:txBody>
      </p:sp>
      <p:sp>
        <p:nvSpPr>
          <p:cNvPr id="4" name="Title 3"/>
          <p:cNvSpPr>
            <a:spLocks noGrp="1"/>
          </p:cNvSpPr>
          <p:nvPr>
            <p:ph type="title"/>
          </p:nvPr>
        </p:nvSpPr>
        <p:spPr/>
        <p:txBody>
          <a:bodyPr/>
          <a:lstStyle/>
          <a:p>
            <a:r>
              <a:rPr lang="en-US" dirty="0" smtClean="0"/>
              <a:t>Initial Entry Catalog Data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18079161"/>
              </p:ext>
            </p:extLst>
          </p:nvPr>
        </p:nvGraphicFramePr>
        <p:xfrm>
          <a:off x="488897" y="1057256"/>
          <a:ext cx="11211106" cy="4993640"/>
        </p:xfrm>
        <a:graphic>
          <a:graphicData uri="http://schemas.openxmlformats.org/drawingml/2006/table">
            <a:tbl>
              <a:tblPr firstRow="1" bandRow="1">
                <a:tableStyleId>{5C22544A-7EE6-4342-B048-85BDC9FD1C3A}</a:tableStyleId>
              </a:tblPr>
              <a:tblGrid>
                <a:gridCol w="2413026"/>
                <a:gridCol w="8798080"/>
              </a:tblGrid>
              <a:tr h="370840">
                <a:tc>
                  <a:txBody>
                    <a:bodyPr/>
                    <a:lstStyle/>
                    <a:p>
                      <a:pPr algn="ctr"/>
                      <a:r>
                        <a:rPr lang="en-US" dirty="0" smtClean="0"/>
                        <a:t>Field Name</a:t>
                      </a:r>
                      <a:endParaRPr lang="en-US" dirty="0"/>
                    </a:p>
                  </a:txBody>
                  <a:tcPr/>
                </a:tc>
                <a:tc>
                  <a:txBody>
                    <a:bodyPr/>
                    <a:lstStyle/>
                    <a:p>
                      <a:pPr algn="ctr"/>
                      <a:r>
                        <a:rPr lang="en-US" dirty="0" smtClean="0"/>
                        <a:t>Description</a:t>
                      </a:r>
                      <a:endParaRPr lang="en-US" dirty="0"/>
                    </a:p>
                  </a:txBody>
                  <a:tcPr/>
                </a:tc>
              </a:tr>
              <a:tr h="370840">
                <a:tc>
                  <a:txBody>
                    <a:bodyPr/>
                    <a:lstStyle/>
                    <a:p>
                      <a:pPr algn="ctr"/>
                      <a:r>
                        <a:rPr lang="en-US" b="1" dirty="0" err="1" smtClean="0"/>
                        <a:t>mS</a:t>
                      </a:r>
                      <a:r>
                        <a:rPr lang="en-US" b="1" dirty="0" smtClean="0"/>
                        <a:t> Name</a:t>
                      </a:r>
                      <a:endParaRPr lang="en-US" b="1" dirty="0"/>
                    </a:p>
                  </a:txBody>
                  <a:tcPr/>
                </a:tc>
                <a:tc>
                  <a:txBody>
                    <a:bodyPr/>
                    <a:lstStyle/>
                    <a:p>
                      <a:r>
                        <a:rPr lang="en-US" dirty="0" smtClean="0"/>
                        <a:t>A unique name for the microService.  It should follow the naming convention!</a:t>
                      </a:r>
                      <a:endParaRPr lang="en-US" dirty="0"/>
                    </a:p>
                  </a:txBody>
                  <a:tcPr/>
                </a:tc>
              </a:tr>
              <a:tr h="370840">
                <a:tc>
                  <a:txBody>
                    <a:bodyPr/>
                    <a:lstStyle/>
                    <a:p>
                      <a:pPr algn="ctr"/>
                      <a:r>
                        <a:rPr lang="en-US" b="1" dirty="0" smtClean="0"/>
                        <a:t>Technical Description</a:t>
                      </a:r>
                      <a:endParaRPr lang="en-US" b="1" dirty="0"/>
                    </a:p>
                  </a:txBody>
                  <a:tcPr/>
                </a:tc>
                <a:tc>
                  <a:txBody>
                    <a:bodyPr/>
                    <a:lstStyle/>
                    <a:p>
                      <a:r>
                        <a:rPr lang="en-US" dirty="0" smtClean="0"/>
                        <a:t>A</a:t>
                      </a:r>
                      <a:r>
                        <a:rPr lang="en-US" baseline="0" dirty="0" smtClean="0"/>
                        <a:t> description of how the microService is architected, implemented, or deployed.</a:t>
                      </a:r>
                      <a:endParaRPr lang="en-US" dirty="0"/>
                    </a:p>
                  </a:txBody>
                  <a:tcPr/>
                </a:tc>
              </a:tr>
              <a:tr h="370840">
                <a:tc>
                  <a:txBody>
                    <a:bodyPr/>
                    <a:lstStyle/>
                    <a:p>
                      <a:pPr algn="ctr"/>
                      <a:r>
                        <a:rPr lang="en-US" b="1" dirty="0" smtClean="0"/>
                        <a:t>Domain or Sub-Domain</a:t>
                      </a:r>
                      <a:endParaRPr lang="en-US" b="1" dirty="0"/>
                    </a:p>
                  </a:txBody>
                  <a:tcPr/>
                </a:tc>
                <a:tc>
                  <a:txBody>
                    <a:bodyPr/>
                    <a:lstStyle/>
                    <a:p>
                      <a:r>
                        <a:rPr lang="en-US" dirty="0" smtClean="0"/>
                        <a:t>The business domain or sub-domain that this </a:t>
                      </a:r>
                      <a:r>
                        <a:rPr lang="en-US" dirty="0" err="1" smtClean="0"/>
                        <a:t>mS</a:t>
                      </a:r>
                      <a:r>
                        <a:rPr lang="en-US" dirty="0" smtClean="0"/>
                        <a:t> is located.</a:t>
                      </a:r>
                      <a:endParaRPr lang="en-US" dirty="0"/>
                    </a:p>
                  </a:txBody>
                  <a:tcPr/>
                </a:tc>
              </a:tr>
              <a:tr h="370840">
                <a:tc>
                  <a:txBody>
                    <a:bodyPr/>
                    <a:lstStyle/>
                    <a:p>
                      <a:pPr algn="ctr"/>
                      <a:r>
                        <a:rPr lang="en-US" b="1" dirty="0" smtClean="0"/>
                        <a:t>Business Description</a:t>
                      </a:r>
                      <a:endParaRPr lang="en-US" b="1" dirty="0"/>
                    </a:p>
                  </a:txBody>
                  <a:tcPr/>
                </a:tc>
                <a:tc>
                  <a:txBody>
                    <a:bodyPr/>
                    <a:lstStyle/>
                    <a:p>
                      <a:r>
                        <a:rPr lang="en-US" dirty="0" smtClean="0"/>
                        <a:t>A short description of the </a:t>
                      </a:r>
                      <a:r>
                        <a:rPr lang="en-US" dirty="0" err="1" smtClean="0"/>
                        <a:t>mS</a:t>
                      </a:r>
                      <a:r>
                        <a:rPr lang="en-US" dirty="0" smtClean="0"/>
                        <a:t> business capabilities, what it does.</a:t>
                      </a:r>
                      <a:endParaRPr lang="en-US" dirty="0"/>
                    </a:p>
                  </a:txBody>
                  <a:tcPr/>
                </a:tc>
              </a:tr>
              <a:tr h="370840">
                <a:tc>
                  <a:txBody>
                    <a:bodyPr/>
                    <a:lstStyle/>
                    <a:p>
                      <a:pPr algn="ctr"/>
                      <a:r>
                        <a:rPr lang="en-US" b="1" dirty="0" smtClean="0"/>
                        <a:t>LTM Owner</a:t>
                      </a:r>
                      <a:endParaRPr lang="en-US" b="1" dirty="0"/>
                    </a:p>
                  </a:txBody>
                  <a:tcPr/>
                </a:tc>
                <a:tc>
                  <a:txBody>
                    <a:bodyPr/>
                    <a:lstStyle/>
                    <a:p>
                      <a:r>
                        <a:rPr lang="en-US" dirty="0" smtClean="0"/>
                        <a:t>The Lead Tower Manager that owns the </a:t>
                      </a:r>
                      <a:r>
                        <a:rPr lang="en-US" dirty="0" err="1" smtClean="0"/>
                        <a:t>mS.</a:t>
                      </a:r>
                      <a:endParaRPr lang="en-US" dirty="0"/>
                    </a:p>
                  </a:txBody>
                  <a:tcPr/>
                </a:tc>
              </a:tr>
              <a:tr h="370840">
                <a:tc>
                  <a:txBody>
                    <a:bodyPr/>
                    <a:lstStyle/>
                    <a:p>
                      <a:pPr algn="ctr"/>
                      <a:r>
                        <a:rPr lang="en-US" b="1" dirty="0" smtClean="0"/>
                        <a:t>Lifecycle Stage</a:t>
                      </a:r>
                      <a:endParaRPr lang="en-US" b="1" dirty="0"/>
                    </a:p>
                  </a:txBody>
                  <a:tcPr/>
                </a:tc>
                <a:tc>
                  <a:txBody>
                    <a:bodyPr/>
                    <a:lstStyle/>
                    <a:p>
                      <a:r>
                        <a:rPr lang="en-US" dirty="0" smtClean="0"/>
                        <a:t>The state of the catalog entry.</a:t>
                      </a:r>
                      <a:endParaRPr lang="en-US" dirty="0"/>
                    </a:p>
                  </a:txBody>
                  <a:tcPr/>
                </a:tc>
              </a:tr>
              <a:tr h="370840">
                <a:tc>
                  <a:txBody>
                    <a:bodyPr/>
                    <a:lstStyle/>
                    <a:p>
                      <a:pPr algn="ctr"/>
                      <a:r>
                        <a:rPr lang="en-US" b="1" dirty="0" smtClean="0"/>
                        <a:t>Originating ATTUID</a:t>
                      </a:r>
                      <a:endParaRPr lang="en-US" b="1" dirty="0"/>
                    </a:p>
                  </a:txBody>
                  <a:tcPr/>
                </a:tc>
                <a:tc>
                  <a:txBody>
                    <a:bodyPr/>
                    <a:lstStyle/>
                    <a:p>
                      <a:r>
                        <a:rPr lang="en-US" sz="1800" b="0" i="0" kern="1200" dirty="0" smtClean="0">
                          <a:solidFill>
                            <a:schemeClr val="dk1"/>
                          </a:solidFill>
                          <a:effectLst/>
                          <a:latin typeface="+mn-lt"/>
                          <a:ea typeface="+mn-ea"/>
                          <a:cs typeface="+mn-cs"/>
                        </a:rPr>
                        <a:t>The contact person for information about the </a:t>
                      </a:r>
                      <a:r>
                        <a:rPr lang="en-US" sz="1800" b="0" i="0" kern="1200" dirty="0" err="1" smtClean="0">
                          <a:solidFill>
                            <a:schemeClr val="dk1"/>
                          </a:solidFill>
                          <a:effectLst/>
                          <a:latin typeface="+mn-lt"/>
                          <a:ea typeface="+mn-ea"/>
                          <a:cs typeface="+mn-cs"/>
                        </a:rPr>
                        <a:t>microservice</a:t>
                      </a:r>
                      <a:r>
                        <a:rPr lang="en-US" sz="1800" b="0" i="0" kern="1200" dirty="0" smtClean="0">
                          <a:solidFill>
                            <a:schemeClr val="dk1"/>
                          </a:solidFill>
                          <a:effectLst/>
                          <a:latin typeface="+mn-lt"/>
                          <a:ea typeface="+mn-ea"/>
                          <a:cs typeface="+mn-cs"/>
                        </a:rPr>
                        <a:t>.</a:t>
                      </a:r>
                      <a:endParaRPr lang="en-US" dirty="0"/>
                    </a:p>
                  </a:txBody>
                  <a:tcPr/>
                </a:tc>
              </a:tr>
              <a:tr h="370840">
                <a:tc>
                  <a:txBody>
                    <a:bodyPr/>
                    <a:lstStyle/>
                    <a:p>
                      <a:pPr algn="ctr"/>
                      <a:r>
                        <a:rPr lang="en-US" b="1" dirty="0" smtClean="0"/>
                        <a:t>Target Platform</a:t>
                      </a:r>
                      <a:endParaRPr lang="en-US" b="1" dirty="0"/>
                    </a:p>
                  </a:txBody>
                  <a:tcPr/>
                </a:tc>
                <a:tc>
                  <a:txBody>
                    <a:bodyPr/>
                    <a:lstStyle/>
                    <a:p>
                      <a:r>
                        <a:rPr lang="en-US" dirty="0" smtClean="0"/>
                        <a:t>The platform that the </a:t>
                      </a:r>
                      <a:r>
                        <a:rPr lang="en-US" dirty="0" err="1" smtClean="0"/>
                        <a:t>mS</a:t>
                      </a:r>
                      <a:r>
                        <a:rPr lang="en-US" dirty="0" smtClean="0"/>
                        <a:t> was built or hosted.</a:t>
                      </a:r>
                      <a:endParaRPr lang="en-US" dirty="0"/>
                    </a:p>
                  </a:txBody>
                  <a:tcPr/>
                </a:tc>
              </a:tr>
              <a:tr h="370840">
                <a:tc>
                  <a:txBody>
                    <a:bodyPr/>
                    <a:lstStyle/>
                    <a:p>
                      <a:pPr algn="ctr"/>
                      <a:r>
                        <a:rPr lang="en-US" b="1" dirty="0" smtClean="0"/>
                        <a:t>Line of Business</a:t>
                      </a:r>
                      <a:endParaRPr lang="en-US" b="1" dirty="0"/>
                    </a:p>
                  </a:txBody>
                  <a:tcPr/>
                </a:tc>
                <a:tc>
                  <a:txBody>
                    <a:bodyPr/>
                    <a:lstStyle/>
                    <a:p>
                      <a:r>
                        <a:rPr lang="en-US" dirty="0" smtClean="0"/>
                        <a:t>A designation of what part of the business the </a:t>
                      </a:r>
                      <a:r>
                        <a:rPr lang="en-US" dirty="0" err="1" smtClean="0"/>
                        <a:t>mS</a:t>
                      </a:r>
                      <a:r>
                        <a:rPr lang="en-US" dirty="0" smtClean="0"/>
                        <a:t> is a solution is</a:t>
                      </a:r>
                      <a:r>
                        <a:rPr lang="en-US" baseline="0" dirty="0" smtClean="0"/>
                        <a:t> used.</a:t>
                      </a:r>
                      <a:endParaRPr lang="en-US" dirty="0"/>
                    </a:p>
                  </a:txBody>
                  <a:tcPr/>
                </a:tc>
              </a:tr>
              <a:tr h="370840">
                <a:tc>
                  <a:txBody>
                    <a:bodyPr/>
                    <a:lstStyle/>
                    <a:p>
                      <a:pPr algn="ctr"/>
                      <a:r>
                        <a:rPr lang="en-US" b="1" dirty="0" smtClean="0"/>
                        <a:t>Notes †</a:t>
                      </a:r>
                      <a:endParaRPr lang="en-US" b="1" dirty="0"/>
                    </a:p>
                  </a:txBody>
                  <a:tcPr/>
                </a:tc>
                <a:tc>
                  <a:txBody>
                    <a:bodyPr/>
                    <a:lstStyle/>
                    <a:p>
                      <a:r>
                        <a:rPr lang="en-US" dirty="0" smtClean="0"/>
                        <a:t>Any additional information to further define the </a:t>
                      </a:r>
                      <a:r>
                        <a:rPr lang="en-US" dirty="0" err="1" smtClean="0"/>
                        <a:t>mS.</a:t>
                      </a:r>
                      <a:r>
                        <a:rPr lang="en-US" dirty="0" smtClean="0"/>
                        <a:t>  This is stored in the catalog entry.</a:t>
                      </a:r>
                      <a:endParaRPr lang="en-US" dirty="0"/>
                    </a:p>
                  </a:txBody>
                  <a:tcPr/>
                </a:tc>
              </a:tr>
              <a:tr h="370840">
                <a:tc>
                  <a:txBody>
                    <a:bodyPr/>
                    <a:lstStyle/>
                    <a:p>
                      <a:pPr algn="ctr"/>
                      <a:r>
                        <a:rPr lang="en-US" b="1" dirty="0" smtClean="0"/>
                        <a:t>External Links †</a:t>
                      </a:r>
                      <a:endParaRPr lang="en-US" b="1" dirty="0"/>
                    </a:p>
                  </a:txBody>
                  <a:tcPr/>
                </a:tc>
                <a:tc>
                  <a:txBody>
                    <a:bodyPr/>
                    <a:lstStyle/>
                    <a:p>
                      <a:r>
                        <a:rPr lang="en-US" dirty="0" smtClean="0"/>
                        <a:t>Any URL to an external Web-based resource that further defines the </a:t>
                      </a:r>
                      <a:r>
                        <a:rPr lang="en-US" dirty="0" err="1" smtClean="0"/>
                        <a:t>mS.</a:t>
                      </a:r>
                      <a:r>
                        <a:rPr lang="en-US" dirty="0" smtClean="0"/>
                        <a:t>  This is the path to an external Web site or </a:t>
                      </a:r>
                      <a:r>
                        <a:rPr lang="en-US" dirty="0" err="1" smtClean="0"/>
                        <a:t>WiKi</a:t>
                      </a:r>
                      <a:r>
                        <a:rPr lang="en-US" dirty="0" smtClean="0"/>
                        <a:t> that provides detailed information about how to use the service.</a:t>
                      </a:r>
                      <a:endParaRPr lang="en-US" dirty="0"/>
                    </a:p>
                  </a:txBody>
                  <a:tcPr/>
                </a:tc>
              </a:tr>
            </a:tbl>
          </a:graphicData>
        </a:graphic>
      </p:graphicFrame>
      <p:sp>
        <p:nvSpPr>
          <p:cNvPr id="6" name="TextBox 5"/>
          <p:cNvSpPr txBox="1"/>
          <p:nvPr/>
        </p:nvSpPr>
        <p:spPr>
          <a:xfrm>
            <a:off x="488897" y="6145429"/>
            <a:ext cx="2100832" cy="215444"/>
          </a:xfrm>
          <a:prstGeom prst="rect">
            <a:avLst/>
          </a:prstGeom>
          <a:noFill/>
          <a:ln>
            <a:noFill/>
          </a:ln>
        </p:spPr>
        <p:txBody>
          <a:bodyPr wrap="none" lIns="0" tIns="0" rIns="0" bIns="0" rtlCol="0">
            <a:spAutoFit/>
          </a:bodyPr>
          <a:lstStyle/>
          <a:p>
            <a:r>
              <a:rPr lang="en-US" sz="1400" dirty="0" smtClean="0">
                <a:solidFill>
                  <a:schemeClr val="tx2"/>
                </a:solidFill>
              </a:rPr>
              <a:t>† optional field, not required</a:t>
            </a:r>
          </a:p>
        </p:txBody>
      </p:sp>
      <p:sp>
        <p:nvSpPr>
          <p:cNvPr id="12" name="Oval 11" title="Section circle"/>
          <p:cNvSpPr/>
          <p:nvPr/>
        </p:nvSpPr>
        <p:spPr>
          <a:xfrm>
            <a:off x="10976776"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Oval 12" title="Section circle"/>
          <p:cNvSpPr/>
          <p:nvPr/>
        </p:nvSpPr>
        <p:spPr>
          <a:xfrm>
            <a:off x="10860888"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107465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Oval 14" title="Section circle"/>
          <p:cNvSpPr/>
          <p:nvPr/>
        </p:nvSpPr>
        <p:spPr>
          <a:xfrm>
            <a:off x="106322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51640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7" name="Oval 16" title="Section circle"/>
          <p:cNvSpPr/>
          <p:nvPr/>
        </p:nvSpPr>
        <p:spPr>
          <a:xfrm>
            <a:off x="115514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143556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13212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12069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109107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2" name="Rectangle 21"/>
          <p:cNvSpPr/>
          <p:nvPr/>
        </p:nvSpPr>
        <p:spPr>
          <a:xfrm>
            <a:off x="8107304" y="6161855"/>
            <a:ext cx="3280642"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Purpose of the MicroServices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56984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12</a:t>
            </a:fld>
            <a:r>
              <a:rPr lang="en-US" smtClean="0"/>
              <a:t> </a:t>
            </a:r>
            <a:endParaRPr lang="en-US" dirty="0"/>
          </a:p>
        </p:txBody>
      </p:sp>
      <p:sp>
        <p:nvSpPr>
          <p:cNvPr id="4" name="Title 3"/>
          <p:cNvSpPr>
            <a:spLocks noGrp="1"/>
          </p:cNvSpPr>
          <p:nvPr>
            <p:ph type="title"/>
          </p:nvPr>
        </p:nvSpPr>
        <p:spPr/>
        <p:txBody>
          <a:bodyPr/>
          <a:lstStyle/>
          <a:p>
            <a:r>
              <a:rPr lang="en-US" dirty="0" smtClean="0"/>
              <a:t>Planning Catalog Additions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38492457"/>
              </p:ext>
            </p:extLst>
          </p:nvPr>
        </p:nvGraphicFramePr>
        <p:xfrm>
          <a:off x="488897" y="1170262"/>
          <a:ext cx="11211106" cy="3977640"/>
        </p:xfrm>
        <a:graphic>
          <a:graphicData uri="http://schemas.openxmlformats.org/drawingml/2006/table">
            <a:tbl>
              <a:tblPr firstRow="1" bandRow="1">
                <a:tableStyleId>{5C22544A-7EE6-4342-B048-85BDC9FD1C3A}</a:tableStyleId>
              </a:tblPr>
              <a:tblGrid>
                <a:gridCol w="2795724"/>
                <a:gridCol w="8415382"/>
              </a:tblGrid>
              <a:tr h="370840">
                <a:tc>
                  <a:txBody>
                    <a:bodyPr/>
                    <a:lstStyle/>
                    <a:p>
                      <a:pPr algn="ctr"/>
                      <a:r>
                        <a:rPr lang="en-US" dirty="0" smtClean="0"/>
                        <a:t>Field Name</a:t>
                      </a:r>
                      <a:endParaRPr lang="en-US" dirty="0"/>
                    </a:p>
                  </a:txBody>
                  <a:tcPr/>
                </a:tc>
                <a:tc>
                  <a:txBody>
                    <a:bodyPr/>
                    <a:lstStyle/>
                    <a:p>
                      <a:pPr algn="ctr"/>
                      <a:r>
                        <a:rPr lang="en-US" dirty="0" smtClean="0"/>
                        <a:t>Description</a:t>
                      </a:r>
                      <a:endParaRPr lang="en-US" dirty="0"/>
                    </a:p>
                  </a:txBody>
                  <a:tcPr/>
                </a:tc>
              </a:tr>
              <a:tr h="370840">
                <a:tc>
                  <a:txBody>
                    <a:bodyPr/>
                    <a:lstStyle/>
                    <a:p>
                      <a:pPr algn="ctr"/>
                      <a:r>
                        <a:rPr lang="en-US" b="1" dirty="0" smtClean="0"/>
                        <a:t>MOTS</a:t>
                      </a:r>
                      <a:r>
                        <a:rPr lang="en-US" b="1" baseline="0" dirty="0" smtClean="0"/>
                        <a:t> ID</a:t>
                      </a:r>
                      <a:endParaRPr lang="en-US" b="1" dirty="0"/>
                    </a:p>
                  </a:txBody>
                  <a:tcPr/>
                </a:tc>
                <a:tc>
                  <a:txBody>
                    <a:bodyPr/>
                    <a:lstStyle/>
                    <a:p>
                      <a:r>
                        <a:rPr lang="en-US" dirty="0" smtClean="0"/>
                        <a:t>The microService</a:t>
                      </a:r>
                      <a:r>
                        <a:rPr lang="en-US" baseline="0" dirty="0" smtClean="0"/>
                        <a:t> MOTS (Mechanized Operations Tracking System) ID is used within AT&amp;T as a unique identification of an application in the MOTS database.</a:t>
                      </a:r>
                      <a:endParaRPr lang="en-US" dirty="0"/>
                    </a:p>
                  </a:txBody>
                  <a:tcPr/>
                </a:tc>
              </a:tr>
              <a:tr h="370840">
                <a:tc>
                  <a:txBody>
                    <a:bodyPr/>
                    <a:lstStyle/>
                    <a:p>
                      <a:pPr algn="ctr"/>
                      <a:r>
                        <a:rPr lang="en-US" b="1" dirty="0" smtClean="0"/>
                        <a:t>Application Architect</a:t>
                      </a:r>
                      <a:endParaRPr lang="en-US" b="1" dirty="0"/>
                    </a:p>
                  </a:txBody>
                  <a:tcPr/>
                </a:tc>
                <a:tc>
                  <a:txBody>
                    <a:bodyPr/>
                    <a:lstStyle/>
                    <a:p>
                      <a:r>
                        <a:rPr lang="en-US" dirty="0" smtClean="0"/>
                        <a:t>The ATTUID</a:t>
                      </a:r>
                      <a:r>
                        <a:rPr lang="en-US" baseline="0" dirty="0" smtClean="0"/>
                        <a:t> of the application architect.</a:t>
                      </a:r>
                      <a:endParaRPr lang="en-US" dirty="0"/>
                    </a:p>
                  </a:txBody>
                  <a:tcPr/>
                </a:tc>
              </a:tr>
              <a:tr h="370840">
                <a:tc>
                  <a:txBody>
                    <a:bodyPr/>
                    <a:lstStyle/>
                    <a:p>
                      <a:pPr algn="ctr"/>
                      <a:r>
                        <a:rPr lang="en-US" b="1" dirty="0" smtClean="0"/>
                        <a:t>Solution Architect</a:t>
                      </a:r>
                      <a:endParaRPr lang="en-US" b="1" dirty="0"/>
                    </a:p>
                  </a:txBody>
                  <a:tcPr/>
                </a:tc>
                <a:tc>
                  <a:txBody>
                    <a:bodyPr/>
                    <a:lstStyle/>
                    <a:p>
                      <a:r>
                        <a:rPr lang="en-US" dirty="0" smtClean="0"/>
                        <a:t>The ATTUID of the solution</a:t>
                      </a:r>
                      <a:r>
                        <a:rPr lang="en-US" baseline="0" dirty="0" smtClean="0"/>
                        <a:t> architect.</a:t>
                      </a:r>
                      <a:endParaRPr lang="en-US" dirty="0"/>
                    </a:p>
                  </a:txBody>
                  <a:tcPr/>
                </a:tc>
              </a:tr>
              <a:tr h="370840">
                <a:tc>
                  <a:txBody>
                    <a:bodyPr/>
                    <a:lstStyle/>
                    <a:p>
                      <a:pPr algn="ctr"/>
                      <a:r>
                        <a:rPr lang="en-US" b="1" dirty="0" smtClean="0"/>
                        <a:t>Delivery Associate Director</a:t>
                      </a:r>
                      <a:endParaRPr lang="en-US" b="1" dirty="0"/>
                    </a:p>
                  </a:txBody>
                  <a:tcPr/>
                </a:tc>
                <a:tc>
                  <a:txBody>
                    <a:bodyPr/>
                    <a:lstStyle/>
                    <a:p>
                      <a:r>
                        <a:rPr lang="en-US" dirty="0" smtClean="0"/>
                        <a:t>The ATTUID of the delivery associate director.</a:t>
                      </a:r>
                      <a:endParaRPr lang="en-US" dirty="0"/>
                    </a:p>
                  </a:txBody>
                  <a:tcPr/>
                </a:tc>
              </a:tr>
              <a:tr h="370840">
                <a:tc>
                  <a:txBody>
                    <a:bodyPr/>
                    <a:lstStyle/>
                    <a:p>
                      <a:pPr algn="ctr"/>
                      <a:r>
                        <a:rPr lang="en-US" b="1" dirty="0" smtClean="0"/>
                        <a:t>Delivery Director</a:t>
                      </a:r>
                      <a:endParaRPr lang="en-US" b="1" dirty="0"/>
                    </a:p>
                  </a:txBody>
                  <a:tcPr/>
                </a:tc>
                <a:tc>
                  <a:txBody>
                    <a:bodyPr/>
                    <a:lstStyle/>
                    <a:p>
                      <a:r>
                        <a:rPr lang="en-US" dirty="0" smtClean="0"/>
                        <a:t>The ATTUID of the delivery director.</a:t>
                      </a:r>
                      <a:endParaRPr lang="en-US" dirty="0"/>
                    </a:p>
                  </a:txBody>
                  <a:tcPr/>
                </a:tc>
              </a:tr>
              <a:tr h="370840">
                <a:tc>
                  <a:txBody>
                    <a:bodyPr/>
                    <a:lstStyle/>
                    <a:p>
                      <a:pPr algn="ctr"/>
                      <a:r>
                        <a:rPr lang="en-US" b="1" dirty="0" smtClean="0"/>
                        <a:t>Planned Production Date</a:t>
                      </a:r>
                      <a:endParaRPr lang="en-US" b="1" dirty="0"/>
                    </a:p>
                  </a:txBody>
                  <a:tcPr/>
                </a:tc>
                <a:tc>
                  <a:txBody>
                    <a:bodyPr/>
                    <a:lstStyle/>
                    <a:p>
                      <a:r>
                        <a:rPr lang="en-US" dirty="0" smtClean="0"/>
                        <a:t>The date that the microService is planned to be made available in production.</a:t>
                      </a:r>
                      <a:endParaRPr lang="en-US" dirty="0"/>
                    </a:p>
                  </a:txBody>
                  <a:tcPr/>
                </a:tc>
              </a:tr>
              <a:tr h="370840">
                <a:tc>
                  <a:txBody>
                    <a:bodyPr/>
                    <a:lstStyle/>
                    <a:p>
                      <a:pPr algn="ctr"/>
                      <a:r>
                        <a:rPr lang="en-US" b="1" dirty="0" smtClean="0"/>
                        <a:t>Cluster Type</a:t>
                      </a:r>
                      <a:endParaRPr lang="en-US" b="1" dirty="0"/>
                    </a:p>
                  </a:txBody>
                  <a:tcPr/>
                </a:tc>
                <a:tc>
                  <a:txBody>
                    <a:bodyPr/>
                    <a:lstStyle/>
                    <a:p>
                      <a:r>
                        <a:rPr lang="en-US" dirty="0" smtClean="0"/>
                        <a:t>Either a </a:t>
                      </a:r>
                      <a:r>
                        <a:rPr lang="en-US" b="1" dirty="0" smtClean="0"/>
                        <a:t>shared</a:t>
                      </a:r>
                      <a:r>
                        <a:rPr lang="en-US" b="0" dirty="0" smtClean="0"/>
                        <a:t> or </a:t>
                      </a:r>
                      <a:r>
                        <a:rPr lang="en-US" b="1" dirty="0" smtClean="0"/>
                        <a:t>dedicated</a:t>
                      </a:r>
                      <a:r>
                        <a:rPr lang="en-US" b="0" dirty="0" smtClean="0"/>
                        <a:t> cluster is required for the </a:t>
                      </a:r>
                      <a:r>
                        <a:rPr lang="en-US" b="0" dirty="0" err="1" smtClean="0"/>
                        <a:t>microService</a:t>
                      </a:r>
                      <a:r>
                        <a:rPr lang="en-US" b="0" dirty="0" smtClean="0"/>
                        <a:t>.</a:t>
                      </a:r>
                      <a:endParaRPr lang="en-US" dirty="0"/>
                    </a:p>
                  </a:txBody>
                  <a:tcPr/>
                </a:tc>
              </a:tr>
              <a:tr h="370840">
                <a:tc>
                  <a:txBody>
                    <a:bodyPr/>
                    <a:lstStyle/>
                    <a:p>
                      <a:pPr algn="ctr"/>
                      <a:r>
                        <a:rPr lang="en-US" b="1" dirty="0" smtClean="0"/>
                        <a:t>Funding Source</a:t>
                      </a:r>
                      <a:endParaRPr lang="en-US" b="1" dirty="0"/>
                    </a:p>
                  </a:txBody>
                  <a:tcPr/>
                </a:tc>
                <a:tc>
                  <a:txBody>
                    <a:bodyPr/>
                    <a:lstStyle/>
                    <a:p>
                      <a:r>
                        <a:rPr lang="en-US" dirty="0" smtClean="0"/>
                        <a:t>How the effort to develop the microService is funded.</a:t>
                      </a:r>
                      <a:endParaRPr lang="en-US" dirty="0"/>
                    </a:p>
                  </a:txBody>
                  <a:tcPr/>
                </a:tc>
              </a:tr>
              <a:tr h="370840">
                <a:tc>
                  <a:txBody>
                    <a:bodyPr/>
                    <a:lstStyle/>
                    <a:p>
                      <a:pPr algn="ctr"/>
                      <a:r>
                        <a:rPr lang="en-US" b="1" dirty="0" smtClean="0"/>
                        <a:t>Effort Type</a:t>
                      </a:r>
                      <a:endParaRPr lang="en-US" b="1" dirty="0"/>
                    </a:p>
                  </a:txBody>
                  <a:tcPr/>
                </a:tc>
                <a:tc>
                  <a:txBody>
                    <a:bodyPr/>
                    <a:lstStyle/>
                    <a:p>
                      <a:r>
                        <a:rPr lang="en-US" dirty="0" smtClean="0"/>
                        <a:t>A designation of the type of effort..</a:t>
                      </a:r>
                      <a:endParaRPr lang="en-US" dirty="0"/>
                    </a:p>
                  </a:txBody>
                  <a:tcPr/>
                </a:tc>
              </a:tr>
            </a:tbl>
          </a:graphicData>
        </a:graphic>
      </p:graphicFrame>
      <p:sp>
        <p:nvSpPr>
          <p:cNvPr id="6" name="TextBox 5"/>
          <p:cNvSpPr txBox="1"/>
          <p:nvPr/>
        </p:nvSpPr>
        <p:spPr>
          <a:xfrm>
            <a:off x="488897" y="5871974"/>
            <a:ext cx="2100832" cy="215444"/>
          </a:xfrm>
          <a:prstGeom prst="rect">
            <a:avLst/>
          </a:prstGeom>
          <a:noFill/>
          <a:ln>
            <a:noFill/>
          </a:ln>
        </p:spPr>
        <p:txBody>
          <a:bodyPr wrap="none" lIns="0" tIns="0" rIns="0" bIns="0" rtlCol="0">
            <a:spAutoFit/>
          </a:bodyPr>
          <a:lstStyle/>
          <a:p>
            <a:r>
              <a:rPr lang="en-US" sz="1400" dirty="0" smtClean="0">
                <a:solidFill>
                  <a:schemeClr val="tx2"/>
                </a:solidFill>
              </a:rPr>
              <a:t>† optional field, not required</a:t>
            </a:r>
          </a:p>
        </p:txBody>
      </p:sp>
      <p:sp>
        <p:nvSpPr>
          <p:cNvPr id="12" name="Oval 11" title="Section circle"/>
          <p:cNvSpPr/>
          <p:nvPr/>
        </p:nvSpPr>
        <p:spPr>
          <a:xfrm>
            <a:off x="10976776"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Oval 12" title="Section circle"/>
          <p:cNvSpPr/>
          <p:nvPr/>
        </p:nvSpPr>
        <p:spPr>
          <a:xfrm>
            <a:off x="10860888"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107465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Oval 14" title="Section circle"/>
          <p:cNvSpPr/>
          <p:nvPr/>
        </p:nvSpPr>
        <p:spPr>
          <a:xfrm>
            <a:off x="106322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51640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7" name="Oval 16" title="Section circle"/>
          <p:cNvSpPr/>
          <p:nvPr/>
        </p:nvSpPr>
        <p:spPr>
          <a:xfrm>
            <a:off x="115514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143556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13212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120696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109107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2" name="Rectangle 21"/>
          <p:cNvSpPr/>
          <p:nvPr/>
        </p:nvSpPr>
        <p:spPr>
          <a:xfrm>
            <a:off x="8107304" y="6161855"/>
            <a:ext cx="3280642"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Purpose of the MicroServices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61272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13</a:t>
            </a:fld>
            <a:r>
              <a:rPr lang="en-US" smtClean="0"/>
              <a:t> </a:t>
            </a:r>
            <a:endParaRPr lang="en-US" dirty="0"/>
          </a:p>
        </p:txBody>
      </p:sp>
      <p:sp>
        <p:nvSpPr>
          <p:cNvPr id="4" name="Title 3"/>
          <p:cNvSpPr>
            <a:spLocks noGrp="1"/>
          </p:cNvSpPr>
          <p:nvPr>
            <p:ph type="title"/>
          </p:nvPr>
        </p:nvSpPr>
        <p:spPr/>
        <p:txBody>
          <a:bodyPr/>
          <a:lstStyle/>
          <a:p>
            <a:r>
              <a:rPr lang="en-US" dirty="0" smtClean="0"/>
              <a:t>Development Catalog Additions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20047736"/>
              </p:ext>
            </p:extLst>
          </p:nvPr>
        </p:nvGraphicFramePr>
        <p:xfrm>
          <a:off x="488897" y="1204986"/>
          <a:ext cx="11211106" cy="3708400"/>
        </p:xfrm>
        <a:graphic>
          <a:graphicData uri="http://schemas.openxmlformats.org/drawingml/2006/table">
            <a:tbl>
              <a:tblPr firstRow="1" bandRow="1">
                <a:tableStyleId>{5C22544A-7EE6-4342-B048-85BDC9FD1C3A}</a:tableStyleId>
              </a:tblPr>
              <a:tblGrid>
                <a:gridCol w="2904008"/>
                <a:gridCol w="8307098"/>
              </a:tblGrid>
              <a:tr h="370840">
                <a:tc>
                  <a:txBody>
                    <a:bodyPr/>
                    <a:lstStyle/>
                    <a:p>
                      <a:pPr algn="ctr"/>
                      <a:r>
                        <a:rPr lang="en-US" dirty="0" smtClean="0"/>
                        <a:t>Field Name</a:t>
                      </a:r>
                      <a:endParaRPr lang="en-US" dirty="0"/>
                    </a:p>
                  </a:txBody>
                  <a:tcPr/>
                </a:tc>
                <a:tc>
                  <a:txBody>
                    <a:bodyPr/>
                    <a:lstStyle/>
                    <a:p>
                      <a:pPr algn="ctr"/>
                      <a:r>
                        <a:rPr lang="en-US" dirty="0" smtClean="0"/>
                        <a:t>Description</a:t>
                      </a:r>
                      <a:endParaRPr lang="en-US" dirty="0"/>
                    </a:p>
                  </a:txBody>
                  <a:tcPr/>
                </a:tc>
              </a:tr>
              <a:tr h="370840">
                <a:tc>
                  <a:txBody>
                    <a:bodyPr/>
                    <a:lstStyle/>
                    <a:p>
                      <a:pPr algn="ctr"/>
                      <a:r>
                        <a:rPr lang="en-US" b="1" dirty="0" smtClean="0"/>
                        <a:t>Major Version</a:t>
                      </a:r>
                      <a:endParaRPr lang="en-US" b="1" dirty="0"/>
                    </a:p>
                  </a:txBody>
                  <a:tcPr/>
                </a:tc>
                <a:tc>
                  <a:txBody>
                    <a:bodyPr/>
                    <a:lstStyle/>
                    <a:p>
                      <a:r>
                        <a:rPr lang="en-US" dirty="0" smtClean="0"/>
                        <a:t>The major version number of the </a:t>
                      </a:r>
                      <a:r>
                        <a:rPr lang="en-US" dirty="0" err="1" smtClean="0"/>
                        <a:t>microService</a:t>
                      </a:r>
                      <a:r>
                        <a:rPr lang="en-US" dirty="0" smtClean="0"/>
                        <a:t>.</a:t>
                      </a:r>
                      <a:endParaRPr lang="en-US" dirty="0"/>
                    </a:p>
                  </a:txBody>
                  <a:tcPr/>
                </a:tc>
              </a:tr>
              <a:tr h="370840">
                <a:tc>
                  <a:txBody>
                    <a:bodyPr/>
                    <a:lstStyle/>
                    <a:p>
                      <a:pPr algn="ctr"/>
                      <a:r>
                        <a:rPr lang="en-US" b="1" dirty="0" smtClean="0"/>
                        <a:t>microService Pattern Used</a:t>
                      </a:r>
                      <a:endParaRPr lang="en-US" b="1" dirty="0"/>
                    </a:p>
                  </a:txBody>
                  <a:tcPr/>
                </a:tc>
                <a:tc>
                  <a:txBody>
                    <a:bodyPr/>
                    <a:lstStyle/>
                    <a:p>
                      <a:r>
                        <a:rPr lang="en-US" dirty="0" smtClean="0"/>
                        <a:t>The pattern number of the design patterns for </a:t>
                      </a:r>
                      <a:r>
                        <a:rPr lang="en-US" dirty="0" err="1" smtClean="0"/>
                        <a:t>microServices</a:t>
                      </a:r>
                      <a:r>
                        <a:rPr lang="en-US" dirty="0" smtClean="0"/>
                        <a:t>.</a:t>
                      </a:r>
                      <a:endParaRPr lang="en-US" dirty="0"/>
                    </a:p>
                  </a:txBody>
                  <a:tcPr/>
                </a:tc>
              </a:tr>
              <a:tr h="370840">
                <a:tc>
                  <a:txBody>
                    <a:bodyPr/>
                    <a:lstStyle/>
                    <a:p>
                      <a:pPr algn="ctr"/>
                      <a:r>
                        <a:rPr lang="en-US" b="1" dirty="0" smtClean="0"/>
                        <a:t>microService Template Used</a:t>
                      </a:r>
                      <a:endParaRPr lang="en-US" b="1" dirty="0"/>
                    </a:p>
                  </a:txBody>
                  <a:tcPr/>
                </a:tc>
                <a:tc>
                  <a:txBody>
                    <a:bodyPr/>
                    <a:lstStyle/>
                    <a:p>
                      <a:r>
                        <a:rPr lang="en-US" dirty="0" smtClean="0"/>
                        <a:t>The ECO template that was used to generate the </a:t>
                      </a:r>
                      <a:r>
                        <a:rPr lang="en-US" dirty="0" err="1" smtClean="0"/>
                        <a:t>microService</a:t>
                      </a:r>
                      <a:r>
                        <a:rPr lang="en-US" dirty="0" smtClean="0"/>
                        <a:t>.</a:t>
                      </a:r>
                      <a:endParaRPr lang="en-US" dirty="0"/>
                    </a:p>
                  </a:txBody>
                  <a:tcPr/>
                </a:tc>
              </a:tr>
              <a:tr h="370840">
                <a:tc>
                  <a:txBody>
                    <a:bodyPr/>
                    <a:lstStyle/>
                    <a:p>
                      <a:pPr algn="ctr"/>
                      <a:r>
                        <a:rPr lang="en-US" b="1" dirty="0" smtClean="0"/>
                        <a:t>Database MOTS ID</a:t>
                      </a:r>
                      <a:endParaRPr lang="en-US" b="1" dirty="0"/>
                    </a:p>
                  </a:txBody>
                  <a:tcPr/>
                </a:tc>
                <a:tc>
                  <a:txBody>
                    <a:bodyPr/>
                    <a:lstStyle/>
                    <a:p>
                      <a:r>
                        <a:rPr lang="en-US" dirty="0" smtClean="0"/>
                        <a:t>The MOTS ID of the database used by the microService, or N/A</a:t>
                      </a:r>
                      <a:r>
                        <a:rPr lang="en-US" baseline="0" dirty="0" smtClean="0"/>
                        <a:t> if no database is used.</a:t>
                      </a:r>
                      <a:endParaRPr lang="en-US" dirty="0"/>
                    </a:p>
                  </a:txBody>
                  <a:tcPr/>
                </a:tc>
              </a:tr>
              <a:tr h="370840">
                <a:tc>
                  <a:txBody>
                    <a:bodyPr/>
                    <a:lstStyle/>
                    <a:p>
                      <a:pPr algn="ctr"/>
                      <a:r>
                        <a:rPr lang="en-US" b="1" dirty="0" smtClean="0"/>
                        <a:t>Data SME</a:t>
                      </a:r>
                      <a:endParaRPr lang="en-US" b="1" dirty="0"/>
                    </a:p>
                  </a:txBody>
                  <a:tcPr/>
                </a:tc>
                <a:tc>
                  <a:txBody>
                    <a:bodyPr/>
                    <a:lstStyle/>
                    <a:p>
                      <a:r>
                        <a:rPr lang="en-US" dirty="0" smtClean="0"/>
                        <a:t>The ATTUID of the data SME, or N/A if the microService does not own any data.</a:t>
                      </a:r>
                      <a:endParaRPr lang="en-US" dirty="0"/>
                    </a:p>
                  </a:txBody>
                  <a:tcPr/>
                </a:tc>
              </a:tr>
              <a:tr h="370840">
                <a:tc>
                  <a:txBody>
                    <a:bodyPr/>
                    <a:lstStyle/>
                    <a:p>
                      <a:pPr algn="ctr"/>
                      <a:r>
                        <a:rPr lang="en-US" b="1" dirty="0" smtClean="0"/>
                        <a:t>Cluster Ops Tier1 UIDs</a:t>
                      </a:r>
                      <a:endParaRPr lang="en-US" b="1" dirty="0"/>
                    </a:p>
                  </a:txBody>
                  <a:tcPr/>
                </a:tc>
                <a:tc>
                  <a:txBody>
                    <a:bodyPr/>
                    <a:lstStyle/>
                    <a:p>
                      <a:r>
                        <a:rPr lang="en-US" dirty="0" smtClean="0"/>
                        <a:t>The ATTUIDs of the cluster operations tier 1 associate director and director.</a:t>
                      </a:r>
                      <a:endParaRPr lang="en-US" dirty="0"/>
                    </a:p>
                  </a:txBody>
                  <a:tcPr/>
                </a:tc>
              </a:tr>
              <a:tr h="370840">
                <a:tc>
                  <a:txBody>
                    <a:bodyPr/>
                    <a:lstStyle/>
                    <a:p>
                      <a:pPr algn="ctr"/>
                      <a:r>
                        <a:rPr lang="en-US" b="1" dirty="0" smtClean="0"/>
                        <a:t>Cluster Ops Tier2 UIDs</a:t>
                      </a:r>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The ATTUIDs of the cluster operations tier 2 associate director and director.</a:t>
                      </a:r>
                    </a:p>
                  </a:txBody>
                  <a:tcPr/>
                </a:tc>
              </a:tr>
              <a:tr h="370840">
                <a:tc>
                  <a:txBody>
                    <a:bodyPr/>
                    <a:lstStyle/>
                    <a:p>
                      <a:pPr algn="ctr"/>
                      <a:r>
                        <a:rPr lang="en-US" b="1" dirty="0" err="1" smtClean="0"/>
                        <a:t>microService</a:t>
                      </a:r>
                      <a:r>
                        <a:rPr lang="en-US" b="1" dirty="0" smtClean="0"/>
                        <a:t> Ops Tier1 UIDs</a:t>
                      </a:r>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The ATTUIDs of the microService operations tier 1 associate director and director.</a:t>
                      </a:r>
                    </a:p>
                  </a:txBody>
                  <a:tcPr/>
                </a:tc>
              </a:tr>
              <a:tr h="370840">
                <a:tc>
                  <a:txBody>
                    <a:bodyPr/>
                    <a:lstStyle/>
                    <a:p>
                      <a:pPr algn="ctr"/>
                      <a:r>
                        <a:rPr lang="en-US" b="1" dirty="0" err="1" smtClean="0"/>
                        <a:t>microService</a:t>
                      </a:r>
                      <a:r>
                        <a:rPr lang="en-US" b="1" dirty="0" smtClean="0"/>
                        <a:t> Ops Tier2</a:t>
                      </a:r>
                      <a:r>
                        <a:rPr lang="en-US" b="1" baseline="0" dirty="0" smtClean="0"/>
                        <a:t> UIDs</a:t>
                      </a:r>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The ATTUIDs of the microService operations tier 2 associate director and director.</a:t>
                      </a:r>
                    </a:p>
                  </a:txBody>
                  <a:tcPr/>
                </a:tc>
              </a:tr>
            </a:tbl>
          </a:graphicData>
        </a:graphic>
      </p:graphicFrame>
      <p:sp>
        <p:nvSpPr>
          <p:cNvPr id="6" name="TextBox 5"/>
          <p:cNvSpPr txBox="1"/>
          <p:nvPr/>
        </p:nvSpPr>
        <p:spPr>
          <a:xfrm>
            <a:off x="488897" y="5871974"/>
            <a:ext cx="2100832" cy="215444"/>
          </a:xfrm>
          <a:prstGeom prst="rect">
            <a:avLst/>
          </a:prstGeom>
          <a:noFill/>
          <a:ln>
            <a:noFill/>
          </a:ln>
        </p:spPr>
        <p:txBody>
          <a:bodyPr wrap="none" lIns="0" tIns="0" rIns="0" bIns="0" rtlCol="0">
            <a:spAutoFit/>
          </a:bodyPr>
          <a:lstStyle/>
          <a:p>
            <a:r>
              <a:rPr lang="en-US" sz="1400" dirty="0" smtClean="0">
                <a:solidFill>
                  <a:schemeClr val="tx2"/>
                </a:solidFill>
              </a:rPr>
              <a:t>† optional field, not required</a:t>
            </a:r>
          </a:p>
        </p:txBody>
      </p:sp>
      <p:sp>
        <p:nvSpPr>
          <p:cNvPr id="12" name="Oval 11" title="Section circle"/>
          <p:cNvSpPr/>
          <p:nvPr/>
        </p:nvSpPr>
        <p:spPr>
          <a:xfrm>
            <a:off x="10976776"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Oval 12" title="Section circle"/>
          <p:cNvSpPr/>
          <p:nvPr/>
        </p:nvSpPr>
        <p:spPr>
          <a:xfrm>
            <a:off x="10860888"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107465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Oval 14" title="Section circle"/>
          <p:cNvSpPr/>
          <p:nvPr/>
        </p:nvSpPr>
        <p:spPr>
          <a:xfrm>
            <a:off x="106322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51640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7" name="Oval 16" title="Section circle"/>
          <p:cNvSpPr/>
          <p:nvPr/>
        </p:nvSpPr>
        <p:spPr>
          <a:xfrm>
            <a:off x="115514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143556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132126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120696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109107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2" name="Rectangle 21"/>
          <p:cNvSpPr/>
          <p:nvPr/>
        </p:nvSpPr>
        <p:spPr>
          <a:xfrm>
            <a:off x="8107304" y="6161855"/>
            <a:ext cx="3280642"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Purpose of the MicroServices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709433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14</a:t>
            </a:fld>
            <a:r>
              <a:rPr lang="en-US" smtClean="0"/>
              <a:t> </a:t>
            </a:r>
            <a:endParaRPr lang="en-US" dirty="0"/>
          </a:p>
        </p:txBody>
      </p:sp>
      <p:sp>
        <p:nvSpPr>
          <p:cNvPr id="4" name="Title 3"/>
          <p:cNvSpPr>
            <a:spLocks noGrp="1"/>
          </p:cNvSpPr>
          <p:nvPr>
            <p:ph type="title"/>
          </p:nvPr>
        </p:nvSpPr>
        <p:spPr/>
        <p:txBody>
          <a:bodyPr/>
          <a:lstStyle/>
          <a:p>
            <a:r>
              <a:rPr lang="en-US" dirty="0" smtClean="0"/>
              <a:t>Testing Catalog Additions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09945543"/>
              </p:ext>
            </p:extLst>
          </p:nvPr>
        </p:nvGraphicFramePr>
        <p:xfrm>
          <a:off x="488897" y="1297585"/>
          <a:ext cx="11211106" cy="1854200"/>
        </p:xfrm>
        <a:graphic>
          <a:graphicData uri="http://schemas.openxmlformats.org/drawingml/2006/table">
            <a:tbl>
              <a:tblPr firstRow="1" bandRow="1">
                <a:tableStyleId>{5C22544A-7EE6-4342-B048-85BDC9FD1C3A}</a:tableStyleId>
              </a:tblPr>
              <a:tblGrid>
                <a:gridCol w="2904008"/>
                <a:gridCol w="8307098"/>
              </a:tblGrid>
              <a:tr h="370840">
                <a:tc>
                  <a:txBody>
                    <a:bodyPr/>
                    <a:lstStyle/>
                    <a:p>
                      <a:pPr algn="ctr"/>
                      <a:r>
                        <a:rPr lang="en-US" dirty="0" smtClean="0"/>
                        <a:t>Field Name</a:t>
                      </a:r>
                      <a:endParaRPr lang="en-US" dirty="0"/>
                    </a:p>
                  </a:txBody>
                  <a:tcPr/>
                </a:tc>
                <a:tc>
                  <a:txBody>
                    <a:bodyPr/>
                    <a:lstStyle/>
                    <a:p>
                      <a:pPr algn="ctr"/>
                      <a:r>
                        <a:rPr lang="en-US" dirty="0" smtClean="0"/>
                        <a:t>Description</a:t>
                      </a:r>
                      <a:endParaRPr lang="en-US" dirty="0"/>
                    </a:p>
                  </a:txBody>
                  <a:tcPr/>
                </a:tc>
              </a:tr>
              <a:tr h="370840">
                <a:tc>
                  <a:txBody>
                    <a:bodyPr/>
                    <a:lstStyle/>
                    <a:p>
                      <a:pPr algn="ctr"/>
                      <a:r>
                        <a:rPr lang="en-US" b="1" dirty="0" smtClean="0"/>
                        <a:t>Maturity Score</a:t>
                      </a:r>
                      <a:endParaRPr lang="en-US" b="1" dirty="0"/>
                    </a:p>
                  </a:txBody>
                  <a:tcPr/>
                </a:tc>
                <a:tc>
                  <a:txBody>
                    <a:bodyPr/>
                    <a:lstStyle/>
                    <a:p>
                      <a:r>
                        <a:rPr lang="en-US" sz="1800" b="0" i="0" kern="1200" dirty="0" smtClean="0">
                          <a:solidFill>
                            <a:schemeClr val="dk1"/>
                          </a:solidFill>
                          <a:effectLst/>
                          <a:latin typeface="+mn-lt"/>
                          <a:ea typeface="+mn-ea"/>
                          <a:cs typeface="+mn-cs"/>
                        </a:rPr>
                        <a:t>The score received from the </a:t>
                      </a:r>
                      <a:r>
                        <a:rPr lang="en-US" sz="1800" b="0" i="0" kern="1200" dirty="0" err="1" smtClean="0">
                          <a:solidFill>
                            <a:schemeClr val="dk1"/>
                          </a:solidFill>
                          <a:effectLst/>
                          <a:latin typeface="+mn-lt"/>
                          <a:ea typeface="+mn-ea"/>
                          <a:cs typeface="+mn-cs"/>
                        </a:rPr>
                        <a:t>mS</a:t>
                      </a:r>
                      <a:r>
                        <a:rPr lang="en-US" sz="1800" b="0" i="0" kern="1200" dirty="0" smtClean="0">
                          <a:solidFill>
                            <a:schemeClr val="dk1"/>
                          </a:solidFill>
                          <a:effectLst/>
                          <a:latin typeface="+mn-lt"/>
                          <a:ea typeface="+mn-ea"/>
                          <a:cs typeface="+mn-cs"/>
                        </a:rPr>
                        <a:t> maturity model assessment. </a:t>
                      </a:r>
                      <a:endParaRPr lang="en-US" dirty="0"/>
                    </a:p>
                  </a:txBody>
                  <a:tcPr/>
                </a:tc>
              </a:tr>
              <a:tr h="370840">
                <a:tc>
                  <a:txBody>
                    <a:bodyPr/>
                    <a:lstStyle/>
                    <a:p>
                      <a:pPr algn="ctr"/>
                      <a:r>
                        <a:rPr lang="en-US" b="1" dirty="0" smtClean="0"/>
                        <a:t>Maturity Score Link</a:t>
                      </a:r>
                      <a:endParaRPr lang="en-US" b="1" dirty="0"/>
                    </a:p>
                  </a:txBody>
                  <a:tcPr/>
                </a:tc>
                <a:tc>
                  <a:txBody>
                    <a:bodyPr/>
                    <a:lstStyle/>
                    <a:p>
                      <a:r>
                        <a:rPr lang="en-US" sz="1800" b="0" i="0" kern="1200" dirty="0" smtClean="0">
                          <a:solidFill>
                            <a:schemeClr val="dk1"/>
                          </a:solidFill>
                          <a:effectLst/>
                          <a:latin typeface="+mn-lt"/>
                          <a:ea typeface="+mn-ea"/>
                          <a:cs typeface="+mn-cs"/>
                        </a:rPr>
                        <a:t>Provide a </a:t>
                      </a:r>
                      <a:r>
                        <a:rPr lang="en-US" sz="1800" b="0" i="0" kern="1200" dirty="0" err="1" smtClean="0">
                          <a:solidFill>
                            <a:schemeClr val="dk1"/>
                          </a:solidFill>
                          <a:effectLst/>
                          <a:latin typeface="+mn-lt"/>
                          <a:ea typeface="+mn-ea"/>
                          <a:cs typeface="+mn-cs"/>
                        </a:rPr>
                        <a:t>tspace</a:t>
                      </a:r>
                      <a:r>
                        <a:rPr lang="en-US" sz="1800" b="0" i="0" kern="1200" dirty="0" smtClean="0">
                          <a:solidFill>
                            <a:schemeClr val="dk1"/>
                          </a:solidFill>
                          <a:effectLst/>
                          <a:latin typeface="+mn-lt"/>
                          <a:ea typeface="+mn-ea"/>
                          <a:cs typeface="+mn-cs"/>
                        </a:rPr>
                        <a:t> link to the completed maturity model Excel spreadsheet.</a:t>
                      </a:r>
                      <a:endParaRPr lang="en-US" dirty="0"/>
                    </a:p>
                  </a:txBody>
                  <a:tcPr/>
                </a:tc>
              </a:tr>
              <a:tr h="370840">
                <a:tc>
                  <a:txBody>
                    <a:bodyPr/>
                    <a:lstStyle/>
                    <a:p>
                      <a:pPr algn="ctr"/>
                      <a:r>
                        <a:rPr lang="en-US" b="1" dirty="0" smtClean="0"/>
                        <a:t>Last Score Date</a:t>
                      </a:r>
                      <a:endParaRPr lang="en-US" b="1" dirty="0"/>
                    </a:p>
                  </a:txBody>
                  <a:tcPr/>
                </a:tc>
                <a:tc>
                  <a:txBody>
                    <a:bodyPr/>
                    <a:lstStyle/>
                    <a:p>
                      <a:r>
                        <a:rPr lang="en-US" sz="1800" b="0" i="0" kern="1200" dirty="0" smtClean="0">
                          <a:solidFill>
                            <a:schemeClr val="dk1"/>
                          </a:solidFill>
                          <a:effectLst/>
                          <a:latin typeface="+mn-lt"/>
                          <a:ea typeface="+mn-ea"/>
                          <a:cs typeface="+mn-cs"/>
                        </a:rPr>
                        <a:t>The date when the last maturity assessment was completed.</a:t>
                      </a:r>
                      <a:endParaRPr lang="en-US" dirty="0"/>
                    </a:p>
                  </a:txBody>
                  <a:tcPr/>
                </a:tc>
              </a:tr>
              <a:tr h="370840">
                <a:tc>
                  <a:txBody>
                    <a:bodyPr/>
                    <a:lstStyle/>
                    <a:p>
                      <a:pPr algn="ctr"/>
                      <a:r>
                        <a:rPr lang="en-US" b="1" dirty="0" smtClean="0"/>
                        <a:t>Last Scoring ATTUID</a:t>
                      </a:r>
                      <a:endParaRPr lang="en-US" b="1" dirty="0"/>
                    </a:p>
                  </a:txBody>
                  <a:tcPr/>
                </a:tc>
                <a:tc>
                  <a:txBody>
                    <a:bodyPr/>
                    <a:lstStyle/>
                    <a:p>
                      <a:r>
                        <a:rPr lang="en-US" sz="1800" b="0" i="0" kern="1200" dirty="0" smtClean="0">
                          <a:solidFill>
                            <a:schemeClr val="dk1"/>
                          </a:solidFill>
                          <a:effectLst/>
                          <a:latin typeface="+mn-lt"/>
                          <a:ea typeface="+mn-ea"/>
                          <a:cs typeface="+mn-cs"/>
                        </a:rPr>
                        <a:t>The ATTUID of the person who completed the last maturity assessment.</a:t>
                      </a:r>
                      <a:endParaRPr lang="en-US" dirty="0"/>
                    </a:p>
                  </a:txBody>
                  <a:tcPr/>
                </a:tc>
              </a:tr>
            </a:tbl>
          </a:graphicData>
        </a:graphic>
      </p:graphicFrame>
      <p:sp>
        <p:nvSpPr>
          <p:cNvPr id="6" name="TextBox 5"/>
          <p:cNvSpPr txBox="1"/>
          <p:nvPr/>
        </p:nvSpPr>
        <p:spPr>
          <a:xfrm>
            <a:off x="488897" y="5871974"/>
            <a:ext cx="2100832" cy="215444"/>
          </a:xfrm>
          <a:prstGeom prst="rect">
            <a:avLst/>
          </a:prstGeom>
          <a:noFill/>
          <a:ln>
            <a:noFill/>
          </a:ln>
        </p:spPr>
        <p:txBody>
          <a:bodyPr wrap="none" lIns="0" tIns="0" rIns="0" bIns="0" rtlCol="0">
            <a:spAutoFit/>
          </a:bodyPr>
          <a:lstStyle/>
          <a:p>
            <a:r>
              <a:rPr lang="en-US" sz="1400" dirty="0" smtClean="0">
                <a:solidFill>
                  <a:schemeClr val="tx2"/>
                </a:solidFill>
              </a:rPr>
              <a:t>† optional field, not required</a:t>
            </a:r>
          </a:p>
        </p:txBody>
      </p:sp>
      <p:sp>
        <p:nvSpPr>
          <p:cNvPr id="12" name="Oval 11" title="Section circle"/>
          <p:cNvSpPr/>
          <p:nvPr/>
        </p:nvSpPr>
        <p:spPr>
          <a:xfrm>
            <a:off x="10976776"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Oval 12" title="Section circle"/>
          <p:cNvSpPr/>
          <p:nvPr/>
        </p:nvSpPr>
        <p:spPr>
          <a:xfrm>
            <a:off x="10860888"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107465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Oval 14" title="Section circle"/>
          <p:cNvSpPr/>
          <p:nvPr/>
        </p:nvSpPr>
        <p:spPr>
          <a:xfrm>
            <a:off x="106322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51640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7" name="Oval 16" title="Section circle"/>
          <p:cNvSpPr/>
          <p:nvPr/>
        </p:nvSpPr>
        <p:spPr>
          <a:xfrm>
            <a:off x="115514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143556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132126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120696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109107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2" name="Rectangle 21"/>
          <p:cNvSpPr/>
          <p:nvPr/>
        </p:nvSpPr>
        <p:spPr>
          <a:xfrm>
            <a:off x="8107304" y="6161855"/>
            <a:ext cx="3280642"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Purpose of the MicroServices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719105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15</a:t>
            </a:fld>
            <a:r>
              <a:rPr lang="en-US" smtClean="0"/>
              <a:t> </a:t>
            </a:r>
            <a:endParaRPr lang="en-US" dirty="0"/>
          </a:p>
        </p:txBody>
      </p:sp>
      <p:sp>
        <p:nvSpPr>
          <p:cNvPr id="4" name="Title 3"/>
          <p:cNvSpPr>
            <a:spLocks noGrp="1"/>
          </p:cNvSpPr>
          <p:nvPr>
            <p:ph type="title"/>
          </p:nvPr>
        </p:nvSpPr>
        <p:spPr/>
        <p:txBody>
          <a:bodyPr/>
          <a:lstStyle/>
          <a:p>
            <a:r>
              <a:rPr lang="en-US" dirty="0" smtClean="0"/>
              <a:t>Production Catalog Additions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71420104"/>
              </p:ext>
            </p:extLst>
          </p:nvPr>
        </p:nvGraphicFramePr>
        <p:xfrm>
          <a:off x="488897" y="1251285"/>
          <a:ext cx="11211106" cy="1112520"/>
        </p:xfrm>
        <a:graphic>
          <a:graphicData uri="http://schemas.openxmlformats.org/drawingml/2006/table">
            <a:tbl>
              <a:tblPr firstRow="1" bandRow="1">
                <a:tableStyleId>{5C22544A-7EE6-4342-B048-85BDC9FD1C3A}</a:tableStyleId>
              </a:tblPr>
              <a:tblGrid>
                <a:gridCol w="2904008"/>
                <a:gridCol w="8307098"/>
              </a:tblGrid>
              <a:tr h="370840">
                <a:tc>
                  <a:txBody>
                    <a:bodyPr/>
                    <a:lstStyle/>
                    <a:p>
                      <a:pPr algn="ctr"/>
                      <a:r>
                        <a:rPr lang="en-US" dirty="0" smtClean="0"/>
                        <a:t>Field Name</a:t>
                      </a:r>
                      <a:endParaRPr lang="en-US" dirty="0"/>
                    </a:p>
                  </a:txBody>
                  <a:tcPr/>
                </a:tc>
                <a:tc>
                  <a:txBody>
                    <a:bodyPr/>
                    <a:lstStyle/>
                    <a:p>
                      <a:pPr algn="ctr"/>
                      <a:r>
                        <a:rPr lang="en-US" dirty="0" smtClean="0"/>
                        <a:t>Description</a:t>
                      </a:r>
                      <a:endParaRPr lang="en-US" dirty="0"/>
                    </a:p>
                  </a:txBody>
                  <a:tcPr/>
                </a:tc>
              </a:tr>
              <a:tr h="370840">
                <a:tc>
                  <a:txBody>
                    <a:bodyPr/>
                    <a:lstStyle/>
                    <a:p>
                      <a:pPr algn="ctr"/>
                      <a:r>
                        <a:rPr lang="en-US" b="1" dirty="0" smtClean="0"/>
                        <a:t>Audit Date †</a:t>
                      </a:r>
                      <a:endParaRPr lang="en-US" b="1" dirty="0"/>
                    </a:p>
                  </a:txBody>
                  <a:tcPr/>
                </a:tc>
                <a:tc>
                  <a:txBody>
                    <a:bodyPr/>
                    <a:lstStyle/>
                    <a:p>
                      <a:r>
                        <a:rPr lang="en-US" sz="1800" b="0" i="0" kern="1200" dirty="0" smtClean="0">
                          <a:solidFill>
                            <a:schemeClr val="dk1"/>
                          </a:solidFill>
                          <a:effectLst/>
                          <a:latin typeface="+mn-lt"/>
                          <a:ea typeface="+mn-ea"/>
                          <a:cs typeface="+mn-cs"/>
                        </a:rPr>
                        <a:t>The date when an auditor reviewed the maturity assessment.</a:t>
                      </a:r>
                      <a:endParaRPr lang="en-US" dirty="0"/>
                    </a:p>
                  </a:txBody>
                  <a:tcPr/>
                </a:tc>
              </a:tr>
              <a:tr h="370840">
                <a:tc>
                  <a:txBody>
                    <a:bodyPr/>
                    <a:lstStyle/>
                    <a:p>
                      <a:pPr algn="ctr"/>
                      <a:r>
                        <a:rPr lang="en-US" b="1" dirty="0" smtClean="0"/>
                        <a:t>Audit Contact †</a:t>
                      </a:r>
                      <a:endParaRPr lang="en-US" b="1" dirty="0"/>
                    </a:p>
                  </a:txBody>
                  <a:tcPr/>
                </a:tc>
                <a:tc>
                  <a:txBody>
                    <a:bodyPr/>
                    <a:lstStyle/>
                    <a:p>
                      <a:r>
                        <a:rPr lang="en-US" sz="1800" b="0" i="0" kern="1200" dirty="0" smtClean="0">
                          <a:solidFill>
                            <a:schemeClr val="dk1"/>
                          </a:solidFill>
                          <a:effectLst/>
                          <a:latin typeface="+mn-lt"/>
                          <a:ea typeface="+mn-ea"/>
                          <a:cs typeface="+mn-cs"/>
                        </a:rPr>
                        <a:t>The ATTUID of the auditor who reviewed the maturity assessment.</a:t>
                      </a:r>
                      <a:endParaRPr lang="en-US" dirty="0"/>
                    </a:p>
                  </a:txBody>
                  <a:tcPr/>
                </a:tc>
              </a:tr>
            </a:tbl>
          </a:graphicData>
        </a:graphic>
      </p:graphicFrame>
      <p:sp>
        <p:nvSpPr>
          <p:cNvPr id="6" name="TextBox 5"/>
          <p:cNvSpPr txBox="1"/>
          <p:nvPr/>
        </p:nvSpPr>
        <p:spPr>
          <a:xfrm>
            <a:off x="488897" y="5871974"/>
            <a:ext cx="2100832" cy="215444"/>
          </a:xfrm>
          <a:prstGeom prst="rect">
            <a:avLst/>
          </a:prstGeom>
          <a:noFill/>
          <a:ln>
            <a:noFill/>
          </a:ln>
        </p:spPr>
        <p:txBody>
          <a:bodyPr wrap="none" lIns="0" tIns="0" rIns="0" bIns="0" rtlCol="0">
            <a:spAutoFit/>
          </a:bodyPr>
          <a:lstStyle/>
          <a:p>
            <a:r>
              <a:rPr lang="en-US" sz="1400" dirty="0" smtClean="0">
                <a:solidFill>
                  <a:schemeClr val="tx2"/>
                </a:solidFill>
              </a:rPr>
              <a:t>† optional field, not required</a:t>
            </a:r>
          </a:p>
        </p:txBody>
      </p:sp>
      <p:sp>
        <p:nvSpPr>
          <p:cNvPr id="12" name="Oval 11" title="Section circle"/>
          <p:cNvSpPr/>
          <p:nvPr/>
        </p:nvSpPr>
        <p:spPr>
          <a:xfrm>
            <a:off x="10976776"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Oval 12" title="Section circle"/>
          <p:cNvSpPr/>
          <p:nvPr/>
        </p:nvSpPr>
        <p:spPr>
          <a:xfrm>
            <a:off x="10860888"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107465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Oval 14" title="Section circle"/>
          <p:cNvSpPr/>
          <p:nvPr/>
        </p:nvSpPr>
        <p:spPr>
          <a:xfrm>
            <a:off x="106322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51640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7" name="Oval 16" title="Section circle"/>
          <p:cNvSpPr/>
          <p:nvPr/>
        </p:nvSpPr>
        <p:spPr>
          <a:xfrm>
            <a:off x="1155145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143556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132126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120696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109107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2" name="Rectangle 21"/>
          <p:cNvSpPr/>
          <p:nvPr/>
        </p:nvSpPr>
        <p:spPr>
          <a:xfrm>
            <a:off x="8107304" y="6161855"/>
            <a:ext cx="3280642"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Purpose of the MicroServices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65188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16</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98261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18661001"/>
              </p:ext>
            </p:extLst>
          </p:nvPr>
        </p:nvGraphicFramePr>
        <p:xfrm>
          <a:off x="488897" y="2339037"/>
          <a:ext cx="11211106" cy="148336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The microService catalog contains detailed design information</a:t>
                      </a:r>
                      <a:r>
                        <a:rPr lang="en-US" baseline="0" dirty="0" smtClean="0"/>
                        <a:t> about the </a:t>
                      </a:r>
                      <a:r>
                        <a:rPr lang="en-US" baseline="0" dirty="0" err="1" smtClean="0"/>
                        <a:t>microService</a:t>
                      </a:r>
                      <a:r>
                        <a:rPr lang="en-US" baseline="0" dirty="0" smtClean="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All of the entries in the catalog for a specific microService must be entered at the same time.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All</a:t>
                      </a:r>
                      <a:r>
                        <a:rPr lang="en-US" baseline="0" dirty="0" smtClean="0"/>
                        <a:t> </a:t>
                      </a:r>
                      <a:r>
                        <a:rPr lang="en-US" baseline="0" dirty="0" err="1" smtClean="0"/>
                        <a:t>microServices</a:t>
                      </a:r>
                      <a:r>
                        <a:rPr lang="en-US" baseline="0" dirty="0" smtClean="0"/>
                        <a:t> that are deployed into production environments must be defined in the catalog.</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microService name must conform to a naming standard.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2482996" y="1678117"/>
            <a:ext cx="4821449"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Purpose of the MicroServices Catalog</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338314" y="82759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468209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xfrm>
            <a:off x="490939" y="1103730"/>
            <a:ext cx="11211106" cy="4811713"/>
          </a:xfrm>
          <a:prstGeom prst="rect">
            <a:avLst/>
          </a:prstGeom>
        </p:spPr>
        <p:txBody>
          <a:bodyPr/>
          <a:lstStyle/>
          <a:p>
            <a:r>
              <a:rPr lang="en-US" dirty="0" smtClean="0">
                <a:solidFill>
                  <a:srgbClr val="959595"/>
                </a:solidFill>
              </a:rPr>
              <a:t>Purpose of the MicroServices Catalog</a:t>
            </a:r>
            <a:endParaRPr lang="en-US" dirty="0">
              <a:solidFill>
                <a:srgbClr val="959595"/>
              </a:solidFill>
            </a:endParaRPr>
          </a:p>
          <a:p>
            <a:r>
              <a:rPr lang="en-US" sz="3200" b="1" i="1" u="sng" dirty="0" smtClean="0"/>
              <a:t>MicroService </a:t>
            </a:r>
            <a:r>
              <a:rPr lang="en-US" sz="3200" b="1" i="1" u="sng" dirty="0"/>
              <a:t>Maturity Model</a:t>
            </a:r>
          </a:p>
          <a:p>
            <a:r>
              <a:rPr lang="en-US" dirty="0" smtClean="0">
                <a:solidFill>
                  <a:srgbClr val="959595"/>
                </a:solidFill>
              </a:rPr>
              <a:t>Developing </a:t>
            </a:r>
            <a:r>
              <a:rPr lang="en-US" dirty="0">
                <a:solidFill>
                  <a:srgbClr val="959595"/>
                </a:solidFill>
              </a:rPr>
              <a:t>Applications</a:t>
            </a:r>
          </a:p>
          <a:p>
            <a:r>
              <a:rPr lang="en-US" dirty="0" smtClean="0">
                <a:solidFill>
                  <a:srgbClr val="959595"/>
                </a:solidFill>
              </a:rPr>
              <a:t>MicroService </a:t>
            </a:r>
            <a:r>
              <a:rPr lang="en-US" dirty="0">
                <a:solidFill>
                  <a:srgbClr val="959595"/>
                </a:solidFill>
              </a:rPr>
              <a:t>Patterns</a:t>
            </a:r>
          </a:p>
          <a:p>
            <a:r>
              <a:rPr lang="en-US" dirty="0" smtClean="0">
                <a:solidFill>
                  <a:srgbClr val="959595"/>
                </a:solidFill>
              </a:rPr>
              <a:t>Defining </a:t>
            </a:r>
            <a:r>
              <a:rPr lang="en-US" dirty="0">
                <a:solidFill>
                  <a:srgbClr val="959595"/>
                </a:solidFill>
              </a:rPr>
              <a:t>a New </a:t>
            </a:r>
            <a:r>
              <a:rPr lang="en-US" dirty="0" smtClean="0">
                <a:solidFill>
                  <a:srgbClr val="959595"/>
                </a:solidFill>
              </a:rPr>
              <a:t>MicroService</a:t>
            </a: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pic>
        <p:nvPicPr>
          <p:cNvPr id="2052" name="Picture 4" descr="https://cdn2.webdamdb.com/1280_ioWeE8ByU4r2.jpg?1489018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5080" y="1103730"/>
            <a:ext cx="1603776" cy="21389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662537" y="6154188"/>
            <a:ext cx="2710871"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MicroServices Maturity Model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38894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19</a:t>
            </a:fld>
            <a:r>
              <a:rPr lang="en-US" smtClean="0"/>
              <a:t> </a:t>
            </a:r>
            <a:endParaRPr lang="en-US" dirty="0"/>
          </a:p>
        </p:txBody>
      </p:sp>
      <p:sp>
        <p:nvSpPr>
          <p:cNvPr id="3" name="Text Placeholder 2"/>
          <p:cNvSpPr>
            <a:spLocks noGrp="1"/>
          </p:cNvSpPr>
          <p:nvPr>
            <p:ph type="body" sz="quarter" idx="13"/>
          </p:nvPr>
        </p:nvSpPr>
        <p:spPr>
          <a:xfrm>
            <a:off x="489918" y="1043572"/>
            <a:ext cx="11211106" cy="915857"/>
          </a:xfrm>
        </p:spPr>
        <p:txBody>
          <a:bodyPr/>
          <a:lstStyle/>
          <a:p>
            <a:r>
              <a:rPr lang="en-US" dirty="0" smtClean="0"/>
              <a:t>MicroServices maturity is assessed by adherence to microServices fundamentals:</a:t>
            </a:r>
          </a:p>
        </p:txBody>
      </p:sp>
      <p:sp>
        <p:nvSpPr>
          <p:cNvPr id="4" name="Title 3"/>
          <p:cNvSpPr>
            <a:spLocks noGrp="1"/>
          </p:cNvSpPr>
          <p:nvPr>
            <p:ph type="title"/>
          </p:nvPr>
        </p:nvSpPr>
        <p:spPr/>
        <p:txBody>
          <a:bodyPr/>
          <a:lstStyle/>
          <a:p>
            <a:r>
              <a:rPr lang="en-US" dirty="0" smtClean="0"/>
              <a:t>The MicroServices Maturity Model</a:t>
            </a:r>
            <a:endParaRPr lang="en-US" dirty="0"/>
          </a:p>
        </p:txBody>
      </p:sp>
      <p:sp>
        <p:nvSpPr>
          <p:cNvPr id="12" name="Oval 11" title="Section circle"/>
          <p:cNvSpPr/>
          <p:nvPr/>
        </p:nvSpPr>
        <p:spPr>
          <a:xfrm>
            <a:off x="115514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Oval 12" title="Section circle"/>
          <p:cNvSpPr/>
          <p:nvPr/>
        </p:nvSpPr>
        <p:spPr>
          <a:xfrm>
            <a:off x="1143556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pic>
        <p:nvPicPr>
          <p:cNvPr id="17410" name="Picture 2" descr="https://cdn2.webdamdb.com/1280_R3DwLtyS2iuN.jpg?1489016957"/>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095471" y="1922049"/>
            <a:ext cx="4421199" cy="294631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2"/>
          <p:cNvSpPr txBox="1">
            <a:spLocks/>
          </p:cNvSpPr>
          <p:nvPr/>
        </p:nvSpPr>
        <p:spPr>
          <a:xfrm>
            <a:off x="1855665" y="1588584"/>
            <a:ext cx="3979424" cy="3613247"/>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pPr lvl="2"/>
            <a:r>
              <a:rPr lang="en-US" dirty="0" smtClean="0"/>
              <a:t>Single capability focused </a:t>
            </a:r>
          </a:p>
          <a:p>
            <a:pPr lvl="2"/>
            <a:r>
              <a:rPr lang="en-US" dirty="0" smtClean="0"/>
              <a:t>Independence</a:t>
            </a:r>
          </a:p>
          <a:p>
            <a:pPr lvl="2"/>
            <a:r>
              <a:rPr lang="en-US" dirty="0" smtClean="0"/>
              <a:t>Encapsulation</a:t>
            </a:r>
          </a:p>
          <a:p>
            <a:pPr lvl="2"/>
            <a:r>
              <a:rPr lang="en-US" dirty="0" smtClean="0"/>
              <a:t>Automation</a:t>
            </a:r>
          </a:p>
          <a:p>
            <a:pPr lvl="2"/>
            <a:r>
              <a:rPr lang="en-US" dirty="0" smtClean="0"/>
              <a:t>Consumer First</a:t>
            </a:r>
          </a:p>
          <a:p>
            <a:pPr lvl="2"/>
            <a:r>
              <a:rPr lang="en-US" dirty="0" smtClean="0"/>
              <a:t>Highly Observable</a:t>
            </a:r>
          </a:p>
          <a:p>
            <a:pPr lvl="2"/>
            <a:r>
              <a:rPr lang="en-US" dirty="0" smtClean="0"/>
              <a:t>Infrastructure Agnostic</a:t>
            </a:r>
          </a:p>
          <a:p>
            <a:pPr lvl="2"/>
            <a:r>
              <a:rPr lang="en-US" dirty="0" smtClean="0"/>
              <a:t>Lightweight Communications Protocols</a:t>
            </a:r>
          </a:p>
          <a:p>
            <a:pPr lvl="2"/>
            <a:r>
              <a:rPr lang="en-US" dirty="0" smtClean="0"/>
              <a:t>Discoverable</a:t>
            </a:r>
            <a:endParaRPr lang="en-US" dirty="0"/>
          </a:p>
        </p:txBody>
      </p:sp>
      <p:sp>
        <p:nvSpPr>
          <p:cNvPr id="9" name="Rectangle 8"/>
          <p:cNvSpPr/>
          <p:nvPr/>
        </p:nvSpPr>
        <p:spPr>
          <a:xfrm>
            <a:off x="8662537" y="6154188"/>
            <a:ext cx="2710871"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MicroServices Maturity Model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42459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939" y="627554"/>
            <a:ext cx="11209064" cy="342206"/>
          </a:xfrm>
        </p:spPr>
        <p:txBody>
          <a:bodyPr/>
          <a:lstStyle/>
          <a:p>
            <a:r>
              <a:rPr lang="en-US" b="1" i="1" dirty="0" smtClean="0"/>
              <a:t>You are HERE!</a:t>
            </a:r>
            <a:endParaRPr lang="en-US" b="1" i="1" dirty="0"/>
          </a:p>
        </p:txBody>
      </p:sp>
      <p:graphicFrame>
        <p:nvGraphicFramePr>
          <p:cNvPr id="6" name="Table 5"/>
          <p:cNvGraphicFramePr>
            <a:graphicFrameLocks noGrp="1"/>
          </p:cNvGraphicFramePr>
          <p:nvPr>
            <p:extLst>
              <p:ext uri="{D42A27DB-BD31-4B8C-83A1-F6EECF244321}">
                <p14:modId xmlns:p14="http://schemas.microsoft.com/office/powerpoint/2010/main" val="1612979906"/>
              </p:ext>
            </p:extLst>
          </p:nvPr>
        </p:nvGraphicFramePr>
        <p:xfrm>
          <a:off x="488897" y="1304925"/>
          <a:ext cx="11211106" cy="4201160"/>
        </p:xfrm>
        <a:graphic>
          <a:graphicData uri="http://schemas.openxmlformats.org/drawingml/2006/table">
            <a:tbl>
              <a:tblPr firstRow="1" bandRow="1">
                <a:tableStyleId>{3B4B98B0-60AC-42C2-AFA5-B58CD77FA1E5}</a:tableStyleId>
              </a:tblPr>
              <a:tblGrid>
                <a:gridCol w="2736903"/>
                <a:gridCol w="8474203"/>
              </a:tblGrid>
              <a:tr h="370840">
                <a:tc>
                  <a:txBody>
                    <a:bodyPr/>
                    <a:lstStyle/>
                    <a:p>
                      <a:r>
                        <a:rPr lang="en-US" sz="1200" b="0" dirty="0" smtClean="0">
                          <a:solidFill>
                            <a:schemeClr val="bg2">
                              <a:lumMod val="50000"/>
                            </a:schemeClr>
                          </a:solidFill>
                        </a:rPr>
                        <a:t>CDP101 – Introduction to MicroServices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CDP202 – Domain Driven Design</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CDP103 – Introduction to the Continuous Deployment Platform</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CDP104 – Introduction to Standard Tools and Frameworks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tx2"/>
                          </a:solidFill>
                          <a:latin typeface="+mn-lt"/>
                          <a:ea typeface="+mn-ea"/>
                          <a:cs typeface="+mn-cs"/>
                        </a:rPr>
                        <a:t>CDP205 – Using the MicroServices Catalog</a:t>
                      </a:r>
                      <a:endParaRPr lang="en-US" sz="1400" b="1" kern="1200" dirty="0">
                        <a:solidFill>
                          <a:schemeClr val="tx2"/>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CDP206 – Developing an Application Using MicroServices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CDP207 – Developing MicroServices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CDP308</a:t>
                      </a:r>
                      <a:r>
                        <a:rPr lang="en-US" sz="1200" b="0" baseline="0" dirty="0" smtClean="0">
                          <a:solidFill>
                            <a:schemeClr val="bg2">
                              <a:lumMod val="50000"/>
                            </a:schemeClr>
                          </a:solidFill>
                        </a:rPr>
                        <a:t> – MicroServices Problem Determination and Monitoring</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CDP409 – Using Docker Containers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CDP410 – Using Kubernetes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7" name="Rectangle 6"/>
          <p:cNvSpPr/>
          <p:nvPr/>
        </p:nvSpPr>
        <p:spPr>
          <a:xfrm>
            <a:off x="3459480" y="1348105"/>
            <a:ext cx="5994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101</a:t>
            </a:r>
            <a:endParaRPr lang="en-US" sz="900" b="1" dirty="0">
              <a:solidFill>
                <a:schemeClr val="tx2">
                  <a:lumMod val="75000"/>
                  <a:lumOff val="25000"/>
                </a:schemeClr>
              </a:solidFill>
            </a:endParaRPr>
          </a:p>
        </p:txBody>
      </p:sp>
      <p:sp>
        <p:nvSpPr>
          <p:cNvPr id="8" name="Rectangle 7"/>
          <p:cNvSpPr/>
          <p:nvPr/>
        </p:nvSpPr>
        <p:spPr>
          <a:xfrm>
            <a:off x="4368172" y="1729488"/>
            <a:ext cx="965835" cy="22098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202</a:t>
            </a:r>
            <a:endParaRPr lang="en-US" sz="900" b="1" dirty="0">
              <a:solidFill>
                <a:schemeClr val="tx2">
                  <a:lumMod val="75000"/>
                  <a:lumOff val="25000"/>
                </a:schemeClr>
              </a:solidFill>
            </a:endParaRPr>
          </a:p>
        </p:txBody>
      </p:sp>
      <p:sp>
        <p:nvSpPr>
          <p:cNvPr id="9" name="Rectangle 8"/>
          <p:cNvSpPr/>
          <p:nvPr/>
        </p:nvSpPr>
        <p:spPr>
          <a:xfrm>
            <a:off x="4382465" y="2175395"/>
            <a:ext cx="5994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103</a:t>
            </a:r>
          </a:p>
        </p:txBody>
      </p:sp>
      <p:sp>
        <p:nvSpPr>
          <p:cNvPr id="10" name="Rectangle 9"/>
          <p:cNvSpPr/>
          <p:nvPr/>
        </p:nvSpPr>
        <p:spPr>
          <a:xfrm>
            <a:off x="5741670" y="3075825"/>
            <a:ext cx="701040" cy="228600"/>
          </a:xfrm>
          <a:prstGeom prst="rect">
            <a:avLst/>
          </a:prstGeom>
          <a:solidFill>
            <a:srgbClr val="00B0F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1200" b="1" dirty="0">
                <a:solidFill>
                  <a:schemeClr val="tx2"/>
                </a:solidFill>
              </a:rPr>
              <a:t>205</a:t>
            </a:r>
          </a:p>
        </p:txBody>
      </p:sp>
      <p:sp>
        <p:nvSpPr>
          <p:cNvPr id="11" name="Rectangle 10"/>
          <p:cNvSpPr/>
          <p:nvPr/>
        </p:nvSpPr>
        <p:spPr>
          <a:xfrm>
            <a:off x="4361503" y="2620530"/>
            <a:ext cx="88392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104</a:t>
            </a:r>
          </a:p>
        </p:txBody>
      </p:sp>
      <p:sp>
        <p:nvSpPr>
          <p:cNvPr id="12" name="Rectangle 11"/>
          <p:cNvSpPr/>
          <p:nvPr/>
        </p:nvSpPr>
        <p:spPr>
          <a:xfrm>
            <a:off x="6788150" y="3539376"/>
            <a:ext cx="1170145" cy="168466"/>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206</a:t>
            </a:r>
          </a:p>
        </p:txBody>
      </p:sp>
      <p:sp>
        <p:nvSpPr>
          <p:cNvPr id="13" name="Rectangle 12"/>
          <p:cNvSpPr/>
          <p:nvPr/>
        </p:nvSpPr>
        <p:spPr>
          <a:xfrm>
            <a:off x="8343900" y="3988842"/>
            <a:ext cx="1704975" cy="213013"/>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207</a:t>
            </a:r>
          </a:p>
        </p:txBody>
      </p:sp>
      <p:sp>
        <p:nvSpPr>
          <p:cNvPr id="14" name="Rectangle 13"/>
          <p:cNvSpPr/>
          <p:nvPr/>
        </p:nvSpPr>
        <p:spPr>
          <a:xfrm>
            <a:off x="5741670" y="4414499"/>
            <a:ext cx="104648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308</a:t>
            </a:r>
            <a:endParaRPr lang="en-US" sz="900" b="1" dirty="0">
              <a:solidFill>
                <a:schemeClr val="tx2">
                  <a:lumMod val="75000"/>
                  <a:lumOff val="25000"/>
                </a:schemeClr>
              </a:solidFill>
            </a:endParaRPr>
          </a:p>
        </p:txBody>
      </p:sp>
      <p:sp>
        <p:nvSpPr>
          <p:cNvPr id="16" name="Rectangle 15"/>
          <p:cNvSpPr/>
          <p:nvPr/>
        </p:nvSpPr>
        <p:spPr>
          <a:xfrm>
            <a:off x="10432161" y="5210634"/>
            <a:ext cx="995680" cy="2230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410</a:t>
            </a:r>
            <a:endParaRPr lang="en-US" sz="900" b="1" dirty="0">
              <a:solidFill>
                <a:schemeClr val="tx2">
                  <a:lumMod val="75000"/>
                  <a:lumOff val="25000"/>
                </a:schemeClr>
              </a:solidFill>
            </a:endParaRPr>
          </a:p>
        </p:txBody>
      </p:sp>
      <p:cxnSp>
        <p:nvCxnSpPr>
          <p:cNvPr id="18" name="Elbow Connector 17"/>
          <p:cNvCxnSpPr>
            <a:stCxn id="7" idx="3"/>
            <a:endCxn id="8" idx="1"/>
          </p:cNvCxnSpPr>
          <p:nvPr/>
        </p:nvCxnSpPr>
        <p:spPr>
          <a:xfrm>
            <a:off x="4058920" y="1462405"/>
            <a:ext cx="309252" cy="377573"/>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7" idx="3"/>
            <a:endCxn id="9" idx="1"/>
          </p:cNvCxnSpPr>
          <p:nvPr/>
        </p:nvCxnSpPr>
        <p:spPr>
          <a:xfrm>
            <a:off x="4058920" y="1462405"/>
            <a:ext cx="323545" cy="827290"/>
          </a:xfrm>
          <a:prstGeom prst="bentConnector3">
            <a:avLst>
              <a:gd name="adj1" fmla="val 47056"/>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7" idx="3"/>
            <a:endCxn id="11" idx="1"/>
          </p:cNvCxnSpPr>
          <p:nvPr/>
        </p:nvCxnSpPr>
        <p:spPr>
          <a:xfrm>
            <a:off x="4058920" y="1462405"/>
            <a:ext cx="302583" cy="127242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1" idx="3"/>
            <a:endCxn id="10" idx="1"/>
          </p:cNvCxnSpPr>
          <p:nvPr/>
        </p:nvCxnSpPr>
        <p:spPr>
          <a:xfrm>
            <a:off x="5245423" y="2734830"/>
            <a:ext cx="496247" cy="45529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0" idx="3"/>
            <a:endCxn id="12" idx="1"/>
          </p:cNvCxnSpPr>
          <p:nvPr/>
        </p:nvCxnSpPr>
        <p:spPr>
          <a:xfrm>
            <a:off x="6442710" y="3190125"/>
            <a:ext cx="345440" cy="433484"/>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11" idx="3"/>
            <a:endCxn id="14" idx="1"/>
          </p:cNvCxnSpPr>
          <p:nvPr/>
        </p:nvCxnSpPr>
        <p:spPr>
          <a:xfrm>
            <a:off x="5245423" y="2734830"/>
            <a:ext cx="496247" cy="1793969"/>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13" idx="3"/>
            <a:endCxn id="15" idx="1"/>
          </p:cNvCxnSpPr>
          <p:nvPr/>
        </p:nvCxnSpPr>
        <p:spPr>
          <a:xfrm>
            <a:off x="10048875" y="4095349"/>
            <a:ext cx="383286" cy="851863"/>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13" idx="3"/>
            <a:endCxn id="16" idx="1"/>
          </p:cNvCxnSpPr>
          <p:nvPr/>
        </p:nvCxnSpPr>
        <p:spPr>
          <a:xfrm>
            <a:off x="10048875" y="4095349"/>
            <a:ext cx="383286" cy="122678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0432161" y="4835712"/>
            <a:ext cx="995680" cy="2230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409</a:t>
            </a:r>
            <a:endParaRPr lang="en-US" sz="900" b="1" dirty="0">
              <a:solidFill>
                <a:schemeClr val="tx2">
                  <a:lumMod val="75000"/>
                  <a:lumOff val="25000"/>
                </a:schemeClr>
              </a:solidFill>
            </a:endParaRPr>
          </a:p>
        </p:txBody>
      </p:sp>
      <p:cxnSp>
        <p:nvCxnSpPr>
          <p:cNvPr id="108" name="Elbow Connector 107"/>
          <p:cNvCxnSpPr>
            <a:stCxn id="12" idx="3"/>
            <a:endCxn id="13" idx="1"/>
          </p:cNvCxnSpPr>
          <p:nvPr/>
        </p:nvCxnSpPr>
        <p:spPr>
          <a:xfrm>
            <a:off x="7958295" y="3623609"/>
            <a:ext cx="385605" cy="471740"/>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Down Arrow 24"/>
          <p:cNvSpPr/>
          <p:nvPr/>
        </p:nvSpPr>
        <p:spPr>
          <a:xfrm>
            <a:off x="5831661" y="2443661"/>
            <a:ext cx="521057" cy="622977"/>
          </a:xfrm>
          <a:prstGeom prst="downArrow">
            <a:avLst/>
          </a:prstGeom>
          <a:solidFill>
            <a:srgbClr val="CF2A2A"/>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800" dirty="0" smtClean="0"/>
          </a:p>
          <a:p>
            <a:pPr algn="ctr"/>
            <a:r>
              <a:rPr lang="en-US" sz="800" dirty="0" smtClean="0"/>
              <a:t>You </a:t>
            </a:r>
            <a:r>
              <a:rPr lang="en-US" sz="800" dirty="0"/>
              <a:t>are HERE</a:t>
            </a:r>
          </a:p>
        </p:txBody>
      </p:sp>
    </p:spTree>
    <p:extLst>
      <p:ext uri="{BB962C8B-B14F-4D97-AF65-F5344CB8AC3E}">
        <p14:creationId xmlns:p14="http://schemas.microsoft.com/office/powerpoint/2010/main" val="895769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20</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The Assessment by </a:t>
            </a:r>
            <a:r>
              <a:rPr lang="en-US" dirty="0" err="1" smtClean="0"/>
              <a:t>microServices</a:t>
            </a:r>
            <a:r>
              <a:rPr lang="en-US" dirty="0" smtClean="0"/>
              <a:t> Auditor</a:t>
            </a:r>
          </a:p>
          <a:p>
            <a:pPr lvl="1"/>
            <a:r>
              <a:rPr lang="en-US" dirty="0"/>
              <a:t>T</a:t>
            </a:r>
            <a:r>
              <a:rPr lang="en-US" dirty="0" smtClean="0"/>
              <a:t>he Microservices auditor fills in worksheet based on analysis of your processes, approach, and design.</a:t>
            </a:r>
          </a:p>
          <a:p>
            <a:pPr lvl="2"/>
            <a:r>
              <a:rPr lang="en-US" dirty="0" smtClean="0"/>
              <a:t>The assessment is scored.</a:t>
            </a:r>
          </a:p>
          <a:p>
            <a:pPr lvl="2"/>
            <a:r>
              <a:rPr lang="en-US" dirty="0" smtClean="0"/>
              <a:t>The higher the score, the more mature your approach.</a:t>
            </a:r>
          </a:p>
        </p:txBody>
      </p:sp>
      <p:sp>
        <p:nvSpPr>
          <p:cNvPr id="4" name="Title 3"/>
          <p:cNvSpPr>
            <a:spLocks noGrp="1"/>
          </p:cNvSpPr>
          <p:nvPr>
            <p:ph type="title"/>
          </p:nvPr>
        </p:nvSpPr>
        <p:spPr/>
        <p:txBody>
          <a:bodyPr/>
          <a:lstStyle/>
          <a:p>
            <a:r>
              <a:rPr lang="en-US" dirty="0" smtClean="0"/>
              <a:t>Maturity Assessment</a:t>
            </a:r>
            <a:endParaRPr lang="en-US" dirty="0"/>
          </a:p>
        </p:txBody>
      </p:sp>
      <p:sp>
        <p:nvSpPr>
          <p:cNvPr id="7" name="Oval 6" title="Section circle"/>
          <p:cNvSpPr/>
          <p:nvPr/>
        </p:nvSpPr>
        <p:spPr>
          <a:xfrm>
            <a:off x="1155145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 name="Oval 7" title="Section circle"/>
          <p:cNvSpPr/>
          <p:nvPr/>
        </p:nvSpPr>
        <p:spPr>
          <a:xfrm>
            <a:off x="1143556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pic>
        <p:nvPicPr>
          <p:cNvPr id="10" name="Picture 2" descr="https://cdn2.webdamdb.com/1280_31tlEoG4Pz6F.jpg?14890165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3669" y="2077272"/>
            <a:ext cx="2697247" cy="405379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662537" y="6154188"/>
            <a:ext cx="2710871"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MicroServices Maturity Model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54019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21</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20631432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8922117"/>
              </p:ext>
            </p:extLst>
          </p:nvPr>
        </p:nvGraphicFramePr>
        <p:xfrm>
          <a:off x="488897" y="2413038"/>
          <a:ext cx="11211106" cy="138176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The maturity model measures how long a microService has been in production.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maturity model is a self-assessment.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 low score on the maturity model indicates that the microService is not following some</a:t>
                      </a:r>
                      <a:r>
                        <a:rPr lang="en-US" baseline="0" dirty="0" smtClean="0"/>
                        <a:t> of the fundamental concepts of </a:t>
                      </a:r>
                      <a:r>
                        <a:rPr lang="en-US" baseline="0" dirty="0" err="1" smtClean="0"/>
                        <a:t>microServices</a:t>
                      </a:r>
                      <a:r>
                        <a:rPr lang="en-US" baseline="0" dirty="0" smtClean="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2648626" y="1678117"/>
            <a:ext cx="4490204"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The MicroServices Maturity Model</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5" name="TextBox 4"/>
          <p:cNvSpPr txBox="1"/>
          <p:nvPr/>
        </p:nvSpPr>
        <p:spPr>
          <a:xfrm rot="20708730">
            <a:off x="9535084" y="792175"/>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32850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smtClean="0">
                <a:solidFill>
                  <a:srgbClr val="959595"/>
                </a:solidFill>
              </a:rPr>
              <a:t>Purpose of the MicroServices Catalog</a:t>
            </a:r>
          </a:p>
          <a:p>
            <a:r>
              <a:rPr lang="en-US" dirty="0" smtClean="0">
                <a:solidFill>
                  <a:srgbClr val="959595"/>
                </a:solidFill>
              </a:rPr>
              <a:t>MicroService Maturity Model</a:t>
            </a:r>
            <a:endParaRPr lang="en-US" dirty="0">
              <a:solidFill>
                <a:srgbClr val="959595"/>
              </a:solidFill>
            </a:endParaRPr>
          </a:p>
          <a:p>
            <a:r>
              <a:rPr lang="en-US" sz="3200" b="1" i="1" u="sng" dirty="0"/>
              <a:t>Developing Applications</a:t>
            </a:r>
          </a:p>
          <a:p>
            <a:r>
              <a:rPr lang="en-US" dirty="0" smtClean="0">
                <a:solidFill>
                  <a:srgbClr val="959595"/>
                </a:solidFill>
              </a:rPr>
              <a:t>MicroService Patterns</a:t>
            </a:r>
          </a:p>
          <a:p>
            <a:r>
              <a:rPr lang="en-US" dirty="0" smtClean="0">
                <a:solidFill>
                  <a:srgbClr val="959595"/>
                </a:solidFill>
              </a:rPr>
              <a:t>Defining a New MicroService</a:t>
            </a: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4079718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24</a:t>
            </a:fld>
            <a:r>
              <a:rPr lang="en-US" smtClean="0"/>
              <a:t> </a:t>
            </a:r>
            <a:endParaRPr lang="en-US" dirty="0"/>
          </a:p>
        </p:txBody>
      </p:sp>
      <p:sp>
        <p:nvSpPr>
          <p:cNvPr id="3" name="Text Placeholder 2"/>
          <p:cNvSpPr>
            <a:spLocks noGrp="1"/>
          </p:cNvSpPr>
          <p:nvPr>
            <p:ph type="body" sz="quarter" idx="13"/>
          </p:nvPr>
        </p:nvSpPr>
        <p:spPr>
          <a:xfrm>
            <a:off x="488897" y="1139825"/>
            <a:ext cx="6553468" cy="4811713"/>
          </a:xfrm>
        </p:spPr>
        <p:txBody>
          <a:bodyPr/>
          <a:lstStyle/>
          <a:p>
            <a:r>
              <a:rPr lang="en-US" dirty="0" smtClean="0"/>
              <a:t>When developing applications using </a:t>
            </a:r>
            <a:r>
              <a:rPr lang="en-US" dirty="0" err="1" smtClean="0"/>
              <a:t>microServices</a:t>
            </a:r>
            <a:r>
              <a:rPr lang="en-US" dirty="0" smtClean="0"/>
              <a:t>…</a:t>
            </a:r>
          </a:p>
          <a:p>
            <a:pPr marL="1030288" lvl="1" indent="-115888"/>
            <a:r>
              <a:rPr lang="en-US" dirty="0" smtClean="0"/>
              <a:t>…identify the different bounded contexts that the application needs to use.</a:t>
            </a:r>
          </a:p>
          <a:p>
            <a:pPr marL="1030288" lvl="1" indent="-115888"/>
            <a:r>
              <a:rPr lang="en-US" dirty="0" smtClean="0"/>
              <a:t>…identify </a:t>
            </a:r>
            <a:r>
              <a:rPr lang="en-US" dirty="0" err="1" smtClean="0"/>
              <a:t>microServices</a:t>
            </a:r>
            <a:r>
              <a:rPr lang="en-US" dirty="0" smtClean="0"/>
              <a:t> that implement these bounded contexts.</a:t>
            </a:r>
          </a:p>
          <a:p>
            <a:pPr marL="1030288" lvl="1" indent="-115888"/>
            <a:r>
              <a:rPr lang="en-US" dirty="0" smtClean="0"/>
              <a:t>…identify the behaviors offered by each </a:t>
            </a:r>
            <a:r>
              <a:rPr lang="en-US" dirty="0" err="1" smtClean="0"/>
              <a:t>microService</a:t>
            </a:r>
            <a:r>
              <a:rPr lang="en-US" dirty="0" smtClean="0"/>
              <a:t>.</a:t>
            </a:r>
          </a:p>
          <a:p>
            <a:pPr marL="1030288" lvl="1" indent="-115888"/>
            <a:r>
              <a:rPr lang="en-US" dirty="0" smtClean="0"/>
              <a:t>…identify the needs of the application.</a:t>
            </a:r>
          </a:p>
          <a:p>
            <a:pPr marL="1030288" lvl="1" indent="-115888"/>
            <a:r>
              <a:rPr lang="en-US" dirty="0" smtClean="0"/>
              <a:t>…determine if existing </a:t>
            </a:r>
            <a:r>
              <a:rPr lang="en-US" dirty="0" err="1" smtClean="0"/>
              <a:t>microServices</a:t>
            </a:r>
            <a:r>
              <a:rPr lang="en-US" dirty="0" smtClean="0"/>
              <a:t> can be used as is, need to be enhanced, or if new </a:t>
            </a:r>
            <a:r>
              <a:rPr lang="en-US" dirty="0" err="1" smtClean="0"/>
              <a:t>microServices</a:t>
            </a:r>
            <a:r>
              <a:rPr lang="en-US" dirty="0" smtClean="0"/>
              <a:t> are needed.</a:t>
            </a:r>
          </a:p>
          <a:p>
            <a:pPr lvl="1"/>
            <a:endParaRPr lang="en-US" dirty="0"/>
          </a:p>
          <a:p>
            <a:r>
              <a:rPr lang="en-US" dirty="0" smtClean="0"/>
              <a:t>It is essential to use the microService Catalog</a:t>
            </a:r>
          </a:p>
          <a:p>
            <a:pPr lvl="2"/>
            <a:r>
              <a:rPr lang="en-US" dirty="0" smtClean="0"/>
              <a:t>The microService catalog provides the information needed to perform this analysis.</a:t>
            </a:r>
          </a:p>
          <a:p>
            <a:pPr lvl="2"/>
            <a:r>
              <a:rPr lang="en-US" dirty="0" smtClean="0"/>
              <a:t>It is also essential that the </a:t>
            </a:r>
            <a:r>
              <a:rPr lang="en-US" dirty="0" err="1" smtClean="0"/>
              <a:t>microService</a:t>
            </a:r>
            <a:r>
              <a:rPr lang="en-US" dirty="0" smtClean="0"/>
              <a:t> Catalog be maintained and kept up to date.</a:t>
            </a:r>
          </a:p>
          <a:p>
            <a:pPr lvl="1"/>
            <a:endParaRPr lang="en-US" dirty="0"/>
          </a:p>
        </p:txBody>
      </p:sp>
      <p:sp>
        <p:nvSpPr>
          <p:cNvPr id="4" name="Title 3"/>
          <p:cNvSpPr>
            <a:spLocks noGrp="1"/>
          </p:cNvSpPr>
          <p:nvPr>
            <p:ph type="title"/>
          </p:nvPr>
        </p:nvSpPr>
        <p:spPr/>
        <p:txBody>
          <a:bodyPr/>
          <a:lstStyle/>
          <a:p>
            <a:r>
              <a:rPr lang="en-US" dirty="0" smtClean="0"/>
              <a:t>Leverage Existing MicroServices</a:t>
            </a:r>
            <a:endParaRPr lang="en-US" dirty="0"/>
          </a:p>
        </p:txBody>
      </p:sp>
      <p:sp>
        <p:nvSpPr>
          <p:cNvPr id="5" name="Oval 4" title="Section circle"/>
          <p:cNvSpPr/>
          <p:nvPr/>
        </p:nvSpPr>
        <p:spPr>
          <a:xfrm>
            <a:off x="115951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 name="Oval 5" title="Section circle"/>
          <p:cNvSpPr/>
          <p:nvPr/>
        </p:nvSpPr>
        <p:spPr>
          <a:xfrm>
            <a:off x="1147921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7" name="Rectangle 6"/>
          <p:cNvSpPr/>
          <p:nvPr/>
        </p:nvSpPr>
        <p:spPr>
          <a:xfrm>
            <a:off x="9188452" y="6154188"/>
            <a:ext cx="21849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Developing Applications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68451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25</a:t>
            </a:fld>
            <a:r>
              <a:rPr lang="en-US" smtClean="0"/>
              <a:t> </a:t>
            </a:r>
            <a:endParaRPr lang="en-US" dirty="0"/>
          </a:p>
        </p:txBody>
      </p:sp>
      <p:sp>
        <p:nvSpPr>
          <p:cNvPr id="3" name="Text Placeholder 2"/>
          <p:cNvSpPr>
            <a:spLocks noGrp="1"/>
          </p:cNvSpPr>
          <p:nvPr>
            <p:ph type="body" sz="quarter" idx="13"/>
          </p:nvPr>
        </p:nvSpPr>
        <p:spPr>
          <a:xfrm>
            <a:off x="488896" y="1139825"/>
            <a:ext cx="11157004" cy="4811713"/>
          </a:xfrm>
        </p:spPr>
        <p:txBody>
          <a:bodyPr/>
          <a:lstStyle/>
          <a:p>
            <a:pPr marL="233363" indent="-233363"/>
            <a:r>
              <a:rPr lang="en-US" dirty="0" smtClean="0"/>
              <a:t>In order to access a microService and utilize its services, the developer must know….</a:t>
            </a:r>
          </a:p>
          <a:p>
            <a:pPr marL="1146175" lvl="2" indent="-231775">
              <a:buNone/>
            </a:pPr>
            <a:r>
              <a:rPr lang="en-US" dirty="0" smtClean="0"/>
              <a:t>…the API methods that are available, their arguments, and their return values.</a:t>
            </a:r>
          </a:p>
          <a:p>
            <a:pPr marL="1146175" lvl="2" indent="-231775">
              <a:buNone/>
            </a:pPr>
            <a:r>
              <a:rPr lang="en-US" dirty="0" smtClean="0"/>
              <a:t>…the structure and composition of any data objects that are passed and returned from the API.</a:t>
            </a:r>
          </a:p>
          <a:p>
            <a:pPr marL="1146175" lvl="2" indent="-231775">
              <a:buNone/>
            </a:pPr>
            <a:r>
              <a:rPr lang="en-US" dirty="0" smtClean="0"/>
              <a:t>…the behavior of each API method, what it does, and how it affects the domain model.</a:t>
            </a:r>
          </a:p>
          <a:p>
            <a:pPr marL="1146175" lvl="2" indent="-231775">
              <a:buNone/>
            </a:pPr>
            <a:r>
              <a:rPr lang="en-US" dirty="0" smtClean="0"/>
              <a:t>…any exceptions that are thrown from the API methods and what causes them.</a:t>
            </a:r>
          </a:p>
          <a:p>
            <a:pPr lvl="1"/>
            <a:endParaRPr lang="en-US" dirty="0"/>
          </a:p>
          <a:p>
            <a:r>
              <a:rPr lang="en-US" dirty="0" smtClean="0"/>
              <a:t>This interface information is NOT present in the catalog</a:t>
            </a:r>
          </a:p>
          <a:p>
            <a:pPr lvl="2"/>
            <a:r>
              <a:rPr lang="en-US" dirty="0" smtClean="0"/>
              <a:t>The catalog provides a link to additional detailed information for each microService.</a:t>
            </a:r>
          </a:p>
          <a:p>
            <a:pPr lvl="2"/>
            <a:r>
              <a:rPr lang="en-US" dirty="0" smtClean="0"/>
              <a:t>The catalog link SHOULD be used to link to a </a:t>
            </a:r>
            <a:r>
              <a:rPr lang="en-US" dirty="0" err="1" smtClean="0"/>
              <a:t>WiKi</a:t>
            </a:r>
            <a:r>
              <a:rPr lang="en-US" dirty="0" smtClean="0"/>
              <a:t> or Web page that provides the above information for anyone wanting to interface with the </a:t>
            </a:r>
            <a:r>
              <a:rPr lang="en-US" dirty="0" err="1" smtClean="0"/>
              <a:t>microService</a:t>
            </a:r>
            <a:r>
              <a:rPr lang="en-US" dirty="0" smtClean="0"/>
              <a:t>.</a:t>
            </a:r>
            <a:endParaRPr lang="en-US" dirty="0"/>
          </a:p>
        </p:txBody>
      </p:sp>
      <p:sp>
        <p:nvSpPr>
          <p:cNvPr id="4" name="Title 3"/>
          <p:cNvSpPr>
            <a:spLocks noGrp="1"/>
          </p:cNvSpPr>
          <p:nvPr>
            <p:ph type="title"/>
          </p:nvPr>
        </p:nvSpPr>
        <p:spPr/>
        <p:txBody>
          <a:bodyPr/>
          <a:lstStyle/>
          <a:p>
            <a:r>
              <a:rPr lang="en-US" dirty="0" smtClean="0"/>
              <a:t>Interface Information</a:t>
            </a:r>
            <a:endParaRPr lang="en-US" dirty="0"/>
          </a:p>
        </p:txBody>
      </p:sp>
      <p:sp>
        <p:nvSpPr>
          <p:cNvPr id="5" name="Oval 4" title="Section circle"/>
          <p:cNvSpPr/>
          <p:nvPr/>
        </p:nvSpPr>
        <p:spPr>
          <a:xfrm>
            <a:off x="11557000"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 name="Oval 5" title="Section circle"/>
          <p:cNvSpPr/>
          <p:nvPr/>
        </p:nvSpPr>
        <p:spPr>
          <a:xfrm>
            <a:off x="1144111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7" name="Rectangle 6"/>
          <p:cNvSpPr/>
          <p:nvPr/>
        </p:nvSpPr>
        <p:spPr>
          <a:xfrm>
            <a:off x="9188452" y="6154188"/>
            <a:ext cx="21849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Developing Applications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350785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26</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
        <p:nvSpPr>
          <p:cNvPr id="6" name="Rectangle 5"/>
          <p:cNvSpPr/>
          <p:nvPr/>
        </p:nvSpPr>
        <p:spPr>
          <a:xfrm>
            <a:off x="9188452" y="6154188"/>
            <a:ext cx="21849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Developing Applications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330082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52448052"/>
              </p:ext>
            </p:extLst>
          </p:nvPr>
        </p:nvGraphicFramePr>
        <p:xfrm>
          <a:off x="488897" y="2413041"/>
          <a:ext cx="11211106" cy="138176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The developer needs to know what</a:t>
                      </a:r>
                      <a:r>
                        <a:rPr lang="en-US" baseline="0" dirty="0" smtClean="0"/>
                        <a:t> platform the microService is deployed onto.</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developer needs to know the interface details for accessing the </a:t>
                      </a:r>
                      <a:r>
                        <a:rPr lang="en-US" dirty="0" err="1" smtClean="0"/>
                        <a:t>microService</a:t>
                      </a:r>
                      <a:r>
                        <a:rPr lang="en-US" dirty="0" smtClean="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interface detailed information is supplied by an external web or wiki site linked to the microService catalog entry for the </a:t>
                      </a:r>
                      <a:r>
                        <a:rPr lang="en-US" dirty="0" err="1" smtClean="0"/>
                        <a:t>microService</a:t>
                      </a:r>
                      <a:r>
                        <a:rPr lang="en-US" dirty="0" smtClean="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299545" y="1678117"/>
            <a:ext cx="3188373"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Developing Applications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5" name="TextBox 4"/>
          <p:cNvSpPr txBox="1"/>
          <p:nvPr/>
        </p:nvSpPr>
        <p:spPr>
          <a:xfrm rot="20708730">
            <a:off x="9535084" y="792175"/>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
        <p:nvSpPr>
          <p:cNvPr id="7" name="Rectangle 6"/>
          <p:cNvSpPr/>
          <p:nvPr/>
        </p:nvSpPr>
        <p:spPr>
          <a:xfrm>
            <a:off x="9188452" y="6154188"/>
            <a:ext cx="21849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Developing Applications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9035545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smtClean="0">
                <a:solidFill>
                  <a:srgbClr val="959595"/>
                </a:solidFill>
              </a:rPr>
              <a:t>Purpose of the MicroServices Catalog</a:t>
            </a:r>
            <a:endParaRPr lang="en-US" dirty="0">
              <a:solidFill>
                <a:srgbClr val="959595"/>
              </a:solidFill>
            </a:endParaRPr>
          </a:p>
          <a:p>
            <a:r>
              <a:rPr lang="en-US" dirty="0" smtClean="0">
                <a:solidFill>
                  <a:srgbClr val="959595"/>
                </a:solidFill>
              </a:rPr>
              <a:t>MicroService Maturity Model</a:t>
            </a:r>
            <a:endParaRPr lang="en-US" dirty="0">
              <a:solidFill>
                <a:srgbClr val="959595"/>
              </a:solidFill>
            </a:endParaRPr>
          </a:p>
          <a:p>
            <a:r>
              <a:rPr lang="en-US" dirty="0" smtClean="0">
                <a:solidFill>
                  <a:srgbClr val="959595"/>
                </a:solidFill>
              </a:rPr>
              <a:t>Developing </a:t>
            </a:r>
            <a:r>
              <a:rPr lang="en-US" dirty="0">
                <a:solidFill>
                  <a:srgbClr val="959595"/>
                </a:solidFill>
              </a:rPr>
              <a:t>Applications</a:t>
            </a:r>
          </a:p>
          <a:p>
            <a:r>
              <a:rPr lang="en-US" sz="3200" b="1" i="1" u="sng" dirty="0" smtClean="0"/>
              <a:t>MicroService </a:t>
            </a:r>
            <a:r>
              <a:rPr lang="en-US" sz="3200" b="1" i="1" u="sng" dirty="0"/>
              <a:t>Patterns</a:t>
            </a:r>
          </a:p>
          <a:p>
            <a:r>
              <a:rPr lang="en-US" dirty="0" smtClean="0">
                <a:solidFill>
                  <a:srgbClr val="959595"/>
                </a:solidFill>
              </a:rPr>
              <a:t>Defining </a:t>
            </a:r>
            <a:r>
              <a:rPr lang="en-US" dirty="0">
                <a:solidFill>
                  <a:srgbClr val="959595"/>
                </a:solidFill>
              </a:rPr>
              <a:t>a New </a:t>
            </a:r>
            <a:r>
              <a:rPr lang="en-US" dirty="0" smtClean="0">
                <a:solidFill>
                  <a:srgbClr val="959595"/>
                </a:solidFill>
              </a:rPr>
              <a:t>MicroService</a:t>
            </a: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pic>
        <p:nvPicPr>
          <p:cNvPr id="8" name="Picture 4" descr="https://cdn2.webdamdb.com/1280_0sHWabKkrsIn.jpg?1489016870"/>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06323" y="1800104"/>
            <a:ext cx="3826307" cy="2540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595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29</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There are generally 6 microService design patterns, with several variations</a:t>
            </a:r>
          </a:p>
          <a:p>
            <a:endParaRPr lang="en-US" dirty="0" smtClean="0"/>
          </a:p>
          <a:p>
            <a:endParaRPr lang="en-US" dirty="0"/>
          </a:p>
          <a:p>
            <a:r>
              <a:rPr lang="en-US" dirty="0" smtClean="0"/>
              <a:t>These patterns are:</a:t>
            </a:r>
          </a:p>
          <a:p>
            <a:pPr marL="1712913" lvl="1" indent="-342900">
              <a:buFont typeface="+mj-lt"/>
              <a:buAutoNum type="arabicPeriod"/>
            </a:pPr>
            <a:r>
              <a:rPr lang="en-US" b="1" dirty="0" smtClean="0"/>
              <a:t>Presentation </a:t>
            </a:r>
            <a:r>
              <a:rPr lang="en-US" b="1" dirty="0" err="1" smtClean="0"/>
              <a:t>microServices</a:t>
            </a:r>
            <a:endParaRPr lang="en-US" b="1" dirty="0" smtClean="0"/>
          </a:p>
          <a:p>
            <a:pPr marL="1712913" lvl="1" indent="-342900">
              <a:buFont typeface="+mj-lt"/>
              <a:buAutoNum type="arabicPeriod"/>
            </a:pPr>
            <a:r>
              <a:rPr lang="en-US" b="1" dirty="0" smtClean="0"/>
              <a:t>Integration </a:t>
            </a:r>
            <a:r>
              <a:rPr lang="en-US" b="1" dirty="0" err="1" smtClean="0"/>
              <a:t>microServices</a:t>
            </a:r>
            <a:endParaRPr lang="en-US" b="1" dirty="0" smtClean="0"/>
          </a:p>
          <a:p>
            <a:pPr marL="1712913" lvl="1" indent="-342900">
              <a:buFont typeface="+mj-lt"/>
              <a:buAutoNum type="arabicPeriod"/>
            </a:pPr>
            <a:r>
              <a:rPr lang="en-US" b="1" dirty="0" smtClean="0"/>
              <a:t>Integration with non-microService</a:t>
            </a:r>
          </a:p>
          <a:p>
            <a:pPr marL="1712913" lvl="1" indent="-342900">
              <a:buFont typeface="+mj-lt"/>
              <a:buAutoNum type="arabicPeriod"/>
            </a:pPr>
            <a:r>
              <a:rPr lang="en-US" b="1" dirty="0" smtClean="0"/>
              <a:t>System of Record (</a:t>
            </a:r>
            <a:r>
              <a:rPr lang="en-US" b="1" dirty="0" err="1" smtClean="0"/>
              <a:t>SoR</a:t>
            </a:r>
            <a:r>
              <a:rPr lang="en-US" b="1" dirty="0" smtClean="0"/>
              <a:t>) </a:t>
            </a:r>
            <a:r>
              <a:rPr lang="en-US" b="1" dirty="0" err="1" smtClean="0"/>
              <a:t>microServices</a:t>
            </a:r>
            <a:endParaRPr lang="en-US" b="1" dirty="0" smtClean="0"/>
          </a:p>
          <a:p>
            <a:pPr marL="1712913" lvl="1" indent="-342900">
              <a:buFont typeface="+mj-lt"/>
              <a:buAutoNum type="arabicPeriod"/>
            </a:pPr>
            <a:r>
              <a:rPr lang="en-US" b="1" dirty="0" smtClean="0"/>
              <a:t>Caching microService</a:t>
            </a:r>
          </a:p>
          <a:p>
            <a:pPr marL="1712913" lvl="1" indent="-342900">
              <a:buFont typeface="+mj-lt"/>
              <a:buAutoNum type="arabicPeriod"/>
            </a:pPr>
            <a:r>
              <a:rPr lang="en-US" b="1" dirty="0" smtClean="0"/>
              <a:t>Cross-context Dependencies</a:t>
            </a:r>
          </a:p>
          <a:p>
            <a:pPr marL="342900" lvl="1" indent="-342900">
              <a:buFont typeface="+mj-lt"/>
              <a:buAutoNum type="arabicPeriod"/>
            </a:pPr>
            <a:endParaRPr lang="en-US" dirty="0"/>
          </a:p>
        </p:txBody>
      </p:sp>
      <p:sp>
        <p:nvSpPr>
          <p:cNvPr id="4" name="Title 3"/>
          <p:cNvSpPr>
            <a:spLocks noGrp="1"/>
          </p:cNvSpPr>
          <p:nvPr>
            <p:ph type="title"/>
          </p:nvPr>
        </p:nvSpPr>
        <p:spPr/>
        <p:txBody>
          <a:bodyPr/>
          <a:lstStyle/>
          <a:p>
            <a:r>
              <a:rPr lang="en-US" dirty="0" smtClean="0"/>
              <a:t>MicroService Patterns</a:t>
            </a:r>
            <a:endParaRPr lang="en-US" dirty="0"/>
          </a:p>
        </p:txBody>
      </p:sp>
      <p:sp>
        <p:nvSpPr>
          <p:cNvPr id="5" name="Oval 4" title="Section circle"/>
          <p:cNvSpPr/>
          <p:nvPr/>
        </p:nvSpPr>
        <p:spPr>
          <a:xfrm>
            <a:off x="115824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 name="Oval 5" title="Section circle"/>
          <p:cNvSpPr/>
          <p:nvPr/>
        </p:nvSpPr>
        <p:spPr>
          <a:xfrm>
            <a:off x="114665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 name="Oval 6" title="Section circle"/>
          <p:cNvSpPr/>
          <p:nvPr/>
        </p:nvSpPr>
        <p:spPr>
          <a:xfrm>
            <a:off x="113522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8" name="Oval 7" title="Section circle"/>
          <p:cNvSpPr/>
          <p:nvPr/>
        </p:nvSpPr>
        <p:spPr>
          <a:xfrm>
            <a:off x="112379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9" name="Oval 8" title="Section circle"/>
          <p:cNvSpPr/>
          <p:nvPr/>
        </p:nvSpPr>
        <p:spPr>
          <a:xfrm>
            <a:off x="1112202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0" name="Oval 9" title="Section circle"/>
          <p:cNvSpPr/>
          <p:nvPr/>
        </p:nvSpPr>
        <p:spPr>
          <a:xfrm>
            <a:off x="1100772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10891836"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pic>
        <p:nvPicPr>
          <p:cNvPr id="1028" name="Picture 4" descr="https://cdn2.webdamdb.com/1280_0sHWabKkrsIn.jpg?1489016870"/>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03817" y="2517650"/>
            <a:ext cx="3096186" cy="205606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9364525" y="6154188"/>
            <a:ext cx="2008884"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 Patterns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68619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3"/>
          </p:nvPr>
        </p:nvSpPr>
        <p:spPr>
          <a:xfrm>
            <a:off x="490939" y="1600198"/>
            <a:ext cx="3260180" cy="4472421"/>
          </a:xfrm>
          <a:ln w="28575">
            <a:solidFill>
              <a:srgbClr val="009FDB"/>
            </a:solidFill>
          </a:ln>
        </p:spPr>
        <p:txBody>
          <a:bodyPr/>
          <a:lstStyle/>
          <a:p>
            <a:pPr marL="0" indent="3175" algn="ctr">
              <a:tabLst>
                <a:tab pos="2971800" algn="r"/>
              </a:tabLst>
            </a:pPr>
            <a:endParaRPr lang="en-US" sz="1200" b="1" u="sng" dirty="0" smtClean="0">
              <a:solidFill>
                <a:srgbClr val="191919"/>
              </a:solidFill>
            </a:endParaRPr>
          </a:p>
          <a:p>
            <a:pPr marL="0" indent="3175" algn="ctr">
              <a:tabLst>
                <a:tab pos="2971800" algn="r"/>
              </a:tabLst>
            </a:pPr>
            <a:r>
              <a:rPr lang="en-US" sz="1800" b="1" u="sng" dirty="0" smtClean="0">
                <a:solidFill>
                  <a:srgbClr val="191919"/>
                </a:solidFill>
              </a:rPr>
              <a:t>Your Course </a:t>
            </a:r>
            <a:r>
              <a:rPr lang="en-US" sz="1800" b="1" u="sng" dirty="0">
                <a:solidFill>
                  <a:srgbClr val="191919"/>
                </a:solidFill>
              </a:rPr>
              <a:t>Overview</a:t>
            </a:r>
          </a:p>
          <a:p>
            <a:pPr marL="63500" lvl="1">
              <a:spcAft>
                <a:spcPts val="600"/>
              </a:spcAft>
              <a:tabLst>
                <a:tab pos="2971800" algn="r"/>
              </a:tabLst>
            </a:pPr>
            <a:r>
              <a:rPr lang="en-US" dirty="0"/>
              <a:t>This course explains how microServices are discovered and published in a catalog, and how to use that catalog to locate existing microServices that can be leveraged in new applications, or extensions to existing </a:t>
            </a:r>
            <a:r>
              <a:rPr lang="en-US" dirty="0" smtClean="0"/>
              <a:t>applications</a:t>
            </a:r>
            <a:r>
              <a:rPr lang="en-US" dirty="0"/>
              <a:t>.</a:t>
            </a:r>
            <a:endParaRPr lang="en-US" b="1" u="sng" dirty="0">
              <a:solidFill>
                <a:srgbClr val="191919"/>
              </a:solidFill>
            </a:endParaRPr>
          </a:p>
          <a:p>
            <a:pPr marL="63500" lvl="1" algn="ctr">
              <a:spcAft>
                <a:spcPts val="600"/>
              </a:spcAft>
              <a:tabLst>
                <a:tab pos="2971800" algn="r"/>
              </a:tabLst>
            </a:pPr>
            <a:endParaRPr lang="en-US" sz="1800" b="1" u="sng" dirty="0" smtClean="0">
              <a:solidFill>
                <a:srgbClr val="191919"/>
              </a:solidFill>
            </a:endParaRPr>
          </a:p>
          <a:p>
            <a:pPr marL="63500" lvl="1" algn="ctr">
              <a:spcAft>
                <a:spcPts val="600"/>
              </a:spcAft>
              <a:tabLst>
                <a:tab pos="2971800" algn="r"/>
              </a:tabLst>
            </a:pPr>
            <a:r>
              <a:rPr lang="en-US" sz="1800" b="1" u="sng" dirty="0" smtClean="0">
                <a:solidFill>
                  <a:srgbClr val="191919"/>
                </a:solidFill>
              </a:rPr>
              <a:t>Intended </a:t>
            </a:r>
            <a:r>
              <a:rPr lang="en-US" sz="1800" b="1" u="sng" dirty="0">
                <a:solidFill>
                  <a:srgbClr val="191919"/>
                </a:solidFill>
              </a:rPr>
              <a:t>Audience</a:t>
            </a:r>
          </a:p>
          <a:p>
            <a:pPr marL="63500" lvl="1" algn="ctr">
              <a:tabLst>
                <a:tab pos="2971800" algn="r"/>
              </a:tabLst>
            </a:pPr>
            <a:r>
              <a:rPr lang="en-US" dirty="0"/>
              <a:t>Developers, Testers, Architects, </a:t>
            </a:r>
            <a:r>
              <a:rPr lang="en-US" dirty="0" smtClean="0"/>
              <a:t>Managers</a:t>
            </a:r>
          </a:p>
          <a:p>
            <a:pPr marL="63500" lvl="1" algn="ctr">
              <a:tabLst>
                <a:tab pos="2971800" algn="r"/>
              </a:tabLst>
            </a:pPr>
            <a:endParaRPr lang="en-US" sz="1800" b="1" u="sng" dirty="0" smtClean="0">
              <a:solidFill>
                <a:srgbClr val="191919"/>
              </a:solidFill>
            </a:endParaRPr>
          </a:p>
          <a:p>
            <a:pPr marL="63500" lvl="1" algn="ctr">
              <a:tabLst>
                <a:tab pos="2971800" algn="r"/>
              </a:tabLst>
            </a:pPr>
            <a:r>
              <a:rPr lang="en-US" sz="1800" b="1" u="sng" dirty="0" smtClean="0">
                <a:solidFill>
                  <a:srgbClr val="191919"/>
                </a:solidFill>
              </a:rPr>
              <a:t>Prerequisites</a:t>
            </a:r>
            <a:endParaRPr lang="en-US" sz="1800" b="1" u="sng" dirty="0">
              <a:solidFill>
                <a:srgbClr val="191919"/>
              </a:solidFill>
            </a:endParaRPr>
          </a:p>
          <a:p>
            <a:pPr marL="63500" lvl="1" algn="ctr">
              <a:tabLst>
                <a:tab pos="2971800" algn="r"/>
              </a:tabLst>
            </a:pPr>
            <a:r>
              <a:rPr lang="en-US" dirty="0" smtClean="0"/>
              <a:t>CDP104</a:t>
            </a:r>
          </a:p>
        </p:txBody>
      </p:sp>
      <p:sp>
        <p:nvSpPr>
          <p:cNvPr id="12" name="Text Placeholder 2"/>
          <p:cNvSpPr txBox="1">
            <a:spLocks/>
          </p:cNvSpPr>
          <p:nvPr/>
        </p:nvSpPr>
        <p:spPr>
          <a:xfrm>
            <a:off x="4314825" y="1096243"/>
            <a:ext cx="6924675" cy="4976377"/>
          </a:xfrm>
          <a:prstGeom prst="rect">
            <a:avLst/>
          </a:prstGeom>
          <a:ln w="28575">
            <a:solidFill>
              <a:srgbClr val="009FDB"/>
            </a:solidFill>
          </a:ln>
        </p:spPr>
        <p:txBody>
          <a:bodyPr vert="horz" lIns="0" tIns="0" rIns="0" bIns="0" rtlCol="0">
            <a:noAutofit/>
          </a:bodyPr>
          <a:lstStyle>
            <a:lvl1pPr marL="339725" indent="-339725"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 indent="0" algn="ctr"/>
            <a:endParaRPr lang="en-US" sz="1200" b="1" u="sng" dirty="0" smtClean="0">
              <a:solidFill>
                <a:srgbClr val="191919"/>
              </a:solidFill>
            </a:endParaRPr>
          </a:p>
          <a:p>
            <a:pPr marL="114300" indent="0" algn="ctr"/>
            <a:r>
              <a:rPr lang="en-US" sz="2000" b="1" u="sng" dirty="0" smtClean="0">
                <a:solidFill>
                  <a:srgbClr val="191919"/>
                </a:solidFill>
              </a:rPr>
              <a:t>Your Course Outline</a:t>
            </a:r>
          </a:p>
          <a:p>
            <a:pPr marL="342900" lvl="2">
              <a:spcAft>
                <a:spcPts val="0"/>
              </a:spcAft>
            </a:pPr>
            <a:r>
              <a:rPr lang="en-US" sz="1600" b="1" dirty="0" smtClean="0"/>
              <a:t>Purpose</a:t>
            </a:r>
            <a:endParaRPr lang="en-US" sz="1600" b="1" dirty="0"/>
          </a:p>
          <a:p>
            <a:pPr marL="571500" lvl="3"/>
            <a:r>
              <a:rPr lang="en-US" dirty="0" smtClean="0"/>
              <a:t>Discusses </a:t>
            </a:r>
            <a:r>
              <a:rPr lang="en-US" dirty="0"/>
              <a:t>the purpose of the microServices catalog, what it is used for, and the reason why it is used.  Discusses the data that can be found in the catalog entry for each microService.</a:t>
            </a:r>
          </a:p>
          <a:p>
            <a:pPr marL="342900" lvl="2">
              <a:spcAft>
                <a:spcPts val="0"/>
              </a:spcAft>
            </a:pPr>
            <a:r>
              <a:rPr lang="en-US" sz="1600" b="1" dirty="0"/>
              <a:t>MicroService Maturity Model</a:t>
            </a:r>
          </a:p>
          <a:p>
            <a:pPr marL="571500" lvl="3"/>
            <a:r>
              <a:rPr lang="en-US" dirty="0" smtClean="0"/>
              <a:t>Discusses </a:t>
            </a:r>
            <a:r>
              <a:rPr lang="en-US" dirty="0"/>
              <a:t>the maturity model, what it means, and how it is assessed.</a:t>
            </a:r>
          </a:p>
          <a:p>
            <a:pPr marL="342900" lvl="2">
              <a:spcAft>
                <a:spcPts val="0"/>
              </a:spcAft>
            </a:pPr>
            <a:r>
              <a:rPr lang="en-US" sz="1600" b="1" dirty="0"/>
              <a:t>Developing Applications</a:t>
            </a:r>
          </a:p>
          <a:p>
            <a:pPr marL="571500" lvl="3"/>
            <a:r>
              <a:rPr lang="en-US" dirty="0" smtClean="0"/>
              <a:t>Discusses </a:t>
            </a:r>
            <a:r>
              <a:rPr lang="en-US" dirty="0"/>
              <a:t>the general approach a developer would use to create a new application that uses microServices.</a:t>
            </a:r>
          </a:p>
          <a:p>
            <a:pPr marL="342900" lvl="2">
              <a:spcAft>
                <a:spcPts val="0"/>
              </a:spcAft>
            </a:pPr>
            <a:r>
              <a:rPr lang="en-US" sz="1600" b="1" dirty="0"/>
              <a:t>MicroService Patterns</a:t>
            </a:r>
          </a:p>
          <a:p>
            <a:pPr marL="571500" lvl="3"/>
            <a:r>
              <a:rPr lang="en-US" dirty="0" smtClean="0"/>
              <a:t>This </a:t>
            </a:r>
            <a:r>
              <a:rPr lang="en-US" dirty="0"/>
              <a:t>section introduces the student to the 6 types of microService patterns. </a:t>
            </a:r>
          </a:p>
          <a:p>
            <a:pPr marL="342900" lvl="2">
              <a:spcAft>
                <a:spcPts val="0"/>
              </a:spcAft>
            </a:pPr>
            <a:r>
              <a:rPr lang="en-US" sz="1600" b="1" dirty="0"/>
              <a:t>Defining a New MicroService</a:t>
            </a:r>
          </a:p>
          <a:p>
            <a:pPr marL="571500" lvl="3"/>
            <a:r>
              <a:rPr lang="en-US" dirty="0" smtClean="0"/>
              <a:t>Discusses </a:t>
            </a:r>
            <a:r>
              <a:rPr lang="en-US" dirty="0"/>
              <a:t>the general approach that should be followed to determine if an existing microService can be leveraged, or if an existing microService needs to be enhanced, or if a new microService is needed altogether.</a:t>
            </a:r>
          </a:p>
        </p:txBody>
      </p:sp>
      <p:grpSp>
        <p:nvGrpSpPr>
          <p:cNvPr id="28" name="Group 27"/>
          <p:cNvGrpSpPr/>
          <p:nvPr/>
        </p:nvGrpSpPr>
        <p:grpSpPr>
          <a:xfrm>
            <a:off x="883426" y="1096243"/>
            <a:ext cx="2481262" cy="413006"/>
            <a:chOff x="547689" y="577595"/>
            <a:chExt cx="2481262" cy="413006"/>
          </a:xfrm>
        </p:grpSpPr>
        <p:grpSp>
          <p:nvGrpSpPr>
            <p:cNvPr id="20" name="Group 19"/>
            <p:cNvGrpSpPr/>
            <p:nvPr/>
          </p:nvGrpSpPr>
          <p:grpSpPr>
            <a:xfrm>
              <a:off x="547689" y="577595"/>
              <a:ext cx="1344612" cy="413006"/>
              <a:chOff x="1296988" y="571244"/>
              <a:chExt cx="2130441" cy="733335"/>
            </a:xfrm>
          </p:grpSpPr>
          <p:sp>
            <p:nvSpPr>
              <p:cNvPr id="2" name="Diagonal Stripe 1"/>
              <p:cNvSpPr/>
              <p:nvPr/>
            </p:nvSpPr>
            <p:spPr>
              <a:xfrm>
                <a:off x="1296988" y="571244"/>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3" name="Diagonal Stripe 12"/>
              <p:cNvSpPr/>
              <p:nvPr/>
            </p:nvSpPr>
            <p:spPr>
              <a:xfrm>
                <a:off x="1601788"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4" name="Diagonal Stripe 13"/>
              <p:cNvSpPr/>
              <p:nvPr/>
            </p:nvSpPr>
            <p:spPr>
              <a:xfrm>
                <a:off x="1904977"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6" name="Diagonal Stripe 15"/>
              <p:cNvSpPr/>
              <p:nvPr/>
            </p:nvSpPr>
            <p:spPr>
              <a:xfrm>
                <a:off x="2209777" y="571331"/>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7" name="Diagonal Stripe 16"/>
              <p:cNvSpPr/>
              <p:nvPr/>
            </p:nvSpPr>
            <p:spPr>
              <a:xfrm>
                <a:off x="2513959"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8" name="Diagonal Stripe 17"/>
              <p:cNvSpPr/>
              <p:nvPr/>
            </p:nvSpPr>
            <p:spPr>
              <a:xfrm>
                <a:off x="2817829"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grpSp>
        <p:grpSp>
          <p:nvGrpSpPr>
            <p:cNvPr id="21" name="Group 20"/>
            <p:cNvGrpSpPr/>
            <p:nvPr/>
          </p:nvGrpSpPr>
          <p:grpSpPr>
            <a:xfrm>
              <a:off x="1684339" y="577595"/>
              <a:ext cx="1344612" cy="413006"/>
              <a:chOff x="1296988" y="571244"/>
              <a:chExt cx="2130441" cy="733335"/>
            </a:xfrm>
          </p:grpSpPr>
          <p:sp>
            <p:nvSpPr>
              <p:cNvPr id="22" name="Diagonal Stripe 21"/>
              <p:cNvSpPr/>
              <p:nvPr/>
            </p:nvSpPr>
            <p:spPr>
              <a:xfrm>
                <a:off x="1296988" y="571244"/>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3" name="Diagonal Stripe 22"/>
              <p:cNvSpPr/>
              <p:nvPr/>
            </p:nvSpPr>
            <p:spPr>
              <a:xfrm>
                <a:off x="1601788"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4" name="Diagonal Stripe 23"/>
              <p:cNvSpPr/>
              <p:nvPr/>
            </p:nvSpPr>
            <p:spPr>
              <a:xfrm>
                <a:off x="1904977"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5" name="Diagonal Stripe 24"/>
              <p:cNvSpPr/>
              <p:nvPr/>
            </p:nvSpPr>
            <p:spPr>
              <a:xfrm>
                <a:off x="2209777" y="571331"/>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6" name="Diagonal Stripe 25"/>
              <p:cNvSpPr/>
              <p:nvPr/>
            </p:nvSpPr>
            <p:spPr>
              <a:xfrm>
                <a:off x="2513959"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7" name="Diagonal Stripe 26"/>
              <p:cNvSpPr/>
              <p:nvPr/>
            </p:nvSpPr>
            <p:spPr>
              <a:xfrm>
                <a:off x="2817829"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grpSp>
      </p:grpSp>
      <p:sp>
        <p:nvSpPr>
          <p:cNvPr id="30" name="Rectangle 29"/>
          <p:cNvSpPr/>
          <p:nvPr/>
        </p:nvSpPr>
        <p:spPr>
          <a:xfrm>
            <a:off x="1022397" y="613039"/>
            <a:ext cx="2380391" cy="523220"/>
          </a:xfrm>
          <a:prstGeom prst="rect">
            <a:avLst/>
          </a:prstGeom>
          <a:noFill/>
        </p:spPr>
        <p:txBody>
          <a:bodyPr wrap="square" lIns="91440" tIns="45720" rIns="91440" bIns="45720">
            <a:spAutoFit/>
          </a:bodyPr>
          <a:lstStyle/>
          <a:p>
            <a:r>
              <a:rPr lang="en-US" sz="2800" b="1" dirty="0" smtClean="0">
                <a:ln w="0"/>
                <a:solidFill>
                  <a:schemeClr val="tx2"/>
                </a:solidFill>
                <a:effectLst>
                  <a:reflection blurRad="6350" stA="53000" endA="300" endPos="35500" dir="5400000" sy="-90000" algn="bl" rotWithShape="0"/>
                </a:effectLst>
              </a:rPr>
              <a:t>Q</a:t>
            </a:r>
            <a:r>
              <a:rPr lang="en-US" sz="2400" b="1" dirty="0" smtClean="0">
                <a:ln w="0"/>
                <a:solidFill>
                  <a:schemeClr val="tx2"/>
                </a:solidFill>
                <a:effectLst>
                  <a:reflection blurRad="6350" stA="53000" endA="300" endPos="35500" dir="5400000" sy="-90000" algn="bl" rotWithShape="0"/>
                </a:effectLst>
              </a:rPr>
              <a:t>uick </a:t>
            </a:r>
            <a:r>
              <a:rPr lang="en-US" sz="2800" b="1" dirty="0" smtClean="0">
                <a:ln w="0"/>
                <a:solidFill>
                  <a:schemeClr val="tx2"/>
                </a:solidFill>
                <a:effectLst>
                  <a:reflection blurRad="6350" stA="53000" endA="300" endPos="35500" dir="5400000" sy="-90000" algn="bl" rotWithShape="0"/>
                </a:effectLst>
              </a:rPr>
              <a:t>V</a:t>
            </a:r>
            <a:r>
              <a:rPr lang="en-US" sz="2400" b="1" dirty="0" smtClean="0">
                <a:ln w="0"/>
                <a:solidFill>
                  <a:schemeClr val="tx2"/>
                </a:solidFill>
                <a:effectLst>
                  <a:reflection blurRad="6350" stA="53000" endA="300" endPos="35500" dir="5400000" sy="-90000" algn="bl" rotWithShape="0"/>
                </a:effectLst>
              </a:rPr>
              <a:t>iew </a:t>
            </a:r>
            <a:r>
              <a:rPr lang="en-US" sz="2800" b="1" dirty="0" smtClean="0">
                <a:ln w="0"/>
                <a:solidFill>
                  <a:schemeClr val="tx2"/>
                </a:solidFill>
                <a:effectLst>
                  <a:reflection blurRad="6350" stA="53000" endA="300" endPos="35500" dir="5400000" sy="-90000" algn="bl" rotWithShape="0"/>
                </a:effectLst>
              </a:rPr>
              <a:t>P</a:t>
            </a:r>
            <a:r>
              <a:rPr lang="en-US" sz="2400" b="1" dirty="0" smtClean="0">
                <a:ln w="0"/>
                <a:solidFill>
                  <a:schemeClr val="tx2"/>
                </a:solidFill>
                <a:effectLst>
                  <a:reflection blurRad="6350" stA="53000" endA="300" endPos="35500" dir="5400000" sy="-90000" algn="bl" rotWithShape="0"/>
                </a:effectLst>
              </a:rPr>
              <a:t>age</a:t>
            </a:r>
          </a:p>
        </p:txBody>
      </p:sp>
    </p:spTree>
    <p:extLst>
      <p:ext uri="{BB962C8B-B14F-4D97-AF65-F5344CB8AC3E}">
        <p14:creationId xmlns:p14="http://schemas.microsoft.com/office/powerpoint/2010/main" val="19454888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Hexagon 25"/>
          <p:cNvSpPr/>
          <p:nvPr/>
        </p:nvSpPr>
        <p:spPr>
          <a:xfrm>
            <a:off x="9735014" y="4188615"/>
            <a:ext cx="1403392" cy="1097592"/>
          </a:xfrm>
          <a:prstGeom prst="hexagon">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err="1">
                <a:solidFill>
                  <a:schemeClr val="lt1"/>
                </a:solidFill>
              </a:rPr>
              <a:t>mS</a:t>
            </a:r>
            <a:endParaRPr lang="en-US" dirty="0">
              <a:solidFill>
                <a:schemeClr val="lt1"/>
              </a:solidFill>
            </a:endParaRPr>
          </a:p>
        </p:txBody>
      </p:sp>
      <p:sp>
        <p:nvSpPr>
          <p:cNvPr id="23" name="Hexagon 22"/>
          <p:cNvSpPr/>
          <p:nvPr/>
        </p:nvSpPr>
        <p:spPr>
          <a:xfrm>
            <a:off x="8917693" y="2638483"/>
            <a:ext cx="1403392" cy="1097592"/>
          </a:xfrm>
          <a:prstGeom prst="hexagon">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err="1">
                <a:solidFill>
                  <a:schemeClr val="lt1"/>
                </a:solidFill>
              </a:rPr>
              <a:t>mS</a:t>
            </a:r>
            <a:endParaRPr lang="en-US" dirty="0">
              <a:solidFill>
                <a:schemeClr val="lt1"/>
              </a:solidFill>
            </a:endParaRPr>
          </a:p>
        </p:txBody>
      </p:sp>
      <p:sp>
        <p:nvSpPr>
          <p:cNvPr id="2" name="Slide Number Placeholder 1"/>
          <p:cNvSpPr>
            <a:spLocks noGrp="1"/>
          </p:cNvSpPr>
          <p:nvPr>
            <p:ph type="sldNum" sz="quarter" idx="11"/>
          </p:nvPr>
        </p:nvSpPr>
        <p:spPr/>
        <p:txBody>
          <a:bodyPr/>
          <a:lstStyle/>
          <a:p>
            <a:fld id="{12CB907E-C602-C34B-93F7-CA9E40714286}" type="slidenum">
              <a:rPr lang="en-US" smtClean="0"/>
              <a:pPr/>
              <a:t>30</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The presentation </a:t>
            </a:r>
            <a:r>
              <a:rPr lang="en-US" dirty="0" err="1" smtClean="0"/>
              <a:t>microService</a:t>
            </a:r>
            <a:r>
              <a:rPr lang="en-US" dirty="0" smtClean="0"/>
              <a:t>…</a:t>
            </a:r>
          </a:p>
          <a:p>
            <a:pPr marL="1146175" lvl="1" indent="-231775"/>
            <a:r>
              <a:rPr lang="en-US" dirty="0" smtClean="0"/>
              <a:t>…implements the user interface.</a:t>
            </a:r>
          </a:p>
          <a:p>
            <a:pPr marL="1146175" lvl="1" indent="-231775"/>
            <a:r>
              <a:rPr lang="en-US" dirty="0" smtClean="0"/>
              <a:t>…directs and controls the user experience.</a:t>
            </a:r>
          </a:p>
          <a:p>
            <a:pPr marL="1146175" lvl="1" indent="-231775"/>
            <a:r>
              <a:rPr lang="en-US" dirty="0" smtClean="0"/>
              <a:t>…maintains data caches fully encapsulated within the microService, if needed.</a:t>
            </a:r>
          </a:p>
          <a:p>
            <a:pPr marL="1146175" lvl="1" indent="-231775"/>
            <a:r>
              <a:rPr lang="en-US" dirty="0" smtClean="0"/>
              <a:t>…can adapt multiple </a:t>
            </a:r>
            <a:r>
              <a:rPr lang="en-US" dirty="0" err="1" smtClean="0"/>
              <a:t>microServices</a:t>
            </a:r>
            <a:r>
              <a:rPr lang="en-US" dirty="0" smtClean="0"/>
              <a:t> to provide new composite capabilities.</a:t>
            </a:r>
          </a:p>
          <a:p>
            <a:pPr lvl="2"/>
            <a:endParaRPr lang="en-US" dirty="0"/>
          </a:p>
        </p:txBody>
      </p:sp>
      <p:sp>
        <p:nvSpPr>
          <p:cNvPr id="4" name="Title 3"/>
          <p:cNvSpPr>
            <a:spLocks noGrp="1"/>
          </p:cNvSpPr>
          <p:nvPr>
            <p:ph type="title"/>
          </p:nvPr>
        </p:nvSpPr>
        <p:spPr/>
        <p:txBody>
          <a:bodyPr/>
          <a:lstStyle/>
          <a:p>
            <a:r>
              <a:rPr lang="en-US" dirty="0" smtClean="0"/>
              <a:t>Presentation MicroServices</a:t>
            </a:r>
            <a:endParaRPr lang="en-US" dirty="0"/>
          </a:p>
        </p:txBody>
      </p:sp>
      <p:sp>
        <p:nvSpPr>
          <p:cNvPr id="5" name="Hexagon 4"/>
          <p:cNvSpPr/>
          <p:nvPr/>
        </p:nvSpPr>
        <p:spPr>
          <a:xfrm>
            <a:off x="4014428" y="2928914"/>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963" y="3545681"/>
            <a:ext cx="1561681" cy="1561681"/>
          </a:xfrm>
          <a:prstGeom prst="rect">
            <a:avLst/>
          </a:prstGeom>
        </p:spPr>
      </p:pic>
      <p:sp>
        <p:nvSpPr>
          <p:cNvPr id="7" name="TextBox 6"/>
          <p:cNvSpPr txBox="1"/>
          <p:nvPr/>
        </p:nvSpPr>
        <p:spPr>
          <a:xfrm>
            <a:off x="1371378" y="4881182"/>
            <a:ext cx="384849" cy="215444"/>
          </a:xfrm>
          <a:prstGeom prst="rect">
            <a:avLst/>
          </a:prstGeom>
          <a:noFill/>
          <a:ln>
            <a:noFill/>
          </a:ln>
        </p:spPr>
        <p:txBody>
          <a:bodyPr wrap="none" lIns="0" tIns="0" rIns="0" bIns="0" rtlCol="0">
            <a:spAutoFit/>
          </a:bodyPr>
          <a:lstStyle/>
          <a:p>
            <a:r>
              <a:rPr lang="en-US" sz="1400" dirty="0" smtClean="0">
                <a:solidFill>
                  <a:schemeClr val="tx2"/>
                </a:solidFill>
              </a:rPr>
              <a:t>users</a:t>
            </a:r>
          </a:p>
        </p:txBody>
      </p:sp>
      <p:cxnSp>
        <p:nvCxnSpPr>
          <p:cNvPr id="9" name="Straight Arrow Connector 8"/>
          <p:cNvCxnSpPr>
            <a:stCxn id="6" idx="3"/>
            <a:endCxn id="5" idx="3"/>
          </p:cNvCxnSpPr>
          <p:nvPr/>
        </p:nvCxnSpPr>
        <p:spPr>
          <a:xfrm flipV="1">
            <a:off x="2344644" y="4326521"/>
            <a:ext cx="1669784" cy="1"/>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 name="Can 10"/>
          <p:cNvSpPr/>
          <p:nvPr/>
        </p:nvSpPr>
        <p:spPr>
          <a:xfrm>
            <a:off x="5904212" y="3857288"/>
            <a:ext cx="601579" cy="938463"/>
          </a:xfrm>
          <a:prstGeom prst="can">
            <a:avLst/>
          </a:prstGeom>
          <a:ln/>
        </p:spPr>
        <p:style>
          <a:lnRef idx="2">
            <a:schemeClr val="dk1"/>
          </a:lnRef>
          <a:fillRef idx="1">
            <a:schemeClr val="lt1"/>
          </a:fillRef>
          <a:effectRef idx="0">
            <a:schemeClr val="dk1"/>
          </a:effectRef>
          <a:fontRef idx="minor">
            <a:schemeClr val="dk1"/>
          </a:fontRef>
        </p:style>
        <p:txBody>
          <a:bodyPr vert="vert270" lIns="0" tIns="0" rIns="0" bIns="0" rtlCol="0" anchor="ctr"/>
          <a:lstStyle/>
          <a:p>
            <a:pPr algn="ctr"/>
            <a:r>
              <a:rPr lang="en-US" dirty="0" smtClean="0"/>
              <a:t>cache</a:t>
            </a:r>
            <a:endParaRPr lang="en-US" dirty="0"/>
          </a:p>
        </p:txBody>
      </p:sp>
      <p:sp>
        <p:nvSpPr>
          <p:cNvPr id="13" name="Hexagon 12"/>
          <p:cNvSpPr/>
          <p:nvPr/>
        </p:nvSpPr>
        <p:spPr>
          <a:xfrm>
            <a:off x="9139980" y="2638483"/>
            <a:ext cx="1181105" cy="1097592"/>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a:solidFill>
                  <a:schemeClr val="lt1"/>
                </a:solidFill>
              </a:rPr>
              <a:t>mS</a:t>
            </a:r>
            <a:endParaRPr lang="en-US" dirty="0">
              <a:solidFill>
                <a:schemeClr val="lt1"/>
              </a:solidFill>
            </a:endParaRPr>
          </a:p>
        </p:txBody>
      </p:sp>
      <p:sp>
        <p:nvSpPr>
          <p:cNvPr id="14" name="Hexagon 13"/>
          <p:cNvSpPr/>
          <p:nvPr/>
        </p:nvSpPr>
        <p:spPr>
          <a:xfrm>
            <a:off x="9957301" y="4188615"/>
            <a:ext cx="1181105" cy="1097592"/>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a:solidFill>
                  <a:schemeClr val="lt1"/>
                </a:solidFill>
              </a:rPr>
              <a:t>mS</a:t>
            </a:r>
            <a:endParaRPr lang="en-US" dirty="0">
              <a:solidFill>
                <a:schemeClr val="lt1"/>
              </a:solidFill>
            </a:endParaRPr>
          </a:p>
        </p:txBody>
      </p:sp>
      <p:cxnSp>
        <p:nvCxnSpPr>
          <p:cNvPr id="15" name="Straight Arrow Connector 14"/>
          <p:cNvCxnSpPr>
            <a:stCxn id="5" idx="0"/>
            <a:endCxn id="23" idx="3"/>
          </p:cNvCxnSpPr>
          <p:nvPr/>
        </p:nvCxnSpPr>
        <p:spPr>
          <a:xfrm flipV="1">
            <a:off x="7022323" y="3187279"/>
            <a:ext cx="1895370" cy="1139242"/>
          </a:xfrm>
          <a:prstGeom prst="straightConnector1">
            <a:avLst/>
          </a:prstGeom>
          <a:ln w="28575" cmpd="sng">
            <a:solidFill>
              <a:schemeClr val="tx2"/>
            </a:solidFill>
            <a:prstDash val="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0"/>
            <a:endCxn id="26" idx="3"/>
          </p:cNvCxnSpPr>
          <p:nvPr/>
        </p:nvCxnSpPr>
        <p:spPr>
          <a:xfrm>
            <a:off x="7022323" y="4326521"/>
            <a:ext cx="2712691" cy="410890"/>
          </a:xfrm>
          <a:prstGeom prst="straightConnector1">
            <a:avLst/>
          </a:prstGeom>
          <a:ln w="28575" cmpd="sng">
            <a:solidFill>
              <a:schemeClr val="tx2"/>
            </a:solidFill>
            <a:prstDash val="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rot="16200000">
            <a:off x="8951998" y="3094946"/>
            <a:ext cx="208390" cy="184666"/>
          </a:xfrm>
          <a:prstGeom prst="rect">
            <a:avLst/>
          </a:prstGeom>
          <a:noFill/>
          <a:ln>
            <a:noFill/>
          </a:ln>
        </p:spPr>
        <p:txBody>
          <a:bodyPr wrap="none" lIns="0" tIns="0" rIns="0" bIns="0" rtlCol="0">
            <a:spAutoFit/>
          </a:bodyPr>
          <a:lstStyle/>
          <a:p>
            <a:r>
              <a:rPr lang="en-US" sz="1200" dirty="0" smtClean="0">
                <a:solidFill>
                  <a:srgbClr val="009FDB"/>
                </a:solidFill>
              </a:rPr>
              <a:t>API</a:t>
            </a:r>
          </a:p>
        </p:txBody>
      </p:sp>
      <p:sp>
        <p:nvSpPr>
          <p:cNvPr id="29" name="TextBox 28"/>
          <p:cNvSpPr txBox="1"/>
          <p:nvPr/>
        </p:nvSpPr>
        <p:spPr>
          <a:xfrm rot="16200000">
            <a:off x="9760773" y="4645078"/>
            <a:ext cx="208390" cy="184666"/>
          </a:xfrm>
          <a:prstGeom prst="rect">
            <a:avLst/>
          </a:prstGeom>
          <a:noFill/>
          <a:ln>
            <a:noFill/>
          </a:ln>
        </p:spPr>
        <p:txBody>
          <a:bodyPr wrap="none" lIns="0" tIns="0" rIns="0" bIns="0" rtlCol="0">
            <a:spAutoFit/>
          </a:bodyPr>
          <a:lstStyle/>
          <a:p>
            <a:r>
              <a:rPr lang="en-US" sz="1200" dirty="0" smtClean="0">
                <a:solidFill>
                  <a:srgbClr val="009FDB"/>
                </a:solidFill>
              </a:rPr>
              <a:t>API</a:t>
            </a:r>
          </a:p>
        </p:txBody>
      </p:sp>
      <p:sp>
        <p:nvSpPr>
          <p:cNvPr id="31" name="Oval 30" title="Section circle"/>
          <p:cNvSpPr/>
          <p:nvPr/>
        </p:nvSpPr>
        <p:spPr>
          <a:xfrm>
            <a:off x="115824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4665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3522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112379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1112202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6" name="Oval 35" title="Section circle"/>
          <p:cNvSpPr/>
          <p:nvPr/>
        </p:nvSpPr>
        <p:spPr>
          <a:xfrm>
            <a:off x="1100772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10891836"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Rectangle 24"/>
          <p:cNvSpPr/>
          <p:nvPr/>
        </p:nvSpPr>
        <p:spPr>
          <a:xfrm>
            <a:off x="9364525" y="6154188"/>
            <a:ext cx="2008884"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 Patterns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66968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p:cNvSpPr/>
          <p:nvPr/>
        </p:nvSpPr>
        <p:spPr>
          <a:xfrm>
            <a:off x="8325853" y="2148074"/>
            <a:ext cx="1331664" cy="1025069"/>
          </a:xfrm>
          <a:prstGeom prst="hexagon">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err="1" smtClean="0"/>
              <a:t>mS</a:t>
            </a:r>
            <a:endParaRPr lang="en-US" dirty="0"/>
          </a:p>
        </p:txBody>
      </p:sp>
      <p:sp>
        <p:nvSpPr>
          <p:cNvPr id="7" name="Hexagon 6"/>
          <p:cNvSpPr/>
          <p:nvPr/>
        </p:nvSpPr>
        <p:spPr>
          <a:xfrm>
            <a:off x="1608112" y="2856724"/>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2" name="Slide Number Placeholder 1"/>
          <p:cNvSpPr>
            <a:spLocks noGrp="1"/>
          </p:cNvSpPr>
          <p:nvPr>
            <p:ph type="sldNum" sz="quarter" idx="11"/>
          </p:nvPr>
        </p:nvSpPr>
        <p:spPr/>
        <p:txBody>
          <a:bodyPr/>
          <a:lstStyle/>
          <a:p>
            <a:fld id="{12CB907E-C602-C34B-93F7-CA9E40714286}" type="slidenum">
              <a:rPr lang="en-US" smtClean="0"/>
              <a:pPr/>
              <a:t>31</a:t>
            </a:fld>
            <a:r>
              <a:rPr lang="en-US" smtClean="0"/>
              <a:t> </a:t>
            </a:r>
            <a:endParaRPr lang="en-US" dirty="0"/>
          </a:p>
        </p:txBody>
      </p:sp>
      <p:sp>
        <p:nvSpPr>
          <p:cNvPr id="4" name="Title 3"/>
          <p:cNvSpPr>
            <a:spLocks noGrp="1"/>
          </p:cNvSpPr>
          <p:nvPr>
            <p:ph type="title"/>
          </p:nvPr>
        </p:nvSpPr>
        <p:spPr/>
        <p:txBody>
          <a:bodyPr/>
          <a:lstStyle/>
          <a:p>
            <a:r>
              <a:rPr lang="en-US" dirty="0" smtClean="0"/>
              <a:t>Integration MicroServices</a:t>
            </a:r>
            <a:endParaRPr lang="en-US" dirty="0"/>
          </a:p>
        </p:txBody>
      </p:sp>
      <p:sp>
        <p:nvSpPr>
          <p:cNvPr id="5" name="Text Placeholder 2"/>
          <p:cNvSpPr>
            <a:spLocks noGrp="1"/>
          </p:cNvSpPr>
          <p:nvPr>
            <p:ph type="body" sz="quarter" idx="13"/>
          </p:nvPr>
        </p:nvSpPr>
        <p:spPr/>
        <p:txBody>
          <a:bodyPr/>
          <a:lstStyle/>
          <a:p>
            <a:r>
              <a:rPr lang="en-US" dirty="0" smtClean="0"/>
              <a:t>The integration </a:t>
            </a:r>
            <a:r>
              <a:rPr lang="en-US" dirty="0" err="1" smtClean="0"/>
              <a:t>microService</a:t>
            </a:r>
            <a:r>
              <a:rPr lang="en-US" dirty="0" smtClean="0"/>
              <a:t>…</a:t>
            </a:r>
          </a:p>
          <a:p>
            <a:pPr marL="1146175" lvl="1" indent="-231775"/>
            <a:r>
              <a:rPr lang="en-US" dirty="0" smtClean="0"/>
              <a:t>…operates as a façade or adapter over any other </a:t>
            </a:r>
            <a:r>
              <a:rPr lang="en-US" dirty="0" err="1" smtClean="0"/>
              <a:t>microServices</a:t>
            </a:r>
            <a:r>
              <a:rPr lang="en-US" dirty="0" smtClean="0"/>
              <a:t>.</a:t>
            </a:r>
          </a:p>
          <a:p>
            <a:pPr marL="1146175" lvl="1" indent="-231775"/>
            <a:r>
              <a:rPr lang="en-US" dirty="0" smtClean="0"/>
              <a:t>…provides new behaviors and capabilities by composition of other </a:t>
            </a:r>
            <a:r>
              <a:rPr lang="en-US" dirty="0" err="1" smtClean="0"/>
              <a:t>microServices</a:t>
            </a:r>
            <a:r>
              <a:rPr lang="en-US" dirty="0" smtClean="0"/>
              <a:t>.</a:t>
            </a:r>
          </a:p>
          <a:p>
            <a:pPr lvl="1" indent="-228600"/>
            <a:endParaRPr lang="en-US" dirty="0" smtClean="0"/>
          </a:p>
          <a:p>
            <a:pPr lvl="2"/>
            <a:endParaRPr lang="en-US" dirty="0"/>
          </a:p>
        </p:txBody>
      </p:sp>
      <p:sp>
        <p:nvSpPr>
          <p:cNvPr id="6" name="Hexagon 5"/>
          <p:cNvSpPr/>
          <p:nvPr/>
        </p:nvSpPr>
        <p:spPr>
          <a:xfrm>
            <a:off x="2065312" y="2856725"/>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8" name="TextBox 7"/>
          <p:cNvSpPr txBox="1"/>
          <p:nvPr/>
        </p:nvSpPr>
        <p:spPr>
          <a:xfrm rot="16200000">
            <a:off x="1682021" y="4115830"/>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sp>
        <p:nvSpPr>
          <p:cNvPr id="9" name="Hexagon 8"/>
          <p:cNvSpPr/>
          <p:nvPr/>
        </p:nvSpPr>
        <p:spPr>
          <a:xfrm>
            <a:off x="8554453" y="2148074"/>
            <a:ext cx="1103064" cy="1025069"/>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smtClean="0"/>
              <a:t>mS</a:t>
            </a:r>
            <a:endParaRPr lang="en-US" dirty="0"/>
          </a:p>
        </p:txBody>
      </p:sp>
      <p:sp>
        <p:nvSpPr>
          <p:cNvPr id="11" name="Hexagon 10"/>
          <p:cNvSpPr/>
          <p:nvPr/>
        </p:nvSpPr>
        <p:spPr>
          <a:xfrm>
            <a:off x="7492173" y="4637296"/>
            <a:ext cx="1331664" cy="1025069"/>
          </a:xfrm>
          <a:prstGeom prst="hexagon">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err="1" smtClean="0"/>
              <a:t>mS</a:t>
            </a:r>
            <a:endParaRPr lang="en-US" dirty="0"/>
          </a:p>
        </p:txBody>
      </p:sp>
      <p:sp>
        <p:nvSpPr>
          <p:cNvPr id="12" name="Hexagon 11"/>
          <p:cNvSpPr/>
          <p:nvPr/>
        </p:nvSpPr>
        <p:spPr>
          <a:xfrm>
            <a:off x="7720773" y="4637296"/>
            <a:ext cx="1103064" cy="1025069"/>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smtClean="0"/>
              <a:t>mS</a:t>
            </a:r>
            <a:endParaRPr lang="en-US" dirty="0"/>
          </a:p>
        </p:txBody>
      </p:sp>
      <p:cxnSp>
        <p:nvCxnSpPr>
          <p:cNvPr id="13" name="Straight Arrow Connector 12"/>
          <p:cNvCxnSpPr>
            <a:stCxn id="6" idx="0"/>
            <a:endCxn id="10" idx="3"/>
          </p:cNvCxnSpPr>
          <p:nvPr/>
        </p:nvCxnSpPr>
        <p:spPr>
          <a:xfrm flipV="1">
            <a:off x="5073207" y="2660609"/>
            <a:ext cx="3252646" cy="1593723"/>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0"/>
            <a:endCxn id="11" idx="3"/>
          </p:cNvCxnSpPr>
          <p:nvPr/>
        </p:nvCxnSpPr>
        <p:spPr>
          <a:xfrm>
            <a:off x="5073207" y="4254332"/>
            <a:ext cx="2418966" cy="895499"/>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rot="16200000">
            <a:off x="8357925" y="2568275"/>
            <a:ext cx="208390" cy="184666"/>
          </a:xfrm>
          <a:prstGeom prst="rect">
            <a:avLst/>
          </a:prstGeom>
          <a:noFill/>
          <a:ln>
            <a:noFill/>
          </a:ln>
        </p:spPr>
        <p:txBody>
          <a:bodyPr wrap="none" lIns="0" tIns="0" rIns="0" bIns="0" rtlCol="0">
            <a:spAutoFit/>
          </a:bodyPr>
          <a:lstStyle/>
          <a:p>
            <a:r>
              <a:rPr lang="en-US" sz="1200" dirty="0" smtClean="0">
                <a:solidFill>
                  <a:srgbClr val="009FDB"/>
                </a:solidFill>
              </a:rPr>
              <a:t>API</a:t>
            </a:r>
          </a:p>
        </p:txBody>
      </p:sp>
      <p:sp>
        <p:nvSpPr>
          <p:cNvPr id="23" name="TextBox 22"/>
          <p:cNvSpPr txBox="1"/>
          <p:nvPr/>
        </p:nvSpPr>
        <p:spPr>
          <a:xfrm rot="16200000">
            <a:off x="7524245" y="5057497"/>
            <a:ext cx="208390" cy="184666"/>
          </a:xfrm>
          <a:prstGeom prst="rect">
            <a:avLst/>
          </a:prstGeom>
          <a:noFill/>
          <a:ln>
            <a:noFill/>
          </a:ln>
        </p:spPr>
        <p:txBody>
          <a:bodyPr wrap="none" lIns="0" tIns="0" rIns="0" bIns="0" rtlCol="0">
            <a:spAutoFit/>
          </a:bodyPr>
          <a:lstStyle/>
          <a:p>
            <a:r>
              <a:rPr lang="en-US" sz="1200" dirty="0" smtClean="0">
                <a:solidFill>
                  <a:srgbClr val="009FDB"/>
                </a:solidFill>
              </a:rPr>
              <a:t>API</a:t>
            </a:r>
          </a:p>
        </p:txBody>
      </p:sp>
      <p:sp>
        <p:nvSpPr>
          <p:cNvPr id="27" name="Oval 26" title="Section circle"/>
          <p:cNvSpPr/>
          <p:nvPr/>
        </p:nvSpPr>
        <p:spPr>
          <a:xfrm>
            <a:off x="115824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4665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3522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0" name="Oval 29" title="Section circle"/>
          <p:cNvSpPr/>
          <p:nvPr/>
        </p:nvSpPr>
        <p:spPr>
          <a:xfrm>
            <a:off x="112379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12202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2" name="Oval 31" title="Section circle"/>
          <p:cNvSpPr/>
          <p:nvPr/>
        </p:nvSpPr>
        <p:spPr>
          <a:xfrm>
            <a:off x="1100772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089183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4" name="Rectangle 23"/>
          <p:cNvSpPr/>
          <p:nvPr/>
        </p:nvSpPr>
        <p:spPr>
          <a:xfrm>
            <a:off x="9364525" y="6154188"/>
            <a:ext cx="2008884"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 Patterns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95626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32</a:t>
            </a:fld>
            <a:r>
              <a:rPr lang="en-US" smtClean="0"/>
              <a:t> </a:t>
            </a:r>
            <a:endParaRPr lang="en-US" dirty="0"/>
          </a:p>
        </p:txBody>
      </p:sp>
      <p:sp>
        <p:nvSpPr>
          <p:cNvPr id="4" name="Title 3"/>
          <p:cNvSpPr>
            <a:spLocks noGrp="1"/>
          </p:cNvSpPr>
          <p:nvPr>
            <p:ph type="title"/>
          </p:nvPr>
        </p:nvSpPr>
        <p:spPr/>
        <p:txBody>
          <a:bodyPr/>
          <a:lstStyle/>
          <a:p>
            <a:r>
              <a:rPr lang="en-US" dirty="0" smtClean="0"/>
              <a:t>Integration with Non-</a:t>
            </a:r>
            <a:r>
              <a:rPr lang="en-US" dirty="0" err="1" smtClean="0"/>
              <a:t>microServices</a:t>
            </a:r>
            <a:endParaRPr lang="en-US" dirty="0"/>
          </a:p>
        </p:txBody>
      </p:sp>
      <p:sp>
        <p:nvSpPr>
          <p:cNvPr id="5" name="Text Placeholder 2"/>
          <p:cNvSpPr>
            <a:spLocks noGrp="1"/>
          </p:cNvSpPr>
          <p:nvPr>
            <p:ph type="body" sz="quarter" idx="13"/>
          </p:nvPr>
        </p:nvSpPr>
        <p:spPr>
          <a:xfrm>
            <a:off x="488897" y="1139825"/>
            <a:ext cx="11211106" cy="4811713"/>
          </a:xfrm>
        </p:spPr>
        <p:txBody>
          <a:bodyPr/>
          <a:lstStyle/>
          <a:p>
            <a:r>
              <a:rPr lang="en-US" dirty="0" smtClean="0"/>
              <a:t>The non-</a:t>
            </a:r>
            <a:r>
              <a:rPr lang="en-US" dirty="0" err="1" smtClean="0"/>
              <a:t>microService</a:t>
            </a:r>
            <a:r>
              <a:rPr lang="en-US" dirty="0" smtClean="0"/>
              <a:t> integration…</a:t>
            </a:r>
          </a:p>
          <a:p>
            <a:pPr marL="1146175" lvl="1" indent="-231775"/>
            <a:r>
              <a:rPr lang="en-US" dirty="0" smtClean="0"/>
              <a:t>…operates as a façade or adapter over any Legacy capabilities.</a:t>
            </a:r>
          </a:p>
          <a:p>
            <a:pPr marL="1146175" lvl="1" indent="-231775"/>
            <a:r>
              <a:rPr lang="en-US" dirty="0" smtClean="0"/>
              <a:t>...</a:t>
            </a:r>
            <a:r>
              <a:rPr lang="en-US" dirty="0" err="1" smtClean="0"/>
              <a:t>microService</a:t>
            </a:r>
            <a:r>
              <a:rPr lang="en-US" dirty="0" smtClean="0"/>
              <a:t> encapsulates the Legacy implementation and exposes it as a </a:t>
            </a:r>
            <a:r>
              <a:rPr lang="en-US" dirty="0" err="1" smtClean="0"/>
              <a:t>microService</a:t>
            </a:r>
            <a:r>
              <a:rPr lang="en-US" dirty="0" smtClean="0"/>
              <a:t>.</a:t>
            </a:r>
          </a:p>
          <a:p>
            <a:pPr lvl="1" indent="-228600"/>
            <a:endParaRPr lang="en-US" dirty="0" smtClean="0"/>
          </a:p>
          <a:p>
            <a:pPr lvl="2"/>
            <a:endParaRPr lang="en-US" dirty="0"/>
          </a:p>
        </p:txBody>
      </p:sp>
      <p:sp>
        <p:nvSpPr>
          <p:cNvPr id="6" name="Hexagon 5"/>
          <p:cNvSpPr/>
          <p:nvPr/>
        </p:nvSpPr>
        <p:spPr>
          <a:xfrm>
            <a:off x="1608112" y="2856724"/>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7" name="Hexagon 6"/>
          <p:cNvSpPr/>
          <p:nvPr/>
        </p:nvSpPr>
        <p:spPr>
          <a:xfrm>
            <a:off x="2065312" y="2856725"/>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8" name="TextBox 7"/>
          <p:cNvSpPr txBox="1"/>
          <p:nvPr/>
        </p:nvSpPr>
        <p:spPr>
          <a:xfrm rot="16200000">
            <a:off x="1682021" y="4115830"/>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cxnSp>
        <p:nvCxnSpPr>
          <p:cNvPr id="9" name="Straight Arrow Connector 8"/>
          <p:cNvCxnSpPr>
            <a:stCxn id="7" idx="0"/>
            <a:endCxn id="11" idx="1"/>
          </p:cNvCxnSpPr>
          <p:nvPr/>
        </p:nvCxnSpPr>
        <p:spPr>
          <a:xfrm flipV="1">
            <a:off x="5073207" y="4254329"/>
            <a:ext cx="1423286" cy="3"/>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6493" y="3504733"/>
            <a:ext cx="1499191" cy="149919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Legacy Application</a:t>
            </a:r>
            <a:endParaRPr lang="en-US" dirty="0"/>
          </a:p>
        </p:txBody>
      </p:sp>
      <p:sp>
        <p:nvSpPr>
          <p:cNvPr id="18" name="Oval 17" title="Section circle"/>
          <p:cNvSpPr/>
          <p:nvPr/>
        </p:nvSpPr>
        <p:spPr>
          <a:xfrm>
            <a:off x="115824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14665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113522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1" name="Oval 20" title="Section circle"/>
          <p:cNvSpPr/>
          <p:nvPr/>
        </p:nvSpPr>
        <p:spPr>
          <a:xfrm>
            <a:off x="112379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12202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3" name="Oval 22" title="Section circle"/>
          <p:cNvSpPr/>
          <p:nvPr/>
        </p:nvSpPr>
        <p:spPr>
          <a:xfrm>
            <a:off x="1100772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89183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7" name="Rectangle 16"/>
          <p:cNvSpPr/>
          <p:nvPr/>
        </p:nvSpPr>
        <p:spPr>
          <a:xfrm>
            <a:off x="9364525" y="6154188"/>
            <a:ext cx="2008884"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 Patterns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5973120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33</a:t>
            </a:fld>
            <a:r>
              <a:rPr lang="en-US" smtClean="0"/>
              <a:t> </a:t>
            </a:r>
            <a:endParaRPr lang="en-US" dirty="0"/>
          </a:p>
        </p:txBody>
      </p:sp>
      <p:sp>
        <p:nvSpPr>
          <p:cNvPr id="4" name="Title 3"/>
          <p:cNvSpPr>
            <a:spLocks noGrp="1"/>
          </p:cNvSpPr>
          <p:nvPr>
            <p:ph type="title"/>
          </p:nvPr>
        </p:nvSpPr>
        <p:spPr/>
        <p:txBody>
          <a:bodyPr/>
          <a:lstStyle/>
          <a:p>
            <a:r>
              <a:rPr lang="en-US" dirty="0" smtClean="0"/>
              <a:t>System of Record (</a:t>
            </a:r>
            <a:r>
              <a:rPr lang="en-US" dirty="0" err="1" smtClean="0"/>
              <a:t>SoR</a:t>
            </a:r>
            <a:r>
              <a:rPr lang="en-US" dirty="0" smtClean="0"/>
              <a:t>) MicroServices</a:t>
            </a:r>
            <a:endParaRPr lang="en-US" dirty="0"/>
          </a:p>
        </p:txBody>
      </p:sp>
      <p:sp>
        <p:nvSpPr>
          <p:cNvPr id="5" name="Text Placeholder 2"/>
          <p:cNvSpPr>
            <a:spLocks noGrp="1"/>
          </p:cNvSpPr>
          <p:nvPr>
            <p:ph type="body" sz="quarter" idx="13"/>
          </p:nvPr>
        </p:nvSpPr>
        <p:spPr>
          <a:xfrm>
            <a:off x="488897" y="1139825"/>
            <a:ext cx="11211106" cy="4811713"/>
          </a:xfrm>
        </p:spPr>
        <p:txBody>
          <a:bodyPr/>
          <a:lstStyle/>
          <a:p>
            <a:r>
              <a:rPr lang="en-US" dirty="0" smtClean="0"/>
              <a:t>The </a:t>
            </a:r>
            <a:r>
              <a:rPr lang="en-US" dirty="0" err="1" smtClean="0"/>
              <a:t>SoR</a:t>
            </a:r>
            <a:r>
              <a:rPr lang="en-US" dirty="0" smtClean="0"/>
              <a:t> </a:t>
            </a:r>
            <a:r>
              <a:rPr lang="en-US" dirty="0" err="1" smtClean="0"/>
              <a:t>microService</a:t>
            </a:r>
            <a:endParaRPr lang="en-US" dirty="0" smtClean="0"/>
          </a:p>
          <a:p>
            <a:pPr marL="914400" lvl="2" indent="0">
              <a:buNone/>
            </a:pPr>
            <a:r>
              <a:rPr lang="en-US" dirty="0" smtClean="0"/>
              <a:t>…encapsulates the data per the </a:t>
            </a:r>
            <a:r>
              <a:rPr lang="en-US" dirty="0" err="1" smtClean="0"/>
              <a:t>microService</a:t>
            </a:r>
            <a:r>
              <a:rPr lang="en-US" dirty="0" smtClean="0"/>
              <a:t> concepts.</a:t>
            </a:r>
          </a:p>
          <a:p>
            <a:pPr marL="914400" lvl="2" indent="0">
              <a:buNone/>
            </a:pPr>
            <a:r>
              <a:rPr lang="en-US" dirty="0" smtClean="0"/>
              <a:t>…is the System of Record for the context.</a:t>
            </a:r>
          </a:p>
          <a:p>
            <a:pPr marL="914400" lvl="2" indent="0">
              <a:buNone/>
            </a:pPr>
            <a:r>
              <a:rPr lang="en-US" dirty="0" smtClean="0"/>
              <a:t>…is the owner of the data.</a:t>
            </a:r>
          </a:p>
          <a:p>
            <a:pPr marL="914400" lvl="2" indent="0">
              <a:buNone/>
            </a:pPr>
            <a:r>
              <a:rPr lang="en-US" dirty="0" smtClean="0"/>
              <a:t>…is the result of DDD to develop a new microService that controls and owns its data.</a:t>
            </a:r>
          </a:p>
          <a:p>
            <a:pPr lvl="1" indent="-228600"/>
            <a:endParaRPr lang="en-US" dirty="0" smtClean="0"/>
          </a:p>
          <a:p>
            <a:pPr lvl="2"/>
            <a:endParaRPr lang="en-US" dirty="0"/>
          </a:p>
        </p:txBody>
      </p:sp>
      <p:sp>
        <p:nvSpPr>
          <p:cNvPr id="6" name="Hexagon 5"/>
          <p:cNvSpPr/>
          <p:nvPr/>
        </p:nvSpPr>
        <p:spPr>
          <a:xfrm>
            <a:off x="1608112" y="2856724"/>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7" name="Hexagon 6"/>
          <p:cNvSpPr/>
          <p:nvPr/>
        </p:nvSpPr>
        <p:spPr>
          <a:xfrm>
            <a:off x="2065312" y="2856725"/>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8" name="TextBox 7"/>
          <p:cNvSpPr txBox="1"/>
          <p:nvPr/>
        </p:nvSpPr>
        <p:spPr>
          <a:xfrm rot="16200000">
            <a:off x="1682021" y="4115830"/>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sp>
        <p:nvSpPr>
          <p:cNvPr id="9" name="Can 8"/>
          <p:cNvSpPr/>
          <p:nvPr/>
        </p:nvSpPr>
        <p:spPr>
          <a:xfrm>
            <a:off x="3700130" y="3589794"/>
            <a:ext cx="829339" cy="1329069"/>
          </a:xfrm>
          <a:prstGeom prst="can">
            <a:avLst/>
          </a:prstGeom>
          <a:ln/>
        </p:spPr>
        <p:style>
          <a:lnRef idx="2">
            <a:schemeClr val="dk1"/>
          </a:lnRef>
          <a:fillRef idx="1">
            <a:schemeClr val="lt1"/>
          </a:fillRef>
          <a:effectRef idx="0">
            <a:schemeClr val="dk1"/>
          </a:effectRef>
          <a:fontRef idx="minor">
            <a:schemeClr val="dk1"/>
          </a:fontRef>
        </p:style>
        <p:txBody>
          <a:bodyPr vert="vert270" lIns="0" tIns="0" rIns="0" bIns="0" rtlCol="0" anchor="ctr"/>
          <a:lstStyle/>
          <a:p>
            <a:pPr algn="ctr"/>
            <a:r>
              <a:rPr lang="en-US" dirty="0" smtClean="0"/>
              <a:t>database</a:t>
            </a:r>
            <a:endParaRPr lang="en-US" dirty="0"/>
          </a:p>
        </p:txBody>
      </p:sp>
      <p:sp>
        <p:nvSpPr>
          <p:cNvPr id="17" name="Oval 16" title="Section circle"/>
          <p:cNvSpPr/>
          <p:nvPr/>
        </p:nvSpPr>
        <p:spPr>
          <a:xfrm>
            <a:off x="115824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14665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13522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12379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112202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2" name="Oval 21" title="Section circle"/>
          <p:cNvSpPr/>
          <p:nvPr/>
        </p:nvSpPr>
        <p:spPr>
          <a:xfrm>
            <a:off x="1100772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89183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6" name="Rectangle 15"/>
          <p:cNvSpPr/>
          <p:nvPr/>
        </p:nvSpPr>
        <p:spPr>
          <a:xfrm>
            <a:off x="9364525" y="6154188"/>
            <a:ext cx="2008884"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 Patterns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573914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34</a:t>
            </a:fld>
            <a:r>
              <a:rPr lang="en-US" smtClean="0"/>
              <a:t> </a:t>
            </a:r>
            <a:endParaRPr lang="en-US" dirty="0"/>
          </a:p>
        </p:txBody>
      </p:sp>
      <p:sp>
        <p:nvSpPr>
          <p:cNvPr id="4" name="Title 3"/>
          <p:cNvSpPr>
            <a:spLocks noGrp="1"/>
          </p:cNvSpPr>
          <p:nvPr>
            <p:ph type="title"/>
          </p:nvPr>
        </p:nvSpPr>
        <p:spPr/>
        <p:txBody>
          <a:bodyPr/>
          <a:lstStyle/>
          <a:p>
            <a:r>
              <a:rPr lang="en-US" dirty="0" smtClean="0"/>
              <a:t>Caching MicroServices</a:t>
            </a:r>
            <a:endParaRPr lang="en-US" dirty="0"/>
          </a:p>
        </p:txBody>
      </p:sp>
      <p:sp>
        <p:nvSpPr>
          <p:cNvPr id="5" name="Text Placeholder 2"/>
          <p:cNvSpPr>
            <a:spLocks noGrp="1"/>
          </p:cNvSpPr>
          <p:nvPr>
            <p:ph type="body" sz="quarter" idx="13"/>
          </p:nvPr>
        </p:nvSpPr>
        <p:spPr>
          <a:xfrm>
            <a:off x="488897" y="1139825"/>
            <a:ext cx="11211106" cy="4811713"/>
          </a:xfrm>
        </p:spPr>
        <p:txBody>
          <a:bodyPr/>
          <a:lstStyle/>
          <a:p>
            <a:r>
              <a:rPr lang="en-US" dirty="0" smtClean="0"/>
              <a:t>The Cache microService…</a:t>
            </a:r>
          </a:p>
          <a:p>
            <a:pPr marL="1146175" lvl="1" indent="-231775"/>
            <a:r>
              <a:rPr lang="en-US" dirty="0" smtClean="0"/>
              <a:t>…is used to cache information for rapid access.</a:t>
            </a:r>
          </a:p>
          <a:p>
            <a:pPr marL="1146175" lvl="1" indent="-231775"/>
            <a:r>
              <a:rPr lang="en-US" dirty="0" smtClean="0"/>
              <a:t>…can be used in combination with other </a:t>
            </a:r>
            <a:r>
              <a:rPr lang="en-US" dirty="0" err="1" smtClean="0"/>
              <a:t>microServices</a:t>
            </a:r>
            <a:r>
              <a:rPr lang="en-US" dirty="0" smtClean="0"/>
              <a:t> to improve performance.</a:t>
            </a:r>
          </a:p>
          <a:p>
            <a:pPr marL="57150" lvl="1" indent="-285750">
              <a:buFont typeface="Arial" panose="020B0604020202020204" pitchFamily="34" charset="0"/>
              <a:buChar char="•"/>
            </a:pPr>
            <a:endParaRPr lang="en-US" dirty="0" smtClean="0"/>
          </a:p>
          <a:p>
            <a:pPr lvl="1" indent="-228600"/>
            <a:endParaRPr lang="en-US" dirty="0" smtClean="0"/>
          </a:p>
          <a:p>
            <a:pPr lvl="2"/>
            <a:endParaRPr lang="en-US" dirty="0"/>
          </a:p>
        </p:txBody>
      </p:sp>
      <p:sp>
        <p:nvSpPr>
          <p:cNvPr id="6" name="Hexagon 5"/>
          <p:cNvSpPr/>
          <p:nvPr/>
        </p:nvSpPr>
        <p:spPr>
          <a:xfrm>
            <a:off x="1608112" y="2856724"/>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7" name="Hexagon 6"/>
          <p:cNvSpPr/>
          <p:nvPr/>
        </p:nvSpPr>
        <p:spPr>
          <a:xfrm>
            <a:off x="2065312" y="2856725"/>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8" name="TextBox 7"/>
          <p:cNvSpPr txBox="1"/>
          <p:nvPr/>
        </p:nvSpPr>
        <p:spPr>
          <a:xfrm rot="16200000">
            <a:off x="1682021" y="4115830"/>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sp>
        <p:nvSpPr>
          <p:cNvPr id="9" name="Can 8"/>
          <p:cNvSpPr/>
          <p:nvPr/>
        </p:nvSpPr>
        <p:spPr>
          <a:xfrm>
            <a:off x="3700130" y="3589794"/>
            <a:ext cx="829339" cy="1329069"/>
          </a:xfrm>
          <a:prstGeom prst="can">
            <a:avLst/>
          </a:prstGeom>
          <a:ln/>
        </p:spPr>
        <p:style>
          <a:lnRef idx="2">
            <a:schemeClr val="dk1"/>
          </a:lnRef>
          <a:fillRef idx="1">
            <a:schemeClr val="lt1"/>
          </a:fillRef>
          <a:effectRef idx="0">
            <a:schemeClr val="dk1"/>
          </a:effectRef>
          <a:fontRef idx="minor">
            <a:schemeClr val="dk1"/>
          </a:fontRef>
        </p:style>
        <p:txBody>
          <a:bodyPr vert="vert270" lIns="0" tIns="0" rIns="0" bIns="0" rtlCol="0" anchor="ctr"/>
          <a:lstStyle/>
          <a:p>
            <a:pPr algn="ctr"/>
            <a:r>
              <a:rPr lang="en-US" dirty="0" smtClean="0"/>
              <a:t>cache</a:t>
            </a:r>
            <a:endParaRPr lang="en-US" dirty="0"/>
          </a:p>
        </p:txBody>
      </p:sp>
      <p:sp>
        <p:nvSpPr>
          <p:cNvPr id="10" name="Hexagon 9"/>
          <p:cNvSpPr/>
          <p:nvPr/>
        </p:nvSpPr>
        <p:spPr>
          <a:xfrm>
            <a:off x="7094512" y="2856723"/>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11" name="Hexagon 10"/>
          <p:cNvSpPr/>
          <p:nvPr/>
        </p:nvSpPr>
        <p:spPr>
          <a:xfrm>
            <a:off x="7551712" y="2856724"/>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12" name="TextBox 11"/>
          <p:cNvSpPr txBox="1"/>
          <p:nvPr/>
        </p:nvSpPr>
        <p:spPr>
          <a:xfrm rot="16200000">
            <a:off x="7168421" y="4115829"/>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sp>
        <p:nvSpPr>
          <p:cNvPr id="13" name="Can 12"/>
          <p:cNvSpPr/>
          <p:nvPr/>
        </p:nvSpPr>
        <p:spPr>
          <a:xfrm>
            <a:off x="9186530" y="3589793"/>
            <a:ext cx="829339" cy="1329069"/>
          </a:xfrm>
          <a:prstGeom prst="can">
            <a:avLst/>
          </a:prstGeom>
          <a:ln/>
        </p:spPr>
        <p:style>
          <a:lnRef idx="2">
            <a:schemeClr val="dk1"/>
          </a:lnRef>
          <a:fillRef idx="1">
            <a:schemeClr val="lt1"/>
          </a:fillRef>
          <a:effectRef idx="0">
            <a:schemeClr val="dk1"/>
          </a:effectRef>
          <a:fontRef idx="minor">
            <a:schemeClr val="dk1"/>
          </a:fontRef>
        </p:style>
        <p:txBody>
          <a:bodyPr vert="vert270" lIns="0" tIns="0" rIns="0" bIns="0" rtlCol="0" anchor="ctr"/>
          <a:lstStyle/>
          <a:p>
            <a:pPr algn="ctr"/>
            <a:r>
              <a:rPr lang="en-US" dirty="0" smtClean="0"/>
              <a:t>database</a:t>
            </a:r>
            <a:endParaRPr lang="en-US" dirty="0"/>
          </a:p>
        </p:txBody>
      </p:sp>
      <p:cxnSp>
        <p:nvCxnSpPr>
          <p:cNvPr id="14" name="Straight Arrow Connector 13"/>
          <p:cNvCxnSpPr>
            <a:stCxn id="7" idx="0"/>
          </p:cNvCxnSpPr>
          <p:nvPr/>
        </p:nvCxnSpPr>
        <p:spPr>
          <a:xfrm flipV="1">
            <a:off x="5073207" y="4254325"/>
            <a:ext cx="2021303" cy="7"/>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2" name="Oval 21" title="Section circle"/>
          <p:cNvSpPr/>
          <p:nvPr/>
        </p:nvSpPr>
        <p:spPr>
          <a:xfrm>
            <a:off x="115824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4665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3522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12379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112202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7" name="Oval 26" title="Section circle"/>
          <p:cNvSpPr/>
          <p:nvPr/>
        </p:nvSpPr>
        <p:spPr>
          <a:xfrm>
            <a:off x="1100772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089183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1" name="Rectangle 20"/>
          <p:cNvSpPr/>
          <p:nvPr/>
        </p:nvSpPr>
        <p:spPr>
          <a:xfrm>
            <a:off x="9364525" y="6154188"/>
            <a:ext cx="2008884"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 Patterns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140180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35</a:t>
            </a:fld>
            <a:r>
              <a:rPr lang="en-US" smtClean="0"/>
              <a:t> </a:t>
            </a:r>
            <a:endParaRPr lang="en-US" dirty="0"/>
          </a:p>
        </p:txBody>
      </p:sp>
      <p:sp>
        <p:nvSpPr>
          <p:cNvPr id="4" name="Title 3"/>
          <p:cNvSpPr>
            <a:spLocks noGrp="1"/>
          </p:cNvSpPr>
          <p:nvPr>
            <p:ph type="title"/>
          </p:nvPr>
        </p:nvSpPr>
        <p:spPr/>
        <p:txBody>
          <a:bodyPr/>
          <a:lstStyle/>
          <a:p>
            <a:r>
              <a:rPr lang="en-US" dirty="0" smtClean="0"/>
              <a:t>Cross-context Dependencies</a:t>
            </a:r>
            <a:endParaRPr lang="en-US" dirty="0"/>
          </a:p>
        </p:txBody>
      </p:sp>
      <p:sp>
        <p:nvSpPr>
          <p:cNvPr id="5" name="Text Placeholder 2"/>
          <p:cNvSpPr>
            <a:spLocks noGrp="1"/>
          </p:cNvSpPr>
          <p:nvPr>
            <p:ph type="body" sz="quarter" idx="13"/>
          </p:nvPr>
        </p:nvSpPr>
        <p:spPr>
          <a:xfrm>
            <a:off x="488897" y="1139825"/>
            <a:ext cx="11211106" cy="4811713"/>
          </a:xfrm>
        </p:spPr>
        <p:txBody>
          <a:bodyPr/>
          <a:lstStyle/>
          <a:p>
            <a:r>
              <a:rPr lang="en-US" dirty="0" smtClean="0"/>
              <a:t>The cross-context dependency… </a:t>
            </a:r>
          </a:p>
          <a:p>
            <a:pPr marL="1146175" lvl="1" indent="-228600"/>
            <a:r>
              <a:rPr lang="en-US" dirty="0" smtClean="0"/>
              <a:t>…is not actually a microService implementation pattern, but rather a pattern for </a:t>
            </a:r>
            <a:r>
              <a:rPr lang="en-US" dirty="0" err="1" smtClean="0"/>
              <a:t>mS</a:t>
            </a:r>
            <a:r>
              <a:rPr lang="en-US" dirty="0" smtClean="0"/>
              <a:t> to </a:t>
            </a:r>
            <a:r>
              <a:rPr lang="en-US" dirty="0" err="1" smtClean="0"/>
              <a:t>mS</a:t>
            </a:r>
            <a:r>
              <a:rPr lang="en-US" dirty="0" smtClean="0"/>
              <a:t> interaction.</a:t>
            </a:r>
          </a:p>
          <a:p>
            <a:pPr marL="1146175" lvl="1" indent="-228600"/>
            <a:endParaRPr lang="en-US" dirty="0" smtClean="0"/>
          </a:p>
          <a:p>
            <a:pPr marL="457200" lvl="2"/>
            <a:r>
              <a:rPr lang="en-US" dirty="0" smtClean="0"/>
              <a:t>For </a:t>
            </a:r>
            <a:r>
              <a:rPr lang="en-US" dirty="0" err="1"/>
              <a:t>mS</a:t>
            </a:r>
            <a:r>
              <a:rPr lang="en-US" dirty="0"/>
              <a:t> to </a:t>
            </a:r>
            <a:r>
              <a:rPr lang="en-US" dirty="0" err="1"/>
              <a:t>mS</a:t>
            </a:r>
            <a:r>
              <a:rPr lang="en-US" dirty="0"/>
              <a:t> interaction, refer to the DDD context mapping design patterns for information.</a:t>
            </a:r>
          </a:p>
          <a:p>
            <a:pPr marL="457200" lvl="2"/>
            <a:r>
              <a:rPr lang="en-US" dirty="0"/>
              <a:t>L</a:t>
            </a:r>
            <a:r>
              <a:rPr lang="en-US" dirty="0" smtClean="0"/>
              <a:t>ocal cache </a:t>
            </a:r>
            <a:r>
              <a:rPr lang="en-US" dirty="0" err="1" smtClean="0"/>
              <a:t>microServices</a:t>
            </a:r>
            <a:r>
              <a:rPr lang="en-US" dirty="0" smtClean="0"/>
              <a:t> can be used if desired.</a:t>
            </a:r>
          </a:p>
          <a:p>
            <a:pPr lvl="2"/>
            <a:endParaRPr lang="en-US" dirty="0"/>
          </a:p>
        </p:txBody>
      </p:sp>
      <p:sp>
        <p:nvSpPr>
          <p:cNvPr id="6" name="Hexagon 5"/>
          <p:cNvSpPr/>
          <p:nvPr/>
        </p:nvSpPr>
        <p:spPr>
          <a:xfrm>
            <a:off x="916995" y="3069375"/>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7" name="Hexagon 6"/>
          <p:cNvSpPr/>
          <p:nvPr/>
        </p:nvSpPr>
        <p:spPr>
          <a:xfrm>
            <a:off x="1374195" y="3069376"/>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8" name="TextBox 7"/>
          <p:cNvSpPr txBox="1"/>
          <p:nvPr/>
        </p:nvSpPr>
        <p:spPr>
          <a:xfrm rot="16200000">
            <a:off x="990904" y="4328481"/>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sp>
        <p:nvSpPr>
          <p:cNvPr id="9" name="Can 8"/>
          <p:cNvSpPr/>
          <p:nvPr/>
        </p:nvSpPr>
        <p:spPr>
          <a:xfrm>
            <a:off x="3009013" y="3802445"/>
            <a:ext cx="829339" cy="1329069"/>
          </a:xfrm>
          <a:prstGeom prst="can">
            <a:avLst/>
          </a:prstGeom>
          <a:ln/>
        </p:spPr>
        <p:style>
          <a:lnRef idx="2">
            <a:schemeClr val="dk1"/>
          </a:lnRef>
          <a:fillRef idx="1">
            <a:schemeClr val="lt1"/>
          </a:fillRef>
          <a:effectRef idx="0">
            <a:schemeClr val="dk1"/>
          </a:effectRef>
          <a:fontRef idx="minor">
            <a:schemeClr val="dk1"/>
          </a:fontRef>
        </p:style>
        <p:txBody>
          <a:bodyPr vert="vert270" lIns="0" tIns="0" rIns="0" bIns="0" rtlCol="0" anchor="ctr"/>
          <a:lstStyle/>
          <a:p>
            <a:pPr algn="ctr"/>
            <a:r>
              <a:rPr lang="en-US" dirty="0" smtClean="0"/>
              <a:t>database</a:t>
            </a:r>
            <a:endParaRPr lang="en-US" dirty="0"/>
          </a:p>
        </p:txBody>
      </p:sp>
      <p:sp>
        <p:nvSpPr>
          <p:cNvPr id="10" name="Hexagon 9"/>
          <p:cNvSpPr/>
          <p:nvPr/>
        </p:nvSpPr>
        <p:spPr>
          <a:xfrm>
            <a:off x="7835075" y="3069374"/>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11" name="Hexagon 10"/>
          <p:cNvSpPr/>
          <p:nvPr/>
        </p:nvSpPr>
        <p:spPr>
          <a:xfrm>
            <a:off x="8292275" y="3069375"/>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12" name="TextBox 11"/>
          <p:cNvSpPr txBox="1"/>
          <p:nvPr/>
        </p:nvSpPr>
        <p:spPr>
          <a:xfrm rot="16200000">
            <a:off x="7908984" y="4328480"/>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sp>
        <p:nvSpPr>
          <p:cNvPr id="13" name="Can 12"/>
          <p:cNvSpPr/>
          <p:nvPr/>
        </p:nvSpPr>
        <p:spPr>
          <a:xfrm>
            <a:off x="9927093" y="3802444"/>
            <a:ext cx="829339" cy="1329069"/>
          </a:xfrm>
          <a:prstGeom prst="can">
            <a:avLst/>
          </a:prstGeom>
          <a:ln/>
        </p:spPr>
        <p:style>
          <a:lnRef idx="2">
            <a:schemeClr val="dk1"/>
          </a:lnRef>
          <a:fillRef idx="1">
            <a:schemeClr val="lt1"/>
          </a:fillRef>
          <a:effectRef idx="0">
            <a:schemeClr val="dk1"/>
          </a:effectRef>
          <a:fontRef idx="minor">
            <a:schemeClr val="dk1"/>
          </a:fontRef>
        </p:style>
        <p:txBody>
          <a:bodyPr vert="vert270" lIns="0" tIns="0" rIns="0" bIns="0" rtlCol="0" anchor="ctr"/>
          <a:lstStyle/>
          <a:p>
            <a:pPr algn="ctr"/>
            <a:r>
              <a:rPr lang="en-US" dirty="0" smtClean="0"/>
              <a:t>database</a:t>
            </a:r>
            <a:endParaRPr lang="en-US" dirty="0"/>
          </a:p>
        </p:txBody>
      </p:sp>
      <p:sp>
        <p:nvSpPr>
          <p:cNvPr id="14" name="Hexagon 13"/>
          <p:cNvSpPr/>
          <p:nvPr/>
        </p:nvSpPr>
        <p:spPr>
          <a:xfrm>
            <a:off x="5353753" y="3890635"/>
            <a:ext cx="1523917" cy="1155969"/>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15" name="Hexagon 14"/>
          <p:cNvSpPr/>
          <p:nvPr/>
        </p:nvSpPr>
        <p:spPr>
          <a:xfrm>
            <a:off x="5633746" y="3884013"/>
            <a:ext cx="1243924" cy="1155969"/>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16" name="TextBox 15"/>
          <p:cNvSpPr txBox="1"/>
          <p:nvPr/>
        </p:nvSpPr>
        <p:spPr>
          <a:xfrm rot="16200000">
            <a:off x="5320878" y="4278994"/>
            <a:ext cx="419921" cy="215444"/>
          </a:xfrm>
          <a:prstGeom prst="rect">
            <a:avLst/>
          </a:prstGeom>
          <a:noFill/>
          <a:ln>
            <a:noFill/>
          </a:ln>
        </p:spPr>
        <p:txBody>
          <a:bodyPr wrap="square" lIns="0" tIns="0" rIns="0" bIns="0" rtlCol="0">
            <a:spAutoFit/>
          </a:bodyPr>
          <a:lstStyle/>
          <a:p>
            <a:r>
              <a:rPr lang="en-US" sz="1400" dirty="0" smtClean="0">
                <a:solidFill>
                  <a:srgbClr val="009FDB"/>
                </a:solidFill>
              </a:rPr>
              <a:t>API</a:t>
            </a:r>
          </a:p>
        </p:txBody>
      </p:sp>
      <p:sp>
        <p:nvSpPr>
          <p:cNvPr id="17" name="Can 16"/>
          <p:cNvSpPr/>
          <p:nvPr/>
        </p:nvSpPr>
        <p:spPr>
          <a:xfrm>
            <a:off x="6297180" y="4176755"/>
            <a:ext cx="358115" cy="579085"/>
          </a:xfrm>
          <a:prstGeom prst="can">
            <a:avLst/>
          </a:prstGeom>
          <a:ln/>
        </p:spPr>
        <p:style>
          <a:lnRef idx="2">
            <a:schemeClr val="dk1"/>
          </a:lnRef>
          <a:fillRef idx="1">
            <a:schemeClr val="lt1"/>
          </a:fillRef>
          <a:effectRef idx="0">
            <a:schemeClr val="dk1"/>
          </a:effectRef>
          <a:fontRef idx="minor">
            <a:schemeClr val="dk1"/>
          </a:fontRef>
        </p:style>
        <p:txBody>
          <a:bodyPr vert="vert270" lIns="0" tIns="0" rIns="0" bIns="0" rtlCol="0" anchor="ctr"/>
          <a:lstStyle/>
          <a:p>
            <a:pPr algn="ctr"/>
            <a:r>
              <a:rPr lang="en-US" sz="1400" dirty="0" smtClean="0"/>
              <a:t>cache</a:t>
            </a:r>
            <a:endParaRPr lang="en-US" sz="1400" dirty="0"/>
          </a:p>
        </p:txBody>
      </p:sp>
      <p:cxnSp>
        <p:nvCxnSpPr>
          <p:cNvPr id="22" name="Straight Arrow Connector 21"/>
          <p:cNvCxnSpPr>
            <a:stCxn id="7" idx="0"/>
            <a:endCxn id="14" idx="3"/>
          </p:cNvCxnSpPr>
          <p:nvPr/>
        </p:nvCxnSpPr>
        <p:spPr>
          <a:xfrm>
            <a:off x="4382090" y="4466983"/>
            <a:ext cx="971663" cy="1637"/>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0"/>
            <a:endCxn id="10" idx="3"/>
          </p:cNvCxnSpPr>
          <p:nvPr/>
        </p:nvCxnSpPr>
        <p:spPr>
          <a:xfrm>
            <a:off x="6877670" y="4461998"/>
            <a:ext cx="957405" cy="4983"/>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8" name="Oval 27" title="Section circle"/>
          <p:cNvSpPr/>
          <p:nvPr/>
        </p:nvSpPr>
        <p:spPr>
          <a:xfrm>
            <a:off x="1158240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4665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3522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1" name="Oval 30" title="Section circle"/>
          <p:cNvSpPr/>
          <p:nvPr/>
        </p:nvSpPr>
        <p:spPr>
          <a:xfrm>
            <a:off x="112379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12202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3" name="Oval 32" title="Section circle"/>
          <p:cNvSpPr/>
          <p:nvPr/>
        </p:nvSpPr>
        <p:spPr>
          <a:xfrm>
            <a:off x="1100772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089183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6" name="Rectangle 25"/>
          <p:cNvSpPr/>
          <p:nvPr/>
        </p:nvSpPr>
        <p:spPr>
          <a:xfrm>
            <a:off x="9364525" y="6154188"/>
            <a:ext cx="2008884"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 Patterns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7459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36</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20138996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17266433"/>
              </p:ext>
            </p:extLst>
          </p:nvPr>
        </p:nvGraphicFramePr>
        <p:xfrm>
          <a:off x="488897" y="2401461"/>
          <a:ext cx="11211106" cy="2661920"/>
        </p:xfrm>
        <a:graphic>
          <a:graphicData uri="http://schemas.openxmlformats.org/drawingml/2006/table">
            <a:tbl>
              <a:tblPr firstRow="1" bandRow="1">
                <a:tableStyleId>{5940675A-B579-460E-94D1-54222C63F5DA}</a:tableStyleId>
              </a:tblPr>
              <a:tblGrid>
                <a:gridCol w="9472517"/>
                <a:gridCol w="1738589"/>
              </a:tblGrid>
              <a:tr h="370840">
                <a:tc>
                  <a:txBody>
                    <a:bodyPr/>
                    <a:lstStyle/>
                    <a:p>
                      <a:pPr marL="231775" indent="-231775"/>
                      <a:r>
                        <a:rPr lang="en-US" dirty="0" smtClean="0"/>
                        <a:t>The presentation microService pattern adapts another microService to provide a specialized</a:t>
                      </a:r>
                      <a:r>
                        <a:rPr lang="en-US" baseline="0" dirty="0" smtClean="0"/>
                        <a:t> API.</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231775" indent="-231775" algn="l" defTabSz="457200" rtl="0" eaLnBrk="1" latinLnBrk="0" hangingPunct="1"/>
                      <a:r>
                        <a:rPr lang="en-US" sz="1800" kern="1200" dirty="0" smtClean="0">
                          <a:solidFill>
                            <a:schemeClr val="tx1"/>
                          </a:solidFill>
                          <a:latin typeface="+mn-lt"/>
                          <a:ea typeface="+mn-ea"/>
                          <a:cs typeface="+mn-cs"/>
                        </a:rPr>
                        <a:t>The integration microService provides a façade, adapter, or composition of multiple </a:t>
                      </a:r>
                      <a:r>
                        <a:rPr lang="en-US" sz="1800" kern="1200" dirty="0" err="1" smtClean="0">
                          <a:solidFill>
                            <a:schemeClr val="tx1"/>
                          </a:solidFill>
                          <a:latin typeface="+mn-lt"/>
                          <a:ea typeface="+mn-ea"/>
                          <a:cs typeface="+mn-cs"/>
                        </a:rPr>
                        <a:t>microServices</a:t>
                      </a:r>
                      <a:r>
                        <a:rPr lang="en-US" sz="1800" kern="1200" dirty="0" smtClean="0">
                          <a:solidFill>
                            <a:schemeClr val="tx1"/>
                          </a:solidFill>
                          <a:latin typeface="+mn-lt"/>
                          <a:ea typeface="+mn-ea"/>
                          <a:cs typeface="+mn-cs"/>
                        </a:rPr>
                        <a:t> to provide a specialized capability.</a:t>
                      </a:r>
                      <a:endParaRPr lang="en-US" sz="18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231775" indent="-231775" algn="l" defTabSz="457200" rtl="0" eaLnBrk="1" latinLnBrk="0" hangingPunct="1"/>
                      <a:r>
                        <a:rPr lang="en-US" sz="1800" kern="1200" dirty="0" smtClean="0">
                          <a:solidFill>
                            <a:schemeClr val="tx1"/>
                          </a:solidFill>
                          <a:latin typeface="+mn-lt"/>
                          <a:ea typeface="+mn-ea"/>
                          <a:cs typeface="+mn-cs"/>
                        </a:rPr>
                        <a:t>The Non-</a:t>
                      </a:r>
                      <a:r>
                        <a:rPr lang="en-US" sz="1800" kern="1200" dirty="0" err="1" smtClean="0">
                          <a:solidFill>
                            <a:schemeClr val="tx1"/>
                          </a:solidFill>
                          <a:latin typeface="+mn-lt"/>
                          <a:ea typeface="+mn-ea"/>
                          <a:cs typeface="+mn-cs"/>
                        </a:rPr>
                        <a:t>microService</a:t>
                      </a:r>
                      <a:r>
                        <a:rPr lang="en-US" sz="1800" kern="1200" dirty="0" smtClean="0">
                          <a:solidFill>
                            <a:schemeClr val="tx1"/>
                          </a:solidFill>
                          <a:latin typeface="+mn-lt"/>
                          <a:ea typeface="+mn-ea"/>
                          <a:cs typeface="+mn-cs"/>
                        </a:rPr>
                        <a:t> Integration pattern provides a means of adapting existing, non-microService based Legacy applications to the </a:t>
                      </a:r>
                      <a:r>
                        <a:rPr lang="en-US" sz="1800" kern="1200" dirty="0" err="1" smtClean="0">
                          <a:solidFill>
                            <a:schemeClr val="tx1"/>
                          </a:solidFill>
                          <a:latin typeface="+mn-lt"/>
                          <a:ea typeface="+mn-ea"/>
                          <a:cs typeface="+mn-cs"/>
                        </a:rPr>
                        <a:t>microService</a:t>
                      </a:r>
                      <a:r>
                        <a:rPr lang="en-US" sz="1800" kern="1200" dirty="0" smtClean="0">
                          <a:solidFill>
                            <a:schemeClr val="tx1"/>
                          </a:solidFill>
                          <a:latin typeface="+mn-lt"/>
                          <a:ea typeface="+mn-ea"/>
                          <a:cs typeface="+mn-cs"/>
                        </a:rPr>
                        <a:t> approach.</a:t>
                      </a:r>
                      <a:endParaRPr lang="en-US" sz="18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231775" indent="-231775" algn="l" defTabSz="457200" rtl="0" eaLnBrk="1" latinLnBrk="0" hangingPunct="1"/>
                      <a:r>
                        <a:rPr lang="en-US" sz="1800" kern="1200" dirty="0" smtClean="0">
                          <a:solidFill>
                            <a:schemeClr val="tx1"/>
                          </a:solidFill>
                          <a:latin typeface="+mn-lt"/>
                          <a:ea typeface="+mn-ea"/>
                          <a:cs typeface="+mn-cs"/>
                        </a:rPr>
                        <a:t>The System of Record </a:t>
                      </a:r>
                      <a:r>
                        <a:rPr lang="en-US" sz="1800" kern="1200" dirty="0" err="1" smtClean="0">
                          <a:solidFill>
                            <a:schemeClr val="tx1"/>
                          </a:solidFill>
                          <a:latin typeface="+mn-lt"/>
                          <a:ea typeface="+mn-ea"/>
                          <a:cs typeface="+mn-cs"/>
                        </a:rPr>
                        <a:t>microService</a:t>
                      </a:r>
                      <a:r>
                        <a:rPr lang="en-US" sz="1800" kern="1200" dirty="0" smtClean="0">
                          <a:solidFill>
                            <a:schemeClr val="tx1"/>
                          </a:solidFill>
                          <a:latin typeface="+mn-lt"/>
                          <a:ea typeface="+mn-ea"/>
                          <a:cs typeface="+mn-cs"/>
                        </a:rPr>
                        <a:t> pattern is used to interface with Legacy system of record applications.</a:t>
                      </a:r>
                      <a:endParaRPr lang="en-US" sz="18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231775" indent="-231775" algn="l" defTabSz="457200" rtl="0" eaLnBrk="1" latinLnBrk="0" hangingPunct="1"/>
                      <a:r>
                        <a:rPr lang="en-US" sz="1800" kern="1200" dirty="0" smtClean="0">
                          <a:solidFill>
                            <a:schemeClr val="tx1"/>
                          </a:solidFill>
                          <a:latin typeface="+mn-lt"/>
                          <a:ea typeface="+mn-ea"/>
                          <a:cs typeface="+mn-cs"/>
                        </a:rPr>
                        <a:t>The cache microService pattern provides a means to cache data close to where it is needed.</a:t>
                      </a:r>
                      <a:endParaRPr lang="en-US" sz="18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209604" y="1566440"/>
            <a:ext cx="4302366" cy="461665"/>
          </a:xfrm>
          <a:prstGeom prst="rect">
            <a:avLst/>
          </a:prstGeom>
          <a:noFill/>
        </p:spPr>
        <p:txBody>
          <a:bodyPr wrap="squar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 Patterns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5" name="TextBox 4"/>
          <p:cNvSpPr txBox="1"/>
          <p:nvPr/>
        </p:nvSpPr>
        <p:spPr>
          <a:xfrm rot="20708730">
            <a:off x="9535084" y="792175"/>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429952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smtClean="0">
                <a:solidFill>
                  <a:srgbClr val="959595"/>
                </a:solidFill>
              </a:rPr>
              <a:t>Purpose of the MicroServices Catalog</a:t>
            </a:r>
            <a:endParaRPr lang="en-US" dirty="0">
              <a:solidFill>
                <a:srgbClr val="959595"/>
              </a:solidFill>
            </a:endParaRPr>
          </a:p>
          <a:p>
            <a:r>
              <a:rPr lang="en-US" dirty="0" smtClean="0">
                <a:solidFill>
                  <a:srgbClr val="959595"/>
                </a:solidFill>
              </a:rPr>
              <a:t>MicroService Maturity Model</a:t>
            </a:r>
            <a:endParaRPr lang="en-US" dirty="0">
              <a:solidFill>
                <a:srgbClr val="959595"/>
              </a:solidFill>
            </a:endParaRPr>
          </a:p>
          <a:p>
            <a:r>
              <a:rPr lang="en-US" dirty="0" smtClean="0">
                <a:solidFill>
                  <a:srgbClr val="959595"/>
                </a:solidFill>
              </a:rPr>
              <a:t>Developing </a:t>
            </a:r>
            <a:r>
              <a:rPr lang="en-US" dirty="0">
                <a:solidFill>
                  <a:srgbClr val="959595"/>
                </a:solidFill>
              </a:rPr>
              <a:t>Applications</a:t>
            </a:r>
          </a:p>
          <a:p>
            <a:r>
              <a:rPr lang="en-US" dirty="0" smtClean="0">
                <a:solidFill>
                  <a:srgbClr val="959595"/>
                </a:solidFill>
              </a:rPr>
              <a:t>MicroService Patterns</a:t>
            </a:r>
          </a:p>
          <a:p>
            <a:r>
              <a:rPr lang="en-US" sz="2800" b="1" i="1" u="sng" dirty="0" smtClean="0"/>
              <a:t>Defining </a:t>
            </a:r>
            <a:r>
              <a:rPr lang="en-US" sz="2800" b="1" i="1" u="sng" dirty="0"/>
              <a:t>a New </a:t>
            </a:r>
            <a:r>
              <a:rPr lang="en-US" sz="2800" b="1" i="1" u="sng" dirty="0" smtClean="0"/>
              <a:t>MicroService</a:t>
            </a:r>
            <a:endParaRPr lang="en-US" sz="2800" b="1" i="1"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pic>
        <p:nvPicPr>
          <p:cNvPr id="18436" name="Picture 4" descr="https://cdn2.webdamdb.com/1280_XQG0tEHxKbAn.jpg?14890152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107" y="1916636"/>
            <a:ext cx="3583024" cy="239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636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39</a:t>
            </a:fld>
            <a:r>
              <a:rPr lang="en-US" smtClean="0"/>
              <a:t> </a:t>
            </a:r>
            <a:endParaRPr lang="en-US" dirty="0"/>
          </a:p>
        </p:txBody>
      </p:sp>
      <p:sp>
        <p:nvSpPr>
          <p:cNvPr id="4" name="Title 3"/>
          <p:cNvSpPr>
            <a:spLocks noGrp="1"/>
          </p:cNvSpPr>
          <p:nvPr>
            <p:ph type="title"/>
          </p:nvPr>
        </p:nvSpPr>
        <p:spPr/>
        <p:txBody>
          <a:bodyPr/>
          <a:lstStyle/>
          <a:p>
            <a:r>
              <a:rPr lang="en-US" dirty="0" smtClean="0"/>
              <a:t>Determining to use, extend, or create a microService</a:t>
            </a:r>
            <a:endParaRPr lang="en-US" dirty="0"/>
          </a:p>
        </p:txBody>
      </p:sp>
      <p:sp>
        <p:nvSpPr>
          <p:cNvPr id="5" name="Rounded Rectangle 4"/>
          <p:cNvSpPr/>
          <p:nvPr/>
        </p:nvSpPr>
        <p:spPr>
          <a:xfrm>
            <a:off x="942874" y="2806401"/>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Check the microService Catalog for an existing microService</a:t>
            </a:r>
            <a:endParaRPr lang="en-US" sz="1400" dirty="0"/>
          </a:p>
        </p:txBody>
      </p:sp>
      <p:sp>
        <p:nvSpPr>
          <p:cNvPr id="10" name="Rounded Rectangle 9"/>
          <p:cNvSpPr/>
          <p:nvPr/>
        </p:nvSpPr>
        <p:spPr>
          <a:xfrm>
            <a:off x="3700661" y="912633"/>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Check if operations are available that provide the needed behavior</a:t>
            </a:r>
            <a:endParaRPr lang="en-US" sz="1400" dirty="0"/>
          </a:p>
        </p:txBody>
      </p:sp>
      <p:sp>
        <p:nvSpPr>
          <p:cNvPr id="11" name="Rounded Rectangle 10"/>
          <p:cNvSpPr/>
          <p:nvPr/>
        </p:nvSpPr>
        <p:spPr>
          <a:xfrm>
            <a:off x="3700661" y="4700169"/>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Register a new microService in the catalog in initial state</a:t>
            </a:r>
            <a:endParaRPr lang="en-US" sz="1400" dirty="0"/>
          </a:p>
        </p:txBody>
      </p:sp>
      <p:cxnSp>
        <p:nvCxnSpPr>
          <p:cNvPr id="13" name="Elbow Connector 12"/>
          <p:cNvCxnSpPr>
            <a:stCxn id="5" idx="0"/>
            <a:endCxn id="10" idx="1"/>
          </p:cNvCxnSpPr>
          <p:nvPr/>
        </p:nvCxnSpPr>
        <p:spPr>
          <a:xfrm rot="5400000" flipH="1" flipV="1">
            <a:off x="2174983" y="1280724"/>
            <a:ext cx="1207968" cy="1843387"/>
          </a:xfrm>
          <a:prstGeom prst="bentConnector2">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5" idx="2"/>
            <a:endCxn id="11" idx="1"/>
          </p:cNvCxnSpPr>
          <p:nvPr/>
        </p:nvCxnSpPr>
        <p:spPr>
          <a:xfrm rot="16200000" flipH="1">
            <a:off x="2174983" y="3860291"/>
            <a:ext cx="1207968" cy="1843387"/>
          </a:xfrm>
          <a:prstGeom prst="bentConnector2">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99465" y="1256053"/>
            <a:ext cx="730585" cy="215444"/>
          </a:xfrm>
          <a:prstGeom prst="rect">
            <a:avLst/>
          </a:prstGeom>
          <a:noFill/>
          <a:ln>
            <a:noFill/>
          </a:ln>
        </p:spPr>
        <p:txBody>
          <a:bodyPr wrap="none" lIns="0" tIns="0" rIns="0" bIns="0" rtlCol="0">
            <a:spAutoFit/>
          </a:bodyPr>
          <a:lstStyle/>
          <a:p>
            <a:r>
              <a:rPr lang="en-US" sz="1400" dirty="0" smtClean="0">
                <a:solidFill>
                  <a:schemeClr val="tx2"/>
                </a:solidFill>
              </a:rPr>
              <a:t>[</a:t>
            </a:r>
            <a:r>
              <a:rPr lang="en-US" sz="1400" dirty="0" err="1" smtClean="0">
                <a:solidFill>
                  <a:schemeClr val="tx2"/>
                </a:solidFill>
              </a:rPr>
              <a:t>msExists</a:t>
            </a:r>
            <a:r>
              <a:rPr lang="en-US" sz="1400" dirty="0" smtClean="0">
                <a:solidFill>
                  <a:schemeClr val="tx2"/>
                </a:solidFill>
              </a:rPr>
              <a:t>]</a:t>
            </a:r>
          </a:p>
        </p:txBody>
      </p:sp>
      <p:sp>
        <p:nvSpPr>
          <p:cNvPr id="19" name="TextBox 18"/>
          <p:cNvSpPr txBox="1"/>
          <p:nvPr/>
        </p:nvSpPr>
        <p:spPr>
          <a:xfrm>
            <a:off x="2199465" y="5071190"/>
            <a:ext cx="881267" cy="215444"/>
          </a:xfrm>
          <a:prstGeom prst="rect">
            <a:avLst/>
          </a:prstGeom>
          <a:noFill/>
          <a:ln>
            <a:noFill/>
          </a:ln>
        </p:spPr>
        <p:txBody>
          <a:bodyPr wrap="none" lIns="0" tIns="0" rIns="0" bIns="0" rtlCol="0">
            <a:spAutoFit/>
          </a:bodyPr>
          <a:lstStyle/>
          <a:p>
            <a:r>
              <a:rPr lang="en-US" sz="1400" dirty="0" smtClean="0">
                <a:solidFill>
                  <a:schemeClr val="tx2"/>
                </a:solidFill>
              </a:rPr>
              <a:t>[None Exist]</a:t>
            </a:r>
          </a:p>
        </p:txBody>
      </p:sp>
      <p:sp>
        <p:nvSpPr>
          <p:cNvPr id="31" name="Rounded Rectangle 30"/>
          <p:cNvSpPr/>
          <p:nvPr/>
        </p:nvSpPr>
        <p:spPr>
          <a:xfrm>
            <a:off x="3700661" y="2806401"/>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Is the behavior needed consistent with the bounded context for the microService?</a:t>
            </a:r>
            <a:endParaRPr lang="en-US" sz="1400" dirty="0"/>
          </a:p>
        </p:txBody>
      </p:sp>
      <p:sp>
        <p:nvSpPr>
          <p:cNvPr id="36" name="TextBox 35"/>
          <p:cNvSpPr txBox="1"/>
          <p:nvPr/>
        </p:nvSpPr>
        <p:spPr>
          <a:xfrm>
            <a:off x="4769971" y="2318548"/>
            <a:ext cx="1797480" cy="215444"/>
          </a:xfrm>
          <a:prstGeom prst="rect">
            <a:avLst/>
          </a:prstGeom>
          <a:noFill/>
          <a:ln>
            <a:noFill/>
          </a:ln>
        </p:spPr>
        <p:txBody>
          <a:bodyPr wrap="none" lIns="0" tIns="0" rIns="0" bIns="0" rtlCol="0">
            <a:spAutoFit/>
          </a:bodyPr>
          <a:lstStyle/>
          <a:p>
            <a:r>
              <a:rPr lang="en-US" sz="1400" dirty="0" smtClean="0">
                <a:solidFill>
                  <a:schemeClr val="tx2"/>
                </a:solidFill>
              </a:rPr>
              <a:t>[No Suitable Operations]</a:t>
            </a:r>
          </a:p>
        </p:txBody>
      </p:sp>
      <p:sp>
        <p:nvSpPr>
          <p:cNvPr id="43" name="Rounded Rectangle 42"/>
          <p:cNvSpPr/>
          <p:nvPr/>
        </p:nvSpPr>
        <p:spPr>
          <a:xfrm>
            <a:off x="6458447" y="4700169"/>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Perform Domain-Driven Design to identify or extend the bounded context and </a:t>
            </a:r>
            <a:r>
              <a:rPr lang="en-US" sz="1400" dirty="0" err="1" smtClean="0"/>
              <a:t>mS</a:t>
            </a:r>
            <a:r>
              <a:rPr lang="en-US" sz="1400" dirty="0" smtClean="0"/>
              <a:t> implementation</a:t>
            </a:r>
            <a:endParaRPr lang="en-US" sz="1400" dirty="0"/>
          </a:p>
        </p:txBody>
      </p:sp>
      <p:cxnSp>
        <p:nvCxnSpPr>
          <p:cNvPr id="45" name="Straight Arrow Connector 44"/>
          <p:cNvCxnSpPr>
            <a:stCxn id="11" idx="3"/>
            <a:endCxn id="43" idx="1"/>
          </p:cNvCxnSpPr>
          <p:nvPr/>
        </p:nvCxnSpPr>
        <p:spPr>
          <a:xfrm>
            <a:off x="5529461" y="5385969"/>
            <a:ext cx="928986"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344173" y="3357993"/>
            <a:ext cx="268416" cy="268416"/>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cxnSp>
        <p:nvCxnSpPr>
          <p:cNvPr id="60" name="Straight Arrow Connector 59"/>
          <p:cNvCxnSpPr>
            <a:stCxn id="58" idx="6"/>
            <a:endCxn id="5" idx="1"/>
          </p:cNvCxnSpPr>
          <p:nvPr/>
        </p:nvCxnSpPr>
        <p:spPr>
          <a:xfrm>
            <a:off x="612589" y="3492201"/>
            <a:ext cx="330285"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757108" y="4334941"/>
            <a:ext cx="994824" cy="215444"/>
          </a:xfrm>
          <a:prstGeom prst="rect">
            <a:avLst/>
          </a:prstGeom>
          <a:noFill/>
          <a:ln>
            <a:noFill/>
          </a:ln>
        </p:spPr>
        <p:txBody>
          <a:bodyPr wrap="none" lIns="0" tIns="0" rIns="0" bIns="0" rtlCol="0">
            <a:spAutoFit/>
          </a:bodyPr>
          <a:lstStyle/>
          <a:p>
            <a:r>
              <a:rPr lang="en-US" sz="1400" dirty="0" smtClean="0">
                <a:solidFill>
                  <a:schemeClr val="tx2"/>
                </a:solidFill>
              </a:rPr>
              <a:t>[Inconsistent]</a:t>
            </a:r>
          </a:p>
        </p:txBody>
      </p:sp>
      <p:sp>
        <p:nvSpPr>
          <p:cNvPr id="66" name="Rounded Rectangle 65"/>
          <p:cNvSpPr/>
          <p:nvPr/>
        </p:nvSpPr>
        <p:spPr>
          <a:xfrm>
            <a:off x="6458448" y="2806401"/>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Design and develop the needed behavior within the existing bounded context</a:t>
            </a:r>
            <a:endParaRPr lang="en-US" sz="1400" dirty="0"/>
          </a:p>
        </p:txBody>
      </p:sp>
      <p:cxnSp>
        <p:nvCxnSpPr>
          <p:cNvPr id="69" name="Straight Arrow Connector 68"/>
          <p:cNvCxnSpPr>
            <a:stCxn id="10" idx="2"/>
            <a:endCxn id="31" idx="0"/>
          </p:cNvCxnSpPr>
          <p:nvPr/>
        </p:nvCxnSpPr>
        <p:spPr>
          <a:xfrm>
            <a:off x="4615061" y="2284233"/>
            <a:ext cx="0" cy="522168"/>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31" idx="2"/>
            <a:endCxn id="11" idx="0"/>
          </p:cNvCxnSpPr>
          <p:nvPr/>
        </p:nvCxnSpPr>
        <p:spPr>
          <a:xfrm>
            <a:off x="4615061" y="4178001"/>
            <a:ext cx="0" cy="522168"/>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31" idx="3"/>
            <a:endCxn id="66" idx="1"/>
          </p:cNvCxnSpPr>
          <p:nvPr/>
        </p:nvCxnSpPr>
        <p:spPr>
          <a:xfrm>
            <a:off x="5529461" y="3492201"/>
            <a:ext cx="928987"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81" name="Rounded Rectangle 80"/>
          <p:cNvSpPr/>
          <p:nvPr/>
        </p:nvSpPr>
        <p:spPr>
          <a:xfrm>
            <a:off x="9216235" y="2806401"/>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Access and use the microService</a:t>
            </a:r>
            <a:endParaRPr lang="en-US" sz="1400" dirty="0"/>
          </a:p>
        </p:txBody>
      </p:sp>
      <p:cxnSp>
        <p:nvCxnSpPr>
          <p:cNvPr id="82" name="Straight Arrow Connector 81"/>
          <p:cNvCxnSpPr>
            <a:stCxn id="66" idx="3"/>
            <a:endCxn id="81" idx="1"/>
          </p:cNvCxnSpPr>
          <p:nvPr/>
        </p:nvCxnSpPr>
        <p:spPr>
          <a:xfrm>
            <a:off x="8287248" y="3492201"/>
            <a:ext cx="928987"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Elbow Connector 85"/>
          <p:cNvCxnSpPr>
            <a:stCxn id="10" idx="3"/>
            <a:endCxn id="81" idx="0"/>
          </p:cNvCxnSpPr>
          <p:nvPr/>
        </p:nvCxnSpPr>
        <p:spPr>
          <a:xfrm>
            <a:off x="5529461" y="1598433"/>
            <a:ext cx="4601174" cy="1207968"/>
          </a:xfrm>
          <a:prstGeom prst="bentConnector2">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5867481" y="1277979"/>
            <a:ext cx="1532984" cy="215444"/>
          </a:xfrm>
          <a:prstGeom prst="rect">
            <a:avLst/>
          </a:prstGeom>
          <a:noFill/>
          <a:ln>
            <a:noFill/>
          </a:ln>
        </p:spPr>
        <p:txBody>
          <a:bodyPr wrap="none" lIns="0" tIns="0" rIns="0" bIns="0" rtlCol="0">
            <a:spAutoFit/>
          </a:bodyPr>
          <a:lstStyle/>
          <a:p>
            <a:r>
              <a:rPr lang="en-US" sz="1400" dirty="0" smtClean="0">
                <a:solidFill>
                  <a:schemeClr val="tx2"/>
                </a:solidFill>
              </a:rPr>
              <a:t>[Suitable Operations]</a:t>
            </a:r>
          </a:p>
        </p:txBody>
      </p:sp>
      <p:sp>
        <p:nvSpPr>
          <p:cNvPr id="90" name="TextBox 89"/>
          <p:cNvSpPr txBox="1"/>
          <p:nvPr/>
        </p:nvSpPr>
        <p:spPr>
          <a:xfrm>
            <a:off x="5555116" y="3182730"/>
            <a:ext cx="877676" cy="215444"/>
          </a:xfrm>
          <a:prstGeom prst="rect">
            <a:avLst/>
          </a:prstGeom>
          <a:noFill/>
          <a:ln>
            <a:noFill/>
          </a:ln>
        </p:spPr>
        <p:txBody>
          <a:bodyPr wrap="none" lIns="0" tIns="0" rIns="0" bIns="0" rtlCol="0">
            <a:spAutoFit/>
          </a:bodyPr>
          <a:lstStyle/>
          <a:p>
            <a:r>
              <a:rPr lang="en-US" sz="1400" dirty="0" smtClean="0">
                <a:solidFill>
                  <a:schemeClr val="tx2"/>
                </a:solidFill>
              </a:rPr>
              <a:t>[Consistent]</a:t>
            </a:r>
          </a:p>
        </p:txBody>
      </p:sp>
      <p:cxnSp>
        <p:nvCxnSpPr>
          <p:cNvPr id="91" name="Elbow Connector 90"/>
          <p:cNvCxnSpPr>
            <a:stCxn id="43" idx="3"/>
            <a:endCxn id="81" idx="2"/>
          </p:cNvCxnSpPr>
          <p:nvPr/>
        </p:nvCxnSpPr>
        <p:spPr>
          <a:xfrm flipV="1">
            <a:off x="8287247" y="4178001"/>
            <a:ext cx="1843388" cy="1207968"/>
          </a:xfrm>
          <a:prstGeom prst="bentConnector2">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11431587" y="3357993"/>
            <a:ext cx="268416" cy="268416"/>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0" name="Oval 99"/>
          <p:cNvSpPr/>
          <p:nvPr/>
        </p:nvSpPr>
        <p:spPr>
          <a:xfrm>
            <a:off x="11490947" y="3418521"/>
            <a:ext cx="154133" cy="144841"/>
          </a:xfrm>
          <a:prstGeom prst="ellipse">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cxnSp>
        <p:nvCxnSpPr>
          <p:cNvPr id="101" name="Straight Arrow Connector 100"/>
          <p:cNvCxnSpPr>
            <a:stCxn id="81" idx="3"/>
            <a:endCxn id="99" idx="2"/>
          </p:cNvCxnSpPr>
          <p:nvPr/>
        </p:nvCxnSpPr>
        <p:spPr>
          <a:xfrm>
            <a:off x="11045035" y="3492201"/>
            <a:ext cx="386552"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Oval 31" title="Section circle"/>
          <p:cNvSpPr/>
          <p:nvPr/>
        </p:nvSpPr>
        <p:spPr>
          <a:xfrm>
            <a:off x="115951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4792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13649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11250612"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7" name="Rectangle 36"/>
          <p:cNvSpPr/>
          <p:nvPr/>
        </p:nvSpPr>
        <p:spPr>
          <a:xfrm>
            <a:off x="8790073" y="6154188"/>
            <a:ext cx="2583336"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Defining a New MicroService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33737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a:t>
            </a:fld>
            <a:r>
              <a:rPr lang="en-US" smtClean="0"/>
              <a:t> </a:t>
            </a:r>
            <a:endParaRPr lang="en-US" dirty="0"/>
          </a:p>
        </p:txBody>
      </p:sp>
      <p:sp>
        <p:nvSpPr>
          <p:cNvPr id="5" name="Title 4"/>
          <p:cNvSpPr>
            <a:spLocks noGrp="1"/>
          </p:cNvSpPr>
          <p:nvPr>
            <p:ph type="title"/>
          </p:nvPr>
        </p:nvSpPr>
        <p:spPr/>
        <p:txBody>
          <a:bodyPr/>
          <a:lstStyle/>
          <a:p>
            <a:r>
              <a:rPr lang="en-US" dirty="0" smtClean="0"/>
              <a:t>Before You Start</a:t>
            </a:r>
            <a:endParaRPr lang="en-US" dirty="0"/>
          </a:p>
        </p:txBody>
      </p:sp>
      <p:sp>
        <p:nvSpPr>
          <p:cNvPr id="3" name="Rectangle 2"/>
          <p:cNvSpPr/>
          <p:nvPr/>
        </p:nvSpPr>
        <p:spPr>
          <a:xfrm>
            <a:off x="1921535" y="2072329"/>
            <a:ext cx="8303089" cy="2537716"/>
          </a:xfrm>
          <a:prstGeom prst="rect">
            <a:avLst/>
          </a:prstGeom>
          <a:noFill/>
          <a:ln w="28575">
            <a:solidFill>
              <a:srgbClr val="009FDB"/>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 name="TextBox 3"/>
          <p:cNvSpPr txBox="1"/>
          <p:nvPr/>
        </p:nvSpPr>
        <p:spPr>
          <a:xfrm>
            <a:off x="2778783" y="2175070"/>
            <a:ext cx="6488629" cy="2415925"/>
          </a:xfrm>
          <a:prstGeom prst="rect">
            <a:avLst/>
          </a:prstGeom>
          <a:noFill/>
          <a:ln>
            <a:noFill/>
          </a:ln>
        </p:spPr>
        <p:txBody>
          <a:bodyPr wrap="square" lIns="0" tIns="0" rIns="0" bIns="0" rtlCol="0">
            <a:noAutofit/>
          </a:bodyPr>
          <a:lstStyle/>
          <a:p>
            <a:pPr>
              <a:lnSpc>
                <a:spcPct val="120000"/>
              </a:lnSpc>
            </a:pPr>
            <a:r>
              <a:rPr lang="en-US" sz="2000" dirty="0">
                <a:solidFill>
                  <a:schemeClr val="tx2"/>
                </a:solidFill>
              </a:rPr>
              <a:t>You’ll need to see both the slide and the </a:t>
            </a:r>
            <a:r>
              <a:rPr lang="en-US" sz="2000" dirty="0" smtClean="0">
                <a:solidFill>
                  <a:schemeClr val="tx2"/>
                </a:solidFill>
              </a:rPr>
              <a:t>notes </a:t>
            </a:r>
            <a:r>
              <a:rPr lang="en-US" sz="2000" dirty="0">
                <a:solidFill>
                  <a:schemeClr val="tx2"/>
                </a:solidFill>
              </a:rPr>
              <a:t>section below.  If you don’t see the notes section, click on “</a:t>
            </a:r>
            <a:r>
              <a:rPr lang="en-US" sz="2000" dirty="0" smtClean="0">
                <a:solidFill>
                  <a:schemeClr val="tx2"/>
                </a:solidFill>
              </a:rPr>
              <a:t>Notes Page” </a:t>
            </a:r>
            <a:r>
              <a:rPr lang="en-US" sz="2000" dirty="0">
                <a:solidFill>
                  <a:schemeClr val="tx2"/>
                </a:solidFill>
              </a:rPr>
              <a:t>within the </a:t>
            </a:r>
            <a:r>
              <a:rPr lang="en-US" sz="2000" dirty="0" smtClean="0">
                <a:solidFill>
                  <a:schemeClr val="tx2"/>
                </a:solidFill>
              </a:rPr>
              <a:t>“View” tab.  If viewing the presentation as a slide show, you may also see the notes on the presenters page.  </a:t>
            </a:r>
          </a:p>
          <a:p>
            <a:pPr>
              <a:lnSpc>
                <a:spcPct val="120000"/>
              </a:lnSpc>
            </a:pPr>
            <a:endParaRPr lang="en-US" sz="2000" dirty="0">
              <a:solidFill>
                <a:schemeClr val="tx2"/>
              </a:solidFill>
            </a:endParaRPr>
          </a:p>
          <a:p>
            <a:pPr>
              <a:lnSpc>
                <a:spcPct val="120000"/>
              </a:lnSpc>
            </a:pPr>
            <a:r>
              <a:rPr lang="en-US" sz="2000" dirty="0" smtClean="0">
                <a:solidFill>
                  <a:schemeClr val="tx2"/>
                </a:solidFill>
              </a:rPr>
              <a:t>Notes are not visible using the PowerPoint Viewer.</a:t>
            </a:r>
            <a:endParaRPr lang="en-US" sz="2000" dirty="0">
              <a:solidFill>
                <a:schemeClr val="tx2"/>
              </a:solidFill>
            </a:endParaRPr>
          </a:p>
          <a:p>
            <a:pPr algn="ctr">
              <a:lnSpc>
                <a:spcPct val="120000"/>
              </a:lnSpc>
            </a:pPr>
            <a:endParaRPr lang="en-US" sz="2000" dirty="0">
              <a:solidFill>
                <a:schemeClr val="tx2"/>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1534" y="2175070"/>
            <a:ext cx="914400" cy="9144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38475" y="3690935"/>
            <a:ext cx="900060" cy="900060"/>
          </a:xfrm>
          <a:prstGeom prst="rect">
            <a:avLst/>
          </a:prstGeom>
        </p:spPr>
      </p:pic>
    </p:spTree>
    <p:extLst>
      <p:ext uri="{BB962C8B-B14F-4D97-AF65-F5344CB8AC3E}">
        <p14:creationId xmlns:p14="http://schemas.microsoft.com/office/powerpoint/2010/main" val="1361135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40</a:t>
            </a:fld>
            <a:r>
              <a:rPr lang="en-US" smtClean="0"/>
              <a:t> </a:t>
            </a:r>
            <a:endParaRPr lang="en-US" dirty="0"/>
          </a:p>
        </p:txBody>
      </p:sp>
      <p:sp>
        <p:nvSpPr>
          <p:cNvPr id="4" name="Title 3"/>
          <p:cNvSpPr>
            <a:spLocks noGrp="1"/>
          </p:cNvSpPr>
          <p:nvPr>
            <p:ph type="title"/>
          </p:nvPr>
        </p:nvSpPr>
        <p:spPr/>
        <p:txBody>
          <a:bodyPr/>
          <a:lstStyle/>
          <a:p>
            <a:r>
              <a:rPr lang="en-US" dirty="0" smtClean="0"/>
              <a:t>Determining to Use an existing microService</a:t>
            </a:r>
            <a:endParaRPr lang="en-US" dirty="0"/>
          </a:p>
        </p:txBody>
      </p:sp>
      <p:sp>
        <p:nvSpPr>
          <p:cNvPr id="5" name="Rounded Rectangle 4"/>
          <p:cNvSpPr/>
          <p:nvPr/>
        </p:nvSpPr>
        <p:spPr>
          <a:xfrm>
            <a:off x="942874" y="2806401"/>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Check the microService Catalog for an existing microService</a:t>
            </a:r>
            <a:endParaRPr lang="en-US" sz="1400" dirty="0"/>
          </a:p>
        </p:txBody>
      </p:sp>
      <p:sp>
        <p:nvSpPr>
          <p:cNvPr id="10" name="Rounded Rectangle 9"/>
          <p:cNvSpPr/>
          <p:nvPr/>
        </p:nvSpPr>
        <p:spPr>
          <a:xfrm>
            <a:off x="3700661" y="912633"/>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Check if operations are available that provide the needed behavior</a:t>
            </a:r>
            <a:endParaRPr lang="en-US" sz="1400" dirty="0"/>
          </a:p>
        </p:txBody>
      </p:sp>
      <p:sp>
        <p:nvSpPr>
          <p:cNvPr id="11" name="Rounded Rectangle 10"/>
          <p:cNvSpPr/>
          <p:nvPr/>
        </p:nvSpPr>
        <p:spPr>
          <a:xfrm>
            <a:off x="3700661" y="4700169"/>
            <a:ext cx="1828800" cy="1371600"/>
          </a:xfrm>
          <a:prstGeom prst="roundRect">
            <a:avLst/>
          </a:prstGeom>
          <a:ln/>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en-US" sz="1400" dirty="0" smtClean="0"/>
              <a:t>Register a new microService in the catalog in initial state</a:t>
            </a:r>
            <a:endParaRPr lang="en-US" sz="1400" dirty="0"/>
          </a:p>
        </p:txBody>
      </p:sp>
      <p:cxnSp>
        <p:nvCxnSpPr>
          <p:cNvPr id="13" name="Elbow Connector 12"/>
          <p:cNvCxnSpPr>
            <a:stCxn id="5" idx="0"/>
            <a:endCxn id="10" idx="1"/>
          </p:cNvCxnSpPr>
          <p:nvPr/>
        </p:nvCxnSpPr>
        <p:spPr>
          <a:xfrm rot="5400000" flipH="1" flipV="1">
            <a:off x="2174983" y="1280724"/>
            <a:ext cx="1207968" cy="1843387"/>
          </a:xfrm>
          <a:prstGeom prst="bentConnector2">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5" idx="2"/>
            <a:endCxn id="11" idx="1"/>
          </p:cNvCxnSpPr>
          <p:nvPr/>
        </p:nvCxnSpPr>
        <p:spPr>
          <a:xfrm rot="16200000" flipH="1">
            <a:off x="2174983" y="3860291"/>
            <a:ext cx="1207968" cy="1843387"/>
          </a:xfrm>
          <a:prstGeom prst="bentConnector2">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99465" y="1256053"/>
            <a:ext cx="730585" cy="215444"/>
          </a:xfrm>
          <a:prstGeom prst="rect">
            <a:avLst/>
          </a:prstGeom>
          <a:noFill/>
          <a:ln>
            <a:noFill/>
          </a:ln>
        </p:spPr>
        <p:txBody>
          <a:bodyPr wrap="none" lIns="0" tIns="0" rIns="0" bIns="0" rtlCol="0">
            <a:spAutoFit/>
          </a:bodyPr>
          <a:lstStyle/>
          <a:p>
            <a:r>
              <a:rPr lang="en-US" sz="1400" dirty="0" smtClean="0">
                <a:solidFill>
                  <a:schemeClr val="tx2"/>
                </a:solidFill>
              </a:rPr>
              <a:t>[</a:t>
            </a:r>
            <a:r>
              <a:rPr lang="en-US" sz="1400" dirty="0" err="1" smtClean="0">
                <a:solidFill>
                  <a:schemeClr val="tx2"/>
                </a:solidFill>
              </a:rPr>
              <a:t>msExists</a:t>
            </a:r>
            <a:r>
              <a:rPr lang="en-US" sz="1400" dirty="0" smtClean="0">
                <a:solidFill>
                  <a:schemeClr val="tx2"/>
                </a:solidFill>
              </a:rPr>
              <a:t>]</a:t>
            </a:r>
          </a:p>
        </p:txBody>
      </p:sp>
      <p:sp>
        <p:nvSpPr>
          <p:cNvPr id="19" name="TextBox 18"/>
          <p:cNvSpPr txBox="1"/>
          <p:nvPr/>
        </p:nvSpPr>
        <p:spPr>
          <a:xfrm>
            <a:off x="2199465" y="5071190"/>
            <a:ext cx="881267" cy="215444"/>
          </a:xfrm>
          <a:prstGeom prst="rect">
            <a:avLst/>
          </a:prstGeom>
          <a:noFill/>
          <a:ln>
            <a:noFill/>
          </a:ln>
        </p:spPr>
        <p:txBody>
          <a:bodyPr wrap="none" lIns="0" tIns="0" rIns="0" bIns="0" rtlCol="0">
            <a:spAutoFit/>
          </a:bodyPr>
          <a:lstStyle/>
          <a:p>
            <a:r>
              <a:rPr lang="en-US" sz="1400" dirty="0" smtClean="0">
                <a:solidFill>
                  <a:schemeClr val="tx2"/>
                </a:solidFill>
              </a:rPr>
              <a:t>[None Exist]</a:t>
            </a:r>
          </a:p>
        </p:txBody>
      </p:sp>
      <p:sp>
        <p:nvSpPr>
          <p:cNvPr id="31" name="Rounded Rectangle 30"/>
          <p:cNvSpPr/>
          <p:nvPr/>
        </p:nvSpPr>
        <p:spPr>
          <a:xfrm>
            <a:off x="3700661" y="2806401"/>
            <a:ext cx="1828800" cy="1371600"/>
          </a:xfrm>
          <a:prstGeom prst="roundRect">
            <a:avLst/>
          </a:prstGeom>
          <a:ln/>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en-US" sz="1400" dirty="0" smtClean="0"/>
              <a:t>Is the behavior needed consistent with the bounded context for the microService?</a:t>
            </a:r>
            <a:endParaRPr lang="en-US" sz="1400" dirty="0"/>
          </a:p>
        </p:txBody>
      </p:sp>
      <p:sp>
        <p:nvSpPr>
          <p:cNvPr id="36" name="TextBox 35"/>
          <p:cNvSpPr txBox="1"/>
          <p:nvPr/>
        </p:nvSpPr>
        <p:spPr>
          <a:xfrm>
            <a:off x="4769971" y="2318548"/>
            <a:ext cx="1797480" cy="215444"/>
          </a:xfrm>
          <a:prstGeom prst="rect">
            <a:avLst/>
          </a:prstGeom>
          <a:noFill/>
          <a:ln>
            <a:noFill/>
          </a:ln>
        </p:spPr>
        <p:txBody>
          <a:bodyPr wrap="none" lIns="0" tIns="0" rIns="0" bIns="0" rtlCol="0">
            <a:spAutoFit/>
          </a:bodyPr>
          <a:lstStyle/>
          <a:p>
            <a:r>
              <a:rPr lang="en-US" sz="1400" dirty="0" smtClean="0">
                <a:solidFill>
                  <a:schemeClr val="tx2"/>
                </a:solidFill>
              </a:rPr>
              <a:t>[No Suitable Operations]</a:t>
            </a:r>
          </a:p>
        </p:txBody>
      </p:sp>
      <p:sp>
        <p:nvSpPr>
          <p:cNvPr id="43" name="Rounded Rectangle 42"/>
          <p:cNvSpPr/>
          <p:nvPr/>
        </p:nvSpPr>
        <p:spPr>
          <a:xfrm>
            <a:off x="6458447" y="4700169"/>
            <a:ext cx="1828800" cy="1371600"/>
          </a:xfrm>
          <a:prstGeom prst="roundRect">
            <a:avLst/>
          </a:prstGeom>
          <a:ln/>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en-US" sz="1400" dirty="0" smtClean="0"/>
              <a:t>Perform Domain-Driven Design to identify or extend the bounded context and </a:t>
            </a:r>
            <a:r>
              <a:rPr lang="en-US" sz="1400" dirty="0" err="1" smtClean="0"/>
              <a:t>mS</a:t>
            </a:r>
            <a:r>
              <a:rPr lang="en-US" sz="1400" dirty="0" smtClean="0"/>
              <a:t> implementation</a:t>
            </a:r>
            <a:endParaRPr lang="en-US" sz="1400" dirty="0"/>
          </a:p>
        </p:txBody>
      </p:sp>
      <p:cxnSp>
        <p:nvCxnSpPr>
          <p:cNvPr id="45" name="Straight Arrow Connector 44"/>
          <p:cNvCxnSpPr>
            <a:stCxn id="11" idx="3"/>
            <a:endCxn id="43" idx="1"/>
          </p:cNvCxnSpPr>
          <p:nvPr/>
        </p:nvCxnSpPr>
        <p:spPr>
          <a:xfrm>
            <a:off x="5529461" y="5385969"/>
            <a:ext cx="928986" cy="0"/>
          </a:xfrm>
          <a:prstGeom prst="straightConnector1">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344173" y="3357993"/>
            <a:ext cx="268416" cy="268416"/>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cxnSp>
        <p:nvCxnSpPr>
          <p:cNvPr id="60" name="Straight Arrow Connector 59"/>
          <p:cNvCxnSpPr>
            <a:stCxn id="58" idx="6"/>
            <a:endCxn id="5" idx="1"/>
          </p:cNvCxnSpPr>
          <p:nvPr/>
        </p:nvCxnSpPr>
        <p:spPr>
          <a:xfrm>
            <a:off x="612589" y="3492201"/>
            <a:ext cx="330285"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757108" y="4334941"/>
            <a:ext cx="994824" cy="215444"/>
          </a:xfrm>
          <a:prstGeom prst="rect">
            <a:avLst/>
          </a:prstGeom>
          <a:noFill/>
          <a:ln>
            <a:noFill/>
          </a:ln>
        </p:spPr>
        <p:txBody>
          <a:bodyPr wrap="none" lIns="0" tIns="0" rIns="0" bIns="0" rtlCol="0">
            <a:spAutoFit/>
          </a:bodyPr>
          <a:lstStyle/>
          <a:p>
            <a:r>
              <a:rPr lang="en-US" sz="1400" dirty="0" smtClean="0">
                <a:solidFill>
                  <a:schemeClr val="tx2"/>
                </a:solidFill>
              </a:rPr>
              <a:t>[Inconsistent]</a:t>
            </a:r>
          </a:p>
        </p:txBody>
      </p:sp>
      <p:sp>
        <p:nvSpPr>
          <p:cNvPr id="66" name="Rounded Rectangle 65"/>
          <p:cNvSpPr/>
          <p:nvPr/>
        </p:nvSpPr>
        <p:spPr>
          <a:xfrm>
            <a:off x="6458448" y="2806401"/>
            <a:ext cx="1828800" cy="1371600"/>
          </a:xfrm>
          <a:prstGeom prst="roundRect">
            <a:avLst/>
          </a:prstGeom>
          <a:ln/>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en-US" sz="1400" dirty="0" smtClean="0"/>
              <a:t>Design and develop the needed behavior within the existing bounded context</a:t>
            </a:r>
            <a:endParaRPr lang="en-US" sz="1400" dirty="0"/>
          </a:p>
        </p:txBody>
      </p:sp>
      <p:cxnSp>
        <p:nvCxnSpPr>
          <p:cNvPr id="69" name="Straight Arrow Connector 68"/>
          <p:cNvCxnSpPr>
            <a:stCxn id="10" idx="2"/>
            <a:endCxn id="31" idx="0"/>
          </p:cNvCxnSpPr>
          <p:nvPr/>
        </p:nvCxnSpPr>
        <p:spPr>
          <a:xfrm>
            <a:off x="4615061" y="2284233"/>
            <a:ext cx="0" cy="522168"/>
          </a:xfrm>
          <a:prstGeom prst="straightConnector1">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31" idx="2"/>
            <a:endCxn id="11" idx="0"/>
          </p:cNvCxnSpPr>
          <p:nvPr/>
        </p:nvCxnSpPr>
        <p:spPr>
          <a:xfrm>
            <a:off x="4615061" y="4178001"/>
            <a:ext cx="0" cy="522168"/>
          </a:xfrm>
          <a:prstGeom prst="straightConnector1">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31" idx="3"/>
            <a:endCxn id="66" idx="1"/>
          </p:cNvCxnSpPr>
          <p:nvPr/>
        </p:nvCxnSpPr>
        <p:spPr>
          <a:xfrm>
            <a:off x="5529461" y="3492201"/>
            <a:ext cx="928987" cy="0"/>
          </a:xfrm>
          <a:prstGeom prst="straightConnector1">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81" name="Rounded Rectangle 80"/>
          <p:cNvSpPr/>
          <p:nvPr/>
        </p:nvSpPr>
        <p:spPr>
          <a:xfrm>
            <a:off x="9216235" y="2966055"/>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Access and use the microService</a:t>
            </a:r>
            <a:endParaRPr lang="en-US" sz="1400" dirty="0"/>
          </a:p>
        </p:txBody>
      </p:sp>
      <p:cxnSp>
        <p:nvCxnSpPr>
          <p:cNvPr id="82" name="Straight Arrow Connector 81"/>
          <p:cNvCxnSpPr>
            <a:stCxn id="66" idx="3"/>
          </p:cNvCxnSpPr>
          <p:nvPr/>
        </p:nvCxnSpPr>
        <p:spPr>
          <a:xfrm>
            <a:off x="8287248" y="3492201"/>
            <a:ext cx="928987" cy="0"/>
          </a:xfrm>
          <a:prstGeom prst="straightConnector1">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Elbow Connector 85"/>
          <p:cNvCxnSpPr>
            <a:stCxn id="10" idx="3"/>
          </p:cNvCxnSpPr>
          <p:nvPr/>
        </p:nvCxnSpPr>
        <p:spPr>
          <a:xfrm>
            <a:off x="5529461" y="1598433"/>
            <a:ext cx="4601174" cy="1207968"/>
          </a:xfrm>
          <a:prstGeom prst="bentConnector2">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5867481" y="1277979"/>
            <a:ext cx="1532984" cy="215444"/>
          </a:xfrm>
          <a:prstGeom prst="rect">
            <a:avLst/>
          </a:prstGeom>
          <a:noFill/>
          <a:ln>
            <a:noFill/>
          </a:ln>
        </p:spPr>
        <p:txBody>
          <a:bodyPr wrap="none" lIns="0" tIns="0" rIns="0" bIns="0" rtlCol="0">
            <a:spAutoFit/>
          </a:bodyPr>
          <a:lstStyle/>
          <a:p>
            <a:r>
              <a:rPr lang="en-US" sz="1400" dirty="0" smtClean="0">
                <a:solidFill>
                  <a:schemeClr val="tx2"/>
                </a:solidFill>
              </a:rPr>
              <a:t>[Suitable Operations]</a:t>
            </a:r>
          </a:p>
        </p:txBody>
      </p:sp>
      <p:sp>
        <p:nvSpPr>
          <p:cNvPr id="90" name="TextBox 89"/>
          <p:cNvSpPr txBox="1"/>
          <p:nvPr/>
        </p:nvSpPr>
        <p:spPr>
          <a:xfrm>
            <a:off x="5555116" y="3182730"/>
            <a:ext cx="877676" cy="215444"/>
          </a:xfrm>
          <a:prstGeom prst="rect">
            <a:avLst/>
          </a:prstGeom>
          <a:noFill/>
          <a:ln>
            <a:noFill/>
          </a:ln>
        </p:spPr>
        <p:txBody>
          <a:bodyPr wrap="none" lIns="0" tIns="0" rIns="0" bIns="0" rtlCol="0">
            <a:spAutoFit/>
          </a:bodyPr>
          <a:lstStyle/>
          <a:p>
            <a:r>
              <a:rPr lang="en-US" sz="1400" dirty="0" smtClean="0">
                <a:solidFill>
                  <a:schemeClr val="tx2"/>
                </a:solidFill>
              </a:rPr>
              <a:t>[Consistent]</a:t>
            </a:r>
          </a:p>
        </p:txBody>
      </p:sp>
      <p:cxnSp>
        <p:nvCxnSpPr>
          <p:cNvPr id="91" name="Elbow Connector 90"/>
          <p:cNvCxnSpPr>
            <a:stCxn id="43" idx="3"/>
          </p:cNvCxnSpPr>
          <p:nvPr/>
        </p:nvCxnSpPr>
        <p:spPr>
          <a:xfrm flipV="1">
            <a:off x="8287247" y="4178001"/>
            <a:ext cx="1843388" cy="1207968"/>
          </a:xfrm>
          <a:prstGeom prst="bentConnector2">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11431587" y="3517647"/>
            <a:ext cx="268416" cy="268416"/>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0" name="Oval 99"/>
          <p:cNvSpPr/>
          <p:nvPr/>
        </p:nvSpPr>
        <p:spPr>
          <a:xfrm>
            <a:off x="11490947" y="3578175"/>
            <a:ext cx="154133" cy="144841"/>
          </a:xfrm>
          <a:prstGeom prst="ellipse">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cxnSp>
        <p:nvCxnSpPr>
          <p:cNvPr id="101" name="Straight Arrow Connector 100"/>
          <p:cNvCxnSpPr>
            <a:stCxn id="81" idx="3"/>
            <a:endCxn id="99" idx="2"/>
          </p:cNvCxnSpPr>
          <p:nvPr/>
        </p:nvCxnSpPr>
        <p:spPr>
          <a:xfrm>
            <a:off x="11045035" y="3651855"/>
            <a:ext cx="386552"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Oval 37" title="Section circle"/>
          <p:cNvSpPr/>
          <p:nvPr/>
        </p:nvSpPr>
        <p:spPr>
          <a:xfrm>
            <a:off x="115951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114792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113649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1" name="Oval 40" title="Section circle"/>
          <p:cNvSpPr/>
          <p:nvPr/>
        </p:nvSpPr>
        <p:spPr>
          <a:xfrm>
            <a:off x="11250612"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2" name="Rectangle 41"/>
          <p:cNvSpPr/>
          <p:nvPr/>
        </p:nvSpPr>
        <p:spPr>
          <a:xfrm>
            <a:off x="8790073" y="6154188"/>
            <a:ext cx="2583336"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Defining a New MicroService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017166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41</a:t>
            </a:fld>
            <a:r>
              <a:rPr lang="en-US" smtClean="0"/>
              <a:t> </a:t>
            </a:r>
            <a:endParaRPr lang="en-US" dirty="0"/>
          </a:p>
        </p:txBody>
      </p:sp>
      <p:sp>
        <p:nvSpPr>
          <p:cNvPr id="4" name="Title 3"/>
          <p:cNvSpPr>
            <a:spLocks noGrp="1"/>
          </p:cNvSpPr>
          <p:nvPr>
            <p:ph type="title"/>
          </p:nvPr>
        </p:nvSpPr>
        <p:spPr/>
        <p:txBody>
          <a:bodyPr/>
          <a:lstStyle/>
          <a:p>
            <a:r>
              <a:rPr lang="en-US" dirty="0" smtClean="0"/>
              <a:t>Determining to Extend an Existing microService</a:t>
            </a:r>
            <a:endParaRPr lang="en-US" dirty="0"/>
          </a:p>
        </p:txBody>
      </p:sp>
      <p:sp>
        <p:nvSpPr>
          <p:cNvPr id="5" name="Rounded Rectangle 4"/>
          <p:cNvSpPr/>
          <p:nvPr/>
        </p:nvSpPr>
        <p:spPr>
          <a:xfrm>
            <a:off x="942874" y="2791887"/>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Check the microService Catalog for an existing microService</a:t>
            </a:r>
            <a:endParaRPr lang="en-US" sz="1400" dirty="0"/>
          </a:p>
        </p:txBody>
      </p:sp>
      <p:sp>
        <p:nvSpPr>
          <p:cNvPr id="10" name="Rounded Rectangle 9"/>
          <p:cNvSpPr/>
          <p:nvPr/>
        </p:nvSpPr>
        <p:spPr>
          <a:xfrm>
            <a:off x="3700661" y="898119"/>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Check if operations are available that provide the needed behavior</a:t>
            </a:r>
            <a:endParaRPr lang="en-US" sz="1400" dirty="0"/>
          </a:p>
        </p:txBody>
      </p:sp>
      <p:sp>
        <p:nvSpPr>
          <p:cNvPr id="11" name="Rounded Rectangle 10"/>
          <p:cNvSpPr/>
          <p:nvPr/>
        </p:nvSpPr>
        <p:spPr>
          <a:xfrm>
            <a:off x="3700661" y="4685655"/>
            <a:ext cx="1828800" cy="1371600"/>
          </a:xfrm>
          <a:prstGeom prst="roundRect">
            <a:avLst/>
          </a:prstGeom>
          <a:ln/>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en-US" sz="1400" dirty="0" smtClean="0"/>
              <a:t>Register a new microService in the catalog in initial state</a:t>
            </a:r>
            <a:endParaRPr lang="en-US" sz="1400" dirty="0"/>
          </a:p>
        </p:txBody>
      </p:sp>
      <p:cxnSp>
        <p:nvCxnSpPr>
          <p:cNvPr id="13" name="Elbow Connector 12"/>
          <p:cNvCxnSpPr>
            <a:stCxn id="5" idx="0"/>
            <a:endCxn id="10" idx="1"/>
          </p:cNvCxnSpPr>
          <p:nvPr/>
        </p:nvCxnSpPr>
        <p:spPr>
          <a:xfrm rot="5400000" flipH="1" flipV="1">
            <a:off x="2174983" y="1266210"/>
            <a:ext cx="1207968" cy="1843387"/>
          </a:xfrm>
          <a:prstGeom prst="bentConnector2">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5" idx="2"/>
            <a:endCxn id="11" idx="1"/>
          </p:cNvCxnSpPr>
          <p:nvPr/>
        </p:nvCxnSpPr>
        <p:spPr>
          <a:xfrm rot="16200000" flipH="1">
            <a:off x="2174983" y="3845777"/>
            <a:ext cx="1207968" cy="1843387"/>
          </a:xfrm>
          <a:prstGeom prst="bentConnector2">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99465" y="1241539"/>
            <a:ext cx="730585" cy="215444"/>
          </a:xfrm>
          <a:prstGeom prst="rect">
            <a:avLst/>
          </a:prstGeom>
          <a:noFill/>
          <a:ln>
            <a:noFill/>
          </a:ln>
        </p:spPr>
        <p:txBody>
          <a:bodyPr wrap="none" lIns="0" tIns="0" rIns="0" bIns="0" rtlCol="0">
            <a:spAutoFit/>
          </a:bodyPr>
          <a:lstStyle/>
          <a:p>
            <a:r>
              <a:rPr lang="en-US" sz="1400" dirty="0" smtClean="0">
                <a:solidFill>
                  <a:schemeClr val="tx2"/>
                </a:solidFill>
              </a:rPr>
              <a:t>[</a:t>
            </a:r>
            <a:r>
              <a:rPr lang="en-US" sz="1400" dirty="0" err="1" smtClean="0">
                <a:solidFill>
                  <a:schemeClr val="tx2"/>
                </a:solidFill>
              </a:rPr>
              <a:t>msExists</a:t>
            </a:r>
            <a:r>
              <a:rPr lang="en-US" sz="1400" dirty="0" smtClean="0">
                <a:solidFill>
                  <a:schemeClr val="tx2"/>
                </a:solidFill>
              </a:rPr>
              <a:t>]</a:t>
            </a:r>
          </a:p>
        </p:txBody>
      </p:sp>
      <p:sp>
        <p:nvSpPr>
          <p:cNvPr id="19" name="TextBox 18"/>
          <p:cNvSpPr txBox="1"/>
          <p:nvPr/>
        </p:nvSpPr>
        <p:spPr>
          <a:xfrm>
            <a:off x="2199465" y="5056676"/>
            <a:ext cx="881267" cy="215444"/>
          </a:xfrm>
          <a:prstGeom prst="rect">
            <a:avLst/>
          </a:prstGeom>
          <a:noFill/>
          <a:ln>
            <a:noFill/>
          </a:ln>
        </p:spPr>
        <p:txBody>
          <a:bodyPr wrap="none" lIns="0" tIns="0" rIns="0" bIns="0" rtlCol="0">
            <a:spAutoFit/>
          </a:bodyPr>
          <a:lstStyle/>
          <a:p>
            <a:r>
              <a:rPr lang="en-US" sz="1400" dirty="0" smtClean="0">
                <a:solidFill>
                  <a:schemeClr val="tx2"/>
                </a:solidFill>
              </a:rPr>
              <a:t>[None Exist]</a:t>
            </a:r>
          </a:p>
        </p:txBody>
      </p:sp>
      <p:sp>
        <p:nvSpPr>
          <p:cNvPr id="31" name="Rounded Rectangle 30"/>
          <p:cNvSpPr/>
          <p:nvPr/>
        </p:nvSpPr>
        <p:spPr>
          <a:xfrm>
            <a:off x="3700661" y="2791887"/>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lt1"/>
                </a:solidFill>
              </a:rPr>
              <a:t>Is the behavior needed consistent with the bounded context for the microService?</a:t>
            </a:r>
          </a:p>
        </p:txBody>
      </p:sp>
      <p:sp>
        <p:nvSpPr>
          <p:cNvPr id="36" name="TextBox 35"/>
          <p:cNvSpPr txBox="1"/>
          <p:nvPr/>
        </p:nvSpPr>
        <p:spPr>
          <a:xfrm>
            <a:off x="4769971" y="2304034"/>
            <a:ext cx="1797480" cy="215444"/>
          </a:xfrm>
          <a:prstGeom prst="rect">
            <a:avLst/>
          </a:prstGeom>
          <a:noFill/>
          <a:ln>
            <a:noFill/>
          </a:ln>
        </p:spPr>
        <p:txBody>
          <a:bodyPr wrap="none" lIns="0" tIns="0" rIns="0" bIns="0" rtlCol="0">
            <a:spAutoFit/>
          </a:bodyPr>
          <a:lstStyle/>
          <a:p>
            <a:r>
              <a:rPr lang="en-US" sz="1400" dirty="0" smtClean="0">
                <a:solidFill>
                  <a:schemeClr val="tx2"/>
                </a:solidFill>
              </a:rPr>
              <a:t>[No Suitable Operations]</a:t>
            </a:r>
          </a:p>
        </p:txBody>
      </p:sp>
      <p:sp>
        <p:nvSpPr>
          <p:cNvPr id="43" name="Rounded Rectangle 42"/>
          <p:cNvSpPr/>
          <p:nvPr/>
        </p:nvSpPr>
        <p:spPr>
          <a:xfrm>
            <a:off x="6458447" y="4685655"/>
            <a:ext cx="1828800" cy="1371600"/>
          </a:xfrm>
          <a:prstGeom prst="roundRect">
            <a:avLst/>
          </a:prstGeom>
          <a:ln/>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en-US" sz="1400" dirty="0" smtClean="0"/>
              <a:t>Perform Domain-Driven Design to identify or extend the bounded context and </a:t>
            </a:r>
            <a:r>
              <a:rPr lang="en-US" sz="1400" dirty="0" err="1" smtClean="0"/>
              <a:t>mS</a:t>
            </a:r>
            <a:r>
              <a:rPr lang="en-US" sz="1400" dirty="0" smtClean="0"/>
              <a:t> implementation</a:t>
            </a:r>
            <a:endParaRPr lang="en-US" sz="1400" dirty="0"/>
          </a:p>
        </p:txBody>
      </p:sp>
      <p:cxnSp>
        <p:nvCxnSpPr>
          <p:cNvPr id="45" name="Straight Arrow Connector 44"/>
          <p:cNvCxnSpPr>
            <a:stCxn id="11" idx="3"/>
            <a:endCxn id="43" idx="1"/>
          </p:cNvCxnSpPr>
          <p:nvPr/>
        </p:nvCxnSpPr>
        <p:spPr>
          <a:xfrm>
            <a:off x="5529461" y="5371455"/>
            <a:ext cx="928986" cy="0"/>
          </a:xfrm>
          <a:prstGeom prst="straightConnector1">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344173" y="3343479"/>
            <a:ext cx="268416" cy="268416"/>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cxnSp>
        <p:nvCxnSpPr>
          <p:cNvPr id="60" name="Straight Arrow Connector 59"/>
          <p:cNvCxnSpPr>
            <a:stCxn id="58" idx="6"/>
            <a:endCxn id="5" idx="1"/>
          </p:cNvCxnSpPr>
          <p:nvPr/>
        </p:nvCxnSpPr>
        <p:spPr>
          <a:xfrm>
            <a:off x="612589" y="3477687"/>
            <a:ext cx="330285"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757108" y="4320427"/>
            <a:ext cx="994824" cy="215444"/>
          </a:xfrm>
          <a:prstGeom prst="rect">
            <a:avLst/>
          </a:prstGeom>
          <a:noFill/>
          <a:ln>
            <a:noFill/>
          </a:ln>
        </p:spPr>
        <p:txBody>
          <a:bodyPr wrap="none" lIns="0" tIns="0" rIns="0" bIns="0" rtlCol="0">
            <a:spAutoFit/>
          </a:bodyPr>
          <a:lstStyle/>
          <a:p>
            <a:r>
              <a:rPr lang="en-US" sz="1400" dirty="0" smtClean="0">
                <a:solidFill>
                  <a:schemeClr val="tx2"/>
                </a:solidFill>
              </a:rPr>
              <a:t>[Inconsistent]</a:t>
            </a:r>
          </a:p>
        </p:txBody>
      </p:sp>
      <p:sp>
        <p:nvSpPr>
          <p:cNvPr id="66" name="Rounded Rectangle 65"/>
          <p:cNvSpPr/>
          <p:nvPr/>
        </p:nvSpPr>
        <p:spPr>
          <a:xfrm>
            <a:off x="6458448" y="2791887"/>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lt1"/>
                </a:solidFill>
              </a:rPr>
              <a:t>Design and develop the needed behavior within the existing bounded context</a:t>
            </a:r>
          </a:p>
        </p:txBody>
      </p:sp>
      <p:cxnSp>
        <p:nvCxnSpPr>
          <p:cNvPr id="69" name="Straight Arrow Connector 68"/>
          <p:cNvCxnSpPr>
            <a:stCxn id="10" idx="2"/>
            <a:endCxn id="31" idx="0"/>
          </p:cNvCxnSpPr>
          <p:nvPr/>
        </p:nvCxnSpPr>
        <p:spPr>
          <a:xfrm>
            <a:off x="4615061" y="2269719"/>
            <a:ext cx="0" cy="522168"/>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31" idx="2"/>
            <a:endCxn id="11" idx="0"/>
          </p:cNvCxnSpPr>
          <p:nvPr/>
        </p:nvCxnSpPr>
        <p:spPr>
          <a:xfrm>
            <a:off x="4615061" y="4163487"/>
            <a:ext cx="0" cy="522168"/>
          </a:xfrm>
          <a:prstGeom prst="straightConnector1">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31" idx="3"/>
            <a:endCxn id="66" idx="1"/>
          </p:cNvCxnSpPr>
          <p:nvPr/>
        </p:nvCxnSpPr>
        <p:spPr>
          <a:xfrm>
            <a:off x="5529461" y="3477687"/>
            <a:ext cx="928987"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81" name="Rounded Rectangle 80"/>
          <p:cNvSpPr/>
          <p:nvPr/>
        </p:nvSpPr>
        <p:spPr>
          <a:xfrm>
            <a:off x="9216235" y="2791887"/>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Access and use the microService</a:t>
            </a:r>
            <a:endParaRPr lang="en-US" sz="1400" dirty="0"/>
          </a:p>
        </p:txBody>
      </p:sp>
      <p:cxnSp>
        <p:nvCxnSpPr>
          <p:cNvPr id="82" name="Straight Arrow Connector 81"/>
          <p:cNvCxnSpPr>
            <a:stCxn id="66" idx="3"/>
            <a:endCxn id="81" idx="1"/>
          </p:cNvCxnSpPr>
          <p:nvPr/>
        </p:nvCxnSpPr>
        <p:spPr>
          <a:xfrm>
            <a:off x="8287248" y="3477687"/>
            <a:ext cx="928987"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Elbow Connector 85"/>
          <p:cNvCxnSpPr>
            <a:stCxn id="10" idx="3"/>
            <a:endCxn id="81" idx="0"/>
          </p:cNvCxnSpPr>
          <p:nvPr/>
        </p:nvCxnSpPr>
        <p:spPr>
          <a:xfrm>
            <a:off x="5529461" y="1583919"/>
            <a:ext cx="4601174" cy="1207968"/>
          </a:xfrm>
          <a:prstGeom prst="bentConnector2">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5867481" y="1263465"/>
            <a:ext cx="1532984" cy="215444"/>
          </a:xfrm>
          <a:prstGeom prst="rect">
            <a:avLst/>
          </a:prstGeom>
          <a:noFill/>
          <a:ln>
            <a:noFill/>
          </a:ln>
        </p:spPr>
        <p:txBody>
          <a:bodyPr wrap="none" lIns="0" tIns="0" rIns="0" bIns="0" rtlCol="0">
            <a:spAutoFit/>
          </a:bodyPr>
          <a:lstStyle/>
          <a:p>
            <a:r>
              <a:rPr lang="en-US" sz="1400" dirty="0" smtClean="0">
                <a:solidFill>
                  <a:schemeClr val="tx2"/>
                </a:solidFill>
              </a:rPr>
              <a:t>[Suitable Operations]</a:t>
            </a:r>
          </a:p>
        </p:txBody>
      </p:sp>
      <p:sp>
        <p:nvSpPr>
          <p:cNvPr id="90" name="TextBox 89"/>
          <p:cNvSpPr txBox="1"/>
          <p:nvPr/>
        </p:nvSpPr>
        <p:spPr>
          <a:xfrm>
            <a:off x="5555116" y="3168216"/>
            <a:ext cx="877676" cy="215444"/>
          </a:xfrm>
          <a:prstGeom prst="rect">
            <a:avLst/>
          </a:prstGeom>
          <a:noFill/>
          <a:ln>
            <a:noFill/>
          </a:ln>
        </p:spPr>
        <p:txBody>
          <a:bodyPr wrap="none" lIns="0" tIns="0" rIns="0" bIns="0" rtlCol="0">
            <a:spAutoFit/>
          </a:bodyPr>
          <a:lstStyle/>
          <a:p>
            <a:r>
              <a:rPr lang="en-US" sz="1400" dirty="0" smtClean="0">
                <a:solidFill>
                  <a:schemeClr val="tx2"/>
                </a:solidFill>
              </a:rPr>
              <a:t>[Consistent]</a:t>
            </a:r>
          </a:p>
        </p:txBody>
      </p:sp>
      <p:cxnSp>
        <p:nvCxnSpPr>
          <p:cNvPr id="91" name="Elbow Connector 90"/>
          <p:cNvCxnSpPr>
            <a:stCxn id="43" idx="3"/>
            <a:endCxn id="81" idx="2"/>
          </p:cNvCxnSpPr>
          <p:nvPr/>
        </p:nvCxnSpPr>
        <p:spPr>
          <a:xfrm flipV="1">
            <a:off x="8287247" y="4163487"/>
            <a:ext cx="1843388" cy="1207968"/>
          </a:xfrm>
          <a:prstGeom prst="bentConnector2">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11431587" y="3343479"/>
            <a:ext cx="268416" cy="268416"/>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0" name="Oval 99"/>
          <p:cNvSpPr/>
          <p:nvPr/>
        </p:nvSpPr>
        <p:spPr>
          <a:xfrm>
            <a:off x="11490947" y="3404007"/>
            <a:ext cx="154133" cy="144841"/>
          </a:xfrm>
          <a:prstGeom prst="ellipse">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cxnSp>
        <p:nvCxnSpPr>
          <p:cNvPr id="101" name="Straight Arrow Connector 100"/>
          <p:cNvCxnSpPr>
            <a:stCxn id="81" idx="3"/>
            <a:endCxn id="99" idx="2"/>
          </p:cNvCxnSpPr>
          <p:nvPr/>
        </p:nvCxnSpPr>
        <p:spPr>
          <a:xfrm>
            <a:off x="11045035" y="3477687"/>
            <a:ext cx="386552"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Oval 37" title="Section circle"/>
          <p:cNvSpPr/>
          <p:nvPr/>
        </p:nvSpPr>
        <p:spPr>
          <a:xfrm>
            <a:off x="115951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114792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113649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1" name="Oval 40" title="Section circle"/>
          <p:cNvSpPr/>
          <p:nvPr/>
        </p:nvSpPr>
        <p:spPr>
          <a:xfrm>
            <a:off x="112506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7" name="Rectangle 36"/>
          <p:cNvSpPr/>
          <p:nvPr/>
        </p:nvSpPr>
        <p:spPr>
          <a:xfrm>
            <a:off x="8790073" y="6154188"/>
            <a:ext cx="2583336"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Defining a New MicroService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7139213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42</a:t>
            </a:fld>
            <a:r>
              <a:rPr lang="en-US" smtClean="0"/>
              <a:t> </a:t>
            </a:r>
            <a:endParaRPr lang="en-US" dirty="0"/>
          </a:p>
        </p:txBody>
      </p:sp>
      <p:sp>
        <p:nvSpPr>
          <p:cNvPr id="4" name="Title 3"/>
          <p:cNvSpPr>
            <a:spLocks noGrp="1"/>
          </p:cNvSpPr>
          <p:nvPr>
            <p:ph type="title"/>
          </p:nvPr>
        </p:nvSpPr>
        <p:spPr/>
        <p:txBody>
          <a:bodyPr/>
          <a:lstStyle/>
          <a:p>
            <a:r>
              <a:rPr lang="en-US" dirty="0" smtClean="0"/>
              <a:t>Determining to Create a New microService</a:t>
            </a:r>
            <a:endParaRPr lang="en-US" dirty="0"/>
          </a:p>
        </p:txBody>
      </p:sp>
      <p:sp>
        <p:nvSpPr>
          <p:cNvPr id="5" name="Rounded Rectangle 4"/>
          <p:cNvSpPr/>
          <p:nvPr/>
        </p:nvSpPr>
        <p:spPr>
          <a:xfrm>
            <a:off x="942874" y="2740027"/>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Check the microService Catalog for an existing microService</a:t>
            </a:r>
            <a:endParaRPr lang="en-US" sz="1400" dirty="0"/>
          </a:p>
        </p:txBody>
      </p:sp>
      <p:sp>
        <p:nvSpPr>
          <p:cNvPr id="10" name="Rounded Rectangle 9"/>
          <p:cNvSpPr/>
          <p:nvPr/>
        </p:nvSpPr>
        <p:spPr>
          <a:xfrm>
            <a:off x="3700661" y="846259"/>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Check if operations are available that provide the needed behavior</a:t>
            </a:r>
            <a:endParaRPr lang="en-US" sz="1400" dirty="0"/>
          </a:p>
        </p:txBody>
      </p:sp>
      <p:sp>
        <p:nvSpPr>
          <p:cNvPr id="11" name="Rounded Rectangle 10"/>
          <p:cNvSpPr/>
          <p:nvPr/>
        </p:nvSpPr>
        <p:spPr>
          <a:xfrm>
            <a:off x="3700661" y="4633795"/>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lt1"/>
                </a:solidFill>
              </a:rPr>
              <a:t>Register a new microService in the catalog in initial state</a:t>
            </a:r>
          </a:p>
        </p:txBody>
      </p:sp>
      <p:cxnSp>
        <p:nvCxnSpPr>
          <p:cNvPr id="13" name="Elbow Connector 12"/>
          <p:cNvCxnSpPr>
            <a:stCxn id="5" idx="0"/>
            <a:endCxn id="10" idx="1"/>
          </p:cNvCxnSpPr>
          <p:nvPr/>
        </p:nvCxnSpPr>
        <p:spPr>
          <a:xfrm rot="5400000" flipH="1" flipV="1">
            <a:off x="2174983" y="1214350"/>
            <a:ext cx="1207968" cy="1843387"/>
          </a:xfrm>
          <a:prstGeom prst="bentConnector2">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5" idx="2"/>
            <a:endCxn id="11" idx="1"/>
          </p:cNvCxnSpPr>
          <p:nvPr/>
        </p:nvCxnSpPr>
        <p:spPr>
          <a:xfrm rot="16200000" flipH="1">
            <a:off x="2174983" y="3793917"/>
            <a:ext cx="1207968" cy="1843387"/>
          </a:xfrm>
          <a:prstGeom prst="bentConnector2">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99465" y="1189679"/>
            <a:ext cx="730585" cy="215444"/>
          </a:xfrm>
          <a:prstGeom prst="rect">
            <a:avLst/>
          </a:prstGeom>
          <a:noFill/>
          <a:ln>
            <a:noFill/>
          </a:ln>
        </p:spPr>
        <p:txBody>
          <a:bodyPr wrap="none" lIns="0" tIns="0" rIns="0" bIns="0" rtlCol="0">
            <a:spAutoFit/>
          </a:bodyPr>
          <a:lstStyle/>
          <a:p>
            <a:r>
              <a:rPr lang="en-US" sz="1400" dirty="0" smtClean="0">
                <a:solidFill>
                  <a:schemeClr val="tx2"/>
                </a:solidFill>
              </a:rPr>
              <a:t>[</a:t>
            </a:r>
            <a:r>
              <a:rPr lang="en-US" sz="1400" dirty="0" err="1" smtClean="0">
                <a:solidFill>
                  <a:schemeClr val="tx2"/>
                </a:solidFill>
              </a:rPr>
              <a:t>msExists</a:t>
            </a:r>
            <a:r>
              <a:rPr lang="en-US" sz="1400" dirty="0" smtClean="0">
                <a:solidFill>
                  <a:schemeClr val="tx2"/>
                </a:solidFill>
              </a:rPr>
              <a:t>]</a:t>
            </a:r>
          </a:p>
        </p:txBody>
      </p:sp>
      <p:sp>
        <p:nvSpPr>
          <p:cNvPr id="19" name="TextBox 18"/>
          <p:cNvSpPr txBox="1"/>
          <p:nvPr/>
        </p:nvSpPr>
        <p:spPr>
          <a:xfrm>
            <a:off x="2199465" y="5004816"/>
            <a:ext cx="881267" cy="215444"/>
          </a:xfrm>
          <a:prstGeom prst="rect">
            <a:avLst/>
          </a:prstGeom>
          <a:noFill/>
          <a:ln>
            <a:noFill/>
          </a:ln>
        </p:spPr>
        <p:txBody>
          <a:bodyPr wrap="none" lIns="0" tIns="0" rIns="0" bIns="0" rtlCol="0">
            <a:spAutoFit/>
          </a:bodyPr>
          <a:lstStyle/>
          <a:p>
            <a:r>
              <a:rPr lang="en-US" sz="1400" dirty="0" smtClean="0">
                <a:solidFill>
                  <a:schemeClr val="tx2"/>
                </a:solidFill>
              </a:rPr>
              <a:t>[None Exist]</a:t>
            </a:r>
          </a:p>
        </p:txBody>
      </p:sp>
      <p:sp>
        <p:nvSpPr>
          <p:cNvPr id="31" name="Rounded Rectangle 30"/>
          <p:cNvSpPr/>
          <p:nvPr/>
        </p:nvSpPr>
        <p:spPr>
          <a:xfrm>
            <a:off x="3700661" y="2740027"/>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lt1"/>
                </a:solidFill>
              </a:rPr>
              <a:t>Is the behavior needed consistent with the bounded context for the microService?</a:t>
            </a:r>
          </a:p>
        </p:txBody>
      </p:sp>
      <p:sp>
        <p:nvSpPr>
          <p:cNvPr id="36" name="TextBox 35"/>
          <p:cNvSpPr txBox="1"/>
          <p:nvPr/>
        </p:nvSpPr>
        <p:spPr>
          <a:xfrm>
            <a:off x="4769971" y="2252174"/>
            <a:ext cx="1797480" cy="215444"/>
          </a:xfrm>
          <a:prstGeom prst="rect">
            <a:avLst/>
          </a:prstGeom>
          <a:noFill/>
          <a:ln>
            <a:noFill/>
          </a:ln>
        </p:spPr>
        <p:txBody>
          <a:bodyPr wrap="none" lIns="0" tIns="0" rIns="0" bIns="0" rtlCol="0">
            <a:spAutoFit/>
          </a:bodyPr>
          <a:lstStyle/>
          <a:p>
            <a:r>
              <a:rPr lang="en-US" sz="1400" dirty="0" smtClean="0">
                <a:solidFill>
                  <a:schemeClr val="tx2"/>
                </a:solidFill>
              </a:rPr>
              <a:t>[No Suitable Operations]</a:t>
            </a:r>
          </a:p>
        </p:txBody>
      </p:sp>
      <p:sp>
        <p:nvSpPr>
          <p:cNvPr id="43" name="Rounded Rectangle 42"/>
          <p:cNvSpPr/>
          <p:nvPr/>
        </p:nvSpPr>
        <p:spPr>
          <a:xfrm>
            <a:off x="6458447" y="4633795"/>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lt1"/>
                </a:solidFill>
              </a:rPr>
              <a:t>Perform Domain-Driven Design to identify or extend the bounded context and </a:t>
            </a:r>
            <a:r>
              <a:rPr lang="en-US" sz="1400" dirty="0" err="1">
                <a:solidFill>
                  <a:schemeClr val="lt1"/>
                </a:solidFill>
              </a:rPr>
              <a:t>mS</a:t>
            </a:r>
            <a:r>
              <a:rPr lang="en-US" sz="1400" dirty="0">
                <a:solidFill>
                  <a:schemeClr val="lt1"/>
                </a:solidFill>
              </a:rPr>
              <a:t> implementation</a:t>
            </a:r>
          </a:p>
        </p:txBody>
      </p:sp>
      <p:cxnSp>
        <p:nvCxnSpPr>
          <p:cNvPr id="45" name="Straight Arrow Connector 44"/>
          <p:cNvCxnSpPr>
            <a:stCxn id="11" idx="3"/>
            <a:endCxn id="43" idx="1"/>
          </p:cNvCxnSpPr>
          <p:nvPr/>
        </p:nvCxnSpPr>
        <p:spPr>
          <a:xfrm>
            <a:off x="5529461" y="5319595"/>
            <a:ext cx="928986"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344173" y="3291619"/>
            <a:ext cx="268416" cy="268416"/>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cxnSp>
        <p:nvCxnSpPr>
          <p:cNvPr id="60" name="Straight Arrow Connector 59"/>
          <p:cNvCxnSpPr>
            <a:stCxn id="58" idx="6"/>
            <a:endCxn id="5" idx="1"/>
          </p:cNvCxnSpPr>
          <p:nvPr/>
        </p:nvCxnSpPr>
        <p:spPr>
          <a:xfrm>
            <a:off x="612589" y="3425827"/>
            <a:ext cx="330285"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757108" y="4268567"/>
            <a:ext cx="994824" cy="215444"/>
          </a:xfrm>
          <a:prstGeom prst="rect">
            <a:avLst/>
          </a:prstGeom>
          <a:noFill/>
          <a:ln>
            <a:noFill/>
          </a:ln>
        </p:spPr>
        <p:txBody>
          <a:bodyPr wrap="none" lIns="0" tIns="0" rIns="0" bIns="0" rtlCol="0">
            <a:spAutoFit/>
          </a:bodyPr>
          <a:lstStyle/>
          <a:p>
            <a:r>
              <a:rPr lang="en-US" sz="1400" dirty="0" smtClean="0">
                <a:solidFill>
                  <a:schemeClr val="tx2"/>
                </a:solidFill>
              </a:rPr>
              <a:t>[Inconsistent]</a:t>
            </a:r>
          </a:p>
        </p:txBody>
      </p:sp>
      <p:sp>
        <p:nvSpPr>
          <p:cNvPr id="66" name="Rounded Rectangle 65"/>
          <p:cNvSpPr/>
          <p:nvPr/>
        </p:nvSpPr>
        <p:spPr>
          <a:xfrm>
            <a:off x="6458448" y="2740027"/>
            <a:ext cx="1828800" cy="1371600"/>
          </a:xfrm>
          <a:prstGeom prst="roundRect">
            <a:avLst/>
          </a:prstGeom>
          <a:ln/>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en-US" sz="1400" dirty="0">
                <a:solidFill>
                  <a:schemeClr val="dk1"/>
                </a:solidFill>
              </a:rPr>
              <a:t>Design and develop the needed behavior within the existing bounded context</a:t>
            </a:r>
          </a:p>
        </p:txBody>
      </p:sp>
      <p:cxnSp>
        <p:nvCxnSpPr>
          <p:cNvPr id="69" name="Straight Arrow Connector 68"/>
          <p:cNvCxnSpPr>
            <a:stCxn id="10" idx="2"/>
            <a:endCxn id="31" idx="0"/>
          </p:cNvCxnSpPr>
          <p:nvPr/>
        </p:nvCxnSpPr>
        <p:spPr>
          <a:xfrm>
            <a:off x="4615061" y="2217859"/>
            <a:ext cx="0" cy="522168"/>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31" idx="2"/>
            <a:endCxn id="11" idx="0"/>
          </p:cNvCxnSpPr>
          <p:nvPr/>
        </p:nvCxnSpPr>
        <p:spPr>
          <a:xfrm>
            <a:off x="4615061" y="4111627"/>
            <a:ext cx="0" cy="522168"/>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31" idx="3"/>
            <a:endCxn id="66" idx="1"/>
          </p:cNvCxnSpPr>
          <p:nvPr/>
        </p:nvCxnSpPr>
        <p:spPr>
          <a:xfrm>
            <a:off x="5529461" y="3425827"/>
            <a:ext cx="928987" cy="0"/>
          </a:xfrm>
          <a:prstGeom prst="straightConnector1">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81" name="Rounded Rectangle 80"/>
          <p:cNvSpPr/>
          <p:nvPr/>
        </p:nvSpPr>
        <p:spPr>
          <a:xfrm>
            <a:off x="9216235" y="2740027"/>
            <a:ext cx="1828800" cy="1371600"/>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Access and use the microService</a:t>
            </a:r>
            <a:endParaRPr lang="en-US" sz="1400" dirty="0"/>
          </a:p>
        </p:txBody>
      </p:sp>
      <p:cxnSp>
        <p:nvCxnSpPr>
          <p:cNvPr id="82" name="Straight Arrow Connector 81"/>
          <p:cNvCxnSpPr>
            <a:stCxn id="66" idx="3"/>
            <a:endCxn id="81" idx="1"/>
          </p:cNvCxnSpPr>
          <p:nvPr/>
        </p:nvCxnSpPr>
        <p:spPr>
          <a:xfrm>
            <a:off x="8287248" y="3425827"/>
            <a:ext cx="928987" cy="0"/>
          </a:xfrm>
          <a:prstGeom prst="straightConnector1">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Elbow Connector 85"/>
          <p:cNvCxnSpPr>
            <a:stCxn id="10" idx="3"/>
            <a:endCxn id="81" idx="0"/>
          </p:cNvCxnSpPr>
          <p:nvPr/>
        </p:nvCxnSpPr>
        <p:spPr>
          <a:xfrm>
            <a:off x="5529461" y="1532059"/>
            <a:ext cx="4601174" cy="1207968"/>
          </a:xfrm>
          <a:prstGeom prst="bentConnector2">
            <a:avLst/>
          </a:prstGeom>
          <a:ln w="28575" cmpd="sng">
            <a:solidFill>
              <a:schemeClr val="accent6">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5867481" y="1211605"/>
            <a:ext cx="1532984" cy="215444"/>
          </a:xfrm>
          <a:prstGeom prst="rect">
            <a:avLst/>
          </a:prstGeom>
          <a:noFill/>
          <a:ln>
            <a:noFill/>
          </a:ln>
        </p:spPr>
        <p:txBody>
          <a:bodyPr wrap="none" lIns="0" tIns="0" rIns="0" bIns="0" rtlCol="0">
            <a:spAutoFit/>
          </a:bodyPr>
          <a:lstStyle/>
          <a:p>
            <a:r>
              <a:rPr lang="en-US" sz="1400" dirty="0" smtClean="0">
                <a:solidFill>
                  <a:schemeClr val="tx2"/>
                </a:solidFill>
              </a:rPr>
              <a:t>[Suitable Operations]</a:t>
            </a:r>
          </a:p>
        </p:txBody>
      </p:sp>
      <p:sp>
        <p:nvSpPr>
          <p:cNvPr id="90" name="TextBox 89"/>
          <p:cNvSpPr txBox="1"/>
          <p:nvPr/>
        </p:nvSpPr>
        <p:spPr>
          <a:xfrm>
            <a:off x="5555116" y="3116356"/>
            <a:ext cx="877676" cy="215444"/>
          </a:xfrm>
          <a:prstGeom prst="rect">
            <a:avLst/>
          </a:prstGeom>
          <a:noFill/>
          <a:ln>
            <a:noFill/>
          </a:ln>
        </p:spPr>
        <p:txBody>
          <a:bodyPr wrap="none" lIns="0" tIns="0" rIns="0" bIns="0" rtlCol="0">
            <a:spAutoFit/>
          </a:bodyPr>
          <a:lstStyle/>
          <a:p>
            <a:r>
              <a:rPr lang="en-US" sz="1400" dirty="0" smtClean="0">
                <a:solidFill>
                  <a:schemeClr val="tx2"/>
                </a:solidFill>
              </a:rPr>
              <a:t>[Consistent]</a:t>
            </a:r>
          </a:p>
        </p:txBody>
      </p:sp>
      <p:cxnSp>
        <p:nvCxnSpPr>
          <p:cNvPr id="91" name="Elbow Connector 90"/>
          <p:cNvCxnSpPr>
            <a:stCxn id="43" idx="3"/>
            <a:endCxn id="81" idx="2"/>
          </p:cNvCxnSpPr>
          <p:nvPr/>
        </p:nvCxnSpPr>
        <p:spPr>
          <a:xfrm flipV="1">
            <a:off x="8287247" y="4111627"/>
            <a:ext cx="1843388" cy="1207968"/>
          </a:xfrm>
          <a:prstGeom prst="bentConnector2">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11431587" y="3291619"/>
            <a:ext cx="268416" cy="268416"/>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0" name="Oval 99"/>
          <p:cNvSpPr/>
          <p:nvPr/>
        </p:nvSpPr>
        <p:spPr>
          <a:xfrm>
            <a:off x="11490947" y="3352147"/>
            <a:ext cx="154133" cy="144841"/>
          </a:xfrm>
          <a:prstGeom prst="ellipse">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cxnSp>
        <p:nvCxnSpPr>
          <p:cNvPr id="101" name="Straight Arrow Connector 100"/>
          <p:cNvCxnSpPr>
            <a:stCxn id="81" idx="3"/>
            <a:endCxn id="99" idx="2"/>
          </p:cNvCxnSpPr>
          <p:nvPr/>
        </p:nvCxnSpPr>
        <p:spPr>
          <a:xfrm>
            <a:off x="11045035" y="3425827"/>
            <a:ext cx="386552" cy="0"/>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Oval 37" title="Section circle"/>
          <p:cNvSpPr/>
          <p:nvPr/>
        </p:nvSpPr>
        <p:spPr>
          <a:xfrm>
            <a:off x="1159510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114792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113649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1" name="Oval 40" title="Section circle"/>
          <p:cNvSpPr/>
          <p:nvPr/>
        </p:nvSpPr>
        <p:spPr>
          <a:xfrm>
            <a:off x="112506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Rectangle 34"/>
          <p:cNvSpPr/>
          <p:nvPr/>
        </p:nvSpPr>
        <p:spPr>
          <a:xfrm>
            <a:off x="8790073" y="6154188"/>
            <a:ext cx="2583336" cy="338554"/>
          </a:xfrm>
          <a:prstGeom prst="rect">
            <a:avLst/>
          </a:prstGeom>
          <a:noFill/>
        </p:spPr>
        <p:txBody>
          <a:bodyPr wrap="none" lIns="91440" tIns="45720" rIns="91440" bIns="45720">
            <a:spAutoFit/>
          </a:bodyPr>
          <a:lstStyle/>
          <a:p>
            <a:pPr algn="r"/>
            <a:r>
              <a:rPr lang="en-US" sz="160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Defining a New MicroService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5607213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43</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33952851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73719626"/>
              </p:ext>
            </p:extLst>
          </p:nvPr>
        </p:nvGraphicFramePr>
        <p:xfrm>
          <a:off x="488897" y="2239420"/>
          <a:ext cx="11211106" cy="358140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When extending an existing microService, it is ok to add any new operations desired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It is ok to create new production </a:t>
                      </a:r>
                      <a:r>
                        <a:rPr lang="en-US" dirty="0" err="1" smtClean="0"/>
                        <a:t>microServices</a:t>
                      </a:r>
                      <a:r>
                        <a:rPr lang="en-US" dirty="0" smtClean="0"/>
                        <a:t> without using the microService catalog</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principle of single capability is only important when the microService is initially developed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If a microService does not exist that implements the needed line of business and domain, and does not supply the behavior of the needed</a:t>
                      </a:r>
                      <a:r>
                        <a:rPr lang="en-US" baseline="0" dirty="0" smtClean="0"/>
                        <a:t> bounded context, then you can enhance any microService of your choice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If a microService already exists in the line of business and domain, and the behaviors are consistent with what the application needs, then that microService should be used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If a microService already exists in the line of business and domain, but the needed behavior does not exist and the desired behavior is not consistent with the microService bounded context and domain model, then you must create a new microService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658360" y="1377175"/>
            <a:ext cx="3188373"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Developing Applications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5" name="TextBox 4"/>
          <p:cNvSpPr txBox="1"/>
          <p:nvPr/>
        </p:nvSpPr>
        <p:spPr>
          <a:xfrm rot="20708730">
            <a:off x="9893899" y="491233"/>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1954970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Answers to Exercises</a:t>
            </a:r>
            <a:endParaRPr lang="en-US" dirty="0"/>
          </a:p>
        </p:txBody>
      </p:sp>
      <p:sp>
        <p:nvSpPr>
          <p:cNvPr id="2" name="Slide Number Placeholder 1"/>
          <p:cNvSpPr>
            <a:spLocks noGrp="1"/>
          </p:cNvSpPr>
          <p:nvPr>
            <p:ph type="sldNum" sz="quarter" idx="4294967295"/>
          </p:nvPr>
        </p:nvSpPr>
        <p:spPr>
          <a:xfrm>
            <a:off x="1522413" y="6397626"/>
            <a:ext cx="220663" cy="225425"/>
          </a:xfrm>
        </p:spPr>
        <p:txBody>
          <a:bodyPr/>
          <a:lstStyle/>
          <a:p>
            <a:pPr>
              <a:defRPr/>
            </a:pPr>
            <a:fld id="{F98AD551-1896-6D44-B0B1-213AAAED08DA}" type="slidenum">
              <a:rPr lang="en-US" smtClean="0"/>
              <a:pPr>
                <a:defRPr/>
              </a:pPr>
              <a:t>45</a:t>
            </a:fld>
            <a:r>
              <a:rPr lang="en-US" smtClean="0"/>
              <a:t> </a:t>
            </a:r>
            <a:endParaRPr lang="en-US" dirty="0"/>
          </a:p>
        </p:txBody>
      </p:sp>
    </p:spTree>
    <p:extLst>
      <p:ext uri="{BB962C8B-B14F-4D97-AF65-F5344CB8AC3E}">
        <p14:creationId xmlns:p14="http://schemas.microsoft.com/office/powerpoint/2010/main" val="31602313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 Purpose of the MicroServices Catalog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67847384"/>
              </p:ext>
            </p:extLst>
          </p:nvPr>
        </p:nvGraphicFramePr>
        <p:xfrm>
          <a:off x="488897" y="2158396"/>
          <a:ext cx="11211106" cy="2926080"/>
        </p:xfrm>
        <a:graphic>
          <a:graphicData uri="http://schemas.openxmlformats.org/drawingml/2006/table">
            <a:tbl>
              <a:tblPr firstRow="1" bandRow="1">
                <a:tableStyleId>{5940675A-B579-460E-94D1-54222C63F5DA}</a:tableStyleId>
              </a:tblPr>
              <a:tblGrid>
                <a:gridCol w="10067214"/>
                <a:gridCol w="1143892"/>
              </a:tblGrid>
              <a:tr h="370840">
                <a:tc>
                  <a:txBody>
                    <a:bodyPr/>
                    <a:lstStyle/>
                    <a:p>
                      <a:r>
                        <a:rPr lang="en-US" sz="1400" b="1" kern="1200" dirty="0" smtClean="0">
                          <a:solidFill>
                            <a:schemeClr val="tx1"/>
                          </a:solidFill>
                          <a:latin typeface="+mn-lt"/>
                          <a:ea typeface="+mn-ea"/>
                          <a:cs typeface="+mn-cs"/>
                        </a:rPr>
                        <a:t>The microService catalog contains detailed design information about the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a:t>
                      </a:r>
                    </a:p>
                    <a:p>
                      <a:pPr marL="231775" indent="-231775" algn="l"/>
                      <a:r>
                        <a:rPr lang="en-US" sz="1400" b="1" i="1" kern="1200" dirty="0" smtClean="0">
                          <a:solidFill>
                            <a:schemeClr val="tx2"/>
                          </a:solidFill>
                          <a:latin typeface="+mn-lt"/>
                          <a:ea typeface="+mn-ea"/>
                          <a:cs typeface="+mn-cs"/>
                        </a:rPr>
                        <a:t>No, the catalog actually contains no design information about the microService, but provides a link to an external web or wiki site that does provide that information.  The intention is that the development team responsible for the microService would maintain this site.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All of the entries in the catalog for a specific microService must be entered at the same time.</a:t>
                      </a:r>
                    </a:p>
                    <a:p>
                      <a:pPr marL="231775" indent="-231775" algn="l" defTabSz="457200" rtl="0" eaLnBrk="1" latinLnBrk="0" hangingPunct="1"/>
                      <a:r>
                        <a:rPr lang="en-US" sz="1400" b="1" i="1" kern="1200" dirty="0" smtClean="0">
                          <a:solidFill>
                            <a:schemeClr val="tx2"/>
                          </a:solidFill>
                          <a:latin typeface="+mn-lt"/>
                          <a:ea typeface="+mn-ea"/>
                          <a:cs typeface="+mn-cs"/>
                        </a:rPr>
                        <a:t>No, the entries can be filled in as the microService progresses through the analysis, design, construction, testing, and deployment phases.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All </a:t>
                      </a:r>
                      <a:r>
                        <a:rPr lang="en-US" sz="1400" b="1" kern="1200" dirty="0" err="1" smtClean="0">
                          <a:solidFill>
                            <a:schemeClr val="tx1"/>
                          </a:solidFill>
                          <a:latin typeface="+mn-lt"/>
                          <a:ea typeface="+mn-ea"/>
                          <a:cs typeface="+mn-cs"/>
                        </a:rPr>
                        <a:t>microServices</a:t>
                      </a:r>
                      <a:r>
                        <a:rPr lang="en-US" sz="1400" b="1" kern="1200" dirty="0" smtClean="0">
                          <a:solidFill>
                            <a:schemeClr val="tx1"/>
                          </a:solidFill>
                          <a:latin typeface="+mn-lt"/>
                          <a:ea typeface="+mn-ea"/>
                          <a:cs typeface="+mn-cs"/>
                        </a:rPr>
                        <a:t> that are deployed into production environments must be defined in the catalog.</a:t>
                      </a:r>
                    </a:p>
                    <a:p>
                      <a:pPr marL="231775" indent="-231775" algn="l" defTabSz="457200" rtl="0" eaLnBrk="1" latinLnBrk="0" hangingPunct="1"/>
                      <a:r>
                        <a:rPr lang="en-US" sz="1400" b="1" i="1" kern="1200" dirty="0" smtClean="0">
                          <a:solidFill>
                            <a:schemeClr val="tx2"/>
                          </a:solidFill>
                          <a:latin typeface="+mn-lt"/>
                          <a:ea typeface="+mn-ea"/>
                          <a:cs typeface="+mn-cs"/>
                        </a:rPr>
                        <a:t>Yes, the production </a:t>
                      </a:r>
                      <a:r>
                        <a:rPr lang="en-US" sz="1400" b="1" i="1" kern="1200" dirty="0" err="1" smtClean="0">
                          <a:solidFill>
                            <a:schemeClr val="tx2"/>
                          </a:solidFill>
                          <a:latin typeface="+mn-lt"/>
                          <a:ea typeface="+mn-ea"/>
                          <a:cs typeface="+mn-cs"/>
                        </a:rPr>
                        <a:t>microServices</a:t>
                      </a:r>
                      <a:r>
                        <a:rPr lang="en-US" sz="1400" b="1" i="1" kern="1200" dirty="0" smtClean="0">
                          <a:solidFill>
                            <a:schemeClr val="tx2"/>
                          </a:solidFill>
                          <a:latin typeface="+mn-lt"/>
                          <a:ea typeface="+mn-ea"/>
                          <a:cs typeface="+mn-cs"/>
                        </a:rPr>
                        <a:t> must be defined in the catalog.</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The microService name must conform to a naming standard.</a:t>
                      </a:r>
                    </a:p>
                    <a:p>
                      <a:pPr marL="231775" indent="-231775" algn="l" defTabSz="457200" rtl="0" eaLnBrk="1" latinLnBrk="0" hangingPunct="1"/>
                      <a:r>
                        <a:rPr lang="en-US" sz="1400" b="1" i="1" kern="1200" dirty="0" smtClean="0">
                          <a:solidFill>
                            <a:schemeClr val="tx2"/>
                          </a:solidFill>
                          <a:latin typeface="+mn-lt"/>
                          <a:ea typeface="+mn-ea"/>
                          <a:cs typeface="+mn-cs"/>
                        </a:rPr>
                        <a:t>Yes, if the microService is going to be deployed to production.  This is not required, but recommended, for </a:t>
                      </a:r>
                      <a:r>
                        <a:rPr lang="en-US" sz="1400" b="1" i="1" kern="1200" dirty="0" err="1" smtClean="0">
                          <a:solidFill>
                            <a:schemeClr val="tx2"/>
                          </a:solidFill>
                          <a:latin typeface="+mn-lt"/>
                          <a:ea typeface="+mn-ea"/>
                          <a:cs typeface="+mn-cs"/>
                        </a:rPr>
                        <a:t>microServices</a:t>
                      </a:r>
                      <a:r>
                        <a:rPr lang="en-US" sz="1400" b="1" i="1" kern="1200" dirty="0" smtClean="0">
                          <a:solidFill>
                            <a:schemeClr val="tx2"/>
                          </a:solidFill>
                          <a:latin typeface="+mn-lt"/>
                          <a:ea typeface="+mn-ea"/>
                          <a:cs typeface="+mn-cs"/>
                        </a:rPr>
                        <a:t> that will never be deployed to production, such as testing or experimentation.</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2574128" y="1377175"/>
            <a:ext cx="5356851"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The Purpose of the MicroServices Catalog</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5" name="TextBox 4"/>
          <p:cNvSpPr txBox="1"/>
          <p:nvPr/>
        </p:nvSpPr>
        <p:spPr>
          <a:xfrm rot="20708730">
            <a:off x="10021221" y="663088"/>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8341646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 MicroService Maturity Model</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68218510"/>
              </p:ext>
            </p:extLst>
          </p:nvPr>
        </p:nvGraphicFramePr>
        <p:xfrm>
          <a:off x="488897" y="2216270"/>
          <a:ext cx="11211106" cy="1981200"/>
        </p:xfrm>
        <a:graphic>
          <a:graphicData uri="http://schemas.openxmlformats.org/drawingml/2006/table">
            <a:tbl>
              <a:tblPr firstRow="1" bandRow="1">
                <a:tableStyleId>{5940675A-B579-460E-94D1-54222C63F5DA}</a:tableStyleId>
              </a:tblPr>
              <a:tblGrid>
                <a:gridCol w="10260619"/>
                <a:gridCol w="950487"/>
              </a:tblGrid>
              <a:tr h="370840">
                <a:tc>
                  <a:txBody>
                    <a:bodyPr/>
                    <a:lstStyle/>
                    <a:p>
                      <a:pPr marL="0" algn="l" defTabSz="457200" rtl="0" eaLnBrk="1" latinLnBrk="0" hangingPunct="1"/>
                      <a:r>
                        <a:rPr lang="en-US" sz="1400" b="1" kern="1200" dirty="0" smtClean="0">
                          <a:solidFill>
                            <a:schemeClr val="tx1"/>
                          </a:solidFill>
                          <a:latin typeface="+mn-lt"/>
                          <a:ea typeface="+mn-ea"/>
                          <a:cs typeface="+mn-cs"/>
                        </a:rPr>
                        <a:t>The maturity model measures how long a microService has been in production</a:t>
                      </a:r>
                    </a:p>
                    <a:p>
                      <a:pPr marL="228600" indent="-228600" algn="l" defTabSz="457200" rtl="0" eaLnBrk="1" latinLnBrk="0" hangingPunct="1"/>
                      <a:r>
                        <a:rPr lang="en-US" sz="1400" b="1" i="1" kern="1200" dirty="0" smtClean="0">
                          <a:solidFill>
                            <a:schemeClr val="tx2"/>
                          </a:solidFill>
                          <a:latin typeface="+mn-lt"/>
                          <a:ea typeface="+mn-ea"/>
                          <a:cs typeface="+mn-cs"/>
                        </a:rPr>
                        <a:t>No, the maturity model measures and scores how well the microService adheres to the concepts and tenants of the microService architectural type.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The maturity model is a self-assessment</a:t>
                      </a:r>
                    </a:p>
                    <a:p>
                      <a:pPr marL="228600" indent="-228600" algn="l" defTabSz="457200" rtl="0" eaLnBrk="1" latinLnBrk="0" hangingPunct="1"/>
                      <a:r>
                        <a:rPr lang="en-US" sz="1400" b="1" i="1" kern="1200" dirty="0" smtClean="0">
                          <a:solidFill>
                            <a:schemeClr val="tx2"/>
                          </a:solidFill>
                          <a:latin typeface="+mn-lt"/>
                          <a:ea typeface="+mn-ea"/>
                          <a:cs typeface="+mn-cs"/>
                        </a:rPr>
                        <a:t>No, the maturity model assessment is performed by an auditor that is not part of the development team that creates and supports the microService.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A low score on the maturity model indicates that the microService is not following some of the fundamental concepts of </a:t>
                      </a:r>
                      <a:r>
                        <a:rPr lang="en-US" sz="1400" b="1" kern="1200" dirty="0" err="1" smtClean="0">
                          <a:solidFill>
                            <a:schemeClr val="tx1"/>
                          </a:solidFill>
                          <a:latin typeface="+mn-lt"/>
                          <a:ea typeface="+mn-ea"/>
                          <a:cs typeface="+mn-cs"/>
                        </a:rPr>
                        <a:t>microServices</a:t>
                      </a:r>
                      <a:endParaRPr lang="en-US" sz="1400" b="1" kern="1200" dirty="0" smtClean="0">
                        <a:solidFill>
                          <a:schemeClr val="tx1"/>
                        </a:solidFill>
                        <a:latin typeface="+mn-lt"/>
                        <a:ea typeface="+mn-ea"/>
                        <a:cs typeface="+mn-cs"/>
                      </a:endParaRPr>
                    </a:p>
                    <a:p>
                      <a:pPr marL="228600" indent="-228600" algn="l" defTabSz="457200" rtl="0" eaLnBrk="1" latinLnBrk="0" hangingPunct="1"/>
                      <a:r>
                        <a:rPr lang="en-US" sz="1400" b="1" i="1" kern="1200" dirty="0" smtClean="0">
                          <a:solidFill>
                            <a:schemeClr val="tx2"/>
                          </a:solidFill>
                          <a:latin typeface="+mn-lt"/>
                          <a:ea typeface="+mn-ea"/>
                          <a:cs typeface="+mn-cs"/>
                        </a:rPr>
                        <a:t>Typically, yes.  The higher the score, the more accurately the implementation follows the concepts of the microService type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007457" y="1377176"/>
            <a:ext cx="4490205"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The MicroServices Maturity Model</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5" name="TextBox 4"/>
          <p:cNvSpPr txBox="1"/>
          <p:nvPr/>
        </p:nvSpPr>
        <p:spPr>
          <a:xfrm rot="20708730">
            <a:off x="10021221" y="663088"/>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7006645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 Developing Applications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9597087"/>
              </p:ext>
            </p:extLst>
          </p:nvPr>
        </p:nvGraphicFramePr>
        <p:xfrm>
          <a:off x="488897" y="2216270"/>
          <a:ext cx="11211106" cy="2621280"/>
        </p:xfrm>
        <a:graphic>
          <a:graphicData uri="http://schemas.openxmlformats.org/drawingml/2006/table">
            <a:tbl>
              <a:tblPr firstRow="1" bandRow="1">
                <a:tableStyleId>{5940675A-B579-460E-94D1-54222C63F5DA}</a:tableStyleId>
              </a:tblPr>
              <a:tblGrid>
                <a:gridCol w="10271252"/>
                <a:gridCol w="939854"/>
              </a:tblGrid>
              <a:tr h="370840">
                <a:tc>
                  <a:txBody>
                    <a:bodyPr/>
                    <a:lstStyle/>
                    <a:p>
                      <a:pPr marL="0" algn="l" defTabSz="457200" rtl="0" eaLnBrk="1" latinLnBrk="0" hangingPunct="1"/>
                      <a:r>
                        <a:rPr lang="en-US" sz="1400" b="1" kern="1200" dirty="0" smtClean="0">
                          <a:solidFill>
                            <a:schemeClr val="tx1"/>
                          </a:solidFill>
                          <a:latin typeface="+mn-lt"/>
                          <a:ea typeface="+mn-ea"/>
                          <a:cs typeface="+mn-cs"/>
                        </a:rPr>
                        <a:t>The developer needs to know what platform the microService is deployed onto.</a:t>
                      </a:r>
                    </a:p>
                    <a:p>
                      <a:pPr marL="228600" indent="-228600" algn="l" defTabSz="457200" rtl="0" eaLnBrk="1" latinLnBrk="0" hangingPunct="1"/>
                      <a:r>
                        <a:rPr lang="en-US" sz="1400" b="1" i="1" kern="1200" dirty="0" smtClean="0">
                          <a:solidFill>
                            <a:schemeClr val="tx2"/>
                          </a:solidFill>
                          <a:latin typeface="+mn-lt"/>
                          <a:ea typeface="+mn-ea"/>
                          <a:cs typeface="+mn-cs"/>
                        </a:rPr>
                        <a:t>Absolutely not.  In fact, we don’t want anyone to have to know that information to be able to access and use a microService.  To access a microService from an application or another microService, the developer needs to know how to access its API.  The developer will use a lookup service to locate the microService at runtime.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The developer needs to know the interface details for accessing the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a:t>
                      </a:r>
                    </a:p>
                    <a:p>
                      <a:pPr marL="228600" indent="-228600" algn="l" defTabSz="457200" rtl="0" eaLnBrk="1" latinLnBrk="0" hangingPunct="1"/>
                      <a:r>
                        <a:rPr lang="en-US" sz="1400" b="1" i="1" kern="1200" dirty="0" smtClean="0">
                          <a:solidFill>
                            <a:schemeClr val="tx2"/>
                          </a:solidFill>
                          <a:latin typeface="+mn-lt"/>
                          <a:ea typeface="+mn-ea"/>
                          <a:cs typeface="+mn-cs"/>
                        </a:rPr>
                        <a:t>Yes, the developer needs to know the API methods, argument data types, return types, and any exceptions that are returned by that method.  This information is obtained from the detailed domain and API models maintained on the microService web or wiki site, linked from the catalog.</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The interface detailed information is supplied by an external web or wiki site linked to the microService catalog entry for the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a:t>
                      </a:r>
                    </a:p>
                    <a:p>
                      <a:pPr marL="228600" indent="-228600" algn="l" defTabSz="457200" rtl="0" eaLnBrk="1" latinLnBrk="0" hangingPunct="1"/>
                      <a:r>
                        <a:rPr lang="en-US" sz="1400" b="1" i="1" kern="1200" dirty="0" smtClean="0">
                          <a:solidFill>
                            <a:schemeClr val="tx2"/>
                          </a:solidFill>
                          <a:latin typeface="+mn-lt"/>
                          <a:ea typeface="+mn-ea"/>
                          <a:cs typeface="+mn-cs"/>
                        </a:rPr>
                        <a:t>Yes.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658370" y="1377175"/>
            <a:ext cx="3188373"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Developing Applications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5" name="TextBox 4"/>
          <p:cNvSpPr txBox="1"/>
          <p:nvPr/>
        </p:nvSpPr>
        <p:spPr>
          <a:xfrm rot="20708730">
            <a:off x="10021221" y="663088"/>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9418507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 MicroService Patterns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20083678"/>
              </p:ext>
            </p:extLst>
          </p:nvPr>
        </p:nvGraphicFramePr>
        <p:xfrm>
          <a:off x="488897" y="2401463"/>
          <a:ext cx="11211106" cy="2509520"/>
        </p:xfrm>
        <a:graphic>
          <a:graphicData uri="http://schemas.openxmlformats.org/drawingml/2006/table">
            <a:tbl>
              <a:tblPr firstRow="1" bandRow="1">
                <a:tableStyleId>{5940675A-B579-460E-94D1-54222C63F5DA}</a:tableStyleId>
              </a:tblPr>
              <a:tblGrid>
                <a:gridCol w="10228722"/>
                <a:gridCol w="982384"/>
              </a:tblGrid>
              <a:tr h="370840">
                <a:tc>
                  <a:txBody>
                    <a:bodyPr/>
                    <a:lstStyle/>
                    <a:p>
                      <a:pPr marL="0" algn="l" defTabSz="457200" rtl="0" eaLnBrk="1" latinLnBrk="0" hangingPunct="1"/>
                      <a:r>
                        <a:rPr lang="en-US" sz="1400" b="1" kern="1200" dirty="0" smtClean="0">
                          <a:solidFill>
                            <a:schemeClr val="tx1"/>
                          </a:solidFill>
                          <a:latin typeface="+mn-lt"/>
                          <a:ea typeface="+mn-ea"/>
                          <a:cs typeface="+mn-cs"/>
                        </a:rPr>
                        <a:t>The presentation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 pattern adapts another microService to provide a specialized API.</a:t>
                      </a:r>
                    </a:p>
                    <a:p>
                      <a:pPr marL="228600" indent="-228600" algn="l" defTabSz="457200" rtl="0" eaLnBrk="1" latinLnBrk="0" hangingPunct="1"/>
                      <a:r>
                        <a:rPr lang="en-US" sz="1400" b="1" i="1" kern="1200" dirty="0" smtClean="0">
                          <a:solidFill>
                            <a:schemeClr val="tx2"/>
                          </a:solidFill>
                          <a:latin typeface="+mn-lt"/>
                          <a:ea typeface="+mn-ea"/>
                          <a:cs typeface="+mn-cs"/>
                        </a:rPr>
                        <a:t>No, the presentation microService pattern supplies the user interface and experience (UI/UX) for the presentation layer.</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The integration microService provides a façade, adapter, or composition of multiple </a:t>
                      </a:r>
                      <a:r>
                        <a:rPr lang="en-US" sz="1400" b="1" kern="1200" dirty="0" err="1" smtClean="0">
                          <a:solidFill>
                            <a:schemeClr val="tx1"/>
                          </a:solidFill>
                          <a:latin typeface="+mn-lt"/>
                          <a:ea typeface="+mn-ea"/>
                          <a:cs typeface="+mn-cs"/>
                        </a:rPr>
                        <a:t>microServices</a:t>
                      </a:r>
                      <a:r>
                        <a:rPr lang="en-US" sz="1400" b="1" kern="1200" dirty="0" smtClean="0">
                          <a:solidFill>
                            <a:schemeClr val="tx1"/>
                          </a:solidFill>
                          <a:latin typeface="+mn-lt"/>
                          <a:ea typeface="+mn-ea"/>
                          <a:cs typeface="+mn-cs"/>
                        </a:rPr>
                        <a:t> to provide a specialized capability.</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The Non-</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 Integration pattern provides a means of adapting existing, non-microService based Legacy applications to the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 approach.</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The System of Record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 pattern is used to interface with Legacy system of record applications.</a:t>
                      </a:r>
                    </a:p>
                    <a:p>
                      <a:pPr marL="228600" indent="-228600" algn="l" defTabSz="457200" rtl="0" eaLnBrk="1" latinLnBrk="0" hangingPunct="1"/>
                      <a:r>
                        <a:rPr lang="en-US" sz="1400" b="1" i="1" kern="1200" dirty="0" smtClean="0">
                          <a:solidFill>
                            <a:schemeClr val="tx2"/>
                          </a:solidFill>
                          <a:latin typeface="+mn-lt"/>
                          <a:ea typeface="+mn-ea"/>
                          <a:cs typeface="+mn-cs"/>
                        </a:rPr>
                        <a:t>No, the </a:t>
                      </a:r>
                      <a:r>
                        <a:rPr lang="en-US" sz="1400" b="1" i="1" kern="1200" dirty="0" err="1" smtClean="0">
                          <a:solidFill>
                            <a:schemeClr val="tx2"/>
                          </a:solidFill>
                          <a:latin typeface="+mn-lt"/>
                          <a:ea typeface="+mn-ea"/>
                          <a:cs typeface="+mn-cs"/>
                        </a:rPr>
                        <a:t>SoR</a:t>
                      </a:r>
                      <a:r>
                        <a:rPr lang="en-US" sz="1400" b="1" i="1" kern="1200" dirty="0" smtClean="0">
                          <a:solidFill>
                            <a:schemeClr val="tx2"/>
                          </a:solidFill>
                          <a:latin typeface="+mn-lt"/>
                          <a:ea typeface="+mn-ea"/>
                          <a:cs typeface="+mn-cs"/>
                        </a:rPr>
                        <a:t> microService pattern is the result of applying DDD principles to a new microService in a domain where the microService owns and controls the data.  In this case, the microService IS the System of</a:t>
                      </a:r>
                      <a:r>
                        <a:rPr lang="en-US" sz="1400" b="1" i="1" kern="1200" baseline="0" dirty="0" smtClean="0">
                          <a:solidFill>
                            <a:schemeClr val="tx2"/>
                          </a:solidFill>
                          <a:latin typeface="+mn-lt"/>
                          <a:ea typeface="+mn-ea"/>
                          <a:cs typeface="+mn-cs"/>
                        </a:rPr>
                        <a:t> Record, it is not interfacing with another system.</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The cache microService pattern provides a means to cache data close to where it is needed.</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802479" y="1377175"/>
            <a:ext cx="2900154" cy="461665"/>
          </a:xfrm>
          <a:prstGeom prst="rect">
            <a:avLst/>
          </a:prstGeom>
          <a:noFill/>
        </p:spPr>
        <p:txBody>
          <a:bodyPr wrap="non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 Patterns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5" name="TextBox 4"/>
          <p:cNvSpPr txBox="1"/>
          <p:nvPr/>
        </p:nvSpPr>
        <p:spPr>
          <a:xfrm rot="20708730">
            <a:off x="10021221" y="663088"/>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41926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sz="3200" b="1" i="1" u="sng" dirty="0" smtClean="0"/>
              <a:t>Purpose of the MicroServices Catalog</a:t>
            </a:r>
          </a:p>
          <a:p>
            <a:r>
              <a:rPr lang="en-US" dirty="0" smtClean="0">
                <a:solidFill>
                  <a:srgbClr val="959595"/>
                </a:solidFill>
              </a:rPr>
              <a:t>MicroService Maturity Model</a:t>
            </a:r>
            <a:endParaRPr lang="en-US" dirty="0">
              <a:solidFill>
                <a:srgbClr val="959595"/>
              </a:solidFill>
            </a:endParaRPr>
          </a:p>
          <a:p>
            <a:r>
              <a:rPr lang="en-US" dirty="0" smtClean="0">
                <a:solidFill>
                  <a:srgbClr val="959595"/>
                </a:solidFill>
              </a:rPr>
              <a:t>Developing </a:t>
            </a:r>
            <a:r>
              <a:rPr lang="en-US" dirty="0">
                <a:solidFill>
                  <a:srgbClr val="959595"/>
                </a:solidFill>
              </a:rPr>
              <a:t>Applications</a:t>
            </a:r>
          </a:p>
          <a:p>
            <a:r>
              <a:rPr lang="en-US" dirty="0" smtClean="0">
                <a:solidFill>
                  <a:srgbClr val="959595"/>
                </a:solidFill>
              </a:rPr>
              <a:t>MicroService Patterns</a:t>
            </a:r>
          </a:p>
          <a:p>
            <a:r>
              <a:rPr lang="en-US" dirty="0" smtClean="0">
                <a:solidFill>
                  <a:srgbClr val="959595"/>
                </a:solidFill>
              </a:rPr>
              <a:t>Defining a New MicroService</a:t>
            </a: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282" y="2064948"/>
            <a:ext cx="3949697" cy="2633131"/>
          </a:xfrm>
          <a:prstGeom prst="rect">
            <a:avLst/>
          </a:prstGeom>
        </p:spPr>
      </p:pic>
      <p:sp>
        <p:nvSpPr>
          <p:cNvPr id="8" name="Slide Number Placeholder 1"/>
          <p:cNvSpPr>
            <a:spLocks noGrp="1"/>
          </p:cNvSpPr>
          <p:nvPr>
            <p:ph type="sldNum" sz="quarter" idx="11"/>
          </p:nvPr>
        </p:nvSpPr>
        <p:spPr>
          <a:xfrm>
            <a:off x="488897" y="6398261"/>
            <a:ext cx="294066" cy="224790"/>
          </a:xfrm>
        </p:spPr>
        <p:txBody>
          <a:bodyPr/>
          <a:lstStyle/>
          <a:p>
            <a:fld id="{12CB907E-C602-C34B-93F7-CA9E40714286}" type="slidenum">
              <a:rPr lang="en-US" smtClean="0"/>
              <a:pPr/>
              <a:t>5</a:t>
            </a:fld>
            <a:r>
              <a:rPr lang="en-US" smtClean="0"/>
              <a:t> </a:t>
            </a:r>
            <a:endParaRPr lang="en-US" dirty="0"/>
          </a:p>
        </p:txBody>
      </p:sp>
    </p:spTree>
    <p:extLst>
      <p:ext uri="{BB962C8B-B14F-4D97-AF65-F5344CB8AC3E}">
        <p14:creationId xmlns:p14="http://schemas.microsoft.com/office/powerpoint/2010/main" val="1225824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 Defining a New </a:t>
            </a:r>
            <a:r>
              <a:rPr lang="en-US" dirty="0"/>
              <a:t>M</a:t>
            </a:r>
            <a:r>
              <a:rPr lang="en-US" dirty="0" smtClean="0"/>
              <a:t>icroService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11092615"/>
              </p:ext>
            </p:extLst>
          </p:nvPr>
        </p:nvGraphicFramePr>
        <p:xfrm>
          <a:off x="488897" y="1989152"/>
          <a:ext cx="11211106" cy="3962400"/>
        </p:xfrm>
        <a:graphic>
          <a:graphicData uri="http://schemas.openxmlformats.org/drawingml/2006/table">
            <a:tbl>
              <a:tblPr firstRow="1" bandRow="1">
                <a:tableStyleId>{5940675A-B579-460E-94D1-54222C63F5DA}</a:tableStyleId>
              </a:tblPr>
              <a:tblGrid>
                <a:gridCol w="10218089"/>
                <a:gridCol w="993017"/>
              </a:tblGrid>
              <a:tr h="370840">
                <a:tc>
                  <a:txBody>
                    <a:bodyPr/>
                    <a:lstStyle/>
                    <a:p>
                      <a:pPr marL="0" algn="l" defTabSz="457200" rtl="0" eaLnBrk="1" latinLnBrk="0" hangingPunct="1"/>
                      <a:r>
                        <a:rPr lang="en-US" sz="1400" b="1" kern="1200" dirty="0" smtClean="0">
                          <a:solidFill>
                            <a:schemeClr val="tx1"/>
                          </a:solidFill>
                          <a:latin typeface="+mn-lt"/>
                          <a:ea typeface="+mn-ea"/>
                          <a:cs typeface="+mn-cs"/>
                        </a:rPr>
                        <a:t>When extending an existing microService, it is ok to add any new operations desired.</a:t>
                      </a:r>
                    </a:p>
                    <a:p>
                      <a:pPr marL="228600" indent="-228600" algn="l" defTabSz="457200" rtl="0" eaLnBrk="1" latinLnBrk="0" hangingPunct="1"/>
                      <a:r>
                        <a:rPr lang="en-US" sz="1400" b="1" i="1" kern="1200" dirty="0" smtClean="0">
                          <a:solidFill>
                            <a:schemeClr val="tx2"/>
                          </a:solidFill>
                          <a:latin typeface="+mn-lt"/>
                          <a:ea typeface="+mn-ea"/>
                          <a:cs typeface="+mn-cs"/>
                        </a:rPr>
                        <a:t>No, operations or behaviors exposed by a microService must be consistent with the bounded context, domain model and ubiquitous language of that microService, and must not contradict the single capability concept of the microService architectural type.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It is ok to create new production </a:t>
                      </a:r>
                      <a:r>
                        <a:rPr lang="en-US" sz="1400" b="1" kern="1200" dirty="0" err="1" smtClean="0">
                          <a:solidFill>
                            <a:schemeClr val="tx1"/>
                          </a:solidFill>
                          <a:latin typeface="+mn-lt"/>
                          <a:ea typeface="+mn-ea"/>
                          <a:cs typeface="+mn-cs"/>
                        </a:rPr>
                        <a:t>microServices</a:t>
                      </a:r>
                      <a:r>
                        <a:rPr lang="en-US" sz="1400" b="1" kern="1200" dirty="0" smtClean="0">
                          <a:solidFill>
                            <a:schemeClr val="tx1"/>
                          </a:solidFill>
                          <a:latin typeface="+mn-lt"/>
                          <a:ea typeface="+mn-ea"/>
                          <a:cs typeface="+mn-cs"/>
                        </a:rPr>
                        <a:t> without using the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 catalog.</a:t>
                      </a:r>
                    </a:p>
                    <a:p>
                      <a:pPr marL="228600" indent="-228600" algn="l" defTabSz="457200" rtl="0" eaLnBrk="1" latinLnBrk="0" hangingPunct="1"/>
                      <a:r>
                        <a:rPr lang="en-US" sz="1400" b="1" i="1" kern="1200" dirty="0" smtClean="0">
                          <a:solidFill>
                            <a:schemeClr val="tx2"/>
                          </a:solidFill>
                          <a:latin typeface="+mn-lt"/>
                          <a:ea typeface="+mn-ea"/>
                          <a:cs typeface="+mn-cs"/>
                        </a:rPr>
                        <a:t>Absolutely not.  All production </a:t>
                      </a:r>
                      <a:r>
                        <a:rPr lang="en-US" sz="1400" b="1" i="1" kern="1200" dirty="0" err="1" smtClean="0">
                          <a:solidFill>
                            <a:schemeClr val="tx2"/>
                          </a:solidFill>
                          <a:latin typeface="+mn-lt"/>
                          <a:ea typeface="+mn-ea"/>
                          <a:cs typeface="+mn-cs"/>
                        </a:rPr>
                        <a:t>microServices</a:t>
                      </a:r>
                      <a:r>
                        <a:rPr lang="en-US" sz="1400" b="1" i="1" kern="1200" dirty="0" smtClean="0">
                          <a:solidFill>
                            <a:schemeClr val="tx2"/>
                          </a:solidFill>
                          <a:latin typeface="+mn-lt"/>
                          <a:ea typeface="+mn-ea"/>
                          <a:cs typeface="+mn-cs"/>
                        </a:rPr>
                        <a:t> must have an entry in the microService catalog.</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The principle of single capability is only important when the microService is initially developed.</a:t>
                      </a:r>
                    </a:p>
                    <a:p>
                      <a:pPr marL="228600" indent="-228600" algn="l" defTabSz="457200" rtl="0" eaLnBrk="1" latinLnBrk="0" hangingPunct="1"/>
                      <a:r>
                        <a:rPr lang="en-US" sz="1400" b="1" i="1" kern="1200" dirty="0" smtClean="0">
                          <a:solidFill>
                            <a:schemeClr val="tx2"/>
                          </a:solidFill>
                          <a:latin typeface="+mn-lt"/>
                          <a:ea typeface="+mn-ea"/>
                          <a:cs typeface="+mn-cs"/>
                        </a:rPr>
                        <a:t>No, the single capability concept is important and must be maintained for the life of the microservice.  The desire is to achieve loose coupling and high cohesion.</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If a microService does not exist that implements the needed line of business and domain, and does not supply the behavior of the needed bounded context, then you can enhance any microService of your choice.</a:t>
                      </a:r>
                    </a:p>
                    <a:p>
                      <a:pPr marL="228600" indent="-228600" algn="l" defTabSz="457200" rtl="0" eaLnBrk="1" latinLnBrk="0" hangingPunct="1"/>
                      <a:r>
                        <a:rPr lang="en-US" sz="1400" b="1" i="1" kern="1200" dirty="0" smtClean="0">
                          <a:solidFill>
                            <a:schemeClr val="tx2"/>
                          </a:solidFill>
                          <a:latin typeface="+mn-lt"/>
                          <a:ea typeface="+mn-ea"/>
                          <a:cs typeface="+mn-cs"/>
                        </a:rPr>
                        <a:t>Absolutely not.  In this case, a new microService would be required.  Every microService must be consistent within it’s domain model, bounded context, and ubiquitous language.  Each implementation must provide a single capability in the business domain.</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If a microService already exists in the line of business and domain, and the behaviors are consistent with what the application needs, then that microService should be used.</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If a microService already exists in the line of business and domain, but the needed behavior does not exist and the desired behavior is not consistent with the microService bounded context and domain model, then you must create a new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371174" y="1298519"/>
            <a:ext cx="3762760"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Defining a </a:t>
            </a: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New </a:t>
            </a: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5" name="TextBox 4"/>
          <p:cNvSpPr txBox="1"/>
          <p:nvPr/>
        </p:nvSpPr>
        <p:spPr>
          <a:xfrm rot="20708730">
            <a:off x="10021221" y="663088"/>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41370840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a:t>
            </a:fld>
            <a:r>
              <a:rPr lang="en-US" smtClean="0"/>
              <a:t> </a:t>
            </a:r>
            <a:endParaRPr lang="en-US" dirty="0"/>
          </a:p>
        </p:txBody>
      </p:sp>
      <p:sp>
        <p:nvSpPr>
          <p:cNvPr id="3" name="Text Placeholder 2"/>
          <p:cNvSpPr>
            <a:spLocks noGrp="1"/>
          </p:cNvSpPr>
          <p:nvPr>
            <p:ph type="body" sz="quarter" idx="13"/>
          </p:nvPr>
        </p:nvSpPr>
        <p:spPr>
          <a:xfrm>
            <a:off x="488897" y="1139825"/>
            <a:ext cx="7893103" cy="4811713"/>
          </a:xfrm>
        </p:spPr>
        <p:txBody>
          <a:bodyPr/>
          <a:lstStyle/>
          <a:p>
            <a:r>
              <a:rPr lang="en-US" dirty="0" smtClean="0"/>
              <a:t>The </a:t>
            </a:r>
            <a:r>
              <a:rPr lang="en-US" dirty="0" err="1" smtClean="0"/>
              <a:t>microServices</a:t>
            </a:r>
            <a:r>
              <a:rPr lang="en-US" dirty="0" smtClean="0"/>
              <a:t> catalog…</a:t>
            </a:r>
          </a:p>
          <a:p>
            <a:pPr marL="1028700" lvl="2" indent="-114300" algn="just">
              <a:buNone/>
            </a:pPr>
            <a:r>
              <a:rPr lang="en-US" dirty="0" smtClean="0"/>
              <a:t>…records the existence of every microService that has been created with the intention of reuse.</a:t>
            </a:r>
          </a:p>
          <a:p>
            <a:pPr marL="1028700" lvl="2" indent="-114300" algn="just">
              <a:buNone/>
            </a:pPr>
            <a:r>
              <a:rPr lang="en-US" dirty="0" smtClean="0"/>
              <a:t>…provides business information about the </a:t>
            </a:r>
            <a:r>
              <a:rPr lang="en-US" dirty="0" err="1" smtClean="0"/>
              <a:t>microService</a:t>
            </a:r>
            <a:r>
              <a:rPr lang="en-US" dirty="0" smtClean="0"/>
              <a:t>.</a:t>
            </a:r>
          </a:p>
          <a:p>
            <a:pPr marL="1028700" lvl="2" indent="-114300" algn="just">
              <a:buNone/>
            </a:pPr>
            <a:r>
              <a:rPr lang="en-US" dirty="0" smtClean="0"/>
              <a:t>…provides responsible parties contact information.</a:t>
            </a:r>
          </a:p>
          <a:p>
            <a:pPr marL="1028700" lvl="2" indent="-114300" algn="just">
              <a:buNone/>
            </a:pPr>
            <a:r>
              <a:rPr lang="en-US" dirty="0" smtClean="0"/>
              <a:t>…identifies the domain (and optionally sub-domain) that the </a:t>
            </a:r>
            <a:r>
              <a:rPr lang="en-US" dirty="0" err="1" smtClean="0"/>
              <a:t>microService</a:t>
            </a:r>
            <a:r>
              <a:rPr lang="en-US" dirty="0" smtClean="0"/>
              <a:t> implements.</a:t>
            </a:r>
          </a:p>
          <a:p>
            <a:pPr marL="1028700" lvl="2" indent="-114300" algn="just">
              <a:buNone/>
            </a:pPr>
            <a:r>
              <a:rPr lang="en-US" dirty="0" smtClean="0"/>
              <a:t>…provides a design pattern that describes the </a:t>
            </a:r>
            <a:r>
              <a:rPr lang="en-US" dirty="0" err="1" smtClean="0"/>
              <a:t>microService</a:t>
            </a:r>
            <a:r>
              <a:rPr lang="en-US" dirty="0" smtClean="0"/>
              <a:t>.</a:t>
            </a:r>
          </a:p>
          <a:p>
            <a:pPr marL="1028700" lvl="2" indent="-114300" algn="just">
              <a:buNone/>
            </a:pPr>
            <a:r>
              <a:rPr lang="en-US" dirty="0" smtClean="0"/>
              <a:t>…links to external documentation.</a:t>
            </a:r>
          </a:p>
        </p:txBody>
      </p:sp>
      <p:sp>
        <p:nvSpPr>
          <p:cNvPr id="4" name="Title 3"/>
          <p:cNvSpPr>
            <a:spLocks noGrp="1"/>
          </p:cNvSpPr>
          <p:nvPr>
            <p:ph type="title"/>
          </p:nvPr>
        </p:nvSpPr>
        <p:spPr/>
        <p:txBody>
          <a:bodyPr/>
          <a:lstStyle/>
          <a:p>
            <a:r>
              <a:rPr lang="en-US" dirty="0" smtClean="0"/>
              <a:t>Purpose of the MicroServices Catalog</a:t>
            </a:r>
            <a:endParaRPr lang="en-US" dirty="0"/>
          </a:p>
        </p:txBody>
      </p:sp>
      <p:sp>
        <p:nvSpPr>
          <p:cNvPr id="5" name="Oval 4" title="Section circle"/>
          <p:cNvSpPr/>
          <p:nvPr/>
        </p:nvSpPr>
        <p:spPr>
          <a:xfrm>
            <a:off x="109767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 name="Oval 5" title="Section circle"/>
          <p:cNvSpPr/>
          <p:nvPr/>
        </p:nvSpPr>
        <p:spPr>
          <a:xfrm>
            <a:off x="108608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 name="Oval 6" title="Section circle"/>
          <p:cNvSpPr/>
          <p:nvPr/>
        </p:nvSpPr>
        <p:spPr>
          <a:xfrm>
            <a:off x="107465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8" name="Oval 7" title="Section circle"/>
          <p:cNvSpPr/>
          <p:nvPr/>
        </p:nvSpPr>
        <p:spPr>
          <a:xfrm>
            <a:off x="106322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9" name="Oval 8" title="Section circle"/>
          <p:cNvSpPr/>
          <p:nvPr/>
        </p:nvSpPr>
        <p:spPr>
          <a:xfrm>
            <a:off x="10516400"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0" name="Rectangle 9"/>
          <p:cNvSpPr/>
          <p:nvPr/>
        </p:nvSpPr>
        <p:spPr>
          <a:xfrm>
            <a:off x="8107304" y="6161855"/>
            <a:ext cx="3280642"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Purpose of the MicroServices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11" name="Oval 10" title="Section circle"/>
          <p:cNvSpPr/>
          <p:nvPr/>
        </p:nvSpPr>
        <p:spPr>
          <a:xfrm>
            <a:off x="115514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2" name="Oval 11" title="Section circle"/>
          <p:cNvSpPr/>
          <p:nvPr/>
        </p:nvSpPr>
        <p:spPr>
          <a:xfrm>
            <a:off x="1143556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Oval 12" title="Section circle"/>
          <p:cNvSpPr/>
          <p:nvPr/>
        </p:nvSpPr>
        <p:spPr>
          <a:xfrm>
            <a:off x="113212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4" name="Oval 13" title="Section circle"/>
          <p:cNvSpPr/>
          <p:nvPr/>
        </p:nvSpPr>
        <p:spPr>
          <a:xfrm>
            <a:off x="112069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Oval 14" title="Section circle"/>
          <p:cNvSpPr/>
          <p:nvPr/>
        </p:nvSpPr>
        <p:spPr>
          <a:xfrm>
            <a:off x="1109107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3296" y="1888197"/>
            <a:ext cx="3352606" cy="2235070"/>
          </a:xfrm>
          <a:prstGeom prst="rect">
            <a:avLst/>
          </a:prstGeom>
        </p:spPr>
      </p:pic>
      <p:sp>
        <p:nvSpPr>
          <p:cNvPr id="17" name="Text Placeholder 2"/>
          <p:cNvSpPr txBox="1">
            <a:spLocks/>
          </p:cNvSpPr>
          <p:nvPr/>
        </p:nvSpPr>
        <p:spPr>
          <a:xfrm>
            <a:off x="488896" y="4521199"/>
            <a:ext cx="11211107" cy="800101"/>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All microServices that are intended for production use MUST be defined in the catalog</a:t>
            </a:r>
          </a:p>
          <a:p>
            <a:pPr lvl="1"/>
            <a:r>
              <a:rPr lang="en-US" dirty="0" smtClean="0"/>
              <a:t>Every </a:t>
            </a:r>
            <a:r>
              <a:rPr lang="en-US" dirty="0" err="1" smtClean="0"/>
              <a:t>microService</a:t>
            </a:r>
            <a:r>
              <a:rPr lang="en-US" dirty="0" smtClean="0"/>
              <a:t> registered in the catalog must be named according to the standard naming convention.</a:t>
            </a:r>
            <a:endParaRPr lang="en-US" dirty="0"/>
          </a:p>
        </p:txBody>
      </p:sp>
    </p:spTree>
    <p:extLst>
      <p:ext uri="{BB962C8B-B14F-4D97-AF65-F5344CB8AC3E}">
        <p14:creationId xmlns:p14="http://schemas.microsoft.com/office/powerpoint/2010/main" val="2437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MicroServices that are destined for production must be named according to a standard</a:t>
            </a:r>
          </a:p>
          <a:p>
            <a:pPr lvl="1"/>
            <a:r>
              <a:rPr lang="en-US" dirty="0" smtClean="0"/>
              <a:t>The microservice name is a concatenation of…</a:t>
            </a:r>
          </a:p>
          <a:p>
            <a:pPr marL="1146175" lvl="3">
              <a:buNone/>
            </a:pPr>
            <a:r>
              <a:rPr lang="en-US" dirty="0" smtClean="0"/>
              <a:t>…the </a:t>
            </a:r>
            <a:r>
              <a:rPr lang="en-US" dirty="0" err="1" smtClean="0"/>
              <a:t>mS</a:t>
            </a:r>
            <a:r>
              <a:rPr lang="en-US" dirty="0" smtClean="0"/>
              <a:t> namespace, with periods converted to dashes.</a:t>
            </a:r>
          </a:p>
          <a:p>
            <a:pPr marL="1146175" lvl="3">
              <a:buNone/>
            </a:pPr>
            <a:r>
              <a:rPr lang="en-US" dirty="0" smtClean="0"/>
              <a:t>…a dash.</a:t>
            </a:r>
          </a:p>
          <a:p>
            <a:pPr marL="1146175" lvl="3">
              <a:buNone/>
            </a:pPr>
            <a:r>
              <a:rPr lang="en-US" dirty="0" smtClean="0"/>
              <a:t>…the service name without any spaces.</a:t>
            </a:r>
          </a:p>
          <a:p>
            <a:pPr lvl="2"/>
            <a:endParaRPr lang="en-US" dirty="0"/>
          </a:p>
          <a:p>
            <a:pPr lvl="1"/>
            <a:r>
              <a:rPr lang="en-US" dirty="0" smtClean="0"/>
              <a:t>The microService name must…</a:t>
            </a:r>
          </a:p>
          <a:p>
            <a:pPr marL="1146175" lvl="3">
              <a:buNone/>
            </a:pPr>
            <a:r>
              <a:rPr lang="en-US" dirty="0" smtClean="0"/>
              <a:t>…be </a:t>
            </a:r>
            <a:r>
              <a:rPr lang="en-US" dirty="0"/>
              <a:t>all lower </a:t>
            </a:r>
            <a:r>
              <a:rPr lang="en-US" dirty="0" smtClean="0"/>
              <a:t>case. </a:t>
            </a:r>
            <a:endParaRPr lang="en-US" dirty="0"/>
          </a:p>
          <a:p>
            <a:pPr marL="1146175" lvl="3">
              <a:buNone/>
            </a:pPr>
            <a:r>
              <a:rPr lang="en-US" dirty="0" smtClean="0"/>
              <a:t>…not </a:t>
            </a:r>
            <a:r>
              <a:rPr lang="en-US" dirty="0"/>
              <a:t>contain any </a:t>
            </a:r>
            <a:r>
              <a:rPr lang="en-US" dirty="0" smtClean="0"/>
              <a:t>spaces.</a:t>
            </a:r>
            <a:endParaRPr lang="en-US" dirty="0"/>
          </a:p>
        </p:txBody>
      </p:sp>
      <p:sp>
        <p:nvSpPr>
          <p:cNvPr id="4" name="Title 3"/>
          <p:cNvSpPr>
            <a:spLocks noGrp="1"/>
          </p:cNvSpPr>
          <p:nvPr>
            <p:ph type="title"/>
          </p:nvPr>
        </p:nvSpPr>
        <p:spPr/>
        <p:txBody>
          <a:bodyPr/>
          <a:lstStyle/>
          <a:p>
            <a:r>
              <a:rPr lang="en-US" dirty="0" smtClean="0"/>
              <a:t>MicroService Naming Convention</a:t>
            </a:r>
            <a:endParaRPr lang="en-US" dirty="0"/>
          </a:p>
        </p:txBody>
      </p:sp>
      <p:sp>
        <p:nvSpPr>
          <p:cNvPr id="5" name="TextBox 4"/>
          <p:cNvSpPr txBox="1"/>
          <p:nvPr/>
        </p:nvSpPr>
        <p:spPr>
          <a:xfrm>
            <a:off x="6850822" y="4900177"/>
            <a:ext cx="2946897" cy="215444"/>
          </a:xfrm>
          <a:prstGeom prst="rect">
            <a:avLst/>
          </a:prstGeom>
          <a:noFill/>
          <a:ln>
            <a:noFill/>
          </a:ln>
        </p:spPr>
        <p:txBody>
          <a:bodyPr wrap="none" lIns="0" tIns="0" rIns="0" bIns="0" rtlCol="0">
            <a:spAutoFit/>
          </a:bodyPr>
          <a:lstStyle/>
          <a:p>
            <a:r>
              <a:rPr lang="en-US" sz="1400" b="1" dirty="0" smtClean="0">
                <a:solidFill>
                  <a:schemeClr val="tx2"/>
                </a:solidFill>
              </a:rPr>
              <a:t>com-</a:t>
            </a:r>
            <a:r>
              <a:rPr lang="en-US" sz="1400" b="1" dirty="0" err="1" smtClean="0">
                <a:solidFill>
                  <a:schemeClr val="tx2"/>
                </a:solidFill>
              </a:rPr>
              <a:t>att</a:t>
            </a:r>
            <a:r>
              <a:rPr lang="en-US" sz="1400" b="1" dirty="0" smtClean="0">
                <a:solidFill>
                  <a:schemeClr val="tx2"/>
                </a:solidFill>
              </a:rPr>
              <a:t>-</a:t>
            </a:r>
            <a:r>
              <a:rPr lang="en-US" sz="1400" b="1" dirty="0" err="1" smtClean="0">
                <a:solidFill>
                  <a:schemeClr val="tx2"/>
                </a:solidFill>
              </a:rPr>
              <a:t>cdp</a:t>
            </a:r>
            <a:r>
              <a:rPr lang="en-US" sz="1400" b="1" dirty="0" smtClean="0">
                <a:solidFill>
                  <a:schemeClr val="tx2"/>
                </a:solidFill>
              </a:rPr>
              <a:t>-training-</a:t>
            </a:r>
            <a:r>
              <a:rPr lang="en-US" sz="1400" b="1" dirty="0" err="1" smtClean="0">
                <a:solidFill>
                  <a:schemeClr val="tx2"/>
                </a:solidFill>
              </a:rPr>
              <a:t>currencyconverter</a:t>
            </a:r>
            <a:endParaRPr lang="en-US" sz="1400" b="1" dirty="0" smtClean="0">
              <a:solidFill>
                <a:schemeClr val="tx2"/>
              </a:solidFill>
            </a:endParaRPr>
          </a:p>
        </p:txBody>
      </p:sp>
      <p:sp>
        <p:nvSpPr>
          <p:cNvPr id="6" name="TextBox 5"/>
          <p:cNvSpPr txBox="1"/>
          <p:nvPr/>
        </p:nvSpPr>
        <p:spPr>
          <a:xfrm>
            <a:off x="2137551" y="4479584"/>
            <a:ext cx="2551789" cy="215444"/>
          </a:xfrm>
          <a:prstGeom prst="rect">
            <a:avLst/>
          </a:prstGeom>
          <a:noFill/>
          <a:ln>
            <a:noFill/>
          </a:ln>
        </p:spPr>
        <p:txBody>
          <a:bodyPr wrap="none" lIns="0" tIns="0" rIns="0" bIns="0" rtlCol="0">
            <a:spAutoFit/>
          </a:bodyPr>
          <a:lstStyle/>
          <a:p>
            <a:r>
              <a:rPr lang="en-US" sz="1400" dirty="0" smtClean="0">
                <a:solidFill>
                  <a:schemeClr val="tx2"/>
                </a:solidFill>
              </a:rPr>
              <a:t>(Namespace)  </a:t>
            </a:r>
            <a:r>
              <a:rPr lang="en-US" sz="1400" b="1" dirty="0" err="1" smtClean="0">
                <a:solidFill>
                  <a:schemeClr val="tx2"/>
                </a:solidFill>
              </a:rPr>
              <a:t>com.att.cdp.training</a:t>
            </a:r>
            <a:endParaRPr lang="en-US" sz="1400" b="1" dirty="0" smtClean="0">
              <a:solidFill>
                <a:schemeClr val="tx2"/>
              </a:solidFill>
            </a:endParaRPr>
          </a:p>
        </p:txBody>
      </p:sp>
      <p:sp>
        <p:nvSpPr>
          <p:cNvPr id="7" name="TextBox 6"/>
          <p:cNvSpPr txBox="1"/>
          <p:nvPr/>
        </p:nvSpPr>
        <p:spPr>
          <a:xfrm>
            <a:off x="2043487" y="5243077"/>
            <a:ext cx="2608791" cy="215444"/>
          </a:xfrm>
          <a:prstGeom prst="rect">
            <a:avLst/>
          </a:prstGeom>
          <a:noFill/>
          <a:ln>
            <a:noFill/>
          </a:ln>
        </p:spPr>
        <p:txBody>
          <a:bodyPr wrap="none" lIns="0" tIns="0" rIns="0" bIns="0" rtlCol="0">
            <a:spAutoFit/>
          </a:bodyPr>
          <a:lstStyle/>
          <a:p>
            <a:r>
              <a:rPr lang="en-US" sz="1400" dirty="0" smtClean="0">
                <a:solidFill>
                  <a:schemeClr val="tx2"/>
                </a:solidFill>
              </a:rPr>
              <a:t>(Service Name)  </a:t>
            </a:r>
            <a:r>
              <a:rPr lang="en-US" sz="1400" b="1" dirty="0" smtClean="0">
                <a:solidFill>
                  <a:schemeClr val="tx2"/>
                </a:solidFill>
              </a:rPr>
              <a:t>Currency Converter</a:t>
            </a:r>
          </a:p>
        </p:txBody>
      </p:sp>
      <p:sp>
        <p:nvSpPr>
          <p:cNvPr id="8" name="Oval 7"/>
          <p:cNvSpPr/>
          <p:nvPr/>
        </p:nvSpPr>
        <p:spPr>
          <a:xfrm>
            <a:off x="5408650" y="4664999"/>
            <a:ext cx="685800" cy="6858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3600" b="1" dirty="0" smtClean="0"/>
              <a:t>+</a:t>
            </a:r>
            <a:endParaRPr lang="en-US" sz="3600" b="1" dirty="0"/>
          </a:p>
        </p:txBody>
      </p:sp>
      <p:cxnSp>
        <p:nvCxnSpPr>
          <p:cNvPr id="10" name="Straight Arrow Connector 9"/>
          <p:cNvCxnSpPr/>
          <p:nvPr/>
        </p:nvCxnSpPr>
        <p:spPr>
          <a:xfrm>
            <a:off x="4800600" y="4664999"/>
            <a:ext cx="608050" cy="235178"/>
          </a:xfrm>
          <a:prstGeom prst="straightConnector1">
            <a:avLst/>
          </a:prstGeom>
          <a:ln w="28575" cmpd="sng">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800600" y="5101972"/>
            <a:ext cx="608050" cy="274840"/>
          </a:xfrm>
          <a:prstGeom prst="straightConnector1">
            <a:avLst/>
          </a:prstGeom>
          <a:ln w="28575" cmpd="sng">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8" idx="6"/>
          </p:cNvCxnSpPr>
          <p:nvPr/>
        </p:nvCxnSpPr>
        <p:spPr>
          <a:xfrm>
            <a:off x="6094450" y="5007899"/>
            <a:ext cx="608050" cy="0"/>
          </a:xfrm>
          <a:prstGeom prst="straightConnector1">
            <a:avLst/>
          </a:prstGeom>
          <a:ln w="28575" cmpd="sng">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title="Section circle"/>
          <p:cNvSpPr/>
          <p:nvPr/>
        </p:nvSpPr>
        <p:spPr>
          <a:xfrm>
            <a:off x="109767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8608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107465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1" name="Oval 20" title="Section circle"/>
          <p:cNvSpPr/>
          <p:nvPr/>
        </p:nvSpPr>
        <p:spPr>
          <a:xfrm>
            <a:off x="106322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51640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3" name="Oval 22" title="Section circle"/>
          <p:cNvSpPr/>
          <p:nvPr/>
        </p:nvSpPr>
        <p:spPr>
          <a:xfrm>
            <a:off x="115514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43556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13212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6" name="Oval 25" title="Section circle"/>
          <p:cNvSpPr/>
          <p:nvPr/>
        </p:nvSpPr>
        <p:spPr>
          <a:xfrm>
            <a:off x="112069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109107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1" name="Rectangle 30"/>
          <p:cNvSpPr/>
          <p:nvPr/>
        </p:nvSpPr>
        <p:spPr>
          <a:xfrm>
            <a:off x="8107304" y="6161855"/>
            <a:ext cx="3280642"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Purpose of the MicroServices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167536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a:t>
            </a:fld>
            <a:r>
              <a:rPr lang="en-US" smtClean="0"/>
              <a:t> </a:t>
            </a:r>
            <a:endParaRPr lang="en-US" dirty="0"/>
          </a:p>
        </p:txBody>
      </p:sp>
      <p:sp>
        <p:nvSpPr>
          <p:cNvPr id="4" name="Title 3"/>
          <p:cNvSpPr>
            <a:spLocks noGrp="1"/>
          </p:cNvSpPr>
          <p:nvPr>
            <p:ph type="title"/>
          </p:nvPr>
        </p:nvSpPr>
        <p:spPr/>
        <p:txBody>
          <a:bodyPr/>
          <a:lstStyle/>
          <a:p>
            <a:r>
              <a:rPr lang="en-US" dirty="0" smtClean="0"/>
              <a:t>Catalog Link To Documentation</a:t>
            </a:r>
            <a:endParaRPr lang="en-US" dirty="0"/>
          </a:p>
        </p:txBody>
      </p:sp>
      <p:sp>
        <p:nvSpPr>
          <p:cNvPr id="5" name="Can 4"/>
          <p:cNvSpPr/>
          <p:nvPr/>
        </p:nvSpPr>
        <p:spPr>
          <a:xfrm>
            <a:off x="782963" y="1600200"/>
            <a:ext cx="2814479" cy="3152274"/>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t>Catalog</a:t>
            </a:r>
            <a:endParaRPr lang="en-US" dirty="0"/>
          </a:p>
        </p:txBody>
      </p:sp>
      <p:sp>
        <p:nvSpPr>
          <p:cNvPr id="6" name="Folded Corner 5"/>
          <p:cNvSpPr/>
          <p:nvPr/>
        </p:nvSpPr>
        <p:spPr>
          <a:xfrm>
            <a:off x="6376737" y="1347537"/>
            <a:ext cx="3272589" cy="4223084"/>
          </a:xfrm>
          <a:prstGeom prst="foldedCorne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err="1" smtClean="0"/>
              <a:t>microService</a:t>
            </a:r>
            <a:r>
              <a:rPr lang="en-US" dirty="0" smtClean="0"/>
              <a:t> Documentation</a:t>
            </a:r>
            <a:endParaRPr lang="en-US" dirty="0"/>
          </a:p>
        </p:txBody>
      </p:sp>
      <p:sp>
        <p:nvSpPr>
          <p:cNvPr id="7" name="TextBox 6"/>
          <p:cNvSpPr txBox="1"/>
          <p:nvPr/>
        </p:nvSpPr>
        <p:spPr>
          <a:xfrm>
            <a:off x="6761746" y="2201777"/>
            <a:ext cx="3380875" cy="1077218"/>
          </a:xfrm>
          <a:prstGeom prst="rect">
            <a:avLst/>
          </a:prstGeom>
          <a:noFill/>
          <a:ln>
            <a:noFill/>
          </a:ln>
        </p:spPr>
        <p:txBody>
          <a:bodyPr wrap="square" lIns="0" tIns="0" rIns="0" bIns="0" rtlCol="0">
            <a:spAutoFit/>
          </a:bodyPr>
          <a:lstStyle/>
          <a:p>
            <a:pPr marL="285750" indent="-285750">
              <a:buFont typeface="Arial" panose="020B0604020202020204" pitchFamily="34" charset="0"/>
              <a:buChar char="•"/>
            </a:pPr>
            <a:r>
              <a:rPr lang="en-US" sz="1400" dirty="0" smtClean="0">
                <a:solidFill>
                  <a:schemeClr val="tx2"/>
                </a:solidFill>
              </a:rPr>
              <a:t>API Details</a:t>
            </a:r>
          </a:p>
          <a:p>
            <a:pPr marL="285750" indent="-285750">
              <a:buFont typeface="Arial" panose="020B0604020202020204" pitchFamily="34" charset="0"/>
              <a:buChar char="•"/>
            </a:pPr>
            <a:r>
              <a:rPr lang="en-US" sz="1400" dirty="0" smtClean="0">
                <a:solidFill>
                  <a:schemeClr val="tx2"/>
                </a:solidFill>
              </a:rPr>
              <a:t>Domain Model</a:t>
            </a:r>
          </a:p>
          <a:p>
            <a:pPr marL="285750" indent="-285750">
              <a:buFont typeface="Arial" panose="020B0604020202020204" pitchFamily="34" charset="0"/>
              <a:buChar char="•"/>
            </a:pPr>
            <a:r>
              <a:rPr lang="en-US" sz="1400" dirty="0" smtClean="0">
                <a:solidFill>
                  <a:schemeClr val="tx2"/>
                </a:solidFill>
              </a:rPr>
              <a:t>Behaviors</a:t>
            </a:r>
          </a:p>
          <a:p>
            <a:pPr marL="285750" indent="-285750">
              <a:buFont typeface="Arial" panose="020B0604020202020204" pitchFamily="34" charset="0"/>
              <a:buChar char="•"/>
            </a:pPr>
            <a:r>
              <a:rPr lang="en-US" sz="1400" dirty="0" smtClean="0">
                <a:solidFill>
                  <a:schemeClr val="tx2"/>
                </a:solidFill>
              </a:rPr>
              <a:t>Exceptions</a:t>
            </a:r>
          </a:p>
          <a:p>
            <a:pPr marL="285750" indent="-285750">
              <a:buFont typeface="Arial" panose="020B0604020202020204" pitchFamily="34" charset="0"/>
              <a:buChar char="•"/>
            </a:pPr>
            <a:r>
              <a:rPr lang="en-US" sz="1400" dirty="0" smtClean="0">
                <a:solidFill>
                  <a:schemeClr val="tx2"/>
                </a:solidFill>
              </a:rPr>
              <a:t>Additional Contact Information</a:t>
            </a:r>
          </a:p>
        </p:txBody>
      </p:sp>
      <p:sp>
        <p:nvSpPr>
          <p:cNvPr id="8" name="Rectangle 7"/>
          <p:cNvSpPr/>
          <p:nvPr/>
        </p:nvSpPr>
        <p:spPr>
          <a:xfrm>
            <a:off x="975012" y="3293450"/>
            <a:ext cx="2430379" cy="331258"/>
          </a:xfrm>
          <a:prstGeom prst="rect">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a:p>
        </p:txBody>
      </p:sp>
      <p:sp>
        <p:nvSpPr>
          <p:cNvPr id="9" name="TextBox 8"/>
          <p:cNvSpPr txBox="1"/>
          <p:nvPr/>
        </p:nvSpPr>
        <p:spPr>
          <a:xfrm>
            <a:off x="975012" y="3068615"/>
            <a:ext cx="3380875" cy="215444"/>
          </a:xfrm>
          <a:prstGeom prst="rect">
            <a:avLst/>
          </a:prstGeom>
          <a:noFill/>
          <a:ln>
            <a:noFill/>
          </a:ln>
        </p:spPr>
        <p:txBody>
          <a:bodyPr wrap="square" lIns="0" tIns="0" rIns="0" bIns="0" rtlCol="0">
            <a:spAutoFit/>
          </a:bodyPr>
          <a:lstStyle/>
          <a:p>
            <a:r>
              <a:rPr lang="en-US" sz="1400" dirty="0" smtClean="0">
                <a:solidFill>
                  <a:schemeClr val="tx2"/>
                </a:solidFill>
              </a:rPr>
              <a:t>Catalog Entry</a:t>
            </a:r>
          </a:p>
        </p:txBody>
      </p:sp>
      <p:cxnSp>
        <p:nvCxnSpPr>
          <p:cNvPr id="11" name="Elbow Connector 10"/>
          <p:cNvCxnSpPr>
            <a:stCxn id="8" idx="3"/>
          </p:cNvCxnSpPr>
          <p:nvPr/>
        </p:nvCxnSpPr>
        <p:spPr>
          <a:xfrm flipV="1">
            <a:off x="3405391" y="2009274"/>
            <a:ext cx="2971346" cy="1449805"/>
          </a:xfrm>
          <a:prstGeom prst="bentConnector3">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title="Section circle"/>
          <p:cNvSpPr/>
          <p:nvPr/>
        </p:nvSpPr>
        <p:spPr>
          <a:xfrm>
            <a:off x="109767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8608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7465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9" name="Oval 18" title="Section circle"/>
          <p:cNvSpPr/>
          <p:nvPr/>
        </p:nvSpPr>
        <p:spPr>
          <a:xfrm>
            <a:off x="106322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1051640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1" name="Oval 20" title="Section circle"/>
          <p:cNvSpPr/>
          <p:nvPr/>
        </p:nvSpPr>
        <p:spPr>
          <a:xfrm>
            <a:off x="115514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43556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3212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4" name="Oval 23" title="Section circle"/>
          <p:cNvSpPr/>
          <p:nvPr/>
        </p:nvSpPr>
        <p:spPr>
          <a:xfrm>
            <a:off x="112069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109107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6" name="Rectangle 25"/>
          <p:cNvSpPr/>
          <p:nvPr/>
        </p:nvSpPr>
        <p:spPr>
          <a:xfrm>
            <a:off x="8107304" y="6161855"/>
            <a:ext cx="3280642"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Purpose of the MicroServices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10145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a:t>
            </a:fld>
            <a:r>
              <a:rPr lang="en-US" smtClean="0"/>
              <a:t> </a:t>
            </a:r>
            <a:endParaRPr lang="en-US" dirty="0"/>
          </a:p>
        </p:txBody>
      </p:sp>
      <p:sp>
        <p:nvSpPr>
          <p:cNvPr id="4" name="Title 3"/>
          <p:cNvSpPr>
            <a:spLocks noGrp="1"/>
          </p:cNvSpPr>
          <p:nvPr>
            <p:ph type="title"/>
          </p:nvPr>
        </p:nvSpPr>
        <p:spPr/>
        <p:txBody>
          <a:bodyPr/>
          <a:lstStyle/>
          <a:p>
            <a:r>
              <a:rPr lang="en-US" dirty="0" smtClean="0"/>
              <a:t>Catalog Entry Lifecycle</a:t>
            </a:r>
            <a:endParaRPr lang="en-US" dirty="0"/>
          </a:p>
        </p:txBody>
      </p:sp>
      <p:pic>
        <p:nvPicPr>
          <p:cNvPr id="5" name="Picture 4"/>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06906" y="864985"/>
            <a:ext cx="8357797" cy="5437409"/>
          </a:xfrm>
          <a:prstGeom prst="rect">
            <a:avLst/>
          </a:prstGeom>
        </p:spPr>
      </p:pic>
      <p:sp>
        <p:nvSpPr>
          <p:cNvPr id="11" name="Oval 10" title="Section circle"/>
          <p:cNvSpPr/>
          <p:nvPr/>
        </p:nvSpPr>
        <p:spPr>
          <a:xfrm>
            <a:off x="109767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2" name="Oval 11" title="Section circle"/>
          <p:cNvSpPr/>
          <p:nvPr/>
        </p:nvSpPr>
        <p:spPr>
          <a:xfrm>
            <a:off x="10860888"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Oval 12" title="Section circle"/>
          <p:cNvSpPr/>
          <p:nvPr/>
        </p:nvSpPr>
        <p:spPr>
          <a:xfrm>
            <a:off x="107465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4" name="Oval 13" title="Section circle"/>
          <p:cNvSpPr/>
          <p:nvPr/>
        </p:nvSpPr>
        <p:spPr>
          <a:xfrm>
            <a:off x="106322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Oval 14" title="Section circle"/>
          <p:cNvSpPr/>
          <p:nvPr/>
        </p:nvSpPr>
        <p:spPr>
          <a:xfrm>
            <a:off x="1051640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6" name="Oval 15" title="Section circle"/>
          <p:cNvSpPr/>
          <p:nvPr/>
        </p:nvSpPr>
        <p:spPr>
          <a:xfrm>
            <a:off x="115514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143556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13212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9" name="Oval 18" title="Section circle"/>
          <p:cNvSpPr/>
          <p:nvPr/>
        </p:nvSpPr>
        <p:spPr>
          <a:xfrm>
            <a:off x="112069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1109107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1" name="Rectangle 20"/>
          <p:cNvSpPr/>
          <p:nvPr/>
        </p:nvSpPr>
        <p:spPr>
          <a:xfrm>
            <a:off x="8107304" y="6161855"/>
            <a:ext cx="3280642"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Purpose of the MicroServices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95261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att_int_wde_globe_alone">
  <a:themeElements>
    <a:clrScheme name="ATT 3">
      <a:dk1>
        <a:srgbClr val="009FDB"/>
      </a:dk1>
      <a:lt1>
        <a:sysClr val="window" lastClr="FFFFFF"/>
      </a:lt1>
      <a:dk2>
        <a:srgbClr val="000000"/>
      </a:dk2>
      <a:lt2>
        <a:srgbClr val="D2D2D2"/>
      </a:lt2>
      <a:accent1>
        <a:srgbClr val="009FDB"/>
      </a:accent1>
      <a:accent2>
        <a:srgbClr val="EA7400"/>
      </a:accent2>
      <a:accent3>
        <a:srgbClr val="71C5E8"/>
      </a:accent3>
      <a:accent4>
        <a:srgbClr val="0568AE"/>
      </a:accent4>
      <a:accent5>
        <a:srgbClr val="959595"/>
      </a:accent5>
      <a:accent6>
        <a:srgbClr val="5A5A5A"/>
      </a:accent6>
      <a:hlink>
        <a:srgbClr val="0B1763"/>
      </a:hlink>
      <a:folHlink>
        <a:srgbClr val="0568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lIns="0" tIns="0" rIns="0" bIns="0" rtlCol="0">
        <a:no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internal_wide_template [Read-Only]" id="{F8CD76E8-16E0-4238-B05E-F47568325CEE}" vid="{CD90E3B3-8184-43E2-B086-760E27F351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internal_wide_template</Template>
  <TotalTime>5728</TotalTime>
  <Words>5734</Words>
  <Application>Microsoft Office PowerPoint</Application>
  <PresentationFormat>Custom</PresentationFormat>
  <Paragraphs>718</Paragraphs>
  <Slides>51</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ATT Aleck Sans</vt:lpstr>
      <vt:lpstr>Calibri</vt:lpstr>
      <vt:lpstr>Courier New</vt:lpstr>
      <vt:lpstr>Lucida Grande</vt:lpstr>
      <vt:lpstr>Segoe Script</vt:lpstr>
      <vt:lpstr>att_int_wde_globe_alone</vt:lpstr>
      <vt:lpstr>Using the MicroServices Catalog</vt:lpstr>
      <vt:lpstr>You are HERE!</vt:lpstr>
      <vt:lpstr>PowerPoint Presentation</vt:lpstr>
      <vt:lpstr>Before You Start</vt:lpstr>
      <vt:lpstr>Contents</vt:lpstr>
      <vt:lpstr>Purpose of the MicroServices Catalog</vt:lpstr>
      <vt:lpstr>MicroService Naming Convention</vt:lpstr>
      <vt:lpstr>Catalog Link To Documentation</vt:lpstr>
      <vt:lpstr>Catalog Entry Lifecycle</vt:lpstr>
      <vt:lpstr>Creation/Editing of the Catalog Entry</vt:lpstr>
      <vt:lpstr>Initial Entry Catalog Data</vt:lpstr>
      <vt:lpstr>Planning Catalog Additions</vt:lpstr>
      <vt:lpstr>Development Catalog Additions</vt:lpstr>
      <vt:lpstr>Testing Catalog Additions</vt:lpstr>
      <vt:lpstr>Production Catalog Additions</vt:lpstr>
      <vt:lpstr>Check Your Progress</vt:lpstr>
      <vt:lpstr>Exercises</vt:lpstr>
      <vt:lpstr>Contents</vt:lpstr>
      <vt:lpstr>The MicroServices Maturity Model</vt:lpstr>
      <vt:lpstr>Maturity Assessment</vt:lpstr>
      <vt:lpstr>Check Your Progress</vt:lpstr>
      <vt:lpstr>Exercises</vt:lpstr>
      <vt:lpstr>Contents</vt:lpstr>
      <vt:lpstr>Leverage Existing MicroServices</vt:lpstr>
      <vt:lpstr>Interface Information</vt:lpstr>
      <vt:lpstr>Check Your Progress</vt:lpstr>
      <vt:lpstr>Exercises</vt:lpstr>
      <vt:lpstr>Contents</vt:lpstr>
      <vt:lpstr>MicroService Patterns</vt:lpstr>
      <vt:lpstr>Presentation MicroServices</vt:lpstr>
      <vt:lpstr>Integration MicroServices</vt:lpstr>
      <vt:lpstr>Integration with Non-microServices</vt:lpstr>
      <vt:lpstr>System of Record (SoR) MicroServices</vt:lpstr>
      <vt:lpstr>Caching MicroServices</vt:lpstr>
      <vt:lpstr>Cross-context Dependencies</vt:lpstr>
      <vt:lpstr>Check Your Progress</vt:lpstr>
      <vt:lpstr>Exercises</vt:lpstr>
      <vt:lpstr>Contents</vt:lpstr>
      <vt:lpstr>Determining to use, extend, or create a microService</vt:lpstr>
      <vt:lpstr>Determining to Use an existing microService</vt:lpstr>
      <vt:lpstr>Determining to Extend an Existing microService</vt:lpstr>
      <vt:lpstr>Determining to Create a New microService</vt:lpstr>
      <vt:lpstr>Check Your Progress</vt:lpstr>
      <vt:lpstr>Exercises</vt:lpstr>
      <vt:lpstr>Answers to Exercises</vt:lpstr>
      <vt:lpstr>Exercises - Purpose of the MicroServices Catalog</vt:lpstr>
      <vt:lpstr>Exercises – MicroService Maturity Model</vt:lpstr>
      <vt:lpstr>Exercises – Developing Applications</vt:lpstr>
      <vt:lpstr>Exercises – MicroService Patterns</vt:lpstr>
      <vt:lpstr>Exercises – Defining a New MicroService</vt:lpstr>
      <vt:lpstr>PowerPoint Presentation</vt:lpstr>
    </vt:vector>
  </TitlesOfParts>
  <Manager/>
  <Company>AT&amp;T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dc:title>
  <dc:subject/>
  <dc:creator>HAFENSTEIN, DEWAYNE</dc:creator>
  <cp:keywords/>
  <dc:description/>
  <cp:lastModifiedBy>BARRON-KIMBER, REBECCA</cp:lastModifiedBy>
  <cp:revision>285</cp:revision>
  <dcterms:created xsi:type="dcterms:W3CDTF">2017-04-04T18:55:32Z</dcterms:created>
  <dcterms:modified xsi:type="dcterms:W3CDTF">2017-07-13T17:24:58Z</dcterms:modified>
  <cp:category/>
</cp:coreProperties>
</file>