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handoutMasterIdLst>
    <p:handoutMasterId r:id="rId68"/>
  </p:handoutMasterIdLst>
  <p:sldIdLst>
    <p:sldId id="256" r:id="rId2"/>
    <p:sldId id="503" r:id="rId3"/>
    <p:sldId id="504" r:id="rId4"/>
    <p:sldId id="381" r:id="rId5"/>
    <p:sldId id="257" r:id="rId6"/>
    <p:sldId id="444" r:id="rId7"/>
    <p:sldId id="445" r:id="rId8"/>
    <p:sldId id="447" r:id="rId9"/>
    <p:sldId id="446" r:id="rId10"/>
    <p:sldId id="450" r:id="rId11"/>
    <p:sldId id="451" r:id="rId12"/>
    <p:sldId id="449" r:id="rId13"/>
    <p:sldId id="452" r:id="rId14"/>
    <p:sldId id="448" r:id="rId15"/>
    <p:sldId id="454" r:id="rId16"/>
    <p:sldId id="455" r:id="rId17"/>
    <p:sldId id="456" r:id="rId18"/>
    <p:sldId id="457" r:id="rId19"/>
    <p:sldId id="458" r:id="rId20"/>
    <p:sldId id="459" r:id="rId21"/>
    <p:sldId id="306" r:id="rId22"/>
    <p:sldId id="307" r:id="rId23"/>
    <p:sldId id="429" r:id="rId24"/>
    <p:sldId id="460" r:id="rId25"/>
    <p:sldId id="468" r:id="rId26"/>
    <p:sldId id="463" r:id="rId27"/>
    <p:sldId id="464" r:id="rId28"/>
    <p:sldId id="465" r:id="rId29"/>
    <p:sldId id="430" r:id="rId30"/>
    <p:sldId id="431" r:id="rId31"/>
    <p:sldId id="432" r:id="rId32"/>
    <p:sldId id="461" r:id="rId33"/>
    <p:sldId id="470" r:id="rId34"/>
    <p:sldId id="471" r:id="rId35"/>
    <p:sldId id="469" r:id="rId36"/>
    <p:sldId id="472" r:id="rId37"/>
    <p:sldId id="433" r:id="rId38"/>
    <p:sldId id="434" r:id="rId39"/>
    <p:sldId id="435" r:id="rId40"/>
    <p:sldId id="479" r:id="rId41"/>
    <p:sldId id="489" r:id="rId42"/>
    <p:sldId id="481" r:id="rId43"/>
    <p:sldId id="488" r:id="rId44"/>
    <p:sldId id="494" r:id="rId45"/>
    <p:sldId id="493" r:id="rId46"/>
    <p:sldId id="490" r:id="rId47"/>
    <p:sldId id="491" r:id="rId48"/>
    <p:sldId id="495" r:id="rId49"/>
    <p:sldId id="492" r:id="rId50"/>
    <p:sldId id="496" r:id="rId51"/>
    <p:sldId id="497" r:id="rId52"/>
    <p:sldId id="498" r:id="rId53"/>
    <p:sldId id="482" r:id="rId54"/>
    <p:sldId id="499" r:id="rId55"/>
    <p:sldId id="500" r:id="rId56"/>
    <p:sldId id="501" r:id="rId57"/>
    <p:sldId id="502" r:id="rId58"/>
    <p:sldId id="436" r:id="rId59"/>
    <p:sldId id="437" r:id="rId60"/>
    <p:sldId id="361" r:id="rId61"/>
    <p:sldId id="483" r:id="rId62"/>
    <p:sldId id="485" r:id="rId63"/>
    <p:sldId id="486" r:id="rId64"/>
    <p:sldId id="487" r:id="rId65"/>
    <p:sldId id="369" r:id="rId6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FDB"/>
    <a:srgbClr val="0568AE"/>
    <a:srgbClr val="007A3E"/>
    <a:srgbClr val="F2F2F2"/>
    <a:srgbClr val="191919"/>
    <a:srgbClr val="CF2A2A"/>
    <a:srgbClr val="EFEFEF"/>
    <a:srgbClr val="4CA90C"/>
    <a:srgbClr val="FFB81C"/>
    <a:srgbClr val="0C2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0" autoAdjust="0"/>
    <p:restoredTop sz="83016" autoAdjust="0"/>
  </p:normalViewPr>
  <p:slideViewPr>
    <p:cSldViewPr snapToGrid="0">
      <p:cViewPr varScale="1">
        <p:scale>
          <a:sx n="69" d="100"/>
          <a:sy n="69" d="100"/>
        </p:scale>
        <p:origin x="84" y="258"/>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4122"/>
    </p:cViewPr>
  </p:outlineViewPr>
  <p:notesTextViewPr>
    <p:cViewPr>
      <p:scale>
        <a:sx n="150" d="100"/>
        <a:sy n="150" d="100"/>
      </p:scale>
      <p:origin x="0" y="0"/>
    </p:cViewPr>
  </p:notesTextViewPr>
  <p:sorterViewPr>
    <p:cViewPr>
      <p:scale>
        <a:sx n="66" d="100"/>
        <a:sy n="66" d="100"/>
      </p:scale>
      <p:origin x="0" y="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7/13/2017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7/13/2017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a:t>
            </a:fld>
            <a:endParaRPr lang="en-US"/>
          </a:p>
        </p:txBody>
      </p:sp>
    </p:spTree>
    <p:extLst>
      <p:ext uri="{BB962C8B-B14F-4D97-AF65-F5344CB8AC3E}">
        <p14:creationId xmlns:p14="http://schemas.microsoft.com/office/powerpoint/2010/main" val="41437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performance can be measured in both response time and throughput.</a:t>
            </a:r>
            <a:r>
              <a:rPr lang="en-US" baseline="0" dirty="0" smtClean="0"/>
              <a:t>  Response time is the measure of how long it takes the application to respond to a specific request as measured at the requestor.  This will vary from request type to request type, and acceptable ranges should be defined for each operation as the targets. </a:t>
            </a:r>
          </a:p>
          <a:p>
            <a:endParaRPr lang="en-US" baseline="0" dirty="0" smtClean="0"/>
          </a:p>
          <a:p>
            <a:r>
              <a:rPr lang="en-US" baseline="0" dirty="0" smtClean="0"/>
              <a:t>Throughput is the ability of an application to process workload over time, such as a number of requests per second, minute, hour, or day.  Throughput can be measured in transactions or requests per unit time, aggregate amount of data processed, or any other metric that measures how much work is being performed as a rate. A range of throughput targets should be established that is used to predict the behavior of the application. </a:t>
            </a:r>
          </a:p>
          <a:p>
            <a:endParaRPr lang="en-US" baseline="0" dirty="0" smtClean="0"/>
          </a:p>
          <a:p>
            <a:r>
              <a:rPr lang="en-US" baseline="0" dirty="0" smtClean="0"/>
              <a:t>As response time targets get smaller and throughput targets get larger, you may find that you have data location issues, network latency, or other issues that need to be overcome.  This is where the use of patterns can be very helpful.  Patterns have been defined based on successful solutions to many of these types of problems.  For example, caching patterns can assist in data locality and proxies can assist in load balancing across redundant instances.</a:t>
            </a:r>
          </a:p>
          <a:p>
            <a:endParaRPr lang="en-US" baseline="0"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10</a:t>
            </a:fld>
            <a:endParaRPr lang="en-US"/>
          </a:p>
        </p:txBody>
      </p:sp>
    </p:spTree>
    <p:extLst>
      <p:ext uri="{BB962C8B-B14F-4D97-AF65-F5344CB8AC3E}">
        <p14:creationId xmlns:p14="http://schemas.microsoft.com/office/powerpoint/2010/main" val="78407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Availability is the consideration of when</a:t>
            </a:r>
            <a:r>
              <a:rPr lang="en-US" baseline="0" dirty="0" smtClean="0"/>
              <a:t> the application can be used by the end user.  </a:t>
            </a:r>
          </a:p>
          <a:p>
            <a:pPr marL="628650" lvl="1" indent="-171450">
              <a:buFont typeface="Arial" panose="020B0604020202020204" pitchFamily="34" charset="0"/>
              <a:buChar char="•"/>
            </a:pPr>
            <a:r>
              <a:rPr lang="en-US" baseline="0" dirty="0" smtClean="0"/>
              <a:t>If the application must be taken down to perform maintenance, that results in a period of time that the application is unavailable to the user.  </a:t>
            </a:r>
          </a:p>
          <a:p>
            <a:pPr marL="628650" lvl="1" indent="-171450">
              <a:buFont typeface="Arial" panose="020B0604020202020204" pitchFamily="34" charset="0"/>
              <a:buChar char="•"/>
            </a:pPr>
            <a:r>
              <a:rPr lang="en-US" baseline="0" dirty="0" smtClean="0"/>
              <a:t>If the application fails because of some issue, whether it is a network, hardware, or software issue, that also makes the application unavailable for use.  </a:t>
            </a:r>
          </a:p>
          <a:p>
            <a:endParaRPr lang="en-US" baseline="0" dirty="0" smtClean="0"/>
          </a:p>
          <a:p>
            <a:r>
              <a:rPr lang="en-US" baseline="0" dirty="0" smtClean="0"/>
              <a:t>Availability is measured as the ratio of time the application is available for use against all time, and you often hear terms like “five nines”, or 99.999% availability.  To put that into perspective, 99.999% availability means that in a 24-hour period, the application can only be unavailable for 1 second.  (24 hours is 86,400 seconds * .99999 = 86,399 seconds of availability).  That also means about 6 seconds per week!  It is very difficult to achieve five nines!</a:t>
            </a:r>
          </a:p>
          <a:p>
            <a:endParaRPr lang="en-US" baseline="0" dirty="0" smtClean="0"/>
          </a:p>
          <a:p>
            <a:r>
              <a:rPr lang="en-US" baseline="0" dirty="0" smtClean="0"/>
              <a:t>In order to design for this type of availability you have to realize that software and hardware fail, outages will occur, cables will get cut, and storms will occur that can cause power failures or other types of outages.  This generally means that the application must employ redundant, geographically distributed services that can resume processing of workload in the event a component fails, or cannot be reached.  </a:t>
            </a:r>
          </a:p>
          <a:p>
            <a:endParaRPr lang="en-US" baseline="0" dirty="0" smtClean="0"/>
          </a:p>
          <a:p>
            <a:r>
              <a:rPr lang="en-US" baseline="0" dirty="0" smtClean="0"/>
              <a:t>Fault Tolerance is another term that is often used when talking about high availability, but this is different.  Fault tolerant systems are striving for 100% availability.  In order to achieve this level of availability, there must be redundancies </a:t>
            </a:r>
            <a:r>
              <a:rPr lang="en-US" baseline="0" dirty="0" err="1" smtClean="0"/>
              <a:t>builtin</a:t>
            </a:r>
            <a:r>
              <a:rPr lang="en-US" baseline="0" dirty="0" smtClean="0"/>
              <a:t> to the entire approach, including power, networking, facilities, hardware, software, and data.  </a:t>
            </a:r>
          </a:p>
          <a:p>
            <a:endParaRPr lang="en-US" baseline="0" dirty="0" smtClean="0"/>
          </a:p>
          <a:p>
            <a:r>
              <a:rPr lang="en-US" baseline="0" dirty="0" smtClean="0"/>
              <a:t>It is expensive to achieve those levels of high availability, and it may not be needed for all applications.  Depending on the business domain, an 80% availability may be sufficient.  For example, if the application is really only going to be used from 8:00am till 5:00 pm (a total of 8 hours per day), then the total up-time required is 28,800 seconds per day.  With a total of 86,400 seconds in a day, this is an availability of 67%.  In an internationalized application, the period of time the application must be available for access may be much wider because of the multiple time zones.  </a:t>
            </a:r>
          </a:p>
          <a:p>
            <a:endParaRPr lang="en-US" baseline="0" dirty="0" smtClean="0"/>
          </a:p>
          <a:p>
            <a:r>
              <a:rPr lang="en-US" baseline="0" dirty="0" smtClean="0"/>
              <a:t>The point that were trying to make here is that high availability is expensive, and it is not usually needed for every application.  If you can identify what your availability targets need to be, then you can use that to design a more effective, and less costly, solution.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a:t>
            </a:fld>
            <a:endParaRPr lang="en-US"/>
          </a:p>
        </p:txBody>
      </p:sp>
    </p:spTree>
    <p:extLst>
      <p:ext uri="{BB962C8B-B14F-4D97-AF65-F5344CB8AC3E}">
        <p14:creationId xmlns:p14="http://schemas.microsoft.com/office/powerpoint/2010/main" val="919741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a:t>
            </a:r>
            <a:r>
              <a:rPr lang="en-US" baseline="0" dirty="0" smtClean="0"/>
              <a:t>ness is the ability of an application to recover from, and handle error conditions successfully (without failing).  </a:t>
            </a:r>
          </a:p>
          <a:p>
            <a:pPr marL="628650" lvl="1" indent="-171450">
              <a:buFont typeface="Arial" panose="020B0604020202020204" pitchFamily="34" charset="0"/>
              <a:buChar char="•"/>
            </a:pPr>
            <a:r>
              <a:rPr lang="en-US" baseline="0" dirty="0" smtClean="0"/>
              <a:t>If the user enters data incorrectly, and the application fails, it is definitely NOT a robust application.  </a:t>
            </a:r>
          </a:p>
          <a:p>
            <a:pPr marL="628650" lvl="1" indent="-171450">
              <a:buFont typeface="Arial" panose="020B0604020202020204" pitchFamily="34" charset="0"/>
              <a:buChar char="•"/>
            </a:pPr>
            <a:r>
              <a:rPr lang="en-US" baseline="0" dirty="0" smtClean="0"/>
              <a:t>Robustness involves the detection, handling and recovery, and application continuation after any type of error.  </a:t>
            </a:r>
          </a:p>
          <a:p>
            <a:pPr marL="628650" lvl="1" indent="-171450">
              <a:buFont typeface="Arial" panose="020B0604020202020204" pitchFamily="34" charset="0"/>
              <a:buChar char="•"/>
            </a:pPr>
            <a:r>
              <a:rPr lang="en-US" baseline="0" dirty="0" smtClean="0"/>
              <a:t>This includes data errors (either from user input or from other sources), outages and failures (such as a network failure, system failure, or database failure), and attacks on the system (such as </a:t>
            </a:r>
            <a:r>
              <a:rPr lang="en-US" baseline="0" dirty="0" err="1" smtClean="0"/>
              <a:t>DoS</a:t>
            </a:r>
            <a:r>
              <a:rPr lang="en-US" baseline="0" dirty="0" smtClean="0"/>
              <a:t>, SQL injection, or many other types of attacks).  </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A robust system must also not expose itself to attacks, inadvertent errors, or dangerous conditions by allowing any capability that bypasses its verification and security mechanisms.  </a:t>
            </a:r>
          </a:p>
          <a:p>
            <a:pPr marL="628650" lvl="1" indent="-171450">
              <a:buFont typeface="Arial" panose="020B0604020202020204" pitchFamily="34" charset="0"/>
              <a:buChar char="•"/>
            </a:pPr>
            <a:r>
              <a:rPr lang="en-US" baseline="0" dirty="0" smtClean="0"/>
              <a:t>This can inadvertently be cause by careless programming, failure to check for conditions, or “back-doors” that are often left in the system for testing.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a:t>
            </a:fld>
            <a:endParaRPr lang="en-US"/>
          </a:p>
        </p:txBody>
      </p:sp>
    </p:spTree>
    <p:extLst>
      <p:ext uri="{BB962C8B-B14F-4D97-AF65-F5344CB8AC3E}">
        <p14:creationId xmlns:p14="http://schemas.microsoft.com/office/powerpoint/2010/main" val="414021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Stability is the ability of a system to respond to a </a:t>
            </a:r>
            <a:r>
              <a:rPr lang="en-US" dirty="0" err="1" smtClean="0"/>
              <a:t>perturbance</a:t>
            </a:r>
            <a:r>
              <a:rPr lang="en-US" dirty="0" smtClean="0"/>
              <a:t> (a disturbance to its environment) and to</a:t>
            </a:r>
            <a:r>
              <a:rPr lang="en-US" baseline="0" dirty="0" smtClean="0"/>
              <a:t> return to a known, predictable, and controllable condition afterwards.  </a:t>
            </a:r>
          </a:p>
          <a:p>
            <a:pPr marL="628650" lvl="1" indent="-171450">
              <a:buFont typeface="Arial" panose="020B0604020202020204" pitchFamily="34" charset="0"/>
              <a:buChar char="•"/>
            </a:pPr>
            <a:r>
              <a:rPr lang="en-US" baseline="0" dirty="0" smtClean="0"/>
              <a:t>For example, an airplane in flight can be deflected by air turbulence, but when it exits the turbulence, the aircraft returns to controlled and stable flight.  </a:t>
            </a:r>
          </a:p>
          <a:p>
            <a:pPr marL="628650" lvl="1" indent="-171450">
              <a:buFont typeface="Arial" panose="020B0604020202020204" pitchFamily="34" charset="0"/>
              <a:buChar char="•"/>
            </a:pPr>
            <a:r>
              <a:rPr lang="en-US" baseline="0" dirty="0" smtClean="0"/>
              <a:t>What would happen if an aircraft continued to accelerate a turn after being hit by turbulence?  Would you want to ride in such a plane?</a:t>
            </a:r>
          </a:p>
          <a:p>
            <a:endParaRPr lang="en-US" baseline="0" dirty="0" smtClean="0"/>
          </a:p>
          <a:p>
            <a:r>
              <a:rPr lang="en-US" baseline="0" dirty="0" smtClean="0"/>
              <a:t>The same analogy can be applied to software. </a:t>
            </a:r>
          </a:p>
          <a:p>
            <a:pPr marL="628650" lvl="1" indent="-171450">
              <a:buFont typeface="Arial" panose="020B0604020202020204" pitchFamily="34" charset="0"/>
              <a:buChar char="•"/>
            </a:pPr>
            <a:r>
              <a:rPr lang="en-US" baseline="0" dirty="0" smtClean="0"/>
              <a:t>A system that is in a normal state operates in a specific manner.  </a:t>
            </a:r>
          </a:p>
          <a:p>
            <a:pPr marL="628650" lvl="1" indent="-171450">
              <a:buFont typeface="Arial" panose="020B0604020202020204" pitchFamily="34" charset="0"/>
              <a:buChar char="•"/>
            </a:pPr>
            <a:r>
              <a:rPr lang="en-US" baseline="0" dirty="0" smtClean="0"/>
              <a:t>As the system is disturbed, maybe from overloads or resource shortages, the system should not fail but it can alter its behavior (such as slowing down).  </a:t>
            </a:r>
          </a:p>
          <a:p>
            <a:pPr marL="628650" lvl="1" indent="-171450">
              <a:buFont typeface="Arial" panose="020B0604020202020204" pitchFamily="34" charset="0"/>
              <a:buChar char="•"/>
            </a:pPr>
            <a:r>
              <a:rPr lang="en-US" baseline="0" dirty="0" smtClean="0"/>
              <a:t>When the </a:t>
            </a:r>
            <a:r>
              <a:rPr lang="en-US" baseline="0" dirty="0" err="1" smtClean="0"/>
              <a:t>perturbances</a:t>
            </a:r>
            <a:r>
              <a:rPr lang="en-US" baseline="0" dirty="0" smtClean="0"/>
              <a:t> are no longer present, the system should return to a known, valid, and correct state (the same state as before the </a:t>
            </a:r>
            <a:r>
              <a:rPr lang="en-US" baseline="0" dirty="0" err="1" smtClean="0"/>
              <a:t>perturbance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a:t>
            </a:fld>
            <a:endParaRPr lang="en-US"/>
          </a:p>
        </p:txBody>
      </p:sp>
    </p:spTree>
    <p:extLst>
      <p:ext uri="{BB962C8B-B14F-4D97-AF65-F5344CB8AC3E}">
        <p14:creationId xmlns:p14="http://schemas.microsoft.com/office/powerpoint/2010/main" val="344687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Architectural and design patterns have been developed from understanding successful implementations that exist.  These patterns are techniques to accomplish some goal, and should be treated</a:t>
            </a:r>
            <a:r>
              <a:rPr lang="en-US" baseline="0" dirty="0" smtClean="0"/>
              <a:t> as an approach, not a drop-in implementation.  Patterns can be modified to suit your specific implementation.</a:t>
            </a:r>
          </a:p>
          <a:p>
            <a:endParaRPr lang="en-US" baseline="0" dirty="0" smtClean="0"/>
          </a:p>
          <a:p>
            <a:r>
              <a:rPr lang="en-US" baseline="0" dirty="0" smtClean="0"/>
              <a:t>It is important to understand what the patterns are doing, what the problem is they are addressing, and the pros and cons of each pattern.  The way you implement the pattern is up to you, but the pattern provides a guideline for how to solve a specific problem or address a specific concern.</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These topics will be addressed in much more detail in the next course.  They are introduced here again to make the reader comfortable with the use of patterns and to understand that the patterns are used to solve architectural issues, and should be applied only after the issues are understood and identified.</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14</a:t>
            </a:fld>
            <a:endParaRPr lang="en-US"/>
          </a:p>
        </p:txBody>
      </p:sp>
    </p:spTree>
    <p:extLst>
      <p:ext uri="{BB962C8B-B14F-4D97-AF65-F5344CB8AC3E}">
        <p14:creationId xmlns:p14="http://schemas.microsoft.com/office/powerpoint/2010/main" val="1729748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pattern places the application</a:t>
            </a:r>
            <a:r>
              <a:rPr lang="en-US" baseline="0" dirty="0" smtClean="0"/>
              <a:t> UI/UX implementation inside a microService and delegates application processing to other microServices.  A microService is simply a deployed service in a container, and it can host a web server to provide the UI/UX implementation.  The microService could be implemented as a servlet or web application, and deployed in an application framework (such as AJSC) that provides the web server, and run inside a Docker container as a microService.  By using a DNS alias (vanity URL) to access the service, its location can change easily and the end users are still able to reach it.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15</a:t>
            </a:fld>
            <a:endParaRPr lang="en-US"/>
          </a:p>
        </p:txBody>
      </p:sp>
    </p:spTree>
    <p:extLst>
      <p:ext uri="{BB962C8B-B14F-4D97-AF65-F5344CB8AC3E}">
        <p14:creationId xmlns:p14="http://schemas.microsoft.com/office/powerpoint/2010/main" val="2881268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pattern uses a microService to access</a:t>
            </a:r>
            <a:r>
              <a:rPr lang="en-US" baseline="0" dirty="0" smtClean="0"/>
              <a:t> one or more other microServices, and to expose the operations performed by the back-end microServices differently.  It can be used to aggregate services together to create a new service, or to change the behaviors exposed or to adapt them to a specific applications needs.  </a:t>
            </a:r>
          </a:p>
          <a:p>
            <a:endParaRPr lang="en-US" baseline="0" dirty="0" smtClean="0"/>
          </a:p>
          <a:p>
            <a:r>
              <a:rPr lang="en-US" baseline="0" dirty="0" smtClean="0"/>
              <a:t>Typically, this pattern will either operate as a façade or an adapter (using the </a:t>
            </a:r>
            <a:r>
              <a:rPr lang="en-US" baseline="0" dirty="0" err="1" smtClean="0"/>
              <a:t>GoF</a:t>
            </a:r>
            <a:r>
              <a:rPr lang="en-US" baseline="0" dirty="0" smtClean="0"/>
              <a:t> pattern descriptions).  </a:t>
            </a:r>
          </a:p>
          <a:p>
            <a:endParaRPr lang="en-US" baseline="0" dirty="0" smtClean="0"/>
          </a:p>
          <a:p>
            <a:r>
              <a:rPr lang="en-US" baseline="0" dirty="0" smtClean="0"/>
              <a:t>A façade is any microService that completely encapsulates another microService API for the purpose of altering the exposed API to change its behavior or to filter it for some reason.  A façade is basically a “false front” that hides the actual implementation and exposes a different API.  Typically, the façade pattern would provide an aggregation of operations across multiple services, but it could also be used to filter or reduce the set of operations exposed on a single microService.</a:t>
            </a:r>
          </a:p>
          <a:p>
            <a:endParaRPr lang="en-US" baseline="0" dirty="0" smtClean="0"/>
          </a:p>
          <a:p>
            <a:r>
              <a:rPr lang="en-US" baseline="0" dirty="0" smtClean="0"/>
              <a:t>An adapter is any microService that completely encapsulates another microService API for the purpose of transforming its API into a different form that can be consumed by the application.  This could be used to expose one operation that is actually implemented by making multiple operation invocations on the background microServices.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16</a:t>
            </a:fld>
            <a:endParaRPr lang="en-US"/>
          </a:p>
        </p:txBody>
      </p:sp>
    </p:spTree>
    <p:extLst>
      <p:ext uri="{BB962C8B-B14F-4D97-AF65-F5344CB8AC3E}">
        <p14:creationId xmlns:p14="http://schemas.microsoft.com/office/powerpoint/2010/main" val="50542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non-microService integration pattern is essentially a proxy pattern implemented as a microService.  A proxy is any object that exposes the same capabilities</a:t>
            </a:r>
            <a:r>
              <a:rPr lang="en-US" baseline="0" dirty="0" smtClean="0"/>
              <a:t> as the downstream object, but does not actually provide the implementation and instead forwards the requests to the object.  The proxy essentially appears to be the same as the object it is a proxy for, but it is just a relay.  </a:t>
            </a:r>
          </a:p>
          <a:p>
            <a:endParaRPr lang="en-US" baseline="0" dirty="0" smtClean="0"/>
          </a:p>
          <a:p>
            <a:r>
              <a:rPr lang="en-US" baseline="0" dirty="0" smtClean="0"/>
              <a:t>Proxies are used for lots of reasons, including maintaining caches, providing a different method to access the downstream object, or providing load balancing, fail-over, and other implementations.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17</a:t>
            </a:fld>
            <a:endParaRPr lang="en-US"/>
          </a:p>
        </p:txBody>
      </p:sp>
    </p:spTree>
    <p:extLst>
      <p:ext uri="{BB962C8B-B14F-4D97-AF65-F5344CB8AC3E}">
        <p14:creationId xmlns:p14="http://schemas.microsoft.com/office/powerpoint/2010/main" val="484927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essentially the result of performing DDD and developing microServices that implement the bounded contexts, where all of the implementation is within the microService.  In this case there is no legacy application that needs to be adapted, </a:t>
            </a:r>
            <a:r>
              <a:rPr lang="en-US" baseline="0" dirty="0" err="1" smtClean="0"/>
              <a:t>proxied</a:t>
            </a:r>
            <a:r>
              <a:rPr lang="en-US" baseline="0" dirty="0" smtClean="0"/>
              <a:t>, or interfaced.  The microService IS the implementation.</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18</a:t>
            </a:fld>
            <a:endParaRPr lang="en-US"/>
          </a:p>
        </p:txBody>
      </p:sp>
    </p:spTree>
    <p:extLst>
      <p:ext uri="{BB962C8B-B14F-4D97-AF65-F5344CB8AC3E}">
        <p14:creationId xmlns:p14="http://schemas.microsoft.com/office/powerpoint/2010/main" val="3059549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another</a:t>
            </a:r>
            <a:r>
              <a:rPr lang="en-US" baseline="0" dirty="0" smtClean="0"/>
              <a:t> variation of the proxy </a:t>
            </a:r>
            <a:r>
              <a:rPr lang="en-US" baseline="0" dirty="0" err="1" smtClean="0"/>
              <a:t>GoF</a:t>
            </a:r>
            <a:r>
              <a:rPr lang="en-US" baseline="0" dirty="0" smtClean="0"/>
              <a:t> pattern implemented as a microService, but it is intended to support a cache of information to enhance performance.  </a:t>
            </a:r>
          </a:p>
          <a:p>
            <a:pPr marL="628650" lvl="1" indent="-171450">
              <a:buFont typeface="Arial" panose="020B0604020202020204" pitchFamily="34" charset="0"/>
              <a:buChar char="•"/>
            </a:pPr>
            <a:r>
              <a:rPr lang="en-US" baseline="0" dirty="0" smtClean="0"/>
              <a:t>As information is returned from the downstream microService, it can be retained in a local cache.  </a:t>
            </a:r>
          </a:p>
          <a:p>
            <a:pPr marL="628650" lvl="1" indent="-171450">
              <a:buFont typeface="Arial" panose="020B0604020202020204" pitchFamily="34" charset="0"/>
              <a:buChar char="•"/>
            </a:pPr>
            <a:r>
              <a:rPr lang="en-US" baseline="0" dirty="0" smtClean="0"/>
              <a:t>If additional requests are made for the same information, the proxy microService can satisfy it from the cache.  </a:t>
            </a:r>
          </a:p>
          <a:p>
            <a:endParaRPr lang="en-US" baseline="0" dirty="0" smtClean="0"/>
          </a:p>
          <a:p>
            <a:r>
              <a:rPr lang="en-US" baseline="0" dirty="0" smtClean="0"/>
              <a:t>There are many things to consider in using a cache, such as the information retention period, consistency of the information as changes are applied, and more.  </a:t>
            </a:r>
          </a:p>
          <a:p>
            <a:pPr marL="628650" lvl="1" indent="-171450">
              <a:buFont typeface="Arial" panose="020B0604020202020204" pitchFamily="34" charset="0"/>
              <a:buChar char="•"/>
            </a:pPr>
            <a:r>
              <a:rPr lang="en-US" baseline="0" dirty="0" smtClean="0"/>
              <a:t>For example, if data is retained for very long periods of time in the cache when the application is very dynamic, the cache and the downstream microService will become out-of-sync.  </a:t>
            </a:r>
          </a:p>
          <a:p>
            <a:pPr marL="1085850" lvl="2" indent="-171450">
              <a:buFont typeface="Courier New" panose="02070309020205020404" pitchFamily="49" charset="0"/>
              <a:buChar char="o"/>
            </a:pPr>
            <a:r>
              <a:rPr lang="en-US" baseline="0" dirty="0" smtClean="0"/>
              <a:t>How much of that can the application tolerate?  </a:t>
            </a:r>
          </a:p>
          <a:p>
            <a:pPr marL="1085850" lvl="2" indent="-171450">
              <a:buFont typeface="Courier New" panose="02070309020205020404" pitchFamily="49" charset="0"/>
              <a:buChar char="o"/>
            </a:pPr>
            <a:r>
              <a:rPr lang="en-US" baseline="0" dirty="0" smtClean="0"/>
              <a:t>How frequent must the application ensure that it gets fresh data?  If the cache is flushed and data is re-fetched from the downstream microService too frequently, the benefit of the cache may not be realized.  </a:t>
            </a:r>
          </a:p>
          <a:p>
            <a:pPr marL="628650" lvl="1" indent="-171450">
              <a:buFont typeface="Arial" panose="020B0604020202020204" pitchFamily="34" charset="0"/>
              <a:buChar char="•"/>
            </a:pPr>
            <a:r>
              <a:rPr lang="en-US" baseline="0" dirty="0" smtClean="0"/>
              <a:t>Also, what is the likelihood that data that is cached will be retrieved again?  </a:t>
            </a:r>
          </a:p>
          <a:p>
            <a:pPr marL="1085850" lvl="2" indent="-171450">
              <a:buFont typeface="Courier New" panose="02070309020205020404" pitchFamily="49" charset="0"/>
              <a:buChar char="o"/>
            </a:pPr>
            <a:r>
              <a:rPr lang="en-US" baseline="0" dirty="0" smtClean="0"/>
              <a:t>If the likelihood is low, then the cache may not serve any benefit at all.  These are all considerations in using this pattern.</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19</a:t>
            </a:fld>
            <a:endParaRPr lang="en-US"/>
          </a:p>
        </p:txBody>
      </p:sp>
    </p:spTree>
    <p:extLst>
      <p:ext uri="{BB962C8B-B14F-4D97-AF65-F5344CB8AC3E}">
        <p14:creationId xmlns:p14="http://schemas.microsoft.com/office/powerpoint/2010/main" val="237422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a:t>
            </a:fld>
            <a:endParaRPr lang="en-US" dirty="0"/>
          </a:p>
        </p:txBody>
      </p:sp>
    </p:spTree>
    <p:extLst>
      <p:ext uri="{BB962C8B-B14F-4D97-AF65-F5344CB8AC3E}">
        <p14:creationId xmlns:p14="http://schemas.microsoft.com/office/powerpoint/2010/main" val="469923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20</a:t>
            </a:fld>
            <a:endParaRPr lang="en-US"/>
          </a:p>
        </p:txBody>
      </p:sp>
    </p:spTree>
    <p:extLst>
      <p:ext uri="{BB962C8B-B14F-4D97-AF65-F5344CB8AC3E}">
        <p14:creationId xmlns:p14="http://schemas.microsoft.com/office/powerpoint/2010/main" val="229880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smtClean="0">
                <a:solidFill>
                  <a:srgbClr val="959595"/>
                </a:solidFill>
              </a:rPr>
              <a:t>Designing the Application</a:t>
            </a:r>
          </a:p>
          <a:p>
            <a:r>
              <a:rPr lang="en-US" sz="1600" b="0" i="0" u="none" dirty="0" smtClean="0"/>
              <a:t>Determining Available </a:t>
            </a:r>
            <a:r>
              <a:rPr lang="en-US" sz="1600" b="0" i="0" u="none" dirty="0" smtClean="0"/>
              <a:t>MicroServices</a:t>
            </a:r>
            <a:endParaRPr lang="en-US" sz="1600" b="0" i="0" u="none" dirty="0" smtClean="0"/>
          </a:p>
          <a:p>
            <a:r>
              <a:rPr lang="en-US" b="0" i="0" u="none" dirty="0" smtClean="0">
                <a:solidFill>
                  <a:srgbClr val="959595"/>
                </a:solidFill>
              </a:rPr>
              <a:t>Using the API Documentation</a:t>
            </a:r>
          </a:p>
          <a:p>
            <a:r>
              <a:rPr lang="en-US" b="0" i="0" u="none" dirty="0" smtClean="0">
                <a:solidFill>
                  <a:srgbClr val="959595"/>
                </a:solidFill>
              </a:rPr>
              <a:t>Accessing a </a:t>
            </a:r>
            <a:r>
              <a:rPr lang="en-US" b="0" i="0" u="none" dirty="0" smtClean="0">
                <a:solidFill>
                  <a:srgbClr val="959595"/>
                </a:solidFill>
              </a:rPr>
              <a:t>MicroService</a:t>
            </a:r>
            <a:endParaRPr lang="en-US"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22</a:t>
            </a:fld>
            <a:endParaRPr lang="en-US"/>
          </a:p>
        </p:txBody>
      </p:sp>
    </p:spTree>
    <p:extLst>
      <p:ext uri="{BB962C8B-B14F-4D97-AF65-F5344CB8AC3E}">
        <p14:creationId xmlns:p14="http://schemas.microsoft.com/office/powerpoint/2010/main" val="333416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place to start looking for existing microservices is the catalog.</a:t>
            </a:r>
            <a:r>
              <a:rPr lang="en-US" baseline="0" dirty="0" smtClean="0"/>
              <a:t>  </a:t>
            </a:r>
          </a:p>
          <a:p>
            <a:pPr marL="628650" lvl="1" indent="-171450">
              <a:buFont typeface="Arial" panose="020B0604020202020204" pitchFamily="34" charset="0"/>
              <a:buChar char="•"/>
            </a:pPr>
            <a:r>
              <a:rPr lang="en-US" baseline="0" dirty="0" smtClean="0"/>
              <a:t>The catalog will supply high level information about each microService, and more importantly it will help you filter the set of all microServices to a set of candidates.  This filtering should be based on the domain and the processes performed by the microServices.   </a:t>
            </a:r>
          </a:p>
          <a:p>
            <a:pPr marL="628650" lvl="1" indent="-171450">
              <a:buFont typeface="Arial" panose="020B0604020202020204" pitchFamily="34" charset="0"/>
              <a:buChar char="•"/>
            </a:pPr>
            <a:r>
              <a:rPr lang="en-US" baseline="0" dirty="0" smtClean="0"/>
              <a:t>The catalog entry will also point you to the microService documentation (created and deployed as part of the microService itself).  </a:t>
            </a:r>
          </a:p>
          <a:p>
            <a:endParaRPr lang="en-US" baseline="0" dirty="0" smtClean="0"/>
          </a:p>
          <a:p>
            <a:r>
              <a:rPr lang="en-US" baseline="0" dirty="0" smtClean="0"/>
              <a:t>The microService documentation will contain at a minimum the information about its API.  </a:t>
            </a:r>
          </a:p>
          <a:p>
            <a:pPr marL="628650" lvl="1" indent="-171450">
              <a:buFont typeface="Arial" panose="020B0604020202020204" pitchFamily="34" charset="0"/>
              <a:buChar char="•"/>
            </a:pPr>
            <a:r>
              <a:rPr lang="en-US" baseline="0" dirty="0" smtClean="0"/>
              <a:t>This will document all of the operations that are exposed, any parameters that are expected to be provided to those operations, and the responses returned from those operations.  </a:t>
            </a:r>
          </a:p>
          <a:p>
            <a:pPr marL="628650" lvl="1" indent="-171450">
              <a:buFont typeface="Arial" panose="020B0604020202020204" pitchFamily="34" charset="0"/>
              <a:buChar char="•"/>
            </a:pPr>
            <a:r>
              <a:rPr lang="en-US" baseline="0" dirty="0" smtClean="0"/>
              <a:t>Additionally, the microService can enhance this documentation to include any additional information, such as domain model information, implementation assistance, hints and tips, and anything else that can help a user understand what a microService does and how to use it.</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24</a:t>
            </a:fld>
            <a:endParaRPr lang="en-US"/>
          </a:p>
        </p:txBody>
      </p:sp>
    </p:spTree>
    <p:extLst>
      <p:ext uri="{BB962C8B-B14F-4D97-AF65-F5344CB8AC3E}">
        <p14:creationId xmlns:p14="http://schemas.microsoft.com/office/powerpoint/2010/main" val="1066372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templates available in Eco that are used to generate the initial microService project will generate very basic API documentation.</a:t>
            </a:r>
            <a:r>
              <a:rPr lang="en-US" baseline="0" dirty="0" smtClean="0"/>
              <a:t>  This is typically done by using some tool (such as Swagger) to scan the source code that defines the API and to generate HTML documentation.  The generated HTML documentation is then included in the microService implementation image itself, and is deployed along with the microService on the same web server container.  This means that microServices built using this approach have the ability to host their own documentation, and that documentation is generated directly from the source code.  This makes it the most up-to-date and accurate source of information for that service, and since it is packaged with the service, it is specific to each version (if more than one version is deployed).  </a:t>
            </a:r>
          </a:p>
          <a:p>
            <a:endParaRPr lang="en-US" baseline="0" dirty="0" smtClean="0"/>
          </a:p>
          <a:p>
            <a:r>
              <a:rPr lang="en-US" baseline="0" dirty="0" smtClean="0"/>
              <a:t>This is a great approach to the documentation, but it suffers from some deficiencies.  First, the completeness of the generated API documentation depends on the use of the appropriate annotations and the inclusion of adequate documentation in the source code.  The template examples are lacking in this area.  The course on creating a microService contains a good amount of information on how to add to this and what needs to be present. </a:t>
            </a:r>
          </a:p>
          <a:p>
            <a:endParaRPr lang="en-US" baseline="0" dirty="0" smtClean="0"/>
          </a:p>
          <a:p>
            <a:r>
              <a:rPr lang="en-US" baseline="0" dirty="0" smtClean="0"/>
              <a:t>Second, the API documentation may not be adequate.  There may be cases where you need to see the </a:t>
            </a:r>
            <a:r>
              <a:rPr lang="en-US" baseline="0" dirty="0" err="1" smtClean="0"/>
              <a:t>javadoc</a:t>
            </a:r>
            <a:r>
              <a:rPr lang="en-US" baseline="0" dirty="0" smtClean="0"/>
              <a:t> or context documentation that describes how the services operate, what they do, and why they work the way they do.  This is not available in the generated API documentation.  Rather than creating a separate place for this information, it is possible to extend the generated documentation and include it in the microService as well.  The course on developing a microService also includes a good amount of information about how to use the maven site plugin, site documentation using Doxia, and how to integrate all of that together with the generated API documentation.   This approach provides a complete, single location, for all documentation regarding the implementation of the microService.</a:t>
            </a:r>
          </a:p>
          <a:p>
            <a:endParaRPr lang="en-US" baseline="0" dirty="0" smtClean="0"/>
          </a:p>
          <a:p>
            <a:r>
              <a:rPr lang="en-US" baseline="0" dirty="0" smtClean="0"/>
              <a:t>Additional resources such as wikis and design models will likely still be involved.  But it is possible to extend the documentation to include much more than just the generated API.</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25</a:t>
            </a:fld>
            <a:endParaRPr lang="en-US"/>
          </a:p>
        </p:txBody>
      </p:sp>
    </p:spTree>
    <p:extLst>
      <p:ext uri="{BB962C8B-B14F-4D97-AF65-F5344CB8AC3E}">
        <p14:creationId xmlns:p14="http://schemas.microsoft.com/office/powerpoint/2010/main" val="239863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after doing the DDD analysis</a:t>
            </a:r>
            <a:r>
              <a:rPr lang="en-US" baseline="0" dirty="0" smtClean="0"/>
              <a:t> on the business domain for the desired application you find that you need a microService that does not exist, then you will need to create one.  This means that there is no service that can be used through context mapping and that no existing service meets your needs.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26</a:t>
            </a:fld>
            <a:endParaRPr lang="en-US"/>
          </a:p>
        </p:txBody>
      </p:sp>
    </p:spTree>
    <p:extLst>
      <p:ext uri="{BB962C8B-B14F-4D97-AF65-F5344CB8AC3E}">
        <p14:creationId xmlns:p14="http://schemas.microsoft.com/office/powerpoint/2010/main" val="213141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 after</a:t>
            </a:r>
            <a:r>
              <a:rPr lang="en-US" baseline="0" dirty="0" smtClean="0"/>
              <a:t> doing the application design, you find that there are services that exist but they do not meet your needs, then you have several choices.  </a:t>
            </a:r>
          </a:p>
          <a:p>
            <a:pPr marL="628650" lvl="1" indent="-171450">
              <a:buFont typeface="Arial" panose="020B0604020202020204" pitchFamily="34" charset="0"/>
              <a:buChar char="•"/>
            </a:pPr>
            <a:r>
              <a:rPr lang="en-US" baseline="0" dirty="0" smtClean="0"/>
              <a:t>First, if the service is in the same domain, and the needed functionality is part of the existing services bounded context and consistent with the domain model and ubiquitous language, then you should extend the existing microService.  </a:t>
            </a:r>
          </a:p>
          <a:p>
            <a:pPr marL="628650" lvl="1" indent="-171450">
              <a:buFont typeface="Arial" panose="020B0604020202020204" pitchFamily="34" charset="0"/>
              <a:buChar char="•"/>
            </a:pPr>
            <a:r>
              <a:rPr lang="en-US" baseline="0" dirty="0" smtClean="0"/>
              <a:t>Creating a new microService in this case will tend to fracture and confuse the domain, and will lead to redundancy and waste.  </a:t>
            </a:r>
          </a:p>
          <a:p>
            <a:endParaRPr lang="en-US" baseline="0" dirty="0" smtClean="0"/>
          </a:p>
          <a:p>
            <a:r>
              <a:rPr lang="en-US" baseline="0" dirty="0" smtClean="0"/>
              <a:t>On the other hand, if the existing services are not in the same domain, or are not compatible with the application domain, then they should NOT be enhanced.  </a:t>
            </a:r>
          </a:p>
          <a:p>
            <a:pPr marL="628650" lvl="1" indent="-171450">
              <a:buFont typeface="Arial" panose="020B0604020202020204" pitchFamily="34" charset="0"/>
              <a:buChar char="•"/>
            </a:pPr>
            <a:r>
              <a:rPr lang="en-US" baseline="0" dirty="0" smtClean="0"/>
              <a:t>Doing so would confuse the microService implementation and could impact it’s independence, complicate it’s implementation, may be contrary to the domain model, may introduce confusion into the domain model or ubiquitous language, and may be outside of the domain expertise of the development team.  </a:t>
            </a:r>
          </a:p>
          <a:p>
            <a:pPr marL="628650" lvl="1" indent="-171450">
              <a:buFont typeface="Arial" panose="020B0604020202020204" pitchFamily="34" charset="0"/>
              <a:buChar char="•"/>
            </a:pPr>
            <a:r>
              <a:rPr lang="en-US" baseline="0" dirty="0" smtClean="0"/>
              <a:t>Any of which will impact the ability to develop, deploy, and enhance the microService and will offset many of the benefits of using microServices.</a:t>
            </a:r>
          </a:p>
        </p:txBody>
      </p:sp>
      <p:sp>
        <p:nvSpPr>
          <p:cNvPr id="4" name="Slide Number Placeholder 3"/>
          <p:cNvSpPr>
            <a:spLocks noGrp="1"/>
          </p:cNvSpPr>
          <p:nvPr>
            <p:ph type="sldNum" sz="quarter" idx="10"/>
          </p:nvPr>
        </p:nvSpPr>
        <p:spPr/>
        <p:txBody>
          <a:bodyPr/>
          <a:lstStyle/>
          <a:p>
            <a:fld id="{BCFD9196-B747-C840-B910-EBFFFCF7545D}" type="slidenum">
              <a:rPr lang="en-US" smtClean="0"/>
              <a:t>27</a:t>
            </a:fld>
            <a:endParaRPr lang="en-US"/>
          </a:p>
        </p:txBody>
      </p:sp>
    </p:spTree>
    <p:extLst>
      <p:ext uri="{BB962C8B-B14F-4D97-AF65-F5344CB8AC3E}">
        <p14:creationId xmlns:p14="http://schemas.microsoft.com/office/powerpoint/2010/main" val="1531110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service is in the same domain, and the needed functionality is part of the existing services bounded context and consistent with the domain model and ubiquitous language, then you should extend the existing microService. </a:t>
            </a:r>
          </a:p>
          <a:p>
            <a:endParaRPr lang="en-US" baseline="0" dirty="0" smtClean="0"/>
          </a:p>
          <a:p>
            <a:r>
              <a:rPr lang="en-US" baseline="0" dirty="0" smtClean="0"/>
              <a:t>These enhancements need to be tracked in the domain model, ubiquitous language, API documentation, usage documentation, and all other design and documentation artifacts.  This means that the design materials need to be retained and used over the life of the entire domain, and all microServices that are implemented as part of that domain.</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28</a:t>
            </a:fld>
            <a:endParaRPr lang="en-US"/>
          </a:p>
        </p:txBody>
      </p:sp>
    </p:spTree>
    <p:extLst>
      <p:ext uri="{BB962C8B-B14F-4D97-AF65-F5344CB8AC3E}">
        <p14:creationId xmlns:p14="http://schemas.microsoft.com/office/powerpoint/2010/main" val="1748950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sz="1600" b="0" i="0" u="none" dirty="0" smtClean="0"/>
              <a:t>Using the API Documentation</a:t>
            </a:r>
          </a:p>
          <a:p>
            <a:r>
              <a:rPr lang="en-US" dirty="0" smtClean="0">
                <a:solidFill>
                  <a:srgbClr val="959595"/>
                </a:solidFill>
              </a:rPr>
              <a:t>Accessing a </a:t>
            </a:r>
            <a:r>
              <a:rPr lang="en-US" dirty="0" smtClean="0">
                <a:solidFill>
                  <a:srgbClr val="959595"/>
                </a:solidFill>
              </a:rPr>
              <a:t>MicroService</a:t>
            </a:r>
            <a:endParaRPr lang="en-US"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30</a:t>
            </a:fld>
            <a:endParaRPr lang="en-US"/>
          </a:p>
        </p:txBody>
      </p:sp>
    </p:spTree>
    <p:extLst>
      <p:ext uri="{BB962C8B-B14F-4D97-AF65-F5344CB8AC3E}">
        <p14:creationId xmlns:p14="http://schemas.microsoft.com/office/powerpoint/2010/main" val="3842855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31</a:t>
            </a:fld>
            <a:endParaRPr lang="en-US"/>
          </a:p>
        </p:txBody>
      </p:sp>
    </p:spTree>
    <p:extLst>
      <p:ext uri="{BB962C8B-B14F-4D97-AF65-F5344CB8AC3E}">
        <p14:creationId xmlns:p14="http://schemas.microsoft.com/office/powerpoint/2010/main" val="1987078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smtClean="0"/>
              <a:t>The ECO templates define the absolute bare minimum documentation that must be provided.  However, in most cases, this may not be sufficient.  In many cases, especially with complex domain behaviors,</a:t>
            </a:r>
            <a:r>
              <a:rPr lang="en-US" baseline="0" dirty="0" smtClean="0"/>
              <a:t> the API signatures may not provide enough information. </a:t>
            </a:r>
          </a:p>
          <a:p>
            <a:pPr marL="628650" lvl="1" indent="-171450">
              <a:buFont typeface="Arial" panose="020B0604020202020204" pitchFamily="34" charset="0"/>
              <a:buChar char="•"/>
            </a:pPr>
            <a:r>
              <a:rPr lang="en-US" baseline="0" dirty="0" smtClean="0"/>
              <a:t> The user of a microService needs to understand the domain model of the microService, including its ubiquitous language and bounded context, the purposes of the various operations, what events are generated when certain operations are invoked, error conditions, and much more.  </a:t>
            </a:r>
          </a:p>
          <a:p>
            <a:pPr marL="1085850" lvl="2" indent="-171450">
              <a:buFont typeface="Courier New" panose="02070309020205020404" pitchFamily="49" charset="0"/>
              <a:buChar char="o"/>
            </a:pPr>
            <a:r>
              <a:rPr lang="en-US" baseline="0" dirty="0" smtClean="0"/>
              <a:t>The API documentation does not convey that level of understanding. </a:t>
            </a:r>
          </a:p>
          <a:p>
            <a:endParaRPr lang="en-US" baseline="0" dirty="0" smtClean="0"/>
          </a:p>
          <a:p>
            <a:pPr marL="628650" lvl="1" indent="-171450">
              <a:buFont typeface="Arial" panose="020B0604020202020204" pitchFamily="34" charset="0"/>
              <a:buChar char="•"/>
            </a:pPr>
            <a:r>
              <a:rPr lang="en-US" baseline="0" dirty="0" smtClean="0"/>
              <a:t>What is recommended is that the microService employ the Maven Site plugin and actually generate far more documentation to include these details.  The site documentation can then reference the API generated documentation, </a:t>
            </a:r>
            <a:r>
              <a:rPr lang="en-US" baseline="0" dirty="0" err="1" smtClean="0"/>
              <a:t>javadoc</a:t>
            </a:r>
            <a:r>
              <a:rPr lang="en-US" baseline="0" dirty="0" smtClean="0"/>
              <a:t>, and any other documentation desired (including external wiki’s, graphics, models, or any other data needed).  This is the approach used in this and the next class.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32</a:t>
            </a:fld>
            <a:endParaRPr lang="en-US"/>
          </a:p>
        </p:txBody>
      </p:sp>
    </p:spTree>
    <p:extLst>
      <p:ext uri="{BB962C8B-B14F-4D97-AF65-F5344CB8AC3E}">
        <p14:creationId xmlns:p14="http://schemas.microsoft.com/office/powerpoint/2010/main" val="195339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a:t>
            </a:fld>
            <a:endParaRPr lang="en-US" dirty="0"/>
          </a:p>
        </p:txBody>
      </p:sp>
    </p:spTree>
    <p:extLst>
      <p:ext uri="{BB962C8B-B14F-4D97-AF65-F5344CB8AC3E}">
        <p14:creationId xmlns:p14="http://schemas.microsoft.com/office/powerpoint/2010/main" val="2078952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33</a:t>
            </a:fld>
            <a:endParaRPr lang="en-US"/>
          </a:p>
        </p:txBody>
      </p:sp>
    </p:spTree>
    <p:extLst>
      <p:ext uri="{BB962C8B-B14F-4D97-AF65-F5344CB8AC3E}">
        <p14:creationId xmlns:p14="http://schemas.microsoft.com/office/powerpoint/2010/main" val="502226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approach used in the Eco templates is to generate the documentation as part of the microService, bundle it with the microService, and expose it as a separate web resource</a:t>
            </a:r>
            <a:r>
              <a:rPr lang="en-US" baseline="0" dirty="0" smtClean="0"/>
              <a:t> that can be accessed.  This approach is a great approach because it keeps the documentation with the source.  This results in several advantages:</a:t>
            </a:r>
          </a:p>
          <a:p>
            <a:pPr marL="685800" lvl="1" indent="-228600">
              <a:buAutoNum type="arabicPeriod"/>
            </a:pPr>
            <a:r>
              <a:rPr lang="en-US" baseline="0" dirty="0" smtClean="0"/>
              <a:t>The documentation is updated when the source is updated.</a:t>
            </a:r>
          </a:p>
          <a:p>
            <a:pPr marL="685800" lvl="1" indent="-228600">
              <a:buAutoNum type="arabicPeriod"/>
            </a:pPr>
            <a:r>
              <a:rPr lang="en-US" baseline="0" dirty="0" smtClean="0"/>
              <a:t>The documentation can in many cases be generated from the source directly.</a:t>
            </a:r>
          </a:p>
          <a:p>
            <a:pPr marL="685800" lvl="1" indent="-228600">
              <a:buAutoNum type="arabicPeriod"/>
            </a:pPr>
            <a:r>
              <a:rPr lang="en-US" baseline="0" dirty="0" smtClean="0"/>
              <a:t>The documentation is part of the microService itself, which means that if different versions of the microService exist that the documentation is accurate for each version.</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34</a:t>
            </a:fld>
            <a:endParaRPr lang="en-US"/>
          </a:p>
        </p:txBody>
      </p:sp>
    </p:spTree>
    <p:extLst>
      <p:ext uri="{BB962C8B-B14F-4D97-AF65-F5344CB8AC3E}">
        <p14:creationId xmlns:p14="http://schemas.microsoft.com/office/powerpoint/2010/main" val="440204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shows the recommended approach of using the Maven Site plugin.  </a:t>
            </a:r>
          </a:p>
          <a:p>
            <a:pPr marL="628650" lvl="1" indent="-171450">
              <a:buFont typeface="Arial" panose="020B0604020202020204" pitchFamily="34" charset="0"/>
              <a:buChar char="•"/>
            </a:pPr>
            <a:r>
              <a:rPr lang="en-US" dirty="0" smtClean="0"/>
              <a:t>The main page</a:t>
            </a:r>
            <a:r>
              <a:rPr lang="en-US" baseline="0" dirty="0" smtClean="0"/>
              <a:t> in the site contains a navigation menu on the left, which can include links to the generated API documentation, </a:t>
            </a:r>
            <a:r>
              <a:rPr lang="en-US" baseline="0" dirty="0" err="1" smtClean="0"/>
              <a:t>javadoc</a:t>
            </a:r>
            <a:r>
              <a:rPr lang="en-US" baseline="0" dirty="0" smtClean="0"/>
              <a:t>, external sites (such as wikis), and to subordinate pages of the site.  </a:t>
            </a:r>
          </a:p>
          <a:p>
            <a:pPr marL="628650" lvl="1" indent="-171450">
              <a:buFont typeface="Arial" panose="020B0604020202020204" pitchFamily="34" charset="0"/>
              <a:buChar char="•"/>
            </a:pPr>
            <a:r>
              <a:rPr lang="en-US" baseline="0" dirty="0" smtClean="0"/>
              <a:t>The site plugin can process text created in many different user-friendly wiki-like formats and generates the HTML for you, simplifying the process of generating and maintaining the documentation.  </a:t>
            </a:r>
          </a:p>
          <a:p>
            <a:pPr marL="628650" lvl="1" indent="-171450">
              <a:buFont typeface="Arial" panose="020B0604020202020204" pitchFamily="34" charset="0"/>
              <a:buChar char="•"/>
            </a:pPr>
            <a:r>
              <a:rPr lang="en-US" baseline="0" dirty="0" smtClean="0"/>
              <a:t>The example here was generated using APT (Almost Plain Text), but it could also be created from </a:t>
            </a:r>
            <a:r>
              <a:rPr lang="en-US" baseline="0" dirty="0" err="1" smtClean="0"/>
              <a:t>Xdoc</a:t>
            </a:r>
            <a:r>
              <a:rPr lang="en-US" baseline="0" dirty="0" smtClean="0"/>
              <a:t>, MD (markdown), or several other formats.</a:t>
            </a:r>
          </a:p>
          <a:p>
            <a:endParaRPr lang="en-US" baseline="0" dirty="0" smtClean="0"/>
          </a:p>
          <a:p>
            <a:r>
              <a:rPr lang="en-US" baseline="0" dirty="0" smtClean="0"/>
              <a:t>The organization of the site can be tailored to the needs of the specific microService.  </a:t>
            </a:r>
          </a:p>
          <a:p>
            <a:pPr marL="628650" lvl="1" indent="-171450">
              <a:buFont typeface="Arial" panose="020B0604020202020204" pitchFamily="34" charset="0"/>
              <a:buChar char="•"/>
            </a:pPr>
            <a:r>
              <a:rPr lang="en-US" baseline="0" dirty="0" smtClean="0"/>
              <a:t>It should always contain a direct reference to the generated API at a minimum.  </a:t>
            </a:r>
          </a:p>
          <a:p>
            <a:pPr marL="628650" lvl="1" indent="-171450">
              <a:buFont typeface="Arial" panose="020B0604020202020204" pitchFamily="34" charset="0"/>
              <a:buChar char="•"/>
            </a:pPr>
            <a:r>
              <a:rPr lang="en-US" baseline="0" dirty="0" smtClean="0"/>
              <a:t>The site should probably be divided into a logical structure that describes the domain model (at least at the level that a user would need to understand), the behavior of the microService, and other pertinent information.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35</a:t>
            </a:fld>
            <a:endParaRPr lang="en-US"/>
          </a:p>
        </p:txBody>
      </p:sp>
    </p:spTree>
    <p:extLst>
      <p:ext uri="{BB962C8B-B14F-4D97-AF65-F5344CB8AC3E}">
        <p14:creationId xmlns:p14="http://schemas.microsoft.com/office/powerpoint/2010/main" val="497815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Swagger</a:t>
            </a:r>
            <a:r>
              <a:rPr lang="en-US" baseline="0" dirty="0" smtClean="0"/>
              <a:t> is used by the Eco templates to create the Rest</a:t>
            </a:r>
            <a:r>
              <a:rPr lang="en-US" i="1" baseline="0" dirty="0" smtClean="0"/>
              <a:t>ful</a:t>
            </a:r>
            <a:r>
              <a:rPr lang="en-US" i="0" baseline="0" dirty="0" smtClean="0"/>
              <a:t> API documentation.  </a:t>
            </a:r>
          </a:p>
          <a:p>
            <a:pPr marL="628650" lvl="1" indent="-171450">
              <a:buFont typeface="Arial" panose="020B0604020202020204" pitchFamily="34" charset="0"/>
              <a:buChar char="•"/>
            </a:pPr>
            <a:r>
              <a:rPr lang="en-US" i="0" baseline="0" dirty="0" smtClean="0"/>
              <a:t>It does this by scanning the source code annotations inserted into the API definition.  </a:t>
            </a:r>
          </a:p>
          <a:p>
            <a:pPr marL="628650" lvl="1" indent="-171450">
              <a:buFont typeface="Arial" panose="020B0604020202020204" pitchFamily="34" charset="0"/>
              <a:buChar char="•"/>
            </a:pPr>
            <a:r>
              <a:rPr lang="en-US" i="0" baseline="0" dirty="0" smtClean="0"/>
              <a:t>It is totally controlled by the annotations, so if they are not complete or are missing, the documentation generation will be incomplete or missing.</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36</a:t>
            </a:fld>
            <a:endParaRPr lang="en-US"/>
          </a:p>
        </p:txBody>
      </p:sp>
    </p:spTree>
    <p:extLst>
      <p:ext uri="{BB962C8B-B14F-4D97-AF65-F5344CB8AC3E}">
        <p14:creationId xmlns:p14="http://schemas.microsoft.com/office/powerpoint/2010/main" val="663732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dirty="0" smtClean="0">
                <a:solidFill>
                  <a:srgbClr val="959595"/>
                </a:solidFill>
              </a:rPr>
              <a:t>Using the API Documentation</a:t>
            </a:r>
          </a:p>
          <a:p>
            <a:r>
              <a:rPr lang="en-US" sz="1400" b="0" i="0" u="none" dirty="0" smtClean="0"/>
              <a:t>Accessing a </a:t>
            </a:r>
            <a:r>
              <a:rPr lang="en-US" sz="1400" b="0" i="0" u="none" dirty="0" smtClean="0"/>
              <a:t>MicroService</a:t>
            </a:r>
            <a:endParaRPr lang="en-US" sz="1400" b="0" i="0" u="none"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38</a:t>
            </a:fld>
            <a:endParaRPr lang="en-US"/>
          </a:p>
        </p:txBody>
      </p:sp>
    </p:spTree>
    <p:extLst>
      <p:ext uri="{BB962C8B-B14F-4D97-AF65-F5344CB8AC3E}">
        <p14:creationId xmlns:p14="http://schemas.microsoft.com/office/powerpoint/2010/main" val="978621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39</a:t>
            </a:fld>
            <a:endParaRPr lang="en-US"/>
          </a:p>
        </p:txBody>
      </p:sp>
    </p:spTree>
    <p:extLst>
      <p:ext uri="{BB962C8B-B14F-4D97-AF65-F5344CB8AC3E}">
        <p14:creationId xmlns:p14="http://schemas.microsoft.com/office/powerpoint/2010/main" val="1317686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40</a:t>
            </a:fld>
            <a:endParaRPr lang="en-US"/>
          </a:p>
        </p:txBody>
      </p:sp>
    </p:spTree>
    <p:extLst>
      <p:ext uri="{BB962C8B-B14F-4D97-AF65-F5344CB8AC3E}">
        <p14:creationId xmlns:p14="http://schemas.microsoft.com/office/powerpoint/2010/main" val="2063212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41</a:t>
            </a:fld>
            <a:endParaRPr lang="en-US" dirty="0"/>
          </a:p>
        </p:txBody>
      </p:sp>
    </p:spTree>
    <p:extLst>
      <p:ext uri="{BB962C8B-B14F-4D97-AF65-F5344CB8AC3E}">
        <p14:creationId xmlns:p14="http://schemas.microsoft.com/office/powerpoint/2010/main" val="1305939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42</a:t>
            </a:fld>
            <a:endParaRPr lang="en-US"/>
          </a:p>
        </p:txBody>
      </p:sp>
    </p:spTree>
    <p:extLst>
      <p:ext uri="{BB962C8B-B14F-4D97-AF65-F5344CB8AC3E}">
        <p14:creationId xmlns:p14="http://schemas.microsoft.com/office/powerpoint/2010/main" val="2999473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46</a:t>
            </a:fld>
            <a:endParaRPr lang="en-US"/>
          </a:p>
        </p:txBody>
      </p:sp>
    </p:spTree>
    <p:extLst>
      <p:ext uri="{BB962C8B-B14F-4D97-AF65-F5344CB8AC3E}">
        <p14:creationId xmlns:p14="http://schemas.microsoft.com/office/powerpoint/2010/main" val="171651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have a significant amount of notes added to them to explain the content.  This is done so that reading the notes is essentially what an instructor leading the course would have said.  There is a good</a:t>
            </a:r>
            <a:r>
              <a:rPr lang="en-US" baseline="0" dirty="0" smtClean="0"/>
              <a:t> amount of explanation in the notes that may be missed if you look only at the slide.</a:t>
            </a:r>
          </a:p>
          <a:p>
            <a:endParaRPr lang="en-US" baseline="0" dirty="0" smtClean="0"/>
          </a:p>
          <a:p>
            <a:r>
              <a:rPr lang="en-US" baseline="0" dirty="0" smtClean="0"/>
              <a:t>The notes can be viewed using several different approaches.  If you are viewing the presentation as a slide show, the presenters view will show the slide and the notes.  If you have opened the presentation in PowerPoint, you can view the notes using one of several means:</a:t>
            </a:r>
          </a:p>
          <a:p>
            <a:pPr marL="228600" indent="-228600">
              <a:buAutoNum type="arabicPeriod"/>
            </a:pPr>
            <a:r>
              <a:rPr lang="en-US" baseline="0" dirty="0" smtClean="0"/>
              <a:t>Select the “View” menu, then select “Notes Page”</a:t>
            </a:r>
          </a:p>
          <a:p>
            <a:pPr marL="228600" indent="-228600">
              <a:buAutoNum type="arabicPeriod"/>
            </a:pPr>
            <a:r>
              <a:rPr lang="en-US" baseline="0" dirty="0" smtClean="0"/>
              <a:t>In the normal view, use your mouse to select a divider along the bottom of the slide and move it up.  This will show both the slide and the notes.</a:t>
            </a:r>
          </a:p>
          <a:p>
            <a:pPr marL="228600" indent="-228600">
              <a:buAutoNum type="arabicPeriod"/>
            </a:pPr>
            <a:endParaRPr lang="en-US" baseline="0" dirty="0" smtClean="0"/>
          </a:p>
          <a:p>
            <a:pPr marL="0" indent="0">
              <a:buNone/>
            </a:pPr>
            <a:r>
              <a:rPr lang="en-US" baseline="0" dirty="0" smtClean="0"/>
              <a:t>Please note, if you are using the power point viewer, the notes will not be visible.  You will need to use PowerPoint to view the presentation content in its entirety.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a:t>
            </a:fld>
            <a:endParaRPr lang="en-US"/>
          </a:p>
        </p:txBody>
      </p:sp>
    </p:spTree>
    <p:extLst>
      <p:ext uri="{BB962C8B-B14F-4D97-AF65-F5344CB8AC3E}">
        <p14:creationId xmlns:p14="http://schemas.microsoft.com/office/powerpoint/2010/main" val="2982121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47</a:t>
            </a:fld>
            <a:endParaRPr lang="en-US"/>
          </a:p>
        </p:txBody>
      </p:sp>
    </p:spTree>
    <p:extLst>
      <p:ext uri="{BB962C8B-B14F-4D97-AF65-F5344CB8AC3E}">
        <p14:creationId xmlns:p14="http://schemas.microsoft.com/office/powerpoint/2010/main" val="3395156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48</a:t>
            </a:fld>
            <a:endParaRPr lang="en-US"/>
          </a:p>
        </p:txBody>
      </p:sp>
    </p:spTree>
    <p:extLst>
      <p:ext uri="{BB962C8B-B14F-4D97-AF65-F5344CB8AC3E}">
        <p14:creationId xmlns:p14="http://schemas.microsoft.com/office/powerpoint/2010/main" val="3953567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50</a:t>
            </a:fld>
            <a:endParaRPr lang="en-US"/>
          </a:p>
        </p:txBody>
      </p:sp>
    </p:spTree>
    <p:extLst>
      <p:ext uri="{BB962C8B-B14F-4D97-AF65-F5344CB8AC3E}">
        <p14:creationId xmlns:p14="http://schemas.microsoft.com/office/powerpoint/2010/main" val="23519609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53</a:t>
            </a:fld>
            <a:endParaRPr lang="en-US"/>
          </a:p>
        </p:txBody>
      </p:sp>
    </p:spTree>
    <p:extLst>
      <p:ext uri="{BB962C8B-B14F-4D97-AF65-F5344CB8AC3E}">
        <p14:creationId xmlns:p14="http://schemas.microsoft.com/office/powerpoint/2010/main" val="805965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54</a:t>
            </a:fld>
            <a:endParaRPr lang="en-US"/>
          </a:p>
        </p:txBody>
      </p:sp>
    </p:spTree>
    <p:extLst>
      <p:ext uri="{BB962C8B-B14F-4D97-AF65-F5344CB8AC3E}">
        <p14:creationId xmlns:p14="http://schemas.microsoft.com/office/powerpoint/2010/main" val="721319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dirty="0" smtClean="0">
                <a:solidFill>
                  <a:srgbClr val="959595"/>
                </a:solidFill>
              </a:rPr>
              <a:t>Using the API Documentation</a:t>
            </a:r>
          </a:p>
          <a:p>
            <a:r>
              <a:rPr lang="en-US" sz="1400" b="0" i="0" u="none" dirty="0" smtClean="0"/>
              <a:t>Accessing a </a:t>
            </a:r>
            <a:r>
              <a:rPr lang="en-US" sz="1400" b="0" i="0" u="none" dirty="0" smtClean="0"/>
              <a:t>MicroService</a:t>
            </a:r>
            <a:endParaRPr lang="en-US" sz="1400" b="0" i="0" u="none"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59</a:t>
            </a:fld>
            <a:endParaRPr lang="en-US"/>
          </a:p>
        </p:txBody>
      </p:sp>
    </p:spTree>
    <p:extLst>
      <p:ext uri="{BB962C8B-B14F-4D97-AF65-F5344CB8AC3E}">
        <p14:creationId xmlns:p14="http://schemas.microsoft.com/office/powerpoint/2010/main" val="2657448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60</a:t>
            </a:fld>
            <a:endParaRPr lang="en-US"/>
          </a:p>
        </p:txBody>
      </p:sp>
    </p:spTree>
    <p:extLst>
      <p:ext uri="{BB962C8B-B14F-4D97-AF65-F5344CB8AC3E}">
        <p14:creationId xmlns:p14="http://schemas.microsoft.com/office/powerpoint/2010/main" val="41590248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dirty="0" smtClean="0">
                <a:solidFill>
                  <a:srgbClr val="959595"/>
                </a:solidFill>
              </a:rPr>
              <a:t>Using the API Documentation</a:t>
            </a:r>
          </a:p>
          <a:p>
            <a:r>
              <a:rPr lang="en-US" sz="1400" b="0" i="0" u="none" dirty="0" smtClean="0"/>
              <a:t>Accessing a </a:t>
            </a:r>
            <a:r>
              <a:rPr lang="en-US" sz="1400" b="0" i="0" u="none" dirty="0" smtClean="0"/>
              <a:t>MicroService</a:t>
            </a:r>
            <a:endParaRPr lang="en-US" sz="1400" b="0" i="0" u="none"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61</a:t>
            </a:fld>
            <a:endParaRPr lang="en-US"/>
          </a:p>
        </p:txBody>
      </p:sp>
    </p:spTree>
    <p:extLst>
      <p:ext uri="{BB962C8B-B14F-4D97-AF65-F5344CB8AC3E}">
        <p14:creationId xmlns:p14="http://schemas.microsoft.com/office/powerpoint/2010/main" val="2580062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dirty="0" smtClean="0">
                <a:solidFill>
                  <a:srgbClr val="959595"/>
                </a:solidFill>
              </a:rPr>
              <a:t>Using the API Documentation</a:t>
            </a:r>
          </a:p>
          <a:p>
            <a:r>
              <a:rPr lang="en-US" sz="1400" b="0" i="0" u="none" dirty="0" smtClean="0"/>
              <a:t>Accessing a </a:t>
            </a:r>
            <a:r>
              <a:rPr lang="en-US" sz="1400" b="0" i="0" u="none" dirty="0" smtClean="0"/>
              <a:t>MicroService</a:t>
            </a:r>
            <a:endParaRPr lang="en-US" sz="1400" b="0" i="0" u="none"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62</a:t>
            </a:fld>
            <a:endParaRPr lang="en-US"/>
          </a:p>
        </p:txBody>
      </p:sp>
    </p:spTree>
    <p:extLst>
      <p:ext uri="{BB962C8B-B14F-4D97-AF65-F5344CB8AC3E}">
        <p14:creationId xmlns:p14="http://schemas.microsoft.com/office/powerpoint/2010/main" val="39226217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dirty="0" smtClean="0">
                <a:solidFill>
                  <a:srgbClr val="959595"/>
                </a:solidFill>
              </a:rPr>
              <a:t>Using the API Documentation</a:t>
            </a:r>
          </a:p>
          <a:p>
            <a:r>
              <a:rPr lang="en-US" sz="1400" b="0" i="0" u="none" dirty="0" smtClean="0"/>
              <a:t>Accessing a </a:t>
            </a:r>
            <a:r>
              <a:rPr lang="en-US" sz="1400" b="0" i="0" u="none" dirty="0" smtClean="0"/>
              <a:t>MicroService</a:t>
            </a:r>
            <a:endParaRPr lang="en-US" sz="1400" b="0" i="0" u="none"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63</a:t>
            </a:fld>
            <a:endParaRPr lang="en-US"/>
          </a:p>
        </p:txBody>
      </p:sp>
    </p:spTree>
    <p:extLst>
      <p:ext uri="{BB962C8B-B14F-4D97-AF65-F5344CB8AC3E}">
        <p14:creationId xmlns:p14="http://schemas.microsoft.com/office/powerpoint/2010/main" val="374674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a:t>
            </a:fld>
            <a:endParaRPr lang="en-US"/>
          </a:p>
        </p:txBody>
      </p:sp>
    </p:spTree>
    <p:extLst>
      <p:ext uri="{BB962C8B-B14F-4D97-AF65-F5344CB8AC3E}">
        <p14:creationId xmlns:p14="http://schemas.microsoft.com/office/powerpoint/2010/main" val="3383809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smtClean="0">
              <a:solidFill>
                <a:srgbClr val="959595"/>
              </a:solidFill>
            </a:endParaRPr>
          </a:p>
          <a:p>
            <a:r>
              <a:rPr lang="en-US" dirty="0" smtClean="0">
                <a:solidFill>
                  <a:srgbClr val="959595"/>
                </a:solidFill>
              </a:rPr>
              <a:t>Using the API Documentation</a:t>
            </a:r>
          </a:p>
          <a:p>
            <a:r>
              <a:rPr lang="en-US" sz="1400" b="0" i="0" u="none" dirty="0" smtClean="0"/>
              <a:t>Accessing a </a:t>
            </a:r>
            <a:r>
              <a:rPr lang="en-US" sz="1400" b="0" i="0" u="none" dirty="0" smtClean="0"/>
              <a:t>MicroService</a:t>
            </a:r>
            <a:endParaRPr lang="en-US" sz="1400" b="0" i="0" u="none"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64</a:t>
            </a:fld>
            <a:endParaRPr lang="en-US"/>
          </a:p>
        </p:txBody>
      </p:sp>
    </p:spTree>
    <p:extLst>
      <p:ext uri="{BB962C8B-B14F-4D97-AF65-F5344CB8AC3E}">
        <p14:creationId xmlns:p14="http://schemas.microsoft.com/office/powerpoint/2010/main" val="2718785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65</a:t>
            </a:fld>
            <a:endParaRPr lang="en-US"/>
          </a:p>
        </p:txBody>
      </p:sp>
    </p:spTree>
    <p:extLst>
      <p:ext uri="{BB962C8B-B14F-4D97-AF65-F5344CB8AC3E}">
        <p14:creationId xmlns:p14="http://schemas.microsoft.com/office/powerpoint/2010/main" val="80009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It is possible that there will be some set of microServices that perform utilitarian or common functionality.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set of these types of services is likely quite limited.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Most services will implement specific domain functionality such as inventory management, customer management, ordering, provisioning, and many other business activities.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It is important to use microServices that</a:t>
            </a:r>
            <a:r>
              <a:rPr lang="en-US" baseline="0" dirty="0" smtClean="0"/>
              <a:t> are part of the same domain as the application, or at least compatible.  </a:t>
            </a:r>
          </a:p>
          <a:p>
            <a:pPr marL="628650" lvl="1" indent="-171450">
              <a:buFont typeface="Arial" panose="020B0604020202020204" pitchFamily="34" charset="0"/>
              <a:buChar char="•"/>
            </a:pPr>
            <a:r>
              <a:rPr lang="en-US" baseline="0" dirty="0" smtClean="0"/>
              <a:t>This means that the domain models will be compatible, and that the microService will likely stay relevant to the application over time.  </a:t>
            </a:r>
          </a:p>
          <a:p>
            <a:pPr marL="628650" lvl="1" indent="-171450">
              <a:buFont typeface="Arial" panose="020B0604020202020204" pitchFamily="34" charset="0"/>
              <a:buChar char="•"/>
            </a:pPr>
            <a:r>
              <a:rPr lang="en-US" baseline="0" dirty="0" smtClean="0"/>
              <a:t>Applications and microServices will evolve, if they are implemented in different domains and have different goals, they are likely to diverge over time.  </a:t>
            </a:r>
          </a:p>
          <a:p>
            <a:endParaRPr lang="en-US" baseline="0"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6</a:t>
            </a:fld>
            <a:endParaRPr lang="en-US"/>
          </a:p>
        </p:txBody>
      </p:sp>
    </p:spTree>
    <p:extLst>
      <p:ext uri="{BB962C8B-B14F-4D97-AF65-F5344CB8AC3E}">
        <p14:creationId xmlns:p14="http://schemas.microsoft.com/office/powerpoint/2010/main" val="286427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MicroServices </a:t>
            </a:r>
            <a:r>
              <a:rPr lang="en-US" dirty="0" smtClean="0"/>
              <a:t>do</a:t>
            </a:r>
            <a:r>
              <a:rPr lang="en-US" baseline="0" dirty="0" smtClean="0"/>
              <a:t> not exist in isolation without a defined application that needs those services.  </a:t>
            </a:r>
          </a:p>
          <a:p>
            <a:pPr marL="628650" lvl="1" indent="-171450">
              <a:buFont typeface="Arial" panose="020B0604020202020204" pitchFamily="34" charset="0"/>
              <a:buChar char="•"/>
            </a:pPr>
            <a:r>
              <a:rPr lang="en-US" baseline="0" dirty="0" smtClean="0"/>
              <a:t>The design process starts with the need to develop an application in a specific domain, and then identifies services that are needed to support that application through the bounded contexts.  </a:t>
            </a:r>
          </a:p>
          <a:p>
            <a:pPr marL="628650" lvl="1" indent="-171450">
              <a:buFont typeface="Arial" panose="020B0604020202020204" pitchFamily="34" charset="0"/>
              <a:buChar char="•"/>
            </a:pPr>
            <a:r>
              <a:rPr lang="en-US" baseline="0" dirty="0" smtClean="0"/>
              <a:t>The design process is not the other way around, meaning that microServices generally don’t exist first without some application that needs them.  </a:t>
            </a:r>
          </a:p>
          <a:p>
            <a:pPr marL="628650" lvl="1" indent="-171450">
              <a:buFont typeface="Arial" panose="020B0604020202020204" pitchFamily="34" charset="0"/>
              <a:buChar char="•"/>
            </a:pPr>
            <a:r>
              <a:rPr lang="en-US" baseline="0" dirty="0" smtClean="0"/>
              <a:t>However, as the applications are added to the domain, additional services, or even additional behaviors on existing services, may be needed.  </a:t>
            </a:r>
          </a:p>
          <a:p>
            <a:pPr marL="1085850" lvl="2" indent="-171450">
              <a:buFont typeface="Courier New" panose="02070309020205020404" pitchFamily="49" charset="0"/>
              <a:buChar char="o"/>
            </a:pPr>
            <a:r>
              <a:rPr lang="en-US" baseline="0" dirty="0" smtClean="0"/>
              <a:t>In order to identify these and obtain the maximum amount of reuse, the domain models for all the bounded contexts, and the analysis done on the business domains themselves, should be retained and reused.</a:t>
            </a:r>
          </a:p>
          <a:p>
            <a:endParaRPr lang="en-US" baseline="0" dirty="0" smtClean="0"/>
          </a:p>
          <a:p>
            <a:r>
              <a:rPr lang="en-US" baseline="0" dirty="0" smtClean="0"/>
              <a:t>When moving from legacy systems, the bounded contexts and domain models may not exist.  </a:t>
            </a:r>
          </a:p>
          <a:p>
            <a:pPr marL="628650" lvl="1" indent="-171450">
              <a:buFont typeface="Arial" panose="020B0604020202020204" pitchFamily="34" charset="0"/>
              <a:buChar char="•"/>
            </a:pPr>
            <a:r>
              <a:rPr lang="en-US" baseline="0" dirty="0" smtClean="0"/>
              <a:t>In this case, legacy application components may be exposed as microServices through the use of Façade and Proxy patterns, and they may be refactored over time.  </a:t>
            </a:r>
          </a:p>
          <a:p>
            <a:pPr marL="628650" lvl="1" indent="-171450">
              <a:buFont typeface="Arial" panose="020B0604020202020204" pitchFamily="34" charset="0"/>
              <a:buChar char="•"/>
            </a:pPr>
            <a:r>
              <a:rPr lang="en-US" baseline="0" dirty="0" smtClean="0"/>
              <a:t>However, the domain model and ubiquitous language used by those services should be captured and developed to facilitate future expansion and reuse of the microService.  </a:t>
            </a:r>
          </a:p>
        </p:txBody>
      </p:sp>
      <p:sp>
        <p:nvSpPr>
          <p:cNvPr id="4" name="Slide Number Placeholder 3"/>
          <p:cNvSpPr>
            <a:spLocks noGrp="1"/>
          </p:cNvSpPr>
          <p:nvPr>
            <p:ph type="sldNum" sz="quarter" idx="10"/>
          </p:nvPr>
        </p:nvSpPr>
        <p:spPr/>
        <p:txBody>
          <a:bodyPr/>
          <a:lstStyle/>
          <a:p>
            <a:fld id="{BCFD9196-B747-C840-B910-EBFFFCF7545D}" type="slidenum">
              <a:rPr lang="en-US" smtClean="0"/>
              <a:t>7</a:t>
            </a:fld>
            <a:endParaRPr lang="en-US"/>
          </a:p>
        </p:txBody>
      </p:sp>
    </p:spTree>
    <p:extLst>
      <p:ext uri="{BB962C8B-B14F-4D97-AF65-F5344CB8AC3E}">
        <p14:creationId xmlns:p14="http://schemas.microsoft.com/office/powerpoint/2010/main" val="827375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Domain-Driven Design seeks</a:t>
            </a:r>
            <a:r>
              <a:rPr lang="en-US" baseline="0" dirty="0" smtClean="0"/>
              <a:t> to analyze a business and understand that business from the domain down, and starts by focusing on the behaviors and events that occur in the domain.  </a:t>
            </a:r>
          </a:p>
          <a:p>
            <a:pPr marL="628650" lvl="1" indent="-171450">
              <a:buFont typeface="Arial" panose="020B0604020202020204" pitchFamily="34" charset="0"/>
              <a:buChar char="•"/>
            </a:pPr>
            <a:r>
              <a:rPr lang="en-US" baseline="0" dirty="0" smtClean="0"/>
              <a:t>It doesn’t immediately drive to the data, data is discovered as a consequence of understanding the operations and the events that occur in the business operation.  </a:t>
            </a:r>
          </a:p>
          <a:p>
            <a:pPr marL="628650" lvl="1" indent="-171450">
              <a:buFont typeface="Arial" panose="020B0604020202020204" pitchFamily="34" charset="0"/>
              <a:buChar char="•"/>
            </a:pPr>
            <a:r>
              <a:rPr lang="en-US" baseline="0" dirty="0" smtClean="0"/>
              <a:t>This design creates a model of the domain, and one or more (usually more) bounded contexts that define specific aspects or points-of-view in the business operations.  </a:t>
            </a:r>
          </a:p>
          <a:p>
            <a:pPr marL="628650" lvl="1" indent="-171450">
              <a:buFont typeface="Arial" panose="020B0604020202020204" pitchFamily="34" charset="0"/>
              <a:buChar char="•"/>
            </a:pPr>
            <a:r>
              <a:rPr lang="en-US" baseline="0" dirty="0" smtClean="0"/>
              <a:t>The bounded contexts are usually implemented as microServices. </a:t>
            </a:r>
          </a:p>
          <a:p>
            <a:endParaRPr lang="en-US" baseline="0" dirty="0" smtClean="0"/>
          </a:p>
          <a:p>
            <a:r>
              <a:rPr lang="en-US" baseline="0" dirty="0" smtClean="0"/>
              <a:t>It is highly likely that not all applications may be developed at the same time.  </a:t>
            </a:r>
          </a:p>
          <a:p>
            <a:pPr marL="628650" lvl="1" indent="-171450">
              <a:buFont typeface="Arial" panose="020B0604020202020204" pitchFamily="34" charset="0"/>
              <a:buChar char="•"/>
            </a:pPr>
            <a:r>
              <a:rPr lang="en-US" baseline="0" dirty="0" smtClean="0"/>
              <a:t>This means that the analysis and design that identified the bounded contexts, ubiquitous language, entities, aggregates, and events needs to be retained and reused as additional application functionality is used.  </a:t>
            </a:r>
          </a:p>
          <a:p>
            <a:pPr marL="628650" lvl="1" indent="-171450">
              <a:buFont typeface="Arial" panose="020B0604020202020204" pitchFamily="34" charset="0"/>
              <a:buChar char="•"/>
            </a:pPr>
            <a:r>
              <a:rPr lang="en-US" baseline="0" dirty="0" smtClean="0"/>
              <a:t>These design and analysis artifacts will likely need refactoring, extension, and may require adjustments and corrections over time.  </a:t>
            </a:r>
          </a:p>
          <a:p>
            <a:pPr marL="628650" lvl="1" indent="-171450">
              <a:buFont typeface="Arial" panose="020B0604020202020204" pitchFamily="34" charset="0"/>
              <a:buChar char="•"/>
            </a:pPr>
            <a:r>
              <a:rPr lang="en-US" baseline="0" dirty="0" smtClean="0"/>
              <a:t>The same design and analysis artifacts are used to add additional capabilities and to define reusability.  </a:t>
            </a:r>
          </a:p>
          <a:p>
            <a:endParaRPr lang="en-US" baseline="0" dirty="0" smtClean="0"/>
          </a:p>
          <a:p>
            <a:r>
              <a:rPr lang="en-US" baseline="0" dirty="0" smtClean="0"/>
              <a:t>For this reason, the DDD artifacts </a:t>
            </a:r>
            <a:r>
              <a:rPr lang="en-US" b="1" i="1" baseline="0" dirty="0" smtClean="0"/>
              <a:t>must</a:t>
            </a:r>
            <a:r>
              <a:rPr lang="en-US" baseline="0" dirty="0" smtClean="0"/>
              <a:t> be retained, reused, and kept relevant.  </a:t>
            </a:r>
          </a:p>
          <a:p>
            <a:pPr marL="628650" lvl="1" indent="-171450">
              <a:buFont typeface="Arial" panose="020B0604020202020204" pitchFamily="34" charset="0"/>
              <a:buChar char="•"/>
            </a:pPr>
            <a:r>
              <a:rPr lang="en-US" baseline="0" dirty="0" smtClean="0"/>
              <a:t>They are not a one-time effort, but rather a living, active, and important part of the implementation.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a:t>
            </a:fld>
            <a:endParaRPr lang="en-US"/>
          </a:p>
        </p:txBody>
      </p:sp>
    </p:spTree>
    <p:extLst>
      <p:ext uri="{BB962C8B-B14F-4D97-AF65-F5344CB8AC3E}">
        <p14:creationId xmlns:p14="http://schemas.microsoft.com/office/powerpoint/2010/main" val="122439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Requirements are generally classified into functional and non-functional groupings.  </a:t>
            </a:r>
          </a:p>
          <a:p>
            <a:pPr marL="628650" lvl="1" indent="-171450">
              <a:buFont typeface="Arial" panose="020B0604020202020204" pitchFamily="34" charset="0"/>
              <a:buChar char="•"/>
            </a:pPr>
            <a:r>
              <a:rPr lang="en-US" dirty="0" smtClean="0"/>
              <a:t>Functional requirements</a:t>
            </a:r>
            <a:r>
              <a:rPr lang="en-US" baseline="0" dirty="0" smtClean="0"/>
              <a:t> are the requirements that directly relate to the business operations.  These are essentially what the application needs to do for the end user.  </a:t>
            </a:r>
          </a:p>
          <a:p>
            <a:pPr marL="628650" lvl="1" indent="-171450">
              <a:buFont typeface="Arial" panose="020B0604020202020204" pitchFamily="34" charset="0"/>
              <a:buChar char="•"/>
            </a:pPr>
            <a:r>
              <a:rPr lang="en-US" baseline="0" dirty="0" smtClean="0"/>
              <a:t>Non-functional requirements are requirements placed on the application not because of needed behavior to support the business processes, but rather governance, conformance, standards, regulatory, or other aspects. </a:t>
            </a:r>
          </a:p>
          <a:p>
            <a:pPr marL="1085850" lvl="2" indent="-171450">
              <a:buFont typeface="Courier New" panose="02070309020205020404" pitchFamily="49" charset="0"/>
              <a:buChar char="o"/>
            </a:pPr>
            <a:r>
              <a:rPr lang="en-US" baseline="0" dirty="0" smtClean="0"/>
              <a:t>These can include things like availability (how available is the application to clients to use at any time of day), performance (how long does it take to accomplish some task), robustness (how well does the application handle error conditions and failures), stability (how well does the application handle overloads or “</a:t>
            </a:r>
            <a:r>
              <a:rPr lang="en-US" baseline="0" dirty="0" err="1" smtClean="0"/>
              <a:t>perturbances</a:t>
            </a:r>
            <a:r>
              <a:rPr lang="en-US" baseline="0" dirty="0" smtClean="0"/>
              <a:t>” to its environment), legal or industry compliance (such as PCI compliance), and many more. </a:t>
            </a:r>
          </a:p>
          <a:p>
            <a:endParaRPr lang="en-US" dirty="0" smtClean="0"/>
          </a:p>
          <a:p>
            <a:r>
              <a:rPr lang="en-US" dirty="0" smtClean="0"/>
              <a:t>Domain-Driven Design focuses primarily on functional requirements,</a:t>
            </a:r>
            <a:r>
              <a:rPr lang="en-US" baseline="0" dirty="0" smtClean="0"/>
              <a:t> although there are aspects that take into consideration things like performance and throughput (especially when dealing with eventual consistency).  </a:t>
            </a:r>
          </a:p>
          <a:p>
            <a:pPr marL="628650" lvl="1" indent="-171450">
              <a:buFont typeface="Arial" panose="020B0604020202020204" pitchFamily="34" charset="0"/>
              <a:buChar char="•"/>
            </a:pPr>
            <a:r>
              <a:rPr lang="en-US" baseline="0" dirty="0" smtClean="0"/>
              <a:t>However, there are many non-functional requirements that are not addressed by DDD that need to be considered.</a:t>
            </a:r>
          </a:p>
          <a:p>
            <a:endParaRPr lang="en-US" baseline="0"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9</a:t>
            </a:fld>
            <a:endParaRPr lang="en-US"/>
          </a:p>
        </p:txBody>
      </p:sp>
    </p:spTree>
    <p:extLst>
      <p:ext uri="{BB962C8B-B14F-4D97-AF65-F5344CB8AC3E}">
        <p14:creationId xmlns:p14="http://schemas.microsoft.com/office/powerpoint/2010/main" val="2274340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1"/>
          <p:cNvSpPr txBox="1">
            <a:spLocks/>
          </p:cNvSpPr>
          <p:nvPr userDrawn="1"/>
        </p:nvSpPr>
        <p:spPr>
          <a:xfrm>
            <a:off x="2936690" y="6623049"/>
            <a:ext cx="6069330" cy="217609"/>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1899143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8" name="Footer Placeholder 1"/>
          <p:cNvSpPr txBox="1">
            <a:spLocks/>
          </p:cNvSpPr>
          <p:nvPr userDrawn="1"/>
        </p:nvSpPr>
        <p:spPr>
          <a:xfrm>
            <a:off x="2936690" y="6594474"/>
            <a:ext cx="6069330" cy="217609"/>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23129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47222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2888874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CDP206 – Creating an Application Using </a:t>
            </a:r>
            <a:r>
              <a:rPr lang="en-US" sz="1100" dirty="0" err="1" smtClean="0">
                <a:solidFill>
                  <a:schemeClr val="tx2"/>
                </a:solidFill>
                <a:latin typeface="+mn-lt"/>
                <a:cs typeface="ATT Aleck Sans" panose="020B0503020203020204" pitchFamily="34" charset="0"/>
              </a:rPr>
              <a:t>MicroServices</a:t>
            </a:r>
            <a:endParaRPr lang="en-US" sz="1100" dirty="0" smtClean="0">
              <a:solidFill>
                <a:schemeClr val="tx2"/>
              </a:solidFill>
              <a:latin typeface="+mn-lt"/>
              <a:cs typeface="ATT Aleck Sans" panose="020B0503020203020204" pitchFamily="34" charset="0"/>
            </a:endParaRP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9" name="Footer Placeholder 1"/>
          <p:cNvSpPr txBox="1">
            <a:spLocks/>
          </p:cNvSpPr>
          <p:nvPr userDrawn="1"/>
        </p:nvSpPr>
        <p:spPr>
          <a:xfrm>
            <a:off x="2936690" y="6584951"/>
            <a:ext cx="6069330" cy="19247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3217863250"/>
      </p:ext>
    </p:extLst>
  </p:cSld>
  <p:clrMap bg1="lt1" tx1="dk1" bg2="lt2" tx2="dk2" accent1="accent1" accent2="accent2" accent3="accent3" accent4="accent4" accent5="accent5" accent6="accent6" hlink="hlink" folHlink="folHlink"/>
  <p:sldLayoutIdLst>
    <p:sldLayoutId id="2147483725" r:id="rId1"/>
    <p:sldLayoutId id="2147483718" r:id="rId2"/>
    <p:sldLayoutId id="2147483650" r:id="rId3"/>
    <p:sldLayoutId id="2147483736" r:id="rId4"/>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userDrawn="1">
          <p15:clr>
            <a:srgbClr val="F26B43"/>
          </p15:clr>
        </p15:guide>
        <p15:guide id="2" pos="2880" userDrawn="1">
          <p15:clr>
            <a:srgbClr val="F26B43"/>
          </p15:clr>
        </p15:guide>
        <p15:guide id="3" orient="horz" pos="473" userDrawn="1">
          <p15:clr>
            <a:srgbClr val="F26B43"/>
          </p15:clr>
        </p15:guide>
        <p15:guide id="4" orient="horz" pos="743" userDrawn="1">
          <p15:clr>
            <a:srgbClr val="F26B43"/>
          </p15:clr>
        </p15:guide>
        <p15:guide id="5" orient="horz" pos="3696" userDrawn="1">
          <p15:clr>
            <a:srgbClr val="F26B43"/>
          </p15:clr>
        </p15:guide>
        <p15:guide id="6" orient="horz" pos="4091" userDrawn="1">
          <p15:clr>
            <a:srgbClr val="F26B43"/>
          </p15:clr>
        </p15:guide>
        <p15:guide id="7" pos="231" userDrawn="1">
          <p15:clr>
            <a:srgbClr val="F26B43"/>
          </p15:clr>
        </p15:guide>
        <p15:guide id="8" pos="55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agger.i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title="Title slide option 1"/>
          <p:cNvSpPr>
            <a:spLocks noGrp="1"/>
          </p:cNvSpPr>
          <p:nvPr>
            <p:ph type="title"/>
          </p:nvPr>
        </p:nvSpPr>
        <p:spPr/>
        <p:txBody>
          <a:bodyPr rtlCol="0">
            <a:noAutofit/>
          </a:bodyPr>
          <a:lstStyle/>
          <a:p>
            <a:pPr eaLnBrk="1" fontAlgn="auto" hangingPunct="1">
              <a:defRPr/>
            </a:pPr>
            <a:r>
              <a:rPr lang="en-US" dirty="0" smtClean="0">
                <a:ea typeface="+mj-ea"/>
                <a:cs typeface="+mj-cs"/>
              </a:rPr>
              <a:t>Creating an Application Using </a:t>
            </a:r>
            <a:r>
              <a:rPr lang="en-US" dirty="0">
                <a:cs typeface="+mj-cs"/>
              </a:rPr>
              <a:t>M</a:t>
            </a:r>
            <a:r>
              <a:rPr lang="en-US" dirty="0" smtClean="0">
                <a:ea typeface="+mj-ea"/>
                <a:cs typeface="+mj-cs"/>
              </a:rPr>
              <a:t>icroServices</a:t>
            </a:r>
            <a:endParaRPr lang="en-US" dirty="0">
              <a:ea typeface="+mj-ea"/>
              <a:cs typeface="+mj-cs"/>
            </a:endParaRPr>
          </a:p>
        </p:txBody>
      </p:sp>
      <p:sp>
        <p:nvSpPr>
          <p:cNvPr id="54276" name="Text Placeholder 1"/>
          <p:cNvSpPr>
            <a:spLocks noGrp="1"/>
          </p:cNvSpPr>
          <p:nvPr>
            <p:ph type="body" sz="quarter" idx="18"/>
          </p:nvPr>
        </p:nvSpPr>
        <p:spPr bwMode="auto"/>
        <p:txBody>
          <a:bodyPr wrap="square" numCol="1" anchor="t" anchorCtr="0" compatLnSpc="1">
            <a:prstTxWarp prst="textNoShape">
              <a:avLst/>
            </a:prstTxWarp>
          </a:bodyPr>
          <a:lstStyle/>
          <a:p>
            <a:r>
              <a:rPr lang="en-US" dirty="0" smtClean="0">
                <a:latin typeface="Calibri" charset="0"/>
              </a:rPr>
              <a:t>Continuous Deployment Platform</a:t>
            </a:r>
            <a:endParaRPr lang="en-US" dirty="0">
              <a:latin typeface="Calibri" charset="0"/>
            </a:endParaRPr>
          </a:p>
        </p:txBody>
      </p:sp>
      <p:sp>
        <p:nvSpPr>
          <p:cNvPr id="5" name="Text Placeholder 4" title="Subtitle placeholder"/>
          <p:cNvSpPr>
            <a:spLocks noGrp="1"/>
          </p:cNvSpPr>
          <p:nvPr>
            <p:ph type="body" sz="quarter" idx="13"/>
          </p:nvPr>
        </p:nvSpPr>
        <p:spPr/>
        <p:txBody>
          <a:bodyPr/>
          <a:lstStyle/>
          <a:p>
            <a:pPr>
              <a:defRPr/>
            </a:pPr>
            <a:r>
              <a:rPr lang="en-US" dirty="0" smtClean="0">
                <a:ea typeface="+mn-ea"/>
                <a:cs typeface="+mn-cs"/>
              </a:rPr>
              <a:t>Dewayne </a:t>
            </a:r>
            <a:r>
              <a:rPr lang="en-US" dirty="0" err="1" smtClean="0">
                <a:ea typeface="+mn-ea"/>
                <a:cs typeface="+mn-cs"/>
              </a:rPr>
              <a:t>Hafenstein</a:t>
            </a:r>
            <a:endParaRPr lang="en-US" dirty="0" smtClean="0">
              <a:ea typeface="+mn-ea"/>
              <a:cs typeface="+mn-cs"/>
            </a:endParaRPr>
          </a:p>
          <a:p>
            <a:pPr>
              <a:defRPr/>
            </a:pPr>
            <a:r>
              <a:rPr lang="en-US" dirty="0" smtClean="0">
                <a:ea typeface="+mn-ea"/>
                <a:cs typeface="+mn-cs"/>
              </a:rPr>
              <a:t>Principal Technical Architect</a:t>
            </a:r>
            <a:endParaRPr lang="en-US" dirty="0">
              <a:ea typeface="+mn-ea"/>
              <a:cs typeface="+mn-cs"/>
            </a:endParaRPr>
          </a:p>
        </p:txBody>
      </p:sp>
      <p:sp>
        <p:nvSpPr>
          <p:cNvPr id="6" name="Text Placeholder 2" title="Date"/>
          <p:cNvSpPr>
            <a:spLocks noGrp="1"/>
          </p:cNvSpPr>
          <p:nvPr>
            <p:ph type="body" sz="quarter" idx="14"/>
          </p:nvPr>
        </p:nvSpPr>
        <p:spPr>
          <a:xfrm>
            <a:off x="498799" y="594859"/>
            <a:ext cx="5609823" cy="244486"/>
          </a:xfrm>
        </p:spPr>
        <p:txBody>
          <a:bodyPr/>
          <a:lstStyle/>
          <a:p>
            <a:pPr>
              <a:defRPr/>
            </a:pPr>
            <a:r>
              <a:rPr lang="en-US" dirty="0" smtClean="0">
                <a:ea typeface="+mn-ea"/>
                <a:cs typeface="+mn-cs"/>
              </a:rPr>
              <a:t>June, 2017</a:t>
            </a:r>
            <a:endParaRPr lang="en-US" dirty="0">
              <a:ea typeface="+mn-ea"/>
              <a:cs typeface="+mn-cs"/>
            </a:endParaRPr>
          </a:p>
        </p:txBody>
      </p:sp>
    </p:spTree>
    <p:extLst>
      <p:ext uri="{BB962C8B-B14F-4D97-AF65-F5344CB8AC3E}">
        <p14:creationId xmlns:p14="http://schemas.microsoft.com/office/powerpoint/2010/main" val="347199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Performance</a:t>
            </a:r>
          </a:p>
          <a:p>
            <a:pPr lvl="1"/>
            <a:r>
              <a:rPr lang="en-US" dirty="0" smtClean="0"/>
              <a:t>Application performance requirements should be understood and input to the design process.</a:t>
            </a:r>
          </a:p>
          <a:p>
            <a:pPr lvl="2"/>
            <a:r>
              <a:rPr lang="en-US" dirty="0" smtClean="0"/>
              <a:t>The performance targets may require the use of caching or other approaches.</a:t>
            </a:r>
          </a:p>
          <a:p>
            <a:pPr lvl="2"/>
            <a:r>
              <a:rPr lang="en-US" dirty="0" smtClean="0"/>
              <a:t>Different types of workload may require different performance.</a:t>
            </a:r>
          </a:p>
          <a:p>
            <a:pPr lvl="3"/>
            <a:r>
              <a:rPr lang="en-US" dirty="0"/>
              <a:t>I</a:t>
            </a:r>
            <a:r>
              <a:rPr lang="en-US" dirty="0" smtClean="0"/>
              <a:t>nteractive, end-user requests may need high levels of performance.</a:t>
            </a:r>
          </a:p>
          <a:p>
            <a:pPr lvl="3"/>
            <a:r>
              <a:rPr lang="en-US" dirty="0"/>
              <a:t>B</a:t>
            </a:r>
            <a:r>
              <a:rPr lang="en-US" dirty="0" smtClean="0"/>
              <a:t>atch or background requests may be tolerant of less performance.</a:t>
            </a:r>
          </a:p>
          <a:p>
            <a:pPr lvl="1"/>
            <a:endParaRPr lang="en-US" dirty="0" smtClean="0"/>
          </a:p>
          <a:p>
            <a:pPr lvl="1"/>
            <a:endParaRPr lang="en-US" dirty="0" smtClean="0"/>
          </a:p>
          <a:p>
            <a:pPr indent="-231775"/>
            <a:endParaRPr lang="en-US" dirty="0"/>
          </a:p>
          <a:p>
            <a:pPr lvl="1"/>
            <a:endParaRPr lang="en-US" dirty="0"/>
          </a:p>
        </p:txBody>
      </p:sp>
      <p:sp>
        <p:nvSpPr>
          <p:cNvPr id="4" name="Title 3"/>
          <p:cNvSpPr>
            <a:spLocks noGrp="1"/>
          </p:cNvSpPr>
          <p:nvPr>
            <p:ph type="title"/>
          </p:nvPr>
        </p:nvSpPr>
        <p:spPr/>
        <p:txBody>
          <a:bodyPr/>
          <a:lstStyle/>
          <a:p>
            <a:r>
              <a:rPr lang="en-US" dirty="0" smtClean="0"/>
              <a:t>Determine Non-Functional Requirements</a:t>
            </a:r>
            <a:endParaRPr lang="en-US" dirty="0"/>
          </a:p>
        </p:txBody>
      </p:sp>
      <p:sp>
        <p:nvSpPr>
          <p:cNvPr id="15" name="Oval 14"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6463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5312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14023" y="1519540"/>
            <a:ext cx="3522305" cy="3020604"/>
          </a:xfrm>
          <a:prstGeom prst="rect">
            <a:avLst/>
          </a:prstGeom>
        </p:spPr>
      </p:pic>
      <p:sp>
        <p:nvSpPr>
          <p:cNvPr id="22" name="Rectangle 2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13978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a:t>
            </a:fld>
            <a:r>
              <a:rPr lang="en-US" smtClean="0"/>
              <a:t> </a:t>
            </a:r>
            <a:endParaRPr lang="en-US" dirty="0"/>
          </a:p>
        </p:txBody>
      </p:sp>
      <p:sp>
        <p:nvSpPr>
          <p:cNvPr id="3" name="Text Placeholder 2"/>
          <p:cNvSpPr>
            <a:spLocks noGrp="1"/>
          </p:cNvSpPr>
          <p:nvPr>
            <p:ph type="body" sz="quarter" idx="13"/>
          </p:nvPr>
        </p:nvSpPr>
        <p:spPr>
          <a:xfrm>
            <a:off x="488897" y="1139825"/>
            <a:ext cx="7369228" cy="4811713"/>
          </a:xfrm>
        </p:spPr>
        <p:txBody>
          <a:bodyPr/>
          <a:lstStyle/>
          <a:p>
            <a:r>
              <a:rPr lang="en-US" dirty="0" smtClean="0"/>
              <a:t>Availability</a:t>
            </a:r>
          </a:p>
          <a:p>
            <a:pPr lvl="1"/>
            <a:r>
              <a:rPr lang="en-US" dirty="0" smtClean="0"/>
              <a:t>Availability is defined as the amount of time that an application is available to an end user for use.  </a:t>
            </a:r>
          </a:p>
          <a:p>
            <a:pPr lvl="2"/>
            <a:r>
              <a:rPr lang="en-US" dirty="0" smtClean="0"/>
              <a:t>High availability (HA) software typically involves redundancy of both hardware and software used to implement the application, with the ability to switch between multiple redundant services in the event of a failure.</a:t>
            </a:r>
          </a:p>
          <a:p>
            <a:pPr lvl="2"/>
            <a:r>
              <a:rPr lang="en-US" dirty="0" smtClean="0"/>
              <a:t>HA software may also include the ability to scale up as more workload is introduced, and to scale down as workload is removed.  Scaling is often implemented by starting additional redundant services and distributing the workload across them.</a:t>
            </a:r>
          </a:p>
          <a:p>
            <a:pPr lvl="2"/>
            <a:r>
              <a:rPr lang="en-US" dirty="0" smtClean="0"/>
              <a:t>Availability may be impacted by…</a:t>
            </a:r>
          </a:p>
          <a:p>
            <a:pPr marL="1028700" lvl="3" indent="-114300">
              <a:buNone/>
            </a:pPr>
            <a:r>
              <a:rPr lang="en-US" dirty="0" smtClean="0"/>
              <a:t>…system failures.</a:t>
            </a:r>
          </a:p>
          <a:p>
            <a:pPr marL="1028700" lvl="3" indent="-114300">
              <a:buNone/>
            </a:pPr>
            <a:r>
              <a:rPr lang="en-US" dirty="0" smtClean="0"/>
              <a:t>…application component failures.</a:t>
            </a:r>
          </a:p>
          <a:p>
            <a:pPr marL="1028700" lvl="3" indent="-114300">
              <a:buNone/>
            </a:pPr>
            <a:r>
              <a:rPr lang="en-US" dirty="0" smtClean="0"/>
              <a:t>…network outages.</a:t>
            </a:r>
          </a:p>
          <a:p>
            <a:pPr marL="1028700" lvl="3" indent="-114300">
              <a:buNone/>
            </a:pPr>
            <a:r>
              <a:rPr lang="en-US" dirty="0" smtClean="0"/>
              <a:t>…additional workload.</a:t>
            </a:r>
          </a:p>
          <a:p>
            <a:pPr marL="1028700" lvl="3" indent="-114300">
              <a:buNone/>
            </a:pPr>
            <a:r>
              <a:rPr lang="en-US" dirty="0" smtClean="0"/>
              <a:t>…configuration changes.</a:t>
            </a:r>
          </a:p>
          <a:p>
            <a:pPr marL="1028700" lvl="3" indent="-114300">
              <a:buNone/>
            </a:pPr>
            <a:r>
              <a:rPr lang="en-US" dirty="0" smtClean="0"/>
              <a:t>…maintenance or upgrade activities.</a:t>
            </a:r>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Determine Non-Functional Requirements</a:t>
            </a:r>
            <a:endParaRPr lang="en-US" dirty="0"/>
          </a:p>
        </p:txBody>
      </p:sp>
      <p:sp>
        <p:nvSpPr>
          <p:cNvPr id="15" name="Oval 14"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6463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p:nvPicPr>
        <p:blipFill>
          <a:blip r:embed="rId3">
            <a:duotone>
              <a:schemeClr val="accent1">
                <a:shade val="45000"/>
                <a:satMod val="135000"/>
              </a:schemeClr>
              <a:prstClr val="white"/>
            </a:duotone>
            <a:lum bright="20000" contrast="20000"/>
            <a:extLst>
              <a:ext uri="{28A0092B-C50C-407E-A947-70E740481C1C}">
                <a14:useLocalDpi xmlns:a14="http://schemas.microsoft.com/office/drawing/2010/main" val="0"/>
              </a:ext>
            </a:extLst>
          </a:blip>
          <a:stretch>
            <a:fillRect/>
          </a:stretch>
        </p:blipFill>
        <p:spPr>
          <a:xfrm>
            <a:off x="8677275" y="1381125"/>
            <a:ext cx="1508668" cy="1889481"/>
          </a:xfrm>
          <a:prstGeom prst="rect">
            <a:avLst/>
          </a:prstGeom>
        </p:spPr>
      </p:pic>
      <p:sp>
        <p:nvSpPr>
          <p:cNvPr id="22" name="Rectangle 2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7104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12</a:t>
            </a:fld>
            <a:r>
              <a:rPr lang="en-US" smtClean="0"/>
              <a:t> </a:t>
            </a:r>
            <a:endParaRPr lang="en-US" dirty="0"/>
          </a:p>
        </p:txBody>
      </p:sp>
      <p:sp>
        <p:nvSpPr>
          <p:cNvPr id="3" name="Text Placeholder 2"/>
          <p:cNvSpPr>
            <a:spLocks noGrp="1"/>
          </p:cNvSpPr>
          <p:nvPr>
            <p:ph type="body" sz="quarter" idx="13"/>
          </p:nvPr>
        </p:nvSpPr>
        <p:spPr>
          <a:xfrm>
            <a:off x="1657349" y="2005582"/>
            <a:ext cx="9206735" cy="2956944"/>
          </a:xfrm>
        </p:spPr>
        <p:txBody>
          <a:bodyPr/>
          <a:lstStyle/>
          <a:p>
            <a:r>
              <a:rPr lang="en-US" dirty="0" smtClean="0"/>
              <a:t>Robust Applications</a:t>
            </a:r>
          </a:p>
          <a:p>
            <a:pPr lvl="1"/>
            <a:r>
              <a:rPr lang="en-US" dirty="0" smtClean="0"/>
              <a:t>Robustness is the ability of software to handle errors during execution.  </a:t>
            </a:r>
          </a:p>
          <a:p>
            <a:pPr lvl="2"/>
            <a:r>
              <a:rPr lang="en-US" dirty="0" smtClean="0"/>
              <a:t>These errors can come in many forms, and include…</a:t>
            </a:r>
          </a:p>
          <a:p>
            <a:pPr marL="1028700" lvl="3" indent="-114300">
              <a:buNone/>
            </a:pPr>
            <a:r>
              <a:rPr lang="en-US" dirty="0" smtClean="0"/>
              <a:t>…data input errors.</a:t>
            </a:r>
          </a:p>
          <a:p>
            <a:pPr marL="1028700" lvl="3" indent="-114300">
              <a:buNone/>
            </a:pPr>
            <a:r>
              <a:rPr lang="en-US" dirty="0" smtClean="0"/>
              <a:t>…service availability errors (outages or failures).</a:t>
            </a:r>
          </a:p>
          <a:p>
            <a:pPr marL="1028700" lvl="3" indent="-114300">
              <a:buNone/>
            </a:pPr>
            <a:r>
              <a:rPr lang="en-US" dirty="0" smtClean="0"/>
              <a:t>…hacking and attacks on the system.</a:t>
            </a:r>
          </a:p>
          <a:p>
            <a:pPr marL="1028700" lvl="3" indent="-114300">
              <a:buNone/>
            </a:pPr>
            <a:r>
              <a:rPr lang="en-US" dirty="0" smtClean="0"/>
              <a:t>…dangerous implementations that allow users to bypass checks or procedures, or to gain access to protected services directly.</a:t>
            </a:r>
          </a:p>
        </p:txBody>
      </p:sp>
      <p:sp>
        <p:nvSpPr>
          <p:cNvPr id="4" name="Title 3"/>
          <p:cNvSpPr>
            <a:spLocks noGrp="1"/>
          </p:cNvSpPr>
          <p:nvPr>
            <p:ph type="title"/>
          </p:nvPr>
        </p:nvSpPr>
        <p:spPr/>
        <p:txBody>
          <a:bodyPr/>
          <a:lstStyle/>
          <a:p>
            <a:r>
              <a:rPr lang="en-US" dirty="0" smtClean="0"/>
              <a:t>Determine Non-Functional Requirements</a:t>
            </a:r>
            <a:endParaRPr lang="en-US" dirty="0"/>
          </a:p>
        </p:txBody>
      </p:sp>
      <p:sp>
        <p:nvSpPr>
          <p:cNvPr id="15" name="Oval 14"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41" name="Picture 40"/>
          <p:cNvPicPr>
            <a:picLocks noChangeAspect="1"/>
          </p:cNvPicPr>
          <p:nvPr/>
        </p:nvPicPr>
        <p:blipFill>
          <a:blip r:embed="rId3">
            <a:duotone>
              <a:schemeClr val="accent1">
                <a:shade val="45000"/>
                <a:satMod val="135000"/>
              </a:schemeClr>
              <a:prstClr val="white"/>
            </a:duotone>
            <a:lum bright="20000"/>
            <a:extLst>
              <a:ext uri="{28A0092B-C50C-407E-A947-70E740481C1C}">
                <a14:useLocalDpi xmlns:a14="http://schemas.microsoft.com/office/drawing/2010/main" val="0"/>
              </a:ext>
            </a:extLst>
          </a:blip>
          <a:stretch>
            <a:fillRect/>
          </a:stretch>
        </p:blipFill>
        <p:spPr>
          <a:xfrm>
            <a:off x="424113" y="1063695"/>
            <a:ext cx="1502774" cy="1685636"/>
          </a:xfrm>
          <a:prstGeom prst="rect">
            <a:avLst/>
          </a:prstGeom>
        </p:spPr>
      </p:pic>
      <p:pic>
        <p:nvPicPr>
          <p:cNvPr id="22" name="Picture 2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89890" y="2005581"/>
            <a:ext cx="1635035" cy="1635839"/>
          </a:xfrm>
          <a:prstGeom prst="rect">
            <a:avLst/>
          </a:prstGeom>
        </p:spPr>
      </p:pic>
      <p:sp>
        <p:nvSpPr>
          <p:cNvPr id="23" name="Rectangle 22"/>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3028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13</a:t>
            </a:fld>
            <a:r>
              <a:rPr lang="en-US" smtClean="0"/>
              <a:t> </a:t>
            </a:r>
            <a:endParaRPr lang="en-US" dirty="0"/>
          </a:p>
        </p:txBody>
      </p:sp>
      <p:sp>
        <p:nvSpPr>
          <p:cNvPr id="3" name="Text Placeholder 2"/>
          <p:cNvSpPr>
            <a:spLocks noGrp="1"/>
          </p:cNvSpPr>
          <p:nvPr>
            <p:ph type="body" sz="quarter" idx="13"/>
          </p:nvPr>
        </p:nvSpPr>
        <p:spPr>
          <a:xfrm>
            <a:off x="488897" y="1139825"/>
            <a:ext cx="8093128" cy="4811713"/>
          </a:xfrm>
        </p:spPr>
        <p:txBody>
          <a:bodyPr/>
          <a:lstStyle/>
          <a:p>
            <a:pPr indent="-231775"/>
            <a:r>
              <a:rPr lang="en-US" dirty="0" smtClean="0"/>
              <a:t>Software Stability</a:t>
            </a:r>
          </a:p>
          <a:p>
            <a:pPr lvl="2" indent="-231775"/>
            <a:endParaRPr lang="en-US" dirty="0" smtClean="0"/>
          </a:p>
          <a:p>
            <a:pPr lvl="1" indent="-231775"/>
            <a:r>
              <a:rPr lang="en-US" dirty="0" smtClean="0"/>
              <a:t>Stability is the ability of an application to encounter a perturbation and then return to normal processing once that perturbation is cleared without failing.</a:t>
            </a:r>
          </a:p>
          <a:p>
            <a:pPr lvl="2" indent="-231775"/>
            <a:endParaRPr lang="en-US" dirty="0" smtClean="0"/>
          </a:p>
          <a:p>
            <a:pPr lvl="2" indent="-231775"/>
            <a:r>
              <a:rPr lang="en-US" dirty="0" smtClean="0"/>
              <a:t>This can be demonstrated by…</a:t>
            </a:r>
          </a:p>
          <a:p>
            <a:pPr marL="1027113" lvl="3" indent="-112713">
              <a:buNone/>
            </a:pPr>
            <a:r>
              <a:rPr lang="en-US" dirty="0" smtClean="0"/>
              <a:t>…a severe overload on an application system.  This can be caused by excessive requests, outages of processing elements, network failures, or any number of other causes.  </a:t>
            </a:r>
          </a:p>
          <a:p>
            <a:pPr marL="1027113" lvl="3" indent="-112713">
              <a:buNone/>
            </a:pPr>
            <a:r>
              <a:rPr lang="en-US" dirty="0" smtClean="0"/>
              <a:t>…during the period of the overload, the system may slow significantly but it should not fail.  </a:t>
            </a:r>
          </a:p>
          <a:p>
            <a:pPr marL="1027113" lvl="3" indent="-112713">
              <a:buNone/>
            </a:pPr>
            <a:r>
              <a:rPr lang="en-US" dirty="0" smtClean="0"/>
              <a:t>…when the overload is removed, the system should return to normal processing.  </a:t>
            </a:r>
          </a:p>
          <a:p>
            <a:pPr marL="1027113" lvl="3" indent="-112713">
              <a:buNone/>
            </a:pPr>
            <a:endParaRPr lang="en-US" dirty="0" smtClean="0"/>
          </a:p>
          <a:p>
            <a:pPr lvl="2" indent="-231775"/>
            <a:r>
              <a:rPr lang="en-US" dirty="0"/>
              <a:t>This is known as a “stable system”. </a:t>
            </a:r>
          </a:p>
          <a:p>
            <a:pPr lvl="1"/>
            <a:endParaRPr lang="en-US" dirty="0"/>
          </a:p>
        </p:txBody>
      </p:sp>
      <p:sp>
        <p:nvSpPr>
          <p:cNvPr id="4" name="Title 3"/>
          <p:cNvSpPr>
            <a:spLocks noGrp="1"/>
          </p:cNvSpPr>
          <p:nvPr>
            <p:ph type="title"/>
          </p:nvPr>
        </p:nvSpPr>
        <p:spPr/>
        <p:txBody>
          <a:bodyPr/>
          <a:lstStyle/>
          <a:p>
            <a:r>
              <a:rPr lang="en-US" dirty="0" smtClean="0"/>
              <a:t>Determine Non-Functional Requirements</a:t>
            </a:r>
            <a:endParaRPr lang="en-US" dirty="0"/>
          </a:p>
        </p:txBody>
      </p:sp>
      <p:sp>
        <p:nvSpPr>
          <p:cNvPr id="15" name="Oval 14"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6" name="Picture 5"/>
          <p:cNvPicPr>
            <a:picLocks noChangeAspect="1"/>
          </p:cNvPicPr>
          <p:nvPr/>
        </p:nvPicPr>
        <p:blipFill>
          <a:blip r:embed="rId3">
            <a:duotone>
              <a:schemeClr val="accent3">
                <a:shade val="45000"/>
                <a:satMod val="135000"/>
              </a:schemeClr>
              <a:prstClr val="white"/>
            </a:duotone>
            <a:lum contrast="20000"/>
            <a:extLst>
              <a:ext uri="{28A0092B-C50C-407E-A947-70E740481C1C}">
                <a14:useLocalDpi xmlns:a14="http://schemas.microsoft.com/office/drawing/2010/main" val="0"/>
              </a:ext>
            </a:extLst>
          </a:blip>
          <a:stretch>
            <a:fillRect/>
          </a:stretch>
        </p:blipFill>
        <p:spPr>
          <a:xfrm>
            <a:off x="9853430" y="1434568"/>
            <a:ext cx="1869686" cy="1870607"/>
          </a:xfrm>
          <a:prstGeom prst="rect">
            <a:avLst/>
          </a:prstGeom>
        </p:spPr>
      </p:pic>
      <p:sp>
        <p:nvSpPr>
          <p:cNvPr id="22" name="Rectangle 2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41343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14</a:t>
            </a:fld>
            <a:r>
              <a:rPr lang="en-US" smtClean="0"/>
              <a:t> </a:t>
            </a:r>
            <a:endParaRPr lang="en-US" dirty="0"/>
          </a:p>
        </p:txBody>
      </p:sp>
      <p:sp>
        <p:nvSpPr>
          <p:cNvPr id="3" name="Text Placeholder 2"/>
          <p:cNvSpPr>
            <a:spLocks noGrp="1"/>
          </p:cNvSpPr>
          <p:nvPr>
            <p:ph type="body" sz="quarter" idx="13"/>
          </p:nvPr>
        </p:nvSpPr>
        <p:spPr>
          <a:xfrm>
            <a:off x="488897" y="1139825"/>
            <a:ext cx="7602917" cy="4811713"/>
          </a:xfrm>
        </p:spPr>
        <p:txBody>
          <a:bodyPr/>
          <a:lstStyle/>
          <a:p>
            <a:r>
              <a:rPr lang="en-US" dirty="0" smtClean="0"/>
              <a:t>Architectural and Deployment patterns can </a:t>
            </a:r>
            <a:r>
              <a:rPr lang="en-US" dirty="0" smtClean="0"/>
              <a:t>help</a:t>
            </a:r>
            <a:endParaRPr lang="en-US" dirty="0" smtClean="0"/>
          </a:p>
          <a:p>
            <a:pPr lvl="1"/>
            <a:r>
              <a:rPr lang="en-US" dirty="0" smtClean="0"/>
              <a:t>Patterns are recognized successful solutions to certain aspects or problems faced by designers.</a:t>
            </a:r>
          </a:p>
          <a:p>
            <a:pPr lvl="2"/>
            <a:r>
              <a:rPr lang="en-US" dirty="0" smtClean="0"/>
              <a:t>Common patterns can often be used in combination to accomplish specific goals</a:t>
            </a:r>
          </a:p>
          <a:p>
            <a:pPr lvl="2"/>
            <a:r>
              <a:rPr lang="en-US" dirty="0" smtClean="0"/>
              <a:t>Sometimes, two or more patterns may offer solutions to your problem.  </a:t>
            </a:r>
          </a:p>
          <a:p>
            <a:pPr lvl="3"/>
            <a:r>
              <a:rPr lang="en-US" dirty="0" smtClean="0"/>
              <a:t>Using the best pattern means you need to understand the problem and the pattern solution.</a:t>
            </a:r>
          </a:p>
          <a:p>
            <a:pPr lvl="3"/>
            <a:r>
              <a:rPr lang="en-US" dirty="0" smtClean="0"/>
              <a:t>All patterns have pros and cons.</a:t>
            </a:r>
          </a:p>
          <a:p>
            <a:pPr lvl="2"/>
            <a:endParaRPr lang="en-US" dirty="0"/>
          </a:p>
          <a:p>
            <a:r>
              <a:rPr lang="en-US" dirty="0" smtClean="0"/>
              <a:t>Patterns are outlines for solutions, not “drop-in” </a:t>
            </a:r>
            <a:r>
              <a:rPr lang="en-US" dirty="0" smtClean="0"/>
              <a:t>fixes</a:t>
            </a:r>
            <a:endParaRPr lang="en-US" dirty="0" smtClean="0"/>
          </a:p>
          <a:p>
            <a:pPr lvl="1"/>
            <a:r>
              <a:rPr lang="en-US" dirty="0" smtClean="0"/>
              <a:t>A pattern is a template or outline for how to solve a specific type of problem.</a:t>
            </a:r>
          </a:p>
          <a:p>
            <a:pPr lvl="2"/>
            <a:r>
              <a:rPr lang="en-US" dirty="0" smtClean="0"/>
              <a:t>They are not drop-in components that you simply use, you have to structure your solution to use the pattern the way you need to use it.</a:t>
            </a:r>
            <a:endParaRPr lang="en-US" dirty="0"/>
          </a:p>
        </p:txBody>
      </p:sp>
      <p:sp>
        <p:nvSpPr>
          <p:cNvPr id="4" name="Title 3"/>
          <p:cNvSpPr>
            <a:spLocks noGrp="1"/>
          </p:cNvSpPr>
          <p:nvPr>
            <p:ph type="title"/>
          </p:nvPr>
        </p:nvSpPr>
        <p:spPr/>
        <p:txBody>
          <a:bodyPr/>
          <a:lstStyle/>
          <a:p>
            <a:r>
              <a:rPr lang="en-US" dirty="0" smtClean="0"/>
              <a:t>Employ Patterns to Assist</a:t>
            </a:r>
            <a:endParaRPr lang="en-US" dirty="0"/>
          </a:p>
        </p:txBody>
      </p:sp>
      <p:sp>
        <p:nvSpPr>
          <p:cNvPr id="40" name="Oval 39"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Oval 43"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5" name="Oval 44"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6" name="Oval 45"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7" name="Oval 46"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8" name="Oval 47"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9" name="Oval 48"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0" name="Oval 49"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1" name="Oval 50"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2" name="Oval 51"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3" name="Oval 52"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4" name="Oval 53"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p:nvPicPr>
        <p:blipFill>
          <a:blip r:embed="rId3">
            <a:duotone>
              <a:schemeClr val="accent1">
                <a:shade val="45000"/>
                <a:satMod val="135000"/>
              </a:schemeClr>
              <a:prstClr val="white"/>
            </a:duotone>
            <a:lum bright="20000"/>
            <a:extLst>
              <a:ext uri="{28A0092B-C50C-407E-A947-70E740481C1C}">
                <a14:useLocalDpi xmlns:a14="http://schemas.microsoft.com/office/drawing/2010/main" val="0"/>
              </a:ext>
            </a:extLst>
          </a:blip>
          <a:stretch>
            <a:fillRect/>
          </a:stretch>
        </p:blipFill>
        <p:spPr>
          <a:xfrm>
            <a:off x="9093462" y="1838281"/>
            <a:ext cx="2645337" cy="2646639"/>
          </a:xfrm>
          <a:prstGeom prst="rect">
            <a:avLst/>
          </a:prstGeom>
        </p:spPr>
      </p:pic>
      <p:sp>
        <p:nvSpPr>
          <p:cNvPr id="22" name="Rectangle 2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2189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Hexagon 25"/>
          <p:cNvSpPr/>
          <p:nvPr/>
        </p:nvSpPr>
        <p:spPr>
          <a:xfrm>
            <a:off x="9735014" y="4188615"/>
            <a:ext cx="1403392" cy="1097592"/>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sp>
        <p:nvSpPr>
          <p:cNvPr id="23" name="Hexagon 22"/>
          <p:cNvSpPr/>
          <p:nvPr/>
        </p:nvSpPr>
        <p:spPr>
          <a:xfrm>
            <a:off x="8917693" y="2638483"/>
            <a:ext cx="1403392" cy="1097592"/>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sp>
        <p:nvSpPr>
          <p:cNvPr id="2" name="Slide Number Placeholder 1"/>
          <p:cNvSpPr>
            <a:spLocks noGrp="1"/>
          </p:cNvSpPr>
          <p:nvPr>
            <p:ph type="sldNum" sz="quarter" idx="11"/>
          </p:nvPr>
        </p:nvSpPr>
        <p:spPr/>
        <p:txBody>
          <a:bodyPr/>
          <a:lstStyle/>
          <a:p>
            <a:fld id="{12CB907E-C602-C34B-93F7-CA9E40714286}" type="slidenum">
              <a:rPr lang="en-US" smtClean="0"/>
              <a:pPr/>
              <a:t>15</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Presentation </a:t>
            </a:r>
            <a:r>
              <a:rPr lang="en-US" dirty="0" err="1" smtClean="0"/>
              <a:t>microService</a:t>
            </a:r>
            <a:r>
              <a:rPr lang="en-US" dirty="0" smtClean="0"/>
              <a:t>…</a:t>
            </a:r>
          </a:p>
          <a:p>
            <a:pPr marL="1028700" lvl="1" indent="-114300"/>
            <a:r>
              <a:rPr lang="en-US" dirty="0" smtClean="0"/>
              <a:t>…implements the user interface.</a:t>
            </a:r>
          </a:p>
          <a:p>
            <a:pPr marL="1028700" lvl="1" indent="-114300"/>
            <a:r>
              <a:rPr lang="en-US" dirty="0" smtClean="0"/>
              <a:t>…directs and controls the user experience.</a:t>
            </a:r>
          </a:p>
          <a:p>
            <a:pPr marL="1028700" lvl="1" indent="-114300"/>
            <a:r>
              <a:rPr lang="en-US" dirty="0" smtClean="0"/>
              <a:t>…maintains data caches fully encapsulated within the microService, if needed.</a:t>
            </a:r>
          </a:p>
          <a:p>
            <a:pPr marL="1028700" lvl="1" indent="-114300"/>
            <a:r>
              <a:rPr lang="en-US" dirty="0" smtClean="0"/>
              <a:t>…can adapt multiple </a:t>
            </a:r>
            <a:r>
              <a:rPr lang="en-US" dirty="0" err="1" smtClean="0"/>
              <a:t>microServices</a:t>
            </a:r>
            <a:r>
              <a:rPr lang="en-US" dirty="0" smtClean="0"/>
              <a:t> to provide new composite capabilities.</a:t>
            </a:r>
          </a:p>
          <a:p>
            <a:pPr lvl="2"/>
            <a:endParaRPr lang="en-US" dirty="0"/>
          </a:p>
        </p:txBody>
      </p:sp>
      <p:sp>
        <p:nvSpPr>
          <p:cNvPr id="4" name="Title 3"/>
          <p:cNvSpPr>
            <a:spLocks noGrp="1"/>
          </p:cNvSpPr>
          <p:nvPr>
            <p:ph type="title"/>
          </p:nvPr>
        </p:nvSpPr>
        <p:spPr/>
        <p:txBody>
          <a:bodyPr/>
          <a:lstStyle/>
          <a:p>
            <a:r>
              <a:rPr lang="en-US" dirty="0" smtClean="0"/>
              <a:t>Presentation </a:t>
            </a:r>
            <a:r>
              <a:rPr lang="en-US" dirty="0" smtClean="0"/>
              <a:t>MicroServices</a:t>
            </a:r>
            <a:endParaRPr lang="en-US" dirty="0"/>
          </a:p>
        </p:txBody>
      </p:sp>
      <p:sp>
        <p:nvSpPr>
          <p:cNvPr id="5" name="Hexagon 4"/>
          <p:cNvSpPr/>
          <p:nvPr/>
        </p:nvSpPr>
        <p:spPr>
          <a:xfrm>
            <a:off x="4014428" y="2928914"/>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63" y="3545681"/>
            <a:ext cx="1561681" cy="1561681"/>
          </a:xfrm>
          <a:prstGeom prst="rect">
            <a:avLst/>
          </a:prstGeom>
        </p:spPr>
      </p:pic>
      <p:sp>
        <p:nvSpPr>
          <p:cNvPr id="7" name="TextBox 6"/>
          <p:cNvSpPr txBox="1"/>
          <p:nvPr/>
        </p:nvSpPr>
        <p:spPr>
          <a:xfrm>
            <a:off x="1371378" y="4881182"/>
            <a:ext cx="384849" cy="215444"/>
          </a:xfrm>
          <a:prstGeom prst="rect">
            <a:avLst/>
          </a:prstGeom>
          <a:noFill/>
          <a:ln>
            <a:noFill/>
          </a:ln>
        </p:spPr>
        <p:txBody>
          <a:bodyPr wrap="none" lIns="0" tIns="0" rIns="0" bIns="0" rtlCol="0">
            <a:spAutoFit/>
          </a:bodyPr>
          <a:lstStyle/>
          <a:p>
            <a:r>
              <a:rPr lang="en-US" sz="1400" dirty="0" smtClean="0">
                <a:solidFill>
                  <a:schemeClr val="tx2"/>
                </a:solidFill>
              </a:rPr>
              <a:t>users</a:t>
            </a:r>
          </a:p>
        </p:txBody>
      </p:sp>
      <p:cxnSp>
        <p:nvCxnSpPr>
          <p:cNvPr id="9" name="Straight Arrow Connector 8"/>
          <p:cNvCxnSpPr>
            <a:stCxn id="6" idx="3"/>
            <a:endCxn id="5" idx="3"/>
          </p:cNvCxnSpPr>
          <p:nvPr/>
        </p:nvCxnSpPr>
        <p:spPr>
          <a:xfrm flipV="1">
            <a:off x="2344644" y="4326521"/>
            <a:ext cx="1669784" cy="1"/>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Can 10"/>
          <p:cNvSpPr/>
          <p:nvPr/>
        </p:nvSpPr>
        <p:spPr>
          <a:xfrm>
            <a:off x="5904212" y="3857288"/>
            <a:ext cx="601579" cy="938463"/>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cache</a:t>
            </a:r>
            <a:endParaRPr lang="en-US" dirty="0"/>
          </a:p>
        </p:txBody>
      </p:sp>
      <p:sp>
        <p:nvSpPr>
          <p:cNvPr id="13" name="Hexagon 12"/>
          <p:cNvSpPr/>
          <p:nvPr/>
        </p:nvSpPr>
        <p:spPr>
          <a:xfrm>
            <a:off x="9139980" y="2638483"/>
            <a:ext cx="1181105" cy="1097592"/>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sp>
        <p:nvSpPr>
          <p:cNvPr id="14" name="Hexagon 13"/>
          <p:cNvSpPr/>
          <p:nvPr/>
        </p:nvSpPr>
        <p:spPr>
          <a:xfrm>
            <a:off x="9957301" y="4188615"/>
            <a:ext cx="1181105" cy="1097592"/>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a:solidFill>
                  <a:schemeClr val="lt1"/>
                </a:solidFill>
              </a:rPr>
              <a:t>mS</a:t>
            </a:r>
            <a:endParaRPr lang="en-US" dirty="0">
              <a:solidFill>
                <a:schemeClr val="lt1"/>
              </a:solidFill>
            </a:endParaRPr>
          </a:p>
        </p:txBody>
      </p:sp>
      <p:cxnSp>
        <p:nvCxnSpPr>
          <p:cNvPr id="15" name="Straight Arrow Connector 14"/>
          <p:cNvCxnSpPr>
            <a:stCxn id="5" idx="0"/>
            <a:endCxn id="23" idx="3"/>
          </p:cNvCxnSpPr>
          <p:nvPr/>
        </p:nvCxnSpPr>
        <p:spPr>
          <a:xfrm flipV="1">
            <a:off x="7022323" y="3187279"/>
            <a:ext cx="1895370" cy="1139242"/>
          </a:xfrm>
          <a:prstGeom prst="straightConnector1">
            <a:avLst/>
          </a:prstGeom>
          <a:ln w="28575" cmpd="sng">
            <a:solidFill>
              <a:schemeClr val="tx2"/>
            </a:solidFill>
            <a:prstDash val="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0"/>
            <a:endCxn id="26" idx="3"/>
          </p:cNvCxnSpPr>
          <p:nvPr/>
        </p:nvCxnSpPr>
        <p:spPr>
          <a:xfrm>
            <a:off x="7022323" y="4326521"/>
            <a:ext cx="2712691" cy="410890"/>
          </a:xfrm>
          <a:prstGeom prst="straightConnector1">
            <a:avLst/>
          </a:prstGeom>
          <a:ln w="28575" cmpd="sng">
            <a:solidFill>
              <a:schemeClr val="tx2"/>
            </a:solidFill>
            <a:prstDash val="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16200000">
            <a:off x="8951998" y="3094946"/>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29" name="TextBox 28"/>
          <p:cNvSpPr txBox="1"/>
          <p:nvPr/>
        </p:nvSpPr>
        <p:spPr>
          <a:xfrm rot="16200000">
            <a:off x="9760773" y="4645078"/>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30" name="Oval 29" title="Section circle"/>
          <p:cNvSpPr/>
          <p:nvPr/>
        </p:nvSpPr>
        <p:spPr>
          <a:xfrm>
            <a:off x="1099159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Oval 43"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5" name="Oval 44"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6" name="Oval 45"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7" name="Oval 46"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8" name="Oval 47"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9" name="Oval 48"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0" name="Oval 49"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1" name="Oval 50"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2" name="Oval 51"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3" name="Oval 52"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4" name="Oval 53"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Rectangle 33"/>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36803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p:cNvSpPr/>
          <p:nvPr/>
        </p:nvSpPr>
        <p:spPr>
          <a:xfrm>
            <a:off x="8325853" y="2148074"/>
            <a:ext cx="1331664" cy="1025069"/>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smtClean="0"/>
              <a:t>mS</a:t>
            </a:r>
            <a:endParaRPr lang="en-US" dirty="0"/>
          </a:p>
        </p:txBody>
      </p:sp>
      <p:sp>
        <p:nvSpPr>
          <p:cNvPr id="7" name="Hexagon 6"/>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16</a:t>
            </a:fld>
            <a:r>
              <a:rPr lang="en-US" smtClean="0"/>
              <a:t> </a:t>
            </a:r>
            <a:endParaRPr lang="en-US" dirty="0"/>
          </a:p>
        </p:txBody>
      </p:sp>
      <p:sp>
        <p:nvSpPr>
          <p:cNvPr id="4" name="Title 3"/>
          <p:cNvSpPr>
            <a:spLocks noGrp="1"/>
          </p:cNvSpPr>
          <p:nvPr>
            <p:ph type="title"/>
          </p:nvPr>
        </p:nvSpPr>
        <p:spPr/>
        <p:txBody>
          <a:bodyPr/>
          <a:lstStyle/>
          <a:p>
            <a:r>
              <a:rPr lang="en-US" dirty="0" smtClean="0"/>
              <a:t>Integration </a:t>
            </a:r>
            <a:r>
              <a:rPr lang="en-US" dirty="0" smtClean="0"/>
              <a:t>MicroServices</a:t>
            </a:r>
            <a:endParaRPr lang="en-US" dirty="0"/>
          </a:p>
        </p:txBody>
      </p:sp>
      <p:sp>
        <p:nvSpPr>
          <p:cNvPr id="5" name="Text Placeholder 2"/>
          <p:cNvSpPr>
            <a:spLocks noGrp="1"/>
          </p:cNvSpPr>
          <p:nvPr>
            <p:ph type="body" sz="quarter" idx="13"/>
          </p:nvPr>
        </p:nvSpPr>
        <p:spPr/>
        <p:txBody>
          <a:bodyPr/>
          <a:lstStyle/>
          <a:p>
            <a:r>
              <a:rPr lang="en-US" dirty="0" smtClean="0"/>
              <a:t>The integration </a:t>
            </a:r>
            <a:r>
              <a:rPr lang="en-US" dirty="0" err="1" smtClean="0"/>
              <a:t>microService</a:t>
            </a:r>
            <a:r>
              <a:rPr lang="en-US" dirty="0" smtClean="0"/>
              <a:t>… </a:t>
            </a:r>
          </a:p>
          <a:p>
            <a:pPr marL="1028700" lvl="1" indent="-114300"/>
            <a:r>
              <a:rPr lang="en-US" dirty="0" smtClean="0"/>
              <a:t>…operates as a façade</a:t>
            </a:r>
            <a:r>
              <a:rPr lang="en-US" dirty="0"/>
              <a:t> </a:t>
            </a:r>
            <a:r>
              <a:rPr lang="en-US" dirty="0" smtClean="0"/>
              <a:t>or adapter over any other </a:t>
            </a:r>
            <a:r>
              <a:rPr lang="en-US" dirty="0" err="1" smtClean="0"/>
              <a:t>microServices</a:t>
            </a:r>
            <a:r>
              <a:rPr lang="en-US" dirty="0" smtClean="0"/>
              <a:t>.</a:t>
            </a:r>
          </a:p>
          <a:p>
            <a:pPr marL="1028700" lvl="1" indent="-114300"/>
            <a:r>
              <a:rPr lang="en-US" dirty="0" smtClean="0"/>
              <a:t>…provides new behaviors and capabilities by composition of other </a:t>
            </a:r>
            <a:r>
              <a:rPr lang="en-US" dirty="0" err="1" smtClean="0"/>
              <a:t>microServices</a:t>
            </a:r>
            <a:r>
              <a:rPr lang="en-US" dirty="0" smtClean="0"/>
              <a:t>.</a:t>
            </a:r>
          </a:p>
          <a:p>
            <a:pPr lvl="1" indent="-228600"/>
            <a:endParaRPr lang="en-US" dirty="0" smtClean="0"/>
          </a:p>
          <a:p>
            <a:pPr lvl="2"/>
            <a:endParaRPr lang="en-US" dirty="0"/>
          </a:p>
        </p:txBody>
      </p:sp>
      <p:sp>
        <p:nvSpPr>
          <p:cNvPr id="6" name="Hexagon 5"/>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Hexagon 8"/>
          <p:cNvSpPr/>
          <p:nvPr/>
        </p:nvSpPr>
        <p:spPr>
          <a:xfrm>
            <a:off x="8554453" y="2148074"/>
            <a:ext cx="1103064" cy="102506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smtClean="0"/>
              <a:t>mS</a:t>
            </a:r>
            <a:endParaRPr lang="en-US" dirty="0"/>
          </a:p>
        </p:txBody>
      </p:sp>
      <p:sp>
        <p:nvSpPr>
          <p:cNvPr id="11" name="Hexagon 10"/>
          <p:cNvSpPr/>
          <p:nvPr/>
        </p:nvSpPr>
        <p:spPr>
          <a:xfrm>
            <a:off x="7492173" y="4637296"/>
            <a:ext cx="1331664" cy="1025069"/>
          </a:xfrm>
          <a:prstGeom prst="hexagon">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err="1" smtClean="0"/>
              <a:t>mS</a:t>
            </a:r>
            <a:endParaRPr lang="en-US" dirty="0"/>
          </a:p>
        </p:txBody>
      </p:sp>
      <p:sp>
        <p:nvSpPr>
          <p:cNvPr id="12" name="Hexagon 11"/>
          <p:cNvSpPr/>
          <p:nvPr/>
        </p:nvSpPr>
        <p:spPr>
          <a:xfrm>
            <a:off x="7720773" y="4637296"/>
            <a:ext cx="1103064" cy="102506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smtClean="0"/>
              <a:t>mS</a:t>
            </a:r>
            <a:endParaRPr lang="en-US" dirty="0"/>
          </a:p>
        </p:txBody>
      </p:sp>
      <p:cxnSp>
        <p:nvCxnSpPr>
          <p:cNvPr id="13" name="Straight Arrow Connector 12"/>
          <p:cNvCxnSpPr>
            <a:stCxn id="6" idx="0"/>
            <a:endCxn id="10" idx="3"/>
          </p:cNvCxnSpPr>
          <p:nvPr/>
        </p:nvCxnSpPr>
        <p:spPr>
          <a:xfrm flipV="1">
            <a:off x="5073207" y="2660609"/>
            <a:ext cx="3252646" cy="1593723"/>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0"/>
            <a:endCxn id="11" idx="3"/>
          </p:cNvCxnSpPr>
          <p:nvPr/>
        </p:nvCxnSpPr>
        <p:spPr>
          <a:xfrm>
            <a:off x="5073207" y="4254332"/>
            <a:ext cx="2418966" cy="895499"/>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16200000">
            <a:off x="8357925" y="2568275"/>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23" name="TextBox 22"/>
          <p:cNvSpPr txBox="1"/>
          <p:nvPr/>
        </p:nvSpPr>
        <p:spPr>
          <a:xfrm rot="16200000">
            <a:off x="7524245" y="5057497"/>
            <a:ext cx="208390" cy="184666"/>
          </a:xfrm>
          <a:prstGeom prst="rect">
            <a:avLst/>
          </a:prstGeom>
          <a:noFill/>
          <a:ln>
            <a:noFill/>
          </a:ln>
        </p:spPr>
        <p:txBody>
          <a:bodyPr wrap="none" lIns="0" tIns="0" rIns="0" bIns="0" rtlCol="0">
            <a:spAutoFit/>
          </a:bodyPr>
          <a:lstStyle/>
          <a:p>
            <a:r>
              <a:rPr lang="en-US" sz="1200" dirty="0" smtClean="0">
                <a:solidFill>
                  <a:srgbClr val="009FDB"/>
                </a:solidFill>
              </a:rPr>
              <a:t>API</a:t>
            </a:r>
          </a:p>
        </p:txBody>
      </p:sp>
      <p:sp>
        <p:nvSpPr>
          <p:cNvPr id="26" name="Oval 25" title="Section circle"/>
          <p:cNvSpPr/>
          <p:nvPr/>
        </p:nvSpPr>
        <p:spPr>
          <a:xfrm>
            <a:off x="1099159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Oval 43"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5" name="Oval 44"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6" name="Oval 45"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7" name="Oval 46"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8" name="Oval 47"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9" name="Oval 48"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0" name="Oval 49" title="Section circle"/>
          <p:cNvSpPr/>
          <p:nvPr/>
        </p:nvSpPr>
        <p:spPr>
          <a:xfrm>
            <a:off x="111066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Rectangle 3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2680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17</a:t>
            </a:fld>
            <a:r>
              <a:rPr lang="en-US" smtClean="0"/>
              <a:t> </a:t>
            </a:r>
            <a:endParaRPr lang="en-US" dirty="0"/>
          </a:p>
        </p:txBody>
      </p:sp>
      <p:sp>
        <p:nvSpPr>
          <p:cNvPr id="4" name="Title 3"/>
          <p:cNvSpPr>
            <a:spLocks noGrp="1"/>
          </p:cNvSpPr>
          <p:nvPr>
            <p:ph type="title"/>
          </p:nvPr>
        </p:nvSpPr>
        <p:spPr/>
        <p:txBody>
          <a:bodyPr/>
          <a:lstStyle/>
          <a:p>
            <a:r>
              <a:rPr lang="en-US" dirty="0" smtClean="0"/>
              <a:t>Integration with Non-</a:t>
            </a:r>
            <a:r>
              <a:rPr lang="en-US" dirty="0" err="1" smtClean="0"/>
              <a:t>microServices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a:t>
            </a:r>
            <a:r>
              <a:rPr lang="en-US" dirty="0" smtClean="0"/>
              <a:t>Non-microService </a:t>
            </a:r>
            <a:r>
              <a:rPr lang="en-US" dirty="0" smtClean="0"/>
              <a:t>integration…</a:t>
            </a:r>
          </a:p>
          <a:p>
            <a:pPr marL="1028700" lvl="1" indent="-114300"/>
            <a:r>
              <a:rPr lang="en-US" dirty="0" smtClean="0"/>
              <a:t>…operates as a façade or adapter over any legacy capabilities.</a:t>
            </a:r>
          </a:p>
          <a:p>
            <a:pPr marL="1028700" lvl="1" indent="-114300"/>
            <a:r>
              <a:rPr lang="en-US" dirty="0" smtClean="0"/>
              <a:t>…</a:t>
            </a:r>
            <a:r>
              <a:rPr lang="en-US" dirty="0" smtClean="0"/>
              <a:t>encapsulates </a:t>
            </a:r>
            <a:r>
              <a:rPr lang="en-US" dirty="0" smtClean="0"/>
              <a:t>the legacy implementation and exposes it as a microService.</a:t>
            </a:r>
          </a:p>
          <a:p>
            <a:pPr lvl="1" indent="-228600"/>
            <a:endParaRPr lang="en-US" dirty="0" smtClean="0"/>
          </a:p>
          <a:p>
            <a:pPr lvl="2"/>
            <a:endParaRPr lang="en-US" dirty="0"/>
          </a:p>
        </p:txBody>
      </p:sp>
      <p:sp>
        <p:nvSpPr>
          <p:cNvPr id="6" name="Hexagon 5"/>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cxnSp>
        <p:nvCxnSpPr>
          <p:cNvPr id="9" name="Straight Arrow Connector 8"/>
          <p:cNvCxnSpPr>
            <a:stCxn id="7" idx="0"/>
            <a:endCxn id="11" idx="1"/>
          </p:cNvCxnSpPr>
          <p:nvPr/>
        </p:nvCxnSpPr>
        <p:spPr>
          <a:xfrm flipV="1">
            <a:off x="5073207" y="4254329"/>
            <a:ext cx="1423286" cy="3"/>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6493" y="3504733"/>
            <a:ext cx="1499191" cy="149919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Legacy Application</a:t>
            </a:r>
            <a:endParaRPr lang="en-US" dirty="0"/>
          </a:p>
        </p:txBody>
      </p:sp>
      <p:sp>
        <p:nvSpPr>
          <p:cNvPr id="45" name="Oval 44" title="Section circle"/>
          <p:cNvSpPr/>
          <p:nvPr/>
        </p:nvSpPr>
        <p:spPr>
          <a:xfrm>
            <a:off x="1099159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6" name="Oval 45"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7" name="Oval 46"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8" name="Oval 47"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9" name="Oval 48"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0" name="Oval 49"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1" name="Oval 50"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2" name="Oval 51"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3" name="Oval 52"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4" name="Oval 53"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5" name="Oval 54"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6" name="Oval 55"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7" name="Oval 56"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8" name="Oval 57" title="Section circle"/>
          <p:cNvSpPr/>
          <p:nvPr/>
        </p:nvSpPr>
        <p:spPr>
          <a:xfrm>
            <a:off x="1122178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9" name="Oval 58" title="Section circle"/>
          <p:cNvSpPr/>
          <p:nvPr/>
        </p:nvSpPr>
        <p:spPr>
          <a:xfrm>
            <a:off x="111066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Rectangle 25"/>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95345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1441397" y="6633210"/>
            <a:ext cx="294066" cy="224790"/>
          </a:xfrm>
        </p:spPr>
        <p:txBody>
          <a:bodyPr/>
          <a:lstStyle/>
          <a:p>
            <a:fld id="{12CB907E-C602-C34B-93F7-CA9E40714286}" type="slidenum">
              <a:rPr lang="en-US" smtClean="0"/>
              <a:pPr/>
              <a:t>18</a:t>
            </a:fld>
            <a:r>
              <a:rPr lang="en-US" smtClean="0"/>
              <a:t> </a:t>
            </a:r>
            <a:endParaRPr lang="en-US" dirty="0"/>
          </a:p>
        </p:txBody>
      </p:sp>
      <p:sp>
        <p:nvSpPr>
          <p:cNvPr id="4" name="Title 3"/>
          <p:cNvSpPr>
            <a:spLocks noGrp="1"/>
          </p:cNvSpPr>
          <p:nvPr>
            <p:ph type="title"/>
          </p:nvPr>
        </p:nvSpPr>
        <p:spPr/>
        <p:txBody>
          <a:bodyPr/>
          <a:lstStyle/>
          <a:p>
            <a:r>
              <a:rPr lang="en-US" dirty="0" smtClean="0"/>
              <a:t>System of Record (</a:t>
            </a:r>
            <a:r>
              <a:rPr lang="en-US" dirty="0" err="1" smtClean="0"/>
              <a:t>SoR</a:t>
            </a:r>
            <a:r>
              <a:rPr lang="en-US" dirty="0" smtClean="0"/>
              <a:t>) </a:t>
            </a:r>
            <a:r>
              <a:rPr lang="en-US" dirty="0" smtClean="0"/>
              <a:t>MicroServices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a:t>
            </a:r>
            <a:r>
              <a:rPr lang="en-US" dirty="0" err="1" smtClean="0"/>
              <a:t>SoR</a:t>
            </a:r>
            <a:r>
              <a:rPr lang="en-US" dirty="0" smtClean="0"/>
              <a:t> </a:t>
            </a:r>
            <a:r>
              <a:rPr lang="en-US" dirty="0" err="1" smtClean="0"/>
              <a:t>microService</a:t>
            </a:r>
            <a:r>
              <a:rPr lang="en-US" dirty="0" smtClean="0"/>
              <a:t>…</a:t>
            </a:r>
          </a:p>
          <a:p>
            <a:pPr marL="1143000" lvl="1" indent="-228600"/>
            <a:r>
              <a:rPr lang="en-US" dirty="0" smtClean="0"/>
              <a:t>…encapsulates the data per the </a:t>
            </a:r>
            <a:r>
              <a:rPr lang="en-US" dirty="0" err="1" smtClean="0"/>
              <a:t>microService</a:t>
            </a:r>
            <a:r>
              <a:rPr lang="en-US" dirty="0" smtClean="0"/>
              <a:t> concepts.</a:t>
            </a:r>
          </a:p>
          <a:p>
            <a:pPr marL="1143000" lvl="1" indent="-228600"/>
            <a:r>
              <a:rPr lang="en-US" dirty="0" smtClean="0"/>
              <a:t>…is the System of Record for the context.</a:t>
            </a:r>
          </a:p>
          <a:p>
            <a:pPr marL="1143000" lvl="1" indent="-228600"/>
            <a:r>
              <a:rPr lang="en-US" dirty="0" smtClean="0"/>
              <a:t>…is the owner of the data.</a:t>
            </a:r>
          </a:p>
          <a:p>
            <a:pPr marL="1143000" lvl="1" indent="-228600"/>
            <a:r>
              <a:rPr lang="en-US" dirty="0" smtClean="0"/>
              <a:t>…is the result of DDD to develop a new microService that controls and owns its data.</a:t>
            </a:r>
          </a:p>
          <a:p>
            <a:pPr lvl="1" indent="-228600"/>
            <a:endParaRPr lang="en-US" dirty="0" smtClean="0"/>
          </a:p>
          <a:p>
            <a:pPr lvl="2"/>
            <a:endParaRPr lang="en-US" dirty="0"/>
          </a:p>
        </p:txBody>
      </p:sp>
      <p:sp>
        <p:nvSpPr>
          <p:cNvPr id="6" name="Hexagon 5"/>
          <p:cNvSpPr/>
          <p:nvPr/>
        </p:nvSpPr>
        <p:spPr>
          <a:xfrm>
            <a:off x="2560612" y="3091673"/>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3017812" y="3091674"/>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2634521" y="4350779"/>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Can 8"/>
          <p:cNvSpPr/>
          <p:nvPr/>
        </p:nvSpPr>
        <p:spPr>
          <a:xfrm>
            <a:off x="4652630" y="3824743"/>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database</a:t>
            </a:r>
            <a:endParaRPr lang="en-US" dirty="0"/>
          </a:p>
        </p:txBody>
      </p:sp>
      <p:sp>
        <p:nvSpPr>
          <p:cNvPr id="19" name="Oval 18" title="Section circle"/>
          <p:cNvSpPr/>
          <p:nvPr/>
        </p:nvSpPr>
        <p:spPr>
          <a:xfrm>
            <a:off x="1099159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133688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122178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111066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Rectangle 24"/>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014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19</a:t>
            </a:fld>
            <a:r>
              <a:rPr lang="en-US" smtClean="0"/>
              <a:t> </a:t>
            </a:r>
            <a:endParaRPr lang="en-US" dirty="0"/>
          </a:p>
        </p:txBody>
      </p:sp>
      <p:sp>
        <p:nvSpPr>
          <p:cNvPr id="4" name="Title 3"/>
          <p:cNvSpPr>
            <a:spLocks noGrp="1"/>
          </p:cNvSpPr>
          <p:nvPr>
            <p:ph type="title"/>
          </p:nvPr>
        </p:nvSpPr>
        <p:spPr/>
        <p:txBody>
          <a:bodyPr/>
          <a:lstStyle/>
          <a:p>
            <a:r>
              <a:rPr lang="en-US" dirty="0" smtClean="0"/>
              <a:t>Caching </a:t>
            </a:r>
            <a:r>
              <a:rPr lang="en-US" dirty="0" smtClean="0"/>
              <a:t>MicroServices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Cache microService…</a:t>
            </a:r>
          </a:p>
          <a:p>
            <a:pPr marL="1143000" lvl="1" indent="-228600"/>
            <a:r>
              <a:rPr lang="en-US" dirty="0" smtClean="0"/>
              <a:t>…is used to cache information for </a:t>
            </a:r>
            <a:r>
              <a:rPr lang="en-US" dirty="0" err="1" smtClean="0"/>
              <a:t>rAPId</a:t>
            </a:r>
            <a:r>
              <a:rPr lang="en-US" dirty="0" smtClean="0"/>
              <a:t> access.</a:t>
            </a:r>
          </a:p>
          <a:p>
            <a:pPr marL="1143000" lvl="1" indent="-228600"/>
            <a:r>
              <a:rPr lang="en-US" dirty="0" smtClean="0"/>
              <a:t>…can be used in combination with other </a:t>
            </a:r>
            <a:r>
              <a:rPr lang="en-US" dirty="0" err="1" smtClean="0"/>
              <a:t>microServices</a:t>
            </a:r>
            <a:r>
              <a:rPr lang="en-US" dirty="0" smtClean="0"/>
              <a:t> to improve performance.</a:t>
            </a:r>
          </a:p>
          <a:p>
            <a:pPr marL="57150" lvl="1" indent="-285750">
              <a:buFont typeface="Arial" panose="020B0604020202020204" pitchFamily="34" charset="0"/>
              <a:buChar char="•"/>
            </a:pPr>
            <a:endParaRPr lang="en-US" dirty="0" smtClean="0"/>
          </a:p>
          <a:p>
            <a:pPr lvl="1" indent="-228600"/>
            <a:endParaRPr lang="en-US" dirty="0" smtClean="0"/>
          </a:p>
          <a:p>
            <a:pPr lvl="2"/>
            <a:endParaRPr lang="en-US" dirty="0"/>
          </a:p>
        </p:txBody>
      </p:sp>
      <p:sp>
        <p:nvSpPr>
          <p:cNvPr id="6" name="Hexagon 5"/>
          <p:cNvSpPr/>
          <p:nvPr/>
        </p:nvSpPr>
        <p:spPr>
          <a:xfrm>
            <a:off x="1608112" y="285672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2065312" y="285672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1682021" y="411583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9" name="Can 8"/>
          <p:cNvSpPr/>
          <p:nvPr/>
        </p:nvSpPr>
        <p:spPr>
          <a:xfrm>
            <a:off x="3700130" y="3589794"/>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cache</a:t>
            </a:r>
            <a:endParaRPr lang="en-US" dirty="0"/>
          </a:p>
        </p:txBody>
      </p:sp>
      <p:sp>
        <p:nvSpPr>
          <p:cNvPr id="10" name="Hexagon 9"/>
          <p:cNvSpPr/>
          <p:nvPr/>
        </p:nvSpPr>
        <p:spPr>
          <a:xfrm>
            <a:off x="7094512" y="2856723"/>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11" name="Hexagon 10"/>
          <p:cNvSpPr/>
          <p:nvPr/>
        </p:nvSpPr>
        <p:spPr>
          <a:xfrm>
            <a:off x="7551712" y="2856724"/>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12" name="TextBox 11"/>
          <p:cNvSpPr txBox="1"/>
          <p:nvPr/>
        </p:nvSpPr>
        <p:spPr>
          <a:xfrm rot="16200000">
            <a:off x="7168421" y="4115829"/>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13" name="Can 12"/>
          <p:cNvSpPr/>
          <p:nvPr/>
        </p:nvSpPr>
        <p:spPr>
          <a:xfrm>
            <a:off x="9186530" y="3589793"/>
            <a:ext cx="829339" cy="1329069"/>
          </a:xfrm>
          <a:prstGeom prst="can">
            <a:avLst/>
          </a:prstGeom>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dirty="0" smtClean="0"/>
              <a:t>database</a:t>
            </a:r>
            <a:endParaRPr lang="en-US" dirty="0"/>
          </a:p>
        </p:txBody>
      </p:sp>
      <p:cxnSp>
        <p:nvCxnSpPr>
          <p:cNvPr id="14" name="Straight Arrow Connector 13"/>
          <p:cNvCxnSpPr>
            <a:stCxn id="7" idx="0"/>
          </p:cNvCxnSpPr>
          <p:nvPr/>
        </p:nvCxnSpPr>
        <p:spPr>
          <a:xfrm flipV="1">
            <a:off x="5073207" y="4254325"/>
            <a:ext cx="2021303" cy="7"/>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Oval 23" title="Section circle"/>
          <p:cNvSpPr/>
          <p:nvPr/>
        </p:nvSpPr>
        <p:spPr>
          <a:xfrm>
            <a:off x="1099159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Oval 43"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5" name="Oval 44" title="Section circle"/>
          <p:cNvSpPr/>
          <p:nvPr/>
        </p:nvSpPr>
        <p:spPr>
          <a:xfrm>
            <a:off x="1145197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6" name="Oval 45" title="Section circle"/>
          <p:cNvSpPr/>
          <p:nvPr/>
        </p:nvSpPr>
        <p:spPr>
          <a:xfrm>
            <a:off x="1133688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7" name="Oval 46" title="Section circle"/>
          <p:cNvSpPr/>
          <p:nvPr/>
        </p:nvSpPr>
        <p:spPr>
          <a:xfrm>
            <a:off x="1122178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8" name="Oval 47" title="Section circle"/>
          <p:cNvSpPr/>
          <p:nvPr/>
        </p:nvSpPr>
        <p:spPr>
          <a:xfrm>
            <a:off x="111066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Rectangle 29"/>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668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939" y="627554"/>
            <a:ext cx="11209064" cy="342206"/>
          </a:xfrm>
        </p:spPr>
        <p:txBody>
          <a:bodyPr/>
          <a:lstStyle/>
          <a:p>
            <a:r>
              <a:rPr lang="en-US" b="1" i="1" dirty="0" smtClean="0"/>
              <a:t>You are HERE!</a:t>
            </a:r>
            <a:endParaRPr lang="en-US" b="1" i="1" dirty="0"/>
          </a:p>
        </p:txBody>
      </p:sp>
      <p:graphicFrame>
        <p:nvGraphicFramePr>
          <p:cNvPr id="6" name="Table 5"/>
          <p:cNvGraphicFramePr>
            <a:graphicFrameLocks noGrp="1"/>
          </p:cNvGraphicFramePr>
          <p:nvPr>
            <p:extLst>
              <p:ext uri="{D42A27DB-BD31-4B8C-83A1-F6EECF244321}">
                <p14:modId xmlns:p14="http://schemas.microsoft.com/office/powerpoint/2010/main" val="1717832142"/>
              </p:ext>
            </p:extLst>
          </p:nvPr>
        </p:nvGraphicFramePr>
        <p:xfrm>
          <a:off x="488897" y="1304925"/>
          <a:ext cx="11211106" cy="4201160"/>
        </p:xfrm>
        <a:graphic>
          <a:graphicData uri="http://schemas.openxmlformats.org/drawingml/2006/table">
            <a:tbl>
              <a:tblPr firstRow="1" bandRow="1">
                <a:tableStyleId>{3B4B98B0-60AC-42C2-AFA5-B58CD77FA1E5}</a:tableStyleId>
              </a:tblPr>
              <a:tblGrid>
                <a:gridCol w="2736903"/>
                <a:gridCol w="8474203"/>
              </a:tblGrid>
              <a:tr h="370840">
                <a:tc>
                  <a:txBody>
                    <a:bodyPr/>
                    <a:lstStyle/>
                    <a:p>
                      <a:r>
                        <a:rPr lang="en-US" sz="1200" b="0" dirty="0" smtClean="0">
                          <a:solidFill>
                            <a:schemeClr val="bg2">
                              <a:lumMod val="50000"/>
                            </a:schemeClr>
                          </a:solidFill>
                        </a:rPr>
                        <a:t>CDP101 – Introduction to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CDP202 – Domain Driven Design</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CDP103 – Introduction to the Continuous Deployment Platform</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CDP104 – Introduction to Standard Tools and Frameworks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CDP205 – Using the MicroServices Catalog</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tx2"/>
                          </a:solidFill>
                          <a:latin typeface="+mn-lt"/>
                          <a:ea typeface="+mn-ea"/>
                          <a:cs typeface="+mn-cs"/>
                        </a:rPr>
                        <a:t>CDP206 – Developing an Application Using MicroServices</a:t>
                      </a:r>
                      <a:endParaRPr lang="en-US" sz="1400" b="1" kern="1200" dirty="0">
                        <a:solidFill>
                          <a:schemeClr val="tx2"/>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CDP207 – Developing MicroServices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CDP308</a:t>
                      </a:r>
                      <a:r>
                        <a:rPr lang="en-US" sz="1200" b="0" baseline="0" dirty="0" smtClean="0">
                          <a:solidFill>
                            <a:schemeClr val="bg2">
                              <a:lumMod val="50000"/>
                            </a:schemeClr>
                          </a:solidFill>
                        </a:rPr>
                        <a:t> – MicroServices Problem Determination and Monitoring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CDP409 – Using Docker Containers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CDP410 – Using Kubernetes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3459480" y="134810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101</a:t>
            </a:r>
            <a:endParaRPr lang="en-US" sz="900" b="1" dirty="0">
              <a:solidFill>
                <a:schemeClr val="tx2">
                  <a:lumMod val="75000"/>
                  <a:lumOff val="25000"/>
                </a:schemeClr>
              </a:solidFill>
            </a:endParaRPr>
          </a:p>
        </p:txBody>
      </p:sp>
      <p:sp>
        <p:nvSpPr>
          <p:cNvPr id="8" name="Rectangle 7"/>
          <p:cNvSpPr/>
          <p:nvPr/>
        </p:nvSpPr>
        <p:spPr>
          <a:xfrm>
            <a:off x="4368172" y="1729488"/>
            <a:ext cx="965835" cy="22098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202</a:t>
            </a:r>
            <a:endParaRPr lang="en-US" sz="900" b="1" dirty="0">
              <a:solidFill>
                <a:schemeClr val="tx2">
                  <a:lumMod val="75000"/>
                  <a:lumOff val="25000"/>
                </a:schemeClr>
              </a:solidFill>
            </a:endParaRPr>
          </a:p>
        </p:txBody>
      </p:sp>
      <p:sp>
        <p:nvSpPr>
          <p:cNvPr id="9" name="Rectangle 8"/>
          <p:cNvSpPr/>
          <p:nvPr/>
        </p:nvSpPr>
        <p:spPr>
          <a:xfrm>
            <a:off x="4382465" y="217539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103</a:t>
            </a:r>
          </a:p>
        </p:txBody>
      </p:sp>
      <p:sp>
        <p:nvSpPr>
          <p:cNvPr id="10" name="Rectangle 9"/>
          <p:cNvSpPr/>
          <p:nvPr/>
        </p:nvSpPr>
        <p:spPr>
          <a:xfrm>
            <a:off x="5741670" y="3101225"/>
            <a:ext cx="7010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205</a:t>
            </a:r>
          </a:p>
        </p:txBody>
      </p:sp>
      <p:sp>
        <p:nvSpPr>
          <p:cNvPr id="11" name="Rectangle 10"/>
          <p:cNvSpPr/>
          <p:nvPr/>
        </p:nvSpPr>
        <p:spPr>
          <a:xfrm>
            <a:off x="4361503" y="2620530"/>
            <a:ext cx="88392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104</a:t>
            </a:r>
          </a:p>
        </p:txBody>
      </p:sp>
      <p:sp>
        <p:nvSpPr>
          <p:cNvPr id="12" name="Rectangle 11"/>
          <p:cNvSpPr/>
          <p:nvPr/>
        </p:nvSpPr>
        <p:spPr>
          <a:xfrm>
            <a:off x="6788150" y="3550773"/>
            <a:ext cx="1170145" cy="238879"/>
          </a:xfrm>
          <a:prstGeom prst="rect">
            <a:avLst/>
          </a:prstGeom>
          <a:solidFill>
            <a:srgbClr val="00B0F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200" b="1" dirty="0">
                <a:solidFill>
                  <a:schemeClr val="tx2"/>
                </a:solidFill>
              </a:rPr>
              <a:t>206</a:t>
            </a:r>
          </a:p>
        </p:txBody>
      </p:sp>
      <p:sp>
        <p:nvSpPr>
          <p:cNvPr id="13" name="Rectangle 12"/>
          <p:cNvSpPr/>
          <p:nvPr/>
        </p:nvSpPr>
        <p:spPr>
          <a:xfrm>
            <a:off x="8343900" y="4007892"/>
            <a:ext cx="1704975" cy="213013"/>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207</a:t>
            </a:r>
          </a:p>
        </p:txBody>
      </p:sp>
      <p:sp>
        <p:nvSpPr>
          <p:cNvPr id="14" name="Rectangle 13"/>
          <p:cNvSpPr/>
          <p:nvPr/>
        </p:nvSpPr>
        <p:spPr>
          <a:xfrm>
            <a:off x="5741670" y="4414499"/>
            <a:ext cx="104648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308</a:t>
            </a:r>
            <a:endParaRPr lang="en-US" sz="900" b="1" dirty="0">
              <a:solidFill>
                <a:schemeClr val="tx2">
                  <a:lumMod val="75000"/>
                  <a:lumOff val="25000"/>
                </a:schemeClr>
              </a:solidFill>
            </a:endParaRPr>
          </a:p>
        </p:txBody>
      </p:sp>
      <p:sp>
        <p:nvSpPr>
          <p:cNvPr id="16" name="Rectangle 15"/>
          <p:cNvSpPr/>
          <p:nvPr/>
        </p:nvSpPr>
        <p:spPr>
          <a:xfrm>
            <a:off x="10432161" y="5210634"/>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410</a:t>
            </a:r>
            <a:endParaRPr lang="en-US" sz="900" b="1" dirty="0">
              <a:solidFill>
                <a:schemeClr val="tx2">
                  <a:lumMod val="75000"/>
                  <a:lumOff val="25000"/>
                </a:schemeClr>
              </a:solidFill>
            </a:endParaRPr>
          </a:p>
        </p:txBody>
      </p:sp>
      <p:cxnSp>
        <p:nvCxnSpPr>
          <p:cNvPr id="18" name="Elbow Connector 17"/>
          <p:cNvCxnSpPr>
            <a:stCxn id="7" idx="3"/>
            <a:endCxn id="8" idx="1"/>
          </p:cNvCxnSpPr>
          <p:nvPr/>
        </p:nvCxnSpPr>
        <p:spPr>
          <a:xfrm>
            <a:off x="4058920" y="1462405"/>
            <a:ext cx="309252" cy="37757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3"/>
            <a:endCxn id="9" idx="1"/>
          </p:cNvCxnSpPr>
          <p:nvPr/>
        </p:nvCxnSpPr>
        <p:spPr>
          <a:xfrm>
            <a:off x="4058920" y="1462405"/>
            <a:ext cx="323545" cy="827290"/>
          </a:xfrm>
          <a:prstGeom prst="bentConnector3">
            <a:avLst>
              <a:gd name="adj1" fmla="val 47056"/>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7" idx="3"/>
            <a:endCxn id="11" idx="1"/>
          </p:cNvCxnSpPr>
          <p:nvPr/>
        </p:nvCxnSpPr>
        <p:spPr>
          <a:xfrm>
            <a:off x="4058920" y="1462405"/>
            <a:ext cx="302583" cy="127242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1" idx="3"/>
            <a:endCxn id="10" idx="1"/>
          </p:cNvCxnSpPr>
          <p:nvPr/>
        </p:nvCxnSpPr>
        <p:spPr>
          <a:xfrm>
            <a:off x="5245423" y="2734830"/>
            <a:ext cx="496247" cy="48069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0" idx="3"/>
            <a:endCxn id="12" idx="1"/>
          </p:cNvCxnSpPr>
          <p:nvPr/>
        </p:nvCxnSpPr>
        <p:spPr>
          <a:xfrm>
            <a:off x="6442710" y="3215525"/>
            <a:ext cx="345440" cy="454688"/>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1" idx="3"/>
            <a:endCxn id="14" idx="1"/>
          </p:cNvCxnSpPr>
          <p:nvPr/>
        </p:nvCxnSpPr>
        <p:spPr>
          <a:xfrm>
            <a:off x="5245423" y="2734830"/>
            <a:ext cx="496247" cy="1793969"/>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3"/>
            <a:endCxn id="15" idx="1"/>
          </p:cNvCxnSpPr>
          <p:nvPr/>
        </p:nvCxnSpPr>
        <p:spPr>
          <a:xfrm>
            <a:off x="10048875" y="4114399"/>
            <a:ext cx="383286" cy="83281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13" idx="3"/>
            <a:endCxn id="16" idx="1"/>
          </p:cNvCxnSpPr>
          <p:nvPr/>
        </p:nvCxnSpPr>
        <p:spPr>
          <a:xfrm>
            <a:off x="10048875" y="4114399"/>
            <a:ext cx="383286" cy="120773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32161" y="4835712"/>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409</a:t>
            </a:r>
            <a:endParaRPr lang="en-US" sz="900" b="1" dirty="0">
              <a:solidFill>
                <a:schemeClr val="tx2">
                  <a:lumMod val="75000"/>
                  <a:lumOff val="25000"/>
                </a:schemeClr>
              </a:solidFill>
            </a:endParaRPr>
          </a:p>
        </p:txBody>
      </p:sp>
      <p:cxnSp>
        <p:nvCxnSpPr>
          <p:cNvPr id="108" name="Elbow Connector 107"/>
          <p:cNvCxnSpPr>
            <a:stCxn id="12" idx="3"/>
            <a:endCxn id="13" idx="1"/>
          </p:cNvCxnSpPr>
          <p:nvPr/>
        </p:nvCxnSpPr>
        <p:spPr>
          <a:xfrm>
            <a:off x="7958295" y="3670213"/>
            <a:ext cx="385605" cy="444186"/>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Down Arrow 24"/>
          <p:cNvSpPr/>
          <p:nvPr/>
        </p:nvSpPr>
        <p:spPr>
          <a:xfrm>
            <a:off x="7112693" y="2892722"/>
            <a:ext cx="521057" cy="622977"/>
          </a:xfrm>
          <a:prstGeom prst="downArrow">
            <a:avLst/>
          </a:prstGeom>
          <a:solidFill>
            <a:srgbClr val="CF2A2A"/>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800" dirty="0" smtClean="0"/>
          </a:p>
          <a:p>
            <a:pPr algn="ctr"/>
            <a:r>
              <a:rPr lang="en-US" sz="800" dirty="0" smtClean="0"/>
              <a:t>You </a:t>
            </a:r>
            <a:r>
              <a:rPr lang="en-US" sz="800" dirty="0"/>
              <a:t>are HERE</a:t>
            </a:r>
          </a:p>
        </p:txBody>
      </p:sp>
    </p:spTree>
    <p:extLst>
      <p:ext uri="{BB962C8B-B14F-4D97-AF65-F5344CB8AC3E}">
        <p14:creationId xmlns:p14="http://schemas.microsoft.com/office/powerpoint/2010/main" val="2658319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20</a:t>
            </a:fld>
            <a:r>
              <a:rPr lang="en-US" smtClean="0"/>
              <a:t> </a:t>
            </a:r>
            <a:endParaRPr lang="en-US" dirty="0"/>
          </a:p>
        </p:txBody>
      </p:sp>
      <p:sp>
        <p:nvSpPr>
          <p:cNvPr id="4" name="Title 3"/>
          <p:cNvSpPr>
            <a:spLocks noGrp="1"/>
          </p:cNvSpPr>
          <p:nvPr>
            <p:ph type="title"/>
          </p:nvPr>
        </p:nvSpPr>
        <p:spPr/>
        <p:txBody>
          <a:bodyPr/>
          <a:lstStyle/>
          <a:p>
            <a:r>
              <a:rPr lang="en-US" dirty="0" smtClean="0"/>
              <a:t>Cross-Context Dependencies</a:t>
            </a:r>
            <a:endParaRPr lang="en-US" dirty="0"/>
          </a:p>
        </p:txBody>
      </p:sp>
      <p:sp>
        <p:nvSpPr>
          <p:cNvPr id="5" name="Text Placeholder 2"/>
          <p:cNvSpPr>
            <a:spLocks noGrp="1"/>
          </p:cNvSpPr>
          <p:nvPr>
            <p:ph type="body" sz="quarter" idx="13"/>
          </p:nvPr>
        </p:nvSpPr>
        <p:spPr>
          <a:xfrm>
            <a:off x="488897" y="1139825"/>
            <a:ext cx="11211106" cy="4811713"/>
          </a:xfrm>
        </p:spPr>
        <p:txBody>
          <a:bodyPr/>
          <a:lstStyle/>
          <a:p>
            <a:r>
              <a:rPr lang="en-US" dirty="0" smtClean="0"/>
              <a:t>The cross-context </a:t>
            </a:r>
            <a:r>
              <a:rPr lang="en-US" dirty="0"/>
              <a:t>d</a:t>
            </a:r>
            <a:r>
              <a:rPr lang="en-US" dirty="0" smtClean="0"/>
              <a:t>ependency… </a:t>
            </a:r>
          </a:p>
          <a:p>
            <a:pPr marL="1027113" lvl="1" indent="-115888"/>
            <a:r>
              <a:rPr lang="en-US" dirty="0" smtClean="0"/>
              <a:t>…is not actually a microService implementation pattern, but rather a pattern for </a:t>
            </a:r>
            <a:r>
              <a:rPr lang="en-US" dirty="0" err="1" smtClean="0"/>
              <a:t>mS</a:t>
            </a:r>
            <a:r>
              <a:rPr lang="en-US" dirty="0" smtClean="0"/>
              <a:t> to </a:t>
            </a:r>
            <a:r>
              <a:rPr lang="en-US" dirty="0" err="1" smtClean="0"/>
              <a:t>mS</a:t>
            </a:r>
            <a:r>
              <a:rPr lang="en-US" dirty="0" smtClean="0"/>
              <a:t> interaction.</a:t>
            </a:r>
          </a:p>
          <a:p>
            <a:pPr marL="1027113" lvl="1" indent="-115888"/>
            <a:r>
              <a:rPr lang="en-US" dirty="0" smtClean="0"/>
              <a:t>…for </a:t>
            </a:r>
            <a:r>
              <a:rPr lang="en-US" dirty="0" err="1" smtClean="0"/>
              <a:t>mS</a:t>
            </a:r>
            <a:r>
              <a:rPr lang="en-US" dirty="0" smtClean="0"/>
              <a:t> to </a:t>
            </a:r>
            <a:r>
              <a:rPr lang="en-US" dirty="0" err="1" smtClean="0"/>
              <a:t>mS</a:t>
            </a:r>
            <a:r>
              <a:rPr lang="en-US" dirty="0" smtClean="0"/>
              <a:t> interaction, refer to the DDD context mapping design patterns for information.</a:t>
            </a:r>
          </a:p>
          <a:p>
            <a:pPr marL="1027113" lvl="1" indent="-115888"/>
            <a:r>
              <a:rPr lang="en-US" dirty="0" smtClean="0"/>
              <a:t>…local cache </a:t>
            </a:r>
            <a:r>
              <a:rPr lang="en-US" dirty="0" err="1" smtClean="0"/>
              <a:t>microServices</a:t>
            </a:r>
            <a:r>
              <a:rPr lang="en-US" dirty="0" smtClean="0"/>
              <a:t> can be used if desired.</a:t>
            </a:r>
          </a:p>
          <a:p>
            <a:pPr lvl="2"/>
            <a:endParaRPr lang="en-US" dirty="0"/>
          </a:p>
        </p:txBody>
      </p:sp>
      <p:sp>
        <p:nvSpPr>
          <p:cNvPr id="6" name="Hexagon 5"/>
          <p:cNvSpPr/>
          <p:nvPr/>
        </p:nvSpPr>
        <p:spPr>
          <a:xfrm>
            <a:off x="916995" y="3069375"/>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7" name="Hexagon 6"/>
          <p:cNvSpPr/>
          <p:nvPr/>
        </p:nvSpPr>
        <p:spPr>
          <a:xfrm>
            <a:off x="1374195" y="3069376"/>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8" name="TextBox 7"/>
          <p:cNvSpPr txBox="1"/>
          <p:nvPr/>
        </p:nvSpPr>
        <p:spPr>
          <a:xfrm rot="16200000">
            <a:off x="990904" y="4328481"/>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10" name="Hexagon 9"/>
          <p:cNvSpPr/>
          <p:nvPr/>
        </p:nvSpPr>
        <p:spPr>
          <a:xfrm>
            <a:off x="7835075" y="3069374"/>
            <a:ext cx="3465095" cy="2795213"/>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11" name="Hexagon 10"/>
          <p:cNvSpPr/>
          <p:nvPr/>
        </p:nvSpPr>
        <p:spPr>
          <a:xfrm>
            <a:off x="8292275" y="3069375"/>
            <a:ext cx="3007895" cy="2795213"/>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12" name="TextBox 11"/>
          <p:cNvSpPr txBox="1"/>
          <p:nvPr/>
        </p:nvSpPr>
        <p:spPr>
          <a:xfrm rot="16200000">
            <a:off x="7908984" y="4328480"/>
            <a:ext cx="309380" cy="276999"/>
          </a:xfrm>
          <a:prstGeom prst="rect">
            <a:avLst/>
          </a:prstGeom>
          <a:noFill/>
          <a:ln>
            <a:noFill/>
          </a:ln>
        </p:spPr>
        <p:txBody>
          <a:bodyPr wrap="none" lIns="0" tIns="0" rIns="0" bIns="0" rtlCol="0">
            <a:spAutoFit/>
          </a:bodyPr>
          <a:lstStyle/>
          <a:p>
            <a:r>
              <a:rPr lang="en-US" dirty="0" smtClean="0">
                <a:solidFill>
                  <a:srgbClr val="009FDB"/>
                </a:solidFill>
              </a:rPr>
              <a:t>API</a:t>
            </a:r>
          </a:p>
        </p:txBody>
      </p:sp>
      <p:sp>
        <p:nvSpPr>
          <p:cNvPr id="14" name="Hexagon 13"/>
          <p:cNvSpPr/>
          <p:nvPr/>
        </p:nvSpPr>
        <p:spPr>
          <a:xfrm>
            <a:off x="5353753" y="3890635"/>
            <a:ext cx="1523917" cy="1155969"/>
          </a:xfrm>
          <a:prstGeom prst="hexagon">
            <a:avLst/>
          </a:prstGeom>
          <a:ln/>
        </p:spPr>
        <p:style>
          <a:lnRef idx="2">
            <a:schemeClr val="dk1"/>
          </a:lnRef>
          <a:fillRef idx="1">
            <a:schemeClr val="lt1"/>
          </a:fillRef>
          <a:effectRef idx="0">
            <a:schemeClr val="dk1"/>
          </a:effectRef>
          <a:fontRef idx="minor">
            <a:schemeClr val="dk1"/>
          </a:fontRef>
        </p:style>
        <p:txBody>
          <a:bodyPr vert="vert270" lIns="0" tIns="0" rIns="0" bIns="0" rtlCol="0" anchor="t"/>
          <a:lstStyle/>
          <a:p>
            <a:pPr algn="r"/>
            <a:endParaRPr lang="en-US" dirty="0"/>
          </a:p>
        </p:txBody>
      </p:sp>
      <p:sp>
        <p:nvSpPr>
          <p:cNvPr id="15" name="Hexagon 14"/>
          <p:cNvSpPr/>
          <p:nvPr/>
        </p:nvSpPr>
        <p:spPr>
          <a:xfrm>
            <a:off x="5633746" y="3884013"/>
            <a:ext cx="1243924" cy="1155969"/>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dirty="0" err="1" smtClean="0"/>
              <a:t>mS</a:t>
            </a:r>
            <a:endParaRPr lang="en-US" dirty="0"/>
          </a:p>
        </p:txBody>
      </p:sp>
      <p:sp>
        <p:nvSpPr>
          <p:cNvPr id="16" name="TextBox 15"/>
          <p:cNvSpPr txBox="1"/>
          <p:nvPr/>
        </p:nvSpPr>
        <p:spPr>
          <a:xfrm rot="16200000">
            <a:off x="5320878" y="4278994"/>
            <a:ext cx="419921" cy="215444"/>
          </a:xfrm>
          <a:prstGeom prst="rect">
            <a:avLst/>
          </a:prstGeom>
          <a:noFill/>
          <a:ln>
            <a:noFill/>
          </a:ln>
        </p:spPr>
        <p:txBody>
          <a:bodyPr wrap="square" lIns="0" tIns="0" rIns="0" bIns="0" rtlCol="0">
            <a:spAutoFit/>
          </a:bodyPr>
          <a:lstStyle/>
          <a:p>
            <a:r>
              <a:rPr lang="en-US" sz="1400" dirty="0" smtClean="0">
                <a:solidFill>
                  <a:srgbClr val="009FDB"/>
                </a:solidFill>
              </a:rPr>
              <a:t>API</a:t>
            </a:r>
          </a:p>
        </p:txBody>
      </p:sp>
      <p:cxnSp>
        <p:nvCxnSpPr>
          <p:cNvPr id="22" name="Straight Arrow Connector 21"/>
          <p:cNvCxnSpPr>
            <a:stCxn id="7" idx="0"/>
            <a:endCxn id="14" idx="3"/>
          </p:cNvCxnSpPr>
          <p:nvPr/>
        </p:nvCxnSpPr>
        <p:spPr>
          <a:xfrm>
            <a:off x="4382090" y="4466983"/>
            <a:ext cx="971663" cy="1637"/>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0"/>
            <a:endCxn id="10" idx="3"/>
          </p:cNvCxnSpPr>
          <p:nvPr/>
        </p:nvCxnSpPr>
        <p:spPr>
          <a:xfrm>
            <a:off x="6877670" y="4461998"/>
            <a:ext cx="957405" cy="4983"/>
          </a:xfrm>
          <a:prstGeom prst="straightConnector1">
            <a:avLst/>
          </a:prstGeom>
          <a:ln w="28575" cmpd="sng">
            <a:solidFill>
              <a:schemeClr val="tx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6" name="Oval 25" title="Section circle"/>
          <p:cNvSpPr/>
          <p:nvPr/>
        </p:nvSpPr>
        <p:spPr>
          <a:xfrm>
            <a:off x="1099159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87650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76141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64631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53122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41613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Oval 43"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5" name="Oval 44"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6" name="Oval 45" title="Section circle"/>
          <p:cNvSpPr/>
          <p:nvPr/>
        </p:nvSpPr>
        <p:spPr>
          <a:xfrm>
            <a:off x="1156706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7" name="Oval 46" title="Section circle"/>
          <p:cNvSpPr/>
          <p:nvPr/>
        </p:nvSpPr>
        <p:spPr>
          <a:xfrm>
            <a:off x="1145197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8" name="Oval 47" title="Section circle"/>
          <p:cNvSpPr/>
          <p:nvPr/>
        </p:nvSpPr>
        <p:spPr>
          <a:xfrm>
            <a:off x="1133688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9" name="Oval 48" title="Section circle"/>
          <p:cNvSpPr/>
          <p:nvPr/>
        </p:nvSpPr>
        <p:spPr>
          <a:xfrm>
            <a:off x="1122178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50" name="Oval 49" title="Section circle"/>
          <p:cNvSpPr/>
          <p:nvPr/>
        </p:nvSpPr>
        <p:spPr>
          <a:xfrm>
            <a:off x="1110669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Rectangle 3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44210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21</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98261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85776941"/>
              </p:ext>
            </p:extLst>
          </p:nvPr>
        </p:nvGraphicFramePr>
        <p:xfrm>
          <a:off x="488897" y="2384425"/>
          <a:ext cx="11211106" cy="2123440"/>
        </p:xfrm>
        <a:graphic>
          <a:graphicData uri="http://schemas.openxmlformats.org/drawingml/2006/table">
            <a:tbl>
              <a:tblPr firstRow="1" bandRow="1">
                <a:tableStyleId>{5940675A-B579-460E-94D1-54222C63F5DA}</a:tableStyleId>
              </a:tblPr>
              <a:tblGrid>
                <a:gridCol w="9693489"/>
                <a:gridCol w="1517617"/>
              </a:tblGrid>
              <a:tr h="370840">
                <a:tc>
                  <a:txBody>
                    <a:bodyPr/>
                    <a:lstStyle/>
                    <a:p>
                      <a:r>
                        <a:rPr lang="en-US" dirty="0" smtClean="0"/>
                        <a:t>Domain-Driven Design is not important, and if used, it</a:t>
                      </a:r>
                      <a:r>
                        <a:rPr lang="en-US" baseline="0" dirty="0" smtClean="0"/>
                        <a:t> can be discarded after the </a:t>
                      </a:r>
                      <a:r>
                        <a:rPr lang="en-US" baseline="0" dirty="0" err="1" smtClean="0"/>
                        <a:t>mS</a:t>
                      </a:r>
                      <a:r>
                        <a:rPr lang="en-US" baseline="0" dirty="0" smtClean="0"/>
                        <a:t> is implemented.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 can use any existing </a:t>
                      </a:r>
                      <a:r>
                        <a:rPr lang="en-US" dirty="0" smtClean="0"/>
                        <a:t>microService that </a:t>
                      </a:r>
                      <a:r>
                        <a:rPr lang="en-US" dirty="0" smtClean="0"/>
                        <a:t>performs the operation you need.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Robust applications are applications that can handle errors and recover gracefully without failing.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Stable applications fail when there is an outage.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MicroService </a:t>
                      </a:r>
                      <a:r>
                        <a:rPr lang="en-US" dirty="0" smtClean="0"/>
                        <a:t>patterns are cookbooks for how to develop a </a:t>
                      </a:r>
                      <a:r>
                        <a:rPr lang="en-US" dirty="0" err="1" smtClean="0"/>
                        <a:t>mS</a:t>
                      </a:r>
                      <a:r>
                        <a:rPr lang="en-US" dirty="0" smtClean="0"/>
                        <a:t> and can be used as boilerplate implementations.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743394" y="1678117"/>
            <a:ext cx="3451714"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2400" b="1" dirty="0">
              <a:solidFill>
                <a:srgbClr val="959595"/>
              </a:solidFill>
            </a:endParaRPr>
          </a:p>
        </p:txBody>
      </p:sp>
      <p:sp>
        <p:nvSpPr>
          <p:cNvPr id="5" name="TextBox 4"/>
          <p:cNvSpPr txBox="1"/>
          <p:nvPr/>
        </p:nvSpPr>
        <p:spPr>
          <a:xfrm rot="20708730">
            <a:off x="9871715" y="77786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468209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Designing the Application</a:t>
            </a:r>
          </a:p>
          <a:p>
            <a:r>
              <a:rPr lang="en-US" sz="3200" b="1" i="1" u="sng" dirty="0"/>
              <a:t>Determining Available </a:t>
            </a:r>
            <a:r>
              <a:rPr lang="en-US" sz="3200" b="1" i="1" u="sng" dirty="0" smtClean="0"/>
              <a:t>MicroServices</a:t>
            </a:r>
            <a:endParaRPr lang="en-US" sz="3200" b="1" i="1" u="sng" dirty="0"/>
          </a:p>
          <a:p>
            <a:r>
              <a:rPr lang="en-US" dirty="0" smtClean="0">
                <a:solidFill>
                  <a:srgbClr val="959595"/>
                </a:solidFill>
              </a:rPr>
              <a:t>Using </a:t>
            </a:r>
            <a:r>
              <a:rPr lang="en-US" dirty="0">
                <a:solidFill>
                  <a:srgbClr val="959595"/>
                </a:solidFill>
              </a:rPr>
              <a:t>the API Documentation</a:t>
            </a:r>
          </a:p>
          <a:p>
            <a:r>
              <a:rPr lang="en-US" dirty="0">
                <a:solidFill>
                  <a:srgbClr val="959595"/>
                </a:solidFill>
              </a:rPr>
              <a:t>Accessing a </a:t>
            </a:r>
            <a:r>
              <a:rPr lang="en-US" dirty="0" smtClean="0">
                <a:solidFill>
                  <a:srgbClr val="959595"/>
                </a:solidFill>
              </a:rPr>
              <a:t>MicroService</a:t>
            </a:r>
            <a:endParaRPr lang="en-US" dirty="0" smtClean="0">
              <a:solidFill>
                <a:srgbClr val="959595"/>
              </a:solidFill>
            </a:endParaRPr>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230396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24</a:t>
            </a:fld>
            <a:r>
              <a:rPr lang="en-US" smtClean="0"/>
              <a:t> </a:t>
            </a:r>
            <a:endParaRPr lang="en-US" dirty="0"/>
          </a:p>
        </p:txBody>
      </p:sp>
      <p:sp>
        <p:nvSpPr>
          <p:cNvPr id="3" name="Text Placeholder 2"/>
          <p:cNvSpPr>
            <a:spLocks noGrp="1"/>
          </p:cNvSpPr>
          <p:nvPr>
            <p:ph type="body" sz="quarter" idx="13"/>
          </p:nvPr>
        </p:nvSpPr>
        <p:spPr>
          <a:xfrm>
            <a:off x="489918" y="1048385"/>
            <a:ext cx="11211106" cy="4811713"/>
          </a:xfrm>
        </p:spPr>
        <p:txBody>
          <a:bodyPr/>
          <a:lstStyle/>
          <a:p>
            <a:r>
              <a:rPr lang="en-US" dirty="0" smtClean="0"/>
              <a:t>Search the microService catalog to find existing </a:t>
            </a:r>
            <a:r>
              <a:rPr lang="en-US" dirty="0" smtClean="0"/>
              <a:t>services</a:t>
            </a:r>
            <a:endParaRPr lang="en-US" dirty="0" smtClean="0"/>
          </a:p>
          <a:p>
            <a:pPr lvl="1"/>
            <a:r>
              <a:rPr lang="en-US" dirty="0" smtClean="0"/>
              <a:t>Use existing services WHEN they are…</a:t>
            </a:r>
          </a:p>
          <a:p>
            <a:pPr marL="1027113" lvl="3" indent="-112713">
              <a:buNone/>
            </a:pPr>
            <a:r>
              <a:rPr lang="en-US" dirty="0" smtClean="0"/>
              <a:t>…in the same domain.</a:t>
            </a:r>
          </a:p>
          <a:p>
            <a:pPr marL="1027113" lvl="3" indent="-112713">
              <a:buNone/>
            </a:pPr>
            <a:r>
              <a:rPr lang="en-US" dirty="0" smtClean="0"/>
              <a:t>…conformant to the domain context.</a:t>
            </a:r>
          </a:p>
          <a:p>
            <a:pPr marL="1027113" lvl="3" indent="-112713">
              <a:buNone/>
            </a:pPr>
            <a:r>
              <a:rPr lang="en-US" dirty="0" smtClean="0"/>
              <a:t>…provide the services needed, or can be extended to provide the needed services WITHOUT violation of the single use principle.</a:t>
            </a:r>
          </a:p>
          <a:p>
            <a:pPr marL="225425" lvl="3" indent="0">
              <a:buNone/>
            </a:pPr>
            <a:endParaRPr lang="en-US" dirty="0"/>
          </a:p>
          <a:p>
            <a:pPr indent="-231775"/>
            <a:r>
              <a:rPr lang="en-US" dirty="0" smtClean="0"/>
              <a:t>Use the microService API definitions to check </a:t>
            </a:r>
            <a:r>
              <a:rPr lang="en-US" dirty="0" smtClean="0"/>
              <a:t>capabilities</a:t>
            </a:r>
            <a:endParaRPr lang="en-US" dirty="0" smtClean="0"/>
          </a:p>
          <a:p>
            <a:pPr lvl="2" indent="-231775"/>
            <a:r>
              <a:rPr lang="en-US" dirty="0" smtClean="0"/>
              <a:t>Access the generated documentation about the </a:t>
            </a:r>
            <a:r>
              <a:rPr lang="en-US" dirty="0" err="1" smtClean="0"/>
              <a:t>microService</a:t>
            </a:r>
            <a:r>
              <a:rPr lang="en-US" dirty="0" smtClean="0"/>
              <a:t> API.</a:t>
            </a:r>
          </a:p>
          <a:p>
            <a:pPr lvl="2" indent="-231775"/>
            <a:r>
              <a:rPr lang="en-US" dirty="0" smtClean="0"/>
              <a:t>Check the data model to make sure it meets your needs.</a:t>
            </a:r>
          </a:p>
          <a:p>
            <a:pPr lvl="1" indent="-231775"/>
            <a:endParaRPr lang="en-US" dirty="0"/>
          </a:p>
          <a:p>
            <a:pPr indent="-231775"/>
            <a:r>
              <a:rPr lang="en-US" dirty="0" smtClean="0"/>
              <a:t>Access microService </a:t>
            </a:r>
            <a:r>
              <a:rPr lang="en-US" i="1" dirty="0" err="1" smtClean="0"/>
              <a:t>javadoc</a:t>
            </a:r>
            <a:r>
              <a:rPr lang="en-US" dirty="0" smtClean="0"/>
              <a:t> (or equivalent</a:t>
            </a:r>
            <a:r>
              <a:rPr lang="en-US" dirty="0" smtClean="0"/>
              <a:t>)</a:t>
            </a:r>
            <a:endParaRPr lang="en-US" dirty="0" smtClean="0"/>
          </a:p>
          <a:p>
            <a:pPr lvl="2" indent="-231775"/>
            <a:r>
              <a:rPr lang="en-US" dirty="0" smtClean="0"/>
              <a:t>There will be </a:t>
            </a:r>
            <a:r>
              <a:rPr lang="en-US" dirty="0" err="1" smtClean="0"/>
              <a:t>javadoc</a:t>
            </a:r>
            <a:r>
              <a:rPr lang="en-US" dirty="0" smtClean="0"/>
              <a:t> associated with the </a:t>
            </a:r>
            <a:r>
              <a:rPr lang="en-US" dirty="0" err="1" smtClean="0"/>
              <a:t>microService</a:t>
            </a:r>
            <a:r>
              <a:rPr lang="en-US" dirty="0" smtClean="0"/>
              <a:t>.</a:t>
            </a:r>
          </a:p>
          <a:p>
            <a:pPr lvl="2" indent="-231775"/>
            <a:r>
              <a:rPr lang="en-US" dirty="0" smtClean="0"/>
              <a:t>The </a:t>
            </a:r>
            <a:r>
              <a:rPr lang="en-US" dirty="0" err="1" smtClean="0"/>
              <a:t>javaDoc</a:t>
            </a:r>
            <a:r>
              <a:rPr lang="en-US" dirty="0" smtClean="0"/>
              <a:t> (or equivalent) can provide more insight into behaviors.</a:t>
            </a:r>
          </a:p>
        </p:txBody>
      </p:sp>
      <p:sp>
        <p:nvSpPr>
          <p:cNvPr id="4" name="Title 3"/>
          <p:cNvSpPr>
            <a:spLocks noGrp="1"/>
          </p:cNvSpPr>
          <p:nvPr>
            <p:ph type="title"/>
          </p:nvPr>
        </p:nvSpPr>
        <p:spPr/>
        <p:txBody>
          <a:bodyPr/>
          <a:lstStyle/>
          <a:p>
            <a:r>
              <a:rPr lang="en-US" dirty="0" smtClean="0"/>
              <a:t>Using the Catalog</a:t>
            </a:r>
            <a:endParaRPr lang="en-US" dirty="0"/>
          </a:p>
        </p:txBody>
      </p:sp>
      <p:sp>
        <p:nvSpPr>
          <p:cNvPr id="9" name="Oval 8"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162260"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2842" y="746322"/>
            <a:ext cx="2614147" cy="1356932"/>
          </a:xfrm>
          <a:prstGeom prst="rect">
            <a:avLst/>
          </a:prstGeom>
        </p:spPr>
      </p:pic>
      <p:sp>
        <p:nvSpPr>
          <p:cNvPr id="15" name="Rectangle 14"/>
          <p:cNvSpPr/>
          <p:nvPr/>
        </p:nvSpPr>
        <p:spPr>
          <a:xfrm>
            <a:off x="8147177" y="6151621"/>
            <a:ext cx="3230116"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MicroServices</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19478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duotone>
              <a:schemeClr val="accent1">
                <a:shade val="45000"/>
                <a:satMod val="135000"/>
              </a:schemeClr>
              <a:prstClr val="white"/>
            </a:duotone>
            <a:lum bright="20000" contrast="-20000"/>
            <a:extLst>
              <a:ext uri="{28A0092B-C50C-407E-A947-70E740481C1C}">
                <a14:useLocalDpi xmlns:a14="http://schemas.microsoft.com/office/drawing/2010/main" val="0"/>
              </a:ext>
            </a:extLst>
          </a:blip>
          <a:stretch>
            <a:fillRect/>
          </a:stretch>
        </p:blipFill>
        <p:spPr>
          <a:xfrm flipH="1">
            <a:off x="8863559" y="1455789"/>
            <a:ext cx="2836444" cy="2837841"/>
          </a:xfrm>
          <a:prstGeom prst="rect">
            <a:avLst/>
          </a:prstGeom>
        </p:spPr>
      </p:pic>
      <p:sp>
        <p:nvSpPr>
          <p:cNvPr id="2" name="Slide Number Placeholder 1"/>
          <p:cNvSpPr>
            <a:spLocks noGrp="1"/>
          </p:cNvSpPr>
          <p:nvPr>
            <p:ph type="sldNum" sz="quarter" idx="11"/>
          </p:nvPr>
        </p:nvSpPr>
        <p:spPr/>
        <p:txBody>
          <a:bodyPr/>
          <a:lstStyle/>
          <a:p>
            <a:fld id="{12CB907E-C602-C34B-93F7-CA9E40714286}" type="slidenum">
              <a:rPr lang="en-US" smtClean="0"/>
              <a:pPr/>
              <a:t>25</a:t>
            </a:fld>
            <a:r>
              <a:rPr lang="en-US" smtClean="0"/>
              <a:t> </a:t>
            </a:r>
            <a:endParaRPr lang="en-US" dirty="0"/>
          </a:p>
        </p:txBody>
      </p:sp>
      <p:sp>
        <p:nvSpPr>
          <p:cNvPr id="3" name="Text Placeholder 2"/>
          <p:cNvSpPr>
            <a:spLocks noGrp="1"/>
          </p:cNvSpPr>
          <p:nvPr>
            <p:ph type="body" sz="quarter" idx="13"/>
          </p:nvPr>
        </p:nvSpPr>
        <p:spPr>
          <a:xfrm>
            <a:off x="488898" y="1139825"/>
            <a:ext cx="7829602" cy="4811713"/>
          </a:xfrm>
        </p:spPr>
        <p:txBody>
          <a:bodyPr/>
          <a:lstStyle/>
          <a:p>
            <a:pPr marL="228600" indent="-228600"/>
            <a:r>
              <a:rPr lang="en-US" dirty="0" smtClean="0"/>
              <a:t>API documentation is generated when the microService is built using CDP </a:t>
            </a:r>
            <a:r>
              <a:rPr lang="en-US" dirty="0" smtClean="0"/>
              <a:t>templates</a:t>
            </a:r>
            <a:endParaRPr lang="en-US" dirty="0" smtClean="0"/>
          </a:p>
          <a:p>
            <a:pPr lvl="2"/>
            <a:r>
              <a:rPr lang="en-US" dirty="0" smtClean="0"/>
              <a:t>The CDP templates include the generation of API documentation.</a:t>
            </a:r>
          </a:p>
          <a:p>
            <a:pPr lvl="2"/>
            <a:r>
              <a:rPr lang="en-US" dirty="0" smtClean="0"/>
              <a:t>The documentation is included in the microService and can be accessed via the web.</a:t>
            </a:r>
          </a:p>
          <a:p>
            <a:pPr lvl="2"/>
            <a:r>
              <a:rPr lang="en-US" dirty="0" smtClean="0"/>
              <a:t>API documentation is generated </a:t>
            </a:r>
            <a:r>
              <a:rPr lang="en-US" dirty="0"/>
              <a:t>using </a:t>
            </a:r>
            <a:r>
              <a:rPr lang="en-US" dirty="0" smtClean="0"/>
              <a:t>Swagger </a:t>
            </a:r>
            <a:r>
              <a:rPr lang="en-US" dirty="0"/>
              <a:t>- </a:t>
            </a:r>
            <a:r>
              <a:rPr lang="en-US" dirty="0">
                <a:hlinkClick r:id="rId4"/>
              </a:rPr>
              <a:t>http://swagger.io</a:t>
            </a:r>
            <a:r>
              <a:rPr lang="en-US" dirty="0" smtClean="0">
                <a:hlinkClick r:id="rId4"/>
              </a:rPr>
              <a:t>/</a:t>
            </a:r>
            <a:r>
              <a:rPr lang="en-US" dirty="0" smtClean="0"/>
              <a:t>.</a:t>
            </a:r>
          </a:p>
          <a:p>
            <a:pPr lvl="1"/>
            <a:endParaRPr lang="en-US" dirty="0"/>
          </a:p>
          <a:p>
            <a:r>
              <a:rPr lang="en-US" dirty="0" smtClean="0"/>
              <a:t>MicroService </a:t>
            </a:r>
            <a:r>
              <a:rPr lang="en-US" dirty="0" smtClean="0"/>
              <a:t>projects can generate additional </a:t>
            </a:r>
            <a:r>
              <a:rPr lang="en-US" dirty="0" smtClean="0"/>
              <a:t>documentation</a:t>
            </a:r>
            <a:endParaRPr lang="en-US" dirty="0" smtClean="0"/>
          </a:p>
          <a:p>
            <a:pPr lvl="2"/>
            <a:r>
              <a:rPr lang="en-US" dirty="0" smtClean="0"/>
              <a:t>The default template behavior does not include</a:t>
            </a:r>
            <a:r>
              <a:rPr lang="en-US" i="1" dirty="0" smtClean="0"/>
              <a:t> </a:t>
            </a:r>
            <a:r>
              <a:rPr lang="en-US" i="1" dirty="0" err="1" smtClean="0"/>
              <a:t>javadoc</a:t>
            </a:r>
            <a:r>
              <a:rPr lang="en-US" i="1" dirty="0" smtClean="0"/>
              <a:t> </a:t>
            </a:r>
            <a:r>
              <a:rPr lang="en-US" dirty="0" smtClean="0"/>
              <a:t>or site documentation within the </a:t>
            </a:r>
            <a:r>
              <a:rPr lang="en-US" dirty="0" err="1" smtClean="0"/>
              <a:t>microService</a:t>
            </a:r>
            <a:r>
              <a:rPr lang="en-US" dirty="0" smtClean="0"/>
              <a:t>.</a:t>
            </a:r>
          </a:p>
          <a:p>
            <a:pPr lvl="2"/>
            <a:r>
              <a:rPr lang="en-US" dirty="0" smtClean="0"/>
              <a:t>The course on developing microServices includes how to change that to include additional documentation inside the microService (recommended).</a:t>
            </a:r>
          </a:p>
          <a:p>
            <a:pPr lvl="1"/>
            <a:endParaRPr lang="en-US" dirty="0"/>
          </a:p>
          <a:p>
            <a:endParaRPr lang="en-US" dirty="0"/>
          </a:p>
        </p:txBody>
      </p:sp>
      <p:sp>
        <p:nvSpPr>
          <p:cNvPr id="4" name="Title 3"/>
          <p:cNvSpPr>
            <a:spLocks noGrp="1"/>
          </p:cNvSpPr>
          <p:nvPr>
            <p:ph type="title"/>
          </p:nvPr>
        </p:nvSpPr>
        <p:spPr/>
        <p:txBody>
          <a:bodyPr/>
          <a:lstStyle/>
          <a:p>
            <a:r>
              <a:rPr lang="en-US" dirty="0" smtClean="0"/>
              <a:t>Generated Documentation</a:t>
            </a:r>
            <a:endParaRPr lang="en-US" dirty="0"/>
          </a:p>
        </p:txBody>
      </p:sp>
      <p:sp>
        <p:nvSpPr>
          <p:cNvPr id="5" name="Oval 4"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 name="Oval 5"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277354"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162260"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Rectangle 12"/>
          <p:cNvSpPr/>
          <p:nvPr/>
        </p:nvSpPr>
        <p:spPr>
          <a:xfrm>
            <a:off x="8171063" y="6134002"/>
            <a:ext cx="3230116"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MicroServices</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1113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26</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When </a:t>
            </a:r>
            <a:r>
              <a:rPr lang="en-US" dirty="0"/>
              <a:t>a</a:t>
            </a:r>
            <a:r>
              <a:rPr lang="en-US" dirty="0" smtClean="0"/>
              <a:t> microService does not exist</a:t>
            </a:r>
            <a:endParaRPr lang="en-US" dirty="0" smtClean="0"/>
          </a:p>
          <a:p>
            <a:pPr lvl="1"/>
            <a:r>
              <a:rPr lang="en-US" dirty="0" smtClean="0"/>
              <a:t>If a </a:t>
            </a:r>
            <a:r>
              <a:rPr lang="en-US" dirty="0" err="1" smtClean="0"/>
              <a:t>microService</a:t>
            </a:r>
            <a:r>
              <a:rPr lang="en-US" dirty="0" smtClean="0"/>
              <a:t> does not exist:</a:t>
            </a:r>
          </a:p>
          <a:p>
            <a:pPr lvl="2"/>
            <a:r>
              <a:rPr lang="en-US" dirty="0" smtClean="0"/>
              <a:t>A new </a:t>
            </a:r>
            <a:r>
              <a:rPr lang="en-US" dirty="0" err="1" smtClean="0"/>
              <a:t>microService</a:t>
            </a:r>
            <a:r>
              <a:rPr lang="en-US" dirty="0" smtClean="0"/>
              <a:t> will need to developed.</a:t>
            </a:r>
          </a:p>
          <a:p>
            <a:pPr lvl="3"/>
            <a:endParaRPr lang="en-US" dirty="0" smtClean="0"/>
          </a:p>
          <a:p>
            <a:r>
              <a:rPr lang="en-US" dirty="0"/>
              <a:t>T</a:t>
            </a:r>
            <a:r>
              <a:rPr lang="en-US" dirty="0" smtClean="0"/>
              <a:t>he process for creating a new </a:t>
            </a:r>
            <a:r>
              <a:rPr lang="en-US" dirty="0" smtClean="0"/>
              <a:t>microService</a:t>
            </a:r>
          </a:p>
          <a:p>
            <a:pPr lvl="1"/>
            <a:r>
              <a:rPr lang="en-US" dirty="0" smtClean="0"/>
              <a:t>The process is as follows:</a:t>
            </a:r>
            <a:endParaRPr lang="en-US" dirty="0" smtClean="0"/>
          </a:p>
          <a:p>
            <a:pPr lvl="4">
              <a:spcAft>
                <a:spcPts val="0"/>
              </a:spcAft>
            </a:pPr>
            <a:r>
              <a:rPr lang="en-US" dirty="0" smtClean="0"/>
              <a:t>Add the definition of the service to the </a:t>
            </a:r>
            <a:r>
              <a:rPr lang="en-US" dirty="0" err="1" smtClean="0"/>
              <a:t>microServices</a:t>
            </a:r>
            <a:r>
              <a:rPr lang="en-US" dirty="0" smtClean="0"/>
              <a:t> catalog.</a:t>
            </a:r>
          </a:p>
          <a:p>
            <a:pPr lvl="4">
              <a:spcAft>
                <a:spcPts val="0"/>
              </a:spcAft>
            </a:pPr>
            <a:r>
              <a:rPr lang="en-US" dirty="0" smtClean="0"/>
              <a:t>Generate the microService using a suitable template.</a:t>
            </a:r>
          </a:p>
          <a:p>
            <a:pPr lvl="4">
              <a:spcAft>
                <a:spcPts val="0"/>
              </a:spcAft>
            </a:pPr>
            <a:r>
              <a:rPr lang="en-US" dirty="0" smtClean="0"/>
              <a:t>Design and develop the API for the </a:t>
            </a:r>
            <a:r>
              <a:rPr lang="en-US" dirty="0" err="1" smtClean="0"/>
              <a:t>microService</a:t>
            </a:r>
            <a:r>
              <a:rPr lang="en-US" dirty="0" smtClean="0"/>
              <a:t>.</a:t>
            </a:r>
          </a:p>
          <a:p>
            <a:pPr lvl="4">
              <a:spcAft>
                <a:spcPts val="0"/>
              </a:spcAft>
            </a:pPr>
            <a:r>
              <a:rPr lang="en-US" dirty="0" smtClean="0"/>
              <a:t>Document the API using the annotations and techniques appropriate for the implementation.</a:t>
            </a:r>
          </a:p>
          <a:p>
            <a:pPr lvl="4">
              <a:spcAft>
                <a:spcPts val="0"/>
              </a:spcAft>
            </a:pPr>
            <a:r>
              <a:rPr lang="en-US" dirty="0" smtClean="0"/>
              <a:t>Provide the implementation of the </a:t>
            </a:r>
            <a:r>
              <a:rPr lang="en-US" dirty="0" err="1" smtClean="0"/>
              <a:t>microService</a:t>
            </a:r>
            <a:r>
              <a:rPr lang="en-US" dirty="0" smtClean="0"/>
              <a:t>.</a:t>
            </a:r>
          </a:p>
          <a:p>
            <a:pPr lvl="4">
              <a:spcAft>
                <a:spcPts val="0"/>
              </a:spcAft>
            </a:pPr>
            <a:r>
              <a:rPr lang="en-US" dirty="0" smtClean="0"/>
              <a:t>Deploy the </a:t>
            </a:r>
            <a:r>
              <a:rPr lang="en-US" dirty="0" err="1" smtClean="0"/>
              <a:t>microService</a:t>
            </a:r>
            <a:r>
              <a:rPr lang="en-US" dirty="0" smtClean="0"/>
              <a:t>.</a:t>
            </a:r>
          </a:p>
          <a:p>
            <a:pPr lvl="2"/>
            <a:endParaRPr lang="en-US" dirty="0" smtClean="0"/>
          </a:p>
          <a:p>
            <a:r>
              <a:rPr lang="en-US" dirty="0" smtClean="0"/>
              <a:t>Governance</a:t>
            </a:r>
            <a:endParaRPr lang="en-US" dirty="0"/>
          </a:p>
          <a:p>
            <a:pPr lvl="1"/>
            <a:r>
              <a:rPr lang="en-US" dirty="0" smtClean="0"/>
              <a:t>The </a:t>
            </a:r>
            <a:r>
              <a:rPr lang="en-US" dirty="0" err="1" smtClean="0"/>
              <a:t>microService</a:t>
            </a:r>
            <a:r>
              <a:rPr lang="en-US" dirty="0" smtClean="0"/>
              <a:t> Governance must be followed.</a:t>
            </a:r>
          </a:p>
          <a:p>
            <a:pPr lvl="2"/>
            <a:r>
              <a:rPr lang="en-US" dirty="0" smtClean="0"/>
              <a:t>Follow all standard practices for the vetting of the proposed </a:t>
            </a:r>
            <a:r>
              <a:rPr lang="en-US" dirty="0" smtClean="0"/>
              <a:t>microService.</a:t>
            </a:r>
            <a:endParaRPr lang="en-US" dirty="0"/>
          </a:p>
        </p:txBody>
      </p:sp>
      <p:sp>
        <p:nvSpPr>
          <p:cNvPr id="4" name="Title 3"/>
          <p:cNvSpPr>
            <a:spLocks noGrp="1"/>
          </p:cNvSpPr>
          <p:nvPr>
            <p:ph type="title"/>
          </p:nvPr>
        </p:nvSpPr>
        <p:spPr/>
        <p:txBody>
          <a:bodyPr/>
          <a:lstStyle/>
          <a:p>
            <a:r>
              <a:rPr lang="en-US" dirty="0" smtClean="0"/>
              <a:t>The MicroServices Catalog</a:t>
            </a:r>
            <a:endParaRPr lang="en-US" dirty="0"/>
          </a:p>
        </p:txBody>
      </p:sp>
      <p:sp>
        <p:nvSpPr>
          <p:cNvPr id="5" name="Oval 4"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 name="Oval 5"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392448"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277354"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162260"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11" name="Picture 10"/>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95945" y="4979988"/>
            <a:ext cx="1530360" cy="971550"/>
          </a:xfrm>
          <a:prstGeom prst="rect">
            <a:avLst/>
          </a:prstGeom>
        </p:spPr>
      </p:pic>
      <p:sp>
        <p:nvSpPr>
          <p:cNvPr id="12" name="Rectangle 11"/>
          <p:cNvSpPr/>
          <p:nvPr/>
        </p:nvSpPr>
        <p:spPr>
          <a:xfrm>
            <a:off x="8171063" y="6134002"/>
            <a:ext cx="3230116"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MicroServices</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01091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27</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When a microService exists, but is insufficient </a:t>
            </a:r>
            <a:endParaRPr lang="en-US" dirty="0" smtClean="0"/>
          </a:p>
          <a:p>
            <a:pPr lvl="1"/>
            <a:r>
              <a:rPr lang="en-US" dirty="0" smtClean="0"/>
              <a:t>If a service does exist, but it is not a good candidate.</a:t>
            </a:r>
          </a:p>
          <a:p>
            <a:pPr lvl="2"/>
            <a:r>
              <a:rPr lang="en-US" dirty="0" smtClean="0"/>
              <a:t>If any of these conditions is false, then</a:t>
            </a:r>
            <a:r>
              <a:rPr lang="en-US" dirty="0"/>
              <a:t>, </a:t>
            </a:r>
            <a:r>
              <a:rPr lang="en-US" b="1" i="1" dirty="0"/>
              <a:t>a new </a:t>
            </a:r>
            <a:r>
              <a:rPr lang="en-US" b="1" i="1" dirty="0" err="1"/>
              <a:t>microService</a:t>
            </a:r>
            <a:r>
              <a:rPr lang="en-US" b="1" i="1" dirty="0"/>
              <a:t> is </a:t>
            </a:r>
            <a:r>
              <a:rPr lang="en-US" b="1" i="1" dirty="0" smtClean="0"/>
              <a:t>needed</a:t>
            </a:r>
            <a:r>
              <a:rPr lang="en-US" dirty="0" smtClean="0"/>
              <a:t>.</a:t>
            </a:r>
          </a:p>
          <a:p>
            <a:pPr lvl="3">
              <a:spcAft>
                <a:spcPts val="0"/>
              </a:spcAft>
            </a:pPr>
            <a:r>
              <a:rPr lang="en-US" dirty="0" smtClean="0"/>
              <a:t>The service is in the same domain, or is compatible, with the application’s domain.</a:t>
            </a:r>
          </a:p>
          <a:p>
            <a:pPr lvl="3">
              <a:spcAft>
                <a:spcPts val="0"/>
              </a:spcAft>
            </a:pPr>
            <a:r>
              <a:rPr lang="en-US" dirty="0" smtClean="0"/>
              <a:t>The proposed capability is within the bounded context of the </a:t>
            </a:r>
            <a:r>
              <a:rPr lang="en-US" dirty="0" err="1" smtClean="0"/>
              <a:t>microService</a:t>
            </a:r>
            <a:r>
              <a:rPr lang="en-US" dirty="0" smtClean="0"/>
              <a:t>.</a:t>
            </a:r>
          </a:p>
          <a:p>
            <a:pPr lvl="3">
              <a:spcAft>
                <a:spcPts val="0"/>
              </a:spcAft>
            </a:pPr>
            <a:r>
              <a:rPr lang="en-US" dirty="0" smtClean="0"/>
              <a:t>The proposed capability is consistent with the domain model of the </a:t>
            </a:r>
            <a:r>
              <a:rPr lang="en-US" dirty="0" err="1" smtClean="0"/>
              <a:t>microService</a:t>
            </a:r>
            <a:r>
              <a:rPr lang="en-US" dirty="0" smtClean="0"/>
              <a:t>.</a:t>
            </a:r>
          </a:p>
          <a:p>
            <a:pPr lvl="2"/>
            <a:endParaRPr lang="en-US" dirty="0" smtClean="0"/>
          </a:p>
          <a:p>
            <a:pPr lvl="1"/>
            <a:endParaRPr lang="en-US" dirty="0" smtClean="0"/>
          </a:p>
          <a:p>
            <a:pPr lvl="2"/>
            <a:endParaRPr lang="en-US" dirty="0" smtClean="0"/>
          </a:p>
        </p:txBody>
      </p:sp>
      <p:sp>
        <p:nvSpPr>
          <p:cNvPr id="4" name="Title 3"/>
          <p:cNvSpPr>
            <a:spLocks noGrp="1"/>
          </p:cNvSpPr>
          <p:nvPr>
            <p:ph type="title"/>
          </p:nvPr>
        </p:nvSpPr>
        <p:spPr/>
        <p:txBody>
          <a:bodyPr/>
          <a:lstStyle/>
          <a:p>
            <a:r>
              <a:rPr lang="en-US" dirty="0" smtClean="0"/>
              <a:t>The MicroServices Catalog</a:t>
            </a:r>
            <a:endParaRPr lang="en-US" dirty="0"/>
          </a:p>
        </p:txBody>
      </p:sp>
      <p:sp>
        <p:nvSpPr>
          <p:cNvPr id="5" name="Oval 4"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 name="Oval 5" title="Section circle"/>
          <p:cNvSpPr/>
          <p:nvPr/>
        </p:nvSpPr>
        <p:spPr>
          <a:xfrm>
            <a:off x="11507542"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392448"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277354"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162260"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11" name="Picture 10"/>
          <p:cNvPicPr>
            <a:picLocks noChangeAspect="1"/>
          </p:cNvPicPr>
          <p:nvPr/>
        </p:nvPicPr>
        <p:blipFill>
          <a:blip r:embed="rId3">
            <a:duotone>
              <a:schemeClr val="accent1">
                <a:shade val="45000"/>
                <a:satMod val="135000"/>
              </a:schemeClr>
              <a:prstClr val="white"/>
            </a:duotone>
            <a:lum bright="20000"/>
            <a:extLst>
              <a:ext uri="{28A0092B-C50C-407E-A947-70E740481C1C}">
                <a14:useLocalDpi xmlns:a14="http://schemas.microsoft.com/office/drawing/2010/main" val="0"/>
              </a:ext>
            </a:extLst>
          </a:blip>
          <a:stretch>
            <a:fillRect/>
          </a:stretch>
        </p:blipFill>
        <p:spPr>
          <a:xfrm>
            <a:off x="325763" y="3086490"/>
            <a:ext cx="1965179" cy="1923053"/>
          </a:xfrm>
          <a:prstGeom prst="rect">
            <a:avLst/>
          </a:prstGeom>
        </p:spPr>
      </p:pic>
      <p:sp>
        <p:nvSpPr>
          <p:cNvPr id="12" name="Text Placeholder 2"/>
          <p:cNvSpPr txBox="1">
            <a:spLocks/>
          </p:cNvSpPr>
          <p:nvPr/>
        </p:nvSpPr>
        <p:spPr>
          <a:xfrm>
            <a:off x="3822701" y="4248763"/>
            <a:ext cx="6202028" cy="1898408"/>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smtClean="0"/>
              <a:t>MicroServices </a:t>
            </a:r>
            <a:r>
              <a:rPr lang="en-US" sz="2600" dirty="0" smtClean="0"/>
              <a:t>KEY CONCEPTS</a:t>
            </a:r>
          </a:p>
          <a:p>
            <a:pPr lvl="5"/>
            <a:r>
              <a:rPr lang="en-US" sz="1600" b="1" dirty="0" smtClean="0"/>
              <a:t>Single Use</a:t>
            </a:r>
          </a:p>
          <a:p>
            <a:pPr lvl="5"/>
            <a:r>
              <a:rPr lang="en-US" sz="1600" b="1" dirty="0" smtClean="0"/>
              <a:t>Encapsulated</a:t>
            </a:r>
          </a:p>
          <a:p>
            <a:pPr lvl="5"/>
            <a:r>
              <a:rPr lang="en-US" sz="1600" b="1" dirty="0" smtClean="0"/>
              <a:t>Bounded Context</a:t>
            </a:r>
          </a:p>
          <a:p>
            <a:pPr lvl="5"/>
            <a:r>
              <a:rPr lang="en-US" sz="1600" b="1" dirty="0" smtClean="0"/>
              <a:t>Ubiquitous Language</a:t>
            </a:r>
          </a:p>
          <a:p>
            <a:pPr lvl="2"/>
            <a:endParaRPr lang="en-US" dirty="0" smtClean="0"/>
          </a:p>
        </p:txBody>
      </p:sp>
      <p:sp>
        <p:nvSpPr>
          <p:cNvPr id="13" name="Text Placeholder 2"/>
          <p:cNvSpPr txBox="1">
            <a:spLocks/>
          </p:cNvSpPr>
          <p:nvPr/>
        </p:nvSpPr>
        <p:spPr>
          <a:xfrm>
            <a:off x="2240142" y="3933446"/>
            <a:ext cx="8312920" cy="369671"/>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b="1" dirty="0">
                <a:solidFill>
                  <a:srgbClr val="C00000"/>
                </a:solidFill>
              </a:rPr>
              <a:t>DO NOT violate the key concepts of </a:t>
            </a:r>
            <a:r>
              <a:rPr lang="en-US" b="1" dirty="0" err="1">
                <a:solidFill>
                  <a:srgbClr val="C00000"/>
                </a:solidFill>
              </a:rPr>
              <a:t>microServices</a:t>
            </a:r>
            <a:r>
              <a:rPr lang="en-US" b="1" dirty="0">
                <a:solidFill>
                  <a:srgbClr val="C00000"/>
                </a:solidFill>
              </a:rPr>
              <a:t> in trying to enhance an existing </a:t>
            </a:r>
            <a:r>
              <a:rPr lang="en-US" b="1" dirty="0" err="1">
                <a:solidFill>
                  <a:srgbClr val="C00000"/>
                </a:solidFill>
              </a:rPr>
              <a:t>microService</a:t>
            </a:r>
            <a:r>
              <a:rPr lang="en-US" b="1" dirty="0">
                <a:solidFill>
                  <a:srgbClr val="C00000"/>
                </a:solidFill>
              </a:rPr>
              <a:t>!</a:t>
            </a:r>
          </a:p>
          <a:p>
            <a:pPr lvl="2"/>
            <a:endParaRPr lang="en-US" dirty="0" smtClean="0"/>
          </a:p>
        </p:txBody>
      </p:sp>
      <p:sp>
        <p:nvSpPr>
          <p:cNvPr id="14" name="Rectangle 13"/>
          <p:cNvSpPr/>
          <p:nvPr/>
        </p:nvSpPr>
        <p:spPr>
          <a:xfrm>
            <a:off x="8171063" y="6134002"/>
            <a:ext cx="3230116"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MicroServices</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70581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28</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When a microService DOES exist, but requires amplification</a:t>
            </a:r>
            <a:endParaRPr lang="en-US" dirty="0" smtClean="0"/>
          </a:p>
          <a:p>
            <a:pPr lvl="1"/>
            <a:r>
              <a:rPr lang="en-US" dirty="0" smtClean="0"/>
              <a:t>If a service does exist, but it appears to require extension, check the vital parameters.</a:t>
            </a:r>
          </a:p>
          <a:p>
            <a:pPr lvl="3"/>
            <a:endParaRPr lang="en-US" b="1" dirty="0" smtClean="0"/>
          </a:p>
          <a:p>
            <a:pPr lvl="1"/>
            <a:endParaRPr lang="en-US" b="1" dirty="0"/>
          </a:p>
          <a:p>
            <a:pPr lvl="1"/>
            <a:endParaRPr lang="en-US" b="1" dirty="0" smtClean="0"/>
          </a:p>
          <a:p>
            <a:pPr lvl="1"/>
            <a:endParaRPr lang="en-US" b="1" dirty="0"/>
          </a:p>
          <a:p>
            <a:pPr lvl="1"/>
            <a:endParaRPr lang="en-US" dirty="0"/>
          </a:p>
          <a:p>
            <a:pPr marL="0" lvl="2" indent="0">
              <a:lnSpc>
                <a:spcPct val="90000"/>
              </a:lnSpc>
              <a:spcAft>
                <a:spcPts val="600"/>
              </a:spcAft>
              <a:buClr>
                <a:schemeClr val="tx1"/>
              </a:buClr>
              <a:buNone/>
            </a:pPr>
            <a:endParaRPr lang="en-US" sz="800" dirty="0" smtClean="0">
              <a:solidFill>
                <a:schemeClr val="tx1"/>
              </a:solidFill>
            </a:endParaRPr>
          </a:p>
          <a:p>
            <a:pPr marL="0" lvl="2" indent="0">
              <a:lnSpc>
                <a:spcPct val="90000"/>
              </a:lnSpc>
              <a:spcAft>
                <a:spcPts val="600"/>
              </a:spcAft>
              <a:buClr>
                <a:schemeClr val="tx1"/>
              </a:buClr>
              <a:buNone/>
            </a:pPr>
            <a:r>
              <a:rPr lang="en-US" sz="2400" dirty="0" smtClean="0">
                <a:solidFill>
                  <a:schemeClr val="tx1"/>
                </a:solidFill>
              </a:rPr>
              <a:t>The </a:t>
            </a:r>
            <a:r>
              <a:rPr lang="en-US" sz="2400" dirty="0">
                <a:solidFill>
                  <a:schemeClr val="tx1"/>
                </a:solidFill>
              </a:rPr>
              <a:t>process for enhancing an existing </a:t>
            </a:r>
            <a:r>
              <a:rPr lang="en-US" sz="2400" dirty="0" smtClean="0">
                <a:solidFill>
                  <a:schemeClr val="tx1"/>
                </a:solidFill>
              </a:rPr>
              <a:t>service:</a:t>
            </a:r>
          </a:p>
          <a:p>
            <a:pPr lvl="1"/>
            <a:r>
              <a:rPr lang="en-US" dirty="0"/>
              <a:t>The process is as follows:</a:t>
            </a:r>
            <a:endParaRPr lang="en-US" dirty="0"/>
          </a:p>
          <a:p>
            <a:pPr lvl="3">
              <a:spcAft>
                <a:spcPts val="0"/>
              </a:spcAft>
            </a:pPr>
            <a:r>
              <a:rPr lang="en-US" dirty="0" smtClean="0"/>
              <a:t>Enhance the definition of the service in the catalog if needed.</a:t>
            </a:r>
          </a:p>
          <a:p>
            <a:pPr lvl="3">
              <a:spcAft>
                <a:spcPts val="0"/>
              </a:spcAft>
            </a:pPr>
            <a:r>
              <a:rPr lang="en-US" dirty="0" smtClean="0"/>
              <a:t>Design and develop the new API operation(s) for the </a:t>
            </a:r>
            <a:r>
              <a:rPr lang="en-US" dirty="0" err="1" smtClean="0"/>
              <a:t>microService</a:t>
            </a:r>
            <a:r>
              <a:rPr lang="en-US" dirty="0" smtClean="0"/>
              <a:t>.</a:t>
            </a:r>
          </a:p>
          <a:p>
            <a:pPr lvl="3">
              <a:spcAft>
                <a:spcPts val="0"/>
              </a:spcAft>
            </a:pPr>
            <a:r>
              <a:rPr lang="en-US" dirty="0" smtClean="0"/>
              <a:t>Design and develop any extensions to existing aggregate(s) or add new aggregate(s).</a:t>
            </a:r>
          </a:p>
          <a:p>
            <a:pPr lvl="3">
              <a:spcAft>
                <a:spcPts val="0"/>
              </a:spcAft>
            </a:pPr>
            <a:r>
              <a:rPr lang="en-US" dirty="0" smtClean="0"/>
              <a:t>Design and develop any extensions to existing event(s) or add new event(s).</a:t>
            </a:r>
          </a:p>
          <a:p>
            <a:pPr lvl="3">
              <a:spcAft>
                <a:spcPts val="0"/>
              </a:spcAft>
            </a:pPr>
            <a:r>
              <a:rPr lang="en-US" dirty="0" smtClean="0"/>
              <a:t>Document the API operation(s) using the annotations and techniques appropriate for the implementation.</a:t>
            </a:r>
          </a:p>
          <a:p>
            <a:pPr lvl="3">
              <a:spcAft>
                <a:spcPts val="0"/>
              </a:spcAft>
            </a:pPr>
            <a:r>
              <a:rPr lang="en-US" dirty="0" smtClean="0"/>
              <a:t>Provide the implementation of the operation(s).</a:t>
            </a:r>
          </a:p>
          <a:p>
            <a:pPr lvl="3">
              <a:spcAft>
                <a:spcPts val="0"/>
              </a:spcAft>
            </a:pPr>
            <a:r>
              <a:rPr lang="en-US" dirty="0" smtClean="0"/>
              <a:t>Deploy the </a:t>
            </a:r>
            <a:r>
              <a:rPr lang="en-US" dirty="0" err="1" smtClean="0"/>
              <a:t>microService</a:t>
            </a:r>
            <a:r>
              <a:rPr lang="en-US" dirty="0" smtClean="0"/>
              <a:t>.</a:t>
            </a:r>
            <a:endParaRPr lang="en-US" dirty="0"/>
          </a:p>
        </p:txBody>
      </p:sp>
      <p:sp>
        <p:nvSpPr>
          <p:cNvPr id="4" name="Title 3"/>
          <p:cNvSpPr>
            <a:spLocks noGrp="1"/>
          </p:cNvSpPr>
          <p:nvPr>
            <p:ph type="title"/>
          </p:nvPr>
        </p:nvSpPr>
        <p:spPr/>
        <p:txBody>
          <a:bodyPr/>
          <a:lstStyle/>
          <a:p>
            <a:r>
              <a:rPr lang="en-US" dirty="0" smtClean="0"/>
              <a:t>The MicroServices Catalog</a:t>
            </a:r>
            <a:endParaRPr lang="en-US" dirty="0"/>
          </a:p>
        </p:txBody>
      </p:sp>
      <p:sp>
        <p:nvSpPr>
          <p:cNvPr id="10" name="Oval 9" title="Section circle"/>
          <p:cNvSpPr/>
          <p:nvPr/>
        </p:nvSpPr>
        <p:spPr>
          <a:xfrm>
            <a:off x="11622635"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507542"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392448"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277354"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1162260"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6" name="Picture 5"/>
          <p:cNvPicPr>
            <a:picLocks noChangeAspect="1"/>
          </p:cNvPicPr>
          <p:nvPr/>
        </p:nvPicPr>
        <p:blipFill>
          <a:blip r:embed="rId3">
            <a:duotone>
              <a:schemeClr val="accent1">
                <a:shade val="45000"/>
                <a:satMod val="135000"/>
              </a:schemeClr>
              <a:prstClr val="white"/>
            </a:duotone>
            <a:lum bright="20000" contrast="-20000"/>
            <a:extLst>
              <a:ext uri="{28A0092B-C50C-407E-A947-70E740481C1C}">
                <a14:useLocalDpi xmlns:a14="http://schemas.microsoft.com/office/drawing/2010/main" val="0"/>
              </a:ext>
            </a:extLst>
          </a:blip>
          <a:stretch>
            <a:fillRect/>
          </a:stretch>
        </p:blipFill>
        <p:spPr>
          <a:xfrm>
            <a:off x="782963" y="1888444"/>
            <a:ext cx="1185147" cy="1419284"/>
          </a:xfrm>
          <a:prstGeom prst="rect">
            <a:avLst/>
          </a:prstGeom>
        </p:spPr>
      </p:pic>
      <p:sp>
        <p:nvSpPr>
          <p:cNvPr id="16" name="Text Placeholder 2"/>
          <p:cNvSpPr txBox="1">
            <a:spLocks/>
          </p:cNvSpPr>
          <p:nvPr/>
        </p:nvSpPr>
        <p:spPr>
          <a:xfrm>
            <a:off x="2066925" y="2006885"/>
            <a:ext cx="9633077" cy="1264230"/>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dirty="0" smtClean="0">
                <a:solidFill>
                  <a:srgbClr val="009FDB"/>
                </a:solidFill>
              </a:rPr>
              <a:t>Extensions are valid </a:t>
            </a:r>
            <a:r>
              <a:rPr lang="en-US" b="1" dirty="0" smtClean="0">
                <a:solidFill>
                  <a:srgbClr val="009FDB"/>
                </a:solidFill>
              </a:rPr>
              <a:t>ONLY</a:t>
            </a:r>
            <a:r>
              <a:rPr lang="en-US" dirty="0" smtClean="0">
                <a:solidFill>
                  <a:srgbClr val="009FDB"/>
                </a:solidFill>
              </a:rPr>
              <a:t> if all of the following are true:</a:t>
            </a:r>
          </a:p>
          <a:p>
            <a:pPr lvl="3"/>
            <a:r>
              <a:rPr lang="en-US" dirty="0" smtClean="0"/>
              <a:t>The service is in the same domain, or is compatible, with the application’s domain.</a:t>
            </a:r>
          </a:p>
          <a:p>
            <a:pPr lvl="3"/>
            <a:r>
              <a:rPr lang="en-US" dirty="0" smtClean="0"/>
              <a:t>The proposed capability is within the bounded context of the </a:t>
            </a:r>
            <a:r>
              <a:rPr lang="en-US" dirty="0" err="1" smtClean="0"/>
              <a:t>microService</a:t>
            </a:r>
            <a:r>
              <a:rPr lang="en-US" dirty="0" smtClean="0"/>
              <a:t>.</a:t>
            </a:r>
          </a:p>
          <a:p>
            <a:pPr lvl="3"/>
            <a:r>
              <a:rPr lang="en-US" dirty="0" smtClean="0"/>
              <a:t>The proposed capability is consistent with the domain model of the </a:t>
            </a:r>
            <a:r>
              <a:rPr lang="en-US" dirty="0" err="1" smtClean="0"/>
              <a:t>microService</a:t>
            </a:r>
            <a:r>
              <a:rPr lang="en-US" dirty="0" smtClean="0"/>
              <a:t>.</a:t>
            </a:r>
          </a:p>
          <a:p>
            <a:pPr lvl="1"/>
            <a:endParaRPr lang="en-US" dirty="0" smtClean="0"/>
          </a:p>
        </p:txBody>
      </p:sp>
      <p:sp>
        <p:nvSpPr>
          <p:cNvPr id="17" name="Rectangle 16"/>
          <p:cNvSpPr/>
          <p:nvPr/>
        </p:nvSpPr>
        <p:spPr>
          <a:xfrm>
            <a:off x="8171063" y="6134002"/>
            <a:ext cx="3230116"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MicroServices</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4739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29</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58926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490939" y="1600198"/>
            <a:ext cx="3260180" cy="4472421"/>
          </a:xfrm>
          <a:ln w="28575">
            <a:solidFill>
              <a:srgbClr val="009FDB"/>
            </a:solidFill>
          </a:ln>
        </p:spPr>
        <p:txBody>
          <a:bodyPr/>
          <a:lstStyle/>
          <a:p>
            <a:pPr marL="0" indent="3175" algn="ctr">
              <a:tabLst>
                <a:tab pos="2971800" algn="r"/>
              </a:tabLst>
            </a:pPr>
            <a:endParaRPr lang="en-US" sz="1200" b="1" u="sng" dirty="0" smtClean="0">
              <a:solidFill>
                <a:srgbClr val="191919"/>
              </a:solidFill>
            </a:endParaRPr>
          </a:p>
          <a:p>
            <a:pPr marL="0" indent="3175" algn="ctr">
              <a:tabLst>
                <a:tab pos="2971800" algn="r"/>
              </a:tabLst>
            </a:pPr>
            <a:r>
              <a:rPr lang="en-US" sz="1800" b="1" u="sng" dirty="0" smtClean="0">
                <a:solidFill>
                  <a:srgbClr val="191919"/>
                </a:solidFill>
              </a:rPr>
              <a:t>Your Course </a:t>
            </a:r>
            <a:r>
              <a:rPr lang="en-US" sz="1800" b="1" u="sng" dirty="0">
                <a:solidFill>
                  <a:srgbClr val="191919"/>
                </a:solidFill>
              </a:rPr>
              <a:t>Overview</a:t>
            </a:r>
          </a:p>
          <a:p>
            <a:pPr marL="63500" lvl="1">
              <a:spcAft>
                <a:spcPts val="600"/>
              </a:spcAft>
              <a:tabLst>
                <a:tab pos="2971800" algn="r"/>
              </a:tabLst>
            </a:pPr>
            <a:r>
              <a:rPr lang="en-US" dirty="0"/>
              <a:t>This course explains how to develop an application by assembly or reuse of microServices.  This course focuses on the use of microServices rather than the creation of them, and explains to the developer how to discover existing microServices, how to understand the </a:t>
            </a:r>
            <a:r>
              <a:rPr lang="en-US" dirty="0" err="1"/>
              <a:t>api</a:t>
            </a:r>
            <a:r>
              <a:rPr lang="en-US" dirty="0"/>
              <a:t> documentation, how to locate and invoke the microService, and how to build their application using the standard tools and frameworks</a:t>
            </a:r>
            <a:r>
              <a:rPr lang="en-US" dirty="0" smtClean="0"/>
              <a:t>.</a:t>
            </a:r>
            <a:endParaRPr lang="en-US" sz="1800" b="1" u="sng" dirty="0" smtClean="0">
              <a:solidFill>
                <a:srgbClr val="191919"/>
              </a:solidFill>
            </a:endParaRPr>
          </a:p>
          <a:p>
            <a:pPr marL="63500" lvl="1" algn="ctr">
              <a:spcAft>
                <a:spcPts val="600"/>
              </a:spcAft>
              <a:tabLst>
                <a:tab pos="2971800" algn="r"/>
              </a:tabLst>
            </a:pPr>
            <a:r>
              <a:rPr lang="en-US" sz="1800" b="1" u="sng" dirty="0" smtClean="0">
                <a:solidFill>
                  <a:srgbClr val="191919"/>
                </a:solidFill>
              </a:rPr>
              <a:t>Intended </a:t>
            </a:r>
            <a:r>
              <a:rPr lang="en-US" sz="1800" b="1" u="sng" dirty="0">
                <a:solidFill>
                  <a:srgbClr val="191919"/>
                </a:solidFill>
              </a:rPr>
              <a:t>Audience</a:t>
            </a:r>
          </a:p>
          <a:p>
            <a:pPr marL="63500" lvl="1" algn="ctr">
              <a:tabLst>
                <a:tab pos="2971800" algn="r"/>
              </a:tabLst>
            </a:pPr>
            <a:r>
              <a:rPr lang="en-US" dirty="0"/>
              <a:t>Developers, </a:t>
            </a:r>
            <a:r>
              <a:rPr lang="en-US" dirty="0" smtClean="0"/>
              <a:t>Architects</a:t>
            </a:r>
            <a:endParaRPr lang="en-US" sz="1800" b="1" u="sng" dirty="0" smtClean="0">
              <a:solidFill>
                <a:srgbClr val="191919"/>
              </a:solidFill>
            </a:endParaRPr>
          </a:p>
          <a:p>
            <a:pPr marL="63500" lvl="1" algn="ctr">
              <a:tabLst>
                <a:tab pos="2971800" algn="r"/>
              </a:tabLst>
            </a:pPr>
            <a:r>
              <a:rPr lang="en-US" sz="1800" b="1" u="sng" dirty="0" smtClean="0">
                <a:solidFill>
                  <a:srgbClr val="191919"/>
                </a:solidFill>
              </a:rPr>
              <a:t>Prerequisites</a:t>
            </a:r>
            <a:endParaRPr lang="en-US" sz="1800" b="1" u="sng" dirty="0">
              <a:solidFill>
                <a:srgbClr val="191919"/>
              </a:solidFill>
            </a:endParaRPr>
          </a:p>
          <a:p>
            <a:pPr marL="63500" lvl="1" algn="ctr">
              <a:tabLst>
                <a:tab pos="2971800" algn="r"/>
              </a:tabLst>
            </a:pPr>
            <a:r>
              <a:rPr lang="en-US" dirty="0" smtClean="0"/>
              <a:t>CDP205</a:t>
            </a:r>
            <a:endParaRPr lang="en-US" dirty="0" smtClean="0"/>
          </a:p>
        </p:txBody>
      </p:sp>
      <p:sp>
        <p:nvSpPr>
          <p:cNvPr id="12" name="Text Placeholder 2"/>
          <p:cNvSpPr txBox="1">
            <a:spLocks/>
          </p:cNvSpPr>
          <p:nvPr/>
        </p:nvSpPr>
        <p:spPr>
          <a:xfrm>
            <a:off x="4314825" y="1600198"/>
            <a:ext cx="6924675" cy="4472422"/>
          </a:xfrm>
          <a:prstGeom prst="rect">
            <a:avLst/>
          </a:prstGeom>
          <a:ln w="28575">
            <a:solidFill>
              <a:srgbClr val="009FDB"/>
            </a:solidFill>
          </a:ln>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endParaRPr lang="en-US" sz="1200" b="1" u="sng" dirty="0" smtClean="0">
              <a:solidFill>
                <a:srgbClr val="191919"/>
              </a:solidFill>
            </a:endParaRPr>
          </a:p>
          <a:p>
            <a:pPr marL="114300" indent="0" algn="ctr"/>
            <a:r>
              <a:rPr lang="en-US" sz="2000" b="1" u="sng" dirty="0" smtClean="0">
                <a:solidFill>
                  <a:srgbClr val="191919"/>
                </a:solidFill>
              </a:rPr>
              <a:t>Your Course Outline</a:t>
            </a:r>
          </a:p>
          <a:p>
            <a:pPr marL="342900" lvl="2">
              <a:spcAft>
                <a:spcPts val="0"/>
              </a:spcAft>
            </a:pPr>
            <a:r>
              <a:rPr lang="en-US" b="1" dirty="0"/>
              <a:t>Designing the </a:t>
            </a:r>
            <a:r>
              <a:rPr lang="en-US" b="1" dirty="0"/>
              <a:t>Application</a:t>
            </a:r>
            <a:endParaRPr lang="en-US" b="1" dirty="0"/>
          </a:p>
          <a:p>
            <a:pPr lvl="3"/>
            <a:r>
              <a:rPr lang="en-US" dirty="0"/>
              <a:t>Discusses the process of designing an application that uses or is employed as a series of microServices</a:t>
            </a:r>
          </a:p>
          <a:p>
            <a:pPr marL="342900" lvl="2">
              <a:spcAft>
                <a:spcPts val="0"/>
              </a:spcAft>
            </a:pPr>
            <a:r>
              <a:rPr lang="en-US" b="1" dirty="0"/>
              <a:t>Determining Available MicroServices</a:t>
            </a:r>
          </a:p>
          <a:p>
            <a:pPr lvl="3"/>
            <a:r>
              <a:rPr lang="en-US" dirty="0"/>
              <a:t>Discusses how to determine if there are existing microServices that can be used in your application </a:t>
            </a:r>
          </a:p>
          <a:p>
            <a:pPr marL="342900" lvl="2">
              <a:spcAft>
                <a:spcPts val="0"/>
              </a:spcAft>
            </a:pPr>
            <a:r>
              <a:rPr lang="en-US" b="1" dirty="0"/>
              <a:t>Using the API </a:t>
            </a:r>
            <a:r>
              <a:rPr lang="en-US" b="1" dirty="0"/>
              <a:t>Documentation</a:t>
            </a:r>
            <a:endParaRPr lang="en-US" b="1" dirty="0"/>
          </a:p>
          <a:p>
            <a:pPr lvl="3"/>
            <a:r>
              <a:rPr lang="en-US" dirty="0"/>
              <a:t>Discusses how to read and understand the generated documentation of a microService.</a:t>
            </a:r>
          </a:p>
          <a:p>
            <a:pPr marL="342900" lvl="2">
              <a:spcAft>
                <a:spcPts val="0"/>
              </a:spcAft>
            </a:pPr>
            <a:r>
              <a:rPr lang="en-US" b="1" dirty="0"/>
              <a:t>Accessing a MicroService</a:t>
            </a:r>
          </a:p>
          <a:p>
            <a:pPr lvl="3"/>
            <a:r>
              <a:rPr lang="en-US" dirty="0"/>
              <a:t>Explains how to access a microService from your application code.</a:t>
            </a:r>
          </a:p>
        </p:txBody>
      </p:sp>
      <p:grpSp>
        <p:nvGrpSpPr>
          <p:cNvPr id="28" name="Group 27"/>
          <p:cNvGrpSpPr/>
          <p:nvPr/>
        </p:nvGrpSpPr>
        <p:grpSpPr>
          <a:xfrm>
            <a:off x="883426" y="1096243"/>
            <a:ext cx="2481262" cy="413006"/>
            <a:chOff x="547689" y="577595"/>
            <a:chExt cx="2481262" cy="413006"/>
          </a:xfrm>
        </p:grpSpPr>
        <p:grpSp>
          <p:nvGrpSpPr>
            <p:cNvPr id="20" name="Group 19"/>
            <p:cNvGrpSpPr/>
            <p:nvPr/>
          </p:nvGrpSpPr>
          <p:grpSpPr>
            <a:xfrm>
              <a:off x="547689" y="577595"/>
              <a:ext cx="1344612" cy="413006"/>
              <a:chOff x="1296988" y="571244"/>
              <a:chExt cx="2130441" cy="733335"/>
            </a:xfrm>
          </p:grpSpPr>
          <p:sp>
            <p:nvSpPr>
              <p:cNvPr id="2" name="Diagonal Stripe 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3" name="Diagonal Stripe 1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4" name="Diagonal Stripe 1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6" name="Diagonal Stripe 15"/>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7" name="Diagonal Stripe 16"/>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8" name="Diagonal Stripe 17"/>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nvGrpSpPr>
            <p:cNvPr id="21" name="Group 20"/>
            <p:cNvGrpSpPr/>
            <p:nvPr/>
          </p:nvGrpSpPr>
          <p:grpSpPr>
            <a:xfrm>
              <a:off x="1684339" y="577595"/>
              <a:ext cx="1344612" cy="413006"/>
              <a:chOff x="1296988" y="571244"/>
              <a:chExt cx="2130441" cy="733335"/>
            </a:xfrm>
          </p:grpSpPr>
          <p:sp>
            <p:nvSpPr>
              <p:cNvPr id="22" name="Diagonal Stripe 2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3" name="Diagonal Stripe 2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4" name="Diagonal Stripe 2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5" name="Diagonal Stripe 24"/>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6" name="Diagonal Stripe 25"/>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7" name="Diagonal Stripe 26"/>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sp>
        <p:nvSpPr>
          <p:cNvPr id="30" name="Rectangle 29"/>
          <p:cNvSpPr/>
          <p:nvPr/>
        </p:nvSpPr>
        <p:spPr>
          <a:xfrm>
            <a:off x="1022397" y="613039"/>
            <a:ext cx="2380391" cy="523220"/>
          </a:xfrm>
          <a:prstGeom prst="rect">
            <a:avLst/>
          </a:prstGeom>
          <a:noFill/>
        </p:spPr>
        <p:txBody>
          <a:bodyPr wrap="square" lIns="91440" tIns="45720" rIns="91440" bIns="45720">
            <a:spAutoFit/>
          </a:bodyPr>
          <a:lstStyle/>
          <a:p>
            <a:r>
              <a:rPr lang="en-US" sz="2800" b="1" dirty="0" smtClean="0">
                <a:ln w="0"/>
                <a:solidFill>
                  <a:schemeClr val="tx2"/>
                </a:solidFill>
                <a:effectLst>
                  <a:reflection blurRad="6350" stA="53000" endA="300" endPos="35500" dir="5400000" sy="-90000" algn="bl" rotWithShape="0"/>
                </a:effectLst>
              </a:rPr>
              <a:t>Q</a:t>
            </a:r>
            <a:r>
              <a:rPr lang="en-US" sz="2400" b="1" dirty="0" smtClean="0">
                <a:ln w="0"/>
                <a:solidFill>
                  <a:schemeClr val="tx2"/>
                </a:solidFill>
                <a:effectLst>
                  <a:reflection blurRad="6350" stA="53000" endA="300" endPos="35500" dir="5400000" sy="-90000" algn="bl" rotWithShape="0"/>
                </a:effectLst>
              </a:rPr>
              <a:t>uick </a:t>
            </a:r>
            <a:r>
              <a:rPr lang="en-US" sz="2800" b="1" dirty="0" smtClean="0">
                <a:ln w="0"/>
                <a:solidFill>
                  <a:schemeClr val="tx2"/>
                </a:solidFill>
                <a:effectLst>
                  <a:reflection blurRad="6350" stA="53000" endA="300" endPos="35500" dir="5400000" sy="-90000" algn="bl" rotWithShape="0"/>
                </a:effectLst>
              </a:rPr>
              <a:t>V</a:t>
            </a:r>
            <a:r>
              <a:rPr lang="en-US" sz="2400" b="1" dirty="0" smtClean="0">
                <a:ln w="0"/>
                <a:solidFill>
                  <a:schemeClr val="tx2"/>
                </a:solidFill>
                <a:effectLst>
                  <a:reflection blurRad="6350" stA="53000" endA="300" endPos="35500" dir="5400000" sy="-90000" algn="bl" rotWithShape="0"/>
                </a:effectLst>
              </a:rPr>
              <a:t>iew </a:t>
            </a:r>
            <a:r>
              <a:rPr lang="en-US" sz="2800" b="1" dirty="0" smtClean="0">
                <a:ln w="0"/>
                <a:solidFill>
                  <a:schemeClr val="tx2"/>
                </a:solidFill>
                <a:effectLst>
                  <a:reflection blurRad="6350" stA="53000" endA="300" endPos="35500" dir="5400000" sy="-90000" algn="bl" rotWithShape="0"/>
                </a:effectLst>
              </a:rPr>
              <a:t>P</a:t>
            </a:r>
            <a:r>
              <a:rPr lang="en-US" sz="2400" b="1" dirty="0" smtClean="0">
                <a:ln w="0"/>
                <a:solidFill>
                  <a:schemeClr val="tx2"/>
                </a:solidFill>
                <a:effectLst>
                  <a:reflection blurRad="6350" stA="53000" endA="300" endPos="35500" dir="5400000" sy="-90000" algn="bl" rotWithShape="0"/>
                </a:effectLst>
              </a:rPr>
              <a:t>age</a:t>
            </a:r>
          </a:p>
        </p:txBody>
      </p:sp>
    </p:spTree>
    <p:extLst>
      <p:ext uri="{BB962C8B-B14F-4D97-AF65-F5344CB8AC3E}">
        <p14:creationId xmlns:p14="http://schemas.microsoft.com/office/powerpoint/2010/main" val="3715344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3867517"/>
              </p:ext>
            </p:extLst>
          </p:nvPr>
        </p:nvGraphicFramePr>
        <p:xfrm>
          <a:off x="488897" y="2422525"/>
          <a:ext cx="11211106" cy="14833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When searching for existing microServices, start at the </a:t>
                      </a:r>
                      <a:r>
                        <a:rPr lang="en-US" dirty="0" err="1" smtClean="0"/>
                        <a:t>microService</a:t>
                      </a:r>
                      <a:r>
                        <a:rPr lang="en-US" baseline="0" dirty="0" smtClean="0"/>
                        <a:t> catalog.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microService catalog</a:t>
                      </a:r>
                      <a:r>
                        <a:rPr lang="en-US" baseline="0" dirty="0" smtClean="0"/>
                        <a:t> will contain all of the detailed documentation about the </a:t>
                      </a:r>
                      <a:r>
                        <a:rPr lang="en-US" baseline="0" dirty="0" err="1" smtClean="0"/>
                        <a:t>microService</a:t>
                      </a:r>
                      <a:r>
                        <a:rPr lang="en-US" baseline="0"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microService</a:t>
                      </a:r>
                      <a:r>
                        <a:rPr lang="en-US" baseline="0" dirty="0" smtClean="0"/>
                        <a:t> documentation will be contained on the project team wiki.</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It is ok to add any operations to an</a:t>
                      </a:r>
                      <a:r>
                        <a:rPr lang="en-US" baseline="0" dirty="0" smtClean="0"/>
                        <a:t> existing </a:t>
                      </a:r>
                      <a:r>
                        <a:rPr lang="en-US" baseline="0" dirty="0" err="1" smtClean="0"/>
                        <a:t>microService</a:t>
                      </a:r>
                      <a:r>
                        <a:rPr lang="en-US" baseline="0"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010394" y="1772511"/>
            <a:ext cx="4993931"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a:t>
            </a: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MicroServices</a:t>
            </a:r>
            <a:endParaRPr lang="en-US" sz="2400" b="1" dirty="0">
              <a:solidFill>
                <a:srgbClr val="959595"/>
              </a:solidFill>
            </a:endParaRPr>
          </a:p>
        </p:txBody>
      </p:sp>
      <p:sp>
        <p:nvSpPr>
          <p:cNvPr id="5" name="TextBox 4"/>
          <p:cNvSpPr txBox="1"/>
          <p:nvPr/>
        </p:nvSpPr>
        <p:spPr>
          <a:xfrm rot="20708730">
            <a:off x="9338314"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502837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a:solidFill>
                <a:srgbClr val="959595"/>
              </a:solidFill>
            </a:endParaRPr>
          </a:p>
          <a:p>
            <a:r>
              <a:rPr lang="en-US" sz="3200" b="1" i="1" u="sng" dirty="0"/>
              <a:t>Using the API Documentation</a:t>
            </a:r>
          </a:p>
          <a:p>
            <a:r>
              <a:rPr lang="en-US" dirty="0">
                <a:solidFill>
                  <a:srgbClr val="959595"/>
                </a:solidFill>
              </a:rPr>
              <a:t>Accessing a </a:t>
            </a:r>
            <a:r>
              <a:rPr lang="en-US" dirty="0" smtClean="0">
                <a:solidFill>
                  <a:srgbClr val="959595"/>
                </a:solidFill>
              </a:rPr>
              <a:t>MicroService</a:t>
            </a:r>
            <a:endParaRPr lang="en-US" dirty="0" smtClean="0">
              <a:solidFill>
                <a:srgbClr val="959595"/>
              </a:solidFill>
            </a:endParaRPr>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956023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32</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Access the API </a:t>
            </a:r>
            <a:r>
              <a:rPr lang="en-US" dirty="0" smtClean="0"/>
              <a:t>documentation</a:t>
            </a:r>
            <a:endParaRPr lang="en-US" dirty="0" smtClean="0"/>
          </a:p>
          <a:p>
            <a:pPr lvl="1"/>
            <a:r>
              <a:rPr lang="en-US" dirty="0" smtClean="0"/>
              <a:t>If the microservice is generated using the existing templates, then…</a:t>
            </a:r>
          </a:p>
          <a:p>
            <a:pPr marL="1028700" lvl="4" indent="-114300">
              <a:buNone/>
            </a:pPr>
            <a:r>
              <a:rPr lang="en-US" dirty="0" smtClean="0"/>
              <a:t>…the microService project will generate the appropriate documentation. </a:t>
            </a:r>
          </a:p>
          <a:p>
            <a:pPr marL="1028700" lvl="4" indent="-114300">
              <a:buNone/>
            </a:pPr>
            <a:r>
              <a:rPr lang="en-US" dirty="0" smtClean="0"/>
              <a:t>…the microService will publish Javadoc.</a:t>
            </a:r>
            <a:endParaRPr lang="en-US" dirty="0"/>
          </a:p>
          <a:p>
            <a:pPr marL="1028700" lvl="4" indent="-114300">
              <a:buNone/>
            </a:pPr>
            <a:r>
              <a:rPr lang="en-US" dirty="0" smtClean="0"/>
              <a:t>…the microService will publish Swagger documentation for its API.</a:t>
            </a:r>
          </a:p>
          <a:p>
            <a:pPr marL="225425" lvl="3" indent="0">
              <a:buNone/>
            </a:pPr>
            <a:endParaRPr lang="en-US" dirty="0"/>
          </a:p>
          <a:p>
            <a:pPr indent="-231775"/>
            <a:r>
              <a:rPr lang="en-US" dirty="0" smtClean="0"/>
              <a:t>The templates are the bare minimum </a:t>
            </a:r>
            <a:r>
              <a:rPr lang="en-US" dirty="0" smtClean="0"/>
              <a:t>documentation</a:t>
            </a:r>
            <a:endParaRPr lang="en-US" dirty="0" smtClean="0"/>
          </a:p>
          <a:p>
            <a:pPr lvl="1" indent="-231775"/>
            <a:r>
              <a:rPr lang="en-US" dirty="0" smtClean="0"/>
              <a:t>The templates produce absolutely minimum documentation.</a:t>
            </a:r>
          </a:p>
          <a:p>
            <a:pPr lvl="2" indent="-231775"/>
            <a:r>
              <a:rPr lang="en-US" dirty="0" smtClean="0"/>
              <a:t>The course on building a </a:t>
            </a:r>
            <a:r>
              <a:rPr lang="en-US" dirty="0" err="1" smtClean="0"/>
              <a:t>microService</a:t>
            </a:r>
            <a:r>
              <a:rPr lang="en-US" dirty="0" smtClean="0"/>
              <a:t> shows how to add much more.</a:t>
            </a:r>
          </a:p>
          <a:p>
            <a:pPr lvl="2" indent="-231775"/>
            <a:r>
              <a:rPr lang="en-US" dirty="0" smtClean="0"/>
              <a:t>The examples that follow use the course recommendations.</a:t>
            </a:r>
            <a:endParaRPr lang="en-US" dirty="0"/>
          </a:p>
        </p:txBody>
      </p:sp>
      <p:sp>
        <p:nvSpPr>
          <p:cNvPr id="4" name="Title 3"/>
          <p:cNvSpPr>
            <a:spLocks noGrp="1"/>
          </p:cNvSpPr>
          <p:nvPr>
            <p:ph type="title"/>
          </p:nvPr>
        </p:nvSpPr>
        <p:spPr/>
        <p:txBody>
          <a:bodyPr/>
          <a:lstStyle/>
          <a:p>
            <a:r>
              <a:rPr lang="en-US" dirty="0" smtClean="0"/>
              <a:t>Using an Existing Service</a:t>
            </a:r>
            <a:endParaRPr lang="en-US" dirty="0"/>
          </a:p>
        </p:txBody>
      </p:sp>
      <p:sp>
        <p:nvSpPr>
          <p:cNvPr id="5" name="Oval 4"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 name="Oval 5"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Rectangle 17"/>
          <p:cNvSpPr/>
          <p:nvPr/>
        </p:nvSpPr>
        <p:spPr>
          <a:xfrm>
            <a:off x="8765457" y="6134002"/>
            <a:ext cx="2635722" cy="338554"/>
          </a:xfrm>
          <a:prstGeom prst="rect">
            <a:avLst/>
          </a:prstGeom>
          <a:noFill/>
        </p:spPr>
        <p:txBody>
          <a:bodyPr wrap="non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a:t>
            </a: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sing the API Documentation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62454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33</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Every microService has generated documentation packaged with </a:t>
            </a:r>
            <a:r>
              <a:rPr lang="en-US" dirty="0" smtClean="0"/>
              <a:t>it</a:t>
            </a:r>
            <a:endParaRPr lang="en-US" dirty="0" smtClean="0"/>
          </a:p>
          <a:p>
            <a:pPr lvl="1"/>
            <a:endParaRPr lang="en-US" dirty="0" smtClean="0"/>
          </a:p>
          <a:p>
            <a:pPr lvl="2"/>
            <a:r>
              <a:rPr lang="en-US" dirty="0" smtClean="0"/>
              <a:t>There are several tools used to scan source code and generate documentation for us.</a:t>
            </a:r>
          </a:p>
          <a:p>
            <a:pPr lvl="1"/>
            <a:endParaRPr lang="en-US" dirty="0" smtClean="0"/>
          </a:p>
          <a:p>
            <a:pPr lvl="3"/>
            <a:r>
              <a:rPr lang="en-US" b="1" dirty="0" smtClean="0"/>
              <a:t>Javadoc</a:t>
            </a:r>
            <a:r>
              <a:rPr lang="en-US" dirty="0" smtClean="0"/>
              <a:t> can generate detailed information about the java classes, interfaces, and other component parts.</a:t>
            </a:r>
          </a:p>
          <a:p>
            <a:pPr lvl="3"/>
            <a:endParaRPr lang="en-US" sz="800" dirty="0" smtClean="0"/>
          </a:p>
          <a:p>
            <a:pPr lvl="3"/>
            <a:r>
              <a:rPr lang="en-US" b="1" dirty="0" smtClean="0"/>
              <a:t>Swagger</a:t>
            </a:r>
            <a:r>
              <a:rPr lang="en-US" dirty="0" smtClean="0"/>
              <a:t> can read the API definitions and generate documentation that describes it.</a:t>
            </a:r>
          </a:p>
          <a:p>
            <a:pPr lvl="4"/>
            <a:r>
              <a:rPr lang="en-US" dirty="0" smtClean="0"/>
              <a:t>Swagger can include documentation on data structures passed to and returned from operations.</a:t>
            </a:r>
          </a:p>
          <a:p>
            <a:pPr lvl="4"/>
            <a:r>
              <a:rPr lang="en-US" dirty="0" smtClean="0"/>
              <a:t>Swagger can document the HTTP methods used.</a:t>
            </a:r>
          </a:p>
          <a:p>
            <a:pPr lvl="4"/>
            <a:r>
              <a:rPr lang="en-US" dirty="0" smtClean="0"/>
              <a:t>Swagger uses annotations in the source code to generate the content.</a:t>
            </a:r>
          </a:p>
          <a:p>
            <a:pPr lvl="4"/>
            <a:endParaRPr lang="en-US" sz="800" dirty="0" smtClean="0"/>
          </a:p>
          <a:p>
            <a:pPr lvl="3"/>
            <a:r>
              <a:rPr lang="en-US" b="1" dirty="0" smtClean="0"/>
              <a:t>Doxia</a:t>
            </a:r>
            <a:r>
              <a:rPr lang="en-US" dirty="0" smtClean="0"/>
              <a:t> can generate web content to describe the project (called the project “site”). </a:t>
            </a:r>
          </a:p>
          <a:p>
            <a:pPr lvl="4"/>
            <a:r>
              <a:rPr lang="en-US" dirty="0" smtClean="0"/>
              <a:t>The maven site documentation can be derived from the project POM file, dependencies, and other project artifacts.</a:t>
            </a:r>
          </a:p>
          <a:p>
            <a:pPr lvl="4"/>
            <a:r>
              <a:rPr lang="en-US" dirty="0" smtClean="0"/>
              <a:t>Additional markup files can be processed to generate web content.</a:t>
            </a:r>
          </a:p>
          <a:p>
            <a:pPr lvl="3"/>
            <a:endParaRPr lang="en-US" dirty="0"/>
          </a:p>
        </p:txBody>
      </p:sp>
      <p:sp>
        <p:nvSpPr>
          <p:cNvPr id="4" name="Title 3"/>
          <p:cNvSpPr>
            <a:spLocks noGrp="1"/>
          </p:cNvSpPr>
          <p:nvPr>
            <p:ph type="title"/>
          </p:nvPr>
        </p:nvSpPr>
        <p:spPr/>
        <p:txBody>
          <a:bodyPr/>
          <a:lstStyle/>
          <a:p>
            <a:r>
              <a:rPr lang="en-US" dirty="0" smtClean="0"/>
              <a:t>Generated Documentation</a:t>
            </a:r>
            <a:endParaRPr lang="en-US" dirty="0"/>
          </a:p>
        </p:txBody>
      </p:sp>
      <p:sp>
        <p:nvSpPr>
          <p:cNvPr id="18" name="Rectangle 17"/>
          <p:cNvSpPr/>
          <p:nvPr/>
        </p:nvSpPr>
        <p:spPr>
          <a:xfrm>
            <a:off x="8765457" y="6134002"/>
            <a:ext cx="2635722" cy="338554"/>
          </a:xfrm>
          <a:prstGeom prst="rect">
            <a:avLst/>
          </a:prstGeom>
          <a:noFill/>
        </p:spPr>
        <p:txBody>
          <a:bodyPr wrap="non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a:t>
            </a: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sing the API Documentation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9" name="Oval 18"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884601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34</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Since the generated documentation is packaged with the microService…</a:t>
            </a:r>
          </a:p>
          <a:p>
            <a:pPr marL="1028700" lvl="1" indent="-114300"/>
            <a:r>
              <a:rPr lang="en-US" dirty="0" smtClean="0"/>
              <a:t>…it is accessible from the individual </a:t>
            </a:r>
            <a:r>
              <a:rPr lang="en-US" dirty="0" err="1" smtClean="0"/>
              <a:t>microServices</a:t>
            </a:r>
            <a:r>
              <a:rPr lang="en-US" dirty="0" smtClean="0"/>
              <a:t> themselves.</a:t>
            </a:r>
          </a:p>
          <a:p>
            <a:pPr marL="1028700" lvl="1" indent="-114300"/>
            <a:r>
              <a:rPr lang="en-US" dirty="0" smtClean="0"/>
              <a:t>…it is updated every time the microService is updated (it is always current).</a:t>
            </a:r>
          </a:p>
          <a:p>
            <a:pPr marL="1028700" lvl="1" indent="-114300"/>
            <a:r>
              <a:rPr lang="en-US" dirty="0" smtClean="0"/>
              <a:t>…it is accessed using a web browser.</a:t>
            </a:r>
          </a:p>
          <a:p>
            <a:pPr lvl="1"/>
            <a:endParaRPr lang="en-US" dirty="0"/>
          </a:p>
          <a:p>
            <a:r>
              <a:rPr lang="en-US" dirty="0" smtClean="0"/>
              <a:t>The approach to accessing the documentation is:</a:t>
            </a:r>
          </a:p>
          <a:p>
            <a:pPr marL="457200" lvl="2">
              <a:buFont typeface="+mj-lt"/>
              <a:buAutoNum type="arabicPeriod"/>
            </a:pPr>
            <a:r>
              <a:rPr lang="en-US" dirty="0" smtClean="0"/>
              <a:t>Find what Kubernetes cluster(s) that host the </a:t>
            </a:r>
            <a:r>
              <a:rPr lang="en-US" dirty="0" err="1" smtClean="0"/>
              <a:t>microService</a:t>
            </a:r>
            <a:r>
              <a:rPr lang="en-US" dirty="0" smtClean="0"/>
              <a:t>.</a:t>
            </a:r>
          </a:p>
          <a:p>
            <a:pPr marL="457200" lvl="2">
              <a:buFont typeface="+mj-lt"/>
              <a:buAutoNum type="arabicPeriod"/>
            </a:pPr>
            <a:r>
              <a:rPr lang="en-US" dirty="0" smtClean="0"/>
              <a:t>Access the Kubernetes cluster master node via web browser.</a:t>
            </a:r>
          </a:p>
          <a:p>
            <a:pPr marL="457200" lvl="2">
              <a:buFont typeface="+mj-lt"/>
              <a:buAutoNum type="arabicPeriod"/>
            </a:pPr>
            <a:r>
              <a:rPr lang="en-US" dirty="0" smtClean="0"/>
              <a:t>Lookup the IP address and port for the service.</a:t>
            </a:r>
          </a:p>
          <a:p>
            <a:pPr marL="457200" lvl="2">
              <a:buFont typeface="+mj-lt"/>
              <a:buAutoNum type="arabicPeriod"/>
            </a:pPr>
            <a:r>
              <a:rPr lang="en-US" dirty="0" smtClean="0"/>
              <a:t>Enter the URL with the location and port, and the context root for the </a:t>
            </a:r>
            <a:r>
              <a:rPr lang="en-US" dirty="0" err="1" smtClean="0"/>
              <a:t>mS</a:t>
            </a:r>
            <a:r>
              <a:rPr lang="en-US" dirty="0" smtClean="0"/>
              <a:t>, plus the path to the documentation.</a:t>
            </a:r>
          </a:p>
          <a:p>
            <a:pPr marL="1143000" lvl="3" indent="-228600"/>
            <a:r>
              <a:rPr lang="en-US" dirty="0" smtClean="0"/>
              <a:t>Swagger documentation will be located at ./swagger/index.html.  </a:t>
            </a:r>
          </a:p>
          <a:p>
            <a:pPr marL="1143000" lvl="3" indent="-228600"/>
            <a:r>
              <a:rPr lang="en-US" dirty="0" smtClean="0"/>
              <a:t>The site documentation will be located at ./index.html.  </a:t>
            </a:r>
          </a:p>
          <a:p>
            <a:pPr marL="1143000" lvl="3" indent="-228600"/>
            <a:r>
              <a:rPr lang="en-US" dirty="0" smtClean="0"/>
              <a:t>The </a:t>
            </a:r>
            <a:r>
              <a:rPr lang="en-US" dirty="0" err="1" smtClean="0"/>
              <a:t>javadoc</a:t>
            </a:r>
            <a:r>
              <a:rPr lang="en-US" dirty="0" smtClean="0"/>
              <a:t> will be located at ./</a:t>
            </a:r>
            <a:r>
              <a:rPr lang="en-US" dirty="0" err="1" smtClean="0"/>
              <a:t>APIdocs</a:t>
            </a:r>
            <a:r>
              <a:rPr lang="en-US" dirty="0" smtClean="0"/>
              <a:t>/index.html. </a:t>
            </a:r>
          </a:p>
          <a:p>
            <a:pPr marL="1143000" lvl="3" indent="-228600"/>
            <a:r>
              <a:rPr lang="en-US" dirty="0" smtClean="0"/>
              <a:t>The generated site documentation should link to the </a:t>
            </a:r>
            <a:r>
              <a:rPr lang="en-US" dirty="0" err="1" smtClean="0"/>
              <a:t>javadoc</a:t>
            </a:r>
            <a:r>
              <a:rPr lang="en-US" dirty="0" smtClean="0"/>
              <a:t> and the Swagger documentation.</a:t>
            </a:r>
            <a:endParaRPr lang="en-US" dirty="0"/>
          </a:p>
        </p:txBody>
      </p:sp>
      <p:sp>
        <p:nvSpPr>
          <p:cNvPr id="4" name="Title 3"/>
          <p:cNvSpPr>
            <a:spLocks noGrp="1"/>
          </p:cNvSpPr>
          <p:nvPr>
            <p:ph type="title"/>
          </p:nvPr>
        </p:nvSpPr>
        <p:spPr/>
        <p:txBody>
          <a:bodyPr/>
          <a:lstStyle/>
          <a:p>
            <a:r>
              <a:rPr lang="en-US" dirty="0" smtClean="0"/>
              <a:t>Generated Documentation</a:t>
            </a:r>
            <a:endParaRPr lang="en-US" dirty="0"/>
          </a:p>
        </p:txBody>
      </p:sp>
      <p:sp>
        <p:nvSpPr>
          <p:cNvPr id="18" name="Rectangle 17"/>
          <p:cNvSpPr/>
          <p:nvPr/>
        </p:nvSpPr>
        <p:spPr>
          <a:xfrm>
            <a:off x="8765457" y="6134002"/>
            <a:ext cx="2635722" cy="338554"/>
          </a:xfrm>
          <a:prstGeom prst="rect">
            <a:avLst/>
          </a:prstGeom>
          <a:noFill/>
        </p:spPr>
        <p:txBody>
          <a:bodyPr wrap="non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a:t>
            </a: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sing the API Documentation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9" name="Oval 18"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3924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1855709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35</a:t>
            </a:fld>
            <a:r>
              <a:rPr lang="en-US" smtClean="0"/>
              <a:t> </a:t>
            </a:r>
            <a:endParaRPr lang="en-US" dirty="0"/>
          </a:p>
        </p:txBody>
      </p:sp>
      <p:sp>
        <p:nvSpPr>
          <p:cNvPr id="4" name="Title 3"/>
          <p:cNvSpPr>
            <a:spLocks noGrp="1"/>
          </p:cNvSpPr>
          <p:nvPr>
            <p:ph type="title"/>
          </p:nvPr>
        </p:nvSpPr>
        <p:spPr/>
        <p:txBody>
          <a:bodyPr/>
          <a:lstStyle/>
          <a:p>
            <a:r>
              <a:rPr lang="en-US" dirty="0" smtClean="0"/>
              <a:t>Accessing the Site</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42717" y="1212112"/>
            <a:ext cx="6505507" cy="4685967"/>
          </a:xfrm>
          <a:prstGeom prst="rect">
            <a:avLst/>
          </a:prstGeom>
        </p:spPr>
      </p:pic>
      <p:sp>
        <p:nvSpPr>
          <p:cNvPr id="5" name="TextBox 4"/>
          <p:cNvSpPr txBox="1"/>
          <p:nvPr/>
        </p:nvSpPr>
        <p:spPr>
          <a:xfrm>
            <a:off x="368581" y="1648605"/>
            <a:ext cx="1748977" cy="646331"/>
          </a:xfrm>
          <a:prstGeom prst="rect">
            <a:avLst/>
          </a:prstGeom>
          <a:noFill/>
          <a:ln>
            <a:noFill/>
          </a:ln>
        </p:spPr>
        <p:txBody>
          <a:bodyPr wrap="square" lIns="0" tIns="0" rIns="0" bIns="0" rtlCol="0">
            <a:spAutoFit/>
          </a:bodyPr>
          <a:lstStyle/>
          <a:p>
            <a:r>
              <a:rPr lang="en-US" sz="1400" dirty="0" smtClean="0">
                <a:solidFill>
                  <a:schemeClr val="tx2"/>
                </a:solidFill>
              </a:rPr>
              <a:t>Doxia generated content from markup included in the source.</a:t>
            </a:r>
          </a:p>
        </p:txBody>
      </p:sp>
      <p:sp>
        <p:nvSpPr>
          <p:cNvPr id="6" name="Left Brace 5"/>
          <p:cNvSpPr/>
          <p:nvPr/>
        </p:nvSpPr>
        <p:spPr>
          <a:xfrm>
            <a:off x="2634916" y="2610853"/>
            <a:ext cx="108284" cy="589547"/>
          </a:xfrm>
          <a:prstGeom prst="leftBrace">
            <a:avLst>
              <a:gd name="adj1" fmla="val 63309"/>
              <a:gd name="adj2" fmla="val 50000"/>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Connector 7"/>
          <p:cNvCxnSpPr>
            <a:stCxn id="5" idx="2"/>
            <a:endCxn id="6" idx="1"/>
          </p:cNvCxnSpPr>
          <p:nvPr/>
        </p:nvCxnSpPr>
        <p:spPr>
          <a:xfrm>
            <a:off x="1243070" y="2294936"/>
            <a:ext cx="1391846" cy="610691"/>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Left Brace 10"/>
          <p:cNvSpPr/>
          <p:nvPr/>
        </p:nvSpPr>
        <p:spPr>
          <a:xfrm>
            <a:off x="2634916" y="3257184"/>
            <a:ext cx="108284" cy="1976553"/>
          </a:xfrm>
          <a:prstGeom prst="leftBrace">
            <a:avLst>
              <a:gd name="adj1" fmla="val 63309"/>
              <a:gd name="adj2" fmla="val 50000"/>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368581" y="4488057"/>
            <a:ext cx="1748977" cy="861774"/>
          </a:xfrm>
          <a:prstGeom prst="rect">
            <a:avLst/>
          </a:prstGeom>
          <a:noFill/>
          <a:ln>
            <a:noFill/>
          </a:ln>
        </p:spPr>
        <p:txBody>
          <a:bodyPr wrap="square" lIns="0" tIns="0" rIns="0" bIns="0" rtlCol="0">
            <a:spAutoFit/>
          </a:bodyPr>
          <a:lstStyle/>
          <a:p>
            <a:r>
              <a:rPr lang="en-US" sz="1400" dirty="0" smtClean="0">
                <a:solidFill>
                  <a:schemeClr val="tx2"/>
                </a:solidFill>
              </a:rPr>
              <a:t>Maven site generated content from the POM, dependencies, unit testing, etc..</a:t>
            </a:r>
          </a:p>
        </p:txBody>
      </p:sp>
      <p:cxnSp>
        <p:nvCxnSpPr>
          <p:cNvPr id="14" name="Straight Connector 13"/>
          <p:cNvCxnSpPr>
            <a:stCxn id="13" idx="3"/>
            <a:endCxn id="11" idx="1"/>
          </p:cNvCxnSpPr>
          <p:nvPr/>
        </p:nvCxnSpPr>
        <p:spPr>
          <a:xfrm flipV="1">
            <a:off x="2117558" y="4245461"/>
            <a:ext cx="517358" cy="673483"/>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753213" y="1950854"/>
            <a:ext cx="1946790" cy="646331"/>
          </a:xfrm>
          <a:prstGeom prst="rect">
            <a:avLst/>
          </a:prstGeom>
          <a:noFill/>
          <a:ln>
            <a:noFill/>
          </a:ln>
        </p:spPr>
        <p:txBody>
          <a:bodyPr wrap="square" lIns="0" tIns="0" rIns="0" bIns="0" rtlCol="0">
            <a:spAutoFit/>
          </a:bodyPr>
          <a:lstStyle/>
          <a:p>
            <a:r>
              <a:rPr lang="en-US" sz="1400" dirty="0" smtClean="0">
                <a:solidFill>
                  <a:schemeClr val="tx2"/>
                </a:solidFill>
              </a:rPr>
              <a:t>Links to additional information, explanation text, graphics, etc..</a:t>
            </a:r>
          </a:p>
        </p:txBody>
      </p:sp>
      <p:cxnSp>
        <p:nvCxnSpPr>
          <p:cNvPr id="19" name="Straight Connector 18"/>
          <p:cNvCxnSpPr>
            <a:stCxn id="18" idx="2"/>
          </p:cNvCxnSpPr>
          <p:nvPr/>
        </p:nvCxnSpPr>
        <p:spPr>
          <a:xfrm flipH="1">
            <a:off x="8808127" y="2597185"/>
            <a:ext cx="1918481" cy="1505583"/>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8765457" y="6134002"/>
            <a:ext cx="2635722" cy="338554"/>
          </a:xfrm>
          <a:prstGeom prst="rect">
            <a:avLst/>
          </a:prstGeom>
          <a:noFill/>
        </p:spPr>
        <p:txBody>
          <a:bodyPr wrap="non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a:t>
            </a: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sing the API Documentation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31" name="Oval 30"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15075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13924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2426008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36</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Swagger-generated API documentation CAN…</a:t>
            </a:r>
          </a:p>
          <a:p>
            <a:pPr marL="1028700" lvl="1" indent="-114300"/>
            <a:r>
              <a:rPr lang="en-US" dirty="0" smtClean="0"/>
              <a:t>…document every operation that can be requested. </a:t>
            </a:r>
          </a:p>
          <a:p>
            <a:pPr marL="1028700" lvl="1" indent="-114300"/>
            <a:r>
              <a:rPr lang="en-US" dirty="0" smtClean="0"/>
              <a:t>…document every parameter that is expected to be provided.</a:t>
            </a:r>
          </a:p>
          <a:p>
            <a:pPr marL="1028700" lvl="1" indent="-114300"/>
            <a:r>
              <a:rPr lang="en-US" dirty="0" smtClean="0"/>
              <a:t>…document query parameters that can be supplied.</a:t>
            </a:r>
          </a:p>
          <a:p>
            <a:pPr marL="1028700" lvl="1" indent="-114300"/>
            <a:r>
              <a:rPr lang="en-US" dirty="0" smtClean="0"/>
              <a:t>…document responses that are produced by the operation.</a:t>
            </a:r>
          </a:p>
          <a:p>
            <a:pPr lvl="1"/>
            <a:endParaRPr lang="en-US" dirty="0"/>
          </a:p>
          <a:p>
            <a:r>
              <a:rPr lang="en-US" dirty="0" smtClean="0"/>
              <a:t>Swagger generates only what is </a:t>
            </a:r>
            <a:r>
              <a:rPr lang="en-US" dirty="0" smtClean="0"/>
              <a:t>annotated</a:t>
            </a:r>
            <a:endParaRPr lang="en-US" dirty="0" smtClean="0"/>
          </a:p>
          <a:p>
            <a:pPr lvl="2"/>
            <a:r>
              <a:rPr lang="en-US" dirty="0" smtClean="0"/>
              <a:t>If an annotation is missing, documentation is not generated for that aspect.</a:t>
            </a:r>
          </a:p>
          <a:p>
            <a:pPr lvl="1"/>
            <a:endParaRPr lang="en-US" dirty="0"/>
          </a:p>
          <a:p>
            <a:r>
              <a:rPr lang="en-US" dirty="0" smtClean="0"/>
              <a:t>Swagger is very good at documenting the API </a:t>
            </a:r>
            <a:r>
              <a:rPr lang="en-US" dirty="0" smtClean="0"/>
              <a:t>operations</a:t>
            </a:r>
            <a:endParaRPr lang="en-US" dirty="0" smtClean="0"/>
          </a:p>
          <a:p>
            <a:pPr lvl="2"/>
            <a:r>
              <a:rPr lang="en-US" dirty="0" smtClean="0"/>
              <a:t>But it does not provide any information about the domain, operation, context, or any other potentially helpful aspects of the </a:t>
            </a:r>
            <a:r>
              <a:rPr lang="en-US" dirty="0" err="1" smtClean="0"/>
              <a:t>microService</a:t>
            </a:r>
            <a:r>
              <a:rPr lang="en-US" dirty="0" smtClean="0"/>
              <a:t>.</a:t>
            </a:r>
          </a:p>
          <a:p>
            <a:pPr lvl="2"/>
            <a:r>
              <a:rPr lang="en-US" dirty="0" smtClean="0"/>
              <a:t>It can be combined with other documentation (such as the site and </a:t>
            </a:r>
            <a:r>
              <a:rPr lang="en-US" dirty="0" err="1" smtClean="0"/>
              <a:t>javadoc</a:t>
            </a:r>
            <a:r>
              <a:rPr lang="en-US" dirty="0" smtClean="0"/>
              <a:t>), and a fully-documented solution can be provided. </a:t>
            </a:r>
          </a:p>
          <a:p>
            <a:pPr lvl="1"/>
            <a:endParaRPr lang="en-US" dirty="0"/>
          </a:p>
        </p:txBody>
      </p:sp>
      <p:sp>
        <p:nvSpPr>
          <p:cNvPr id="4" name="Title 3"/>
          <p:cNvSpPr>
            <a:spLocks noGrp="1"/>
          </p:cNvSpPr>
          <p:nvPr>
            <p:ph type="title"/>
          </p:nvPr>
        </p:nvSpPr>
        <p:spPr/>
        <p:txBody>
          <a:bodyPr/>
          <a:lstStyle/>
          <a:p>
            <a:r>
              <a:rPr lang="en-US" dirty="0" smtClean="0"/>
              <a:t>Swagger API Documentation</a:t>
            </a:r>
            <a:endParaRPr lang="en-US" dirty="0"/>
          </a:p>
        </p:txBody>
      </p:sp>
      <p:sp>
        <p:nvSpPr>
          <p:cNvPr id="18" name="Rectangle 17"/>
          <p:cNvSpPr/>
          <p:nvPr/>
        </p:nvSpPr>
        <p:spPr>
          <a:xfrm>
            <a:off x="8765457" y="6134002"/>
            <a:ext cx="2635722" cy="338554"/>
          </a:xfrm>
          <a:prstGeom prst="rect">
            <a:avLst/>
          </a:prstGeom>
          <a:noFill/>
        </p:spPr>
        <p:txBody>
          <a:bodyPr wrap="non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a:t>
            </a: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sing the API Documentation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9" name="Oval 18" title="Section circle"/>
          <p:cNvSpPr/>
          <p:nvPr/>
        </p:nvSpPr>
        <p:spPr>
          <a:xfrm>
            <a:off x="116226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5075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3924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87622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37</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4219213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52915489"/>
              </p:ext>
            </p:extLst>
          </p:nvPr>
        </p:nvGraphicFramePr>
        <p:xfrm>
          <a:off x="488897" y="2384425"/>
          <a:ext cx="11211106" cy="22250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Swagger is used to generate the API documentation.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API</a:t>
                      </a:r>
                      <a:r>
                        <a:rPr lang="en-US" baseline="0" dirty="0" smtClean="0"/>
                        <a:t> documentation is packaged with the </a:t>
                      </a:r>
                      <a:r>
                        <a:rPr lang="en-US" baseline="0" dirty="0" err="1" smtClean="0"/>
                        <a:t>microService</a:t>
                      </a:r>
                      <a:r>
                        <a:rPr lang="en-US" baseline="0"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generated documentation cannot be extended to add additional documentation.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body parameter can be part of a GET request.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query parameter is a keyword=value parameter specified in the URL</a:t>
                      </a:r>
                      <a:r>
                        <a:rPr lang="en-US" baseline="0" dirty="0" smtClean="0"/>
                        <a:t> of the request.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User</a:t>
                      </a:r>
                      <a:r>
                        <a:rPr lang="en-US" baseline="0" dirty="0" smtClean="0"/>
                        <a:t> headers cannot be used as parameters.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139785" y="1616803"/>
            <a:ext cx="3947747"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Using the API Documentation</a:t>
            </a:r>
            <a:endParaRPr lang="en-US" sz="2400" b="1" dirty="0">
              <a:solidFill>
                <a:srgbClr val="959595"/>
              </a:solidFill>
            </a:endParaRPr>
          </a:p>
        </p:txBody>
      </p:sp>
      <p:sp>
        <p:nvSpPr>
          <p:cNvPr id="5" name="TextBox 4"/>
          <p:cNvSpPr txBox="1"/>
          <p:nvPr/>
        </p:nvSpPr>
        <p:spPr>
          <a:xfrm rot="20708730">
            <a:off x="9338314"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890867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a:solidFill>
                <a:srgbClr val="959595"/>
              </a:solidFill>
            </a:endParaRPr>
          </a:p>
          <a:p>
            <a:r>
              <a:rPr lang="en-US" dirty="0" smtClean="0">
                <a:solidFill>
                  <a:srgbClr val="959595"/>
                </a:solidFill>
              </a:rPr>
              <a:t>Using </a:t>
            </a:r>
            <a:r>
              <a:rPr lang="en-US" dirty="0">
                <a:solidFill>
                  <a:srgbClr val="959595"/>
                </a:solidFill>
              </a:rPr>
              <a:t>the API Documentation</a:t>
            </a:r>
          </a:p>
          <a:p>
            <a:r>
              <a:rPr lang="en-US" sz="3200" b="1" i="1" u="sng" dirty="0"/>
              <a:t>Accessing a </a:t>
            </a:r>
            <a:r>
              <a:rPr lang="en-US" sz="3200" b="1" i="1" u="sng" dirty="0" smtClean="0"/>
              <a:t>MicroService</a:t>
            </a:r>
            <a:endParaRPr lang="en-US" sz="3200" b="1" i="1" u="sng" dirty="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935577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a:t>
            </a:fld>
            <a:r>
              <a:rPr lang="en-US" smtClean="0"/>
              <a:t> </a:t>
            </a:r>
            <a:endParaRPr lang="en-US" dirty="0"/>
          </a:p>
        </p:txBody>
      </p:sp>
      <p:sp>
        <p:nvSpPr>
          <p:cNvPr id="5" name="Title 4"/>
          <p:cNvSpPr>
            <a:spLocks noGrp="1"/>
          </p:cNvSpPr>
          <p:nvPr>
            <p:ph type="title"/>
          </p:nvPr>
        </p:nvSpPr>
        <p:spPr/>
        <p:txBody>
          <a:bodyPr/>
          <a:lstStyle/>
          <a:p>
            <a:r>
              <a:rPr lang="en-US" dirty="0" smtClean="0"/>
              <a:t>Before You Start</a:t>
            </a:r>
            <a:endParaRPr lang="en-US" dirty="0"/>
          </a:p>
        </p:txBody>
      </p:sp>
      <p:sp>
        <p:nvSpPr>
          <p:cNvPr id="3" name="Rectangle 2"/>
          <p:cNvSpPr/>
          <p:nvPr/>
        </p:nvSpPr>
        <p:spPr>
          <a:xfrm>
            <a:off x="1921535" y="2072329"/>
            <a:ext cx="8303089" cy="2537716"/>
          </a:xfrm>
          <a:prstGeom prst="rect">
            <a:avLst/>
          </a:prstGeom>
          <a:noFill/>
          <a:ln w="28575">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 name="TextBox 3"/>
          <p:cNvSpPr txBox="1"/>
          <p:nvPr/>
        </p:nvSpPr>
        <p:spPr>
          <a:xfrm>
            <a:off x="2778783" y="2175070"/>
            <a:ext cx="6488629" cy="2415925"/>
          </a:xfrm>
          <a:prstGeom prst="rect">
            <a:avLst/>
          </a:prstGeom>
          <a:noFill/>
          <a:ln>
            <a:noFill/>
          </a:ln>
        </p:spPr>
        <p:txBody>
          <a:bodyPr wrap="square" lIns="0" tIns="0" rIns="0" bIns="0" rtlCol="0">
            <a:noAutofit/>
          </a:bodyPr>
          <a:lstStyle/>
          <a:p>
            <a:pPr>
              <a:lnSpc>
                <a:spcPct val="120000"/>
              </a:lnSpc>
            </a:pPr>
            <a:r>
              <a:rPr lang="en-US" sz="2000" dirty="0">
                <a:solidFill>
                  <a:schemeClr val="tx2"/>
                </a:solidFill>
              </a:rPr>
              <a:t>You’ll need to see both the slide and the </a:t>
            </a:r>
            <a:r>
              <a:rPr lang="en-US" sz="2000" dirty="0" smtClean="0">
                <a:solidFill>
                  <a:schemeClr val="tx2"/>
                </a:solidFill>
              </a:rPr>
              <a:t>notes </a:t>
            </a:r>
            <a:r>
              <a:rPr lang="en-US" sz="2000" dirty="0">
                <a:solidFill>
                  <a:schemeClr val="tx2"/>
                </a:solidFill>
              </a:rPr>
              <a:t>section below.  If you don’t see the notes section, click on “</a:t>
            </a:r>
            <a:r>
              <a:rPr lang="en-US" sz="2000" dirty="0" smtClean="0">
                <a:solidFill>
                  <a:schemeClr val="tx2"/>
                </a:solidFill>
              </a:rPr>
              <a:t>Notes Page” </a:t>
            </a:r>
            <a:r>
              <a:rPr lang="en-US" sz="2000" dirty="0">
                <a:solidFill>
                  <a:schemeClr val="tx2"/>
                </a:solidFill>
              </a:rPr>
              <a:t>within the </a:t>
            </a:r>
            <a:r>
              <a:rPr lang="en-US" sz="2000" dirty="0" smtClean="0">
                <a:solidFill>
                  <a:schemeClr val="tx2"/>
                </a:solidFill>
              </a:rPr>
              <a:t>“View” tab.  If viewing the presentation as a slide show, you may also see the notes on the presenters page.  </a:t>
            </a:r>
          </a:p>
          <a:p>
            <a:pPr>
              <a:lnSpc>
                <a:spcPct val="120000"/>
              </a:lnSpc>
            </a:pPr>
            <a:endParaRPr lang="en-US" sz="2000" dirty="0">
              <a:solidFill>
                <a:schemeClr val="tx2"/>
              </a:solidFill>
            </a:endParaRPr>
          </a:p>
          <a:p>
            <a:pPr>
              <a:lnSpc>
                <a:spcPct val="120000"/>
              </a:lnSpc>
            </a:pPr>
            <a:r>
              <a:rPr lang="en-US" sz="2000" dirty="0" smtClean="0">
                <a:solidFill>
                  <a:schemeClr val="tx2"/>
                </a:solidFill>
              </a:rPr>
              <a:t>Notes are not visible using the PowerPoint Viewer.</a:t>
            </a:r>
            <a:endParaRPr lang="en-US" sz="2000" dirty="0">
              <a:solidFill>
                <a:schemeClr val="tx2"/>
              </a:solidFill>
            </a:endParaRPr>
          </a:p>
          <a:p>
            <a:pPr algn="ctr">
              <a:lnSpc>
                <a:spcPct val="120000"/>
              </a:lnSpc>
            </a:pPr>
            <a:endParaRPr lang="en-US" sz="2000" dirty="0">
              <a:solidFill>
                <a:schemeClr val="tx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534" y="2175070"/>
            <a:ext cx="914400" cy="9144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8475" y="3690935"/>
            <a:ext cx="900060" cy="900060"/>
          </a:xfrm>
          <a:prstGeom prst="rect">
            <a:avLst/>
          </a:prstGeom>
        </p:spPr>
      </p:pic>
    </p:spTree>
    <p:extLst>
      <p:ext uri="{BB962C8B-B14F-4D97-AF65-F5344CB8AC3E}">
        <p14:creationId xmlns:p14="http://schemas.microsoft.com/office/powerpoint/2010/main" val="1361135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66301" y="1549400"/>
            <a:ext cx="1980225" cy="1244600"/>
          </a:xfrm>
          <a:prstGeom prst="rect">
            <a:avLst/>
          </a:prstGeom>
        </p:spPr>
      </p:pic>
      <p:sp>
        <p:nvSpPr>
          <p:cNvPr id="3" name="Text Placeholder 2"/>
          <p:cNvSpPr>
            <a:spLocks noGrp="1"/>
          </p:cNvSpPr>
          <p:nvPr>
            <p:ph type="body" sz="quarter" idx="13"/>
          </p:nvPr>
        </p:nvSpPr>
        <p:spPr/>
        <p:txBody>
          <a:bodyPr/>
          <a:lstStyle/>
          <a:p>
            <a:r>
              <a:rPr lang="en-US" dirty="0" smtClean="0"/>
              <a:t>MicroServices </a:t>
            </a:r>
            <a:r>
              <a:rPr lang="en-US" dirty="0" smtClean="0"/>
              <a:t>are registered with </a:t>
            </a:r>
            <a:r>
              <a:rPr lang="en-US" dirty="0" smtClean="0"/>
              <a:t>GRM</a:t>
            </a:r>
            <a:endParaRPr lang="en-US" dirty="0" smtClean="0"/>
          </a:p>
          <a:p>
            <a:pPr lvl="1"/>
            <a:r>
              <a:rPr lang="en-US" dirty="0" smtClean="0"/>
              <a:t>When a </a:t>
            </a:r>
            <a:r>
              <a:rPr lang="en-US" dirty="0" err="1" smtClean="0"/>
              <a:t>microService</a:t>
            </a:r>
            <a:r>
              <a:rPr lang="en-US" dirty="0" smtClean="0"/>
              <a:t> is deployed, the endpoint is registered with GRM.</a:t>
            </a:r>
          </a:p>
          <a:p>
            <a:pPr lvl="2">
              <a:spcAft>
                <a:spcPts val="0"/>
              </a:spcAft>
            </a:pPr>
            <a:r>
              <a:rPr lang="en-US" dirty="0" smtClean="0"/>
              <a:t>The service name will be the namespace, plus the service name, </a:t>
            </a:r>
            <a:r>
              <a:rPr lang="en-US" b="1" i="1" dirty="0" smtClean="0"/>
              <a:t>reversed!</a:t>
            </a:r>
            <a:endParaRPr lang="en-US" dirty="0" smtClean="0"/>
          </a:p>
          <a:p>
            <a:pPr lvl="3"/>
            <a:r>
              <a:rPr lang="en-US" dirty="0" smtClean="0"/>
              <a:t>For example, </a:t>
            </a:r>
            <a:r>
              <a:rPr lang="en-US" b="1" i="1" u="sng" dirty="0" smtClean="0"/>
              <a:t>currency.training.cdp.att.com</a:t>
            </a:r>
            <a:r>
              <a:rPr lang="en-US" dirty="0" smtClean="0"/>
              <a:t> when the service name is </a:t>
            </a:r>
            <a:r>
              <a:rPr lang="en-US" b="1" i="1" u="sng" dirty="0" smtClean="0"/>
              <a:t>currency</a:t>
            </a:r>
            <a:r>
              <a:rPr lang="en-US" dirty="0" smtClean="0"/>
              <a:t> and the namespace is </a:t>
            </a:r>
            <a:r>
              <a:rPr lang="en-US" b="1" i="1" u="sng" dirty="0" err="1" smtClean="0"/>
              <a:t>com.att.cdp.training</a:t>
            </a:r>
            <a:r>
              <a:rPr lang="en-US" b="1" i="1" u="sng" dirty="0" smtClean="0"/>
              <a:t>.</a:t>
            </a:r>
          </a:p>
          <a:p>
            <a:pPr lvl="2">
              <a:spcAft>
                <a:spcPts val="0"/>
              </a:spcAft>
            </a:pPr>
            <a:r>
              <a:rPr lang="en-US" dirty="0"/>
              <a:t>The version and route offer are set. </a:t>
            </a:r>
          </a:p>
          <a:p>
            <a:pPr lvl="3"/>
            <a:r>
              <a:rPr lang="en-US" dirty="0" smtClean="0"/>
              <a:t>These are set from labels on the deployed </a:t>
            </a:r>
            <a:r>
              <a:rPr lang="en-US" dirty="0" err="1" smtClean="0"/>
              <a:t>microService</a:t>
            </a:r>
            <a:r>
              <a:rPr lang="en-US" dirty="0" smtClean="0"/>
              <a:t>.</a:t>
            </a:r>
          </a:p>
          <a:p>
            <a:pPr lvl="2">
              <a:spcAft>
                <a:spcPts val="0"/>
              </a:spcAft>
            </a:pPr>
            <a:r>
              <a:rPr lang="en-US" dirty="0"/>
              <a:t>The environment is set.</a:t>
            </a:r>
          </a:p>
          <a:p>
            <a:pPr lvl="3">
              <a:spcAft>
                <a:spcPts val="0"/>
              </a:spcAft>
            </a:pPr>
            <a:r>
              <a:rPr lang="en-US" dirty="0" smtClean="0"/>
              <a:t>This is set from the default environment for the </a:t>
            </a:r>
            <a:r>
              <a:rPr lang="en-US" dirty="0" err="1" smtClean="0"/>
              <a:t>Kubernetes</a:t>
            </a:r>
            <a:r>
              <a:rPr lang="en-US" dirty="0" smtClean="0"/>
              <a:t> cluster, or</a:t>
            </a:r>
          </a:p>
          <a:p>
            <a:pPr lvl="3">
              <a:spcAft>
                <a:spcPts val="0"/>
              </a:spcAft>
            </a:pPr>
            <a:r>
              <a:rPr lang="en-US" dirty="0" smtClean="0"/>
              <a:t>The last node of the namespace name, if it is “dev”, “prod”, “</a:t>
            </a:r>
            <a:r>
              <a:rPr lang="en-US" dirty="0" err="1" smtClean="0"/>
              <a:t>uat</a:t>
            </a:r>
            <a:r>
              <a:rPr lang="en-US" dirty="0" smtClean="0"/>
              <a:t>”, etc. </a:t>
            </a:r>
            <a:endParaRPr lang="en-US" dirty="0" smtClean="0"/>
          </a:p>
          <a:p>
            <a:pPr lvl="3">
              <a:spcAft>
                <a:spcPts val="0"/>
              </a:spcAft>
            </a:pPr>
            <a:endParaRPr lang="en-US" dirty="0" smtClean="0"/>
          </a:p>
          <a:p>
            <a:pPr lvl="2">
              <a:spcAft>
                <a:spcPts val="0"/>
              </a:spcAft>
            </a:pPr>
            <a:r>
              <a:rPr lang="en-US" dirty="0"/>
              <a:t>The normal GRM console can be used to list </a:t>
            </a:r>
            <a:r>
              <a:rPr lang="en-US" dirty="0" err="1"/>
              <a:t>microServices</a:t>
            </a:r>
            <a:r>
              <a:rPr lang="en-US" dirty="0"/>
              <a:t>.</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40</a:t>
            </a:fld>
            <a:r>
              <a:rPr lang="en-US" smtClean="0"/>
              <a:t> </a:t>
            </a:r>
            <a:endParaRPr lang="en-US" dirty="0"/>
          </a:p>
        </p:txBody>
      </p:sp>
      <p:sp>
        <p:nvSpPr>
          <p:cNvPr id="4" name="Title 3"/>
          <p:cNvSpPr>
            <a:spLocks noGrp="1"/>
          </p:cNvSpPr>
          <p:nvPr>
            <p:ph type="title"/>
          </p:nvPr>
        </p:nvSpPr>
        <p:spPr>
          <a:xfrm>
            <a:off x="490939" y="491982"/>
            <a:ext cx="11209064" cy="342206"/>
          </a:xfrm>
        </p:spPr>
        <p:txBody>
          <a:bodyPr/>
          <a:lstStyle/>
          <a:p>
            <a:r>
              <a:rPr lang="en-US" dirty="0" smtClean="0"/>
              <a:t>Locating the </a:t>
            </a:r>
            <a:r>
              <a:rPr lang="en-US" dirty="0" smtClean="0"/>
              <a:t>MicroService</a:t>
            </a:r>
            <a:endParaRPr lang="en-US" dirty="0"/>
          </a:p>
        </p:txBody>
      </p:sp>
      <p:sp>
        <p:nvSpPr>
          <p:cNvPr id="5" name="Oval 4"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 name="Oval 5"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3566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2415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12641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01132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989622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978113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Rectangle 24"/>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752001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76506" y="1585038"/>
            <a:ext cx="7514542" cy="43412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pPr algn="ctr"/>
            <a:r>
              <a:rPr lang="en-US" dirty="0" smtClean="0"/>
              <a:t>Kubernetes Cluster</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41</a:t>
            </a:fld>
            <a:r>
              <a:rPr lang="en-US" dirty="0" smtClean="0"/>
              <a:t> </a:t>
            </a:r>
            <a:endParaRPr lang="en-US" dirty="0"/>
          </a:p>
        </p:txBody>
      </p:sp>
      <p:sp>
        <p:nvSpPr>
          <p:cNvPr id="4" name="Title 3"/>
          <p:cNvSpPr>
            <a:spLocks noGrp="1"/>
          </p:cNvSpPr>
          <p:nvPr>
            <p:ph type="title"/>
          </p:nvPr>
        </p:nvSpPr>
        <p:spPr/>
        <p:txBody>
          <a:bodyPr/>
          <a:lstStyle/>
          <a:p>
            <a:r>
              <a:rPr lang="en-US" dirty="0" err="1" smtClean="0"/>
              <a:t>GRMEdge</a:t>
            </a:r>
            <a:endParaRPr lang="en-US" dirty="0"/>
          </a:p>
        </p:txBody>
      </p:sp>
      <p:sp>
        <p:nvSpPr>
          <p:cNvPr id="6" name="Rounded Rectangle 5"/>
          <p:cNvSpPr/>
          <p:nvPr/>
        </p:nvSpPr>
        <p:spPr>
          <a:xfrm>
            <a:off x="3922699" y="2146751"/>
            <a:ext cx="7025279" cy="608609"/>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Kubernetes Master</a:t>
            </a:r>
            <a:endParaRPr lang="en-US" dirty="0"/>
          </a:p>
        </p:txBody>
      </p:sp>
      <p:sp>
        <p:nvSpPr>
          <p:cNvPr id="9" name="Rounded Rectangle 8"/>
          <p:cNvSpPr/>
          <p:nvPr/>
        </p:nvSpPr>
        <p:spPr>
          <a:xfrm>
            <a:off x="3922699" y="2902977"/>
            <a:ext cx="3940085" cy="2849642"/>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17" name="Rounded Rectangle 16"/>
          <p:cNvSpPr/>
          <p:nvPr/>
        </p:nvSpPr>
        <p:spPr>
          <a:xfrm>
            <a:off x="8767283" y="2902978"/>
            <a:ext cx="2180695" cy="2849642"/>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21" name="Oval 20"/>
          <p:cNvSpPr/>
          <p:nvPr/>
        </p:nvSpPr>
        <p:spPr>
          <a:xfrm>
            <a:off x="7973484" y="4177829"/>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p:cNvSpPr/>
          <p:nvPr/>
        </p:nvSpPr>
        <p:spPr>
          <a:xfrm>
            <a:off x="8222540" y="4163111"/>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p:cNvSpPr/>
          <p:nvPr/>
        </p:nvSpPr>
        <p:spPr>
          <a:xfrm>
            <a:off x="8460965" y="4163111"/>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Rounded Rectangle 23"/>
          <p:cNvSpPr/>
          <p:nvPr/>
        </p:nvSpPr>
        <p:spPr>
          <a:xfrm>
            <a:off x="4194734" y="3440805"/>
            <a:ext cx="1664936" cy="2080319"/>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smtClean="0">
                <a:solidFill>
                  <a:schemeClr val="tx2"/>
                </a:solidFill>
              </a:rPr>
              <a:t>Pod</a:t>
            </a:r>
            <a:endParaRPr lang="en-US" dirty="0">
              <a:solidFill>
                <a:schemeClr val="tx2"/>
              </a:solidFill>
            </a:endParaRPr>
          </a:p>
        </p:txBody>
      </p:sp>
      <p:sp>
        <p:nvSpPr>
          <p:cNvPr id="46" name="Rounded Rectangle 45"/>
          <p:cNvSpPr/>
          <p:nvPr/>
        </p:nvSpPr>
        <p:spPr>
          <a:xfrm>
            <a:off x="5930638" y="3401772"/>
            <a:ext cx="1664654" cy="2119352"/>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tx2"/>
                </a:solidFill>
              </a:rPr>
              <a:t>Pod</a:t>
            </a:r>
          </a:p>
        </p:txBody>
      </p:sp>
      <p:sp>
        <p:nvSpPr>
          <p:cNvPr id="47" name="Rectangle 46"/>
          <p:cNvSpPr/>
          <p:nvPr/>
        </p:nvSpPr>
        <p:spPr>
          <a:xfrm>
            <a:off x="6337946" y="3885130"/>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8" name="Rectangle 47"/>
          <p:cNvSpPr/>
          <p:nvPr/>
        </p:nvSpPr>
        <p:spPr>
          <a:xfrm>
            <a:off x="6227246" y="4051205"/>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9" name="Rectangle 48"/>
          <p:cNvSpPr/>
          <p:nvPr/>
        </p:nvSpPr>
        <p:spPr>
          <a:xfrm>
            <a:off x="6103086" y="4195801"/>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grpSp>
        <p:nvGrpSpPr>
          <p:cNvPr id="50" name="Group 49"/>
          <p:cNvGrpSpPr/>
          <p:nvPr/>
        </p:nvGrpSpPr>
        <p:grpSpPr>
          <a:xfrm>
            <a:off x="6522887" y="4778482"/>
            <a:ext cx="728221" cy="384922"/>
            <a:chOff x="383368" y="2841655"/>
            <a:chExt cx="728221" cy="384922"/>
          </a:xfrm>
          <a:solidFill>
            <a:srgbClr val="007A3E"/>
          </a:solidFill>
        </p:grpSpPr>
        <p:sp>
          <p:nvSpPr>
            <p:cNvPr id="51"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p:cNvSpPr/>
            <p:nvPr/>
          </p:nvSpPr>
          <p:spPr>
            <a:xfrm rot="18603602">
              <a:off x="554752" y="2841655"/>
              <a:ext cx="66675" cy="6667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Oval 53"/>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sp>
        <p:nvSpPr>
          <p:cNvPr id="55" name="Rounded Rectangle 54"/>
          <p:cNvSpPr/>
          <p:nvPr/>
        </p:nvSpPr>
        <p:spPr>
          <a:xfrm>
            <a:off x="9002536" y="3401772"/>
            <a:ext cx="1643994" cy="2080319"/>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smtClean="0">
                <a:solidFill>
                  <a:schemeClr val="tx2"/>
                </a:solidFill>
              </a:rPr>
              <a:t>Pod</a:t>
            </a:r>
            <a:endParaRPr lang="en-US" dirty="0">
              <a:solidFill>
                <a:schemeClr val="tx2"/>
              </a:solidFill>
            </a:endParaRPr>
          </a:p>
        </p:txBody>
      </p:sp>
      <p:sp>
        <p:nvSpPr>
          <p:cNvPr id="56" name="Rectangle 55"/>
          <p:cNvSpPr/>
          <p:nvPr/>
        </p:nvSpPr>
        <p:spPr>
          <a:xfrm>
            <a:off x="9391100" y="3852440"/>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7" name="Rectangle 56"/>
          <p:cNvSpPr/>
          <p:nvPr/>
        </p:nvSpPr>
        <p:spPr>
          <a:xfrm>
            <a:off x="9280400" y="4018515"/>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8" name="Rectangle 57"/>
          <p:cNvSpPr/>
          <p:nvPr/>
        </p:nvSpPr>
        <p:spPr>
          <a:xfrm>
            <a:off x="9156240" y="4163111"/>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grpSp>
        <p:nvGrpSpPr>
          <p:cNvPr id="59" name="Group 58"/>
          <p:cNvGrpSpPr/>
          <p:nvPr/>
        </p:nvGrpSpPr>
        <p:grpSpPr>
          <a:xfrm>
            <a:off x="9649459" y="4769525"/>
            <a:ext cx="728221" cy="384922"/>
            <a:chOff x="383368" y="2841655"/>
            <a:chExt cx="728221" cy="384922"/>
          </a:xfrm>
        </p:grpSpPr>
        <p:sp>
          <p:nvSpPr>
            <p:cNvPr id="60"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1" name="Oval 60"/>
            <p:cNvSpPr/>
            <p:nvPr/>
          </p:nvSpPr>
          <p:spPr>
            <a:xfrm rot="18603602">
              <a:off x="554752" y="2841655"/>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sp>
        <p:nvSpPr>
          <p:cNvPr id="3" name="Rectangle 2"/>
          <p:cNvSpPr/>
          <p:nvPr/>
        </p:nvSpPr>
        <p:spPr>
          <a:xfrm>
            <a:off x="410433" y="994179"/>
            <a:ext cx="10691715" cy="461665"/>
          </a:xfrm>
          <a:prstGeom prst="rect">
            <a:avLst/>
          </a:prstGeom>
        </p:spPr>
        <p:txBody>
          <a:bodyPr wrap="square">
            <a:spAutoFit/>
          </a:bodyPr>
          <a:lstStyle/>
          <a:p>
            <a:r>
              <a:rPr lang="en-US" sz="2400" dirty="0" smtClean="0"/>
              <a:t>This diagram </a:t>
            </a:r>
            <a:r>
              <a:rPr lang="en-US" sz="2400" dirty="0"/>
              <a:t>shows </a:t>
            </a:r>
            <a:r>
              <a:rPr lang="en-US" sz="2400" dirty="0" err="1" smtClean="0"/>
              <a:t>GRMEdge</a:t>
            </a:r>
            <a:r>
              <a:rPr lang="en-US" sz="2400" dirty="0" smtClean="0"/>
              <a:t> running in a pod and processing </a:t>
            </a:r>
            <a:r>
              <a:rPr lang="en-US" sz="2400" dirty="0" smtClean="0"/>
              <a:t>events</a:t>
            </a:r>
            <a:endParaRPr lang="en-US" sz="2400" dirty="0"/>
          </a:p>
        </p:txBody>
      </p:sp>
      <p:sp>
        <p:nvSpPr>
          <p:cNvPr id="64" name="Rectangle 63"/>
          <p:cNvSpPr/>
          <p:nvPr/>
        </p:nvSpPr>
        <p:spPr>
          <a:xfrm>
            <a:off x="4452888" y="4782276"/>
            <a:ext cx="1097280" cy="365760"/>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smtClean="0"/>
              <a:t>GRMEdge</a:t>
            </a:r>
            <a:endParaRPr lang="en-US" dirty="0"/>
          </a:p>
        </p:txBody>
      </p:sp>
      <p:sp>
        <p:nvSpPr>
          <p:cNvPr id="7" name="Cloud 6"/>
          <p:cNvSpPr/>
          <p:nvPr/>
        </p:nvSpPr>
        <p:spPr>
          <a:xfrm>
            <a:off x="488897" y="2037144"/>
            <a:ext cx="2555245" cy="1847986"/>
          </a:xfrm>
          <a:prstGeom prst="cloud">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GRM</a:t>
            </a:r>
            <a:endParaRPr lang="en-US" dirty="0"/>
          </a:p>
        </p:txBody>
      </p:sp>
      <p:cxnSp>
        <p:nvCxnSpPr>
          <p:cNvPr id="10" name="Straight Arrow Connector 9"/>
          <p:cNvCxnSpPr>
            <a:stCxn id="64" idx="1"/>
          </p:cNvCxnSpPr>
          <p:nvPr/>
        </p:nvCxnSpPr>
        <p:spPr>
          <a:xfrm flipH="1" flipV="1">
            <a:off x="2602374" y="3565275"/>
            <a:ext cx="1850514" cy="1399881"/>
          </a:xfrm>
          <a:prstGeom prst="straightConnector1">
            <a:avLst/>
          </a:prstGeom>
          <a:ln w="285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endCxn id="64" idx="0"/>
          </p:cNvCxnSpPr>
          <p:nvPr/>
        </p:nvCxnSpPr>
        <p:spPr>
          <a:xfrm rot="5400000">
            <a:off x="4288156" y="3479320"/>
            <a:ext cx="2016328" cy="589584"/>
          </a:xfrm>
          <a:prstGeom prst="bentConnector3">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6200000">
            <a:off x="4676832" y="4122978"/>
            <a:ext cx="401072" cy="215444"/>
          </a:xfrm>
          <a:prstGeom prst="rect">
            <a:avLst/>
          </a:prstGeom>
          <a:noFill/>
          <a:ln>
            <a:noFill/>
          </a:ln>
        </p:spPr>
        <p:txBody>
          <a:bodyPr wrap="none" lIns="0" tIns="0" rIns="0" bIns="0" rtlCol="0">
            <a:spAutoFit/>
          </a:bodyPr>
          <a:lstStyle/>
          <a:p>
            <a:r>
              <a:rPr lang="en-US" sz="1400" i="1" dirty="0" smtClean="0">
                <a:solidFill>
                  <a:schemeClr val="tx2"/>
                </a:solidFill>
              </a:rPr>
              <a:t>event</a:t>
            </a:r>
          </a:p>
        </p:txBody>
      </p:sp>
      <p:sp>
        <p:nvSpPr>
          <p:cNvPr id="65" name="TextBox 64"/>
          <p:cNvSpPr txBox="1"/>
          <p:nvPr/>
        </p:nvSpPr>
        <p:spPr>
          <a:xfrm rot="2328334">
            <a:off x="2436551" y="4099278"/>
            <a:ext cx="1276824" cy="215444"/>
          </a:xfrm>
          <a:prstGeom prst="rect">
            <a:avLst/>
          </a:prstGeom>
          <a:noFill/>
          <a:ln>
            <a:noFill/>
          </a:ln>
        </p:spPr>
        <p:txBody>
          <a:bodyPr wrap="none" lIns="0" tIns="0" rIns="0" bIns="0" rtlCol="0">
            <a:spAutoFit/>
          </a:bodyPr>
          <a:lstStyle/>
          <a:p>
            <a:r>
              <a:rPr lang="en-US" sz="1400" i="1" dirty="0" smtClean="0">
                <a:solidFill>
                  <a:schemeClr val="tx2"/>
                </a:solidFill>
              </a:rPr>
              <a:t>Register endpoint</a:t>
            </a:r>
          </a:p>
        </p:txBody>
      </p:sp>
      <p:sp>
        <p:nvSpPr>
          <p:cNvPr id="18" name="Rectangle 17"/>
          <p:cNvSpPr/>
          <p:nvPr/>
        </p:nvSpPr>
        <p:spPr>
          <a:xfrm>
            <a:off x="950495" y="3236495"/>
            <a:ext cx="1407694" cy="204310"/>
          </a:xfrm>
          <a:prstGeom prst="rect">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sz="1200" dirty="0" smtClean="0">
                <a:solidFill>
                  <a:schemeClr val="tx2"/>
                </a:solidFill>
              </a:rPr>
              <a:t>endpoint</a:t>
            </a:r>
            <a:endParaRPr lang="en-US" sz="1200" dirty="0">
              <a:solidFill>
                <a:schemeClr val="tx2"/>
              </a:solidFill>
            </a:endParaRPr>
          </a:p>
        </p:txBody>
      </p:sp>
      <p:cxnSp>
        <p:nvCxnSpPr>
          <p:cNvPr id="20" name="Curved Connector 19"/>
          <p:cNvCxnSpPr>
            <a:stCxn id="18" idx="2"/>
            <a:endCxn id="58" idx="2"/>
          </p:cNvCxnSpPr>
          <p:nvPr/>
        </p:nvCxnSpPr>
        <p:spPr>
          <a:xfrm rot="16200000" flipH="1">
            <a:off x="5135578" y="-40431"/>
            <a:ext cx="1088066" cy="8050538"/>
          </a:xfrm>
          <a:prstGeom prst="curvedConnector3">
            <a:avLst>
              <a:gd name="adj1" fmla="val 181828"/>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p:nvPr/>
        </p:nvCxnSpPr>
        <p:spPr>
          <a:xfrm rot="16200000" flipV="1">
            <a:off x="8031923" y="2775267"/>
            <a:ext cx="1407751" cy="1389847"/>
          </a:xfrm>
          <a:prstGeom prst="bentConnector3">
            <a:avLst>
              <a:gd name="adj1" fmla="val 35471"/>
            </a:avLst>
          </a:prstGeom>
          <a:ln w="63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rot="16200000">
            <a:off x="7899555" y="3113030"/>
            <a:ext cx="517834" cy="215444"/>
          </a:xfrm>
          <a:prstGeom prst="rect">
            <a:avLst/>
          </a:prstGeom>
          <a:noFill/>
          <a:ln>
            <a:noFill/>
          </a:ln>
        </p:spPr>
        <p:txBody>
          <a:bodyPr wrap="none" lIns="0" tIns="0" rIns="0" bIns="0" rtlCol="0">
            <a:spAutoFit/>
          </a:bodyPr>
          <a:lstStyle/>
          <a:p>
            <a:r>
              <a:rPr lang="en-US" sz="1400" i="1" dirty="0" smtClean="0">
                <a:solidFill>
                  <a:schemeClr val="tx2"/>
                </a:solidFill>
              </a:rPr>
              <a:t>started</a:t>
            </a:r>
          </a:p>
        </p:txBody>
      </p:sp>
      <p:sp>
        <p:nvSpPr>
          <p:cNvPr id="33" name="Oval 32"/>
          <p:cNvSpPr/>
          <p:nvPr/>
        </p:nvSpPr>
        <p:spPr>
          <a:xfrm>
            <a:off x="8349396" y="3514430"/>
            <a:ext cx="300789" cy="30078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1</a:t>
            </a:r>
            <a:endParaRPr lang="en-US" sz="1200" dirty="0"/>
          </a:p>
        </p:txBody>
      </p:sp>
      <p:sp>
        <p:nvSpPr>
          <p:cNvPr id="72" name="Oval 71"/>
          <p:cNvSpPr/>
          <p:nvPr/>
        </p:nvSpPr>
        <p:spPr>
          <a:xfrm>
            <a:off x="5257838" y="3639520"/>
            <a:ext cx="300789" cy="30078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2</a:t>
            </a:r>
            <a:endParaRPr lang="en-US" sz="1200" dirty="0"/>
          </a:p>
        </p:txBody>
      </p:sp>
      <p:sp>
        <p:nvSpPr>
          <p:cNvPr id="73" name="Oval 72"/>
          <p:cNvSpPr/>
          <p:nvPr/>
        </p:nvSpPr>
        <p:spPr>
          <a:xfrm>
            <a:off x="3019446" y="3834442"/>
            <a:ext cx="300789" cy="30078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3</a:t>
            </a:r>
            <a:endParaRPr lang="en-US" sz="1200" dirty="0"/>
          </a:p>
        </p:txBody>
      </p:sp>
      <p:sp>
        <p:nvSpPr>
          <p:cNvPr id="67" name="Oval 66"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8" name="Oval 67"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9" name="Oval 68"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1" name="Oval 70"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4" name="Oval 73"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5" name="Oval 74"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7" name="Oval 86"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8" name="Oval 87"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9" name="Oval 88"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0" name="Oval 89"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1" name="Oval 90"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2" name="Oval 91" title="Section circle"/>
          <p:cNvSpPr/>
          <p:nvPr/>
        </p:nvSpPr>
        <p:spPr>
          <a:xfrm>
            <a:off x="103566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3" name="Oval 92" title="Section circle"/>
          <p:cNvSpPr/>
          <p:nvPr/>
        </p:nvSpPr>
        <p:spPr>
          <a:xfrm>
            <a:off x="102415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4" name="Oval 93" title="Section circle"/>
          <p:cNvSpPr/>
          <p:nvPr/>
        </p:nvSpPr>
        <p:spPr>
          <a:xfrm>
            <a:off x="1012641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5" name="Oval 94" title="Section circle"/>
          <p:cNvSpPr/>
          <p:nvPr/>
        </p:nvSpPr>
        <p:spPr>
          <a:xfrm>
            <a:off x="1001132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6" name="Oval 95" title="Section circle"/>
          <p:cNvSpPr/>
          <p:nvPr/>
        </p:nvSpPr>
        <p:spPr>
          <a:xfrm>
            <a:off x="989622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7" name="Oval 96"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8" name="Oval 97"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6" name="Rectangle 75"/>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611477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42</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MicroServices </a:t>
            </a:r>
            <a:r>
              <a:rPr lang="en-US" dirty="0" smtClean="0"/>
              <a:t>can be discovered using the GRM </a:t>
            </a:r>
            <a:r>
              <a:rPr lang="en-US" dirty="0" smtClean="0"/>
              <a:t>registry</a:t>
            </a:r>
            <a:endParaRPr lang="en-US" dirty="0" smtClean="0"/>
          </a:p>
          <a:p>
            <a:pPr lvl="1"/>
            <a:r>
              <a:rPr lang="en-US" dirty="0" smtClean="0"/>
              <a:t>The same approach is used as for any </a:t>
            </a:r>
            <a:r>
              <a:rPr lang="en-US" dirty="0" err="1" smtClean="0"/>
              <a:t>REST</a:t>
            </a:r>
            <a:r>
              <a:rPr lang="en-US" i="1" dirty="0" err="1" smtClean="0"/>
              <a:t>ful</a:t>
            </a:r>
            <a:r>
              <a:rPr lang="en-US" dirty="0" smtClean="0"/>
              <a:t> service via DME2.</a:t>
            </a:r>
          </a:p>
          <a:p>
            <a:pPr lvl="2"/>
            <a:r>
              <a:rPr lang="en-US" dirty="0" smtClean="0"/>
              <a:t>There are multiple ways to do it:</a:t>
            </a:r>
          </a:p>
          <a:p>
            <a:pPr lvl="3"/>
            <a:r>
              <a:rPr lang="en-US" dirty="0" smtClean="0"/>
              <a:t>Use the DME2Client support.</a:t>
            </a:r>
          </a:p>
          <a:p>
            <a:pPr lvl="3"/>
            <a:r>
              <a:rPr lang="en-US" dirty="0" smtClean="0">
                <a:sym typeface="Wingdings" panose="05000000000000000000" pitchFamily="2" charset="2"/>
              </a:rPr>
              <a:t>Lookup the endpoint and use it’s HTTP URL.</a:t>
            </a:r>
          </a:p>
          <a:p>
            <a:pPr lvl="2"/>
            <a:endParaRPr lang="en-US" dirty="0"/>
          </a:p>
        </p:txBody>
      </p:sp>
      <p:sp>
        <p:nvSpPr>
          <p:cNvPr id="4" name="Title 3"/>
          <p:cNvSpPr>
            <a:spLocks noGrp="1"/>
          </p:cNvSpPr>
          <p:nvPr>
            <p:ph type="title"/>
          </p:nvPr>
        </p:nvSpPr>
        <p:spPr/>
        <p:txBody>
          <a:bodyPr/>
          <a:lstStyle/>
          <a:p>
            <a:r>
              <a:rPr lang="en-US" dirty="0" smtClean="0"/>
              <a:t>Using Service Discovery</a:t>
            </a:r>
            <a:endParaRPr lang="en-US" dirty="0"/>
          </a:p>
        </p:txBody>
      </p:sp>
      <p:sp>
        <p:nvSpPr>
          <p:cNvPr id="18" name="Oval 17"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3566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2415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12641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01132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Rectangle 35"/>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80585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43</a:t>
            </a:fld>
            <a:r>
              <a:rPr lang="en-US" smtClean="0"/>
              <a:t> </a:t>
            </a:r>
            <a:endParaRPr lang="en-US" dirty="0"/>
          </a:p>
        </p:txBody>
      </p:sp>
      <p:sp>
        <p:nvSpPr>
          <p:cNvPr id="5" name="Text Placeholder 4"/>
          <p:cNvSpPr>
            <a:spLocks noGrp="1"/>
          </p:cNvSpPr>
          <p:nvPr>
            <p:ph type="body" sz="quarter" idx="13"/>
          </p:nvPr>
        </p:nvSpPr>
        <p:spPr/>
        <p:txBody>
          <a:bodyPr/>
          <a:lstStyle/>
          <a:p>
            <a:r>
              <a:rPr lang="en-US" dirty="0" smtClean="0"/>
              <a:t>An easy technique is to use the DME2 Client Spring </a:t>
            </a:r>
            <a:r>
              <a:rPr lang="en-US" dirty="0" smtClean="0"/>
              <a:t>Bean</a:t>
            </a:r>
            <a:endParaRPr lang="en-US" dirty="0" smtClean="0"/>
          </a:p>
          <a:p>
            <a:pPr lvl="1"/>
            <a:r>
              <a:rPr lang="en-US" dirty="0" smtClean="0"/>
              <a:t>The Spring Bean can be configured in code or using XML.</a:t>
            </a:r>
          </a:p>
          <a:p>
            <a:pPr lvl="2"/>
            <a:r>
              <a:rPr lang="en-US" dirty="0" smtClean="0"/>
              <a:t>If configured in code… </a:t>
            </a:r>
          </a:p>
          <a:p>
            <a:pPr marL="1028700" lvl="2" indent="-106363">
              <a:buNone/>
            </a:pPr>
            <a:r>
              <a:rPr lang="en-US" dirty="0" smtClean="0"/>
              <a:t>…create a properties object.</a:t>
            </a:r>
          </a:p>
          <a:p>
            <a:pPr marL="1028700" lvl="2" indent="-106363">
              <a:buNone/>
            </a:pPr>
            <a:r>
              <a:rPr lang="en-US" dirty="0" smtClean="0"/>
              <a:t>…set each configuration property to the desired value.</a:t>
            </a:r>
          </a:p>
          <a:p>
            <a:pPr marL="1028700" lvl="2" indent="-106363">
              <a:buNone/>
            </a:pPr>
            <a:r>
              <a:rPr lang="en-US" dirty="0" smtClean="0"/>
              <a:t>…pass the properties object to the bean to configure it.</a:t>
            </a:r>
          </a:p>
          <a:p>
            <a:pPr lvl="3"/>
            <a:endParaRPr lang="en-US" dirty="0"/>
          </a:p>
          <a:p>
            <a:pPr lvl="2"/>
            <a:r>
              <a:rPr lang="en-US" dirty="0" smtClean="0"/>
              <a:t>If configured using XML resource… </a:t>
            </a:r>
          </a:p>
          <a:p>
            <a:pPr marL="1033463" lvl="2" indent="-122238">
              <a:buNone/>
            </a:pPr>
            <a:r>
              <a:rPr lang="en-US" dirty="0" smtClean="0"/>
              <a:t>…create the application context specifying the XML configuration resource.</a:t>
            </a:r>
          </a:p>
          <a:p>
            <a:pPr marL="1033463" lvl="2" indent="-122238">
              <a:buNone/>
            </a:pPr>
            <a:r>
              <a:rPr lang="en-US" dirty="0" smtClean="0"/>
              <a:t>…get the bean from the context.</a:t>
            </a:r>
            <a:endParaRPr lang="en-US" dirty="0"/>
          </a:p>
        </p:txBody>
      </p:sp>
      <p:sp>
        <p:nvSpPr>
          <p:cNvPr id="4" name="Title 3"/>
          <p:cNvSpPr>
            <a:spLocks noGrp="1"/>
          </p:cNvSpPr>
          <p:nvPr>
            <p:ph type="title"/>
          </p:nvPr>
        </p:nvSpPr>
        <p:spPr/>
        <p:txBody>
          <a:bodyPr/>
          <a:lstStyle/>
          <a:p>
            <a:r>
              <a:rPr lang="en-US" dirty="0" smtClean="0"/>
              <a:t>Using the DME2 Client</a:t>
            </a:r>
            <a:endParaRPr lang="en-US" dirty="0"/>
          </a:p>
        </p:txBody>
      </p:sp>
      <p:sp>
        <p:nvSpPr>
          <p:cNvPr id="7" name="Oval 6"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3566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2415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12641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3" name="Picture 2"/>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2299433">
            <a:off x="8250893" y="1768475"/>
            <a:ext cx="2310263" cy="2311400"/>
          </a:xfrm>
          <a:prstGeom prst="rect">
            <a:avLst/>
          </a:prstGeom>
        </p:spPr>
      </p:pic>
      <p:sp>
        <p:nvSpPr>
          <p:cNvPr id="26" name="Rectangle 25"/>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29108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44</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following sample code…</a:t>
            </a:r>
          </a:p>
          <a:p>
            <a:pPr marL="1028700" lvl="1" indent="-114300"/>
            <a:r>
              <a:rPr lang="en-US" dirty="0" smtClean="0"/>
              <a:t>…demonstrates a few ways that the client can be coded.</a:t>
            </a:r>
          </a:p>
          <a:p>
            <a:pPr marL="1028700" lvl="1" indent="-114300"/>
            <a:r>
              <a:rPr lang="en-US" dirty="0" smtClean="0"/>
              <a:t>…demonstrates an example client that builds a </a:t>
            </a:r>
            <a:r>
              <a:rPr lang="en-US" dirty="0" err="1" smtClean="0"/>
              <a:t>json</a:t>
            </a:r>
            <a:r>
              <a:rPr lang="en-US" dirty="0" smtClean="0"/>
              <a:t> request, uses post to call the service, and processes a </a:t>
            </a:r>
            <a:r>
              <a:rPr lang="en-US" dirty="0" err="1" smtClean="0"/>
              <a:t>json</a:t>
            </a:r>
            <a:r>
              <a:rPr lang="en-US" dirty="0" smtClean="0"/>
              <a:t> response.</a:t>
            </a:r>
          </a:p>
          <a:p>
            <a:pPr marL="1028700" lvl="1" indent="-114300"/>
            <a:endParaRPr lang="en-US" dirty="0" smtClean="0"/>
          </a:p>
          <a:p>
            <a:pPr lvl="1"/>
            <a:r>
              <a:rPr lang="en-US" dirty="0" smtClean="0"/>
              <a:t>The actual interaction that your client will use depends on the API being called.</a:t>
            </a:r>
          </a:p>
          <a:p>
            <a:pPr lvl="2"/>
            <a:r>
              <a:rPr lang="en-US" dirty="0" smtClean="0"/>
              <a:t>The API method being demonstrated here is the “</a:t>
            </a:r>
            <a:r>
              <a:rPr lang="en-US" b="1" dirty="0" smtClean="0"/>
              <a:t>exchange</a:t>
            </a:r>
            <a:r>
              <a:rPr lang="en-US" dirty="0" smtClean="0"/>
              <a:t>” operation.</a:t>
            </a:r>
          </a:p>
          <a:p>
            <a:pPr lvl="3"/>
            <a:endParaRPr lang="en-US" dirty="0"/>
          </a:p>
          <a:p>
            <a:pPr lvl="1"/>
            <a:endParaRPr lang="en-US" dirty="0"/>
          </a:p>
        </p:txBody>
      </p:sp>
      <p:sp>
        <p:nvSpPr>
          <p:cNvPr id="4" name="Title 3"/>
          <p:cNvSpPr>
            <a:spLocks noGrp="1"/>
          </p:cNvSpPr>
          <p:nvPr>
            <p:ph type="title"/>
          </p:nvPr>
        </p:nvSpPr>
        <p:spPr/>
        <p:txBody>
          <a:bodyPr/>
          <a:lstStyle/>
          <a:p>
            <a:r>
              <a:rPr lang="en-US" dirty="0" smtClean="0"/>
              <a:t>Note on Sample Code</a:t>
            </a:r>
            <a:endParaRPr lang="en-US" dirty="0"/>
          </a:p>
        </p:txBody>
      </p:sp>
      <p:sp>
        <p:nvSpPr>
          <p:cNvPr id="6" name="Oval 5"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3566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24150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Rectangle 23"/>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388062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45</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process to configure the DME2 Client Bean in code is: </a:t>
            </a:r>
          </a:p>
          <a:p>
            <a:endParaRPr lang="en-US" dirty="0" smtClean="0"/>
          </a:p>
          <a:p>
            <a:pPr marL="457200" lvl="2">
              <a:buFont typeface="+mj-lt"/>
              <a:buAutoNum type="arabicPeriod"/>
            </a:pPr>
            <a:r>
              <a:rPr lang="en-US" dirty="0" smtClean="0"/>
              <a:t>Create a factory class that will create and apply configuration settings to the bean.</a:t>
            </a:r>
          </a:p>
          <a:p>
            <a:pPr marL="685800" lvl="3"/>
            <a:r>
              <a:rPr lang="en-US" dirty="0" smtClean="0"/>
              <a:t>The factory class must be annotated using the @Configuration annotation. </a:t>
            </a:r>
          </a:p>
          <a:p>
            <a:pPr marL="685800" lvl="3"/>
            <a:r>
              <a:rPr lang="en-US" dirty="0" smtClean="0"/>
              <a:t>The factory method must be annotated using the @Bean annotation.</a:t>
            </a:r>
          </a:p>
          <a:p>
            <a:pPr marL="685800" lvl="3"/>
            <a:r>
              <a:rPr lang="en-US" dirty="0" smtClean="0"/>
              <a:t>The factory method name is the same name as the bean it creates.</a:t>
            </a:r>
          </a:p>
          <a:p>
            <a:pPr marL="914400" lvl="3" indent="-457200"/>
            <a:endParaRPr lang="en-US" dirty="0" smtClean="0"/>
          </a:p>
          <a:p>
            <a:pPr marL="457200" lvl="2">
              <a:buFont typeface="+mj-lt"/>
              <a:buAutoNum type="arabicPeriod"/>
            </a:pPr>
            <a:r>
              <a:rPr lang="en-US" dirty="0"/>
              <a:t>Create an application context that uses the bean factory </a:t>
            </a:r>
            <a:r>
              <a:rPr lang="en-US" dirty="0" smtClean="0"/>
              <a:t>class.</a:t>
            </a:r>
            <a:endParaRPr lang="en-US" dirty="0"/>
          </a:p>
          <a:p>
            <a:pPr marL="685800" lvl="3"/>
            <a:r>
              <a:rPr lang="en-US" dirty="0"/>
              <a:t>Use the </a:t>
            </a:r>
            <a:r>
              <a:rPr lang="en-US" i="1" dirty="0" err="1"/>
              <a:t>AnnotationConfigApplicationContext</a:t>
            </a:r>
            <a:r>
              <a:rPr lang="en-US" dirty="0"/>
              <a:t> </a:t>
            </a:r>
            <a:r>
              <a:rPr lang="en-US" dirty="0" smtClean="0"/>
              <a:t>class.</a:t>
            </a:r>
            <a:endParaRPr lang="en-US" dirty="0"/>
          </a:p>
          <a:p>
            <a:pPr marL="685800" lvl="3"/>
            <a:r>
              <a:rPr lang="en-US" dirty="0"/>
              <a:t>Pass the configuration class(</a:t>
            </a:r>
            <a:r>
              <a:rPr lang="en-US" dirty="0" err="1"/>
              <a:t>es</a:t>
            </a:r>
            <a:r>
              <a:rPr lang="en-US" dirty="0"/>
              <a:t>) to the context. The context takes a variable argument list of classes that create beans.</a:t>
            </a:r>
          </a:p>
          <a:p>
            <a:pPr marL="914400" lvl="3" indent="-457200"/>
            <a:endParaRPr lang="en-US" dirty="0" smtClean="0"/>
          </a:p>
          <a:p>
            <a:pPr marL="457200" lvl="2">
              <a:buFont typeface="+mj-lt"/>
              <a:buAutoNum type="arabicPeriod"/>
            </a:pPr>
            <a:r>
              <a:rPr lang="en-US" dirty="0"/>
              <a:t>Obtain the bean from the application </a:t>
            </a:r>
            <a:r>
              <a:rPr lang="en-US" dirty="0" smtClean="0"/>
              <a:t>context.</a:t>
            </a:r>
            <a:endParaRPr lang="en-US" dirty="0"/>
          </a:p>
          <a:p>
            <a:pPr marL="685800" lvl="3"/>
            <a:r>
              <a:rPr lang="en-US" dirty="0"/>
              <a:t>The bean name matches the configuration method with the same </a:t>
            </a:r>
            <a:r>
              <a:rPr lang="en-US" dirty="0" smtClean="0"/>
              <a:t>name.</a:t>
            </a:r>
            <a:endParaRPr lang="en-US" dirty="0"/>
          </a:p>
        </p:txBody>
      </p:sp>
      <p:sp>
        <p:nvSpPr>
          <p:cNvPr id="4" name="Title 3"/>
          <p:cNvSpPr>
            <a:spLocks noGrp="1"/>
          </p:cNvSpPr>
          <p:nvPr>
            <p:ph type="title"/>
          </p:nvPr>
        </p:nvSpPr>
        <p:spPr/>
        <p:txBody>
          <a:bodyPr/>
          <a:lstStyle/>
          <a:p>
            <a:r>
              <a:rPr lang="en-US" dirty="0" smtClean="0"/>
              <a:t>Configuring in Code</a:t>
            </a:r>
            <a:endParaRPr lang="en-US" dirty="0"/>
          </a:p>
        </p:txBody>
      </p:sp>
      <p:sp>
        <p:nvSpPr>
          <p:cNvPr id="6" name="Oval 5"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35660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24" name="Picture 2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487034">
            <a:off x="8429535" y="1663781"/>
            <a:ext cx="1611776" cy="1612569"/>
          </a:xfrm>
          <a:prstGeom prst="rect">
            <a:avLst/>
          </a:prstGeom>
        </p:spPr>
      </p:pic>
      <p:sp>
        <p:nvSpPr>
          <p:cNvPr id="25" name="Rectangle 24"/>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81226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46</a:t>
            </a:fld>
            <a:r>
              <a:rPr lang="en-US" smtClean="0"/>
              <a:t> </a:t>
            </a:r>
            <a:endParaRPr lang="en-US" dirty="0"/>
          </a:p>
        </p:txBody>
      </p:sp>
      <p:sp>
        <p:nvSpPr>
          <p:cNvPr id="4" name="Title 3"/>
          <p:cNvSpPr>
            <a:spLocks noGrp="1"/>
          </p:cNvSpPr>
          <p:nvPr>
            <p:ph type="title"/>
          </p:nvPr>
        </p:nvSpPr>
        <p:spPr/>
        <p:txBody>
          <a:bodyPr/>
          <a:lstStyle/>
          <a:p>
            <a:r>
              <a:rPr lang="en-US" dirty="0" smtClean="0"/>
              <a:t>The Spring Bean Configuration Class</a:t>
            </a:r>
            <a:endParaRPr lang="en-US" dirty="0"/>
          </a:p>
        </p:txBody>
      </p:sp>
      <p:sp>
        <p:nvSpPr>
          <p:cNvPr id="10" name="TextBox 9"/>
          <p:cNvSpPr txBox="1"/>
          <p:nvPr/>
        </p:nvSpPr>
        <p:spPr>
          <a:xfrm>
            <a:off x="8738886" y="1188151"/>
            <a:ext cx="2961117" cy="430887"/>
          </a:xfrm>
          <a:prstGeom prst="rect">
            <a:avLst/>
          </a:prstGeom>
          <a:noFill/>
          <a:ln>
            <a:noFill/>
          </a:ln>
        </p:spPr>
        <p:txBody>
          <a:bodyPr wrap="square" lIns="0" tIns="0" rIns="0" bIns="0" rtlCol="0">
            <a:spAutoFit/>
          </a:bodyPr>
          <a:lstStyle/>
          <a:p>
            <a:r>
              <a:rPr lang="en-US" sz="1400" dirty="0" smtClean="0">
                <a:solidFill>
                  <a:srgbClr val="FF0000"/>
                </a:solidFill>
              </a:rPr>
              <a:t>Annotates this class as a Spring Bean configuration class.</a:t>
            </a:r>
          </a:p>
        </p:txBody>
      </p:sp>
      <p:cxnSp>
        <p:nvCxnSpPr>
          <p:cNvPr id="12" name="Straight Arrow Connector 11"/>
          <p:cNvCxnSpPr>
            <a:stCxn id="10" idx="1"/>
          </p:cNvCxnSpPr>
          <p:nvPr/>
        </p:nvCxnSpPr>
        <p:spPr>
          <a:xfrm flipH="1">
            <a:off x="1817225" y="1403595"/>
            <a:ext cx="6921661" cy="631974"/>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35930" y="1882732"/>
            <a:ext cx="10972799" cy="3631763"/>
          </a:xfrm>
          <a:prstGeom prst="rect">
            <a:avLst/>
          </a:prstGeom>
        </p:spPr>
        <p:txBody>
          <a:bodyPr wrap="square">
            <a:spAutoFit/>
          </a:bodyPr>
          <a:lstStyle/>
          <a:p>
            <a:r>
              <a:rPr lang="en-US" sz="1000" dirty="0">
                <a:solidFill>
                  <a:srgbClr val="646464"/>
                </a:solidFill>
                <a:latin typeface="Courier New" panose="02070309020205020404" pitchFamily="49" charset="0"/>
                <a:cs typeface="Courier New" panose="02070309020205020404" pitchFamily="49" charset="0"/>
              </a:rPr>
              <a:t>@Configuration</a:t>
            </a:r>
          </a:p>
          <a:p>
            <a:r>
              <a:rPr lang="en-US" sz="1000" b="1" dirty="0">
                <a:solidFill>
                  <a:srgbClr val="7F0055"/>
                </a:solidFill>
                <a:latin typeface="Courier New" panose="02070309020205020404" pitchFamily="49" charset="0"/>
                <a:cs typeface="Courier New" panose="02070309020205020404" pitchFamily="49" charset="0"/>
              </a:rPr>
              <a:t>public</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class</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AppConfig</a:t>
            </a:r>
            <a:r>
              <a:rPr lang="en-US" sz="1000" b="1" dirty="0">
                <a:solidFill>
                  <a:srgbClr val="000000"/>
                </a:solidFill>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646464"/>
                </a:solidFill>
                <a:latin typeface="Courier New" panose="02070309020205020404" pitchFamily="49" charset="0"/>
                <a:cs typeface="Courier New" panose="02070309020205020404" pitchFamily="49" charset="0"/>
              </a:rPr>
              <a:t>    @</a:t>
            </a:r>
            <a:r>
              <a:rPr lang="en-US" sz="1000" dirty="0">
                <a:solidFill>
                  <a:srgbClr val="646464"/>
                </a:solidFill>
                <a:latin typeface="Courier New" panose="02070309020205020404" pitchFamily="49" charset="0"/>
                <a:cs typeface="Courier New" panose="02070309020205020404" pitchFamily="49" charset="0"/>
              </a:rPr>
              <a:t>Bean</a:t>
            </a:r>
          </a:p>
          <a:p>
            <a:r>
              <a:rPr lang="en-US" sz="1000" b="1" dirty="0" smtClean="0">
                <a:solidFill>
                  <a:srgbClr val="7F0055"/>
                </a:solidFill>
                <a:latin typeface="Courier New" panose="02070309020205020404" pitchFamily="49" charset="0"/>
                <a:cs typeface="Courier New" panose="02070309020205020404" pitchFamily="49" charset="0"/>
              </a:rPr>
              <a:t>    public</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000000"/>
                </a:solidFill>
                <a:latin typeface="Courier New" panose="02070309020205020404" pitchFamily="49" charset="0"/>
                <a:cs typeface="Courier New" panose="02070309020205020404" pitchFamily="49" charset="0"/>
              </a:rPr>
              <a:t>DME2ClientSpringImpl Dme2Bean() {</a:t>
            </a:r>
          </a:p>
          <a:p>
            <a:r>
              <a:rPr lang="en-US" sz="1000" b="1" dirty="0" smtClean="0">
                <a:solidFill>
                  <a:srgbClr val="7F0055"/>
                </a:solidFill>
                <a:latin typeface="Courier New" panose="02070309020205020404" pitchFamily="49" charset="0"/>
                <a:cs typeface="Courier New" panose="02070309020205020404" pitchFamily="49" charset="0"/>
              </a:rPr>
              <a:t>        final</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000000"/>
                </a:solidFill>
                <a:latin typeface="Courier New" panose="02070309020205020404" pitchFamily="49" charset="0"/>
                <a:cs typeface="Courier New" panose="02070309020205020404" pitchFamily="49" charset="0"/>
              </a:rPr>
              <a:t>DME2ClientSpringImpl </a:t>
            </a:r>
            <a:r>
              <a:rPr lang="en-US" sz="1000" b="1" dirty="0" err="1">
                <a:solidFill>
                  <a:srgbClr val="6A3E3E"/>
                </a:solidFill>
                <a:latin typeface="Courier New" panose="02070309020205020404" pitchFamily="49" charset="0"/>
                <a:cs typeface="Courier New" panose="02070309020205020404" pitchFamily="49" charset="0"/>
              </a:rPr>
              <a:t>dmeClient</a:t>
            </a:r>
            <a:r>
              <a:rPr lang="en-US" sz="1000" b="1"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DME2ClientSpringImpl();</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dmeClient</a:t>
            </a:r>
            <a:r>
              <a:rPr lang="en-US" sz="1000" dirty="0" err="1" smtClean="0">
                <a:solidFill>
                  <a:srgbClr val="000000"/>
                </a:solidFill>
                <a:latin typeface="Courier New" panose="02070309020205020404" pitchFamily="49" charset="0"/>
                <a:cs typeface="Courier New" panose="02070309020205020404" pitchFamily="49" charset="0"/>
              </a:rPr>
              <a:t>.setMethod</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"GET"</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Properties </a:t>
            </a:r>
            <a:r>
              <a:rPr lang="en-US" sz="1000" dirty="0" err="1">
                <a:solidFill>
                  <a:srgbClr val="6A3E3E"/>
                </a:solidFill>
                <a:latin typeface="Courier New" panose="02070309020205020404" pitchFamily="49" charset="0"/>
                <a:cs typeface="Courier New" panose="02070309020205020404" pitchFamily="49" charset="0"/>
              </a:rPr>
              <a:t>jvmprops</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Properties();</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"AFT_ENVIRONMENT"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"AFTUAT"</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"AFT_LATITUDE"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"33.373900"</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"AFT_LONGITUDE"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"-86.798300"</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"platform"</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"SANDBOX-LAB"</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"AFT_DME2_REGISTER_JVM_INSTANCE_ON_GRM"</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"false"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"AFT_DME2_DEREGISTER_JVM_INSTANCE_ON_GRM"</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"false"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err="1" smtClean="0">
                <a:solidFill>
                  <a:srgbClr val="000000"/>
                </a:solidFill>
                <a:latin typeface="Courier New" panose="02070309020205020404" pitchFamily="49" charset="0"/>
                <a:cs typeface="Courier New" panose="02070309020205020404" pitchFamily="49" charset="0"/>
              </a:rPr>
              <a:t>.setProperty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"AFT_DME2_REFRESH_JVM_INSTANCE_ON_GRM"</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"false"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dmeClient</a:t>
            </a:r>
            <a:r>
              <a:rPr lang="en-US" sz="1000" dirty="0" err="1" smtClean="0">
                <a:solidFill>
                  <a:srgbClr val="000000"/>
                </a:solidFill>
                <a:latin typeface="Courier New" panose="02070309020205020404" pitchFamily="49" charset="0"/>
                <a:cs typeface="Courier New" panose="02070309020205020404" pitchFamily="49" charset="0"/>
              </a:rPr>
              <a:t>.setJvmprops</a:t>
            </a:r>
            <a:r>
              <a:rPr lang="en-US" sz="1000" dirty="0" smtClean="0">
                <a:solidFill>
                  <a:srgbClr val="000000"/>
                </a:solidFill>
                <a:latin typeface="Courier New" panose="02070309020205020404" pitchFamily="49" charset="0"/>
                <a:cs typeface="Courier New" panose="02070309020205020404" pitchFamily="49" charset="0"/>
              </a:rPr>
              <a:t>(</a:t>
            </a:r>
            <a:r>
              <a:rPr lang="en-US" sz="1000" dirty="0" err="1" smtClean="0">
                <a:solidFill>
                  <a:srgbClr val="6A3E3E"/>
                </a:solidFill>
                <a:latin typeface="Courier New" panose="02070309020205020404" pitchFamily="49" charset="0"/>
                <a:cs typeface="Courier New" panose="02070309020205020404" pitchFamily="49" charset="0"/>
              </a:rPr>
              <a:t>jvmprops</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dmeClient</a:t>
            </a:r>
            <a:r>
              <a:rPr lang="en-US" sz="1000" dirty="0" err="1" smtClean="0">
                <a:solidFill>
                  <a:srgbClr val="000000"/>
                </a:solidFill>
                <a:latin typeface="Courier New" panose="02070309020205020404" pitchFamily="49" charset="0"/>
                <a:cs typeface="Courier New" panose="02070309020205020404" pitchFamily="49" charset="0"/>
              </a:rPr>
              <a:t>.setContext</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a:t>
            </a:r>
            <a:r>
              <a:rPr lang="en-US" sz="1000" dirty="0" err="1">
                <a:solidFill>
                  <a:srgbClr val="2A00FF"/>
                </a:solidFill>
                <a:latin typeface="Courier New" panose="02070309020205020404" pitchFamily="49" charset="0"/>
                <a:cs typeface="Courier New" panose="02070309020205020404" pitchFamily="49" charset="0"/>
              </a:rPr>
              <a:t>GRMLWPService</a:t>
            </a:r>
            <a:r>
              <a:rPr lang="en-US" sz="1000" dirty="0">
                <a:solidFill>
                  <a:srgbClr val="2A00FF"/>
                </a:solidFill>
                <a:latin typeface="Courier New" panose="02070309020205020404" pitchFamily="49" charset="0"/>
                <a:cs typeface="Courier New" panose="02070309020205020404" pitchFamily="49" charset="0"/>
              </a:rPr>
              <a:t>/v1"</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b="1" dirty="0" smtClean="0">
                <a:solidFill>
                  <a:srgbClr val="7F0055"/>
                </a:solidFill>
                <a:latin typeface="Courier New" panose="02070309020205020404" pitchFamily="49" charset="0"/>
                <a:cs typeface="Courier New" panose="02070309020205020404" pitchFamily="49" charset="0"/>
              </a:rPr>
              <a:t>        return</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err="1">
                <a:solidFill>
                  <a:srgbClr val="6A3E3E"/>
                </a:solidFill>
                <a:latin typeface="Courier New" panose="02070309020205020404" pitchFamily="49" charset="0"/>
                <a:cs typeface="Courier New" panose="02070309020205020404" pitchFamily="49" charset="0"/>
              </a:rPr>
              <a:t>dmeClient</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solidFill>
                <a:srgbClr val="000000"/>
              </a:solidFill>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15" name="TextBox 14"/>
          <p:cNvSpPr txBox="1"/>
          <p:nvPr/>
        </p:nvSpPr>
        <p:spPr>
          <a:xfrm>
            <a:off x="8738886" y="1898242"/>
            <a:ext cx="2961117" cy="646331"/>
          </a:xfrm>
          <a:prstGeom prst="rect">
            <a:avLst/>
          </a:prstGeom>
          <a:noFill/>
          <a:ln>
            <a:noFill/>
          </a:ln>
        </p:spPr>
        <p:txBody>
          <a:bodyPr wrap="square" lIns="0" tIns="0" rIns="0" bIns="0" rtlCol="0">
            <a:spAutoFit/>
          </a:bodyPr>
          <a:lstStyle/>
          <a:p>
            <a:r>
              <a:rPr lang="en-US" sz="1400" dirty="0" smtClean="0">
                <a:solidFill>
                  <a:srgbClr val="FF0000"/>
                </a:solidFill>
              </a:rPr>
              <a:t>Annotates this method as a factory method to create the bean named “Dme2Bean”.</a:t>
            </a:r>
          </a:p>
        </p:txBody>
      </p:sp>
      <p:cxnSp>
        <p:nvCxnSpPr>
          <p:cNvPr id="16" name="Straight Arrow Connector 15"/>
          <p:cNvCxnSpPr>
            <a:stCxn id="15" idx="1"/>
          </p:cNvCxnSpPr>
          <p:nvPr/>
        </p:nvCxnSpPr>
        <p:spPr>
          <a:xfrm flipH="1">
            <a:off x="1423686" y="2221408"/>
            <a:ext cx="7315200" cy="237539"/>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5" idx="1"/>
          </p:cNvCxnSpPr>
          <p:nvPr/>
        </p:nvCxnSpPr>
        <p:spPr>
          <a:xfrm flipH="1">
            <a:off x="3889094" y="2221408"/>
            <a:ext cx="4849792" cy="337770"/>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Oval 13"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47169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Rectangle 35"/>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17711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47</a:t>
            </a:fld>
            <a:r>
              <a:rPr lang="en-US" smtClean="0"/>
              <a:t> </a:t>
            </a:r>
            <a:endParaRPr lang="en-US" dirty="0"/>
          </a:p>
        </p:txBody>
      </p:sp>
      <p:sp>
        <p:nvSpPr>
          <p:cNvPr id="4" name="Title 3"/>
          <p:cNvSpPr>
            <a:spLocks noGrp="1"/>
          </p:cNvSpPr>
          <p:nvPr>
            <p:ph type="title"/>
          </p:nvPr>
        </p:nvSpPr>
        <p:spPr/>
        <p:txBody>
          <a:bodyPr/>
          <a:lstStyle/>
          <a:p>
            <a:r>
              <a:rPr lang="en-US" dirty="0" smtClean="0"/>
              <a:t>Using the Configured Bean</a:t>
            </a:r>
            <a:endParaRPr lang="en-US" dirty="0"/>
          </a:p>
        </p:txBody>
      </p:sp>
      <p:sp>
        <p:nvSpPr>
          <p:cNvPr id="7" name="Rectangle 6"/>
          <p:cNvSpPr/>
          <p:nvPr/>
        </p:nvSpPr>
        <p:spPr>
          <a:xfrm>
            <a:off x="488897" y="1584909"/>
            <a:ext cx="10521386" cy="4093428"/>
          </a:xfrm>
          <a:prstGeom prst="rect">
            <a:avLst/>
          </a:prstGeom>
        </p:spPr>
        <p:txBody>
          <a:bodyPr wrap="square">
            <a:spAutoFit/>
          </a:bodyPr>
          <a:lstStyle/>
          <a:p>
            <a:r>
              <a:rPr lang="en-US" sz="1000" dirty="0" err="1" smtClean="0">
                <a:solidFill>
                  <a:srgbClr val="000000"/>
                </a:solidFill>
                <a:latin typeface="Courier New" panose="02070309020205020404" pitchFamily="49" charset="0"/>
                <a:cs typeface="Courier New" panose="02070309020205020404" pitchFamily="49" charset="0"/>
              </a:rPr>
              <a:t>ObjectMapper</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om</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ObjectMapper</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err="1" smtClean="0">
                <a:solidFill>
                  <a:srgbClr val="000000"/>
                </a:solidFill>
                <a:latin typeface="Courier New" panose="02070309020205020404" pitchFamily="49" charset="0"/>
                <a:cs typeface="Courier New" panose="02070309020205020404" pitchFamily="49" charset="0"/>
              </a:rPr>
              <a:t>ApplicationContext</a:t>
            </a:r>
            <a:r>
              <a:rPr lang="en-US" sz="1000" dirty="0" smtClean="0">
                <a:solidFill>
                  <a:srgbClr val="000000"/>
                </a:solidFill>
                <a:latin typeface="Courier New" panose="02070309020205020404" pitchFamily="49" charset="0"/>
                <a:cs typeface="Courier New" panose="02070309020205020404" pitchFamily="49" charset="0"/>
              </a:rPr>
              <a:t> </a:t>
            </a:r>
            <a:r>
              <a:rPr lang="en-US" sz="1000" u="sng" dirty="0" smtClean="0">
                <a:solidFill>
                  <a:srgbClr val="6A3E3E"/>
                </a:solidFill>
                <a:latin typeface="Courier New" panose="02070309020205020404" pitchFamily="49" charset="0"/>
                <a:cs typeface="Courier New" panose="02070309020205020404" pitchFamily="49" charset="0"/>
              </a:rPr>
              <a:t>context</a:t>
            </a:r>
            <a:r>
              <a:rPr lang="en-US" sz="1000" u="sng" dirty="0" smtClean="0">
                <a:solidFill>
                  <a:srgbClr val="000000"/>
                </a:solidFill>
                <a:latin typeface="Courier New" panose="02070309020205020404" pitchFamily="49" charset="0"/>
                <a:cs typeface="Courier New" panose="02070309020205020404" pitchFamily="49" charset="0"/>
              </a:rPr>
              <a:t> = </a:t>
            </a:r>
            <a:r>
              <a:rPr lang="en-US" sz="1000" b="1" u="sng" dirty="0" smtClean="0">
                <a:solidFill>
                  <a:srgbClr val="7F0055"/>
                </a:solidFill>
                <a:latin typeface="Courier New" panose="02070309020205020404" pitchFamily="49" charset="0"/>
                <a:cs typeface="Courier New" panose="02070309020205020404" pitchFamily="49" charset="0"/>
              </a:rPr>
              <a:t>new</a:t>
            </a:r>
            <a:r>
              <a:rPr lang="en-US" sz="1000" b="1" u="sng" dirty="0" smtClean="0">
                <a:solidFill>
                  <a:srgbClr val="000000"/>
                </a:solidFill>
                <a:latin typeface="Courier New" panose="02070309020205020404" pitchFamily="49" charset="0"/>
                <a:cs typeface="Courier New" panose="02070309020205020404" pitchFamily="49" charset="0"/>
              </a:rPr>
              <a:t> </a:t>
            </a:r>
            <a:r>
              <a:rPr lang="en-US" sz="1000" b="1" u="sng" dirty="0" err="1" smtClean="0">
                <a:solidFill>
                  <a:srgbClr val="000000"/>
                </a:solidFill>
                <a:latin typeface="Courier New" panose="02070309020205020404" pitchFamily="49" charset="0"/>
                <a:cs typeface="Courier New" panose="02070309020205020404" pitchFamily="49" charset="0"/>
              </a:rPr>
              <a:t>AnnotationConfigApplicationContext</a:t>
            </a:r>
            <a:r>
              <a:rPr lang="en-US" sz="1000" b="1" u="sng" dirty="0" smtClean="0">
                <a:solidFill>
                  <a:srgbClr val="000000"/>
                </a:solidFill>
                <a:latin typeface="Courier New" panose="02070309020205020404" pitchFamily="49" charset="0"/>
                <a:cs typeface="Courier New" panose="02070309020205020404" pitchFamily="49" charset="0"/>
              </a:rPr>
              <a:t>(</a:t>
            </a:r>
            <a:r>
              <a:rPr lang="en-US" sz="1000" b="1" u="sng" dirty="0" err="1" smtClean="0">
                <a:solidFill>
                  <a:srgbClr val="000000"/>
                </a:solidFill>
                <a:latin typeface="Courier New" panose="02070309020205020404" pitchFamily="49" charset="0"/>
                <a:cs typeface="Courier New" panose="02070309020205020404" pitchFamily="49" charset="0"/>
              </a:rPr>
              <a:t>AppConfig.</a:t>
            </a:r>
            <a:r>
              <a:rPr lang="en-US" sz="1000" b="1" u="sng" dirty="0" err="1" smtClean="0">
                <a:solidFill>
                  <a:srgbClr val="7F0055"/>
                </a:solidFill>
                <a:latin typeface="Courier New" panose="02070309020205020404" pitchFamily="49" charset="0"/>
                <a:cs typeface="Courier New" panose="02070309020205020404" pitchFamily="49" charset="0"/>
              </a:rPr>
              <a:t>class</a:t>
            </a:r>
            <a:r>
              <a:rPr lang="en-US" sz="1000" b="1" u="sng" dirty="0" smtClean="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DME2ClientSpringImpl </a:t>
            </a:r>
            <a:r>
              <a:rPr lang="en-US" sz="1000" dirty="0" smtClean="0">
                <a:solidFill>
                  <a:srgbClr val="6A3E3E"/>
                </a:solidFill>
                <a:latin typeface="Courier New" panose="02070309020205020404" pitchFamily="49" charset="0"/>
                <a:cs typeface="Courier New" panose="02070309020205020404" pitchFamily="49" charset="0"/>
              </a:rPr>
              <a:t>dme2Client</a:t>
            </a:r>
            <a:r>
              <a:rPr lang="en-US" sz="1000" dirty="0" smtClean="0">
                <a:solidFill>
                  <a:srgbClr val="000000"/>
                </a:solidFill>
                <a:latin typeface="Courier New" panose="02070309020205020404" pitchFamily="49" charset="0"/>
                <a:cs typeface="Courier New" panose="02070309020205020404" pitchFamily="49" charset="0"/>
              </a:rPr>
              <a:t> = (DME2ClientSpringImpl) </a:t>
            </a:r>
            <a:r>
              <a:rPr lang="en-US" sz="1000" dirty="0" err="1" smtClean="0">
                <a:solidFill>
                  <a:srgbClr val="6A3E3E"/>
                </a:solidFill>
                <a:latin typeface="Courier New" panose="02070309020205020404" pitchFamily="49" charset="0"/>
                <a:cs typeface="Courier New" panose="02070309020205020404" pitchFamily="49" charset="0"/>
              </a:rPr>
              <a:t>context</a:t>
            </a:r>
            <a:r>
              <a:rPr lang="en-US" sz="1000" dirty="0" err="1" smtClean="0">
                <a:solidFill>
                  <a:srgbClr val="000000"/>
                </a:solidFill>
                <a:latin typeface="Courier New" panose="02070309020205020404" pitchFamily="49" charset="0"/>
                <a:cs typeface="Courier New" panose="02070309020205020404" pitchFamily="49" charset="0"/>
              </a:rPr>
              <a:t>.</a:t>
            </a:r>
            <a:r>
              <a:rPr lang="en-US" sz="1000" dirty="0" err="1" smtClean="0">
                <a:solidFill>
                  <a:srgbClr val="000000"/>
                </a:solidFill>
                <a:highlight>
                  <a:srgbClr val="D4D4D4"/>
                </a:highlight>
                <a:latin typeface="Courier New" panose="02070309020205020404" pitchFamily="49" charset="0"/>
                <a:cs typeface="Courier New" panose="02070309020205020404" pitchFamily="49" charset="0"/>
              </a:rPr>
              <a:t>getBean</a:t>
            </a:r>
            <a:r>
              <a:rPr lang="en-US" sz="1000" dirty="0" smtClean="0">
                <a:solidFill>
                  <a:srgbClr val="000000"/>
                </a:solidFill>
                <a:highlight>
                  <a:srgbClr val="D4D4D4"/>
                </a:highlight>
                <a:latin typeface="Courier New" panose="02070309020205020404" pitchFamily="49" charset="0"/>
                <a:cs typeface="Courier New" panose="02070309020205020404" pitchFamily="49" charset="0"/>
              </a:rPr>
              <a:t>(</a:t>
            </a:r>
            <a:r>
              <a:rPr lang="en-US" sz="1000" dirty="0" smtClean="0">
                <a:solidFill>
                  <a:srgbClr val="2A00FF"/>
                </a:solidFill>
                <a:highlight>
                  <a:srgbClr val="D4D4D4"/>
                </a:highlight>
                <a:latin typeface="Courier New" panose="02070309020205020404" pitchFamily="49" charset="0"/>
                <a:cs typeface="Courier New" panose="02070309020205020404" pitchFamily="49" charset="0"/>
              </a:rPr>
              <a:t>"Dme2Bean"</a:t>
            </a:r>
            <a:r>
              <a:rPr lang="en-US" sz="1000" dirty="0" smtClean="0">
                <a:solidFill>
                  <a:srgbClr val="000000"/>
                </a:solidFill>
                <a:highlight>
                  <a:srgbClr val="D4D4D4"/>
                </a:highlight>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b="1" dirty="0" smtClean="0">
                <a:solidFill>
                  <a:srgbClr val="7F0055"/>
                </a:solidFill>
                <a:latin typeface="Courier New" panose="02070309020205020404" pitchFamily="49" charset="0"/>
                <a:cs typeface="Courier New" panose="02070309020205020404" pitchFamily="49" charset="0"/>
              </a:rPr>
              <a:t>try</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Create a request to convert 1000.00 AUD into USD, then marshal it as a </a:t>
            </a:r>
            <a:r>
              <a:rPr lang="en-US" sz="1000" u="sng" dirty="0" err="1">
                <a:solidFill>
                  <a:srgbClr val="3F7F5F"/>
                </a:solidFill>
                <a:latin typeface="Courier New" panose="02070309020205020404" pitchFamily="49" charset="0"/>
                <a:cs typeface="Courier New" panose="02070309020205020404" pitchFamily="49" charset="0"/>
              </a:rPr>
              <a:t>json</a:t>
            </a:r>
            <a:r>
              <a:rPr lang="en-US" sz="1000" u="sng" dirty="0">
                <a:solidFill>
                  <a:srgbClr val="3F7F5F"/>
                </a:solidFill>
                <a:latin typeface="Courier New" panose="02070309020205020404" pitchFamily="49" charset="0"/>
                <a:cs typeface="Courier New" panose="02070309020205020404" pitchFamily="49" charset="0"/>
              </a:rPr>
              <a:t> string.</a:t>
            </a:r>
          </a:p>
          <a:p>
            <a:r>
              <a:rPr lang="en-US" sz="1000" dirty="0" smtClean="0">
                <a:solidFill>
                  <a:srgbClr val="000000"/>
                </a:solidFill>
                <a:latin typeface="Courier New" panose="02070309020205020404" pitchFamily="49" charset="0"/>
                <a:cs typeface="Courier New" panose="02070309020205020404" pitchFamily="49" charset="0"/>
              </a:rPr>
              <a:t>    Request </a:t>
            </a:r>
            <a:r>
              <a:rPr lang="en-US" sz="1000" dirty="0" err="1">
                <a:solidFill>
                  <a:srgbClr val="6A3E3E"/>
                </a:solidFill>
                <a:latin typeface="Courier New" panose="02070309020205020404" pitchFamily="49" charset="0"/>
                <a:cs typeface="Courier New" panose="02070309020205020404" pitchFamily="49" charset="0"/>
              </a:rPr>
              <a:t>req</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Request(</a:t>
            </a:r>
            <a:r>
              <a:rPr lang="en-US" sz="1000" b="1" dirty="0">
                <a:solidFill>
                  <a:srgbClr val="2A00FF"/>
                </a:solidFill>
                <a:latin typeface="Courier New" panose="02070309020205020404" pitchFamily="49" charset="0"/>
                <a:cs typeface="Courier New" panose="02070309020205020404" pitchFamily="49" charset="0"/>
              </a:rPr>
              <a:t>"AUD"</a:t>
            </a:r>
            <a:r>
              <a:rPr lang="en-US" sz="1000" b="1" dirty="0">
                <a:solidFill>
                  <a:srgbClr val="000000"/>
                </a:solidFill>
                <a:latin typeface="Courier New" panose="02070309020205020404" pitchFamily="49" charset="0"/>
                <a:cs typeface="Courier New" panose="02070309020205020404" pitchFamily="49" charset="0"/>
              </a:rPr>
              <a:t>, 1000.00, </a:t>
            </a:r>
            <a:r>
              <a:rPr lang="en-US" sz="1000" b="1" dirty="0">
                <a:solidFill>
                  <a:srgbClr val="2A00FF"/>
                </a:solidFill>
                <a:latin typeface="Courier New" panose="02070309020205020404" pitchFamily="49" charset="0"/>
                <a:cs typeface="Courier New" panose="02070309020205020404" pitchFamily="49" charset="0"/>
              </a:rPr>
              <a:t>"USD"</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String </a:t>
            </a:r>
            <a:r>
              <a:rPr lang="en-US" sz="1000" dirty="0" err="1" smtClean="0">
                <a:solidFill>
                  <a:srgbClr val="6A3E3E"/>
                </a:solidFill>
                <a:latin typeface="Courier New" panose="02070309020205020404" pitchFamily="49" charset="0"/>
                <a:cs typeface="Courier New" panose="02070309020205020404" pitchFamily="49" charset="0"/>
              </a:rPr>
              <a:t>json</a:t>
            </a:r>
            <a:r>
              <a:rPr lang="en-US" sz="1000" dirty="0" smtClean="0">
                <a:solidFill>
                  <a:srgbClr val="000000"/>
                </a:solidFill>
                <a:latin typeface="Courier New" panose="02070309020205020404" pitchFamily="49" charset="0"/>
                <a:cs typeface="Courier New" panose="02070309020205020404" pitchFamily="49" charset="0"/>
              </a:rPr>
              <a:t> = </a:t>
            </a:r>
            <a:r>
              <a:rPr lang="en-US" sz="1000" dirty="0" err="1" smtClean="0">
                <a:solidFill>
                  <a:srgbClr val="6A3E3E"/>
                </a:solidFill>
                <a:latin typeface="Courier New" panose="02070309020205020404" pitchFamily="49" charset="0"/>
                <a:cs typeface="Courier New" panose="02070309020205020404" pitchFamily="49" charset="0"/>
              </a:rPr>
              <a:t>om</a:t>
            </a:r>
            <a:r>
              <a:rPr lang="en-US" sz="1000" dirty="0" err="1" smtClean="0">
                <a:solidFill>
                  <a:srgbClr val="000000"/>
                </a:solidFill>
                <a:latin typeface="Courier New" panose="02070309020205020404" pitchFamily="49" charset="0"/>
                <a:cs typeface="Courier New" panose="02070309020205020404" pitchFamily="49" charset="0"/>
              </a:rPr>
              <a:t>.writeValueAsString</a:t>
            </a:r>
            <a:r>
              <a:rPr lang="en-US" sz="1000" dirty="0" smtClean="0">
                <a:solidFill>
                  <a:srgbClr val="000000"/>
                </a:solidFill>
                <a:latin typeface="Courier New" panose="02070309020205020404" pitchFamily="49" charset="0"/>
                <a:cs typeface="Courier New" panose="02070309020205020404" pitchFamily="49" charset="0"/>
              </a:rPr>
              <a:t>(</a:t>
            </a:r>
            <a:r>
              <a:rPr lang="en-US" sz="1000" dirty="0" err="1" smtClean="0">
                <a:solidFill>
                  <a:srgbClr val="6A3E3E"/>
                </a:solidFill>
                <a:latin typeface="Courier New" panose="02070309020205020404" pitchFamily="49" charset="0"/>
                <a:cs typeface="Courier New" panose="02070309020205020404" pitchFamily="49" charset="0"/>
              </a:rPr>
              <a:t>req</a:t>
            </a:r>
            <a:r>
              <a:rPr lang="en-US" sz="1000" dirty="0" smtClean="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Set up the DME2 client to use the request and the URI of the service</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DME2TextPayload </a:t>
            </a:r>
            <a:r>
              <a:rPr lang="en-US" sz="1000" dirty="0">
                <a:solidFill>
                  <a:srgbClr val="6A3E3E"/>
                </a:solidFill>
                <a:latin typeface="Courier New" panose="02070309020205020404" pitchFamily="49" charset="0"/>
                <a:cs typeface="Courier New" panose="02070309020205020404" pitchFamily="49" charset="0"/>
              </a:rPr>
              <a:t>payload</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DME2TextPayload(</a:t>
            </a:r>
            <a:r>
              <a:rPr lang="en-US" sz="1000" b="1" dirty="0" err="1">
                <a:solidFill>
                  <a:srgbClr val="6A3E3E"/>
                </a:solidFill>
                <a:latin typeface="Courier New" panose="02070309020205020404" pitchFamily="49" charset="0"/>
                <a:cs typeface="Courier New" panose="02070309020205020404" pitchFamily="49" charset="0"/>
              </a:rPr>
              <a:t>json</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String </a:t>
            </a:r>
            <a:r>
              <a:rPr lang="en-US" sz="1000" dirty="0" err="1">
                <a:solidFill>
                  <a:srgbClr val="6A3E3E"/>
                </a:solidFill>
                <a:latin typeface="Courier New" panose="02070309020205020404" pitchFamily="49" charset="0"/>
                <a:cs typeface="Courier New" panose="02070309020205020404" pitchFamily="49" charset="0"/>
              </a:rPr>
              <a:t>uri</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buildUri</a:t>
            </a:r>
            <a:r>
              <a:rPr lang="en-US" sz="1000" dirty="0">
                <a:solidFill>
                  <a:srgbClr val="000000"/>
                </a:solidFill>
                <a:latin typeface="Courier New" panose="02070309020205020404" pitchFamily="49" charset="0"/>
                <a:cs typeface="Courier New" panose="02070309020205020404" pitchFamily="49" charset="0"/>
              </a:rPr>
              <a:t>(</a:t>
            </a:r>
            <a:r>
              <a:rPr lang="en-US" sz="1000" b="1" i="1" dirty="0">
                <a:solidFill>
                  <a:srgbClr val="0000C0"/>
                </a:solidFill>
                <a:latin typeface="Courier New" panose="02070309020205020404" pitchFamily="49" charset="0"/>
                <a:cs typeface="Courier New" panose="02070309020205020404" pitchFamily="49" charset="0"/>
              </a:rPr>
              <a:t>SERVICE_NAME</a:t>
            </a:r>
            <a:r>
              <a:rPr lang="en-US" sz="1000" b="1" i="1" dirty="0">
                <a:solidFill>
                  <a:srgbClr val="000000"/>
                </a:solidFill>
                <a:latin typeface="Courier New" panose="02070309020205020404" pitchFamily="49" charset="0"/>
                <a:cs typeface="Courier New" panose="02070309020205020404" pitchFamily="49" charset="0"/>
              </a:rPr>
              <a:t>, </a:t>
            </a:r>
            <a:r>
              <a:rPr lang="en-US" sz="1000" b="1" i="1" dirty="0">
                <a:solidFill>
                  <a:srgbClr val="0000C0"/>
                </a:solidFill>
                <a:latin typeface="Courier New" panose="02070309020205020404" pitchFamily="49" charset="0"/>
                <a:cs typeface="Courier New" panose="02070309020205020404" pitchFamily="49" charset="0"/>
              </a:rPr>
              <a:t>NAMESPACE</a:t>
            </a:r>
            <a:r>
              <a:rPr lang="en-US" sz="1000" b="1" i="1" dirty="0">
                <a:solidFill>
                  <a:srgbClr val="000000"/>
                </a:solidFill>
                <a:latin typeface="Courier New" panose="02070309020205020404" pitchFamily="49" charset="0"/>
                <a:cs typeface="Courier New" panose="02070309020205020404" pitchFamily="49" charset="0"/>
              </a:rPr>
              <a:t>, </a:t>
            </a:r>
            <a:r>
              <a:rPr lang="en-US" sz="1000" b="1" i="1" dirty="0">
                <a:solidFill>
                  <a:srgbClr val="0000C0"/>
                </a:solidFill>
                <a:latin typeface="Courier New" panose="02070309020205020404" pitchFamily="49" charset="0"/>
                <a:cs typeface="Courier New" panose="02070309020205020404" pitchFamily="49" charset="0"/>
              </a:rPr>
              <a:t>VERSION</a:t>
            </a:r>
            <a:r>
              <a:rPr lang="en-US" sz="1000" b="1" i="1" dirty="0">
                <a:solidFill>
                  <a:srgbClr val="000000"/>
                </a:solidFill>
                <a:latin typeface="Courier New" panose="02070309020205020404" pitchFamily="49" charset="0"/>
                <a:cs typeface="Courier New" panose="02070309020205020404" pitchFamily="49" charset="0"/>
              </a:rPr>
              <a:t>, </a:t>
            </a:r>
            <a:r>
              <a:rPr lang="en-US" sz="1000" b="1" i="1" dirty="0">
                <a:solidFill>
                  <a:srgbClr val="0000C0"/>
                </a:solidFill>
                <a:latin typeface="Courier New" panose="02070309020205020404" pitchFamily="49" charset="0"/>
                <a:cs typeface="Courier New" panose="02070309020205020404" pitchFamily="49" charset="0"/>
              </a:rPr>
              <a:t>ENVIRONMENT</a:t>
            </a:r>
            <a:r>
              <a:rPr lang="en-US" sz="1000" b="1" i="1" dirty="0">
                <a:solidFill>
                  <a:srgbClr val="000000"/>
                </a:solidFill>
                <a:latin typeface="Courier New" panose="02070309020205020404" pitchFamily="49" charset="0"/>
                <a:cs typeface="Courier New" panose="02070309020205020404" pitchFamily="49" charset="0"/>
              </a:rPr>
              <a:t>, </a:t>
            </a:r>
            <a:r>
              <a:rPr lang="en-US" sz="1000" b="1" i="1" dirty="0">
                <a:solidFill>
                  <a:srgbClr val="0000C0"/>
                </a:solidFill>
                <a:latin typeface="Courier New" panose="02070309020205020404" pitchFamily="49" charset="0"/>
                <a:cs typeface="Courier New" panose="02070309020205020404" pitchFamily="49" charset="0"/>
              </a:rPr>
              <a:t>ROUTE</a:t>
            </a:r>
            <a:r>
              <a:rPr lang="en-US" sz="1000" b="1" i="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6A3E3E"/>
                </a:solidFill>
                <a:latin typeface="Courier New" panose="02070309020205020404" pitchFamily="49" charset="0"/>
                <a:cs typeface="Courier New" panose="02070309020205020404" pitchFamily="49" charset="0"/>
              </a:rPr>
              <a:t>dme2Client</a:t>
            </a:r>
            <a:r>
              <a:rPr lang="en-US" sz="1000" dirty="0" smtClean="0">
                <a:solidFill>
                  <a:srgbClr val="000000"/>
                </a:solidFill>
                <a:latin typeface="Courier New" panose="02070309020205020404" pitchFamily="49" charset="0"/>
                <a:cs typeface="Courier New" panose="02070309020205020404" pitchFamily="49" charset="0"/>
              </a:rPr>
              <a:t>.setDme2uri(</a:t>
            </a:r>
            <a:r>
              <a:rPr lang="en-US" sz="1000" dirty="0" err="1" smtClean="0">
                <a:solidFill>
                  <a:srgbClr val="6A3E3E"/>
                </a:solidFill>
                <a:latin typeface="Courier New" panose="02070309020205020404" pitchFamily="49" charset="0"/>
                <a:cs typeface="Courier New" panose="02070309020205020404" pitchFamily="49" charset="0"/>
              </a:rPr>
              <a:t>uri</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6A3E3E"/>
                </a:solidFill>
                <a:latin typeface="Courier New" panose="02070309020205020404" pitchFamily="49" charset="0"/>
                <a:cs typeface="Courier New" panose="02070309020205020404" pitchFamily="49" charset="0"/>
              </a:rPr>
              <a:t>dme2Client</a:t>
            </a:r>
            <a:r>
              <a:rPr lang="en-US" sz="1000" dirty="0" smtClean="0">
                <a:solidFill>
                  <a:srgbClr val="000000"/>
                </a:solidFill>
                <a:latin typeface="Courier New" panose="02070309020205020404" pitchFamily="49" charset="0"/>
                <a:cs typeface="Courier New" panose="02070309020205020404" pitchFamily="49" charset="0"/>
              </a:rPr>
              <a:t>.setDme2Payload(</a:t>
            </a:r>
            <a:r>
              <a:rPr lang="en-US" sz="1000" dirty="0" smtClean="0">
                <a:solidFill>
                  <a:srgbClr val="6A3E3E"/>
                </a:solidFill>
                <a:latin typeface="Courier New" panose="02070309020205020404" pitchFamily="49" charset="0"/>
                <a:cs typeface="Courier New" panose="02070309020205020404" pitchFamily="49" charset="0"/>
              </a:rPr>
              <a:t>payload</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3F7F5F"/>
                </a:solidFill>
                <a:latin typeface="Courier New" panose="02070309020205020404" pitchFamily="49" charset="0"/>
                <a:cs typeface="Courier New" panose="02070309020205020404" pitchFamily="49" charset="0"/>
              </a:rPr>
              <a:t>    // </a:t>
            </a:r>
            <a:r>
              <a:rPr lang="en-US" sz="1000" dirty="0">
                <a:solidFill>
                  <a:srgbClr val="3F7F5F"/>
                </a:solidFill>
                <a:latin typeface="Courier New" panose="02070309020205020404" pitchFamily="49" charset="0"/>
                <a:cs typeface="Courier New" panose="02070309020205020404" pitchFamily="49" charset="0"/>
              </a:rPr>
              <a:t>Call the service and get the response</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json</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dme2Client</a:t>
            </a:r>
            <a:r>
              <a:rPr lang="en-US" sz="1000" dirty="0">
                <a:solidFill>
                  <a:srgbClr val="000000"/>
                </a:solidFill>
                <a:latin typeface="Courier New" panose="02070309020205020404" pitchFamily="49" charset="0"/>
                <a:cs typeface="Courier New" panose="02070309020205020404" pitchFamily="49" charset="0"/>
              </a:rPr>
              <a:t>.getDME2Client().</a:t>
            </a:r>
            <a:r>
              <a:rPr lang="en-US" sz="1000" dirty="0" err="1">
                <a:solidFill>
                  <a:srgbClr val="000000"/>
                </a:solidFill>
                <a:latin typeface="Courier New" panose="02070309020205020404" pitchFamily="49" charset="0"/>
                <a:cs typeface="Courier New" panose="02070309020205020404" pitchFamily="49" charset="0"/>
              </a:rPr>
              <a:t>sendAndWait</a:t>
            </a:r>
            <a:r>
              <a:rPr lang="en-US" sz="1000" dirty="0">
                <a:solidFill>
                  <a:srgbClr val="000000"/>
                </a:solidFill>
                <a:latin typeface="Courier New" panose="02070309020205020404" pitchFamily="49" charset="0"/>
                <a:cs typeface="Courier New" panose="02070309020205020404" pitchFamily="49" charset="0"/>
              </a:rPr>
              <a:t>(30000);</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3F7F5F"/>
                </a:solidFill>
                <a:latin typeface="Courier New" panose="02070309020205020404" pitchFamily="49" charset="0"/>
                <a:cs typeface="Courier New" panose="02070309020205020404" pitchFamily="49" charset="0"/>
              </a:rPr>
              <a:t>    // </a:t>
            </a:r>
            <a:r>
              <a:rPr lang="en-US" sz="1000" u="sng" dirty="0" err="1">
                <a:solidFill>
                  <a:srgbClr val="3F7F5F"/>
                </a:solidFill>
                <a:latin typeface="Courier New" panose="02070309020205020404" pitchFamily="49" charset="0"/>
                <a:cs typeface="Courier New" panose="02070309020205020404" pitchFamily="49" charset="0"/>
              </a:rPr>
              <a:t>Unmarshal</a:t>
            </a:r>
            <a:r>
              <a:rPr lang="en-US" sz="1000" u="sng" dirty="0">
                <a:solidFill>
                  <a:srgbClr val="3F7F5F"/>
                </a:solidFill>
                <a:latin typeface="Courier New" panose="02070309020205020404" pitchFamily="49" charset="0"/>
                <a:cs typeface="Courier New" panose="02070309020205020404" pitchFamily="49" charset="0"/>
              </a:rPr>
              <a:t> the returned </a:t>
            </a:r>
            <a:r>
              <a:rPr lang="en-US" sz="1000" u="sng" dirty="0" err="1">
                <a:solidFill>
                  <a:srgbClr val="3F7F5F"/>
                </a:solidFill>
                <a:latin typeface="Courier New" panose="02070309020205020404" pitchFamily="49" charset="0"/>
                <a:cs typeface="Courier New" panose="02070309020205020404" pitchFamily="49" charset="0"/>
              </a:rPr>
              <a:t>json</a:t>
            </a:r>
            <a:r>
              <a:rPr lang="en-US" sz="1000" u="sng" dirty="0">
                <a:solidFill>
                  <a:srgbClr val="3F7F5F"/>
                </a:solidFill>
                <a:latin typeface="Courier New" panose="02070309020205020404" pitchFamily="49" charset="0"/>
                <a:cs typeface="Courier New" panose="02070309020205020404" pitchFamily="49" charset="0"/>
              </a:rPr>
              <a:t> string into the Transaction object that reports the</a:t>
            </a:r>
          </a:p>
          <a:p>
            <a:r>
              <a:rPr lang="en-US" sz="1000" dirty="0" smtClean="0">
                <a:solidFill>
                  <a:srgbClr val="3F7F5F"/>
                </a:solidFill>
                <a:latin typeface="Courier New" panose="02070309020205020404" pitchFamily="49" charset="0"/>
                <a:cs typeface="Courier New" panose="02070309020205020404" pitchFamily="49" charset="0"/>
              </a:rPr>
              <a:t>    // </a:t>
            </a:r>
            <a:r>
              <a:rPr lang="en-US" sz="1000" dirty="0">
                <a:solidFill>
                  <a:srgbClr val="3F7F5F"/>
                </a:solidFill>
                <a:latin typeface="Courier New" panose="02070309020205020404" pitchFamily="49" charset="0"/>
                <a:cs typeface="Courier New" panose="02070309020205020404" pitchFamily="49" charset="0"/>
              </a:rPr>
              <a:t>result of the currency conversion</a:t>
            </a:r>
          </a:p>
          <a:p>
            <a:r>
              <a:rPr lang="en-US" sz="1000" dirty="0" smtClean="0">
                <a:solidFill>
                  <a:srgbClr val="000000"/>
                </a:solidFill>
                <a:latin typeface="Courier New" panose="02070309020205020404" pitchFamily="49" charset="0"/>
                <a:cs typeface="Courier New" panose="02070309020205020404" pitchFamily="49" charset="0"/>
              </a:rPr>
              <a:t>    Transaction </a:t>
            </a:r>
            <a:r>
              <a:rPr lang="en-US" sz="1000" u="sng" dirty="0" err="1">
                <a:solidFill>
                  <a:srgbClr val="6A3E3E"/>
                </a:solidFill>
                <a:latin typeface="Courier New" panose="02070309020205020404" pitchFamily="49" charset="0"/>
                <a:cs typeface="Courier New" panose="02070309020205020404" pitchFamily="49" charset="0"/>
              </a:rPr>
              <a:t>tran</a:t>
            </a:r>
            <a:r>
              <a:rPr lang="en-US" sz="1000" u="sng" dirty="0">
                <a:solidFill>
                  <a:srgbClr val="000000"/>
                </a:solidFill>
                <a:latin typeface="Courier New" panose="02070309020205020404" pitchFamily="49" charset="0"/>
                <a:cs typeface="Courier New" panose="02070309020205020404" pitchFamily="49" charset="0"/>
              </a:rPr>
              <a:t> = </a:t>
            </a:r>
            <a:r>
              <a:rPr lang="en-US" sz="1000" u="sng" dirty="0" err="1">
                <a:solidFill>
                  <a:srgbClr val="6A3E3E"/>
                </a:solidFill>
                <a:latin typeface="Courier New" panose="02070309020205020404" pitchFamily="49" charset="0"/>
                <a:cs typeface="Courier New" panose="02070309020205020404" pitchFamily="49" charset="0"/>
              </a:rPr>
              <a:t>om</a:t>
            </a:r>
            <a:r>
              <a:rPr lang="en-US" sz="1000" u="sng" dirty="0" err="1">
                <a:solidFill>
                  <a:srgbClr val="000000"/>
                </a:solidFill>
                <a:latin typeface="Courier New" panose="02070309020205020404" pitchFamily="49" charset="0"/>
                <a:cs typeface="Courier New" panose="02070309020205020404" pitchFamily="49" charset="0"/>
              </a:rPr>
              <a:t>.readValue</a:t>
            </a:r>
            <a:r>
              <a:rPr lang="en-US" sz="1000" u="sng" dirty="0">
                <a:solidFill>
                  <a:srgbClr val="000000"/>
                </a:solidFill>
                <a:latin typeface="Courier New" panose="02070309020205020404" pitchFamily="49" charset="0"/>
                <a:cs typeface="Courier New" panose="02070309020205020404" pitchFamily="49" charset="0"/>
              </a:rPr>
              <a:t>(</a:t>
            </a:r>
            <a:r>
              <a:rPr lang="en-US" sz="1000" u="sng" dirty="0" err="1">
                <a:solidFill>
                  <a:srgbClr val="6A3E3E"/>
                </a:solidFill>
                <a:latin typeface="Courier New" panose="02070309020205020404" pitchFamily="49" charset="0"/>
                <a:cs typeface="Courier New" panose="02070309020205020404" pitchFamily="49" charset="0"/>
              </a:rPr>
              <a:t>json</a:t>
            </a:r>
            <a:r>
              <a:rPr lang="en-US" sz="1000" u="sng" dirty="0">
                <a:solidFill>
                  <a:srgbClr val="000000"/>
                </a:solidFill>
                <a:latin typeface="Courier New" panose="02070309020205020404" pitchFamily="49" charset="0"/>
                <a:cs typeface="Courier New" panose="02070309020205020404" pitchFamily="49" charset="0"/>
              </a:rPr>
              <a:t>, </a:t>
            </a:r>
            <a:r>
              <a:rPr lang="en-US" sz="1000" u="sng" dirty="0" err="1">
                <a:solidFill>
                  <a:srgbClr val="000000"/>
                </a:solidFill>
                <a:latin typeface="Courier New" panose="02070309020205020404" pitchFamily="49" charset="0"/>
                <a:cs typeface="Courier New" panose="02070309020205020404" pitchFamily="49" charset="0"/>
              </a:rPr>
              <a:t>Transaction.</a:t>
            </a:r>
            <a:r>
              <a:rPr lang="en-US" sz="1000" b="1" u="sng" dirty="0" err="1">
                <a:solidFill>
                  <a:srgbClr val="7F0055"/>
                </a:solidFill>
                <a:latin typeface="Courier New" panose="02070309020205020404" pitchFamily="49" charset="0"/>
                <a:cs typeface="Courier New" panose="02070309020205020404" pitchFamily="49" charset="0"/>
              </a:rPr>
              <a:t>class</a:t>
            </a:r>
            <a:r>
              <a:rPr lang="en-US" sz="1000" b="1" u="sng"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3F7F5F"/>
                </a:solidFill>
                <a:latin typeface="Courier New" panose="02070309020205020404" pitchFamily="49" charset="0"/>
                <a:cs typeface="Courier New" panose="02070309020205020404" pitchFamily="49" charset="0"/>
              </a:rPr>
              <a:t>    // </a:t>
            </a:r>
            <a:r>
              <a:rPr lang="en-US" sz="1000" dirty="0">
                <a:solidFill>
                  <a:srgbClr val="3F7F5F"/>
                </a:solidFill>
                <a:latin typeface="Courier New" panose="02070309020205020404" pitchFamily="49" charset="0"/>
                <a:cs typeface="Courier New" panose="02070309020205020404" pitchFamily="49" charset="0"/>
              </a:rPr>
              <a:t>Process the transaction as desired...</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catch</a:t>
            </a:r>
            <a:r>
              <a:rPr lang="en-US" sz="1000" b="1" dirty="0">
                <a:solidFill>
                  <a:srgbClr val="000000"/>
                </a:solidFill>
                <a:latin typeface="Courier New" panose="02070309020205020404" pitchFamily="49" charset="0"/>
                <a:cs typeface="Courier New" panose="02070309020205020404" pitchFamily="49" charset="0"/>
              </a:rPr>
              <a:t> (Exception </a:t>
            </a:r>
            <a:r>
              <a:rPr lang="en-US" sz="1000" b="1" dirty="0">
                <a:solidFill>
                  <a:srgbClr val="6A3E3E"/>
                </a:solidFill>
                <a:latin typeface="Courier New" panose="02070309020205020404" pitchFamily="49" charset="0"/>
                <a:cs typeface="Courier New" panose="02070309020205020404" pitchFamily="49" charset="0"/>
              </a:rPr>
              <a:t>e</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e</a:t>
            </a:r>
            <a:r>
              <a:rPr lang="en-US" sz="1000" dirty="0" err="1" smtClean="0">
                <a:solidFill>
                  <a:srgbClr val="000000"/>
                </a:solidFill>
                <a:latin typeface="Courier New" panose="02070309020205020404" pitchFamily="49" charset="0"/>
                <a:cs typeface="Courier New" panose="02070309020205020404" pitchFamily="49" charset="0"/>
              </a:rPr>
              <a:t>.printStackTrace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8" name="TextBox 7"/>
          <p:cNvSpPr txBox="1"/>
          <p:nvPr/>
        </p:nvSpPr>
        <p:spPr>
          <a:xfrm>
            <a:off x="8738886" y="1188151"/>
            <a:ext cx="2961117" cy="430887"/>
          </a:xfrm>
          <a:prstGeom prst="rect">
            <a:avLst/>
          </a:prstGeom>
          <a:noFill/>
          <a:ln>
            <a:noFill/>
          </a:ln>
        </p:spPr>
        <p:txBody>
          <a:bodyPr wrap="square" lIns="0" tIns="0" rIns="0" bIns="0" rtlCol="0">
            <a:spAutoFit/>
          </a:bodyPr>
          <a:lstStyle/>
          <a:p>
            <a:r>
              <a:rPr lang="en-US" sz="1400" dirty="0" smtClean="0">
                <a:solidFill>
                  <a:srgbClr val="FF0000"/>
                </a:solidFill>
              </a:rPr>
              <a:t>Create the context using the factory classes (more than one is allowed).</a:t>
            </a:r>
          </a:p>
        </p:txBody>
      </p:sp>
      <p:cxnSp>
        <p:nvCxnSpPr>
          <p:cNvPr id="9" name="Straight Arrow Connector 8"/>
          <p:cNvCxnSpPr>
            <a:stCxn id="8" idx="1"/>
          </p:cNvCxnSpPr>
          <p:nvPr/>
        </p:nvCxnSpPr>
        <p:spPr>
          <a:xfrm flipH="1">
            <a:off x="7106856" y="1403595"/>
            <a:ext cx="1632030" cy="413630"/>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738886" y="1872528"/>
            <a:ext cx="2961117" cy="430887"/>
          </a:xfrm>
          <a:prstGeom prst="rect">
            <a:avLst/>
          </a:prstGeom>
          <a:noFill/>
          <a:ln>
            <a:noFill/>
          </a:ln>
        </p:spPr>
        <p:txBody>
          <a:bodyPr wrap="square" lIns="0" tIns="0" rIns="0" bIns="0" rtlCol="0">
            <a:spAutoFit/>
          </a:bodyPr>
          <a:lstStyle/>
          <a:p>
            <a:r>
              <a:rPr lang="en-US" sz="1400" dirty="0" smtClean="0">
                <a:solidFill>
                  <a:srgbClr val="FF0000"/>
                </a:solidFill>
              </a:rPr>
              <a:t>Obtain the desired bean from the context.</a:t>
            </a:r>
          </a:p>
        </p:txBody>
      </p:sp>
      <p:cxnSp>
        <p:nvCxnSpPr>
          <p:cNvPr id="12" name="Straight Arrow Connector 11"/>
          <p:cNvCxnSpPr>
            <a:stCxn id="11" idx="1"/>
          </p:cNvCxnSpPr>
          <p:nvPr/>
        </p:nvCxnSpPr>
        <p:spPr>
          <a:xfrm flipH="1" flipV="1">
            <a:off x="7106856" y="2032670"/>
            <a:ext cx="1632030" cy="55302"/>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ight Brace 13"/>
          <p:cNvSpPr/>
          <p:nvPr/>
        </p:nvSpPr>
        <p:spPr>
          <a:xfrm>
            <a:off x="7523544" y="2355835"/>
            <a:ext cx="266218" cy="838778"/>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8738886" y="2537202"/>
            <a:ext cx="2961117" cy="646331"/>
          </a:xfrm>
          <a:prstGeom prst="rect">
            <a:avLst/>
          </a:prstGeom>
          <a:noFill/>
          <a:ln>
            <a:noFill/>
          </a:ln>
        </p:spPr>
        <p:txBody>
          <a:bodyPr wrap="square" lIns="0" tIns="0" rIns="0" bIns="0" rtlCol="0">
            <a:spAutoFit/>
          </a:bodyPr>
          <a:lstStyle/>
          <a:p>
            <a:r>
              <a:rPr lang="en-US" sz="1400" dirty="0" smtClean="0">
                <a:solidFill>
                  <a:srgbClr val="FF0000"/>
                </a:solidFill>
              </a:rPr>
              <a:t>Create the request entity, marshal it to a </a:t>
            </a:r>
            <a:r>
              <a:rPr lang="en-US" sz="1400" dirty="0" err="1" smtClean="0">
                <a:solidFill>
                  <a:srgbClr val="FF0000"/>
                </a:solidFill>
              </a:rPr>
              <a:t>json</a:t>
            </a:r>
            <a:r>
              <a:rPr lang="en-US" sz="1400" dirty="0" smtClean="0">
                <a:solidFill>
                  <a:srgbClr val="FF0000"/>
                </a:solidFill>
              </a:rPr>
              <a:t> string, and use that to create the request payload.</a:t>
            </a:r>
          </a:p>
        </p:txBody>
      </p:sp>
      <p:cxnSp>
        <p:nvCxnSpPr>
          <p:cNvPr id="16" name="Straight Arrow Connector 15"/>
          <p:cNvCxnSpPr>
            <a:stCxn id="15" idx="1"/>
            <a:endCxn id="14" idx="1"/>
          </p:cNvCxnSpPr>
          <p:nvPr/>
        </p:nvCxnSpPr>
        <p:spPr>
          <a:xfrm flipH="1" flipV="1">
            <a:off x="7789762" y="2775224"/>
            <a:ext cx="949124" cy="85144"/>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ight Brace 19"/>
          <p:cNvSpPr/>
          <p:nvPr/>
        </p:nvSpPr>
        <p:spPr>
          <a:xfrm>
            <a:off x="7523544" y="3212233"/>
            <a:ext cx="266218" cy="1012525"/>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8738886" y="3428400"/>
            <a:ext cx="2961117" cy="861774"/>
          </a:xfrm>
          <a:prstGeom prst="rect">
            <a:avLst/>
          </a:prstGeom>
          <a:noFill/>
          <a:ln>
            <a:noFill/>
          </a:ln>
        </p:spPr>
        <p:txBody>
          <a:bodyPr wrap="square" lIns="0" tIns="0" rIns="0" bIns="0" rtlCol="0">
            <a:spAutoFit/>
          </a:bodyPr>
          <a:lstStyle/>
          <a:p>
            <a:r>
              <a:rPr lang="en-US" sz="1400" dirty="0" smtClean="0">
                <a:solidFill>
                  <a:srgbClr val="FF0000"/>
                </a:solidFill>
              </a:rPr>
              <a:t>Create the URI for the service (this is used by DME2 to lookup the service endpoint in GRM), attach the request payload (if any), and call the service.</a:t>
            </a:r>
          </a:p>
        </p:txBody>
      </p:sp>
      <p:cxnSp>
        <p:nvCxnSpPr>
          <p:cNvPr id="22" name="Straight Arrow Connector 21"/>
          <p:cNvCxnSpPr>
            <a:stCxn id="21" idx="1"/>
            <a:endCxn id="20" idx="1"/>
          </p:cNvCxnSpPr>
          <p:nvPr/>
        </p:nvCxnSpPr>
        <p:spPr>
          <a:xfrm flipH="1" flipV="1">
            <a:off x="7789762" y="3718496"/>
            <a:ext cx="949124" cy="140791"/>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Right Brace 23"/>
          <p:cNvSpPr/>
          <p:nvPr/>
        </p:nvSpPr>
        <p:spPr>
          <a:xfrm>
            <a:off x="7523544" y="4229119"/>
            <a:ext cx="266218" cy="853768"/>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8738886" y="4652000"/>
            <a:ext cx="2961117" cy="646331"/>
          </a:xfrm>
          <a:prstGeom prst="rect">
            <a:avLst/>
          </a:prstGeom>
          <a:noFill/>
          <a:ln>
            <a:noFill/>
          </a:ln>
        </p:spPr>
        <p:txBody>
          <a:bodyPr wrap="square" lIns="0" tIns="0" rIns="0" bIns="0" rtlCol="0">
            <a:spAutoFit/>
          </a:bodyPr>
          <a:lstStyle/>
          <a:p>
            <a:r>
              <a:rPr lang="en-US" sz="1400" dirty="0" err="1" smtClean="0">
                <a:solidFill>
                  <a:srgbClr val="FF0000"/>
                </a:solidFill>
              </a:rPr>
              <a:t>Unmarshall</a:t>
            </a:r>
            <a:r>
              <a:rPr lang="en-US" sz="1400" dirty="0" smtClean="0">
                <a:solidFill>
                  <a:srgbClr val="FF0000"/>
                </a:solidFill>
              </a:rPr>
              <a:t> the response </a:t>
            </a:r>
            <a:r>
              <a:rPr lang="en-US" sz="1400" dirty="0" err="1" smtClean="0">
                <a:solidFill>
                  <a:srgbClr val="FF0000"/>
                </a:solidFill>
              </a:rPr>
              <a:t>json</a:t>
            </a:r>
            <a:r>
              <a:rPr lang="en-US" sz="1400" dirty="0" smtClean="0">
                <a:solidFill>
                  <a:srgbClr val="FF0000"/>
                </a:solidFill>
              </a:rPr>
              <a:t> string into the response entity and use that to process the data returned.</a:t>
            </a:r>
          </a:p>
        </p:txBody>
      </p:sp>
      <p:cxnSp>
        <p:nvCxnSpPr>
          <p:cNvPr id="26" name="Straight Arrow Connector 25"/>
          <p:cNvCxnSpPr>
            <a:stCxn id="25" idx="1"/>
            <a:endCxn id="24" idx="1"/>
          </p:cNvCxnSpPr>
          <p:nvPr/>
        </p:nvCxnSpPr>
        <p:spPr>
          <a:xfrm flipH="1" flipV="1">
            <a:off x="7789762" y="4656003"/>
            <a:ext cx="949124" cy="319163"/>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058679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Rectangle 43"/>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22723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48</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process to configure the DME2 Client Bean using XML is: </a:t>
            </a:r>
          </a:p>
          <a:p>
            <a:endParaRPr lang="en-US" dirty="0" smtClean="0"/>
          </a:p>
          <a:p>
            <a:pPr marL="457200" lvl="2">
              <a:buFont typeface="+mj-lt"/>
              <a:buAutoNum type="arabicPeriod"/>
            </a:pPr>
            <a:r>
              <a:rPr lang="en-US" dirty="0" smtClean="0"/>
              <a:t>Use an XML document to provide the configuration of the bean(s).</a:t>
            </a:r>
          </a:p>
          <a:p>
            <a:pPr marL="685800" lvl="3" indent="-228600"/>
            <a:r>
              <a:rPr lang="en-US" dirty="0" smtClean="0"/>
              <a:t>The XML document may be located on the </a:t>
            </a:r>
            <a:r>
              <a:rPr lang="en-US" dirty="0" err="1" smtClean="0"/>
              <a:t>classpath</a:t>
            </a:r>
            <a:r>
              <a:rPr lang="en-US" dirty="0" smtClean="0"/>
              <a:t> as a resource.</a:t>
            </a:r>
          </a:p>
          <a:p>
            <a:pPr marL="685800" lvl="3" indent="-228600"/>
            <a:r>
              <a:rPr lang="en-US" dirty="0" smtClean="0"/>
              <a:t>The XML document may also be read from the file system or other input stream.</a:t>
            </a:r>
          </a:p>
          <a:p>
            <a:pPr marL="914400" lvl="3" indent="-457200"/>
            <a:endParaRPr lang="en-US" dirty="0" smtClean="0"/>
          </a:p>
          <a:p>
            <a:pPr marL="457200" lvl="2">
              <a:buFont typeface="+mj-lt"/>
              <a:buAutoNum type="arabicPeriod"/>
            </a:pPr>
            <a:r>
              <a:rPr lang="en-US" dirty="0"/>
              <a:t>Create an application context that uses the XML document.</a:t>
            </a:r>
          </a:p>
          <a:p>
            <a:pPr marL="685800" lvl="3" indent="-228600"/>
            <a:r>
              <a:rPr lang="en-US" dirty="0"/>
              <a:t>Use the </a:t>
            </a:r>
            <a:r>
              <a:rPr lang="en-US" b="1" i="1" dirty="0" err="1"/>
              <a:t>ClassPathXmlApplicationContext</a:t>
            </a:r>
            <a:r>
              <a:rPr lang="en-US" dirty="0"/>
              <a:t> class (or </a:t>
            </a:r>
            <a:r>
              <a:rPr lang="en-US" b="1" i="1" dirty="0" err="1"/>
              <a:t>FileSystemXmlApplicationContext</a:t>
            </a:r>
            <a:r>
              <a:rPr lang="en-US" dirty="0" smtClean="0"/>
              <a:t>).</a:t>
            </a:r>
            <a:endParaRPr lang="en-US" dirty="0"/>
          </a:p>
          <a:p>
            <a:pPr marL="685800" lvl="3" indent="-228600"/>
            <a:r>
              <a:rPr lang="en-US" dirty="0"/>
              <a:t>Pass the configuration XML document or its location and name to the context. </a:t>
            </a:r>
          </a:p>
          <a:p>
            <a:pPr marL="914400" lvl="3" indent="-457200"/>
            <a:endParaRPr lang="en-US" dirty="0" smtClean="0"/>
          </a:p>
          <a:p>
            <a:pPr marL="457200" lvl="2">
              <a:buFont typeface="+mj-lt"/>
              <a:buAutoNum type="arabicPeriod"/>
            </a:pPr>
            <a:r>
              <a:rPr lang="en-US" dirty="0" smtClean="0"/>
              <a:t>Obtain the bean from the application context.</a:t>
            </a:r>
          </a:p>
          <a:p>
            <a:pPr marL="685800" lvl="3" indent="-228600"/>
            <a:r>
              <a:rPr lang="en-US" dirty="0"/>
              <a:t>The bean name matches the bean id in the XML </a:t>
            </a:r>
            <a:r>
              <a:rPr lang="en-US" dirty="0" smtClean="0"/>
              <a:t>document.</a:t>
            </a:r>
            <a:endParaRPr lang="en-US" dirty="0"/>
          </a:p>
        </p:txBody>
      </p:sp>
      <p:sp>
        <p:nvSpPr>
          <p:cNvPr id="4" name="Title 3"/>
          <p:cNvSpPr>
            <a:spLocks noGrp="1"/>
          </p:cNvSpPr>
          <p:nvPr>
            <p:ph type="title"/>
          </p:nvPr>
        </p:nvSpPr>
        <p:spPr/>
        <p:txBody>
          <a:bodyPr/>
          <a:lstStyle/>
          <a:p>
            <a:r>
              <a:rPr lang="en-US" dirty="0" smtClean="0"/>
              <a:t>Configuring Using XML</a:t>
            </a:r>
            <a:endParaRPr lang="en-US" dirty="0"/>
          </a:p>
        </p:txBody>
      </p:sp>
      <p:sp>
        <p:nvSpPr>
          <p:cNvPr id="6" name="Oval 5"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070188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24" name="Picture 2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36991" y="2845737"/>
            <a:ext cx="699599" cy="699944"/>
          </a:xfrm>
          <a:prstGeom prst="rect">
            <a:avLst/>
          </a:prstGeom>
        </p:spPr>
      </p:pic>
      <p:sp>
        <p:nvSpPr>
          <p:cNvPr id="25" name="Rectangle 24"/>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672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49</a:t>
            </a:fld>
            <a:r>
              <a:rPr lang="en-US" smtClean="0"/>
              <a:t> </a:t>
            </a:r>
            <a:endParaRPr lang="en-US" dirty="0"/>
          </a:p>
        </p:txBody>
      </p:sp>
      <p:sp>
        <p:nvSpPr>
          <p:cNvPr id="4" name="Title 3"/>
          <p:cNvSpPr>
            <a:spLocks noGrp="1"/>
          </p:cNvSpPr>
          <p:nvPr>
            <p:ph type="title"/>
          </p:nvPr>
        </p:nvSpPr>
        <p:spPr/>
        <p:txBody>
          <a:bodyPr/>
          <a:lstStyle/>
          <a:p>
            <a:r>
              <a:rPr lang="en-US" dirty="0" smtClean="0"/>
              <a:t>The XML Configuration Document</a:t>
            </a:r>
            <a:endParaRPr lang="en-US" dirty="0"/>
          </a:p>
        </p:txBody>
      </p:sp>
      <p:sp>
        <p:nvSpPr>
          <p:cNvPr id="5" name="Rectangle 4"/>
          <p:cNvSpPr/>
          <p:nvPr/>
        </p:nvSpPr>
        <p:spPr>
          <a:xfrm>
            <a:off x="488897" y="1133638"/>
            <a:ext cx="8689827" cy="4524315"/>
          </a:xfrm>
          <a:prstGeom prst="rect">
            <a:avLst/>
          </a:prstGeom>
        </p:spPr>
        <p:txBody>
          <a:bodyPr wrap="square">
            <a:spAutoFit/>
          </a:bodyPr>
          <a:lstStyle/>
          <a:p>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highlight>
                  <a:srgbClr val="D4D4D4"/>
                </a:highlight>
                <a:latin typeface="Courier New" panose="02070309020205020404" pitchFamily="49" charset="0"/>
                <a:cs typeface="Courier New" panose="02070309020205020404" pitchFamily="49" charset="0"/>
              </a:rPr>
              <a:t>beans </a:t>
            </a:r>
            <a:r>
              <a:rPr lang="en-US" sz="1200" dirty="0" err="1">
                <a:solidFill>
                  <a:srgbClr val="7F007F"/>
                </a:solidFill>
                <a:highlight>
                  <a:srgbClr val="D4D4D4"/>
                </a:highlight>
                <a:latin typeface="Courier New" panose="02070309020205020404" pitchFamily="49" charset="0"/>
                <a:cs typeface="Courier New" panose="02070309020205020404" pitchFamily="49" charset="0"/>
              </a:rPr>
              <a:t>xmlns</a:t>
            </a:r>
            <a:r>
              <a:rPr lang="en-US" sz="1200" dirty="0">
                <a:solidFill>
                  <a:srgbClr val="000000"/>
                </a:solidFill>
                <a:highlight>
                  <a:srgbClr val="D4D4D4"/>
                </a:highlight>
                <a:latin typeface="Courier New" panose="02070309020205020404" pitchFamily="49" charset="0"/>
                <a:cs typeface="Courier New" panose="02070309020205020404" pitchFamily="49" charset="0"/>
              </a:rPr>
              <a:t>=</a:t>
            </a:r>
            <a:r>
              <a:rPr lang="en-US" sz="1200" i="1" dirty="0">
                <a:solidFill>
                  <a:srgbClr val="2A00FF"/>
                </a:solidFill>
                <a:highlight>
                  <a:srgbClr val="D4D4D4"/>
                </a:highlight>
                <a:latin typeface="Courier New" panose="02070309020205020404" pitchFamily="49" charset="0"/>
                <a:cs typeface="Courier New" panose="02070309020205020404" pitchFamily="49" charset="0"/>
              </a:rPr>
              <a:t>"http://www.springframework.org/schema/beans"</a:t>
            </a:r>
          </a:p>
          <a:p>
            <a:r>
              <a:rPr lang="en-US" sz="1200" dirty="0">
                <a:latin typeface="Courier New" panose="02070309020205020404" pitchFamily="49" charset="0"/>
                <a:cs typeface="Courier New" panose="02070309020205020404" pitchFamily="49" charset="0"/>
              </a:rPr>
              <a:t>    </a:t>
            </a:r>
            <a:r>
              <a:rPr lang="en-US" sz="1200" dirty="0" err="1">
                <a:solidFill>
                  <a:srgbClr val="7F007F"/>
                </a:solidFill>
                <a:latin typeface="Courier New" panose="02070309020205020404" pitchFamily="49" charset="0"/>
                <a:cs typeface="Courier New" panose="02070309020205020404" pitchFamily="49" charset="0"/>
              </a:rPr>
              <a:t>xmlns:xsi</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"http://www.w3.org/2001/XMLSchema-instance" </a:t>
            </a:r>
            <a:r>
              <a:rPr lang="en-US" sz="1200" i="1" dirty="0" err="1">
                <a:solidFill>
                  <a:srgbClr val="7F007F"/>
                </a:solidFill>
                <a:latin typeface="Courier New" panose="02070309020205020404" pitchFamily="49" charset="0"/>
                <a:cs typeface="Courier New" panose="02070309020205020404" pitchFamily="49" charset="0"/>
              </a:rPr>
              <a:t>xmlns:context</a:t>
            </a:r>
            <a:r>
              <a:rPr lang="en-US" sz="1200" i="1"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"http://www.springframework.org/schema/context"</a:t>
            </a:r>
          </a:p>
          <a:p>
            <a:r>
              <a:rPr lang="en-US" sz="1200" dirty="0">
                <a:latin typeface="Courier New" panose="02070309020205020404" pitchFamily="49" charset="0"/>
                <a:cs typeface="Courier New" panose="02070309020205020404" pitchFamily="49" charset="0"/>
              </a:rPr>
              <a:t>    </a:t>
            </a:r>
            <a:r>
              <a:rPr lang="en-US" sz="1200" dirty="0" err="1">
                <a:solidFill>
                  <a:srgbClr val="7F007F"/>
                </a:solidFill>
                <a:latin typeface="Courier New" panose="02070309020205020404" pitchFamily="49" charset="0"/>
                <a:cs typeface="Courier New" panose="02070309020205020404" pitchFamily="49" charset="0"/>
              </a:rPr>
              <a:t>xsi:schemaLocation</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"http://www.springframework.org/schema/beans</a:t>
            </a:r>
          </a:p>
          <a:p>
            <a:r>
              <a:rPr lang="en-US" sz="1200" i="1" dirty="0">
                <a:solidFill>
                  <a:srgbClr val="2A00FF"/>
                </a:solidFill>
                <a:latin typeface="Courier New" panose="02070309020205020404" pitchFamily="49" charset="0"/>
                <a:cs typeface="Courier New" panose="02070309020205020404" pitchFamily="49" charset="0"/>
              </a:rPr>
              <a:t>    http://www.springframework.org/schema/beans/spring-beans-4.3.xsd</a:t>
            </a:r>
          </a:p>
          <a:p>
            <a:r>
              <a:rPr lang="en-US" sz="1200" i="1" dirty="0">
                <a:solidFill>
                  <a:srgbClr val="2A00FF"/>
                </a:solidFill>
                <a:latin typeface="Courier New" panose="02070309020205020404" pitchFamily="49" charset="0"/>
                <a:cs typeface="Courier New" panose="02070309020205020404" pitchFamily="49" charset="0"/>
              </a:rPr>
              <a:t>    http://www.springframework.org/schema/context</a:t>
            </a:r>
          </a:p>
          <a:p>
            <a:r>
              <a:rPr lang="en-US" sz="1200" i="1" dirty="0">
                <a:solidFill>
                  <a:srgbClr val="2A00FF"/>
                </a:solidFill>
                <a:latin typeface="Courier New" panose="02070309020205020404" pitchFamily="49" charset="0"/>
                <a:cs typeface="Courier New" panose="02070309020205020404" pitchFamily="49" charset="0"/>
              </a:rPr>
              <a:t>    http://www.springframework.org/schema/context/spring-context-4.3.xsd"</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err="1">
                <a:solidFill>
                  <a:srgbClr val="3F7F7F"/>
                </a:solidFill>
                <a:latin typeface="Courier New" panose="02070309020205020404" pitchFamily="49" charset="0"/>
                <a:cs typeface="Courier New" panose="02070309020205020404" pitchFamily="49" charset="0"/>
              </a:rPr>
              <a:t>context:annotation-config</a:t>
            </a:r>
            <a:r>
              <a:rPr lang="en-US" sz="1200" dirty="0">
                <a:solidFill>
                  <a:srgbClr val="3F7F7F"/>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bean </a:t>
            </a:r>
            <a:r>
              <a:rPr lang="en-US" sz="1200" dirty="0">
                <a:solidFill>
                  <a:srgbClr val="7F007F"/>
                </a:solidFill>
                <a:latin typeface="Courier New" panose="02070309020205020404" pitchFamily="49" charset="0"/>
                <a:cs typeface="Courier New" panose="02070309020205020404" pitchFamily="49" charset="0"/>
              </a:rPr>
              <a:t>id</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"Dme2Bean" </a:t>
            </a:r>
            <a:r>
              <a:rPr lang="en-US" sz="1200" i="1" dirty="0">
                <a:solidFill>
                  <a:srgbClr val="7F007F"/>
                </a:solidFill>
                <a:latin typeface="Courier New" panose="02070309020205020404" pitchFamily="49" charset="0"/>
                <a:cs typeface="Courier New" panose="02070309020205020404" pitchFamily="49" charset="0"/>
              </a:rPr>
              <a:t>class</a:t>
            </a:r>
            <a:r>
              <a:rPr lang="en-US" sz="1200" i="1"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smtClean="0">
                <a:solidFill>
                  <a:srgbClr val="2A00FF"/>
                </a:solidFill>
                <a:latin typeface="Courier New" panose="02070309020205020404" pitchFamily="49" charset="0"/>
                <a:cs typeface="Courier New" panose="02070309020205020404" pitchFamily="49" charset="0"/>
              </a:rPr>
              <a:t>com.att.aft.dme2.API.DME2ClientSpringImpl</a:t>
            </a:r>
            <a:r>
              <a:rPr lang="en-US" sz="1200" i="1" dirty="0">
                <a:solidFill>
                  <a:srgbClr val="2A00FF"/>
                </a:solidFill>
                <a:latin typeface="Courier New" panose="02070309020205020404" pitchFamily="49" charset="0"/>
                <a:cs typeface="Courier New" panose="02070309020205020404" pitchFamily="49" charset="0"/>
              </a:rPr>
              <a:t>"</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property </a:t>
            </a:r>
            <a:r>
              <a:rPr lang="en-US" sz="1200" dirty="0">
                <a:solidFill>
                  <a:srgbClr val="7F007F"/>
                </a:solidFill>
                <a:latin typeface="Courier New" panose="02070309020205020404" pitchFamily="49" charset="0"/>
                <a:cs typeface="Courier New" panose="02070309020205020404" pitchFamily="49" charset="0"/>
              </a:rPr>
              <a:t>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"method" </a:t>
            </a:r>
            <a:r>
              <a:rPr lang="en-US" sz="1200" i="1" dirty="0">
                <a:solidFill>
                  <a:srgbClr val="7F007F"/>
                </a:solidFill>
                <a:latin typeface="Courier New" panose="02070309020205020404" pitchFamily="49" charset="0"/>
                <a:cs typeface="Courier New" panose="02070309020205020404" pitchFamily="49" charset="0"/>
              </a:rPr>
              <a:t>value</a:t>
            </a:r>
            <a:r>
              <a:rPr lang="en-US" sz="1200" i="1"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"GET" </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property </a:t>
            </a:r>
            <a:r>
              <a:rPr lang="en-US" sz="1200" dirty="0">
                <a:solidFill>
                  <a:srgbClr val="7F007F"/>
                </a:solidFill>
                <a:latin typeface="Courier New" panose="02070309020205020404" pitchFamily="49" charset="0"/>
                <a:cs typeface="Courier New" panose="02070309020205020404" pitchFamily="49" charset="0"/>
              </a:rPr>
              <a:t>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err="1">
                <a:solidFill>
                  <a:srgbClr val="2A00FF"/>
                </a:solidFill>
                <a:latin typeface="Courier New" panose="02070309020205020404" pitchFamily="49" charset="0"/>
                <a:cs typeface="Courier New" panose="02070309020205020404" pitchFamily="49" charset="0"/>
              </a:rPr>
              <a:t>jvmprops</a:t>
            </a:r>
            <a:r>
              <a:rPr lang="en-US" sz="1200" i="1" dirty="0">
                <a:solidFill>
                  <a:srgbClr val="2A00FF"/>
                </a:solidFill>
                <a:latin typeface="Courier New" panose="02070309020205020404" pitchFamily="49" charset="0"/>
                <a:cs typeface="Courier New" panose="02070309020205020404" pitchFamily="49" charset="0"/>
              </a:rPr>
              <a:t>"</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"AFT_ENVIRONMENT"</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AFTUAT</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"AFT_LATITUDE"</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33.373900</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"AFT_LONGITUDE"</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-86.798300</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"platform"</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SANDBOX-LAB</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"AFT_DME2_REGISTER_JVM_INSTANCE_ON_GRM"</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false</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"AFT_DME2_DEREGISTER_JVM_INSTANCE_ON_GRM"</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false</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 </a:t>
            </a:r>
            <a:r>
              <a:rPr lang="en-US" sz="1200" dirty="0">
                <a:solidFill>
                  <a:srgbClr val="7F007F"/>
                </a:solidFill>
                <a:latin typeface="Courier New" panose="02070309020205020404" pitchFamily="49" charset="0"/>
                <a:cs typeface="Courier New" panose="02070309020205020404" pitchFamily="49" charset="0"/>
              </a:rPr>
              <a:t>key</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"AFT_DME2_REFRESH_JVM_INSTANCE_ON_GRM"</a:t>
            </a:r>
            <a:r>
              <a:rPr lang="en-US" sz="1200" i="1" dirty="0">
                <a:solidFill>
                  <a:srgbClr val="008080"/>
                </a:solidFill>
                <a:latin typeface="Courier New" panose="02070309020205020404" pitchFamily="49" charset="0"/>
                <a:cs typeface="Courier New" panose="02070309020205020404" pitchFamily="49" charset="0"/>
              </a:rPr>
              <a:t>&gt;</a:t>
            </a:r>
            <a:r>
              <a:rPr lang="en-US" sz="1200" i="1" dirty="0">
                <a:solidFill>
                  <a:srgbClr val="000000"/>
                </a:solidFill>
                <a:latin typeface="Courier New" panose="02070309020205020404" pitchFamily="49" charset="0"/>
                <a:cs typeface="Courier New" panose="02070309020205020404" pitchFamily="49" charset="0"/>
              </a:rPr>
              <a:t>false</a:t>
            </a:r>
            <a:r>
              <a:rPr lang="en-US" sz="1200" i="1" dirty="0">
                <a:solidFill>
                  <a:srgbClr val="008080"/>
                </a:solidFill>
                <a:latin typeface="Courier New" panose="02070309020205020404" pitchFamily="49" charset="0"/>
                <a:cs typeface="Courier New" panose="02070309020205020404" pitchFamily="49" charset="0"/>
              </a:rPr>
              <a:t>&lt;/</a:t>
            </a:r>
            <a:r>
              <a:rPr lang="en-US" sz="1200" i="1" dirty="0">
                <a:solidFill>
                  <a:srgbClr val="3F7F7F"/>
                </a:solidFill>
                <a:latin typeface="Courier New" panose="02070309020205020404" pitchFamily="49" charset="0"/>
                <a:cs typeface="Courier New" panose="02070309020205020404" pitchFamily="49" charset="0"/>
              </a:rPr>
              <a:t>prop</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props</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property</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property </a:t>
            </a:r>
            <a:r>
              <a:rPr lang="en-US" sz="1200" dirty="0">
                <a:solidFill>
                  <a:srgbClr val="7F007F"/>
                </a:solidFill>
                <a:latin typeface="Courier New" panose="02070309020205020404" pitchFamily="49" charset="0"/>
                <a:cs typeface="Courier New" panose="02070309020205020404" pitchFamily="49" charset="0"/>
              </a:rPr>
              <a:t>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"context" </a:t>
            </a:r>
            <a:r>
              <a:rPr lang="en-US" sz="1200" i="1" dirty="0">
                <a:solidFill>
                  <a:srgbClr val="7F007F"/>
                </a:solidFill>
                <a:latin typeface="Courier New" panose="02070309020205020404" pitchFamily="49" charset="0"/>
                <a:cs typeface="Courier New" panose="02070309020205020404" pitchFamily="49" charset="0"/>
              </a:rPr>
              <a:t>value</a:t>
            </a:r>
            <a:r>
              <a:rPr lang="en-US" sz="1200" i="1"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err="1">
                <a:solidFill>
                  <a:srgbClr val="2A00FF"/>
                </a:solidFill>
                <a:latin typeface="Courier New" panose="02070309020205020404" pitchFamily="49" charset="0"/>
                <a:cs typeface="Courier New" panose="02070309020205020404" pitchFamily="49" charset="0"/>
              </a:rPr>
              <a:t>GRMLWPService</a:t>
            </a:r>
            <a:r>
              <a:rPr lang="en-US" sz="1200" i="1" dirty="0">
                <a:solidFill>
                  <a:srgbClr val="2A00FF"/>
                </a:solidFill>
                <a:latin typeface="Courier New" panose="02070309020205020404" pitchFamily="49" charset="0"/>
                <a:cs typeface="Courier New" panose="02070309020205020404" pitchFamily="49" charset="0"/>
              </a:rPr>
              <a:t>/v1" </a:t>
            </a:r>
            <a:r>
              <a:rPr lang="en-US"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bean</a:t>
            </a:r>
            <a:r>
              <a:rPr lang="en-US" sz="1200" dirty="0">
                <a:solidFill>
                  <a:srgbClr val="008080"/>
                </a:solidFill>
                <a:latin typeface="Courier New" panose="02070309020205020404" pitchFamily="49" charset="0"/>
                <a:cs typeface="Courier New" panose="02070309020205020404" pitchFamily="49" charset="0"/>
              </a:rPr>
              <a:t>&gt;</a:t>
            </a:r>
          </a:p>
          <a:p>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highlight>
                  <a:srgbClr val="D4D4D4"/>
                </a:highlight>
                <a:latin typeface="Courier New" panose="02070309020205020404" pitchFamily="49" charset="0"/>
                <a:cs typeface="Courier New" panose="02070309020205020404" pitchFamily="49" charset="0"/>
              </a:rPr>
              <a:t>beans</a:t>
            </a:r>
            <a:r>
              <a:rPr lang="en-US" sz="1200" dirty="0">
                <a:solidFill>
                  <a:srgbClr val="008080"/>
                </a:solidFill>
                <a:highlight>
                  <a:srgbClr val="D4D4D4"/>
                </a:highlight>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
        <p:nvSpPr>
          <p:cNvPr id="6" name="TextBox 5"/>
          <p:cNvSpPr txBox="1"/>
          <p:nvPr/>
        </p:nvSpPr>
        <p:spPr>
          <a:xfrm>
            <a:off x="8738886" y="1133638"/>
            <a:ext cx="2961117" cy="430887"/>
          </a:xfrm>
          <a:prstGeom prst="rect">
            <a:avLst/>
          </a:prstGeom>
          <a:noFill/>
          <a:ln>
            <a:noFill/>
          </a:ln>
        </p:spPr>
        <p:txBody>
          <a:bodyPr wrap="square" lIns="0" tIns="0" rIns="0" bIns="0" rtlCol="0">
            <a:spAutoFit/>
          </a:bodyPr>
          <a:lstStyle/>
          <a:p>
            <a:r>
              <a:rPr lang="en-US" sz="1400" dirty="0" smtClean="0">
                <a:solidFill>
                  <a:srgbClr val="FF0000"/>
                </a:solidFill>
              </a:rPr>
              <a:t>Define the bean and the implementation class.</a:t>
            </a:r>
          </a:p>
        </p:txBody>
      </p:sp>
      <p:cxnSp>
        <p:nvCxnSpPr>
          <p:cNvPr id="7" name="Straight Arrow Connector 6"/>
          <p:cNvCxnSpPr>
            <a:stCxn id="6" idx="1"/>
          </p:cNvCxnSpPr>
          <p:nvPr/>
        </p:nvCxnSpPr>
        <p:spPr>
          <a:xfrm flipH="1">
            <a:off x="2581154" y="1349082"/>
            <a:ext cx="6157732" cy="1334427"/>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5254906" y="1349082"/>
            <a:ext cx="3483980" cy="1291137"/>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738886" y="3337366"/>
            <a:ext cx="2961117" cy="430887"/>
          </a:xfrm>
          <a:prstGeom prst="rect">
            <a:avLst/>
          </a:prstGeom>
          <a:noFill/>
          <a:ln>
            <a:noFill/>
          </a:ln>
        </p:spPr>
        <p:txBody>
          <a:bodyPr wrap="square" lIns="0" tIns="0" rIns="0" bIns="0" rtlCol="0">
            <a:spAutoFit/>
          </a:bodyPr>
          <a:lstStyle/>
          <a:p>
            <a:r>
              <a:rPr lang="en-US" sz="1400" dirty="0" smtClean="0">
                <a:solidFill>
                  <a:srgbClr val="FF0000"/>
                </a:solidFill>
              </a:rPr>
              <a:t>Supply values for all of the properties on the bean.</a:t>
            </a:r>
          </a:p>
        </p:txBody>
      </p:sp>
      <p:cxnSp>
        <p:nvCxnSpPr>
          <p:cNvPr id="13" name="Straight Arrow Connector 12"/>
          <p:cNvCxnSpPr>
            <a:stCxn id="12" idx="1"/>
            <a:endCxn id="16" idx="1"/>
          </p:cNvCxnSpPr>
          <p:nvPr/>
        </p:nvCxnSpPr>
        <p:spPr>
          <a:xfrm flipH="1">
            <a:off x="8241174" y="3552810"/>
            <a:ext cx="497712" cy="467751"/>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7974956" y="2855663"/>
            <a:ext cx="266218" cy="2329795"/>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4" name="Oval 13"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081697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Rectangle 32"/>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87044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sz="3200" b="1" i="1" u="sng" dirty="0" smtClean="0">
                <a:solidFill>
                  <a:srgbClr val="009FDB"/>
                </a:solidFill>
              </a:rPr>
              <a:t>Designing the Application</a:t>
            </a:r>
          </a:p>
          <a:p>
            <a:r>
              <a:rPr lang="en-US" dirty="0" smtClean="0">
                <a:solidFill>
                  <a:srgbClr val="959595"/>
                </a:solidFill>
              </a:rPr>
              <a:t>Determining Available </a:t>
            </a:r>
            <a:r>
              <a:rPr lang="en-US" dirty="0" smtClean="0">
                <a:solidFill>
                  <a:srgbClr val="959595"/>
                </a:solidFill>
              </a:rPr>
              <a:t>MicroServices</a:t>
            </a:r>
            <a:endParaRPr lang="en-US" dirty="0">
              <a:solidFill>
                <a:srgbClr val="959595"/>
              </a:solidFill>
            </a:endParaRPr>
          </a:p>
          <a:p>
            <a:r>
              <a:rPr lang="en-US" dirty="0" smtClean="0">
                <a:solidFill>
                  <a:srgbClr val="959595"/>
                </a:solidFill>
              </a:rPr>
              <a:t>Using </a:t>
            </a:r>
            <a:r>
              <a:rPr lang="en-US" dirty="0">
                <a:solidFill>
                  <a:srgbClr val="959595"/>
                </a:solidFill>
              </a:rPr>
              <a:t>the API Documentation</a:t>
            </a:r>
          </a:p>
          <a:p>
            <a:r>
              <a:rPr lang="en-US" dirty="0">
                <a:solidFill>
                  <a:srgbClr val="959595"/>
                </a:solidFill>
              </a:rPr>
              <a:t>Accessing a </a:t>
            </a:r>
            <a:r>
              <a:rPr lang="en-US" dirty="0" smtClean="0">
                <a:solidFill>
                  <a:srgbClr val="959595"/>
                </a:solidFill>
              </a:rPr>
              <a:t>MicroService</a:t>
            </a:r>
            <a:endParaRPr lang="en-US" dirty="0" smtClean="0">
              <a:solidFill>
                <a:srgbClr val="959595"/>
              </a:solidFill>
            </a:endParaRPr>
          </a:p>
        </p:txBody>
      </p:sp>
      <p:sp>
        <p:nvSpPr>
          <p:cNvPr id="6" name="Title 5"/>
          <p:cNvSpPr>
            <a:spLocks noGrp="1"/>
          </p:cNvSpPr>
          <p:nvPr>
            <p:ph type="title"/>
          </p:nvPr>
        </p:nvSpPr>
        <p:spPr/>
        <p:txBody>
          <a:bodyPr/>
          <a:lstStyle/>
          <a:p>
            <a:r>
              <a:rPr lang="en-US" dirty="0" smtClean="0"/>
              <a:t>Contents</a:t>
            </a:r>
            <a:endParaRPr lang="en-US" dirty="0"/>
          </a:p>
        </p:txBody>
      </p:sp>
      <p:pic>
        <p:nvPicPr>
          <p:cNvPr id="2" name="Picture 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97549" y="2789238"/>
            <a:ext cx="6651526" cy="3162300"/>
          </a:xfrm>
          <a:prstGeom prst="rect">
            <a:avLst/>
          </a:prstGeom>
        </p:spPr>
      </p:pic>
    </p:spTree>
    <p:extLst>
      <p:ext uri="{BB962C8B-B14F-4D97-AF65-F5344CB8AC3E}">
        <p14:creationId xmlns:p14="http://schemas.microsoft.com/office/powerpoint/2010/main" val="1225824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50</a:t>
            </a:fld>
            <a:r>
              <a:rPr lang="en-US" smtClean="0"/>
              <a:t> </a:t>
            </a:r>
            <a:endParaRPr lang="en-US" dirty="0"/>
          </a:p>
        </p:txBody>
      </p:sp>
      <p:sp>
        <p:nvSpPr>
          <p:cNvPr id="4" name="Title 3"/>
          <p:cNvSpPr>
            <a:spLocks noGrp="1"/>
          </p:cNvSpPr>
          <p:nvPr>
            <p:ph type="title"/>
          </p:nvPr>
        </p:nvSpPr>
        <p:spPr/>
        <p:txBody>
          <a:bodyPr/>
          <a:lstStyle/>
          <a:p>
            <a:r>
              <a:rPr lang="en-US" dirty="0" smtClean="0"/>
              <a:t>Using the Configured Bean</a:t>
            </a:r>
            <a:endParaRPr lang="en-US" dirty="0"/>
          </a:p>
        </p:txBody>
      </p:sp>
      <p:sp>
        <p:nvSpPr>
          <p:cNvPr id="6" name="Rectangle 5"/>
          <p:cNvSpPr/>
          <p:nvPr/>
        </p:nvSpPr>
        <p:spPr>
          <a:xfrm>
            <a:off x="488897" y="1046300"/>
            <a:ext cx="8783102" cy="5170646"/>
          </a:xfrm>
          <a:prstGeom prst="rect">
            <a:avLst/>
          </a:prstGeom>
        </p:spPr>
        <p:txBody>
          <a:bodyPr wrap="square">
            <a:spAutoFit/>
          </a:bodyPr>
          <a:lstStyle/>
          <a:p>
            <a:r>
              <a:rPr lang="en-US" sz="1100" b="1" dirty="0" smtClean="0">
                <a:solidFill>
                  <a:srgbClr val="7F0055"/>
                </a:solidFill>
                <a:latin typeface="Courier New" panose="02070309020205020404" pitchFamily="49" charset="0"/>
                <a:cs typeface="Courier New" panose="02070309020205020404" pitchFamily="49" charset="0"/>
              </a:rPr>
              <a:t>public</a:t>
            </a:r>
            <a:r>
              <a:rPr lang="en-US" sz="1100" b="1" dirty="0" smtClean="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void</a:t>
            </a:r>
            <a:r>
              <a:rPr lang="en-US" sz="1100" b="1" dirty="0">
                <a:solidFill>
                  <a:srgbClr val="000000"/>
                </a:solidFill>
                <a:latin typeface="Courier New" panose="02070309020205020404" pitchFamily="49" charset="0"/>
                <a:cs typeface="Courier New" panose="02070309020205020404" pitchFamily="49" charset="0"/>
              </a:rPr>
              <a:t> findAndCallThruDME2() {</a:t>
            </a:r>
          </a:p>
          <a:p>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smtClean="0">
                <a:solidFill>
                  <a:srgbClr val="000000"/>
                </a:solidFill>
                <a:latin typeface="Courier New" panose="02070309020205020404" pitchFamily="49" charset="0"/>
                <a:cs typeface="Courier New" panose="02070309020205020404" pitchFamily="49" charset="0"/>
              </a:rPr>
              <a:t>ApplicationContext</a:t>
            </a:r>
            <a:r>
              <a:rPr lang="en-US" sz="1100" dirty="0" smtClean="0">
                <a:solidFill>
                  <a:srgbClr val="000000"/>
                </a:solidFill>
                <a:latin typeface="Courier New" panose="02070309020205020404" pitchFamily="49" charset="0"/>
                <a:cs typeface="Courier New" panose="02070309020205020404" pitchFamily="49" charset="0"/>
              </a:rPr>
              <a:t> </a:t>
            </a:r>
            <a:r>
              <a:rPr lang="en-US" sz="1100" u="sng" dirty="0">
                <a:solidFill>
                  <a:srgbClr val="6A3E3E"/>
                </a:solidFill>
                <a:latin typeface="Courier New" panose="02070309020205020404" pitchFamily="49" charset="0"/>
                <a:cs typeface="Courier New" panose="02070309020205020404" pitchFamily="49" charset="0"/>
              </a:rPr>
              <a:t>context</a:t>
            </a:r>
            <a:r>
              <a:rPr lang="en-US" sz="1100" u="sng" dirty="0">
                <a:solidFill>
                  <a:srgbClr val="000000"/>
                </a:solidFill>
                <a:latin typeface="Courier New" panose="02070309020205020404" pitchFamily="49" charset="0"/>
                <a:cs typeface="Courier New" panose="02070309020205020404" pitchFamily="49" charset="0"/>
              </a:rPr>
              <a:t> = </a:t>
            </a:r>
            <a:r>
              <a:rPr lang="en-US" sz="1100" b="1" u="sng" dirty="0">
                <a:solidFill>
                  <a:srgbClr val="7F0055"/>
                </a:solidFill>
                <a:latin typeface="Courier New" panose="02070309020205020404" pitchFamily="49" charset="0"/>
                <a:cs typeface="Courier New" panose="02070309020205020404" pitchFamily="49" charset="0"/>
              </a:rPr>
              <a:t>new</a:t>
            </a:r>
            <a:r>
              <a:rPr lang="en-US" sz="1100" b="1" u="sng" dirty="0">
                <a:solidFill>
                  <a:srgbClr val="000000"/>
                </a:solidFill>
                <a:latin typeface="Courier New" panose="02070309020205020404" pitchFamily="49" charset="0"/>
                <a:cs typeface="Courier New" panose="02070309020205020404" pitchFamily="49" charset="0"/>
              </a:rPr>
              <a:t> </a:t>
            </a:r>
            <a:r>
              <a:rPr lang="en-US" sz="1100" b="1" u="sng" dirty="0" err="1">
                <a:solidFill>
                  <a:srgbClr val="000000"/>
                </a:solidFill>
                <a:latin typeface="Courier New" panose="02070309020205020404" pitchFamily="49" charset="0"/>
                <a:cs typeface="Courier New" panose="02070309020205020404" pitchFamily="49" charset="0"/>
              </a:rPr>
              <a:t>ClassPathXmlApplicationContext</a:t>
            </a:r>
            <a:r>
              <a:rPr lang="en-US" sz="1100" b="1" u="sng" dirty="0">
                <a:solidFill>
                  <a:srgbClr val="000000"/>
                </a:solidFill>
                <a:latin typeface="Courier New" panose="02070309020205020404" pitchFamily="49" charset="0"/>
                <a:cs typeface="Courier New" panose="02070309020205020404" pitchFamily="49" charset="0"/>
              </a:rPr>
              <a:t>(</a:t>
            </a:r>
            <a:r>
              <a:rPr lang="en-US" sz="1100" b="1" u="sng" dirty="0">
                <a:solidFill>
                  <a:srgbClr val="2A00FF"/>
                </a:solidFill>
                <a:latin typeface="Courier New" panose="02070309020205020404" pitchFamily="49" charset="0"/>
                <a:cs typeface="Courier New" panose="02070309020205020404" pitchFamily="49" charset="0"/>
              </a:rPr>
              <a:t>"</a:t>
            </a:r>
            <a:r>
              <a:rPr lang="en-US" sz="1100" b="1" u="sng" dirty="0" err="1">
                <a:solidFill>
                  <a:srgbClr val="2A00FF"/>
                </a:solidFill>
                <a:latin typeface="Courier New" panose="02070309020205020404" pitchFamily="49" charset="0"/>
                <a:cs typeface="Courier New" panose="02070309020205020404" pitchFamily="49" charset="0"/>
              </a:rPr>
              <a:t>classpath</a:t>
            </a:r>
            <a:r>
              <a:rPr lang="en-US" sz="1100" b="1" u="sng" dirty="0">
                <a:solidFill>
                  <a:srgbClr val="2A00FF"/>
                </a:solidFill>
                <a:latin typeface="Courier New" panose="02070309020205020404" pitchFamily="49" charset="0"/>
                <a:cs typeface="Courier New" panose="02070309020205020404" pitchFamily="49" charset="0"/>
              </a:rPr>
              <a:t>*:/beans.xml"</a:t>
            </a:r>
            <a:r>
              <a:rPr lang="en-US" sz="1100" b="1" u="sng" dirty="0">
                <a:solidFill>
                  <a:srgbClr val="000000"/>
                </a:solidFill>
                <a:latin typeface="Courier New" panose="02070309020205020404" pitchFamily="49" charset="0"/>
                <a:cs typeface="Courier New" panose="02070309020205020404" pitchFamily="49" charset="0"/>
              </a:rPr>
              <a:t>);</a:t>
            </a:r>
          </a:p>
          <a:p>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DME2ClientSpringImpl </a:t>
            </a:r>
            <a:r>
              <a:rPr lang="en-US" sz="1100" dirty="0">
                <a:solidFill>
                  <a:srgbClr val="6A3E3E"/>
                </a:solidFill>
                <a:latin typeface="Courier New" panose="02070309020205020404" pitchFamily="49" charset="0"/>
                <a:cs typeface="Courier New" panose="02070309020205020404" pitchFamily="49" charset="0"/>
              </a:rPr>
              <a:t>dme2Client</a:t>
            </a:r>
            <a:r>
              <a:rPr lang="en-US" sz="1100" dirty="0">
                <a:solidFill>
                  <a:srgbClr val="000000"/>
                </a:solidFill>
                <a:latin typeface="Courier New" panose="02070309020205020404" pitchFamily="49" charset="0"/>
                <a:cs typeface="Courier New" panose="02070309020205020404" pitchFamily="49" charset="0"/>
              </a:rPr>
              <a:t> = (DME2ClientSpringImpl) </a:t>
            </a:r>
            <a:r>
              <a:rPr lang="en-US" sz="1100" dirty="0" err="1">
                <a:solidFill>
                  <a:srgbClr val="6A3E3E"/>
                </a:solidFill>
                <a:latin typeface="Courier New" panose="02070309020205020404" pitchFamily="49" charset="0"/>
                <a:cs typeface="Courier New" panose="02070309020205020404" pitchFamily="49" charset="0"/>
              </a:rPr>
              <a:t>context</a:t>
            </a:r>
            <a:r>
              <a:rPr lang="en-US" sz="1100" dirty="0" err="1">
                <a:solidFill>
                  <a:srgbClr val="000000"/>
                </a:solidFill>
                <a:latin typeface="Courier New" panose="02070309020205020404" pitchFamily="49" charset="0"/>
                <a:cs typeface="Courier New" panose="02070309020205020404" pitchFamily="49" charset="0"/>
              </a:rPr>
              <a:t>.getBean</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2A00FF"/>
                </a:solidFill>
                <a:latin typeface="Courier New" panose="02070309020205020404" pitchFamily="49" charset="0"/>
                <a:cs typeface="Courier New" panose="02070309020205020404" pitchFamily="49" charset="0"/>
              </a:rPr>
              <a:t>"Dme2Bean"</a:t>
            </a:r>
            <a:r>
              <a:rPr lang="en-US" sz="1100" dirty="0">
                <a:solidFill>
                  <a:srgbClr val="000000"/>
                </a:solidFill>
                <a:latin typeface="Courier New" panose="02070309020205020404" pitchFamily="49" charset="0"/>
                <a:cs typeface="Courier New" panose="02070309020205020404" pitchFamily="49" charset="0"/>
              </a:rPr>
              <a:t>);</a:t>
            </a:r>
          </a:p>
          <a:p>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ObjectMapper</a:t>
            </a:r>
            <a:r>
              <a:rPr lang="en-US" sz="1100" dirty="0">
                <a:solidFill>
                  <a:srgbClr val="000000"/>
                </a:solidFill>
                <a:latin typeface="Courier New" panose="02070309020205020404" pitchFamily="49" charset="0"/>
                <a:cs typeface="Courier New" panose="02070309020205020404" pitchFamily="49" charset="0"/>
              </a:rPr>
              <a:t> </a:t>
            </a:r>
            <a:r>
              <a:rPr lang="en-US" sz="1100" dirty="0">
                <a:solidFill>
                  <a:srgbClr val="6A3E3E"/>
                </a:solidFill>
                <a:latin typeface="Courier New" panose="02070309020205020404" pitchFamily="49" charset="0"/>
                <a:cs typeface="Courier New" panose="02070309020205020404" pitchFamily="49" charset="0"/>
              </a:rPr>
              <a:t>om</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ObjectMapper</a:t>
            </a:r>
            <a:r>
              <a:rPr lang="en-US" sz="1100" b="1" dirty="0">
                <a:solidFill>
                  <a:srgbClr val="000000"/>
                </a:solidFill>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smtClean="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try</a:t>
            </a:r>
            <a:r>
              <a:rPr lang="en-US" sz="1100" b="1" dirty="0">
                <a:solidFill>
                  <a:srgbClr val="000000"/>
                </a:solidFill>
                <a:latin typeface="Courier New" panose="02070309020205020404" pitchFamily="49" charset="0"/>
                <a:cs typeface="Courier New" panose="02070309020205020404" pitchFamily="49" charset="0"/>
              </a:rPr>
              <a:t> {</a:t>
            </a:r>
          </a:p>
          <a:p>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3F7F5F"/>
                </a:solidFill>
                <a:latin typeface="Courier New" panose="02070309020205020404" pitchFamily="49" charset="0"/>
                <a:cs typeface="Courier New" panose="02070309020205020404" pitchFamily="49" charset="0"/>
              </a:rPr>
              <a:t>// Create a request to convert 1000.00 AUD into USD, then marshal it as a </a:t>
            </a:r>
            <a:r>
              <a:rPr lang="en-US" sz="1100" u="sng" dirty="0" err="1">
                <a:solidFill>
                  <a:srgbClr val="3F7F5F"/>
                </a:solidFill>
                <a:latin typeface="Courier New" panose="02070309020205020404" pitchFamily="49" charset="0"/>
                <a:cs typeface="Courier New" panose="02070309020205020404" pitchFamily="49" charset="0"/>
              </a:rPr>
              <a:t>json</a:t>
            </a:r>
            <a:r>
              <a:rPr lang="en-US" sz="1100" u="sng" dirty="0">
                <a:solidFill>
                  <a:srgbClr val="3F7F5F"/>
                </a:solidFill>
                <a:latin typeface="Courier New" panose="02070309020205020404" pitchFamily="49" charset="0"/>
                <a:cs typeface="Courier New" panose="02070309020205020404" pitchFamily="49" charset="0"/>
              </a:rPr>
              <a:t> string.</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Request </a:t>
            </a:r>
            <a:r>
              <a:rPr lang="en-US" sz="1100" dirty="0" err="1">
                <a:solidFill>
                  <a:srgbClr val="6A3E3E"/>
                </a:solidFill>
                <a:latin typeface="Courier New" panose="02070309020205020404" pitchFamily="49" charset="0"/>
                <a:cs typeface="Courier New" panose="02070309020205020404" pitchFamily="49" charset="0"/>
              </a:rPr>
              <a:t>req</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Request(</a:t>
            </a:r>
            <a:r>
              <a:rPr lang="en-US" sz="1100" b="1" dirty="0">
                <a:solidFill>
                  <a:srgbClr val="2A00FF"/>
                </a:solidFill>
                <a:latin typeface="Courier New" panose="02070309020205020404" pitchFamily="49" charset="0"/>
                <a:cs typeface="Courier New" panose="02070309020205020404" pitchFamily="49" charset="0"/>
              </a:rPr>
              <a:t>"AUD"</a:t>
            </a:r>
            <a:r>
              <a:rPr lang="en-US" sz="1100" b="1" dirty="0">
                <a:solidFill>
                  <a:srgbClr val="000000"/>
                </a:solidFill>
                <a:latin typeface="Courier New" panose="02070309020205020404" pitchFamily="49" charset="0"/>
                <a:cs typeface="Courier New" panose="02070309020205020404" pitchFamily="49" charset="0"/>
              </a:rPr>
              <a:t>, 1000.00, </a:t>
            </a:r>
            <a:r>
              <a:rPr lang="en-US" sz="1100" b="1" dirty="0">
                <a:solidFill>
                  <a:srgbClr val="2A00FF"/>
                </a:solidFill>
                <a:latin typeface="Courier New" panose="02070309020205020404" pitchFamily="49" charset="0"/>
                <a:cs typeface="Courier New" panose="02070309020205020404" pitchFamily="49" charset="0"/>
              </a:rPr>
              <a:t>"USD"</a:t>
            </a:r>
            <a:r>
              <a:rPr lang="en-US" sz="1100" b="1"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String </a:t>
            </a:r>
            <a:r>
              <a:rPr lang="en-US" sz="1100" dirty="0" err="1">
                <a:solidFill>
                  <a:srgbClr val="6A3E3E"/>
                </a:solidFill>
                <a:latin typeface="Courier New" panose="02070309020205020404" pitchFamily="49" charset="0"/>
                <a:cs typeface="Courier New" panose="02070309020205020404" pitchFamily="49" charset="0"/>
              </a:rPr>
              <a:t>json</a:t>
            </a:r>
            <a:r>
              <a:rPr lang="en-US" sz="1100" dirty="0">
                <a:solidFill>
                  <a:srgbClr val="000000"/>
                </a:solidFill>
                <a:latin typeface="Courier New" panose="02070309020205020404" pitchFamily="49" charset="0"/>
                <a:cs typeface="Courier New" panose="02070309020205020404" pitchFamily="49" charset="0"/>
              </a:rPr>
              <a:t> = </a:t>
            </a:r>
            <a:r>
              <a:rPr lang="en-US" sz="1100" dirty="0" err="1">
                <a:solidFill>
                  <a:srgbClr val="6A3E3E"/>
                </a:solidFill>
                <a:latin typeface="Courier New" panose="02070309020205020404" pitchFamily="49" charset="0"/>
                <a:cs typeface="Courier New" panose="02070309020205020404" pitchFamily="49" charset="0"/>
              </a:rPr>
              <a:t>om</a:t>
            </a:r>
            <a:r>
              <a:rPr lang="en-US" sz="1100" dirty="0" err="1">
                <a:solidFill>
                  <a:srgbClr val="000000"/>
                </a:solidFill>
                <a:latin typeface="Courier New" panose="02070309020205020404" pitchFamily="49" charset="0"/>
                <a:cs typeface="Courier New" panose="02070309020205020404" pitchFamily="49" charset="0"/>
              </a:rPr>
              <a:t>.writeValueAsString</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6A3E3E"/>
                </a:solidFill>
                <a:latin typeface="Courier New" panose="02070309020205020404" pitchFamily="49" charset="0"/>
                <a:cs typeface="Courier New" panose="02070309020205020404" pitchFamily="49" charset="0"/>
              </a:rPr>
              <a:t>req</a:t>
            </a:r>
            <a:r>
              <a:rPr lang="en-US" sz="1100" dirty="0">
                <a:solidFill>
                  <a:srgbClr val="000000"/>
                </a:solidFill>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3F7F5F"/>
                </a:solidFill>
                <a:latin typeface="Courier New" panose="02070309020205020404" pitchFamily="49" charset="0"/>
                <a:cs typeface="Courier New" panose="02070309020205020404" pitchFamily="49" charset="0"/>
              </a:rPr>
              <a:t>// Set up the DME2 client to use the request and the URI of the service</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DME2TextPayload </a:t>
            </a:r>
            <a:r>
              <a:rPr lang="en-US" sz="1100" dirty="0">
                <a:solidFill>
                  <a:srgbClr val="6A3E3E"/>
                </a:solidFill>
                <a:latin typeface="Courier New" panose="02070309020205020404" pitchFamily="49" charset="0"/>
                <a:cs typeface="Courier New" panose="02070309020205020404" pitchFamily="49" charset="0"/>
              </a:rPr>
              <a:t>payload</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DME2TextPayload(</a:t>
            </a:r>
            <a:r>
              <a:rPr lang="en-US" sz="1100" b="1" dirty="0" err="1">
                <a:solidFill>
                  <a:srgbClr val="6A3E3E"/>
                </a:solidFill>
                <a:latin typeface="Courier New" panose="02070309020205020404" pitchFamily="49" charset="0"/>
                <a:cs typeface="Courier New" panose="02070309020205020404" pitchFamily="49" charset="0"/>
              </a:rPr>
              <a:t>json</a:t>
            </a:r>
            <a:r>
              <a:rPr lang="en-US" sz="1100" b="1"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6A3E3E"/>
                </a:solidFill>
                <a:latin typeface="Courier New" panose="02070309020205020404" pitchFamily="49" charset="0"/>
                <a:cs typeface="Courier New" panose="02070309020205020404" pitchFamily="49" charset="0"/>
              </a:rPr>
              <a:t>dme2Client</a:t>
            </a:r>
            <a:r>
              <a:rPr lang="en-US" sz="1100" dirty="0">
                <a:solidFill>
                  <a:srgbClr val="000000"/>
                </a:solidFill>
                <a:latin typeface="Courier New" panose="02070309020205020404" pitchFamily="49" charset="0"/>
                <a:cs typeface="Courier New" panose="02070309020205020404" pitchFamily="49" charset="0"/>
              </a:rPr>
              <a:t>.setDme2uri(</a:t>
            </a:r>
            <a:r>
              <a:rPr lang="en-US" sz="1100" dirty="0" err="1">
                <a:solidFill>
                  <a:srgbClr val="000000"/>
                </a:solidFill>
                <a:latin typeface="Courier New" panose="02070309020205020404" pitchFamily="49" charset="0"/>
                <a:cs typeface="Courier New" panose="02070309020205020404" pitchFamily="49" charset="0"/>
              </a:rPr>
              <a:t>buildUri</a:t>
            </a:r>
            <a:r>
              <a:rPr lang="en-US" sz="1100" dirty="0">
                <a:solidFill>
                  <a:srgbClr val="000000"/>
                </a:solidFill>
                <a:latin typeface="Courier New" panose="02070309020205020404" pitchFamily="49" charset="0"/>
                <a:cs typeface="Courier New" panose="02070309020205020404" pitchFamily="49" charset="0"/>
              </a:rPr>
              <a:t>(</a:t>
            </a:r>
            <a:r>
              <a:rPr lang="en-US" sz="1100" b="1" i="1" dirty="0">
                <a:solidFill>
                  <a:srgbClr val="0000C0"/>
                </a:solidFill>
                <a:latin typeface="Courier New" panose="02070309020205020404" pitchFamily="49" charset="0"/>
                <a:cs typeface="Courier New" panose="02070309020205020404" pitchFamily="49" charset="0"/>
              </a:rPr>
              <a:t>SERVICE_NAME</a:t>
            </a:r>
            <a:r>
              <a:rPr lang="en-US" sz="1100" b="1" i="1" dirty="0">
                <a:solidFill>
                  <a:srgbClr val="000000"/>
                </a:solidFill>
                <a:latin typeface="Courier New" panose="02070309020205020404" pitchFamily="49" charset="0"/>
                <a:cs typeface="Courier New" panose="02070309020205020404" pitchFamily="49" charset="0"/>
              </a:rPr>
              <a:t>, </a:t>
            </a:r>
            <a:r>
              <a:rPr lang="en-US" sz="1100" b="1" i="1" dirty="0">
                <a:solidFill>
                  <a:srgbClr val="0000C0"/>
                </a:solidFill>
                <a:latin typeface="Courier New" panose="02070309020205020404" pitchFamily="49" charset="0"/>
                <a:cs typeface="Courier New" panose="02070309020205020404" pitchFamily="49" charset="0"/>
              </a:rPr>
              <a:t>NAMESPACE</a:t>
            </a:r>
            <a:r>
              <a:rPr lang="en-US" sz="1100" b="1" i="1" dirty="0">
                <a:solidFill>
                  <a:srgbClr val="000000"/>
                </a:solidFill>
                <a:latin typeface="Courier New" panose="02070309020205020404" pitchFamily="49" charset="0"/>
                <a:cs typeface="Courier New" panose="02070309020205020404" pitchFamily="49" charset="0"/>
              </a:rPr>
              <a:t>, </a:t>
            </a:r>
            <a:r>
              <a:rPr lang="en-US" sz="1100" b="1" i="1" dirty="0">
                <a:solidFill>
                  <a:srgbClr val="0000C0"/>
                </a:solidFill>
                <a:latin typeface="Courier New" panose="02070309020205020404" pitchFamily="49" charset="0"/>
                <a:cs typeface="Courier New" panose="02070309020205020404" pitchFamily="49" charset="0"/>
              </a:rPr>
              <a:t>VERSION</a:t>
            </a:r>
            <a:r>
              <a:rPr lang="en-US" sz="1100" b="1" i="1" dirty="0">
                <a:solidFill>
                  <a:srgbClr val="000000"/>
                </a:solidFill>
                <a:latin typeface="Courier New" panose="02070309020205020404" pitchFamily="49" charset="0"/>
                <a:cs typeface="Courier New" panose="02070309020205020404" pitchFamily="49" charset="0"/>
              </a:rPr>
              <a:t>, </a:t>
            </a:r>
            <a:r>
              <a:rPr lang="en-US" sz="1100" b="1" i="1" dirty="0">
                <a:solidFill>
                  <a:srgbClr val="0000C0"/>
                </a:solidFill>
                <a:latin typeface="Courier New" panose="02070309020205020404" pitchFamily="49" charset="0"/>
                <a:cs typeface="Courier New" panose="02070309020205020404" pitchFamily="49" charset="0"/>
              </a:rPr>
              <a:t>ENVIRONMENT</a:t>
            </a:r>
            <a:r>
              <a:rPr lang="en-US" sz="1100" b="1" i="1" dirty="0">
                <a:solidFill>
                  <a:srgbClr val="000000"/>
                </a:solidFill>
                <a:latin typeface="Courier New" panose="02070309020205020404" pitchFamily="49" charset="0"/>
                <a:cs typeface="Courier New" panose="02070309020205020404" pitchFamily="49" charset="0"/>
              </a:rPr>
              <a:t>, </a:t>
            </a:r>
            <a:r>
              <a:rPr lang="en-US" sz="1100" b="1" i="1" dirty="0">
                <a:solidFill>
                  <a:srgbClr val="0000C0"/>
                </a:solidFill>
                <a:latin typeface="Courier New" panose="02070309020205020404" pitchFamily="49" charset="0"/>
                <a:cs typeface="Courier New" panose="02070309020205020404" pitchFamily="49" charset="0"/>
              </a:rPr>
              <a:t>ROUTE</a:t>
            </a:r>
            <a:r>
              <a:rPr lang="en-US" sz="1100" b="1" i="1"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6A3E3E"/>
                </a:solidFill>
                <a:latin typeface="Courier New" panose="02070309020205020404" pitchFamily="49" charset="0"/>
                <a:cs typeface="Courier New" panose="02070309020205020404" pitchFamily="49" charset="0"/>
              </a:rPr>
              <a:t>dme2Client</a:t>
            </a:r>
            <a:r>
              <a:rPr lang="en-US" sz="1100" dirty="0">
                <a:solidFill>
                  <a:srgbClr val="000000"/>
                </a:solidFill>
                <a:latin typeface="Courier New" panose="02070309020205020404" pitchFamily="49" charset="0"/>
                <a:cs typeface="Courier New" panose="02070309020205020404" pitchFamily="49" charset="0"/>
              </a:rPr>
              <a:t>.setDme2Payload(</a:t>
            </a:r>
            <a:r>
              <a:rPr lang="en-US" sz="1100" dirty="0">
                <a:solidFill>
                  <a:srgbClr val="6A3E3E"/>
                </a:solidFill>
                <a:latin typeface="Courier New" panose="02070309020205020404" pitchFamily="49" charset="0"/>
                <a:cs typeface="Courier New" panose="02070309020205020404" pitchFamily="49" charset="0"/>
              </a:rPr>
              <a:t>payload</a:t>
            </a:r>
            <a:r>
              <a:rPr lang="en-US" sz="1100" dirty="0">
                <a:solidFill>
                  <a:srgbClr val="000000"/>
                </a:solidFill>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3F7F5F"/>
                </a:solidFill>
                <a:latin typeface="Courier New" panose="02070309020205020404" pitchFamily="49" charset="0"/>
                <a:cs typeface="Courier New" panose="02070309020205020404" pitchFamily="49" charset="0"/>
              </a:rPr>
              <a:t>// Find, invoke, and wait on the service to return a response</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json</a:t>
            </a:r>
            <a:r>
              <a:rPr lang="en-US" sz="1100" dirty="0">
                <a:solidFill>
                  <a:srgbClr val="000000"/>
                </a:solidFill>
                <a:latin typeface="Courier New" panose="02070309020205020404" pitchFamily="49" charset="0"/>
                <a:cs typeface="Courier New" panose="02070309020205020404" pitchFamily="49" charset="0"/>
              </a:rPr>
              <a:t> = </a:t>
            </a:r>
            <a:r>
              <a:rPr lang="en-US" sz="1100" dirty="0">
                <a:solidFill>
                  <a:srgbClr val="6A3E3E"/>
                </a:solidFill>
                <a:latin typeface="Courier New" panose="02070309020205020404" pitchFamily="49" charset="0"/>
                <a:cs typeface="Courier New" panose="02070309020205020404" pitchFamily="49" charset="0"/>
              </a:rPr>
              <a:t>dme2Client</a:t>
            </a:r>
            <a:r>
              <a:rPr lang="en-US" sz="1100" dirty="0">
                <a:solidFill>
                  <a:srgbClr val="000000"/>
                </a:solidFill>
                <a:latin typeface="Courier New" panose="02070309020205020404" pitchFamily="49" charset="0"/>
                <a:cs typeface="Courier New" panose="02070309020205020404" pitchFamily="49" charset="0"/>
              </a:rPr>
              <a:t>.getDME2Client().</a:t>
            </a:r>
            <a:r>
              <a:rPr lang="en-US" sz="1100" dirty="0" err="1">
                <a:solidFill>
                  <a:srgbClr val="000000"/>
                </a:solidFill>
                <a:latin typeface="Courier New" panose="02070309020205020404" pitchFamily="49" charset="0"/>
                <a:cs typeface="Courier New" panose="02070309020205020404" pitchFamily="49" charset="0"/>
              </a:rPr>
              <a:t>sendAndWait</a:t>
            </a:r>
            <a:r>
              <a:rPr lang="en-US" sz="1100" dirty="0">
                <a:solidFill>
                  <a:srgbClr val="000000"/>
                </a:solidFill>
                <a:latin typeface="Courier New" panose="02070309020205020404" pitchFamily="49" charset="0"/>
                <a:cs typeface="Courier New" panose="02070309020205020404" pitchFamily="49" charset="0"/>
              </a:rPr>
              <a:t>(30000);</a:t>
            </a:r>
          </a:p>
          <a:p>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3F7F5F"/>
                </a:solidFill>
                <a:latin typeface="Courier New" panose="02070309020205020404" pitchFamily="49" charset="0"/>
                <a:cs typeface="Courier New" panose="02070309020205020404" pitchFamily="49" charset="0"/>
              </a:rPr>
              <a:t>// </a:t>
            </a:r>
            <a:r>
              <a:rPr lang="en-US" sz="1100" u="sng" dirty="0" err="1">
                <a:solidFill>
                  <a:srgbClr val="3F7F5F"/>
                </a:solidFill>
                <a:latin typeface="Courier New" panose="02070309020205020404" pitchFamily="49" charset="0"/>
                <a:cs typeface="Courier New" panose="02070309020205020404" pitchFamily="49" charset="0"/>
              </a:rPr>
              <a:t>Unmarshal</a:t>
            </a:r>
            <a:r>
              <a:rPr lang="en-US" sz="1100" u="sng" dirty="0">
                <a:solidFill>
                  <a:srgbClr val="3F7F5F"/>
                </a:solidFill>
                <a:latin typeface="Courier New" panose="02070309020205020404" pitchFamily="49" charset="0"/>
                <a:cs typeface="Courier New" panose="02070309020205020404" pitchFamily="49" charset="0"/>
              </a:rPr>
              <a:t> the returned </a:t>
            </a:r>
            <a:r>
              <a:rPr lang="en-US" sz="1100" u="sng" dirty="0" err="1">
                <a:solidFill>
                  <a:srgbClr val="3F7F5F"/>
                </a:solidFill>
                <a:latin typeface="Courier New" panose="02070309020205020404" pitchFamily="49" charset="0"/>
                <a:cs typeface="Courier New" panose="02070309020205020404" pitchFamily="49" charset="0"/>
              </a:rPr>
              <a:t>json</a:t>
            </a:r>
            <a:r>
              <a:rPr lang="en-US" sz="1100" u="sng" dirty="0">
                <a:solidFill>
                  <a:srgbClr val="3F7F5F"/>
                </a:solidFill>
                <a:latin typeface="Courier New" panose="02070309020205020404" pitchFamily="49" charset="0"/>
                <a:cs typeface="Courier New" panose="02070309020205020404" pitchFamily="49" charset="0"/>
              </a:rPr>
              <a:t> string into the Transaction object that reports the</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3F7F5F"/>
                </a:solidFill>
                <a:latin typeface="Courier New" panose="02070309020205020404" pitchFamily="49" charset="0"/>
                <a:cs typeface="Courier New" panose="02070309020205020404" pitchFamily="49" charset="0"/>
              </a:rPr>
              <a:t>// result of the currency conversion</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Transaction </a:t>
            </a:r>
            <a:r>
              <a:rPr lang="en-US" sz="1100" u="sng" dirty="0" err="1">
                <a:solidFill>
                  <a:srgbClr val="6A3E3E"/>
                </a:solidFill>
                <a:latin typeface="Courier New" panose="02070309020205020404" pitchFamily="49" charset="0"/>
                <a:cs typeface="Courier New" panose="02070309020205020404" pitchFamily="49" charset="0"/>
              </a:rPr>
              <a:t>tran</a:t>
            </a:r>
            <a:r>
              <a:rPr lang="en-US" sz="1100" u="sng" dirty="0">
                <a:solidFill>
                  <a:srgbClr val="000000"/>
                </a:solidFill>
                <a:latin typeface="Courier New" panose="02070309020205020404" pitchFamily="49" charset="0"/>
                <a:cs typeface="Courier New" panose="02070309020205020404" pitchFamily="49" charset="0"/>
              </a:rPr>
              <a:t> = </a:t>
            </a:r>
            <a:r>
              <a:rPr lang="en-US" sz="1100" u="sng" dirty="0" err="1">
                <a:solidFill>
                  <a:srgbClr val="6A3E3E"/>
                </a:solidFill>
                <a:latin typeface="Courier New" panose="02070309020205020404" pitchFamily="49" charset="0"/>
                <a:cs typeface="Courier New" panose="02070309020205020404" pitchFamily="49" charset="0"/>
              </a:rPr>
              <a:t>om</a:t>
            </a:r>
            <a:r>
              <a:rPr lang="en-US" sz="1100" u="sng" dirty="0" err="1">
                <a:solidFill>
                  <a:srgbClr val="000000"/>
                </a:solidFill>
                <a:latin typeface="Courier New" panose="02070309020205020404" pitchFamily="49" charset="0"/>
                <a:cs typeface="Courier New" panose="02070309020205020404" pitchFamily="49" charset="0"/>
              </a:rPr>
              <a:t>.readValue</a:t>
            </a:r>
            <a:r>
              <a:rPr lang="en-US" sz="1100" u="sng" dirty="0">
                <a:solidFill>
                  <a:srgbClr val="000000"/>
                </a:solidFill>
                <a:latin typeface="Courier New" panose="02070309020205020404" pitchFamily="49" charset="0"/>
                <a:cs typeface="Courier New" panose="02070309020205020404" pitchFamily="49" charset="0"/>
              </a:rPr>
              <a:t>(</a:t>
            </a:r>
            <a:r>
              <a:rPr lang="en-US" sz="1100" u="sng" dirty="0" err="1">
                <a:solidFill>
                  <a:srgbClr val="6A3E3E"/>
                </a:solidFill>
                <a:latin typeface="Courier New" panose="02070309020205020404" pitchFamily="49" charset="0"/>
                <a:cs typeface="Courier New" panose="02070309020205020404" pitchFamily="49" charset="0"/>
              </a:rPr>
              <a:t>json</a:t>
            </a:r>
            <a:r>
              <a:rPr lang="en-US" sz="1100" u="sng" dirty="0">
                <a:solidFill>
                  <a:srgbClr val="000000"/>
                </a:solidFill>
                <a:latin typeface="Courier New" panose="02070309020205020404" pitchFamily="49" charset="0"/>
                <a:cs typeface="Courier New" panose="02070309020205020404" pitchFamily="49" charset="0"/>
              </a:rPr>
              <a:t>, </a:t>
            </a:r>
            <a:r>
              <a:rPr lang="en-US" sz="1100" u="sng" dirty="0" err="1">
                <a:solidFill>
                  <a:srgbClr val="000000"/>
                </a:solidFill>
                <a:latin typeface="Courier New" panose="02070309020205020404" pitchFamily="49" charset="0"/>
                <a:cs typeface="Courier New" panose="02070309020205020404" pitchFamily="49" charset="0"/>
              </a:rPr>
              <a:t>Transaction.</a:t>
            </a:r>
            <a:r>
              <a:rPr lang="en-US" sz="1100" b="1" u="sng" dirty="0" err="1">
                <a:solidFill>
                  <a:srgbClr val="7F0055"/>
                </a:solidFill>
                <a:latin typeface="Courier New" panose="02070309020205020404" pitchFamily="49" charset="0"/>
                <a:cs typeface="Courier New" panose="02070309020205020404" pitchFamily="49" charset="0"/>
              </a:rPr>
              <a:t>class</a:t>
            </a:r>
            <a:r>
              <a:rPr lang="en-US" sz="1100" b="1" u="sng" dirty="0">
                <a:solidFill>
                  <a:srgbClr val="000000"/>
                </a:solidFill>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a:solidFill>
                  <a:srgbClr val="3F7F5F"/>
                </a:solidFill>
                <a:latin typeface="Courier New" panose="02070309020205020404" pitchFamily="49" charset="0"/>
                <a:cs typeface="Courier New" panose="02070309020205020404" pitchFamily="49" charset="0"/>
              </a:rPr>
              <a:t>// Process the transaction as desired...</a:t>
            </a:r>
          </a:p>
          <a:p>
            <a:endParaRPr lang="en-US" sz="1100" dirty="0">
              <a:latin typeface="Courier New" panose="02070309020205020404" pitchFamily="49" charset="0"/>
              <a:cs typeface="Courier New" panose="02070309020205020404" pitchFamily="49" charset="0"/>
            </a:endParaRP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catch</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JsonProcessingException</a:t>
            </a:r>
            <a:r>
              <a:rPr lang="en-US" sz="1100" b="1" dirty="0">
                <a:solidFill>
                  <a:srgbClr val="000000"/>
                </a:solidFill>
                <a:latin typeface="Courier New" panose="02070309020205020404" pitchFamily="49" charset="0"/>
                <a:cs typeface="Courier New" panose="02070309020205020404" pitchFamily="49" charset="0"/>
              </a:rPr>
              <a:t> | DME2Exception | </a:t>
            </a:r>
            <a:r>
              <a:rPr lang="en-US" sz="1100" b="1" dirty="0" err="1">
                <a:solidFill>
                  <a:srgbClr val="000000"/>
                </a:solidFill>
                <a:latin typeface="Courier New" panose="02070309020205020404" pitchFamily="49" charset="0"/>
                <a:cs typeface="Courier New" panose="02070309020205020404" pitchFamily="49" charset="0"/>
              </a:rPr>
              <a:t>URISyntaxException</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6A3E3E"/>
                </a:solidFill>
                <a:latin typeface="Courier New" panose="02070309020205020404" pitchFamily="49" charset="0"/>
                <a:cs typeface="Courier New" panose="02070309020205020404" pitchFamily="49" charset="0"/>
              </a:rPr>
              <a:t>e</a:t>
            </a:r>
            <a:r>
              <a:rPr lang="en-US" sz="1100" b="1"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e</a:t>
            </a:r>
            <a:r>
              <a:rPr lang="en-US" sz="1100" dirty="0" err="1">
                <a:solidFill>
                  <a:srgbClr val="000000"/>
                </a:solidFill>
                <a:latin typeface="Courier New" panose="02070309020205020404" pitchFamily="49" charset="0"/>
                <a:cs typeface="Courier New" panose="02070309020205020404" pitchFamily="49" charset="0"/>
              </a:rPr>
              <a:t>.printStackTrace</a:t>
            </a:r>
            <a:r>
              <a:rPr lang="en-US" sz="1100"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catch</a:t>
            </a:r>
            <a:r>
              <a:rPr lang="en-US" sz="1100" b="1" dirty="0">
                <a:solidFill>
                  <a:srgbClr val="000000"/>
                </a:solidFill>
                <a:latin typeface="Courier New" panose="02070309020205020404" pitchFamily="49" charset="0"/>
                <a:cs typeface="Courier New" panose="02070309020205020404" pitchFamily="49" charset="0"/>
              </a:rPr>
              <a:t> (Exception </a:t>
            </a:r>
            <a:r>
              <a:rPr lang="en-US" sz="1100" b="1" dirty="0">
                <a:solidFill>
                  <a:srgbClr val="6A3E3E"/>
                </a:solidFill>
                <a:latin typeface="Courier New" panose="02070309020205020404" pitchFamily="49" charset="0"/>
                <a:cs typeface="Courier New" panose="02070309020205020404" pitchFamily="49" charset="0"/>
              </a:rPr>
              <a:t>e</a:t>
            </a:r>
            <a:r>
              <a:rPr lang="en-US" sz="1100" b="1"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e</a:t>
            </a:r>
            <a:r>
              <a:rPr lang="en-US" sz="1100" dirty="0" err="1">
                <a:solidFill>
                  <a:srgbClr val="000000"/>
                </a:solidFill>
                <a:latin typeface="Courier New" panose="02070309020205020404" pitchFamily="49" charset="0"/>
                <a:cs typeface="Courier New" panose="02070309020205020404" pitchFamily="49" charset="0"/>
              </a:rPr>
              <a:t>.printStackTrace</a:t>
            </a:r>
            <a:r>
              <a:rPr lang="en-US" sz="1100"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solidFill>
                <a:srgbClr val="000000"/>
              </a:solidFill>
              <a:latin typeface="Courier New" panose="02070309020205020404" pitchFamily="49" charset="0"/>
              <a:cs typeface="Courier New" panose="02070309020205020404" pitchFamily="49" charset="0"/>
            </a:endParaRPr>
          </a:p>
          <a:p>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7" name="TextBox 6"/>
          <p:cNvSpPr txBox="1"/>
          <p:nvPr/>
        </p:nvSpPr>
        <p:spPr>
          <a:xfrm>
            <a:off x="8738886" y="1133638"/>
            <a:ext cx="2961117" cy="430887"/>
          </a:xfrm>
          <a:prstGeom prst="rect">
            <a:avLst/>
          </a:prstGeom>
          <a:noFill/>
          <a:ln>
            <a:noFill/>
          </a:ln>
        </p:spPr>
        <p:txBody>
          <a:bodyPr wrap="square" lIns="0" tIns="0" rIns="0" bIns="0" rtlCol="0">
            <a:spAutoFit/>
          </a:bodyPr>
          <a:lstStyle/>
          <a:p>
            <a:r>
              <a:rPr lang="en-US" sz="1400" dirty="0" smtClean="0">
                <a:solidFill>
                  <a:srgbClr val="FF0000"/>
                </a:solidFill>
              </a:rPr>
              <a:t>Create the context providing the XML configuration document.</a:t>
            </a:r>
          </a:p>
        </p:txBody>
      </p:sp>
      <p:cxnSp>
        <p:nvCxnSpPr>
          <p:cNvPr id="8" name="Straight Arrow Connector 7"/>
          <p:cNvCxnSpPr>
            <a:stCxn id="7" idx="1"/>
          </p:cNvCxnSpPr>
          <p:nvPr/>
        </p:nvCxnSpPr>
        <p:spPr>
          <a:xfrm flipH="1" flipV="1">
            <a:off x="8461094" y="1342664"/>
            <a:ext cx="277792" cy="6418"/>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738886" y="1745840"/>
            <a:ext cx="2961117" cy="215444"/>
          </a:xfrm>
          <a:prstGeom prst="rect">
            <a:avLst/>
          </a:prstGeom>
          <a:noFill/>
          <a:ln>
            <a:noFill/>
          </a:ln>
        </p:spPr>
        <p:txBody>
          <a:bodyPr wrap="square" lIns="0" tIns="0" rIns="0" bIns="0" rtlCol="0">
            <a:spAutoFit/>
          </a:bodyPr>
          <a:lstStyle/>
          <a:p>
            <a:r>
              <a:rPr lang="en-US" sz="1400" dirty="0" smtClean="0">
                <a:solidFill>
                  <a:srgbClr val="FF0000"/>
                </a:solidFill>
              </a:rPr>
              <a:t>Request the bean from the context.</a:t>
            </a:r>
          </a:p>
        </p:txBody>
      </p:sp>
      <p:cxnSp>
        <p:nvCxnSpPr>
          <p:cNvPr id="11" name="Straight Arrow Connector 10"/>
          <p:cNvCxnSpPr>
            <a:stCxn id="10" idx="1"/>
          </p:cNvCxnSpPr>
          <p:nvPr/>
        </p:nvCxnSpPr>
        <p:spPr>
          <a:xfrm flipH="1" flipV="1">
            <a:off x="7927981" y="1604530"/>
            <a:ext cx="810905" cy="249032"/>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ight Brace 12"/>
          <p:cNvSpPr/>
          <p:nvPr/>
        </p:nvSpPr>
        <p:spPr>
          <a:xfrm>
            <a:off x="8461094" y="2001112"/>
            <a:ext cx="266218" cy="1008306"/>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8785861" y="2152747"/>
            <a:ext cx="2961117" cy="646331"/>
          </a:xfrm>
          <a:prstGeom prst="rect">
            <a:avLst/>
          </a:prstGeom>
          <a:noFill/>
          <a:ln>
            <a:noFill/>
          </a:ln>
        </p:spPr>
        <p:txBody>
          <a:bodyPr wrap="square" lIns="0" tIns="0" rIns="0" bIns="0" rtlCol="0">
            <a:spAutoFit/>
          </a:bodyPr>
          <a:lstStyle/>
          <a:p>
            <a:r>
              <a:rPr lang="en-US" sz="1400" dirty="0" smtClean="0">
                <a:solidFill>
                  <a:srgbClr val="FF0000"/>
                </a:solidFill>
              </a:rPr>
              <a:t>Create the request entity, marshal it to a </a:t>
            </a:r>
            <a:r>
              <a:rPr lang="en-US" sz="1400" dirty="0" err="1" smtClean="0">
                <a:solidFill>
                  <a:srgbClr val="FF0000"/>
                </a:solidFill>
              </a:rPr>
              <a:t>json</a:t>
            </a:r>
            <a:r>
              <a:rPr lang="en-US" sz="1400" dirty="0" smtClean="0">
                <a:solidFill>
                  <a:srgbClr val="FF0000"/>
                </a:solidFill>
              </a:rPr>
              <a:t> string, and use that to create the request payload.</a:t>
            </a:r>
          </a:p>
        </p:txBody>
      </p:sp>
      <p:sp>
        <p:nvSpPr>
          <p:cNvPr id="16" name="Right Brace 15"/>
          <p:cNvSpPr/>
          <p:nvPr/>
        </p:nvSpPr>
        <p:spPr>
          <a:xfrm>
            <a:off x="8472667" y="3024781"/>
            <a:ext cx="266218" cy="1012525"/>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785861" y="3065033"/>
            <a:ext cx="2961117" cy="861774"/>
          </a:xfrm>
          <a:prstGeom prst="rect">
            <a:avLst/>
          </a:prstGeom>
          <a:noFill/>
          <a:ln>
            <a:noFill/>
          </a:ln>
        </p:spPr>
        <p:txBody>
          <a:bodyPr wrap="square" lIns="0" tIns="0" rIns="0" bIns="0" rtlCol="0">
            <a:spAutoFit/>
          </a:bodyPr>
          <a:lstStyle/>
          <a:p>
            <a:r>
              <a:rPr lang="en-US" sz="1400" dirty="0" smtClean="0">
                <a:solidFill>
                  <a:srgbClr val="FF0000"/>
                </a:solidFill>
              </a:rPr>
              <a:t>Create the URI for the service (this is used by DME2 to lookup the service endpoint in GRM), attach the request payload (if any), and call the service.</a:t>
            </a:r>
          </a:p>
        </p:txBody>
      </p:sp>
      <p:sp>
        <p:nvSpPr>
          <p:cNvPr id="19" name="Right Brace 18"/>
          <p:cNvSpPr/>
          <p:nvPr/>
        </p:nvSpPr>
        <p:spPr>
          <a:xfrm>
            <a:off x="8461094" y="4052669"/>
            <a:ext cx="266218" cy="853768"/>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8785861" y="4156387"/>
            <a:ext cx="2961117" cy="646331"/>
          </a:xfrm>
          <a:prstGeom prst="rect">
            <a:avLst/>
          </a:prstGeom>
          <a:noFill/>
          <a:ln>
            <a:noFill/>
          </a:ln>
        </p:spPr>
        <p:txBody>
          <a:bodyPr wrap="square" lIns="0" tIns="0" rIns="0" bIns="0" rtlCol="0">
            <a:spAutoFit/>
          </a:bodyPr>
          <a:lstStyle/>
          <a:p>
            <a:r>
              <a:rPr lang="en-US" sz="1400" dirty="0" err="1" smtClean="0">
                <a:solidFill>
                  <a:srgbClr val="FF0000"/>
                </a:solidFill>
              </a:rPr>
              <a:t>Unmarshal</a:t>
            </a:r>
            <a:r>
              <a:rPr lang="en-US" sz="1400" dirty="0" smtClean="0">
                <a:solidFill>
                  <a:srgbClr val="FF0000"/>
                </a:solidFill>
              </a:rPr>
              <a:t> the response </a:t>
            </a:r>
            <a:r>
              <a:rPr lang="en-US" sz="1400" dirty="0" err="1" smtClean="0">
                <a:solidFill>
                  <a:srgbClr val="FF0000"/>
                </a:solidFill>
              </a:rPr>
              <a:t>json</a:t>
            </a:r>
            <a:r>
              <a:rPr lang="en-US" sz="1400" dirty="0" smtClean="0">
                <a:solidFill>
                  <a:srgbClr val="FF0000"/>
                </a:solidFill>
              </a:rPr>
              <a:t> string into the response entity and use that to process the data returned.</a:t>
            </a:r>
          </a:p>
        </p:txBody>
      </p:sp>
      <p:sp>
        <p:nvSpPr>
          <p:cNvPr id="18" name="Oval 17"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93207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38" name="Picture 37"/>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655544" y="5598665"/>
            <a:ext cx="699599" cy="699944"/>
          </a:xfrm>
          <a:prstGeom prst="rect">
            <a:avLst/>
          </a:prstGeom>
        </p:spPr>
      </p:pic>
      <p:sp>
        <p:nvSpPr>
          <p:cNvPr id="39" name="Rectangle 38"/>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477384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51</a:t>
            </a:fld>
            <a:r>
              <a:rPr lang="en-US" smtClean="0"/>
              <a:t> </a:t>
            </a:r>
            <a:endParaRPr lang="en-US" dirty="0"/>
          </a:p>
        </p:txBody>
      </p:sp>
      <p:sp>
        <p:nvSpPr>
          <p:cNvPr id="3" name="Text Placeholder 2"/>
          <p:cNvSpPr>
            <a:spLocks noGrp="1"/>
          </p:cNvSpPr>
          <p:nvPr>
            <p:ph type="body" sz="quarter" idx="13"/>
          </p:nvPr>
        </p:nvSpPr>
        <p:spPr>
          <a:xfrm>
            <a:off x="488897" y="1000125"/>
            <a:ext cx="11211106" cy="4811713"/>
          </a:xfrm>
        </p:spPr>
        <p:txBody>
          <a:bodyPr/>
          <a:lstStyle/>
          <a:p>
            <a:r>
              <a:rPr lang="en-US" dirty="0" smtClean="0"/>
              <a:t>In these examples, some helper methods were used to simplify the </a:t>
            </a:r>
            <a:r>
              <a:rPr lang="en-US" dirty="0" smtClean="0"/>
              <a:t>examples</a:t>
            </a:r>
            <a:endParaRPr lang="en-US" dirty="0" smtClean="0"/>
          </a:p>
          <a:p>
            <a:pPr lvl="2"/>
            <a:r>
              <a:rPr lang="en-US" dirty="0" smtClean="0"/>
              <a:t>These helpers were performing some operations that are referenced from both examples.</a:t>
            </a:r>
          </a:p>
          <a:p>
            <a:pPr lvl="2"/>
            <a:r>
              <a:rPr lang="en-US" dirty="0" smtClean="0"/>
              <a:t>Construction of the DME2 URI </a:t>
            </a:r>
          </a:p>
          <a:p>
            <a:pPr lvl="3"/>
            <a:r>
              <a:rPr lang="en-US" dirty="0" smtClean="0"/>
              <a:t>This helper method formats the DME2 URI used to identify the microService</a:t>
            </a:r>
          </a:p>
          <a:p>
            <a:pPr lvl="3"/>
            <a:r>
              <a:rPr lang="en-US" dirty="0" smtClean="0"/>
              <a:t>The URI specifies the…</a:t>
            </a:r>
          </a:p>
          <a:p>
            <a:pPr marL="1028700" lvl="4" indent="-114300">
              <a:buNone/>
            </a:pPr>
            <a:r>
              <a:rPr lang="en-US" dirty="0" smtClean="0"/>
              <a:t>…service name and namespace</a:t>
            </a:r>
          </a:p>
          <a:p>
            <a:pPr marL="1028700" lvl="4" indent="-114300">
              <a:buNone/>
            </a:pPr>
            <a:r>
              <a:rPr lang="en-US" dirty="0" smtClean="0"/>
              <a:t>…environment</a:t>
            </a:r>
          </a:p>
          <a:p>
            <a:pPr marL="1028700" lvl="4" indent="-114300">
              <a:buNone/>
            </a:pPr>
            <a:r>
              <a:rPr lang="en-US" dirty="0" smtClean="0"/>
              <a:t>…route offer</a:t>
            </a:r>
          </a:p>
          <a:p>
            <a:pPr lvl="1"/>
            <a:endParaRPr lang="en-US" dirty="0"/>
          </a:p>
          <a:p>
            <a:pPr lvl="2"/>
            <a:r>
              <a:rPr lang="en-US" dirty="0" smtClean="0"/>
              <a:t>Manipulation of the namespace </a:t>
            </a:r>
          </a:p>
          <a:p>
            <a:pPr lvl="3"/>
            <a:r>
              <a:rPr lang="en-US" dirty="0" smtClean="0"/>
              <a:t>The namespace of the microService is reversed in the registry. </a:t>
            </a:r>
          </a:p>
        </p:txBody>
      </p:sp>
      <p:sp>
        <p:nvSpPr>
          <p:cNvPr id="4" name="Title 3"/>
          <p:cNvSpPr>
            <a:spLocks noGrp="1"/>
          </p:cNvSpPr>
          <p:nvPr>
            <p:ph type="title"/>
          </p:nvPr>
        </p:nvSpPr>
        <p:spPr/>
        <p:txBody>
          <a:bodyPr/>
          <a:lstStyle/>
          <a:p>
            <a:r>
              <a:rPr lang="en-US" dirty="0" smtClean="0"/>
              <a:t>Helper Methods</a:t>
            </a:r>
            <a:endParaRPr lang="en-US" dirty="0"/>
          </a:p>
        </p:txBody>
      </p:sp>
      <p:sp>
        <p:nvSpPr>
          <p:cNvPr id="5" name="TextBox 4"/>
          <p:cNvSpPr txBox="1"/>
          <p:nvPr/>
        </p:nvSpPr>
        <p:spPr>
          <a:xfrm>
            <a:off x="5826085" y="3833470"/>
            <a:ext cx="1504709" cy="430887"/>
          </a:xfrm>
          <a:prstGeom prst="rect">
            <a:avLst/>
          </a:prstGeom>
          <a:noFill/>
          <a:ln>
            <a:noFill/>
          </a:ln>
        </p:spPr>
        <p:txBody>
          <a:bodyPr wrap="square" lIns="0" tIns="0" rIns="0" bIns="0" rtlCol="0">
            <a:spAutoFit/>
          </a:bodyPr>
          <a:lstStyle/>
          <a:p>
            <a:pPr algn="ctr"/>
            <a:r>
              <a:rPr lang="en-US" sz="1400" dirty="0" smtClean="0">
                <a:solidFill>
                  <a:schemeClr val="tx2"/>
                </a:solidFill>
              </a:rPr>
              <a:t>microService Name:</a:t>
            </a:r>
          </a:p>
          <a:p>
            <a:pPr algn="ctr"/>
            <a:r>
              <a:rPr lang="en-US" sz="1400" b="1" u="sng" dirty="0" smtClean="0">
                <a:solidFill>
                  <a:schemeClr val="tx2"/>
                </a:solidFill>
              </a:rPr>
              <a:t>currency</a:t>
            </a:r>
          </a:p>
        </p:txBody>
      </p:sp>
      <p:sp>
        <p:nvSpPr>
          <p:cNvPr id="6" name="TextBox 5"/>
          <p:cNvSpPr txBox="1"/>
          <p:nvPr/>
        </p:nvSpPr>
        <p:spPr>
          <a:xfrm>
            <a:off x="7888272" y="3833469"/>
            <a:ext cx="2060293" cy="430887"/>
          </a:xfrm>
          <a:prstGeom prst="rect">
            <a:avLst/>
          </a:prstGeom>
          <a:noFill/>
          <a:ln>
            <a:noFill/>
          </a:ln>
        </p:spPr>
        <p:txBody>
          <a:bodyPr wrap="square" lIns="0" tIns="0" rIns="0" bIns="0" rtlCol="0">
            <a:spAutoFit/>
          </a:bodyPr>
          <a:lstStyle/>
          <a:p>
            <a:pPr algn="ctr"/>
            <a:r>
              <a:rPr lang="en-US" sz="1400" dirty="0" smtClean="0">
                <a:solidFill>
                  <a:schemeClr val="tx2"/>
                </a:solidFill>
              </a:rPr>
              <a:t>microService namespace:</a:t>
            </a:r>
          </a:p>
          <a:p>
            <a:pPr algn="ctr"/>
            <a:r>
              <a:rPr lang="en-US" sz="1400" b="1" u="sng" dirty="0" err="1" smtClean="0">
                <a:solidFill>
                  <a:schemeClr val="tx2"/>
                </a:solidFill>
              </a:rPr>
              <a:t>com.att.cdp.training</a:t>
            </a:r>
            <a:endParaRPr lang="en-US" sz="1400" b="1" u="sng" dirty="0" smtClean="0">
              <a:solidFill>
                <a:schemeClr val="tx2"/>
              </a:solidFill>
            </a:endParaRPr>
          </a:p>
        </p:txBody>
      </p:sp>
      <p:sp>
        <p:nvSpPr>
          <p:cNvPr id="7" name="TextBox 6"/>
          <p:cNvSpPr txBox="1"/>
          <p:nvPr/>
        </p:nvSpPr>
        <p:spPr>
          <a:xfrm>
            <a:off x="6173325" y="4666517"/>
            <a:ext cx="3067291" cy="215444"/>
          </a:xfrm>
          <a:prstGeom prst="rect">
            <a:avLst/>
          </a:prstGeom>
          <a:noFill/>
          <a:ln>
            <a:noFill/>
          </a:ln>
        </p:spPr>
        <p:txBody>
          <a:bodyPr wrap="square" lIns="0" tIns="0" rIns="0" bIns="0" rtlCol="0">
            <a:spAutoFit/>
          </a:bodyPr>
          <a:lstStyle/>
          <a:p>
            <a:pPr algn="ctr"/>
            <a:r>
              <a:rPr lang="en-US" sz="1400" dirty="0" smtClean="0">
                <a:solidFill>
                  <a:schemeClr val="tx2"/>
                </a:solidFill>
              </a:rPr>
              <a:t>currency.training.cdp.att.com</a:t>
            </a:r>
            <a:endParaRPr lang="en-US" sz="1400" b="1" u="sng" dirty="0" smtClean="0">
              <a:solidFill>
                <a:schemeClr val="tx2"/>
              </a:solidFill>
            </a:endParaRPr>
          </a:p>
        </p:txBody>
      </p:sp>
      <p:cxnSp>
        <p:nvCxnSpPr>
          <p:cNvPr id="9" name="Straight Arrow Connector 8"/>
          <p:cNvCxnSpPr>
            <a:stCxn id="5" idx="2"/>
          </p:cNvCxnSpPr>
          <p:nvPr/>
        </p:nvCxnSpPr>
        <p:spPr>
          <a:xfrm>
            <a:off x="6578440" y="4264357"/>
            <a:ext cx="347240" cy="40216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403893" y="4264356"/>
            <a:ext cx="182254" cy="42444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340433" y="4250146"/>
            <a:ext cx="311755" cy="43865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2"/>
          </p:cNvCxnSpPr>
          <p:nvPr/>
        </p:nvCxnSpPr>
        <p:spPr>
          <a:xfrm flipH="1">
            <a:off x="7998782" y="4264356"/>
            <a:ext cx="919637" cy="42444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0"/>
          </p:cNvCxnSpPr>
          <p:nvPr/>
        </p:nvCxnSpPr>
        <p:spPr>
          <a:xfrm flipH="1">
            <a:off x="7706971" y="4249090"/>
            <a:ext cx="1611654" cy="41742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04716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Rectangle 34"/>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82045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52</a:t>
            </a:fld>
            <a:r>
              <a:rPr lang="en-US" smtClean="0"/>
              <a:t> </a:t>
            </a:r>
            <a:endParaRPr lang="en-US" dirty="0"/>
          </a:p>
        </p:txBody>
      </p:sp>
      <p:sp>
        <p:nvSpPr>
          <p:cNvPr id="4" name="Title 3"/>
          <p:cNvSpPr>
            <a:spLocks noGrp="1"/>
          </p:cNvSpPr>
          <p:nvPr>
            <p:ph type="title"/>
          </p:nvPr>
        </p:nvSpPr>
        <p:spPr/>
        <p:txBody>
          <a:bodyPr/>
          <a:lstStyle/>
          <a:p>
            <a:r>
              <a:rPr lang="en-US" dirty="0" smtClean="0"/>
              <a:t>Building the URI</a:t>
            </a:r>
            <a:endParaRPr lang="en-US" dirty="0"/>
          </a:p>
        </p:txBody>
      </p:sp>
      <p:sp>
        <p:nvSpPr>
          <p:cNvPr id="5" name="Rectangle 4"/>
          <p:cNvSpPr/>
          <p:nvPr/>
        </p:nvSpPr>
        <p:spPr>
          <a:xfrm>
            <a:off x="488897" y="1275810"/>
            <a:ext cx="10298707" cy="3970318"/>
          </a:xfrm>
          <a:prstGeom prst="rect">
            <a:avLst/>
          </a:prstGeom>
        </p:spPr>
        <p:txBody>
          <a:bodyPr wrap="square">
            <a:spAutoFit/>
          </a:bodyPr>
          <a:lstStyle/>
          <a:p>
            <a:r>
              <a:rPr lang="en-US" sz="1200" b="1" dirty="0" smtClean="0">
                <a:solidFill>
                  <a:srgbClr val="7F0055"/>
                </a:solidFill>
                <a:latin typeface="Courier New" panose="02070309020205020404" pitchFamily="49" charset="0"/>
                <a:cs typeface="Courier New" panose="02070309020205020404" pitchFamily="49" charset="0"/>
              </a:rPr>
              <a:t>public</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00"/>
                </a:solidFill>
                <a:latin typeface="Courier New" panose="02070309020205020404" pitchFamily="49" charset="0"/>
                <a:cs typeface="Courier New" panose="02070309020205020404" pitchFamily="49" charset="0"/>
              </a:rPr>
              <a:t>String </a:t>
            </a:r>
            <a:r>
              <a:rPr lang="en-US" sz="1200" b="1" dirty="0" err="1">
                <a:solidFill>
                  <a:srgbClr val="000000"/>
                </a:solidFill>
                <a:latin typeface="Courier New" panose="02070309020205020404" pitchFamily="49" charset="0"/>
                <a:cs typeface="Courier New" panose="02070309020205020404" pitchFamily="49" charset="0"/>
              </a:rPr>
              <a:t>buildUri</a:t>
            </a:r>
            <a:r>
              <a:rPr lang="en-US" sz="1200" b="1" dirty="0">
                <a:solidFill>
                  <a:srgbClr val="000000"/>
                </a:solidFill>
                <a:latin typeface="Courier New" panose="02070309020205020404" pitchFamily="49" charset="0"/>
                <a:cs typeface="Courier New" panose="02070309020205020404" pitchFamily="49" charset="0"/>
              </a:rPr>
              <a:t>(String </a:t>
            </a:r>
            <a:r>
              <a:rPr lang="en-US" sz="1200" b="1" dirty="0" err="1">
                <a:solidFill>
                  <a:srgbClr val="6A3E3E"/>
                </a:solidFill>
                <a:latin typeface="Courier New" panose="02070309020205020404" pitchFamily="49" charset="0"/>
                <a:cs typeface="Courier New" panose="02070309020205020404" pitchFamily="49" charset="0"/>
              </a:rPr>
              <a:t>serviceName</a:t>
            </a:r>
            <a:r>
              <a:rPr lang="en-US" sz="1200" b="1" dirty="0">
                <a:solidFill>
                  <a:srgbClr val="000000"/>
                </a:solidFill>
                <a:latin typeface="Courier New" panose="02070309020205020404" pitchFamily="49" charset="0"/>
                <a:cs typeface="Courier New" panose="02070309020205020404" pitchFamily="49" charset="0"/>
              </a:rPr>
              <a:t>, String </a:t>
            </a:r>
            <a:r>
              <a:rPr lang="en-US" sz="1200" b="1" dirty="0">
                <a:solidFill>
                  <a:srgbClr val="6A3E3E"/>
                </a:solidFill>
                <a:latin typeface="Courier New" panose="02070309020205020404" pitchFamily="49" charset="0"/>
                <a:cs typeface="Courier New" panose="02070309020205020404" pitchFamily="49" charset="0"/>
              </a:rPr>
              <a:t>namespace</a:t>
            </a:r>
            <a:r>
              <a:rPr lang="en-US" sz="1200" b="1" dirty="0">
                <a:solidFill>
                  <a:srgbClr val="000000"/>
                </a:solidFill>
                <a:latin typeface="Courier New" panose="02070309020205020404" pitchFamily="49" charset="0"/>
                <a:cs typeface="Courier New" panose="02070309020205020404" pitchFamily="49" charset="0"/>
              </a:rPr>
              <a:t>, String </a:t>
            </a:r>
            <a:r>
              <a:rPr lang="en-US" sz="1200" b="1" dirty="0">
                <a:solidFill>
                  <a:srgbClr val="6A3E3E"/>
                </a:solidFill>
                <a:latin typeface="Courier New" panose="02070309020205020404" pitchFamily="49" charset="0"/>
                <a:cs typeface="Courier New" panose="02070309020205020404" pitchFamily="49" charset="0"/>
              </a:rPr>
              <a:t>version</a:t>
            </a:r>
            <a:r>
              <a:rPr lang="en-US" sz="1200" b="1" dirty="0">
                <a:solidFill>
                  <a:srgbClr val="000000"/>
                </a:solidFill>
                <a:latin typeface="Courier New" panose="02070309020205020404" pitchFamily="49" charset="0"/>
                <a:cs typeface="Courier New" panose="02070309020205020404" pitchFamily="49" charset="0"/>
              </a:rPr>
              <a:t>, String </a:t>
            </a:r>
            <a:r>
              <a:rPr lang="en-US" sz="1200" b="1" dirty="0" err="1">
                <a:solidFill>
                  <a:srgbClr val="6A3E3E"/>
                </a:solidFill>
                <a:latin typeface="Courier New" panose="02070309020205020404" pitchFamily="49" charset="0"/>
                <a:cs typeface="Courier New" panose="02070309020205020404" pitchFamily="49" charset="0"/>
              </a:rPr>
              <a:t>env</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String </a:t>
            </a:r>
            <a:r>
              <a:rPr lang="en-US" sz="1200" dirty="0">
                <a:solidFill>
                  <a:srgbClr val="6A3E3E"/>
                </a:solidFill>
                <a:latin typeface="Courier New" panose="02070309020205020404" pitchFamily="49" charset="0"/>
                <a:cs typeface="Courier New" panose="02070309020205020404" pitchFamily="49" charset="0"/>
              </a:rPr>
              <a:t>route</a:t>
            </a:r>
            <a:r>
              <a:rPr lang="en-US" sz="1200" dirty="0">
                <a:solidFill>
                  <a:srgbClr val="000000"/>
                </a:solidFill>
                <a:latin typeface="Courier New" panose="02070309020205020404" pitchFamily="49" charset="0"/>
                <a:cs typeface="Courier New" panose="02070309020205020404" pitchFamily="49" charset="0"/>
              </a:rPr>
              <a:t>) {</a:t>
            </a:r>
          </a:p>
          <a:p>
            <a:endParaRPr lang="en-US" sz="1200" b="1" dirty="0" smtClean="0">
              <a:solidFill>
                <a:srgbClr val="7F0055"/>
              </a:solidFill>
              <a:latin typeface="Courier New" panose="02070309020205020404" pitchFamily="49" charset="0"/>
              <a:cs typeface="Courier New" panose="02070309020205020404" pitchFamily="49" charset="0"/>
            </a:endParaRPr>
          </a:p>
          <a:p>
            <a:r>
              <a:rPr lang="en-US" sz="1200" b="1" dirty="0">
                <a:solidFill>
                  <a:srgbClr val="7F0055"/>
                </a:solidFill>
                <a:latin typeface="Courier New" panose="02070309020205020404" pitchFamily="49" charset="0"/>
                <a:cs typeface="Courier New" panose="02070309020205020404" pitchFamily="49" charset="0"/>
              </a:rPr>
              <a:t> </a:t>
            </a:r>
            <a:r>
              <a:rPr lang="en-US" sz="1200" b="1" dirty="0" smtClean="0">
                <a:solidFill>
                  <a:srgbClr val="7F0055"/>
                </a:solidFill>
                <a:latin typeface="Courier New" panose="02070309020205020404" pitchFamily="49" charset="0"/>
                <a:cs typeface="Courier New" panose="02070309020205020404" pitchFamily="49" charset="0"/>
              </a:rPr>
              <a:t>   return</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b="1" dirty="0" err="1">
                <a:solidFill>
                  <a:srgbClr val="000000"/>
                </a:solidFill>
                <a:latin typeface="Courier New" panose="02070309020205020404" pitchFamily="49" charset="0"/>
                <a:cs typeface="Courier New" panose="02070309020205020404" pitchFamily="49" charset="0"/>
              </a:rPr>
              <a:t>String.</a:t>
            </a:r>
            <a:r>
              <a:rPr lang="en-US" sz="1200" b="1" i="1" dirty="0" err="1">
                <a:solidFill>
                  <a:srgbClr val="000000"/>
                </a:solidFill>
                <a:latin typeface="Courier New" panose="02070309020205020404" pitchFamily="49" charset="0"/>
                <a:cs typeface="Courier New" panose="02070309020205020404" pitchFamily="49" charset="0"/>
              </a:rPr>
              <a:t>format</a:t>
            </a:r>
            <a:r>
              <a:rPr lang="en-US" sz="1200" b="1" i="1" dirty="0">
                <a:solidFill>
                  <a:srgbClr val="000000"/>
                </a:solidFill>
                <a:latin typeface="Courier New" panose="02070309020205020404" pitchFamily="49" charset="0"/>
                <a:cs typeface="Courier New" panose="02070309020205020404" pitchFamily="49" charset="0"/>
              </a:rPr>
              <a:t>(</a:t>
            </a:r>
            <a:r>
              <a:rPr lang="en-US" sz="1200" b="1" i="1" dirty="0">
                <a:solidFill>
                  <a:srgbClr val="2A00FF"/>
                </a:solidFill>
                <a:latin typeface="Courier New" panose="02070309020205020404" pitchFamily="49" charset="0"/>
                <a:cs typeface="Courier New" panose="02070309020205020404" pitchFamily="49" charset="0"/>
              </a:rPr>
              <a:t>"http://%</a:t>
            </a:r>
            <a:r>
              <a:rPr lang="en-US" sz="1200" b="1" i="1" dirty="0" err="1">
                <a:solidFill>
                  <a:srgbClr val="2A00FF"/>
                </a:solidFill>
                <a:latin typeface="Courier New" panose="02070309020205020404" pitchFamily="49" charset="0"/>
                <a:cs typeface="Courier New" panose="02070309020205020404" pitchFamily="49" charset="0"/>
              </a:rPr>
              <a:t>s.%s</a:t>
            </a:r>
            <a:r>
              <a:rPr lang="en-US" sz="1200" b="1" i="1" dirty="0">
                <a:solidFill>
                  <a:srgbClr val="2A00FF"/>
                </a:solidFill>
                <a:latin typeface="Courier New" panose="02070309020205020404" pitchFamily="49" charset="0"/>
                <a:cs typeface="Courier New" panose="02070309020205020404" pitchFamily="49" charset="0"/>
              </a:rPr>
              <a:t>/?version=%</a:t>
            </a:r>
            <a:r>
              <a:rPr lang="en-US" sz="1200" b="1" i="1" dirty="0" err="1">
                <a:solidFill>
                  <a:srgbClr val="2A00FF"/>
                </a:solidFill>
                <a:latin typeface="Courier New" panose="02070309020205020404" pitchFamily="49" charset="0"/>
                <a:cs typeface="Courier New" panose="02070309020205020404" pitchFamily="49" charset="0"/>
              </a:rPr>
              <a:t>s&amp;envContext</a:t>
            </a:r>
            <a:r>
              <a:rPr lang="en-US" sz="1200" b="1" i="1" dirty="0">
                <a:solidFill>
                  <a:srgbClr val="2A00FF"/>
                </a:solidFill>
                <a:latin typeface="Courier New" panose="02070309020205020404" pitchFamily="49" charset="0"/>
                <a:cs typeface="Courier New" panose="02070309020205020404" pitchFamily="49" charset="0"/>
              </a:rPr>
              <a:t>=%</a:t>
            </a:r>
            <a:r>
              <a:rPr lang="en-US" sz="1200" b="1" i="1" dirty="0" err="1">
                <a:solidFill>
                  <a:srgbClr val="2A00FF"/>
                </a:solidFill>
                <a:latin typeface="Courier New" panose="02070309020205020404" pitchFamily="49" charset="0"/>
                <a:cs typeface="Courier New" panose="02070309020205020404" pitchFamily="49" charset="0"/>
              </a:rPr>
              <a:t>srouteOffer</a:t>
            </a:r>
            <a:r>
              <a:rPr lang="en-US" sz="1200" b="1" i="1" dirty="0">
                <a:solidFill>
                  <a:srgbClr val="2A00FF"/>
                </a:solidFill>
                <a:latin typeface="Courier New" panose="02070309020205020404" pitchFamily="49" charset="0"/>
                <a:cs typeface="Courier New" panose="02070309020205020404" pitchFamily="49" charset="0"/>
              </a:rPr>
              <a:t>=%s"</a:t>
            </a:r>
            <a:r>
              <a:rPr lang="en-US" sz="1200" b="1" i="1" dirty="0">
                <a:solidFill>
                  <a:srgbClr val="000000"/>
                </a:solidFill>
                <a:latin typeface="Courier New" panose="02070309020205020404" pitchFamily="49" charset="0"/>
                <a:cs typeface="Courier New" panose="02070309020205020404" pitchFamily="49" charset="0"/>
              </a:rPr>
              <a:t>, </a:t>
            </a:r>
            <a:r>
              <a:rPr lang="en-US" sz="1200" b="1" i="1" dirty="0" err="1">
                <a:solidFill>
                  <a:srgbClr val="6A3E3E"/>
                </a:solidFill>
                <a:latin typeface="Courier New" panose="02070309020205020404" pitchFamily="49" charset="0"/>
                <a:cs typeface="Courier New" panose="02070309020205020404" pitchFamily="49" charset="0"/>
              </a:rPr>
              <a:t>serviceName</a:t>
            </a:r>
            <a:r>
              <a:rPr lang="en-US" sz="1200" b="1" i="1" dirty="0">
                <a:solidFill>
                  <a:srgbClr val="000000"/>
                </a:solidFill>
                <a:latin typeface="Courier New" panose="02070309020205020404" pitchFamily="49" charset="0"/>
                <a:cs typeface="Courier New" panose="02070309020205020404" pitchFamily="49" charset="0"/>
              </a:rPr>
              <a: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reverseNamespace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6A3E3E"/>
                </a:solidFill>
                <a:latin typeface="Courier New" panose="02070309020205020404" pitchFamily="49" charset="0"/>
                <a:cs typeface="Courier New" panose="02070309020205020404" pitchFamily="49" charset="0"/>
              </a:rPr>
              <a:t>namespace</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A3E3E"/>
                </a:solidFill>
                <a:latin typeface="Courier New" panose="02070309020205020404" pitchFamily="49" charset="0"/>
                <a:cs typeface="Courier New" panose="02070309020205020404" pitchFamily="49" charset="0"/>
              </a:rPr>
              <a:t>version</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6A3E3E"/>
                </a:solidFill>
                <a:latin typeface="Courier New" panose="02070309020205020404" pitchFamily="49" charset="0"/>
                <a:cs typeface="Courier New" panose="02070309020205020404" pitchFamily="49" charset="0"/>
              </a:rPr>
              <a:t>env</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A3E3E"/>
                </a:solidFill>
                <a:latin typeface="Courier New" panose="02070309020205020404" pitchFamily="49" charset="0"/>
                <a:cs typeface="Courier New" panose="02070309020205020404" pitchFamily="49" charset="0"/>
              </a:rPr>
              <a:t>route</a:t>
            </a:r>
            <a:r>
              <a:rPr lang="en-US" sz="1200" dirty="0" smtClean="0">
                <a:solidFill>
                  <a:srgbClr val="000000"/>
                </a:solidFill>
                <a:latin typeface="Courier New" panose="02070309020205020404" pitchFamily="49" charset="0"/>
                <a:cs typeface="Courier New" panose="02070309020205020404" pitchFamily="49" charset="0"/>
              </a:rPr>
              <a:t>);</a:t>
            </a:r>
          </a:p>
          <a:p>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a:p>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b="1" dirty="0" smtClean="0">
                <a:solidFill>
                  <a:srgbClr val="7F0055"/>
                </a:solidFill>
                <a:latin typeface="Courier New" panose="02070309020205020404" pitchFamily="49" charset="0"/>
                <a:cs typeface="Courier New" panose="02070309020205020404" pitchFamily="49" charset="0"/>
              </a:rPr>
              <a:t>protected</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00"/>
                </a:solidFill>
                <a:latin typeface="Courier New" panose="02070309020205020404" pitchFamily="49" charset="0"/>
                <a:cs typeface="Courier New" panose="02070309020205020404" pitchFamily="49" charset="0"/>
              </a:rPr>
              <a:t>String </a:t>
            </a:r>
            <a:r>
              <a:rPr lang="en-US" sz="1200" b="1" dirty="0" err="1">
                <a:solidFill>
                  <a:srgbClr val="000000"/>
                </a:solidFill>
                <a:latin typeface="Courier New" panose="02070309020205020404" pitchFamily="49" charset="0"/>
                <a:cs typeface="Courier New" panose="02070309020205020404" pitchFamily="49" charset="0"/>
              </a:rPr>
              <a:t>reverseNamespace</a:t>
            </a:r>
            <a:r>
              <a:rPr lang="en-US" sz="1200" b="1" dirty="0">
                <a:solidFill>
                  <a:srgbClr val="000000"/>
                </a:solidFill>
                <a:latin typeface="Courier New" panose="02070309020205020404" pitchFamily="49" charset="0"/>
                <a:cs typeface="Courier New" panose="02070309020205020404" pitchFamily="49" charset="0"/>
              </a:rPr>
              <a:t>(String </a:t>
            </a:r>
            <a:r>
              <a:rPr lang="en-US" sz="1200" b="1" dirty="0">
                <a:solidFill>
                  <a:srgbClr val="6A3E3E"/>
                </a:solidFill>
                <a:latin typeface="Courier New" panose="02070309020205020404" pitchFamily="49" charset="0"/>
                <a:cs typeface="Courier New" panose="02070309020205020404" pitchFamily="49" charset="0"/>
              </a:rPr>
              <a:t>ns</a:t>
            </a:r>
            <a:r>
              <a:rPr lang="en-US" sz="1200" b="1" dirty="0">
                <a:solidFill>
                  <a:srgbClr val="000000"/>
                </a:solidFill>
                <a:latin typeface="Courier New" panose="02070309020205020404" pitchFamily="49" charset="0"/>
                <a:cs typeface="Courier New" panose="02070309020205020404" pitchFamily="49" charset="0"/>
              </a:rPr>
              <a:t>) {</a:t>
            </a:r>
          </a:p>
          <a:p>
            <a:r>
              <a:rPr lang="en-US" sz="1200" dirty="0" smtClean="0">
                <a:solidFill>
                  <a:srgbClr val="000000"/>
                </a:solidFill>
                <a:latin typeface="Courier New" panose="02070309020205020404" pitchFamily="49" charset="0"/>
                <a:cs typeface="Courier New" panose="02070309020205020404" pitchFamily="49" charset="0"/>
              </a:rPr>
              <a:t>    String</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A3E3E"/>
                </a:solidFill>
                <a:latin typeface="Courier New" panose="02070309020205020404" pitchFamily="49" charset="0"/>
                <a:cs typeface="Courier New" panose="02070309020205020404" pitchFamily="49" charset="0"/>
              </a:rPr>
              <a:t>tokens</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6A3E3E"/>
                </a:solidFill>
                <a:latin typeface="Courier New" panose="02070309020205020404" pitchFamily="49" charset="0"/>
                <a:cs typeface="Courier New" panose="02070309020205020404" pitchFamily="49" charset="0"/>
              </a:rPr>
              <a:t>ns</a:t>
            </a:r>
            <a:r>
              <a:rPr lang="en-US" sz="1200" dirty="0" err="1">
                <a:solidFill>
                  <a:srgbClr val="000000"/>
                </a:solidFill>
                <a:latin typeface="Courier New" panose="02070309020205020404" pitchFamily="49" charset="0"/>
                <a:cs typeface="Courier New" panose="02070309020205020404" pitchFamily="49" charset="0"/>
              </a:rPr>
              <a:t>.split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2A00FF"/>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StringBuffer</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6A3E3E"/>
                </a:solidFill>
                <a:latin typeface="Courier New" panose="02070309020205020404" pitchFamily="49" charset="0"/>
                <a:cs typeface="Courier New" panose="02070309020205020404" pitchFamily="49" charset="0"/>
              </a:rPr>
              <a:t>buffer</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7F0055"/>
                </a:solidFill>
                <a:latin typeface="Courier New" panose="02070309020205020404" pitchFamily="49" charset="0"/>
                <a:cs typeface="Courier New" panose="02070309020205020404" pitchFamily="49" charset="0"/>
              </a:rPr>
              <a:t>new</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00"/>
                </a:solidFill>
                <a:latin typeface="Courier New" panose="02070309020205020404" pitchFamily="49" charset="0"/>
                <a:cs typeface="Courier New" panose="02070309020205020404" pitchFamily="49" charset="0"/>
              </a:rPr>
              <a:t>StringBuffer</a:t>
            </a:r>
            <a:r>
              <a:rPr lang="en-US" sz="1200" b="1" dirty="0">
                <a:solidFill>
                  <a:srgbClr val="000000"/>
                </a:solidFill>
                <a:latin typeface="Courier New" panose="02070309020205020404" pitchFamily="49" charset="0"/>
                <a:cs typeface="Courier New" panose="02070309020205020404" pitchFamily="49" charset="0"/>
              </a:rPr>
              <a:t>();</a:t>
            </a:r>
          </a:p>
          <a:p>
            <a:r>
              <a:rPr lang="en-US" sz="1200" dirty="0">
                <a:solidFill>
                  <a:srgbClr val="000000"/>
                </a:solidFill>
                <a:latin typeface="Courier New" panose="02070309020205020404" pitchFamily="49" charset="0"/>
                <a:cs typeface="Courier New" panose="02070309020205020404" pitchFamily="49" charset="0"/>
              </a:rPr>
              <a:t>    </a:t>
            </a:r>
            <a:r>
              <a:rPr lang="en-US" sz="1200" b="1" dirty="0" smtClean="0">
                <a:solidFill>
                  <a:srgbClr val="7F0055"/>
                </a:solidFill>
                <a:latin typeface="Courier New" panose="02070309020205020404" pitchFamily="49" charset="0"/>
                <a:cs typeface="Courier New" panose="02070309020205020404" pitchFamily="49" charset="0"/>
              </a:rPr>
              <a:t>for</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b="1" dirty="0">
                <a:solidFill>
                  <a:srgbClr val="000000"/>
                </a:solidFill>
                <a:latin typeface="Courier New" panose="02070309020205020404" pitchFamily="49" charset="0"/>
                <a:cs typeface="Courier New" panose="02070309020205020404" pitchFamily="49" charset="0"/>
              </a:rPr>
              <a:t>(</a:t>
            </a:r>
            <a:r>
              <a:rPr lang="en-US" sz="1200" b="1" dirty="0" err="1">
                <a:solidFill>
                  <a:srgbClr val="7F0055"/>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6A3E3E"/>
                </a:solidFill>
                <a:latin typeface="Courier New" panose="02070309020205020404" pitchFamily="49" charset="0"/>
                <a:cs typeface="Courier New" panose="02070309020205020404" pitchFamily="49" charset="0"/>
              </a:rPr>
              <a:t>index</a:t>
            </a:r>
            <a:r>
              <a:rPr lang="en-US" sz="1200" b="1" dirty="0">
                <a:solidFill>
                  <a:srgbClr val="000000"/>
                </a:solidFill>
                <a:latin typeface="Courier New" panose="02070309020205020404" pitchFamily="49" charset="0"/>
                <a:cs typeface="Courier New" panose="02070309020205020404" pitchFamily="49" charset="0"/>
              </a:rPr>
              <a:t> = </a:t>
            </a:r>
            <a:r>
              <a:rPr lang="en-US" sz="1200" b="1" dirty="0" err="1">
                <a:solidFill>
                  <a:srgbClr val="6A3E3E"/>
                </a:solidFill>
                <a:latin typeface="Courier New" panose="02070309020205020404" pitchFamily="49" charset="0"/>
                <a:cs typeface="Courier New" panose="02070309020205020404" pitchFamily="49" charset="0"/>
              </a:rPr>
              <a:t>tokens</a:t>
            </a:r>
            <a:r>
              <a:rPr lang="en-US" sz="1200" b="1" dirty="0" err="1">
                <a:solidFill>
                  <a:srgbClr val="000000"/>
                </a:solidFill>
                <a:latin typeface="Courier New" panose="02070309020205020404" pitchFamily="49" charset="0"/>
                <a:cs typeface="Courier New" panose="02070309020205020404" pitchFamily="49" charset="0"/>
              </a:rPr>
              <a:t>.</a:t>
            </a:r>
            <a:r>
              <a:rPr lang="en-US" sz="1200" b="1" dirty="0" err="1">
                <a:solidFill>
                  <a:srgbClr val="0000C0"/>
                </a:solidFill>
                <a:latin typeface="Courier New" panose="02070309020205020404" pitchFamily="49" charset="0"/>
                <a:cs typeface="Courier New" panose="02070309020205020404" pitchFamily="49" charset="0"/>
              </a:rPr>
              <a:t>length</a:t>
            </a:r>
            <a:r>
              <a:rPr lang="en-US" sz="1200" b="1" dirty="0">
                <a:solidFill>
                  <a:srgbClr val="000000"/>
                </a:solidFill>
                <a:latin typeface="Courier New" panose="02070309020205020404" pitchFamily="49" charset="0"/>
                <a:cs typeface="Courier New" panose="02070309020205020404" pitchFamily="49" charset="0"/>
              </a:rPr>
              <a:t> - 1; </a:t>
            </a:r>
            <a:r>
              <a:rPr lang="en-US" sz="1200" b="1" dirty="0">
                <a:solidFill>
                  <a:srgbClr val="6A3E3E"/>
                </a:solidFill>
                <a:latin typeface="Courier New" panose="02070309020205020404" pitchFamily="49" charset="0"/>
                <a:cs typeface="Courier New" panose="02070309020205020404" pitchFamily="49" charset="0"/>
              </a:rPr>
              <a:t>index</a:t>
            </a:r>
            <a:r>
              <a:rPr lang="en-US" sz="1200" b="1" dirty="0">
                <a:solidFill>
                  <a:srgbClr val="000000"/>
                </a:solidFill>
                <a:latin typeface="Courier New" panose="02070309020205020404" pitchFamily="49" charset="0"/>
                <a:cs typeface="Courier New" panose="02070309020205020404" pitchFamily="49" charset="0"/>
              </a:rPr>
              <a:t> &gt;= 0; </a:t>
            </a:r>
            <a:r>
              <a:rPr lang="en-US" sz="1200" b="1" dirty="0">
                <a:solidFill>
                  <a:srgbClr val="6A3E3E"/>
                </a:solidFill>
                <a:latin typeface="Courier New" panose="02070309020205020404" pitchFamily="49" charset="0"/>
                <a:cs typeface="Courier New" panose="02070309020205020404" pitchFamily="49" charset="0"/>
              </a:rPr>
              <a:t>index</a:t>
            </a:r>
            <a:r>
              <a:rPr lang="en-US" sz="1200" b="1" dirty="0">
                <a:solidFill>
                  <a:srgbClr val="000000"/>
                </a:solidFill>
                <a:latin typeface="Courier New" panose="02070309020205020404" pitchFamily="49" charset="0"/>
                <a:cs typeface="Courier New" panose="02070309020205020404" pitchFamily="49" charset="0"/>
              </a:rPr>
              <a:t>--) {</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err="1">
                <a:solidFill>
                  <a:srgbClr val="6A3E3E"/>
                </a:solidFill>
                <a:latin typeface="Courier New" panose="02070309020205020404" pitchFamily="49" charset="0"/>
                <a:cs typeface="Courier New" panose="02070309020205020404" pitchFamily="49" charset="0"/>
              </a:rPr>
              <a:t>buffer</a:t>
            </a:r>
            <a:r>
              <a:rPr lang="en-US" sz="1200" dirty="0" err="1">
                <a:solidFill>
                  <a:srgbClr val="000000"/>
                </a:solidFill>
                <a:latin typeface="Courier New" panose="02070309020205020404" pitchFamily="49" charset="0"/>
                <a:cs typeface="Courier New" panose="02070309020205020404" pitchFamily="49" charset="0"/>
              </a:rPr>
              <a:t>.append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6A3E3E"/>
                </a:solidFill>
                <a:latin typeface="Courier New" panose="02070309020205020404" pitchFamily="49" charset="0"/>
                <a:cs typeface="Courier New" panose="02070309020205020404" pitchFamily="49" charset="0"/>
              </a:rPr>
              <a:t>tokens</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6A3E3E"/>
                </a:solidFill>
                <a:latin typeface="Courier New" panose="02070309020205020404" pitchFamily="49" charset="0"/>
                <a:cs typeface="Courier New" panose="02070309020205020404" pitchFamily="49" charset="0"/>
              </a:rPr>
              <a:t>index</a:t>
            </a:r>
            <a:r>
              <a:rPr lang="en-US" sz="1200" dirty="0">
                <a:solidFill>
                  <a:srgbClr val="000000"/>
                </a:solidFill>
                <a:latin typeface="Courier New" panose="02070309020205020404" pitchFamily="49" charset="0"/>
                <a:cs typeface="Courier New" panose="02070309020205020404" pitchFamily="49" charset="0"/>
              </a:rPr>
              <a: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err="1">
                <a:solidFill>
                  <a:srgbClr val="6A3E3E"/>
                </a:solidFill>
                <a:latin typeface="Courier New" panose="02070309020205020404" pitchFamily="49" charset="0"/>
                <a:cs typeface="Courier New" panose="02070309020205020404" pitchFamily="49" charset="0"/>
              </a:rPr>
              <a:t>buffer</a:t>
            </a:r>
            <a:r>
              <a:rPr lang="en-US" sz="1200" dirty="0" err="1">
                <a:solidFill>
                  <a:srgbClr val="000000"/>
                </a:solidFill>
                <a:latin typeface="Courier New" panose="02070309020205020404" pitchFamily="49" charset="0"/>
                <a:cs typeface="Courier New" panose="02070309020205020404" pitchFamily="49" charset="0"/>
              </a:rPr>
              <a:t>.append</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2A00FF"/>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    </a:t>
            </a:r>
            <a:r>
              <a:rPr lang="en-US" sz="1200" b="1" dirty="0" smtClean="0">
                <a:solidFill>
                  <a:srgbClr val="7F0055"/>
                </a:solidFill>
                <a:latin typeface="Courier New" panose="02070309020205020404" pitchFamily="49" charset="0"/>
                <a:cs typeface="Courier New" panose="02070309020205020404" pitchFamily="49" charset="0"/>
              </a:rPr>
              <a:t>if</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b="1" dirty="0" err="1" smtClean="0">
                <a:solidFill>
                  <a:srgbClr val="6A3E3E"/>
                </a:solidFill>
                <a:latin typeface="Courier New" panose="02070309020205020404" pitchFamily="49" charset="0"/>
                <a:cs typeface="Courier New" panose="02070309020205020404" pitchFamily="49" charset="0"/>
              </a:rPr>
              <a:t>buffer</a:t>
            </a:r>
            <a:r>
              <a:rPr lang="en-US" sz="1200" b="1" dirty="0" err="1" smtClean="0">
                <a:solidFill>
                  <a:srgbClr val="000000"/>
                </a:solidFill>
                <a:latin typeface="Courier New" panose="02070309020205020404" pitchFamily="49" charset="0"/>
                <a:cs typeface="Courier New" panose="02070309020205020404" pitchFamily="49" charset="0"/>
              </a:rPr>
              <a:t>.length</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smtClean="0">
                <a:solidFill>
                  <a:srgbClr val="000000"/>
                </a:solidFill>
                <a:latin typeface="Courier New" panose="02070309020205020404" pitchFamily="49" charset="0"/>
                <a:cs typeface="Courier New" panose="02070309020205020404" pitchFamily="49" charset="0"/>
              </a:rPr>
              <a:t>&gt; 0) </a:t>
            </a:r>
            <a:r>
              <a:rPr lang="en-US" sz="1200" b="1" dirty="0">
                <a:solidFill>
                  <a:srgbClr val="000000"/>
                </a:solidFill>
                <a:latin typeface="Courier New" panose="02070309020205020404" pitchFamily="49" charset="0"/>
                <a:cs typeface="Courier New" panose="02070309020205020404" pitchFamily="49" charset="0"/>
              </a:rPr>
              <a: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err="1">
                <a:solidFill>
                  <a:srgbClr val="6A3E3E"/>
                </a:solidFill>
                <a:latin typeface="Courier New" panose="02070309020205020404" pitchFamily="49" charset="0"/>
                <a:cs typeface="Courier New" panose="02070309020205020404" pitchFamily="49" charset="0"/>
              </a:rPr>
              <a:t>buffer</a:t>
            </a:r>
            <a:r>
              <a:rPr lang="en-US" sz="1200" dirty="0" err="1">
                <a:solidFill>
                  <a:srgbClr val="000000"/>
                </a:solidFill>
                <a:latin typeface="Courier New" panose="02070309020205020404" pitchFamily="49" charset="0"/>
                <a:cs typeface="Courier New" panose="02070309020205020404" pitchFamily="49" charset="0"/>
              </a:rPr>
              <a:t>.setLength</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6A3E3E"/>
                </a:solidFill>
                <a:latin typeface="Courier New" panose="02070309020205020404" pitchFamily="49" charset="0"/>
                <a:cs typeface="Courier New" panose="02070309020205020404" pitchFamily="49" charset="0"/>
              </a:rPr>
              <a:t>buffer</a:t>
            </a:r>
            <a:r>
              <a:rPr lang="en-US" sz="1200" dirty="0" err="1">
                <a:solidFill>
                  <a:srgbClr val="000000"/>
                </a:solidFill>
                <a:latin typeface="Courier New" panose="02070309020205020404" pitchFamily="49" charset="0"/>
                <a:cs typeface="Courier New" panose="02070309020205020404" pitchFamily="49" charset="0"/>
              </a:rPr>
              <a:t>.length</a:t>
            </a:r>
            <a:r>
              <a:rPr lang="en-US" sz="1200" dirty="0">
                <a:solidFill>
                  <a:srgbClr val="000000"/>
                </a:solidFill>
                <a:latin typeface="Courier New" panose="02070309020205020404" pitchFamily="49" charset="0"/>
                <a:cs typeface="Courier New" panose="02070309020205020404" pitchFamily="49" charset="0"/>
              </a:rPr>
              <a:t>() - 1);</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    </a:t>
            </a:r>
            <a:r>
              <a:rPr lang="en-US" sz="1200" b="1" dirty="0" smtClean="0">
                <a:solidFill>
                  <a:srgbClr val="7F0055"/>
                </a:solidFill>
                <a:latin typeface="Courier New" panose="02070309020205020404" pitchFamily="49" charset="0"/>
                <a:cs typeface="Courier New" panose="02070309020205020404" pitchFamily="49" charset="0"/>
              </a:rPr>
              <a:t>return</a:t>
            </a:r>
            <a:r>
              <a:rPr lang="en-US" sz="1200" b="1" dirty="0" smtClean="0">
                <a:solidFill>
                  <a:srgbClr val="000000"/>
                </a:solidFill>
                <a:latin typeface="Courier New" panose="02070309020205020404" pitchFamily="49" charset="0"/>
                <a:cs typeface="Courier New" panose="02070309020205020404" pitchFamily="49" charset="0"/>
              </a:rPr>
              <a:t> </a:t>
            </a:r>
            <a:r>
              <a:rPr lang="en-US" sz="1200" b="1" dirty="0" err="1">
                <a:solidFill>
                  <a:srgbClr val="6A3E3E"/>
                </a:solidFill>
                <a:latin typeface="Courier New" panose="02070309020205020404" pitchFamily="49" charset="0"/>
                <a:cs typeface="Courier New" panose="02070309020205020404" pitchFamily="49" charset="0"/>
              </a:rPr>
              <a:t>buffer</a:t>
            </a:r>
            <a:r>
              <a:rPr lang="en-US" sz="1200" b="1" dirty="0" err="1">
                <a:solidFill>
                  <a:srgbClr val="000000"/>
                </a:solidFill>
                <a:latin typeface="Courier New" panose="02070309020205020404" pitchFamily="49" charset="0"/>
                <a:cs typeface="Courier New" panose="02070309020205020404" pitchFamily="49" charset="0"/>
              </a:rPr>
              <a:t>.toString</a:t>
            </a:r>
            <a:r>
              <a:rPr lang="en-US" sz="1200" b="1" dirty="0">
                <a:solidFill>
                  <a:srgbClr val="000000"/>
                </a:solidFill>
                <a:latin typeface="Courier New" panose="02070309020205020404" pitchFamily="49" charset="0"/>
                <a:cs typeface="Courier New" panose="02070309020205020404" pitchFamily="49" charset="0"/>
              </a:rPr>
              <a:t>();</a:t>
            </a:r>
          </a:p>
          <a:p>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6" name="Right Brace 5"/>
          <p:cNvSpPr/>
          <p:nvPr/>
        </p:nvSpPr>
        <p:spPr>
          <a:xfrm>
            <a:off x="6204030" y="2989657"/>
            <a:ext cx="393539" cy="1744389"/>
          </a:xfrm>
          <a:prstGeom prst="rightBrace">
            <a:avLst>
              <a:gd name="adj1" fmla="val 36062"/>
              <a:gd name="adj2" fmla="val 50000"/>
            </a:avLst>
          </a:prstGeom>
          <a:ln w="6350"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6690843" y="3538685"/>
            <a:ext cx="2961117" cy="646331"/>
          </a:xfrm>
          <a:prstGeom prst="rect">
            <a:avLst/>
          </a:prstGeom>
          <a:noFill/>
          <a:ln>
            <a:noFill/>
          </a:ln>
        </p:spPr>
        <p:txBody>
          <a:bodyPr wrap="square" lIns="0" tIns="0" rIns="0" bIns="0" rtlCol="0">
            <a:spAutoFit/>
          </a:bodyPr>
          <a:lstStyle/>
          <a:p>
            <a:r>
              <a:rPr lang="en-US" sz="1400" dirty="0" smtClean="0">
                <a:solidFill>
                  <a:srgbClr val="FF0000"/>
                </a:solidFill>
              </a:rPr>
              <a:t>Breaks the namespace into tokens and reassembles the namespace in the reverse order.</a:t>
            </a:r>
          </a:p>
        </p:txBody>
      </p:sp>
      <p:sp>
        <p:nvSpPr>
          <p:cNvPr id="8" name="TextBox 7"/>
          <p:cNvSpPr txBox="1"/>
          <p:nvPr/>
        </p:nvSpPr>
        <p:spPr>
          <a:xfrm>
            <a:off x="8171401" y="2154407"/>
            <a:ext cx="2961117" cy="646331"/>
          </a:xfrm>
          <a:prstGeom prst="rect">
            <a:avLst/>
          </a:prstGeom>
          <a:noFill/>
          <a:ln>
            <a:noFill/>
          </a:ln>
        </p:spPr>
        <p:txBody>
          <a:bodyPr wrap="square" lIns="0" tIns="0" rIns="0" bIns="0" rtlCol="0">
            <a:spAutoFit/>
          </a:bodyPr>
          <a:lstStyle/>
          <a:p>
            <a:r>
              <a:rPr lang="en-US" sz="1400" dirty="0" smtClean="0">
                <a:solidFill>
                  <a:srgbClr val="FF0000"/>
                </a:solidFill>
              </a:rPr>
              <a:t>Creates the DME2 web client URI needed to locate and call the microService.</a:t>
            </a:r>
          </a:p>
        </p:txBody>
      </p:sp>
      <p:cxnSp>
        <p:nvCxnSpPr>
          <p:cNvPr id="9" name="Straight Arrow Connector 8"/>
          <p:cNvCxnSpPr>
            <a:stCxn id="8" idx="1"/>
          </p:cNvCxnSpPr>
          <p:nvPr/>
        </p:nvCxnSpPr>
        <p:spPr>
          <a:xfrm flipH="1" flipV="1">
            <a:off x="6331026" y="2154407"/>
            <a:ext cx="1840375" cy="323166"/>
          </a:xfrm>
          <a:prstGeom prst="straightConnector1">
            <a:avLst/>
          </a:prstGeom>
          <a:ln w="635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116226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10471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Rectangle 28"/>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96344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53</a:t>
            </a:fld>
            <a:r>
              <a:rPr lang="en-US" smtClean="0"/>
              <a:t> </a:t>
            </a:r>
            <a:endParaRPr lang="en-US" dirty="0"/>
          </a:p>
        </p:txBody>
      </p:sp>
      <p:sp>
        <p:nvSpPr>
          <p:cNvPr id="19" name="Text Placeholder 18"/>
          <p:cNvSpPr>
            <a:spLocks noGrp="1"/>
          </p:cNvSpPr>
          <p:nvPr>
            <p:ph type="body" sz="quarter" idx="13"/>
          </p:nvPr>
        </p:nvSpPr>
        <p:spPr/>
        <p:txBody>
          <a:bodyPr/>
          <a:lstStyle/>
          <a:p>
            <a:r>
              <a:rPr lang="en-US" dirty="0" smtClean="0"/>
              <a:t>Yet another way to do it… </a:t>
            </a:r>
          </a:p>
          <a:p>
            <a:pPr lvl="1"/>
            <a:r>
              <a:rPr lang="en-US" dirty="0" smtClean="0"/>
              <a:t>Since the microService is exposing a web service API, it can be called using normal HTTP techniques.</a:t>
            </a:r>
          </a:p>
          <a:p>
            <a:pPr lvl="2"/>
            <a:r>
              <a:rPr lang="en-US" dirty="0" smtClean="0"/>
              <a:t>The URL of the microService can be found using the endpoint iterator. </a:t>
            </a:r>
          </a:p>
          <a:p>
            <a:pPr lvl="2"/>
            <a:r>
              <a:rPr lang="en-US" dirty="0" smtClean="0"/>
              <a:t>The URL can then be used to construct a web client and invoke the service.</a:t>
            </a:r>
          </a:p>
          <a:p>
            <a:pPr lvl="2"/>
            <a:endParaRPr lang="en-US" dirty="0"/>
          </a:p>
          <a:p>
            <a:pPr lvl="2"/>
            <a:r>
              <a:rPr lang="en-US" dirty="0" smtClean="0"/>
              <a:t>The following code demonstrates this ability…       </a:t>
            </a:r>
            <a:endParaRPr lang="en-US" dirty="0"/>
          </a:p>
        </p:txBody>
      </p:sp>
      <p:sp>
        <p:nvSpPr>
          <p:cNvPr id="4" name="Title 3"/>
          <p:cNvSpPr>
            <a:spLocks noGrp="1"/>
          </p:cNvSpPr>
          <p:nvPr>
            <p:ph type="title"/>
          </p:nvPr>
        </p:nvSpPr>
        <p:spPr/>
        <p:txBody>
          <a:bodyPr/>
          <a:lstStyle/>
          <a:p>
            <a:r>
              <a:rPr lang="en-US" dirty="0" smtClean="0"/>
              <a:t>Another Alternative Way to Call the </a:t>
            </a:r>
            <a:r>
              <a:rPr lang="en-US" dirty="0" smtClean="0"/>
              <a:t>MicroService</a:t>
            </a:r>
            <a:endParaRPr lang="en-US" dirty="0"/>
          </a:p>
        </p:txBody>
      </p:sp>
      <p:sp>
        <p:nvSpPr>
          <p:cNvPr id="18" name="Oval 17"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127735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10471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Rectangle 36"/>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435223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54</a:t>
            </a:fld>
            <a:r>
              <a:rPr lang="en-US" smtClean="0"/>
              <a:t> </a:t>
            </a:r>
            <a:endParaRPr lang="en-US" dirty="0"/>
          </a:p>
        </p:txBody>
      </p:sp>
      <p:sp>
        <p:nvSpPr>
          <p:cNvPr id="4" name="Title 3"/>
          <p:cNvSpPr>
            <a:spLocks noGrp="1"/>
          </p:cNvSpPr>
          <p:nvPr>
            <p:ph type="title"/>
          </p:nvPr>
        </p:nvSpPr>
        <p:spPr/>
        <p:txBody>
          <a:bodyPr/>
          <a:lstStyle/>
          <a:p>
            <a:r>
              <a:rPr lang="en-US" dirty="0" smtClean="0"/>
              <a:t>Iterate over the </a:t>
            </a:r>
            <a:r>
              <a:rPr lang="en-US" dirty="0" smtClean="0"/>
              <a:t>MicroService </a:t>
            </a:r>
            <a:r>
              <a:rPr lang="en-US" dirty="0" smtClean="0"/>
              <a:t>Endpoints</a:t>
            </a:r>
            <a:endParaRPr lang="en-US" dirty="0"/>
          </a:p>
        </p:txBody>
      </p:sp>
      <p:sp>
        <p:nvSpPr>
          <p:cNvPr id="5" name="Rectangle 4"/>
          <p:cNvSpPr/>
          <p:nvPr/>
        </p:nvSpPr>
        <p:spPr>
          <a:xfrm>
            <a:off x="488897" y="1303361"/>
            <a:ext cx="11571922" cy="3016210"/>
          </a:xfrm>
          <a:prstGeom prst="rect">
            <a:avLst/>
          </a:prstGeom>
        </p:spPr>
        <p:txBody>
          <a:bodyPr wrap="square">
            <a:spAutoFit/>
          </a:bodyPr>
          <a:lstStyle/>
          <a:p>
            <a:r>
              <a:rPr lang="en-US" sz="1000" b="1" dirty="0" smtClean="0">
                <a:solidFill>
                  <a:srgbClr val="7F0055"/>
                </a:solidFill>
                <a:latin typeface="Courier New" panose="02070309020205020404" pitchFamily="49" charset="0"/>
                <a:cs typeface="Courier New" panose="02070309020205020404" pitchFamily="49" charset="0"/>
              </a:rPr>
              <a:t>public</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void</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highlight>
                  <a:srgbClr val="D4D4D4"/>
                </a:highlight>
                <a:latin typeface="Courier New" panose="02070309020205020404" pitchFamily="49" charset="0"/>
                <a:cs typeface="Courier New" panose="02070309020205020404" pitchFamily="49" charset="0"/>
              </a:rPr>
              <a:t>findAndCallViaHTTP</a:t>
            </a:r>
            <a:r>
              <a:rPr lang="en-US" sz="1000" b="1" dirty="0">
                <a:solidFill>
                  <a:srgbClr val="000000"/>
                </a:solidFill>
                <a:highlight>
                  <a:srgbClr val="D4D4D4"/>
                </a:highlight>
                <a:latin typeface="Courier New" panose="02070309020205020404" pitchFamily="49" charset="0"/>
                <a:cs typeface="Courier New" panose="02070309020205020404" pitchFamily="49" charset="0"/>
              </a:rPr>
              <a:t>() {</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smtClean="0">
                <a:solidFill>
                  <a:srgbClr val="000000"/>
                </a:solidFill>
                <a:latin typeface="Courier New" panose="02070309020205020404" pitchFamily="49" charset="0"/>
                <a:cs typeface="Courier New" panose="02070309020205020404" pitchFamily="49" charset="0"/>
              </a:rPr>
              <a:t>ObjectMapper</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om</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ObjectMapper</a:t>
            </a:r>
            <a:r>
              <a:rPr lang="en-US" sz="1000" b="1"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try</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DME2Manager </a:t>
            </a:r>
            <a:r>
              <a:rPr lang="en-US" sz="1000" dirty="0">
                <a:solidFill>
                  <a:srgbClr val="6A3E3E"/>
                </a:solidFill>
                <a:latin typeface="Courier New" panose="02070309020205020404" pitchFamily="49" charset="0"/>
                <a:cs typeface="Courier New" panose="02070309020205020404" pitchFamily="49" charset="0"/>
              </a:rPr>
              <a:t>manager</a:t>
            </a:r>
            <a:r>
              <a:rPr lang="en-US" sz="1000" dirty="0">
                <a:solidFill>
                  <a:srgbClr val="000000"/>
                </a:solidFill>
                <a:latin typeface="Courier New" panose="02070309020205020404" pitchFamily="49" charset="0"/>
                <a:cs typeface="Courier New" panose="02070309020205020404" pitchFamily="49" charset="0"/>
              </a:rPr>
              <a:t> = DME2Manager.</a:t>
            </a:r>
            <a:r>
              <a:rPr lang="en-US" sz="1000" i="1" dirty="0">
                <a:solidFill>
                  <a:srgbClr val="000000"/>
                </a:solidFill>
                <a:latin typeface="Courier New" panose="02070309020205020404" pitchFamily="49" charset="0"/>
                <a:cs typeface="Courier New" panose="02070309020205020404" pitchFamily="49" charset="0"/>
              </a:rPr>
              <a:t>getDefaultInstance();</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String </a:t>
            </a:r>
            <a:r>
              <a:rPr lang="en-US" sz="1000" dirty="0" err="1">
                <a:solidFill>
                  <a:srgbClr val="6A3E3E"/>
                </a:solidFill>
                <a:latin typeface="Courier New" panose="02070309020205020404" pitchFamily="49" charset="0"/>
                <a:cs typeface="Courier New" panose="02070309020205020404" pitchFamily="49" charset="0"/>
              </a:rPr>
              <a:t>uri</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String.</a:t>
            </a:r>
            <a:r>
              <a:rPr lang="en-US" sz="1000" i="1" dirty="0" err="1">
                <a:solidFill>
                  <a:srgbClr val="000000"/>
                </a:solidFill>
                <a:latin typeface="Courier New" panose="02070309020205020404" pitchFamily="49" charset="0"/>
                <a:cs typeface="Courier New" panose="02070309020205020404" pitchFamily="49" charset="0"/>
              </a:rPr>
              <a:t>format</a:t>
            </a:r>
            <a:r>
              <a:rPr lang="en-US" sz="1000" i="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2A00FF"/>
                </a:solidFill>
                <a:latin typeface="Courier New" panose="02070309020205020404" pitchFamily="49" charset="0"/>
                <a:cs typeface="Courier New" panose="02070309020205020404" pitchFamily="49" charset="0"/>
              </a:rPr>
              <a:t>"http://DME2SEARCH/service=%</a:t>
            </a:r>
            <a:r>
              <a:rPr lang="en-US" sz="1000" dirty="0" err="1">
                <a:solidFill>
                  <a:srgbClr val="2A00FF"/>
                </a:solidFill>
                <a:latin typeface="Courier New" panose="02070309020205020404" pitchFamily="49" charset="0"/>
                <a:cs typeface="Courier New" panose="02070309020205020404" pitchFamily="49" charset="0"/>
              </a:rPr>
              <a:t>s.%s</a:t>
            </a:r>
            <a:r>
              <a:rPr lang="en-US" sz="1000" dirty="0">
                <a:solidFill>
                  <a:srgbClr val="2A00FF"/>
                </a:solidFill>
                <a:latin typeface="Courier New" panose="02070309020205020404" pitchFamily="49" charset="0"/>
                <a:cs typeface="Courier New" panose="02070309020205020404" pitchFamily="49" charset="0"/>
              </a:rPr>
              <a:t>/version=%s/</a:t>
            </a:r>
            <a:r>
              <a:rPr lang="en-US" sz="1000" dirty="0" err="1">
                <a:solidFill>
                  <a:srgbClr val="2A00FF"/>
                </a:solidFill>
                <a:latin typeface="Courier New" panose="02070309020205020404" pitchFamily="49" charset="0"/>
                <a:cs typeface="Courier New" panose="02070309020205020404" pitchFamily="49" charset="0"/>
              </a:rPr>
              <a:t>envContext</a:t>
            </a:r>
            <a:r>
              <a:rPr lang="en-US" sz="1000" dirty="0">
                <a:solidFill>
                  <a:srgbClr val="2A00FF"/>
                </a:solidFill>
                <a:latin typeface="Courier New" panose="02070309020205020404" pitchFamily="49" charset="0"/>
                <a:cs typeface="Courier New" panose="02070309020205020404" pitchFamily="49" charset="0"/>
              </a:rPr>
              <a:t>=%s/</a:t>
            </a:r>
            <a:r>
              <a:rPr lang="en-US" sz="1000" dirty="0" err="1">
                <a:solidFill>
                  <a:srgbClr val="2A00FF"/>
                </a:solidFill>
                <a:latin typeface="Courier New" panose="02070309020205020404" pitchFamily="49" charset="0"/>
                <a:cs typeface="Courier New" panose="02070309020205020404" pitchFamily="49" charset="0"/>
              </a:rPr>
              <a:t>routeOffer</a:t>
            </a:r>
            <a:r>
              <a:rPr lang="en-US" sz="1000" dirty="0">
                <a:solidFill>
                  <a:srgbClr val="2A00FF"/>
                </a:solidFill>
                <a:latin typeface="Courier New" panose="02070309020205020404" pitchFamily="49" charset="0"/>
                <a:cs typeface="Courier New" panose="02070309020205020404" pitchFamily="49" charset="0"/>
              </a:rPr>
              <a:t>=%s"</a:t>
            </a:r>
            <a:r>
              <a:rPr lang="en-US" sz="1000" dirty="0">
                <a:solidFill>
                  <a:srgbClr val="000000"/>
                </a:solidFill>
                <a:latin typeface="Courier New" panose="02070309020205020404" pitchFamily="49" charset="0"/>
                <a:cs typeface="Courier New" panose="02070309020205020404" pitchFamily="49" charset="0"/>
              </a:rPr>
              <a:t>,</a:t>
            </a:r>
          </a:p>
          <a:p>
            <a:r>
              <a:rPr lang="fr-FR" sz="1000" dirty="0">
                <a:solidFill>
                  <a:srgbClr val="000000"/>
                </a:solidFill>
                <a:latin typeface="Courier New" panose="02070309020205020404" pitchFamily="49" charset="0"/>
                <a:cs typeface="Courier New" panose="02070309020205020404" pitchFamily="49" charset="0"/>
              </a:rPr>
              <a:t>  </a:t>
            </a:r>
            <a:r>
              <a:rPr lang="fr-FR" sz="1000" dirty="0" smtClean="0">
                <a:solidFill>
                  <a:srgbClr val="000000"/>
                </a:solidFill>
                <a:latin typeface="Courier New" panose="02070309020205020404" pitchFamily="49" charset="0"/>
                <a:cs typeface="Courier New" panose="02070309020205020404" pitchFamily="49" charset="0"/>
              </a:rPr>
              <a:t>                      </a:t>
            </a:r>
            <a:r>
              <a:rPr lang="fr-FR" sz="1000" b="1" i="1" dirty="0">
                <a:solidFill>
                  <a:srgbClr val="0000C0"/>
                </a:solidFill>
                <a:latin typeface="Courier New" panose="02070309020205020404" pitchFamily="49" charset="0"/>
                <a:cs typeface="Courier New" panose="02070309020205020404" pitchFamily="49" charset="0"/>
              </a:rPr>
              <a:t>SERVICE_NAME</a:t>
            </a:r>
            <a:r>
              <a:rPr lang="fr-FR" sz="1000" b="1" i="1" dirty="0">
                <a:solidFill>
                  <a:srgbClr val="000000"/>
                </a:solidFill>
                <a:latin typeface="Courier New" panose="02070309020205020404" pitchFamily="49" charset="0"/>
                <a:cs typeface="Courier New" panose="02070309020205020404" pitchFamily="49" charset="0"/>
              </a:rPr>
              <a:t>, </a:t>
            </a:r>
            <a:r>
              <a:rPr lang="fr-FR" sz="1000" b="1" i="1" dirty="0" err="1">
                <a:solidFill>
                  <a:srgbClr val="000000"/>
                </a:solidFill>
                <a:latin typeface="Courier New" panose="02070309020205020404" pitchFamily="49" charset="0"/>
                <a:cs typeface="Courier New" panose="02070309020205020404" pitchFamily="49" charset="0"/>
              </a:rPr>
              <a:t>reverseNamespace</a:t>
            </a:r>
            <a:r>
              <a:rPr lang="fr-FR" sz="1000" b="1" i="1" dirty="0">
                <a:solidFill>
                  <a:srgbClr val="000000"/>
                </a:solidFill>
                <a:latin typeface="Courier New" panose="02070309020205020404" pitchFamily="49" charset="0"/>
                <a:cs typeface="Courier New" panose="02070309020205020404" pitchFamily="49" charset="0"/>
              </a:rPr>
              <a:t>(</a:t>
            </a:r>
            <a:r>
              <a:rPr lang="fr-FR" sz="1000" b="1" i="1" dirty="0">
                <a:solidFill>
                  <a:srgbClr val="0000C0"/>
                </a:solidFill>
                <a:latin typeface="Courier New" panose="02070309020205020404" pitchFamily="49" charset="0"/>
                <a:cs typeface="Courier New" panose="02070309020205020404" pitchFamily="49" charset="0"/>
              </a:rPr>
              <a:t>NAMESPACE</a:t>
            </a:r>
            <a:r>
              <a:rPr lang="fr-FR" sz="1000" b="1" i="1" dirty="0">
                <a:solidFill>
                  <a:srgbClr val="000000"/>
                </a:solidFill>
                <a:latin typeface="Courier New" panose="02070309020205020404" pitchFamily="49" charset="0"/>
                <a:cs typeface="Courier New" panose="02070309020205020404" pitchFamily="49" charset="0"/>
              </a:rPr>
              <a:t>), </a:t>
            </a:r>
            <a:r>
              <a:rPr lang="fr-FR" sz="1000" b="1" i="1" dirty="0">
                <a:solidFill>
                  <a:srgbClr val="0000C0"/>
                </a:solidFill>
                <a:latin typeface="Courier New" panose="02070309020205020404" pitchFamily="49" charset="0"/>
                <a:cs typeface="Courier New" panose="02070309020205020404" pitchFamily="49" charset="0"/>
              </a:rPr>
              <a:t>VERSION</a:t>
            </a:r>
            <a:r>
              <a:rPr lang="fr-FR" sz="1000" b="1" i="1" dirty="0">
                <a:solidFill>
                  <a:srgbClr val="000000"/>
                </a:solidFill>
                <a:latin typeface="Courier New" panose="02070309020205020404" pitchFamily="49" charset="0"/>
                <a:cs typeface="Courier New" panose="02070309020205020404" pitchFamily="49" charset="0"/>
              </a:rPr>
              <a:t>, </a:t>
            </a:r>
            <a:r>
              <a:rPr lang="fr-FR" sz="1000" b="1" i="1" dirty="0">
                <a:solidFill>
                  <a:srgbClr val="0000C0"/>
                </a:solidFill>
                <a:latin typeface="Courier New" panose="02070309020205020404" pitchFamily="49" charset="0"/>
                <a:cs typeface="Courier New" panose="02070309020205020404" pitchFamily="49" charset="0"/>
              </a:rPr>
              <a:t>ENVIRONMENT</a:t>
            </a:r>
            <a:r>
              <a:rPr lang="fr-FR" sz="1000" b="1" i="1" dirty="0">
                <a:solidFill>
                  <a:srgbClr val="000000"/>
                </a:solidFill>
                <a:latin typeface="Courier New" panose="02070309020205020404" pitchFamily="49" charset="0"/>
                <a:cs typeface="Courier New" panose="02070309020205020404" pitchFamily="49" charset="0"/>
              </a:rPr>
              <a:t>, </a:t>
            </a:r>
            <a:r>
              <a:rPr lang="fr-FR" sz="1000" b="1" i="1" dirty="0">
                <a:solidFill>
                  <a:srgbClr val="0000C0"/>
                </a:solidFill>
                <a:latin typeface="Courier New" panose="02070309020205020404" pitchFamily="49" charset="0"/>
                <a:cs typeface="Courier New" panose="02070309020205020404" pitchFamily="49" charset="0"/>
              </a:rPr>
              <a:t>ROUTE</a:t>
            </a:r>
            <a:r>
              <a:rPr lang="fr-FR" sz="1000" b="1" i="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DME2EndpointIterator </a:t>
            </a:r>
            <a:r>
              <a:rPr lang="en-US" sz="1000" dirty="0">
                <a:solidFill>
                  <a:srgbClr val="6A3E3E"/>
                </a:solidFill>
                <a:latin typeface="Courier New" panose="02070309020205020404" pitchFamily="49" charset="0"/>
                <a:cs typeface="Courier New" panose="02070309020205020404" pitchFamily="49" charset="0"/>
              </a:rPr>
              <a:t>iterator</a:t>
            </a:r>
            <a:r>
              <a:rPr lang="en-US" sz="1000" dirty="0">
                <a:solidFill>
                  <a:srgbClr val="000000"/>
                </a:solidFill>
                <a:latin typeface="Courier New" panose="02070309020205020404" pitchFamily="49" charset="0"/>
                <a:cs typeface="Courier New" panose="02070309020205020404" pitchFamily="49" charset="0"/>
              </a:rPr>
              <a:t> = (DME2EndpointIterator) DME2EndpointIteratorFactory</a:t>
            </a:r>
          </a:p>
          <a:p>
            <a:r>
              <a:rPr lang="it-IT" sz="1000" dirty="0">
                <a:solidFill>
                  <a:srgbClr val="000000"/>
                </a:solidFill>
                <a:latin typeface="Courier New" panose="02070309020205020404" pitchFamily="49" charset="0"/>
                <a:cs typeface="Courier New" panose="02070309020205020404" pitchFamily="49" charset="0"/>
              </a:rPr>
              <a:t>  </a:t>
            </a:r>
            <a:r>
              <a:rPr lang="it-IT" sz="1000" dirty="0" smtClean="0">
                <a:solidFill>
                  <a:srgbClr val="000000"/>
                </a:solidFill>
                <a:latin typeface="Courier New" panose="02070309020205020404" pitchFamily="49" charset="0"/>
                <a:cs typeface="Courier New" panose="02070309020205020404" pitchFamily="49" charset="0"/>
              </a:rPr>
              <a:t>                      </a:t>
            </a:r>
            <a:r>
              <a:rPr lang="it-IT" sz="1000" dirty="0">
                <a:solidFill>
                  <a:srgbClr val="000000"/>
                </a:solidFill>
                <a:latin typeface="Courier New" panose="02070309020205020404" pitchFamily="49" charset="0"/>
                <a:cs typeface="Courier New" panose="02070309020205020404" pitchFamily="49" charset="0"/>
              </a:rPr>
              <a:t>.</a:t>
            </a:r>
            <a:r>
              <a:rPr lang="it-IT" sz="1000" i="1" dirty="0">
                <a:solidFill>
                  <a:srgbClr val="000000"/>
                </a:solidFill>
                <a:latin typeface="Courier New" panose="02070309020205020404" pitchFamily="49" charset="0"/>
                <a:cs typeface="Courier New" panose="02070309020205020404" pitchFamily="49" charset="0"/>
              </a:rPr>
              <a:t>getInstance().getIterator(</a:t>
            </a:r>
            <a:r>
              <a:rPr lang="it-IT" sz="1000" i="1" dirty="0">
                <a:solidFill>
                  <a:srgbClr val="6A3E3E"/>
                </a:solidFill>
                <a:latin typeface="Courier New" panose="02070309020205020404" pitchFamily="49" charset="0"/>
                <a:cs typeface="Courier New" panose="02070309020205020404" pitchFamily="49" charset="0"/>
              </a:rPr>
              <a:t>uri</a:t>
            </a:r>
            <a:r>
              <a:rPr lang="it-IT" sz="1000" i="1" dirty="0">
                <a:solidFill>
                  <a:srgbClr val="000000"/>
                </a:solidFill>
                <a:latin typeface="Courier New" panose="02070309020205020404" pitchFamily="49" charset="0"/>
                <a:cs typeface="Courier New" panose="02070309020205020404" pitchFamily="49" charset="0"/>
              </a:rPr>
              <a:t>, </a:t>
            </a:r>
            <a:r>
              <a:rPr lang="it-IT" sz="1000" b="1" i="1" dirty="0">
                <a:solidFill>
                  <a:srgbClr val="7F0055"/>
                </a:solidFill>
                <a:latin typeface="Courier New" panose="02070309020205020404" pitchFamily="49" charset="0"/>
                <a:cs typeface="Courier New" panose="02070309020205020404" pitchFamily="49" charset="0"/>
              </a:rPr>
              <a:t>null</a:t>
            </a:r>
            <a:r>
              <a:rPr lang="it-IT" sz="1000" b="1" i="1" dirty="0">
                <a:solidFill>
                  <a:srgbClr val="000000"/>
                </a:solidFill>
                <a:latin typeface="Courier New" panose="02070309020205020404" pitchFamily="49" charset="0"/>
                <a:cs typeface="Courier New" panose="02070309020205020404" pitchFamily="49" charset="0"/>
              </a:rPr>
              <a:t>, </a:t>
            </a:r>
            <a:r>
              <a:rPr lang="it-IT" sz="1000" b="1" i="1" dirty="0">
                <a:solidFill>
                  <a:srgbClr val="7F0055"/>
                </a:solidFill>
                <a:latin typeface="Courier New" panose="02070309020205020404" pitchFamily="49" charset="0"/>
                <a:cs typeface="Courier New" panose="02070309020205020404" pitchFamily="49" charset="0"/>
              </a:rPr>
              <a:t>null</a:t>
            </a:r>
            <a:r>
              <a:rPr lang="it-IT" sz="1000" b="1" i="1" dirty="0">
                <a:solidFill>
                  <a:srgbClr val="000000"/>
                </a:solidFill>
                <a:latin typeface="Courier New" panose="02070309020205020404" pitchFamily="49" charset="0"/>
                <a:cs typeface="Courier New" panose="02070309020205020404" pitchFamily="49" charset="0"/>
              </a:rPr>
              <a:t>, </a:t>
            </a:r>
            <a:r>
              <a:rPr lang="it-IT" sz="1000" b="1" i="1" dirty="0">
                <a:solidFill>
                  <a:srgbClr val="6A3E3E"/>
                </a:solidFill>
                <a:latin typeface="Courier New" panose="02070309020205020404" pitchFamily="49" charset="0"/>
                <a:cs typeface="Courier New" panose="02070309020205020404" pitchFamily="49" charset="0"/>
              </a:rPr>
              <a:t>manager</a:t>
            </a:r>
            <a:r>
              <a:rPr lang="it-IT" sz="1000" b="1" i="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if</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6A3E3E"/>
                </a:solidFill>
                <a:latin typeface="Courier New" panose="02070309020205020404" pitchFamily="49" charset="0"/>
                <a:cs typeface="Courier New" panose="02070309020205020404" pitchFamily="49" charset="0"/>
              </a:rPr>
              <a:t>iterator</a:t>
            </a:r>
            <a:r>
              <a:rPr lang="en-US" sz="1000" b="1" dirty="0" err="1">
                <a:solidFill>
                  <a:srgbClr val="000000"/>
                </a:solidFill>
                <a:latin typeface="Courier New" panose="02070309020205020404" pitchFamily="49" charset="0"/>
                <a:cs typeface="Courier New" panose="02070309020205020404" pitchFamily="49" charset="0"/>
              </a:rPr>
              <a:t>.isAllElementsExhausted</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while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6A3E3E"/>
                </a:solidFill>
                <a:latin typeface="Courier New" panose="02070309020205020404" pitchFamily="49" charset="0"/>
                <a:cs typeface="Courier New" panose="02070309020205020404" pitchFamily="49" charset="0"/>
              </a:rPr>
              <a:t>iterator</a:t>
            </a:r>
            <a:r>
              <a:rPr lang="en-US" sz="1000" b="1" dirty="0" err="1">
                <a:solidFill>
                  <a:srgbClr val="000000"/>
                </a:solidFill>
                <a:latin typeface="Courier New" panose="02070309020205020404" pitchFamily="49" charset="0"/>
                <a:cs typeface="Courier New" panose="02070309020205020404" pitchFamily="49" charset="0"/>
              </a:rPr>
              <a:t>.hasNext</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try</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DME2EndpointReference </a:t>
            </a:r>
            <a:r>
              <a:rPr lang="en-US" sz="1000" dirty="0">
                <a:solidFill>
                  <a:srgbClr val="6A3E3E"/>
                </a:solidFill>
                <a:latin typeface="Courier New" panose="02070309020205020404" pitchFamily="49" charset="0"/>
                <a:cs typeface="Courier New" panose="02070309020205020404" pitchFamily="49" charset="0"/>
              </a:rPr>
              <a:t>ref</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iterator</a:t>
            </a:r>
            <a:r>
              <a:rPr lang="en-US" sz="1000" dirty="0" err="1">
                <a:solidFill>
                  <a:srgbClr val="000000"/>
                </a:solidFill>
                <a:latin typeface="Courier New" panose="02070309020205020404" pitchFamily="49" charset="0"/>
                <a:cs typeface="Courier New" panose="02070309020205020404" pitchFamily="49" charset="0"/>
              </a:rPr>
              <a:t>.next</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DME2Endpoint </a:t>
            </a:r>
            <a:r>
              <a:rPr lang="en-US" sz="1000" dirty="0">
                <a:solidFill>
                  <a:srgbClr val="6A3E3E"/>
                </a:solidFill>
                <a:latin typeface="Courier New" panose="02070309020205020404" pitchFamily="49" charset="0"/>
                <a:cs typeface="Courier New" panose="02070309020205020404" pitchFamily="49" charset="0"/>
              </a:rPr>
              <a:t>endpoint</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ref</a:t>
            </a:r>
            <a:r>
              <a:rPr lang="en-US" sz="1000" dirty="0" err="1">
                <a:solidFill>
                  <a:srgbClr val="000000"/>
                </a:solidFill>
                <a:latin typeface="Courier New" panose="02070309020205020404" pitchFamily="49" charset="0"/>
                <a:cs typeface="Courier New" panose="02070309020205020404" pitchFamily="49" charset="0"/>
              </a:rPr>
              <a:t>.getEndpoint</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String </a:t>
            </a:r>
            <a:r>
              <a:rPr lang="en-US" sz="1000" dirty="0" err="1">
                <a:solidFill>
                  <a:srgbClr val="6A3E3E"/>
                </a:solidFill>
                <a:latin typeface="Courier New" panose="02070309020205020404" pitchFamily="49" charset="0"/>
                <a:cs typeface="Courier New" panose="02070309020205020404" pitchFamily="49" charset="0"/>
              </a:rPr>
              <a:t>endpointURL</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endpoint</a:t>
            </a:r>
            <a:r>
              <a:rPr lang="en-US" sz="1000" dirty="0" err="1">
                <a:solidFill>
                  <a:srgbClr val="000000"/>
                </a:solidFill>
                <a:latin typeface="Courier New" panose="02070309020205020404" pitchFamily="49" charset="0"/>
                <a:cs typeface="Courier New" panose="02070309020205020404" pitchFamily="49" charset="0"/>
              </a:rPr>
              <a:t>.toURLString</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sp>
        <p:nvSpPr>
          <p:cNvPr id="6" name="Oval 5"/>
          <p:cNvSpPr/>
          <p:nvPr/>
        </p:nvSpPr>
        <p:spPr>
          <a:xfrm>
            <a:off x="1855486" y="4295742"/>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p:cNvSpPr/>
          <p:nvPr/>
        </p:nvSpPr>
        <p:spPr>
          <a:xfrm>
            <a:off x="1855486" y="4431970"/>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p:cNvSpPr/>
          <p:nvPr/>
        </p:nvSpPr>
        <p:spPr>
          <a:xfrm>
            <a:off x="1855486" y="4569717"/>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39244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10471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Rectangle 28"/>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133366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55</a:t>
            </a:fld>
            <a:r>
              <a:rPr lang="en-US" smtClean="0"/>
              <a:t> </a:t>
            </a:r>
            <a:endParaRPr lang="en-US" dirty="0"/>
          </a:p>
        </p:txBody>
      </p:sp>
      <p:sp>
        <p:nvSpPr>
          <p:cNvPr id="4" name="Title 3"/>
          <p:cNvSpPr>
            <a:spLocks noGrp="1"/>
          </p:cNvSpPr>
          <p:nvPr>
            <p:ph type="title"/>
          </p:nvPr>
        </p:nvSpPr>
        <p:spPr/>
        <p:txBody>
          <a:bodyPr/>
          <a:lstStyle/>
          <a:p>
            <a:r>
              <a:rPr lang="en-US" dirty="0" smtClean="0"/>
              <a:t>Create the HTTP Client and Method</a:t>
            </a:r>
            <a:endParaRPr lang="en-US" dirty="0"/>
          </a:p>
        </p:txBody>
      </p:sp>
      <p:sp>
        <p:nvSpPr>
          <p:cNvPr id="5" name="Rectangle 4"/>
          <p:cNvSpPr/>
          <p:nvPr/>
        </p:nvSpPr>
        <p:spPr>
          <a:xfrm>
            <a:off x="488897" y="1623373"/>
            <a:ext cx="11571922" cy="3170099"/>
          </a:xfrm>
          <a:prstGeom prst="rect">
            <a:avLst/>
          </a:prstGeom>
        </p:spPr>
        <p:txBody>
          <a:bodyPr wrap="square">
            <a:spAutoFit/>
          </a:bodyPr>
          <a:lstStyle/>
          <a:p>
            <a:endParaRPr lang="en-US" sz="1000" dirty="0">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Create </a:t>
            </a:r>
            <a:r>
              <a:rPr lang="en-US" sz="1000" dirty="0">
                <a:solidFill>
                  <a:srgbClr val="3F7F5F"/>
                </a:solidFill>
                <a:latin typeface="Courier New" panose="02070309020205020404" pitchFamily="49" charset="0"/>
                <a:cs typeface="Courier New" panose="02070309020205020404" pitchFamily="49" charset="0"/>
              </a:rPr>
              <a:t>a request to convert 1000.00 AUD into USD, then marshal it as a</a:t>
            </a:r>
          </a:p>
          <a:p>
            <a:r>
              <a:rPr lang="en-US" sz="1000" dirty="0" smtClean="0">
                <a:solidFill>
                  <a:srgbClr val="3F7F5F"/>
                </a:solidFill>
                <a:latin typeface="Courier New" panose="02070309020205020404" pitchFamily="49" charset="0"/>
                <a:cs typeface="Courier New" panose="02070309020205020404" pitchFamily="49" charset="0"/>
              </a:rPr>
              <a:t>                    // </a:t>
            </a:r>
            <a:r>
              <a:rPr lang="en-US" sz="1000" u="sng" dirty="0" err="1">
                <a:solidFill>
                  <a:srgbClr val="3F7F5F"/>
                </a:solidFill>
                <a:latin typeface="Courier New" panose="02070309020205020404" pitchFamily="49" charset="0"/>
                <a:cs typeface="Courier New" panose="02070309020205020404" pitchFamily="49" charset="0"/>
              </a:rPr>
              <a:t>json</a:t>
            </a:r>
            <a:r>
              <a:rPr lang="en-US" sz="1000" u="sng" dirty="0">
                <a:solidFill>
                  <a:srgbClr val="3F7F5F"/>
                </a:solidFill>
                <a:latin typeface="Courier New" panose="02070309020205020404" pitchFamily="49" charset="0"/>
                <a:cs typeface="Courier New" panose="02070309020205020404" pitchFamily="49" charset="0"/>
              </a:rPr>
              <a:t> string.</a:t>
            </a:r>
          </a:p>
          <a:p>
            <a:r>
              <a:rPr lang="en-US" sz="1000" dirty="0" smtClean="0">
                <a:solidFill>
                  <a:srgbClr val="000000"/>
                </a:solidFill>
                <a:latin typeface="Courier New" panose="02070309020205020404" pitchFamily="49" charset="0"/>
                <a:cs typeface="Courier New" panose="02070309020205020404" pitchFamily="49" charset="0"/>
              </a:rPr>
              <a:t>                    Request </a:t>
            </a:r>
            <a:r>
              <a:rPr lang="en-US" sz="1000" dirty="0" err="1">
                <a:solidFill>
                  <a:srgbClr val="6A3E3E"/>
                </a:solidFill>
                <a:latin typeface="Courier New" panose="02070309020205020404" pitchFamily="49" charset="0"/>
                <a:cs typeface="Courier New" panose="02070309020205020404" pitchFamily="49" charset="0"/>
              </a:rPr>
              <a:t>req</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Request(</a:t>
            </a:r>
            <a:r>
              <a:rPr lang="en-US" sz="1000" b="1" dirty="0">
                <a:solidFill>
                  <a:srgbClr val="2A00FF"/>
                </a:solidFill>
                <a:latin typeface="Courier New" panose="02070309020205020404" pitchFamily="49" charset="0"/>
                <a:cs typeface="Courier New" panose="02070309020205020404" pitchFamily="49" charset="0"/>
              </a:rPr>
              <a:t>"AUD"</a:t>
            </a:r>
            <a:r>
              <a:rPr lang="en-US" sz="1000" b="1" dirty="0">
                <a:solidFill>
                  <a:srgbClr val="000000"/>
                </a:solidFill>
                <a:latin typeface="Courier New" panose="02070309020205020404" pitchFamily="49" charset="0"/>
                <a:cs typeface="Courier New" panose="02070309020205020404" pitchFamily="49" charset="0"/>
              </a:rPr>
              <a:t>, 1000.00, </a:t>
            </a:r>
            <a:r>
              <a:rPr lang="en-US" sz="1000" b="1" dirty="0">
                <a:solidFill>
                  <a:srgbClr val="2A00FF"/>
                </a:solidFill>
                <a:latin typeface="Courier New" panose="02070309020205020404" pitchFamily="49" charset="0"/>
                <a:cs typeface="Courier New" panose="02070309020205020404" pitchFamily="49" charset="0"/>
              </a:rPr>
              <a:t>"USD"</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String </a:t>
            </a:r>
            <a:r>
              <a:rPr lang="en-US" sz="1000" dirty="0" err="1">
                <a:solidFill>
                  <a:srgbClr val="6A3E3E"/>
                </a:solidFill>
                <a:latin typeface="Courier New" panose="02070309020205020404" pitchFamily="49" charset="0"/>
                <a:cs typeface="Courier New" panose="02070309020205020404" pitchFamily="49" charset="0"/>
              </a:rPr>
              <a:t>json</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om</a:t>
            </a:r>
            <a:r>
              <a:rPr lang="en-US" sz="1000" dirty="0" err="1">
                <a:solidFill>
                  <a:srgbClr val="000000"/>
                </a:solidFill>
                <a:latin typeface="Courier New" panose="02070309020205020404" pitchFamily="49" charset="0"/>
                <a:cs typeface="Courier New" panose="02070309020205020404" pitchFamily="49" charset="0"/>
              </a:rPr>
              <a:t>.writeValueAsString</a:t>
            </a:r>
            <a:r>
              <a:rPr lang="en-US" sz="1000" dirty="0">
                <a:solidFill>
                  <a:srgbClr val="000000"/>
                </a:solidFill>
                <a:latin typeface="Courier New" panose="02070309020205020404" pitchFamily="49" charset="0"/>
                <a:cs typeface="Courier New" panose="02070309020205020404" pitchFamily="49" charset="0"/>
              </a:rPr>
              <a:t>(</a:t>
            </a:r>
            <a:r>
              <a:rPr lang="en-US" sz="1000" dirty="0" err="1">
                <a:solidFill>
                  <a:srgbClr val="6A3E3E"/>
                </a:solidFill>
                <a:latin typeface="Courier New" panose="02070309020205020404" pitchFamily="49" charset="0"/>
                <a:cs typeface="Courier New" panose="02070309020205020404" pitchFamily="49" charset="0"/>
              </a:rPr>
              <a:t>req</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Configure the client builder as needed and use it to build an </a:t>
            </a:r>
            <a:r>
              <a:rPr lang="en-US" sz="1000" dirty="0" err="1">
                <a:solidFill>
                  <a:srgbClr val="3F7F5F"/>
                </a:solidFill>
                <a:latin typeface="Courier New" panose="02070309020205020404" pitchFamily="49" charset="0"/>
                <a:cs typeface="Courier New" panose="02070309020205020404" pitchFamily="49" charset="0"/>
              </a:rPr>
              <a:t>HttpClient</a:t>
            </a:r>
            <a:endParaRPr lang="en-US" sz="1000" dirty="0">
              <a:solidFill>
                <a:srgbClr val="3F7F5F"/>
              </a:solidFill>
              <a:latin typeface="Courier New" panose="02070309020205020404" pitchFamily="49" charset="0"/>
              <a:cs typeface="Courier New" panose="02070309020205020404" pitchFamily="49" charset="0"/>
            </a:endParaRPr>
          </a:p>
          <a:p>
            <a:r>
              <a:rPr lang="en-US" sz="1000" dirty="0">
                <a:solidFill>
                  <a:srgbClr val="3F7F5F"/>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 </a:t>
            </a:r>
            <a:r>
              <a:rPr lang="en-US" sz="1000" dirty="0">
                <a:solidFill>
                  <a:srgbClr val="3F7F5F"/>
                </a:solidFill>
                <a:latin typeface="Courier New" panose="02070309020205020404" pitchFamily="49" charset="0"/>
                <a:cs typeface="Courier New" panose="02070309020205020404" pitchFamily="49" charset="0"/>
              </a:rPr>
              <a:t>for us to use.</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HttpClientBuilder</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builder</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HttpClientBuilder.</a:t>
            </a:r>
            <a:r>
              <a:rPr lang="en-US" sz="1000" i="1" dirty="0" err="1">
                <a:solidFill>
                  <a:srgbClr val="000000"/>
                </a:solidFill>
                <a:latin typeface="Courier New" panose="02070309020205020404" pitchFamily="49" charset="0"/>
                <a:cs typeface="Courier New" panose="02070309020205020404" pitchFamily="49" charset="0"/>
              </a:rPr>
              <a:t>create</a:t>
            </a:r>
            <a:r>
              <a:rPr lang="en-US" sz="1000" i="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HttpClient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httpClient</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builder</a:t>
            </a:r>
            <a:r>
              <a:rPr lang="en-US" sz="1000" dirty="0" err="1">
                <a:solidFill>
                  <a:srgbClr val="000000"/>
                </a:solidFill>
                <a:latin typeface="Courier New" panose="02070309020205020404" pitchFamily="49" charset="0"/>
                <a:cs typeface="Courier New" panose="02070309020205020404" pitchFamily="49" charset="0"/>
              </a:rPr>
              <a:t>.build</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Set up a POST method request and configure it with the appropriate</a:t>
            </a:r>
          </a:p>
          <a:p>
            <a:r>
              <a:rPr lang="en-US" sz="1000" dirty="0">
                <a:solidFill>
                  <a:srgbClr val="3F7F5F"/>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 </a:t>
            </a:r>
            <a:r>
              <a:rPr lang="en-US" sz="1000" dirty="0">
                <a:solidFill>
                  <a:srgbClr val="3F7F5F"/>
                </a:solidFill>
                <a:latin typeface="Courier New" panose="02070309020205020404" pitchFamily="49" charset="0"/>
                <a:cs typeface="Courier New" panose="02070309020205020404" pitchFamily="49" charset="0"/>
              </a:rPr>
              <a:t>headers and input </a:t>
            </a:r>
            <a:r>
              <a:rPr lang="en-US" sz="1000" dirty="0" smtClean="0">
                <a:solidFill>
                  <a:srgbClr val="3F7F5F"/>
                </a:solidFill>
                <a:latin typeface="Courier New" panose="02070309020205020404" pitchFamily="49" charset="0"/>
                <a:cs typeface="Courier New" panose="02070309020205020404" pitchFamily="49" charset="0"/>
              </a:rPr>
              <a:t>entity</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smtClean="0">
                <a:solidFill>
                  <a:srgbClr val="000000"/>
                </a:solidFill>
                <a:latin typeface="Courier New" panose="02070309020205020404" pitchFamily="49" charset="0"/>
                <a:cs typeface="Courier New" panose="02070309020205020404" pitchFamily="49" charset="0"/>
              </a:rPr>
              <a:t>HttpPost</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6A3E3E"/>
                </a:solidFill>
                <a:latin typeface="Courier New" panose="02070309020205020404" pitchFamily="49" charset="0"/>
                <a:cs typeface="Courier New" panose="02070309020205020404" pitchFamily="49" charset="0"/>
              </a:rPr>
              <a:t>post</a:t>
            </a:r>
            <a:r>
              <a:rPr lang="en-US" sz="1000" dirty="0" smtClean="0">
                <a:solidFill>
                  <a:srgbClr val="000000"/>
                </a:solidFill>
                <a:latin typeface="Courier New" panose="02070309020205020404" pitchFamily="49" charset="0"/>
                <a:cs typeface="Courier New" panose="02070309020205020404" pitchFamily="49" charset="0"/>
              </a:rPr>
              <a:t> = </a:t>
            </a:r>
            <a:r>
              <a:rPr lang="en-US" sz="1000" b="1" dirty="0" smtClean="0">
                <a:solidFill>
                  <a:srgbClr val="7F0055"/>
                </a:solidFill>
                <a:latin typeface="Courier New" panose="02070309020205020404" pitchFamily="49" charset="0"/>
                <a:cs typeface="Courier New" panose="02070309020205020404" pitchFamily="49" charset="0"/>
              </a:rPr>
              <a:t>new</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err="1" smtClean="0">
                <a:solidFill>
                  <a:srgbClr val="000000"/>
                </a:solidFill>
                <a:latin typeface="Courier New" panose="02070309020205020404" pitchFamily="49" charset="0"/>
                <a:cs typeface="Courier New" panose="02070309020205020404" pitchFamily="49" charset="0"/>
              </a:rPr>
              <a:t>HttpPost</a:t>
            </a:r>
            <a:r>
              <a:rPr lang="en-US" sz="1000" b="1" dirty="0" smtClean="0">
                <a:solidFill>
                  <a:srgbClr val="000000"/>
                </a:solidFill>
                <a:latin typeface="Courier New" panose="02070309020205020404" pitchFamily="49" charset="0"/>
                <a:cs typeface="Courier New" panose="02070309020205020404" pitchFamily="49" charset="0"/>
              </a:rPr>
              <a:t>(</a:t>
            </a:r>
            <a:r>
              <a:rPr lang="en-US" sz="1000" b="1" dirty="0" err="1" smtClean="0">
                <a:solidFill>
                  <a:srgbClr val="6A3E3E"/>
                </a:solidFill>
                <a:latin typeface="Courier New" panose="02070309020205020404" pitchFamily="49" charset="0"/>
                <a:cs typeface="Courier New" panose="02070309020205020404" pitchFamily="49" charset="0"/>
              </a:rPr>
              <a:t>endpointURL</a:t>
            </a:r>
            <a:r>
              <a:rPr lang="en-US" sz="1000" b="1" dirty="0" smtClean="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post</a:t>
            </a:r>
            <a:r>
              <a:rPr lang="en-US" sz="1000" dirty="0" err="1">
                <a:solidFill>
                  <a:srgbClr val="000000"/>
                </a:solidFill>
                <a:latin typeface="Courier New" panose="02070309020205020404" pitchFamily="49" charset="0"/>
                <a:cs typeface="Courier New" panose="02070309020205020404" pitchFamily="49" charset="0"/>
              </a:rPr>
              <a:t>.addHeader</a:t>
            </a:r>
            <a:r>
              <a:rPr lang="en-US" sz="1000" dirty="0">
                <a:solidFill>
                  <a:srgbClr val="00000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HttpHeaders.</a:t>
            </a:r>
            <a:r>
              <a:rPr lang="en-US" sz="1000" b="1" i="1" dirty="0" err="1">
                <a:solidFill>
                  <a:srgbClr val="0000C0"/>
                </a:solidFill>
                <a:latin typeface="Courier New" panose="02070309020205020404" pitchFamily="49" charset="0"/>
                <a:cs typeface="Courier New" panose="02070309020205020404" pitchFamily="49" charset="0"/>
              </a:rPr>
              <a:t>ACCEPT</a:t>
            </a:r>
            <a:r>
              <a:rPr lang="en-US" sz="1000" b="1" i="1" dirty="0">
                <a:solidFill>
                  <a:srgbClr val="000000"/>
                </a:solidFill>
                <a:latin typeface="Courier New" panose="02070309020205020404" pitchFamily="49" charset="0"/>
                <a:cs typeface="Courier New" panose="02070309020205020404" pitchFamily="49" charset="0"/>
              </a:rPr>
              <a:t>, </a:t>
            </a:r>
            <a:r>
              <a:rPr lang="en-US" sz="1000" b="1" i="1" dirty="0" err="1">
                <a:solidFill>
                  <a:srgbClr val="000000"/>
                </a:solidFill>
                <a:latin typeface="Courier New" panose="02070309020205020404" pitchFamily="49" charset="0"/>
                <a:cs typeface="Courier New" panose="02070309020205020404" pitchFamily="49" charset="0"/>
              </a:rPr>
              <a:t>MediaType.</a:t>
            </a:r>
            <a:r>
              <a:rPr lang="en-US" sz="1000" b="1" i="1" dirty="0" err="1">
                <a:solidFill>
                  <a:srgbClr val="0000C0"/>
                </a:solidFill>
                <a:latin typeface="Courier New" panose="02070309020205020404" pitchFamily="49" charset="0"/>
                <a:cs typeface="Courier New" panose="02070309020205020404" pitchFamily="49" charset="0"/>
              </a:rPr>
              <a:t>APPLICATION_JSON</a:t>
            </a:r>
            <a:r>
              <a:rPr lang="en-US" sz="1000" b="1" i="1" dirty="0" err="1">
                <a:solidFill>
                  <a:srgbClr val="000000"/>
                </a:solidFill>
                <a:latin typeface="Courier New" panose="02070309020205020404" pitchFamily="49" charset="0"/>
                <a:cs typeface="Courier New" panose="02070309020205020404" pitchFamily="49" charset="0"/>
              </a:rPr>
              <a:t>.toString</a:t>
            </a:r>
            <a:r>
              <a:rPr lang="en-US" sz="1000" b="1" i="1"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post</a:t>
            </a:r>
            <a:r>
              <a:rPr lang="en-US" sz="1000" dirty="0" err="1">
                <a:solidFill>
                  <a:srgbClr val="000000"/>
                </a:solidFill>
                <a:latin typeface="Courier New" panose="02070309020205020404" pitchFamily="49" charset="0"/>
                <a:cs typeface="Courier New" panose="02070309020205020404" pitchFamily="49" charset="0"/>
              </a:rPr>
              <a:t>.addHeader</a:t>
            </a:r>
            <a:r>
              <a:rPr lang="en-US" sz="1000" dirty="0">
                <a:solidFill>
                  <a:srgbClr val="00000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HttpHeaders.</a:t>
            </a:r>
            <a:r>
              <a:rPr lang="en-US" sz="1000" b="1" i="1" dirty="0" err="1">
                <a:solidFill>
                  <a:srgbClr val="0000C0"/>
                </a:solidFill>
                <a:latin typeface="Courier New" panose="02070309020205020404" pitchFamily="49" charset="0"/>
                <a:cs typeface="Courier New" panose="02070309020205020404" pitchFamily="49" charset="0"/>
              </a:rPr>
              <a:t>CONTENT_TYPE</a:t>
            </a:r>
            <a:r>
              <a:rPr lang="en-US" sz="1000" b="1" i="1" dirty="0">
                <a:solidFill>
                  <a:srgbClr val="000000"/>
                </a:solidFill>
                <a:latin typeface="Courier New" panose="02070309020205020404" pitchFamily="49" charset="0"/>
                <a:cs typeface="Courier New" panose="02070309020205020404" pitchFamily="49" charset="0"/>
              </a:rPr>
              <a:t>, </a:t>
            </a:r>
            <a:r>
              <a:rPr lang="en-US" sz="1000" b="1" i="1" dirty="0" err="1" smtClean="0">
                <a:solidFill>
                  <a:srgbClr val="000000"/>
                </a:solidFill>
                <a:latin typeface="Courier New" panose="02070309020205020404" pitchFamily="49" charset="0"/>
                <a:cs typeface="Courier New" panose="02070309020205020404" pitchFamily="49" charset="0"/>
              </a:rPr>
              <a:t>MediaType.</a:t>
            </a:r>
            <a:r>
              <a:rPr lang="en-US" sz="1000" b="1" i="1" dirty="0" err="1" smtClean="0">
                <a:solidFill>
                  <a:srgbClr val="0000C0"/>
                </a:solidFill>
                <a:latin typeface="Courier New" panose="02070309020205020404" pitchFamily="49" charset="0"/>
                <a:cs typeface="Courier New" panose="02070309020205020404" pitchFamily="49" charset="0"/>
              </a:rPr>
              <a:t>APPLICATION_JSON</a:t>
            </a:r>
            <a:r>
              <a:rPr lang="en-US" sz="1000" dirty="0" err="1" smtClean="0">
                <a:solidFill>
                  <a:srgbClr val="000000"/>
                </a:solidFill>
                <a:latin typeface="Courier New" panose="02070309020205020404" pitchFamily="49" charset="0"/>
                <a:cs typeface="Courier New" panose="02070309020205020404" pitchFamily="49" charset="0"/>
              </a:rPr>
              <a:t>.toString</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HttpEntity</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entity</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StringEntity</a:t>
            </a:r>
            <a:r>
              <a:rPr lang="en-US" sz="1000" b="1" dirty="0">
                <a:solidFill>
                  <a:srgbClr val="000000"/>
                </a:solidFill>
                <a:latin typeface="Courier New" panose="02070309020205020404" pitchFamily="49" charset="0"/>
                <a:cs typeface="Courier New" panose="02070309020205020404" pitchFamily="49" charset="0"/>
              </a:rPr>
              <a:t>(</a:t>
            </a:r>
            <a:r>
              <a:rPr lang="en-US" sz="1000" b="1" dirty="0" err="1">
                <a:solidFill>
                  <a:srgbClr val="6A3E3E"/>
                </a:solidFill>
                <a:latin typeface="Courier New" panose="02070309020205020404" pitchFamily="49" charset="0"/>
                <a:cs typeface="Courier New" panose="02070309020205020404" pitchFamily="49" charset="0"/>
              </a:rPr>
              <a:t>json</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post</a:t>
            </a:r>
            <a:r>
              <a:rPr lang="en-US" sz="1000" dirty="0" err="1">
                <a:solidFill>
                  <a:srgbClr val="000000"/>
                </a:solidFill>
                <a:latin typeface="Courier New" panose="02070309020205020404" pitchFamily="49" charset="0"/>
                <a:cs typeface="Courier New" panose="02070309020205020404" pitchFamily="49" charset="0"/>
              </a:rPr>
              <a:t>.setEntity</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6A3E3E"/>
                </a:solidFill>
                <a:latin typeface="Courier New" panose="02070309020205020404" pitchFamily="49" charset="0"/>
                <a:cs typeface="Courier New" panose="02070309020205020404" pitchFamily="49" charset="0"/>
              </a:rPr>
              <a:t>entity</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sp>
        <p:nvSpPr>
          <p:cNvPr id="6" name="Oval 5"/>
          <p:cNvSpPr/>
          <p:nvPr/>
        </p:nvSpPr>
        <p:spPr>
          <a:xfrm>
            <a:off x="2179577" y="1189061"/>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p:cNvSpPr/>
          <p:nvPr/>
        </p:nvSpPr>
        <p:spPr>
          <a:xfrm>
            <a:off x="2179577" y="1325289"/>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p:cNvSpPr/>
          <p:nvPr/>
        </p:nvSpPr>
        <p:spPr>
          <a:xfrm>
            <a:off x="2179577" y="1463036"/>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p:cNvSpPr/>
          <p:nvPr/>
        </p:nvSpPr>
        <p:spPr>
          <a:xfrm>
            <a:off x="2225876" y="4587236"/>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p:cNvSpPr/>
          <p:nvPr/>
        </p:nvSpPr>
        <p:spPr>
          <a:xfrm>
            <a:off x="2225876" y="4723464"/>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p:cNvSpPr/>
          <p:nvPr/>
        </p:nvSpPr>
        <p:spPr>
          <a:xfrm>
            <a:off x="2225876" y="4861211"/>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150754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13924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10471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Rectangle 30"/>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88308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56</a:t>
            </a:fld>
            <a:r>
              <a:rPr lang="en-US" smtClean="0"/>
              <a:t> </a:t>
            </a:r>
            <a:endParaRPr lang="en-US" dirty="0"/>
          </a:p>
        </p:txBody>
      </p:sp>
      <p:sp>
        <p:nvSpPr>
          <p:cNvPr id="4" name="Title 3"/>
          <p:cNvSpPr>
            <a:spLocks noGrp="1"/>
          </p:cNvSpPr>
          <p:nvPr>
            <p:ph type="title"/>
          </p:nvPr>
        </p:nvSpPr>
        <p:spPr/>
        <p:txBody>
          <a:bodyPr/>
          <a:lstStyle/>
          <a:p>
            <a:r>
              <a:rPr lang="en-US" dirty="0" smtClean="0"/>
              <a:t>Execute the Request and Check the Status</a:t>
            </a:r>
            <a:endParaRPr lang="en-US" dirty="0"/>
          </a:p>
        </p:txBody>
      </p:sp>
      <p:sp>
        <p:nvSpPr>
          <p:cNvPr id="5" name="Rectangle 4"/>
          <p:cNvSpPr/>
          <p:nvPr/>
        </p:nvSpPr>
        <p:spPr>
          <a:xfrm>
            <a:off x="488897" y="1779291"/>
            <a:ext cx="9925103" cy="1785104"/>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Execute the request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HttpResponse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response</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httpClient</a:t>
            </a:r>
            <a:r>
              <a:rPr lang="en-US" sz="1000" dirty="0" err="1">
                <a:solidFill>
                  <a:srgbClr val="000000"/>
                </a:solidFill>
                <a:latin typeface="Courier New" panose="02070309020205020404" pitchFamily="49" charset="0"/>
                <a:cs typeface="Courier New" panose="02070309020205020404" pitchFamily="49" charset="0"/>
              </a:rPr>
              <a:t>.execute</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6A3E3E"/>
                </a:solidFill>
                <a:latin typeface="Courier New" panose="02070309020205020404" pitchFamily="49" charset="0"/>
                <a:cs typeface="Courier New" panose="02070309020205020404" pitchFamily="49" charset="0"/>
              </a:rPr>
              <a:t>post</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smtClean="0">
              <a:solidFill>
                <a:srgbClr val="000000"/>
              </a:solidFill>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Check the response code to make sure it worked correctly</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StatusLine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status</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response</a:t>
            </a:r>
            <a:r>
              <a:rPr lang="en-US" sz="1000" dirty="0" err="1">
                <a:solidFill>
                  <a:srgbClr val="000000"/>
                </a:solidFill>
                <a:latin typeface="Courier New" panose="02070309020205020404" pitchFamily="49" charset="0"/>
                <a:cs typeface="Courier New" panose="02070309020205020404" pitchFamily="49" charset="0"/>
              </a:rPr>
              <a:t>.getStatusLine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if</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6A3E3E"/>
                </a:solidFill>
                <a:latin typeface="Courier New" panose="02070309020205020404" pitchFamily="49" charset="0"/>
                <a:cs typeface="Courier New" panose="02070309020205020404" pitchFamily="49" charset="0"/>
              </a:rPr>
              <a:t>response</a:t>
            </a:r>
            <a:r>
              <a:rPr lang="en-US" sz="1000" b="1" dirty="0" err="1">
                <a:solidFill>
                  <a:srgbClr val="000000"/>
                </a:solidFill>
                <a:latin typeface="Courier New" panose="02070309020205020404" pitchFamily="49" charset="0"/>
                <a:cs typeface="Courier New" panose="02070309020205020404" pitchFamily="49" charset="0"/>
              </a:rPr>
              <a:t>.getStatusLine</a:t>
            </a:r>
            <a:r>
              <a:rPr lang="en-US" sz="1000" b="1" dirty="0">
                <a:solidFill>
                  <a:srgbClr val="000000"/>
                </a:solidFill>
                <a:latin typeface="Courier New" panose="02070309020205020404" pitchFamily="49" charset="0"/>
                <a:cs typeface="Courier New" panose="02070309020205020404" pitchFamily="49" charset="0"/>
              </a:rPr>
              <a:t>().</a:t>
            </a:r>
            <a:r>
              <a:rPr lang="en-US" sz="1000" b="1" dirty="0" err="1">
                <a:solidFill>
                  <a:srgbClr val="000000"/>
                </a:solidFill>
                <a:latin typeface="Courier New" panose="02070309020205020404" pitchFamily="49" charset="0"/>
                <a:cs typeface="Courier New" panose="02070309020205020404" pitchFamily="49" charset="0"/>
              </a:rPr>
              <a:t>getStatusCode</a:t>
            </a:r>
            <a:r>
              <a:rPr lang="en-US" sz="1000" b="1" dirty="0">
                <a:solidFill>
                  <a:srgbClr val="000000"/>
                </a:solidFill>
                <a:latin typeface="Courier New" panose="02070309020205020404" pitchFamily="49" charset="0"/>
                <a:cs typeface="Courier New" panose="02070309020205020404" pitchFamily="49" charset="0"/>
              </a:rPr>
              <a:t>() != 200) {</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System.</a:t>
            </a:r>
            <a:r>
              <a:rPr lang="en-US" sz="1000" b="1" i="1" dirty="0" err="1">
                <a:solidFill>
                  <a:srgbClr val="0000C0"/>
                </a:solidFill>
                <a:latin typeface="Courier New" panose="02070309020205020404" pitchFamily="49" charset="0"/>
                <a:cs typeface="Courier New" panose="02070309020205020404" pitchFamily="49" charset="0"/>
              </a:rPr>
              <a:t>out</a:t>
            </a:r>
            <a:r>
              <a:rPr lang="en-US" sz="1000" b="1" i="1" dirty="0" err="1">
                <a:solidFill>
                  <a:srgbClr val="000000"/>
                </a:solidFill>
                <a:latin typeface="Courier New" panose="02070309020205020404" pitchFamily="49" charset="0"/>
                <a:cs typeface="Courier New" panose="02070309020205020404" pitchFamily="49" charset="0"/>
              </a:rPr>
              <a:t>.println</a:t>
            </a:r>
            <a:r>
              <a:rPr lang="en-US" sz="1000" b="1" i="1" dirty="0">
                <a:solidFill>
                  <a:srgbClr val="000000"/>
                </a:solidFill>
                <a:latin typeface="Courier New" panose="02070309020205020404" pitchFamily="49" charset="0"/>
                <a:cs typeface="Courier New" panose="02070309020205020404" pitchFamily="49" charset="0"/>
              </a:rPr>
              <a:t>(</a:t>
            </a:r>
            <a:r>
              <a:rPr lang="en-US" sz="1000" b="1" i="1" dirty="0">
                <a:solidFill>
                  <a:srgbClr val="2A00FF"/>
                </a:solidFill>
                <a:latin typeface="Courier New" panose="02070309020205020404" pitchFamily="49" charset="0"/>
                <a:cs typeface="Courier New" panose="02070309020205020404" pitchFamily="49" charset="0"/>
              </a:rPr>
              <a:t>"Failed : HTTP error code : "</a:t>
            </a:r>
            <a:r>
              <a:rPr lang="en-US" sz="1000" b="1" i="1" dirty="0">
                <a:solidFill>
                  <a:srgbClr val="000000"/>
                </a:solidFill>
                <a:latin typeface="Courier New" panose="02070309020205020404" pitchFamily="49" charset="0"/>
                <a:cs typeface="Courier New" panose="02070309020205020404" pitchFamily="49" charset="0"/>
              </a:rPr>
              <a:t> + </a:t>
            </a:r>
            <a:r>
              <a:rPr lang="en-US" sz="1000" b="1" i="1" dirty="0">
                <a:solidFill>
                  <a:srgbClr val="6A3E3E"/>
                </a:solidFill>
                <a:latin typeface="Courier New" panose="02070309020205020404" pitchFamily="49" charset="0"/>
                <a:cs typeface="Courier New" panose="02070309020205020404" pitchFamily="49" charset="0"/>
              </a:rPr>
              <a:t>status</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getStatusCode</a:t>
            </a:r>
            <a:r>
              <a:rPr lang="en-US" sz="1000" dirty="0">
                <a:solidFill>
                  <a:srgbClr val="000000"/>
                </a:solidFill>
                <a:latin typeface="Courier New" panose="02070309020205020404" pitchFamily="49" charset="0"/>
                <a:cs typeface="Courier New" panose="02070309020205020404" pitchFamily="49" charset="0"/>
              </a:rPr>
              <a:t>() + </a:t>
            </a:r>
            <a:r>
              <a:rPr lang="en-US" sz="1000" dirty="0">
                <a:solidFill>
                  <a:srgbClr val="2A00FF"/>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status</a:t>
            </a:r>
            <a:r>
              <a:rPr lang="en-US" sz="1000" dirty="0" err="1">
                <a:solidFill>
                  <a:srgbClr val="000000"/>
                </a:solidFill>
                <a:latin typeface="Courier New" panose="02070309020205020404" pitchFamily="49" charset="0"/>
                <a:cs typeface="Courier New" panose="02070309020205020404" pitchFamily="49" charset="0"/>
              </a:rPr>
              <a:t>.getReasonPhrase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else</a:t>
            </a:r>
            <a:r>
              <a:rPr lang="en-US" sz="1000" b="1" dirty="0">
                <a:solidFill>
                  <a:srgbClr val="000000"/>
                </a:solidFill>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sp>
        <p:nvSpPr>
          <p:cNvPr id="6" name="Oval 5"/>
          <p:cNvSpPr/>
          <p:nvPr/>
        </p:nvSpPr>
        <p:spPr>
          <a:xfrm>
            <a:off x="2179577" y="1214461"/>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p:cNvSpPr/>
          <p:nvPr/>
        </p:nvSpPr>
        <p:spPr>
          <a:xfrm>
            <a:off x="2179577" y="1350689"/>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p:cNvSpPr/>
          <p:nvPr/>
        </p:nvSpPr>
        <p:spPr>
          <a:xfrm>
            <a:off x="2179577" y="1488436"/>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9" name="Oval 8"/>
          <p:cNvSpPr/>
          <p:nvPr/>
        </p:nvSpPr>
        <p:spPr>
          <a:xfrm>
            <a:off x="2179577" y="3426976"/>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p:cNvSpPr/>
          <p:nvPr/>
        </p:nvSpPr>
        <p:spPr>
          <a:xfrm>
            <a:off x="2179577" y="3563204"/>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p:cNvSpPr/>
          <p:nvPr/>
        </p:nvSpPr>
        <p:spPr>
          <a:xfrm>
            <a:off x="2179577" y="3700951"/>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622635"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15075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13924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10471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Rectangle 30"/>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035246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57</a:t>
            </a:fld>
            <a:r>
              <a:rPr lang="en-US" smtClean="0"/>
              <a:t> </a:t>
            </a:r>
            <a:endParaRPr lang="en-US" dirty="0"/>
          </a:p>
        </p:txBody>
      </p:sp>
      <p:sp>
        <p:nvSpPr>
          <p:cNvPr id="4" name="Title 3"/>
          <p:cNvSpPr>
            <a:spLocks noGrp="1"/>
          </p:cNvSpPr>
          <p:nvPr>
            <p:ph type="title"/>
          </p:nvPr>
        </p:nvSpPr>
        <p:spPr/>
        <p:txBody>
          <a:bodyPr/>
          <a:lstStyle/>
          <a:p>
            <a:r>
              <a:rPr lang="en-US" dirty="0" smtClean="0"/>
              <a:t>Process the Response Payload</a:t>
            </a:r>
            <a:endParaRPr lang="en-US" dirty="0"/>
          </a:p>
        </p:txBody>
      </p:sp>
      <p:sp>
        <p:nvSpPr>
          <p:cNvPr id="5" name="Rectangle 4"/>
          <p:cNvSpPr/>
          <p:nvPr/>
        </p:nvSpPr>
        <p:spPr>
          <a:xfrm>
            <a:off x="488897" y="1585273"/>
            <a:ext cx="11571922" cy="4401205"/>
          </a:xfrm>
          <a:prstGeom prst="rect">
            <a:avLst/>
          </a:prstGeom>
        </p:spPr>
        <p:txBody>
          <a:bodyPr wrap="square">
            <a:spAutoFit/>
          </a:bodyPr>
          <a:lstStyle/>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Read the returned entity into a string buffer</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entity</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response</a:t>
            </a:r>
            <a:r>
              <a:rPr lang="en-US" sz="1000" dirty="0" err="1">
                <a:solidFill>
                  <a:srgbClr val="000000"/>
                </a:solidFill>
                <a:latin typeface="Courier New" panose="02070309020205020404" pitchFamily="49" charset="0"/>
                <a:cs typeface="Courier New" panose="02070309020205020404" pitchFamily="49" charset="0"/>
              </a:rPr>
              <a:t>.getEntity</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BufferedReader</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br</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BufferedReader</a:t>
            </a:r>
            <a:r>
              <a:rPr lang="en-US" sz="1000" b="1" dirty="0">
                <a:solidFill>
                  <a:srgbClr val="000000"/>
                </a:solidFill>
                <a:latin typeface="Courier New" panose="02070309020205020404" pitchFamily="49" charset="0"/>
                <a:cs typeface="Courier New" panose="02070309020205020404" pitchFamily="49" charset="0"/>
              </a:rPr>
              <a:t>(</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InputStreamReader</a:t>
            </a:r>
            <a:r>
              <a:rPr lang="en-US" sz="1000" b="1" dirty="0">
                <a:solidFill>
                  <a:srgbClr val="000000"/>
                </a:solidFill>
                <a:latin typeface="Courier New" panose="02070309020205020404" pitchFamily="49" charset="0"/>
                <a:cs typeface="Courier New" panose="02070309020205020404" pitchFamily="49" charset="0"/>
              </a:rPr>
              <a:t>((</a:t>
            </a:r>
            <a:r>
              <a:rPr lang="en-US" sz="1000" b="1" dirty="0" err="1" smtClean="0">
                <a:solidFill>
                  <a:srgbClr val="6A3E3E"/>
                </a:solidFill>
                <a:latin typeface="Courier New" panose="02070309020205020404" pitchFamily="49" charset="0"/>
                <a:cs typeface="Courier New" panose="02070309020205020404" pitchFamily="49" charset="0"/>
              </a:rPr>
              <a:t>entity</a:t>
            </a:r>
            <a:r>
              <a:rPr lang="en-US" sz="1000" dirty="0" err="1" smtClean="0">
                <a:solidFill>
                  <a:srgbClr val="000000"/>
                </a:solidFill>
                <a:latin typeface="Courier New" panose="02070309020205020404" pitchFamily="49" charset="0"/>
                <a:cs typeface="Courier New" panose="02070309020205020404" pitchFamily="49" charset="0"/>
              </a:rPr>
              <a:t>.getContent</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String </a:t>
            </a:r>
            <a:r>
              <a:rPr lang="en-US" sz="1000" dirty="0">
                <a:solidFill>
                  <a:srgbClr val="6A3E3E"/>
                </a:solidFill>
                <a:latin typeface="Courier New" panose="02070309020205020404" pitchFamily="49" charset="0"/>
                <a:cs typeface="Courier New" panose="02070309020205020404" pitchFamily="49" charset="0"/>
              </a:rPr>
              <a:t>line</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br</a:t>
            </a:r>
            <a:r>
              <a:rPr lang="en-US" sz="1000" dirty="0" err="1">
                <a:solidFill>
                  <a:srgbClr val="000000"/>
                </a:solidFill>
                <a:latin typeface="Courier New" panose="02070309020205020404" pitchFamily="49" charset="0"/>
                <a:cs typeface="Courier New" panose="02070309020205020404" pitchFamily="49" charset="0"/>
              </a:rPr>
              <a:t>.readLine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StringBuffer</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buffer</a:t>
            </a:r>
            <a:r>
              <a:rPr lang="en-US" sz="1000"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new</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StringBuffer</a:t>
            </a:r>
            <a:r>
              <a:rPr lang="en-US" sz="1000" b="1"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while</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a:solidFill>
                  <a:srgbClr val="6A3E3E"/>
                </a:solidFill>
                <a:latin typeface="Courier New" panose="02070309020205020404" pitchFamily="49" charset="0"/>
                <a:cs typeface="Courier New" panose="02070309020205020404" pitchFamily="49" charset="0"/>
              </a:rPr>
              <a:t>line</a:t>
            </a:r>
            <a:r>
              <a:rPr lang="en-US" sz="1000" b="1" dirty="0">
                <a:solidFill>
                  <a:srgbClr val="000000"/>
                </a:solidFill>
                <a:latin typeface="Courier New" panose="02070309020205020404" pitchFamily="49" charset="0"/>
                <a:cs typeface="Courier New" panose="02070309020205020404" pitchFamily="49" charset="0"/>
              </a:rPr>
              <a:t> != </a:t>
            </a:r>
            <a:r>
              <a:rPr lang="en-US" sz="1000" b="1" dirty="0">
                <a:solidFill>
                  <a:srgbClr val="7F0055"/>
                </a:solidFill>
                <a:latin typeface="Courier New" panose="02070309020205020404" pitchFamily="49" charset="0"/>
                <a:cs typeface="Courier New" panose="02070309020205020404" pitchFamily="49" charset="0"/>
              </a:rPr>
              <a:t>null</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buffer</a:t>
            </a:r>
            <a:r>
              <a:rPr lang="en-US" sz="1000" dirty="0" err="1">
                <a:solidFill>
                  <a:srgbClr val="000000"/>
                </a:solidFill>
                <a:latin typeface="Courier New" panose="02070309020205020404" pitchFamily="49" charset="0"/>
                <a:cs typeface="Courier New" panose="02070309020205020404" pitchFamily="49" charset="0"/>
              </a:rPr>
              <a:t>.append</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6A3E3E"/>
                </a:solidFill>
                <a:latin typeface="Courier New" panose="02070309020205020404" pitchFamily="49" charset="0"/>
                <a:cs typeface="Courier New" panose="02070309020205020404" pitchFamily="49" charset="0"/>
              </a:rPr>
              <a:t>line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buffer</a:t>
            </a:r>
            <a:r>
              <a:rPr lang="en-US" sz="1000" dirty="0" err="1">
                <a:solidFill>
                  <a:srgbClr val="000000"/>
                </a:solidFill>
                <a:latin typeface="Courier New" panose="02070309020205020404" pitchFamily="49" charset="0"/>
                <a:cs typeface="Courier New" panose="02070309020205020404" pitchFamily="49" charset="0"/>
              </a:rPr>
              <a:t>.append</a:t>
            </a:r>
            <a:r>
              <a:rPr lang="en-US" sz="1000" dirty="0">
                <a:solidFill>
                  <a:srgbClr val="000000"/>
                </a:solidFill>
                <a:latin typeface="Courier New" panose="02070309020205020404" pitchFamily="49" charset="0"/>
                <a:cs typeface="Courier New" panose="02070309020205020404" pitchFamily="49" charset="0"/>
              </a:rPr>
              <a:t>(</a:t>
            </a:r>
            <a:r>
              <a:rPr lang="en-US" sz="1000" dirty="0">
                <a:solidFill>
                  <a:srgbClr val="2A00FF"/>
                </a:solidFill>
                <a:latin typeface="Courier New" panose="02070309020205020404" pitchFamily="49" charset="0"/>
                <a:cs typeface="Courier New" panose="02070309020205020404" pitchFamily="49" charset="0"/>
              </a:rPr>
              <a:t>'\n'</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6A3E3E"/>
                </a:solidFill>
                <a:latin typeface="Courier New" panose="02070309020205020404" pitchFamily="49" charset="0"/>
                <a:cs typeface="Courier New" panose="02070309020205020404" pitchFamily="49" charset="0"/>
              </a:rPr>
              <a:t>line</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6A3E3E"/>
                </a:solidFill>
                <a:latin typeface="Courier New" panose="02070309020205020404" pitchFamily="49" charset="0"/>
                <a:cs typeface="Courier New" panose="02070309020205020404" pitchFamily="49" charset="0"/>
              </a:rPr>
              <a:t>br</a:t>
            </a:r>
            <a:r>
              <a:rPr lang="en-US" sz="1000" dirty="0" err="1">
                <a:solidFill>
                  <a:srgbClr val="000000"/>
                </a:solidFill>
                <a:latin typeface="Courier New" panose="02070309020205020404" pitchFamily="49" charset="0"/>
                <a:cs typeface="Courier New" panose="02070309020205020404" pitchFamily="49" charset="0"/>
              </a:rPr>
              <a:t>.readLine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err="1">
                <a:solidFill>
                  <a:srgbClr val="6A3E3E"/>
                </a:solidFill>
                <a:latin typeface="Courier New" panose="02070309020205020404" pitchFamily="49" charset="0"/>
                <a:cs typeface="Courier New" panose="02070309020205020404" pitchFamily="49" charset="0"/>
              </a:rPr>
              <a:t>br</a:t>
            </a:r>
            <a:r>
              <a:rPr lang="en-US" sz="1000" dirty="0" err="1">
                <a:solidFill>
                  <a:srgbClr val="000000"/>
                </a:solidFill>
                <a:latin typeface="Courier New" panose="02070309020205020404" pitchFamily="49" charset="0"/>
                <a:cs typeface="Courier New" panose="02070309020205020404" pitchFamily="49" charset="0"/>
              </a:rPr>
              <a:t>.close</a:t>
            </a:r>
            <a:r>
              <a:rPr lang="en-US" sz="1000"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u="sng" dirty="0" err="1">
                <a:solidFill>
                  <a:srgbClr val="3F7F5F"/>
                </a:solidFill>
                <a:latin typeface="Courier New" panose="02070309020205020404" pitchFamily="49" charset="0"/>
                <a:cs typeface="Courier New" panose="02070309020205020404" pitchFamily="49" charset="0"/>
              </a:rPr>
              <a:t>Unmarshal</a:t>
            </a:r>
            <a:r>
              <a:rPr lang="en-US" sz="1000" u="sng" dirty="0">
                <a:solidFill>
                  <a:srgbClr val="3F7F5F"/>
                </a:solidFill>
                <a:latin typeface="Courier New" panose="02070309020205020404" pitchFamily="49" charset="0"/>
                <a:cs typeface="Courier New" panose="02070309020205020404" pitchFamily="49" charset="0"/>
              </a:rPr>
              <a:t> the returned </a:t>
            </a:r>
            <a:r>
              <a:rPr lang="en-US" sz="1000" u="sng" dirty="0" err="1">
                <a:solidFill>
                  <a:srgbClr val="3F7F5F"/>
                </a:solidFill>
                <a:latin typeface="Courier New" panose="02070309020205020404" pitchFamily="49" charset="0"/>
                <a:cs typeface="Courier New" panose="02070309020205020404" pitchFamily="49" charset="0"/>
              </a:rPr>
              <a:t>json</a:t>
            </a:r>
            <a:r>
              <a:rPr lang="en-US" sz="1000" u="sng" dirty="0">
                <a:solidFill>
                  <a:srgbClr val="3F7F5F"/>
                </a:solidFill>
                <a:latin typeface="Courier New" panose="02070309020205020404" pitchFamily="49" charset="0"/>
                <a:cs typeface="Courier New" panose="02070309020205020404" pitchFamily="49" charset="0"/>
              </a:rPr>
              <a:t> string into the Transaction object that</a:t>
            </a:r>
          </a:p>
          <a:p>
            <a:r>
              <a:rPr lang="en-US" sz="1000" dirty="0" smtClean="0">
                <a:solidFill>
                  <a:srgbClr val="3F7F5F"/>
                </a:solidFill>
                <a:latin typeface="Courier New" panose="02070309020205020404" pitchFamily="49" charset="0"/>
                <a:cs typeface="Courier New" panose="02070309020205020404" pitchFamily="49" charset="0"/>
              </a:rPr>
              <a:t>                        // </a:t>
            </a:r>
            <a:r>
              <a:rPr lang="en-US" sz="1000" dirty="0">
                <a:solidFill>
                  <a:srgbClr val="3F7F5F"/>
                </a:solidFill>
                <a:latin typeface="Courier New" panose="02070309020205020404" pitchFamily="49" charset="0"/>
                <a:cs typeface="Courier New" panose="02070309020205020404" pitchFamily="49" charset="0"/>
              </a:rPr>
              <a:t>reports the result of the currency conversion</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Transaction </a:t>
            </a:r>
            <a:r>
              <a:rPr lang="en-US" sz="1000" u="sng" dirty="0" err="1">
                <a:solidFill>
                  <a:srgbClr val="6A3E3E"/>
                </a:solidFill>
                <a:latin typeface="Courier New" panose="02070309020205020404" pitchFamily="49" charset="0"/>
                <a:cs typeface="Courier New" panose="02070309020205020404" pitchFamily="49" charset="0"/>
              </a:rPr>
              <a:t>tran</a:t>
            </a:r>
            <a:r>
              <a:rPr lang="en-US" sz="1000" u="sng" dirty="0">
                <a:solidFill>
                  <a:srgbClr val="000000"/>
                </a:solidFill>
                <a:latin typeface="Courier New" panose="02070309020205020404" pitchFamily="49" charset="0"/>
                <a:cs typeface="Courier New" panose="02070309020205020404" pitchFamily="49" charset="0"/>
              </a:rPr>
              <a:t> = </a:t>
            </a:r>
            <a:r>
              <a:rPr lang="en-US" sz="1000" u="sng" dirty="0" err="1">
                <a:solidFill>
                  <a:srgbClr val="6A3E3E"/>
                </a:solidFill>
                <a:latin typeface="Courier New" panose="02070309020205020404" pitchFamily="49" charset="0"/>
                <a:cs typeface="Courier New" panose="02070309020205020404" pitchFamily="49" charset="0"/>
              </a:rPr>
              <a:t>om</a:t>
            </a:r>
            <a:r>
              <a:rPr lang="en-US" sz="1000" u="sng" dirty="0" err="1">
                <a:solidFill>
                  <a:srgbClr val="000000"/>
                </a:solidFill>
                <a:latin typeface="Courier New" panose="02070309020205020404" pitchFamily="49" charset="0"/>
                <a:cs typeface="Courier New" panose="02070309020205020404" pitchFamily="49" charset="0"/>
              </a:rPr>
              <a:t>.readValue</a:t>
            </a:r>
            <a:r>
              <a:rPr lang="en-US" sz="1000" u="sng" dirty="0">
                <a:solidFill>
                  <a:srgbClr val="000000"/>
                </a:solidFill>
                <a:latin typeface="Courier New" panose="02070309020205020404" pitchFamily="49" charset="0"/>
                <a:cs typeface="Courier New" panose="02070309020205020404" pitchFamily="49" charset="0"/>
              </a:rPr>
              <a:t>(</a:t>
            </a:r>
            <a:r>
              <a:rPr lang="en-US" sz="1000" u="sng" dirty="0" err="1">
                <a:solidFill>
                  <a:srgbClr val="6A3E3E"/>
                </a:solidFill>
                <a:latin typeface="Courier New" panose="02070309020205020404" pitchFamily="49" charset="0"/>
                <a:cs typeface="Courier New" panose="02070309020205020404" pitchFamily="49" charset="0"/>
              </a:rPr>
              <a:t>buffer</a:t>
            </a:r>
            <a:r>
              <a:rPr lang="en-US" sz="1000" u="sng" dirty="0" err="1">
                <a:solidFill>
                  <a:srgbClr val="000000"/>
                </a:solidFill>
                <a:latin typeface="Courier New" panose="02070309020205020404" pitchFamily="49" charset="0"/>
                <a:cs typeface="Courier New" panose="02070309020205020404" pitchFamily="49" charset="0"/>
              </a:rPr>
              <a:t>.toString</a:t>
            </a:r>
            <a:r>
              <a:rPr lang="en-US" sz="1000" u="sng" dirty="0">
                <a:solidFill>
                  <a:srgbClr val="000000"/>
                </a:solidFill>
                <a:latin typeface="Courier New" panose="02070309020205020404" pitchFamily="49" charset="0"/>
                <a:cs typeface="Courier New" panose="02070309020205020404" pitchFamily="49" charset="0"/>
              </a:rPr>
              <a:t>(), </a:t>
            </a:r>
            <a:r>
              <a:rPr lang="en-US" sz="1000" u="sng" dirty="0" err="1">
                <a:solidFill>
                  <a:srgbClr val="000000"/>
                </a:solidFill>
                <a:latin typeface="Courier New" panose="02070309020205020404" pitchFamily="49" charset="0"/>
                <a:cs typeface="Courier New" panose="02070309020205020404" pitchFamily="49" charset="0"/>
              </a:rPr>
              <a:t>Transaction.</a:t>
            </a:r>
            <a:r>
              <a:rPr lang="en-US" sz="1000" b="1" u="sng" dirty="0" err="1">
                <a:solidFill>
                  <a:srgbClr val="7F0055"/>
                </a:solidFill>
                <a:latin typeface="Courier New" panose="02070309020205020404" pitchFamily="49" charset="0"/>
                <a:cs typeface="Courier New" panose="02070309020205020404" pitchFamily="49" charset="0"/>
              </a:rPr>
              <a:t>class</a:t>
            </a:r>
            <a:r>
              <a:rPr lang="en-US" sz="1000" b="1" u="sng" dirty="0">
                <a:solidFill>
                  <a:srgbClr val="000000"/>
                </a:solidFill>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smtClean="0">
                <a:solidFill>
                  <a:srgbClr val="3F7F5F"/>
                </a:solidFill>
                <a:latin typeface="Courier New" panose="02070309020205020404" pitchFamily="49" charset="0"/>
                <a:cs typeface="Courier New" panose="02070309020205020404" pitchFamily="49" charset="0"/>
              </a:rPr>
              <a:t>// </a:t>
            </a:r>
            <a:r>
              <a:rPr lang="en-US" sz="1000" dirty="0">
                <a:solidFill>
                  <a:srgbClr val="3F7F5F"/>
                </a:solidFill>
                <a:latin typeface="Courier New" panose="02070309020205020404" pitchFamily="49" charset="0"/>
                <a:cs typeface="Courier New" panose="02070309020205020404" pitchFamily="49" charset="0"/>
              </a:rPr>
              <a:t>Process the transaction as desired...</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catch</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err="1">
                <a:solidFill>
                  <a:srgbClr val="000000"/>
                </a:solidFill>
                <a:latin typeface="Courier New" panose="02070309020205020404" pitchFamily="49" charset="0"/>
                <a:cs typeface="Courier New" panose="02070309020205020404" pitchFamily="49" charset="0"/>
              </a:rPr>
              <a:t>MalformedURLException</a:t>
            </a:r>
            <a:r>
              <a:rPr lang="en-US" sz="1000" b="1" dirty="0">
                <a:solidFill>
                  <a:srgbClr val="000000"/>
                </a:solidFill>
                <a:latin typeface="Courier New" panose="02070309020205020404" pitchFamily="49" charset="0"/>
                <a:cs typeface="Courier New" panose="02070309020205020404" pitchFamily="49" charset="0"/>
              </a:rPr>
              <a:t> </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err="1" smtClean="0">
                <a:solidFill>
                  <a:srgbClr val="000000"/>
                </a:solidFill>
                <a:latin typeface="Courier New" panose="02070309020205020404" pitchFamily="49" charset="0"/>
                <a:cs typeface="Courier New" panose="02070309020205020404" pitchFamily="49" charset="0"/>
              </a:rPr>
              <a:t>ProtocolException</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smtClean="0">
                <a:solidFill>
                  <a:srgbClr val="6A3E3E"/>
                </a:solidFill>
                <a:latin typeface="Courier New" panose="02070309020205020404" pitchFamily="49" charset="0"/>
                <a:cs typeface="Courier New" panose="02070309020205020404" pitchFamily="49" charset="0"/>
              </a:rPr>
              <a:t>| </a:t>
            </a:r>
            <a:r>
              <a:rPr lang="en-US" sz="1000" b="1" dirty="0" err="1" smtClean="0">
                <a:solidFill>
                  <a:srgbClr val="000000"/>
                </a:solidFill>
                <a:latin typeface="Courier New" panose="02070309020205020404" pitchFamily="49" charset="0"/>
                <a:cs typeface="Courier New" panose="02070309020205020404" pitchFamily="49" charset="0"/>
              </a:rPr>
              <a:t>JsonProcessingException</a:t>
            </a:r>
            <a:r>
              <a:rPr lang="en-US" sz="1000" b="1" dirty="0" smtClean="0">
                <a:solidFill>
                  <a:srgbClr val="000000"/>
                </a:solidFill>
                <a:latin typeface="Courier New" panose="02070309020205020404" pitchFamily="49" charset="0"/>
                <a:cs typeface="Courier New" panose="02070309020205020404" pitchFamily="49" charset="0"/>
              </a:rPr>
              <a:t> | </a:t>
            </a:r>
            <a:r>
              <a:rPr lang="en-US" sz="1000" b="1" dirty="0" err="1" smtClean="0">
                <a:solidFill>
                  <a:srgbClr val="000000"/>
                </a:solidFill>
                <a:latin typeface="Courier New" panose="02070309020205020404" pitchFamily="49" charset="0"/>
                <a:cs typeface="Courier New" panose="02070309020205020404" pitchFamily="49" charset="0"/>
              </a:rPr>
              <a:t>IOException</a:t>
            </a:r>
            <a:r>
              <a:rPr lang="en-US" sz="1000" b="1" dirty="0" smtClean="0">
                <a:solidFill>
                  <a:srgbClr val="000000"/>
                </a:solidFill>
                <a:latin typeface="Courier New" panose="02070309020205020404" pitchFamily="49" charset="0"/>
                <a:cs typeface="Courier New" panose="02070309020205020404" pitchFamily="49" charset="0"/>
              </a:rPr>
              <a:t> </a:t>
            </a:r>
            <a:r>
              <a:rPr lang="en-US" sz="1000" b="1" dirty="0">
                <a:solidFill>
                  <a:srgbClr val="6A3E3E"/>
                </a:solidFill>
                <a:latin typeface="Courier New" panose="02070309020205020404" pitchFamily="49" charset="0"/>
                <a:cs typeface="Courier New" panose="02070309020205020404" pitchFamily="49" charset="0"/>
              </a:rPr>
              <a:t>e</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e</a:t>
            </a:r>
            <a:r>
              <a:rPr lang="en-US" sz="1000" dirty="0" err="1" smtClean="0">
                <a:solidFill>
                  <a:srgbClr val="000000"/>
                </a:solidFill>
                <a:latin typeface="Courier New" panose="02070309020205020404" pitchFamily="49" charset="0"/>
                <a:cs typeface="Courier New" panose="02070309020205020404" pitchFamily="49" charset="0"/>
              </a:rPr>
              <a:t>.printStackTrace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a:t>
            </a:r>
          </a:p>
          <a:p>
            <a:r>
              <a:rPr lang="en-US" sz="1000" dirty="0" smtClean="0">
                <a:solidFill>
                  <a:srgbClr val="00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a:t>
            </a:r>
            <a:r>
              <a:rPr lang="en-US" sz="1000" b="1" dirty="0">
                <a:solidFill>
                  <a:srgbClr val="7F0055"/>
                </a:solidFill>
                <a:latin typeface="Courier New" panose="02070309020205020404" pitchFamily="49" charset="0"/>
                <a:cs typeface="Courier New" panose="02070309020205020404" pitchFamily="49" charset="0"/>
              </a:rPr>
              <a:t>catch</a:t>
            </a:r>
            <a:r>
              <a:rPr lang="en-US" sz="1000" b="1" dirty="0">
                <a:solidFill>
                  <a:srgbClr val="000000"/>
                </a:solidFill>
                <a:latin typeface="Courier New" panose="02070309020205020404" pitchFamily="49" charset="0"/>
                <a:cs typeface="Courier New" panose="02070309020205020404" pitchFamily="49" charset="0"/>
              </a:rPr>
              <a:t> (DME2Exception </a:t>
            </a:r>
            <a:r>
              <a:rPr lang="en-US" sz="1000" b="1" dirty="0">
                <a:solidFill>
                  <a:srgbClr val="6A3E3E"/>
                </a:solidFill>
                <a:latin typeface="Courier New" panose="02070309020205020404" pitchFamily="49" charset="0"/>
                <a:cs typeface="Courier New" panose="02070309020205020404" pitchFamily="49" charset="0"/>
              </a:rPr>
              <a:t>e</a:t>
            </a:r>
            <a:r>
              <a:rPr lang="en-US" sz="1000" b="1" dirty="0">
                <a:solidFill>
                  <a:srgbClr val="000000"/>
                </a:solidFill>
                <a:latin typeface="Courier New" panose="02070309020205020404" pitchFamily="49" charset="0"/>
                <a:cs typeface="Courier New" panose="02070309020205020404" pitchFamily="49" charset="0"/>
              </a:rPr>
              <a:t>) {</a:t>
            </a:r>
          </a:p>
          <a:p>
            <a:r>
              <a:rPr lang="en-US" sz="1000" dirty="0" smtClean="0">
                <a:solidFill>
                  <a:srgbClr val="6A3E3E"/>
                </a:solidFill>
                <a:latin typeface="Courier New" panose="02070309020205020404" pitchFamily="49" charset="0"/>
                <a:cs typeface="Courier New" panose="02070309020205020404" pitchFamily="49" charset="0"/>
              </a:rPr>
              <a:t>        </a:t>
            </a:r>
            <a:r>
              <a:rPr lang="en-US" sz="1000" dirty="0" err="1" smtClean="0">
                <a:solidFill>
                  <a:srgbClr val="6A3E3E"/>
                </a:solidFill>
                <a:latin typeface="Courier New" panose="02070309020205020404" pitchFamily="49" charset="0"/>
                <a:cs typeface="Courier New" panose="02070309020205020404" pitchFamily="49" charset="0"/>
              </a:rPr>
              <a:t>e</a:t>
            </a:r>
            <a:r>
              <a:rPr lang="en-US" sz="1000" dirty="0" err="1" smtClean="0">
                <a:solidFill>
                  <a:srgbClr val="000000"/>
                </a:solidFill>
                <a:latin typeface="Courier New" panose="02070309020205020404" pitchFamily="49" charset="0"/>
                <a:cs typeface="Courier New" panose="02070309020205020404" pitchFamily="49" charset="0"/>
              </a:rPr>
              <a:t>.printStackTrace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smtClean="0">
                <a:solidFill>
                  <a:srgbClr val="00000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r>
              <a:rPr lang="en-US" sz="1000" dirty="0" smtClean="0">
                <a:solidFill>
                  <a:srgbClr val="000000"/>
                </a:solidFill>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6" name="Oval 5"/>
          <p:cNvSpPr/>
          <p:nvPr/>
        </p:nvSpPr>
        <p:spPr>
          <a:xfrm>
            <a:off x="2179577" y="1150961"/>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7" name="Oval 6"/>
          <p:cNvSpPr/>
          <p:nvPr/>
        </p:nvSpPr>
        <p:spPr>
          <a:xfrm>
            <a:off x="2179577" y="1287189"/>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Oval 7"/>
          <p:cNvSpPr/>
          <p:nvPr/>
        </p:nvSpPr>
        <p:spPr>
          <a:xfrm>
            <a:off x="2179577" y="1424936"/>
            <a:ext cx="92598" cy="92598"/>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Oval 9" title="Section circle"/>
          <p:cNvSpPr/>
          <p:nvPr/>
        </p:nvSpPr>
        <p:spPr>
          <a:xfrm>
            <a:off x="1162263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1" name="Oval 10" title="Section circle"/>
          <p:cNvSpPr/>
          <p:nvPr/>
        </p:nvSpPr>
        <p:spPr>
          <a:xfrm>
            <a:off x="1150754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2" name="Oval 11" title="Section circle"/>
          <p:cNvSpPr/>
          <p:nvPr/>
        </p:nvSpPr>
        <p:spPr>
          <a:xfrm>
            <a:off x="1139244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127735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116226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104716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Oval 15" title="Section circle"/>
          <p:cNvSpPr/>
          <p:nvPr/>
        </p:nvSpPr>
        <p:spPr>
          <a:xfrm>
            <a:off x="1093207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81697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70188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586791"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47169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35660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1024150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0126416"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0011322"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9896228"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9781134"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Oval 26" title="Section circle"/>
          <p:cNvSpPr/>
          <p:nvPr/>
        </p:nvSpPr>
        <p:spPr>
          <a:xfrm>
            <a:off x="9666040"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Rectangle 27"/>
          <p:cNvSpPr/>
          <p:nvPr/>
        </p:nvSpPr>
        <p:spPr>
          <a:xfrm>
            <a:off x="9135622" y="6134002"/>
            <a:ext cx="2265557" cy="338554"/>
          </a:xfrm>
          <a:prstGeom prst="rect">
            <a:avLst/>
          </a:prstGeom>
          <a:noFill/>
        </p:spPr>
        <p:txBody>
          <a:bodyPr wrap="non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MicroService</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590208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58</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137408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82974850"/>
              </p:ext>
            </p:extLst>
          </p:nvPr>
        </p:nvGraphicFramePr>
        <p:xfrm>
          <a:off x="488897" y="2176418"/>
          <a:ext cx="11211106" cy="276352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There are numerous ways that the client can call</a:t>
                      </a:r>
                      <a:r>
                        <a:rPr lang="en-US" baseline="0" dirty="0" smtClean="0"/>
                        <a:t> the </a:t>
                      </a:r>
                      <a:r>
                        <a:rPr lang="en-US" baseline="0" dirty="0" err="1" smtClean="0"/>
                        <a:t>microService</a:t>
                      </a:r>
                      <a:r>
                        <a:rPr lang="en-US" baseline="0"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GRMEdge</a:t>
                      </a:r>
                      <a:r>
                        <a:rPr lang="en-US" dirty="0" smtClean="0"/>
                        <a:t> runs in a </a:t>
                      </a:r>
                      <a:r>
                        <a:rPr lang="en-US" dirty="0" err="1" smtClean="0"/>
                        <a:t>Kubernetes</a:t>
                      </a:r>
                      <a:r>
                        <a:rPr lang="en-US" dirty="0" smtClean="0"/>
                        <a:t> cluster and creates the endpoints for the services when they start, registering them with GRM.</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DME2 Spring support has</a:t>
                      </a:r>
                      <a:r>
                        <a:rPr lang="en-US" baseline="0" dirty="0" smtClean="0"/>
                        <a:t> the ability to locate and call the 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Spring</a:t>
                      </a:r>
                      <a:r>
                        <a:rPr lang="en-US" baseline="0" dirty="0" smtClean="0"/>
                        <a:t> beans can only be configured using XML as a resource.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client must use Spring to access the </a:t>
                      </a:r>
                      <a:r>
                        <a:rPr lang="en-US" dirty="0" err="1" smtClean="0"/>
                        <a:t>microService</a:t>
                      </a:r>
                      <a:r>
                        <a:rPr lang="en-US"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client must build the parameters needed for the service, and process all responses from the service, itself.</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392532" y="1488304"/>
            <a:ext cx="3747051"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the </a:t>
            </a: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MicroServices</a:t>
            </a:r>
            <a:endParaRPr lang="en-US" sz="2400" b="1" dirty="0">
              <a:solidFill>
                <a:srgbClr val="959595"/>
              </a:solidFill>
            </a:endParaRPr>
          </a:p>
        </p:txBody>
      </p:sp>
      <p:sp>
        <p:nvSpPr>
          <p:cNvPr id="5" name="TextBox 4"/>
          <p:cNvSpPr txBox="1"/>
          <p:nvPr/>
        </p:nvSpPr>
        <p:spPr>
          <a:xfrm rot="20708730">
            <a:off x="9414514" y="54338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87466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a:t>
            </a:fld>
            <a:r>
              <a:rPr lang="en-US" smtClean="0"/>
              <a:t> </a:t>
            </a:r>
            <a:endParaRPr lang="en-US" dirty="0"/>
          </a:p>
        </p:txBody>
      </p:sp>
      <p:sp>
        <p:nvSpPr>
          <p:cNvPr id="3" name="Text Placeholder 2"/>
          <p:cNvSpPr>
            <a:spLocks noGrp="1"/>
          </p:cNvSpPr>
          <p:nvPr>
            <p:ph type="body" sz="quarter" idx="13"/>
          </p:nvPr>
        </p:nvSpPr>
        <p:spPr>
          <a:xfrm>
            <a:off x="488897" y="1012825"/>
            <a:ext cx="8642577" cy="4811713"/>
          </a:xfrm>
        </p:spPr>
        <p:txBody>
          <a:bodyPr/>
          <a:lstStyle/>
          <a:p>
            <a:r>
              <a:rPr lang="en-US" dirty="0" smtClean="0"/>
              <a:t>The domain of the application must be </a:t>
            </a:r>
            <a:r>
              <a:rPr lang="en-US" dirty="0" smtClean="0"/>
              <a:t>IDENTIFIED</a:t>
            </a:r>
            <a:endParaRPr lang="en-US" dirty="0" smtClean="0"/>
          </a:p>
          <a:p>
            <a:pPr lvl="1"/>
            <a:r>
              <a:rPr lang="en-US" dirty="0" smtClean="0"/>
              <a:t>Applications exist in specific business domains for specific purposes.</a:t>
            </a:r>
          </a:p>
          <a:p>
            <a:pPr lvl="2"/>
            <a:r>
              <a:rPr lang="en-US" dirty="0" smtClean="0"/>
              <a:t>The business domain of the application should be understood and identified before everything else.</a:t>
            </a:r>
          </a:p>
          <a:p>
            <a:endParaRPr lang="en-US" dirty="0"/>
          </a:p>
          <a:p>
            <a:r>
              <a:rPr lang="en-US" dirty="0" smtClean="0"/>
              <a:t>The microService must be COMPATIBLE with the application </a:t>
            </a:r>
            <a:r>
              <a:rPr lang="en-US" dirty="0" smtClean="0"/>
              <a:t>domain</a:t>
            </a:r>
            <a:endParaRPr lang="en-US" dirty="0" smtClean="0"/>
          </a:p>
          <a:p>
            <a:pPr lvl="1"/>
            <a:r>
              <a:rPr lang="en-US" dirty="0" smtClean="0"/>
              <a:t>The microService should be in the same, or compatible, domain as the application.   </a:t>
            </a:r>
            <a:r>
              <a:rPr lang="en-US" dirty="0" smtClean="0"/>
              <a:t>MicroServices </a:t>
            </a:r>
            <a:r>
              <a:rPr lang="en-US" dirty="0" smtClean="0"/>
              <a:t>may be developed that are cross-functional, and supply common services that may apply to multiple domains (such as currency conversion, address normalization or lookup, etc.).</a:t>
            </a:r>
          </a:p>
          <a:p>
            <a:pPr lvl="2"/>
            <a:r>
              <a:rPr lang="en-US" dirty="0" smtClean="0"/>
              <a:t>Using a microService in another domain is problematic and risky.</a:t>
            </a:r>
          </a:p>
          <a:p>
            <a:pPr lvl="3"/>
            <a:r>
              <a:rPr lang="en-US" dirty="0" smtClean="0"/>
              <a:t>The domain models may not be compatible.</a:t>
            </a:r>
          </a:p>
          <a:p>
            <a:pPr lvl="3"/>
            <a:r>
              <a:rPr lang="en-US" dirty="0" smtClean="0"/>
              <a:t>The API of the microService may not be a good fit for your needs.</a:t>
            </a:r>
          </a:p>
          <a:p>
            <a:pPr lvl="3"/>
            <a:r>
              <a:rPr lang="en-US" dirty="0" smtClean="0"/>
              <a:t>The domain models may diverge over time.</a:t>
            </a:r>
          </a:p>
          <a:p>
            <a:pPr lvl="3"/>
            <a:r>
              <a:rPr lang="en-US" dirty="0" smtClean="0"/>
              <a:t>The behavior may change to make it unusable.</a:t>
            </a:r>
          </a:p>
          <a:p>
            <a:pPr lvl="3"/>
            <a:r>
              <a:rPr lang="en-US" dirty="0" smtClean="0"/>
              <a:t>The events may not be meaningful.</a:t>
            </a:r>
          </a:p>
          <a:p>
            <a:pPr lvl="2"/>
            <a:endParaRPr lang="en-US" dirty="0" smtClean="0"/>
          </a:p>
        </p:txBody>
      </p:sp>
      <p:sp>
        <p:nvSpPr>
          <p:cNvPr id="4" name="Title 3"/>
          <p:cNvSpPr>
            <a:spLocks noGrp="1"/>
          </p:cNvSpPr>
          <p:nvPr>
            <p:ph type="title"/>
          </p:nvPr>
        </p:nvSpPr>
        <p:spPr/>
        <p:txBody>
          <a:bodyPr/>
          <a:lstStyle/>
          <a:p>
            <a:r>
              <a:rPr lang="en-US" dirty="0" smtClean="0"/>
              <a:t>Domain Identification</a:t>
            </a:r>
            <a:endParaRPr lang="en-US" dirty="0"/>
          </a:p>
        </p:txBody>
      </p:sp>
      <p:sp>
        <p:nvSpPr>
          <p:cNvPr id="12" name="Oval 11"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3" name="Oval 12"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Oval 13"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Oval 14" title="Section circle"/>
          <p:cNvSpPr/>
          <p:nvPr/>
        </p:nvSpPr>
        <p:spPr>
          <a:xfrm>
            <a:off x="106463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Oval 16" title="Section circle"/>
          <p:cNvSpPr/>
          <p:nvPr/>
        </p:nvSpPr>
        <p:spPr>
          <a:xfrm>
            <a:off x="105312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Oval 17" title="Section circle"/>
          <p:cNvSpPr/>
          <p:nvPr/>
        </p:nvSpPr>
        <p:spPr>
          <a:xfrm>
            <a:off x="104161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9" name="Oval 18" title="Section circle"/>
          <p:cNvSpPr/>
          <p:nvPr/>
        </p:nvSpPr>
        <p:spPr>
          <a:xfrm>
            <a:off x="103010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0" name="Oval 19" title="Section circle"/>
          <p:cNvSpPr/>
          <p:nvPr/>
        </p:nvSpPr>
        <p:spPr>
          <a:xfrm>
            <a:off x="101859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Oval 20" title="Section circle"/>
          <p:cNvSpPr/>
          <p:nvPr/>
        </p:nvSpPr>
        <p:spPr>
          <a:xfrm>
            <a:off x="1007084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Oval 21" title="Section circle"/>
          <p:cNvSpPr/>
          <p:nvPr/>
        </p:nvSpPr>
        <p:spPr>
          <a:xfrm>
            <a:off x="9955755" y="278841"/>
            <a:ext cx="89459" cy="89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78681" y="3927343"/>
            <a:ext cx="1828011" cy="1718068"/>
          </a:xfrm>
          <a:prstGeom prst="rect">
            <a:avLst/>
          </a:prstGeom>
        </p:spPr>
      </p:pic>
      <p:sp>
        <p:nvSpPr>
          <p:cNvPr id="16" name="Oval 15"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Oval 22"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Oval 23"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Oval 24"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6" name="Oval 25"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Rectangle 26"/>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884202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Answers to Exercises</a:t>
            </a:r>
            <a:endParaRPr lang="en-US" dirty="0"/>
          </a:p>
        </p:txBody>
      </p:sp>
      <p:sp>
        <p:nvSpPr>
          <p:cNvPr id="2" name="Slide Number Placeholder 1"/>
          <p:cNvSpPr>
            <a:spLocks noGrp="1"/>
          </p:cNvSpPr>
          <p:nvPr>
            <p:ph type="sldNum" sz="quarter" idx="4294967295"/>
          </p:nvPr>
        </p:nvSpPr>
        <p:spPr>
          <a:xfrm>
            <a:off x="503030" y="6408259"/>
            <a:ext cx="220663" cy="225425"/>
          </a:xfrm>
        </p:spPr>
        <p:txBody>
          <a:bodyPr/>
          <a:lstStyle/>
          <a:p>
            <a:pPr>
              <a:defRPr/>
            </a:pPr>
            <a:fld id="{F98AD551-1896-6D44-B0B1-213AAAED08DA}" type="slidenum">
              <a:rPr lang="en-US" smtClean="0"/>
              <a:pPr>
                <a:defRPr/>
              </a:pPr>
              <a:t>60</a:t>
            </a:fld>
            <a:r>
              <a:rPr lang="en-US" dirty="0" smtClean="0"/>
              <a:t> </a:t>
            </a:r>
            <a:endParaRPr lang="en-US" dirty="0"/>
          </a:p>
        </p:txBody>
      </p:sp>
    </p:spTree>
    <p:extLst>
      <p:ext uri="{BB962C8B-B14F-4D97-AF65-F5344CB8AC3E}">
        <p14:creationId xmlns:p14="http://schemas.microsoft.com/office/powerpoint/2010/main" val="31602313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94672061"/>
              </p:ext>
            </p:extLst>
          </p:nvPr>
        </p:nvGraphicFramePr>
        <p:xfrm>
          <a:off x="488897" y="1718526"/>
          <a:ext cx="11211106" cy="3723640"/>
        </p:xfrm>
        <a:graphic>
          <a:graphicData uri="http://schemas.openxmlformats.org/drawingml/2006/table">
            <a:tbl>
              <a:tblPr firstRow="1" bandRow="1">
                <a:tableStyleId>{5940675A-B579-460E-94D1-54222C63F5DA}</a:tableStyleId>
              </a:tblPr>
              <a:tblGrid>
                <a:gridCol w="10000824"/>
                <a:gridCol w="1210282"/>
              </a:tblGrid>
              <a:tr h="370840">
                <a:tc>
                  <a:txBody>
                    <a:bodyPr/>
                    <a:lstStyle/>
                    <a:p>
                      <a:r>
                        <a:rPr lang="en-US" sz="1400" b="1" kern="1200" dirty="0" smtClean="0">
                          <a:solidFill>
                            <a:schemeClr val="tx1"/>
                          </a:solidFill>
                          <a:latin typeface="+mn-lt"/>
                          <a:ea typeface="+mn-ea"/>
                          <a:cs typeface="+mn-cs"/>
                        </a:rPr>
                        <a:t>Domain-Driven Design is not important, and if used, it can be discarded after the </a:t>
                      </a:r>
                      <a:r>
                        <a:rPr lang="en-US" sz="1400" b="1" kern="1200" dirty="0" err="1" smtClean="0">
                          <a:solidFill>
                            <a:schemeClr val="tx1"/>
                          </a:solidFill>
                          <a:latin typeface="+mn-lt"/>
                          <a:ea typeface="+mn-ea"/>
                          <a:cs typeface="+mn-cs"/>
                        </a:rPr>
                        <a:t>mS</a:t>
                      </a:r>
                      <a:r>
                        <a:rPr lang="en-US" sz="1400" b="1" kern="1200" dirty="0" smtClean="0">
                          <a:solidFill>
                            <a:schemeClr val="tx1"/>
                          </a:solidFill>
                          <a:latin typeface="+mn-lt"/>
                          <a:ea typeface="+mn-ea"/>
                          <a:cs typeface="+mn-cs"/>
                        </a:rPr>
                        <a:t> is implemented.</a:t>
                      </a:r>
                    </a:p>
                    <a:p>
                      <a:pPr marL="228600" indent="-228600" algn="l" defTabSz="457200" rtl="0" eaLnBrk="1" latinLnBrk="0" hangingPunct="1"/>
                      <a:r>
                        <a:rPr lang="en-US" sz="1400" b="1" i="1" kern="1200" dirty="0" smtClean="0">
                          <a:solidFill>
                            <a:schemeClr val="tx2"/>
                          </a:solidFill>
                          <a:latin typeface="+mn-lt"/>
                          <a:ea typeface="+mn-ea"/>
                          <a:cs typeface="+mn-cs"/>
                        </a:rPr>
                        <a:t>No, the domain design is extremely important and needs to be retained and used over the entire lifetime of the microServices that are part of that domain.</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You can use any existing </a:t>
                      </a:r>
                      <a:r>
                        <a:rPr lang="en-US" sz="1400" b="1" kern="1200" dirty="0" err="1" smtClean="0">
                          <a:solidFill>
                            <a:schemeClr val="tx1"/>
                          </a:solidFill>
                          <a:latin typeface="+mn-lt"/>
                          <a:ea typeface="+mn-ea"/>
                          <a:cs typeface="+mn-cs"/>
                        </a:rPr>
                        <a:t>mS</a:t>
                      </a:r>
                      <a:r>
                        <a:rPr lang="en-US" sz="1400" b="1" kern="1200" dirty="0" smtClean="0">
                          <a:solidFill>
                            <a:schemeClr val="tx1"/>
                          </a:solidFill>
                          <a:latin typeface="+mn-lt"/>
                          <a:ea typeface="+mn-ea"/>
                          <a:cs typeface="+mn-cs"/>
                        </a:rPr>
                        <a:t> that performs the operation you need.</a:t>
                      </a:r>
                    </a:p>
                    <a:p>
                      <a:pPr marL="228600" indent="-228600" algn="l" defTabSz="457200" rtl="0" eaLnBrk="1" latinLnBrk="0" hangingPunct="1"/>
                      <a:r>
                        <a:rPr lang="en-US" sz="1400" b="1" i="1" kern="1200" dirty="0" smtClean="0">
                          <a:solidFill>
                            <a:schemeClr val="tx2"/>
                          </a:solidFill>
                          <a:latin typeface="+mn-lt"/>
                          <a:ea typeface="+mn-ea"/>
                          <a:cs typeface="+mn-cs"/>
                        </a:rPr>
                        <a:t>No, you must only use microServices that are part of the same domain, or are compatible with the application domain, and where the microService principles of single use, encapsulation, and independence are not violated.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Robust applications are applications that can handle errors and recover gracefully without failing.</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Stable applications fail when there is an outage.</a:t>
                      </a:r>
                    </a:p>
                    <a:p>
                      <a:pPr marL="228600" indent="-228600" algn="l" defTabSz="457200" rtl="0" eaLnBrk="1" latinLnBrk="0" hangingPunct="1"/>
                      <a:r>
                        <a:rPr lang="en-US" sz="1400" b="1" kern="1200" dirty="0" smtClean="0">
                          <a:solidFill>
                            <a:schemeClr val="tx2"/>
                          </a:solidFill>
                          <a:latin typeface="+mn-lt"/>
                          <a:ea typeface="+mn-ea"/>
                          <a:cs typeface="+mn-cs"/>
                        </a:rPr>
                        <a:t>No, stable applications do not fail, they may degrade gracefully, but when the </a:t>
                      </a:r>
                      <a:r>
                        <a:rPr lang="en-US" sz="1400" b="1" kern="1200" dirty="0" err="1" smtClean="0">
                          <a:solidFill>
                            <a:schemeClr val="tx2"/>
                          </a:solidFill>
                          <a:latin typeface="+mn-lt"/>
                          <a:ea typeface="+mn-ea"/>
                          <a:cs typeface="+mn-cs"/>
                        </a:rPr>
                        <a:t>perturbance</a:t>
                      </a:r>
                      <a:r>
                        <a:rPr lang="en-US" sz="1400" b="1" kern="1200" dirty="0" smtClean="0">
                          <a:solidFill>
                            <a:schemeClr val="tx2"/>
                          </a:solidFill>
                          <a:latin typeface="+mn-lt"/>
                          <a:ea typeface="+mn-ea"/>
                          <a:cs typeface="+mn-cs"/>
                        </a:rPr>
                        <a:t> or disturbance to their operational environment is removed, they return </a:t>
                      </a:r>
                      <a:r>
                        <a:rPr lang="en-US" sz="1400" b="1" i="1" kern="1200" dirty="0" smtClean="0">
                          <a:solidFill>
                            <a:schemeClr val="tx2"/>
                          </a:solidFill>
                          <a:latin typeface="+mn-lt"/>
                          <a:ea typeface="+mn-ea"/>
                          <a:cs typeface="+mn-cs"/>
                        </a:rPr>
                        <a:t>to their normal operation characteristics.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MicroService </a:t>
                      </a:r>
                      <a:r>
                        <a:rPr lang="en-US" sz="1400" b="1" kern="1200" dirty="0" smtClean="0">
                          <a:solidFill>
                            <a:schemeClr val="tx1"/>
                          </a:solidFill>
                          <a:latin typeface="+mn-lt"/>
                          <a:ea typeface="+mn-ea"/>
                          <a:cs typeface="+mn-cs"/>
                        </a:rPr>
                        <a:t>patterns are cookbooks for how to develop a </a:t>
                      </a:r>
                      <a:r>
                        <a:rPr lang="en-US" sz="1400" b="1" kern="1200" dirty="0" err="1" smtClean="0">
                          <a:solidFill>
                            <a:schemeClr val="tx1"/>
                          </a:solidFill>
                          <a:latin typeface="+mn-lt"/>
                          <a:ea typeface="+mn-ea"/>
                          <a:cs typeface="+mn-cs"/>
                        </a:rPr>
                        <a:t>mS</a:t>
                      </a:r>
                      <a:r>
                        <a:rPr lang="en-US" sz="1400" b="1" kern="1200" dirty="0" smtClean="0">
                          <a:solidFill>
                            <a:schemeClr val="tx1"/>
                          </a:solidFill>
                          <a:latin typeface="+mn-lt"/>
                          <a:ea typeface="+mn-ea"/>
                          <a:cs typeface="+mn-cs"/>
                        </a:rPr>
                        <a:t> and can be used as boilerplate implementations.</a:t>
                      </a:r>
                    </a:p>
                    <a:p>
                      <a:pPr marL="228600" indent="-228600" algn="l" defTabSz="457200" rtl="0" eaLnBrk="1" latinLnBrk="0" hangingPunct="1"/>
                      <a:r>
                        <a:rPr lang="en-US" sz="1400" b="1" i="1" kern="1200" dirty="0" smtClean="0">
                          <a:solidFill>
                            <a:schemeClr val="tx2"/>
                          </a:solidFill>
                          <a:latin typeface="+mn-lt"/>
                          <a:ea typeface="+mn-ea"/>
                          <a:cs typeface="+mn-cs"/>
                        </a:rPr>
                        <a:t>Absolutely not.  Patterns are intended to demonstrate tried and true ways of solving specific architectural or design problems and ways that are proven to overcome certain difficulties or to achieve specific goals.  A microService may employ any number of patterns simultaneously and tailored to the needs of the microService.  Patterns are not boilerplate code or templates that can be “dropped in” to the microService in order to create a solution.</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692594" y="1086145"/>
            <a:ext cx="3451714"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2400" b="1" dirty="0">
              <a:solidFill>
                <a:srgbClr val="959595"/>
              </a:solidFill>
            </a:endParaRPr>
          </a:p>
        </p:txBody>
      </p:sp>
      <p:sp>
        <p:nvSpPr>
          <p:cNvPr id="5" name="TextBox 4"/>
          <p:cNvSpPr txBox="1"/>
          <p:nvPr/>
        </p:nvSpPr>
        <p:spPr>
          <a:xfrm rot="20708730">
            <a:off x="9964047" y="40745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4225484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9036958"/>
              </p:ext>
            </p:extLst>
          </p:nvPr>
        </p:nvGraphicFramePr>
        <p:xfrm>
          <a:off x="488897" y="2198485"/>
          <a:ext cx="11211106" cy="3205480"/>
        </p:xfrm>
        <a:graphic>
          <a:graphicData uri="http://schemas.openxmlformats.org/drawingml/2006/table">
            <a:tbl>
              <a:tblPr firstRow="1" bandRow="1">
                <a:tableStyleId>{5940675A-B579-460E-94D1-54222C63F5DA}</a:tableStyleId>
              </a:tblPr>
              <a:tblGrid>
                <a:gridCol w="10069835"/>
                <a:gridCol w="1141271"/>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When searching for existing microServices, start at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 catalog.</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microService catalog will contain all of the detailed documentation about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pPr marL="228600" indent="-228600" algn="l" defTabSz="457200" rtl="0" eaLnBrk="1" latinLnBrk="0" hangingPunct="1"/>
                      <a:r>
                        <a:rPr lang="en-US" sz="1400" b="1" i="1" kern="1200" dirty="0" smtClean="0">
                          <a:solidFill>
                            <a:schemeClr val="tx2"/>
                          </a:solidFill>
                          <a:latin typeface="+mn-lt"/>
                          <a:ea typeface="+mn-ea"/>
                          <a:cs typeface="+mn-cs"/>
                        </a:rPr>
                        <a:t>It will contain a good deal of information, and may even contain some information on the API.  However, all of the detailed information about the microService itself should be part of the microService.  It is maintained as part of the source of the project, and is built and used to generate documentation when the microService is built.  The generated documentation is deployed as part of the microService.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The microService documentation will be contained on the project team wiki.</a:t>
                      </a:r>
                    </a:p>
                    <a:p>
                      <a:pPr marL="228600" indent="-228600" algn="l" defTabSz="457200" rtl="0" eaLnBrk="1" latinLnBrk="0" hangingPunct="1"/>
                      <a:r>
                        <a:rPr lang="en-US" sz="1400" b="1" i="1" kern="1200" dirty="0" smtClean="0">
                          <a:solidFill>
                            <a:schemeClr val="tx2"/>
                          </a:solidFill>
                          <a:latin typeface="+mn-lt"/>
                          <a:ea typeface="+mn-ea"/>
                          <a:cs typeface="+mn-cs"/>
                        </a:rPr>
                        <a:t>While the project team wiki may be used to contain information about the wiki, the information on how to use the microService, it’s API, and other information pertaining to the use should be part of the microService itself.  The microService generated documentation can refer to the wiki site if needed to supply additional information that may be desired.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It is ok to add any operations to an existing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pPr marL="228600" indent="-228600" algn="l" defTabSz="457200" rtl="0" eaLnBrk="1" latinLnBrk="0" hangingPunct="1"/>
                      <a:r>
                        <a:rPr lang="en-US" sz="1400" b="1" i="1" kern="1200" dirty="0" smtClean="0">
                          <a:solidFill>
                            <a:schemeClr val="tx2"/>
                          </a:solidFill>
                          <a:latin typeface="+mn-lt"/>
                          <a:ea typeface="+mn-ea"/>
                          <a:cs typeface="+mn-cs"/>
                        </a:rPr>
                        <a:t>Absolutely not!  All operations exposed on a microService must be consistent with the domain model, bounded context, and ubiquitous language of that microService.  No operations must violate any of the principles of good microService design or implementation. </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148311" y="1530969"/>
            <a:ext cx="4870500"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Determining Available </a:t>
            </a: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MicroServices</a:t>
            </a:r>
            <a:endParaRPr lang="en-US" sz="2400" b="1" dirty="0">
              <a:solidFill>
                <a:srgbClr val="959595"/>
              </a:solidFill>
            </a:endParaRPr>
          </a:p>
        </p:txBody>
      </p:sp>
      <p:sp>
        <p:nvSpPr>
          <p:cNvPr id="5" name="TextBox 4"/>
          <p:cNvSpPr txBox="1"/>
          <p:nvPr/>
        </p:nvSpPr>
        <p:spPr>
          <a:xfrm rot="20708730">
            <a:off x="10044481" y="634702"/>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6431270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61805415"/>
              </p:ext>
            </p:extLst>
          </p:nvPr>
        </p:nvGraphicFramePr>
        <p:xfrm>
          <a:off x="488897" y="2227218"/>
          <a:ext cx="11211106" cy="3520440"/>
        </p:xfrm>
        <a:graphic>
          <a:graphicData uri="http://schemas.openxmlformats.org/drawingml/2006/table">
            <a:tbl>
              <a:tblPr firstRow="1" bandRow="1">
                <a:tableStyleId>{5940675A-B579-460E-94D1-54222C63F5DA}</a:tableStyleId>
              </a:tblPr>
              <a:tblGrid>
                <a:gridCol w="10000824"/>
                <a:gridCol w="1210282"/>
              </a:tblGrid>
              <a:tr h="370840">
                <a:tc>
                  <a:txBody>
                    <a:bodyPr/>
                    <a:lstStyle/>
                    <a:p>
                      <a:r>
                        <a:rPr lang="en-US" sz="1400" b="1" kern="1200" dirty="0" smtClean="0">
                          <a:solidFill>
                            <a:schemeClr val="tx1"/>
                          </a:solidFill>
                          <a:latin typeface="+mn-lt"/>
                          <a:ea typeface="+mn-ea"/>
                          <a:cs typeface="+mn-cs"/>
                        </a:rPr>
                        <a:t>Swagger is used to generate the API documentation.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API documentation is packaged with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generated documentation cannot be extended to add additional documentation.</a:t>
                      </a:r>
                    </a:p>
                    <a:p>
                      <a:pPr marL="228600" indent="-228600" algn="l" defTabSz="457200" rtl="0" eaLnBrk="1" latinLnBrk="0" hangingPunct="1"/>
                      <a:r>
                        <a:rPr lang="en-US" sz="1400" b="1" i="1" kern="1200" dirty="0" smtClean="0">
                          <a:solidFill>
                            <a:schemeClr val="tx2"/>
                          </a:solidFill>
                          <a:latin typeface="+mn-lt"/>
                          <a:ea typeface="+mn-ea"/>
                          <a:cs typeface="+mn-cs"/>
                        </a:rPr>
                        <a:t>Actually, the generated documentation can be enhanced and extended quite easily.  One way is to use the Maven Site plugin and include the generated documentation within the site documentation.  This allows any type or format of documentation that may be needed to fully explain the microService as well as links to the generated documentation to be maintained with the source code of the project.</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 body parameter can be part of a GET request.</a:t>
                      </a:r>
                    </a:p>
                    <a:p>
                      <a:pPr marL="228600" indent="-228600" algn="l" defTabSz="457200" rtl="0" eaLnBrk="1" latinLnBrk="0" hangingPunct="1"/>
                      <a:r>
                        <a:rPr lang="en-US" sz="1400" b="1" i="1" kern="1200" dirty="0" smtClean="0">
                          <a:solidFill>
                            <a:schemeClr val="tx2"/>
                          </a:solidFill>
                          <a:latin typeface="+mn-lt"/>
                          <a:ea typeface="+mn-ea"/>
                          <a:cs typeface="+mn-cs"/>
                        </a:rPr>
                        <a:t>Swagger does not allow the documentation of a body parameter with a get request.  A body parameter can be specified only with POST, PUT, and PATCH requests.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 query parameter is a keyword=value parameter specified in the URL of the request.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User headers cannot be used as parameters</a:t>
                      </a:r>
                    </a:p>
                    <a:p>
                      <a:pPr marL="0" algn="l" defTabSz="457200" rtl="0" eaLnBrk="1" latinLnBrk="0" hangingPunct="1"/>
                      <a:r>
                        <a:rPr lang="en-US" sz="1400" b="1" i="1" kern="1200" dirty="0" smtClean="0">
                          <a:solidFill>
                            <a:schemeClr val="tx2"/>
                          </a:solidFill>
                          <a:latin typeface="+mn-lt"/>
                          <a:ea typeface="+mn-ea"/>
                          <a:cs typeface="+mn-cs"/>
                        </a:rPr>
                        <a:t>User headers can be defined as parameters.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582849" y="1617704"/>
            <a:ext cx="3947747"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Using the API Documentation</a:t>
            </a:r>
            <a:endParaRPr lang="en-US" sz="2400" b="1" dirty="0">
              <a:solidFill>
                <a:srgbClr val="959595"/>
              </a:solidFill>
            </a:endParaRPr>
          </a:p>
        </p:txBody>
      </p:sp>
      <p:sp>
        <p:nvSpPr>
          <p:cNvPr id="5" name="TextBox 4"/>
          <p:cNvSpPr txBox="1"/>
          <p:nvPr/>
        </p:nvSpPr>
        <p:spPr>
          <a:xfrm rot="20708730">
            <a:off x="10024115" y="827591"/>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5345461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2637602"/>
              </p:ext>
            </p:extLst>
          </p:nvPr>
        </p:nvGraphicFramePr>
        <p:xfrm>
          <a:off x="488897" y="2196326"/>
          <a:ext cx="11211106" cy="3241040"/>
        </p:xfrm>
        <a:graphic>
          <a:graphicData uri="http://schemas.openxmlformats.org/drawingml/2006/table">
            <a:tbl>
              <a:tblPr firstRow="1" bandRow="1">
                <a:tableStyleId>{5940675A-B579-460E-94D1-54222C63F5DA}</a:tableStyleId>
              </a:tblPr>
              <a:tblGrid>
                <a:gridCol w="9811043"/>
                <a:gridCol w="1400063"/>
              </a:tblGrid>
              <a:tr h="370840">
                <a:tc>
                  <a:txBody>
                    <a:bodyPr/>
                    <a:lstStyle/>
                    <a:p>
                      <a:r>
                        <a:rPr lang="en-US" sz="1400" b="1" kern="1200" dirty="0" smtClean="0">
                          <a:solidFill>
                            <a:schemeClr val="tx1"/>
                          </a:solidFill>
                          <a:latin typeface="+mn-lt"/>
                          <a:ea typeface="+mn-ea"/>
                          <a:cs typeface="+mn-cs"/>
                        </a:rPr>
                        <a:t>There are numerous ways that the client can call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pPr marL="0" algn="l" defTabSz="457200" rtl="0" eaLnBrk="1" latinLnBrk="0" hangingPunct="1"/>
                      <a:r>
                        <a:rPr lang="en-US" sz="1400" b="1" i="1" kern="1200" dirty="0" smtClean="0">
                          <a:solidFill>
                            <a:schemeClr val="tx2"/>
                          </a:solidFill>
                          <a:latin typeface="+mn-lt"/>
                          <a:ea typeface="+mn-ea"/>
                          <a:cs typeface="+mn-cs"/>
                        </a:rPr>
                        <a:t>Yes, the slides show three different ways. There are several more, and lots of variations on these approaches.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err="1" smtClean="0">
                          <a:solidFill>
                            <a:schemeClr val="tx1"/>
                          </a:solidFill>
                          <a:latin typeface="+mn-lt"/>
                          <a:ea typeface="+mn-ea"/>
                          <a:cs typeface="+mn-cs"/>
                        </a:rPr>
                        <a:t>GRMEdge</a:t>
                      </a:r>
                      <a:r>
                        <a:rPr lang="en-US" sz="1400" b="1" kern="1200" dirty="0" smtClean="0">
                          <a:solidFill>
                            <a:schemeClr val="tx1"/>
                          </a:solidFill>
                          <a:latin typeface="+mn-lt"/>
                          <a:ea typeface="+mn-ea"/>
                          <a:cs typeface="+mn-cs"/>
                        </a:rPr>
                        <a:t> runs in a </a:t>
                      </a:r>
                      <a:r>
                        <a:rPr lang="en-US" sz="1400" b="1" kern="1200" dirty="0" err="1" smtClean="0">
                          <a:solidFill>
                            <a:schemeClr val="tx1"/>
                          </a:solidFill>
                          <a:latin typeface="+mn-lt"/>
                          <a:ea typeface="+mn-ea"/>
                          <a:cs typeface="+mn-cs"/>
                        </a:rPr>
                        <a:t>Kubernetes</a:t>
                      </a:r>
                      <a:r>
                        <a:rPr lang="en-US" sz="1400" b="1" kern="1200" dirty="0" smtClean="0">
                          <a:solidFill>
                            <a:schemeClr val="tx1"/>
                          </a:solidFill>
                          <a:latin typeface="+mn-lt"/>
                          <a:ea typeface="+mn-ea"/>
                          <a:cs typeface="+mn-cs"/>
                        </a:rPr>
                        <a:t> cluster and creates the endpoints for the services when they start, registering them with GRM.</a:t>
                      </a:r>
                    </a:p>
                    <a:p>
                      <a:pPr marL="228600" indent="-228600" algn="l" defTabSz="457200" rtl="0" eaLnBrk="1" latinLnBrk="0" hangingPunct="1"/>
                      <a:r>
                        <a:rPr lang="en-US" sz="1400" b="1" i="1" kern="1200" dirty="0" smtClean="0">
                          <a:solidFill>
                            <a:schemeClr val="tx2"/>
                          </a:solidFill>
                          <a:latin typeface="+mn-lt"/>
                          <a:ea typeface="+mn-ea"/>
                          <a:cs typeface="+mn-cs"/>
                        </a:rPr>
                        <a:t>Yes, if the </a:t>
                      </a:r>
                      <a:r>
                        <a:rPr lang="en-US" sz="1400" b="1" i="1" kern="1200" dirty="0" err="1" smtClean="0">
                          <a:solidFill>
                            <a:schemeClr val="tx2"/>
                          </a:solidFill>
                          <a:latin typeface="+mn-lt"/>
                          <a:ea typeface="+mn-ea"/>
                          <a:cs typeface="+mn-cs"/>
                        </a:rPr>
                        <a:t>Kubernetes</a:t>
                      </a:r>
                      <a:r>
                        <a:rPr lang="en-US" sz="1400" b="1" i="1" kern="1200" dirty="0" smtClean="0">
                          <a:solidFill>
                            <a:schemeClr val="tx2"/>
                          </a:solidFill>
                          <a:latin typeface="+mn-lt"/>
                          <a:ea typeface="+mn-ea"/>
                          <a:cs typeface="+mn-cs"/>
                        </a:rPr>
                        <a:t> cluster is managed by CDP!  If the </a:t>
                      </a:r>
                      <a:r>
                        <a:rPr lang="en-US" sz="1400" b="1" i="1" kern="1200" dirty="0" err="1" smtClean="0">
                          <a:solidFill>
                            <a:schemeClr val="tx2"/>
                          </a:solidFill>
                          <a:latin typeface="+mn-lt"/>
                          <a:ea typeface="+mn-ea"/>
                          <a:cs typeface="+mn-cs"/>
                        </a:rPr>
                        <a:t>Kubernetes</a:t>
                      </a:r>
                      <a:r>
                        <a:rPr lang="en-US" sz="1400" b="1" i="1" kern="1200" dirty="0" smtClean="0">
                          <a:solidFill>
                            <a:schemeClr val="tx2"/>
                          </a:solidFill>
                          <a:latin typeface="+mn-lt"/>
                          <a:ea typeface="+mn-ea"/>
                          <a:cs typeface="+mn-cs"/>
                        </a:rPr>
                        <a:t> cluster is not managed by CDP, </a:t>
                      </a:r>
                      <a:r>
                        <a:rPr lang="en-US" sz="1400" b="1" i="1" kern="1200" dirty="0" err="1" smtClean="0">
                          <a:solidFill>
                            <a:schemeClr val="tx2"/>
                          </a:solidFill>
                          <a:latin typeface="+mn-lt"/>
                          <a:ea typeface="+mn-ea"/>
                          <a:cs typeface="+mn-cs"/>
                        </a:rPr>
                        <a:t>GRMEdge</a:t>
                      </a:r>
                      <a:r>
                        <a:rPr lang="en-US" sz="1400" b="1" i="1" kern="1200" dirty="0" smtClean="0">
                          <a:solidFill>
                            <a:schemeClr val="tx2"/>
                          </a:solidFill>
                          <a:latin typeface="+mn-lt"/>
                          <a:ea typeface="+mn-ea"/>
                          <a:cs typeface="+mn-cs"/>
                        </a:rPr>
                        <a:t> can still be used but it is not installed and configured automatically.  The cluster will need to have </a:t>
                      </a:r>
                      <a:r>
                        <a:rPr lang="en-US" sz="1400" b="1" i="1" kern="1200" dirty="0" err="1" smtClean="0">
                          <a:solidFill>
                            <a:schemeClr val="tx2"/>
                          </a:solidFill>
                          <a:latin typeface="+mn-lt"/>
                          <a:ea typeface="+mn-ea"/>
                          <a:cs typeface="+mn-cs"/>
                        </a:rPr>
                        <a:t>GRMEdge</a:t>
                      </a:r>
                      <a:r>
                        <a:rPr lang="en-US" sz="1400" b="1" i="1" kern="1200" dirty="0" smtClean="0">
                          <a:solidFill>
                            <a:schemeClr val="tx2"/>
                          </a:solidFill>
                          <a:latin typeface="+mn-lt"/>
                          <a:ea typeface="+mn-ea"/>
                          <a:cs typeface="+mn-cs"/>
                        </a:rPr>
                        <a:t> installed in order to use this approach.</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DME2 Spring support has the ability to locate and call the service.</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Spring beans can only be configured using XML as a resource.</a:t>
                      </a:r>
                    </a:p>
                    <a:p>
                      <a:pPr marL="228600" indent="-228600" algn="l" defTabSz="457200" rtl="0" eaLnBrk="1" latinLnBrk="0" hangingPunct="1"/>
                      <a:r>
                        <a:rPr lang="en-US" sz="1400" b="1" i="1" kern="1200" dirty="0" smtClean="0">
                          <a:solidFill>
                            <a:schemeClr val="tx2"/>
                          </a:solidFill>
                          <a:latin typeface="+mn-lt"/>
                          <a:ea typeface="+mn-ea"/>
                          <a:cs typeface="+mn-cs"/>
                        </a:rPr>
                        <a:t>No, that is only one way.  There are several others, including the use of a bean factory class, property objects, and others.  This is normal, standard Spring support and any method that Spring allows can be used.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client must use Spring to access the </a:t>
                      </a:r>
                      <a:r>
                        <a:rPr lang="en-US" sz="1400" b="1" kern="1200" dirty="0" err="1" smtClean="0">
                          <a:solidFill>
                            <a:schemeClr val="tx1"/>
                          </a:solidFill>
                          <a:latin typeface="+mn-lt"/>
                          <a:ea typeface="+mn-ea"/>
                          <a:cs typeface="+mn-cs"/>
                        </a:rPr>
                        <a:t>microService</a:t>
                      </a:r>
                      <a:r>
                        <a:rPr lang="en-US" sz="1400" b="1" kern="1200" dirty="0" smtClean="0">
                          <a:solidFill>
                            <a:schemeClr val="tx1"/>
                          </a:solidFill>
                          <a:latin typeface="+mn-lt"/>
                          <a:ea typeface="+mn-ea"/>
                          <a:cs typeface="+mn-cs"/>
                        </a:rPr>
                        <a:t>.</a:t>
                      </a:r>
                    </a:p>
                    <a:p>
                      <a:r>
                        <a:rPr lang="en-US" sz="1400" b="1" i="1" kern="1200" dirty="0" smtClean="0">
                          <a:solidFill>
                            <a:schemeClr val="tx2"/>
                          </a:solidFill>
                          <a:latin typeface="+mn-lt"/>
                          <a:ea typeface="+mn-ea"/>
                          <a:cs typeface="+mn-cs"/>
                        </a:rPr>
                        <a:t>No, the slides show two different ways using Spring, and an alternative using the Apache </a:t>
                      </a:r>
                      <a:r>
                        <a:rPr lang="en-US" sz="1400" b="1" i="1" kern="1200" dirty="0" err="1" smtClean="0">
                          <a:solidFill>
                            <a:schemeClr val="tx2"/>
                          </a:solidFill>
                          <a:latin typeface="+mn-lt"/>
                          <a:ea typeface="+mn-ea"/>
                          <a:cs typeface="+mn-cs"/>
                        </a:rPr>
                        <a:t>HTTPClient</a:t>
                      </a:r>
                      <a:r>
                        <a:rPr lang="en-US" sz="1400" b="1" i="1" kern="1200" dirty="0" smtClean="0">
                          <a:solidFill>
                            <a:schemeClr val="tx2"/>
                          </a:solidFill>
                          <a:latin typeface="+mn-lt"/>
                          <a:ea typeface="+mn-ea"/>
                          <a:cs typeface="+mn-cs"/>
                        </a:rPr>
                        <a:t> support (non-Spring).  </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client must build the parameters needed for the service, and process all responses from the service, itself.</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3785684" y="1566003"/>
            <a:ext cx="3367140" cy="461665"/>
          </a:xfrm>
          <a:prstGeom prst="rect">
            <a:avLst/>
          </a:prstGeom>
          <a:noFill/>
        </p:spPr>
        <p:txBody>
          <a:bodyPr wrap="none" lIns="91440" tIns="45720" rIns="91440" bIns="45720">
            <a:spAutoFit/>
          </a:bodyPr>
          <a:lstStyle/>
          <a:p>
            <a:pPr algn="ct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Accessing a </a:t>
            </a:r>
            <a:r>
              <a:rPr lang="en-US" sz="24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MicroService</a:t>
            </a:r>
            <a:endParaRPr lang="en-US" sz="2400" b="1" dirty="0">
              <a:solidFill>
                <a:srgbClr val="959595"/>
              </a:solidFill>
            </a:endParaRPr>
          </a:p>
        </p:txBody>
      </p:sp>
      <p:sp>
        <p:nvSpPr>
          <p:cNvPr id="5" name="TextBox 4"/>
          <p:cNvSpPr txBox="1"/>
          <p:nvPr/>
        </p:nvSpPr>
        <p:spPr>
          <a:xfrm rot="20708730">
            <a:off x="9859015" y="80988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9537299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The behavior of the application should be </a:t>
            </a:r>
            <a:r>
              <a:rPr lang="en-US" dirty="0" smtClean="0"/>
              <a:t>defined</a:t>
            </a:r>
            <a:endParaRPr lang="en-US" dirty="0" smtClean="0"/>
          </a:p>
          <a:p>
            <a:pPr lvl="1"/>
            <a:r>
              <a:rPr lang="en-US" dirty="0" smtClean="0"/>
              <a:t>Use Domain-Driven Design to identify the…</a:t>
            </a:r>
          </a:p>
          <a:p>
            <a:pPr marL="1027113" lvl="3" indent="-112713">
              <a:buNone/>
            </a:pPr>
            <a:r>
              <a:rPr lang="en-US" dirty="0" smtClean="0"/>
              <a:t>…bounded contexts of the application.</a:t>
            </a:r>
          </a:p>
          <a:p>
            <a:pPr marL="1027113" lvl="3" indent="-112713">
              <a:buNone/>
            </a:pPr>
            <a:r>
              <a:rPr lang="en-US" dirty="0" smtClean="0"/>
              <a:t>…entities and aggregates.</a:t>
            </a:r>
          </a:p>
          <a:p>
            <a:pPr marL="1027113" lvl="3" indent="-112713">
              <a:buNone/>
            </a:pPr>
            <a:r>
              <a:rPr lang="en-US" dirty="0" smtClean="0"/>
              <a:t>…the events.</a:t>
            </a:r>
          </a:p>
          <a:p>
            <a:pPr marL="1027113" lvl="3" indent="-112713">
              <a:buNone/>
            </a:pPr>
            <a:r>
              <a:rPr lang="en-US" dirty="0" smtClean="0"/>
              <a:t>…ubiquitous language.</a:t>
            </a:r>
          </a:p>
          <a:p>
            <a:pPr marL="1027113" lvl="3" indent="-112713">
              <a:buNone/>
            </a:pPr>
            <a:r>
              <a:rPr lang="en-US" dirty="0" smtClean="0"/>
              <a:t>…the domain model.</a:t>
            </a:r>
          </a:p>
          <a:p>
            <a:pPr marL="228600" lvl="3" indent="0">
              <a:buNone/>
            </a:pPr>
            <a:endParaRPr lang="en-US" dirty="0"/>
          </a:p>
          <a:p>
            <a:pPr indent="-228600"/>
            <a:r>
              <a:rPr lang="en-US" dirty="0" smtClean="0"/>
              <a:t>This should </a:t>
            </a:r>
            <a:r>
              <a:rPr lang="en-US" b="1" i="1" u="sng" dirty="0" smtClean="0"/>
              <a:t>NOT</a:t>
            </a:r>
            <a:r>
              <a:rPr lang="en-US" dirty="0" smtClean="0"/>
              <a:t> be done in </a:t>
            </a:r>
            <a:r>
              <a:rPr lang="en-US" dirty="0" smtClean="0"/>
              <a:t>isolation</a:t>
            </a:r>
            <a:endParaRPr lang="en-US" dirty="0" smtClean="0"/>
          </a:p>
          <a:p>
            <a:pPr lvl="1"/>
            <a:r>
              <a:rPr lang="en-US" dirty="0" smtClean="0"/>
              <a:t>Each business domain will usually spawn multiple applications.</a:t>
            </a:r>
          </a:p>
          <a:p>
            <a:pPr lvl="2"/>
            <a:r>
              <a:rPr lang="en-US" dirty="0" smtClean="0"/>
              <a:t>Each application in the same domain needs to use the same domain understanding.</a:t>
            </a:r>
          </a:p>
          <a:p>
            <a:pPr lvl="2"/>
            <a:r>
              <a:rPr lang="en-US" dirty="0" smtClean="0"/>
              <a:t>An application may involve many bounded contexts.</a:t>
            </a:r>
          </a:p>
          <a:p>
            <a:pPr lvl="2"/>
            <a:r>
              <a:rPr lang="en-US" dirty="0" smtClean="0"/>
              <a:t>Bounded contexts identified in the domain can be implemented in phases and developed incrementally.</a:t>
            </a:r>
          </a:p>
          <a:p>
            <a:pPr lvl="2"/>
            <a:r>
              <a:rPr lang="en-US" dirty="0" smtClean="0"/>
              <a:t>Additional functionality can be added to existing bounded contexts as needed.</a:t>
            </a:r>
          </a:p>
          <a:p>
            <a:pPr lvl="1" indent="-228600"/>
            <a:endParaRPr lang="en-US" dirty="0" smtClean="0"/>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Determine the Functional Requirements</a:t>
            </a:r>
            <a:endParaRPr lang="en-US" dirty="0"/>
          </a:p>
        </p:txBody>
      </p:sp>
      <p:sp>
        <p:nvSpPr>
          <p:cNvPr id="28" name="Rectangle 27"/>
          <p:cNvSpPr/>
          <p:nvPr/>
        </p:nvSpPr>
        <p:spPr>
          <a:xfrm>
            <a:off x="9326582" y="2043526"/>
            <a:ext cx="1856597" cy="1938992"/>
          </a:xfrm>
          <a:prstGeom prst="rect">
            <a:avLst/>
          </a:prstGeom>
          <a:noFill/>
        </p:spPr>
        <p:txBody>
          <a:bodyPr wrap="none" lIns="91440" tIns="45720" rIns="91440" bIns="45720">
            <a:spAutoFit/>
          </a:bodyPr>
          <a:lstStyle/>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Domain</a:t>
            </a:r>
          </a:p>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Driven</a:t>
            </a:r>
          </a:p>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a:t>
            </a:r>
            <a:endParaRPr lang="en-US" sz="40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29" name="Oval 28"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6463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5312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04161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03010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0185943"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3" name="Rectangle 22"/>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77304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a:t>
            </a:fld>
            <a:r>
              <a:rPr lang="en-US" smtClean="0"/>
              <a:t> </a:t>
            </a:r>
            <a:endParaRPr lang="en-US" dirty="0"/>
          </a:p>
        </p:txBody>
      </p:sp>
      <p:sp>
        <p:nvSpPr>
          <p:cNvPr id="3" name="Text Placeholder 2"/>
          <p:cNvSpPr>
            <a:spLocks noGrp="1"/>
          </p:cNvSpPr>
          <p:nvPr>
            <p:ph type="body" sz="quarter" idx="13"/>
          </p:nvPr>
        </p:nvSpPr>
        <p:spPr>
          <a:xfrm>
            <a:off x="488897" y="1139825"/>
            <a:ext cx="6267503" cy="4811713"/>
          </a:xfrm>
        </p:spPr>
        <p:txBody>
          <a:bodyPr/>
          <a:lstStyle/>
          <a:p>
            <a:r>
              <a:rPr lang="en-US" dirty="0" smtClean="0"/>
              <a:t>The DDD analysis should be retained and reused…</a:t>
            </a:r>
          </a:p>
          <a:p>
            <a:pPr marL="1028700" lvl="2" indent="-114300">
              <a:buNone/>
            </a:pPr>
            <a:r>
              <a:rPr lang="en-US" dirty="0" smtClean="0"/>
              <a:t>…for each application defined in that domain.</a:t>
            </a:r>
          </a:p>
          <a:p>
            <a:pPr marL="1028700" lvl="2" indent="-114300">
              <a:buNone/>
            </a:pPr>
            <a:r>
              <a:rPr lang="en-US" dirty="0" smtClean="0"/>
              <a:t>…for extension and additional behaviors that are needed.</a:t>
            </a:r>
          </a:p>
          <a:p>
            <a:pPr marL="1028700" lvl="2" indent="-114300">
              <a:buNone/>
            </a:pPr>
            <a:r>
              <a:rPr lang="en-US" dirty="0" smtClean="0"/>
              <a:t>…to understand the domain over its lifetime.</a:t>
            </a:r>
          </a:p>
          <a:p>
            <a:pPr lvl="1"/>
            <a:endParaRPr lang="en-US" dirty="0"/>
          </a:p>
          <a:p>
            <a:r>
              <a:rPr lang="en-US" dirty="0" smtClean="0"/>
              <a:t>DDD is not a “one-time” </a:t>
            </a:r>
            <a:r>
              <a:rPr lang="en-US" dirty="0" smtClean="0"/>
              <a:t>activity</a:t>
            </a:r>
            <a:endParaRPr lang="en-US" dirty="0" smtClean="0"/>
          </a:p>
          <a:p>
            <a:pPr lvl="1"/>
            <a:r>
              <a:rPr lang="en-US" dirty="0" smtClean="0"/>
              <a:t>The DDD artifacts should be managed and treated as source materials.</a:t>
            </a:r>
          </a:p>
          <a:p>
            <a:pPr lvl="2"/>
            <a:r>
              <a:rPr lang="en-US" dirty="0" smtClean="0"/>
              <a:t>The design of the domain and all the artifacts should be kept up to date as changes are made to the bounded contexts, entities, aggregates, events, and all other aspects of the design.</a:t>
            </a:r>
          </a:p>
          <a:p>
            <a:pPr lvl="2"/>
            <a:r>
              <a:rPr lang="en-US" dirty="0" smtClean="0"/>
              <a:t>The DDD artifacts are the starting point for application design using services.</a:t>
            </a:r>
          </a:p>
          <a:p>
            <a:pPr lvl="1"/>
            <a:endParaRPr lang="en-US" dirty="0"/>
          </a:p>
        </p:txBody>
      </p:sp>
      <p:sp>
        <p:nvSpPr>
          <p:cNvPr id="4" name="Title 3"/>
          <p:cNvSpPr>
            <a:spLocks noGrp="1"/>
          </p:cNvSpPr>
          <p:nvPr>
            <p:ph type="title"/>
          </p:nvPr>
        </p:nvSpPr>
        <p:spPr/>
        <p:txBody>
          <a:bodyPr/>
          <a:lstStyle/>
          <a:p>
            <a:r>
              <a:rPr lang="en-US" dirty="0" smtClean="0"/>
              <a:t>Determine Functional Requirements</a:t>
            </a:r>
            <a:endParaRPr lang="en-US" dirty="0"/>
          </a:p>
        </p:txBody>
      </p:sp>
      <p:sp>
        <p:nvSpPr>
          <p:cNvPr id="30" name="Oval 29"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6463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05312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04161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1030103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2" name="Oval 41"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3" name="Oval 42"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4" name="Oval 43"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4" name="Rectangle 23"/>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25" name="Rectangle 24"/>
          <p:cNvSpPr/>
          <p:nvPr/>
        </p:nvSpPr>
        <p:spPr>
          <a:xfrm>
            <a:off x="9326582" y="2043526"/>
            <a:ext cx="1856597" cy="1938992"/>
          </a:xfrm>
          <a:prstGeom prst="rect">
            <a:avLst/>
          </a:prstGeom>
          <a:noFill/>
        </p:spPr>
        <p:txBody>
          <a:bodyPr wrap="none" lIns="91440" tIns="45720" rIns="91440" bIns="45720">
            <a:spAutoFit/>
          </a:bodyPr>
          <a:lstStyle/>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Domain</a:t>
            </a:r>
          </a:p>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Driven</a:t>
            </a:r>
          </a:p>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a:t>
            </a:r>
            <a:endParaRPr lang="en-US" sz="40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71189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a:t>
            </a:fld>
            <a:r>
              <a:rPr lang="en-US" smtClean="0"/>
              <a:t> </a:t>
            </a:r>
            <a:endParaRPr lang="en-US" dirty="0"/>
          </a:p>
        </p:txBody>
      </p:sp>
      <p:sp>
        <p:nvSpPr>
          <p:cNvPr id="3" name="Text Placeholder 2"/>
          <p:cNvSpPr>
            <a:spLocks noGrp="1"/>
          </p:cNvSpPr>
          <p:nvPr>
            <p:ph type="body" sz="quarter" idx="13"/>
          </p:nvPr>
        </p:nvSpPr>
        <p:spPr/>
        <p:txBody>
          <a:bodyPr/>
          <a:lstStyle/>
          <a:p>
            <a:r>
              <a:rPr lang="en-US" dirty="0" smtClean="0"/>
              <a:t>Non-functional requirements are important, </a:t>
            </a:r>
            <a:r>
              <a:rPr lang="en-US" dirty="0" smtClean="0"/>
              <a:t>also</a:t>
            </a:r>
            <a:endParaRPr lang="en-US" dirty="0" smtClean="0"/>
          </a:p>
          <a:p>
            <a:pPr lvl="1"/>
            <a:r>
              <a:rPr lang="en-US" dirty="0" smtClean="0"/>
              <a:t>DDD focuses on functional requirements and behaviors.</a:t>
            </a:r>
          </a:p>
          <a:p>
            <a:pPr lvl="2"/>
            <a:r>
              <a:rPr lang="en-US" dirty="0" smtClean="0"/>
              <a:t>Many non-functional requirements need to be considered as well, including…</a:t>
            </a:r>
          </a:p>
          <a:p>
            <a:pPr marL="1028700" lvl="3" indent="-114300">
              <a:buNone/>
            </a:pPr>
            <a:r>
              <a:rPr lang="en-US" dirty="0" smtClean="0"/>
              <a:t>…performance.</a:t>
            </a:r>
          </a:p>
          <a:p>
            <a:pPr marL="1028700" lvl="3" indent="-114300">
              <a:buNone/>
            </a:pPr>
            <a:r>
              <a:rPr lang="en-US" dirty="0" smtClean="0"/>
              <a:t>…availability</a:t>
            </a:r>
            <a:r>
              <a:rPr lang="en-US" dirty="0"/>
              <a:t>.</a:t>
            </a:r>
            <a:endParaRPr lang="en-US" dirty="0" smtClean="0"/>
          </a:p>
          <a:p>
            <a:pPr marL="1028700" lvl="3" indent="-114300">
              <a:buNone/>
            </a:pPr>
            <a:r>
              <a:rPr lang="en-US" dirty="0" smtClean="0"/>
              <a:t>…robustness</a:t>
            </a:r>
            <a:r>
              <a:rPr lang="en-US" dirty="0"/>
              <a:t>.</a:t>
            </a:r>
            <a:endParaRPr lang="en-US" dirty="0" smtClean="0"/>
          </a:p>
          <a:p>
            <a:pPr marL="1028700" lvl="3" indent="-114300">
              <a:buNone/>
            </a:pPr>
            <a:r>
              <a:rPr lang="en-US" dirty="0" smtClean="0"/>
              <a:t>…stability.</a:t>
            </a:r>
          </a:p>
          <a:p>
            <a:pPr marL="1028700" lvl="3" indent="-114300">
              <a:buNone/>
            </a:pPr>
            <a:r>
              <a:rPr lang="en-US" dirty="0" smtClean="0"/>
              <a:t>…security.</a:t>
            </a:r>
            <a:endParaRPr lang="en-US" dirty="0"/>
          </a:p>
          <a:p>
            <a:pPr lvl="1"/>
            <a:endParaRPr lang="en-US" dirty="0"/>
          </a:p>
        </p:txBody>
      </p:sp>
      <p:sp>
        <p:nvSpPr>
          <p:cNvPr id="4" name="Title 3"/>
          <p:cNvSpPr>
            <a:spLocks noGrp="1"/>
          </p:cNvSpPr>
          <p:nvPr>
            <p:ph type="title"/>
          </p:nvPr>
        </p:nvSpPr>
        <p:spPr/>
        <p:txBody>
          <a:bodyPr/>
          <a:lstStyle/>
          <a:p>
            <a:r>
              <a:rPr lang="en-US" dirty="0" smtClean="0"/>
              <a:t>Determine Non-Functional Requirements</a:t>
            </a:r>
            <a:endParaRPr lang="en-US" dirty="0"/>
          </a:p>
        </p:txBody>
      </p:sp>
      <p:sp>
        <p:nvSpPr>
          <p:cNvPr id="27" name="Oval 26" title="Section circle"/>
          <p:cNvSpPr/>
          <p:nvPr/>
        </p:nvSpPr>
        <p:spPr>
          <a:xfrm>
            <a:off x="10991599"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8" name="Oval 27" title="Section circle"/>
          <p:cNvSpPr/>
          <p:nvPr/>
        </p:nvSpPr>
        <p:spPr>
          <a:xfrm>
            <a:off x="1087650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9" name="Oval 28" title="Section circle"/>
          <p:cNvSpPr/>
          <p:nvPr/>
        </p:nvSpPr>
        <p:spPr>
          <a:xfrm>
            <a:off x="1076141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0" name="Oval 29" title="Section circle"/>
          <p:cNvSpPr/>
          <p:nvPr/>
        </p:nvSpPr>
        <p:spPr>
          <a:xfrm>
            <a:off x="10646318"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1" name="Oval 30" title="Section circle"/>
          <p:cNvSpPr/>
          <p:nvPr/>
        </p:nvSpPr>
        <p:spPr>
          <a:xfrm>
            <a:off x="1053122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2" name="Oval 31" title="Section circle"/>
          <p:cNvSpPr/>
          <p:nvPr/>
        </p:nvSpPr>
        <p:spPr>
          <a:xfrm>
            <a:off x="10416131"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3" name="Oval 32" title="Section circle"/>
          <p:cNvSpPr/>
          <p:nvPr/>
        </p:nvSpPr>
        <p:spPr>
          <a:xfrm>
            <a:off x="10301037"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4" name="Oval 33" title="Section circle"/>
          <p:cNvSpPr/>
          <p:nvPr/>
        </p:nvSpPr>
        <p:spPr>
          <a:xfrm>
            <a:off x="10185943"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5" name="Oval 34" title="Section circle"/>
          <p:cNvSpPr/>
          <p:nvPr/>
        </p:nvSpPr>
        <p:spPr>
          <a:xfrm>
            <a:off x="10070849"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6" name="Oval 35" title="Section circle"/>
          <p:cNvSpPr/>
          <p:nvPr/>
        </p:nvSpPr>
        <p:spPr>
          <a:xfrm>
            <a:off x="9955755" y="278841"/>
            <a:ext cx="89459" cy="89459"/>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7" name="Oval 36" title="Section circle"/>
          <p:cNvSpPr/>
          <p:nvPr/>
        </p:nvSpPr>
        <p:spPr>
          <a:xfrm>
            <a:off x="11567067"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8" name="Oval 37" title="Section circle"/>
          <p:cNvSpPr/>
          <p:nvPr/>
        </p:nvSpPr>
        <p:spPr>
          <a:xfrm>
            <a:off x="11451974"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39" name="Oval 38" title="Section circle"/>
          <p:cNvSpPr/>
          <p:nvPr/>
        </p:nvSpPr>
        <p:spPr>
          <a:xfrm>
            <a:off x="11336880"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0" name="Oval 39" title="Section circle"/>
          <p:cNvSpPr/>
          <p:nvPr/>
        </p:nvSpPr>
        <p:spPr>
          <a:xfrm>
            <a:off x="11221786"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1" name="Oval 40" title="Section circle"/>
          <p:cNvSpPr/>
          <p:nvPr/>
        </p:nvSpPr>
        <p:spPr>
          <a:xfrm>
            <a:off x="11106692" y="278841"/>
            <a:ext cx="89459" cy="89459"/>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2" name="Rectangle 21"/>
          <p:cNvSpPr/>
          <p:nvPr/>
        </p:nvSpPr>
        <p:spPr>
          <a:xfrm>
            <a:off x="9072302" y="6142096"/>
            <a:ext cx="2304991" cy="338554"/>
          </a:xfrm>
          <a:prstGeom prst="rect">
            <a:avLst/>
          </a:prstGeom>
          <a:noFill/>
        </p:spPr>
        <p:txBody>
          <a:bodyPr wrap="none" lIns="91440" tIns="45720" rIns="91440" bIns="45720">
            <a:spAutoFit/>
          </a:bodyPr>
          <a:lstStyle/>
          <a:p>
            <a:pPr algn="r"/>
            <a:r>
              <a:rPr lang="en-US" sz="160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Designing the Application</a:t>
            </a:r>
            <a:endParaRPr lang="en-US" sz="160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23" name="Rectangle 22"/>
          <p:cNvSpPr/>
          <p:nvPr/>
        </p:nvSpPr>
        <p:spPr>
          <a:xfrm>
            <a:off x="9326582" y="2043526"/>
            <a:ext cx="1856597" cy="1938992"/>
          </a:xfrm>
          <a:prstGeom prst="rect">
            <a:avLst/>
          </a:prstGeom>
          <a:noFill/>
        </p:spPr>
        <p:txBody>
          <a:bodyPr wrap="none" lIns="91440" tIns="45720" rIns="91440" bIns="45720">
            <a:spAutoFit/>
          </a:bodyPr>
          <a:lstStyle/>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Domain</a:t>
            </a:r>
          </a:p>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Driven</a:t>
            </a:r>
          </a:p>
          <a:p>
            <a:pPr algn="ctr"/>
            <a:r>
              <a:rPr lang="en-US" sz="40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Design</a:t>
            </a:r>
            <a:endParaRPr lang="en-US" sz="40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75149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 [Read-Only]" id="{F8CD76E8-16E0-4238-B05E-F47568325CEE}" vid="{CD90E3B3-8184-43E2-B086-760E27F351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internal_wide_template</Template>
  <TotalTime>10297</TotalTime>
  <Words>10772</Words>
  <Application>Microsoft Office PowerPoint</Application>
  <PresentationFormat>Custom</PresentationFormat>
  <Paragraphs>1158</Paragraphs>
  <Slides>65</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ATT Aleck Sans</vt:lpstr>
      <vt:lpstr>Calibri</vt:lpstr>
      <vt:lpstr>Courier New</vt:lpstr>
      <vt:lpstr>Lucida Grande</vt:lpstr>
      <vt:lpstr>Segoe Script</vt:lpstr>
      <vt:lpstr>Wingdings</vt:lpstr>
      <vt:lpstr>att_int_wde_globe_alone</vt:lpstr>
      <vt:lpstr>Creating an Application Using MicroServices</vt:lpstr>
      <vt:lpstr>You are HERE!</vt:lpstr>
      <vt:lpstr>PowerPoint Presentation</vt:lpstr>
      <vt:lpstr>Before You Start</vt:lpstr>
      <vt:lpstr>Contents</vt:lpstr>
      <vt:lpstr>Domain Identification</vt:lpstr>
      <vt:lpstr>Determine the Functional Requirements</vt:lpstr>
      <vt:lpstr>Determine Functional Requirements</vt:lpstr>
      <vt:lpstr>Determine Non-Functional Requirements</vt:lpstr>
      <vt:lpstr>Determine Non-Functional Requirements</vt:lpstr>
      <vt:lpstr>Determine Non-Functional Requirements</vt:lpstr>
      <vt:lpstr>Determine Non-Functional Requirements</vt:lpstr>
      <vt:lpstr>Determine Non-Functional Requirements</vt:lpstr>
      <vt:lpstr>Employ Patterns to Assist</vt:lpstr>
      <vt:lpstr>Presentation MicroServices</vt:lpstr>
      <vt:lpstr>Integration MicroServices</vt:lpstr>
      <vt:lpstr>Integration with Non-microServices</vt:lpstr>
      <vt:lpstr>System of Record (SoR) MicroServices</vt:lpstr>
      <vt:lpstr>Caching MicroServices</vt:lpstr>
      <vt:lpstr>Cross-Context Dependencies</vt:lpstr>
      <vt:lpstr>Check Your Progress</vt:lpstr>
      <vt:lpstr>Exercises</vt:lpstr>
      <vt:lpstr>Contents</vt:lpstr>
      <vt:lpstr>Using the Catalog</vt:lpstr>
      <vt:lpstr>Generated Documentation</vt:lpstr>
      <vt:lpstr>The MicroServices Catalog</vt:lpstr>
      <vt:lpstr>The MicroServices Catalog</vt:lpstr>
      <vt:lpstr>The MicroServices Catalog</vt:lpstr>
      <vt:lpstr>Check Your Progress</vt:lpstr>
      <vt:lpstr>Exercises</vt:lpstr>
      <vt:lpstr>Contents</vt:lpstr>
      <vt:lpstr>Using an Existing Service</vt:lpstr>
      <vt:lpstr>Generated Documentation</vt:lpstr>
      <vt:lpstr>Generated Documentation</vt:lpstr>
      <vt:lpstr>Accessing the Site</vt:lpstr>
      <vt:lpstr>Swagger API Documentation</vt:lpstr>
      <vt:lpstr>Check Your Progress</vt:lpstr>
      <vt:lpstr>Exercises</vt:lpstr>
      <vt:lpstr>Contents</vt:lpstr>
      <vt:lpstr>Locating the MicroService</vt:lpstr>
      <vt:lpstr>GRMEdge</vt:lpstr>
      <vt:lpstr>Using Service Discovery</vt:lpstr>
      <vt:lpstr>Using the DME2 Client</vt:lpstr>
      <vt:lpstr>Note on Sample Code</vt:lpstr>
      <vt:lpstr>Configuring in Code</vt:lpstr>
      <vt:lpstr>The Spring Bean Configuration Class</vt:lpstr>
      <vt:lpstr>Using the Configured Bean</vt:lpstr>
      <vt:lpstr>Configuring Using XML</vt:lpstr>
      <vt:lpstr>The XML Configuration Document</vt:lpstr>
      <vt:lpstr>Using the Configured Bean</vt:lpstr>
      <vt:lpstr>Helper Methods</vt:lpstr>
      <vt:lpstr>Building the URI</vt:lpstr>
      <vt:lpstr>Another Alternative Way to Call the MicroService</vt:lpstr>
      <vt:lpstr>Iterate over the MicroService Endpoints</vt:lpstr>
      <vt:lpstr>Create the HTTP Client and Method</vt:lpstr>
      <vt:lpstr>Execute the Request and Check the Status</vt:lpstr>
      <vt:lpstr>Process the Response Payload</vt:lpstr>
      <vt:lpstr>Check Your Progress</vt:lpstr>
      <vt:lpstr>Exercises</vt:lpstr>
      <vt:lpstr>Answers to Exercises</vt:lpstr>
      <vt:lpstr>Answers to Exercises</vt:lpstr>
      <vt:lpstr>Answers to Exercises</vt:lpstr>
      <vt:lpstr>Answers to Exercises</vt:lpstr>
      <vt:lpstr>Answers to Exercises</vt:lpstr>
      <vt:lpstr>PowerPoint Presentation</vt:lpstr>
    </vt:vector>
  </TitlesOfParts>
  <Manager/>
  <Company>AT&amp;T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subject/>
  <dc:creator>HAFENSTEIN, DEWAYNE</dc:creator>
  <cp:keywords/>
  <dc:description/>
  <cp:lastModifiedBy>BARRON-KIMBER, REBECCA</cp:lastModifiedBy>
  <cp:revision>414</cp:revision>
  <dcterms:created xsi:type="dcterms:W3CDTF">2017-04-04T18:55:32Z</dcterms:created>
  <dcterms:modified xsi:type="dcterms:W3CDTF">2017-07-13T21:09:36Z</dcterms:modified>
  <cp:category/>
</cp:coreProperties>
</file>