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34"/>
  </p:notesMasterIdLst>
  <p:handoutMasterIdLst>
    <p:handoutMasterId r:id="rId135"/>
  </p:handoutMasterIdLst>
  <p:sldIdLst>
    <p:sldId id="256" r:id="rId2"/>
    <p:sldId id="568" r:id="rId3"/>
    <p:sldId id="567" r:id="rId4"/>
    <p:sldId id="381" r:id="rId5"/>
    <p:sldId id="257" r:id="rId6"/>
    <p:sldId id="459" r:id="rId7"/>
    <p:sldId id="460" r:id="rId8"/>
    <p:sldId id="461" r:id="rId9"/>
    <p:sldId id="429" r:id="rId10"/>
    <p:sldId id="462" r:id="rId11"/>
    <p:sldId id="472" r:id="rId12"/>
    <p:sldId id="473" r:id="rId13"/>
    <p:sldId id="474" r:id="rId14"/>
    <p:sldId id="476" r:id="rId15"/>
    <p:sldId id="475" r:id="rId16"/>
    <p:sldId id="477" r:id="rId17"/>
    <p:sldId id="478" r:id="rId18"/>
    <p:sldId id="479" r:id="rId19"/>
    <p:sldId id="430" r:id="rId20"/>
    <p:sldId id="431" r:id="rId21"/>
    <p:sldId id="432" r:id="rId22"/>
    <p:sldId id="463" r:id="rId23"/>
    <p:sldId id="480" r:id="rId24"/>
    <p:sldId id="482" r:id="rId25"/>
    <p:sldId id="481" r:id="rId26"/>
    <p:sldId id="483" r:id="rId27"/>
    <p:sldId id="484" r:id="rId28"/>
    <p:sldId id="485" r:id="rId29"/>
    <p:sldId id="569" r:id="rId30"/>
    <p:sldId id="487" r:id="rId31"/>
    <p:sldId id="488" r:id="rId32"/>
    <p:sldId id="489" r:id="rId33"/>
    <p:sldId id="490" r:id="rId34"/>
    <p:sldId id="491" r:id="rId35"/>
    <p:sldId id="433" r:id="rId36"/>
    <p:sldId id="434" r:id="rId37"/>
    <p:sldId id="435" r:id="rId38"/>
    <p:sldId id="492" r:id="rId39"/>
    <p:sldId id="552" r:id="rId40"/>
    <p:sldId id="493" r:id="rId41"/>
    <p:sldId id="494" r:id="rId42"/>
    <p:sldId id="495" r:id="rId43"/>
    <p:sldId id="496" r:id="rId44"/>
    <p:sldId id="436" r:id="rId45"/>
    <p:sldId id="437" r:id="rId46"/>
    <p:sldId id="441" r:id="rId47"/>
    <p:sldId id="497" r:id="rId48"/>
    <p:sldId id="498" r:id="rId49"/>
    <p:sldId id="466" r:id="rId50"/>
    <p:sldId id="499" r:id="rId51"/>
    <p:sldId id="500" r:id="rId52"/>
    <p:sldId id="501" r:id="rId53"/>
    <p:sldId id="502" r:id="rId54"/>
    <p:sldId id="553" r:id="rId55"/>
    <p:sldId id="564" r:id="rId56"/>
    <p:sldId id="565" r:id="rId57"/>
    <p:sldId id="444" r:id="rId58"/>
    <p:sldId id="467" r:id="rId59"/>
    <p:sldId id="505" r:id="rId60"/>
    <p:sldId id="506" r:id="rId61"/>
    <p:sldId id="508" r:id="rId62"/>
    <p:sldId id="509" r:id="rId63"/>
    <p:sldId id="516" r:id="rId64"/>
    <p:sldId id="507" r:id="rId65"/>
    <p:sldId id="510" r:id="rId66"/>
    <p:sldId id="511" r:id="rId67"/>
    <p:sldId id="512" r:id="rId68"/>
    <p:sldId id="513" r:id="rId69"/>
    <p:sldId id="554" r:id="rId70"/>
    <p:sldId id="514" r:id="rId71"/>
    <p:sldId id="515" r:id="rId72"/>
    <p:sldId id="517" r:id="rId73"/>
    <p:sldId id="518" r:id="rId74"/>
    <p:sldId id="519" r:id="rId75"/>
    <p:sldId id="520" r:id="rId76"/>
    <p:sldId id="445" r:id="rId77"/>
    <p:sldId id="446" r:id="rId78"/>
    <p:sldId id="447" r:id="rId79"/>
    <p:sldId id="468" r:id="rId80"/>
    <p:sldId id="524" r:id="rId81"/>
    <p:sldId id="525" r:id="rId82"/>
    <p:sldId id="526" r:id="rId83"/>
    <p:sldId id="527" r:id="rId84"/>
    <p:sldId id="528" r:id="rId85"/>
    <p:sldId id="529" r:id="rId86"/>
    <p:sldId id="530" r:id="rId87"/>
    <p:sldId id="531" r:id="rId88"/>
    <p:sldId id="532" r:id="rId89"/>
    <p:sldId id="537" r:id="rId90"/>
    <p:sldId id="536" r:id="rId91"/>
    <p:sldId id="538" r:id="rId92"/>
    <p:sldId id="533" r:id="rId93"/>
    <p:sldId id="534" r:id="rId94"/>
    <p:sldId id="535" r:id="rId95"/>
    <p:sldId id="521" r:id="rId96"/>
    <p:sldId id="522" r:id="rId97"/>
    <p:sldId id="523" r:id="rId98"/>
    <p:sldId id="448" r:id="rId99"/>
    <p:sldId id="449" r:id="rId100"/>
    <p:sldId id="450" r:id="rId101"/>
    <p:sldId id="469" r:id="rId102"/>
    <p:sldId id="539" r:id="rId103"/>
    <p:sldId id="540" r:id="rId104"/>
    <p:sldId id="541" r:id="rId105"/>
    <p:sldId id="451" r:id="rId106"/>
    <p:sldId id="452" r:id="rId107"/>
    <p:sldId id="453" r:id="rId108"/>
    <p:sldId id="470" r:id="rId109"/>
    <p:sldId id="542" r:id="rId110"/>
    <p:sldId id="543" r:id="rId111"/>
    <p:sldId id="544" r:id="rId112"/>
    <p:sldId id="545" r:id="rId113"/>
    <p:sldId id="547" r:id="rId114"/>
    <p:sldId id="546" r:id="rId115"/>
    <p:sldId id="548" r:id="rId116"/>
    <p:sldId id="549" r:id="rId117"/>
    <p:sldId id="550" r:id="rId118"/>
    <p:sldId id="555" r:id="rId119"/>
    <p:sldId id="556" r:id="rId120"/>
    <p:sldId id="551" r:id="rId121"/>
    <p:sldId id="454" r:id="rId122"/>
    <p:sldId id="455" r:id="rId123"/>
    <p:sldId id="361" r:id="rId124"/>
    <p:sldId id="557" r:id="rId125"/>
    <p:sldId id="558" r:id="rId126"/>
    <p:sldId id="559" r:id="rId127"/>
    <p:sldId id="566" r:id="rId128"/>
    <p:sldId id="560" r:id="rId129"/>
    <p:sldId id="561" r:id="rId130"/>
    <p:sldId id="562" r:id="rId131"/>
    <p:sldId id="563" r:id="rId132"/>
    <p:sldId id="369" r:id="rId1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FDB"/>
    <a:srgbClr val="CF2A2A"/>
    <a:srgbClr val="007A3E"/>
    <a:srgbClr val="F2F2F2"/>
    <a:srgbClr val="191919"/>
    <a:srgbClr val="EFEFEF"/>
    <a:srgbClr val="4CA90C"/>
    <a:srgbClr val="FFB81C"/>
    <a:srgbClr val="0C257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4" autoAdjust="0"/>
    <p:restoredTop sz="69851" autoAdjust="0"/>
  </p:normalViewPr>
  <p:slideViewPr>
    <p:cSldViewPr snapToGrid="0">
      <p:cViewPr varScale="1">
        <p:scale>
          <a:sx n="75" d="100"/>
          <a:sy n="75" d="100"/>
        </p:scale>
        <p:origin x="1092" y="54"/>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4122"/>
    </p:cViewPr>
  </p:outlineViewPr>
  <p:notesTextViewPr>
    <p:cViewPr>
      <p:scale>
        <a:sx n="150" d="100"/>
        <a:sy n="150" d="100"/>
      </p:scale>
      <p:origin x="0" y="0"/>
    </p:cViewPr>
  </p:notesTextViewPr>
  <p:sorterViewPr>
    <p:cViewPr>
      <p:scale>
        <a:sx n="66" d="100"/>
        <a:sy n="66" d="100"/>
      </p:scale>
      <p:origin x="0" y="4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7/14/2017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dirty="0"/>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7/14/2017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dirty="0"/>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a:t>
            </a:fld>
            <a:endParaRPr lang="en-US" dirty="0"/>
          </a:p>
        </p:txBody>
      </p:sp>
    </p:spTree>
    <p:extLst>
      <p:ext uri="{BB962C8B-B14F-4D97-AF65-F5344CB8AC3E}">
        <p14:creationId xmlns:p14="http://schemas.microsoft.com/office/powerpoint/2010/main" val="41437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Domain-driven Design/DDD</a:t>
            </a:r>
            <a:r>
              <a:rPr lang="en-US" baseline="0" dirty="0" smtClean="0"/>
              <a:t> is most frequently used to design microServices.  </a:t>
            </a:r>
          </a:p>
          <a:p>
            <a:pPr marL="628650" lvl="1" indent="-171450">
              <a:buFont typeface="Arial" panose="020B0604020202020204" pitchFamily="34" charset="0"/>
              <a:buChar char="•"/>
            </a:pPr>
            <a:r>
              <a:rPr lang="en-US" baseline="0" dirty="0" smtClean="0"/>
              <a:t>It is based on the idea of top-down, business process-oriented design.  </a:t>
            </a:r>
          </a:p>
          <a:p>
            <a:pPr marL="628650" lvl="1" indent="-171450">
              <a:buFont typeface="Arial" panose="020B0604020202020204" pitchFamily="34" charset="0"/>
              <a:buChar char="•"/>
            </a:pPr>
            <a:r>
              <a:rPr lang="en-US" baseline="0" dirty="0" smtClean="0"/>
              <a:t>You first identify your business activities and the events that occur.  </a:t>
            </a:r>
          </a:p>
          <a:p>
            <a:pPr marL="628650" lvl="1" indent="-171450">
              <a:buFont typeface="Arial" panose="020B0604020202020204" pitchFamily="34" charset="0"/>
              <a:buChar char="•"/>
            </a:pPr>
            <a:r>
              <a:rPr lang="en-US" baseline="0" dirty="0" smtClean="0"/>
              <a:t>During this process you will identify the various domains and discover the entities and aggregates that are needed, all the while identifying and documenting the ubiquitous language, and developing the design of the various domains.</a:t>
            </a:r>
          </a:p>
          <a:p>
            <a:endParaRPr lang="en-US" baseline="0" dirty="0" smtClean="0"/>
          </a:p>
          <a:p>
            <a:r>
              <a:rPr lang="en-US" baseline="0" dirty="0" smtClean="0"/>
              <a:t>The domains that result in the design are usually the boundaries for the various microServices.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a:t>
            </a:fld>
            <a:endParaRPr lang="en-US" dirty="0"/>
          </a:p>
        </p:txBody>
      </p:sp>
    </p:spTree>
    <p:extLst>
      <p:ext uri="{BB962C8B-B14F-4D97-AF65-F5344CB8AC3E}">
        <p14:creationId xmlns:p14="http://schemas.microsoft.com/office/powerpoint/2010/main" val="283316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way to understand your business domain in DDD is to develop scenarios or use cases that explore</a:t>
            </a:r>
            <a:r>
              <a:rPr lang="en-US" baseline="0" dirty="0" smtClean="0"/>
              <a:t> the various processes. </a:t>
            </a:r>
          </a:p>
          <a:p>
            <a:pPr marL="628650" lvl="1" indent="-171450">
              <a:buFont typeface="Arial" panose="020B0604020202020204" pitchFamily="34" charset="0"/>
              <a:buChar char="•"/>
            </a:pPr>
            <a:r>
              <a:rPr lang="en-US" baseline="0" dirty="0" smtClean="0"/>
              <a:t>This will enable you to discover the various activities that are being performed, and to identify the various boundaries where the context changes.  For example, if your core business domain is payment management, and includes things like scheduling, processing, and reversing payments for items, the concept of a payment is slightly different for different methods of payment.  </a:t>
            </a:r>
          </a:p>
          <a:p>
            <a:pPr marL="1085850" lvl="2" indent="-171450">
              <a:buFont typeface="Courier New" panose="02070309020205020404" pitchFamily="49" charset="0"/>
              <a:buChar char="o"/>
            </a:pPr>
            <a:r>
              <a:rPr lang="en-US" baseline="0" dirty="0" smtClean="0"/>
              <a:t>A credit card payment is different from an ACH payment, and both are very different from a money order, check, or cash.   </a:t>
            </a:r>
          </a:p>
          <a:p>
            <a:pPr marL="628650" lvl="1" indent="-171450">
              <a:buFont typeface="Arial" panose="020B0604020202020204" pitchFamily="34" charset="0"/>
              <a:buChar char="•"/>
            </a:pPr>
            <a:r>
              <a:rPr lang="en-US" baseline="0" dirty="0" smtClean="0"/>
              <a:t>These different payment contexts are not part of the core context, but are rather used by it to perform the process of payment management.  </a:t>
            </a:r>
          </a:p>
          <a:p>
            <a:pPr marL="1085850" lvl="2" indent="-171450">
              <a:buFont typeface="Courier New" panose="02070309020205020404" pitchFamily="49" charset="0"/>
              <a:buChar char="o"/>
            </a:pPr>
            <a:r>
              <a:rPr lang="en-US" baseline="0" dirty="0" smtClean="0"/>
              <a:t>There are likely many related operations for credit cards, ach, money orders, and checks that are also different, and specific to each of those contexts.  Therefore, on the surface at least, these appear to be separate domains.  </a:t>
            </a:r>
          </a:p>
          <a:p>
            <a:pPr marL="628650" lvl="1" indent="-171450">
              <a:buFont typeface="Arial" panose="020B0604020202020204" pitchFamily="34" charset="0"/>
              <a:buChar char="•"/>
            </a:pPr>
            <a:r>
              <a:rPr lang="en-US" baseline="0" dirty="0" smtClean="0"/>
              <a:t>As you proceed through the analysis, you may find other areas where the context changes, and that can help you identify the various boundaries.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a:t>
            </a:fld>
            <a:endParaRPr lang="en-US" dirty="0"/>
          </a:p>
        </p:txBody>
      </p:sp>
    </p:spTree>
    <p:extLst>
      <p:ext uri="{BB962C8B-B14F-4D97-AF65-F5344CB8AC3E}">
        <p14:creationId xmlns:p14="http://schemas.microsoft.com/office/powerpoint/2010/main" val="148518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perform DDD, you will be recording everything you discover as part of the domain model.  The domain model is the collection of all knowledge gained</a:t>
            </a:r>
            <a:r>
              <a:rPr lang="en-US" baseline="0" dirty="0" smtClean="0"/>
              <a:t> from the analysis process.  This should not be confused with the Enterprise Architect (EA) “Domain Model” view in an EA Model, if you are using EA.  These are NOT the same things.</a:t>
            </a:r>
          </a:p>
          <a:p>
            <a:endParaRPr lang="en-US" baseline="0" dirty="0" smtClean="0"/>
          </a:p>
          <a:p>
            <a:r>
              <a:rPr lang="en-US" baseline="0" dirty="0" smtClean="0"/>
              <a:t>In DDD, the domain model is the collection of all knowledge, and includes use cases, activity diagrams, erds, class diagrams, schemas, terminology, and all other tools used to document the domain model.  Note, the domain model in this context is the knowledge, not the actual diagrams used to express that knowledge (just for clarity).</a:t>
            </a:r>
          </a:p>
          <a:p>
            <a:endParaRPr lang="en-US" baseline="0" dirty="0" smtClean="0"/>
          </a:p>
          <a:p>
            <a:r>
              <a:rPr lang="en-US" baseline="0" dirty="0" smtClean="0"/>
              <a:t>In Sparx System’s Enterprise Architect (EA) product, which is a very good tool for capturing and documenting design using UML and other technologies, the use of “views” allow you to explore a model from multiple perspectives.  </a:t>
            </a:r>
          </a:p>
          <a:p>
            <a:pPr marL="628650" lvl="1" indent="-171450">
              <a:buFont typeface="Arial" panose="020B0604020202020204" pitchFamily="34" charset="0"/>
              <a:buChar char="•"/>
            </a:pPr>
            <a:r>
              <a:rPr lang="en-US" baseline="0" dirty="0" smtClean="0"/>
              <a:t>Think of the model as a multi-dimensional artifact (like a Rubik’s Cube), trying to understand every dimension simultaneously is not possible, especially with complex systems.  </a:t>
            </a:r>
          </a:p>
          <a:p>
            <a:pPr marL="628650" lvl="1" indent="-171450">
              <a:buFont typeface="Arial" panose="020B0604020202020204" pitchFamily="34" charset="0"/>
              <a:buChar char="•"/>
            </a:pPr>
            <a:r>
              <a:rPr lang="en-US" baseline="0" dirty="0" smtClean="0"/>
              <a:t>Instead, it is easier to try to understand smaller, focused, and specific aspects of the design, and use these multiple “views” to build-up a complete picture.  </a:t>
            </a:r>
          </a:p>
          <a:p>
            <a:pPr marL="628650" lvl="1" indent="-171450">
              <a:buFont typeface="Arial" panose="020B0604020202020204" pitchFamily="34" charset="0"/>
              <a:buChar char="•"/>
            </a:pPr>
            <a:r>
              <a:rPr lang="en-US" baseline="0" dirty="0" smtClean="0"/>
              <a:t>The “Domain Model” view is a view that EA provides for describing the various activities, sequences, states, and other behavioral aspects of the model.  It is NOT the same thing as the DDD domain model, which in this case would encompass the entire EA model and all views.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a:t>
            </a:fld>
            <a:endParaRPr lang="en-US" dirty="0"/>
          </a:p>
        </p:txBody>
      </p:sp>
    </p:spTree>
    <p:extLst>
      <p:ext uri="{BB962C8B-B14F-4D97-AF65-F5344CB8AC3E}">
        <p14:creationId xmlns:p14="http://schemas.microsoft.com/office/powerpoint/2010/main" val="1191485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bounded contexts are simply boundaries where any specific concept, idea, or element</a:t>
            </a:r>
            <a:r>
              <a:rPr lang="en-US" baseline="0" dirty="0" smtClean="0"/>
              <a:t> does one, and only one, thing.  </a:t>
            </a:r>
          </a:p>
          <a:p>
            <a:pPr marL="628650" lvl="1" indent="-171450">
              <a:buFont typeface="Arial" panose="020B0604020202020204" pitchFamily="34" charset="0"/>
              <a:buChar char="•"/>
            </a:pPr>
            <a:r>
              <a:rPr lang="en-US" baseline="0" dirty="0" smtClean="0"/>
              <a:t>For example, in the earlier example of the payment management system, a payment could represent some money transferred to us for the delivery of some service or item.  </a:t>
            </a:r>
          </a:p>
          <a:p>
            <a:pPr marL="628650" lvl="1" indent="-171450">
              <a:buFont typeface="Arial" panose="020B0604020202020204" pitchFamily="34" charset="0"/>
              <a:buChar char="•"/>
            </a:pPr>
            <a:r>
              <a:rPr lang="en-US" baseline="0" dirty="0" smtClean="0"/>
              <a:t>However, as we move into credit card processing, the payment has an additional contextual meaning of money debited from a specific credit card number, BIN, and CVV code.  </a:t>
            </a:r>
          </a:p>
          <a:p>
            <a:pPr marL="628650" lvl="1" indent="-171450">
              <a:buFont typeface="Arial" panose="020B0604020202020204" pitchFamily="34" charset="0"/>
              <a:buChar char="•"/>
            </a:pPr>
            <a:r>
              <a:rPr lang="en-US" baseline="0" dirty="0" smtClean="0"/>
              <a:t>In ACH, the payment would have a different context, and would detail the bank routing and transit number, account number, and other information.  So, within payment processing, the “meaning” of payment changes as it moves through the process.  </a:t>
            </a:r>
          </a:p>
          <a:p>
            <a:pPr marL="0" lvl="0" indent="0">
              <a:buFontTx/>
              <a:buNone/>
            </a:pPr>
            <a:endParaRPr lang="en-US" baseline="0" dirty="0" smtClean="0"/>
          </a:p>
          <a:p>
            <a:pPr marL="0" lvl="0" indent="0">
              <a:buFontTx/>
              <a:buNone/>
            </a:pPr>
            <a:r>
              <a:rPr lang="en-US" baseline="0" dirty="0" smtClean="0"/>
              <a:t>Everywhere the meaning of payment changes is a boundary between different contexts.  Everywhere the meaning of payment is exactly the same is a single bounded context.  </a:t>
            </a:r>
          </a:p>
          <a:p>
            <a:pPr marL="628650" lvl="1" indent="-171450">
              <a:buFont typeface="Arial" panose="020B0604020202020204" pitchFamily="34" charset="0"/>
              <a:buChar char="•"/>
            </a:pPr>
            <a:r>
              <a:rPr lang="en-US" baseline="0" dirty="0" smtClean="0"/>
              <a:t>In this example, payment management, credit card processing, and ACH processing are different bounded contexts.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a:t>
            </a:fld>
            <a:endParaRPr lang="en-US" dirty="0"/>
          </a:p>
        </p:txBody>
      </p:sp>
    </p:spTree>
    <p:extLst>
      <p:ext uri="{BB962C8B-B14F-4D97-AF65-F5344CB8AC3E}">
        <p14:creationId xmlns:p14="http://schemas.microsoft.com/office/powerpoint/2010/main" val="370998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essential requirements of using bounded contexts is to provide loose coupling between different contexts and to rely on eventual consistency across a domain and all of its sub-domains.  The way this</a:t>
            </a:r>
            <a:r>
              <a:rPr lang="en-US" baseline="0" dirty="0" smtClean="0"/>
              <a:t> is done is to generate events as processes occur and state changes inside a bounded context.  Other bounded contexts can then listen for the events (based on their type), and take any needed additional processing.  This event-based mechanism allows additional bounded contexts to be added later that may also be interested in the event without affecting any existing bounded contexts.  </a:t>
            </a:r>
          </a:p>
          <a:p>
            <a:endParaRPr lang="en-US" baseline="0" dirty="0" smtClean="0"/>
          </a:p>
          <a:p>
            <a:r>
              <a:rPr lang="en-US" baseline="0" dirty="0" smtClean="0"/>
              <a:t>As business processes and the entities and aggregates are defined, the events are also defined.  Whenever a payment is created, an event to that effect is generated.  It is simply published to some event distribution mechanism, such as a Jms topic, from where other microServices could subscribe and process those events.  Durable subscription would ensure that events are not dropped or lost in the event that a downstream microService was not available at some point in time.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14</a:t>
            </a:fld>
            <a:endParaRPr lang="en-US" dirty="0"/>
          </a:p>
        </p:txBody>
      </p:sp>
    </p:spTree>
    <p:extLst>
      <p:ext uri="{BB962C8B-B14F-4D97-AF65-F5344CB8AC3E}">
        <p14:creationId xmlns:p14="http://schemas.microsoft.com/office/powerpoint/2010/main" val="2107042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during analysis, as the business activities are defined, the entities that they operate on, the value objects used, and the aggregates and invariant business rules are captured and documented.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15</a:t>
            </a:fld>
            <a:endParaRPr lang="en-US" dirty="0"/>
          </a:p>
        </p:txBody>
      </p:sp>
    </p:spTree>
    <p:extLst>
      <p:ext uri="{BB962C8B-B14F-4D97-AF65-F5344CB8AC3E}">
        <p14:creationId xmlns:p14="http://schemas.microsoft.com/office/powerpoint/2010/main" val="2444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small.</a:t>
            </a:r>
            <a:r>
              <a:rPr lang="en-US" baseline="0" dirty="0" smtClean="0"/>
              <a:t>  </a:t>
            </a:r>
          </a:p>
          <a:p>
            <a:pPr marL="628650" lvl="1" indent="-171450">
              <a:buFont typeface="Arial" panose="020B0604020202020204" pitchFamily="34" charset="0"/>
              <a:buChar char="•"/>
            </a:pPr>
            <a:r>
              <a:rPr lang="en-US" baseline="0" dirty="0" smtClean="0"/>
              <a:t>Design the first set of aggregates around the smallest identified concepts.  This ensures that the aggregates will be as small as possible, but after performing all of the other steps, not too small.  If the aggregates are too small, business invariants may be spread across multiple aggregates.  This is a mistake that is addressed by the second step.</a:t>
            </a:r>
          </a:p>
          <a:p>
            <a:endParaRPr lang="en-US" baseline="0" dirty="0" smtClean="0"/>
          </a:p>
          <a:p>
            <a:r>
              <a:rPr lang="en-US" baseline="0" dirty="0" smtClean="0"/>
              <a:t>Next, identify the business invariant rules and apply each rule to one, and only one aggregate.  </a:t>
            </a:r>
          </a:p>
          <a:p>
            <a:pPr marL="628650" lvl="1" indent="-171450">
              <a:buFont typeface="Arial" panose="020B0604020202020204" pitchFamily="34" charset="0"/>
              <a:buChar char="•"/>
            </a:pPr>
            <a:r>
              <a:rPr lang="en-US" baseline="0" dirty="0" smtClean="0"/>
              <a:t>If the business rule applies to more than one aggregate, refactor those aggregates into a single aggregate to accommodate the business invariant. </a:t>
            </a:r>
          </a:p>
          <a:p>
            <a:endParaRPr lang="en-US" baseline="0" dirty="0" smtClean="0"/>
          </a:p>
          <a:p>
            <a:r>
              <a:rPr lang="en-US" baseline="0" dirty="0" smtClean="0"/>
              <a:t>The third step is to ask the SMEs for the update time frames that are needed for each aggregate.  </a:t>
            </a:r>
          </a:p>
          <a:p>
            <a:pPr marL="628650" lvl="1" indent="-171450">
              <a:buFont typeface="Arial" panose="020B0604020202020204" pitchFamily="34" charset="0"/>
              <a:buChar char="•"/>
            </a:pPr>
            <a:r>
              <a:rPr lang="en-US" baseline="0" dirty="0" smtClean="0"/>
              <a:t>If the customer were to change something on that aggregate, how long is acceptable for the other aggregates to reflect that change?  This is performed for each aggregate so as to identify when there is an immediate update needed across aggregates.  For each aggregate, determine what the update latency requirement is and for aggregates that have an immediate update requirement, consider refactoring those aggregates together to form a new aggregate.  This step tends to refactor small aggregates into larger aggregates, and is contradictory to step 1. </a:t>
            </a:r>
            <a:r>
              <a:rPr lang="en-US" sz="1200" b="0" i="0" kern="1200" dirty="0" smtClean="0">
                <a:solidFill>
                  <a:schemeClr val="tx1"/>
                </a:solidFill>
                <a:effectLst/>
                <a:latin typeface="+mn-lt"/>
                <a:ea typeface="ＭＳ Ｐゴシック" charset="0"/>
                <a:cs typeface="ＭＳ Ｐゴシック" charset="0"/>
              </a:rPr>
              <a:t>Be careful that the business doesn’t insist that every </a:t>
            </a:r>
            <a:r>
              <a:rPr lang="en-US" sz="1200" b="0" i="1" kern="1200" dirty="0" smtClean="0">
                <a:solidFill>
                  <a:schemeClr val="tx1"/>
                </a:solidFill>
                <a:effectLst/>
                <a:latin typeface="+mn-lt"/>
                <a:ea typeface="ＭＳ Ｐゴシック" charset="0"/>
                <a:cs typeface="ＭＳ Ｐゴシック" charset="0"/>
              </a:rPr>
              <a:t>Aggregate</a:t>
            </a:r>
            <a:r>
              <a:rPr lang="en-US" sz="1200" b="0" i="0" kern="1200" dirty="0" smtClean="0">
                <a:solidFill>
                  <a:schemeClr val="tx1"/>
                </a:solidFill>
                <a:effectLst/>
                <a:latin typeface="+mn-lt"/>
                <a:ea typeface="ＭＳ Ｐゴシック" charset="0"/>
                <a:cs typeface="ＭＳ Ｐゴシック" charset="0"/>
              </a:rPr>
              <a:t> update have immediate consistency. It can be an especially strong tendency when many in the design session are influenced by database design and data modeling. Those stakeholders will have a very transaction-centered point of view. However, it is very unlikely that the business really needs immediate consistency in every case. To change this thinking you will probably have to spend time proving how transactions will fail due to concurrent updates by multiple users across different entities of the (now) large aggregate</a:t>
            </a:r>
            <a:r>
              <a:rPr lang="en-US" sz="1200" b="0" i="1" kern="1200" dirty="0" smtClean="0">
                <a:solidFill>
                  <a:schemeClr val="tx1"/>
                </a:solidFill>
                <a:effectLst/>
                <a:latin typeface="+mn-lt"/>
                <a:ea typeface="ＭＳ Ｐゴシック" charset="0"/>
                <a:cs typeface="ＭＳ Ｐゴシック" charset="0"/>
              </a:rPr>
              <a:t>.</a:t>
            </a:r>
            <a:r>
              <a:rPr lang="en-US" sz="1200" b="0" i="0" kern="1200" dirty="0" smtClean="0">
                <a:solidFill>
                  <a:schemeClr val="tx1"/>
                </a:solidFill>
                <a:effectLst/>
                <a:latin typeface="+mn-lt"/>
                <a:ea typeface="ＭＳ Ｐゴシック" charset="0"/>
                <a:cs typeface="ＭＳ Ｐゴシック" charset="0"/>
              </a:rPr>
              <a:t> </a:t>
            </a:r>
            <a:endParaRPr lang="en-US" baseline="0" dirty="0" smtClean="0"/>
          </a:p>
          <a:p>
            <a:endParaRPr lang="en-US" baseline="0" dirty="0" smtClean="0"/>
          </a:p>
          <a:p>
            <a:r>
              <a:rPr lang="en-US" baseline="0" dirty="0" smtClean="0"/>
              <a:t>Refactoring aggregates is a continual effort.  The goal is to get the “right sized” aggregate and is accomplished by performing this analysis repeatedly until a satisfactory aggregate emerges.  The steps can be repeated as many times as needed to get a good aggregate design.</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16</a:t>
            </a:fld>
            <a:endParaRPr lang="en-US" dirty="0"/>
          </a:p>
        </p:txBody>
      </p:sp>
    </p:spTree>
    <p:extLst>
      <p:ext uri="{BB962C8B-B14F-4D97-AF65-F5344CB8AC3E}">
        <p14:creationId xmlns:p14="http://schemas.microsoft.com/office/powerpoint/2010/main" val="1174412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proceed through the analysis phase, there will become evident</a:t>
            </a:r>
            <a:r>
              <a:rPr lang="en-US" baseline="0" dirty="0" smtClean="0"/>
              <a:t> specific boundaries.  </a:t>
            </a:r>
          </a:p>
          <a:p>
            <a:pPr marL="628650" lvl="1" indent="-171450">
              <a:buFont typeface="Arial" panose="020B0604020202020204" pitchFamily="34" charset="0"/>
              <a:buChar char="•"/>
            </a:pPr>
            <a:r>
              <a:rPr lang="en-US" baseline="0" dirty="0" smtClean="0"/>
              <a:t>These boundaries are where the context of an item changes, and are used to define the bounded contexts.  </a:t>
            </a:r>
          </a:p>
          <a:p>
            <a:pPr marL="628650" lvl="1" indent="-171450">
              <a:buFont typeface="Arial" panose="020B0604020202020204" pitchFamily="34" charset="0"/>
              <a:buChar char="•"/>
            </a:pPr>
            <a:r>
              <a:rPr lang="en-US" baseline="0" dirty="0" smtClean="0"/>
              <a:t>The bounded contexts will interact with each other, sharing information back and forth.  However, that information will be slightly different in those different contexts.  </a:t>
            </a:r>
          </a:p>
          <a:p>
            <a:pPr marL="0" lvl="0" indent="0">
              <a:buFontTx/>
              <a:buNone/>
            </a:pPr>
            <a:r>
              <a:rPr lang="en-US" baseline="0" dirty="0" smtClean="0"/>
              <a:t>After all, the context boundary was created because that was where the data meaning changed.  </a:t>
            </a:r>
          </a:p>
          <a:p>
            <a:endParaRPr lang="en-US" baseline="0" dirty="0" smtClean="0"/>
          </a:p>
          <a:p>
            <a:r>
              <a:rPr lang="en-US" baseline="0" dirty="0" smtClean="0"/>
              <a:t>At this point, you must decide how you want to control that interaction.  How do you want to translate or share the meaningful information from one context to another?  There are several well-defined patterns that can be used and are defined as part of the DDD methodology.  Each has pros and cons, and you will need to select whatever method is best for your case.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17</a:t>
            </a:fld>
            <a:endParaRPr lang="en-US" dirty="0"/>
          </a:p>
        </p:txBody>
      </p:sp>
    </p:spTree>
    <p:extLst>
      <p:ext uri="{BB962C8B-B14F-4D97-AF65-F5344CB8AC3E}">
        <p14:creationId xmlns:p14="http://schemas.microsoft.com/office/powerpoint/2010/main" val="407002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DDD is not a single-pass-and-your-done methodology.  </a:t>
            </a:r>
          </a:p>
          <a:p>
            <a:pPr marL="628650" lvl="1" indent="-171450">
              <a:buFont typeface="Arial" panose="020B0604020202020204" pitchFamily="34" charset="0"/>
              <a:buChar char="•"/>
            </a:pPr>
            <a:r>
              <a:rPr lang="en-US" dirty="0" smtClean="0"/>
              <a:t>It is not a cookbook, or a process, or even a check list.</a:t>
            </a:r>
            <a:r>
              <a:rPr lang="en-US" baseline="0" dirty="0" smtClean="0"/>
              <a:t>  </a:t>
            </a:r>
          </a:p>
          <a:p>
            <a:pPr marL="628650" lvl="1" indent="-171450">
              <a:buFont typeface="Arial" panose="020B0604020202020204" pitchFamily="34" charset="0"/>
              <a:buChar char="•"/>
            </a:pPr>
            <a:r>
              <a:rPr lang="en-US" baseline="0" dirty="0" smtClean="0"/>
              <a:t>It is an iterative approach, it cannot be performed sequentially because in all but the most trivial cases you will not be able to know everything in each “step”.  </a:t>
            </a:r>
          </a:p>
          <a:p>
            <a:pPr marL="628650" lvl="1" indent="-171450">
              <a:buFont typeface="Arial" panose="020B0604020202020204" pitchFamily="34" charset="0"/>
              <a:buChar char="•"/>
            </a:pPr>
            <a:r>
              <a:rPr lang="en-US" baseline="0" dirty="0" smtClean="0"/>
              <a:t>As you discover information, you will refine things that you though you knew, and will generate more questions, which will lead to more discovery.  However, after you iterate a few times, the level of discovery will diminish.  Will it ever go to zero?  Probably not.  Most domains are far to complex to effectively model every aspect.  Besides, business domains do change over time, so even if you could capture everything that exists today, in a while, there will be changes that need to be made.</a:t>
            </a:r>
          </a:p>
          <a:p>
            <a:endParaRPr lang="en-US" baseline="0" dirty="0" smtClean="0"/>
          </a:p>
          <a:p>
            <a:r>
              <a:rPr lang="en-US" baseline="0" dirty="0" smtClean="0"/>
              <a:t>So, how do you know when to stop the iteration?  That is not an easy question to answer, but generally when the iteration does not provide any appreciably new information, and the risk of stopping the iteration is low (the risk that anything undiscovered may cause serious impact or damage to your design).  </a:t>
            </a:r>
          </a:p>
          <a:p>
            <a:pPr marL="628650" lvl="1" indent="-171450">
              <a:buFont typeface="Arial" panose="020B0604020202020204" pitchFamily="34" charset="0"/>
              <a:buChar char="•"/>
            </a:pPr>
            <a:r>
              <a:rPr lang="en-US" baseline="0" dirty="0" smtClean="0"/>
              <a:t>The SME’s in the business domain are the best sources of information about determining if you have enough design or not.  </a:t>
            </a:r>
          </a:p>
          <a:p>
            <a:pPr marL="628650" lvl="1" indent="-171450">
              <a:buFont typeface="Arial" panose="020B0604020202020204" pitchFamily="34" charset="0"/>
              <a:buChar char="•"/>
            </a:pPr>
            <a:r>
              <a:rPr lang="en-US" baseline="0" dirty="0" smtClean="0"/>
              <a:t>It is a risk-vs-reward proposition.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18</a:t>
            </a:fld>
            <a:endParaRPr lang="en-US" dirty="0"/>
          </a:p>
        </p:txBody>
      </p:sp>
    </p:spTree>
    <p:extLst>
      <p:ext uri="{BB962C8B-B14F-4D97-AF65-F5344CB8AC3E}">
        <p14:creationId xmlns:p14="http://schemas.microsoft.com/office/powerpoint/2010/main" val="3931973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20</a:t>
            </a:fld>
            <a:endParaRPr lang="en-US" dirty="0"/>
          </a:p>
        </p:txBody>
      </p:sp>
    </p:spTree>
    <p:extLst>
      <p:ext uri="{BB962C8B-B14F-4D97-AF65-F5344CB8AC3E}">
        <p14:creationId xmlns:p14="http://schemas.microsoft.com/office/powerpoint/2010/main" val="108340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150639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21</a:t>
            </a:fld>
            <a:endParaRPr lang="en-US" dirty="0"/>
          </a:p>
        </p:txBody>
      </p:sp>
    </p:spTree>
    <p:extLst>
      <p:ext uri="{BB962C8B-B14F-4D97-AF65-F5344CB8AC3E}">
        <p14:creationId xmlns:p14="http://schemas.microsoft.com/office/powerpoint/2010/main" val="189699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a pattern effectively, the designer needs to understand:</a:t>
            </a:r>
          </a:p>
          <a:p>
            <a:pPr marL="685800" lvl="1" indent="-228600">
              <a:buFont typeface="+mj-lt"/>
              <a:buAutoNum type="arabicPeriod"/>
            </a:pPr>
            <a:r>
              <a:rPr lang="en-US" dirty="0" smtClean="0"/>
              <a:t>the problem they are trying to solve,</a:t>
            </a:r>
            <a:r>
              <a:rPr lang="en-US" baseline="0" dirty="0" smtClean="0"/>
              <a:t> and </a:t>
            </a:r>
          </a:p>
          <a:p>
            <a:pPr marL="685800" lvl="1" indent="-228600">
              <a:buFont typeface="+mj-lt"/>
              <a:buAutoNum type="arabicPeriod"/>
            </a:pPr>
            <a:r>
              <a:rPr lang="en-US" baseline="0" dirty="0" smtClean="0"/>
              <a:t>the motivations behind each pattern, what problem they are solving, how that applies to their problem, and how to adapt the pattern to their needs.  </a:t>
            </a:r>
          </a:p>
          <a:p>
            <a:endParaRPr lang="en-US" baseline="0" dirty="0" smtClean="0"/>
          </a:p>
          <a:p>
            <a:r>
              <a:rPr lang="en-US" baseline="0" dirty="0" smtClean="0"/>
              <a:t>Patterns are NOT cookbook solutions!  </a:t>
            </a:r>
          </a:p>
          <a:p>
            <a:pPr marL="628650" lvl="1" indent="-171450">
              <a:buFont typeface="Arial" panose="020B0604020202020204" pitchFamily="34" charset="0"/>
              <a:buChar char="•"/>
            </a:pPr>
            <a:r>
              <a:rPr lang="en-US" baseline="0" dirty="0" smtClean="0"/>
              <a:t>They are not drop-in implementations.  </a:t>
            </a:r>
          </a:p>
          <a:p>
            <a:pPr marL="628650" lvl="1" indent="-171450">
              <a:buFont typeface="Arial" panose="020B0604020202020204" pitchFamily="34" charset="0"/>
              <a:buChar char="•"/>
            </a:pPr>
            <a:r>
              <a:rPr lang="en-US" baseline="0" dirty="0" smtClean="0"/>
              <a:t>They are intended as appropriate ways to address specific problems that have been tired and proven.  </a:t>
            </a:r>
          </a:p>
          <a:p>
            <a:pPr marL="628650" lvl="1" indent="-171450">
              <a:buFont typeface="Arial" panose="020B0604020202020204" pitchFamily="34" charset="0"/>
              <a:buChar char="•"/>
            </a:pPr>
            <a:r>
              <a:rPr lang="en-US" baseline="0" dirty="0" smtClean="0"/>
              <a:t>They may require adapting to your specific problem, or you may require using multiple patterns in combination to solve certain design problems.  </a:t>
            </a:r>
          </a:p>
          <a:p>
            <a:pPr marL="628650" lvl="1" indent="-171450">
              <a:buFont typeface="Arial" panose="020B0604020202020204" pitchFamily="34" charset="0"/>
              <a:buChar char="•"/>
            </a:pPr>
            <a:r>
              <a:rPr lang="en-US" baseline="0" dirty="0" smtClean="0"/>
              <a:t>You do not generally select the pattern then develop the microService, rather you define what the microService needs to do and determine from that what issues you may need to solve, then select appropriate patterns and adapt them to your needs.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22</a:t>
            </a:fld>
            <a:endParaRPr lang="en-US" dirty="0"/>
          </a:p>
        </p:txBody>
      </p:sp>
    </p:spTree>
    <p:extLst>
      <p:ext uri="{BB962C8B-B14F-4D97-AF65-F5344CB8AC3E}">
        <p14:creationId xmlns:p14="http://schemas.microsoft.com/office/powerpoint/2010/main" val="1806184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became evident early on in object-oriented design that there were general approaches that were best used for solving certain types of architectural problems.  </a:t>
            </a:r>
          </a:p>
          <a:p>
            <a:pPr marL="628650" lvl="1" indent="-171450">
              <a:buFont typeface="Arial" panose="020B0604020202020204" pitchFamily="34" charset="0"/>
              <a:buChar char="•"/>
            </a:pPr>
            <a:r>
              <a:rPr lang="en-US" baseline="0" dirty="0" smtClean="0"/>
              <a:t>In the early days, designers had to figure these out for.  </a:t>
            </a:r>
          </a:p>
          <a:p>
            <a:pPr marL="628650" lvl="1" indent="-171450">
              <a:buFont typeface="Arial" panose="020B0604020202020204" pitchFamily="34" charset="0"/>
              <a:buChar char="•"/>
            </a:pPr>
            <a:r>
              <a:rPr lang="en-US" baseline="0" dirty="0" smtClean="0"/>
              <a:t>The breakthrough event for patterns in software architecture can generally be traced to the book “Design Patterns: Elements of Reusable Object-Oriented Software”.  The book was written by four of the most advanced practitioners of object-oriented design, and became known as the “Gang of Four” book (or simply, the GoF). </a:t>
            </a:r>
          </a:p>
          <a:p>
            <a:endParaRPr lang="en-US" baseline="0" dirty="0" smtClean="0"/>
          </a:p>
          <a:p>
            <a:r>
              <a:rPr lang="en-US" baseline="0" dirty="0" smtClean="0"/>
              <a:t>The success of this book is evident by the widespread use of the terminology they used in the book.  </a:t>
            </a:r>
          </a:p>
          <a:p>
            <a:pPr marL="628650" lvl="1" indent="-171450">
              <a:buFont typeface="Arial" panose="020B0604020202020204" pitchFamily="34" charset="0"/>
              <a:buChar char="•"/>
            </a:pPr>
            <a:r>
              <a:rPr lang="en-US" baseline="0" dirty="0" smtClean="0"/>
              <a:t>Prior to the book, we had no universal notion of a “Factory” pattern.  That was the term they used, and it is now universally used and understood.  </a:t>
            </a:r>
          </a:p>
          <a:p>
            <a:pPr marL="628650" lvl="1" indent="-171450">
              <a:buFont typeface="Arial" panose="020B0604020202020204" pitchFamily="34" charset="0"/>
              <a:buChar char="•"/>
            </a:pPr>
            <a:r>
              <a:rPr lang="en-US" baseline="0" dirty="0" smtClean="0"/>
              <a:t>Their terminology and descriptions have been used in countless other books and publications, design materials, and in conversations.  </a:t>
            </a:r>
          </a:p>
          <a:p>
            <a:pPr marL="628650" lvl="1" indent="-171450">
              <a:buFont typeface="Arial" panose="020B0604020202020204" pitchFamily="34" charset="0"/>
              <a:buChar char="•"/>
            </a:pPr>
            <a:r>
              <a:rPr lang="en-US" baseline="0" dirty="0" smtClean="0"/>
              <a:t>The terminology has been adopted as a de-facto standard.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23</a:t>
            </a:fld>
            <a:endParaRPr lang="en-US" dirty="0"/>
          </a:p>
        </p:txBody>
      </p:sp>
    </p:spTree>
    <p:extLst>
      <p:ext uri="{BB962C8B-B14F-4D97-AF65-F5344CB8AC3E}">
        <p14:creationId xmlns:p14="http://schemas.microsoft.com/office/powerpoint/2010/main" val="1524194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success of the GoF patterns book, and the whole notion of using recognized patterns as solutions to specific problems, patterns have been defined and used in all sorts of ways.</a:t>
            </a:r>
            <a:r>
              <a:rPr lang="en-US" baseline="0" dirty="0" smtClean="0"/>
              <a:t>  </a:t>
            </a:r>
          </a:p>
          <a:p>
            <a:pPr marL="628650" lvl="1" indent="-171450">
              <a:buFont typeface="Arial" panose="020B0604020202020204" pitchFamily="34" charset="0"/>
              <a:buChar char="•"/>
            </a:pPr>
            <a:r>
              <a:rPr lang="en-US" baseline="0" dirty="0" smtClean="0"/>
              <a:t>The DDD methodology suggests several patterns for how to interchange information between various bounded contexts, collectively called the Context Mapping.  </a:t>
            </a:r>
          </a:p>
          <a:p>
            <a:pPr marL="628650" lvl="1" indent="-171450">
              <a:buFont typeface="Arial" panose="020B0604020202020204" pitchFamily="34" charset="0"/>
              <a:buChar char="•"/>
            </a:pPr>
            <a:r>
              <a:rPr lang="en-US" baseline="0" dirty="0" smtClean="0"/>
              <a:t>Enterprise architecture patterns have been defined for the best ways to solve specific problems in distributed component systems, such as Service Locator, Business Façade, and others.  </a:t>
            </a:r>
          </a:p>
          <a:p>
            <a:endParaRPr lang="en-US" baseline="0" dirty="0" smtClean="0"/>
          </a:p>
          <a:p>
            <a:r>
              <a:rPr lang="en-US" baseline="0" dirty="0" smtClean="0"/>
              <a:t>The microService patterns address different ways that could be used to assemble microServices and to interface them with systems of record, user interfaces, and other approaches.  </a:t>
            </a:r>
          </a:p>
          <a:p>
            <a:pPr marL="628650" lvl="1" indent="-171450">
              <a:buFont typeface="Arial" panose="020B0604020202020204" pitchFamily="34" charset="0"/>
              <a:buChar char="•"/>
            </a:pPr>
            <a:r>
              <a:rPr lang="en-US" baseline="0" dirty="0" smtClean="0"/>
              <a:t>This does not mean that you cant still use GoF patterns within the microService patterns, and even JEE patterns, all at the same time.  </a:t>
            </a:r>
          </a:p>
          <a:p>
            <a:pPr marL="628650" lvl="1" indent="-171450">
              <a:buFont typeface="Arial" panose="020B0604020202020204" pitchFamily="34" charset="0"/>
              <a:buChar char="•"/>
            </a:pPr>
            <a:r>
              <a:rPr lang="en-US" baseline="0" dirty="0" smtClean="0"/>
              <a:t>A microService is not implemented by one single pattern, but may use any number of patterns to meet its objectives.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24</a:t>
            </a:fld>
            <a:endParaRPr lang="en-US" dirty="0"/>
          </a:p>
        </p:txBody>
      </p:sp>
    </p:spTree>
    <p:extLst>
      <p:ext uri="{BB962C8B-B14F-4D97-AF65-F5344CB8AC3E}">
        <p14:creationId xmlns:p14="http://schemas.microsoft.com/office/powerpoint/2010/main" val="32570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structural patterns that are described in the</a:t>
            </a:r>
            <a:r>
              <a:rPr lang="en-US" baseline="0" dirty="0" smtClean="0"/>
              <a:t> </a:t>
            </a:r>
            <a:r>
              <a:rPr lang="en-US" baseline="0" dirty="0" err="1" smtClean="0"/>
              <a:t>GoF</a:t>
            </a:r>
            <a:r>
              <a:rPr lang="en-US" baseline="0" dirty="0" smtClean="0"/>
              <a:t> book.  </a:t>
            </a:r>
          </a:p>
          <a:p>
            <a:pPr marL="628650" lvl="1" indent="-171450">
              <a:buFont typeface="Arial" panose="020B0604020202020204" pitchFamily="34" charset="0"/>
              <a:buChar char="•"/>
            </a:pPr>
            <a:r>
              <a:rPr lang="en-US" baseline="0" dirty="0" smtClean="0"/>
              <a:t>Of these, the most commonly used ones are the Adapter, Façade, and Proxy.</a:t>
            </a:r>
          </a:p>
          <a:p>
            <a:endParaRPr lang="en-US" baseline="0" dirty="0" smtClean="0"/>
          </a:p>
          <a:p>
            <a:r>
              <a:rPr lang="en-US" baseline="0" dirty="0" smtClean="0"/>
              <a:t>The adapter pattern is primarily used to convert a set of operations and/or the data they use to conform to the target services needs.  </a:t>
            </a:r>
          </a:p>
          <a:p>
            <a:pPr marL="628650" lvl="1" indent="-171450">
              <a:buFont typeface="Arial" panose="020B0604020202020204" pitchFamily="34" charset="0"/>
              <a:buChar char="•"/>
            </a:pPr>
            <a:r>
              <a:rPr lang="en-US" baseline="0" dirty="0" smtClean="0"/>
              <a:t>For example, you may have an application or microService that needs to invoke an operation of another microService.  The target </a:t>
            </a:r>
            <a:r>
              <a:rPr lang="en-US" baseline="0" dirty="0" err="1" smtClean="0"/>
              <a:t>mS</a:t>
            </a:r>
            <a:r>
              <a:rPr lang="en-US" baseline="0" dirty="0" smtClean="0"/>
              <a:t> requires data in a single object that you may have to obtain from multiple objects in your context, the data required by the target service may not be represented the same way in your service, or you may have to call several operations to achieve your desired results.  In this case, the “Adapter” is used to adapt one service or application to another, much the same way a physical cable adapter allows one type of cable to be connected to a different type.</a:t>
            </a:r>
          </a:p>
          <a:p>
            <a:endParaRPr lang="en-US" baseline="0" dirty="0" smtClean="0"/>
          </a:p>
          <a:p>
            <a:r>
              <a:rPr lang="en-US" baseline="0" dirty="0" smtClean="0"/>
              <a:t>The façade pattern is used to put a false front on something else and to expose a different set of capabilities.  </a:t>
            </a:r>
          </a:p>
          <a:p>
            <a:pPr marL="628650" lvl="1" indent="-171450">
              <a:buFont typeface="Arial" panose="020B0604020202020204" pitchFamily="34" charset="0"/>
              <a:buChar char="•"/>
            </a:pPr>
            <a:r>
              <a:rPr lang="en-US" baseline="0" dirty="0" smtClean="0"/>
              <a:t>An example of a façade is the false front on a building on a movie set.  On the street, you may see a western town complete with saloon, jail, and general store.  Behind these false fronts may be totally different buildings, and are often just empty lots.  </a:t>
            </a:r>
          </a:p>
          <a:p>
            <a:pPr marL="0" lvl="0" indent="0">
              <a:buFontTx/>
              <a:buNone/>
            </a:pPr>
            <a:endParaRPr lang="en-US" baseline="0" dirty="0" smtClean="0"/>
          </a:p>
          <a:p>
            <a:pPr marL="0" lvl="0" indent="0">
              <a:buFontTx/>
              <a:buNone/>
            </a:pPr>
            <a:r>
              <a:rPr lang="en-US" baseline="0" dirty="0" smtClean="0"/>
              <a:t>The façade presents a view of something that is different than what it covers.  Facades are useful to simplify complex operations, supply default behaviors, or to aggregate multiple operations into a simpler or more usable operation. </a:t>
            </a:r>
          </a:p>
          <a:p>
            <a:endParaRPr lang="en-US" baseline="0" dirty="0" smtClean="0"/>
          </a:p>
          <a:p>
            <a:r>
              <a:rPr lang="en-US" baseline="0" dirty="0" smtClean="0"/>
              <a:t>The proxy pattern is a stand-in for the real thing.  </a:t>
            </a:r>
          </a:p>
          <a:p>
            <a:pPr marL="628650" lvl="1" indent="-171450">
              <a:buFont typeface="Arial" panose="020B0604020202020204" pitchFamily="34" charset="0"/>
              <a:buChar char="•"/>
            </a:pPr>
            <a:r>
              <a:rPr lang="en-US" baseline="0" dirty="0" smtClean="0"/>
              <a:t>A proxy is some object that looks, acts, and appears to be the real object, but really simply delegates to the real object.  </a:t>
            </a:r>
          </a:p>
          <a:p>
            <a:pPr marL="628650" lvl="1" indent="-171450">
              <a:buFont typeface="Arial" panose="020B0604020202020204" pitchFamily="34" charset="0"/>
              <a:buChar char="•"/>
            </a:pPr>
            <a:r>
              <a:rPr lang="en-US" baseline="0" dirty="0" smtClean="0"/>
              <a:t>Proxies allow the information to be cached, and for connections to the back-end object to be dynamic or re-routable.  </a:t>
            </a:r>
          </a:p>
          <a:p>
            <a:pPr marL="628650" lvl="1" indent="-171450">
              <a:buFont typeface="Arial" panose="020B0604020202020204" pitchFamily="34" charset="0"/>
              <a:buChar char="•"/>
            </a:pPr>
            <a:r>
              <a:rPr lang="en-US" baseline="0" dirty="0" smtClean="0"/>
              <a:t>The proxy can completely contain the mechanisms to connect to and use the back-end service, and can provide other infrastructure-like behaviors, such as security, auditing, logging, and caching.</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25</a:t>
            </a:fld>
            <a:endParaRPr lang="en-US" dirty="0"/>
          </a:p>
        </p:txBody>
      </p:sp>
    </p:spTree>
    <p:extLst>
      <p:ext uri="{BB962C8B-B14F-4D97-AF65-F5344CB8AC3E}">
        <p14:creationId xmlns:p14="http://schemas.microsoft.com/office/powerpoint/2010/main" val="3322432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Domain-Driven Design methodology expressly defines eight different</a:t>
            </a:r>
            <a:r>
              <a:rPr lang="en-US" baseline="0" dirty="0" smtClean="0"/>
              <a:t> approaches to how information within one context can be shared with another context.  </a:t>
            </a:r>
          </a:p>
          <a:p>
            <a:pPr marL="628650" lvl="1" indent="-171450">
              <a:buFont typeface="Arial" panose="020B0604020202020204" pitchFamily="34" charset="0"/>
              <a:buChar char="•"/>
            </a:pPr>
            <a:r>
              <a:rPr lang="en-US" baseline="0" dirty="0" smtClean="0"/>
              <a:t>These patterns are referred to as the “Context Mapping” patterns, and include applications of adapters, facades, and proxies, as well as some other approaches like the partnership and shared kernel.  </a:t>
            </a:r>
          </a:p>
          <a:p>
            <a:pPr marL="628650" lvl="1" indent="-171450">
              <a:buFont typeface="Arial" panose="020B0604020202020204" pitchFamily="34" charset="0"/>
              <a:buChar char="•"/>
            </a:pPr>
            <a:r>
              <a:rPr lang="en-US" baseline="0" dirty="0" smtClean="0"/>
              <a:t>These patterns are specific to information sharing between different bounded contexts.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26</a:t>
            </a:fld>
            <a:endParaRPr lang="en-US" dirty="0"/>
          </a:p>
        </p:txBody>
      </p:sp>
    </p:spTree>
    <p:extLst>
      <p:ext uri="{BB962C8B-B14F-4D97-AF65-F5344CB8AC3E}">
        <p14:creationId xmlns:p14="http://schemas.microsoft.com/office/powerpoint/2010/main" val="794087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Likewise, AT&amp;T has defined six</a:t>
            </a:r>
            <a:r>
              <a:rPr lang="en-US" baseline="0" dirty="0" smtClean="0"/>
              <a:t> types of patterns that are useful for how microServices can be used.  </a:t>
            </a:r>
          </a:p>
          <a:p>
            <a:pPr marL="628650" lvl="1" indent="-171450">
              <a:buFont typeface="Arial" panose="020B0604020202020204" pitchFamily="34" charset="0"/>
              <a:buChar char="•"/>
            </a:pPr>
            <a:r>
              <a:rPr lang="en-US" baseline="0" dirty="0" smtClean="0"/>
              <a:t>They define cases where the microService hosts the user interface, where the microService accesses other microServices that are the systems of record (</a:t>
            </a:r>
            <a:r>
              <a:rPr lang="en-US" baseline="0" dirty="0" err="1" smtClean="0"/>
              <a:t>SoR</a:t>
            </a:r>
            <a:r>
              <a:rPr lang="en-US" baseline="0" dirty="0" smtClean="0"/>
              <a:t>), and where microServices need to access and interface with non-microService systems of record.  </a:t>
            </a:r>
          </a:p>
          <a:p>
            <a:pPr marL="628650" lvl="1" indent="-171450">
              <a:buFont typeface="Arial" panose="020B0604020202020204" pitchFamily="34" charset="0"/>
              <a:buChar char="•"/>
            </a:pPr>
            <a:r>
              <a:rPr lang="en-US" baseline="0" dirty="0" smtClean="0"/>
              <a:t>These patterns also include suggested patterns for the use of data caches, both for accessing caches and for management of them.</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27</a:t>
            </a:fld>
            <a:endParaRPr lang="en-US" dirty="0"/>
          </a:p>
        </p:txBody>
      </p:sp>
    </p:spTree>
    <p:extLst>
      <p:ext uri="{BB962C8B-B14F-4D97-AF65-F5344CB8AC3E}">
        <p14:creationId xmlns:p14="http://schemas.microsoft.com/office/powerpoint/2010/main" val="3693577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two suggested patterns for when the microService is hosting the user interface or presentation tier.</a:t>
            </a:r>
            <a:r>
              <a:rPr lang="en-US" baseline="0" dirty="0" smtClean="0"/>
              <a:t>  </a:t>
            </a:r>
          </a:p>
          <a:p>
            <a:endParaRPr lang="en-US" baseline="0" dirty="0" smtClean="0"/>
          </a:p>
          <a:p>
            <a:r>
              <a:rPr lang="en-US" b="1" baseline="0" dirty="0" smtClean="0"/>
              <a:t>In the pattern 1A situation, </a:t>
            </a:r>
            <a:r>
              <a:rPr lang="en-US" baseline="0" dirty="0" smtClean="0"/>
              <a:t>the content is served from a cache of data.  </a:t>
            </a:r>
          </a:p>
          <a:p>
            <a:pPr marL="628650" lvl="1" indent="-171450">
              <a:buFont typeface="Arial" panose="020B0604020202020204" pitchFamily="34" charset="0"/>
              <a:buChar char="•"/>
            </a:pPr>
            <a:r>
              <a:rPr lang="en-US" baseline="0" dirty="0" smtClean="0"/>
              <a:t>The assumption here is that the cache is maintained by another, external microService or application.  The use of a cache provides very fast information access and can be very responsive, but the data can become stale if the cache is not updated or processed frequently.  This pattern is useful for rapid retrieval, update, or entry of information that can be staged and updated separately, where the currency of the information is not of paramount importance but rapid access is.</a:t>
            </a:r>
          </a:p>
          <a:p>
            <a:endParaRPr lang="en-US" baseline="0" dirty="0" smtClean="0"/>
          </a:p>
          <a:p>
            <a:r>
              <a:rPr lang="en-US" b="1" baseline="0" dirty="0" smtClean="0"/>
              <a:t>The pattern 1B approach </a:t>
            </a:r>
            <a:r>
              <a:rPr lang="en-US" baseline="0" dirty="0" smtClean="0"/>
              <a:t>is likely more common.  </a:t>
            </a:r>
          </a:p>
          <a:p>
            <a:pPr marL="628650" lvl="1" indent="-171450">
              <a:buFont typeface="Arial" panose="020B0604020202020204" pitchFamily="34" charset="0"/>
              <a:buChar char="•"/>
            </a:pPr>
            <a:r>
              <a:rPr lang="en-US" baseline="0" dirty="0" smtClean="0"/>
              <a:t>In this case, the UI/UX microService interacts with other microServices to obtain all information.  This allows for easy information retrieval as well as information updates, and is more in-line with many UI/UX implementations today.</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28</a:t>
            </a:fld>
            <a:endParaRPr lang="en-US" dirty="0"/>
          </a:p>
        </p:txBody>
      </p:sp>
    </p:spTree>
    <p:extLst>
      <p:ext uri="{BB962C8B-B14F-4D97-AF65-F5344CB8AC3E}">
        <p14:creationId xmlns:p14="http://schemas.microsoft.com/office/powerpoint/2010/main" val="888735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Web-based</a:t>
            </a:r>
            <a:r>
              <a:rPr lang="en-US" baseline="0" dirty="0" smtClean="0"/>
              <a:t> user interfaces deployed into a microService do not operate any differently than what you would do if you were deploying them into a web server running as a separate process.  You would use the same design principles and guidelines that you do today.  The </a:t>
            </a:r>
            <a:r>
              <a:rPr lang="en-US" baseline="0" dirty="0" err="1" smtClean="0"/>
              <a:t>mS</a:t>
            </a:r>
            <a:r>
              <a:rPr lang="en-US" baseline="0" dirty="0" smtClean="0"/>
              <a:t>-based web UI is a web application deployed into and running inside a web server that is running in the </a:t>
            </a:r>
            <a:r>
              <a:rPr lang="en-US" baseline="0" dirty="0" err="1" smtClean="0"/>
              <a:t>mS.</a:t>
            </a:r>
            <a:r>
              <a:rPr lang="en-US" baseline="0" dirty="0" smtClean="0"/>
              <a:t>  All context and state maintained by the web application operates the same way.  Session information can be created and retained, and the user interface can pin the users session to a specific </a:t>
            </a:r>
            <a:r>
              <a:rPr lang="en-US" baseline="0" dirty="0" err="1" smtClean="0"/>
              <a:t>mS</a:t>
            </a:r>
            <a:r>
              <a:rPr lang="en-US" baseline="0" dirty="0" smtClean="0"/>
              <a:t> using URL re-writing or cookies.  </a:t>
            </a:r>
          </a:p>
          <a:p>
            <a:endParaRPr lang="en-US" baseline="0" dirty="0" smtClean="0"/>
          </a:p>
          <a:p>
            <a:r>
              <a:rPr lang="en-US" baseline="0" dirty="0" smtClean="0"/>
              <a:t>The </a:t>
            </a:r>
            <a:r>
              <a:rPr lang="en-US" baseline="0" dirty="0" err="1" smtClean="0"/>
              <a:t>mS</a:t>
            </a:r>
            <a:r>
              <a:rPr lang="en-US" baseline="0" dirty="0" smtClean="0"/>
              <a:t> that hosts the UI/UX components is hosting the web server, which in turn hosts the UI/UX implementation.  Because the UI components are running in a microService, there is no persistent storage available to the microService natively.  Instead, all persistent information (such as user preferences) should be stored in persistent storage, such as a remote database or obtained from another </a:t>
            </a:r>
            <a:r>
              <a:rPr lang="en-US" baseline="0" dirty="0" err="1" smtClean="0"/>
              <a:t>mS.</a:t>
            </a:r>
            <a:r>
              <a:rPr lang="en-US" baseline="0" dirty="0" smtClean="0"/>
              <a:t>  </a:t>
            </a:r>
          </a:p>
        </p:txBody>
      </p:sp>
      <p:sp>
        <p:nvSpPr>
          <p:cNvPr id="4" name="Slide Number Placeholder 3"/>
          <p:cNvSpPr>
            <a:spLocks noGrp="1"/>
          </p:cNvSpPr>
          <p:nvPr>
            <p:ph type="sldNum" sz="quarter" idx="10"/>
          </p:nvPr>
        </p:nvSpPr>
        <p:spPr/>
        <p:txBody>
          <a:bodyPr/>
          <a:lstStyle/>
          <a:p>
            <a:fld id="{BCFD9196-B747-C840-B910-EBFFFCF7545D}" type="slidenum">
              <a:rPr lang="en-US" smtClean="0"/>
              <a:t>29</a:t>
            </a:fld>
            <a:endParaRPr lang="en-US" dirty="0"/>
          </a:p>
        </p:txBody>
      </p:sp>
    </p:spTree>
    <p:extLst>
      <p:ext uri="{BB962C8B-B14F-4D97-AF65-F5344CB8AC3E}">
        <p14:creationId xmlns:p14="http://schemas.microsoft.com/office/powerpoint/2010/main" val="16037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patterns are approaches to integrating two or more microServices together.  In all of these variations, the actual interface between the different microServices is typically done using one of the Context Mapping patterns.  This is needed to transform or adapt the information from one microService context to another. </a:t>
            </a:r>
          </a:p>
          <a:p>
            <a:endParaRPr lang="en-US" baseline="0" dirty="0" smtClean="0"/>
          </a:p>
          <a:p>
            <a:r>
              <a:rPr lang="en-US" b="1" baseline="0" dirty="0" smtClean="0"/>
              <a:t>Pattern 2A </a:t>
            </a:r>
            <a:r>
              <a:rPr lang="en-US" baseline="0" dirty="0" smtClean="0"/>
              <a:t>is likely a façade or adapter (GoF pattern) over the other microServices and is used to combine operations of the other microServices in a new way and to provide additional or different services.  This pattern likely would not have any persistent store itself since it is not the system of record, but rather an adapter or façade on top of the other microServices.</a:t>
            </a:r>
          </a:p>
          <a:p>
            <a:endParaRPr lang="en-US" baseline="0" dirty="0" smtClean="0"/>
          </a:p>
          <a:p>
            <a:r>
              <a:rPr lang="en-US" b="1" baseline="0" dirty="0" smtClean="0"/>
              <a:t>Pattern 2B </a:t>
            </a:r>
            <a:r>
              <a:rPr lang="en-US" baseline="0" dirty="0" smtClean="0"/>
              <a:t>is likely an adapter or proxy pattern implementation that is used to transform, translate, or simplify the access to another microService.</a:t>
            </a:r>
          </a:p>
          <a:p>
            <a:endParaRPr lang="en-US" baseline="0" dirty="0" smtClean="0"/>
          </a:p>
          <a:p>
            <a:r>
              <a:rPr lang="en-US" b="1" baseline="0" dirty="0" smtClean="0"/>
              <a:t>Pattern 2C </a:t>
            </a:r>
            <a:r>
              <a:rPr lang="en-US" baseline="0" dirty="0" smtClean="0"/>
              <a:t>is similar to 2B except that it includes a local cache where the results of the transformation can be retained for rapid retrieval.  Cache state management makes this pattern a little more complicated.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30</a:t>
            </a:fld>
            <a:endParaRPr lang="en-US" dirty="0"/>
          </a:p>
        </p:txBody>
      </p:sp>
    </p:spTree>
    <p:extLst>
      <p:ext uri="{BB962C8B-B14F-4D97-AF65-F5344CB8AC3E}">
        <p14:creationId xmlns:p14="http://schemas.microsoft.com/office/powerpoint/2010/main" val="404177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276235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Pattern 3 </a:t>
            </a:r>
            <a:r>
              <a:rPr lang="en-US" dirty="0" smtClean="0"/>
              <a:t>and all of its variations are about how to adapt a microService based approach to a non-microService Legacy implementation.  The preferred method is to access</a:t>
            </a:r>
            <a:r>
              <a:rPr lang="en-US" baseline="0" dirty="0" smtClean="0"/>
              <a:t> an API that exposes the needed capabilities directly from the microService (Pattern 3A).  </a:t>
            </a:r>
          </a:p>
          <a:p>
            <a:pPr marL="628650" lvl="1" indent="-171450">
              <a:buFont typeface="Arial" panose="020B0604020202020204" pitchFamily="34" charset="0"/>
              <a:buChar char="•"/>
            </a:pPr>
            <a:r>
              <a:rPr lang="en-US" baseline="0" dirty="0" smtClean="0"/>
              <a:t>In this case, the microService operates as a Façade over the Legacy application.</a:t>
            </a:r>
          </a:p>
          <a:p>
            <a:endParaRPr lang="en-US" baseline="0" dirty="0" smtClean="0"/>
          </a:p>
          <a:p>
            <a:r>
              <a:rPr lang="en-US" b="1" baseline="0" dirty="0" smtClean="0"/>
              <a:t>Pattern 3B </a:t>
            </a:r>
            <a:r>
              <a:rPr lang="en-US" baseline="0" dirty="0" smtClean="0"/>
              <a:t>is used when the Legacy application cannot, or will not provide an API access to the needed information.  </a:t>
            </a:r>
          </a:p>
          <a:p>
            <a:pPr marL="628650" lvl="1" indent="-171450">
              <a:buFont typeface="Arial" panose="020B0604020202020204" pitchFamily="34" charset="0"/>
              <a:buChar char="•"/>
            </a:pPr>
            <a:r>
              <a:rPr lang="en-US" baseline="0" dirty="0" smtClean="0"/>
              <a:t>In this case, direct access to the Legacy application data store is not optimal, but is the only method that can be used.  To facilitate faster information access, the microService can employ a cache (this could also be performed in 3A if needed). </a:t>
            </a:r>
          </a:p>
          <a:p>
            <a:endParaRPr lang="en-US" baseline="0" dirty="0" smtClean="0"/>
          </a:p>
          <a:p>
            <a:r>
              <a:rPr lang="en-US" b="1" baseline="0" dirty="0" smtClean="0"/>
              <a:t>Patterns 3C and 3D </a:t>
            </a:r>
            <a:r>
              <a:rPr lang="en-US" baseline="0" dirty="0" smtClean="0"/>
              <a:t>should only be used as the last resort and only for transitional purposes to a different implementation.  These are the least preferred methods.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31</a:t>
            </a:fld>
            <a:endParaRPr lang="en-US" dirty="0"/>
          </a:p>
        </p:txBody>
      </p:sp>
    </p:spTree>
    <p:extLst>
      <p:ext uri="{BB962C8B-B14F-4D97-AF65-F5344CB8AC3E}">
        <p14:creationId xmlns:p14="http://schemas.microsoft.com/office/powerpoint/2010/main" val="300980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patterns show the various ways that data can be “encapsulated” into a microService.  </a:t>
            </a:r>
          </a:p>
          <a:p>
            <a:pPr marL="628650" lvl="1" indent="-171450">
              <a:buFont typeface="Arial" panose="020B0604020202020204" pitchFamily="34" charset="0"/>
              <a:buChar char="•"/>
            </a:pPr>
            <a:r>
              <a:rPr lang="en-US" dirty="0" smtClean="0"/>
              <a:t>Here, the term “encapsulated” simply means the ownership and control is encapsulated.  </a:t>
            </a:r>
          </a:p>
          <a:p>
            <a:pPr marL="628650" lvl="1" indent="-171450">
              <a:buFont typeface="Arial" panose="020B0604020202020204" pitchFamily="34" charset="0"/>
              <a:buChar char="•"/>
            </a:pPr>
            <a:r>
              <a:rPr lang="en-US" dirty="0" smtClean="0"/>
              <a:t>The data is not physically encapsulated as part of the microService deployment.  </a:t>
            </a:r>
          </a:p>
          <a:p>
            <a:pPr marL="628650" lvl="1" indent="-171450">
              <a:buFont typeface="Arial" panose="020B0604020202020204" pitchFamily="34" charset="0"/>
              <a:buChar char="•"/>
            </a:pPr>
            <a:r>
              <a:rPr lang="en-US" dirty="0" smtClean="0"/>
              <a:t>The database that hosts the data used by the microService is still accessed remotely, exactly as we do today</a:t>
            </a:r>
            <a:r>
              <a:rPr lang="en-US" baseline="0" dirty="0" smtClean="0"/>
              <a:t> with non-microService implementations.</a:t>
            </a:r>
          </a:p>
          <a:p>
            <a:endParaRPr lang="en-US" baseline="0" dirty="0" smtClean="0"/>
          </a:p>
          <a:p>
            <a:r>
              <a:rPr lang="en-US" baseline="0" dirty="0" smtClean="0"/>
              <a:t>This shows that the two appropriate methods are for each microService to have their own, unshared, private database with their own schemas and their own tables (Pattern 4A), or to share a database schema but have separate, unshared tables (Pattern 4B).  Of these patterns, pattern 4A is likely the most preferred because it makes “accidents” much less likely.  </a:t>
            </a:r>
          </a:p>
          <a:p>
            <a:pPr marL="628650" lvl="1" indent="-171450">
              <a:buFont typeface="Arial" panose="020B0604020202020204" pitchFamily="34" charset="0"/>
              <a:buChar char="•"/>
            </a:pPr>
            <a:r>
              <a:rPr lang="en-US" baseline="0" dirty="0" smtClean="0"/>
              <a:t>In a shared schema, it is very easy to accidentally create data dependencies that may not even be detectable until a table is changed, at which point other services start failing. </a:t>
            </a:r>
          </a:p>
          <a:p>
            <a:pPr marL="628650" lvl="1" indent="-171450">
              <a:buFont typeface="Arial" panose="020B0604020202020204" pitchFamily="34" charset="0"/>
              <a:buChar char="•"/>
            </a:pPr>
            <a:r>
              <a:rPr lang="en-US" baseline="0" dirty="0" smtClean="0"/>
              <a:t>This is why microServices should NEVER share data or allow access to their data store – it creates dependencies that cause issues when changes are introduced.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32</a:t>
            </a:fld>
            <a:endParaRPr lang="en-US" dirty="0"/>
          </a:p>
        </p:txBody>
      </p:sp>
    </p:spTree>
    <p:extLst>
      <p:ext uri="{BB962C8B-B14F-4D97-AF65-F5344CB8AC3E}">
        <p14:creationId xmlns:p14="http://schemas.microsoft.com/office/powerpoint/2010/main" val="2900517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patterns show the various ways that a microService might use a cache to store and manage data.  These patterns are usually used in combination with other patterns.</a:t>
            </a:r>
            <a:r>
              <a:rPr lang="en-US" baseline="0" dirty="0" smtClean="0"/>
              <a:t>  </a:t>
            </a:r>
          </a:p>
          <a:p>
            <a:pPr marL="628650" lvl="1" indent="-171450">
              <a:buFont typeface="Arial" panose="020B0604020202020204" pitchFamily="34" charset="0"/>
              <a:buChar char="•"/>
            </a:pPr>
            <a:r>
              <a:rPr lang="en-US" baseline="0" dirty="0" smtClean="0"/>
              <a:t>For example, pattern 1A could be the user interface implementation using a cache managed by another microService using 5B, just as an example.  </a:t>
            </a:r>
          </a:p>
          <a:p>
            <a:pPr marL="0" lvl="0" indent="0">
              <a:buFontTx/>
              <a:buNone/>
            </a:pPr>
            <a:endParaRPr lang="en-US" baseline="0" dirty="0" smtClean="0"/>
          </a:p>
          <a:p>
            <a:pPr marL="0" lvl="0" indent="0">
              <a:buFontTx/>
              <a:buNone/>
            </a:pPr>
            <a:r>
              <a:rPr lang="en-US" baseline="0" dirty="0" smtClean="0"/>
              <a:t>Typically, the management of the cache is not the end use of the data, but rather some intermediate layer used by another service.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33</a:t>
            </a:fld>
            <a:endParaRPr lang="en-US" dirty="0"/>
          </a:p>
        </p:txBody>
      </p:sp>
    </p:spTree>
    <p:extLst>
      <p:ext uri="{BB962C8B-B14F-4D97-AF65-F5344CB8AC3E}">
        <p14:creationId xmlns:p14="http://schemas.microsoft.com/office/powerpoint/2010/main" val="1569951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pattern shows</a:t>
            </a:r>
            <a:r>
              <a:rPr lang="en-US" baseline="0" dirty="0" smtClean="0"/>
              <a:t> that two different microServices, each their own System of Record, can interact with each other to share information that is not part of their domain or to request services.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34</a:t>
            </a:fld>
            <a:endParaRPr lang="en-US" dirty="0"/>
          </a:p>
        </p:txBody>
      </p:sp>
    </p:spTree>
    <p:extLst>
      <p:ext uri="{BB962C8B-B14F-4D97-AF65-F5344CB8AC3E}">
        <p14:creationId xmlns:p14="http://schemas.microsoft.com/office/powerpoint/2010/main" val="507016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36</a:t>
            </a:fld>
            <a:endParaRPr lang="en-US" dirty="0"/>
          </a:p>
        </p:txBody>
      </p:sp>
    </p:spTree>
    <p:extLst>
      <p:ext uri="{BB962C8B-B14F-4D97-AF65-F5344CB8AC3E}">
        <p14:creationId xmlns:p14="http://schemas.microsoft.com/office/powerpoint/2010/main" val="2398541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37</a:t>
            </a:fld>
            <a:endParaRPr lang="en-US" dirty="0"/>
          </a:p>
        </p:txBody>
      </p:sp>
    </p:spTree>
    <p:extLst>
      <p:ext uri="{BB962C8B-B14F-4D97-AF65-F5344CB8AC3E}">
        <p14:creationId xmlns:p14="http://schemas.microsoft.com/office/powerpoint/2010/main" val="2288503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dirty="0"/>
          </a:p>
        </p:txBody>
      </p:sp>
    </p:spTree>
    <p:extLst>
      <p:ext uri="{BB962C8B-B14F-4D97-AF65-F5344CB8AC3E}">
        <p14:creationId xmlns:p14="http://schemas.microsoft.com/office/powerpoint/2010/main" val="651299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45</a:t>
            </a:fld>
            <a:endParaRPr lang="en-US" dirty="0"/>
          </a:p>
        </p:txBody>
      </p:sp>
    </p:spTree>
    <p:extLst>
      <p:ext uri="{BB962C8B-B14F-4D97-AF65-F5344CB8AC3E}">
        <p14:creationId xmlns:p14="http://schemas.microsoft.com/office/powerpoint/2010/main" val="3309123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46</a:t>
            </a:fld>
            <a:endParaRPr lang="en-US" dirty="0"/>
          </a:p>
        </p:txBody>
      </p:sp>
    </p:spTree>
    <p:extLst>
      <p:ext uri="{BB962C8B-B14F-4D97-AF65-F5344CB8AC3E}">
        <p14:creationId xmlns:p14="http://schemas.microsoft.com/office/powerpoint/2010/main" val="391590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47</a:t>
            </a:fld>
            <a:endParaRPr lang="en-US" dirty="0"/>
          </a:p>
        </p:txBody>
      </p:sp>
    </p:spTree>
    <p:extLst>
      <p:ext uri="{BB962C8B-B14F-4D97-AF65-F5344CB8AC3E}">
        <p14:creationId xmlns:p14="http://schemas.microsoft.com/office/powerpoint/2010/main" val="426965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a:t>
            </a:r>
          </a:p>
          <a:p>
            <a:pPr marL="628650" lvl="1" indent="-171450">
              <a:buFont typeface="Arial" panose="020B0604020202020204" pitchFamily="34" charset="0"/>
              <a:buChar char="•"/>
            </a:pPr>
            <a:r>
              <a:rPr lang="en-US" dirty="0" smtClean="0"/>
              <a:t>This is done so that reading the notes is essentially what an instructor leading the course would have said.  </a:t>
            </a:r>
          </a:p>
          <a:p>
            <a:pPr marL="628650" lvl="1" indent="-171450">
              <a:buFont typeface="Arial" panose="020B0604020202020204" pitchFamily="34" charset="0"/>
              <a:buChar char="•"/>
            </a:pPr>
            <a:r>
              <a:rPr lang="en-US" dirty="0" smtClean="0"/>
              <a:t>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228600" indent="-228600">
              <a:buAutoNum type="arabicPeriod"/>
            </a:pPr>
            <a:r>
              <a:rPr lang="en-US" baseline="0" dirty="0" smtClean="0"/>
              <a:t>Select the “View” menu, then select “Notes Page”</a:t>
            </a:r>
          </a:p>
          <a:p>
            <a:pPr marL="228600"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aseline="0" dirty="0" smtClean="0"/>
              <a:t>Please note, 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dirty="0"/>
          </a:p>
        </p:txBody>
      </p:sp>
    </p:spTree>
    <p:extLst>
      <p:ext uri="{BB962C8B-B14F-4D97-AF65-F5344CB8AC3E}">
        <p14:creationId xmlns:p14="http://schemas.microsoft.com/office/powerpoint/2010/main" val="2982121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51</a:t>
            </a:fld>
            <a:endParaRPr lang="en-US" dirty="0"/>
          </a:p>
        </p:txBody>
      </p:sp>
    </p:spTree>
    <p:extLst>
      <p:ext uri="{BB962C8B-B14F-4D97-AF65-F5344CB8AC3E}">
        <p14:creationId xmlns:p14="http://schemas.microsoft.com/office/powerpoint/2010/main" val="174215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52</a:t>
            </a:fld>
            <a:endParaRPr lang="en-US" dirty="0"/>
          </a:p>
        </p:txBody>
      </p:sp>
    </p:spTree>
    <p:extLst>
      <p:ext uri="{BB962C8B-B14F-4D97-AF65-F5344CB8AC3E}">
        <p14:creationId xmlns:p14="http://schemas.microsoft.com/office/powerpoint/2010/main" val="1394810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56</a:t>
            </a:fld>
            <a:endParaRPr lang="en-US" dirty="0"/>
          </a:p>
        </p:txBody>
      </p:sp>
    </p:spTree>
    <p:extLst>
      <p:ext uri="{BB962C8B-B14F-4D97-AF65-F5344CB8AC3E}">
        <p14:creationId xmlns:p14="http://schemas.microsoft.com/office/powerpoint/2010/main" val="2805248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57</a:t>
            </a:fld>
            <a:endParaRPr lang="en-US" dirty="0"/>
          </a:p>
        </p:txBody>
      </p:sp>
    </p:spTree>
    <p:extLst>
      <p:ext uri="{BB962C8B-B14F-4D97-AF65-F5344CB8AC3E}">
        <p14:creationId xmlns:p14="http://schemas.microsoft.com/office/powerpoint/2010/main" val="255115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microService is generated using ECO, the selected template is used to create</a:t>
            </a:r>
            <a:r>
              <a:rPr lang="en-US" baseline="0" dirty="0" smtClean="0"/>
              <a:t>…</a:t>
            </a:r>
          </a:p>
          <a:p>
            <a:pPr marL="457200" lvl="1" indent="0">
              <a:buFontTx/>
              <a:buNone/>
            </a:pPr>
            <a:r>
              <a:rPr lang="en-US" baseline="0" dirty="0" smtClean="0"/>
              <a:t>…the Git repository (within the CodeCloud project)</a:t>
            </a:r>
          </a:p>
          <a:p>
            <a:pPr marL="457200" lvl="1" indent="0">
              <a:buFontTx/>
              <a:buNone/>
            </a:pPr>
            <a:r>
              <a:rPr lang="en-US" baseline="0" dirty="0" smtClean="0"/>
              <a:t>…the Maven project and initial contents</a:t>
            </a:r>
          </a:p>
          <a:p>
            <a:pPr marL="457200" lvl="1" indent="0">
              <a:buFontTx/>
              <a:buNone/>
            </a:pPr>
            <a:r>
              <a:rPr lang="en-US" baseline="0" dirty="0" smtClean="0"/>
              <a:t>…the pipeline used by Jenkins to build the microService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58</a:t>
            </a:fld>
            <a:endParaRPr lang="en-US" dirty="0"/>
          </a:p>
        </p:txBody>
      </p:sp>
    </p:spTree>
    <p:extLst>
      <p:ext uri="{BB962C8B-B14F-4D97-AF65-F5344CB8AC3E}">
        <p14:creationId xmlns:p14="http://schemas.microsoft.com/office/powerpoint/2010/main" val="1527814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AJSC Jersey template entry in the “seed catalog” of Eco.  </a:t>
            </a:r>
          </a:p>
          <a:p>
            <a:pPr marL="628650" lvl="1" indent="-171450">
              <a:buFont typeface="Arial" panose="020B0604020202020204" pitchFamily="34" charset="0"/>
              <a:buChar char="•"/>
            </a:pPr>
            <a:r>
              <a:rPr lang="en-US" dirty="0" smtClean="0"/>
              <a:t>The template builds a</a:t>
            </a:r>
            <a:r>
              <a:rPr lang="en-US" baseline="0" dirty="0" smtClean="0"/>
              <a:t> java-based microService that uses the AJSC container and Jersey web server.  </a:t>
            </a:r>
          </a:p>
          <a:p>
            <a:pPr marL="628650" lvl="1" indent="-171450">
              <a:buFont typeface="Arial" panose="020B0604020202020204" pitchFamily="34" charset="0"/>
              <a:buChar char="•"/>
            </a:pPr>
            <a:r>
              <a:rPr lang="en-US" baseline="0" dirty="0" smtClean="0"/>
              <a:t>This is the template that was used for this sample code.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59</a:t>
            </a:fld>
            <a:endParaRPr lang="en-US" dirty="0"/>
          </a:p>
        </p:txBody>
      </p:sp>
    </p:spTree>
    <p:extLst>
      <p:ext uri="{BB962C8B-B14F-4D97-AF65-F5344CB8AC3E}">
        <p14:creationId xmlns:p14="http://schemas.microsoft.com/office/powerpoint/2010/main" val="3795069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contents of the project generated by the AJSC Jersey template.  </a:t>
            </a:r>
          </a:p>
          <a:p>
            <a:pPr marL="628650" lvl="1" indent="-171450">
              <a:buFont typeface="Arial" panose="020B0604020202020204" pitchFamily="34" charset="0"/>
              <a:buChar char="•"/>
            </a:pPr>
            <a:r>
              <a:rPr lang="en-US" dirty="0" smtClean="0"/>
              <a:t>This shows</a:t>
            </a:r>
            <a:r>
              <a:rPr lang="en-US" baseline="0" dirty="0" smtClean="0"/>
              <a:t> the project structure from Eclipse using the project explorer view.</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60</a:t>
            </a:fld>
            <a:endParaRPr lang="en-US" dirty="0"/>
          </a:p>
        </p:txBody>
      </p:sp>
    </p:spTree>
    <p:extLst>
      <p:ext uri="{BB962C8B-B14F-4D97-AF65-F5344CB8AC3E}">
        <p14:creationId xmlns:p14="http://schemas.microsoft.com/office/powerpoint/2010/main" val="1314174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 the namespace is for your microService will become the package name used to generate the source code for the project.  </a:t>
            </a:r>
          </a:p>
          <a:p>
            <a:pPr marL="628650" lvl="1" indent="-171450">
              <a:buFont typeface="Arial" panose="020B0604020202020204" pitchFamily="34" charset="0"/>
              <a:buChar char="•"/>
            </a:pPr>
            <a:r>
              <a:rPr lang="en-US" dirty="0" smtClean="0"/>
              <a:t>You can (and should)</a:t>
            </a:r>
            <a:r>
              <a:rPr lang="en-US" baseline="0" dirty="0" smtClean="0"/>
              <a:t> create additional packages underneath the namespace  hierarchy to contain your implementation files.  </a:t>
            </a:r>
          </a:p>
          <a:p>
            <a:pPr marL="628650" lvl="1" indent="-171450">
              <a:buFont typeface="Arial" panose="020B0604020202020204" pitchFamily="34" charset="0"/>
              <a:buChar char="•"/>
            </a:pPr>
            <a:r>
              <a:rPr lang="en-US" baseline="0" dirty="0" smtClean="0"/>
              <a:t>The packages shown with the arrows to the right of them are the packages created by the template.  </a:t>
            </a:r>
          </a:p>
          <a:p>
            <a:pPr marL="628650" lvl="1" indent="-171450">
              <a:buFont typeface="Arial" panose="020B0604020202020204" pitchFamily="34" charset="0"/>
              <a:buChar char="•"/>
            </a:pPr>
            <a:r>
              <a:rPr lang="en-US" baseline="0" dirty="0" smtClean="0"/>
              <a:t>You can add source files to these packages, as well as adding other packages (both were done in this example).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61</a:t>
            </a:fld>
            <a:endParaRPr lang="en-US" dirty="0"/>
          </a:p>
        </p:txBody>
      </p:sp>
    </p:spTree>
    <p:extLst>
      <p:ext uri="{BB962C8B-B14F-4D97-AF65-F5344CB8AC3E}">
        <p14:creationId xmlns:p14="http://schemas.microsoft.com/office/powerpoint/2010/main" val="1495192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generated project uses the Swagger tool to generate API documentation.  </a:t>
            </a:r>
          </a:p>
          <a:p>
            <a:pPr marL="628650" lvl="1" indent="-171450">
              <a:buFont typeface="Arial" panose="020B0604020202020204" pitchFamily="34" charset="0"/>
              <a:buChar char="•"/>
            </a:pPr>
            <a:r>
              <a:rPr lang="en-US" dirty="0" smtClean="0"/>
              <a:t>Swagger reads the annotations in your source to construct HTML</a:t>
            </a:r>
            <a:r>
              <a:rPr lang="en-US" baseline="0" dirty="0" smtClean="0"/>
              <a:t> content that can be served as a web application.  </a:t>
            </a:r>
          </a:p>
          <a:p>
            <a:pPr marL="628650" lvl="1" indent="-171450">
              <a:buFont typeface="Arial" panose="020B0604020202020204" pitchFamily="34" charset="0"/>
              <a:buChar char="•"/>
            </a:pPr>
            <a:r>
              <a:rPr lang="en-US" baseline="0" dirty="0" smtClean="0"/>
              <a:t>The generated documentation is deployed along with the microService in the same jar file.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62</a:t>
            </a:fld>
            <a:endParaRPr lang="en-US" dirty="0"/>
          </a:p>
        </p:txBody>
      </p:sp>
    </p:spTree>
    <p:extLst>
      <p:ext uri="{BB962C8B-B14F-4D97-AF65-F5344CB8AC3E}">
        <p14:creationId xmlns:p14="http://schemas.microsoft.com/office/powerpoint/2010/main" val="3591906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 also uses the Spring Boot and Spring MVC frameworks.  The MVC framework is used to serve the generated</a:t>
            </a:r>
            <a:r>
              <a:rPr lang="en-US" baseline="0" dirty="0" smtClean="0"/>
              <a:t> documentation that is included in your microService project.</a:t>
            </a:r>
          </a:p>
          <a:p>
            <a:endParaRPr lang="en-US" baseline="0" dirty="0" smtClean="0"/>
          </a:p>
          <a:p>
            <a:r>
              <a:rPr lang="en-US" baseline="0" dirty="0" smtClean="0"/>
              <a:t>MVC is controlled by a Spring bean named </a:t>
            </a:r>
            <a:r>
              <a:rPr lang="en-US" b="1" i="0" u="none" baseline="0" dirty="0" smtClean="0">
                <a:latin typeface="Courier New" panose="02070309020205020404" pitchFamily="49" charset="0"/>
                <a:cs typeface="Courier New" panose="02070309020205020404" pitchFamily="49" charset="0"/>
              </a:rPr>
              <a:t>WebConfig</a:t>
            </a:r>
            <a:r>
              <a:rPr lang="en-US" baseline="0" dirty="0" smtClean="0"/>
              <a:t> that is generated.  If you want to extend the documentation and include other paths, such as the generated site or other resources, then you will need to add to this class to define your different controllers.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63</a:t>
            </a:fld>
            <a:endParaRPr lang="en-US" dirty="0"/>
          </a:p>
        </p:txBody>
      </p:sp>
    </p:spTree>
    <p:extLst>
      <p:ext uri="{BB962C8B-B14F-4D97-AF65-F5344CB8AC3E}">
        <p14:creationId xmlns:p14="http://schemas.microsoft.com/office/powerpoint/2010/main" val="138793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a:t>
            </a:fld>
            <a:endParaRPr lang="en-US" dirty="0"/>
          </a:p>
        </p:txBody>
      </p:sp>
    </p:spTree>
    <p:extLst>
      <p:ext uri="{BB962C8B-B14F-4D97-AF65-F5344CB8AC3E}">
        <p14:creationId xmlns:p14="http://schemas.microsoft.com/office/powerpoint/2010/main" val="27094990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64</a:t>
            </a:fld>
            <a:endParaRPr lang="en-US" dirty="0"/>
          </a:p>
        </p:txBody>
      </p:sp>
    </p:spTree>
    <p:extLst>
      <p:ext uri="{BB962C8B-B14F-4D97-AF65-F5344CB8AC3E}">
        <p14:creationId xmlns:p14="http://schemas.microsoft.com/office/powerpoint/2010/main" val="2151924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 JAX-RS annotations cannot be used because the service API is implemented as a Camel processor.  </a:t>
            </a:r>
          </a:p>
          <a:p>
            <a:pPr marL="628650" lvl="1" indent="-171450">
              <a:buFont typeface="Arial" panose="020B0604020202020204" pitchFamily="34" charset="0"/>
              <a:buChar char="•"/>
            </a:pPr>
            <a:r>
              <a:rPr lang="en-US" dirty="0" smtClean="0"/>
              <a:t>This encapsulates all of the web request and response as a Camel Exchange object, and does not expose path parameters, body entities, or query parameters in the method argument list.  </a:t>
            </a:r>
          </a:p>
          <a:p>
            <a:pPr marL="628650" lvl="1" indent="-171450">
              <a:buFont typeface="Arial" panose="020B0604020202020204" pitchFamily="34" charset="0"/>
              <a:buChar char="•"/>
            </a:pPr>
            <a:r>
              <a:rPr lang="en-US" dirty="0" smtClean="0"/>
              <a:t>These are now available in the exchange, but you have to write code to access them and they can be annotated using JAX-RS annotations.</a:t>
            </a:r>
          </a:p>
          <a:p>
            <a:endParaRPr lang="en-US" dirty="0" smtClean="0"/>
          </a:p>
          <a:p>
            <a:r>
              <a:rPr lang="en-US" dirty="0" smtClean="0"/>
              <a:t>This means that the Swagger annotations to document</a:t>
            </a:r>
            <a:r>
              <a:rPr lang="en-US" baseline="0" dirty="0" smtClean="0"/>
              <a:t> the normal JAX-RS parameters, and their support for those annotations, can’t be used either.  </a:t>
            </a:r>
          </a:p>
          <a:p>
            <a:pPr marL="628650" lvl="1" indent="-171450">
              <a:buFont typeface="Arial" panose="020B0604020202020204" pitchFamily="34" charset="0"/>
              <a:buChar char="•"/>
            </a:pPr>
            <a:r>
              <a:rPr lang="en-US" baseline="0" dirty="0" smtClean="0"/>
              <a:t>However, Swagger does provide another annotation, called the “Implicit” parameter annotation, that can be used.  </a:t>
            </a:r>
          </a:p>
          <a:p>
            <a:pPr marL="628650" lvl="1" indent="-171450">
              <a:buFont typeface="Arial" panose="020B0604020202020204" pitchFamily="34" charset="0"/>
              <a:buChar char="•"/>
            </a:pPr>
            <a:r>
              <a:rPr lang="en-US" baseline="0" dirty="0" smtClean="0"/>
              <a:t>It is provided for just these sort of cases, but you have to identify everything about the parameter as part of the annotation.  </a:t>
            </a:r>
          </a:p>
          <a:p>
            <a:pPr marL="628650" lvl="1" indent="-171450">
              <a:buFont typeface="Arial" panose="020B0604020202020204" pitchFamily="34" charset="0"/>
              <a:buChar char="•"/>
            </a:pPr>
            <a:r>
              <a:rPr lang="en-US" baseline="0" dirty="0" smtClean="0"/>
              <a:t>This is because Swagger cannot determine anything from the Exchange class directly.</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65</a:t>
            </a:fld>
            <a:endParaRPr lang="en-US" dirty="0"/>
          </a:p>
        </p:txBody>
      </p:sp>
    </p:spTree>
    <p:extLst>
      <p:ext uri="{BB962C8B-B14F-4D97-AF65-F5344CB8AC3E}">
        <p14:creationId xmlns:p14="http://schemas.microsoft.com/office/powerpoint/2010/main" val="1918645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AJSC,</a:t>
            </a:r>
            <a:r>
              <a:rPr lang="en-US" baseline="0" dirty="0" smtClean="0"/>
              <a:t> the Jersey web server is used to handle all HTTP requests and responses, but these are mapped directly into Apache Camel and not on to your microService.  </a:t>
            </a:r>
          </a:p>
          <a:p>
            <a:pPr marL="628650" lvl="1" indent="-171450">
              <a:buFont typeface="Arial" panose="020B0604020202020204" pitchFamily="34" charset="0"/>
              <a:buChar char="•"/>
            </a:pPr>
            <a:r>
              <a:rPr lang="en-US" baseline="0" dirty="0" smtClean="0"/>
              <a:t>Normal web application rules and techniques are not used in this case.  </a:t>
            </a:r>
          </a:p>
          <a:p>
            <a:pPr marL="628650" lvl="1" indent="-171450">
              <a:buFont typeface="Arial" panose="020B0604020202020204" pitchFamily="34" charset="0"/>
              <a:buChar char="•"/>
            </a:pPr>
            <a:r>
              <a:rPr lang="en-US" baseline="0" dirty="0" smtClean="0"/>
              <a:t>Camel intercepts the servlet interface and wraps the requests and responses in an Exchange object, and injects that into a route.</a:t>
            </a:r>
          </a:p>
          <a:p>
            <a:endParaRPr lang="en-US" baseline="0" dirty="0" smtClean="0"/>
          </a:p>
          <a:p>
            <a:r>
              <a:rPr lang="en-US" baseline="0" dirty="0" smtClean="0"/>
              <a:t>Camel is a message automation, or message mediation, framework.  </a:t>
            </a:r>
          </a:p>
          <a:p>
            <a:pPr marL="628650" lvl="1" indent="-171450">
              <a:buFont typeface="Arial" panose="020B0604020202020204" pitchFamily="34" charset="0"/>
              <a:buChar char="•"/>
            </a:pPr>
            <a:r>
              <a:rPr lang="en-US" baseline="0" dirty="0" smtClean="0"/>
              <a:t>This means that it can make decisions about messages that are presented to it, and route that message among any number of processors.  </a:t>
            </a:r>
          </a:p>
          <a:p>
            <a:pPr marL="628650" lvl="1" indent="-171450">
              <a:buFont typeface="Arial" panose="020B0604020202020204" pitchFamily="34" charset="0"/>
              <a:buChar char="•"/>
            </a:pPr>
            <a:r>
              <a:rPr lang="en-US" baseline="0" dirty="0" smtClean="0"/>
              <a:t>The Jersey web server is only one source and sink for messages.  </a:t>
            </a:r>
          </a:p>
          <a:p>
            <a:pPr marL="1085850" lvl="2" indent="-171450">
              <a:buFont typeface="Courier New" panose="02070309020205020404" pitchFamily="49" charset="0"/>
              <a:buChar char="o"/>
            </a:pPr>
            <a:r>
              <a:rPr lang="en-US" baseline="0" dirty="0" smtClean="0"/>
              <a:t>Other sources and sinks can be defined and added to AJSC as needed.  </a:t>
            </a:r>
          </a:p>
          <a:p>
            <a:pPr marL="1085850" lvl="2" indent="-171450">
              <a:buFont typeface="Courier New" panose="02070309020205020404" pitchFamily="49" charset="0"/>
              <a:buChar char="o"/>
            </a:pPr>
            <a:r>
              <a:rPr lang="en-US" baseline="0" dirty="0" smtClean="0"/>
              <a:t>The exact processing performed on any message presented to Camel is defined by a route definition.  </a:t>
            </a:r>
          </a:p>
          <a:p>
            <a:pPr marL="1085850" lvl="2" indent="-171450">
              <a:buFont typeface="Courier New" panose="02070309020205020404" pitchFamily="49" charset="0"/>
              <a:buChar char="o"/>
            </a:pPr>
            <a:r>
              <a:rPr lang="en-US" baseline="0" dirty="0" smtClean="0"/>
              <a:t>At a minimum, the route can direct the message to be presented to a single processor and the output returned to the endpoint.  </a:t>
            </a:r>
          </a:p>
          <a:p>
            <a:pPr marL="1085850" lvl="2" indent="-171450">
              <a:buFont typeface="Courier New" panose="02070309020205020404" pitchFamily="49" charset="0"/>
              <a:buChar char="o"/>
            </a:pPr>
            <a:r>
              <a:rPr lang="en-US" baseline="0" dirty="0" smtClean="0"/>
              <a:t>That is the default that is generated by the template, but it is not the only possible route.  </a:t>
            </a:r>
          </a:p>
          <a:p>
            <a:endParaRPr lang="en-US" baseline="0" dirty="0" smtClean="0"/>
          </a:p>
          <a:p>
            <a:r>
              <a:rPr lang="en-US" baseline="0" dirty="0" smtClean="0"/>
              <a:t>You can enhance the route as needed and modularize processing of a message across any number of processors, spawn copies of the message, perform synchronous or asynchronous processing, and any number of other advanced capabilities.  </a:t>
            </a:r>
          </a:p>
          <a:p>
            <a:pPr marL="628650" lvl="1" indent="-171450">
              <a:buFont typeface="Arial" panose="020B0604020202020204" pitchFamily="34" charset="0"/>
              <a:buChar char="•"/>
            </a:pPr>
            <a:r>
              <a:rPr lang="en-US" baseline="0" dirty="0" smtClean="0"/>
              <a:t>This is all defined by the route definition.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66</a:t>
            </a:fld>
            <a:endParaRPr lang="en-US" dirty="0"/>
          </a:p>
        </p:txBody>
      </p:sp>
    </p:spTree>
    <p:extLst>
      <p:ext uri="{BB962C8B-B14F-4D97-AF65-F5344CB8AC3E}">
        <p14:creationId xmlns:p14="http://schemas.microsoft.com/office/powerpoint/2010/main" val="2868655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Camel routes that define how messages are processed is implemented as a java bean.  </a:t>
            </a:r>
          </a:p>
          <a:p>
            <a:pPr marL="628650" lvl="1" indent="-171450">
              <a:buFont typeface="Arial" panose="020B0604020202020204" pitchFamily="34" charset="0"/>
              <a:buChar char="•"/>
            </a:pPr>
            <a:r>
              <a:rPr lang="en-US" dirty="0" smtClean="0"/>
              <a:t>The example route is shown on the right side of the slide above.  </a:t>
            </a:r>
          </a:p>
          <a:p>
            <a:pPr marL="628650" lvl="1" indent="-171450">
              <a:buFont typeface="Arial" panose="020B0604020202020204" pitchFamily="34" charset="0"/>
              <a:buChar char="•"/>
            </a:pPr>
            <a:r>
              <a:rPr lang="en-US" dirty="0" smtClean="0"/>
              <a:t>The call to </a:t>
            </a:r>
            <a:r>
              <a:rPr lang="en-US" b="1" dirty="0" smtClean="0"/>
              <a:t>setRoute</a:t>
            </a:r>
            <a:r>
              <a:rPr lang="en-US" dirty="0" smtClean="0"/>
              <a:t> creates a route definition and defines the from and to endpoints.  </a:t>
            </a:r>
          </a:p>
          <a:p>
            <a:pPr marL="628650" lvl="1" indent="-171450">
              <a:buFont typeface="Arial" panose="020B0604020202020204" pitchFamily="34" charset="0"/>
              <a:buChar char="•"/>
            </a:pPr>
            <a:r>
              <a:rPr lang="en-US" dirty="0" smtClean="0"/>
              <a:t>Each endpoint is defined using a URI (Universal Resource Identifier) that is unique to Camel.  </a:t>
            </a:r>
          </a:p>
          <a:p>
            <a:pPr marL="0" lvl="0" indent="0">
              <a:buFontTx/>
              <a:buNone/>
            </a:pPr>
            <a:endParaRPr lang="en-US" dirty="0" smtClean="0"/>
          </a:p>
          <a:p>
            <a:pPr marL="0" lvl="0" indent="0">
              <a:buFontTx/>
              <a:buNone/>
            </a:pPr>
            <a:r>
              <a:rPr lang="en-US" dirty="0" smtClean="0"/>
              <a:t>The list of all supported</a:t>
            </a:r>
            <a:r>
              <a:rPr lang="en-US" baseline="0" dirty="0" smtClean="0"/>
              <a:t> Camel endpoint URIs and their syntax can be found at http://camel.apache.org/uris.html</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67</a:t>
            </a:fld>
            <a:endParaRPr lang="en-US" dirty="0"/>
          </a:p>
        </p:txBody>
      </p:sp>
    </p:spTree>
    <p:extLst>
      <p:ext uri="{BB962C8B-B14F-4D97-AF65-F5344CB8AC3E}">
        <p14:creationId xmlns:p14="http://schemas.microsoft.com/office/powerpoint/2010/main" val="25326373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68</a:t>
            </a:fld>
            <a:endParaRPr lang="en-US" dirty="0"/>
          </a:p>
        </p:txBody>
      </p:sp>
    </p:spTree>
    <p:extLst>
      <p:ext uri="{BB962C8B-B14F-4D97-AF65-F5344CB8AC3E}">
        <p14:creationId xmlns:p14="http://schemas.microsoft.com/office/powerpoint/2010/main" val="20801193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that the incoming request from the web client is presented to the Camel Restlet endpoint.  </a:t>
            </a:r>
          </a:p>
          <a:p>
            <a:pPr marL="628650" lvl="1" indent="-171450">
              <a:buFont typeface="Arial" panose="020B0604020202020204" pitchFamily="34" charset="0"/>
              <a:buChar char="•"/>
            </a:pPr>
            <a:r>
              <a:rPr lang="en-US" dirty="0" smtClean="0"/>
              <a:t>The restlet maps the HttpRequest contents into the Camel exchange object structure.  This consists of the Exchange,</a:t>
            </a:r>
            <a:r>
              <a:rPr lang="en-US" baseline="0" dirty="0" smtClean="0"/>
              <a:t> the In Message, and the Body (if any).  </a:t>
            </a:r>
          </a:p>
          <a:p>
            <a:pPr marL="628650" lvl="1" indent="-171450">
              <a:buFont typeface="Arial" panose="020B0604020202020204" pitchFamily="34" charset="0"/>
              <a:buChar char="•"/>
            </a:pPr>
            <a:r>
              <a:rPr lang="en-US" baseline="0" dirty="0" smtClean="0"/>
              <a:t>The HttpRequest URL, query parameter string, and extra path information is extracted and inserted into the In Message header collection (a name-value map).  </a:t>
            </a:r>
          </a:p>
          <a:p>
            <a:pPr marL="628650" lvl="1" indent="-171450">
              <a:buFont typeface="Arial" panose="020B0604020202020204" pitchFamily="34" charset="0"/>
              <a:buChar char="•"/>
            </a:pPr>
            <a:r>
              <a:rPr lang="en-US" baseline="0" dirty="0" smtClean="0"/>
              <a:t>Any HTTP headers attached to the inbound request are also copied into the message header collection, as well as the HTTP method and other metadata information.  </a:t>
            </a:r>
          </a:p>
          <a:p>
            <a:pPr marL="628650" lvl="1" indent="-171450">
              <a:buFont typeface="Arial" panose="020B0604020202020204" pitchFamily="34" charset="0"/>
              <a:buChar char="•"/>
            </a:pPr>
            <a:r>
              <a:rPr lang="en-US" baseline="0" dirty="0" smtClean="0"/>
              <a:t>If an inbound request contained an entity, the entity is extracted and attached to the In Message as a body object. </a:t>
            </a:r>
          </a:p>
          <a:p>
            <a:endParaRPr lang="en-US" baseline="0" dirty="0" smtClean="0"/>
          </a:p>
          <a:p>
            <a:r>
              <a:rPr lang="en-US" baseline="0" dirty="0" smtClean="0"/>
              <a:t>The exchange object is then presented to the message processor(s) identified on the route.  </a:t>
            </a:r>
          </a:p>
          <a:p>
            <a:pPr marL="628650" lvl="1" indent="-171450">
              <a:buFont typeface="Arial" panose="020B0604020202020204" pitchFamily="34" charset="0"/>
              <a:buChar char="•"/>
            </a:pPr>
            <a:r>
              <a:rPr lang="en-US" baseline="0" dirty="0" smtClean="0"/>
              <a:t>Each message processor processes the In message, takes some action, and creates the Out message.  </a:t>
            </a:r>
          </a:p>
          <a:p>
            <a:pPr marL="628650" lvl="1" indent="-171450">
              <a:buFont typeface="Arial" panose="020B0604020202020204" pitchFamily="34" charset="0"/>
              <a:buChar char="•"/>
            </a:pPr>
            <a:r>
              <a:rPr lang="en-US" baseline="0" dirty="0" smtClean="0"/>
              <a:t>When the exchange structure is returned to the restlet endpoint, the Out message is used to create the HttpResponse to be returned to the caller.</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69</a:t>
            </a:fld>
            <a:endParaRPr lang="en-US" dirty="0"/>
          </a:p>
        </p:txBody>
      </p:sp>
    </p:spTree>
    <p:extLst>
      <p:ext uri="{BB962C8B-B14F-4D97-AF65-F5344CB8AC3E}">
        <p14:creationId xmlns:p14="http://schemas.microsoft.com/office/powerpoint/2010/main" val="17192424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API method (operation) declaration in the microService</a:t>
            </a:r>
            <a:r>
              <a:rPr lang="en-US" baseline="0" dirty="0" smtClean="0"/>
              <a:t> API interface.  </a:t>
            </a:r>
          </a:p>
          <a:p>
            <a:pPr marL="628650" lvl="1" indent="-171450">
              <a:buFont typeface="Arial" panose="020B0604020202020204" pitchFamily="34" charset="0"/>
              <a:buChar char="•"/>
            </a:pPr>
            <a:r>
              <a:rPr lang="en-US" baseline="0" dirty="0" smtClean="0"/>
              <a:t>The method simply accepts a single parameter, of type Exchange.  </a:t>
            </a:r>
          </a:p>
          <a:p>
            <a:pPr marL="628650" lvl="1" indent="-171450">
              <a:buFont typeface="Arial" panose="020B0604020202020204" pitchFamily="34" charset="0"/>
              <a:buChar char="•"/>
            </a:pPr>
            <a:r>
              <a:rPr lang="en-US" baseline="0" dirty="0" smtClean="0"/>
              <a:t>All input and output is encapsulated within the Exchange object.  </a:t>
            </a:r>
          </a:p>
          <a:p>
            <a:pPr marL="1085850" lvl="2" indent="-171450">
              <a:buFont typeface="Courier New" panose="02070309020205020404" pitchFamily="49" charset="0"/>
              <a:buChar char="o"/>
            </a:pPr>
            <a:r>
              <a:rPr lang="en-US" baseline="0" dirty="0" smtClean="0"/>
              <a:t>This is the signature of a Camel message processor, and is exactly what these methods are.</a:t>
            </a:r>
          </a:p>
          <a:p>
            <a:endParaRPr lang="en-US" baseline="0" dirty="0" smtClean="0"/>
          </a:p>
          <a:p>
            <a:r>
              <a:rPr lang="en-US" baseline="0" dirty="0" smtClean="0"/>
              <a:t>Because the parameters and inputs from the end user web client are encapsulated as part of the exchange object structure, we have to use the Swagger </a:t>
            </a:r>
            <a:r>
              <a:rPr lang="en-US" b="1" baseline="0" dirty="0" smtClean="0">
                <a:latin typeface="Courier New" panose="02070309020205020404" pitchFamily="49" charset="0"/>
                <a:cs typeface="Courier New" panose="02070309020205020404" pitchFamily="49" charset="0"/>
              </a:rPr>
              <a:t>@ApiImplicitParam </a:t>
            </a:r>
            <a:r>
              <a:rPr lang="en-US" baseline="0" dirty="0" smtClean="0"/>
              <a:t>annotation to document the inputs.  </a:t>
            </a:r>
          </a:p>
          <a:p>
            <a:pPr marL="628650" lvl="1" indent="-171450">
              <a:buFont typeface="Arial" panose="020B0604020202020204" pitchFamily="34" charset="0"/>
              <a:buChar char="•"/>
            </a:pPr>
            <a:r>
              <a:rPr lang="en-US" baseline="0" dirty="0" smtClean="0"/>
              <a:t>The ApiImplicitParam annotation is contained as a list inside an ApiImplicit (notice the plural form) annotation.  </a:t>
            </a:r>
          </a:p>
          <a:p>
            <a:pPr marL="628650" lvl="1" indent="-171450">
              <a:buFont typeface="Arial" panose="020B0604020202020204" pitchFamily="34" charset="0"/>
              <a:buChar char="•"/>
            </a:pPr>
            <a:r>
              <a:rPr lang="en-US" baseline="0" dirty="0" smtClean="0"/>
              <a:t>Each implicit parameter supplies the name of the parameter, if it is required or optional, the type of the parameter, data type of the parameter, and a description (value) of the parameter.  </a:t>
            </a:r>
          </a:p>
          <a:p>
            <a:pPr marL="628650" lvl="1" indent="-171450">
              <a:buFont typeface="Arial" panose="020B0604020202020204" pitchFamily="34" charset="0"/>
              <a:buChar char="•"/>
            </a:pPr>
            <a:r>
              <a:rPr lang="en-US" baseline="0" dirty="0" smtClean="0"/>
              <a:t>This information is used to create the API documentation.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70</a:t>
            </a:fld>
            <a:endParaRPr lang="en-US" dirty="0"/>
          </a:p>
        </p:txBody>
      </p:sp>
    </p:spTree>
    <p:extLst>
      <p:ext uri="{BB962C8B-B14F-4D97-AF65-F5344CB8AC3E}">
        <p14:creationId xmlns:p14="http://schemas.microsoft.com/office/powerpoint/2010/main" val="731465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72</a:t>
            </a:fld>
            <a:endParaRPr lang="en-US" dirty="0"/>
          </a:p>
        </p:txBody>
      </p:sp>
    </p:spTree>
    <p:extLst>
      <p:ext uri="{BB962C8B-B14F-4D97-AF65-F5344CB8AC3E}">
        <p14:creationId xmlns:p14="http://schemas.microsoft.com/office/powerpoint/2010/main" val="4964974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73</a:t>
            </a:fld>
            <a:endParaRPr lang="en-US" dirty="0"/>
          </a:p>
        </p:txBody>
      </p:sp>
    </p:spTree>
    <p:extLst>
      <p:ext uri="{BB962C8B-B14F-4D97-AF65-F5344CB8AC3E}">
        <p14:creationId xmlns:p14="http://schemas.microsoft.com/office/powerpoint/2010/main" val="35607193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77</a:t>
            </a:fld>
            <a:endParaRPr lang="en-US" dirty="0"/>
          </a:p>
        </p:txBody>
      </p:sp>
    </p:spTree>
    <p:extLst>
      <p:ext uri="{BB962C8B-B14F-4D97-AF65-F5344CB8AC3E}">
        <p14:creationId xmlns:p14="http://schemas.microsoft.com/office/powerpoint/2010/main" val="364020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MicroServices are not any new technology, but rather the adoption of specific best practices, design guidelines, CI/CD, and loose</a:t>
            </a:r>
            <a:r>
              <a:rPr lang="en-US" baseline="0" dirty="0" smtClean="0"/>
              <a:t> coupling all geared towards accomplishing several goals.  </a:t>
            </a:r>
          </a:p>
          <a:p>
            <a:pPr marL="628650" lvl="1" indent="-171450">
              <a:buFont typeface="Arial" panose="020B0604020202020204" pitchFamily="34" charset="0"/>
              <a:buChar char="•"/>
            </a:pPr>
            <a:r>
              <a:rPr lang="en-US" baseline="0" dirty="0" smtClean="0"/>
              <a:t>These goals are to reduce costs, increase the speed of delivery, improve the quality, and by doing these things improve the customer satisfaction with the applications.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dirty="0"/>
          </a:p>
        </p:txBody>
      </p:sp>
    </p:spTree>
    <p:extLst>
      <p:ext uri="{BB962C8B-B14F-4D97-AF65-F5344CB8AC3E}">
        <p14:creationId xmlns:p14="http://schemas.microsoft.com/office/powerpoint/2010/main" val="11819962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78</a:t>
            </a:fld>
            <a:endParaRPr lang="en-US" dirty="0"/>
          </a:p>
        </p:txBody>
      </p:sp>
    </p:spTree>
    <p:extLst>
      <p:ext uri="{BB962C8B-B14F-4D97-AF65-F5344CB8AC3E}">
        <p14:creationId xmlns:p14="http://schemas.microsoft.com/office/powerpoint/2010/main" val="2176723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83</a:t>
            </a:fld>
            <a:endParaRPr lang="en-US" dirty="0"/>
          </a:p>
        </p:txBody>
      </p:sp>
    </p:spTree>
    <p:extLst>
      <p:ext uri="{BB962C8B-B14F-4D97-AF65-F5344CB8AC3E}">
        <p14:creationId xmlns:p14="http://schemas.microsoft.com/office/powerpoint/2010/main" val="42817809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85</a:t>
            </a:fld>
            <a:endParaRPr lang="en-US" dirty="0"/>
          </a:p>
        </p:txBody>
      </p:sp>
    </p:spTree>
    <p:extLst>
      <p:ext uri="{BB962C8B-B14F-4D97-AF65-F5344CB8AC3E}">
        <p14:creationId xmlns:p14="http://schemas.microsoft.com/office/powerpoint/2010/main" val="20561114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86</a:t>
            </a:fld>
            <a:endParaRPr lang="en-US" dirty="0"/>
          </a:p>
        </p:txBody>
      </p:sp>
    </p:spTree>
    <p:extLst>
      <p:ext uri="{BB962C8B-B14F-4D97-AF65-F5344CB8AC3E}">
        <p14:creationId xmlns:p14="http://schemas.microsoft.com/office/powerpoint/2010/main" val="3962353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90</a:t>
            </a:fld>
            <a:endParaRPr lang="en-US" dirty="0"/>
          </a:p>
        </p:txBody>
      </p:sp>
    </p:spTree>
    <p:extLst>
      <p:ext uri="{BB962C8B-B14F-4D97-AF65-F5344CB8AC3E}">
        <p14:creationId xmlns:p14="http://schemas.microsoft.com/office/powerpoint/2010/main" val="1902014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99</a:t>
            </a:fld>
            <a:endParaRPr lang="en-US" dirty="0"/>
          </a:p>
        </p:txBody>
      </p:sp>
    </p:spTree>
    <p:extLst>
      <p:ext uri="{BB962C8B-B14F-4D97-AF65-F5344CB8AC3E}">
        <p14:creationId xmlns:p14="http://schemas.microsoft.com/office/powerpoint/2010/main" val="40468533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100</a:t>
            </a:fld>
            <a:endParaRPr lang="en-US" dirty="0"/>
          </a:p>
        </p:txBody>
      </p:sp>
    </p:spTree>
    <p:extLst>
      <p:ext uri="{BB962C8B-B14F-4D97-AF65-F5344CB8AC3E}">
        <p14:creationId xmlns:p14="http://schemas.microsoft.com/office/powerpoint/2010/main" val="42097777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106</a:t>
            </a:fld>
            <a:endParaRPr lang="en-US" dirty="0"/>
          </a:p>
        </p:txBody>
      </p:sp>
    </p:spTree>
    <p:extLst>
      <p:ext uri="{BB962C8B-B14F-4D97-AF65-F5344CB8AC3E}">
        <p14:creationId xmlns:p14="http://schemas.microsoft.com/office/powerpoint/2010/main" val="13467431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107</a:t>
            </a:fld>
            <a:endParaRPr lang="en-US" dirty="0"/>
          </a:p>
        </p:txBody>
      </p:sp>
    </p:spTree>
    <p:extLst>
      <p:ext uri="{BB962C8B-B14F-4D97-AF65-F5344CB8AC3E}">
        <p14:creationId xmlns:p14="http://schemas.microsoft.com/office/powerpoint/2010/main" val="2573554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122</a:t>
            </a:fld>
            <a:endParaRPr lang="en-US" dirty="0"/>
          </a:p>
        </p:txBody>
      </p:sp>
    </p:spTree>
    <p:extLst>
      <p:ext uri="{BB962C8B-B14F-4D97-AF65-F5344CB8AC3E}">
        <p14:creationId xmlns:p14="http://schemas.microsoft.com/office/powerpoint/2010/main" val="1029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MicroServices are deployed into containers with ephemeral file systems</a:t>
            </a:r>
            <a:r>
              <a:rPr lang="en-US" baseline="0" dirty="0" smtClean="0"/>
              <a:t> that are dynamically created, destroyed, and moved as needed by a management runtime.  This makes the container a poor choice for any database server for numerous reasons.  Instead, databases should be separate from the microService instance, running in their own controlled and managed environments, and accessed remotely by the microServices.  This allows the microServices to move as needed, while still being able to access their data.   The database servers and persistent storage should be managed much the same way as databases are managed today.</a:t>
            </a:r>
          </a:p>
          <a:p>
            <a:endParaRPr lang="en-US" baseline="0" dirty="0" smtClean="0"/>
          </a:p>
          <a:p>
            <a:r>
              <a:rPr lang="en-US" baseline="0" dirty="0" smtClean="0"/>
              <a:t>Encapsulation in this context refers to the access, ownership, and control of the database, the schema that describes the database, and the data contents of the database.  The database must be exclusively owned and accessed by the microService.  If any other microService or application has access to the database, even in read-only mode, then a dependency is formed that prevents, or complicates, any enhancements or changes to the database schema to accomplish desired features of the microService.  If that were allowed to happen, and a change was needed, it would now have to be coordinated between all applications and microServices that access the database.  This complicates and slows the adoption of changes, and may force undesirable technical debt and workarounds, which compromise quality and cost savings.  </a:t>
            </a:r>
          </a:p>
          <a:p>
            <a:endParaRPr lang="en-US" baseline="0" dirty="0" smtClean="0"/>
          </a:p>
          <a:p>
            <a:r>
              <a:rPr lang="en-US" baseline="0" dirty="0" smtClean="0"/>
              <a:t>Instead, any other application or microService that needs access to the data would request that data through the API of the owning microService.  This allows the implementation to change as needed, while maintaining the same interface and isolating the other applications and services from the changes.  It allows the microService to change independently of all other applications and microServices, and to change in a way that is best for that microService implementation.  This results in much faster availability of new features, higher quality and less cost.</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a:t>
            </a:fld>
            <a:endParaRPr lang="en-US" dirty="0"/>
          </a:p>
        </p:txBody>
      </p:sp>
    </p:spTree>
    <p:extLst>
      <p:ext uri="{BB962C8B-B14F-4D97-AF65-F5344CB8AC3E}">
        <p14:creationId xmlns:p14="http://schemas.microsoft.com/office/powerpoint/2010/main" val="32374198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123</a:t>
            </a:fld>
            <a:endParaRPr lang="en-US" dirty="0"/>
          </a:p>
        </p:txBody>
      </p:sp>
    </p:spTree>
    <p:extLst>
      <p:ext uri="{BB962C8B-B14F-4D97-AF65-F5344CB8AC3E}">
        <p14:creationId xmlns:p14="http://schemas.microsoft.com/office/powerpoint/2010/main" val="41590248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124</a:t>
            </a:fld>
            <a:endParaRPr lang="en-US" dirty="0"/>
          </a:p>
        </p:txBody>
      </p:sp>
    </p:spTree>
    <p:extLst>
      <p:ext uri="{BB962C8B-B14F-4D97-AF65-F5344CB8AC3E}">
        <p14:creationId xmlns:p14="http://schemas.microsoft.com/office/powerpoint/2010/main" val="8895799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125</a:t>
            </a:fld>
            <a:endParaRPr lang="en-US" dirty="0"/>
          </a:p>
        </p:txBody>
      </p:sp>
    </p:spTree>
    <p:extLst>
      <p:ext uri="{BB962C8B-B14F-4D97-AF65-F5344CB8AC3E}">
        <p14:creationId xmlns:p14="http://schemas.microsoft.com/office/powerpoint/2010/main" val="3216629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126</a:t>
            </a:fld>
            <a:endParaRPr lang="en-US" dirty="0"/>
          </a:p>
        </p:txBody>
      </p:sp>
    </p:spTree>
    <p:extLst>
      <p:ext uri="{BB962C8B-B14F-4D97-AF65-F5344CB8AC3E}">
        <p14:creationId xmlns:p14="http://schemas.microsoft.com/office/powerpoint/2010/main" val="5529239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127</a:t>
            </a:fld>
            <a:endParaRPr lang="en-US" dirty="0"/>
          </a:p>
        </p:txBody>
      </p:sp>
    </p:spTree>
    <p:extLst>
      <p:ext uri="{BB962C8B-B14F-4D97-AF65-F5344CB8AC3E}">
        <p14:creationId xmlns:p14="http://schemas.microsoft.com/office/powerpoint/2010/main" val="601023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128</a:t>
            </a:fld>
            <a:endParaRPr lang="en-US" dirty="0"/>
          </a:p>
        </p:txBody>
      </p:sp>
    </p:spTree>
    <p:extLst>
      <p:ext uri="{BB962C8B-B14F-4D97-AF65-F5344CB8AC3E}">
        <p14:creationId xmlns:p14="http://schemas.microsoft.com/office/powerpoint/2010/main" val="22553836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129</a:t>
            </a:fld>
            <a:endParaRPr lang="en-US" dirty="0"/>
          </a:p>
        </p:txBody>
      </p:sp>
    </p:spTree>
    <p:extLst>
      <p:ext uri="{BB962C8B-B14F-4D97-AF65-F5344CB8AC3E}">
        <p14:creationId xmlns:p14="http://schemas.microsoft.com/office/powerpoint/2010/main" val="36419660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130</a:t>
            </a:fld>
            <a:endParaRPr lang="en-US" dirty="0"/>
          </a:p>
        </p:txBody>
      </p:sp>
    </p:spTree>
    <p:extLst>
      <p:ext uri="{BB962C8B-B14F-4D97-AF65-F5344CB8AC3E}">
        <p14:creationId xmlns:p14="http://schemas.microsoft.com/office/powerpoint/2010/main" val="35751416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131</a:t>
            </a:fld>
            <a:endParaRPr lang="en-US" dirty="0"/>
          </a:p>
        </p:txBody>
      </p:sp>
    </p:spTree>
    <p:extLst>
      <p:ext uri="{BB962C8B-B14F-4D97-AF65-F5344CB8AC3E}">
        <p14:creationId xmlns:p14="http://schemas.microsoft.com/office/powerpoint/2010/main" val="29290119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132</a:t>
            </a:fld>
            <a:endParaRPr lang="en-US" dirty="0"/>
          </a:p>
        </p:txBody>
      </p:sp>
    </p:spTree>
    <p:extLst>
      <p:ext uri="{BB962C8B-B14F-4D97-AF65-F5344CB8AC3E}">
        <p14:creationId xmlns:p14="http://schemas.microsoft.com/office/powerpoint/2010/main" val="80009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sample</a:t>
            </a:r>
            <a:r>
              <a:rPr lang="en-US" baseline="0" dirty="0" smtClean="0"/>
              <a:t> microService is actual code that runs.  It has been zipped and attached to this presentation and can be used as an example.  The attachment is at the end of the materials.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a:t>
            </a:fld>
            <a:endParaRPr lang="en-US" dirty="0"/>
          </a:p>
        </p:txBody>
      </p:sp>
    </p:spTree>
    <p:extLst>
      <p:ext uri="{BB962C8B-B14F-4D97-AF65-F5344CB8AC3E}">
        <p14:creationId xmlns:p14="http://schemas.microsoft.com/office/powerpoint/2010/main" val="151714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a:t>
            </a:fld>
            <a:endParaRPr lang="en-US" dirty="0"/>
          </a:p>
        </p:txBody>
      </p:sp>
    </p:spTree>
    <p:extLst>
      <p:ext uri="{BB962C8B-B14F-4D97-AF65-F5344CB8AC3E}">
        <p14:creationId xmlns:p14="http://schemas.microsoft.com/office/powerpoint/2010/main" val="54351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p:nvSpPr>
        <p:spPr>
          <a:xfrm>
            <a:off x="3059785" y="6510656"/>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lumMod val="9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lumMod val="95000"/>
                  </a:schemeClr>
                </a:solidFill>
              </a:rPr>
              <a:t> </a:t>
            </a:r>
          </a:p>
        </p:txBody>
      </p:sp>
      <p:pic>
        <p:nvPicPr>
          <p:cNvPr id="11" name="Picture 10"/>
          <p:cNvPicPr>
            <a:picLocks noChangeAspect="1"/>
          </p:cNvPicPr>
          <p:nvPr userDrawn="1"/>
        </p:nvPicPr>
        <p:blipFill>
          <a:blip r:embed="rId2"/>
          <a:stretch>
            <a:fillRect/>
          </a:stretch>
        </p:blipFill>
        <p:spPr bwMode="black">
          <a:xfrm>
            <a:off x="11275589" y="6061077"/>
            <a:ext cx="511174" cy="511174"/>
          </a:xfrm>
          <a:prstGeom prst="rect">
            <a:avLst/>
          </a:prstGeom>
        </p:spPr>
      </p:pic>
    </p:spTree>
    <p:extLst>
      <p:ext uri="{BB962C8B-B14F-4D97-AF65-F5344CB8AC3E}">
        <p14:creationId xmlns:p14="http://schemas.microsoft.com/office/powerpoint/2010/main" val="42396122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0" orient="horz" pos="2160" userDrawn="1">
          <p15:clr>
            <a:srgbClr val="FBAE40"/>
          </p15:clr>
        </p15:guide>
        <p15:guide id="1"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Option 1">
    <p:spTree>
      <p:nvGrpSpPr>
        <p:cNvPr id="1" name=""/>
        <p:cNvGrpSpPr/>
        <p:nvPr/>
      </p:nvGrpSpPr>
      <p:grpSpPr>
        <a:xfrm>
          <a:off x="0" y="0"/>
          <a:ext cx="0" cy="0"/>
          <a:chOff x="0" y="0"/>
          <a:chExt cx="0" cy="0"/>
        </a:xfrm>
      </p:grpSpPr>
      <p:sp>
        <p:nvSpPr>
          <p:cNvPr id="3" name="Rectangle 2"/>
          <p:cNvSpPr/>
          <p:nvPr/>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2"/>
          <a:stretch>
            <a:fillRect/>
          </a:stretch>
        </p:blipFill>
        <p:spPr bwMode="black">
          <a:xfrm>
            <a:off x="11275589" y="6061077"/>
            <a:ext cx="511174" cy="511174"/>
          </a:xfrm>
          <a:prstGeom prst="rect">
            <a:avLst/>
          </a:prstGeom>
        </p:spPr>
      </p:pic>
      <p:sp>
        <p:nvSpPr>
          <p:cNvPr id="7" name="Footer Placeholder 1"/>
          <p:cNvSpPr txBox="1">
            <a:spLocks/>
          </p:cNvSpPr>
          <p:nvPr/>
        </p:nvSpPr>
        <p:spPr>
          <a:xfrm>
            <a:off x="3059785" y="6510656"/>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90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90000"/>
                  </a:schemeClr>
                </a:solidFill>
              </a:rPr>
              <a:t> </a:t>
            </a:r>
          </a:p>
        </p:txBody>
      </p:sp>
      <p:sp>
        <p:nvSpPr>
          <p:cNvPr id="8" name="Rectangle 7"/>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9" name="Picture 8"/>
          <p:cNvPicPr>
            <a:picLocks noChangeAspect="1"/>
          </p:cNvPicPr>
          <p:nvPr userDrawn="1"/>
        </p:nvPicPr>
        <p:blipFill>
          <a:blip r:embed="rId2"/>
          <a:stretch>
            <a:fillRect/>
          </a:stretch>
        </p:blipFill>
        <p:spPr bwMode="black">
          <a:xfrm>
            <a:off x="11275589" y="6061077"/>
            <a:ext cx="511174" cy="511174"/>
          </a:xfrm>
          <a:prstGeom prst="rect">
            <a:avLst/>
          </a:prstGeom>
        </p:spPr>
      </p:pic>
    </p:spTree>
    <p:extLst>
      <p:ext uri="{BB962C8B-B14F-4D97-AF65-F5344CB8AC3E}">
        <p14:creationId xmlns:p14="http://schemas.microsoft.com/office/powerpoint/2010/main" val="13799587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dirty="0"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lvl1pPr marL="339725" indent="-339725">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6128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0" orient="horz" pos="2160" userDrawn="1">
          <p15:clr>
            <a:srgbClr val="FBAE40"/>
          </p15:clr>
        </p15:guide>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Col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6227426" y="1206499"/>
            <a:ext cx="5474693" cy="4733925"/>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62180164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p:nvPicPr>
        <p:blipFill>
          <a:blip r:embed="rId2"/>
          <a:stretch>
            <a:fillRect/>
          </a:stretch>
        </p:blipFill>
        <p:spPr bwMode="black">
          <a:xfrm>
            <a:off x="5296001" y="2560638"/>
            <a:ext cx="1596822" cy="1596822"/>
          </a:xfrm>
          <a:prstGeom prst="rect">
            <a:avLst/>
          </a:prstGeom>
        </p:spPr>
      </p:pic>
      <p:sp>
        <p:nvSpPr>
          <p:cNvPr id="6" name="Rectangle 5"/>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Rectangle 6"/>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8" name="Picture 7"/>
          <p:cNvPicPr>
            <a:picLocks noChangeAspect="1"/>
          </p:cNvPicPr>
          <p:nvPr userDrawn="1"/>
        </p:nvPicPr>
        <p:blipFill>
          <a:blip r:embed="rId2"/>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712650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7"/>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dirty="0"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CDP207 – Developing MicroServices</a:t>
            </a: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dirty="0" smtClean="0"/>
              <a:t>Click to edit Master title style</a:t>
            </a:r>
            <a:endParaRPr lang="en-US" sz="1100" dirty="0" smtClean="0">
              <a:solidFill>
                <a:schemeClr val="tx2"/>
              </a:solidFill>
              <a:latin typeface="+mn-lt"/>
              <a:cs typeface="ATT Aleck Sans" panose="020B0503020203020204" pitchFamily="34" charset="0"/>
            </a:endParaRPr>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p:nvSpPr>
        <p:spPr>
          <a:xfrm>
            <a:off x="3059785" y="6574156"/>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87450159"/>
      </p:ext>
    </p:extLst>
  </p:cSld>
  <p:clrMap bg1="lt1" tx1="dk1" bg2="lt2" tx2="dk2" accent1="accent1" accent2="accent2" accent3="accent3" accent4="accent4" accent5="accent5" accent6="accent6" hlink="hlink" folHlink="folHlink"/>
  <p:sldLayoutIdLst>
    <p:sldLayoutId id="2147483738" r:id="rId1"/>
    <p:sldLayoutId id="2147483746" r:id="rId2"/>
    <p:sldLayoutId id="2147483751" r:id="rId3"/>
    <p:sldLayoutId id="2147483754" r:id="rId4"/>
    <p:sldLayoutId id="2147483782" r:id="rId5"/>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25" userDrawn="1">
          <p15:clr>
            <a:srgbClr val="F26B43"/>
          </p15:clr>
        </p15:guide>
        <p15:guide id="1" pos="2880" userDrawn="1">
          <p15:clr>
            <a:srgbClr val="F26B43"/>
          </p15:clr>
        </p15:guide>
        <p15:guide id="2" orient="horz" pos="473" userDrawn="1">
          <p15:clr>
            <a:srgbClr val="F26B43"/>
          </p15:clr>
        </p15:guide>
        <p15:guide id="3" orient="horz" pos="743" userDrawn="1">
          <p15:clr>
            <a:srgbClr val="F26B43"/>
          </p15:clr>
        </p15:guide>
        <p15:guide id="4" orient="horz" pos="3696" userDrawn="1">
          <p15:clr>
            <a:srgbClr val="F26B43"/>
          </p15:clr>
        </p15:guide>
        <p15:guide id="5" orient="horz" pos="4091" userDrawn="1">
          <p15:clr>
            <a:srgbClr val="F26B43"/>
          </p15:clr>
        </p15:guide>
        <p15:guide id="6" pos="231" userDrawn="1">
          <p15:clr>
            <a:srgbClr val="F26B43"/>
          </p15:clr>
        </p15:guide>
        <p15:guide id="7" pos="55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9.wmf"/></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iki.web.att.com/display/cdp/Continuous+Deployment+Platform" TargetMode="External"/><Relationship Id="rId2" Type="http://schemas.openxmlformats.org/officeDocument/2006/relationships/hyperlink" Target="https://wiki.web.att.com/pages/viewpage.action?pageId=563024904"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camel.apache.org/uris.html"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s://maven.apache.org/doxi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s://maven.apache.org/doxia/"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maven.apache.org/plugins/maven-site-plugin/examples/sitedescriptor.html" TargetMode="External"/><Relationship Id="rId2" Type="http://schemas.openxmlformats.org/officeDocument/2006/relationships/hyperlink" Target="https://maven.apache.org/plugins/maven-site-plugin/"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title="Date"/>
          <p:cNvSpPr>
            <a:spLocks noGrp="1"/>
          </p:cNvSpPr>
          <p:nvPr>
            <p:ph type="body" sz="quarter" idx="14"/>
          </p:nvPr>
        </p:nvSpPr>
        <p:spPr/>
        <p:txBody>
          <a:bodyPr/>
          <a:lstStyle/>
          <a:p>
            <a:pPr>
              <a:defRPr/>
            </a:pPr>
            <a:r>
              <a:rPr lang="en-US" dirty="0" smtClean="0">
                <a:ea typeface="+mn-ea"/>
                <a:cs typeface="+mn-cs"/>
              </a:rPr>
              <a:t>July, 2017</a:t>
            </a:r>
            <a:endParaRPr lang="en-US" dirty="0">
              <a:ea typeface="+mn-ea"/>
              <a:cs typeface="+mn-cs"/>
            </a:endParaRPr>
          </a:p>
        </p:txBody>
      </p:sp>
      <p:sp>
        <p:nvSpPr>
          <p:cNvPr id="4" name="Title 3" title="Title slide option 1"/>
          <p:cNvSpPr>
            <a:spLocks noGrp="1"/>
          </p:cNvSpPr>
          <p:nvPr>
            <p:ph type="title"/>
          </p:nvPr>
        </p:nvSpPr>
        <p:spPr/>
        <p:txBody>
          <a:bodyPr rtlCol="0">
            <a:noAutofit/>
          </a:bodyPr>
          <a:lstStyle/>
          <a:p>
            <a:pPr eaLnBrk="1" fontAlgn="auto" hangingPunct="1">
              <a:defRPr/>
            </a:pPr>
            <a:r>
              <a:rPr lang="en-US" dirty="0" smtClean="0">
                <a:ea typeface="+mj-ea"/>
                <a:cs typeface="+mj-cs"/>
              </a:rPr>
              <a:t>Developing MicroServices</a:t>
            </a:r>
            <a:endParaRPr lang="en-US" dirty="0">
              <a:ea typeface="+mj-ea"/>
              <a:cs typeface="+mj-cs"/>
            </a:endParaRPr>
          </a:p>
        </p:txBody>
      </p:sp>
      <p:sp>
        <p:nvSpPr>
          <p:cNvPr id="54276" name="Text Placeholder 1"/>
          <p:cNvSpPr>
            <a:spLocks noGrp="1"/>
          </p:cNvSpPr>
          <p:nvPr>
            <p:ph type="body" sz="quarter" idx="18"/>
          </p:nvPr>
        </p:nvSpPr>
        <p:spPr bwMode="auto"/>
        <p:txBody>
          <a:bodyPr wrap="square" numCol="1" anchor="t" anchorCtr="0" compatLnSpc="1">
            <a:prstTxWarp prst="textNoShape">
              <a:avLst/>
            </a:prstTxWarp>
          </a:bodyPr>
          <a:lstStyle/>
          <a:p>
            <a:r>
              <a:rPr lang="en-US" dirty="0" smtClean="0">
                <a:latin typeface="Calibri" charset="0"/>
              </a:rPr>
              <a:t>Continuous Deployment Platform</a:t>
            </a:r>
            <a:endParaRPr lang="en-US" dirty="0">
              <a:latin typeface="Calibri" charset="0"/>
            </a:endParaRPr>
          </a:p>
        </p:txBody>
      </p:sp>
      <p:sp>
        <p:nvSpPr>
          <p:cNvPr id="5" name="Text Placeholder 4" title="Subtitle placeholder"/>
          <p:cNvSpPr>
            <a:spLocks noGrp="1"/>
          </p:cNvSpPr>
          <p:nvPr>
            <p:ph type="body" sz="quarter" idx="13"/>
          </p:nvPr>
        </p:nvSpPr>
        <p:spPr/>
        <p:txBody>
          <a:bodyPr/>
          <a:lstStyle/>
          <a:p>
            <a:pPr>
              <a:defRPr/>
            </a:pPr>
            <a:r>
              <a:rPr lang="en-US" dirty="0" smtClean="0">
                <a:ea typeface="+mn-ea"/>
                <a:cs typeface="+mn-cs"/>
              </a:rPr>
              <a:t>Dewayne Hafenstein</a:t>
            </a:r>
          </a:p>
          <a:p>
            <a:pPr>
              <a:defRPr/>
            </a:pPr>
            <a:r>
              <a:rPr lang="en-US" dirty="0" smtClean="0">
                <a:ea typeface="+mn-ea"/>
                <a:cs typeface="+mn-cs"/>
              </a:rPr>
              <a:t>Principal Technical Architect</a:t>
            </a:r>
            <a:endParaRPr lang="en-US" dirty="0">
              <a:ea typeface="+mn-ea"/>
              <a:cs typeface="+mn-cs"/>
            </a:endParaRPr>
          </a:p>
        </p:txBody>
      </p:sp>
    </p:spTree>
    <p:extLst>
      <p:ext uri="{BB962C8B-B14F-4D97-AF65-F5344CB8AC3E}">
        <p14:creationId xmlns:p14="http://schemas.microsoft.com/office/powerpoint/2010/main" val="347199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Domain-driven Design/DDD is important for the design of </a:t>
            </a:r>
            <a:r>
              <a:rPr lang="en-US" dirty="0" err="1" smtClean="0"/>
              <a:t>microServices</a:t>
            </a:r>
            <a:endParaRPr lang="en-US" dirty="0" smtClean="0"/>
          </a:p>
          <a:p>
            <a:pPr lvl="1"/>
            <a:r>
              <a:rPr lang="en-US" dirty="0" smtClean="0"/>
              <a:t>Domain-driven Design/DDD focuses on the domain operations and events first.</a:t>
            </a:r>
          </a:p>
          <a:p>
            <a:pPr lvl="2"/>
            <a:r>
              <a:rPr lang="en-US" dirty="0" smtClean="0"/>
              <a:t>It is a “top-down” approach that identifies common domain activities.</a:t>
            </a:r>
          </a:p>
          <a:p>
            <a:pPr lvl="2"/>
            <a:r>
              <a:rPr lang="en-US" dirty="0" smtClean="0"/>
              <a:t>Modeling the domain activities and developing the ubiquitous language will identify the different bounded contexts.</a:t>
            </a:r>
          </a:p>
          <a:p>
            <a:pPr lvl="2"/>
            <a:endParaRPr lang="en-US" dirty="0"/>
          </a:p>
          <a:p>
            <a:r>
              <a:rPr lang="en-US" dirty="0" smtClean="0"/>
              <a:t>During analysis and design, use the same language everywhere</a:t>
            </a:r>
          </a:p>
          <a:p>
            <a:pPr lvl="1"/>
            <a:r>
              <a:rPr lang="en-US" dirty="0" smtClean="0"/>
              <a:t>Use the language of the SME and business domain – </a:t>
            </a:r>
            <a:r>
              <a:rPr lang="en-US" b="1" i="1" dirty="0" smtClean="0"/>
              <a:t>DO NOT INVENT A NEW LANGUAGE!</a:t>
            </a:r>
          </a:p>
          <a:p>
            <a:pPr lvl="2"/>
            <a:r>
              <a:rPr lang="en-US" dirty="0" smtClean="0"/>
              <a:t>Use the language consistently; be precise and clear.</a:t>
            </a:r>
          </a:p>
          <a:p>
            <a:pPr lvl="2"/>
            <a:r>
              <a:rPr lang="en-US" dirty="0" smtClean="0"/>
              <a:t>Ensure that the language is used consistently by everyone in the project and in all documentation. </a:t>
            </a:r>
          </a:p>
          <a:p>
            <a:pPr lvl="1"/>
            <a:endParaRPr lang="en-US" dirty="0"/>
          </a:p>
        </p:txBody>
      </p:sp>
      <p:sp>
        <p:nvSpPr>
          <p:cNvPr id="4" name="Title 3"/>
          <p:cNvSpPr>
            <a:spLocks noGrp="1"/>
          </p:cNvSpPr>
          <p:nvPr>
            <p:ph type="title"/>
          </p:nvPr>
        </p:nvSpPr>
        <p:spPr/>
        <p:txBody>
          <a:bodyPr/>
          <a:lstStyle/>
          <a:p>
            <a:r>
              <a:rPr lang="en-US" dirty="0" smtClean="0"/>
              <a:t>Domain-driven Design/DDD</a:t>
            </a:r>
            <a:endParaRPr lang="en-US" dirty="0"/>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641555"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Rectangle 15"/>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14012338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sz="3200" b="1" i="1" u="sng" dirty="0"/>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725912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 Junit test case is generated as part of the template</a:t>
            </a:r>
          </a:p>
          <a:p>
            <a:pPr lvl="1"/>
            <a:r>
              <a:rPr lang="en-US" dirty="0" smtClean="0"/>
              <a:t>The Junit test case uses the SpringJUnit4ClassRunner test runner.</a:t>
            </a:r>
          </a:p>
          <a:p>
            <a:pPr lvl="2"/>
            <a:r>
              <a:rPr lang="en-US" dirty="0" smtClean="0"/>
              <a:t>Provided with Spring</a:t>
            </a:r>
          </a:p>
          <a:p>
            <a:pPr lvl="2"/>
            <a:r>
              <a:rPr lang="en-US" dirty="0" smtClean="0"/>
              <a:t>Supports Spring Test annotations </a:t>
            </a:r>
          </a:p>
          <a:p>
            <a:pPr lvl="2"/>
            <a:r>
              <a:rPr lang="en-US" dirty="0" smtClean="0"/>
              <a:t>Implements the Spring Test Framework</a:t>
            </a:r>
          </a:p>
          <a:p>
            <a:pPr lvl="2"/>
            <a:r>
              <a:rPr lang="en-US" dirty="0" smtClean="0"/>
              <a:t>Supports the Spring TestContextManager which loads the application contexts</a:t>
            </a:r>
          </a:p>
          <a:p>
            <a:pPr lvl="2"/>
            <a:endParaRPr lang="en-US" dirty="0"/>
          </a:p>
          <a:p>
            <a:pPr lvl="1"/>
            <a:r>
              <a:rPr lang="en-US" dirty="0" smtClean="0"/>
              <a:t>The AJSC server is automatically started as part of the test case because… </a:t>
            </a:r>
          </a:p>
          <a:p>
            <a:pPr marL="1028700" lvl="1" indent="-114300"/>
            <a:r>
              <a:rPr lang="en-US" dirty="0" smtClean="0"/>
              <a:t>…of the inclusion of the @</a:t>
            </a:r>
            <a:r>
              <a:rPr lang="en-US" dirty="0" err="1" smtClean="0"/>
              <a:t>SpringBootTest</a:t>
            </a:r>
            <a:r>
              <a:rPr lang="en-US" dirty="0" smtClean="0"/>
              <a:t> annotation.</a:t>
            </a:r>
          </a:p>
          <a:p>
            <a:pPr marL="1028700" lvl="1" indent="-114300"/>
            <a:r>
              <a:rPr lang="en-US" dirty="0" smtClean="0"/>
              <a:t>…the restlet is deployed and can be exercised by </a:t>
            </a:r>
            <a:r>
              <a:rPr lang="en-US" dirty="0"/>
              <a:t>J</a:t>
            </a:r>
            <a:r>
              <a:rPr lang="en-US" dirty="0" smtClean="0"/>
              <a:t>unit test cases.</a:t>
            </a:r>
          </a:p>
          <a:p>
            <a:pPr marL="1028700" lvl="1" indent="-114300"/>
            <a:r>
              <a:rPr lang="en-US" dirty="0" smtClean="0"/>
              <a:t>…the AJSC server runs in the same process as the Junit test cases.</a:t>
            </a:r>
          </a:p>
          <a:p>
            <a:pPr marL="1028700" lvl="1" indent="-114300"/>
            <a:r>
              <a:rPr lang="en-US" dirty="0" smtClean="0"/>
              <a:t>…it can be run under Eclipse or as part of the Maven build.</a:t>
            </a:r>
          </a:p>
          <a:p>
            <a:pPr lvl="2"/>
            <a:endParaRPr lang="en-US" dirty="0"/>
          </a:p>
        </p:txBody>
      </p:sp>
      <p:sp>
        <p:nvSpPr>
          <p:cNvPr id="4" name="Title 3"/>
          <p:cNvSpPr>
            <a:spLocks noGrp="1"/>
          </p:cNvSpPr>
          <p:nvPr>
            <p:ph type="title"/>
          </p:nvPr>
        </p:nvSpPr>
        <p:spPr/>
        <p:txBody>
          <a:bodyPr/>
          <a:lstStyle/>
          <a:p>
            <a:r>
              <a:rPr lang="en-US" dirty="0" smtClean="0"/>
              <a:t>Unit Testing</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480807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2774949" y="1557337"/>
            <a:ext cx="6638925" cy="3743325"/>
          </a:xfrm>
          <a:prstGeom prst="rect">
            <a:avLst/>
          </a:prstGeom>
        </p:spPr>
      </p:pic>
      <p:sp>
        <p:nvSpPr>
          <p:cNvPr id="2" name="Slide Number Placeholder 1"/>
          <p:cNvSpPr>
            <a:spLocks noGrp="1"/>
          </p:cNvSpPr>
          <p:nvPr>
            <p:ph type="sldNum" sz="quarter" idx="11"/>
          </p:nvPr>
        </p:nvSpPr>
        <p:spPr/>
        <p:txBody>
          <a:bodyPr/>
          <a:lstStyle/>
          <a:p>
            <a:fld id="{12CB907E-C602-C34B-93F7-CA9E40714286}" type="slidenum">
              <a:rPr lang="en-US" smtClean="0"/>
              <a:pPr/>
              <a:t>102</a:t>
            </a:fld>
            <a:r>
              <a:rPr lang="en-US" dirty="0" smtClean="0"/>
              <a:t> </a:t>
            </a:r>
            <a:endParaRPr lang="en-US" dirty="0"/>
          </a:p>
        </p:txBody>
      </p:sp>
      <p:sp>
        <p:nvSpPr>
          <p:cNvPr id="4" name="Title 3"/>
          <p:cNvSpPr>
            <a:spLocks noGrp="1"/>
          </p:cNvSpPr>
          <p:nvPr>
            <p:ph type="title"/>
          </p:nvPr>
        </p:nvSpPr>
        <p:spPr/>
        <p:txBody>
          <a:bodyPr/>
          <a:lstStyle/>
          <a:p>
            <a:r>
              <a:rPr lang="en-US" dirty="0" smtClean="0"/>
              <a:t>Spring Boot Test Case</a:t>
            </a:r>
            <a:endParaRPr lang="en-US" dirty="0"/>
          </a:p>
        </p:txBody>
      </p:sp>
      <p:sp>
        <p:nvSpPr>
          <p:cNvPr id="6" name="TextBox 5"/>
          <p:cNvSpPr txBox="1"/>
          <p:nvPr/>
        </p:nvSpPr>
        <p:spPr>
          <a:xfrm>
            <a:off x="488897" y="1384488"/>
            <a:ext cx="1522783" cy="430887"/>
          </a:xfrm>
          <a:prstGeom prst="rect">
            <a:avLst/>
          </a:prstGeom>
          <a:noFill/>
          <a:ln>
            <a:noFill/>
          </a:ln>
        </p:spPr>
        <p:txBody>
          <a:bodyPr wrap="square" lIns="0" tIns="0" rIns="0" bIns="0" rtlCol="0">
            <a:spAutoFit/>
          </a:bodyPr>
          <a:lstStyle/>
          <a:p>
            <a:r>
              <a:rPr lang="en-US" sz="1400" dirty="0" smtClean="0">
                <a:solidFill>
                  <a:srgbClr val="FF0000"/>
                </a:solidFill>
              </a:rPr>
              <a:t>Uses the Spring test runner class</a:t>
            </a:r>
          </a:p>
        </p:txBody>
      </p:sp>
      <p:cxnSp>
        <p:nvCxnSpPr>
          <p:cNvPr id="7" name="Straight Arrow Connector 6"/>
          <p:cNvCxnSpPr>
            <a:stCxn id="6" idx="3"/>
          </p:cNvCxnSpPr>
          <p:nvPr/>
        </p:nvCxnSpPr>
        <p:spPr>
          <a:xfrm>
            <a:off x="2011680" y="1599932"/>
            <a:ext cx="763269" cy="39773"/>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8897" y="2097323"/>
            <a:ext cx="1725983" cy="646331"/>
          </a:xfrm>
          <a:prstGeom prst="rect">
            <a:avLst/>
          </a:prstGeom>
          <a:noFill/>
          <a:ln>
            <a:noFill/>
          </a:ln>
        </p:spPr>
        <p:txBody>
          <a:bodyPr wrap="square" lIns="0" tIns="0" rIns="0" bIns="0" rtlCol="0">
            <a:spAutoFit/>
          </a:bodyPr>
          <a:lstStyle/>
          <a:p>
            <a:r>
              <a:rPr lang="en-US" sz="1400" dirty="0" smtClean="0">
                <a:solidFill>
                  <a:srgbClr val="FF0000"/>
                </a:solidFill>
              </a:rPr>
              <a:t>Loads the Spring Boot  Test support, activates the web environment</a:t>
            </a:r>
          </a:p>
        </p:txBody>
      </p:sp>
      <p:cxnSp>
        <p:nvCxnSpPr>
          <p:cNvPr id="10" name="Straight Arrow Connector 9"/>
          <p:cNvCxnSpPr>
            <a:stCxn id="9" idx="3"/>
          </p:cNvCxnSpPr>
          <p:nvPr/>
        </p:nvCxnSpPr>
        <p:spPr>
          <a:xfrm flipV="1">
            <a:off x="2214880" y="1774134"/>
            <a:ext cx="560069" cy="646355"/>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976817" y="1274214"/>
            <a:ext cx="3209343" cy="646331"/>
          </a:xfrm>
          <a:prstGeom prst="rect">
            <a:avLst/>
          </a:prstGeom>
          <a:noFill/>
          <a:ln>
            <a:noFill/>
          </a:ln>
        </p:spPr>
        <p:txBody>
          <a:bodyPr wrap="square" lIns="0" tIns="0" rIns="0" bIns="0" rtlCol="0">
            <a:spAutoFit/>
          </a:bodyPr>
          <a:lstStyle/>
          <a:p>
            <a:r>
              <a:rPr lang="en-US" sz="1400" dirty="0" smtClean="0">
                <a:solidFill>
                  <a:srgbClr val="FF0000"/>
                </a:solidFill>
              </a:rPr>
              <a:t>Determines the port number the in-process server will listen to.  Can be DEFINED_PORT or RANDOM_PORT. </a:t>
            </a:r>
          </a:p>
        </p:txBody>
      </p:sp>
      <p:cxnSp>
        <p:nvCxnSpPr>
          <p:cNvPr id="17" name="Straight Arrow Connector 16"/>
          <p:cNvCxnSpPr>
            <a:stCxn id="16" idx="1"/>
          </p:cNvCxnSpPr>
          <p:nvPr/>
        </p:nvCxnSpPr>
        <p:spPr>
          <a:xfrm flipH="1">
            <a:off x="6877052" y="1597380"/>
            <a:ext cx="1099765" cy="171409"/>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8897" y="2972475"/>
            <a:ext cx="1929935" cy="646331"/>
          </a:xfrm>
          <a:prstGeom prst="rect">
            <a:avLst/>
          </a:prstGeom>
          <a:noFill/>
          <a:ln>
            <a:noFill/>
          </a:ln>
        </p:spPr>
        <p:txBody>
          <a:bodyPr wrap="square" lIns="0" tIns="0" rIns="0" bIns="0" rtlCol="0">
            <a:spAutoFit/>
          </a:bodyPr>
          <a:lstStyle/>
          <a:p>
            <a:r>
              <a:rPr lang="en-US" sz="1400" dirty="0" smtClean="0">
                <a:solidFill>
                  <a:srgbClr val="FF0000"/>
                </a:solidFill>
              </a:rPr>
              <a:t>Injects the port number assigned to the in-process server</a:t>
            </a:r>
          </a:p>
        </p:txBody>
      </p:sp>
      <p:cxnSp>
        <p:nvCxnSpPr>
          <p:cNvPr id="23" name="Straight Arrow Connector 22"/>
          <p:cNvCxnSpPr>
            <a:stCxn id="22" idx="3"/>
          </p:cNvCxnSpPr>
          <p:nvPr/>
        </p:nvCxnSpPr>
        <p:spPr>
          <a:xfrm flipV="1">
            <a:off x="2418832" y="2768566"/>
            <a:ext cx="649488" cy="527075"/>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88897" y="3846101"/>
            <a:ext cx="1929935" cy="430887"/>
          </a:xfrm>
          <a:prstGeom prst="rect">
            <a:avLst/>
          </a:prstGeom>
          <a:noFill/>
          <a:ln>
            <a:noFill/>
          </a:ln>
        </p:spPr>
        <p:txBody>
          <a:bodyPr wrap="square" lIns="0" tIns="0" rIns="0" bIns="0" rtlCol="0">
            <a:spAutoFit/>
          </a:bodyPr>
          <a:lstStyle/>
          <a:p>
            <a:r>
              <a:rPr lang="en-US" sz="1400" dirty="0" smtClean="0">
                <a:solidFill>
                  <a:srgbClr val="FF0000"/>
                </a:solidFill>
              </a:rPr>
              <a:t>Injects the web context root for the microService</a:t>
            </a:r>
          </a:p>
        </p:txBody>
      </p:sp>
      <p:cxnSp>
        <p:nvCxnSpPr>
          <p:cNvPr id="27" name="Straight Arrow Connector 26"/>
          <p:cNvCxnSpPr>
            <a:stCxn id="26" idx="3"/>
          </p:cNvCxnSpPr>
          <p:nvPr/>
        </p:nvCxnSpPr>
        <p:spPr>
          <a:xfrm flipV="1">
            <a:off x="2418832" y="3631718"/>
            <a:ext cx="649488" cy="429827"/>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8897" y="4849944"/>
            <a:ext cx="1929935" cy="646331"/>
          </a:xfrm>
          <a:prstGeom prst="rect">
            <a:avLst/>
          </a:prstGeom>
          <a:noFill/>
          <a:ln>
            <a:noFill/>
          </a:ln>
        </p:spPr>
        <p:txBody>
          <a:bodyPr wrap="square" lIns="0" tIns="0" rIns="0" bIns="0" rtlCol="0">
            <a:spAutoFit/>
          </a:bodyPr>
          <a:lstStyle/>
          <a:p>
            <a:r>
              <a:rPr lang="en-US" sz="1400" dirty="0" smtClean="0">
                <a:solidFill>
                  <a:srgbClr val="FF0000"/>
                </a:solidFill>
              </a:rPr>
              <a:t>Injects a web client created for the test case to access the microService</a:t>
            </a:r>
          </a:p>
        </p:txBody>
      </p:sp>
      <p:cxnSp>
        <p:nvCxnSpPr>
          <p:cNvPr id="36" name="Straight Arrow Connector 35"/>
          <p:cNvCxnSpPr>
            <a:stCxn id="35" idx="3"/>
          </p:cNvCxnSpPr>
          <p:nvPr/>
        </p:nvCxnSpPr>
        <p:spPr>
          <a:xfrm flipV="1">
            <a:off x="2418832" y="4635562"/>
            <a:ext cx="649488" cy="537548"/>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p>
        </p:txBody>
      </p:sp>
      <p:sp>
        <p:nvSpPr>
          <p:cNvPr id="19" name="Oval 18"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4232757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@SpringBootTest annotation starts the web environment</a:t>
            </a:r>
          </a:p>
          <a:p>
            <a:pPr lvl="1"/>
            <a:r>
              <a:rPr lang="en-US" dirty="0" smtClean="0"/>
              <a:t>It starts the AJSC server container, including Jersey and Camel.</a:t>
            </a:r>
          </a:p>
          <a:p>
            <a:pPr lvl="1"/>
            <a:r>
              <a:rPr lang="en-US" dirty="0" smtClean="0"/>
              <a:t>The microService is automatically deployed as part of the AJSC container.</a:t>
            </a:r>
          </a:p>
          <a:p>
            <a:pPr lvl="1"/>
            <a:r>
              <a:rPr lang="en-US" dirty="0" smtClean="0"/>
              <a:t>It specifies the port assigned to the server (webEnvironment argument).</a:t>
            </a:r>
          </a:p>
          <a:p>
            <a:pPr lvl="1"/>
            <a:endParaRPr lang="en-US" dirty="0" smtClean="0"/>
          </a:p>
          <a:p>
            <a:pPr lvl="2"/>
            <a:r>
              <a:rPr lang="en-US" dirty="0" smtClean="0"/>
              <a:t>RANDOM_PORT </a:t>
            </a:r>
          </a:p>
          <a:p>
            <a:pPr lvl="3"/>
            <a:r>
              <a:rPr lang="en-US" dirty="0" smtClean="0"/>
              <a:t>Assigns a random (ephemeral) port number.</a:t>
            </a:r>
          </a:p>
          <a:p>
            <a:pPr lvl="3"/>
            <a:r>
              <a:rPr lang="en-US" dirty="0" smtClean="0"/>
              <a:t>Use this for tests run as part of the build process (the build server may use a statically defined port already).</a:t>
            </a:r>
          </a:p>
          <a:p>
            <a:pPr marL="225425" lvl="3" indent="0">
              <a:buNone/>
            </a:pPr>
            <a:endParaRPr lang="en-US" dirty="0" smtClean="0"/>
          </a:p>
          <a:p>
            <a:pPr lvl="2"/>
            <a:r>
              <a:rPr lang="en-US" dirty="0" smtClean="0"/>
              <a:t>DEFINED_PORT</a:t>
            </a:r>
          </a:p>
          <a:p>
            <a:pPr lvl="3"/>
            <a:r>
              <a:rPr lang="en-US" dirty="0" smtClean="0"/>
              <a:t>Assigns a port number using the property “</a:t>
            </a:r>
            <a:r>
              <a:rPr lang="en-US" dirty="0" err="1" smtClean="0"/>
              <a:t>server.port</a:t>
            </a:r>
            <a:r>
              <a:rPr lang="en-US" dirty="0" smtClean="0"/>
              <a:t>.” </a:t>
            </a:r>
          </a:p>
          <a:p>
            <a:pPr lvl="3"/>
            <a:r>
              <a:rPr lang="en-US" dirty="0" smtClean="0"/>
              <a:t>If no property is defined, the port is ephemeral.</a:t>
            </a:r>
          </a:p>
          <a:p>
            <a:pPr lvl="2"/>
            <a:endParaRPr lang="en-US" dirty="0" smtClean="0"/>
          </a:p>
          <a:p>
            <a:endParaRPr lang="en-US" dirty="0"/>
          </a:p>
        </p:txBody>
      </p:sp>
      <p:sp>
        <p:nvSpPr>
          <p:cNvPr id="4" name="Title 3"/>
          <p:cNvSpPr>
            <a:spLocks noGrp="1"/>
          </p:cNvSpPr>
          <p:nvPr>
            <p:ph type="title"/>
          </p:nvPr>
        </p:nvSpPr>
        <p:spPr/>
        <p:txBody>
          <a:bodyPr/>
          <a:lstStyle/>
          <a:p>
            <a:r>
              <a:rPr lang="en-US" dirty="0" smtClean="0"/>
              <a:t>Setting the Port</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753831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Test the microService</a:t>
            </a:r>
          </a:p>
          <a:p>
            <a:pPr lvl="1"/>
            <a:r>
              <a:rPr lang="en-US" dirty="0" smtClean="0"/>
              <a:t>The test case has the </a:t>
            </a:r>
            <a:r>
              <a:rPr lang="en-US" b="1" i="1" dirty="0" smtClean="0"/>
              <a:t>client</a:t>
            </a:r>
            <a:r>
              <a:rPr lang="en-US" dirty="0" smtClean="0"/>
              <a:t>, </a:t>
            </a:r>
            <a:r>
              <a:rPr lang="en-US" b="1" i="1" dirty="0"/>
              <a:t>port</a:t>
            </a:r>
            <a:r>
              <a:rPr lang="en-US" dirty="0" smtClean="0"/>
              <a:t>, and </a:t>
            </a:r>
            <a:r>
              <a:rPr lang="en-US" b="1" i="1" dirty="0"/>
              <a:t>context root </a:t>
            </a:r>
            <a:r>
              <a:rPr lang="en-US" dirty="0" smtClean="0"/>
              <a:t>injected and available to the test case.</a:t>
            </a:r>
            <a:endParaRPr lang="en-US" dirty="0"/>
          </a:p>
        </p:txBody>
      </p:sp>
      <p:sp>
        <p:nvSpPr>
          <p:cNvPr id="4" name="Title 3"/>
          <p:cNvSpPr>
            <a:spLocks noGrp="1"/>
          </p:cNvSpPr>
          <p:nvPr>
            <p:ph type="title"/>
          </p:nvPr>
        </p:nvSpPr>
        <p:spPr/>
        <p:txBody>
          <a:bodyPr/>
          <a:lstStyle/>
          <a:p>
            <a:r>
              <a:rPr lang="en-US" dirty="0" smtClean="0"/>
              <a:t>Test as Usual</a:t>
            </a:r>
            <a:endParaRPr lang="en-US" dirty="0"/>
          </a:p>
        </p:txBody>
      </p:sp>
      <p:pic>
        <p:nvPicPr>
          <p:cNvPr id="5" name="Picture 4"/>
          <p:cNvPicPr>
            <a:picLocks noChangeAspect="1"/>
          </p:cNvPicPr>
          <p:nvPr/>
        </p:nvPicPr>
        <p:blipFill>
          <a:blip r:embed="rId2"/>
          <a:stretch>
            <a:fillRect/>
          </a:stretch>
        </p:blipFill>
        <p:spPr>
          <a:xfrm>
            <a:off x="2480309" y="2192337"/>
            <a:ext cx="6334125" cy="3590925"/>
          </a:xfrm>
          <a:prstGeom prst="rect">
            <a:avLst/>
          </a:prstGeom>
        </p:spPr>
      </p:pic>
      <p:sp>
        <p:nvSpPr>
          <p:cNvPr id="6" name="TextBox 5"/>
          <p:cNvSpPr txBox="1"/>
          <p:nvPr/>
        </p:nvSpPr>
        <p:spPr>
          <a:xfrm>
            <a:off x="488897" y="2024061"/>
            <a:ext cx="1522783" cy="430887"/>
          </a:xfrm>
          <a:prstGeom prst="rect">
            <a:avLst/>
          </a:prstGeom>
          <a:noFill/>
          <a:ln>
            <a:noFill/>
          </a:ln>
        </p:spPr>
        <p:txBody>
          <a:bodyPr wrap="square" lIns="0" tIns="0" rIns="0" bIns="0" rtlCol="0">
            <a:spAutoFit/>
          </a:bodyPr>
          <a:lstStyle/>
          <a:p>
            <a:r>
              <a:rPr lang="en-US" sz="1400" dirty="0" smtClean="0">
                <a:solidFill>
                  <a:srgbClr val="FF0000"/>
                </a:solidFill>
              </a:rPr>
              <a:t>Standard Junit 4 test case annotation</a:t>
            </a:r>
          </a:p>
        </p:txBody>
      </p:sp>
      <p:cxnSp>
        <p:nvCxnSpPr>
          <p:cNvPr id="7" name="Straight Arrow Connector 6"/>
          <p:cNvCxnSpPr>
            <a:stCxn id="6" idx="3"/>
          </p:cNvCxnSpPr>
          <p:nvPr/>
        </p:nvCxnSpPr>
        <p:spPr>
          <a:xfrm>
            <a:off x="2011680" y="2239505"/>
            <a:ext cx="468629" cy="26175"/>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8897" y="3149916"/>
            <a:ext cx="1339903" cy="430887"/>
          </a:xfrm>
          <a:prstGeom prst="rect">
            <a:avLst/>
          </a:prstGeom>
          <a:noFill/>
          <a:ln>
            <a:noFill/>
          </a:ln>
        </p:spPr>
        <p:txBody>
          <a:bodyPr wrap="square" lIns="0" tIns="0" rIns="0" bIns="0" rtlCol="0">
            <a:spAutoFit/>
          </a:bodyPr>
          <a:lstStyle/>
          <a:p>
            <a:r>
              <a:rPr lang="en-US" sz="1400" dirty="0" smtClean="0">
                <a:solidFill>
                  <a:srgbClr val="FF0000"/>
                </a:solidFill>
              </a:rPr>
              <a:t>Use the provided client</a:t>
            </a:r>
          </a:p>
        </p:txBody>
      </p:sp>
      <p:cxnSp>
        <p:nvCxnSpPr>
          <p:cNvPr id="10" name="Straight Arrow Connector 9"/>
          <p:cNvCxnSpPr>
            <a:stCxn id="9" idx="3"/>
          </p:cNvCxnSpPr>
          <p:nvPr/>
        </p:nvCxnSpPr>
        <p:spPr>
          <a:xfrm>
            <a:off x="1828800" y="3365360"/>
            <a:ext cx="2306320" cy="129680"/>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587267" y="2537916"/>
            <a:ext cx="1339903" cy="430887"/>
          </a:xfrm>
          <a:prstGeom prst="rect">
            <a:avLst/>
          </a:prstGeom>
          <a:noFill/>
          <a:ln>
            <a:noFill/>
          </a:ln>
        </p:spPr>
        <p:txBody>
          <a:bodyPr wrap="square" lIns="0" tIns="0" rIns="0" bIns="0" rtlCol="0">
            <a:spAutoFit/>
          </a:bodyPr>
          <a:lstStyle/>
          <a:p>
            <a:r>
              <a:rPr lang="en-US" sz="1400" dirty="0" smtClean="0">
                <a:solidFill>
                  <a:srgbClr val="FF0000"/>
                </a:solidFill>
              </a:rPr>
              <a:t>Use the provided context root</a:t>
            </a:r>
          </a:p>
        </p:txBody>
      </p:sp>
      <p:cxnSp>
        <p:nvCxnSpPr>
          <p:cNvPr id="14" name="Straight Arrow Connector 13"/>
          <p:cNvCxnSpPr>
            <a:stCxn id="13" idx="1"/>
          </p:cNvCxnSpPr>
          <p:nvPr/>
        </p:nvCxnSpPr>
        <p:spPr>
          <a:xfrm flipH="1">
            <a:off x="7487920" y="2753360"/>
            <a:ext cx="2099347" cy="741680"/>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587267" y="1778843"/>
            <a:ext cx="1339903" cy="430887"/>
          </a:xfrm>
          <a:prstGeom prst="rect">
            <a:avLst/>
          </a:prstGeom>
          <a:noFill/>
          <a:ln>
            <a:noFill/>
          </a:ln>
        </p:spPr>
        <p:txBody>
          <a:bodyPr wrap="square" lIns="0" tIns="0" rIns="0" bIns="0" rtlCol="0">
            <a:spAutoFit/>
          </a:bodyPr>
          <a:lstStyle/>
          <a:p>
            <a:r>
              <a:rPr lang="en-US" sz="1400" dirty="0" smtClean="0">
                <a:solidFill>
                  <a:srgbClr val="FF0000"/>
                </a:solidFill>
              </a:rPr>
              <a:t>Use the provided server port</a:t>
            </a:r>
          </a:p>
        </p:txBody>
      </p:sp>
      <p:cxnSp>
        <p:nvCxnSpPr>
          <p:cNvPr id="19" name="Straight Arrow Connector 18"/>
          <p:cNvCxnSpPr>
            <a:stCxn id="18" idx="1"/>
          </p:cNvCxnSpPr>
          <p:nvPr/>
        </p:nvCxnSpPr>
        <p:spPr>
          <a:xfrm flipH="1">
            <a:off x="6654800" y="1994287"/>
            <a:ext cx="2932467" cy="1500753"/>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587267" y="3392339"/>
            <a:ext cx="1339903" cy="861774"/>
          </a:xfrm>
          <a:prstGeom prst="rect">
            <a:avLst/>
          </a:prstGeom>
          <a:noFill/>
          <a:ln>
            <a:noFill/>
          </a:ln>
        </p:spPr>
        <p:txBody>
          <a:bodyPr wrap="square" lIns="0" tIns="0" rIns="0" bIns="0" rtlCol="0">
            <a:spAutoFit/>
          </a:bodyPr>
          <a:lstStyle/>
          <a:p>
            <a:r>
              <a:rPr lang="en-US" sz="1400" dirty="0" smtClean="0">
                <a:solidFill>
                  <a:srgbClr val="FF0000"/>
                </a:solidFill>
              </a:rPr>
              <a:t>Add resource path as needed to access the service operation</a:t>
            </a:r>
          </a:p>
        </p:txBody>
      </p:sp>
      <p:cxnSp>
        <p:nvCxnSpPr>
          <p:cNvPr id="22" name="Straight Arrow Connector 21"/>
          <p:cNvCxnSpPr>
            <a:stCxn id="21" idx="1"/>
          </p:cNvCxnSpPr>
          <p:nvPr/>
        </p:nvCxnSpPr>
        <p:spPr>
          <a:xfrm flipH="1" flipV="1">
            <a:off x="8727441" y="3536525"/>
            <a:ext cx="859826" cy="286701"/>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Left Brace 23"/>
          <p:cNvSpPr/>
          <p:nvPr/>
        </p:nvSpPr>
        <p:spPr>
          <a:xfrm>
            <a:off x="2480309" y="4725036"/>
            <a:ext cx="213360" cy="873760"/>
          </a:xfrm>
          <a:prstGeom prst="leftBrace">
            <a:avLst>
              <a:gd name="adj1" fmla="val 47043"/>
              <a:gd name="adj2" fmla="val 51163"/>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5" name="TextBox 24"/>
          <p:cNvSpPr txBox="1"/>
          <p:nvPr/>
        </p:nvSpPr>
        <p:spPr>
          <a:xfrm>
            <a:off x="488897" y="4907596"/>
            <a:ext cx="1991412" cy="646331"/>
          </a:xfrm>
          <a:prstGeom prst="rect">
            <a:avLst/>
          </a:prstGeom>
          <a:noFill/>
          <a:ln>
            <a:noFill/>
          </a:ln>
        </p:spPr>
        <p:txBody>
          <a:bodyPr wrap="square" lIns="0" tIns="0" rIns="0" bIns="0" rtlCol="0">
            <a:spAutoFit/>
          </a:bodyPr>
          <a:lstStyle/>
          <a:p>
            <a:r>
              <a:rPr lang="en-US" sz="1400" dirty="0" smtClean="0">
                <a:solidFill>
                  <a:srgbClr val="FF0000"/>
                </a:solidFill>
              </a:rPr>
              <a:t>Use assertions as usual to verify that the service is correct</a:t>
            </a:r>
          </a:p>
        </p:txBody>
      </p:sp>
      <p:sp>
        <p:nvSpPr>
          <p:cNvPr id="20" name="Rectangle 19"/>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p>
        </p:txBody>
      </p:sp>
      <p:sp>
        <p:nvSpPr>
          <p:cNvPr id="23" name="Oval 2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5386146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105</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
        <p:nvSpPr>
          <p:cNvPr id="7" name="Oval 6" title="Section circle"/>
          <p:cNvSpPr/>
          <p:nvPr/>
        </p:nvSpPr>
        <p:spPr>
          <a:xfrm>
            <a:off x="1162421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125241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24539431"/>
              </p:ext>
            </p:extLst>
          </p:nvPr>
        </p:nvGraphicFramePr>
        <p:xfrm>
          <a:off x="488897" y="2368550"/>
          <a:ext cx="11211106" cy="17526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generated Junit test cases use the Spring Test</a:t>
                      </a:r>
                      <a:r>
                        <a:rPr lang="en-US" baseline="0" dirty="0" smtClean="0"/>
                        <a:t> framework.</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test cases are written as usual.</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test class</a:t>
                      </a:r>
                      <a:r>
                        <a:rPr lang="en-US" baseline="0" dirty="0" smtClean="0"/>
                        <a:t> uses annotations to specify the Spring test runner and web environment.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Spring Boot Test annotation causes the AJSC server to be started, a client to be constructed, and the port to be set.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95738" y="1667651"/>
            <a:ext cx="3293082"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endParaRPr lang="en-US" sz="2400" b="1" dirty="0">
              <a:solidFill>
                <a:srgbClr val="959595"/>
              </a:solidFill>
            </a:endParaRPr>
          </a:p>
        </p:txBody>
      </p:sp>
      <p:sp>
        <p:nvSpPr>
          <p:cNvPr id="5" name="TextBox 4"/>
          <p:cNvSpPr txBox="1"/>
          <p:nvPr/>
        </p:nvSpPr>
        <p:spPr>
          <a:xfrm rot="20708730">
            <a:off x="9547865" y="8742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764535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sz="3200" b="1" i="1" u="sng" dirty="0"/>
              <a:t>Building the </a:t>
            </a:r>
            <a:r>
              <a:rPr lang="en-US" sz="3200" b="1" i="1" u="sng" dirty="0" smtClean="0"/>
              <a:t>MicroService</a:t>
            </a:r>
            <a:endParaRPr lang="en-US" b="1" i="1"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3367734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template generates a Maven project.</a:t>
            </a:r>
          </a:p>
          <a:p>
            <a:pPr lvl="1"/>
            <a:r>
              <a:rPr lang="en-US" dirty="0" smtClean="0"/>
              <a:t>It is built as for any Maven project.</a:t>
            </a:r>
          </a:p>
          <a:p>
            <a:pPr lvl="2"/>
            <a:r>
              <a:rPr lang="en-US" dirty="0" smtClean="0"/>
              <a:t>Specify the documentation profile name if the doc generation is added as a profile (as suggested in this course).</a:t>
            </a:r>
          </a:p>
          <a:p>
            <a:pPr lvl="2"/>
            <a:r>
              <a:rPr lang="en-US" dirty="0" smtClean="0"/>
              <a:t>The Maven POM can be built by Eclipse, Maven, or Jenkins.</a:t>
            </a:r>
          </a:p>
          <a:p>
            <a:pPr lvl="2"/>
            <a:r>
              <a:rPr lang="en-US" dirty="0" smtClean="0"/>
              <a:t>If using Eclipse, it is sometimes better to use an external Maven installation.</a:t>
            </a:r>
          </a:p>
          <a:p>
            <a:pPr lvl="3"/>
            <a:r>
              <a:rPr lang="en-US" dirty="0" smtClean="0"/>
              <a:t>Maven integration in eclipse is part of the m2eclipse plugin.</a:t>
            </a:r>
          </a:p>
          <a:p>
            <a:pPr lvl="3"/>
            <a:r>
              <a:rPr lang="en-US" dirty="0" smtClean="0"/>
              <a:t>The version of Maven installed with the plugin is not under your control.</a:t>
            </a:r>
          </a:p>
          <a:p>
            <a:pPr lvl="3"/>
            <a:r>
              <a:rPr lang="en-US" dirty="0" smtClean="0"/>
              <a:t>By using an external Maven install, you can control the Maven environment.</a:t>
            </a:r>
          </a:p>
          <a:p>
            <a:pPr lvl="3"/>
            <a:endParaRPr lang="en-US" dirty="0" smtClean="0"/>
          </a:p>
          <a:p>
            <a:pPr marL="0" lvl="2" indent="0">
              <a:buNone/>
            </a:pPr>
            <a:r>
              <a:rPr lang="en-US" b="1" i="1" dirty="0" smtClean="0"/>
              <a:t>To install and use an external Maven home</a:t>
            </a:r>
            <a:r>
              <a:rPr lang="en-US" b="1" i="1" dirty="0"/>
              <a:t>:</a:t>
            </a:r>
            <a:endParaRPr lang="en-US" b="1" i="1" dirty="0" smtClean="0"/>
          </a:p>
          <a:p>
            <a:pPr marL="1143000" lvl="3" indent="-228600">
              <a:spcAft>
                <a:spcPts val="400"/>
              </a:spcAft>
              <a:buFont typeface="+mj-lt"/>
              <a:buAutoNum type="arabicPeriod"/>
            </a:pPr>
            <a:r>
              <a:rPr lang="en-US" b="1" dirty="0" smtClean="0"/>
              <a:t>Install Maven of your choice.</a:t>
            </a:r>
          </a:p>
          <a:p>
            <a:pPr marL="1143000" lvl="3" indent="-228600">
              <a:spcAft>
                <a:spcPts val="400"/>
              </a:spcAft>
              <a:buFont typeface="+mj-lt"/>
              <a:buAutoNum type="arabicPeriod"/>
            </a:pPr>
            <a:r>
              <a:rPr lang="en-US" b="1" dirty="0" smtClean="0"/>
              <a:t>Define the M2_HOME environment variable .</a:t>
            </a:r>
          </a:p>
          <a:p>
            <a:pPr marL="1143000" lvl="3" indent="-228600">
              <a:spcAft>
                <a:spcPts val="400"/>
              </a:spcAft>
              <a:buFont typeface="+mj-lt"/>
              <a:buAutoNum type="arabicPeriod"/>
            </a:pPr>
            <a:r>
              <a:rPr lang="en-US" b="1" dirty="0" smtClean="0"/>
              <a:t>Define the external Maven installation in eclipse preferences.maven</a:t>
            </a:r>
          </a:p>
        </p:txBody>
      </p:sp>
      <p:sp>
        <p:nvSpPr>
          <p:cNvPr id="4" name="Title 3"/>
          <p:cNvSpPr>
            <a:spLocks noGrp="1"/>
          </p:cNvSpPr>
          <p:nvPr>
            <p:ph type="title"/>
          </p:nvPr>
        </p:nvSpPr>
        <p:spPr/>
        <p:txBody>
          <a:bodyPr/>
          <a:lstStyle/>
          <a:p>
            <a:r>
              <a:rPr lang="en-US" dirty="0" smtClean="0"/>
              <a:t>Maven Build</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2869475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a:stCxn id="9" idx="3"/>
          </p:cNvCxnSpPr>
          <p:nvPr/>
        </p:nvCxnSpPr>
        <p:spPr>
          <a:xfrm flipV="1">
            <a:off x="1584961" y="1805519"/>
            <a:ext cx="610242" cy="2536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1"/>
          </p:nvPr>
        </p:nvSpPr>
        <p:spPr/>
        <p:txBody>
          <a:bodyPr/>
          <a:lstStyle/>
          <a:p>
            <a:fld id="{12CB907E-C602-C34B-93F7-CA9E40714286}" type="slidenum">
              <a:rPr lang="en-US" smtClean="0"/>
              <a:pPr/>
              <a:t>109</a:t>
            </a:fld>
            <a:r>
              <a:rPr lang="en-US" dirty="0" smtClean="0"/>
              <a:t> </a:t>
            </a:r>
            <a:endParaRPr lang="en-US" dirty="0"/>
          </a:p>
        </p:txBody>
      </p:sp>
      <p:sp>
        <p:nvSpPr>
          <p:cNvPr id="4" name="Title 3"/>
          <p:cNvSpPr>
            <a:spLocks noGrp="1"/>
          </p:cNvSpPr>
          <p:nvPr>
            <p:ph type="title"/>
          </p:nvPr>
        </p:nvSpPr>
        <p:spPr/>
        <p:txBody>
          <a:bodyPr/>
          <a:lstStyle/>
          <a:p>
            <a:r>
              <a:rPr lang="en-US" dirty="0" smtClean="0"/>
              <a:t>Adding an External Maven Installation to Eclipse</a:t>
            </a:r>
            <a:endParaRPr lang="en-US" dirty="0"/>
          </a:p>
        </p:txBody>
      </p:sp>
      <p:pic>
        <p:nvPicPr>
          <p:cNvPr id="5" name="Picture 4"/>
          <p:cNvPicPr>
            <a:picLocks noChangeAspect="1"/>
          </p:cNvPicPr>
          <p:nvPr/>
        </p:nvPicPr>
        <p:blipFill>
          <a:blip r:embed="rId2"/>
          <a:stretch>
            <a:fillRect/>
          </a:stretch>
        </p:blipFill>
        <p:spPr>
          <a:xfrm>
            <a:off x="2195203" y="1063897"/>
            <a:ext cx="4540224" cy="5119371"/>
          </a:xfrm>
          <a:prstGeom prst="rect">
            <a:avLst/>
          </a:prstGeom>
        </p:spPr>
      </p:pic>
      <p:pic>
        <p:nvPicPr>
          <p:cNvPr id="6" name="Picture 5"/>
          <p:cNvPicPr>
            <a:picLocks noChangeAspect="1"/>
          </p:cNvPicPr>
          <p:nvPr/>
        </p:nvPicPr>
        <p:blipFill>
          <a:blip r:embed="rId3"/>
          <a:stretch>
            <a:fillRect/>
          </a:stretch>
        </p:blipFill>
        <p:spPr>
          <a:xfrm>
            <a:off x="7091681" y="1063897"/>
            <a:ext cx="3847037" cy="3106940"/>
          </a:xfrm>
          <a:prstGeom prst="rect">
            <a:avLst/>
          </a:prstGeom>
        </p:spPr>
      </p:pic>
      <p:sp>
        <p:nvSpPr>
          <p:cNvPr id="7" name="Right Arrow 6"/>
          <p:cNvSpPr/>
          <p:nvPr/>
        </p:nvSpPr>
        <p:spPr>
          <a:xfrm>
            <a:off x="6553201" y="1719160"/>
            <a:ext cx="538480" cy="17272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p:cNvSpPr/>
          <p:nvPr/>
        </p:nvSpPr>
        <p:spPr>
          <a:xfrm>
            <a:off x="1751513" y="1721243"/>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1</a:t>
            </a:r>
            <a:endParaRPr lang="en-US" sz="1400" dirty="0"/>
          </a:p>
        </p:txBody>
      </p:sp>
      <p:sp>
        <p:nvSpPr>
          <p:cNvPr id="9" name="TextBox 8"/>
          <p:cNvSpPr txBox="1"/>
          <p:nvPr/>
        </p:nvSpPr>
        <p:spPr>
          <a:xfrm>
            <a:off x="325121" y="1615440"/>
            <a:ext cx="1259840" cy="430887"/>
          </a:xfrm>
          <a:prstGeom prst="rect">
            <a:avLst/>
          </a:prstGeom>
          <a:noFill/>
          <a:ln>
            <a:noFill/>
          </a:ln>
        </p:spPr>
        <p:txBody>
          <a:bodyPr wrap="square" lIns="0" tIns="0" rIns="0" bIns="0" rtlCol="0">
            <a:spAutoFit/>
          </a:bodyPr>
          <a:lstStyle/>
          <a:p>
            <a:r>
              <a:rPr lang="en-US" sz="1400" dirty="0" smtClean="0"/>
              <a:t>Open the eclipse preferences</a:t>
            </a:r>
          </a:p>
        </p:txBody>
      </p:sp>
      <p:cxnSp>
        <p:nvCxnSpPr>
          <p:cNvPr id="12" name="Straight Arrow Connector 11"/>
          <p:cNvCxnSpPr>
            <a:stCxn id="13" idx="3"/>
          </p:cNvCxnSpPr>
          <p:nvPr/>
        </p:nvCxnSpPr>
        <p:spPr>
          <a:xfrm flipV="1">
            <a:off x="1584961" y="3390480"/>
            <a:ext cx="802639" cy="25364"/>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5121" y="3200400"/>
            <a:ext cx="1259840" cy="430887"/>
          </a:xfrm>
          <a:prstGeom prst="rect">
            <a:avLst/>
          </a:prstGeom>
          <a:noFill/>
          <a:ln>
            <a:noFill/>
          </a:ln>
        </p:spPr>
        <p:txBody>
          <a:bodyPr wrap="square" lIns="0" tIns="0" rIns="0" bIns="0" rtlCol="0">
            <a:spAutoFit/>
          </a:bodyPr>
          <a:lstStyle/>
          <a:p>
            <a:r>
              <a:rPr lang="en-US" sz="1400" dirty="0" smtClean="0"/>
              <a:t>Expand the Maven group</a:t>
            </a:r>
          </a:p>
        </p:txBody>
      </p:sp>
      <p:sp>
        <p:nvSpPr>
          <p:cNvPr id="15" name="TextBox 14"/>
          <p:cNvSpPr txBox="1"/>
          <p:nvPr/>
        </p:nvSpPr>
        <p:spPr>
          <a:xfrm>
            <a:off x="325121" y="3821366"/>
            <a:ext cx="1259840" cy="646331"/>
          </a:xfrm>
          <a:prstGeom prst="rect">
            <a:avLst/>
          </a:prstGeom>
          <a:noFill/>
          <a:ln>
            <a:noFill/>
          </a:ln>
        </p:spPr>
        <p:txBody>
          <a:bodyPr wrap="square" lIns="0" tIns="0" rIns="0" bIns="0" rtlCol="0">
            <a:spAutoFit/>
          </a:bodyPr>
          <a:lstStyle/>
          <a:p>
            <a:r>
              <a:rPr lang="en-US" sz="1400" dirty="0" smtClean="0"/>
              <a:t>Select the “Installations” topic</a:t>
            </a:r>
          </a:p>
        </p:txBody>
      </p:sp>
      <p:cxnSp>
        <p:nvCxnSpPr>
          <p:cNvPr id="16" name="Straight Arrow Connector 15"/>
          <p:cNvCxnSpPr>
            <a:stCxn id="15" idx="3"/>
          </p:cNvCxnSpPr>
          <p:nvPr/>
        </p:nvCxnSpPr>
        <p:spPr>
          <a:xfrm flipV="1">
            <a:off x="1584961" y="3830200"/>
            <a:ext cx="1039318" cy="31433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1783368" y="3296939"/>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2</a:t>
            </a:r>
            <a:endParaRPr lang="en-US" sz="1400" dirty="0"/>
          </a:p>
        </p:txBody>
      </p:sp>
      <p:sp>
        <p:nvSpPr>
          <p:cNvPr id="20" name="Oval 19"/>
          <p:cNvSpPr/>
          <p:nvPr/>
        </p:nvSpPr>
        <p:spPr>
          <a:xfrm>
            <a:off x="1790844" y="3912421"/>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3</a:t>
            </a:r>
            <a:endParaRPr lang="en-US" sz="1400" dirty="0"/>
          </a:p>
        </p:txBody>
      </p:sp>
      <p:sp>
        <p:nvSpPr>
          <p:cNvPr id="21" name="TextBox 20"/>
          <p:cNvSpPr txBox="1"/>
          <p:nvPr/>
        </p:nvSpPr>
        <p:spPr>
          <a:xfrm>
            <a:off x="6818483" y="4938966"/>
            <a:ext cx="1259840" cy="430887"/>
          </a:xfrm>
          <a:prstGeom prst="rect">
            <a:avLst/>
          </a:prstGeom>
          <a:noFill/>
          <a:ln>
            <a:noFill/>
          </a:ln>
        </p:spPr>
        <p:txBody>
          <a:bodyPr wrap="square" lIns="0" tIns="0" rIns="0" bIns="0" rtlCol="0">
            <a:spAutoFit/>
          </a:bodyPr>
          <a:lstStyle/>
          <a:p>
            <a:r>
              <a:rPr lang="en-US" sz="1400" dirty="0" smtClean="0"/>
              <a:t>Click the “Add” button</a:t>
            </a:r>
          </a:p>
        </p:txBody>
      </p:sp>
      <p:cxnSp>
        <p:nvCxnSpPr>
          <p:cNvPr id="22" name="Straight Arrow Connector 21"/>
          <p:cNvCxnSpPr>
            <a:stCxn id="21" idx="0"/>
          </p:cNvCxnSpPr>
          <p:nvPr/>
        </p:nvCxnSpPr>
        <p:spPr>
          <a:xfrm flipH="1" flipV="1">
            <a:off x="6458050" y="1891880"/>
            <a:ext cx="990353" cy="304708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196035" y="4369749"/>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4</a:t>
            </a:r>
            <a:endParaRPr lang="en-US" sz="1400" dirty="0"/>
          </a:p>
        </p:txBody>
      </p:sp>
      <p:sp>
        <p:nvSpPr>
          <p:cNvPr id="26" name="TextBox 25"/>
          <p:cNvSpPr txBox="1"/>
          <p:nvPr/>
        </p:nvSpPr>
        <p:spPr>
          <a:xfrm>
            <a:off x="9225911" y="5006136"/>
            <a:ext cx="2474091" cy="861774"/>
          </a:xfrm>
          <a:prstGeom prst="rect">
            <a:avLst/>
          </a:prstGeom>
          <a:noFill/>
          <a:ln>
            <a:noFill/>
          </a:ln>
        </p:spPr>
        <p:txBody>
          <a:bodyPr wrap="square" lIns="0" tIns="0" rIns="0" bIns="0" rtlCol="0">
            <a:spAutoFit/>
          </a:bodyPr>
          <a:lstStyle/>
          <a:p>
            <a:r>
              <a:rPr lang="en-US" sz="1400" dirty="0" smtClean="0"/>
              <a:t>Click the “Directory” and select the installation directory of Maven.  Eclipse will automatically discover the rest!</a:t>
            </a:r>
          </a:p>
        </p:txBody>
      </p:sp>
      <p:cxnSp>
        <p:nvCxnSpPr>
          <p:cNvPr id="29" name="Straight Arrow Connector 28"/>
          <p:cNvCxnSpPr>
            <a:stCxn id="26" idx="0"/>
          </p:cNvCxnSpPr>
          <p:nvPr/>
        </p:nvCxnSpPr>
        <p:spPr>
          <a:xfrm flipH="1" flipV="1">
            <a:off x="10435453" y="2180276"/>
            <a:ext cx="27504" cy="282586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10341863" y="4363767"/>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5</a:t>
            </a:r>
            <a:endParaRPr lang="en-US" sz="1400" dirty="0"/>
          </a:p>
        </p:txBody>
      </p:sp>
      <p:sp>
        <p:nvSpPr>
          <p:cNvPr id="38" name="TextBox 37"/>
          <p:cNvSpPr txBox="1"/>
          <p:nvPr/>
        </p:nvSpPr>
        <p:spPr>
          <a:xfrm>
            <a:off x="7146436" y="5594229"/>
            <a:ext cx="1641963" cy="646331"/>
          </a:xfrm>
          <a:prstGeom prst="rect">
            <a:avLst/>
          </a:prstGeom>
          <a:noFill/>
          <a:ln>
            <a:noFill/>
          </a:ln>
        </p:spPr>
        <p:txBody>
          <a:bodyPr wrap="square" lIns="0" tIns="0" rIns="0" bIns="0" rtlCol="0">
            <a:spAutoFit/>
          </a:bodyPr>
          <a:lstStyle/>
          <a:p>
            <a:r>
              <a:rPr lang="en-US" sz="1400" dirty="0" smtClean="0"/>
              <a:t>Click “Finish” to add the Maven external installation</a:t>
            </a:r>
          </a:p>
        </p:txBody>
      </p:sp>
      <p:cxnSp>
        <p:nvCxnSpPr>
          <p:cNvPr id="39" name="Straight Arrow Connector 38"/>
          <p:cNvCxnSpPr>
            <a:stCxn id="38" idx="0"/>
          </p:cNvCxnSpPr>
          <p:nvPr/>
        </p:nvCxnSpPr>
        <p:spPr>
          <a:xfrm flipV="1">
            <a:off x="7967418" y="4031324"/>
            <a:ext cx="1463317" cy="156290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8418152" y="4867275"/>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6</a:t>
            </a:r>
            <a:endParaRPr lang="en-US" sz="1400" dirty="0"/>
          </a:p>
        </p:txBody>
      </p:sp>
      <p:sp>
        <p:nvSpPr>
          <p:cNvPr id="43" name="TextBox 42"/>
          <p:cNvSpPr txBox="1"/>
          <p:nvPr/>
        </p:nvSpPr>
        <p:spPr>
          <a:xfrm>
            <a:off x="302966" y="5023242"/>
            <a:ext cx="1259840" cy="1292662"/>
          </a:xfrm>
          <a:prstGeom prst="rect">
            <a:avLst/>
          </a:prstGeom>
          <a:noFill/>
          <a:ln>
            <a:noFill/>
          </a:ln>
        </p:spPr>
        <p:txBody>
          <a:bodyPr wrap="square" lIns="0" tIns="0" rIns="0" bIns="0" rtlCol="0">
            <a:spAutoFit/>
          </a:bodyPr>
          <a:lstStyle/>
          <a:p>
            <a:r>
              <a:rPr lang="en-US" sz="1400" dirty="0" smtClean="0"/>
              <a:t>Select the Maven installation that you want to use by default on all new run configurations.</a:t>
            </a:r>
          </a:p>
        </p:txBody>
      </p:sp>
      <p:cxnSp>
        <p:nvCxnSpPr>
          <p:cNvPr id="44" name="Straight Arrow Connector 43"/>
          <p:cNvCxnSpPr>
            <a:stCxn id="43" idx="3"/>
          </p:cNvCxnSpPr>
          <p:nvPr/>
        </p:nvCxnSpPr>
        <p:spPr>
          <a:xfrm flipV="1">
            <a:off x="1562806" y="2347258"/>
            <a:ext cx="2202634" cy="332231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1738640" y="5105082"/>
            <a:ext cx="237807" cy="23780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7</a:t>
            </a:r>
            <a:endParaRPr lang="en-US" sz="1400" dirty="0"/>
          </a:p>
        </p:txBody>
      </p:sp>
      <p:sp>
        <p:nvSpPr>
          <p:cNvPr id="28" name="Rectangle 27"/>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30" name="Oval 29"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05883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04732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Oval 48"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72198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a:t>Develop scenarios to explore the domain </a:t>
            </a:r>
            <a:r>
              <a:rPr lang="en-US" dirty="0" smtClean="0"/>
              <a:t>activities</a:t>
            </a:r>
            <a:endParaRPr lang="en-US" dirty="0"/>
          </a:p>
          <a:p>
            <a:pPr lvl="1"/>
            <a:r>
              <a:rPr lang="en-US" dirty="0"/>
              <a:t>Data is identified later in the </a:t>
            </a:r>
            <a:r>
              <a:rPr lang="en-US" dirty="0" smtClean="0"/>
              <a:t>process.</a:t>
            </a:r>
            <a:endParaRPr lang="en-US" dirty="0"/>
          </a:p>
          <a:p>
            <a:pPr lvl="2"/>
            <a:r>
              <a:rPr lang="en-US" dirty="0"/>
              <a:t>Unlike ERA and other techniques which focus on the data first, DDD focuses on the processes </a:t>
            </a:r>
            <a:r>
              <a:rPr lang="en-US" dirty="0" smtClean="0"/>
              <a:t>first.</a:t>
            </a:r>
            <a:endParaRPr lang="en-US" dirty="0"/>
          </a:p>
          <a:p>
            <a:pPr lvl="2"/>
            <a:r>
              <a:rPr lang="en-US" dirty="0"/>
              <a:t>Do not try to model the data before identifying the contexts and domain </a:t>
            </a:r>
            <a:r>
              <a:rPr lang="en-US" dirty="0" smtClean="0"/>
              <a:t>activities. </a:t>
            </a:r>
            <a:endParaRPr lang="en-US" dirty="0"/>
          </a:p>
          <a:p>
            <a:pPr lvl="2"/>
            <a:r>
              <a:rPr lang="en-US" dirty="0"/>
              <a:t>The domain activities will lead you to the </a:t>
            </a:r>
            <a:r>
              <a:rPr lang="en-US" dirty="0" smtClean="0"/>
              <a:t>data.</a:t>
            </a:r>
            <a:endParaRPr lang="en-US" dirty="0"/>
          </a:p>
          <a:p>
            <a:pPr lvl="2"/>
            <a:r>
              <a:rPr lang="en-US" dirty="0"/>
              <a:t>Do not convolute the data to server multiple purposes.  </a:t>
            </a:r>
            <a:endParaRPr lang="en-US" dirty="0" smtClean="0"/>
          </a:p>
          <a:p>
            <a:pPr lvl="3"/>
            <a:r>
              <a:rPr lang="en-US" dirty="0" smtClean="0"/>
              <a:t>This </a:t>
            </a:r>
            <a:r>
              <a:rPr lang="en-US" dirty="0"/>
              <a:t>is a clear indication of separate bounded contexts because the meaning of the data is changing based on the context of </a:t>
            </a:r>
            <a:r>
              <a:rPr lang="en-US" dirty="0" smtClean="0"/>
              <a:t>its usage.</a:t>
            </a:r>
          </a:p>
          <a:p>
            <a:pPr lvl="2"/>
            <a:endParaRPr lang="en-US" dirty="0"/>
          </a:p>
          <a:p>
            <a:pPr lvl="1"/>
            <a:r>
              <a:rPr lang="en-US" dirty="0" smtClean="0"/>
              <a:t>Scenarios explore the different ways the system will be used.</a:t>
            </a:r>
          </a:p>
          <a:p>
            <a:pPr lvl="2"/>
            <a:r>
              <a:rPr lang="en-US" dirty="0" smtClean="0"/>
              <a:t>Scenarios…</a:t>
            </a:r>
            <a:endParaRPr lang="en-US" dirty="0"/>
          </a:p>
          <a:p>
            <a:pPr marL="1143000" lvl="3" indent="-228600">
              <a:buNone/>
            </a:pPr>
            <a:r>
              <a:rPr lang="en-US" dirty="0" smtClean="0"/>
              <a:t>…define </a:t>
            </a:r>
            <a:r>
              <a:rPr lang="en-US" dirty="0"/>
              <a:t>the business activities. </a:t>
            </a:r>
          </a:p>
          <a:p>
            <a:pPr marL="1143000" lvl="3" indent="-228600">
              <a:buNone/>
            </a:pPr>
            <a:r>
              <a:rPr lang="en-US" dirty="0" smtClean="0"/>
              <a:t>…specify </a:t>
            </a:r>
            <a:r>
              <a:rPr lang="en-US" dirty="0"/>
              <a:t>a specific use case for a specific user (actor).</a:t>
            </a:r>
          </a:p>
          <a:p>
            <a:pPr marL="1143000" lvl="3" indent="-228600">
              <a:buNone/>
            </a:pPr>
            <a:r>
              <a:rPr lang="en-US" dirty="0" smtClean="0"/>
              <a:t>…may </a:t>
            </a:r>
            <a:r>
              <a:rPr lang="en-US" dirty="0"/>
              <a:t>identify business rules and constraints.</a:t>
            </a:r>
          </a:p>
          <a:p>
            <a:pPr marL="1143000" lvl="3" indent="-228600">
              <a:buNone/>
            </a:pPr>
            <a:r>
              <a:rPr lang="en-US" dirty="0" smtClean="0"/>
              <a:t>…usually </a:t>
            </a:r>
            <a:r>
              <a:rPr lang="en-US" dirty="0"/>
              <a:t>identify acceptance criteria.</a:t>
            </a:r>
          </a:p>
          <a:p>
            <a:endParaRPr lang="en-US" dirty="0"/>
          </a:p>
        </p:txBody>
      </p:sp>
      <p:sp>
        <p:nvSpPr>
          <p:cNvPr id="4" name="Title 3"/>
          <p:cNvSpPr>
            <a:spLocks noGrp="1"/>
          </p:cNvSpPr>
          <p:nvPr>
            <p:ph type="title"/>
          </p:nvPr>
        </p:nvSpPr>
        <p:spPr/>
        <p:txBody>
          <a:bodyPr/>
          <a:lstStyle/>
          <a:p>
            <a:r>
              <a:rPr lang="en-US" dirty="0" smtClean="0"/>
              <a:t>Develop Scenarios and the Ubiquitous Language</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26278528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You have more control…</a:t>
            </a:r>
          </a:p>
          <a:p>
            <a:pPr lvl="1"/>
            <a:r>
              <a:rPr lang="en-US" dirty="0" smtClean="0"/>
              <a:t>The version of Maven when using the integrated support is defined by the plugin</a:t>
            </a:r>
          </a:p>
          <a:p>
            <a:pPr lvl="1"/>
            <a:r>
              <a:rPr lang="en-US" dirty="0" smtClean="0"/>
              <a:t>You can create any number of Maven installations and support different versions if needed</a:t>
            </a:r>
          </a:p>
          <a:p>
            <a:pPr lvl="1"/>
            <a:r>
              <a:rPr lang="en-US" dirty="0" smtClean="0"/>
              <a:t>You can use the external Maven from the command line to perform operations outside of eclipse</a:t>
            </a:r>
          </a:p>
          <a:p>
            <a:pPr lvl="1"/>
            <a:r>
              <a:rPr lang="en-US" dirty="0" smtClean="0"/>
              <a:t>The eclipse m2e plugin will still provide all the normal functions but use the external Maven installation </a:t>
            </a:r>
          </a:p>
          <a:p>
            <a:pPr lvl="1"/>
            <a:r>
              <a:rPr lang="en-US" dirty="0" smtClean="0"/>
              <a:t>You can still access the global settings, repository locations, and other aspects of Maven as usual</a:t>
            </a:r>
          </a:p>
          <a:p>
            <a:pPr lvl="1"/>
            <a:endParaRPr lang="en-US" dirty="0"/>
          </a:p>
          <a:p>
            <a:pPr lvl="1"/>
            <a:endParaRPr lang="en-US" dirty="0"/>
          </a:p>
        </p:txBody>
      </p:sp>
      <p:sp>
        <p:nvSpPr>
          <p:cNvPr id="4" name="Title 3"/>
          <p:cNvSpPr>
            <a:spLocks noGrp="1"/>
          </p:cNvSpPr>
          <p:nvPr>
            <p:ph type="title"/>
          </p:nvPr>
        </p:nvSpPr>
        <p:spPr/>
        <p:txBody>
          <a:bodyPr/>
          <a:lstStyle/>
          <a:p>
            <a:r>
              <a:rPr lang="en-US" dirty="0" smtClean="0"/>
              <a:t>Why Use External Maven Installation(s)</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0156210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Eclipse creates “Run Configurations”…</a:t>
            </a:r>
          </a:p>
          <a:p>
            <a:pPr lvl="1"/>
            <a:r>
              <a:rPr lang="en-US" dirty="0" smtClean="0"/>
              <a:t>…each time you tell it to run something</a:t>
            </a:r>
          </a:p>
          <a:p>
            <a:pPr lvl="1"/>
            <a:r>
              <a:rPr lang="en-US" dirty="0" smtClean="0"/>
              <a:t>…to enable configuration and reuse of different settings</a:t>
            </a:r>
          </a:p>
          <a:p>
            <a:pPr lvl="1"/>
            <a:r>
              <a:rPr lang="en-US" dirty="0" smtClean="0"/>
              <a:t>…to allow you to control the run environment </a:t>
            </a:r>
          </a:p>
          <a:p>
            <a:pPr lvl="1"/>
            <a:endParaRPr lang="en-US" dirty="0"/>
          </a:p>
          <a:p>
            <a:r>
              <a:rPr lang="en-US" dirty="0" smtClean="0"/>
              <a:t>Run configurations can be created several ways…</a:t>
            </a:r>
          </a:p>
          <a:p>
            <a:pPr marL="457200" lvl="1" indent="-457200">
              <a:buFont typeface="+mj-lt"/>
              <a:buAutoNum type="arabicPeriod"/>
            </a:pPr>
            <a:r>
              <a:rPr lang="en-US" dirty="0" smtClean="0"/>
              <a:t>Context (right-click) menu “run as” command  </a:t>
            </a:r>
          </a:p>
          <a:p>
            <a:pPr marL="457200" lvl="1" indent="-457200">
              <a:buFont typeface="+mj-lt"/>
              <a:buAutoNum type="arabicPeriod"/>
            </a:pPr>
            <a:r>
              <a:rPr lang="en-US" dirty="0" smtClean="0"/>
              <a:t>Select the object to run, then use “Run” menu item</a:t>
            </a:r>
          </a:p>
          <a:p>
            <a:pPr marL="457200" lvl="1" indent="-457200">
              <a:buFont typeface="+mj-lt"/>
              <a:buAutoNum type="arabicPeriod"/>
            </a:pPr>
            <a:r>
              <a:rPr lang="en-US" dirty="0" smtClean="0"/>
              <a:t>Run toolbar button and “Run as” option on selection</a:t>
            </a:r>
          </a:p>
          <a:p>
            <a:pPr marL="457200" lvl="1" indent="-457200">
              <a:buFont typeface="+mj-lt"/>
              <a:buAutoNum type="arabicPeriod"/>
            </a:pPr>
            <a:r>
              <a:rPr lang="en-US" dirty="0" smtClean="0"/>
              <a:t>Run a saved configuration</a:t>
            </a:r>
          </a:p>
          <a:p>
            <a:pPr marL="457200" lvl="1" indent="-457200">
              <a:buFont typeface="+mj-lt"/>
              <a:buAutoNum type="arabicPeriod"/>
            </a:pPr>
            <a:endParaRPr lang="en-US" dirty="0"/>
          </a:p>
          <a:p>
            <a:r>
              <a:rPr lang="en-US" dirty="0" smtClean="0"/>
              <a:t>The same thing applies for debug and external tools (if any)</a:t>
            </a:r>
            <a:endParaRPr lang="en-US" dirty="0"/>
          </a:p>
        </p:txBody>
      </p:sp>
      <p:sp>
        <p:nvSpPr>
          <p:cNvPr id="4" name="Title 3"/>
          <p:cNvSpPr>
            <a:spLocks noGrp="1"/>
          </p:cNvSpPr>
          <p:nvPr>
            <p:ph type="title"/>
          </p:nvPr>
        </p:nvSpPr>
        <p:spPr/>
        <p:txBody>
          <a:bodyPr/>
          <a:lstStyle/>
          <a:p>
            <a:r>
              <a:rPr lang="en-US" dirty="0" smtClean="0"/>
              <a:t>Run Configurations</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5107660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Run configurations can be saved and reused</a:t>
            </a:r>
          </a:p>
          <a:p>
            <a:pPr lvl="1"/>
            <a:r>
              <a:rPr lang="en-US" dirty="0" smtClean="0"/>
              <a:t>Run configurations are named definitions</a:t>
            </a:r>
          </a:p>
          <a:p>
            <a:pPr lvl="1"/>
            <a:r>
              <a:rPr lang="en-US" dirty="0" smtClean="0"/>
              <a:t>They can be selected by name</a:t>
            </a:r>
          </a:p>
          <a:p>
            <a:pPr lvl="1"/>
            <a:r>
              <a:rPr lang="en-US" dirty="0" smtClean="0"/>
              <a:t>They can be modified if needed</a:t>
            </a:r>
          </a:p>
          <a:p>
            <a:pPr lvl="1"/>
            <a:r>
              <a:rPr lang="en-US" dirty="0" smtClean="0"/>
              <a:t>They can be exported and imported, allowing sharing among team members if desired</a:t>
            </a:r>
          </a:p>
          <a:p>
            <a:pPr lvl="1"/>
            <a:endParaRPr lang="en-US" dirty="0"/>
          </a:p>
          <a:p>
            <a:r>
              <a:rPr lang="en-US" dirty="0" smtClean="0"/>
              <a:t>Run configurations can be displayed easily</a:t>
            </a:r>
          </a:p>
          <a:p>
            <a:pPr marL="285750" lvl="1" indent="-285750">
              <a:buFont typeface="Arial" panose="020B0604020202020204" pitchFamily="34" charset="0"/>
              <a:buChar char="•"/>
            </a:pPr>
            <a:r>
              <a:rPr lang="en-US" dirty="0" smtClean="0"/>
              <a:t>“Run” menu -&gt; “Run Configurations…”</a:t>
            </a:r>
          </a:p>
          <a:p>
            <a:pPr marL="285750" lvl="1" indent="-285750">
              <a:buFont typeface="Arial" panose="020B0604020202020204" pitchFamily="34" charset="0"/>
              <a:buChar char="•"/>
            </a:pPr>
            <a:r>
              <a:rPr lang="en-US" dirty="0" smtClean="0"/>
              <a:t>Context (popup menu in project explorer) “Run” -&gt; “Run Configurations…”</a:t>
            </a:r>
          </a:p>
          <a:p>
            <a:pPr marL="285750" lvl="1" indent="-285750">
              <a:buFont typeface="Arial" panose="020B0604020202020204" pitchFamily="34" charset="0"/>
              <a:buChar char="•"/>
            </a:pPr>
            <a:r>
              <a:rPr lang="en-US" dirty="0" smtClean="0"/>
              <a:t>“Run” toolbar button -&gt; “Run Configurations…”</a:t>
            </a:r>
          </a:p>
          <a:p>
            <a:pPr lvl="1"/>
            <a:endParaRPr lang="en-US" dirty="0"/>
          </a:p>
        </p:txBody>
      </p:sp>
      <p:sp>
        <p:nvSpPr>
          <p:cNvPr id="4" name="Title 3"/>
          <p:cNvSpPr>
            <a:spLocks noGrp="1"/>
          </p:cNvSpPr>
          <p:nvPr>
            <p:ph type="title"/>
          </p:nvPr>
        </p:nvSpPr>
        <p:spPr/>
        <p:txBody>
          <a:bodyPr/>
          <a:lstStyle/>
          <a:p>
            <a:r>
              <a:rPr lang="en-US" dirty="0" smtClean="0"/>
              <a:t>Run Configurations</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9445710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113</a:t>
            </a:fld>
            <a:r>
              <a:rPr lang="en-US" dirty="0" smtClean="0"/>
              <a:t> </a:t>
            </a:r>
            <a:endParaRPr lang="en-US" dirty="0"/>
          </a:p>
        </p:txBody>
      </p:sp>
      <p:sp>
        <p:nvSpPr>
          <p:cNvPr id="4" name="Title 3"/>
          <p:cNvSpPr>
            <a:spLocks noGrp="1"/>
          </p:cNvSpPr>
          <p:nvPr>
            <p:ph type="title"/>
          </p:nvPr>
        </p:nvSpPr>
        <p:spPr/>
        <p:txBody>
          <a:bodyPr/>
          <a:lstStyle/>
          <a:p>
            <a:r>
              <a:rPr lang="en-US" dirty="0" smtClean="0"/>
              <a:t>The Eclipse Menu</a:t>
            </a:r>
            <a:endParaRPr lang="en-US" dirty="0"/>
          </a:p>
        </p:txBody>
      </p:sp>
      <p:pic>
        <p:nvPicPr>
          <p:cNvPr id="5" name="Picture 4"/>
          <p:cNvPicPr>
            <a:picLocks noChangeAspect="1"/>
          </p:cNvPicPr>
          <p:nvPr/>
        </p:nvPicPr>
        <p:blipFill>
          <a:blip r:embed="rId2"/>
          <a:stretch>
            <a:fillRect/>
          </a:stretch>
        </p:blipFill>
        <p:spPr>
          <a:xfrm>
            <a:off x="1692150" y="1678725"/>
            <a:ext cx="6325483" cy="3905795"/>
          </a:xfrm>
          <a:prstGeom prst="rect">
            <a:avLst/>
          </a:prstGeom>
        </p:spPr>
      </p:pic>
      <p:cxnSp>
        <p:nvCxnSpPr>
          <p:cNvPr id="6" name="Straight Arrow Connector 5"/>
          <p:cNvCxnSpPr>
            <a:stCxn id="7" idx="3"/>
          </p:cNvCxnSpPr>
          <p:nvPr/>
        </p:nvCxnSpPr>
        <p:spPr>
          <a:xfrm>
            <a:off x="1493520" y="1255802"/>
            <a:ext cx="1524000" cy="786358"/>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88897" y="1148080"/>
            <a:ext cx="1004623" cy="215444"/>
          </a:xfrm>
          <a:prstGeom prst="rect">
            <a:avLst/>
          </a:prstGeom>
          <a:noFill/>
          <a:ln>
            <a:noFill/>
          </a:ln>
        </p:spPr>
        <p:txBody>
          <a:bodyPr wrap="square" lIns="0" tIns="0" rIns="0" bIns="0" rtlCol="0">
            <a:spAutoFit/>
          </a:bodyPr>
          <a:lstStyle/>
          <a:p>
            <a:r>
              <a:rPr lang="en-US" sz="1400" dirty="0" smtClean="0">
                <a:solidFill>
                  <a:schemeClr val="tx2"/>
                </a:solidFill>
              </a:rPr>
              <a:t>“Run” menu</a:t>
            </a:r>
          </a:p>
        </p:txBody>
      </p:sp>
      <p:cxnSp>
        <p:nvCxnSpPr>
          <p:cNvPr id="10" name="Straight Arrow Connector 9"/>
          <p:cNvCxnSpPr>
            <a:stCxn id="11" idx="1"/>
          </p:cNvCxnSpPr>
          <p:nvPr/>
        </p:nvCxnSpPr>
        <p:spPr>
          <a:xfrm flipH="1">
            <a:off x="3606800" y="1483731"/>
            <a:ext cx="5564580" cy="3027309"/>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171380" y="1160565"/>
            <a:ext cx="2065580" cy="646331"/>
          </a:xfrm>
          <a:prstGeom prst="rect">
            <a:avLst/>
          </a:prstGeom>
          <a:noFill/>
          <a:ln>
            <a:noFill/>
          </a:ln>
        </p:spPr>
        <p:txBody>
          <a:bodyPr wrap="square" lIns="0" tIns="0" rIns="0" bIns="0" rtlCol="0">
            <a:spAutoFit/>
          </a:bodyPr>
          <a:lstStyle/>
          <a:p>
            <a:r>
              <a:rPr lang="en-US" sz="1400" dirty="0" smtClean="0">
                <a:solidFill>
                  <a:schemeClr val="tx2"/>
                </a:solidFill>
              </a:rPr>
              <a:t>Runs the selected item in the project explorer view based on its type</a:t>
            </a:r>
          </a:p>
        </p:txBody>
      </p:sp>
      <p:cxnSp>
        <p:nvCxnSpPr>
          <p:cNvPr id="15" name="Straight Arrow Connector 14"/>
          <p:cNvCxnSpPr>
            <a:stCxn id="16" idx="1"/>
          </p:cNvCxnSpPr>
          <p:nvPr/>
        </p:nvCxnSpPr>
        <p:spPr>
          <a:xfrm flipH="1">
            <a:off x="3779520" y="2904305"/>
            <a:ext cx="5391860" cy="2249328"/>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71380" y="2365696"/>
            <a:ext cx="2624380" cy="1077218"/>
          </a:xfrm>
          <a:prstGeom prst="rect">
            <a:avLst/>
          </a:prstGeom>
          <a:noFill/>
          <a:ln>
            <a:noFill/>
          </a:ln>
        </p:spPr>
        <p:txBody>
          <a:bodyPr wrap="square" lIns="0" tIns="0" rIns="0" bIns="0" rtlCol="0">
            <a:spAutoFit/>
          </a:bodyPr>
          <a:lstStyle/>
          <a:p>
            <a:r>
              <a:rPr lang="en-US" sz="1400" dirty="0" smtClean="0">
                <a:solidFill>
                  <a:schemeClr val="tx2"/>
                </a:solidFill>
              </a:rPr>
              <a:t>Runs the selected item in the project explorer view based on some type you select. This creates a run configuration based on the options you choose.</a:t>
            </a:r>
          </a:p>
        </p:txBody>
      </p:sp>
      <p:cxnSp>
        <p:nvCxnSpPr>
          <p:cNvPr id="20" name="Straight Arrow Connector 19"/>
          <p:cNvCxnSpPr>
            <a:stCxn id="21" idx="1"/>
          </p:cNvCxnSpPr>
          <p:nvPr/>
        </p:nvCxnSpPr>
        <p:spPr>
          <a:xfrm flipH="1">
            <a:off x="4511040" y="4432601"/>
            <a:ext cx="4660340" cy="989687"/>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171380" y="3893992"/>
            <a:ext cx="2624380" cy="1077218"/>
          </a:xfrm>
          <a:prstGeom prst="rect">
            <a:avLst/>
          </a:prstGeom>
          <a:noFill/>
          <a:ln>
            <a:noFill/>
          </a:ln>
        </p:spPr>
        <p:txBody>
          <a:bodyPr wrap="square" lIns="0" tIns="0" rIns="0" bIns="0" rtlCol="0">
            <a:spAutoFit/>
          </a:bodyPr>
          <a:lstStyle/>
          <a:p>
            <a:r>
              <a:rPr lang="en-US" sz="1400" dirty="0" smtClean="0">
                <a:solidFill>
                  <a:schemeClr val="tx2"/>
                </a:solidFill>
              </a:rPr>
              <a:t>Opens all existing run configurations and allows you to alter them, delete them, clone and reconfigure them, create new ones, or to run a selected configuration.</a:t>
            </a:r>
          </a:p>
        </p:txBody>
      </p:sp>
      <p:sp>
        <p:nvSpPr>
          <p:cNvPr id="13" name="Rectangle 1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14" name="Oval 1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0327771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114</a:t>
            </a:fld>
            <a:r>
              <a:rPr lang="en-US" dirty="0" smtClean="0"/>
              <a:t> </a:t>
            </a:r>
            <a:endParaRPr lang="en-US" dirty="0"/>
          </a:p>
        </p:txBody>
      </p:sp>
      <p:sp>
        <p:nvSpPr>
          <p:cNvPr id="4" name="Title 3"/>
          <p:cNvSpPr>
            <a:spLocks noGrp="1"/>
          </p:cNvSpPr>
          <p:nvPr>
            <p:ph type="title"/>
          </p:nvPr>
        </p:nvSpPr>
        <p:spPr/>
        <p:txBody>
          <a:bodyPr/>
          <a:lstStyle/>
          <a:p>
            <a:r>
              <a:rPr lang="en-US" dirty="0" smtClean="0"/>
              <a:t>The Eclipse Toolbar</a:t>
            </a:r>
            <a:endParaRPr lang="en-US" dirty="0"/>
          </a:p>
        </p:txBody>
      </p:sp>
      <p:pic>
        <p:nvPicPr>
          <p:cNvPr id="5" name="Picture 4"/>
          <p:cNvPicPr>
            <a:picLocks noChangeAspect="1"/>
          </p:cNvPicPr>
          <p:nvPr/>
        </p:nvPicPr>
        <p:blipFill>
          <a:blip r:embed="rId2"/>
          <a:stretch>
            <a:fillRect/>
          </a:stretch>
        </p:blipFill>
        <p:spPr>
          <a:xfrm>
            <a:off x="2733888" y="1410728"/>
            <a:ext cx="6030167" cy="3467584"/>
          </a:xfrm>
          <a:prstGeom prst="rect">
            <a:avLst/>
          </a:prstGeom>
        </p:spPr>
      </p:pic>
      <p:cxnSp>
        <p:nvCxnSpPr>
          <p:cNvPr id="6" name="Straight Arrow Connector 5"/>
          <p:cNvCxnSpPr>
            <a:stCxn id="7" idx="3"/>
          </p:cNvCxnSpPr>
          <p:nvPr/>
        </p:nvCxnSpPr>
        <p:spPr>
          <a:xfrm>
            <a:off x="1493520" y="1363524"/>
            <a:ext cx="3860800" cy="566876"/>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88897" y="1148080"/>
            <a:ext cx="1004623" cy="430887"/>
          </a:xfrm>
          <a:prstGeom prst="rect">
            <a:avLst/>
          </a:prstGeom>
          <a:noFill/>
          <a:ln>
            <a:noFill/>
          </a:ln>
        </p:spPr>
        <p:txBody>
          <a:bodyPr wrap="square" lIns="0" tIns="0" rIns="0" bIns="0" rtlCol="0">
            <a:spAutoFit/>
          </a:bodyPr>
          <a:lstStyle/>
          <a:p>
            <a:r>
              <a:rPr lang="en-US" sz="1400" dirty="0" smtClean="0">
                <a:solidFill>
                  <a:schemeClr val="tx2"/>
                </a:solidFill>
              </a:rPr>
              <a:t>“Run” tool bar button</a:t>
            </a:r>
          </a:p>
        </p:txBody>
      </p:sp>
      <p:pic>
        <p:nvPicPr>
          <p:cNvPr id="9" name="Picture 8"/>
          <p:cNvPicPr>
            <a:picLocks noChangeAspect="1"/>
          </p:cNvPicPr>
          <p:nvPr/>
        </p:nvPicPr>
        <p:blipFill>
          <a:blip r:embed="rId3"/>
          <a:stretch>
            <a:fillRect/>
          </a:stretch>
        </p:blipFill>
        <p:spPr>
          <a:xfrm>
            <a:off x="490939" y="1862062"/>
            <a:ext cx="778269" cy="473729"/>
          </a:xfrm>
          <a:prstGeom prst="rect">
            <a:avLst/>
          </a:prstGeom>
        </p:spPr>
      </p:pic>
      <p:cxnSp>
        <p:nvCxnSpPr>
          <p:cNvPr id="10" name="Straight Arrow Connector 9"/>
          <p:cNvCxnSpPr>
            <a:stCxn id="11" idx="0"/>
          </p:cNvCxnSpPr>
          <p:nvPr/>
        </p:nvCxnSpPr>
        <p:spPr>
          <a:xfrm flipV="1">
            <a:off x="782963" y="2133600"/>
            <a:ext cx="0" cy="1850914"/>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0651" y="3984514"/>
            <a:ext cx="1004623" cy="646331"/>
          </a:xfrm>
          <a:prstGeom prst="rect">
            <a:avLst/>
          </a:prstGeom>
          <a:noFill/>
          <a:ln>
            <a:noFill/>
          </a:ln>
        </p:spPr>
        <p:txBody>
          <a:bodyPr wrap="square" lIns="0" tIns="0" rIns="0" bIns="0" rtlCol="0">
            <a:spAutoFit/>
          </a:bodyPr>
          <a:lstStyle/>
          <a:p>
            <a:r>
              <a:rPr lang="en-US" sz="1400" dirty="0" smtClean="0">
                <a:solidFill>
                  <a:schemeClr val="tx2"/>
                </a:solidFill>
              </a:rPr>
              <a:t>Runs the last selected configuration</a:t>
            </a:r>
          </a:p>
        </p:txBody>
      </p:sp>
      <p:cxnSp>
        <p:nvCxnSpPr>
          <p:cNvPr id="15" name="Straight Arrow Connector 14"/>
          <p:cNvCxnSpPr>
            <a:stCxn id="16" idx="0"/>
          </p:cNvCxnSpPr>
          <p:nvPr/>
        </p:nvCxnSpPr>
        <p:spPr>
          <a:xfrm flipH="1" flipV="1">
            <a:off x="1109081" y="2133600"/>
            <a:ext cx="756100" cy="947590"/>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09081" y="3081190"/>
            <a:ext cx="1512199" cy="646331"/>
          </a:xfrm>
          <a:prstGeom prst="rect">
            <a:avLst/>
          </a:prstGeom>
          <a:noFill/>
          <a:ln>
            <a:noFill/>
          </a:ln>
        </p:spPr>
        <p:txBody>
          <a:bodyPr wrap="square" lIns="0" tIns="0" rIns="0" bIns="0" rtlCol="0">
            <a:spAutoFit/>
          </a:bodyPr>
          <a:lstStyle/>
          <a:p>
            <a:r>
              <a:rPr lang="en-US" sz="1400" dirty="0" smtClean="0">
                <a:solidFill>
                  <a:schemeClr val="tx2"/>
                </a:solidFill>
              </a:rPr>
              <a:t>Opens a list of the last run configurations</a:t>
            </a:r>
          </a:p>
        </p:txBody>
      </p:sp>
      <p:sp>
        <p:nvSpPr>
          <p:cNvPr id="19" name="Right Brace 18"/>
          <p:cNvSpPr/>
          <p:nvPr/>
        </p:nvSpPr>
        <p:spPr>
          <a:xfrm>
            <a:off x="7792720" y="2133600"/>
            <a:ext cx="284480" cy="1290320"/>
          </a:xfrm>
          <a:prstGeom prst="rightBrace">
            <a:avLst>
              <a:gd name="adj1" fmla="val 51190"/>
              <a:gd name="adj2" fmla="val 50000"/>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0" name="TextBox 19"/>
          <p:cNvSpPr txBox="1"/>
          <p:nvPr/>
        </p:nvSpPr>
        <p:spPr>
          <a:xfrm>
            <a:off x="9734921" y="2526557"/>
            <a:ext cx="1512199" cy="430887"/>
          </a:xfrm>
          <a:prstGeom prst="rect">
            <a:avLst/>
          </a:prstGeom>
          <a:noFill/>
          <a:ln>
            <a:noFill/>
          </a:ln>
        </p:spPr>
        <p:txBody>
          <a:bodyPr wrap="square" lIns="0" tIns="0" rIns="0" bIns="0" rtlCol="0">
            <a:spAutoFit/>
          </a:bodyPr>
          <a:lstStyle/>
          <a:p>
            <a:r>
              <a:rPr lang="en-US" sz="1400" dirty="0" smtClean="0">
                <a:solidFill>
                  <a:schemeClr val="tx2"/>
                </a:solidFill>
              </a:rPr>
              <a:t>List of the last run configurations</a:t>
            </a:r>
          </a:p>
        </p:txBody>
      </p:sp>
      <p:cxnSp>
        <p:nvCxnSpPr>
          <p:cNvPr id="21" name="Straight Arrow Connector 20"/>
          <p:cNvCxnSpPr>
            <a:stCxn id="20" idx="1"/>
            <a:endCxn id="19" idx="1"/>
          </p:cNvCxnSpPr>
          <p:nvPr/>
        </p:nvCxnSpPr>
        <p:spPr>
          <a:xfrm flipH="1">
            <a:off x="8077200" y="2742001"/>
            <a:ext cx="1657721" cy="36759"/>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7" idx="1"/>
          </p:cNvCxnSpPr>
          <p:nvPr/>
        </p:nvCxnSpPr>
        <p:spPr>
          <a:xfrm flipH="1" flipV="1">
            <a:off x="6786880" y="3566160"/>
            <a:ext cx="2948041" cy="107407"/>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9734921" y="3350401"/>
            <a:ext cx="2101479" cy="646331"/>
          </a:xfrm>
          <a:prstGeom prst="rect">
            <a:avLst/>
          </a:prstGeom>
          <a:noFill/>
          <a:ln>
            <a:noFill/>
          </a:ln>
        </p:spPr>
        <p:txBody>
          <a:bodyPr wrap="square" lIns="0" tIns="0" rIns="0" bIns="0" rtlCol="0">
            <a:spAutoFit/>
          </a:bodyPr>
          <a:lstStyle/>
          <a:p>
            <a:r>
              <a:rPr lang="en-US" sz="1400" dirty="0" smtClean="0">
                <a:solidFill>
                  <a:schemeClr val="tx2"/>
                </a:solidFill>
              </a:rPr>
              <a:t>Creates a new run configuration for the selected object and runs it</a:t>
            </a:r>
          </a:p>
        </p:txBody>
      </p:sp>
      <p:cxnSp>
        <p:nvCxnSpPr>
          <p:cNvPr id="31" name="Straight Arrow Connector 30"/>
          <p:cNvCxnSpPr>
            <a:stCxn id="32" idx="1"/>
          </p:cNvCxnSpPr>
          <p:nvPr/>
        </p:nvCxnSpPr>
        <p:spPr>
          <a:xfrm flipH="1" flipV="1">
            <a:off x="6786880" y="3780972"/>
            <a:ext cx="2948041" cy="702045"/>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734921" y="4267573"/>
            <a:ext cx="2101479" cy="430887"/>
          </a:xfrm>
          <a:prstGeom prst="rect">
            <a:avLst/>
          </a:prstGeom>
          <a:noFill/>
          <a:ln>
            <a:noFill/>
          </a:ln>
        </p:spPr>
        <p:txBody>
          <a:bodyPr wrap="square" lIns="0" tIns="0" rIns="0" bIns="0" rtlCol="0">
            <a:spAutoFit/>
          </a:bodyPr>
          <a:lstStyle/>
          <a:p>
            <a:r>
              <a:rPr lang="en-US" sz="1400" dirty="0" smtClean="0">
                <a:solidFill>
                  <a:schemeClr val="tx2"/>
                </a:solidFill>
              </a:rPr>
              <a:t>Opens the run configurations list</a:t>
            </a:r>
          </a:p>
        </p:txBody>
      </p:sp>
      <p:sp>
        <p:nvSpPr>
          <p:cNvPr id="22" name="Rectangle 21"/>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23" name="Oval 2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0840234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540000" y="925963"/>
            <a:ext cx="3708400" cy="5472298"/>
          </a:xfrm>
          <a:prstGeom prst="rect">
            <a:avLst/>
          </a:prstGeom>
        </p:spPr>
      </p:pic>
      <p:sp>
        <p:nvSpPr>
          <p:cNvPr id="2" name="Slide Number Placeholder 1"/>
          <p:cNvSpPr>
            <a:spLocks noGrp="1"/>
          </p:cNvSpPr>
          <p:nvPr>
            <p:ph type="sldNum" sz="quarter" idx="11"/>
          </p:nvPr>
        </p:nvSpPr>
        <p:spPr/>
        <p:txBody>
          <a:bodyPr/>
          <a:lstStyle/>
          <a:p>
            <a:fld id="{12CB907E-C602-C34B-93F7-CA9E40714286}" type="slidenum">
              <a:rPr lang="en-US" smtClean="0"/>
              <a:pPr/>
              <a:t>115</a:t>
            </a:fld>
            <a:r>
              <a:rPr lang="en-US" dirty="0" smtClean="0"/>
              <a:t> </a:t>
            </a:r>
            <a:endParaRPr lang="en-US" dirty="0"/>
          </a:p>
        </p:txBody>
      </p:sp>
      <p:sp>
        <p:nvSpPr>
          <p:cNvPr id="4" name="Title 3"/>
          <p:cNvSpPr>
            <a:spLocks noGrp="1"/>
          </p:cNvSpPr>
          <p:nvPr>
            <p:ph type="title"/>
          </p:nvPr>
        </p:nvSpPr>
        <p:spPr/>
        <p:txBody>
          <a:bodyPr/>
          <a:lstStyle/>
          <a:p>
            <a:r>
              <a:rPr lang="en-US" dirty="0" smtClean="0"/>
              <a:t>The Eclipse Context Menu</a:t>
            </a:r>
            <a:endParaRPr lang="en-US" dirty="0"/>
          </a:p>
        </p:txBody>
      </p:sp>
      <p:cxnSp>
        <p:nvCxnSpPr>
          <p:cNvPr id="7" name="Straight Arrow Connector 6"/>
          <p:cNvCxnSpPr>
            <a:stCxn id="8" idx="3"/>
          </p:cNvCxnSpPr>
          <p:nvPr/>
        </p:nvCxnSpPr>
        <p:spPr>
          <a:xfrm flipV="1">
            <a:off x="1767840" y="1056640"/>
            <a:ext cx="995680" cy="306884"/>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88897" y="1148080"/>
            <a:ext cx="1278943" cy="430887"/>
          </a:xfrm>
          <a:prstGeom prst="rect">
            <a:avLst/>
          </a:prstGeom>
          <a:noFill/>
          <a:ln>
            <a:noFill/>
          </a:ln>
        </p:spPr>
        <p:txBody>
          <a:bodyPr wrap="square" lIns="0" tIns="0" rIns="0" bIns="0" rtlCol="0">
            <a:spAutoFit/>
          </a:bodyPr>
          <a:lstStyle/>
          <a:p>
            <a:r>
              <a:rPr lang="en-US" sz="1400" dirty="0" smtClean="0">
                <a:solidFill>
                  <a:schemeClr val="tx2"/>
                </a:solidFill>
              </a:rPr>
              <a:t>Project Explorer View</a:t>
            </a:r>
          </a:p>
        </p:txBody>
      </p:sp>
      <p:cxnSp>
        <p:nvCxnSpPr>
          <p:cNvPr id="13" name="Straight Arrow Connector 12"/>
          <p:cNvCxnSpPr>
            <a:stCxn id="14" idx="3"/>
          </p:cNvCxnSpPr>
          <p:nvPr/>
        </p:nvCxnSpPr>
        <p:spPr>
          <a:xfrm flipV="1">
            <a:off x="1981200" y="3637281"/>
            <a:ext cx="904240" cy="135890"/>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4170" y="3557727"/>
            <a:ext cx="1457030" cy="430887"/>
          </a:xfrm>
          <a:prstGeom prst="rect">
            <a:avLst/>
          </a:prstGeom>
          <a:noFill/>
          <a:ln>
            <a:noFill/>
          </a:ln>
        </p:spPr>
        <p:txBody>
          <a:bodyPr wrap="square" lIns="0" tIns="0" rIns="0" bIns="0" rtlCol="0">
            <a:spAutoFit/>
          </a:bodyPr>
          <a:lstStyle/>
          <a:p>
            <a:r>
              <a:rPr lang="en-US" sz="1400" dirty="0" smtClean="0">
                <a:solidFill>
                  <a:schemeClr val="tx2"/>
                </a:solidFill>
              </a:rPr>
              <a:t>Select some object, then right-click</a:t>
            </a:r>
          </a:p>
        </p:txBody>
      </p:sp>
      <p:sp>
        <p:nvSpPr>
          <p:cNvPr id="17" name="Right Brace 16"/>
          <p:cNvSpPr/>
          <p:nvPr/>
        </p:nvSpPr>
        <p:spPr>
          <a:xfrm>
            <a:off x="6431280" y="3474720"/>
            <a:ext cx="355600" cy="2923541"/>
          </a:xfrm>
          <a:prstGeom prst="rightBrace">
            <a:avLst>
              <a:gd name="adj1" fmla="val 62619"/>
              <a:gd name="adj2" fmla="val 50000"/>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TextBox 17"/>
          <p:cNvSpPr txBox="1"/>
          <p:nvPr/>
        </p:nvSpPr>
        <p:spPr>
          <a:xfrm>
            <a:off x="6969760" y="4624527"/>
            <a:ext cx="3230880" cy="1292662"/>
          </a:xfrm>
          <a:prstGeom prst="rect">
            <a:avLst/>
          </a:prstGeom>
          <a:noFill/>
          <a:ln>
            <a:noFill/>
          </a:ln>
        </p:spPr>
        <p:txBody>
          <a:bodyPr wrap="square" lIns="0" tIns="0" rIns="0" bIns="0" rtlCol="0">
            <a:spAutoFit/>
          </a:bodyPr>
          <a:lstStyle/>
          <a:p>
            <a:r>
              <a:rPr lang="en-US" sz="1400" dirty="0" smtClean="0">
                <a:solidFill>
                  <a:schemeClr val="tx2"/>
                </a:solidFill>
              </a:rPr>
              <a:t>Context menu popup.  The contents of this menu will change based on the type of object selected (the context).  Run As… is an option when the object is a runnable type.  The run configurations can also be accessed from this menu.</a:t>
            </a:r>
          </a:p>
        </p:txBody>
      </p:sp>
      <p:sp>
        <p:nvSpPr>
          <p:cNvPr id="12" name="Rectangle 11"/>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15" name="Oval 14"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0510676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116</a:t>
            </a:fld>
            <a:r>
              <a:rPr lang="en-US" dirty="0" smtClean="0"/>
              <a:t> </a:t>
            </a:r>
            <a:endParaRPr lang="en-US" dirty="0"/>
          </a:p>
        </p:txBody>
      </p:sp>
      <p:sp>
        <p:nvSpPr>
          <p:cNvPr id="4" name="Title 3"/>
          <p:cNvSpPr>
            <a:spLocks noGrp="1"/>
          </p:cNvSpPr>
          <p:nvPr>
            <p:ph type="title"/>
          </p:nvPr>
        </p:nvSpPr>
        <p:spPr/>
        <p:txBody>
          <a:bodyPr/>
          <a:lstStyle/>
          <a:p>
            <a:r>
              <a:rPr lang="en-US" dirty="0" smtClean="0"/>
              <a:t>Run Configurations</a:t>
            </a:r>
            <a:endParaRPr lang="en-US" dirty="0"/>
          </a:p>
        </p:txBody>
      </p:sp>
      <p:pic>
        <p:nvPicPr>
          <p:cNvPr id="6" name="Picture 5"/>
          <p:cNvPicPr>
            <a:picLocks noChangeAspect="1"/>
          </p:cNvPicPr>
          <p:nvPr/>
        </p:nvPicPr>
        <p:blipFill>
          <a:blip r:embed="rId2"/>
          <a:stretch>
            <a:fillRect/>
          </a:stretch>
        </p:blipFill>
        <p:spPr>
          <a:xfrm>
            <a:off x="2611120" y="919415"/>
            <a:ext cx="5986462" cy="5424415"/>
          </a:xfrm>
          <a:prstGeom prst="rect">
            <a:avLst/>
          </a:prstGeom>
        </p:spPr>
      </p:pic>
      <p:cxnSp>
        <p:nvCxnSpPr>
          <p:cNvPr id="7" name="Straight Arrow Connector 6"/>
          <p:cNvCxnSpPr>
            <a:stCxn id="8" idx="3"/>
          </p:cNvCxnSpPr>
          <p:nvPr/>
        </p:nvCxnSpPr>
        <p:spPr>
          <a:xfrm>
            <a:off x="1950720" y="1471246"/>
            <a:ext cx="863600" cy="570914"/>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88897" y="1148080"/>
            <a:ext cx="1461823" cy="646331"/>
          </a:xfrm>
          <a:prstGeom prst="rect">
            <a:avLst/>
          </a:prstGeom>
          <a:noFill/>
          <a:ln>
            <a:noFill/>
          </a:ln>
        </p:spPr>
        <p:txBody>
          <a:bodyPr wrap="square" lIns="0" tIns="0" rIns="0" bIns="0" rtlCol="0">
            <a:spAutoFit/>
          </a:bodyPr>
          <a:lstStyle/>
          <a:p>
            <a:r>
              <a:rPr lang="en-US" sz="1400" dirty="0" smtClean="0">
                <a:solidFill>
                  <a:schemeClr val="tx2"/>
                </a:solidFill>
              </a:rPr>
              <a:t>The types of run configurations that are available.</a:t>
            </a:r>
          </a:p>
        </p:txBody>
      </p:sp>
      <p:cxnSp>
        <p:nvCxnSpPr>
          <p:cNvPr id="11" name="Straight Arrow Connector 10"/>
          <p:cNvCxnSpPr>
            <a:stCxn id="12" idx="3"/>
          </p:cNvCxnSpPr>
          <p:nvPr/>
        </p:nvCxnSpPr>
        <p:spPr>
          <a:xfrm>
            <a:off x="1950720" y="3218409"/>
            <a:ext cx="863600" cy="269873"/>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88897" y="3002965"/>
            <a:ext cx="1461823" cy="430887"/>
          </a:xfrm>
          <a:prstGeom prst="rect">
            <a:avLst/>
          </a:prstGeom>
          <a:noFill/>
          <a:ln>
            <a:noFill/>
          </a:ln>
        </p:spPr>
        <p:txBody>
          <a:bodyPr wrap="square" lIns="0" tIns="0" rIns="0" bIns="0" rtlCol="0">
            <a:spAutoFit/>
          </a:bodyPr>
          <a:lstStyle/>
          <a:p>
            <a:r>
              <a:rPr lang="en-US" sz="1400" dirty="0" smtClean="0">
                <a:solidFill>
                  <a:schemeClr val="tx2"/>
                </a:solidFill>
              </a:rPr>
              <a:t>For example, Junit configurations...</a:t>
            </a:r>
          </a:p>
        </p:txBody>
      </p:sp>
      <p:cxnSp>
        <p:nvCxnSpPr>
          <p:cNvPr id="14" name="Straight Arrow Connector 13"/>
          <p:cNvCxnSpPr>
            <a:stCxn id="15" idx="3"/>
          </p:cNvCxnSpPr>
          <p:nvPr/>
        </p:nvCxnSpPr>
        <p:spPr>
          <a:xfrm>
            <a:off x="1950720" y="3829394"/>
            <a:ext cx="863600" cy="269873"/>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88897" y="3613950"/>
            <a:ext cx="1461823" cy="430887"/>
          </a:xfrm>
          <a:prstGeom prst="rect">
            <a:avLst/>
          </a:prstGeom>
          <a:noFill/>
          <a:ln>
            <a:noFill/>
          </a:ln>
        </p:spPr>
        <p:txBody>
          <a:bodyPr wrap="square" lIns="0" tIns="0" rIns="0" bIns="0" rtlCol="0">
            <a:spAutoFit/>
          </a:bodyPr>
          <a:lstStyle/>
          <a:p>
            <a:r>
              <a:rPr lang="en-US" sz="1400" dirty="0" smtClean="0">
                <a:solidFill>
                  <a:schemeClr val="tx2"/>
                </a:solidFill>
              </a:rPr>
              <a:t>… and Maven configurations</a:t>
            </a:r>
          </a:p>
        </p:txBody>
      </p:sp>
      <p:sp>
        <p:nvSpPr>
          <p:cNvPr id="16" name="Right Brace 15"/>
          <p:cNvSpPr/>
          <p:nvPr/>
        </p:nvSpPr>
        <p:spPr>
          <a:xfrm>
            <a:off x="8717280" y="1564640"/>
            <a:ext cx="406400" cy="4779190"/>
          </a:xfrm>
          <a:prstGeom prst="rightBrace">
            <a:avLst>
              <a:gd name="adj1" fmla="val 45026"/>
              <a:gd name="adj2" fmla="val 50000"/>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9213541" y="3434472"/>
            <a:ext cx="2486462" cy="1077218"/>
          </a:xfrm>
          <a:prstGeom prst="rect">
            <a:avLst/>
          </a:prstGeom>
          <a:noFill/>
          <a:ln>
            <a:noFill/>
          </a:ln>
        </p:spPr>
        <p:txBody>
          <a:bodyPr wrap="square" lIns="0" tIns="0" rIns="0" bIns="0" rtlCol="0">
            <a:spAutoFit/>
          </a:bodyPr>
          <a:lstStyle/>
          <a:p>
            <a:r>
              <a:rPr lang="en-US" sz="1400" dirty="0" smtClean="0">
                <a:solidFill>
                  <a:schemeClr val="tx2"/>
                </a:solidFill>
              </a:rPr>
              <a:t>The configurable settings will vary by type of run configuration.  For Maven, it will include goals, profiles, parameters, and other settings.</a:t>
            </a:r>
          </a:p>
        </p:txBody>
      </p:sp>
      <p:cxnSp>
        <p:nvCxnSpPr>
          <p:cNvPr id="18" name="Straight Arrow Connector 17"/>
          <p:cNvCxnSpPr>
            <a:stCxn id="19" idx="1"/>
          </p:cNvCxnSpPr>
          <p:nvPr/>
        </p:nvCxnSpPr>
        <p:spPr>
          <a:xfrm flipH="1">
            <a:off x="7479801" y="5349356"/>
            <a:ext cx="2193736" cy="107721"/>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9673537" y="5026190"/>
            <a:ext cx="2132383" cy="646331"/>
          </a:xfrm>
          <a:prstGeom prst="rect">
            <a:avLst/>
          </a:prstGeom>
          <a:noFill/>
          <a:ln>
            <a:noFill/>
          </a:ln>
        </p:spPr>
        <p:txBody>
          <a:bodyPr wrap="square" lIns="0" tIns="0" rIns="0" bIns="0" rtlCol="0">
            <a:spAutoFit/>
          </a:bodyPr>
          <a:lstStyle/>
          <a:p>
            <a:r>
              <a:rPr lang="en-US" sz="1400" dirty="0" smtClean="0">
                <a:solidFill>
                  <a:schemeClr val="tx2"/>
                </a:solidFill>
              </a:rPr>
              <a:t>Notice that the Maven runtime to use can be changed</a:t>
            </a:r>
          </a:p>
        </p:txBody>
      </p:sp>
      <p:cxnSp>
        <p:nvCxnSpPr>
          <p:cNvPr id="23" name="Straight Arrow Connector 22"/>
          <p:cNvCxnSpPr>
            <a:stCxn id="24" idx="1"/>
          </p:cNvCxnSpPr>
          <p:nvPr/>
        </p:nvCxnSpPr>
        <p:spPr>
          <a:xfrm flipH="1">
            <a:off x="5029201" y="954042"/>
            <a:ext cx="4644336" cy="767275"/>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73537" y="846320"/>
            <a:ext cx="2132383" cy="215444"/>
          </a:xfrm>
          <a:prstGeom prst="rect">
            <a:avLst/>
          </a:prstGeom>
          <a:noFill/>
          <a:ln>
            <a:noFill/>
          </a:ln>
        </p:spPr>
        <p:txBody>
          <a:bodyPr wrap="square" lIns="0" tIns="0" rIns="0" bIns="0" rtlCol="0">
            <a:spAutoFit/>
          </a:bodyPr>
          <a:lstStyle/>
          <a:p>
            <a:r>
              <a:rPr lang="en-US" sz="1400" dirty="0" smtClean="0">
                <a:solidFill>
                  <a:schemeClr val="tx2"/>
                </a:solidFill>
              </a:rPr>
              <a:t>Configuration name</a:t>
            </a:r>
          </a:p>
        </p:txBody>
      </p:sp>
      <p:sp>
        <p:nvSpPr>
          <p:cNvPr id="20" name="Rectangle 19"/>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21" name="Oval 20"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8090652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 Maven run configuration can pass parameters into the build</a:t>
            </a:r>
          </a:p>
          <a:p>
            <a:pPr lvl="1"/>
            <a:r>
              <a:rPr lang="en-US" dirty="0" smtClean="0"/>
              <a:t>Parameters allow setting Maven plugin properties and can be used to control the build</a:t>
            </a:r>
          </a:p>
          <a:p>
            <a:pPr lvl="1"/>
            <a:r>
              <a:rPr lang="en-US" dirty="0" smtClean="0"/>
              <a:t>The default POM file created by the template may require GPG configuration.  This can be turned off with a parameter.</a:t>
            </a:r>
          </a:p>
          <a:p>
            <a:pPr lvl="1"/>
            <a:endParaRPr lang="en-US" dirty="0"/>
          </a:p>
        </p:txBody>
      </p:sp>
      <p:sp>
        <p:nvSpPr>
          <p:cNvPr id="4" name="Title 3"/>
          <p:cNvSpPr>
            <a:spLocks noGrp="1"/>
          </p:cNvSpPr>
          <p:nvPr>
            <p:ph type="title"/>
          </p:nvPr>
        </p:nvSpPr>
        <p:spPr/>
        <p:txBody>
          <a:bodyPr/>
          <a:lstStyle/>
          <a:p>
            <a:r>
              <a:rPr lang="en-US" dirty="0" smtClean="0"/>
              <a:t>Maven Properties</a:t>
            </a:r>
            <a:endParaRPr lang="en-US" dirty="0"/>
          </a:p>
        </p:txBody>
      </p:sp>
      <p:pic>
        <p:nvPicPr>
          <p:cNvPr id="6" name="Picture 5"/>
          <p:cNvPicPr>
            <a:picLocks noChangeAspect="1"/>
          </p:cNvPicPr>
          <p:nvPr/>
        </p:nvPicPr>
        <p:blipFill>
          <a:blip r:embed="rId2"/>
          <a:stretch>
            <a:fillRect/>
          </a:stretch>
        </p:blipFill>
        <p:spPr>
          <a:xfrm>
            <a:off x="1849119" y="2226715"/>
            <a:ext cx="4732479" cy="3999663"/>
          </a:xfrm>
          <a:prstGeom prst="rect">
            <a:avLst/>
          </a:prstGeom>
        </p:spPr>
      </p:pic>
      <p:cxnSp>
        <p:nvCxnSpPr>
          <p:cNvPr id="7" name="Straight Arrow Connector 6"/>
          <p:cNvCxnSpPr>
            <a:stCxn id="8" idx="1"/>
          </p:cNvCxnSpPr>
          <p:nvPr/>
        </p:nvCxnSpPr>
        <p:spPr>
          <a:xfrm flipH="1">
            <a:off x="6471921" y="4032522"/>
            <a:ext cx="1616656" cy="382562"/>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88577" y="3924800"/>
            <a:ext cx="2843583" cy="215444"/>
          </a:xfrm>
          <a:prstGeom prst="rect">
            <a:avLst/>
          </a:prstGeom>
          <a:noFill/>
          <a:ln>
            <a:noFill/>
          </a:ln>
        </p:spPr>
        <p:txBody>
          <a:bodyPr wrap="square" lIns="0" tIns="0" rIns="0" bIns="0" rtlCol="0">
            <a:spAutoFit/>
          </a:bodyPr>
          <a:lstStyle/>
          <a:p>
            <a:r>
              <a:rPr lang="en-US" sz="1400" dirty="0" smtClean="0">
                <a:solidFill>
                  <a:schemeClr val="tx2"/>
                </a:solidFill>
              </a:rPr>
              <a:t>Click “Add” to add a new parameter</a:t>
            </a:r>
          </a:p>
        </p:txBody>
      </p:sp>
      <p:cxnSp>
        <p:nvCxnSpPr>
          <p:cNvPr id="11" name="Straight Arrow Connector 10"/>
          <p:cNvCxnSpPr>
            <a:stCxn id="12" idx="1"/>
          </p:cNvCxnSpPr>
          <p:nvPr/>
        </p:nvCxnSpPr>
        <p:spPr>
          <a:xfrm flipH="1" flipV="1">
            <a:off x="3230881" y="4609468"/>
            <a:ext cx="4857696" cy="53861"/>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088577" y="4447885"/>
            <a:ext cx="2843583" cy="430887"/>
          </a:xfrm>
          <a:prstGeom prst="rect">
            <a:avLst/>
          </a:prstGeom>
          <a:noFill/>
          <a:ln>
            <a:noFill/>
          </a:ln>
        </p:spPr>
        <p:txBody>
          <a:bodyPr wrap="square" lIns="0" tIns="0" rIns="0" bIns="0" rtlCol="0">
            <a:spAutoFit/>
          </a:bodyPr>
          <a:lstStyle/>
          <a:p>
            <a:r>
              <a:rPr lang="en-US" sz="1400" dirty="0" smtClean="0">
                <a:solidFill>
                  <a:schemeClr val="tx2"/>
                </a:solidFill>
              </a:rPr>
              <a:t>Double click to edit, or select and click the “Edit” button</a:t>
            </a:r>
          </a:p>
        </p:txBody>
      </p:sp>
      <p:cxnSp>
        <p:nvCxnSpPr>
          <p:cNvPr id="14" name="Straight Arrow Connector 13"/>
          <p:cNvCxnSpPr>
            <a:stCxn id="15" idx="1"/>
          </p:cNvCxnSpPr>
          <p:nvPr/>
        </p:nvCxnSpPr>
        <p:spPr>
          <a:xfrm flipH="1" flipV="1">
            <a:off x="6471921" y="4857714"/>
            <a:ext cx="1616656" cy="449720"/>
          </a:xfrm>
          <a:prstGeom prst="straightConnector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088577" y="5091990"/>
            <a:ext cx="2843583" cy="430887"/>
          </a:xfrm>
          <a:prstGeom prst="rect">
            <a:avLst/>
          </a:prstGeom>
          <a:noFill/>
          <a:ln>
            <a:noFill/>
          </a:ln>
        </p:spPr>
        <p:txBody>
          <a:bodyPr wrap="square" lIns="0" tIns="0" rIns="0" bIns="0" rtlCol="0">
            <a:spAutoFit/>
          </a:bodyPr>
          <a:lstStyle/>
          <a:p>
            <a:r>
              <a:rPr lang="en-US" sz="1400" dirty="0" smtClean="0">
                <a:solidFill>
                  <a:schemeClr val="tx2"/>
                </a:solidFill>
              </a:rPr>
              <a:t>Select the parameter to be removed and click “Remove”</a:t>
            </a:r>
          </a:p>
        </p:txBody>
      </p:sp>
      <p:sp>
        <p:nvSpPr>
          <p:cNvPr id="13" name="Rectangle 1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16" name="Oval 1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4462316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118</a:t>
            </a:fld>
            <a:r>
              <a:rPr lang="en-US" dirty="0" smtClean="0"/>
              <a:t> </a:t>
            </a:r>
            <a:endParaRPr lang="en-US" dirty="0"/>
          </a:p>
        </p:txBody>
      </p:sp>
      <p:sp>
        <p:nvSpPr>
          <p:cNvPr id="4" name="Title 3"/>
          <p:cNvSpPr>
            <a:spLocks noGrp="1"/>
          </p:cNvSpPr>
          <p:nvPr>
            <p:ph type="title"/>
          </p:nvPr>
        </p:nvSpPr>
        <p:spPr/>
        <p:txBody>
          <a:bodyPr/>
          <a:lstStyle/>
          <a:p>
            <a:r>
              <a:rPr lang="en-US" dirty="0" smtClean="0"/>
              <a:t>Exporting Run Configurations</a:t>
            </a:r>
            <a:endParaRPr lang="en-US" dirty="0"/>
          </a:p>
        </p:txBody>
      </p:sp>
      <p:pic>
        <p:nvPicPr>
          <p:cNvPr id="5" name="Picture 4"/>
          <p:cNvPicPr>
            <a:picLocks noChangeAspect="1"/>
          </p:cNvPicPr>
          <p:nvPr/>
        </p:nvPicPr>
        <p:blipFill>
          <a:blip r:embed="rId2"/>
          <a:stretch>
            <a:fillRect/>
          </a:stretch>
        </p:blipFill>
        <p:spPr>
          <a:xfrm>
            <a:off x="1235943" y="1731657"/>
            <a:ext cx="1476581" cy="619211"/>
          </a:xfrm>
          <a:prstGeom prst="rect">
            <a:avLst/>
          </a:prstGeom>
        </p:spPr>
      </p:pic>
      <p:pic>
        <p:nvPicPr>
          <p:cNvPr id="6" name="Picture 5"/>
          <p:cNvPicPr>
            <a:picLocks noChangeAspect="1"/>
          </p:cNvPicPr>
          <p:nvPr/>
        </p:nvPicPr>
        <p:blipFill>
          <a:blip r:embed="rId3"/>
          <a:stretch>
            <a:fillRect/>
          </a:stretch>
        </p:blipFill>
        <p:spPr>
          <a:xfrm>
            <a:off x="1767475" y="2836570"/>
            <a:ext cx="2543530" cy="876422"/>
          </a:xfrm>
          <a:prstGeom prst="rect">
            <a:avLst/>
          </a:prstGeom>
        </p:spPr>
      </p:pic>
      <p:pic>
        <p:nvPicPr>
          <p:cNvPr id="7" name="Picture 6"/>
          <p:cNvPicPr>
            <a:picLocks noChangeAspect="1"/>
          </p:cNvPicPr>
          <p:nvPr/>
        </p:nvPicPr>
        <p:blipFill>
          <a:blip r:embed="rId4"/>
          <a:stretch>
            <a:fillRect/>
          </a:stretch>
        </p:blipFill>
        <p:spPr>
          <a:xfrm>
            <a:off x="4539711" y="1731657"/>
            <a:ext cx="4173347" cy="4372078"/>
          </a:xfrm>
          <a:prstGeom prst="rect">
            <a:avLst/>
          </a:prstGeom>
        </p:spPr>
      </p:pic>
      <p:sp>
        <p:nvSpPr>
          <p:cNvPr id="9" name="Oval 8"/>
          <p:cNvSpPr/>
          <p:nvPr/>
        </p:nvSpPr>
        <p:spPr>
          <a:xfrm>
            <a:off x="481425" y="1914537"/>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1</a:t>
            </a:r>
            <a:endParaRPr lang="en-US" sz="1200" dirty="0"/>
          </a:p>
        </p:txBody>
      </p:sp>
      <p:cxnSp>
        <p:nvCxnSpPr>
          <p:cNvPr id="11" name="Straight Arrow Connector 10"/>
          <p:cNvCxnSpPr>
            <a:stCxn id="9" idx="6"/>
          </p:cNvCxnSpPr>
          <p:nvPr/>
        </p:nvCxnSpPr>
        <p:spPr>
          <a:xfrm>
            <a:off x="782963" y="2065306"/>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179913" y="3168603"/>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2</a:t>
            </a:r>
            <a:endParaRPr lang="en-US" sz="1200" dirty="0"/>
          </a:p>
        </p:txBody>
      </p:sp>
      <p:cxnSp>
        <p:nvCxnSpPr>
          <p:cNvPr id="13" name="Straight Arrow Connector 12"/>
          <p:cNvCxnSpPr>
            <a:stCxn id="12" idx="6"/>
          </p:cNvCxnSpPr>
          <p:nvPr/>
        </p:nvCxnSpPr>
        <p:spPr>
          <a:xfrm>
            <a:off x="1481451" y="3319372"/>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061304" y="4047925"/>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3</a:t>
            </a:r>
            <a:endParaRPr lang="en-US" sz="1200" dirty="0"/>
          </a:p>
        </p:txBody>
      </p:sp>
      <p:cxnSp>
        <p:nvCxnSpPr>
          <p:cNvPr id="15" name="Straight Arrow Connector 14"/>
          <p:cNvCxnSpPr>
            <a:stCxn id="14" idx="6"/>
          </p:cNvCxnSpPr>
          <p:nvPr/>
        </p:nvCxnSpPr>
        <p:spPr>
          <a:xfrm>
            <a:off x="4362842" y="4198694"/>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5674951" y="5263539"/>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4</a:t>
            </a:r>
            <a:endParaRPr lang="en-US" sz="1200" dirty="0"/>
          </a:p>
        </p:txBody>
      </p:sp>
      <p:cxnSp>
        <p:nvCxnSpPr>
          <p:cNvPr id="17" name="Straight Arrow Connector 16"/>
          <p:cNvCxnSpPr>
            <a:stCxn id="16" idx="6"/>
          </p:cNvCxnSpPr>
          <p:nvPr/>
        </p:nvCxnSpPr>
        <p:spPr>
          <a:xfrm>
            <a:off x="5976489" y="5414308"/>
            <a:ext cx="604773" cy="308760"/>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5"/>
          <a:stretch>
            <a:fillRect/>
          </a:stretch>
        </p:blipFill>
        <p:spPr>
          <a:xfrm>
            <a:off x="7413909" y="1131688"/>
            <a:ext cx="4286094" cy="4073830"/>
          </a:xfrm>
          <a:prstGeom prst="rect">
            <a:avLst/>
          </a:prstGeom>
        </p:spPr>
      </p:pic>
      <p:sp>
        <p:nvSpPr>
          <p:cNvPr id="19" name="Oval 18"/>
          <p:cNvSpPr/>
          <p:nvPr/>
        </p:nvSpPr>
        <p:spPr>
          <a:xfrm>
            <a:off x="10117859" y="2685801"/>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5</a:t>
            </a:r>
            <a:endParaRPr lang="en-US" sz="1200" dirty="0"/>
          </a:p>
        </p:txBody>
      </p:sp>
      <p:cxnSp>
        <p:nvCxnSpPr>
          <p:cNvPr id="20" name="Straight Arrow Connector 19"/>
          <p:cNvCxnSpPr/>
          <p:nvPr/>
        </p:nvCxnSpPr>
        <p:spPr>
          <a:xfrm flipH="1" flipV="1">
            <a:off x="9093579" y="2684373"/>
            <a:ext cx="1015682" cy="152197"/>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0423629" y="4015652"/>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6</a:t>
            </a:r>
            <a:endParaRPr lang="en-US" sz="1200" dirty="0"/>
          </a:p>
        </p:txBody>
      </p:sp>
      <p:cxnSp>
        <p:nvCxnSpPr>
          <p:cNvPr id="24" name="Straight Arrow Connector 23"/>
          <p:cNvCxnSpPr>
            <a:stCxn id="23" idx="2"/>
          </p:cNvCxnSpPr>
          <p:nvPr/>
        </p:nvCxnSpPr>
        <p:spPr>
          <a:xfrm flipH="1" flipV="1">
            <a:off x="10069670" y="3953719"/>
            <a:ext cx="353959" cy="212702"/>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9718754" y="4317190"/>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7</a:t>
            </a:r>
            <a:endParaRPr lang="en-US" sz="1200" dirty="0"/>
          </a:p>
        </p:txBody>
      </p:sp>
      <p:cxnSp>
        <p:nvCxnSpPr>
          <p:cNvPr id="30" name="Straight Arrow Connector 29"/>
          <p:cNvCxnSpPr>
            <a:stCxn id="29" idx="6"/>
          </p:cNvCxnSpPr>
          <p:nvPr/>
        </p:nvCxnSpPr>
        <p:spPr>
          <a:xfrm>
            <a:off x="10020292" y="4467959"/>
            <a:ext cx="248336" cy="367065"/>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26" name="Oval 2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8414688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119</a:t>
            </a:fld>
            <a:r>
              <a:rPr lang="en-US" dirty="0" smtClean="0"/>
              <a:t> </a:t>
            </a:r>
            <a:endParaRPr lang="en-US" dirty="0"/>
          </a:p>
        </p:txBody>
      </p:sp>
      <p:sp>
        <p:nvSpPr>
          <p:cNvPr id="4" name="Title 3"/>
          <p:cNvSpPr>
            <a:spLocks noGrp="1"/>
          </p:cNvSpPr>
          <p:nvPr>
            <p:ph type="title"/>
          </p:nvPr>
        </p:nvSpPr>
        <p:spPr/>
        <p:txBody>
          <a:bodyPr/>
          <a:lstStyle/>
          <a:p>
            <a:r>
              <a:rPr lang="en-US" dirty="0" smtClean="0"/>
              <a:t>To Import a Run Configuration</a:t>
            </a:r>
            <a:endParaRPr lang="en-US" dirty="0"/>
          </a:p>
        </p:txBody>
      </p:sp>
      <p:pic>
        <p:nvPicPr>
          <p:cNvPr id="5" name="Picture 4"/>
          <p:cNvPicPr>
            <a:picLocks noChangeAspect="1"/>
          </p:cNvPicPr>
          <p:nvPr/>
        </p:nvPicPr>
        <p:blipFill>
          <a:blip r:embed="rId2"/>
          <a:stretch>
            <a:fillRect/>
          </a:stretch>
        </p:blipFill>
        <p:spPr>
          <a:xfrm>
            <a:off x="1235943" y="1731657"/>
            <a:ext cx="1476581" cy="619211"/>
          </a:xfrm>
          <a:prstGeom prst="rect">
            <a:avLst/>
          </a:prstGeom>
        </p:spPr>
      </p:pic>
      <p:pic>
        <p:nvPicPr>
          <p:cNvPr id="6" name="Picture 5"/>
          <p:cNvPicPr>
            <a:picLocks noChangeAspect="1"/>
          </p:cNvPicPr>
          <p:nvPr/>
        </p:nvPicPr>
        <p:blipFill>
          <a:blip r:embed="rId3"/>
          <a:stretch>
            <a:fillRect/>
          </a:stretch>
        </p:blipFill>
        <p:spPr>
          <a:xfrm>
            <a:off x="1767475" y="2836570"/>
            <a:ext cx="2543530" cy="876422"/>
          </a:xfrm>
          <a:prstGeom prst="rect">
            <a:avLst/>
          </a:prstGeom>
        </p:spPr>
      </p:pic>
      <p:sp>
        <p:nvSpPr>
          <p:cNvPr id="7" name="Oval 6"/>
          <p:cNvSpPr/>
          <p:nvPr/>
        </p:nvSpPr>
        <p:spPr>
          <a:xfrm>
            <a:off x="481425" y="1914537"/>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1</a:t>
            </a:r>
            <a:endParaRPr lang="en-US" sz="1200" dirty="0"/>
          </a:p>
        </p:txBody>
      </p:sp>
      <p:cxnSp>
        <p:nvCxnSpPr>
          <p:cNvPr id="8" name="Straight Arrow Connector 7"/>
          <p:cNvCxnSpPr>
            <a:stCxn id="7" idx="6"/>
          </p:cNvCxnSpPr>
          <p:nvPr/>
        </p:nvCxnSpPr>
        <p:spPr>
          <a:xfrm>
            <a:off x="782963" y="2065306"/>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79913" y="3168603"/>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2</a:t>
            </a:r>
            <a:endParaRPr lang="en-US" sz="1200" dirty="0"/>
          </a:p>
        </p:txBody>
      </p:sp>
      <p:cxnSp>
        <p:nvCxnSpPr>
          <p:cNvPr id="10" name="Straight Arrow Connector 9"/>
          <p:cNvCxnSpPr>
            <a:stCxn id="9" idx="6"/>
          </p:cNvCxnSpPr>
          <p:nvPr/>
        </p:nvCxnSpPr>
        <p:spPr>
          <a:xfrm>
            <a:off x="1481451" y="3319372"/>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3691977" y="1817670"/>
            <a:ext cx="3789491" cy="3969943"/>
          </a:xfrm>
          <a:prstGeom prst="rect">
            <a:avLst/>
          </a:prstGeom>
        </p:spPr>
      </p:pic>
      <p:sp>
        <p:nvSpPr>
          <p:cNvPr id="11" name="Oval 10"/>
          <p:cNvSpPr/>
          <p:nvPr/>
        </p:nvSpPr>
        <p:spPr>
          <a:xfrm>
            <a:off x="3243723" y="4047925"/>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3</a:t>
            </a:r>
            <a:endParaRPr lang="en-US" sz="1200" dirty="0"/>
          </a:p>
        </p:txBody>
      </p:sp>
      <p:cxnSp>
        <p:nvCxnSpPr>
          <p:cNvPr id="12" name="Straight Arrow Connector 11"/>
          <p:cNvCxnSpPr>
            <a:stCxn id="11" idx="6"/>
          </p:cNvCxnSpPr>
          <p:nvPr/>
        </p:nvCxnSpPr>
        <p:spPr>
          <a:xfrm>
            <a:off x="3545261" y="4198694"/>
            <a:ext cx="604773" cy="118496"/>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4674489" y="5005356"/>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4</a:t>
            </a:r>
            <a:endParaRPr lang="en-US" sz="1200" dirty="0"/>
          </a:p>
        </p:txBody>
      </p:sp>
      <p:cxnSp>
        <p:nvCxnSpPr>
          <p:cNvPr id="15" name="Straight Arrow Connector 14"/>
          <p:cNvCxnSpPr>
            <a:stCxn id="14" idx="6"/>
          </p:cNvCxnSpPr>
          <p:nvPr/>
        </p:nvCxnSpPr>
        <p:spPr>
          <a:xfrm>
            <a:off x="4976027" y="5156125"/>
            <a:ext cx="604773" cy="308760"/>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6638514" y="2065306"/>
            <a:ext cx="3945936" cy="4133838"/>
          </a:xfrm>
          <a:prstGeom prst="rect">
            <a:avLst/>
          </a:prstGeom>
        </p:spPr>
      </p:pic>
      <p:sp>
        <p:nvSpPr>
          <p:cNvPr id="17" name="Oval 16"/>
          <p:cNvSpPr/>
          <p:nvPr/>
        </p:nvSpPr>
        <p:spPr>
          <a:xfrm>
            <a:off x="11182867" y="2535032"/>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5</a:t>
            </a:r>
            <a:endParaRPr lang="en-US" sz="1200" dirty="0"/>
          </a:p>
        </p:txBody>
      </p:sp>
      <p:cxnSp>
        <p:nvCxnSpPr>
          <p:cNvPr id="18" name="Straight Arrow Connector 17"/>
          <p:cNvCxnSpPr>
            <a:stCxn id="17" idx="2"/>
          </p:cNvCxnSpPr>
          <p:nvPr/>
        </p:nvCxnSpPr>
        <p:spPr>
          <a:xfrm flipH="1">
            <a:off x="10348856" y="2685801"/>
            <a:ext cx="834011" cy="269265"/>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7955573" y="3678230"/>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6</a:t>
            </a:r>
            <a:endParaRPr lang="en-US" sz="1200" dirty="0"/>
          </a:p>
        </p:txBody>
      </p:sp>
      <p:cxnSp>
        <p:nvCxnSpPr>
          <p:cNvPr id="22" name="Straight Arrow Connector 21"/>
          <p:cNvCxnSpPr>
            <a:stCxn id="21" idx="1"/>
          </p:cNvCxnSpPr>
          <p:nvPr/>
        </p:nvCxnSpPr>
        <p:spPr>
          <a:xfrm flipH="1" flipV="1">
            <a:off x="7363671" y="3266699"/>
            <a:ext cx="636061" cy="455690"/>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9819179" y="5320938"/>
            <a:ext cx="301538" cy="30153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7</a:t>
            </a:r>
            <a:endParaRPr lang="en-US" sz="1200" dirty="0"/>
          </a:p>
        </p:txBody>
      </p:sp>
      <p:cxnSp>
        <p:nvCxnSpPr>
          <p:cNvPr id="26" name="Straight Arrow Connector 25"/>
          <p:cNvCxnSpPr>
            <a:stCxn id="25" idx="3"/>
          </p:cNvCxnSpPr>
          <p:nvPr/>
        </p:nvCxnSpPr>
        <p:spPr>
          <a:xfrm flipH="1">
            <a:off x="9316123" y="5578317"/>
            <a:ext cx="547215" cy="316874"/>
          </a:xfrm>
          <a:prstGeom prst="straightConnector1">
            <a:avLst/>
          </a:prstGeom>
          <a:ln w="190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24" name="Oval 2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02442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Develop the Domain Model</a:t>
            </a:r>
          </a:p>
          <a:p>
            <a:pPr lvl="1"/>
            <a:r>
              <a:rPr lang="en-US" dirty="0" smtClean="0"/>
              <a:t>During analysis, all terminology, concepts, activities, use cases, entities, aggregates, and events are recorded and make up the domain model.</a:t>
            </a:r>
            <a:endParaRPr lang="en-US" dirty="0"/>
          </a:p>
          <a:p>
            <a:pPr lvl="2"/>
            <a:r>
              <a:rPr lang="en-US" dirty="0" smtClean="0"/>
              <a:t>The domain model evolves during analysis AND during the life of the product.</a:t>
            </a:r>
          </a:p>
          <a:p>
            <a:pPr lvl="2"/>
            <a:r>
              <a:rPr lang="en-US" dirty="0" smtClean="0"/>
              <a:t>It is during analysis that we will identify the different bounded contexts.</a:t>
            </a:r>
          </a:p>
          <a:p>
            <a:pPr lvl="1"/>
            <a:endParaRPr lang="en-US" dirty="0"/>
          </a:p>
          <a:p>
            <a:r>
              <a:rPr lang="en-US" dirty="0" smtClean="0"/>
              <a:t>Challenge and Check the domain model constantly</a:t>
            </a:r>
          </a:p>
          <a:p>
            <a:pPr lvl="1"/>
            <a:r>
              <a:rPr lang="en-US" dirty="0" smtClean="0"/>
              <a:t>You should ensure that the domain model is accurate at all steps along the way.</a:t>
            </a:r>
          </a:p>
          <a:p>
            <a:pPr lvl="1"/>
            <a:r>
              <a:rPr lang="en-US" dirty="0" smtClean="0"/>
              <a:t>When adding a new concept, entity, event, or aggregate to the domain model, check to make sure that the model is still correct afterwards.</a:t>
            </a:r>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Develop the Domain Model</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8088915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attached zip file contains an example microService</a:t>
            </a:r>
            <a:endParaRPr lang="en-US" dirty="0"/>
          </a:p>
        </p:txBody>
      </p:sp>
      <p:sp>
        <p:nvSpPr>
          <p:cNvPr id="4" name="Title 3"/>
          <p:cNvSpPr>
            <a:spLocks noGrp="1"/>
          </p:cNvSpPr>
          <p:nvPr>
            <p:ph type="title"/>
          </p:nvPr>
        </p:nvSpPr>
        <p:spPr/>
        <p:txBody>
          <a:bodyPr/>
          <a:lstStyle/>
          <a:p>
            <a:r>
              <a:rPr lang="en-US" dirty="0" smtClean="0"/>
              <a:t>Example MicroService Project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58995325"/>
              </p:ext>
            </p:extLst>
          </p:nvPr>
        </p:nvGraphicFramePr>
        <p:xfrm>
          <a:off x="4085255" y="3116720"/>
          <a:ext cx="2314870" cy="906640"/>
        </p:xfrm>
        <a:graphic>
          <a:graphicData uri="http://schemas.openxmlformats.org/presentationml/2006/ole">
            <mc:AlternateContent xmlns:mc="http://schemas.openxmlformats.org/markup-compatibility/2006">
              <mc:Choice xmlns:v="urn:schemas-microsoft-com:vml" Requires="v">
                <p:oleObj spid="_x0000_s1114" name="Packager Shell Object" showAsIcon="1" r:id="rId3" imgW="1751760" imgH="685440" progId="Package">
                  <p:embed/>
                </p:oleObj>
              </mc:Choice>
              <mc:Fallback>
                <p:oleObj name="Packager Shell Object" showAsIcon="1" r:id="rId3" imgW="1751760" imgH="685440" progId="Package">
                  <p:embed/>
                  <p:pic>
                    <p:nvPicPr>
                      <p:cNvPr id="0" name=""/>
                      <p:cNvPicPr/>
                      <p:nvPr/>
                    </p:nvPicPr>
                    <p:blipFill>
                      <a:blip r:embed="rId4"/>
                      <a:stretch>
                        <a:fillRect/>
                      </a:stretch>
                    </p:blipFill>
                    <p:spPr>
                      <a:xfrm>
                        <a:off x="4085255" y="3116720"/>
                        <a:ext cx="2314870" cy="906640"/>
                      </a:xfrm>
                      <a:prstGeom prst="rect">
                        <a:avLst/>
                      </a:prstGeom>
                    </p:spPr>
                  </p:pic>
                </p:oleObj>
              </mc:Fallback>
            </mc:AlternateContent>
          </a:graphicData>
        </a:graphic>
      </p:graphicFrame>
      <p:sp>
        <p:nvSpPr>
          <p:cNvPr id="6" name="Rectangle 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p>
        </p:txBody>
      </p:sp>
      <p:sp>
        <p:nvSpPr>
          <p:cNvPr id="7" name="Oval 6" title="Section circle"/>
          <p:cNvSpPr/>
          <p:nvPr/>
        </p:nvSpPr>
        <p:spPr>
          <a:xfrm>
            <a:off x="1162421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883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732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3581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2430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3890032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121</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5393309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28319863"/>
              </p:ext>
            </p:extLst>
          </p:nvPr>
        </p:nvGraphicFramePr>
        <p:xfrm>
          <a:off x="488897" y="2447925"/>
          <a:ext cx="11211106" cy="1483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sz="1600" dirty="0" smtClean="0"/>
                        <a:t>Eclipse can only support one external Maven installation</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True/False</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smtClean="0"/>
                        <a:t>You should use the internal, embedded Maven at</a:t>
                      </a:r>
                      <a:r>
                        <a:rPr lang="en-US" sz="1600" baseline="0" dirty="0" smtClean="0"/>
                        <a:t> all times, it provides more control</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True/False</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smtClean="0"/>
                        <a:t>Run</a:t>
                      </a:r>
                      <a:r>
                        <a:rPr lang="en-US" sz="1600" baseline="0" dirty="0" smtClean="0"/>
                        <a:t> configurations allow you to configure how an artifact is run and then launch it that way any time you want</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True/False</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smtClean="0"/>
                        <a:t>Run</a:t>
                      </a:r>
                      <a:r>
                        <a:rPr lang="en-US" sz="1600" baseline="0" dirty="0" smtClean="0"/>
                        <a:t> configurations can be exported and imported, therefore they can be shared across a team</a:t>
                      </a:r>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True/False</a:t>
                      </a: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16226" y="1667651"/>
            <a:ext cx="3452099"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endParaRPr lang="en-US" sz="2400" b="1" dirty="0">
              <a:solidFill>
                <a:srgbClr val="959595"/>
              </a:solidFill>
            </a:endParaRPr>
          </a:p>
        </p:txBody>
      </p:sp>
      <p:sp>
        <p:nvSpPr>
          <p:cNvPr id="5" name="TextBox 4"/>
          <p:cNvSpPr txBox="1"/>
          <p:nvPr/>
        </p:nvSpPr>
        <p:spPr>
          <a:xfrm rot="20708730">
            <a:off x="10100315" y="8361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3883671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
        <p:nvSpPr>
          <p:cNvPr id="2" name="Slide Number Placeholder 1"/>
          <p:cNvSpPr>
            <a:spLocks noGrp="1"/>
          </p:cNvSpPr>
          <p:nvPr>
            <p:ph type="sldNum" sz="quarter" idx="4294967295"/>
          </p:nvPr>
        </p:nvSpPr>
        <p:spPr>
          <a:xfrm>
            <a:off x="0" y="6397625"/>
            <a:ext cx="220663" cy="225425"/>
          </a:xfrm>
        </p:spPr>
        <p:txBody>
          <a:bodyPr/>
          <a:lstStyle/>
          <a:p>
            <a:pPr>
              <a:defRPr/>
            </a:pPr>
            <a:fld id="{F98AD551-1896-6D44-B0B1-213AAAED08DA}" type="slidenum">
              <a:rPr lang="en-US" smtClean="0"/>
              <a:pPr>
                <a:defRPr/>
              </a:pPr>
              <a:t>123</a:t>
            </a:fld>
            <a:r>
              <a:rPr lang="en-US" dirty="0" smtClean="0"/>
              <a:t> </a:t>
            </a:r>
            <a:endParaRPr lang="en-US" dirty="0"/>
          </a:p>
        </p:txBody>
      </p:sp>
    </p:spTree>
    <p:extLst>
      <p:ext uri="{BB962C8B-B14F-4D97-AF65-F5344CB8AC3E}">
        <p14:creationId xmlns:p14="http://schemas.microsoft.com/office/powerpoint/2010/main" val="31602313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74893466"/>
              </p:ext>
            </p:extLst>
          </p:nvPr>
        </p:nvGraphicFramePr>
        <p:xfrm>
          <a:off x="488897" y="1534458"/>
          <a:ext cx="10762683" cy="4673600"/>
        </p:xfrm>
        <a:graphic>
          <a:graphicData uri="http://schemas.openxmlformats.org/drawingml/2006/table">
            <a:tbl>
              <a:tblPr firstRow="1" bandRow="1">
                <a:tableStyleId>{5940675A-B579-460E-94D1-54222C63F5DA}</a:tableStyleId>
              </a:tblPr>
              <a:tblGrid>
                <a:gridCol w="9293793"/>
                <a:gridCol w="1468890"/>
              </a:tblGrid>
              <a:tr h="370840">
                <a:tc>
                  <a:txBody>
                    <a:bodyPr/>
                    <a:lstStyle/>
                    <a:p>
                      <a:r>
                        <a:rPr lang="en-US" sz="1600" b="1" kern="1200" dirty="0" smtClean="0">
                          <a:solidFill>
                            <a:schemeClr val="tx1"/>
                          </a:solidFill>
                          <a:latin typeface="+mn-lt"/>
                          <a:ea typeface="+mn-ea"/>
                          <a:cs typeface="+mn-cs"/>
                        </a:rPr>
                        <a:t>In DDD, you perform the process of analysis and design once and then your done.</a:t>
                      </a:r>
                    </a:p>
                    <a:p>
                      <a:pPr marL="406400" indent="-406400"/>
                      <a:r>
                        <a:rPr lang="en-US" sz="1600" b="1" i="1" kern="1200" dirty="0" smtClean="0">
                          <a:solidFill>
                            <a:schemeClr val="tx2"/>
                          </a:solidFill>
                          <a:latin typeface="+mn-lt"/>
                          <a:ea typeface="+mn-ea"/>
                          <a:cs typeface="+mn-cs"/>
                        </a:rPr>
                        <a:t>No.  DDD is an ongoing process that should be a part of your normal development and support activities.  The domain model is as much source to the project as any program or artifact source.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All concepts or elements within a single bounded context have one, and only one, meaning and behavior.</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i="1" dirty="0" smtClean="0"/>
                        <a:t>One of the benefits</a:t>
                      </a:r>
                      <a:r>
                        <a:rPr lang="en-US" sz="1600" b="1" i="1" baseline="0" dirty="0" smtClean="0"/>
                        <a:t> of microServices is that “</a:t>
                      </a:r>
                      <a:r>
                        <a:rPr lang="en-US" sz="1600" b="1" i="1" dirty="0" smtClean="0"/>
                        <a:t>bounded contexts” </a:t>
                      </a:r>
                      <a:r>
                        <a:rPr lang="en-US" sz="1600" b="1" i="1" kern="1200" dirty="0" smtClean="0">
                          <a:solidFill>
                            <a:schemeClr val="tx1"/>
                          </a:solidFill>
                          <a:latin typeface="+mn-lt"/>
                          <a:ea typeface="+mn-ea"/>
                          <a:cs typeface="+mn-cs"/>
                        </a:rPr>
                        <a:t>are to a degree flexible and arbitrary;</a:t>
                      </a:r>
                      <a:r>
                        <a:rPr lang="en-US" sz="1600" b="1" i="1" kern="1200" baseline="0" dirty="0" smtClean="0">
                          <a:solidFill>
                            <a:schemeClr val="tx1"/>
                          </a:solidFill>
                          <a:latin typeface="+mn-lt"/>
                          <a:ea typeface="+mn-ea"/>
                          <a:cs typeface="+mn-cs"/>
                        </a:rPr>
                        <a:t> therefore, </a:t>
                      </a:r>
                      <a:r>
                        <a:rPr lang="en-US" sz="1600" b="1" i="1" kern="1200" dirty="0" smtClean="0">
                          <a:solidFill>
                            <a:schemeClr val="tx1"/>
                          </a:solidFill>
                          <a:latin typeface="+mn-lt"/>
                          <a:ea typeface="+mn-ea"/>
                          <a:cs typeface="+mn-cs"/>
                        </a:rPr>
                        <a:t>you can create Bounded Concepts</a:t>
                      </a:r>
                      <a:r>
                        <a:rPr lang="en-US" sz="1600" b="1" i="1" kern="1200" baseline="0" dirty="0" smtClean="0">
                          <a:solidFill>
                            <a:schemeClr val="tx1"/>
                          </a:solidFill>
                          <a:latin typeface="+mn-lt"/>
                          <a:ea typeface="+mn-ea"/>
                          <a:cs typeface="+mn-cs"/>
                        </a:rPr>
                        <a:t> </a:t>
                      </a:r>
                      <a:r>
                        <a:rPr lang="en-US" sz="1600" b="1" i="1" kern="1200" dirty="0" smtClean="0">
                          <a:solidFill>
                            <a:schemeClr val="tx1"/>
                          </a:solidFill>
                          <a:latin typeface="+mn-lt"/>
                          <a:ea typeface="+mn-ea"/>
                          <a:cs typeface="+mn-cs"/>
                        </a:rPr>
                        <a:t>as you see fit and are you are no longer quite so tied to the business processes and entities.</a:t>
                      </a:r>
                    </a:p>
                    <a:p>
                      <a:pPr marL="406400" indent="-406400" algn="l" defTabSz="457200" rtl="0" eaLnBrk="1" latinLnBrk="0" hangingPunct="1"/>
                      <a:r>
                        <a:rPr lang="en-US" sz="1600" b="1" i="1" kern="1200" dirty="0" smtClean="0">
                          <a:solidFill>
                            <a:schemeClr val="tx2"/>
                          </a:solidFill>
                          <a:latin typeface="+mn-lt"/>
                          <a:ea typeface="+mn-ea"/>
                          <a:cs typeface="+mn-cs"/>
                        </a:rPr>
                        <a:t>No.  </a:t>
                      </a:r>
                    </a:p>
                    <a:p>
                      <a:pPr marL="571500" indent="-114300" algn="l" defTabSz="457200" rtl="0" eaLnBrk="1" latinLnBrk="0" hangingPunct="1">
                        <a:buFont typeface="Arial" panose="020B0604020202020204" pitchFamily="34" charset="0"/>
                        <a:buChar char="•"/>
                      </a:pPr>
                      <a:r>
                        <a:rPr lang="en-US" sz="1600" b="1" i="1" kern="1200" dirty="0" smtClean="0">
                          <a:solidFill>
                            <a:schemeClr val="tx2"/>
                          </a:solidFill>
                          <a:latin typeface="+mn-lt"/>
                          <a:ea typeface="+mn-ea"/>
                          <a:cs typeface="+mn-cs"/>
                        </a:rPr>
                        <a:t>Bounded contexts are a consequence of the business domain where the meaning and behavior of all of the objects within that context is consistent and has a single meaning.  </a:t>
                      </a:r>
                    </a:p>
                    <a:p>
                      <a:pPr marL="571500" indent="-114300" algn="l" defTabSz="457200" rtl="0" eaLnBrk="1" latinLnBrk="0" hangingPunct="1">
                        <a:buFont typeface="Arial" panose="020B0604020202020204" pitchFamily="34" charset="0"/>
                        <a:buChar char="•"/>
                      </a:pPr>
                      <a:r>
                        <a:rPr lang="en-US" sz="1600" b="1" i="1" kern="1200" dirty="0" smtClean="0">
                          <a:solidFill>
                            <a:schemeClr val="tx2"/>
                          </a:solidFill>
                          <a:latin typeface="+mn-lt"/>
                          <a:ea typeface="+mn-ea"/>
                          <a:cs typeface="+mn-cs"/>
                        </a:rPr>
                        <a:t>Because the meaning of many elements or entities changes based on the context in which they are used, the bounded contexts follow this change in meaning and group together all of the concepts that have exactly one meaning.</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domain model consists of just the behaviors of the domain.</a:t>
                      </a:r>
                    </a:p>
                    <a:p>
                      <a:pPr marL="406400" indent="-40640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T</a:t>
                      </a:r>
                      <a:r>
                        <a:rPr lang="en-US" sz="1600" b="1" i="1" kern="1200" dirty="0" smtClean="0">
                          <a:solidFill>
                            <a:schemeClr val="tx2"/>
                          </a:solidFill>
                          <a:latin typeface="+mn-lt"/>
                          <a:ea typeface="+mn-ea"/>
                          <a:cs typeface="+mn-cs"/>
                        </a:rPr>
                        <a:t>he domain model contains ALL knowledge about the business domain, including structural, behavioral, terminology, constraints, etc..</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Context Mapping is the process of determining how two or more contexts exchange information.</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503077" y="927644"/>
            <a:ext cx="3703771"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endParaRPr lang="en-US" sz="2400" b="1" dirty="0">
              <a:solidFill>
                <a:srgbClr val="959595"/>
              </a:solidFill>
            </a:endParaRPr>
          </a:p>
        </p:txBody>
      </p:sp>
      <p:sp>
        <p:nvSpPr>
          <p:cNvPr id="5" name="TextBox 4"/>
          <p:cNvSpPr txBox="1"/>
          <p:nvPr/>
        </p:nvSpPr>
        <p:spPr>
          <a:xfrm rot="20708730">
            <a:off x="9368982" y="32506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6935759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86491916"/>
              </p:ext>
            </p:extLst>
          </p:nvPr>
        </p:nvGraphicFramePr>
        <p:xfrm>
          <a:off x="488897" y="2282825"/>
          <a:ext cx="11211106" cy="3048000"/>
        </p:xfrm>
        <a:graphic>
          <a:graphicData uri="http://schemas.openxmlformats.org/drawingml/2006/table">
            <a:tbl>
              <a:tblPr firstRow="1" bandRow="1">
                <a:tableStyleId>{5940675A-B579-460E-94D1-54222C63F5DA}</a:tableStyleId>
              </a:tblPr>
              <a:tblGrid>
                <a:gridCol w="10039403"/>
                <a:gridCol w="1171703"/>
              </a:tblGrid>
              <a:tr h="370840">
                <a:tc>
                  <a:txBody>
                    <a:bodyPr/>
                    <a:lstStyle/>
                    <a:p>
                      <a:pPr marL="0" algn="l" defTabSz="457200" rtl="0" eaLnBrk="1" latinLnBrk="0" hangingPunct="1"/>
                      <a:r>
                        <a:rPr lang="en-US" sz="1600" b="1" kern="1200" dirty="0" smtClean="0">
                          <a:solidFill>
                            <a:schemeClr val="tx1"/>
                          </a:solidFill>
                          <a:latin typeface="+mn-lt"/>
                          <a:ea typeface="+mn-ea"/>
                          <a:cs typeface="+mn-cs"/>
                        </a:rPr>
                        <a:t>A microService implements a single pattern.</a:t>
                      </a:r>
                    </a:p>
                    <a:p>
                      <a:pPr marL="406400" indent="-406400" algn="l" defTabSz="457200" rtl="0" eaLnBrk="1" latinLnBrk="0" hangingPunct="1"/>
                      <a:r>
                        <a:rPr lang="en-US" sz="1600" b="1" i="1" kern="1200" dirty="0" smtClean="0">
                          <a:solidFill>
                            <a:schemeClr val="tx2"/>
                          </a:solidFill>
                          <a:latin typeface="+mn-lt"/>
                          <a:ea typeface="+mn-ea"/>
                          <a:cs typeface="+mn-cs"/>
                        </a:rPr>
                        <a:t>Not necessarily.  A microService may choose to use multiple patterns in some combination in order to meet the needs of the microService.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A pattern is chosen and the microService implements it exactly as described.</a:t>
                      </a:r>
                    </a:p>
                    <a:p>
                      <a:pPr marL="406400" indent="-40640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P</a:t>
                      </a:r>
                      <a:r>
                        <a:rPr lang="en-US" sz="1600" b="1" i="1" kern="1200" dirty="0" smtClean="0">
                          <a:solidFill>
                            <a:schemeClr val="tx2"/>
                          </a:solidFill>
                          <a:latin typeface="+mn-lt"/>
                          <a:ea typeface="+mn-ea"/>
                          <a:cs typeface="+mn-cs"/>
                        </a:rPr>
                        <a:t>atterns are suggestions and approaches to solving specific types of problems in a way that has been proven to be efficient and effective.   This does not mean that they cannot be tailored to the needs of the microService.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A pattern is an example of a way to solve a specific architectural problem, and can be adapted as needed to meet the needs of the microService.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The GoF patterns have no applicability in microServices.</a:t>
                      </a:r>
                    </a:p>
                    <a:p>
                      <a:pPr marL="406400" indent="-40640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T</a:t>
                      </a:r>
                      <a:r>
                        <a:rPr lang="en-US" sz="1600" b="1" i="1" kern="1200" dirty="0" smtClean="0">
                          <a:solidFill>
                            <a:schemeClr val="tx2"/>
                          </a:solidFill>
                          <a:latin typeface="+mn-lt"/>
                          <a:ea typeface="+mn-ea"/>
                          <a:cs typeface="+mn-cs"/>
                        </a:rPr>
                        <a:t>he GoF patterns have often been the basis for may other patterns and are widely used in all object-oriented software.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2761027" y="1553351"/>
            <a:ext cx="5162504"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endParaRPr lang="en-US" sz="2400" b="1" dirty="0">
              <a:solidFill>
                <a:srgbClr val="959595"/>
              </a:solidFill>
            </a:endParaRPr>
          </a:p>
        </p:txBody>
      </p:sp>
      <p:sp>
        <p:nvSpPr>
          <p:cNvPr id="5" name="TextBox 4"/>
          <p:cNvSpPr txBox="1"/>
          <p:nvPr/>
        </p:nvSpPr>
        <p:spPr>
          <a:xfrm rot="20708730">
            <a:off x="9998714" y="66468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7374974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657685686"/>
              </p:ext>
            </p:extLst>
          </p:nvPr>
        </p:nvGraphicFramePr>
        <p:xfrm>
          <a:off x="488897" y="2244725"/>
          <a:ext cx="11211106" cy="2270760"/>
        </p:xfrm>
        <a:graphic>
          <a:graphicData uri="http://schemas.openxmlformats.org/drawingml/2006/table">
            <a:tbl>
              <a:tblPr firstRow="1" bandRow="1">
                <a:tableStyleId>{5940675A-B579-460E-94D1-54222C63F5DA}</a:tableStyleId>
              </a:tblPr>
              <a:tblGrid>
                <a:gridCol w="10077503"/>
                <a:gridCol w="1133603"/>
              </a:tblGrid>
              <a:tr h="370840">
                <a:tc>
                  <a:txBody>
                    <a:bodyPr/>
                    <a:lstStyle/>
                    <a:p>
                      <a:pPr marL="0" algn="l" defTabSz="457200" rtl="0" eaLnBrk="1" latinLnBrk="0" hangingPunct="1"/>
                      <a:r>
                        <a:rPr lang="en-US" sz="1600" b="1" kern="1200" dirty="0" smtClean="0">
                          <a:solidFill>
                            <a:schemeClr val="tx1"/>
                          </a:solidFill>
                          <a:latin typeface="+mn-lt"/>
                          <a:ea typeface="+mn-ea"/>
                          <a:cs typeface="+mn-cs"/>
                        </a:rPr>
                        <a:t>You do not need to follow the governance process.</a:t>
                      </a:r>
                    </a:p>
                    <a:p>
                      <a:pPr marL="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Y</a:t>
                      </a:r>
                      <a:r>
                        <a:rPr lang="en-US" sz="1600" b="1" i="1" kern="1200" dirty="0" smtClean="0">
                          <a:solidFill>
                            <a:schemeClr val="tx2"/>
                          </a:solidFill>
                          <a:latin typeface="+mn-lt"/>
                          <a:ea typeface="+mn-ea"/>
                          <a:cs typeface="+mn-cs"/>
                        </a:rPr>
                        <a:t>ou absolutely must follow the governance process.</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You do not need to register your microService in the catalog.</a:t>
                      </a:r>
                    </a:p>
                    <a:p>
                      <a:pPr marL="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T</a:t>
                      </a:r>
                      <a:r>
                        <a:rPr lang="en-US" sz="1600" b="1" i="1" kern="1200" dirty="0" smtClean="0">
                          <a:solidFill>
                            <a:schemeClr val="tx2"/>
                          </a:solidFill>
                          <a:latin typeface="+mn-lt"/>
                          <a:ea typeface="+mn-ea"/>
                          <a:cs typeface="+mn-cs"/>
                        </a:rPr>
                        <a:t>he governance process requires that all microServices must be registered in the microService catalog.</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You do need an AAF namespace for your microService.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A mechid is recommended for access to all of the tools and frameworks used to build your microService.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You will need to provide a CodeCloud (Git) project for the microService.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Title 1"/>
          <p:cNvSpPr txBox="1">
            <a:spLocks/>
          </p:cNvSpPr>
          <p:nvPr/>
        </p:nvSpPr>
        <p:spPr>
          <a:xfrm>
            <a:off x="490939" y="522779"/>
            <a:ext cx="11209064" cy="342206"/>
          </a:xfrm>
          <a:prstGeom prst="rect">
            <a:avLst/>
          </a:prstGeom>
        </p:spPr>
        <p:txBody>
          <a:bodyPr vert="horz" lIns="0" tIns="0" rIns="0" bIns="0" rtlCol="0" anchor="t">
            <a:noAutofit/>
          </a:bodyPr>
          <a:lst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a:lstStyle>
          <a:p>
            <a:r>
              <a:rPr lang="en-US" dirty="0" smtClean="0"/>
              <a:t>Exercises</a:t>
            </a:r>
            <a:endParaRPr lang="en-US" dirty="0"/>
          </a:p>
        </p:txBody>
      </p:sp>
      <p:sp>
        <p:nvSpPr>
          <p:cNvPr id="5" name="Rectangle 4"/>
          <p:cNvSpPr/>
          <p:nvPr/>
        </p:nvSpPr>
        <p:spPr>
          <a:xfrm>
            <a:off x="4025426" y="1400951"/>
            <a:ext cx="2633734"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endParaRPr lang="en-US" sz="2400" b="1" dirty="0">
              <a:solidFill>
                <a:srgbClr val="959595"/>
              </a:solidFill>
            </a:endParaRPr>
          </a:p>
        </p:txBody>
      </p:sp>
      <p:sp>
        <p:nvSpPr>
          <p:cNvPr id="7" name="TextBox 6"/>
          <p:cNvSpPr txBox="1"/>
          <p:nvPr/>
        </p:nvSpPr>
        <p:spPr>
          <a:xfrm rot="20708730">
            <a:off x="10100315" y="5694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7379812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4" name="Rectangle 3"/>
          <p:cNvSpPr/>
          <p:nvPr/>
        </p:nvSpPr>
        <p:spPr>
          <a:xfrm>
            <a:off x="3437499" y="765951"/>
            <a:ext cx="3809569"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endParaRPr lang="en-US" sz="2400" b="1" dirty="0">
              <a:solidFill>
                <a:srgbClr val="959595"/>
              </a:solidFill>
            </a:endParaRPr>
          </a:p>
        </p:txBody>
      </p:sp>
      <p:sp>
        <p:nvSpPr>
          <p:cNvPr id="5" name="TextBox 4"/>
          <p:cNvSpPr txBox="1"/>
          <p:nvPr/>
        </p:nvSpPr>
        <p:spPr>
          <a:xfrm rot="20708730">
            <a:off x="10087614" y="28827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graphicFrame>
        <p:nvGraphicFramePr>
          <p:cNvPr id="7" name="Table 6"/>
          <p:cNvGraphicFramePr>
            <a:graphicFrameLocks noGrp="1"/>
          </p:cNvGraphicFramePr>
          <p:nvPr>
            <p:extLst>
              <p:ext uri="{D42A27DB-BD31-4B8C-83A1-F6EECF244321}">
                <p14:modId xmlns:p14="http://schemas.microsoft.com/office/powerpoint/2010/main" val="2193072794"/>
              </p:ext>
            </p:extLst>
          </p:nvPr>
        </p:nvGraphicFramePr>
        <p:xfrm>
          <a:off x="490939" y="1444725"/>
          <a:ext cx="11211106" cy="5273040"/>
        </p:xfrm>
        <a:graphic>
          <a:graphicData uri="http://schemas.openxmlformats.org/drawingml/2006/table">
            <a:tbl>
              <a:tblPr firstRow="1" bandRow="1">
                <a:tableStyleId>{5940675A-B579-460E-94D1-54222C63F5DA}</a:tableStyleId>
              </a:tblPr>
              <a:tblGrid>
                <a:gridCol w="10093241"/>
                <a:gridCol w="1117865"/>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t>Eco is the all-important API tool used to generate the microService.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Eco</a:t>
                      </a:r>
                      <a:r>
                        <a:rPr lang="en-US" sz="1600" b="1" i="1" baseline="0" dirty="0" smtClean="0">
                          <a:solidFill>
                            <a:schemeClr val="tx2"/>
                          </a:solidFill>
                        </a:rPr>
                        <a:t> is the CDP tool used to generate the microService.</a:t>
                      </a:r>
                      <a:endParaRPr lang="en-US" sz="1600" b="1" i="1" dirty="0" smtClean="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False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dirty="0" smtClean="0"/>
                        <a:t>ECO creates</a:t>
                      </a:r>
                      <a:r>
                        <a:rPr lang="en-US" sz="1600" b="1" baseline="0" dirty="0" smtClean="0"/>
                        <a:t> the pipeline, and then releases it to your preselected management software.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Eco can manage the pipeline for you.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False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You</a:t>
                      </a:r>
                      <a:r>
                        <a:rPr lang="en-US" sz="1600" b="1" kern="1200" baseline="0" dirty="0" smtClean="0">
                          <a:solidFill>
                            <a:schemeClr val="tx1"/>
                          </a:solidFill>
                          <a:latin typeface="+mn-lt"/>
                          <a:ea typeface="+mn-ea"/>
                          <a:cs typeface="+mn-cs"/>
                        </a:rPr>
                        <a:t> r</a:t>
                      </a:r>
                      <a:r>
                        <a:rPr lang="en-US" sz="1600" b="1" kern="1200" dirty="0" smtClean="0">
                          <a:solidFill>
                            <a:schemeClr val="tx1"/>
                          </a:solidFill>
                          <a:latin typeface="+mn-lt"/>
                          <a:ea typeface="+mn-ea"/>
                          <a:cs typeface="+mn-cs"/>
                        </a:rPr>
                        <a:t>egister a MOTS ID with IDE.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Register a MOTS ID with ECO</a:t>
                      </a:r>
                      <a:r>
                        <a:rPr lang="en-US" sz="1600" b="1" i="1" kern="1200" dirty="0" smtClean="0">
                          <a:solidFill>
                            <a:schemeClr val="tx1"/>
                          </a:solidFill>
                          <a:latin typeface="+mn-lt"/>
                          <a:ea typeface="+mn-ea"/>
                          <a:cs typeface="+mn-cs"/>
                        </a:rPr>
                        <a:t>.</a:t>
                      </a:r>
                      <a:endParaRPr lang="en-US" sz="1600" b="1" i="1" dirty="0" smtClean="0">
                        <a:solidFill>
                          <a:schemeClr val="tx2"/>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False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dirty="0" smtClean="0"/>
                        <a:t>Correctly</a:t>
                      </a:r>
                      <a:r>
                        <a:rPr lang="en-US" sz="1600" b="1" baseline="0" dirty="0" smtClean="0"/>
                        <a:t> implemented, </a:t>
                      </a:r>
                      <a:r>
                        <a:rPr lang="en-US" sz="1600" b="1" dirty="0" smtClean="0"/>
                        <a:t>Eco will completely</a:t>
                      </a:r>
                      <a:r>
                        <a:rPr lang="en-US" sz="1600" b="1" baseline="0" dirty="0" smtClean="0"/>
                        <a:t> manage the</a:t>
                      </a:r>
                      <a:r>
                        <a:rPr lang="en-US" sz="1600" b="1" dirty="0" smtClean="0"/>
                        <a:t> project repository in Git for you.</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Eco creates the project repository in Git for you.</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False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423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dirty="0" smtClean="0"/>
                        <a:t>A Nursery is an</a:t>
                      </a:r>
                      <a:r>
                        <a:rPr lang="en-US" sz="1600" b="1" baseline="0" dirty="0" smtClean="0"/>
                        <a:t> example/representation of a potential microService.</a:t>
                      </a:r>
                      <a:r>
                        <a:rPr lang="en-US" sz="1600" b="1" i="1" dirty="0" smtClean="0">
                          <a:solidFill>
                            <a:schemeClr val="tx2"/>
                          </a:solidFill>
                        </a:rPr>
                        <a:t>  </a:t>
                      </a:r>
                      <a:r>
                        <a:rPr lang="en-US" sz="1600" b="1" i="1" baseline="0" dirty="0" smtClean="0"/>
                        <a:t>Seeds</a:t>
                      </a:r>
                      <a:r>
                        <a:rPr lang="en-US" sz="1600" b="1" baseline="0" dirty="0" smtClean="0"/>
                        <a:t> represent CDP tools.</a:t>
                      </a:r>
                      <a:endParaRPr lang="en-US" sz="1600" b="1" i="1" dirty="0" smtClean="0">
                        <a:solidFill>
                          <a:schemeClr val="tx2"/>
                        </a:solidFill>
                      </a:endParaRPr>
                    </a:p>
                    <a:p>
                      <a:pPr marL="228600" marR="0" lvl="1" indent="-22860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A</a:t>
                      </a:r>
                      <a:r>
                        <a:rPr lang="en-US" sz="1600" b="1" i="1" baseline="0" dirty="0" smtClean="0">
                          <a:solidFill>
                            <a:schemeClr val="tx2"/>
                          </a:solidFill>
                        </a:rPr>
                        <a:t> “Nursery” is used by contributors to share seeds.  It is “</a:t>
                      </a:r>
                      <a:r>
                        <a:rPr lang="en-US" sz="1600" b="1" i="1" dirty="0" smtClean="0">
                          <a:solidFill>
                            <a:schemeClr val="tx2"/>
                          </a:solidFill>
                        </a:rPr>
                        <a:t>Seeds” that represent</a:t>
                      </a:r>
                      <a:r>
                        <a:rPr lang="en-US" sz="1600" b="1" i="1" baseline="0" dirty="0" smtClean="0">
                          <a:solidFill>
                            <a:schemeClr val="tx2"/>
                          </a:solidFill>
                        </a:rPr>
                        <a:t> </a:t>
                      </a:r>
                      <a:r>
                        <a:rPr lang="en-US" sz="1600" b="1" i="1" dirty="0" smtClean="0">
                          <a:solidFill>
                            <a:schemeClr val="tx2"/>
                          </a:solidFill>
                        </a:rPr>
                        <a:t>a potential microService.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False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dirty="0" smtClean="0"/>
                        <a:t>APSC deploys a python microService that utilizes</a:t>
                      </a:r>
                      <a:r>
                        <a:rPr lang="en-US" sz="1600" b="1" baseline="0" dirty="0" smtClean="0"/>
                        <a:t> </a:t>
                      </a:r>
                      <a:r>
                        <a:rPr lang="en-US" sz="1600" b="1" i="1" baseline="0" dirty="0" smtClean="0"/>
                        <a:t>Django</a:t>
                      </a:r>
                      <a:r>
                        <a:rPr lang="en-US" sz="1600" b="1" baseline="0" dirty="0" smtClean="0"/>
                        <a:t>.</a:t>
                      </a:r>
                      <a:endParaRPr lang="en-US" sz="16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smtClean="0"/>
                        <a:t>True</a:t>
                      </a:r>
                      <a:endParaRPr lang="en-US" sz="16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600" b="1" dirty="0" smtClean="0"/>
                        <a:t>Seeds are made</a:t>
                      </a:r>
                      <a:r>
                        <a:rPr lang="en-US" sz="1600" b="1" baseline="0" dirty="0" smtClean="0"/>
                        <a:t> to contain</a:t>
                      </a:r>
                      <a:r>
                        <a:rPr lang="en-US" sz="1600" b="1" dirty="0" smtClean="0"/>
                        <a:t> two sets of metadata simultaneously:</a:t>
                      </a:r>
                      <a:r>
                        <a:rPr lang="en-US" sz="1600" b="1" baseline="0" dirty="0" smtClean="0"/>
                        <a:t> (1) </a:t>
                      </a:r>
                      <a:r>
                        <a:rPr lang="en-US" sz="1600" b="1" i="1" dirty="0" smtClean="0"/>
                        <a:t>default</a:t>
                      </a:r>
                      <a:r>
                        <a:rPr lang="en-US" sz="1600" b="1" i="1" baseline="0" dirty="0" smtClean="0"/>
                        <a:t> metadata</a:t>
                      </a:r>
                      <a:r>
                        <a:rPr lang="en-US" sz="1600" b="1" baseline="0" dirty="0" smtClean="0"/>
                        <a:t>, and (2) </a:t>
                      </a:r>
                      <a:r>
                        <a:rPr lang="en-US" sz="1600" b="1" dirty="0" smtClean="0"/>
                        <a:t>custom</a:t>
                      </a:r>
                      <a:r>
                        <a:rPr lang="en-US" sz="1600" b="1" baseline="0" dirty="0" smtClean="0"/>
                        <a:t> </a:t>
                      </a:r>
                      <a:r>
                        <a:rPr lang="en-US" sz="1600" b="1" i="1" baseline="0" dirty="0" smtClean="0"/>
                        <a:t>subscriber metadata</a:t>
                      </a:r>
                      <a:r>
                        <a:rPr lang="en-US" sz="1600" b="1" baseline="0" dirty="0" smtClean="0"/>
                        <a:t>. </a:t>
                      </a:r>
                    </a:p>
                    <a:p>
                      <a:pPr marL="342900" marR="0" lvl="1" indent="-342900" algn="l" defTabSz="457200" rtl="0" eaLnBrk="1" fontAlgn="auto" latinLnBrk="0" hangingPunct="1">
                        <a:lnSpc>
                          <a:spcPct val="100000"/>
                        </a:lnSpc>
                        <a:spcBef>
                          <a:spcPts val="0"/>
                        </a:spcBef>
                        <a:spcAft>
                          <a:spcPts val="0"/>
                        </a:spcAft>
                        <a:buClrTx/>
                        <a:buSzTx/>
                        <a:buFontTx/>
                        <a:buNone/>
                        <a:tabLst/>
                        <a:defRPr/>
                      </a:pPr>
                      <a:r>
                        <a:rPr lang="en-US" sz="1600" b="1" i="1" dirty="0" smtClean="0">
                          <a:solidFill>
                            <a:schemeClr val="tx2"/>
                          </a:solidFill>
                        </a:rPr>
                        <a:t>No.  </a:t>
                      </a:r>
                    </a:p>
                    <a:p>
                      <a:pPr marL="5715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i="1" dirty="0" smtClean="0">
                          <a:solidFill>
                            <a:schemeClr val="tx2"/>
                          </a:solidFill>
                        </a:rPr>
                        <a:t>A</a:t>
                      </a:r>
                      <a:r>
                        <a:rPr lang="en-US" sz="1600" b="1" i="1" baseline="0" dirty="0" smtClean="0">
                          <a:solidFill>
                            <a:schemeClr val="tx2"/>
                          </a:solidFill>
                        </a:rPr>
                        <a:t> Seed originally includes default metadata structured to give a name to the seed, a descriptor of the inputs required by subscribers, an icon to identify the seed, and a list of tags that indicate what kind of see it is.  </a:t>
                      </a:r>
                    </a:p>
                    <a:p>
                      <a:pPr marL="571500" marR="0" lvl="1" indent="-1143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i="1" baseline="0" dirty="0" smtClean="0">
                          <a:solidFill>
                            <a:schemeClr val="tx2"/>
                          </a:solidFill>
                        </a:rPr>
                        <a:t>However, each seed will also have </a:t>
                      </a:r>
                      <a:r>
                        <a:rPr lang="en-US" sz="1600" b="1" i="1" u="sng" baseline="0" dirty="0" smtClean="0">
                          <a:solidFill>
                            <a:schemeClr val="tx2"/>
                          </a:solidFill>
                        </a:rPr>
                        <a:t>a script to use the input from subscribers and replace the seed’s default metadata with that of the subscriber’s.</a:t>
                      </a:r>
                      <a:endParaRPr lang="en-US" sz="1600" b="1" i="1" u="sng" dirty="0" smtClean="0">
                        <a:solidFill>
                          <a:schemeClr val="tx2"/>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6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False</a:t>
                      </a:r>
                    </a:p>
                    <a:p>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196441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41387819"/>
              </p:ext>
            </p:extLst>
          </p:nvPr>
        </p:nvGraphicFramePr>
        <p:xfrm>
          <a:off x="488897" y="2066925"/>
          <a:ext cx="11211106" cy="2839720"/>
        </p:xfrm>
        <a:graphic>
          <a:graphicData uri="http://schemas.openxmlformats.org/drawingml/2006/table">
            <a:tbl>
              <a:tblPr firstRow="1" bandRow="1">
                <a:tableStyleId>{5940675A-B579-460E-94D1-54222C63F5DA}</a:tableStyleId>
              </a:tblPr>
              <a:tblGrid>
                <a:gridCol w="10039403"/>
                <a:gridCol w="1171703"/>
              </a:tblGrid>
              <a:tr h="370840">
                <a:tc>
                  <a:txBody>
                    <a:bodyPr/>
                    <a:lstStyle/>
                    <a:p>
                      <a:r>
                        <a:rPr lang="en-US" sz="1600" b="1" kern="1200" dirty="0" smtClean="0">
                          <a:solidFill>
                            <a:schemeClr val="tx1"/>
                          </a:solidFill>
                          <a:latin typeface="+mn-lt"/>
                          <a:ea typeface="+mn-ea"/>
                          <a:cs typeface="+mn-cs"/>
                        </a:rPr>
                        <a:t>AJSC uses Apache Camel to perform message mediation.</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Apache Camel message processors receive the normal Jax-RS parameters as part of their method signature.</a:t>
                      </a:r>
                    </a:p>
                    <a:p>
                      <a:pPr marL="228600" indent="-228600"/>
                      <a:r>
                        <a:rPr lang="en-US" sz="1600" b="1" kern="1200" dirty="0" smtClean="0">
                          <a:solidFill>
                            <a:schemeClr val="tx2"/>
                          </a:solidFill>
                          <a:latin typeface="+mn-lt"/>
                          <a:ea typeface="+mn-ea"/>
                          <a:cs typeface="+mn-cs"/>
                        </a:rPr>
                        <a:t>No.</a:t>
                      </a:r>
                      <a:r>
                        <a:rPr lang="en-US" sz="1600" b="1" kern="1200" baseline="0" dirty="0" smtClean="0">
                          <a:solidFill>
                            <a:schemeClr val="tx2"/>
                          </a:solidFill>
                          <a:latin typeface="+mn-lt"/>
                          <a:ea typeface="+mn-ea"/>
                          <a:cs typeface="+mn-cs"/>
                        </a:rPr>
                        <a:t>  </a:t>
                      </a:r>
                    </a:p>
                    <a:p>
                      <a:pPr marL="520700" indent="-171450">
                        <a:buFont typeface="Arial" panose="020B0604020202020204" pitchFamily="34" charset="0"/>
                        <a:buChar char="•"/>
                      </a:pPr>
                      <a:r>
                        <a:rPr lang="en-US" sz="1600" b="1" kern="1200" baseline="0" dirty="0" smtClean="0">
                          <a:solidFill>
                            <a:schemeClr val="tx2"/>
                          </a:solidFill>
                          <a:latin typeface="+mn-lt"/>
                          <a:ea typeface="+mn-ea"/>
                          <a:cs typeface="+mn-cs"/>
                        </a:rPr>
                        <a:t>T</a:t>
                      </a:r>
                      <a:r>
                        <a:rPr lang="en-US" sz="1600" b="1" kern="1200" dirty="0" smtClean="0">
                          <a:solidFill>
                            <a:schemeClr val="tx2"/>
                          </a:solidFill>
                          <a:latin typeface="+mn-lt"/>
                          <a:ea typeface="+mn-ea"/>
                          <a:cs typeface="+mn-cs"/>
                        </a:rPr>
                        <a:t>he Camel message processors only receive one argument, a reference to an Exchange object.  </a:t>
                      </a:r>
                    </a:p>
                    <a:p>
                      <a:pPr marL="520700" indent="-171450">
                        <a:buFont typeface="Arial" panose="020B0604020202020204" pitchFamily="34" charset="0"/>
                        <a:buChar char="•"/>
                      </a:pPr>
                      <a:r>
                        <a:rPr lang="en-US" sz="1600" b="1" kern="1200" dirty="0" smtClean="0">
                          <a:solidFill>
                            <a:schemeClr val="tx2"/>
                          </a:solidFill>
                          <a:latin typeface="+mn-lt"/>
                          <a:ea typeface="+mn-ea"/>
                          <a:cs typeface="+mn-cs"/>
                        </a:rPr>
                        <a:t>The Exchange object contains all of the input properties, headers, query parameters, and any entity that was provided.  These must be extracted from the Exchange object by the method implementation.</a:t>
                      </a:r>
                      <a:endParaRPr lang="en-US" sz="16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In order to get an input message presented to an API method I need to define both the method and add it to the route for Camel.</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I can use the normal JAX-RS annotations to document the API method.</a:t>
                      </a:r>
                    </a:p>
                    <a:p>
                      <a:r>
                        <a:rPr lang="en-US" sz="1600" b="1" kern="1200" dirty="0" smtClean="0">
                          <a:solidFill>
                            <a:schemeClr val="tx2"/>
                          </a:solidFill>
                          <a:latin typeface="+mn-lt"/>
                          <a:ea typeface="+mn-ea"/>
                          <a:cs typeface="+mn-cs"/>
                        </a:rPr>
                        <a:t>No, because there are no Jax-RS parameters exposed as part of the method signature.</a:t>
                      </a:r>
                      <a:endParaRPr lang="en-US" sz="16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095668" y="1388251"/>
            <a:ext cx="4493218"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endParaRPr lang="en-US" sz="2400" b="1" dirty="0">
              <a:solidFill>
                <a:srgbClr val="959595"/>
              </a:solidFill>
            </a:endParaRPr>
          </a:p>
        </p:txBody>
      </p:sp>
      <p:sp>
        <p:nvSpPr>
          <p:cNvPr id="5" name="TextBox 4"/>
          <p:cNvSpPr txBox="1"/>
          <p:nvPr/>
        </p:nvSpPr>
        <p:spPr>
          <a:xfrm rot="20708730">
            <a:off x="10100315" y="5567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3622767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34438541"/>
              </p:ext>
            </p:extLst>
          </p:nvPr>
        </p:nvGraphicFramePr>
        <p:xfrm>
          <a:off x="488897" y="2359025"/>
          <a:ext cx="11211106" cy="3454400"/>
        </p:xfrm>
        <a:graphic>
          <a:graphicData uri="http://schemas.openxmlformats.org/drawingml/2006/table">
            <a:tbl>
              <a:tblPr firstRow="1" bandRow="1">
                <a:tableStyleId>{5940675A-B579-460E-94D1-54222C63F5DA}</a:tableStyleId>
              </a:tblPr>
              <a:tblGrid>
                <a:gridCol w="10225719"/>
                <a:gridCol w="985387"/>
              </a:tblGrid>
              <a:tr h="370840">
                <a:tc>
                  <a:txBody>
                    <a:bodyPr/>
                    <a:lstStyle/>
                    <a:p>
                      <a:r>
                        <a:rPr lang="en-US" sz="1600" b="1" kern="1200" dirty="0" smtClean="0">
                          <a:solidFill>
                            <a:schemeClr val="tx1"/>
                          </a:solidFill>
                          <a:latin typeface="+mn-lt"/>
                          <a:ea typeface="+mn-ea"/>
                          <a:cs typeface="+mn-cs"/>
                        </a:rPr>
                        <a:t>The default templates include support to generate documentation using the Maven Site plugin.</a:t>
                      </a:r>
                    </a:p>
                    <a:p>
                      <a:pPr marL="342900" indent="-34290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T</a:t>
                      </a:r>
                      <a:r>
                        <a:rPr lang="en-US" sz="1600" b="1" i="1" kern="1200" dirty="0" smtClean="0">
                          <a:solidFill>
                            <a:schemeClr val="tx2"/>
                          </a:solidFill>
                          <a:latin typeface="+mn-lt"/>
                          <a:ea typeface="+mn-ea"/>
                          <a:cs typeface="+mn-cs"/>
                        </a:rPr>
                        <a:t>he as-generated project using the template will only generate the Swagger documentation.  </a:t>
                      </a:r>
                    </a:p>
                    <a:p>
                      <a:pPr marL="342900" indent="0" algn="l" defTabSz="457200" rtl="0" eaLnBrk="1" latinLnBrk="0" hangingPunct="1"/>
                      <a:r>
                        <a:rPr lang="en-US" sz="1600" b="1" i="1" kern="1200" dirty="0" smtClean="0">
                          <a:solidFill>
                            <a:schemeClr val="tx2"/>
                          </a:solidFill>
                          <a:latin typeface="+mn-lt"/>
                          <a:ea typeface="+mn-ea"/>
                          <a:cs typeface="+mn-cs"/>
                        </a:rPr>
                        <a:t>This course and the sample microService attached and provided shows how to extend that to generate far more comprehensive documentation and to support it as part of your microService.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A good way to generate documentation is to define the process as a profile in your Maven POM and to activate it when required.</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site plugin can generate standard reports from the project definition.</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site plugin supports additional documentation in many different formats.</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All additional site documentation must be in the same format.</a:t>
                      </a:r>
                    </a:p>
                    <a:p>
                      <a:pPr marL="342900" indent="-342900" algn="l" defTabSz="457200" rtl="0" eaLnBrk="1" latinLnBrk="0" hangingPunct="1"/>
                      <a:r>
                        <a:rPr lang="en-US" sz="1600" b="1" i="1" kern="1200" dirty="0" smtClean="0">
                          <a:solidFill>
                            <a:schemeClr val="tx2"/>
                          </a:solidFill>
                          <a:latin typeface="+mn-lt"/>
                          <a:ea typeface="+mn-ea"/>
                          <a:cs typeface="+mn-cs"/>
                        </a:rPr>
                        <a:t>No.</a:t>
                      </a:r>
                      <a:r>
                        <a:rPr lang="en-US" sz="1600" b="1" i="1" kern="1200" baseline="0" dirty="0" smtClean="0">
                          <a:solidFill>
                            <a:schemeClr val="tx2"/>
                          </a:solidFill>
                          <a:latin typeface="+mn-lt"/>
                          <a:ea typeface="+mn-ea"/>
                          <a:cs typeface="+mn-cs"/>
                        </a:rPr>
                        <a:t>  T</a:t>
                      </a:r>
                      <a:r>
                        <a:rPr lang="en-US" sz="1600" b="1" i="1" kern="1200" dirty="0" smtClean="0">
                          <a:solidFill>
                            <a:schemeClr val="tx2"/>
                          </a:solidFill>
                          <a:latin typeface="+mn-lt"/>
                          <a:ea typeface="+mn-ea"/>
                          <a:cs typeface="+mn-cs"/>
                        </a:rPr>
                        <a:t>he site plugin uses the Doxia document processor which can process input in many different formats.  Each format is stored in its own directory as part of the site source tree.  The resulting generated pages are all copied to the resulting web context in whatever directory structure they are placed in under their content tree.</a:t>
                      </a:r>
                      <a:endParaRPr lang="en-US" sz="16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516683" y="1667651"/>
            <a:ext cx="3651192"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endParaRPr lang="en-US" sz="2400" b="1" dirty="0">
              <a:solidFill>
                <a:srgbClr val="959595"/>
              </a:solidFill>
            </a:endParaRPr>
          </a:p>
        </p:txBody>
      </p:sp>
      <p:sp>
        <p:nvSpPr>
          <p:cNvPr id="5" name="TextBox 4"/>
          <p:cNvSpPr txBox="1"/>
          <p:nvPr/>
        </p:nvSpPr>
        <p:spPr>
          <a:xfrm rot="20708730">
            <a:off x="10100315" y="8361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931754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Develop the Bounded Contexts</a:t>
            </a:r>
          </a:p>
          <a:p>
            <a:pPr lvl="1"/>
            <a:r>
              <a:rPr lang="en-US" dirty="0" smtClean="0"/>
              <a:t>During analysis, you should get an idea of what the different contexts are in a business domain relatively quickly.</a:t>
            </a:r>
          </a:p>
          <a:p>
            <a:pPr lvl="2"/>
            <a:r>
              <a:rPr lang="en-US" dirty="0" smtClean="0"/>
              <a:t>Then, these contexts will be refined during analysis and may be broken down further if needed.</a:t>
            </a:r>
          </a:p>
          <a:p>
            <a:pPr lvl="1"/>
            <a:endParaRPr lang="en-US" dirty="0" smtClean="0"/>
          </a:p>
          <a:p>
            <a:r>
              <a:rPr lang="en-US" dirty="0" smtClean="0"/>
              <a:t>Bounded contexts are developed during analysis</a:t>
            </a:r>
          </a:p>
          <a:p>
            <a:pPr lvl="1"/>
            <a:r>
              <a:rPr lang="en-US" dirty="0" smtClean="0"/>
              <a:t>They represent contexts where every entity inside that context has one definition.</a:t>
            </a:r>
          </a:p>
          <a:p>
            <a:pPr lvl="2"/>
            <a:r>
              <a:rPr lang="en-US" dirty="0" smtClean="0"/>
              <a:t>The definition of a customer for example is always the same, it means the same thing, and it behaves the same way everywhere in the bounded context.</a:t>
            </a:r>
          </a:p>
          <a:p>
            <a:pPr lvl="3"/>
            <a:r>
              <a:rPr lang="en-US" dirty="0" smtClean="0"/>
              <a:t>In an online sale application, an “order” may mean different things to different contexts.  Since the meaning changes, and the data associated with the entity, these would be different bounded contexts.</a:t>
            </a:r>
          </a:p>
          <a:p>
            <a:pPr lvl="4">
              <a:spcAft>
                <a:spcPts val="200"/>
              </a:spcAft>
            </a:pPr>
            <a:r>
              <a:rPr lang="en-US" dirty="0" smtClean="0"/>
              <a:t>It is the contents of a package to the “Shipping” context.</a:t>
            </a:r>
          </a:p>
          <a:p>
            <a:pPr lvl="4">
              <a:spcAft>
                <a:spcPts val="200"/>
              </a:spcAft>
            </a:pPr>
            <a:r>
              <a:rPr lang="en-US" dirty="0" smtClean="0"/>
              <a:t>It defines the amount to be billed to the “Billing” context.</a:t>
            </a:r>
          </a:p>
          <a:p>
            <a:pPr lvl="4">
              <a:spcAft>
                <a:spcPts val="200"/>
              </a:spcAft>
            </a:pPr>
            <a:r>
              <a:rPr lang="en-US" dirty="0" smtClean="0"/>
              <a:t>It defines the item to be pulled from inventory to the “Warehouse” context.</a:t>
            </a:r>
          </a:p>
          <a:p>
            <a:pPr lvl="3">
              <a:spcAft>
                <a:spcPts val="200"/>
              </a:spcAft>
            </a:pPr>
            <a:endParaRPr lang="en-US" dirty="0" smtClean="0"/>
          </a:p>
          <a:p>
            <a:pPr lvl="3"/>
            <a:r>
              <a:rPr lang="en-US" dirty="0" smtClean="0"/>
              <a:t>In each of these bounded contexts, the entity is an “Order”.   We do not create a “BilledOrder”, “ShippingOrder”, or “PickOrder” entity.  Each context defines their view of an “Order” and uses it in a consistent manner inside that context.</a:t>
            </a:r>
          </a:p>
          <a:p>
            <a:pPr lvl="1"/>
            <a:endParaRPr lang="en-US" dirty="0"/>
          </a:p>
        </p:txBody>
      </p:sp>
      <p:sp>
        <p:nvSpPr>
          <p:cNvPr id="4" name="Title 3"/>
          <p:cNvSpPr>
            <a:spLocks noGrp="1"/>
          </p:cNvSpPr>
          <p:nvPr>
            <p:ph type="title"/>
          </p:nvPr>
        </p:nvSpPr>
        <p:spPr/>
        <p:txBody>
          <a:bodyPr/>
          <a:lstStyle/>
          <a:p>
            <a:r>
              <a:rPr lang="en-US" dirty="0" smtClean="0"/>
              <a:t>Develop the Bounded Contexts</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20090577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11537256"/>
              </p:ext>
            </p:extLst>
          </p:nvPr>
        </p:nvGraphicFramePr>
        <p:xfrm>
          <a:off x="488897" y="2435225"/>
          <a:ext cx="11211106" cy="1691640"/>
        </p:xfrm>
        <a:graphic>
          <a:graphicData uri="http://schemas.openxmlformats.org/drawingml/2006/table">
            <a:tbl>
              <a:tblPr firstRow="1" bandRow="1">
                <a:tableStyleId>{5940675A-B579-460E-94D1-54222C63F5DA}</a:tableStyleId>
              </a:tblPr>
              <a:tblGrid>
                <a:gridCol w="9988603"/>
                <a:gridCol w="1222503"/>
              </a:tblGrid>
              <a:tr h="370840">
                <a:tc>
                  <a:txBody>
                    <a:bodyPr/>
                    <a:lstStyle/>
                    <a:p>
                      <a:pPr marL="0" algn="l" defTabSz="457200" rtl="0" eaLnBrk="1" latinLnBrk="0" hangingPunct="1"/>
                      <a:r>
                        <a:rPr lang="en-US" sz="1600" b="1" kern="1200" dirty="0" smtClean="0">
                          <a:solidFill>
                            <a:schemeClr val="tx1"/>
                          </a:solidFill>
                          <a:latin typeface="+mn-lt"/>
                          <a:ea typeface="+mn-ea"/>
                          <a:cs typeface="+mn-cs"/>
                        </a:rPr>
                        <a:t>The generated Junit test cases use the Spring Test framework.</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The test cases are written as usual.</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The test class uses annotations to specify the Spring test runner and web environment.</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600" b="1" kern="1200" dirty="0" smtClean="0">
                          <a:solidFill>
                            <a:schemeClr val="tx1"/>
                          </a:solidFill>
                          <a:latin typeface="+mn-lt"/>
                          <a:ea typeface="+mn-ea"/>
                          <a:cs typeface="+mn-cs"/>
                        </a:rPr>
                        <a:t>The Spring Boot Test annotation causes the AJSC server to be started, a client to be constructed, and the port to be set.</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95737" y="1667651"/>
            <a:ext cx="3293082"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Performing Local Testing</a:t>
            </a:r>
            <a:endParaRPr lang="en-US" sz="2400" b="1" dirty="0">
              <a:solidFill>
                <a:srgbClr val="959595"/>
              </a:solidFill>
            </a:endParaRPr>
          </a:p>
        </p:txBody>
      </p:sp>
      <p:sp>
        <p:nvSpPr>
          <p:cNvPr id="5" name="TextBox 4"/>
          <p:cNvSpPr txBox="1"/>
          <p:nvPr/>
        </p:nvSpPr>
        <p:spPr>
          <a:xfrm rot="20708730">
            <a:off x="10100315" y="8361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8890920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61712322"/>
              </p:ext>
            </p:extLst>
          </p:nvPr>
        </p:nvGraphicFramePr>
        <p:xfrm>
          <a:off x="488897" y="2359025"/>
          <a:ext cx="11211106" cy="2631440"/>
        </p:xfrm>
        <a:graphic>
          <a:graphicData uri="http://schemas.openxmlformats.org/drawingml/2006/table">
            <a:tbl>
              <a:tblPr firstRow="1" bandRow="1">
                <a:tableStyleId>{5940675A-B579-460E-94D1-54222C63F5DA}</a:tableStyleId>
              </a:tblPr>
              <a:tblGrid>
                <a:gridCol w="10214962"/>
                <a:gridCol w="996144"/>
              </a:tblGrid>
              <a:tr h="370840">
                <a:tc>
                  <a:txBody>
                    <a:bodyPr/>
                    <a:lstStyle/>
                    <a:p>
                      <a:r>
                        <a:rPr lang="en-US" sz="1600" b="1" kern="1200" dirty="0" smtClean="0">
                          <a:solidFill>
                            <a:schemeClr val="tx1"/>
                          </a:solidFill>
                          <a:latin typeface="+mn-lt"/>
                          <a:ea typeface="+mn-ea"/>
                          <a:cs typeface="+mn-cs"/>
                        </a:rPr>
                        <a:t>Eclipse can only support one external Maven installation.</a:t>
                      </a:r>
                    </a:p>
                    <a:p>
                      <a:pPr marL="228600" indent="-228600"/>
                      <a:r>
                        <a:rPr lang="en-US" sz="1600" b="1" kern="1200" dirty="0" smtClean="0">
                          <a:solidFill>
                            <a:schemeClr val="tx2"/>
                          </a:solidFill>
                          <a:latin typeface="+mn-lt"/>
                          <a:ea typeface="+mn-ea"/>
                          <a:cs typeface="+mn-cs"/>
                        </a:rPr>
                        <a:t>No, eclipse can support any number of external Maven installations.  In fact, different run configurations can use different versions of Maven if desired.  They can all co-exist simultaneously.</a:t>
                      </a:r>
                      <a:endParaRPr lang="en-US" sz="16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You should use the internal, embedded Maven at all times, it provides more control.</a:t>
                      </a:r>
                    </a:p>
                    <a:p>
                      <a:pPr marL="228600" indent="-228600" algn="l" defTabSz="457200" rtl="0" eaLnBrk="1" latinLnBrk="0" hangingPunct="1"/>
                      <a:r>
                        <a:rPr lang="en-US" sz="1600" b="1" kern="1200" dirty="0" smtClean="0">
                          <a:solidFill>
                            <a:schemeClr val="tx2"/>
                          </a:solidFill>
                          <a:latin typeface="+mn-lt"/>
                          <a:ea typeface="+mn-ea"/>
                          <a:cs typeface="+mn-cs"/>
                        </a:rPr>
                        <a:t>Actually no, the internal, embedded Maven is good for many things and is often sufficient.  However, if you desire or need more control, must use a predictable or project-dictated version, or desire to use Maven outside of eclipse, then you will want to use an external installation.</a:t>
                      </a:r>
                      <a:endParaRPr lang="en-US" sz="16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Run configurations allow you to configure how an artifact is run and then launch it that way any time you want.</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Run configurations can be exported and imported, therefore they can be shared across a team.</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16226" y="1667651"/>
            <a:ext cx="3452099"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Building the MicroService</a:t>
            </a:r>
            <a:endParaRPr lang="en-US" sz="2400" b="1" dirty="0">
              <a:solidFill>
                <a:srgbClr val="959595"/>
              </a:solidFill>
            </a:endParaRPr>
          </a:p>
        </p:txBody>
      </p:sp>
      <p:sp>
        <p:nvSpPr>
          <p:cNvPr id="5" name="TextBox 4"/>
          <p:cNvSpPr txBox="1"/>
          <p:nvPr/>
        </p:nvSpPr>
        <p:spPr>
          <a:xfrm rot="20708730">
            <a:off x="10100315" y="83613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3031689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Start defining the Events</a:t>
            </a:r>
          </a:p>
          <a:p>
            <a:pPr lvl="1"/>
            <a:r>
              <a:rPr lang="en-US" dirty="0" smtClean="0"/>
              <a:t>As the processes are understood, you will start to identify what events may be generated.</a:t>
            </a:r>
          </a:p>
          <a:p>
            <a:pPr lvl="1"/>
            <a:endParaRPr lang="en-US" dirty="0" smtClean="0"/>
          </a:p>
          <a:p>
            <a:pPr lvl="2"/>
            <a:r>
              <a:rPr lang="en-US" dirty="0" smtClean="0"/>
              <a:t>Events are published to any other context(s) that want to subscribe.</a:t>
            </a:r>
          </a:p>
          <a:p>
            <a:pPr lvl="3">
              <a:spcAft>
                <a:spcPts val="200"/>
              </a:spcAft>
            </a:pPr>
            <a:r>
              <a:rPr lang="en-US" dirty="0" smtClean="0"/>
              <a:t>They provide information about what processes were requested.</a:t>
            </a:r>
          </a:p>
          <a:p>
            <a:pPr lvl="3">
              <a:spcAft>
                <a:spcPts val="200"/>
              </a:spcAft>
            </a:pPr>
            <a:r>
              <a:rPr lang="en-US" dirty="0" smtClean="0"/>
              <a:t>The provide information about the outcome of the process.</a:t>
            </a:r>
          </a:p>
          <a:p>
            <a:pPr lvl="3">
              <a:spcAft>
                <a:spcPts val="200"/>
              </a:spcAft>
            </a:pPr>
            <a:r>
              <a:rPr lang="en-US" dirty="0" smtClean="0"/>
              <a:t>They can be used by downstream contexts to propagate processing as needed.</a:t>
            </a:r>
          </a:p>
          <a:p>
            <a:pPr lvl="3"/>
            <a:endParaRPr lang="en-US" dirty="0"/>
          </a:p>
          <a:p>
            <a:pPr lvl="2"/>
            <a:r>
              <a:rPr lang="en-US" dirty="0" smtClean="0"/>
              <a:t>Events provide loose coupling and easy extension.</a:t>
            </a:r>
          </a:p>
          <a:p>
            <a:pPr lvl="3">
              <a:spcAft>
                <a:spcPts val="200"/>
              </a:spcAft>
            </a:pPr>
            <a:r>
              <a:rPr lang="en-US" dirty="0" smtClean="0"/>
              <a:t>Additional contexts could subscribe to the events and perform additional processing at any time without affecting the context generating the event.</a:t>
            </a:r>
          </a:p>
          <a:p>
            <a:pPr lvl="3">
              <a:spcAft>
                <a:spcPts val="200"/>
              </a:spcAft>
            </a:pPr>
            <a:r>
              <a:rPr lang="en-US" dirty="0" smtClean="0"/>
              <a:t>Events are the mechanism to allow for “eventual consistency” across all of the bounded contexts.</a:t>
            </a:r>
            <a:endParaRPr lang="en-US" dirty="0"/>
          </a:p>
        </p:txBody>
      </p:sp>
      <p:sp>
        <p:nvSpPr>
          <p:cNvPr id="4" name="Title 3"/>
          <p:cNvSpPr>
            <a:spLocks noGrp="1"/>
          </p:cNvSpPr>
          <p:nvPr>
            <p:ph type="title"/>
          </p:nvPr>
        </p:nvSpPr>
        <p:spPr/>
        <p:txBody>
          <a:bodyPr/>
          <a:lstStyle/>
          <a:p>
            <a:r>
              <a:rPr lang="en-US" dirty="0" smtClean="0"/>
              <a:t>Define the Events</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237509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Model the Entities and Value Objects</a:t>
            </a:r>
          </a:p>
          <a:p>
            <a:pPr lvl="1"/>
            <a:r>
              <a:rPr lang="en-US" dirty="0" smtClean="0"/>
              <a:t>Start identifying the data entities and value objects as you define the processes and refine the bounded context.</a:t>
            </a:r>
          </a:p>
          <a:p>
            <a:pPr lvl="1"/>
            <a:r>
              <a:rPr lang="en-US" dirty="0" smtClean="0"/>
              <a:t>Ensure that the meaning of each entity is constant throughout the context.</a:t>
            </a:r>
          </a:p>
          <a:p>
            <a:pPr lvl="1"/>
            <a:r>
              <a:rPr lang="en-US" dirty="0" smtClean="0"/>
              <a:t>Refactor the context if the meaning changes.</a:t>
            </a:r>
          </a:p>
          <a:p>
            <a:pPr lvl="1"/>
            <a:endParaRPr lang="en-US" dirty="0"/>
          </a:p>
          <a:p>
            <a:r>
              <a:rPr lang="en-US" dirty="0" smtClean="0"/>
              <a:t>Capture and model the domain invariants</a:t>
            </a:r>
          </a:p>
          <a:p>
            <a:pPr lvl="1"/>
            <a:r>
              <a:rPr lang="en-US" dirty="0" smtClean="0"/>
              <a:t>A domain invariant is some rule that is always applied to one or more entities under certain conditions.</a:t>
            </a:r>
          </a:p>
          <a:p>
            <a:pPr lvl="1"/>
            <a:r>
              <a:rPr lang="en-US" dirty="0" smtClean="0"/>
              <a:t>These invariants are business rules that define data consistency and behaviors. </a:t>
            </a:r>
          </a:p>
          <a:p>
            <a:pPr lvl="1"/>
            <a:endParaRPr lang="en-US" dirty="0"/>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Model the Entities, Value Objects, and Invariants</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23172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Start designing the Aggregates</a:t>
            </a:r>
          </a:p>
          <a:p>
            <a:pPr lvl="1"/>
            <a:r>
              <a:rPr lang="en-US" dirty="0" smtClean="0"/>
              <a:t>As entities and invariants are defined, start to model the aggregates.</a:t>
            </a:r>
          </a:p>
          <a:p>
            <a:pPr lvl="2"/>
            <a:r>
              <a:rPr lang="en-US" dirty="0" smtClean="0"/>
              <a:t>An aggregate implements the invariants.</a:t>
            </a:r>
          </a:p>
          <a:p>
            <a:pPr lvl="2"/>
            <a:r>
              <a:rPr lang="en-US" dirty="0" smtClean="0"/>
              <a:t>Aggregates must be atomically consistent (all entities inside an aggregate change in the same transactional boundary).</a:t>
            </a:r>
          </a:p>
          <a:p>
            <a:pPr lvl="2"/>
            <a:endParaRPr lang="en-US" dirty="0"/>
          </a:p>
          <a:p>
            <a:r>
              <a:rPr lang="en-US" dirty="0"/>
              <a:t>How to Design “Good” </a:t>
            </a:r>
            <a:r>
              <a:rPr lang="en-US" dirty="0" smtClean="0"/>
              <a:t>Aggregates</a:t>
            </a:r>
            <a:endParaRPr lang="en-US" dirty="0"/>
          </a:p>
          <a:p>
            <a:pPr marL="571500" lvl="2" indent="-342900">
              <a:buFont typeface="+mj-lt"/>
              <a:buAutoNum type="arabicPeriod"/>
            </a:pPr>
            <a:r>
              <a:rPr lang="en-US" dirty="0"/>
              <a:t>Design small aggregates.</a:t>
            </a:r>
          </a:p>
          <a:p>
            <a:pPr marL="571500" lvl="2" indent="-342900">
              <a:buFont typeface="+mj-lt"/>
              <a:buAutoNum type="arabicPeriod"/>
            </a:pPr>
            <a:r>
              <a:rPr lang="en-US" dirty="0"/>
              <a:t>Protect business invariants within aggregates.</a:t>
            </a:r>
          </a:p>
          <a:p>
            <a:pPr marL="571500" lvl="2" indent="-342900">
              <a:buFont typeface="+mj-lt"/>
              <a:buAutoNum type="arabicPeriod"/>
            </a:pPr>
            <a:r>
              <a:rPr lang="en-US" dirty="0"/>
              <a:t>Determine update latency.</a:t>
            </a:r>
          </a:p>
          <a:p>
            <a:pPr marL="571500" lvl="2" indent="-342900">
              <a:buFont typeface="+mj-lt"/>
              <a:buAutoNum type="arabicPeriod"/>
            </a:pPr>
            <a:r>
              <a:rPr lang="en-US" dirty="0"/>
              <a:t>Refactor aggregates.</a:t>
            </a:r>
          </a:p>
          <a:p>
            <a:pPr marL="571500" lvl="2" indent="-342900">
              <a:buFont typeface="+mj-lt"/>
              <a:buAutoNum type="arabicPeriod"/>
            </a:pPr>
            <a:r>
              <a:rPr lang="en-US" dirty="0"/>
              <a:t>Repeat.</a:t>
            </a:r>
          </a:p>
          <a:p>
            <a:pPr lvl="1"/>
            <a:endParaRPr lang="en-US" dirty="0"/>
          </a:p>
        </p:txBody>
      </p:sp>
      <p:sp>
        <p:nvSpPr>
          <p:cNvPr id="4" name="Title 3"/>
          <p:cNvSpPr>
            <a:spLocks noGrp="1"/>
          </p:cNvSpPr>
          <p:nvPr>
            <p:ph type="title"/>
          </p:nvPr>
        </p:nvSpPr>
        <p:spPr/>
        <p:txBody>
          <a:bodyPr/>
          <a:lstStyle/>
          <a:p>
            <a:r>
              <a:rPr lang="en-US" dirty="0" smtClean="0"/>
              <a:t>Design the Aggregates</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301653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Start defining Context Mappings</a:t>
            </a:r>
          </a:p>
          <a:p>
            <a:pPr lvl="1"/>
            <a:r>
              <a:rPr lang="en-US" dirty="0" smtClean="0"/>
              <a:t>A bounded context may need to interact with other bounded contexts…</a:t>
            </a:r>
          </a:p>
          <a:p>
            <a:pPr marL="1143000" lvl="1" indent="-228600"/>
            <a:r>
              <a:rPr lang="en-US" dirty="0" smtClean="0"/>
              <a:t>…to obtain data.</a:t>
            </a:r>
          </a:p>
          <a:p>
            <a:pPr marL="1143000" lvl="1" indent="-228600"/>
            <a:r>
              <a:rPr lang="en-US" dirty="0" smtClean="0"/>
              <a:t>…to request services.</a:t>
            </a:r>
          </a:p>
          <a:p>
            <a:pPr marL="0" lvl="2" indent="0">
              <a:buNone/>
            </a:pPr>
            <a:endParaRPr lang="en-US" dirty="0"/>
          </a:p>
          <a:p>
            <a:pPr lvl="1" indent="-228600"/>
            <a:r>
              <a:rPr lang="en-US" dirty="0" smtClean="0"/>
              <a:t>The data models are likely not the same.</a:t>
            </a:r>
          </a:p>
          <a:p>
            <a:pPr lvl="2"/>
            <a:r>
              <a:rPr lang="en-US" dirty="0" smtClean="0"/>
              <a:t>There are multiple ways (Context Mapping) some bounded context data model can be made usable to another bounded context.</a:t>
            </a:r>
          </a:p>
          <a:p>
            <a:pPr marL="514350" lvl="2" indent="-285750">
              <a:buFont typeface="Arial" panose="020B0604020202020204" pitchFamily="34" charset="0"/>
              <a:buChar char="•"/>
            </a:pPr>
            <a:r>
              <a:rPr lang="en-US" dirty="0"/>
              <a:t>Partnership</a:t>
            </a:r>
          </a:p>
          <a:p>
            <a:pPr marL="514350" lvl="2" indent="-285750">
              <a:buFont typeface="Arial" panose="020B0604020202020204" pitchFamily="34" charset="0"/>
              <a:buChar char="•"/>
            </a:pPr>
            <a:r>
              <a:rPr lang="en-US" dirty="0"/>
              <a:t>Shared kernel</a:t>
            </a:r>
          </a:p>
          <a:p>
            <a:pPr marL="514350" lvl="2" indent="-285750">
              <a:buFont typeface="Arial" panose="020B0604020202020204" pitchFamily="34" charset="0"/>
              <a:buChar char="•"/>
            </a:pPr>
            <a:r>
              <a:rPr lang="en-US" dirty="0"/>
              <a:t>Customer-supplier</a:t>
            </a:r>
          </a:p>
          <a:p>
            <a:pPr marL="514350" lvl="2" indent="-285750">
              <a:buFont typeface="Arial" panose="020B0604020202020204" pitchFamily="34" charset="0"/>
              <a:buChar char="•"/>
            </a:pPr>
            <a:r>
              <a:rPr lang="en-US" dirty="0"/>
              <a:t>Conformist</a:t>
            </a:r>
          </a:p>
          <a:p>
            <a:pPr marL="514350" lvl="2" indent="-285750">
              <a:buFont typeface="Arial" panose="020B0604020202020204" pitchFamily="34" charset="0"/>
              <a:buChar char="•"/>
            </a:pPr>
            <a:r>
              <a:rPr lang="en-US" dirty="0"/>
              <a:t>Anti-corruption Layer</a:t>
            </a:r>
          </a:p>
          <a:p>
            <a:pPr marL="514350" lvl="2" indent="-285750">
              <a:buFont typeface="Arial" panose="020B0604020202020204" pitchFamily="34" charset="0"/>
              <a:buChar char="•"/>
            </a:pPr>
            <a:r>
              <a:rPr lang="en-US" dirty="0"/>
              <a:t>Open Host Service</a:t>
            </a:r>
          </a:p>
          <a:p>
            <a:pPr marL="514350" lvl="2" indent="-285750">
              <a:buFont typeface="Arial" panose="020B0604020202020204" pitchFamily="34" charset="0"/>
              <a:buChar char="•"/>
            </a:pPr>
            <a:r>
              <a:rPr lang="en-US" dirty="0"/>
              <a:t>Published Language</a:t>
            </a:r>
          </a:p>
          <a:p>
            <a:pPr marL="514350" lvl="2" indent="-285750">
              <a:buFont typeface="Arial" panose="020B0604020202020204" pitchFamily="34" charset="0"/>
              <a:buChar char="•"/>
            </a:pPr>
            <a:r>
              <a:rPr lang="en-US" dirty="0"/>
              <a:t>Separate </a:t>
            </a:r>
            <a:r>
              <a:rPr lang="en-US" dirty="0" smtClean="0"/>
              <a:t>Ways</a:t>
            </a:r>
            <a:endParaRPr lang="en-US" dirty="0"/>
          </a:p>
        </p:txBody>
      </p:sp>
      <p:sp>
        <p:nvSpPr>
          <p:cNvPr id="4" name="Title 3"/>
          <p:cNvSpPr>
            <a:spLocks noGrp="1"/>
          </p:cNvSpPr>
          <p:nvPr>
            <p:ph type="title"/>
          </p:nvPr>
        </p:nvSpPr>
        <p:spPr/>
        <p:txBody>
          <a:bodyPr/>
          <a:lstStyle/>
          <a:p>
            <a:r>
              <a:rPr lang="en-US" dirty="0" smtClean="0"/>
              <a:t>Define the Context Mappings</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357303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Iterate and Refine</a:t>
            </a:r>
          </a:p>
          <a:p>
            <a:pPr lvl="1"/>
            <a:r>
              <a:rPr lang="en-US" dirty="0" smtClean="0"/>
              <a:t>DDD is not a waterfall process.  It is iterative!</a:t>
            </a:r>
          </a:p>
          <a:p>
            <a:pPr lvl="2"/>
            <a:r>
              <a:rPr lang="en-US" dirty="0" smtClean="0"/>
              <a:t>Each time you perform some analysis you will learn more.</a:t>
            </a:r>
          </a:p>
          <a:p>
            <a:pPr lvl="2"/>
            <a:r>
              <a:rPr lang="en-US" dirty="0" smtClean="0"/>
              <a:t>Each refinement causes the domain model to become more accurate and more reflective of the business domain.</a:t>
            </a:r>
          </a:p>
          <a:p>
            <a:pPr lvl="2"/>
            <a:r>
              <a:rPr lang="en-US" dirty="0" smtClean="0"/>
              <a:t>All of the parts work together.  They all tend to help self-check the model.</a:t>
            </a:r>
          </a:p>
          <a:p>
            <a:pPr lvl="1"/>
            <a:endParaRPr lang="en-US" dirty="0"/>
          </a:p>
          <a:p>
            <a:r>
              <a:rPr lang="en-US" dirty="0" smtClean="0"/>
              <a:t>Retain the domain model artifacts and use them!</a:t>
            </a:r>
          </a:p>
          <a:p>
            <a:pPr lvl="1"/>
            <a:r>
              <a:rPr lang="en-US" b="1" dirty="0" smtClean="0"/>
              <a:t>DOMAIN MODEL:  Good source of domain knowledge!</a:t>
            </a:r>
          </a:p>
          <a:p>
            <a:pPr lvl="2"/>
            <a:r>
              <a:rPr lang="en-US" dirty="0" smtClean="0"/>
              <a:t>The domain model is as much source material for the project as any programming code.</a:t>
            </a:r>
          </a:p>
          <a:p>
            <a:pPr lvl="2"/>
            <a:r>
              <a:rPr lang="en-US" dirty="0" smtClean="0"/>
              <a:t>The domain models represent the knowledge of the domain. </a:t>
            </a:r>
          </a:p>
          <a:p>
            <a:pPr lvl="3"/>
            <a:r>
              <a:rPr lang="en-US" dirty="0" smtClean="0"/>
              <a:t>They should be used, protected, and enhanced over the life of the project.</a:t>
            </a:r>
          </a:p>
          <a:p>
            <a:pPr lvl="1"/>
            <a:endParaRPr lang="en-US" sz="800" dirty="0" smtClean="0"/>
          </a:p>
          <a:p>
            <a:pPr lvl="1"/>
            <a:r>
              <a:rPr lang="en-US" b="1" dirty="0" smtClean="0"/>
              <a:t>CODE:  Not a good source of domain knowledge!</a:t>
            </a:r>
          </a:p>
          <a:p>
            <a:pPr lvl="2"/>
            <a:r>
              <a:rPr lang="en-US" dirty="0" smtClean="0"/>
              <a:t>Code represents an implementation of the model, and only one of an infinite number of implementations.  </a:t>
            </a:r>
          </a:p>
          <a:p>
            <a:pPr lvl="3"/>
            <a:r>
              <a:rPr lang="en-US" dirty="0" smtClean="0"/>
              <a:t>It is not a good source of domain knowledge!</a:t>
            </a:r>
          </a:p>
          <a:p>
            <a:pPr lvl="1"/>
            <a:endParaRPr lang="en-US" dirty="0"/>
          </a:p>
        </p:txBody>
      </p:sp>
      <p:sp>
        <p:nvSpPr>
          <p:cNvPr id="4" name="Title 3"/>
          <p:cNvSpPr>
            <a:spLocks noGrp="1"/>
          </p:cNvSpPr>
          <p:nvPr>
            <p:ph type="title"/>
          </p:nvPr>
        </p:nvSpPr>
        <p:spPr/>
        <p:txBody>
          <a:bodyPr/>
          <a:lstStyle/>
          <a:p>
            <a:r>
              <a:rPr lang="en-US" dirty="0" smtClean="0"/>
              <a:t>Iterate</a:t>
            </a:r>
            <a:endParaRPr lang="en-US" dirty="0"/>
          </a:p>
        </p:txBody>
      </p:sp>
      <p:sp>
        <p:nvSpPr>
          <p:cNvPr id="5" name="Oval 4"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641555"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ectangle 13"/>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p>
        </p:txBody>
      </p:sp>
    </p:spTree>
    <p:extLst>
      <p:ext uri="{BB962C8B-B14F-4D97-AF65-F5344CB8AC3E}">
        <p14:creationId xmlns:p14="http://schemas.microsoft.com/office/powerpoint/2010/main" val="33794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19</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09777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4058636947"/>
              </p:ext>
            </p:extLst>
          </p:nvPr>
        </p:nvGraphicFramePr>
        <p:xfrm>
          <a:off x="488897" y="1304925"/>
          <a:ext cx="11211106" cy="4287520"/>
        </p:xfrm>
        <a:graphic>
          <a:graphicData uri="http://schemas.openxmlformats.org/drawingml/2006/table">
            <a:tbl>
              <a:tblPr firstRow="1" bandRow="1">
                <a:tableStyleId>{3B4B98B0-60AC-42C2-AFA5-B58CD77FA1E5}</a:tableStyleId>
              </a:tblPr>
              <a:tblGrid>
                <a:gridCol w="2736903"/>
                <a:gridCol w="8474203"/>
              </a:tblGrid>
              <a:tr h="370840">
                <a:tc>
                  <a:txBody>
                    <a:bodyPr/>
                    <a:lstStyle/>
                    <a:p>
                      <a:r>
                        <a:rPr lang="en-US" sz="1200" b="0" dirty="0" smtClean="0">
                          <a:solidFill>
                            <a:schemeClr val="bg2">
                              <a:lumMod val="50000"/>
                            </a:schemeClr>
                          </a:solidFill>
                        </a:rPr>
                        <a:t>CDP101 – Introduction to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CDP202 – Domain Driven Design</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CDP103</a:t>
                      </a:r>
                      <a:r>
                        <a:rPr lang="en-US" sz="1200" b="0" baseline="0" dirty="0" smtClean="0">
                          <a:solidFill>
                            <a:schemeClr val="bg2">
                              <a:lumMod val="50000"/>
                            </a:schemeClr>
                          </a:solidFill>
                        </a:rPr>
                        <a:t> – Introduction to the Continuous Deployment Platform</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CDP104 – Introduction to Standard Tools</a:t>
                      </a:r>
                      <a:r>
                        <a:rPr lang="en-US" sz="1200" b="0" baseline="0" dirty="0" smtClean="0">
                          <a:solidFill>
                            <a:schemeClr val="bg2">
                              <a:lumMod val="50000"/>
                            </a:schemeClr>
                          </a:solidFill>
                        </a:rPr>
                        <a:t> and Frameworks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CDP205 – Using the MicroServices Catalog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CDP206 – Developing an Application Using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CDP207 – Developing MicroServices</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4810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101</a:t>
            </a:r>
            <a:endParaRPr lang="en-US" sz="900" b="1" dirty="0">
              <a:solidFill>
                <a:schemeClr val="tx2">
                  <a:lumMod val="75000"/>
                  <a:lumOff val="25000"/>
                </a:schemeClr>
              </a:solidFill>
            </a:endParaRPr>
          </a:p>
        </p:txBody>
      </p:sp>
      <p:sp>
        <p:nvSpPr>
          <p:cNvPr id="8" name="Rectangle 7"/>
          <p:cNvSpPr/>
          <p:nvPr/>
        </p:nvSpPr>
        <p:spPr>
          <a:xfrm>
            <a:off x="4301494" y="176758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301494" y="217539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103</a:t>
            </a:r>
            <a:endParaRPr lang="en-US" sz="900" b="1" dirty="0">
              <a:solidFill>
                <a:schemeClr val="tx2">
                  <a:lumMod val="75000"/>
                  <a:lumOff val="25000"/>
                </a:schemeClr>
              </a:solidFill>
            </a:endParaRPr>
          </a:p>
        </p:txBody>
      </p:sp>
      <p:sp>
        <p:nvSpPr>
          <p:cNvPr id="10" name="Rectangle 9"/>
          <p:cNvSpPr/>
          <p:nvPr/>
        </p:nvSpPr>
        <p:spPr>
          <a:xfrm>
            <a:off x="5741670" y="3075825"/>
            <a:ext cx="7010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205</a:t>
            </a:r>
            <a:endParaRPr lang="en-US" sz="900" b="1" dirty="0">
              <a:solidFill>
                <a:schemeClr val="tx2">
                  <a:lumMod val="75000"/>
                  <a:lumOff val="25000"/>
                </a:schemeClr>
              </a:solidFill>
            </a:endParaRPr>
          </a:p>
        </p:txBody>
      </p:sp>
      <p:sp>
        <p:nvSpPr>
          <p:cNvPr id="11" name="Rectangle 10"/>
          <p:cNvSpPr/>
          <p:nvPr/>
        </p:nvSpPr>
        <p:spPr>
          <a:xfrm>
            <a:off x="4309110" y="2614180"/>
            <a:ext cx="88392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104</a:t>
            </a:r>
            <a:endParaRPr lang="en-US" sz="900" b="1" dirty="0">
              <a:solidFill>
                <a:schemeClr val="tx2">
                  <a:lumMod val="75000"/>
                  <a:lumOff val="25000"/>
                </a:schemeClr>
              </a:solidFill>
            </a:endParaRPr>
          </a:p>
        </p:txBody>
      </p:sp>
      <p:sp>
        <p:nvSpPr>
          <p:cNvPr id="12" name="Rectangle 11"/>
          <p:cNvSpPr/>
          <p:nvPr/>
        </p:nvSpPr>
        <p:spPr>
          <a:xfrm>
            <a:off x="6654800" y="3539376"/>
            <a:ext cx="14122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206</a:t>
            </a:r>
          </a:p>
        </p:txBody>
      </p:sp>
      <p:sp>
        <p:nvSpPr>
          <p:cNvPr id="13" name="Rectangle 12"/>
          <p:cNvSpPr/>
          <p:nvPr/>
        </p:nvSpPr>
        <p:spPr>
          <a:xfrm>
            <a:off x="8277225" y="3988842"/>
            <a:ext cx="1901137" cy="228600"/>
          </a:xfrm>
          <a:prstGeom prst="rect">
            <a:avLst/>
          </a:prstGeom>
          <a:solidFill>
            <a:srgbClr val="00B0F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200" b="1" dirty="0" smtClean="0">
                <a:solidFill>
                  <a:schemeClr val="tx2"/>
                </a:solidFill>
              </a:rPr>
              <a:t>207</a:t>
            </a:r>
            <a:endParaRPr lang="en-US" sz="1200" b="1" dirty="0">
              <a:solidFill>
                <a:schemeClr val="tx2"/>
              </a:solidFill>
            </a:endParaRPr>
          </a:p>
        </p:txBody>
      </p:sp>
      <p:sp>
        <p:nvSpPr>
          <p:cNvPr id="14" name="Rectangle 13"/>
          <p:cNvSpPr/>
          <p:nvPr/>
        </p:nvSpPr>
        <p:spPr>
          <a:xfrm>
            <a:off x="5741670" y="4525032"/>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296359"/>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stCxn id="7" idx="3"/>
            <a:endCxn id="8" idx="1"/>
          </p:cNvCxnSpPr>
          <p:nvPr/>
        </p:nvCxnSpPr>
        <p:spPr>
          <a:xfrm>
            <a:off x="4058920" y="1462405"/>
            <a:ext cx="242574" cy="415673"/>
          </a:xfrm>
          <a:prstGeom prst="bentConnector3">
            <a:avLst>
              <a:gd name="adj1" fmla="val 48037"/>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9" idx="1"/>
          </p:cNvCxnSpPr>
          <p:nvPr/>
        </p:nvCxnSpPr>
        <p:spPr>
          <a:xfrm>
            <a:off x="4058920" y="1462405"/>
            <a:ext cx="242574" cy="827290"/>
          </a:xfrm>
          <a:prstGeom prst="bentConnector3">
            <a:avLst>
              <a:gd name="adj1" fmla="val 48036"/>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3"/>
            <a:endCxn id="11" idx="1"/>
          </p:cNvCxnSpPr>
          <p:nvPr/>
        </p:nvCxnSpPr>
        <p:spPr>
          <a:xfrm>
            <a:off x="4058920" y="1462405"/>
            <a:ext cx="250190" cy="1266075"/>
          </a:xfrm>
          <a:prstGeom prst="bentConnector3">
            <a:avLst>
              <a:gd name="adj1" fmla="val 46193"/>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193030" y="2728480"/>
            <a:ext cx="548640" cy="46164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190125"/>
            <a:ext cx="212090" cy="463551"/>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193030" y="2728480"/>
            <a:ext cx="548640" cy="1910852"/>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15" idx="1"/>
          </p:cNvCxnSpPr>
          <p:nvPr/>
        </p:nvCxnSpPr>
        <p:spPr>
          <a:xfrm rot="16200000" flipH="1">
            <a:off x="9910466" y="4501717"/>
            <a:ext cx="789590" cy="253800"/>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endCxn id="16" idx="1"/>
          </p:cNvCxnSpPr>
          <p:nvPr/>
        </p:nvCxnSpPr>
        <p:spPr>
          <a:xfrm rot="16200000" flipH="1">
            <a:off x="9727966" y="4703664"/>
            <a:ext cx="1154588" cy="253801"/>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911912"/>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p:nvPr/>
        </p:nvCxnSpPr>
        <p:spPr>
          <a:xfrm>
            <a:off x="8067040" y="3643603"/>
            <a:ext cx="212090" cy="45402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Down Arrow 23"/>
          <p:cNvSpPr/>
          <p:nvPr/>
        </p:nvSpPr>
        <p:spPr>
          <a:xfrm>
            <a:off x="8974023" y="3332114"/>
            <a:ext cx="521057" cy="622977"/>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dirty="0" smtClean="0"/>
          </a:p>
          <a:p>
            <a:pPr algn="ctr"/>
            <a:r>
              <a:rPr lang="en-US" sz="800" dirty="0" smtClean="0"/>
              <a:t>You </a:t>
            </a:r>
            <a:r>
              <a:rPr lang="en-US" sz="800" dirty="0"/>
              <a:t>are HERE</a:t>
            </a:r>
          </a:p>
        </p:txBody>
      </p:sp>
    </p:spTree>
    <p:extLst>
      <p:ext uri="{BB962C8B-B14F-4D97-AF65-F5344CB8AC3E}">
        <p14:creationId xmlns:p14="http://schemas.microsoft.com/office/powerpoint/2010/main" val="2566737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8061525"/>
              </p:ext>
            </p:extLst>
          </p:nvPr>
        </p:nvGraphicFramePr>
        <p:xfrm>
          <a:off x="488897" y="2270125"/>
          <a:ext cx="11211106" cy="26670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In DDD, you perform the process of analysis and design once and then your done.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All concepts</a:t>
                      </a:r>
                      <a:r>
                        <a:rPr lang="en-US" baseline="0" dirty="0" smtClean="0"/>
                        <a:t> or elements within a single bounded context have one, and only one, meaning and behavior.</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One of the benefits</a:t>
                      </a:r>
                      <a:r>
                        <a:rPr lang="en-US" baseline="0" dirty="0" smtClean="0"/>
                        <a:t> of microServices is that “</a:t>
                      </a:r>
                      <a:r>
                        <a:rPr lang="en-US" dirty="0" smtClean="0"/>
                        <a:t>bounded contexts” are to a degree flexible and arbitrary;</a:t>
                      </a:r>
                      <a:r>
                        <a:rPr lang="en-US" baseline="0" dirty="0" smtClean="0"/>
                        <a:t> therefore, </a:t>
                      </a:r>
                      <a:r>
                        <a:rPr lang="en-US" dirty="0" smtClean="0"/>
                        <a:t>you can create the bounded contexts as</a:t>
                      </a:r>
                      <a:r>
                        <a:rPr lang="en-US" baseline="0" dirty="0" smtClean="0"/>
                        <a:t> you see fit and are no longer quite so tied to the business processes and entities.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domain model consists of just the behaviors of the domain.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Context Mapping is the process of determining how two or more contexts exchange information.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67876" y="1546231"/>
            <a:ext cx="3602781"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of the MicroService</a:t>
            </a:r>
            <a:endParaRPr lang="en-US" sz="2400" b="1" dirty="0">
              <a:solidFill>
                <a:srgbClr val="959595"/>
              </a:solidFill>
            </a:endParaRPr>
          </a:p>
        </p:txBody>
      </p:sp>
      <p:sp>
        <p:nvSpPr>
          <p:cNvPr id="5" name="TextBox 4"/>
          <p:cNvSpPr txBox="1"/>
          <p:nvPr/>
        </p:nvSpPr>
        <p:spPr>
          <a:xfrm rot="20708730">
            <a:off x="9592314" y="85196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17847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sz="3200" b="1" i="1" u="sng" dirty="0"/>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914500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Patterns are generally reusable solutions to common problems</a:t>
            </a:r>
          </a:p>
          <a:p>
            <a:pPr lvl="1"/>
            <a:r>
              <a:rPr lang="en-US" dirty="0" smtClean="0"/>
              <a:t>They demonstrate approaches to solving specific problems.</a:t>
            </a:r>
          </a:p>
          <a:p>
            <a:pPr lvl="1"/>
            <a:r>
              <a:rPr lang="en-US" dirty="0" smtClean="0"/>
              <a:t>They are </a:t>
            </a:r>
            <a:r>
              <a:rPr lang="en-US" dirty="0"/>
              <a:t>not a finished design that </a:t>
            </a:r>
            <a:r>
              <a:rPr lang="en-US" dirty="0" smtClean="0"/>
              <a:t>can be used directly. </a:t>
            </a:r>
          </a:p>
          <a:p>
            <a:pPr lvl="1"/>
            <a:r>
              <a:rPr lang="en-US" dirty="0" smtClean="0"/>
              <a:t>They are </a:t>
            </a:r>
            <a:r>
              <a:rPr lang="en-US" dirty="0"/>
              <a:t>a description or template for how to solve a problem that can be used in many different </a:t>
            </a:r>
            <a:r>
              <a:rPr lang="en-US" dirty="0" smtClean="0"/>
              <a:t>situations.</a:t>
            </a:r>
          </a:p>
          <a:p>
            <a:pPr lvl="1"/>
            <a:r>
              <a:rPr lang="en-US" dirty="0" smtClean="0"/>
              <a:t>They are </a:t>
            </a:r>
            <a:r>
              <a:rPr lang="en-US" dirty="0"/>
              <a:t>are formalized best practices that the programmer can use to solve common </a:t>
            </a:r>
            <a:r>
              <a:rPr lang="en-US" dirty="0" smtClean="0"/>
              <a:t>problems </a:t>
            </a:r>
            <a:r>
              <a:rPr lang="en-US" dirty="0"/>
              <a:t>when designing an application or </a:t>
            </a:r>
            <a:r>
              <a:rPr lang="en-US" dirty="0" smtClean="0"/>
              <a:t>system.</a:t>
            </a:r>
          </a:p>
          <a:p>
            <a:pPr lvl="1"/>
            <a:endParaRPr lang="en-US" dirty="0" smtClean="0"/>
          </a:p>
          <a:p>
            <a:r>
              <a:rPr lang="en-US" dirty="0" smtClean="0"/>
              <a:t>So, to use patterns, the developer needs to…</a:t>
            </a:r>
          </a:p>
          <a:p>
            <a:pPr marL="1146175" lvl="1" indent="-231775"/>
            <a:r>
              <a:rPr lang="en-US" dirty="0" smtClean="0"/>
              <a:t>…understand the problem(s) that they are facing.</a:t>
            </a:r>
          </a:p>
          <a:p>
            <a:pPr marL="1146175" lvl="1" indent="-231775"/>
            <a:r>
              <a:rPr lang="en-US" dirty="0" smtClean="0"/>
              <a:t>…understand the method that each pattern uses to address the issue(s).</a:t>
            </a:r>
          </a:p>
          <a:p>
            <a:pPr marL="1146175" lvl="1" indent="-231775"/>
            <a:r>
              <a:rPr lang="en-US" dirty="0" smtClean="0"/>
              <a:t>…understand how to adopt the pattern(s) to their implementation. </a:t>
            </a:r>
            <a:endParaRPr lang="en-US" dirty="0"/>
          </a:p>
        </p:txBody>
      </p:sp>
      <p:sp>
        <p:nvSpPr>
          <p:cNvPr id="4" name="Title 3"/>
          <p:cNvSpPr>
            <a:spLocks noGrp="1"/>
          </p:cNvSpPr>
          <p:nvPr>
            <p:ph type="title"/>
          </p:nvPr>
        </p:nvSpPr>
        <p:spPr/>
        <p:txBody>
          <a:bodyPr/>
          <a:lstStyle/>
          <a:p>
            <a:r>
              <a:rPr lang="en-US" dirty="0" smtClean="0"/>
              <a:t>What are Patterns</a:t>
            </a:r>
            <a:endParaRPr lang="en-US" dirty="0"/>
          </a:p>
        </p:txBody>
      </p:sp>
      <p:sp>
        <p:nvSpPr>
          <p:cNvPr id="6" name="Rectangle 5"/>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64155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2646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113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96273"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229668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23</a:t>
            </a:fld>
            <a:r>
              <a:rPr lang="en-US" dirty="0" smtClean="0"/>
              <a:t> </a:t>
            </a:r>
            <a:endParaRPr lang="en-US" dirty="0"/>
          </a:p>
        </p:txBody>
      </p:sp>
      <p:sp>
        <p:nvSpPr>
          <p:cNvPr id="3" name="Text Placeholder 2"/>
          <p:cNvSpPr>
            <a:spLocks noGrp="1"/>
          </p:cNvSpPr>
          <p:nvPr>
            <p:ph type="body" sz="quarter" idx="13"/>
          </p:nvPr>
        </p:nvSpPr>
        <p:spPr>
          <a:xfrm>
            <a:off x="488897" y="1139825"/>
            <a:ext cx="11211106" cy="4977707"/>
          </a:xfrm>
        </p:spPr>
        <p:txBody>
          <a:bodyPr/>
          <a:lstStyle/>
          <a:p>
            <a:r>
              <a:rPr lang="en-US" dirty="0" smtClean="0"/>
              <a:t>The evolution of patterns can be traced back to the Gang of Four (GoF) Book</a:t>
            </a:r>
          </a:p>
          <a:p>
            <a:pPr lvl="1"/>
            <a:r>
              <a:rPr lang="en-US" dirty="0" smtClean="0"/>
              <a:t>“</a:t>
            </a:r>
            <a:r>
              <a:rPr lang="en-US" b="1" i="1" u="sng" dirty="0" smtClean="0"/>
              <a:t>Design Patterns: Elements of Reusable Object-Oriented Software</a:t>
            </a:r>
            <a:r>
              <a:rPr lang="en-US" dirty="0" smtClean="0"/>
              <a:t>” by Eric Gamma, Richard Helm, Ralph Johnson, and John Vlissides</a:t>
            </a:r>
          </a:p>
          <a:p>
            <a:pPr lvl="1"/>
            <a:endParaRPr lang="en-US" sz="400" dirty="0"/>
          </a:p>
          <a:p>
            <a:pPr lvl="1"/>
            <a:r>
              <a:rPr lang="en-US" b="1" dirty="0" smtClean="0"/>
              <a:t>GoF</a:t>
            </a:r>
          </a:p>
          <a:p>
            <a:pPr lvl="2"/>
            <a:r>
              <a:rPr lang="en-US" dirty="0" smtClean="0"/>
              <a:t>The GoF book divided patterns into three groups:</a:t>
            </a:r>
          </a:p>
          <a:p>
            <a:pPr lvl="4">
              <a:spcAft>
                <a:spcPts val="400"/>
              </a:spcAft>
            </a:pPr>
            <a:r>
              <a:rPr lang="en-US" b="1" dirty="0" smtClean="0"/>
              <a:t>Creational Patterns</a:t>
            </a:r>
          </a:p>
          <a:p>
            <a:pPr lvl="4">
              <a:spcAft>
                <a:spcPts val="400"/>
              </a:spcAft>
            </a:pPr>
            <a:r>
              <a:rPr lang="en-US" b="1" dirty="0" smtClean="0"/>
              <a:t>Structural Patterns</a:t>
            </a:r>
          </a:p>
          <a:p>
            <a:pPr lvl="4">
              <a:spcAft>
                <a:spcPts val="400"/>
              </a:spcAft>
            </a:pPr>
            <a:r>
              <a:rPr lang="en-US" b="1" dirty="0" smtClean="0"/>
              <a:t>Behavioral Patterns</a:t>
            </a:r>
          </a:p>
          <a:p>
            <a:pPr lvl="4"/>
            <a:endParaRPr lang="en-US" sz="400" dirty="0"/>
          </a:p>
          <a:p>
            <a:pPr lvl="2"/>
            <a:r>
              <a:rPr lang="en-US" dirty="0" smtClean="0"/>
              <a:t>Of these three groups, Structural Patterns are most interesting to us in microServices</a:t>
            </a:r>
          </a:p>
          <a:p>
            <a:pPr lvl="2"/>
            <a:endParaRPr lang="en-US" dirty="0" smtClean="0"/>
          </a:p>
          <a:p>
            <a:pPr lvl="1"/>
            <a:r>
              <a:rPr lang="en-US" b="1" dirty="0" smtClean="0"/>
              <a:t>Structured Patterns</a:t>
            </a:r>
          </a:p>
          <a:p>
            <a:pPr lvl="2"/>
            <a:r>
              <a:rPr lang="en-US" dirty="0" smtClean="0"/>
              <a:t>Structural patterns address issues with:</a:t>
            </a:r>
          </a:p>
          <a:p>
            <a:pPr lvl="4">
              <a:spcAft>
                <a:spcPts val="400"/>
              </a:spcAft>
            </a:pPr>
            <a:r>
              <a:rPr lang="en-US" b="1" dirty="0"/>
              <a:t>H</a:t>
            </a:r>
            <a:r>
              <a:rPr lang="en-US" b="1" dirty="0" smtClean="0"/>
              <a:t>ow </a:t>
            </a:r>
            <a:r>
              <a:rPr lang="en-US" b="1" dirty="0"/>
              <a:t>to compose objects, </a:t>
            </a:r>
            <a:endParaRPr lang="en-US" b="1" dirty="0" smtClean="0"/>
          </a:p>
          <a:p>
            <a:pPr lvl="4">
              <a:spcAft>
                <a:spcPts val="400"/>
              </a:spcAft>
            </a:pPr>
            <a:r>
              <a:rPr lang="en-US" b="1" dirty="0" smtClean="0"/>
              <a:t>How to define </a:t>
            </a:r>
            <a:r>
              <a:rPr lang="en-US" b="1" dirty="0"/>
              <a:t>relationships, and </a:t>
            </a:r>
            <a:endParaRPr lang="en-US" b="1" dirty="0" smtClean="0"/>
          </a:p>
          <a:p>
            <a:pPr lvl="4">
              <a:spcAft>
                <a:spcPts val="400"/>
              </a:spcAft>
            </a:pPr>
            <a:r>
              <a:rPr lang="en-US" b="1" dirty="0" smtClean="0"/>
              <a:t>How to interface </a:t>
            </a:r>
            <a:r>
              <a:rPr lang="en-US" b="1" dirty="0"/>
              <a:t>between objects.  </a:t>
            </a:r>
            <a:endParaRPr lang="en-US" b="1" dirty="0" smtClean="0"/>
          </a:p>
          <a:p>
            <a:pPr lvl="4">
              <a:spcAft>
                <a:spcPts val="400"/>
              </a:spcAft>
            </a:pPr>
            <a:endParaRPr lang="en-US" sz="400" b="1" dirty="0"/>
          </a:p>
          <a:p>
            <a:pPr lvl="2"/>
            <a:r>
              <a:rPr lang="en-US" dirty="0" smtClean="0"/>
              <a:t>Many of these patterns can be directly applied to microServices as well. </a:t>
            </a:r>
            <a:endParaRPr lang="en-US" dirty="0"/>
          </a:p>
        </p:txBody>
      </p:sp>
      <p:sp>
        <p:nvSpPr>
          <p:cNvPr id="4" name="Title 3"/>
          <p:cNvSpPr>
            <a:spLocks noGrp="1"/>
          </p:cNvSpPr>
          <p:nvPr>
            <p:ph type="title"/>
          </p:nvPr>
        </p:nvSpPr>
        <p:spPr/>
        <p:txBody>
          <a:bodyPr/>
          <a:lstStyle/>
          <a:p>
            <a:r>
              <a:rPr lang="en-US" dirty="0" smtClean="0"/>
              <a:t>OO Design Patterns</a:t>
            </a:r>
            <a:endParaRPr lang="en-US" dirty="0"/>
          </a:p>
        </p:txBody>
      </p:sp>
      <p:sp>
        <p:nvSpPr>
          <p:cNvPr id="5" name="Rectangle 4"/>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6" name="Oval 5"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7566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64155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2646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515212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GoF OO patterns, DDD Context-Mapping patterns, and AT&amp;T microService design patterns are all similar and overlap, but they serve different purposes</a:t>
            </a:r>
          </a:p>
          <a:p>
            <a:pPr lvl="1"/>
            <a:endParaRPr lang="en-US" b="1" dirty="0" smtClean="0"/>
          </a:p>
        </p:txBody>
      </p:sp>
      <p:sp>
        <p:nvSpPr>
          <p:cNvPr id="4" name="Title 3"/>
          <p:cNvSpPr>
            <a:spLocks noGrp="1"/>
          </p:cNvSpPr>
          <p:nvPr>
            <p:ph type="title"/>
          </p:nvPr>
        </p:nvSpPr>
        <p:spPr/>
        <p:txBody>
          <a:bodyPr/>
          <a:lstStyle/>
          <a:p>
            <a:r>
              <a:rPr lang="en-US" dirty="0" smtClean="0"/>
              <a:t>Different Patterns Exist</a:t>
            </a:r>
            <a:endParaRPr lang="en-US" dirty="0"/>
          </a:p>
        </p:txBody>
      </p:sp>
      <p:sp>
        <p:nvSpPr>
          <p:cNvPr id="5" name="Rectangle 4"/>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6" name="Oval 5"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7566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64155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Text Placeholder 2"/>
          <p:cNvSpPr txBox="1">
            <a:spLocks/>
          </p:cNvSpPr>
          <p:nvPr/>
        </p:nvSpPr>
        <p:spPr>
          <a:xfrm>
            <a:off x="1385028" y="1955040"/>
            <a:ext cx="9301256" cy="3366107"/>
          </a:xfrm>
          <a:prstGeom prst="rect">
            <a:avLst/>
          </a:prstGeom>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b="1" dirty="0" smtClean="0"/>
          </a:p>
          <a:p>
            <a:pPr lvl="1"/>
            <a:r>
              <a:rPr lang="en-US" sz="1600" b="1" dirty="0" smtClean="0"/>
              <a:t>Gof Object-Oriented Patterns</a:t>
            </a:r>
          </a:p>
          <a:p>
            <a:pPr lvl="2"/>
            <a:r>
              <a:rPr lang="en-US" dirty="0" smtClean="0"/>
              <a:t>The GoF patterns document architectural approaches to types of Object-Oriented structural problems and issues.</a:t>
            </a:r>
          </a:p>
          <a:p>
            <a:pPr lvl="1"/>
            <a:endParaRPr lang="en-US" b="1" dirty="0" smtClean="0"/>
          </a:p>
          <a:p>
            <a:pPr lvl="1"/>
            <a:r>
              <a:rPr lang="en-US" sz="1600" b="1" dirty="0" smtClean="0"/>
              <a:t>DDD Context Mapping</a:t>
            </a:r>
          </a:p>
          <a:p>
            <a:pPr lvl="2"/>
            <a:r>
              <a:rPr lang="en-US" dirty="0" smtClean="0"/>
              <a:t>DDD Context Mapping patterns describe ways that the domain model of one context can be used in another context.</a:t>
            </a:r>
          </a:p>
          <a:p>
            <a:pPr lvl="1"/>
            <a:endParaRPr lang="en-US" sz="1600" b="1" dirty="0" smtClean="0"/>
          </a:p>
          <a:p>
            <a:pPr lvl="1"/>
            <a:r>
              <a:rPr lang="en-US" sz="1600" b="1" dirty="0" smtClean="0"/>
              <a:t>MicroService Patterns</a:t>
            </a:r>
          </a:p>
          <a:p>
            <a:pPr lvl="2"/>
            <a:r>
              <a:rPr lang="en-US" dirty="0" smtClean="0"/>
              <a:t>The AT&amp;T microService patterns describe ways that a microService, user interface, and system of record can be assembled.</a:t>
            </a:r>
          </a:p>
          <a:p>
            <a:endParaRPr lang="en-US" dirty="0"/>
          </a:p>
        </p:txBody>
      </p:sp>
      <p:sp>
        <p:nvSpPr>
          <p:cNvPr id="19" name="Oval 18"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5085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25</a:t>
            </a:fld>
            <a:r>
              <a:rPr lang="en-US" dirty="0" smtClean="0"/>
              <a:t> </a:t>
            </a:r>
            <a:endParaRPr lang="en-US" dirty="0"/>
          </a:p>
        </p:txBody>
      </p:sp>
      <p:sp>
        <p:nvSpPr>
          <p:cNvPr id="4" name="Title 3"/>
          <p:cNvSpPr>
            <a:spLocks noGrp="1"/>
          </p:cNvSpPr>
          <p:nvPr>
            <p:ph type="title"/>
          </p:nvPr>
        </p:nvSpPr>
        <p:spPr/>
        <p:txBody>
          <a:bodyPr/>
          <a:lstStyle/>
          <a:p>
            <a:r>
              <a:rPr lang="en-US" dirty="0" smtClean="0"/>
              <a:t>Review of Some of the GoF Structural Patterns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36864942"/>
              </p:ext>
            </p:extLst>
          </p:nvPr>
        </p:nvGraphicFramePr>
        <p:xfrm>
          <a:off x="488897" y="1127301"/>
          <a:ext cx="11211106" cy="4693920"/>
        </p:xfrm>
        <a:graphic>
          <a:graphicData uri="http://schemas.openxmlformats.org/drawingml/2006/table">
            <a:tbl>
              <a:tblPr firstRow="1" bandRow="1">
                <a:tableStyleId>{5C22544A-7EE6-4342-B048-85BDC9FD1C3A}</a:tableStyleId>
              </a:tblPr>
              <a:tblGrid>
                <a:gridCol w="1868713"/>
                <a:gridCol w="9342393"/>
              </a:tblGrid>
              <a:tr h="370840">
                <a:tc>
                  <a:txBody>
                    <a:bodyPr/>
                    <a:lstStyle/>
                    <a:p>
                      <a:pPr algn="ctr"/>
                      <a:r>
                        <a:rPr lang="en-US" sz="1600" dirty="0" smtClean="0"/>
                        <a:t>GoF </a:t>
                      </a:r>
                    </a:p>
                    <a:p>
                      <a:pPr algn="ctr"/>
                      <a:r>
                        <a:rPr lang="en-US" sz="1600" dirty="0" smtClean="0"/>
                        <a:t>Structural Pattern</a:t>
                      </a:r>
                      <a:endParaRPr lang="en-US" sz="1600" dirty="0"/>
                    </a:p>
                  </a:txBody>
                  <a:tcPr/>
                </a:tc>
                <a:tc>
                  <a:txBody>
                    <a:bodyPr/>
                    <a:lstStyle/>
                    <a:p>
                      <a:pPr algn="ctr"/>
                      <a:endParaRPr lang="en-US" sz="1600" dirty="0" smtClean="0"/>
                    </a:p>
                    <a:p>
                      <a:pPr algn="ctr"/>
                      <a:r>
                        <a:rPr lang="en-US" sz="1600" dirty="0" smtClean="0"/>
                        <a:t>When</a:t>
                      </a:r>
                      <a:r>
                        <a:rPr lang="en-US" sz="1600" baseline="0" dirty="0" smtClean="0"/>
                        <a:t> to Use the Pattern</a:t>
                      </a:r>
                      <a:endParaRPr lang="en-US" sz="1600" dirty="0"/>
                    </a:p>
                  </a:txBody>
                  <a:tcPr/>
                </a:tc>
              </a:tr>
              <a:tr h="370840">
                <a:tc>
                  <a:txBody>
                    <a:bodyPr/>
                    <a:lstStyle/>
                    <a:p>
                      <a:pPr algn="ctr"/>
                      <a:r>
                        <a:rPr lang="en-US" sz="1600" b="1" dirty="0" smtClean="0"/>
                        <a:t>Adapter</a:t>
                      </a:r>
                      <a:endParaRPr lang="en-US"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A technique to provide a linkage between two otherwise incompatible types. The adapter pattern “wraps” the object that supports the interface that is required, and adapts it to a form that is compatible with the requestor.</a:t>
                      </a:r>
                      <a:br>
                        <a:rPr lang="en-US" sz="1400" dirty="0" smtClean="0"/>
                      </a:br>
                      <a:r>
                        <a:rPr lang="en-US" sz="1400" dirty="0" smtClean="0"/>
                        <a:t/>
                      </a:r>
                      <a:br>
                        <a:rPr lang="en-US" sz="1400" dirty="0" smtClean="0"/>
                      </a:br>
                      <a:r>
                        <a:rPr lang="en-US" sz="1400" dirty="0" smtClean="0"/>
                        <a:t>This is used typically to change the interface of some subject to a form that is compatible with the requestor.  It “adapts” the subject to the needs of the client.  Use Adapter when you need to change an existing</a:t>
                      </a:r>
                      <a:r>
                        <a:rPr lang="en-US" sz="1400" baseline="0" dirty="0" smtClean="0"/>
                        <a:t> interface (or set of interfaces) to </a:t>
                      </a:r>
                      <a:r>
                        <a:rPr lang="en-US" sz="1400" dirty="0" smtClean="0"/>
                        <a:t>meet the needs of the client.</a:t>
                      </a:r>
                    </a:p>
                  </a:txBody>
                  <a:tcPr/>
                </a:tc>
              </a:tr>
              <a:tr h="370840">
                <a:tc>
                  <a:txBody>
                    <a:bodyPr/>
                    <a:lstStyle/>
                    <a:p>
                      <a:pPr algn="ctr"/>
                      <a:r>
                        <a:rPr lang="en-US" sz="1600" b="1" dirty="0" smtClean="0"/>
                        <a:t>Façade</a:t>
                      </a:r>
                      <a:endParaRPr lang="en-US" sz="1600" b="1" dirty="0"/>
                    </a:p>
                  </a:txBody>
                  <a:tcPr/>
                </a:tc>
                <a:tc>
                  <a:txBody>
                    <a:bodyPr/>
                    <a:lstStyle/>
                    <a:p>
                      <a:r>
                        <a:rPr lang="en-US" sz="1400" b="0" i="0" kern="1200" dirty="0" smtClean="0">
                          <a:solidFill>
                            <a:schemeClr val="dk1"/>
                          </a:solidFill>
                          <a:effectLst/>
                          <a:latin typeface="+mn-lt"/>
                          <a:ea typeface="+mn-ea"/>
                          <a:cs typeface="+mn-cs"/>
                        </a:rPr>
                        <a:t>It defines a manner for creating relationships between classes or entities. The facade design pattern is used to define a simplified interface to a more complex subsystem.</a:t>
                      </a:r>
                      <a:br>
                        <a:rPr lang="en-US" sz="1400" b="0" i="0" kern="1200" dirty="0" smtClean="0">
                          <a:solidFill>
                            <a:schemeClr val="dk1"/>
                          </a:solidFill>
                          <a:effectLst/>
                          <a:latin typeface="+mn-lt"/>
                          <a:ea typeface="+mn-ea"/>
                          <a:cs typeface="+mn-cs"/>
                        </a:rPr>
                      </a:br>
                      <a:r>
                        <a:rPr lang="en-US" sz="1400" b="0" i="0" kern="1200" dirty="0" smtClean="0">
                          <a:solidFill>
                            <a:schemeClr val="dk1"/>
                          </a:solidFill>
                          <a:effectLst/>
                          <a:latin typeface="+mn-lt"/>
                          <a:ea typeface="+mn-ea"/>
                          <a:cs typeface="+mn-cs"/>
                        </a:rPr>
                        <a:t/>
                      </a:r>
                      <a:br>
                        <a:rPr lang="en-US" sz="1400" b="0" i="0" kern="1200" dirty="0" smtClean="0">
                          <a:solidFill>
                            <a:schemeClr val="dk1"/>
                          </a:solidFill>
                          <a:effectLst/>
                          <a:latin typeface="+mn-lt"/>
                          <a:ea typeface="+mn-ea"/>
                          <a:cs typeface="+mn-cs"/>
                        </a:rPr>
                      </a:br>
                      <a:r>
                        <a:rPr lang="en-US" sz="1400" b="0" i="0" kern="1200" dirty="0" smtClean="0">
                          <a:solidFill>
                            <a:schemeClr val="dk1"/>
                          </a:solidFill>
                          <a:effectLst/>
                          <a:latin typeface="+mn-lt"/>
                          <a:ea typeface="+mn-ea"/>
                          <a:cs typeface="+mn-cs"/>
                        </a:rPr>
                        <a:t>Use Façade whenever you need to filter,</a:t>
                      </a:r>
                      <a:r>
                        <a:rPr lang="en-US" sz="1400" b="0" i="0" kern="1200" baseline="0" dirty="0" smtClean="0">
                          <a:solidFill>
                            <a:schemeClr val="dk1"/>
                          </a:solidFill>
                          <a:effectLst/>
                          <a:latin typeface="+mn-lt"/>
                          <a:ea typeface="+mn-ea"/>
                          <a:cs typeface="+mn-cs"/>
                        </a:rPr>
                        <a:t> simplify, or aggregate complex services.  It can be used to aggregate the services provided by multiple microService to a simpler, higher level of abstraction.</a:t>
                      </a:r>
                      <a:endParaRPr lang="en-US" sz="1400" dirty="0"/>
                    </a:p>
                  </a:txBody>
                  <a:tcPr/>
                </a:tc>
              </a:tr>
              <a:tr h="370840">
                <a:tc>
                  <a:txBody>
                    <a:bodyPr/>
                    <a:lstStyle/>
                    <a:p>
                      <a:pPr algn="ctr"/>
                      <a:r>
                        <a:rPr lang="en-US" sz="1600" b="1" dirty="0" smtClean="0"/>
                        <a:t>Proxy</a:t>
                      </a:r>
                      <a:endParaRPr lang="en-US" sz="1600" b="1" dirty="0"/>
                    </a:p>
                  </a:txBody>
                  <a:tcPr/>
                </a:tc>
                <a:tc>
                  <a:txBody>
                    <a:bodyPr/>
                    <a:lstStyle/>
                    <a:p>
                      <a:r>
                        <a:rPr lang="en-US" sz="1400" b="0" i="0" kern="1200" dirty="0" smtClean="0">
                          <a:solidFill>
                            <a:schemeClr val="dk1"/>
                          </a:solidFill>
                          <a:effectLst/>
                          <a:latin typeface="+mn-lt"/>
                          <a:ea typeface="+mn-ea"/>
                          <a:cs typeface="+mn-cs"/>
                        </a:rPr>
                        <a:t>It</a:t>
                      </a:r>
                      <a:r>
                        <a:rPr lang="en-US" sz="1400" b="0" i="0" kern="1200" baseline="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defines a manner for creating relationships between classes or entities. The proxy design pattern is used to provide a surrogate or placeholder object, which references an underlying object. The proxy provides the same public interface as the underlying </a:t>
                      </a:r>
                      <a:r>
                        <a:rPr lang="en-US" sz="1400" b="0" i="1" kern="1200" dirty="0" smtClean="0">
                          <a:solidFill>
                            <a:schemeClr val="dk1"/>
                          </a:solidFill>
                          <a:effectLst/>
                          <a:latin typeface="+mn-lt"/>
                          <a:ea typeface="+mn-ea"/>
                          <a:cs typeface="+mn-cs"/>
                        </a:rPr>
                        <a:t>subject</a:t>
                      </a:r>
                      <a:r>
                        <a:rPr lang="en-US" sz="1400" b="0" i="0" kern="1200" dirty="0" smtClean="0">
                          <a:solidFill>
                            <a:schemeClr val="dk1"/>
                          </a:solidFill>
                          <a:effectLst/>
                          <a:latin typeface="+mn-lt"/>
                          <a:ea typeface="+mn-ea"/>
                          <a:cs typeface="+mn-cs"/>
                        </a:rPr>
                        <a:t> class. It adds a level of indirection by accepting requests from a client object and passing these to the real subject object as necessary.</a:t>
                      </a:r>
                      <a:br>
                        <a:rPr lang="en-US" sz="1400" b="0" i="0" kern="1200" dirty="0" smtClean="0">
                          <a:solidFill>
                            <a:schemeClr val="dk1"/>
                          </a:solidFill>
                          <a:effectLst/>
                          <a:latin typeface="+mn-lt"/>
                          <a:ea typeface="+mn-ea"/>
                          <a:cs typeface="+mn-cs"/>
                        </a:rPr>
                      </a:br>
                      <a:r>
                        <a:rPr lang="en-US" sz="1400" b="0" i="0" kern="1200" dirty="0" smtClean="0">
                          <a:solidFill>
                            <a:schemeClr val="dk1"/>
                          </a:solidFill>
                          <a:effectLst/>
                          <a:latin typeface="+mn-lt"/>
                          <a:ea typeface="+mn-ea"/>
                          <a:cs typeface="+mn-cs"/>
                        </a:rPr>
                        <a:t/>
                      </a:r>
                      <a:br>
                        <a:rPr lang="en-US" sz="1400" b="0" i="0" kern="1200" dirty="0" smtClean="0">
                          <a:solidFill>
                            <a:schemeClr val="dk1"/>
                          </a:solidFill>
                          <a:effectLst/>
                          <a:latin typeface="+mn-lt"/>
                          <a:ea typeface="+mn-ea"/>
                          <a:cs typeface="+mn-cs"/>
                        </a:rPr>
                      </a:br>
                      <a:r>
                        <a:rPr lang="en-US" sz="1400" b="0" i="0" kern="1200" dirty="0" smtClean="0">
                          <a:solidFill>
                            <a:schemeClr val="dk1"/>
                          </a:solidFill>
                          <a:effectLst/>
                          <a:latin typeface="+mn-lt"/>
                          <a:ea typeface="+mn-ea"/>
                          <a:cs typeface="+mn-cs"/>
                        </a:rPr>
                        <a:t>Use proxy whenever you want to expose the same set of operations, but need to perform caching, redirection, or other types of injection of control in the interaction between the client and the service.</a:t>
                      </a:r>
                      <a:endParaRPr lang="en-US" sz="1400" dirty="0"/>
                    </a:p>
                  </a:txBody>
                  <a:tcPr/>
                </a:tc>
              </a:tr>
            </a:tbl>
          </a:graphicData>
        </a:graphic>
      </p:graphicFrame>
      <p:sp>
        <p:nvSpPr>
          <p:cNvPr id="6" name="Rectangle 5"/>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181854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26</a:t>
            </a:fld>
            <a:r>
              <a:rPr lang="en-US" dirty="0" smtClean="0"/>
              <a:t> </a:t>
            </a:r>
            <a:endParaRPr lang="en-US" dirty="0"/>
          </a:p>
        </p:txBody>
      </p:sp>
      <p:sp>
        <p:nvSpPr>
          <p:cNvPr id="4" name="Title 3"/>
          <p:cNvSpPr>
            <a:spLocks noGrp="1"/>
          </p:cNvSpPr>
          <p:nvPr>
            <p:ph type="title"/>
          </p:nvPr>
        </p:nvSpPr>
        <p:spPr/>
        <p:txBody>
          <a:bodyPr/>
          <a:lstStyle/>
          <a:p>
            <a:r>
              <a:rPr lang="en-US" dirty="0" smtClean="0"/>
              <a:t>DDD Context-Mapping Patterns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69490218"/>
              </p:ext>
            </p:extLst>
          </p:nvPr>
        </p:nvGraphicFramePr>
        <p:xfrm>
          <a:off x="488897" y="1020976"/>
          <a:ext cx="11211106" cy="5003800"/>
        </p:xfrm>
        <a:graphic>
          <a:graphicData uri="http://schemas.openxmlformats.org/drawingml/2006/table">
            <a:tbl>
              <a:tblPr firstRow="1" bandRow="1">
                <a:tableStyleId>{5C22544A-7EE6-4342-B048-85BDC9FD1C3A}</a:tableStyleId>
              </a:tblPr>
              <a:tblGrid>
                <a:gridCol w="1967864"/>
                <a:gridCol w="9243242"/>
              </a:tblGrid>
              <a:tr h="370840">
                <a:tc>
                  <a:txBody>
                    <a:bodyPr/>
                    <a:lstStyle/>
                    <a:p>
                      <a:pPr algn="ctr"/>
                      <a:r>
                        <a:rPr lang="en-US" sz="1600" dirty="0" smtClean="0"/>
                        <a:t>DDD </a:t>
                      </a:r>
                    </a:p>
                    <a:p>
                      <a:pPr algn="ctr"/>
                      <a:r>
                        <a:rPr lang="en-US" sz="1600" dirty="0" smtClean="0"/>
                        <a:t>Context Mapping</a:t>
                      </a:r>
                      <a:endParaRPr lang="en-US" sz="1600" dirty="0"/>
                    </a:p>
                  </a:txBody>
                  <a:tcPr/>
                </a:tc>
                <a:tc>
                  <a:txBody>
                    <a:bodyPr/>
                    <a:lstStyle/>
                    <a:p>
                      <a:pPr algn="ctr"/>
                      <a:endParaRPr lang="en-US" sz="1600" dirty="0" smtClean="0"/>
                    </a:p>
                    <a:p>
                      <a:pPr algn="ctr"/>
                      <a:r>
                        <a:rPr lang="en-US" sz="1600" dirty="0" smtClean="0"/>
                        <a:t>When</a:t>
                      </a:r>
                      <a:r>
                        <a:rPr lang="en-US" sz="1600" baseline="0" dirty="0" smtClean="0"/>
                        <a:t> to Use the Pattern</a:t>
                      </a:r>
                      <a:endParaRPr lang="en-US" sz="1600" dirty="0"/>
                    </a:p>
                  </a:txBody>
                  <a:tcPr/>
                </a:tc>
              </a:tr>
              <a:tr h="370840">
                <a:tc>
                  <a:txBody>
                    <a:bodyPr/>
                    <a:lstStyle/>
                    <a:p>
                      <a:pPr algn="ctr"/>
                      <a:r>
                        <a:rPr lang="en-US" sz="1600" b="1" dirty="0" smtClean="0"/>
                        <a:t>Partnership</a:t>
                      </a:r>
                      <a:endParaRPr lang="en-US"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Partnership is not so much a pattern for context</a:t>
                      </a:r>
                      <a:r>
                        <a:rPr lang="en-US" sz="1400" baseline="0" dirty="0" smtClean="0"/>
                        <a:t> mapping as much as it is an agreement to use the same domain model and to be bound by the same constraints, goals, and language</a:t>
                      </a:r>
                      <a:endParaRPr lang="en-US" sz="1400" dirty="0" smtClean="0"/>
                    </a:p>
                  </a:txBody>
                  <a:tcPr/>
                </a:tc>
              </a:tr>
              <a:tr h="370840">
                <a:tc>
                  <a:txBody>
                    <a:bodyPr/>
                    <a:lstStyle/>
                    <a:p>
                      <a:pPr algn="ctr"/>
                      <a:r>
                        <a:rPr lang="en-US" sz="1600" b="1" dirty="0" smtClean="0"/>
                        <a:t>Shared Kernel</a:t>
                      </a:r>
                      <a:endParaRPr lang="en-US" sz="1600" b="1" dirty="0"/>
                    </a:p>
                  </a:txBody>
                  <a:tcPr/>
                </a:tc>
                <a:tc>
                  <a:txBody>
                    <a:bodyPr/>
                    <a:lstStyle/>
                    <a:p>
                      <a:r>
                        <a:rPr lang="en-US" sz="1400" dirty="0" smtClean="0"/>
                        <a:t>This is an</a:t>
                      </a:r>
                      <a:r>
                        <a:rPr lang="en-US" sz="1400" baseline="0" dirty="0" smtClean="0"/>
                        <a:t> agreement on</a:t>
                      </a:r>
                      <a:r>
                        <a:rPr lang="en-US" sz="1400" dirty="0" smtClean="0"/>
                        <a:t> some sub-set of the domain model of the service you want to interface with.</a:t>
                      </a:r>
                      <a:r>
                        <a:rPr lang="en-US" sz="1400" baseline="0" dirty="0" smtClean="0"/>
                        <a:t>  The context that you are interfacing with defines the “kernel” of information that you agree to use and you use their definitions as-is.</a:t>
                      </a:r>
                      <a:endParaRPr lang="en-US" sz="1400" dirty="0"/>
                    </a:p>
                  </a:txBody>
                  <a:tcPr/>
                </a:tc>
              </a:tr>
              <a:tr h="370840">
                <a:tc>
                  <a:txBody>
                    <a:bodyPr/>
                    <a:lstStyle/>
                    <a:p>
                      <a:pPr algn="ctr"/>
                      <a:r>
                        <a:rPr lang="en-US" sz="1600" b="1" dirty="0" smtClean="0"/>
                        <a:t>Consumer-Supplier</a:t>
                      </a:r>
                      <a:endParaRPr lang="en-US" sz="1600" b="1" dirty="0"/>
                    </a:p>
                  </a:txBody>
                  <a:tcPr/>
                </a:tc>
                <a:tc>
                  <a:txBody>
                    <a:bodyPr/>
                    <a:lstStyle/>
                    <a:p>
                      <a:r>
                        <a:rPr lang="en-US" sz="1400" dirty="0" smtClean="0"/>
                        <a:t>The</a:t>
                      </a:r>
                      <a:r>
                        <a:rPr lang="en-US" sz="1400" baseline="0" dirty="0" smtClean="0"/>
                        <a:t> consumer is provided what they want by the supplier.  The downstream microService  provides what the upstream microService expects.  It handles all of the transformations, mappings, or implementation of the upstream microService data.</a:t>
                      </a:r>
                      <a:endParaRPr lang="en-US" sz="1400" dirty="0"/>
                    </a:p>
                  </a:txBody>
                  <a:tcPr/>
                </a:tc>
              </a:tr>
              <a:tr h="370840">
                <a:tc>
                  <a:txBody>
                    <a:bodyPr/>
                    <a:lstStyle/>
                    <a:p>
                      <a:pPr algn="ctr"/>
                      <a:r>
                        <a:rPr lang="en-US" sz="1600" b="1" dirty="0" smtClean="0"/>
                        <a:t>Conformist</a:t>
                      </a:r>
                      <a:endParaRPr lang="en-US" sz="1600" b="1" dirty="0"/>
                    </a:p>
                  </a:txBody>
                  <a:tcPr/>
                </a:tc>
                <a:tc>
                  <a:txBody>
                    <a:bodyPr/>
                    <a:lstStyle/>
                    <a:p>
                      <a:r>
                        <a:rPr lang="en-US" sz="1400" dirty="0" smtClean="0"/>
                        <a:t>The</a:t>
                      </a:r>
                      <a:r>
                        <a:rPr lang="en-US" sz="1400" baseline="0" dirty="0" smtClean="0"/>
                        <a:t> downstream microService uses the domain model of the upstream microService as-is.  The downstream microService conforms to the data model of the upstream microService.  This is the opposite of the consumer-provider pattern.</a:t>
                      </a:r>
                      <a:endParaRPr lang="en-US" sz="1400" dirty="0"/>
                    </a:p>
                  </a:txBody>
                  <a:tcPr/>
                </a:tc>
              </a:tr>
              <a:tr h="370840">
                <a:tc>
                  <a:txBody>
                    <a:bodyPr/>
                    <a:lstStyle/>
                    <a:p>
                      <a:pPr algn="ctr"/>
                      <a:r>
                        <a:rPr lang="en-US" sz="1600" b="1" dirty="0" smtClean="0"/>
                        <a:t>Anti-Corruption Layer</a:t>
                      </a:r>
                      <a:endParaRPr lang="en-US" sz="1600" b="1" dirty="0"/>
                    </a:p>
                  </a:txBody>
                  <a:tcPr/>
                </a:tc>
                <a:tc>
                  <a:txBody>
                    <a:bodyPr/>
                    <a:lstStyle/>
                    <a:p>
                      <a:r>
                        <a:rPr lang="en-US" sz="1400" dirty="0" smtClean="0"/>
                        <a:t>The anti-corruption layer is implemented in the downstream microService and converts the data of the upstream microService to the data model of the downstream</a:t>
                      </a:r>
                      <a:r>
                        <a:rPr lang="en-US" sz="1400" baseline="0" dirty="0" smtClean="0"/>
                        <a:t> microService within the downstream microService.  It “adapts” the upstream data model to the downstream data model and protects the data model of the downstream microService.</a:t>
                      </a:r>
                      <a:endParaRPr lang="en-US" sz="1400" dirty="0"/>
                    </a:p>
                  </a:txBody>
                  <a:tcPr/>
                </a:tc>
              </a:tr>
              <a:tr h="370840">
                <a:tc>
                  <a:txBody>
                    <a:bodyPr/>
                    <a:lstStyle/>
                    <a:p>
                      <a:pPr algn="ctr"/>
                      <a:r>
                        <a:rPr lang="en-US" sz="1600" b="1" dirty="0" smtClean="0"/>
                        <a:t>Open Host Service</a:t>
                      </a:r>
                      <a:endParaRPr lang="en-US" sz="1600" b="1" dirty="0"/>
                    </a:p>
                  </a:txBody>
                  <a:tcPr/>
                </a:tc>
                <a:tc>
                  <a:txBody>
                    <a:bodyPr/>
                    <a:lstStyle/>
                    <a:p>
                      <a:r>
                        <a:rPr lang="en-US" sz="1400" dirty="0" smtClean="0"/>
                        <a:t>This is a service-based</a:t>
                      </a:r>
                      <a:r>
                        <a:rPr lang="en-US" sz="1400" baseline="0" dirty="0" smtClean="0"/>
                        <a:t> approach that allows one microService to request operations on the domain data of another microService without actually having access to the data directly.  The microService exposing the OHS service performs the operations as directed and manages the data within the microService.</a:t>
                      </a:r>
                      <a:endParaRPr lang="en-US" sz="1400" dirty="0"/>
                    </a:p>
                  </a:txBody>
                  <a:tcPr/>
                </a:tc>
              </a:tr>
              <a:tr h="370840">
                <a:tc>
                  <a:txBody>
                    <a:bodyPr/>
                    <a:lstStyle/>
                    <a:p>
                      <a:pPr algn="ctr"/>
                      <a:r>
                        <a:rPr lang="en-US" sz="1600" b="1" dirty="0" smtClean="0"/>
                        <a:t>Published Language</a:t>
                      </a:r>
                      <a:endParaRPr lang="en-US" sz="1600" b="1" dirty="0"/>
                    </a:p>
                  </a:txBody>
                  <a:tcPr/>
                </a:tc>
                <a:tc>
                  <a:txBody>
                    <a:bodyPr/>
                    <a:lstStyle/>
                    <a:p>
                      <a:r>
                        <a:rPr lang="en-US" sz="1400" dirty="0" smtClean="0"/>
                        <a:t>In this mapping, a completely</a:t>
                      </a:r>
                      <a:r>
                        <a:rPr lang="en-US" sz="1400" baseline="0" dirty="0" smtClean="0"/>
                        <a:t> separate “exchange language” (such as an XML schema) is used.  The data is converted into and out of the exchange language by both microService.  This protects and isolates the domain model of both microService.</a:t>
                      </a:r>
                      <a:endParaRPr lang="en-US" sz="1400" dirty="0"/>
                    </a:p>
                  </a:txBody>
                  <a:tcPr/>
                </a:tc>
              </a:tr>
              <a:tr h="370840">
                <a:tc>
                  <a:txBody>
                    <a:bodyPr/>
                    <a:lstStyle/>
                    <a:p>
                      <a:pPr algn="ctr"/>
                      <a:r>
                        <a:rPr lang="en-US" sz="1600" b="1" dirty="0" smtClean="0"/>
                        <a:t>Separate Ways</a:t>
                      </a:r>
                      <a:endParaRPr lang="en-US" sz="1600" b="1" dirty="0"/>
                    </a:p>
                  </a:txBody>
                  <a:tcPr/>
                </a:tc>
                <a:tc>
                  <a:txBody>
                    <a:bodyPr/>
                    <a:lstStyle/>
                    <a:p>
                      <a:r>
                        <a:rPr lang="en-US" sz="1400" dirty="0" smtClean="0"/>
                        <a:t>There</a:t>
                      </a:r>
                      <a:r>
                        <a:rPr lang="en-US" sz="1400" baseline="0" dirty="0" smtClean="0"/>
                        <a:t> is no mapping at all.  No interaction between microService takes place.</a:t>
                      </a:r>
                      <a:endParaRPr lang="en-US" sz="1400" dirty="0"/>
                    </a:p>
                  </a:txBody>
                  <a:tcPr/>
                </a:tc>
              </a:tr>
            </a:tbl>
          </a:graphicData>
        </a:graphic>
      </p:graphicFrame>
      <p:sp>
        <p:nvSpPr>
          <p:cNvPr id="6" name="Rectangle 5"/>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19" name="Oval 18"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8717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24596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Patterns defined for standardizing approaches to common designs</a:t>
            </a:r>
          </a:p>
          <a:p>
            <a:pPr lvl="1"/>
            <a:r>
              <a:rPr lang="en-US" dirty="0" smtClean="0"/>
              <a:t>There are six (6) groups of patterns that cover different categories, defined as pattern “types”. </a:t>
            </a:r>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The AT&amp;T MicroService Patterns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79741115"/>
              </p:ext>
            </p:extLst>
          </p:nvPr>
        </p:nvGraphicFramePr>
        <p:xfrm>
          <a:off x="488897" y="2073349"/>
          <a:ext cx="11211106" cy="2560320"/>
        </p:xfrm>
        <a:graphic>
          <a:graphicData uri="http://schemas.openxmlformats.org/drawingml/2006/table">
            <a:tbl>
              <a:tblPr firstRow="1" bandRow="1">
                <a:tableStyleId>{5C22544A-7EE6-4342-B048-85BDC9FD1C3A}</a:tableStyleId>
              </a:tblPr>
              <a:tblGrid>
                <a:gridCol w="1488759"/>
                <a:gridCol w="9722347"/>
              </a:tblGrid>
              <a:tr h="240608">
                <a:tc>
                  <a:txBody>
                    <a:bodyPr/>
                    <a:lstStyle/>
                    <a:p>
                      <a:pPr algn="ctr"/>
                      <a:r>
                        <a:rPr lang="en-US" sz="1600" dirty="0" smtClean="0"/>
                        <a:t>Pattern Type</a:t>
                      </a:r>
                      <a:endParaRPr lang="en-US" sz="1600" dirty="0"/>
                    </a:p>
                  </a:txBody>
                  <a:tcPr/>
                </a:tc>
                <a:tc>
                  <a:txBody>
                    <a:bodyPr/>
                    <a:lstStyle/>
                    <a:p>
                      <a:pPr algn="l">
                        <a:tabLst>
                          <a:tab pos="6003925" algn="r"/>
                          <a:tab pos="8174038" algn="r"/>
                        </a:tabLst>
                      </a:pPr>
                      <a:r>
                        <a:rPr lang="en-US" sz="1600" dirty="0" smtClean="0"/>
                        <a:t>                                              Description</a:t>
                      </a:r>
                      <a:endParaRPr lang="en-US" sz="1600" dirty="0"/>
                    </a:p>
                  </a:txBody>
                  <a:tcPr/>
                </a:tc>
              </a:tr>
              <a:tr h="370840">
                <a:tc>
                  <a:txBody>
                    <a:bodyPr/>
                    <a:lstStyle/>
                    <a:p>
                      <a:pPr algn="ctr"/>
                      <a:r>
                        <a:rPr lang="en-US" sz="1600" b="1" dirty="0" smtClean="0"/>
                        <a:t>1</a:t>
                      </a:r>
                      <a:endParaRPr lang="en-US" sz="1600" b="1" dirty="0"/>
                    </a:p>
                  </a:txBody>
                  <a:tcPr/>
                </a:tc>
                <a:tc>
                  <a:txBody>
                    <a:bodyPr/>
                    <a:lstStyle/>
                    <a:p>
                      <a:r>
                        <a:rPr lang="en-US" sz="1600" dirty="0" smtClean="0"/>
                        <a:t>MicroServices that implement presentation layer services (UI/UX)</a:t>
                      </a:r>
                      <a:endParaRPr lang="en-US" sz="1600" dirty="0"/>
                    </a:p>
                  </a:txBody>
                  <a:tcPr/>
                </a:tc>
              </a:tr>
              <a:tr h="370840">
                <a:tc>
                  <a:txBody>
                    <a:bodyPr/>
                    <a:lstStyle/>
                    <a:p>
                      <a:pPr algn="ctr"/>
                      <a:r>
                        <a:rPr lang="en-US" sz="1600" b="1" dirty="0" smtClean="0"/>
                        <a:t>2</a:t>
                      </a:r>
                      <a:endParaRPr lang="en-US" sz="1600" b="1" dirty="0"/>
                    </a:p>
                  </a:txBody>
                  <a:tcPr/>
                </a:tc>
                <a:tc>
                  <a:txBody>
                    <a:bodyPr/>
                    <a:lstStyle/>
                    <a:p>
                      <a:r>
                        <a:rPr lang="en-US" sz="1600" dirty="0" smtClean="0"/>
                        <a:t>MicroServices that integrate with other microServices</a:t>
                      </a:r>
                      <a:endParaRPr lang="en-US" sz="1600" dirty="0"/>
                    </a:p>
                  </a:txBody>
                  <a:tcPr/>
                </a:tc>
              </a:tr>
              <a:tr h="370840">
                <a:tc>
                  <a:txBody>
                    <a:bodyPr/>
                    <a:lstStyle/>
                    <a:p>
                      <a:pPr algn="ctr"/>
                      <a:r>
                        <a:rPr lang="en-US" sz="1600" b="1" dirty="0" smtClean="0"/>
                        <a:t>3</a:t>
                      </a:r>
                      <a:endParaRPr lang="en-US" sz="1600" b="1" dirty="0"/>
                    </a:p>
                  </a:txBody>
                  <a:tcPr/>
                </a:tc>
                <a:tc>
                  <a:txBody>
                    <a:bodyPr/>
                    <a:lstStyle/>
                    <a:p>
                      <a:r>
                        <a:rPr lang="en-US" sz="1600" dirty="0" smtClean="0"/>
                        <a:t>Integration of microServices with non-microService (Legacy) implementations</a:t>
                      </a:r>
                      <a:endParaRPr lang="en-US" sz="1600" dirty="0"/>
                    </a:p>
                  </a:txBody>
                  <a:tcPr/>
                </a:tc>
              </a:tr>
              <a:tr h="370840">
                <a:tc>
                  <a:txBody>
                    <a:bodyPr/>
                    <a:lstStyle/>
                    <a:p>
                      <a:pPr algn="ctr"/>
                      <a:r>
                        <a:rPr lang="en-US" sz="1600" b="1" dirty="0" smtClean="0"/>
                        <a:t>4</a:t>
                      </a:r>
                      <a:endParaRPr lang="en-US" sz="1600" b="1" dirty="0"/>
                    </a:p>
                  </a:txBody>
                  <a:tcPr/>
                </a:tc>
                <a:tc>
                  <a:txBody>
                    <a:bodyPr/>
                    <a:lstStyle/>
                    <a:p>
                      <a:r>
                        <a:rPr lang="en-US" sz="1600" dirty="0" smtClean="0"/>
                        <a:t>MicroServices that are the system of record for domain</a:t>
                      </a:r>
                      <a:endParaRPr lang="en-US" sz="1600" dirty="0"/>
                    </a:p>
                  </a:txBody>
                  <a:tcPr/>
                </a:tc>
              </a:tr>
              <a:tr h="370840">
                <a:tc>
                  <a:txBody>
                    <a:bodyPr/>
                    <a:lstStyle/>
                    <a:p>
                      <a:pPr algn="ctr"/>
                      <a:r>
                        <a:rPr lang="en-US" sz="1600" b="1" dirty="0" smtClean="0"/>
                        <a:t>5</a:t>
                      </a:r>
                      <a:endParaRPr lang="en-US" sz="1600" b="1" dirty="0"/>
                    </a:p>
                  </a:txBody>
                  <a:tcPr/>
                </a:tc>
                <a:tc>
                  <a:txBody>
                    <a:bodyPr/>
                    <a:lstStyle/>
                    <a:p>
                      <a:r>
                        <a:rPr lang="en-US" sz="1600" dirty="0" smtClean="0"/>
                        <a:t>Caching of data in microServices</a:t>
                      </a:r>
                      <a:endParaRPr lang="en-US" sz="1600" dirty="0"/>
                    </a:p>
                  </a:txBody>
                  <a:tcPr/>
                </a:tc>
              </a:tr>
              <a:tr h="370840">
                <a:tc>
                  <a:txBody>
                    <a:bodyPr/>
                    <a:lstStyle/>
                    <a:p>
                      <a:pPr algn="ctr"/>
                      <a:r>
                        <a:rPr lang="en-US" sz="1600" b="1" dirty="0" smtClean="0"/>
                        <a:t>6</a:t>
                      </a:r>
                      <a:endParaRPr lang="en-US" sz="1600" b="1" dirty="0"/>
                    </a:p>
                  </a:txBody>
                  <a:tcPr/>
                </a:tc>
                <a:tc>
                  <a:txBody>
                    <a:bodyPr/>
                    <a:lstStyle/>
                    <a:p>
                      <a:r>
                        <a:rPr lang="en-US" sz="1600" dirty="0" smtClean="0"/>
                        <a:t>MicroService context mapping</a:t>
                      </a:r>
                      <a:endParaRPr lang="en-US" sz="1600" dirty="0"/>
                    </a:p>
                  </a:txBody>
                  <a:tcPr/>
                </a:tc>
              </a:tr>
            </a:tbl>
          </a:graphicData>
        </a:graphic>
      </p:graphicFrame>
      <p:sp>
        <p:nvSpPr>
          <p:cNvPr id="6" name="Rectangle 5"/>
          <p:cNvSpPr/>
          <p:nvPr/>
        </p:nvSpPr>
        <p:spPr>
          <a:xfrm>
            <a:off x="6473371" y="61175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19" name="Oval 18"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9868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490439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28</a:t>
            </a:fld>
            <a:r>
              <a:rPr lang="en-US" dirty="0" smtClean="0"/>
              <a:t> </a:t>
            </a:r>
            <a:endParaRPr lang="en-US" dirty="0"/>
          </a:p>
        </p:txBody>
      </p:sp>
      <p:sp>
        <p:nvSpPr>
          <p:cNvPr id="3" name="Text Placeholder 2"/>
          <p:cNvSpPr>
            <a:spLocks noGrp="1"/>
          </p:cNvSpPr>
          <p:nvPr>
            <p:ph type="body" sz="quarter" idx="13"/>
          </p:nvPr>
        </p:nvSpPr>
        <p:spPr>
          <a:xfrm>
            <a:off x="488897" y="1019464"/>
            <a:ext cx="11211106" cy="4924951"/>
          </a:xfrm>
        </p:spPr>
        <p:txBody>
          <a:bodyPr/>
          <a:lstStyle/>
          <a:p>
            <a:r>
              <a:rPr lang="en-US" dirty="0" smtClean="0"/>
              <a:t>Approaches to Using a MicroService to Host the User Interface</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1 Patterns</a:t>
            </a:r>
            <a:endParaRPr lang="en-US" b="1" dirty="0"/>
          </a:p>
        </p:txBody>
      </p:sp>
      <p:cxnSp>
        <p:nvCxnSpPr>
          <p:cNvPr id="6" name="Straight Connector 5"/>
          <p:cNvCxnSpPr/>
          <p:nvPr/>
        </p:nvCxnSpPr>
        <p:spPr>
          <a:xfrm>
            <a:off x="5212917" y="1597219"/>
            <a:ext cx="0" cy="445074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627446" y="1652526"/>
            <a:ext cx="2087816" cy="246221"/>
          </a:xfrm>
          <a:prstGeom prst="rect">
            <a:avLst/>
          </a:prstGeom>
          <a:noFill/>
          <a:ln>
            <a:noFill/>
          </a:ln>
        </p:spPr>
        <p:txBody>
          <a:bodyPr wrap="none" lIns="0" tIns="0" rIns="0" bIns="0" rtlCol="0">
            <a:spAutoFit/>
          </a:bodyPr>
          <a:lstStyle/>
          <a:p>
            <a:r>
              <a:rPr lang="en-US" sz="1600" b="1" dirty="0" smtClean="0">
                <a:solidFill>
                  <a:schemeClr val="tx2"/>
                </a:solidFill>
              </a:rPr>
              <a:t>Pattern 1A – Local Cache</a:t>
            </a:r>
          </a:p>
        </p:txBody>
      </p:sp>
      <p:sp>
        <p:nvSpPr>
          <p:cNvPr id="8" name="TextBox 7"/>
          <p:cNvSpPr txBox="1"/>
          <p:nvPr/>
        </p:nvSpPr>
        <p:spPr>
          <a:xfrm>
            <a:off x="6580259" y="1652525"/>
            <a:ext cx="1998368" cy="246221"/>
          </a:xfrm>
          <a:prstGeom prst="rect">
            <a:avLst/>
          </a:prstGeom>
          <a:noFill/>
          <a:ln>
            <a:noFill/>
          </a:ln>
        </p:spPr>
        <p:txBody>
          <a:bodyPr wrap="none" lIns="0" tIns="0" rIns="0" bIns="0" rtlCol="0">
            <a:spAutoFit/>
          </a:bodyPr>
          <a:lstStyle/>
          <a:p>
            <a:r>
              <a:rPr lang="en-US" sz="1600" b="1" dirty="0" smtClean="0">
                <a:solidFill>
                  <a:schemeClr val="tx2"/>
                </a:solidFill>
              </a:rPr>
              <a:t>Pattern 1B – Composite</a:t>
            </a:r>
          </a:p>
        </p:txBody>
      </p:sp>
      <p:pic>
        <p:nvPicPr>
          <p:cNvPr id="1026" name="Picture 2" descr="Image result for Computer User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894" y="2093800"/>
            <a:ext cx="626863" cy="6352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1026" idx="2"/>
          </p:cNvCxnSpPr>
          <p:nvPr/>
        </p:nvCxnSpPr>
        <p:spPr>
          <a:xfrm>
            <a:off x="2802326" y="2729096"/>
            <a:ext cx="18016" cy="542797"/>
          </a:xfrm>
          <a:prstGeom prst="straightConnector1">
            <a:avLst/>
          </a:prstGeom>
          <a:ln w="28575"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20" name="Picture 2" descr="Image result for Computer User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027" y="2093798"/>
            <a:ext cx="626863" cy="635296"/>
          </a:xfrm>
          <a:prstGeom prst="rect">
            <a:avLst/>
          </a:prstGeom>
          <a:noFill/>
          <a:extLst>
            <a:ext uri="{909E8E84-426E-40DD-AFC4-6F175D3DCCD1}">
              <a14:hiddenFill xmlns:a14="http://schemas.microsoft.com/office/drawing/2010/main">
                <a:solidFill>
                  <a:srgbClr val="FFFFFF"/>
                </a:solidFill>
              </a14:hiddenFill>
            </a:ext>
          </a:extLst>
        </p:spPr>
      </p:pic>
      <p:sp>
        <p:nvSpPr>
          <p:cNvPr id="21" name="Hexagon 20"/>
          <p:cNvSpPr/>
          <p:nvPr/>
        </p:nvSpPr>
        <p:spPr>
          <a:xfrm>
            <a:off x="7240863" y="3132738"/>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2400" b="1" baseline="-2000" dirty="0" smtClean="0"/>
              <a:t>micro</a:t>
            </a:r>
          </a:p>
          <a:p>
            <a:pPr algn="ctr" defTabSz="623888">
              <a:lnSpc>
                <a:spcPts val="1200"/>
              </a:lnSpc>
            </a:pPr>
            <a:r>
              <a:rPr lang="en-US" sz="2400" b="1" baseline="-2000" dirty="0" smtClean="0"/>
              <a:t>Service</a:t>
            </a:r>
            <a:endParaRPr lang="en-US" sz="2400" b="1" baseline="-2000" dirty="0"/>
          </a:p>
        </p:txBody>
      </p:sp>
      <p:cxnSp>
        <p:nvCxnSpPr>
          <p:cNvPr id="24" name="Straight Arrow Connector 23"/>
          <p:cNvCxnSpPr>
            <a:stCxn id="20" idx="2"/>
          </p:cNvCxnSpPr>
          <p:nvPr/>
        </p:nvCxnSpPr>
        <p:spPr>
          <a:xfrm flipH="1">
            <a:off x="7700455" y="2729094"/>
            <a:ext cx="4" cy="403644"/>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1" idx="3"/>
            <a:endCxn id="49" idx="5"/>
          </p:cNvCxnSpPr>
          <p:nvPr/>
        </p:nvCxnSpPr>
        <p:spPr>
          <a:xfrm flipH="1">
            <a:off x="6859299" y="3528940"/>
            <a:ext cx="381564" cy="233395"/>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1" idx="0"/>
            <a:endCxn id="53" idx="4"/>
          </p:cNvCxnSpPr>
          <p:nvPr/>
        </p:nvCxnSpPr>
        <p:spPr>
          <a:xfrm>
            <a:off x="8160050" y="3528940"/>
            <a:ext cx="456369" cy="242805"/>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9" name="Hexagon 48"/>
          <p:cNvSpPr/>
          <p:nvPr/>
        </p:nvSpPr>
        <p:spPr>
          <a:xfrm>
            <a:off x="6442045" y="3762335"/>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800"/>
              </a:lnSpc>
            </a:pPr>
            <a:r>
              <a:rPr lang="en-US" sz="1200" b="1" baseline="-2000" dirty="0" smtClean="0"/>
              <a:t>micro</a:t>
            </a:r>
          </a:p>
          <a:p>
            <a:pPr algn="ctr">
              <a:lnSpc>
                <a:spcPts val="800"/>
              </a:lnSpc>
            </a:pPr>
            <a:r>
              <a:rPr lang="en-US" sz="1200" b="1" baseline="-2000" dirty="0" smtClean="0"/>
              <a:t>Service</a:t>
            </a:r>
            <a:endParaRPr lang="en-US" sz="1200" b="1" baseline="-2000" dirty="0"/>
          </a:p>
        </p:txBody>
      </p:sp>
      <p:sp>
        <p:nvSpPr>
          <p:cNvPr id="50" name="Can 49"/>
          <p:cNvSpPr/>
          <p:nvPr/>
        </p:nvSpPr>
        <p:spPr>
          <a:xfrm>
            <a:off x="6486883" y="4546073"/>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51" name="Rounded Rectangle 50"/>
          <p:cNvSpPr/>
          <p:nvPr/>
        </p:nvSpPr>
        <p:spPr>
          <a:xfrm>
            <a:off x="6274325" y="3593283"/>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52" name="Straight Arrow Connector 51"/>
          <p:cNvCxnSpPr>
            <a:endCxn id="50" idx="1"/>
          </p:cNvCxnSpPr>
          <p:nvPr/>
        </p:nvCxnSpPr>
        <p:spPr>
          <a:xfrm>
            <a:off x="6704248" y="4220856"/>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3" name="Hexagon 52"/>
          <p:cNvSpPr/>
          <p:nvPr/>
        </p:nvSpPr>
        <p:spPr>
          <a:xfrm>
            <a:off x="8501789" y="3771745"/>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800"/>
              </a:lnSpc>
            </a:pPr>
            <a:r>
              <a:rPr lang="en-US" sz="1200" b="1" baseline="-2000" dirty="0"/>
              <a:t>micro</a:t>
            </a:r>
          </a:p>
          <a:p>
            <a:pPr algn="ctr">
              <a:lnSpc>
                <a:spcPts val="800"/>
              </a:lnSpc>
            </a:pPr>
            <a:r>
              <a:rPr lang="en-US" sz="1200" b="1" baseline="-2000" dirty="0"/>
              <a:t>Service</a:t>
            </a:r>
          </a:p>
        </p:txBody>
      </p:sp>
      <p:sp>
        <p:nvSpPr>
          <p:cNvPr id="54" name="Can 53"/>
          <p:cNvSpPr/>
          <p:nvPr/>
        </p:nvSpPr>
        <p:spPr>
          <a:xfrm>
            <a:off x="8550366" y="4546073"/>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55" name="Rounded Rectangle 54"/>
          <p:cNvSpPr/>
          <p:nvPr/>
        </p:nvSpPr>
        <p:spPr>
          <a:xfrm>
            <a:off x="8337808" y="3593283"/>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56" name="Straight Arrow Connector 55"/>
          <p:cNvCxnSpPr>
            <a:endCxn id="54" idx="1"/>
          </p:cNvCxnSpPr>
          <p:nvPr/>
        </p:nvCxnSpPr>
        <p:spPr>
          <a:xfrm>
            <a:off x="8767731" y="4220856"/>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6" name="Hexagon 65"/>
          <p:cNvSpPr/>
          <p:nvPr/>
        </p:nvSpPr>
        <p:spPr>
          <a:xfrm>
            <a:off x="2375772" y="3271893"/>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100"/>
              </a:lnSpc>
            </a:pPr>
            <a:r>
              <a:rPr lang="en-US" sz="2400" b="1" baseline="-2000" dirty="0" smtClean="0"/>
              <a:t>micro</a:t>
            </a:r>
            <a:endParaRPr lang="en-US" sz="2400" b="1" baseline="-2000" dirty="0"/>
          </a:p>
          <a:p>
            <a:pPr algn="ctr" defTabSz="623888">
              <a:lnSpc>
                <a:spcPts val="1100"/>
              </a:lnSpc>
            </a:pPr>
            <a:r>
              <a:rPr lang="en-US" sz="2400" b="1" baseline="-2000" dirty="0"/>
              <a:t>Service</a:t>
            </a:r>
          </a:p>
        </p:txBody>
      </p:sp>
      <p:cxnSp>
        <p:nvCxnSpPr>
          <p:cNvPr id="67" name="Straight Arrow Connector 66"/>
          <p:cNvCxnSpPr>
            <a:endCxn id="68" idx="1"/>
          </p:cNvCxnSpPr>
          <p:nvPr/>
        </p:nvCxnSpPr>
        <p:spPr>
          <a:xfrm>
            <a:off x="2832248" y="4064296"/>
            <a:ext cx="3118" cy="471368"/>
          </a:xfrm>
          <a:prstGeom prst="straightConnector1">
            <a:avLst/>
          </a:prstGeom>
          <a:ln w="28575"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Can 67"/>
          <p:cNvSpPr/>
          <p:nvPr/>
        </p:nvSpPr>
        <p:spPr>
          <a:xfrm>
            <a:off x="2375772" y="4535664"/>
            <a:ext cx="919187"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sp>
        <p:nvSpPr>
          <p:cNvPr id="69" name="Rounded Rectangle 68"/>
          <p:cNvSpPr/>
          <p:nvPr/>
        </p:nvSpPr>
        <p:spPr>
          <a:xfrm>
            <a:off x="2295784" y="3098565"/>
            <a:ext cx="1127402" cy="1929524"/>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27" name="TextBox 1026"/>
          <p:cNvSpPr txBox="1"/>
          <p:nvPr/>
        </p:nvSpPr>
        <p:spPr>
          <a:xfrm>
            <a:off x="1312506" y="5349237"/>
            <a:ext cx="4688958" cy="752156"/>
          </a:xfrm>
          <a:prstGeom prst="rect">
            <a:avLst/>
          </a:prstGeom>
          <a:noFill/>
          <a:ln>
            <a:noFill/>
          </a:ln>
        </p:spPr>
        <p:txBody>
          <a:bodyPr wrap="square" lIns="0" tIns="0" rIns="0" bIns="0" rtlCol="0">
            <a:noAutofit/>
          </a:bodyPr>
          <a:lstStyle/>
          <a:p>
            <a:pPr marL="114300" indent="-114300">
              <a:buFont typeface="Arial" panose="020B0604020202020204" pitchFamily="34" charset="0"/>
              <a:buChar char="•"/>
            </a:pPr>
            <a:r>
              <a:rPr lang="en-US" sz="1200" dirty="0" smtClean="0">
                <a:solidFill>
                  <a:schemeClr val="tx2"/>
                </a:solidFill>
              </a:rPr>
              <a:t>The microService hosts the user interface.</a:t>
            </a:r>
          </a:p>
          <a:p>
            <a:pPr marL="114300" indent="-114300">
              <a:buFont typeface="Arial" panose="020B0604020202020204" pitchFamily="34" charset="0"/>
              <a:buChar char="•"/>
            </a:pPr>
            <a:r>
              <a:rPr lang="en-US" sz="1200" dirty="0" smtClean="0">
                <a:solidFill>
                  <a:schemeClr val="tx2"/>
                </a:solidFill>
              </a:rPr>
              <a:t>Database used to support the UI/UX behaviors.</a:t>
            </a:r>
          </a:p>
          <a:p>
            <a:pPr marL="114300" indent="-114300">
              <a:buFont typeface="Arial" panose="020B0604020202020204" pitchFamily="34" charset="0"/>
              <a:buChar char="•"/>
            </a:pPr>
            <a:r>
              <a:rPr lang="en-US" sz="1200" dirty="0" smtClean="0">
                <a:solidFill>
                  <a:schemeClr val="tx2"/>
                </a:solidFill>
              </a:rPr>
              <a:t>The microService serves content from a cache.</a:t>
            </a:r>
          </a:p>
        </p:txBody>
      </p:sp>
      <p:sp>
        <p:nvSpPr>
          <p:cNvPr id="76" name="TextBox 75"/>
          <p:cNvSpPr txBox="1"/>
          <p:nvPr/>
        </p:nvSpPr>
        <p:spPr>
          <a:xfrm>
            <a:off x="5473266" y="5368030"/>
            <a:ext cx="5009817" cy="642710"/>
          </a:xfrm>
          <a:prstGeom prst="rect">
            <a:avLst/>
          </a:prstGeom>
          <a:noFill/>
          <a:ln>
            <a:noFill/>
          </a:ln>
        </p:spPr>
        <p:txBody>
          <a:bodyPr wrap="square" lIns="0" tIns="0" rIns="0" bIns="0" rtlCol="0">
            <a:noAutofit/>
          </a:bodyPr>
          <a:lstStyle/>
          <a:p>
            <a:pPr marL="114300" indent="-114300">
              <a:buFont typeface="Arial" panose="020B0604020202020204" pitchFamily="34" charset="0"/>
              <a:buChar char="•"/>
            </a:pPr>
            <a:r>
              <a:rPr lang="en-US" sz="1200" dirty="0">
                <a:solidFill>
                  <a:schemeClr val="tx2"/>
                </a:solidFill>
              </a:rPr>
              <a:t>The microService hosts the user interface.</a:t>
            </a:r>
          </a:p>
          <a:p>
            <a:pPr marL="114300" indent="-114300">
              <a:buFont typeface="Arial" panose="020B0604020202020204" pitchFamily="34" charset="0"/>
              <a:buChar char="•"/>
            </a:pPr>
            <a:r>
              <a:rPr lang="en-US" sz="1200" dirty="0">
                <a:solidFill>
                  <a:schemeClr val="tx2"/>
                </a:solidFill>
              </a:rPr>
              <a:t>The microService interfaces with other microServices for System of Record.</a:t>
            </a:r>
          </a:p>
        </p:txBody>
      </p:sp>
      <p:sp>
        <p:nvSpPr>
          <p:cNvPr id="29" name="Rectangle 28"/>
          <p:cNvSpPr/>
          <p:nvPr/>
        </p:nvSpPr>
        <p:spPr>
          <a:xfrm rot="5400000">
            <a:off x="9446781" y="3877124"/>
            <a:ext cx="4226223" cy="369332"/>
          </a:xfrm>
          <a:prstGeom prst="rect">
            <a:avLst/>
          </a:prstGeom>
          <a:noFill/>
        </p:spPr>
        <p:txBody>
          <a:bodyPr wrap="square" lIns="91440" tIns="45720" rIns="91440" bIns="45720">
            <a:spAutoFit/>
          </a:bodyPr>
          <a:lstStyle/>
          <a:p>
            <a:pPr algn="r"/>
            <a:r>
              <a:rPr lang="en-US"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Patterns</a:t>
            </a:r>
          </a:p>
        </p:txBody>
      </p:sp>
      <p:cxnSp>
        <p:nvCxnSpPr>
          <p:cNvPr id="43" name="Straight Connector 42"/>
          <p:cNvCxnSpPr/>
          <p:nvPr/>
        </p:nvCxnSpPr>
        <p:spPr>
          <a:xfrm flipV="1">
            <a:off x="880946" y="1568041"/>
            <a:ext cx="9415327" cy="2950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880946" y="1948676"/>
            <a:ext cx="9415327" cy="5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5" name="Oval 4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7" name="Oval 56"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9" name="Oval 58"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0" name="Oval 59"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4" name="Oval 63"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5" name="Oval 64"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718566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29</a:t>
            </a:fld>
            <a:r>
              <a:rPr lang="en-US" smtClean="0"/>
              <a:t> </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A microService that hosts a user interface does not change the basic architecture and responsibilities of the user interface</a:t>
            </a:r>
          </a:p>
          <a:p>
            <a:pPr lvl="1"/>
            <a:r>
              <a:rPr lang="en-US" dirty="0" smtClean="0"/>
              <a:t>A microService does not redefine how UI/UX works.</a:t>
            </a:r>
          </a:p>
          <a:p>
            <a:pPr lvl="2"/>
            <a:r>
              <a:rPr lang="en-US" dirty="0" smtClean="0"/>
              <a:t>An </a:t>
            </a:r>
            <a:r>
              <a:rPr lang="en-US" dirty="0" err="1" smtClean="0"/>
              <a:t>mS</a:t>
            </a:r>
            <a:r>
              <a:rPr lang="en-US" dirty="0" smtClean="0"/>
              <a:t> is the hosting server and container for the user interface/UI.</a:t>
            </a:r>
          </a:p>
          <a:p>
            <a:pPr lvl="2"/>
            <a:r>
              <a:rPr lang="en-US" dirty="0" smtClean="0"/>
              <a:t>Inside the </a:t>
            </a:r>
            <a:r>
              <a:rPr lang="en-US" dirty="0" err="1" smtClean="0"/>
              <a:t>mS</a:t>
            </a:r>
            <a:r>
              <a:rPr lang="en-US" dirty="0" smtClean="0"/>
              <a:t>, the UI behaves as it would for a non-</a:t>
            </a:r>
            <a:r>
              <a:rPr lang="en-US" dirty="0" err="1" smtClean="0"/>
              <a:t>mS</a:t>
            </a:r>
            <a:r>
              <a:rPr lang="en-US" dirty="0" smtClean="0"/>
              <a:t> implementation.</a:t>
            </a:r>
          </a:p>
          <a:p>
            <a:pPr lvl="1"/>
            <a:endParaRPr lang="en-US" dirty="0"/>
          </a:p>
          <a:p>
            <a:r>
              <a:rPr lang="en-US" dirty="0" smtClean="0"/>
              <a:t>A UI/UX </a:t>
            </a:r>
            <a:r>
              <a:rPr lang="en-US" dirty="0" err="1" smtClean="0"/>
              <a:t>mS</a:t>
            </a:r>
            <a:r>
              <a:rPr lang="en-US" dirty="0" smtClean="0"/>
              <a:t> should contain ALL of the related behaviors, pages, and resources</a:t>
            </a:r>
          </a:p>
          <a:p>
            <a:pPr lvl="1"/>
            <a:r>
              <a:rPr lang="en-US" dirty="0" smtClean="0"/>
              <a:t>It should operate as a traditional web application.</a:t>
            </a:r>
          </a:p>
          <a:p>
            <a:pPr lvl="2"/>
            <a:r>
              <a:rPr lang="en-US" dirty="0" smtClean="0"/>
              <a:t>The </a:t>
            </a:r>
            <a:r>
              <a:rPr lang="en-US" dirty="0" err="1" smtClean="0"/>
              <a:t>mS</a:t>
            </a:r>
            <a:r>
              <a:rPr lang="en-US" dirty="0" smtClean="0"/>
              <a:t> uses a standard web server, such as Jetty, Jersey, or Tomcat (AJSC includes this)</a:t>
            </a:r>
          </a:p>
          <a:p>
            <a:pPr lvl="2"/>
            <a:r>
              <a:rPr lang="en-US" dirty="0" smtClean="0"/>
              <a:t>Just as in DDD bounded contexts, all of the behaviors that are in the same context should be in the same UI </a:t>
            </a:r>
            <a:r>
              <a:rPr lang="en-US" dirty="0" err="1" smtClean="0"/>
              <a:t>mS.</a:t>
            </a:r>
            <a:endParaRPr lang="en-US" dirty="0" smtClean="0"/>
          </a:p>
          <a:p>
            <a:pPr lvl="2"/>
            <a:r>
              <a:rPr lang="en-US" dirty="0" smtClean="0"/>
              <a:t>A UI </a:t>
            </a:r>
            <a:r>
              <a:rPr lang="en-US" dirty="0" err="1" smtClean="0"/>
              <a:t>mS</a:t>
            </a:r>
            <a:r>
              <a:rPr lang="en-US" dirty="0" smtClean="0"/>
              <a:t> can link to or reference (forward or redirect) if needed</a:t>
            </a:r>
          </a:p>
          <a:p>
            <a:pPr lvl="2"/>
            <a:r>
              <a:rPr lang="en-US" dirty="0" smtClean="0"/>
              <a:t>State and session information should be maintained in the same </a:t>
            </a:r>
            <a:r>
              <a:rPr lang="en-US" dirty="0" err="1" smtClean="0"/>
              <a:t>mS</a:t>
            </a:r>
            <a:endParaRPr lang="en-US" dirty="0" smtClean="0"/>
          </a:p>
          <a:p>
            <a:pPr lvl="1"/>
            <a:endParaRPr lang="en-US" dirty="0"/>
          </a:p>
          <a:p>
            <a:r>
              <a:rPr lang="en-US" dirty="0" smtClean="0"/>
              <a:t>Any persistent state should be kept in a database or another </a:t>
            </a:r>
            <a:r>
              <a:rPr lang="en-US" dirty="0" err="1" smtClean="0"/>
              <a:t>mS.</a:t>
            </a:r>
            <a:endParaRPr lang="en-US" dirty="0" smtClean="0"/>
          </a:p>
          <a:p>
            <a:pPr lvl="1"/>
            <a:r>
              <a:rPr lang="en-US" dirty="0" smtClean="0"/>
              <a:t>No persistent state should be written to the file system of the UI/UX microService.  Use an external database, data store, or another </a:t>
            </a:r>
            <a:r>
              <a:rPr lang="en-US" dirty="0" err="1" smtClean="0"/>
              <a:t>mS</a:t>
            </a:r>
            <a:r>
              <a:rPr lang="en-US" dirty="0" smtClean="0"/>
              <a:t> to persist that.</a:t>
            </a:r>
            <a:endParaRPr lang="en-US" dirty="0"/>
          </a:p>
        </p:txBody>
      </p:sp>
      <p:sp>
        <p:nvSpPr>
          <p:cNvPr id="4" name="Title 3"/>
          <p:cNvSpPr>
            <a:spLocks noGrp="1"/>
          </p:cNvSpPr>
          <p:nvPr>
            <p:ph type="title"/>
          </p:nvPr>
        </p:nvSpPr>
        <p:spPr/>
        <p:txBody>
          <a:bodyPr/>
          <a:lstStyle/>
          <a:p>
            <a:r>
              <a:rPr lang="en-US" dirty="0" smtClean="0"/>
              <a:t>Important Note Regarding UI/UX</a:t>
            </a:r>
            <a:endParaRPr lang="en-US" dirty="0"/>
          </a:p>
        </p:txBody>
      </p:sp>
      <p:sp>
        <p:nvSpPr>
          <p:cNvPr id="17" name="Rectangle 16"/>
          <p:cNvSpPr/>
          <p:nvPr/>
        </p:nvSpPr>
        <p:spPr>
          <a:xfrm>
            <a:off x="7105895" y="6141324"/>
            <a:ext cx="4226223" cy="369332"/>
          </a:xfrm>
          <a:prstGeom prst="rect">
            <a:avLst/>
          </a:prstGeom>
          <a:noFill/>
        </p:spPr>
        <p:txBody>
          <a:bodyPr wrap="square" lIns="91440" tIns="45720" rIns="91440" bIns="45720">
            <a:spAutoFit/>
          </a:bodyPr>
          <a:lstStyle/>
          <a:p>
            <a:pPr algn="r"/>
            <a:r>
              <a:rPr lang="en-US"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Patterns</a:t>
            </a:r>
          </a:p>
        </p:txBody>
      </p:sp>
      <p:sp>
        <p:nvSpPr>
          <p:cNvPr id="18" name="Oval 17"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69138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9" y="1785257"/>
            <a:ext cx="3222652" cy="4488542"/>
          </a:xfrm>
          <a:ln w="28575">
            <a:solidFill>
              <a:srgbClr val="009FDB"/>
            </a:solidFill>
          </a:ln>
        </p:spPr>
        <p:txBody>
          <a:bodyPr/>
          <a:lstStyle/>
          <a:p>
            <a:pPr marL="0" indent="3175" algn="ctr">
              <a:tabLst>
                <a:tab pos="2971800" algn="r"/>
              </a:tabLst>
            </a:pPr>
            <a:endParaRPr lang="en-US" sz="800" b="1" u="sng" dirty="0" smtClean="0">
              <a:solidFill>
                <a:srgbClr val="191919"/>
              </a:solidFill>
            </a:endParaRPr>
          </a:p>
          <a:p>
            <a:pPr marL="0" indent="3175" algn="ctr">
              <a:tabLst>
                <a:tab pos="2971800" algn="r"/>
              </a:tabLst>
            </a:pPr>
            <a:r>
              <a:rPr lang="en-US" sz="2000" b="1" u="sng" dirty="0" smtClean="0">
                <a:solidFill>
                  <a:srgbClr val="191919"/>
                </a:solidFill>
              </a:rPr>
              <a:t>Your Course </a:t>
            </a:r>
            <a:r>
              <a:rPr lang="en-US" sz="2000" b="1" u="sng" dirty="0">
                <a:solidFill>
                  <a:srgbClr val="191919"/>
                </a:solidFill>
              </a:rPr>
              <a:t>Overview</a:t>
            </a:r>
          </a:p>
          <a:p>
            <a:pPr marL="63500" lvl="1">
              <a:tabLst>
                <a:tab pos="2971800" algn="r"/>
              </a:tabLst>
            </a:pPr>
            <a:r>
              <a:rPr lang="en-US" dirty="0">
                <a:solidFill>
                  <a:srgbClr val="191919"/>
                </a:solidFill>
              </a:rPr>
              <a:t>This course explains how to design, write, build, package, deploy, and support a microService using the standard tools, frameworks, and processes.</a:t>
            </a:r>
            <a:br>
              <a:rPr lang="en-US" dirty="0">
                <a:solidFill>
                  <a:srgbClr val="191919"/>
                </a:solidFill>
              </a:rPr>
            </a:br>
            <a:r>
              <a:rPr lang="en-US" dirty="0">
                <a:solidFill>
                  <a:srgbClr val="191919"/>
                </a:solidFill>
              </a:rPr>
              <a:t/>
            </a:r>
            <a:br>
              <a:rPr lang="en-US" dirty="0">
                <a:solidFill>
                  <a:srgbClr val="191919"/>
                </a:solidFill>
              </a:rPr>
            </a:br>
            <a:r>
              <a:rPr lang="en-US" dirty="0">
                <a:solidFill>
                  <a:srgbClr val="191919"/>
                </a:solidFill>
              </a:rPr>
              <a:t>You can work through the course at your own pace. </a:t>
            </a:r>
            <a:r>
              <a:rPr lang="en-US" dirty="0" smtClean="0">
                <a:solidFill>
                  <a:srgbClr val="191919"/>
                </a:solidFill>
              </a:rPr>
              <a:t>  </a:t>
            </a:r>
            <a:r>
              <a:rPr lang="en-US" dirty="0">
                <a:solidFill>
                  <a:srgbClr val="191919"/>
                </a:solidFill>
              </a:rPr>
              <a:t>It </a:t>
            </a:r>
            <a:r>
              <a:rPr lang="en-US" dirty="0" smtClean="0">
                <a:solidFill>
                  <a:srgbClr val="191919"/>
                </a:solidFill>
              </a:rPr>
              <a:t>may </a:t>
            </a:r>
            <a:r>
              <a:rPr lang="en-US" dirty="0">
                <a:solidFill>
                  <a:srgbClr val="191919"/>
                </a:solidFill>
              </a:rPr>
              <a:t>take 5 to 8 hours to </a:t>
            </a:r>
            <a:r>
              <a:rPr lang="en-US" dirty="0" smtClean="0">
                <a:solidFill>
                  <a:srgbClr val="191919"/>
                </a:solidFill>
              </a:rPr>
              <a:t>complete this course, including the self-check exercises.</a:t>
            </a:r>
          </a:p>
          <a:p>
            <a:pPr marL="114300" algn="ctr">
              <a:tabLst>
                <a:tab pos="2971800" algn="r"/>
              </a:tabLst>
            </a:pPr>
            <a:endParaRPr lang="en-US" sz="800" dirty="0" smtClean="0">
              <a:solidFill>
                <a:srgbClr val="191919"/>
              </a:solidFill>
            </a:endParaRPr>
          </a:p>
          <a:p>
            <a:pPr marL="0" indent="3175" algn="ctr">
              <a:tabLst>
                <a:tab pos="2971800" algn="r"/>
              </a:tabLst>
            </a:pPr>
            <a:r>
              <a:rPr lang="en-US" sz="2000" b="1" u="sng" dirty="0" smtClean="0">
                <a:solidFill>
                  <a:srgbClr val="191919"/>
                </a:solidFill>
              </a:rPr>
              <a:t>Intended </a:t>
            </a:r>
            <a:r>
              <a:rPr lang="en-US" sz="2000" b="1" u="sng" dirty="0">
                <a:solidFill>
                  <a:srgbClr val="191919"/>
                </a:solidFill>
              </a:rPr>
              <a:t>Audience</a:t>
            </a:r>
          </a:p>
          <a:p>
            <a:pPr marL="63500" lvl="1" algn="ctr">
              <a:tabLst>
                <a:tab pos="2971800" algn="r"/>
              </a:tabLst>
            </a:pPr>
            <a:r>
              <a:rPr lang="en-US" dirty="0">
                <a:solidFill>
                  <a:srgbClr val="191919"/>
                </a:solidFill>
              </a:rPr>
              <a:t>Developers and Architects</a:t>
            </a:r>
          </a:p>
          <a:p>
            <a:pPr marL="114300" lvl="0" algn="ctr">
              <a:tabLst>
                <a:tab pos="2971800" algn="r"/>
              </a:tabLst>
            </a:pPr>
            <a:endParaRPr lang="en-US" sz="800" dirty="0">
              <a:solidFill>
                <a:srgbClr val="191919"/>
              </a:solidFill>
            </a:endParaRPr>
          </a:p>
          <a:p>
            <a:pPr marL="0" lvl="0" indent="3175" algn="ctr">
              <a:tabLst>
                <a:tab pos="2971800" algn="r"/>
              </a:tabLst>
            </a:pPr>
            <a:r>
              <a:rPr lang="en-US" sz="2000" b="1" u="sng" dirty="0">
                <a:solidFill>
                  <a:srgbClr val="191919"/>
                </a:solidFill>
              </a:rPr>
              <a:t>Prerequisites</a:t>
            </a:r>
          </a:p>
          <a:p>
            <a:pPr marL="63500" lvl="1" algn="ctr">
              <a:tabLst>
                <a:tab pos="2971800" algn="r"/>
              </a:tabLst>
            </a:pPr>
            <a:r>
              <a:rPr lang="en-US" dirty="0"/>
              <a:t>CDP206</a:t>
            </a:r>
          </a:p>
          <a:p>
            <a:pPr lvl="2"/>
            <a:endParaRPr lang="en-US" dirty="0" smtClean="0"/>
          </a:p>
        </p:txBody>
      </p:sp>
      <p:sp>
        <p:nvSpPr>
          <p:cNvPr id="12" name="Text Placeholder 2"/>
          <p:cNvSpPr txBox="1">
            <a:spLocks/>
          </p:cNvSpPr>
          <p:nvPr/>
        </p:nvSpPr>
        <p:spPr>
          <a:xfrm>
            <a:off x="3983439" y="352248"/>
            <a:ext cx="7256061" cy="5921551"/>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800" b="1" u="sng" dirty="0" smtClean="0">
              <a:solidFill>
                <a:srgbClr val="191919"/>
              </a:solidFill>
            </a:endParaRPr>
          </a:p>
          <a:p>
            <a:pPr marL="114300" indent="0" algn="ctr"/>
            <a:r>
              <a:rPr lang="en-US" sz="2000" b="1" u="sng" dirty="0" smtClean="0">
                <a:solidFill>
                  <a:srgbClr val="191919"/>
                </a:solidFill>
              </a:rPr>
              <a:t>Your Course Outline</a:t>
            </a:r>
          </a:p>
          <a:p>
            <a:pPr marL="342900" lvl="2" indent="-225425">
              <a:spcAft>
                <a:spcPts val="0"/>
              </a:spcAft>
            </a:pPr>
            <a:r>
              <a:rPr lang="en-US" sz="1600" b="1" dirty="0">
                <a:solidFill>
                  <a:srgbClr val="191919"/>
                </a:solidFill>
              </a:rPr>
              <a:t>Introduction</a:t>
            </a:r>
          </a:p>
          <a:p>
            <a:pPr marL="685800" lvl="3" indent="-225425">
              <a:spcAft>
                <a:spcPts val="0"/>
              </a:spcAft>
            </a:pPr>
            <a:r>
              <a:rPr lang="en-US" sz="1600" dirty="0" smtClean="0">
                <a:solidFill>
                  <a:srgbClr val="191919"/>
                </a:solidFill>
              </a:rPr>
              <a:t>Reviews </a:t>
            </a:r>
            <a:r>
              <a:rPr lang="en-US" sz="1600" dirty="0" err="1">
                <a:solidFill>
                  <a:srgbClr val="191919"/>
                </a:solidFill>
              </a:rPr>
              <a:t>microServices</a:t>
            </a:r>
            <a:r>
              <a:rPr lang="en-US" sz="1600" dirty="0">
                <a:solidFill>
                  <a:srgbClr val="191919"/>
                </a:solidFill>
              </a:rPr>
              <a:t> and introduces the sample </a:t>
            </a:r>
            <a:r>
              <a:rPr lang="en-US" sz="1600" dirty="0" smtClean="0">
                <a:solidFill>
                  <a:srgbClr val="191919"/>
                </a:solidFill>
              </a:rPr>
              <a:t>application.</a:t>
            </a:r>
          </a:p>
          <a:p>
            <a:pPr marL="342900" lvl="2" indent="-225425">
              <a:spcAft>
                <a:spcPts val="0"/>
              </a:spcAft>
            </a:pPr>
            <a:r>
              <a:rPr lang="en-US" sz="1600" b="1" dirty="0">
                <a:solidFill>
                  <a:srgbClr val="191919"/>
                </a:solidFill>
              </a:rPr>
              <a:t>MicroService Design</a:t>
            </a:r>
          </a:p>
          <a:p>
            <a:pPr marL="685800" lvl="3" indent="-225425">
              <a:spcAft>
                <a:spcPts val="0"/>
              </a:spcAft>
            </a:pPr>
            <a:r>
              <a:rPr lang="en-US" sz="1600" dirty="0">
                <a:solidFill>
                  <a:srgbClr val="191919"/>
                </a:solidFill>
              </a:rPr>
              <a:t>Recaps the Doman-Driven Design process and summarizes analysis and design. </a:t>
            </a:r>
          </a:p>
          <a:p>
            <a:pPr marL="342900" lvl="2" indent="-225425">
              <a:spcAft>
                <a:spcPts val="0"/>
              </a:spcAft>
            </a:pPr>
            <a:r>
              <a:rPr lang="en-US" sz="1600" b="1" dirty="0">
                <a:solidFill>
                  <a:srgbClr val="191919"/>
                </a:solidFill>
              </a:rPr>
              <a:t>Understanding and Employing Patterns</a:t>
            </a:r>
          </a:p>
          <a:p>
            <a:pPr marL="685800" lvl="3" indent="-225425">
              <a:spcAft>
                <a:spcPts val="0"/>
              </a:spcAft>
            </a:pPr>
            <a:r>
              <a:rPr lang="en-US" sz="1600" dirty="0">
                <a:solidFill>
                  <a:srgbClr val="191919"/>
                </a:solidFill>
              </a:rPr>
              <a:t>Explains patterns, their motivations, and their purpose.</a:t>
            </a:r>
          </a:p>
          <a:p>
            <a:pPr marL="342900" lvl="2" indent="-225425">
              <a:spcAft>
                <a:spcPts val="0"/>
              </a:spcAft>
            </a:pPr>
            <a:r>
              <a:rPr lang="en-US" sz="1600" b="1" dirty="0">
                <a:solidFill>
                  <a:srgbClr val="191919"/>
                </a:solidFill>
              </a:rPr>
              <a:t>Environment Setup</a:t>
            </a:r>
          </a:p>
          <a:p>
            <a:pPr marL="685800" lvl="3" indent="-225425">
              <a:spcAft>
                <a:spcPts val="0"/>
              </a:spcAft>
            </a:pPr>
            <a:r>
              <a:rPr lang="en-US" sz="1600" dirty="0">
                <a:solidFill>
                  <a:srgbClr val="191919"/>
                </a:solidFill>
              </a:rPr>
              <a:t>What to do before using Eco to generate your microService</a:t>
            </a:r>
          </a:p>
          <a:p>
            <a:pPr marL="342900" lvl="2" indent="-225425">
              <a:spcAft>
                <a:spcPts val="0"/>
              </a:spcAft>
            </a:pPr>
            <a:r>
              <a:rPr lang="en-US" sz="1600" b="1" dirty="0">
                <a:solidFill>
                  <a:srgbClr val="191919"/>
                </a:solidFill>
              </a:rPr>
              <a:t>Generating the microService</a:t>
            </a:r>
          </a:p>
          <a:p>
            <a:pPr marL="685800" lvl="3" indent="-225425">
              <a:spcAft>
                <a:spcPts val="0"/>
              </a:spcAft>
            </a:pPr>
            <a:r>
              <a:rPr lang="en-US" sz="1600" dirty="0">
                <a:solidFill>
                  <a:srgbClr val="191919"/>
                </a:solidFill>
              </a:rPr>
              <a:t>Explains the generation process and how Eco does it</a:t>
            </a:r>
          </a:p>
          <a:p>
            <a:pPr marL="342900" lvl="2" indent="-225425">
              <a:spcAft>
                <a:spcPts val="0"/>
              </a:spcAft>
            </a:pPr>
            <a:r>
              <a:rPr lang="en-US" sz="1600" b="1" dirty="0">
                <a:solidFill>
                  <a:srgbClr val="191919"/>
                </a:solidFill>
              </a:rPr>
              <a:t>Structure of an AJSC microService </a:t>
            </a:r>
          </a:p>
          <a:p>
            <a:pPr marL="685800" lvl="3" indent="-225425">
              <a:spcAft>
                <a:spcPts val="0"/>
              </a:spcAft>
            </a:pPr>
            <a:r>
              <a:rPr lang="en-US" sz="1600" dirty="0">
                <a:solidFill>
                  <a:srgbClr val="191919"/>
                </a:solidFill>
              </a:rPr>
              <a:t>Describes the generated project’s structure, including project directory and its </a:t>
            </a:r>
            <a:r>
              <a:rPr lang="en-US" sz="1600" dirty="0" smtClean="0">
                <a:solidFill>
                  <a:srgbClr val="191919"/>
                </a:solidFill>
              </a:rPr>
              <a:t>artifacts.</a:t>
            </a:r>
            <a:endParaRPr lang="en-US" sz="1600" dirty="0">
              <a:solidFill>
                <a:srgbClr val="191919"/>
              </a:solidFill>
            </a:endParaRPr>
          </a:p>
          <a:p>
            <a:pPr marL="342900" lvl="2" indent="-225425">
              <a:spcAft>
                <a:spcPts val="0"/>
              </a:spcAft>
            </a:pPr>
            <a:r>
              <a:rPr lang="en-US" sz="1600" b="1" dirty="0">
                <a:solidFill>
                  <a:srgbClr val="191919"/>
                </a:solidFill>
              </a:rPr>
              <a:t>Design and Documentation</a:t>
            </a:r>
          </a:p>
          <a:p>
            <a:pPr marL="685800" lvl="3" indent="-225425">
              <a:spcAft>
                <a:spcPts val="0"/>
              </a:spcAft>
            </a:pPr>
            <a:r>
              <a:rPr lang="en-US" sz="1600" dirty="0">
                <a:solidFill>
                  <a:srgbClr val="191919"/>
                </a:solidFill>
              </a:rPr>
              <a:t>How to document APIs and extend generated documentation to include other resources </a:t>
            </a:r>
          </a:p>
          <a:p>
            <a:pPr marL="342900" lvl="2" indent="-225425">
              <a:spcAft>
                <a:spcPts val="0"/>
              </a:spcAft>
            </a:pPr>
            <a:r>
              <a:rPr lang="en-US" sz="1600" b="1" dirty="0">
                <a:solidFill>
                  <a:srgbClr val="191919"/>
                </a:solidFill>
              </a:rPr>
              <a:t>Perform Local Testing </a:t>
            </a:r>
          </a:p>
          <a:p>
            <a:pPr marL="685800" lvl="3" indent="-225425">
              <a:spcAft>
                <a:spcPts val="0"/>
              </a:spcAft>
            </a:pPr>
            <a:r>
              <a:rPr lang="en-US" sz="1600" dirty="0">
                <a:solidFill>
                  <a:srgbClr val="191919"/>
                </a:solidFill>
              </a:rPr>
              <a:t>How to locally test a microService without deploying to a container or running it on a server</a:t>
            </a:r>
          </a:p>
          <a:p>
            <a:pPr marL="342900" lvl="2" indent="-225425">
              <a:spcAft>
                <a:spcPts val="0"/>
              </a:spcAft>
            </a:pPr>
            <a:r>
              <a:rPr lang="en-US" sz="1600" b="1" dirty="0">
                <a:solidFill>
                  <a:srgbClr val="191919"/>
                </a:solidFill>
              </a:rPr>
              <a:t>Building the microService</a:t>
            </a:r>
          </a:p>
          <a:p>
            <a:pPr marL="685800" lvl="3" indent="-225425">
              <a:spcAft>
                <a:spcPts val="0"/>
              </a:spcAft>
            </a:pPr>
            <a:r>
              <a:rPr lang="en-US" sz="1600" dirty="0">
                <a:solidFill>
                  <a:srgbClr val="191919"/>
                </a:solidFill>
              </a:rPr>
              <a:t>How to build the microService locally  </a:t>
            </a:r>
          </a:p>
        </p:txBody>
      </p:sp>
      <p:grpSp>
        <p:nvGrpSpPr>
          <p:cNvPr id="28" name="Group 27"/>
          <p:cNvGrpSpPr/>
          <p:nvPr/>
        </p:nvGrpSpPr>
        <p:grpSpPr>
          <a:xfrm>
            <a:off x="810689"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949660" y="633821"/>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2400" b="1" dirty="0" smtClean="0">
                <a:ln w="0"/>
                <a:solidFill>
                  <a:schemeClr val="tx2"/>
                </a:solidFill>
                <a:effectLst>
                  <a:reflection blurRad="6350" stA="53000" endA="300" endPos="35500" dir="5400000" sy="-90000" algn="bl" rotWithShape="0"/>
                </a:effectLst>
              </a:rPr>
              <a:t>i</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a:t>
            </a:r>
            <a:r>
              <a:rPr lang="en-US" sz="2400" b="1" dirty="0" smtClean="0">
                <a:ln w="0"/>
                <a:solidFill>
                  <a:schemeClr val="tx2"/>
                </a:solidFill>
                <a:effectLst>
                  <a:reflection blurRad="6350" stA="53000" endA="300" endPos="35500" dir="5400000" sy="-90000" algn="bl" rotWithShape="0"/>
                </a:effectLst>
              </a:rPr>
              <a:t>k</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 </a:t>
            </a:r>
            <a:r>
              <a:rPr lang="en-US" sz="2800" b="1" dirty="0" smtClean="0">
                <a:ln w="0"/>
                <a:solidFill>
                  <a:schemeClr val="tx2"/>
                </a:solidFill>
                <a:effectLst>
                  <a:reflection blurRad="6350" stA="53000" endA="300" endPos="35500" dir="5400000" sy="-90000" algn="bl" rotWithShape="0"/>
                </a:effectLst>
              </a:rPr>
              <a:t>V</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a:t>
            </a:r>
            <a:r>
              <a:rPr lang="en-US" sz="2400" b="1" dirty="0" smtClean="0">
                <a:ln w="0"/>
                <a:solidFill>
                  <a:schemeClr val="tx2"/>
                </a:solidFill>
                <a:effectLst>
                  <a:reflection blurRad="6350" stA="53000" endA="300" endPos="35500" dir="5400000" sy="-90000" algn="bl" rotWithShape="0"/>
                </a:effectLst>
              </a:rPr>
              <a:t>e</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a:t>
            </a:r>
            <a:r>
              <a:rPr lang="en-US" sz="2400" b="1" dirty="0" smtClean="0">
                <a:ln w="0"/>
                <a:solidFill>
                  <a:schemeClr val="tx2"/>
                </a:solidFill>
                <a:effectLst>
                  <a:reflection blurRad="6350" stA="53000" endA="300" endPos="35500" dir="5400000" sy="-90000" algn="bl" rotWithShape="0"/>
                </a:effectLst>
              </a:rPr>
              <a:t>g</a:t>
            </a: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a:t>
            </a:r>
          </a:p>
        </p:txBody>
      </p:sp>
    </p:spTree>
    <p:extLst>
      <p:ext uri="{BB962C8B-B14F-4D97-AF65-F5344CB8AC3E}">
        <p14:creationId xmlns:p14="http://schemas.microsoft.com/office/powerpoint/2010/main" val="1909134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30</a:t>
            </a:fld>
            <a:r>
              <a:rPr lang="en-US" dirty="0" smtClean="0"/>
              <a:t> </a:t>
            </a:r>
            <a:endParaRPr lang="en-US" dirty="0"/>
          </a:p>
        </p:txBody>
      </p:sp>
      <p:sp>
        <p:nvSpPr>
          <p:cNvPr id="3" name="Text Placeholder 2"/>
          <p:cNvSpPr>
            <a:spLocks noGrp="1"/>
          </p:cNvSpPr>
          <p:nvPr>
            <p:ph type="body" sz="quarter" idx="13"/>
          </p:nvPr>
        </p:nvSpPr>
        <p:spPr>
          <a:xfrm>
            <a:off x="488897" y="1139826"/>
            <a:ext cx="11211106" cy="851538"/>
          </a:xfrm>
        </p:spPr>
        <p:txBody>
          <a:bodyPr/>
          <a:lstStyle/>
          <a:p>
            <a:r>
              <a:rPr lang="en-US" dirty="0" smtClean="0"/>
              <a:t>Approaches to Integrating </a:t>
            </a:r>
            <a:r>
              <a:rPr lang="en-US" dirty="0"/>
              <a:t>D</a:t>
            </a:r>
            <a:r>
              <a:rPr lang="en-US" dirty="0" smtClean="0"/>
              <a:t>ifferent MicroServices </a:t>
            </a:r>
            <a:r>
              <a:rPr lang="en-US" dirty="0"/>
              <a:t>T</a:t>
            </a:r>
            <a:r>
              <a:rPr lang="en-US" dirty="0" smtClean="0"/>
              <a:t>ogether</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2 Patterns</a:t>
            </a:r>
            <a:endParaRPr lang="en-US" b="1" dirty="0"/>
          </a:p>
        </p:txBody>
      </p:sp>
      <p:sp>
        <p:nvSpPr>
          <p:cNvPr id="5" name="Hexagon 4"/>
          <p:cNvSpPr/>
          <p:nvPr/>
        </p:nvSpPr>
        <p:spPr>
          <a:xfrm>
            <a:off x="987515" y="3553865"/>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900"/>
              </a:lnSpc>
            </a:pPr>
            <a:r>
              <a:rPr lang="en-US" sz="1200" b="1" baseline="-2000" dirty="0" smtClean="0"/>
              <a:t>micro</a:t>
            </a:r>
            <a:endParaRPr lang="en-US" sz="1200" b="1" baseline="-2000" dirty="0"/>
          </a:p>
          <a:p>
            <a:pPr algn="ctr" defTabSz="623888">
              <a:lnSpc>
                <a:spcPts val="900"/>
              </a:lnSpc>
            </a:pPr>
            <a:r>
              <a:rPr lang="en-US" sz="1200" b="1" baseline="-2000" dirty="0"/>
              <a:t>Service</a:t>
            </a:r>
          </a:p>
        </p:txBody>
      </p:sp>
      <p:sp>
        <p:nvSpPr>
          <p:cNvPr id="7" name="Rounded Rectangle 6"/>
          <p:cNvSpPr/>
          <p:nvPr/>
        </p:nvSpPr>
        <p:spPr>
          <a:xfrm>
            <a:off x="819795" y="3384813"/>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8" name="Straight Arrow Connector 7"/>
          <p:cNvCxnSpPr/>
          <p:nvPr/>
        </p:nvCxnSpPr>
        <p:spPr>
          <a:xfrm>
            <a:off x="1249718" y="4012386"/>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508586" y="1958577"/>
            <a:ext cx="0" cy="423590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977940" y="1950057"/>
            <a:ext cx="0" cy="4276321"/>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19795" y="1657388"/>
            <a:ext cx="2644378" cy="246221"/>
          </a:xfrm>
          <a:prstGeom prst="rect">
            <a:avLst/>
          </a:prstGeom>
          <a:noFill/>
          <a:ln>
            <a:noFill/>
          </a:ln>
        </p:spPr>
        <p:txBody>
          <a:bodyPr wrap="none" lIns="0" tIns="0" rIns="0" bIns="0" rtlCol="0">
            <a:spAutoFit/>
          </a:bodyPr>
          <a:lstStyle/>
          <a:p>
            <a:r>
              <a:rPr lang="en-US" sz="1600" b="1" dirty="0" smtClean="0">
                <a:solidFill>
                  <a:schemeClr val="tx2"/>
                </a:solidFill>
              </a:rPr>
              <a:t>Pattern 2A – Composite, No DB</a:t>
            </a:r>
          </a:p>
        </p:txBody>
      </p:sp>
      <p:sp>
        <p:nvSpPr>
          <p:cNvPr id="17" name="TextBox 16"/>
          <p:cNvSpPr txBox="1"/>
          <p:nvPr/>
        </p:nvSpPr>
        <p:spPr>
          <a:xfrm>
            <a:off x="4412876" y="1652524"/>
            <a:ext cx="2394310" cy="246221"/>
          </a:xfrm>
          <a:prstGeom prst="rect">
            <a:avLst/>
          </a:prstGeom>
          <a:noFill/>
          <a:ln>
            <a:noFill/>
          </a:ln>
        </p:spPr>
        <p:txBody>
          <a:bodyPr wrap="none" lIns="0" tIns="0" rIns="0" bIns="0" rtlCol="0">
            <a:spAutoFit/>
          </a:bodyPr>
          <a:lstStyle/>
          <a:p>
            <a:r>
              <a:rPr lang="en-US" sz="1600" b="1" dirty="0" smtClean="0">
                <a:solidFill>
                  <a:schemeClr val="tx2"/>
                </a:solidFill>
              </a:rPr>
              <a:t>Pattern 2B – Transformation</a:t>
            </a:r>
          </a:p>
        </p:txBody>
      </p:sp>
      <p:sp>
        <p:nvSpPr>
          <p:cNvPr id="18" name="TextBox 17"/>
          <p:cNvSpPr txBox="1"/>
          <p:nvPr/>
        </p:nvSpPr>
        <p:spPr>
          <a:xfrm>
            <a:off x="7763566" y="1657035"/>
            <a:ext cx="3020250" cy="246221"/>
          </a:xfrm>
          <a:prstGeom prst="rect">
            <a:avLst/>
          </a:prstGeom>
          <a:noFill/>
          <a:ln>
            <a:noFill/>
          </a:ln>
        </p:spPr>
        <p:txBody>
          <a:bodyPr wrap="none" lIns="0" tIns="0" rIns="0" bIns="0" rtlCol="0">
            <a:spAutoFit/>
          </a:bodyPr>
          <a:lstStyle/>
          <a:p>
            <a:r>
              <a:rPr lang="en-US" sz="1600" b="1" dirty="0" smtClean="0">
                <a:solidFill>
                  <a:schemeClr val="tx2"/>
                </a:solidFill>
              </a:rPr>
              <a:t>Pattern 2C – Composite, local cache</a:t>
            </a:r>
          </a:p>
        </p:txBody>
      </p:sp>
      <p:sp>
        <p:nvSpPr>
          <p:cNvPr id="23" name="Hexagon 22"/>
          <p:cNvSpPr/>
          <p:nvPr/>
        </p:nvSpPr>
        <p:spPr>
          <a:xfrm>
            <a:off x="1510084" y="225619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2400" b="1" baseline="-2000" dirty="0" smtClean="0"/>
              <a:t>micro</a:t>
            </a:r>
            <a:endParaRPr lang="en-US" sz="2400" b="1" baseline="-2000" dirty="0"/>
          </a:p>
          <a:p>
            <a:pPr algn="ctr" defTabSz="623888">
              <a:lnSpc>
                <a:spcPts val="1200"/>
              </a:lnSpc>
            </a:pPr>
            <a:r>
              <a:rPr lang="en-US" sz="2400" b="1" baseline="-2000" dirty="0"/>
              <a:t>Service</a:t>
            </a:r>
          </a:p>
        </p:txBody>
      </p:sp>
      <p:cxnSp>
        <p:nvCxnSpPr>
          <p:cNvPr id="24" name="Straight Arrow Connector 23"/>
          <p:cNvCxnSpPr>
            <a:stCxn id="23" idx="2"/>
            <a:endCxn id="5" idx="5"/>
          </p:cNvCxnSpPr>
          <p:nvPr/>
        </p:nvCxnSpPr>
        <p:spPr>
          <a:xfrm flipH="1">
            <a:off x="1404769" y="3048593"/>
            <a:ext cx="303416" cy="505272"/>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1"/>
            <a:endCxn id="40" idx="4"/>
          </p:cNvCxnSpPr>
          <p:nvPr/>
        </p:nvCxnSpPr>
        <p:spPr>
          <a:xfrm>
            <a:off x="2231170" y="3048593"/>
            <a:ext cx="284669" cy="505272"/>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Hexagon 39"/>
          <p:cNvSpPr/>
          <p:nvPr/>
        </p:nvSpPr>
        <p:spPr>
          <a:xfrm>
            <a:off x="2401209" y="3553865"/>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900"/>
              </a:lnSpc>
            </a:pPr>
            <a:r>
              <a:rPr lang="en-US" sz="1200" b="1" baseline="-2000" dirty="0" smtClean="0"/>
              <a:t>micro</a:t>
            </a:r>
            <a:endParaRPr lang="en-US" sz="1200" b="1" baseline="-2000" dirty="0"/>
          </a:p>
          <a:p>
            <a:pPr algn="ctr" defTabSz="623888">
              <a:lnSpc>
                <a:spcPts val="900"/>
              </a:lnSpc>
            </a:pPr>
            <a:r>
              <a:rPr lang="en-US" sz="1200" b="1" baseline="-2000" dirty="0"/>
              <a:t>Service</a:t>
            </a:r>
          </a:p>
        </p:txBody>
      </p:sp>
      <p:sp>
        <p:nvSpPr>
          <p:cNvPr id="42" name="Rounded Rectangle 41"/>
          <p:cNvSpPr/>
          <p:nvPr/>
        </p:nvSpPr>
        <p:spPr>
          <a:xfrm>
            <a:off x="2233489" y="3384813"/>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43" name="Straight Arrow Connector 42"/>
          <p:cNvCxnSpPr/>
          <p:nvPr/>
        </p:nvCxnSpPr>
        <p:spPr>
          <a:xfrm>
            <a:off x="2663412" y="4012386"/>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8" name="Hexagon 47"/>
          <p:cNvSpPr/>
          <p:nvPr/>
        </p:nvSpPr>
        <p:spPr>
          <a:xfrm>
            <a:off x="5367772" y="3553865"/>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900"/>
              </a:lnSpc>
            </a:pPr>
            <a:r>
              <a:rPr lang="en-US" sz="1200" b="1" baseline="-2000" dirty="0"/>
              <a:t>Micro</a:t>
            </a:r>
          </a:p>
          <a:p>
            <a:pPr algn="ctr" defTabSz="623888">
              <a:lnSpc>
                <a:spcPts val="900"/>
              </a:lnSpc>
            </a:pPr>
            <a:r>
              <a:rPr lang="en-US" sz="1200" b="1" baseline="-2000" dirty="0"/>
              <a:t>Service</a:t>
            </a:r>
          </a:p>
        </p:txBody>
      </p:sp>
      <p:sp>
        <p:nvSpPr>
          <p:cNvPr id="50" name="Rounded Rectangle 49"/>
          <p:cNvSpPr/>
          <p:nvPr/>
        </p:nvSpPr>
        <p:spPr>
          <a:xfrm>
            <a:off x="5200052" y="3384813"/>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51" name="Straight Arrow Connector 50"/>
          <p:cNvCxnSpPr/>
          <p:nvPr/>
        </p:nvCxnSpPr>
        <p:spPr>
          <a:xfrm>
            <a:off x="5629975" y="4012386"/>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2" name="Hexagon 51"/>
          <p:cNvSpPr/>
          <p:nvPr/>
        </p:nvSpPr>
        <p:spPr>
          <a:xfrm>
            <a:off x="5173500" y="225619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2400" b="1" baseline="-2000" dirty="0" smtClean="0"/>
              <a:t>micro</a:t>
            </a:r>
            <a:endParaRPr lang="en-US" sz="2400" b="1" baseline="-2000" dirty="0"/>
          </a:p>
          <a:p>
            <a:pPr algn="ctr" defTabSz="623888">
              <a:lnSpc>
                <a:spcPts val="1200"/>
              </a:lnSpc>
            </a:pPr>
            <a:r>
              <a:rPr lang="en-US" sz="2400" b="1" baseline="-2000" dirty="0"/>
              <a:t>Service</a:t>
            </a:r>
          </a:p>
        </p:txBody>
      </p:sp>
      <p:cxnSp>
        <p:nvCxnSpPr>
          <p:cNvPr id="53" name="Straight Arrow Connector 52"/>
          <p:cNvCxnSpPr/>
          <p:nvPr/>
        </p:nvCxnSpPr>
        <p:spPr>
          <a:xfrm>
            <a:off x="5629975" y="3048593"/>
            <a:ext cx="0" cy="48189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7" name="Hexagon 56"/>
          <p:cNvSpPr/>
          <p:nvPr/>
        </p:nvSpPr>
        <p:spPr>
          <a:xfrm>
            <a:off x="9637529" y="3536430"/>
            <a:ext cx="531884" cy="458521"/>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900"/>
              </a:lnSpc>
            </a:pPr>
            <a:r>
              <a:rPr lang="en-US" sz="1200" b="1" baseline="-2000" dirty="0"/>
              <a:t>Micro</a:t>
            </a:r>
          </a:p>
          <a:p>
            <a:pPr algn="ctr" defTabSz="623888">
              <a:lnSpc>
                <a:spcPts val="900"/>
              </a:lnSpc>
            </a:pPr>
            <a:r>
              <a:rPr lang="en-US" sz="1200" b="1" baseline="-2000" dirty="0"/>
              <a:t>Service</a:t>
            </a:r>
          </a:p>
        </p:txBody>
      </p:sp>
      <p:sp>
        <p:nvSpPr>
          <p:cNvPr id="59" name="Rounded Rectangle 58"/>
          <p:cNvSpPr/>
          <p:nvPr/>
        </p:nvSpPr>
        <p:spPr>
          <a:xfrm>
            <a:off x="9469809" y="3367378"/>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60" name="Straight Arrow Connector 59"/>
          <p:cNvCxnSpPr/>
          <p:nvPr/>
        </p:nvCxnSpPr>
        <p:spPr>
          <a:xfrm>
            <a:off x="9899732" y="3994951"/>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Hexagon 60"/>
          <p:cNvSpPr/>
          <p:nvPr/>
        </p:nvSpPr>
        <p:spPr>
          <a:xfrm>
            <a:off x="8069820" y="226720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2400" b="1" baseline="-2000" dirty="0"/>
              <a:t>micro</a:t>
            </a:r>
          </a:p>
          <a:p>
            <a:pPr algn="ctr" defTabSz="623888">
              <a:lnSpc>
                <a:spcPts val="1200"/>
              </a:lnSpc>
            </a:pPr>
            <a:r>
              <a:rPr lang="en-US" sz="2400" b="1" baseline="-2000" dirty="0"/>
              <a:t>Service</a:t>
            </a:r>
          </a:p>
        </p:txBody>
      </p:sp>
      <p:cxnSp>
        <p:nvCxnSpPr>
          <p:cNvPr id="62" name="Straight Arrow Connector 61"/>
          <p:cNvCxnSpPr>
            <a:endCxn id="63" idx="1"/>
          </p:cNvCxnSpPr>
          <p:nvPr/>
        </p:nvCxnSpPr>
        <p:spPr>
          <a:xfrm flipH="1">
            <a:off x="8525700" y="3059610"/>
            <a:ext cx="596" cy="471368"/>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3" name="Can 62"/>
          <p:cNvSpPr/>
          <p:nvPr/>
        </p:nvSpPr>
        <p:spPr>
          <a:xfrm>
            <a:off x="8204995" y="3530978"/>
            <a:ext cx="641410"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sp>
        <p:nvSpPr>
          <p:cNvPr id="65" name="Rounded Rectangle 64"/>
          <p:cNvSpPr/>
          <p:nvPr/>
        </p:nvSpPr>
        <p:spPr>
          <a:xfrm>
            <a:off x="7989832" y="2093879"/>
            <a:ext cx="1127402" cy="1929524"/>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66" name="Straight Arrow Connector 65"/>
          <p:cNvCxnSpPr>
            <a:stCxn id="61" idx="1"/>
            <a:endCxn id="57" idx="4"/>
          </p:cNvCxnSpPr>
          <p:nvPr/>
        </p:nvCxnSpPr>
        <p:spPr>
          <a:xfrm>
            <a:off x="8790906" y="3059610"/>
            <a:ext cx="961253" cy="476820"/>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1" name="Can 70"/>
          <p:cNvSpPr/>
          <p:nvPr/>
        </p:nvSpPr>
        <p:spPr>
          <a:xfrm>
            <a:off x="1047455" y="4346268"/>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72" name="Can 71"/>
          <p:cNvSpPr/>
          <p:nvPr/>
        </p:nvSpPr>
        <p:spPr>
          <a:xfrm>
            <a:off x="2449047" y="4337602"/>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73" name="Can 72"/>
          <p:cNvSpPr/>
          <p:nvPr/>
        </p:nvSpPr>
        <p:spPr>
          <a:xfrm>
            <a:off x="5412982" y="4346267"/>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74" name="Can 73"/>
          <p:cNvSpPr/>
          <p:nvPr/>
        </p:nvSpPr>
        <p:spPr>
          <a:xfrm>
            <a:off x="9679620" y="4328833"/>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75" name="TextBox 74"/>
          <p:cNvSpPr txBox="1"/>
          <p:nvPr/>
        </p:nvSpPr>
        <p:spPr>
          <a:xfrm>
            <a:off x="661012" y="5295806"/>
            <a:ext cx="3453303" cy="1102455"/>
          </a:xfrm>
          <a:prstGeom prst="rect">
            <a:avLst/>
          </a:prstGeom>
          <a:noFill/>
          <a:ln>
            <a:noFill/>
          </a:ln>
        </p:spPr>
        <p:txBody>
          <a:bodyPr wrap="square" lIns="0" tIns="0" rIns="0" bIns="0" rtlCol="0">
            <a:noAutofit/>
          </a:bodyPr>
          <a:lstStyle/>
          <a:p>
            <a:pPr marL="109538" indent="-109538">
              <a:buFont typeface="Arial" panose="020B0604020202020204" pitchFamily="34" charset="0"/>
              <a:buChar char="•"/>
            </a:pPr>
            <a:r>
              <a:rPr lang="en-US" sz="1200" dirty="0" smtClean="0">
                <a:solidFill>
                  <a:schemeClr val="tx2"/>
                </a:solidFill>
              </a:rPr>
              <a:t>The microService operates as a façade or adapter.</a:t>
            </a:r>
          </a:p>
          <a:p>
            <a:pPr marL="109538" indent="-109538">
              <a:buFont typeface="Arial" panose="020B0604020202020204" pitchFamily="34" charset="0"/>
              <a:buChar char="•"/>
            </a:pPr>
            <a:r>
              <a:rPr lang="en-US" sz="1200" dirty="0" smtClean="0">
                <a:solidFill>
                  <a:schemeClr val="tx2"/>
                </a:solidFill>
              </a:rPr>
              <a:t>Potentially aggregates operations of other microService and exposes new operations.</a:t>
            </a:r>
          </a:p>
        </p:txBody>
      </p:sp>
      <p:sp>
        <p:nvSpPr>
          <p:cNvPr id="76" name="TextBox 75"/>
          <p:cNvSpPr txBox="1"/>
          <p:nvPr/>
        </p:nvSpPr>
        <p:spPr>
          <a:xfrm>
            <a:off x="4280558" y="5295805"/>
            <a:ext cx="3339486" cy="1102455"/>
          </a:xfrm>
          <a:prstGeom prst="rect">
            <a:avLst/>
          </a:prstGeom>
          <a:noFill/>
          <a:ln>
            <a:noFill/>
          </a:ln>
        </p:spPr>
        <p:txBody>
          <a:bodyPr wrap="square" lIns="0" tIns="0" rIns="0" bIns="0" rtlCol="0">
            <a:noAutofit/>
          </a:bodyPr>
          <a:lstStyle/>
          <a:p>
            <a:pPr marL="109538" indent="-109538">
              <a:buFont typeface="Arial" panose="020B0604020202020204" pitchFamily="34" charset="0"/>
              <a:buChar char="•"/>
            </a:pPr>
            <a:r>
              <a:rPr lang="en-US" sz="1200" dirty="0" smtClean="0">
                <a:solidFill>
                  <a:schemeClr val="tx2"/>
                </a:solidFill>
              </a:rPr>
              <a:t>The microService operates as a proxy or adapter.</a:t>
            </a:r>
          </a:p>
          <a:p>
            <a:pPr marL="109538" indent="-109538">
              <a:buFont typeface="Arial" panose="020B0604020202020204" pitchFamily="34" charset="0"/>
              <a:buChar char="•"/>
            </a:pPr>
            <a:r>
              <a:rPr lang="en-US" sz="1200" dirty="0" smtClean="0">
                <a:solidFill>
                  <a:schemeClr val="tx2"/>
                </a:solidFill>
              </a:rPr>
              <a:t>May transform or simplify operations.</a:t>
            </a:r>
          </a:p>
        </p:txBody>
      </p:sp>
      <p:sp>
        <p:nvSpPr>
          <p:cNvPr id="77" name="TextBox 76"/>
          <p:cNvSpPr txBox="1"/>
          <p:nvPr/>
        </p:nvSpPr>
        <p:spPr>
          <a:xfrm>
            <a:off x="7853785" y="5295804"/>
            <a:ext cx="3368163" cy="1102455"/>
          </a:xfrm>
          <a:prstGeom prst="rect">
            <a:avLst/>
          </a:prstGeom>
          <a:noFill/>
          <a:ln>
            <a:noFill/>
          </a:ln>
        </p:spPr>
        <p:txBody>
          <a:bodyPr wrap="square" lIns="0" tIns="0" rIns="0" bIns="0" rtlCol="0">
            <a:noAutofit/>
          </a:bodyPr>
          <a:lstStyle/>
          <a:p>
            <a:pPr marL="109538" indent="-109538">
              <a:buFont typeface="Arial" panose="020B0604020202020204" pitchFamily="34" charset="0"/>
              <a:buChar char="•"/>
            </a:pPr>
            <a:r>
              <a:rPr lang="en-US" sz="1200" dirty="0" smtClean="0">
                <a:solidFill>
                  <a:schemeClr val="tx2"/>
                </a:solidFill>
              </a:rPr>
              <a:t>The microService operates as a proxy or adapter.</a:t>
            </a:r>
          </a:p>
          <a:p>
            <a:pPr marL="109538" indent="-109538">
              <a:buFont typeface="Arial" panose="020B0604020202020204" pitchFamily="34" charset="0"/>
              <a:buChar char="•"/>
            </a:pPr>
            <a:r>
              <a:rPr lang="en-US" sz="1200" dirty="0" smtClean="0">
                <a:solidFill>
                  <a:schemeClr val="tx2"/>
                </a:solidFill>
              </a:rPr>
              <a:t>May transform or simplify operations.</a:t>
            </a:r>
          </a:p>
          <a:p>
            <a:pPr marL="109538" indent="-109538">
              <a:buFont typeface="Arial" panose="020B0604020202020204" pitchFamily="34" charset="0"/>
              <a:buChar char="•"/>
            </a:pPr>
            <a:r>
              <a:rPr lang="en-US" sz="1200" dirty="0" smtClean="0">
                <a:solidFill>
                  <a:schemeClr val="tx2"/>
                </a:solidFill>
              </a:rPr>
              <a:t>May cache data locally.</a:t>
            </a:r>
          </a:p>
        </p:txBody>
      </p:sp>
      <p:sp>
        <p:nvSpPr>
          <p:cNvPr id="39" name="Rectangle 38"/>
          <p:cNvSpPr/>
          <p:nvPr/>
        </p:nvSpPr>
        <p:spPr>
          <a:xfrm rot="5400000">
            <a:off x="9708589" y="4175741"/>
            <a:ext cx="366082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cxnSp>
        <p:nvCxnSpPr>
          <p:cNvPr id="68" name="Straight Connector 67"/>
          <p:cNvCxnSpPr/>
          <p:nvPr/>
        </p:nvCxnSpPr>
        <p:spPr>
          <a:xfrm>
            <a:off x="461967" y="1599138"/>
            <a:ext cx="10440891" cy="1703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51717" y="1941538"/>
            <a:ext cx="10440891" cy="1703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4" name="Oval 53"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5" name="Oval 54"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6" name="Oval 55"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4" name="Oval 63"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7" name="Oval 66"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9" name="Oval 88"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0" name="Oval 89"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1" name="Oval 90"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2" name="Oval 91"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3" name="Oval 92"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4" name="Oval 93"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5" name="Oval 94"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332106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31</a:t>
            </a:fld>
            <a:r>
              <a:rPr lang="en-US" dirty="0" smtClean="0"/>
              <a:t> </a:t>
            </a:r>
            <a:endParaRPr lang="en-US" dirty="0"/>
          </a:p>
        </p:txBody>
      </p:sp>
      <p:sp>
        <p:nvSpPr>
          <p:cNvPr id="3" name="Text Placeholder 2"/>
          <p:cNvSpPr>
            <a:spLocks noGrp="1"/>
          </p:cNvSpPr>
          <p:nvPr>
            <p:ph type="body" sz="quarter" idx="13"/>
          </p:nvPr>
        </p:nvSpPr>
        <p:spPr>
          <a:xfrm>
            <a:off x="488897" y="1139825"/>
            <a:ext cx="11699928" cy="1233261"/>
          </a:xfrm>
        </p:spPr>
        <p:txBody>
          <a:bodyPr/>
          <a:lstStyle/>
          <a:p>
            <a:r>
              <a:rPr lang="en-US" dirty="0" smtClean="0"/>
              <a:t>Approaches to Integration of MicroServices with Legacy Non-microService </a:t>
            </a:r>
            <a:r>
              <a:rPr lang="en-US" dirty="0"/>
              <a:t>S</a:t>
            </a:r>
            <a:r>
              <a:rPr lang="en-US" dirty="0" smtClean="0"/>
              <a:t>ystem</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3 Patterns</a:t>
            </a:r>
            <a:endParaRPr lang="en-US" b="1" dirty="0"/>
          </a:p>
        </p:txBody>
      </p:sp>
      <p:cxnSp>
        <p:nvCxnSpPr>
          <p:cNvPr id="5" name="Straight Connector 4"/>
          <p:cNvCxnSpPr/>
          <p:nvPr/>
        </p:nvCxnSpPr>
        <p:spPr>
          <a:xfrm flipH="1">
            <a:off x="2899108" y="1601744"/>
            <a:ext cx="11528" cy="476869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884714" y="1601741"/>
            <a:ext cx="38555" cy="4768702"/>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8797934" y="1601741"/>
            <a:ext cx="21755" cy="4793981"/>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89617" y="1653257"/>
            <a:ext cx="1687834" cy="246221"/>
          </a:xfrm>
          <a:prstGeom prst="rect">
            <a:avLst/>
          </a:prstGeom>
          <a:noFill/>
          <a:ln>
            <a:noFill/>
          </a:ln>
        </p:spPr>
        <p:txBody>
          <a:bodyPr wrap="none" lIns="0" tIns="0" rIns="0" bIns="0" rtlCol="0">
            <a:spAutoFit/>
          </a:bodyPr>
          <a:lstStyle/>
          <a:p>
            <a:r>
              <a:rPr lang="en-US" sz="1600" b="1" dirty="0" smtClean="0">
                <a:solidFill>
                  <a:schemeClr val="tx2"/>
                </a:solidFill>
              </a:rPr>
              <a:t>Pattern 3A – Facade</a:t>
            </a:r>
          </a:p>
        </p:txBody>
      </p:sp>
      <p:sp>
        <p:nvSpPr>
          <p:cNvPr id="19" name="TextBox 18"/>
          <p:cNvSpPr txBox="1"/>
          <p:nvPr/>
        </p:nvSpPr>
        <p:spPr>
          <a:xfrm>
            <a:off x="3268683" y="1653257"/>
            <a:ext cx="2279598" cy="246221"/>
          </a:xfrm>
          <a:prstGeom prst="rect">
            <a:avLst/>
          </a:prstGeom>
          <a:noFill/>
          <a:ln>
            <a:noFill/>
          </a:ln>
        </p:spPr>
        <p:txBody>
          <a:bodyPr wrap="none" lIns="0" tIns="0" rIns="0" bIns="0" rtlCol="0">
            <a:spAutoFit/>
          </a:bodyPr>
          <a:lstStyle/>
          <a:p>
            <a:r>
              <a:rPr lang="en-US" sz="1600" b="1" dirty="0" smtClean="0">
                <a:solidFill>
                  <a:schemeClr val="tx2"/>
                </a:solidFill>
              </a:rPr>
              <a:t>Pattern 3B – Caching Proxy</a:t>
            </a:r>
          </a:p>
        </p:txBody>
      </p:sp>
      <p:sp>
        <p:nvSpPr>
          <p:cNvPr id="20" name="TextBox 19"/>
          <p:cNvSpPr txBox="1"/>
          <p:nvPr/>
        </p:nvSpPr>
        <p:spPr>
          <a:xfrm>
            <a:off x="6284426" y="1663374"/>
            <a:ext cx="2077235" cy="246221"/>
          </a:xfrm>
          <a:prstGeom prst="rect">
            <a:avLst/>
          </a:prstGeom>
          <a:noFill/>
          <a:ln>
            <a:noFill/>
          </a:ln>
        </p:spPr>
        <p:txBody>
          <a:bodyPr wrap="none" lIns="0" tIns="0" rIns="0" bIns="0" rtlCol="0">
            <a:spAutoFit/>
          </a:bodyPr>
          <a:lstStyle/>
          <a:p>
            <a:r>
              <a:rPr lang="en-US" sz="1600" b="1" dirty="0" smtClean="0">
                <a:solidFill>
                  <a:schemeClr val="tx2"/>
                </a:solidFill>
              </a:rPr>
              <a:t>Pattern 3C – Transitional</a:t>
            </a:r>
          </a:p>
        </p:txBody>
      </p:sp>
      <p:sp>
        <p:nvSpPr>
          <p:cNvPr id="21" name="TextBox 20"/>
          <p:cNvSpPr txBox="1"/>
          <p:nvPr/>
        </p:nvSpPr>
        <p:spPr>
          <a:xfrm>
            <a:off x="9055625" y="1664408"/>
            <a:ext cx="2098075" cy="246221"/>
          </a:xfrm>
          <a:prstGeom prst="rect">
            <a:avLst/>
          </a:prstGeom>
          <a:noFill/>
          <a:ln>
            <a:noFill/>
          </a:ln>
        </p:spPr>
        <p:txBody>
          <a:bodyPr wrap="none" lIns="0" tIns="0" rIns="0" bIns="0" rtlCol="0">
            <a:spAutoFit/>
          </a:bodyPr>
          <a:lstStyle/>
          <a:p>
            <a:r>
              <a:rPr lang="en-US" sz="1600" b="1" dirty="0" smtClean="0">
                <a:solidFill>
                  <a:schemeClr val="tx2"/>
                </a:solidFill>
              </a:rPr>
              <a:t>Pattern 3D – Transitional</a:t>
            </a:r>
          </a:p>
        </p:txBody>
      </p:sp>
      <p:sp>
        <p:nvSpPr>
          <p:cNvPr id="26" name="Hexagon 25"/>
          <p:cNvSpPr/>
          <p:nvPr/>
        </p:nvSpPr>
        <p:spPr>
          <a:xfrm>
            <a:off x="1137746" y="219545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a:t>
            </a:r>
            <a:r>
              <a:rPr lang="en-US" sz="1600" b="1" dirty="0" smtClean="0">
                <a:latin typeface="+mj-lt"/>
              </a:rPr>
              <a:t>icro</a:t>
            </a:r>
          </a:p>
          <a:p>
            <a:pPr algn="ctr" defTabSz="628650">
              <a:lnSpc>
                <a:spcPts val="1200"/>
              </a:lnSpc>
            </a:pPr>
            <a:r>
              <a:rPr lang="en-US" sz="1600" b="1" dirty="0" smtClean="0">
                <a:latin typeface="+mj-lt"/>
              </a:rPr>
              <a:t>Service</a:t>
            </a:r>
            <a:endParaRPr lang="en-US" sz="1600" b="1" dirty="0">
              <a:latin typeface="+mj-lt"/>
            </a:endParaRPr>
          </a:p>
        </p:txBody>
      </p:sp>
      <p:cxnSp>
        <p:nvCxnSpPr>
          <p:cNvPr id="27" name="Straight Arrow Connector 26"/>
          <p:cNvCxnSpPr>
            <a:endCxn id="41" idx="0"/>
          </p:cNvCxnSpPr>
          <p:nvPr/>
        </p:nvCxnSpPr>
        <p:spPr>
          <a:xfrm>
            <a:off x="1599027" y="2986484"/>
            <a:ext cx="1" cy="730562"/>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5" name="Hexagon 34"/>
          <p:cNvSpPr/>
          <p:nvPr/>
        </p:nvSpPr>
        <p:spPr>
          <a:xfrm>
            <a:off x="3803205" y="219545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micro</a:t>
            </a:r>
          </a:p>
          <a:p>
            <a:pPr algn="ctr" defTabSz="628650">
              <a:lnSpc>
                <a:spcPts val="1200"/>
              </a:lnSpc>
            </a:pPr>
            <a:r>
              <a:rPr lang="en-US" sz="1600" b="1" dirty="0">
                <a:latin typeface="+mj-lt"/>
              </a:rPr>
              <a:t>Service</a:t>
            </a:r>
          </a:p>
        </p:txBody>
      </p:sp>
      <p:sp>
        <p:nvSpPr>
          <p:cNvPr id="36" name="Can 35"/>
          <p:cNvSpPr/>
          <p:nvPr/>
        </p:nvSpPr>
        <p:spPr>
          <a:xfrm>
            <a:off x="3975565" y="3331483"/>
            <a:ext cx="617531"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cxnSp>
        <p:nvCxnSpPr>
          <p:cNvPr id="37" name="Straight Arrow Connector 36"/>
          <p:cNvCxnSpPr>
            <a:endCxn id="36" idx="1"/>
          </p:cNvCxnSpPr>
          <p:nvPr/>
        </p:nvCxnSpPr>
        <p:spPr>
          <a:xfrm flipH="1">
            <a:off x="4284331" y="2987860"/>
            <a:ext cx="15942" cy="343623"/>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3713401" y="2081169"/>
            <a:ext cx="1123176" cy="1758236"/>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Rectangle 40"/>
          <p:cNvSpPr/>
          <p:nvPr/>
        </p:nvSpPr>
        <p:spPr>
          <a:xfrm>
            <a:off x="1033882" y="3717046"/>
            <a:ext cx="1130291" cy="613398"/>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smtClean="0">
                <a:solidFill>
                  <a:schemeClr val="tx2"/>
                </a:solidFill>
              </a:rPr>
              <a:t>Legacy Application</a:t>
            </a:r>
            <a:endParaRPr lang="en-US" sz="1400" b="1" dirty="0">
              <a:solidFill>
                <a:schemeClr val="tx2"/>
              </a:solidFill>
            </a:endParaRPr>
          </a:p>
        </p:txBody>
      </p:sp>
      <p:sp>
        <p:nvSpPr>
          <p:cNvPr id="44" name="Can 43"/>
          <p:cNvSpPr/>
          <p:nvPr/>
        </p:nvSpPr>
        <p:spPr>
          <a:xfrm>
            <a:off x="1277898" y="4654653"/>
            <a:ext cx="642257" cy="539841"/>
          </a:xfrm>
          <a:prstGeom prst="can">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SoR</a:t>
            </a:r>
          </a:p>
        </p:txBody>
      </p:sp>
      <p:cxnSp>
        <p:nvCxnSpPr>
          <p:cNvPr id="45" name="Straight Arrow Connector 44"/>
          <p:cNvCxnSpPr>
            <a:stCxn id="41" idx="2"/>
            <a:endCxn id="44" idx="1"/>
          </p:cNvCxnSpPr>
          <p:nvPr/>
        </p:nvCxnSpPr>
        <p:spPr>
          <a:xfrm flipH="1">
            <a:off x="1599027" y="4330444"/>
            <a:ext cx="1" cy="324209"/>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9" idx="4"/>
            <a:endCxn id="36" idx="4"/>
          </p:cNvCxnSpPr>
          <p:nvPr/>
        </p:nvCxnSpPr>
        <p:spPr>
          <a:xfrm flipH="1" flipV="1">
            <a:off x="4593096" y="3524265"/>
            <a:ext cx="28978" cy="1737812"/>
          </a:xfrm>
          <a:prstGeom prst="bentConnector3">
            <a:avLst>
              <a:gd name="adj1" fmla="val -1816247"/>
            </a:avLst>
          </a:prstGeom>
          <a:ln w="28575" cmpd="sng">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3735801" y="4054549"/>
            <a:ext cx="1130291" cy="613398"/>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Legacy Application</a:t>
            </a:r>
          </a:p>
        </p:txBody>
      </p:sp>
      <p:sp>
        <p:nvSpPr>
          <p:cNvPr id="69" name="Can 68"/>
          <p:cNvSpPr/>
          <p:nvPr/>
        </p:nvSpPr>
        <p:spPr>
          <a:xfrm>
            <a:off x="3979817" y="4992156"/>
            <a:ext cx="642257" cy="539841"/>
          </a:xfrm>
          <a:prstGeom prst="can">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SoR</a:t>
            </a:r>
          </a:p>
        </p:txBody>
      </p:sp>
      <p:cxnSp>
        <p:nvCxnSpPr>
          <p:cNvPr id="70" name="Straight Arrow Connector 69"/>
          <p:cNvCxnSpPr>
            <a:stCxn id="68" idx="2"/>
            <a:endCxn id="69" idx="1"/>
          </p:cNvCxnSpPr>
          <p:nvPr/>
        </p:nvCxnSpPr>
        <p:spPr>
          <a:xfrm flipH="1">
            <a:off x="4300946" y="4667947"/>
            <a:ext cx="1" cy="324209"/>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5" name="Hexagon 74"/>
          <p:cNvSpPr/>
          <p:nvPr/>
        </p:nvSpPr>
        <p:spPr>
          <a:xfrm>
            <a:off x="6692212" y="219545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micro</a:t>
            </a:r>
          </a:p>
          <a:p>
            <a:pPr algn="ctr" defTabSz="628650">
              <a:lnSpc>
                <a:spcPts val="1200"/>
              </a:lnSpc>
            </a:pPr>
            <a:r>
              <a:rPr lang="en-US" sz="1600" b="1" dirty="0">
                <a:latin typeface="+mj-lt"/>
              </a:rPr>
              <a:t>Service</a:t>
            </a:r>
          </a:p>
        </p:txBody>
      </p:sp>
      <p:sp>
        <p:nvSpPr>
          <p:cNvPr id="76" name="Can 75"/>
          <p:cNvSpPr/>
          <p:nvPr/>
        </p:nvSpPr>
        <p:spPr>
          <a:xfrm>
            <a:off x="6864572" y="3331483"/>
            <a:ext cx="617531"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cxnSp>
        <p:nvCxnSpPr>
          <p:cNvPr id="77" name="Straight Arrow Connector 76"/>
          <p:cNvCxnSpPr>
            <a:endCxn id="76" idx="1"/>
          </p:cNvCxnSpPr>
          <p:nvPr/>
        </p:nvCxnSpPr>
        <p:spPr>
          <a:xfrm flipH="1">
            <a:off x="7173338" y="2987860"/>
            <a:ext cx="15942" cy="343623"/>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8" name="Rounded Rectangle 77"/>
          <p:cNvSpPr/>
          <p:nvPr/>
        </p:nvSpPr>
        <p:spPr>
          <a:xfrm>
            <a:off x="6602408" y="2081169"/>
            <a:ext cx="1123176" cy="1758236"/>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79" name="Elbow Connector 78"/>
          <p:cNvCxnSpPr>
            <a:stCxn id="75" idx="0"/>
            <a:endCxn id="81" idx="4"/>
          </p:cNvCxnSpPr>
          <p:nvPr/>
        </p:nvCxnSpPr>
        <p:spPr>
          <a:xfrm flipH="1">
            <a:off x="7511081" y="2591659"/>
            <a:ext cx="100318" cy="2670418"/>
          </a:xfrm>
          <a:prstGeom prst="bentConnector3">
            <a:avLst>
              <a:gd name="adj1" fmla="val -418655"/>
            </a:avLst>
          </a:prstGeom>
          <a:ln w="28575" cmpd="sng">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624808" y="4054549"/>
            <a:ext cx="1130291" cy="613398"/>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Legacy Application</a:t>
            </a:r>
          </a:p>
        </p:txBody>
      </p:sp>
      <p:sp>
        <p:nvSpPr>
          <p:cNvPr id="81" name="Can 80"/>
          <p:cNvSpPr/>
          <p:nvPr/>
        </p:nvSpPr>
        <p:spPr>
          <a:xfrm>
            <a:off x="6868824" y="4992156"/>
            <a:ext cx="642257" cy="539841"/>
          </a:xfrm>
          <a:prstGeom prst="can">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SoR</a:t>
            </a:r>
          </a:p>
        </p:txBody>
      </p:sp>
      <p:cxnSp>
        <p:nvCxnSpPr>
          <p:cNvPr id="82" name="Straight Arrow Connector 81"/>
          <p:cNvCxnSpPr>
            <a:stCxn id="80" idx="2"/>
            <a:endCxn id="81" idx="1"/>
          </p:cNvCxnSpPr>
          <p:nvPr/>
        </p:nvCxnSpPr>
        <p:spPr>
          <a:xfrm flipH="1">
            <a:off x="7189953" y="4667947"/>
            <a:ext cx="1" cy="324209"/>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6" name="Hexagon 85"/>
          <p:cNvSpPr/>
          <p:nvPr/>
        </p:nvSpPr>
        <p:spPr>
          <a:xfrm>
            <a:off x="9471825" y="219545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micro</a:t>
            </a:r>
          </a:p>
          <a:p>
            <a:pPr algn="ctr" defTabSz="628650">
              <a:lnSpc>
                <a:spcPts val="1200"/>
              </a:lnSpc>
            </a:pPr>
            <a:r>
              <a:rPr lang="en-US" sz="1600" b="1" dirty="0">
                <a:latin typeface="+mj-lt"/>
              </a:rPr>
              <a:t>Service</a:t>
            </a:r>
          </a:p>
        </p:txBody>
      </p:sp>
      <p:cxnSp>
        <p:nvCxnSpPr>
          <p:cNvPr id="90" name="Elbow Connector 89"/>
          <p:cNvCxnSpPr>
            <a:stCxn id="86" idx="0"/>
            <a:endCxn id="92" idx="4"/>
          </p:cNvCxnSpPr>
          <p:nvPr/>
        </p:nvCxnSpPr>
        <p:spPr>
          <a:xfrm flipH="1">
            <a:off x="10301995" y="2591659"/>
            <a:ext cx="89017" cy="1947352"/>
          </a:xfrm>
          <a:prstGeom prst="bentConnector3">
            <a:avLst>
              <a:gd name="adj1" fmla="val -543471"/>
            </a:avLst>
          </a:prstGeom>
          <a:ln w="28575" cmpd="sng">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9415722" y="3331483"/>
            <a:ext cx="1130291" cy="613398"/>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Legacy Application</a:t>
            </a:r>
          </a:p>
        </p:txBody>
      </p:sp>
      <p:sp>
        <p:nvSpPr>
          <p:cNvPr id="92" name="Can 91"/>
          <p:cNvSpPr/>
          <p:nvPr/>
        </p:nvSpPr>
        <p:spPr>
          <a:xfrm>
            <a:off x="9659738" y="4269090"/>
            <a:ext cx="642257" cy="539841"/>
          </a:xfrm>
          <a:prstGeom prst="can">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US" sz="1400" b="1" dirty="0">
                <a:solidFill>
                  <a:schemeClr val="tx2"/>
                </a:solidFill>
              </a:rPr>
              <a:t>SoR</a:t>
            </a:r>
          </a:p>
        </p:txBody>
      </p:sp>
      <p:cxnSp>
        <p:nvCxnSpPr>
          <p:cNvPr id="93" name="Straight Arrow Connector 92"/>
          <p:cNvCxnSpPr>
            <a:stCxn id="91" idx="2"/>
            <a:endCxn id="92" idx="1"/>
          </p:cNvCxnSpPr>
          <p:nvPr/>
        </p:nvCxnSpPr>
        <p:spPr>
          <a:xfrm flipH="1">
            <a:off x="9980867" y="3944881"/>
            <a:ext cx="1" cy="324209"/>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64031" y="5674404"/>
            <a:ext cx="2413513" cy="723857"/>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operates as a façade or adapter to a Legacy application.</a:t>
            </a:r>
          </a:p>
        </p:txBody>
      </p:sp>
      <p:sp>
        <p:nvSpPr>
          <p:cNvPr id="98" name="TextBox 97"/>
          <p:cNvSpPr txBox="1"/>
          <p:nvPr/>
        </p:nvSpPr>
        <p:spPr>
          <a:xfrm>
            <a:off x="3037151" y="5680040"/>
            <a:ext cx="2604315" cy="531190"/>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operates as a proxy and cache the SoR data in a local cache.</a:t>
            </a:r>
          </a:p>
        </p:txBody>
      </p:sp>
      <p:sp>
        <p:nvSpPr>
          <p:cNvPr id="99" name="TextBox 98"/>
          <p:cNvSpPr txBox="1"/>
          <p:nvPr/>
        </p:nvSpPr>
        <p:spPr>
          <a:xfrm>
            <a:off x="6107340" y="5674404"/>
            <a:ext cx="2604315" cy="723857"/>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operates as a proxy and recreates the SoR database for itself.  Used to transition from a Legacy application to a microService SoR.</a:t>
            </a:r>
          </a:p>
        </p:txBody>
      </p:sp>
      <p:sp>
        <p:nvSpPr>
          <p:cNvPr id="100" name="TextBox 99"/>
          <p:cNvSpPr txBox="1"/>
          <p:nvPr/>
        </p:nvSpPr>
        <p:spPr>
          <a:xfrm>
            <a:off x="8931238" y="5674404"/>
            <a:ext cx="2490339" cy="723857"/>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operates as a proxy and accesses the Legacy SoR database directly.  Used only for transition </a:t>
            </a:r>
          </a:p>
          <a:p>
            <a:pPr marL="111125"/>
            <a:r>
              <a:rPr lang="en-US" sz="1200" dirty="0" smtClean="0">
                <a:solidFill>
                  <a:schemeClr val="tx2"/>
                </a:solidFill>
              </a:rPr>
              <a:t>to a microService approach.</a:t>
            </a:r>
          </a:p>
        </p:txBody>
      </p:sp>
      <p:cxnSp>
        <p:nvCxnSpPr>
          <p:cNvPr id="60" name="Straight Connector 59"/>
          <p:cNvCxnSpPr/>
          <p:nvPr/>
        </p:nvCxnSpPr>
        <p:spPr>
          <a:xfrm>
            <a:off x="375531" y="1572509"/>
            <a:ext cx="11056919" cy="34412"/>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90293" y="1951844"/>
            <a:ext cx="11056919" cy="673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rot="5400000">
            <a:off x="9708589" y="4175741"/>
            <a:ext cx="366082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sp>
        <p:nvSpPr>
          <p:cNvPr id="57" name="Oval 5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9" name="Oval 58"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4" name="Oval 63"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5" name="Oval 64"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6" name="Oval 65"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7" name="Oval 66"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1" name="Oval 70"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2" name="Oval 71"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3" name="Oval 72"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4" name="Oval 73"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51734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32</a:t>
            </a:fld>
            <a:r>
              <a:rPr lang="en-US" dirty="0" smtClean="0"/>
              <a:t> </a:t>
            </a:r>
            <a:endParaRPr lang="en-US" dirty="0"/>
          </a:p>
        </p:txBody>
      </p:sp>
      <p:sp>
        <p:nvSpPr>
          <p:cNvPr id="3" name="Text Placeholder 2"/>
          <p:cNvSpPr>
            <a:spLocks noGrp="1"/>
          </p:cNvSpPr>
          <p:nvPr>
            <p:ph type="body" sz="quarter" idx="13"/>
          </p:nvPr>
        </p:nvSpPr>
        <p:spPr>
          <a:xfrm>
            <a:off x="488897" y="1139826"/>
            <a:ext cx="11211106" cy="419609"/>
          </a:xfrm>
        </p:spPr>
        <p:txBody>
          <a:bodyPr/>
          <a:lstStyle/>
          <a:p>
            <a:r>
              <a:rPr lang="en-US" dirty="0" smtClean="0"/>
              <a:t>Approaches to MicroService </a:t>
            </a:r>
            <a:r>
              <a:rPr lang="en-US" dirty="0"/>
              <a:t>D</a:t>
            </a:r>
            <a:r>
              <a:rPr lang="en-US" dirty="0" smtClean="0"/>
              <a:t>atabase </a:t>
            </a:r>
            <a:r>
              <a:rPr lang="en-US" dirty="0"/>
              <a:t>C</a:t>
            </a:r>
            <a:r>
              <a:rPr lang="en-US" dirty="0" smtClean="0"/>
              <a:t>onfigurations</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4 Patterns</a:t>
            </a:r>
            <a:endParaRPr lang="en-US" b="1" dirty="0"/>
          </a:p>
        </p:txBody>
      </p:sp>
      <p:cxnSp>
        <p:nvCxnSpPr>
          <p:cNvPr id="5" name="Straight Connector 4"/>
          <p:cNvCxnSpPr/>
          <p:nvPr/>
        </p:nvCxnSpPr>
        <p:spPr>
          <a:xfrm>
            <a:off x="5882108" y="1695763"/>
            <a:ext cx="0" cy="445074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02209" y="1753616"/>
            <a:ext cx="4682564" cy="246221"/>
          </a:xfrm>
          <a:prstGeom prst="rect">
            <a:avLst/>
          </a:prstGeom>
          <a:noFill/>
          <a:ln>
            <a:noFill/>
          </a:ln>
        </p:spPr>
        <p:txBody>
          <a:bodyPr wrap="none" lIns="0" tIns="0" rIns="0" bIns="0" rtlCol="0">
            <a:spAutoFit/>
          </a:bodyPr>
          <a:lstStyle/>
          <a:p>
            <a:r>
              <a:rPr lang="en-US" sz="1600" b="1" dirty="0" smtClean="0">
                <a:solidFill>
                  <a:schemeClr val="tx2"/>
                </a:solidFill>
              </a:rPr>
              <a:t>Pattern 4A – SoR MicroService, Independent Databases</a:t>
            </a:r>
          </a:p>
        </p:txBody>
      </p:sp>
      <p:sp>
        <p:nvSpPr>
          <p:cNvPr id="12" name="TextBox 11"/>
          <p:cNvSpPr txBox="1"/>
          <p:nvPr/>
        </p:nvSpPr>
        <p:spPr>
          <a:xfrm>
            <a:off x="6248671" y="1750820"/>
            <a:ext cx="4327916" cy="246221"/>
          </a:xfrm>
          <a:prstGeom prst="rect">
            <a:avLst/>
          </a:prstGeom>
          <a:noFill/>
          <a:ln>
            <a:noFill/>
          </a:ln>
        </p:spPr>
        <p:txBody>
          <a:bodyPr wrap="none" lIns="0" tIns="0" rIns="0" bIns="0" rtlCol="0">
            <a:spAutoFit/>
          </a:bodyPr>
          <a:lstStyle/>
          <a:p>
            <a:r>
              <a:rPr lang="en-US" sz="1600" b="1" dirty="0" smtClean="0">
                <a:solidFill>
                  <a:schemeClr val="tx2"/>
                </a:solidFill>
              </a:rPr>
              <a:t>Pattern 4B – SoR MicroService, Independent Tables</a:t>
            </a:r>
          </a:p>
        </p:txBody>
      </p:sp>
      <p:sp>
        <p:nvSpPr>
          <p:cNvPr id="13" name="Hexagon 12"/>
          <p:cNvSpPr/>
          <p:nvPr/>
        </p:nvSpPr>
        <p:spPr>
          <a:xfrm>
            <a:off x="2064334" y="253184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3888">
              <a:lnSpc>
                <a:spcPts val="1200"/>
              </a:lnSpc>
            </a:pPr>
            <a:r>
              <a:rPr lang="en-US" sz="1600" b="1" dirty="0"/>
              <a:t>Micro</a:t>
            </a:r>
          </a:p>
          <a:p>
            <a:pPr algn="ctr" defTabSz="623888">
              <a:lnSpc>
                <a:spcPts val="1200"/>
              </a:lnSpc>
            </a:pPr>
            <a:r>
              <a:rPr lang="en-US" sz="1600" b="1" dirty="0"/>
              <a:t>Service</a:t>
            </a:r>
          </a:p>
        </p:txBody>
      </p:sp>
      <p:cxnSp>
        <p:nvCxnSpPr>
          <p:cNvPr id="14" name="Straight Arrow Connector 13"/>
          <p:cNvCxnSpPr>
            <a:endCxn id="15" idx="1"/>
          </p:cNvCxnSpPr>
          <p:nvPr/>
        </p:nvCxnSpPr>
        <p:spPr>
          <a:xfrm flipH="1">
            <a:off x="2520214" y="3324243"/>
            <a:ext cx="596" cy="471368"/>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p:cNvSpPr/>
          <p:nvPr/>
        </p:nvSpPr>
        <p:spPr>
          <a:xfrm>
            <a:off x="2199509" y="3795611"/>
            <a:ext cx="641410" cy="668146"/>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t>SoR</a:t>
            </a:r>
          </a:p>
        </p:txBody>
      </p:sp>
      <p:sp>
        <p:nvSpPr>
          <p:cNvPr id="16" name="Rounded Rectangle 15"/>
          <p:cNvSpPr/>
          <p:nvPr/>
        </p:nvSpPr>
        <p:spPr>
          <a:xfrm>
            <a:off x="1984346" y="2358511"/>
            <a:ext cx="1127402" cy="2296631"/>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Hexagon 17"/>
          <p:cNvSpPr/>
          <p:nvPr/>
        </p:nvSpPr>
        <p:spPr>
          <a:xfrm>
            <a:off x="3691479" y="253184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3888">
              <a:lnSpc>
                <a:spcPts val="1200"/>
              </a:lnSpc>
            </a:pPr>
            <a:r>
              <a:rPr lang="en-US" sz="1600" b="1" dirty="0"/>
              <a:t>Micro</a:t>
            </a:r>
          </a:p>
          <a:p>
            <a:pPr algn="ctr" defTabSz="623888">
              <a:lnSpc>
                <a:spcPts val="1200"/>
              </a:lnSpc>
            </a:pPr>
            <a:r>
              <a:rPr lang="en-US" sz="1600" b="1" dirty="0"/>
              <a:t>Service</a:t>
            </a:r>
          </a:p>
        </p:txBody>
      </p:sp>
      <p:cxnSp>
        <p:nvCxnSpPr>
          <p:cNvPr id="19" name="Straight Arrow Connector 18"/>
          <p:cNvCxnSpPr>
            <a:endCxn id="20" idx="1"/>
          </p:cNvCxnSpPr>
          <p:nvPr/>
        </p:nvCxnSpPr>
        <p:spPr>
          <a:xfrm flipH="1">
            <a:off x="4147359" y="3324243"/>
            <a:ext cx="596" cy="471368"/>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0" name="Can 19"/>
          <p:cNvSpPr/>
          <p:nvPr/>
        </p:nvSpPr>
        <p:spPr>
          <a:xfrm>
            <a:off x="3826654" y="3795611"/>
            <a:ext cx="641410" cy="668146"/>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t>SoR</a:t>
            </a:r>
          </a:p>
        </p:txBody>
      </p:sp>
      <p:sp>
        <p:nvSpPr>
          <p:cNvPr id="21" name="Rounded Rectangle 20"/>
          <p:cNvSpPr/>
          <p:nvPr/>
        </p:nvSpPr>
        <p:spPr>
          <a:xfrm>
            <a:off x="3611491" y="2352905"/>
            <a:ext cx="1127402" cy="2302237"/>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Hexagon 21"/>
          <p:cNvSpPr/>
          <p:nvPr/>
        </p:nvSpPr>
        <p:spPr>
          <a:xfrm>
            <a:off x="7162814" y="253184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3888">
              <a:lnSpc>
                <a:spcPts val="1200"/>
              </a:lnSpc>
            </a:pPr>
            <a:r>
              <a:rPr lang="en-US" sz="1600" b="1" dirty="0"/>
              <a:t>Micro</a:t>
            </a:r>
          </a:p>
          <a:p>
            <a:pPr algn="ctr" defTabSz="623888">
              <a:lnSpc>
                <a:spcPts val="1200"/>
              </a:lnSpc>
            </a:pPr>
            <a:r>
              <a:rPr lang="en-US" sz="1600" b="1" dirty="0"/>
              <a:t>Service</a:t>
            </a:r>
          </a:p>
        </p:txBody>
      </p:sp>
      <p:sp>
        <p:nvSpPr>
          <p:cNvPr id="24" name="Can 23"/>
          <p:cNvSpPr/>
          <p:nvPr/>
        </p:nvSpPr>
        <p:spPr>
          <a:xfrm>
            <a:off x="7215330" y="3795610"/>
            <a:ext cx="2493816" cy="1131929"/>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200" dirty="0"/>
          </a:p>
        </p:txBody>
      </p:sp>
      <p:sp>
        <p:nvSpPr>
          <p:cNvPr id="25" name="Rounded Rectangle 24"/>
          <p:cNvSpPr/>
          <p:nvPr/>
        </p:nvSpPr>
        <p:spPr>
          <a:xfrm>
            <a:off x="7082826" y="2358511"/>
            <a:ext cx="1244422" cy="2834843"/>
          </a:xfrm>
          <a:prstGeom prst="roundRect">
            <a:avLst/>
          </a:prstGeom>
          <a:noFill/>
          <a:ln w="19050">
            <a:solidFill>
              <a:schemeClr val="tx2">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Hexagon 25"/>
          <p:cNvSpPr/>
          <p:nvPr/>
        </p:nvSpPr>
        <p:spPr>
          <a:xfrm>
            <a:off x="8789959" y="253184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3888">
              <a:lnSpc>
                <a:spcPts val="1200"/>
              </a:lnSpc>
            </a:pPr>
            <a:r>
              <a:rPr lang="en-US" sz="1600" b="1" dirty="0" smtClean="0"/>
              <a:t>Micro</a:t>
            </a:r>
          </a:p>
          <a:p>
            <a:pPr algn="ctr" defTabSz="623888">
              <a:lnSpc>
                <a:spcPts val="1200"/>
              </a:lnSpc>
            </a:pPr>
            <a:r>
              <a:rPr lang="en-US" sz="1600" b="1" dirty="0" smtClean="0"/>
              <a:t>Service</a:t>
            </a:r>
            <a:endParaRPr lang="en-US" sz="1600" b="1" dirty="0"/>
          </a:p>
        </p:txBody>
      </p:sp>
      <p:cxnSp>
        <p:nvCxnSpPr>
          <p:cNvPr id="27" name="Straight Arrow Connector 26"/>
          <p:cNvCxnSpPr/>
          <p:nvPr/>
        </p:nvCxnSpPr>
        <p:spPr>
          <a:xfrm flipH="1">
            <a:off x="9172162" y="3324243"/>
            <a:ext cx="74273" cy="865666"/>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8538477" y="2358511"/>
            <a:ext cx="1298896" cy="2834843"/>
          </a:xfrm>
          <a:prstGeom prst="roundRect">
            <a:avLst/>
          </a:prstGeom>
          <a:noFill/>
          <a:ln w="19050">
            <a:solidFill>
              <a:schemeClr val="tx2">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58" name="Group 57"/>
          <p:cNvGrpSpPr/>
          <p:nvPr/>
        </p:nvGrpSpPr>
        <p:grpSpPr>
          <a:xfrm>
            <a:off x="7335408" y="4191683"/>
            <a:ext cx="599289" cy="563962"/>
            <a:chOff x="7703396" y="4091324"/>
            <a:chExt cx="599289" cy="563962"/>
          </a:xfrm>
        </p:grpSpPr>
        <p:cxnSp>
          <p:nvCxnSpPr>
            <p:cNvPr id="46" name="Straight Connector 45"/>
            <p:cNvCxnSpPr/>
            <p:nvPr/>
          </p:nvCxnSpPr>
          <p:spPr>
            <a:xfrm flipV="1">
              <a:off x="7703396" y="409132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16096"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7703396" y="417771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7703396" y="426121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820871" y="4092212"/>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987278"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222228"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8888280" y="4190796"/>
            <a:ext cx="599289" cy="563962"/>
            <a:chOff x="7703396" y="4091324"/>
            <a:chExt cx="599289" cy="563962"/>
          </a:xfrm>
        </p:grpSpPr>
        <p:cxnSp>
          <p:nvCxnSpPr>
            <p:cNvPr id="60" name="Straight Connector 59"/>
            <p:cNvCxnSpPr/>
            <p:nvPr/>
          </p:nvCxnSpPr>
          <p:spPr>
            <a:xfrm flipV="1">
              <a:off x="7703396" y="409132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716096"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7703396" y="417771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7703396" y="4261214"/>
              <a:ext cx="599289" cy="1"/>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820871" y="4092212"/>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987278"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22228" y="4091325"/>
              <a:ext cx="0" cy="563074"/>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grpSp>
      <p:cxnSp>
        <p:nvCxnSpPr>
          <p:cNvPr id="23" name="Straight Arrow Connector 22"/>
          <p:cNvCxnSpPr/>
          <p:nvPr/>
        </p:nvCxnSpPr>
        <p:spPr>
          <a:xfrm flipH="1">
            <a:off x="7619289" y="3324243"/>
            <a:ext cx="1" cy="889705"/>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184406" y="5447545"/>
            <a:ext cx="4000911" cy="538213"/>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Each microService controls its own separate database schema (including all of the tables defined within the schema).</a:t>
            </a:r>
          </a:p>
        </p:txBody>
      </p:sp>
      <p:sp>
        <p:nvSpPr>
          <p:cNvPr id="70" name="TextBox 69"/>
          <p:cNvSpPr txBox="1"/>
          <p:nvPr/>
        </p:nvSpPr>
        <p:spPr>
          <a:xfrm>
            <a:off x="6082257" y="5444212"/>
            <a:ext cx="4559298" cy="541546"/>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Each microService controls its own separate tables but shares access to a common schema. The tables themselves are unshared.</a:t>
            </a:r>
          </a:p>
        </p:txBody>
      </p:sp>
      <p:sp>
        <p:nvSpPr>
          <p:cNvPr id="71" name="Rectangle 70"/>
          <p:cNvSpPr/>
          <p:nvPr/>
        </p:nvSpPr>
        <p:spPr>
          <a:xfrm>
            <a:off x="65114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cxnSp>
        <p:nvCxnSpPr>
          <p:cNvPr id="72" name="Straight Connector 71"/>
          <p:cNvCxnSpPr/>
          <p:nvPr/>
        </p:nvCxnSpPr>
        <p:spPr>
          <a:xfrm flipV="1">
            <a:off x="880946" y="1683410"/>
            <a:ext cx="10080256" cy="1448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880946" y="2045403"/>
            <a:ext cx="10080256" cy="368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4" name="Oval 73"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5" name="Oval 74"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6" name="Oval 75"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7" name="Oval 76"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8" name="Oval 77"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9" name="Oval 78"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0" name="Oval 79"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1" name="Oval 80"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2" name="Oval 81"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3" name="Oval 82"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4" name="Oval 83"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5" name="Oval 84"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6" name="Oval 85"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4037374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33</a:t>
            </a:fld>
            <a:r>
              <a:rPr lang="en-US" dirty="0" smtClean="0"/>
              <a:t> </a:t>
            </a:r>
            <a:endParaRPr lang="en-US" dirty="0"/>
          </a:p>
        </p:txBody>
      </p:sp>
      <p:sp>
        <p:nvSpPr>
          <p:cNvPr id="3" name="Text Placeholder 2"/>
          <p:cNvSpPr>
            <a:spLocks noGrp="1"/>
          </p:cNvSpPr>
          <p:nvPr>
            <p:ph type="body" sz="quarter" idx="13"/>
          </p:nvPr>
        </p:nvSpPr>
        <p:spPr>
          <a:xfrm>
            <a:off x="488897" y="1139826"/>
            <a:ext cx="11211106" cy="341948"/>
          </a:xfrm>
        </p:spPr>
        <p:txBody>
          <a:bodyPr/>
          <a:lstStyle/>
          <a:p>
            <a:r>
              <a:rPr lang="en-US" dirty="0" smtClean="0"/>
              <a:t>Approaches to Using a MicroService to Manage a Cache</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5 Patterns</a:t>
            </a:r>
            <a:endParaRPr lang="en-US" b="1" dirty="0"/>
          </a:p>
        </p:txBody>
      </p:sp>
      <p:cxnSp>
        <p:nvCxnSpPr>
          <p:cNvPr id="9" name="Straight Connector 8"/>
          <p:cNvCxnSpPr/>
          <p:nvPr/>
        </p:nvCxnSpPr>
        <p:spPr>
          <a:xfrm>
            <a:off x="7805857" y="1583051"/>
            <a:ext cx="31229" cy="461142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181707" y="1597540"/>
            <a:ext cx="5556" cy="462883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08971" y="1657388"/>
            <a:ext cx="1995739" cy="246221"/>
          </a:xfrm>
          <a:prstGeom prst="rect">
            <a:avLst/>
          </a:prstGeom>
          <a:noFill/>
          <a:ln>
            <a:noFill/>
          </a:ln>
        </p:spPr>
        <p:txBody>
          <a:bodyPr wrap="none" lIns="0" tIns="0" rIns="0" bIns="0" rtlCol="0">
            <a:spAutoFit/>
          </a:bodyPr>
          <a:lstStyle/>
          <a:p>
            <a:r>
              <a:rPr lang="en-US" sz="1600" b="1" dirty="0" smtClean="0">
                <a:solidFill>
                  <a:schemeClr val="tx2"/>
                </a:solidFill>
              </a:rPr>
              <a:t>Pattern 5A – API Driven</a:t>
            </a:r>
          </a:p>
        </p:txBody>
      </p:sp>
      <p:sp>
        <p:nvSpPr>
          <p:cNvPr id="12" name="TextBox 11"/>
          <p:cNvSpPr txBox="1"/>
          <p:nvPr/>
        </p:nvSpPr>
        <p:spPr>
          <a:xfrm>
            <a:off x="4955396" y="1652524"/>
            <a:ext cx="2169312" cy="246221"/>
          </a:xfrm>
          <a:prstGeom prst="rect">
            <a:avLst/>
          </a:prstGeom>
          <a:noFill/>
          <a:ln>
            <a:noFill/>
          </a:ln>
        </p:spPr>
        <p:txBody>
          <a:bodyPr wrap="none" lIns="0" tIns="0" rIns="0" bIns="0" rtlCol="0">
            <a:spAutoFit/>
          </a:bodyPr>
          <a:lstStyle/>
          <a:p>
            <a:r>
              <a:rPr lang="en-US" sz="1600" b="1" dirty="0" smtClean="0">
                <a:solidFill>
                  <a:schemeClr val="tx2"/>
                </a:solidFill>
              </a:rPr>
              <a:t>Pattern 5B – Event Driven</a:t>
            </a:r>
          </a:p>
        </p:txBody>
      </p:sp>
      <p:sp>
        <p:nvSpPr>
          <p:cNvPr id="13" name="TextBox 12"/>
          <p:cNvSpPr txBox="1"/>
          <p:nvPr/>
        </p:nvSpPr>
        <p:spPr>
          <a:xfrm>
            <a:off x="8344381" y="1657035"/>
            <a:ext cx="2267865" cy="246221"/>
          </a:xfrm>
          <a:prstGeom prst="rect">
            <a:avLst/>
          </a:prstGeom>
          <a:noFill/>
          <a:ln>
            <a:noFill/>
          </a:ln>
        </p:spPr>
        <p:txBody>
          <a:bodyPr wrap="none" lIns="0" tIns="0" rIns="0" bIns="0" rtlCol="0">
            <a:spAutoFit/>
          </a:bodyPr>
          <a:lstStyle/>
          <a:p>
            <a:r>
              <a:rPr lang="en-US" sz="1600" b="1" dirty="0" smtClean="0">
                <a:solidFill>
                  <a:schemeClr val="tx2"/>
                </a:solidFill>
              </a:rPr>
              <a:t>Pattern 5C – Read Through</a:t>
            </a:r>
          </a:p>
        </p:txBody>
      </p:sp>
      <p:sp>
        <p:nvSpPr>
          <p:cNvPr id="27" name="Hexagon 26"/>
          <p:cNvSpPr/>
          <p:nvPr/>
        </p:nvSpPr>
        <p:spPr>
          <a:xfrm>
            <a:off x="9041658" y="3986915"/>
            <a:ext cx="570698" cy="506156"/>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900"/>
              </a:lnSpc>
            </a:pPr>
            <a:r>
              <a:rPr lang="en-US" sz="1000" b="1" dirty="0" smtClean="0"/>
              <a:t>Micro</a:t>
            </a:r>
          </a:p>
          <a:p>
            <a:pPr algn="ctr">
              <a:lnSpc>
                <a:spcPts val="900"/>
              </a:lnSpc>
            </a:pPr>
            <a:r>
              <a:rPr lang="en-US" sz="1000" b="1" dirty="0" smtClean="0"/>
              <a:t>Service</a:t>
            </a:r>
            <a:endParaRPr lang="en-US" sz="1000" b="1" dirty="0"/>
          </a:p>
        </p:txBody>
      </p:sp>
      <p:sp>
        <p:nvSpPr>
          <p:cNvPr id="28" name="Can 27"/>
          <p:cNvSpPr/>
          <p:nvPr/>
        </p:nvSpPr>
        <p:spPr>
          <a:xfrm>
            <a:off x="9119949" y="4818287"/>
            <a:ext cx="440223"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29" name="Rounded Rectangle 28"/>
          <p:cNvSpPr/>
          <p:nvPr/>
        </p:nvSpPr>
        <p:spPr>
          <a:xfrm>
            <a:off x="8907391" y="3865497"/>
            <a:ext cx="868262" cy="147100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30" name="Straight Arrow Connector 29"/>
          <p:cNvCxnSpPr>
            <a:endCxn id="28" idx="1"/>
          </p:cNvCxnSpPr>
          <p:nvPr/>
        </p:nvCxnSpPr>
        <p:spPr>
          <a:xfrm>
            <a:off x="9337314" y="4493070"/>
            <a:ext cx="2747" cy="325217"/>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1" name="Hexagon 30"/>
          <p:cNvSpPr/>
          <p:nvPr/>
        </p:nvSpPr>
        <p:spPr>
          <a:xfrm>
            <a:off x="8856466" y="2190088"/>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1600" b="1" dirty="0" smtClean="0"/>
              <a:t>Micro</a:t>
            </a:r>
          </a:p>
          <a:p>
            <a:pPr algn="ctr">
              <a:lnSpc>
                <a:spcPts val="1200"/>
              </a:lnSpc>
            </a:pPr>
            <a:r>
              <a:rPr lang="en-US" sz="1600" b="1" dirty="0" smtClean="0"/>
              <a:t>Service</a:t>
            </a:r>
            <a:endParaRPr lang="en-US" sz="1600" b="1" dirty="0"/>
          </a:p>
        </p:txBody>
      </p:sp>
      <p:sp>
        <p:nvSpPr>
          <p:cNvPr id="34" name="Rounded Rectangle 33"/>
          <p:cNvSpPr/>
          <p:nvPr/>
        </p:nvSpPr>
        <p:spPr>
          <a:xfrm>
            <a:off x="8776478" y="2016760"/>
            <a:ext cx="1127402" cy="1735233"/>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Hexagon 36"/>
          <p:cNvSpPr/>
          <p:nvPr/>
        </p:nvSpPr>
        <p:spPr>
          <a:xfrm>
            <a:off x="1903639" y="3214890"/>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1600" b="1" dirty="0"/>
              <a:t>m</a:t>
            </a:r>
            <a:r>
              <a:rPr lang="en-US" sz="1600" b="1" dirty="0" smtClean="0"/>
              <a:t>icro</a:t>
            </a:r>
          </a:p>
          <a:p>
            <a:pPr algn="ctr">
              <a:lnSpc>
                <a:spcPts val="1200"/>
              </a:lnSpc>
            </a:pPr>
            <a:r>
              <a:rPr lang="en-US" sz="1600" b="1" dirty="0" smtClean="0"/>
              <a:t>Service</a:t>
            </a:r>
            <a:endParaRPr lang="en-US" sz="1600" b="1" dirty="0"/>
          </a:p>
        </p:txBody>
      </p:sp>
      <p:sp>
        <p:nvSpPr>
          <p:cNvPr id="40" name="Rounded Rectangle 39"/>
          <p:cNvSpPr/>
          <p:nvPr/>
        </p:nvSpPr>
        <p:spPr>
          <a:xfrm>
            <a:off x="1823651" y="3041562"/>
            <a:ext cx="1127402" cy="1776725"/>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Rectangle 40"/>
          <p:cNvSpPr/>
          <p:nvPr/>
        </p:nvSpPr>
        <p:spPr>
          <a:xfrm>
            <a:off x="1539412" y="2174942"/>
            <a:ext cx="1658679" cy="42552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Client</a:t>
            </a:r>
            <a:endParaRPr lang="en-US" dirty="0"/>
          </a:p>
        </p:txBody>
      </p:sp>
      <p:cxnSp>
        <p:nvCxnSpPr>
          <p:cNvPr id="42" name="Straight Arrow Connector 41"/>
          <p:cNvCxnSpPr>
            <a:endCxn id="37" idx="4"/>
          </p:cNvCxnSpPr>
          <p:nvPr/>
        </p:nvCxnSpPr>
        <p:spPr>
          <a:xfrm>
            <a:off x="1681325" y="2600463"/>
            <a:ext cx="420415" cy="614427"/>
          </a:xfrm>
          <a:prstGeom prst="straightConnector1">
            <a:avLst/>
          </a:prstGeom>
          <a:ln w="28575" cmpd="sng">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2038813" y="2624158"/>
            <a:ext cx="215787" cy="599281"/>
          </a:xfrm>
          <a:prstGeom prst="straightConnector1">
            <a:avLst/>
          </a:prstGeom>
          <a:ln w="28575"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2489946" y="2624158"/>
            <a:ext cx="228304" cy="590732"/>
          </a:xfrm>
          <a:prstGeom prst="straightConnector1">
            <a:avLst/>
          </a:prstGeom>
          <a:ln w="28575" cmpd="sng">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37" idx="5"/>
          </p:cNvCxnSpPr>
          <p:nvPr/>
        </p:nvCxnSpPr>
        <p:spPr>
          <a:xfrm flipH="1">
            <a:off x="2624725" y="2624158"/>
            <a:ext cx="414194" cy="590732"/>
          </a:xfrm>
          <a:prstGeom prst="straightConnector1">
            <a:avLst/>
          </a:prstGeom>
          <a:ln w="28575"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6" name="Hexagon 65"/>
          <p:cNvSpPr/>
          <p:nvPr/>
        </p:nvSpPr>
        <p:spPr>
          <a:xfrm>
            <a:off x="5728392" y="2319905"/>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200"/>
              </a:lnSpc>
            </a:pPr>
            <a:r>
              <a:rPr lang="en-US" sz="1600" b="1" dirty="0"/>
              <a:t>m</a:t>
            </a:r>
            <a:r>
              <a:rPr lang="en-US" sz="1600" b="1" dirty="0" smtClean="0"/>
              <a:t>icro</a:t>
            </a:r>
          </a:p>
          <a:p>
            <a:pPr algn="ctr">
              <a:lnSpc>
                <a:spcPts val="1200"/>
              </a:lnSpc>
            </a:pPr>
            <a:r>
              <a:rPr lang="en-US" sz="1600" b="1" dirty="0" smtClean="0"/>
              <a:t>Service</a:t>
            </a:r>
            <a:endParaRPr lang="en-US" sz="1600" b="1" dirty="0"/>
          </a:p>
        </p:txBody>
      </p:sp>
      <p:cxnSp>
        <p:nvCxnSpPr>
          <p:cNvPr id="67" name="Straight Arrow Connector 66"/>
          <p:cNvCxnSpPr>
            <a:endCxn id="68" idx="1"/>
          </p:cNvCxnSpPr>
          <p:nvPr/>
        </p:nvCxnSpPr>
        <p:spPr>
          <a:xfrm>
            <a:off x="6213653" y="3103829"/>
            <a:ext cx="6738" cy="223823"/>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Can 67"/>
          <p:cNvSpPr/>
          <p:nvPr/>
        </p:nvSpPr>
        <p:spPr>
          <a:xfrm>
            <a:off x="5799940" y="3327652"/>
            <a:ext cx="840902"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sp>
        <p:nvSpPr>
          <p:cNvPr id="69" name="Rounded Rectangle 68"/>
          <p:cNvSpPr/>
          <p:nvPr/>
        </p:nvSpPr>
        <p:spPr>
          <a:xfrm>
            <a:off x="5586673" y="2146577"/>
            <a:ext cx="1219465" cy="1750379"/>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0" name="Freeform 69"/>
          <p:cNvSpPr/>
          <p:nvPr/>
        </p:nvSpPr>
        <p:spPr>
          <a:xfrm>
            <a:off x="4507243" y="2587091"/>
            <a:ext cx="539715" cy="238346"/>
          </a:xfrm>
          <a:custGeom>
            <a:avLst/>
            <a:gdLst>
              <a:gd name="connsiteX0" fmla="*/ 10632 w 574158"/>
              <a:gd name="connsiteY0" fmla="*/ 10632 h 297711"/>
              <a:gd name="connsiteX1" fmla="*/ 574158 w 574158"/>
              <a:gd name="connsiteY1" fmla="*/ 0 h 297711"/>
              <a:gd name="connsiteX2" fmla="*/ 574158 w 574158"/>
              <a:gd name="connsiteY2" fmla="*/ 297711 h 297711"/>
              <a:gd name="connsiteX3" fmla="*/ 0 w 574158"/>
              <a:gd name="connsiteY3" fmla="*/ 287079 h 297711"/>
              <a:gd name="connsiteX4" fmla="*/ 138223 w 574158"/>
              <a:gd name="connsiteY4" fmla="*/ 148856 h 297711"/>
              <a:gd name="connsiteX5" fmla="*/ 10632 w 574158"/>
              <a:gd name="connsiteY5" fmla="*/ 10632 h 297711"/>
              <a:gd name="connsiteX0" fmla="*/ 10632 w 574158"/>
              <a:gd name="connsiteY0" fmla="*/ 3489 h 297711"/>
              <a:gd name="connsiteX1" fmla="*/ 574158 w 574158"/>
              <a:gd name="connsiteY1" fmla="*/ 0 h 297711"/>
              <a:gd name="connsiteX2" fmla="*/ 574158 w 574158"/>
              <a:gd name="connsiteY2" fmla="*/ 297711 h 297711"/>
              <a:gd name="connsiteX3" fmla="*/ 0 w 574158"/>
              <a:gd name="connsiteY3" fmla="*/ 287079 h 297711"/>
              <a:gd name="connsiteX4" fmla="*/ 138223 w 574158"/>
              <a:gd name="connsiteY4" fmla="*/ 148856 h 297711"/>
              <a:gd name="connsiteX5" fmla="*/ 10632 w 574158"/>
              <a:gd name="connsiteY5" fmla="*/ 3489 h 297711"/>
              <a:gd name="connsiteX0" fmla="*/ 10632 w 574158"/>
              <a:gd name="connsiteY0" fmla="*/ 3489 h 297711"/>
              <a:gd name="connsiteX1" fmla="*/ 574158 w 574158"/>
              <a:gd name="connsiteY1" fmla="*/ 0 h 297711"/>
              <a:gd name="connsiteX2" fmla="*/ 574158 w 574158"/>
              <a:gd name="connsiteY2" fmla="*/ 297711 h 297711"/>
              <a:gd name="connsiteX3" fmla="*/ 0 w 574158"/>
              <a:gd name="connsiteY3" fmla="*/ 296604 h 297711"/>
              <a:gd name="connsiteX4" fmla="*/ 138223 w 574158"/>
              <a:gd name="connsiteY4" fmla="*/ 148856 h 297711"/>
              <a:gd name="connsiteX5" fmla="*/ 10632 w 574158"/>
              <a:gd name="connsiteY5" fmla="*/ 3489 h 297711"/>
              <a:gd name="connsiteX0" fmla="*/ 10632 w 574158"/>
              <a:gd name="connsiteY0" fmla="*/ 1108 h 297711"/>
              <a:gd name="connsiteX1" fmla="*/ 574158 w 574158"/>
              <a:gd name="connsiteY1" fmla="*/ 0 h 297711"/>
              <a:gd name="connsiteX2" fmla="*/ 574158 w 574158"/>
              <a:gd name="connsiteY2" fmla="*/ 297711 h 297711"/>
              <a:gd name="connsiteX3" fmla="*/ 0 w 574158"/>
              <a:gd name="connsiteY3" fmla="*/ 296604 h 297711"/>
              <a:gd name="connsiteX4" fmla="*/ 138223 w 574158"/>
              <a:gd name="connsiteY4" fmla="*/ 148856 h 297711"/>
              <a:gd name="connsiteX5" fmla="*/ 10632 w 574158"/>
              <a:gd name="connsiteY5" fmla="*/ 1108 h 297711"/>
              <a:gd name="connsiteX0" fmla="*/ 8250 w 574158"/>
              <a:gd name="connsiteY0" fmla="*/ 0 h 298984"/>
              <a:gd name="connsiteX1" fmla="*/ 574158 w 574158"/>
              <a:gd name="connsiteY1" fmla="*/ 1273 h 298984"/>
              <a:gd name="connsiteX2" fmla="*/ 574158 w 574158"/>
              <a:gd name="connsiteY2" fmla="*/ 298984 h 298984"/>
              <a:gd name="connsiteX3" fmla="*/ 0 w 574158"/>
              <a:gd name="connsiteY3" fmla="*/ 297877 h 298984"/>
              <a:gd name="connsiteX4" fmla="*/ 138223 w 574158"/>
              <a:gd name="connsiteY4" fmla="*/ 150129 h 298984"/>
              <a:gd name="connsiteX5" fmla="*/ 8250 w 574158"/>
              <a:gd name="connsiteY5" fmla="*/ 0 h 298984"/>
              <a:gd name="connsiteX0" fmla="*/ 8250 w 574158"/>
              <a:gd name="connsiteY0" fmla="*/ 0 h 298984"/>
              <a:gd name="connsiteX1" fmla="*/ 538440 w 574158"/>
              <a:gd name="connsiteY1" fmla="*/ 1273 h 298984"/>
              <a:gd name="connsiteX2" fmla="*/ 574158 w 574158"/>
              <a:gd name="connsiteY2" fmla="*/ 298984 h 298984"/>
              <a:gd name="connsiteX3" fmla="*/ 0 w 574158"/>
              <a:gd name="connsiteY3" fmla="*/ 297877 h 298984"/>
              <a:gd name="connsiteX4" fmla="*/ 138223 w 574158"/>
              <a:gd name="connsiteY4" fmla="*/ 150129 h 298984"/>
              <a:gd name="connsiteX5" fmla="*/ 8250 w 574158"/>
              <a:gd name="connsiteY5" fmla="*/ 0 h 298984"/>
              <a:gd name="connsiteX0" fmla="*/ 8250 w 538440"/>
              <a:gd name="connsiteY0" fmla="*/ 0 h 297877"/>
              <a:gd name="connsiteX1" fmla="*/ 538440 w 538440"/>
              <a:gd name="connsiteY1" fmla="*/ 1273 h 297877"/>
              <a:gd name="connsiteX2" fmla="*/ 538439 w 538440"/>
              <a:gd name="connsiteY2" fmla="*/ 237072 h 297877"/>
              <a:gd name="connsiteX3" fmla="*/ 0 w 538440"/>
              <a:gd name="connsiteY3" fmla="*/ 297877 h 297877"/>
              <a:gd name="connsiteX4" fmla="*/ 138223 w 538440"/>
              <a:gd name="connsiteY4" fmla="*/ 150129 h 297877"/>
              <a:gd name="connsiteX5" fmla="*/ 8250 w 538440"/>
              <a:gd name="connsiteY5" fmla="*/ 0 h 297877"/>
              <a:gd name="connsiteX0" fmla="*/ 8250 w 538440"/>
              <a:gd name="connsiteY0" fmla="*/ 0 h 238346"/>
              <a:gd name="connsiteX1" fmla="*/ 538440 w 538440"/>
              <a:gd name="connsiteY1" fmla="*/ 1273 h 238346"/>
              <a:gd name="connsiteX2" fmla="*/ 538439 w 538440"/>
              <a:gd name="connsiteY2" fmla="*/ 237072 h 238346"/>
              <a:gd name="connsiteX3" fmla="*/ 0 w 538440"/>
              <a:gd name="connsiteY3" fmla="*/ 238346 h 238346"/>
              <a:gd name="connsiteX4" fmla="*/ 138223 w 538440"/>
              <a:gd name="connsiteY4" fmla="*/ 150129 h 238346"/>
              <a:gd name="connsiteX5" fmla="*/ 8250 w 538440"/>
              <a:gd name="connsiteY5" fmla="*/ 0 h 238346"/>
              <a:gd name="connsiteX0" fmla="*/ 8250 w 538440"/>
              <a:gd name="connsiteY0" fmla="*/ 0 h 238346"/>
              <a:gd name="connsiteX1" fmla="*/ 538440 w 538440"/>
              <a:gd name="connsiteY1" fmla="*/ 1273 h 238346"/>
              <a:gd name="connsiteX2" fmla="*/ 538439 w 538440"/>
              <a:gd name="connsiteY2" fmla="*/ 237072 h 238346"/>
              <a:gd name="connsiteX3" fmla="*/ 0 w 538440"/>
              <a:gd name="connsiteY3" fmla="*/ 238346 h 238346"/>
              <a:gd name="connsiteX4" fmla="*/ 121554 w 538440"/>
              <a:gd name="connsiteY4" fmla="*/ 119173 h 238346"/>
              <a:gd name="connsiteX5" fmla="*/ 8250 w 538440"/>
              <a:gd name="connsiteY5" fmla="*/ 0 h 238346"/>
              <a:gd name="connsiteX0" fmla="*/ 3487 w 538440"/>
              <a:gd name="connsiteY0" fmla="*/ 0 h 238346"/>
              <a:gd name="connsiteX1" fmla="*/ 538440 w 538440"/>
              <a:gd name="connsiteY1" fmla="*/ 1273 h 238346"/>
              <a:gd name="connsiteX2" fmla="*/ 538439 w 538440"/>
              <a:gd name="connsiteY2" fmla="*/ 237072 h 238346"/>
              <a:gd name="connsiteX3" fmla="*/ 0 w 538440"/>
              <a:gd name="connsiteY3" fmla="*/ 238346 h 238346"/>
              <a:gd name="connsiteX4" fmla="*/ 121554 w 538440"/>
              <a:gd name="connsiteY4" fmla="*/ 119173 h 238346"/>
              <a:gd name="connsiteX5" fmla="*/ 3487 w 538440"/>
              <a:gd name="connsiteY5" fmla="*/ 0 h 238346"/>
              <a:gd name="connsiteX0" fmla="*/ 0 w 539715"/>
              <a:gd name="connsiteY0" fmla="*/ 0 h 238346"/>
              <a:gd name="connsiteX1" fmla="*/ 539715 w 539715"/>
              <a:gd name="connsiteY1" fmla="*/ 1273 h 238346"/>
              <a:gd name="connsiteX2" fmla="*/ 539714 w 539715"/>
              <a:gd name="connsiteY2" fmla="*/ 237072 h 238346"/>
              <a:gd name="connsiteX3" fmla="*/ 1275 w 539715"/>
              <a:gd name="connsiteY3" fmla="*/ 238346 h 238346"/>
              <a:gd name="connsiteX4" fmla="*/ 122829 w 539715"/>
              <a:gd name="connsiteY4" fmla="*/ 119173 h 238346"/>
              <a:gd name="connsiteX5" fmla="*/ 0 w 539715"/>
              <a:gd name="connsiteY5" fmla="*/ 0 h 238346"/>
              <a:gd name="connsiteX0" fmla="*/ 0 w 539715"/>
              <a:gd name="connsiteY0" fmla="*/ 0 h 238346"/>
              <a:gd name="connsiteX1" fmla="*/ 539715 w 539715"/>
              <a:gd name="connsiteY1" fmla="*/ 1273 h 238346"/>
              <a:gd name="connsiteX2" fmla="*/ 539714 w 539715"/>
              <a:gd name="connsiteY2" fmla="*/ 237072 h 238346"/>
              <a:gd name="connsiteX3" fmla="*/ 1275 w 539715"/>
              <a:gd name="connsiteY3" fmla="*/ 238346 h 238346"/>
              <a:gd name="connsiteX4" fmla="*/ 89492 w 539715"/>
              <a:gd name="connsiteY4" fmla="*/ 116792 h 238346"/>
              <a:gd name="connsiteX5" fmla="*/ 0 w 539715"/>
              <a:gd name="connsiteY5" fmla="*/ 0 h 23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15" h="238346">
                <a:moveTo>
                  <a:pt x="0" y="0"/>
                </a:moveTo>
                <a:lnTo>
                  <a:pt x="539715" y="1273"/>
                </a:lnTo>
                <a:cubicBezTo>
                  <a:pt x="539715" y="79873"/>
                  <a:pt x="539714" y="158472"/>
                  <a:pt x="539714" y="237072"/>
                </a:cubicBezTo>
                <a:lnTo>
                  <a:pt x="1275" y="238346"/>
                </a:lnTo>
                <a:lnTo>
                  <a:pt x="89492" y="116792"/>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Event</a:t>
            </a:r>
            <a:endParaRPr lang="en-US" sz="1200" dirty="0"/>
          </a:p>
        </p:txBody>
      </p:sp>
      <p:cxnSp>
        <p:nvCxnSpPr>
          <p:cNvPr id="80" name="Straight Connector 79"/>
          <p:cNvCxnSpPr/>
          <p:nvPr/>
        </p:nvCxnSpPr>
        <p:spPr>
          <a:xfrm>
            <a:off x="5046958" y="2706264"/>
            <a:ext cx="406719" cy="7550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5314516" y="2625420"/>
            <a:ext cx="139161" cy="15634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5312799" y="2623169"/>
            <a:ext cx="415593" cy="92937"/>
          </a:xfrm>
          <a:prstGeom prst="line">
            <a:avLst/>
          </a:prstGeom>
          <a:ln w="6350" cmpd="sng">
            <a:solidFill>
              <a:schemeClr val="accent6"/>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1" name="Elbow Connector 90"/>
          <p:cNvCxnSpPr>
            <a:stCxn id="31" idx="0"/>
            <a:endCxn id="27" idx="0"/>
          </p:cNvCxnSpPr>
          <p:nvPr/>
        </p:nvCxnSpPr>
        <p:spPr>
          <a:xfrm flipH="1">
            <a:off x="9612356" y="2586290"/>
            <a:ext cx="163297" cy="1653703"/>
          </a:xfrm>
          <a:prstGeom prst="bentConnector3">
            <a:avLst>
              <a:gd name="adj1" fmla="val -201449"/>
            </a:avLst>
          </a:prstGeom>
          <a:ln w="19050" cmpd="sng">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endCxn id="109" idx="1"/>
          </p:cNvCxnSpPr>
          <p:nvPr/>
        </p:nvCxnSpPr>
        <p:spPr>
          <a:xfrm>
            <a:off x="9321104" y="2967345"/>
            <a:ext cx="6738" cy="223823"/>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9" name="Can 108"/>
          <p:cNvSpPr/>
          <p:nvPr/>
        </p:nvSpPr>
        <p:spPr>
          <a:xfrm>
            <a:off x="8907391" y="3191168"/>
            <a:ext cx="840902"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cxnSp>
        <p:nvCxnSpPr>
          <p:cNvPr id="110" name="Straight Arrow Connector 109"/>
          <p:cNvCxnSpPr>
            <a:endCxn id="111" idx="1"/>
          </p:cNvCxnSpPr>
          <p:nvPr/>
        </p:nvCxnSpPr>
        <p:spPr>
          <a:xfrm>
            <a:off x="2362302" y="4008092"/>
            <a:ext cx="6738" cy="223823"/>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1" name="Can 110"/>
          <p:cNvSpPr/>
          <p:nvPr/>
        </p:nvSpPr>
        <p:spPr>
          <a:xfrm>
            <a:off x="1948589" y="4231915"/>
            <a:ext cx="840902" cy="38556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cache</a:t>
            </a:r>
            <a:endParaRPr lang="en-US" sz="1200" dirty="0"/>
          </a:p>
        </p:txBody>
      </p:sp>
      <p:sp>
        <p:nvSpPr>
          <p:cNvPr id="112" name="TextBox 111"/>
          <p:cNvSpPr txBox="1"/>
          <p:nvPr/>
        </p:nvSpPr>
        <p:spPr>
          <a:xfrm>
            <a:off x="782963" y="5520133"/>
            <a:ext cx="3214880" cy="706246"/>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a:solidFill>
                  <a:schemeClr val="tx2"/>
                </a:solidFill>
              </a:rPr>
              <a:t>The microService populates and serves content from a cache.</a:t>
            </a:r>
          </a:p>
          <a:p>
            <a:pPr marL="111125" indent="-111125">
              <a:buFont typeface="Arial" panose="020B0604020202020204" pitchFamily="34" charset="0"/>
              <a:buChar char="•"/>
            </a:pPr>
            <a:r>
              <a:rPr lang="en-US" sz="1200" dirty="0">
                <a:solidFill>
                  <a:schemeClr val="tx2"/>
                </a:solidFill>
              </a:rPr>
              <a:t>The cache can be updated by input from the client of the microService.</a:t>
            </a:r>
          </a:p>
        </p:txBody>
      </p:sp>
      <p:sp>
        <p:nvSpPr>
          <p:cNvPr id="113" name="TextBox 112"/>
          <p:cNvSpPr txBox="1"/>
          <p:nvPr/>
        </p:nvSpPr>
        <p:spPr>
          <a:xfrm>
            <a:off x="4434446" y="5520899"/>
            <a:ext cx="2942169" cy="705479"/>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updates the cache from an event source.</a:t>
            </a:r>
          </a:p>
        </p:txBody>
      </p:sp>
      <p:sp>
        <p:nvSpPr>
          <p:cNvPr id="114" name="TextBox 113"/>
          <p:cNvSpPr txBox="1"/>
          <p:nvPr/>
        </p:nvSpPr>
        <p:spPr>
          <a:xfrm>
            <a:off x="8019521" y="5505553"/>
            <a:ext cx="3349256" cy="637380"/>
          </a:xfrm>
          <a:prstGeom prst="rect">
            <a:avLst/>
          </a:prstGeom>
          <a:noFill/>
          <a:ln>
            <a:noFill/>
          </a:ln>
        </p:spPr>
        <p:txBody>
          <a:bodyPr wrap="square" lIns="0" tIns="0" rIns="0" bIns="0" rtlCol="0">
            <a:noAutofit/>
          </a:bodyPr>
          <a:lstStyle/>
          <a:p>
            <a:pPr marL="111125" indent="-111125">
              <a:buFont typeface="Arial" panose="020B0604020202020204" pitchFamily="34" charset="0"/>
              <a:buChar char="•"/>
            </a:pPr>
            <a:r>
              <a:rPr lang="en-US" sz="1200" dirty="0" smtClean="0">
                <a:solidFill>
                  <a:schemeClr val="tx2"/>
                </a:solidFill>
              </a:rPr>
              <a:t>The microService supports a read-through cache.</a:t>
            </a:r>
          </a:p>
          <a:p>
            <a:pPr marL="111125" indent="-111125">
              <a:buFont typeface="Arial" panose="020B0604020202020204" pitchFamily="34" charset="0"/>
              <a:buChar char="•"/>
            </a:pPr>
            <a:r>
              <a:rPr lang="en-US" sz="1200" dirty="0" smtClean="0">
                <a:solidFill>
                  <a:schemeClr val="tx2"/>
                </a:solidFill>
              </a:rPr>
              <a:t>The local cache is searched first, then the SoR is accessed and used to update the cache.</a:t>
            </a:r>
          </a:p>
        </p:txBody>
      </p:sp>
      <p:sp>
        <p:nvSpPr>
          <p:cNvPr id="57" name="Rectangle 56"/>
          <p:cNvSpPr/>
          <p:nvPr/>
        </p:nvSpPr>
        <p:spPr>
          <a:xfrm>
            <a:off x="65114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cxnSp>
        <p:nvCxnSpPr>
          <p:cNvPr id="58" name="Straight Connector 57"/>
          <p:cNvCxnSpPr/>
          <p:nvPr/>
        </p:nvCxnSpPr>
        <p:spPr>
          <a:xfrm flipV="1">
            <a:off x="880946" y="1583051"/>
            <a:ext cx="10080256" cy="1448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880946" y="1945044"/>
            <a:ext cx="10080256" cy="368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0" name="Oval 59"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4" name="Oval 63"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5" name="Oval 64"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1" name="Oval 70"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2" name="Oval 71"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3" name="Oval 72"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4" name="Oval 73"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5" name="Oval 74"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6" name="Oval 75"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7" name="Oval 76" title="Section circle"/>
          <p:cNvSpPr/>
          <p:nvPr/>
        </p:nvSpPr>
        <p:spPr>
          <a:xfrm>
            <a:off x="1167740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140609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34</a:t>
            </a:fld>
            <a:r>
              <a:rPr lang="en-US" dirty="0" smtClean="0"/>
              <a:t> </a:t>
            </a:r>
            <a:endParaRPr lang="en-US" dirty="0"/>
          </a:p>
        </p:txBody>
      </p:sp>
      <p:sp>
        <p:nvSpPr>
          <p:cNvPr id="3" name="Text Placeholder 2"/>
          <p:cNvSpPr>
            <a:spLocks noGrp="1"/>
          </p:cNvSpPr>
          <p:nvPr>
            <p:ph type="body" sz="quarter" idx="13"/>
          </p:nvPr>
        </p:nvSpPr>
        <p:spPr>
          <a:xfrm>
            <a:off x="488897" y="1139825"/>
            <a:ext cx="11211106" cy="880361"/>
          </a:xfrm>
        </p:spPr>
        <p:txBody>
          <a:bodyPr/>
          <a:lstStyle/>
          <a:p>
            <a:r>
              <a:rPr lang="en-US" dirty="0" smtClean="0"/>
              <a:t>Approach to MicroService-to-MicroService Interaction</a:t>
            </a:r>
            <a:endParaRPr lang="en-US" dirty="0"/>
          </a:p>
        </p:txBody>
      </p:sp>
      <p:sp>
        <p:nvSpPr>
          <p:cNvPr id="4" name="Title 3"/>
          <p:cNvSpPr>
            <a:spLocks noGrp="1"/>
          </p:cNvSpPr>
          <p:nvPr>
            <p:ph type="title"/>
          </p:nvPr>
        </p:nvSpPr>
        <p:spPr/>
        <p:txBody>
          <a:bodyPr/>
          <a:lstStyle/>
          <a:p>
            <a:r>
              <a:rPr lang="en-US" dirty="0" smtClean="0"/>
              <a:t>AT&amp;T MicroService </a:t>
            </a:r>
            <a:r>
              <a:rPr lang="en-US" b="1" dirty="0" smtClean="0"/>
              <a:t>Type 6 Patterns</a:t>
            </a:r>
            <a:endParaRPr lang="en-US" b="1" dirty="0"/>
          </a:p>
        </p:txBody>
      </p:sp>
      <p:sp>
        <p:nvSpPr>
          <p:cNvPr id="6" name="TextBox 5"/>
          <p:cNvSpPr txBox="1"/>
          <p:nvPr/>
        </p:nvSpPr>
        <p:spPr>
          <a:xfrm>
            <a:off x="2389446" y="1671502"/>
            <a:ext cx="4375813" cy="246221"/>
          </a:xfrm>
          <a:prstGeom prst="rect">
            <a:avLst/>
          </a:prstGeom>
          <a:noFill/>
          <a:ln>
            <a:noFill/>
          </a:ln>
        </p:spPr>
        <p:txBody>
          <a:bodyPr wrap="none" lIns="0" tIns="0" rIns="0" bIns="0" rtlCol="0">
            <a:spAutoFit/>
          </a:bodyPr>
          <a:lstStyle/>
          <a:p>
            <a:r>
              <a:rPr lang="en-US" sz="1600" b="1" dirty="0" smtClean="0">
                <a:solidFill>
                  <a:schemeClr val="tx2"/>
                </a:solidFill>
              </a:rPr>
              <a:t>Pattern 6 – MicroService-2-MicroService Interaction</a:t>
            </a:r>
          </a:p>
        </p:txBody>
      </p:sp>
      <p:sp>
        <p:nvSpPr>
          <p:cNvPr id="27" name="Hexagon 26"/>
          <p:cNvSpPr/>
          <p:nvPr/>
        </p:nvSpPr>
        <p:spPr>
          <a:xfrm>
            <a:off x="1662891" y="2431481"/>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Micro</a:t>
            </a:r>
          </a:p>
          <a:p>
            <a:pPr algn="ctr" defTabSz="628650">
              <a:lnSpc>
                <a:spcPts val="1200"/>
              </a:lnSpc>
            </a:pPr>
            <a:r>
              <a:rPr lang="en-US" sz="1600" b="1" dirty="0">
                <a:latin typeface="+mj-lt"/>
              </a:rPr>
              <a:t>Service</a:t>
            </a:r>
          </a:p>
        </p:txBody>
      </p:sp>
      <p:cxnSp>
        <p:nvCxnSpPr>
          <p:cNvPr id="28" name="Straight Arrow Connector 27"/>
          <p:cNvCxnSpPr>
            <a:endCxn id="29" idx="1"/>
          </p:cNvCxnSpPr>
          <p:nvPr/>
        </p:nvCxnSpPr>
        <p:spPr>
          <a:xfrm flipH="1">
            <a:off x="2118771" y="3223884"/>
            <a:ext cx="596" cy="471368"/>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9" name="Can 28"/>
          <p:cNvSpPr/>
          <p:nvPr/>
        </p:nvSpPr>
        <p:spPr>
          <a:xfrm>
            <a:off x="1798066" y="3695252"/>
            <a:ext cx="641410" cy="668146"/>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30" name="Rounded Rectangle 29"/>
          <p:cNvSpPr/>
          <p:nvPr/>
        </p:nvSpPr>
        <p:spPr>
          <a:xfrm>
            <a:off x="1582903" y="2258152"/>
            <a:ext cx="1127402" cy="2296631"/>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Hexagon 30"/>
          <p:cNvSpPr/>
          <p:nvPr/>
        </p:nvSpPr>
        <p:spPr>
          <a:xfrm>
            <a:off x="3005456" y="4189397"/>
            <a:ext cx="919187" cy="792403"/>
          </a:xfrm>
          <a:prstGeom prst="hexagon">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28650">
              <a:lnSpc>
                <a:spcPts val="1200"/>
              </a:lnSpc>
            </a:pPr>
            <a:r>
              <a:rPr lang="en-US" sz="1600" b="1" dirty="0">
                <a:latin typeface="+mj-lt"/>
              </a:rPr>
              <a:t>Micro</a:t>
            </a:r>
          </a:p>
          <a:p>
            <a:pPr algn="ctr" defTabSz="628650">
              <a:lnSpc>
                <a:spcPts val="1200"/>
              </a:lnSpc>
            </a:pPr>
            <a:r>
              <a:rPr lang="en-US" sz="1600" b="1" dirty="0">
                <a:latin typeface="+mj-lt"/>
              </a:rPr>
              <a:t>Service</a:t>
            </a:r>
          </a:p>
        </p:txBody>
      </p:sp>
      <p:cxnSp>
        <p:nvCxnSpPr>
          <p:cNvPr id="32" name="Straight Arrow Connector 31"/>
          <p:cNvCxnSpPr>
            <a:endCxn id="33" idx="1"/>
          </p:cNvCxnSpPr>
          <p:nvPr/>
        </p:nvCxnSpPr>
        <p:spPr>
          <a:xfrm flipH="1">
            <a:off x="3461336" y="4981800"/>
            <a:ext cx="596" cy="471368"/>
          </a:xfrm>
          <a:prstGeom prst="straightConnector1">
            <a:avLst/>
          </a:prstGeom>
          <a:ln w="28575"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p:cNvSpPr/>
          <p:nvPr/>
        </p:nvSpPr>
        <p:spPr>
          <a:xfrm>
            <a:off x="3140631" y="5453168"/>
            <a:ext cx="641410" cy="668146"/>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SoR</a:t>
            </a:r>
            <a:endParaRPr lang="en-US" sz="1200" dirty="0"/>
          </a:p>
        </p:txBody>
      </p:sp>
      <p:sp>
        <p:nvSpPr>
          <p:cNvPr id="34" name="Rounded Rectangle 33"/>
          <p:cNvSpPr/>
          <p:nvPr/>
        </p:nvSpPr>
        <p:spPr>
          <a:xfrm>
            <a:off x="2925468" y="4016068"/>
            <a:ext cx="1127402" cy="2296631"/>
          </a:xfrm>
          <a:prstGeom prst="roundRect">
            <a:avLst/>
          </a:prstGeom>
          <a:noFill/>
          <a:ln w="190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36" name="Elbow Connector 35"/>
          <p:cNvCxnSpPr>
            <a:endCxn id="31" idx="0"/>
          </p:cNvCxnSpPr>
          <p:nvPr/>
        </p:nvCxnSpPr>
        <p:spPr>
          <a:xfrm rot="16200000" flipH="1">
            <a:off x="2364058" y="3025014"/>
            <a:ext cx="1778604" cy="1342565"/>
          </a:xfrm>
          <a:prstGeom prst="bentConnector4">
            <a:avLst>
              <a:gd name="adj1" fmla="val 1200"/>
              <a:gd name="adj2" fmla="val 135242"/>
            </a:avLst>
          </a:prstGeom>
          <a:ln w="190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Right Brace 38"/>
          <p:cNvSpPr/>
          <p:nvPr/>
        </p:nvSpPr>
        <p:spPr>
          <a:xfrm>
            <a:off x="4795284" y="2806994"/>
            <a:ext cx="212651" cy="1778605"/>
          </a:xfrm>
          <a:prstGeom prst="rightBrace">
            <a:avLst>
              <a:gd name="adj1" fmla="val 41180"/>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TextBox 39"/>
          <p:cNvSpPr txBox="1"/>
          <p:nvPr/>
        </p:nvSpPr>
        <p:spPr>
          <a:xfrm>
            <a:off x="5156791" y="3477459"/>
            <a:ext cx="3242930" cy="861774"/>
          </a:xfrm>
          <a:prstGeom prst="rect">
            <a:avLst/>
          </a:prstGeom>
          <a:noFill/>
          <a:ln>
            <a:noFill/>
          </a:ln>
        </p:spPr>
        <p:txBody>
          <a:bodyPr wrap="square" lIns="0" tIns="0" rIns="0" bIns="0" rtlCol="0">
            <a:spAutoFit/>
          </a:bodyPr>
          <a:lstStyle/>
          <a:p>
            <a:r>
              <a:rPr lang="en-US" sz="1400" dirty="0" smtClean="0">
                <a:solidFill>
                  <a:schemeClr val="tx2"/>
                </a:solidFill>
              </a:rPr>
              <a:t>Use the Context Mapping patterns from Domain-driven Design/DDD as appropriate.  </a:t>
            </a:r>
            <a:endParaRPr lang="en-US" sz="1400" dirty="0">
              <a:solidFill>
                <a:schemeClr val="tx2"/>
              </a:solidFill>
            </a:endParaRPr>
          </a:p>
          <a:p>
            <a:pPr marL="342900" indent="-114300">
              <a:buFont typeface="Arial" panose="020B0604020202020204" pitchFamily="34" charset="0"/>
              <a:buChar char="•"/>
            </a:pPr>
            <a:r>
              <a:rPr lang="en-US" sz="1400" i="1" dirty="0" smtClean="0">
                <a:solidFill>
                  <a:schemeClr val="tx2"/>
                </a:solidFill>
              </a:rPr>
              <a:t>This is true for all microService to microService interactions.</a:t>
            </a:r>
          </a:p>
        </p:txBody>
      </p:sp>
      <p:sp>
        <p:nvSpPr>
          <p:cNvPr id="38" name="Rectangle 37"/>
          <p:cNvSpPr/>
          <p:nvPr/>
        </p:nvSpPr>
        <p:spPr>
          <a:xfrm>
            <a:off x="65114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p>
        </p:txBody>
      </p:sp>
      <p:cxnSp>
        <p:nvCxnSpPr>
          <p:cNvPr id="41" name="Straight Connector 40"/>
          <p:cNvCxnSpPr/>
          <p:nvPr/>
        </p:nvCxnSpPr>
        <p:spPr>
          <a:xfrm>
            <a:off x="1166696" y="1622942"/>
            <a:ext cx="7323254" cy="900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166696" y="1943123"/>
            <a:ext cx="7323254" cy="1453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3" name="Oval 42"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09868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Oval 48" title="Section circle"/>
          <p:cNvSpPr/>
          <p:nvPr/>
        </p:nvSpPr>
        <p:spPr>
          <a:xfrm>
            <a:off x="108717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0" name="Oval 49" title="Section circle"/>
          <p:cNvSpPr/>
          <p:nvPr/>
        </p:nvSpPr>
        <p:spPr>
          <a:xfrm>
            <a:off x="107566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1" name="Oval 50" title="Section circle"/>
          <p:cNvSpPr/>
          <p:nvPr/>
        </p:nvSpPr>
        <p:spPr>
          <a:xfrm>
            <a:off x="106415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title="Section circle"/>
          <p:cNvSpPr/>
          <p:nvPr/>
        </p:nvSpPr>
        <p:spPr>
          <a:xfrm>
            <a:off x="1052646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Oval 52" title="Section circle"/>
          <p:cNvSpPr/>
          <p:nvPr/>
        </p:nvSpPr>
        <p:spPr>
          <a:xfrm>
            <a:off x="104113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title="Section circle"/>
          <p:cNvSpPr/>
          <p:nvPr/>
        </p:nvSpPr>
        <p:spPr>
          <a:xfrm>
            <a:off x="102962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5" name="Oval 54" title="Section circle"/>
          <p:cNvSpPr/>
          <p:nvPr/>
        </p:nvSpPr>
        <p:spPr>
          <a:xfrm>
            <a:off x="1167740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81831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35</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139453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017198"/>
              </p:ext>
            </p:extLst>
          </p:nvPr>
        </p:nvGraphicFramePr>
        <p:xfrm>
          <a:off x="488897" y="2676525"/>
          <a:ext cx="11211106" cy="17526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A microService implements a single pattern.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True/False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pattern is chosen and the microService implements it exactly as described.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True/False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pattern is an example of a way to solve a specific architectural problem, and can be adapted as needed to meet the needs of the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True/False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GoF patterns have no applicability in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True/False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2888029" y="1823889"/>
            <a:ext cx="5162504"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Understanding and Employing Patterns</a:t>
            </a:r>
            <a:endParaRPr lang="en-US" sz="2400" b="1" dirty="0">
              <a:solidFill>
                <a:srgbClr val="959595"/>
              </a:solidFill>
            </a:endParaRPr>
          </a:p>
        </p:txBody>
      </p:sp>
      <p:sp>
        <p:nvSpPr>
          <p:cNvPr id="5" name="TextBox 4"/>
          <p:cNvSpPr txBox="1"/>
          <p:nvPr/>
        </p:nvSpPr>
        <p:spPr>
          <a:xfrm rot="20708730">
            <a:off x="9592314" y="119486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61017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sz="3200" b="1" i="1" u="sng" dirty="0"/>
              <a:t>Environment Setup</a:t>
            </a: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865458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Some initial setup is required</a:t>
            </a:r>
          </a:p>
          <a:p>
            <a:pPr lvl="1"/>
            <a:r>
              <a:rPr lang="en-US" dirty="0" smtClean="0"/>
              <a:t>Follow the microService governance process.</a:t>
            </a:r>
          </a:p>
          <a:p>
            <a:pPr lvl="2"/>
            <a:r>
              <a:rPr lang="en-US" dirty="0" smtClean="0"/>
              <a:t>A “mechid” is suggested to be used for all building and deployment of the microService.</a:t>
            </a:r>
          </a:p>
          <a:p>
            <a:pPr lvl="2"/>
            <a:r>
              <a:rPr lang="en-US" dirty="0" smtClean="0"/>
              <a:t>ALL applications that are run in production data centers in AT&amp;T require a MOTS (Mechanized Operational Tracking System) ID.</a:t>
            </a:r>
          </a:p>
          <a:p>
            <a:pPr lvl="2"/>
            <a:r>
              <a:rPr lang="en-US" dirty="0" smtClean="0"/>
              <a:t>All microServices need to be part of a specified namespace.</a:t>
            </a:r>
          </a:p>
          <a:p>
            <a:pPr lvl="2"/>
            <a:r>
              <a:rPr lang="en-US" dirty="0" smtClean="0"/>
              <a:t>All namespaces must be known to AAF and other tools.</a:t>
            </a:r>
          </a:p>
          <a:p>
            <a:pPr lvl="2"/>
            <a:r>
              <a:rPr lang="en-US" dirty="0" smtClean="0"/>
              <a:t>All microServices must be defined in the microService catalog.</a:t>
            </a:r>
          </a:p>
          <a:p>
            <a:pPr lvl="2"/>
            <a:r>
              <a:rPr lang="en-US" dirty="0" smtClean="0"/>
              <a:t>The namespace chosen needs to be configured to Jenkins, Sonar, and </a:t>
            </a:r>
            <a:r>
              <a:rPr lang="en-US" dirty="0" err="1" smtClean="0"/>
              <a:t>Kubernetes</a:t>
            </a:r>
            <a:r>
              <a:rPr lang="en-US" dirty="0" smtClean="0"/>
              <a:t>.</a:t>
            </a:r>
          </a:p>
          <a:p>
            <a:pPr lvl="1"/>
            <a:endParaRPr lang="en-US" dirty="0"/>
          </a:p>
          <a:p>
            <a:r>
              <a:rPr lang="en-US" dirty="0" smtClean="0"/>
              <a:t>After the initial setup, then use Eco to generate the microService</a:t>
            </a:r>
          </a:p>
          <a:p>
            <a:pPr lvl="1"/>
            <a:r>
              <a:rPr lang="en-US" dirty="0" smtClean="0"/>
              <a:t>Eco uses templates to initialize the microService project. </a:t>
            </a:r>
          </a:p>
          <a:p>
            <a:pPr lvl="2"/>
            <a:r>
              <a:rPr lang="en-US" dirty="0" smtClean="0"/>
              <a:t>Generation is done only once, after that it is manual development as usual. </a:t>
            </a:r>
          </a:p>
          <a:p>
            <a:pPr lvl="1"/>
            <a:endParaRPr lang="en-US" dirty="0" smtClean="0"/>
          </a:p>
          <a:p>
            <a:pPr marL="0" lvl="2" indent="0">
              <a:buNone/>
            </a:pPr>
            <a:endParaRPr lang="en-US" dirty="0"/>
          </a:p>
          <a:p>
            <a:pPr marL="0" lvl="2" indent="0">
              <a:buNone/>
            </a:pPr>
            <a:endParaRPr lang="en-US" dirty="0"/>
          </a:p>
        </p:txBody>
      </p:sp>
      <p:sp>
        <p:nvSpPr>
          <p:cNvPr id="4" name="Title 3"/>
          <p:cNvSpPr>
            <a:spLocks noGrp="1"/>
          </p:cNvSpPr>
          <p:nvPr>
            <p:ph type="title"/>
          </p:nvPr>
        </p:nvSpPr>
        <p:spPr/>
        <p:txBody>
          <a:bodyPr/>
          <a:lstStyle/>
          <a:p>
            <a:r>
              <a:rPr lang="en-US" dirty="0" smtClean="0"/>
              <a:t>Setup the Environment</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Rectangle 17"/>
          <p:cNvSpPr/>
          <p:nvPr/>
        </p:nvSpPr>
        <p:spPr>
          <a:xfrm>
            <a:off x="64733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8447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Follow the microService </a:t>
            </a:r>
            <a:r>
              <a:rPr lang="en-US" dirty="0"/>
              <a:t>g</a:t>
            </a:r>
            <a:r>
              <a:rPr lang="en-US" dirty="0" smtClean="0"/>
              <a:t>overnance process</a:t>
            </a:r>
          </a:p>
          <a:p>
            <a:pPr lvl="1"/>
            <a:r>
              <a:rPr lang="en-US" dirty="0" smtClean="0"/>
              <a:t>MicroServices must be registered in the microService catalog.</a:t>
            </a:r>
          </a:p>
          <a:p>
            <a:pPr lvl="1"/>
            <a:r>
              <a:rPr lang="en-US" dirty="0" smtClean="0"/>
              <a:t>MicroServices must be approved and funded.</a:t>
            </a:r>
          </a:p>
          <a:p>
            <a:pPr lvl="1"/>
            <a:r>
              <a:rPr lang="en-US" dirty="0" smtClean="0"/>
              <a:t>There is an entire process for getting microServices projects started.</a:t>
            </a:r>
            <a:endParaRPr lang="en-US" dirty="0"/>
          </a:p>
        </p:txBody>
      </p:sp>
      <p:sp>
        <p:nvSpPr>
          <p:cNvPr id="4" name="Title 3"/>
          <p:cNvSpPr>
            <a:spLocks noGrp="1"/>
          </p:cNvSpPr>
          <p:nvPr>
            <p:ph type="title"/>
          </p:nvPr>
        </p:nvSpPr>
        <p:spPr/>
        <p:txBody>
          <a:bodyPr/>
          <a:lstStyle/>
          <a:p>
            <a:r>
              <a:rPr lang="en-US" dirty="0" smtClean="0"/>
              <a:t>MicroService Governance Process</a:t>
            </a:r>
            <a:endParaRPr lang="en-US" dirty="0"/>
          </a:p>
        </p:txBody>
      </p:sp>
      <p:sp>
        <p:nvSpPr>
          <p:cNvPr id="10" name="Oval 9"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Rectangle 15"/>
          <p:cNvSpPr/>
          <p:nvPr/>
        </p:nvSpPr>
        <p:spPr>
          <a:xfrm>
            <a:off x="64733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361800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dirty="0"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a:t>
            </a:r>
            <a:r>
              <a:rPr lang="en-US" sz="2000" i="1" dirty="0" smtClean="0">
                <a:solidFill>
                  <a:schemeClr val="tx2"/>
                </a:solidFill>
              </a:rPr>
              <a:t>PowerPoint Viewer</a:t>
            </a:r>
            <a:r>
              <a:rPr lang="en-US" sz="2000" dirty="0" smtClean="0">
                <a:solidFill>
                  <a:schemeClr val="tx2"/>
                </a:solidFill>
              </a:rPr>
              <a:t>.</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1361135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 mechid is recommended</a:t>
            </a:r>
          </a:p>
          <a:p>
            <a:pPr lvl="1"/>
            <a:r>
              <a:rPr lang="en-US" dirty="0" smtClean="0"/>
              <a:t>All access to services must be authenticated to some known ID.</a:t>
            </a:r>
          </a:p>
          <a:p>
            <a:pPr lvl="2"/>
            <a:r>
              <a:rPr lang="en-US" dirty="0" smtClean="0"/>
              <a:t>Users have an ATTID.</a:t>
            </a:r>
          </a:p>
          <a:p>
            <a:pPr lvl="2"/>
            <a:r>
              <a:rPr lang="en-US" dirty="0" smtClean="0"/>
              <a:t>Mechanisms (or software systems) have a mechid.</a:t>
            </a:r>
          </a:p>
          <a:p>
            <a:pPr lvl="2"/>
            <a:endParaRPr lang="en-US" dirty="0"/>
          </a:p>
          <a:p>
            <a:r>
              <a:rPr lang="en-US" dirty="0" smtClean="0"/>
              <a:t>A mechid can…</a:t>
            </a:r>
          </a:p>
          <a:p>
            <a:pPr marL="1149350" lvl="1" indent="-234950"/>
            <a:r>
              <a:rPr lang="en-US" dirty="0" smtClean="0"/>
              <a:t>…avoid configuration changes needed if a personal ATTID were used and the person changes.</a:t>
            </a:r>
          </a:p>
          <a:p>
            <a:pPr marL="1149350" lvl="1" indent="-234950"/>
            <a:r>
              <a:rPr lang="en-US" dirty="0" smtClean="0"/>
              <a:t>…segregate logged activities from those performed by actual users.</a:t>
            </a:r>
          </a:p>
          <a:p>
            <a:pPr marL="1149350" lvl="1" indent="-234950"/>
            <a:r>
              <a:rPr lang="en-US" dirty="0" smtClean="0"/>
              <a:t>…protect the build process.</a:t>
            </a:r>
          </a:p>
          <a:p>
            <a:pPr marL="1149350" lvl="1" indent="-234950"/>
            <a:r>
              <a:rPr lang="en-US" dirty="0" smtClean="0"/>
              <a:t>…protect the microService implementation .</a:t>
            </a:r>
            <a:endParaRPr lang="en-US" dirty="0"/>
          </a:p>
        </p:txBody>
      </p:sp>
      <p:sp>
        <p:nvSpPr>
          <p:cNvPr id="4" name="Title 3"/>
          <p:cNvSpPr>
            <a:spLocks noGrp="1"/>
          </p:cNvSpPr>
          <p:nvPr>
            <p:ph type="title"/>
          </p:nvPr>
        </p:nvSpPr>
        <p:spPr/>
        <p:txBody>
          <a:bodyPr/>
          <a:lstStyle/>
          <a:p>
            <a:r>
              <a:rPr lang="en-US" dirty="0" smtClean="0"/>
              <a:t>Mechid</a:t>
            </a:r>
            <a:endParaRPr lang="en-US" dirty="0"/>
          </a:p>
        </p:txBody>
      </p:sp>
      <p:sp>
        <p:nvSpPr>
          <p:cNvPr id="10" name="Oval 9"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Rectangle 15"/>
          <p:cNvSpPr/>
          <p:nvPr/>
        </p:nvSpPr>
        <p:spPr>
          <a:xfrm>
            <a:off x="6473371" y="6142932"/>
            <a:ext cx="490173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4292591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7925444" y="5536212"/>
            <a:ext cx="1275907" cy="4359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38" name="Rectangle 37"/>
          <p:cNvSpPr/>
          <p:nvPr/>
        </p:nvSpPr>
        <p:spPr>
          <a:xfrm>
            <a:off x="7779810" y="5670466"/>
            <a:ext cx="1275907" cy="4359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namespace is needed by nearly all tools, and is used to identify the microService</a:t>
            </a:r>
          </a:p>
          <a:p>
            <a:pPr lvl="1"/>
            <a:r>
              <a:rPr lang="en-US" dirty="0" smtClean="0"/>
              <a:t>The namespace specifies a “group” or “organization” that the microService is part of.</a:t>
            </a:r>
          </a:p>
          <a:p>
            <a:pPr lvl="1"/>
            <a:r>
              <a:rPr lang="en-US" dirty="0" smtClean="0"/>
              <a:t>Namespaces are specified using a hierarchical name, with dots (periods) as the name separator character.</a:t>
            </a:r>
          </a:p>
          <a:p>
            <a:pPr lvl="1"/>
            <a:r>
              <a:rPr lang="en-US" dirty="0" smtClean="0"/>
              <a:t>The namespace ensures global uniqueness.</a:t>
            </a:r>
            <a:endParaRPr lang="en-US" dirty="0"/>
          </a:p>
        </p:txBody>
      </p:sp>
      <p:sp>
        <p:nvSpPr>
          <p:cNvPr id="4" name="Title 3"/>
          <p:cNvSpPr>
            <a:spLocks noGrp="1"/>
          </p:cNvSpPr>
          <p:nvPr>
            <p:ph type="title"/>
          </p:nvPr>
        </p:nvSpPr>
        <p:spPr/>
        <p:txBody>
          <a:bodyPr/>
          <a:lstStyle/>
          <a:p>
            <a:r>
              <a:rPr lang="en-US" dirty="0" smtClean="0"/>
              <a:t> A Namespace is Required</a:t>
            </a:r>
            <a:endParaRPr lang="en-US" dirty="0"/>
          </a:p>
        </p:txBody>
      </p:sp>
      <p:sp>
        <p:nvSpPr>
          <p:cNvPr id="5" name="Rectangle 4"/>
          <p:cNvSpPr/>
          <p:nvPr/>
        </p:nvSpPr>
        <p:spPr>
          <a:xfrm>
            <a:off x="4582633" y="2431558"/>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com</a:t>
            </a:r>
            <a:endParaRPr lang="en-US" dirty="0"/>
          </a:p>
        </p:txBody>
      </p:sp>
      <p:sp>
        <p:nvSpPr>
          <p:cNvPr id="6" name="Rectangle 5"/>
          <p:cNvSpPr/>
          <p:nvPr/>
        </p:nvSpPr>
        <p:spPr>
          <a:xfrm>
            <a:off x="3774558" y="3250265"/>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google</a:t>
            </a:r>
            <a:endParaRPr lang="en-US" dirty="0"/>
          </a:p>
        </p:txBody>
      </p:sp>
      <p:sp>
        <p:nvSpPr>
          <p:cNvPr id="7" name="Rectangle 6"/>
          <p:cNvSpPr/>
          <p:nvPr/>
        </p:nvSpPr>
        <p:spPr>
          <a:xfrm>
            <a:off x="5390708" y="3250265"/>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att</a:t>
            </a:r>
            <a:endParaRPr lang="en-US" dirty="0"/>
          </a:p>
        </p:txBody>
      </p:sp>
      <p:sp>
        <p:nvSpPr>
          <p:cNvPr id="8" name="Rectangle 7"/>
          <p:cNvSpPr/>
          <p:nvPr/>
        </p:nvSpPr>
        <p:spPr>
          <a:xfrm>
            <a:off x="2286000" y="3250265"/>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t>
            </a:r>
            <a:endParaRPr lang="en-US" dirty="0"/>
          </a:p>
        </p:txBody>
      </p:sp>
      <p:sp>
        <p:nvSpPr>
          <p:cNvPr id="9" name="Rectangle 8"/>
          <p:cNvSpPr/>
          <p:nvPr/>
        </p:nvSpPr>
        <p:spPr>
          <a:xfrm>
            <a:off x="6007396" y="4105099"/>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cdp</a:t>
            </a:r>
            <a:endParaRPr lang="en-US" dirty="0"/>
          </a:p>
        </p:txBody>
      </p:sp>
      <p:sp>
        <p:nvSpPr>
          <p:cNvPr id="10" name="Rectangle 9"/>
          <p:cNvSpPr/>
          <p:nvPr/>
        </p:nvSpPr>
        <p:spPr>
          <a:xfrm>
            <a:off x="4869712" y="4105099"/>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	</a:t>
            </a:r>
            <a:endParaRPr lang="en-US" dirty="0"/>
          </a:p>
        </p:txBody>
      </p:sp>
      <p:sp>
        <p:nvSpPr>
          <p:cNvPr id="12" name="Rectangle 11"/>
          <p:cNvSpPr/>
          <p:nvPr/>
        </p:nvSpPr>
        <p:spPr>
          <a:xfrm>
            <a:off x="6943061" y="4961539"/>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training</a:t>
            </a:r>
            <a:endParaRPr lang="en-US" dirty="0"/>
          </a:p>
        </p:txBody>
      </p:sp>
      <p:sp>
        <p:nvSpPr>
          <p:cNvPr id="13" name="Rectangle 12"/>
          <p:cNvSpPr/>
          <p:nvPr/>
        </p:nvSpPr>
        <p:spPr>
          <a:xfrm>
            <a:off x="5677787" y="4959933"/>
            <a:ext cx="808075" cy="457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t>
            </a:r>
            <a:endParaRPr lang="en-US" dirty="0"/>
          </a:p>
        </p:txBody>
      </p:sp>
      <p:cxnSp>
        <p:nvCxnSpPr>
          <p:cNvPr id="15" name="Straight Connector 14"/>
          <p:cNvCxnSpPr>
            <a:stCxn id="5" idx="2"/>
            <a:endCxn id="8" idx="0"/>
          </p:cNvCxnSpPr>
          <p:nvPr/>
        </p:nvCxnSpPr>
        <p:spPr>
          <a:xfrm flipH="1">
            <a:off x="2690038" y="2888758"/>
            <a:ext cx="2296633" cy="361507"/>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4178596" y="2888758"/>
            <a:ext cx="808075" cy="361507"/>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2"/>
            <a:endCxn id="7" idx="0"/>
          </p:cNvCxnSpPr>
          <p:nvPr/>
        </p:nvCxnSpPr>
        <p:spPr>
          <a:xfrm>
            <a:off x="4986671" y="2888758"/>
            <a:ext cx="808075" cy="361507"/>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0"/>
            <a:endCxn id="7" idx="2"/>
          </p:cNvCxnSpPr>
          <p:nvPr/>
        </p:nvCxnSpPr>
        <p:spPr>
          <a:xfrm flipV="1">
            <a:off x="5273750" y="3707465"/>
            <a:ext cx="520996" cy="397634"/>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0"/>
            <a:endCxn id="7" idx="2"/>
          </p:cNvCxnSpPr>
          <p:nvPr/>
        </p:nvCxnSpPr>
        <p:spPr>
          <a:xfrm flipH="1" flipV="1">
            <a:off x="5794746" y="3707465"/>
            <a:ext cx="616688" cy="397634"/>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2" idx="0"/>
            <a:endCxn id="9" idx="2"/>
          </p:cNvCxnSpPr>
          <p:nvPr/>
        </p:nvCxnSpPr>
        <p:spPr>
          <a:xfrm flipH="1" flipV="1">
            <a:off x="6411434" y="4562299"/>
            <a:ext cx="935665" cy="399240"/>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3" idx="0"/>
            <a:endCxn id="9" idx="2"/>
          </p:cNvCxnSpPr>
          <p:nvPr/>
        </p:nvCxnSpPr>
        <p:spPr>
          <a:xfrm flipV="1">
            <a:off x="6081825" y="4562299"/>
            <a:ext cx="329609" cy="397634"/>
          </a:xfrm>
          <a:prstGeom prst="line">
            <a:avLst/>
          </a:prstGeom>
          <a:ln w="28575"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6815471" y="4761116"/>
            <a:ext cx="3242929" cy="1647622"/>
          </a:xfrm>
          <a:prstGeom prst="roundRect">
            <a:avLst/>
          </a:prstGeom>
          <a:noFill/>
          <a:ln>
            <a:solidFill>
              <a:srgbClr val="CF2A2A"/>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TextBox 35"/>
          <p:cNvSpPr txBox="1"/>
          <p:nvPr/>
        </p:nvSpPr>
        <p:spPr>
          <a:xfrm>
            <a:off x="8167579" y="4852211"/>
            <a:ext cx="1474378" cy="215444"/>
          </a:xfrm>
          <a:prstGeom prst="rect">
            <a:avLst/>
          </a:prstGeom>
          <a:noFill/>
          <a:ln>
            <a:noFill/>
          </a:ln>
        </p:spPr>
        <p:txBody>
          <a:bodyPr wrap="none" lIns="0" tIns="0" rIns="0" bIns="0" rtlCol="0">
            <a:spAutoFit/>
          </a:bodyPr>
          <a:lstStyle/>
          <a:p>
            <a:r>
              <a:rPr lang="en-US" sz="1400" dirty="0" smtClean="0">
                <a:solidFill>
                  <a:schemeClr val="tx2"/>
                </a:solidFill>
              </a:rPr>
              <a:t>com.att.cdp.training</a:t>
            </a:r>
          </a:p>
        </p:txBody>
      </p:sp>
      <p:sp>
        <p:nvSpPr>
          <p:cNvPr id="37" name="Rectangle 36"/>
          <p:cNvSpPr/>
          <p:nvPr/>
        </p:nvSpPr>
        <p:spPr>
          <a:xfrm>
            <a:off x="7634176" y="5805377"/>
            <a:ext cx="1275907" cy="4359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dirty="0" smtClean="0"/>
              <a:t>resource</a:t>
            </a:r>
            <a:endParaRPr lang="en-US" dirty="0"/>
          </a:p>
        </p:txBody>
      </p:sp>
      <p:cxnSp>
        <p:nvCxnSpPr>
          <p:cNvPr id="41" name="Straight Connector 40"/>
          <p:cNvCxnSpPr>
            <a:endCxn id="12" idx="2"/>
          </p:cNvCxnSpPr>
          <p:nvPr/>
        </p:nvCxnSpPr>
        <p:spPr>
          <a:xfrm flipH="1" flipV="1">
            <a:off x="7347099" y="5418739"/>
            <a:ext cx="276528" cy="40493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2" idx="2"/>
          </p:cNvCxnSpPr>
          <p:nvPr/>
        </p:nvCxnSpPr>
        <p:spPr>
          <a:xfrm flipH="1" flipV="1">
            <a:off x="7347099" y="5418739"/>
            <a:ext cx="446566" cy="25877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2" idx="2"/>
          </p:cNvCxnSpPr>
          <p:nvPr/>
        </p:nvCxnSpPr>
        <p:spPr>
          <a:xfrm flipH="1" flipV="1">
            <a:off x="7347099" y="5418739"/>
            <a:ext cx="577923" cy="123865"/>
          </a:xfrm>
          <a:prstGeom prst="line">
            <a:avLst/>
          </a:prstGeom>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42190" y="3810588"/>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p:cNvSpPr/>
          <p:nvPr/>
        </p:nvSpPr>
        <p:spPr>
          <a:xfrm>
            <a:off x="2642190" y="3906282"/>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Oval 52"/>
          <p:cNvSpPr/>
          <p:nvPr/>
        </p:nvSpPr>
        <p:spPr>
          <a:xfrm>
            <a:off x="2642189" y="4001976"/>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p:cNvSpPr/>
          <p:nvPr/>
        </p:nvSpPr>
        <p:spPr>
          <a:xfrm>
            <a:off x="4145552" y="3809738"/>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5" name="Oval 54"/>
          <p:cNvSpPr/>
          <p:nvPr/>
        </p:nvSpPr>
        <p:spPr>
          <a:xfrm>
            <a:off x="4145552" y="3905432"/>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6" name="Oval 55"/>
          <p:cNvSpPr/>
          <p:nvPr/>
        </p:nvSpPr>
        <p:spPr>
          <a:xfrm>
            <a:off x="4145551" y="4001126"/>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7" name="Oval 56"/>
          <p:cNvSpPr/>
          <p:nvPr/>
        </p:nvSpPr>
        <p:spPr>
          <a:xfrm>
            <a:off x="5240707" y="4612707"/>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p:cNvSpPr/>
          <p:nvPr/>
        </p:nvSpPr>
        <p:spPr>
          <a:xfrm>
            <a:off x="5240707" y="4708401"/>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9" name="Oval 58"/>
          <p:cNvSpPr/>
          <p:nvPr/>
        </p:nvSpPr>
        <p:spPr>
          <a:xfrm>
            <a:off x="5240706" y="4804095"/>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0" name="Oval 59"/>
          <p:cNvSpPr/>
          <p:nvPr/>
        </p:nvSpPr>
        <p:spPr>
          <a:xfrm>
            <a:off x="6078726" y="5486127"/>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p:cNvSpPr/>
          <p:nvPr/>
        </p:nvSpPr>
        <p:spPr>
          <a:xfrm>
            <a:off x="6078726" y="5581821"/>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p:cNvSpPr/>
          <p:nvPr/>
        </p:nvSpPr>
        <p:spPr>
          <a:xfrm>
            <a:off x="6078725" y="5677515"/>
            <a:ext cx="66087" cy="660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TextBox 62"/>
          <p:cNvSpPr txBox="1"/>
          <p:nvPr/>
        </p:nvSpPr>
        <p:spPr>
          <a:xfrm>
            <a:off x="9035340" y="3926447"/>
            <a:ext cx="830356" cy="215444"/>
          </a:xfrm>
          <a:prstGeom prst="rect">
            <a:avLst/>
          </a:prstGeom>
          <a:noFill/>
          <a:ln>
            <a:noFill/>
          </a:ln>
        </p:spPr>
        <p:txBody>
          <a:bodyPr wrap="none" lIns="0" tIns="0" rIns="0" bIns="0" rtlCol="0">
            <a:spAutoFit/>
          </a:bodyPr>
          <a:lstStyle/>
          <a:p>
            <a:r>
              <a:rPr lang="en-US" sz="1400" dirty="0" smtClean="0">
                <a:solidFill>
                  <a:schemeClr val="tx2"/>
                </a:solidFill>
              </a:rPr>
              <a:t>namespace</a:t>
            </a:r>
          </a:p>
        </p:txBody>
      </p:sp>
      <p:cxnSp>
        <p:nvCxnSpPr>
          <p:cNvPr id="65" name="Straight Arrow Connector 64"/>
          <p:cNvCxnSpPr>
            <a:stCxn id="63" idx="1"/>
            <a:endCxn id="35" idx="0"/>
          </p:cNvCxnSpPr>
          <p:nvPr/>
        </p:nvCxnSpPr>
        <p:spPr>
          <a:xfrm flipH="1">
            <a:off x="8436936" y="4034169"/>
            <a:ext cx="598404" cy="72694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Oval 48"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0" name="Rectangle 49"/>
          <p:cNvSpPr/>
          <p:nvPr/>
        </p:nvSpPr>
        <p:spPr>
          <a:xfrm rot="5400000">
            <a:off x="10424253" y="4867650"/>
            <a:ext cx="222059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1591682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An SCM project will need to exist</a:t>
            </a:r>
          </a:p>
          <a:p>
            <a:pPr lvl="1"/>
            <a:r>
              <a:rPr lang="en-US" dirty="0" smtClean="0"/>
              <a:t>You will need a Git project.</a:t>
            </a:r>
          </a:p>
          <a:p>
            <a:pPr lvl="2"/>
            <a:r>
              <a:rPr lang="en-US" dirty="0" smtClean="0"/>
              <a:t>If you already have one, that should work.  If not, you will need to create one.</a:t>
            </a:r>
          </a:p>
          <a:p>
            <a:pPr lvl="1"/>
            <a:endParaRPr lang="en-US" dirty="0" smtClean="0"/>
          </a:p>
          <a:p>
            <a:r>
              <a:rPr lang="en-US" dirty="0" smtClean="0"/>
              <a:t>Add your mechid as an authorized user to the tools</a:t>
            </a:r>
          </a:p>
          <a:p>
            <a:pPr lvl="2"/>
            <a:r>
              <a:rPr lang="en-US" b="1" dirty="0" smtClean="0"/>
              <a:t>Eco</a:t>
            </a:r>
            <a:r>
              <a:rPr lang="en-US" dirty="0" smtClean="0"/>
              <a:t> will use the mechid to initially generate the microService project contents in the Git repository.</a:t>
            </a:r>
          </a:p>
          <a:p>
            <a:pPr lvl="2"/>
            <a:r>
              <a:rPr lang="en-US" b="1" dirty="0" smtClean="0"/>
              <a:t>Jenkins</a:t>
            </a:r>
            <a:r>
              <a:rPr lang="en-US" dirty="0" smtClean="0"/>
              <a:t> will use the mechid to access the repository to build the microService.</a:t>
            </a:r>
          </a:p>
          <a:p>
            <a:pPr lvl="2"/>
            <a:r>
              <a:rPr lang="en-US" b="1" dirty="0" smtClean="0"/>
              <a:t>Sonar</a:t>
            </a:r>
            <a:r>
              <a:rPr lang="en-US" dirty="0" smtClean="0"/>
              <a:t> will use the mechid.</a:t>
            </a:r>
          </a:p>
          <a:p>
            <a:pPr lvl="2"/>
            <a:endParaRPr lang="en-US" dirty="0"/>
          </a:p>
          <a:p>
            <a:r>
              <a:rPr lang="en-US" dirty="0" smtClean="0"/>
              <a:t>Define your namespace to the tools</a:t>
            </a:r>
          </a:p>
          <a:p>
            <a:pPr lvl="2"/>
            <a:r>
              <a:rPr lang="en-US" b="1" dirty="0" smtClean="0"/>
              <a:t>Eco</a:t>
            </a:r>
            <a:r>
              <a:rPr lang="en-US" dirty="0" smtClean="0"/>
              <a:t> will need to know your namespace.</a:t>
            </a:r>
          </a:p>
          <a:p>
            <a:pPr lvl="2"/>
            <a:r>
              <a:rPr lang="en-US" b="1" dirty="0" smtClean="0"/>
              <a:t>Jenkins</a:t>
            </a:r>
            <a:r>
              <a:rPr lang="en-US" dirty="0" smtClean="0"/>
              <a:t> will need to know the namespace.</a:t>
            </a:r>
          </a:p>
          <a:p>
            <a:pPr lvl="2"/>
            <a:r>
              <a:rPr lang="en-US" b="1" dirty="0" smtClean="0"/>
              <a:t>Kubernetes</a:t>
            </a:r>
            <a:r>
              <a:rPr lang="en-US" dirty="0" smtClean="0"/>
              <a:t> will need to know the namespace.</a:t>
            </a:r>
          </a:p>
        </p:txBody>
      </p:sp>
      <p:sp>
        <p:nvSpPr>
          <p:cNvPr id="4" name="Title 3"/>
          <p:cNvSpPr>
            <a:spLocks noGrp="1"/>
          </p:cNvSpPr>
          <p:nvPr>
            <p:ph type="title"/>
          </p:nvPr>
        </p:nvSpPr>
        <p:spPr/>
        <p:txBody>
          <a:bodyPr/>
          <a:lstStyle/>
          <a:p>
            <a:r>
              <a:rPr lang="en-US" dirty="0" smtClean="0"/>
              <a:t>Set up the SCM Project</a:t>
            </a:r>
            <a:endParaRPr lang="en-US" dirty="0"/>
          </a:p>
        </p:txBody>
      </p:sp>
      <p:sp>
        <p:nvSpPr>
          <p:cNvPr id="5" name="Oval 4"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Rectangle 10"/>
          <p:cNvSpPr/>
          <p:nvPr/>
        </p:nvSpPr>
        <p:spPr>
          <a:xfrm>
            <a:off x="9156248" y="6134002"/>
            <a:ext cx="222059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9254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one-time set up of the environment is fully documented on the wiki</a:t>
            </a:r>
          </a:p>
          <a:p>
            <a:pPr lvl="1"/>
            <a:r>
              <a:rPr lang="en-US" dirty="0" smtClean="0"/>
              <a:t>Refer to the CDP wiki site for detailed information about the set up process.</a:t>
            </a:r>
          </a:p>
          <a:p>
            <a:pPr lvl="2"/>
            <a:r>
              <a:rPr lang="en-US" dirty="0" smtClean="0"/>
              <a:t>As tools are added, there may be additional set up needed in the future.</a:t>
            </a:r>
          </a:p>
          <a:p>
            <a:pPr lvl="2"/>
            <a:r>
              <a:rPr lang="en-US" dirty="0" smtClean="0"/>
              <a:t>As the process is further automated, this set up process may change and be simplified.</a:t>
            </a:r>
          </a:p>
          <a:p>
            <a:pPr lvl="1"/>
            <a:endParaRPr lang="en-US" dirty="0"/>
          </a:p>
          <a:p>
            <a:r>
              <a:rPr lang="en-US" dirty="0" smtClean="0"/>
              <a:t>The setup is only needed ONCE</a:t>
            </a:r>
          </a:p>
          <a:p>
            <a:pPr lvl="1"/>
            <a:r>
              <a:rPr lang="en-US" dirty="0" smtClean="0"/>
              <a:t>Once the namespace, mechid, catalog, and the Git repository have been set up, they are simply used for that microService over its lifetime.  </a:t>
            </a:r>
          </a:p>
          <a:p>
            <a:pPr lvl="2"/>
            <a:r>
              <a:rPr lang="en-US" dirty="0" smtClean="0"/>
              <a:t>These tools and systems retain the definitions and use them to access the various resources.  </a:t>
            </a:r>
          </a:p>
          <a:p>
            <a:pPr lvl="2"/>
            <a:r>
              <a:rPr lang="en-US" dirty="0" smtClean="0"/>
              <a:t>Unless the </a:t>
            </a:r>
            <a:r>
              <a:rPr lang="en-US" i="1" dirty="0" smtClean="0"/>
              <a:t>mechid</a:t>
            </a:r>
            <a:r>
              <a:rPr lang="en-US" dirty="0" smtClean="0"/>
              <a:t>, </a:t>
            </a:r>
            <a:r>
              <a:rPr lang="en-US" i="1" dirty="0" smtClean="0"/>
              <a:t>namespace</a:t>
            </a:r>
            <a:r>
              <a:rPr lang="en-US" dirty="0" smtClean="0"/>
              <a:t>, or </a:t>
            </a:r>
            <a:r>
              <a:rPr lang="en-US" i="1" dirty="0" smtClean="0"/>
              <a:t>microService</a:t>
            </a:r>
            <a:r>
              <a:rPr lang="en-US" dirty="0" smtClean="0"/>
              <a:t> name changes, the configuration should not need to be changed.</a:t>
            </a:r>
            <a:endParaRPr lang="en-US" dirty="0"/>
          </a:p>
        </p:txBody>
      </p:sp>
      <p:sp>
        <p:nvSpPr>
          <p:cNvPr id="4" name="Title 3"/>
          <p:cNvSpPr>
            <a:spLocks noGrp="1"/>
          </p:cNvSpPr>
          <p:nvPr>
            <p:ph type="title"/>
          </p:nvPr>
        </p:nvSpPr>
        <p:spPr/>
        <p:txBody>
          <a:bodyPr/>
          <a:lstStyle/>
          <a:p>
            <a:r>
              <a:rPr lang="en-US" dirty="0" smtClean="0"/>
              <a:t>Setup Instructions</a:t>
            </a:r>
            <a:endParaRPr lang="en-US" dirty="0"/>
          </a:p>
        </p:txBody>
      </p:sp>
      <p:sp>
        <p:nvSpPr>
          <p:cNvPr id="5" name="Oval 4"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 name="Oval 5"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Rectangle 10"/>
          <p:cNvSpPr/>
          <p:nvPr/>
        </p:nvSpPr>
        <p:spPr>
          <a:xfrm>
            <a:off x="9156248" y="6134002"/>
            <a:ext cx="2220599"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p>
        </p:txBody>
      </p:sp>
    </p:spTree>
    <p:extLst>
      <p:ext uri="{BB962C8B-B14F-4D97-AF65-F5344CB8AC3E}">
        <p14:creationId xmlns:p14="http://schemas.microsoft.com/office/powerpoint/2010/main" val="3997220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44</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622418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46492711"/>
              </p:ext>
            </p:extLst>
          </p:nvPr>
        </p:nvGraphicFramePr>
        <p:xfrm>
          <a:off x="488897" y="2377171"/>
          <a:ext cx="11211106" cy="21234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You do not need to follow the governance process.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do not need to register your microService in the catalog.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do need an AAF namespace for your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mechid is recommended</a:t>
                      </a:r>
                      <a:r>
                        <a:rPr lang="en-US" baseline="0" dirty="0" smtClean="0"/>
                        <a:t> for access to all of the tools and frameworks used to build your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will need to provide a CodeCloud (Git) project for the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822218" y="1647697"/>
            <a:ext cx="2633734"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Environment Setup</a:t>
            </a:r>
            <a:endParaRPr lang="en-US" sz="2400" b="1" dirty="0">
              <a:solidFill>
                <a:srgbClr val="959595"/>
              </a:solidFill>
            </a:endParaRPr>
          </a:p>
        </p:txBody>
      </p:sp>
      <p:sp>
        <p:nvSpPr>
          <p:cNvPr id="5" name="TextBox 4"/>
          <p:cNvSpPr txBox="1"/>
          <p:nvPr/>
        </p:nvSpPr>
        <p:spPr>
          <a:xfrm rot="20708730">
            <a:off x="9592314" y="82673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18342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sz="3200" b="1" i="1" u="sng" dirty="0" smtClean="0"/>
              <a:t>Generating </a:t>
            </a:r>
            <a:r>
              <a:rPr lang="en-US" sz="3200" b="1" i="1" u="sng" dirty="0"/>
              <a:t>the </a:t>
            </a:r>
            <a:r>
              <a:rPr lang="en-US" sz="3200" b="1" i="1" u="sng" dirty="0" smtClean="0"/>
              <a:t>MicroService</a:t>
            </a:r>
            <a:endParaRPr lang="en-US" sz="3200" b="1" i="1" u="sng" dirty="0"/>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395053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Eco is the CDP tool to generate the microService</a:t>
            </a:r>
          </a:p>
          <a:p>
            <a:pPr lvl="1"/>
            <a:r>
              <a:rPr lang="en-US" dirty="0" smtClean="0"/>
              <a:t>Eco uses templates to define the initial generation. </a:t>
            </a:r>
          </a:p>
          <a:p>
            <a:pPr lvl="2"/>
            <a:r>
              <a:rPr lang="en-US" dirty="0" smtClean="0"/>
              <a:t>The template supplies the initial definition of the pipeline (CI/CD process).</a:t>
            </a:r>
          </a:p>
          <a:p>
            <a:pPr lvl="2"/>
            <a:r>
              <a:rPr lang="en-US" dirty="0" smtClean="0"/>
              <a:t>The template supplies the initial project contents.</a:t>
            </a:r>
          </a:p>
          <a:p>
            <a:pPr lvl="1"/>
            <a:r>
              <a:rPr lang="en-US" dirty="0" smtClean="0"/>
              <a:t>Eco creates the project repository in Git for you.</a:t>
            </a:r>
          </a:p>
          <a:p>
            <a:pPr lvl="1"/>
            <a:r>
              <a:rPr lang="en-US" dirty="0" smtClean="0"/>
              <a:t>Eco creates the pipeline for you.</a:t>
            </a:r>
          </a:p>
          <a:p>
            <a:pPr lvl="1"/>
            <a:r>
              <a:rPr lang="en-US" dirty="0" smtClean="0"/>
              <a:t>Eco can manage the pipeline for you. </a:t>
            </a:r>
          </a:p>
          <a:p>
            <a:pPr lvl="1"/>
            <a:endParaRPr lang="en-US" dirty="0"/>
          </a:p>
          <a:p>
            <a:r>
              <a:rPr lang="en-US" dirty="0" smtClean="0"/>
              <a:t>Once generated, the microService project is then developed and advanced as for any other project</a:t>
            </a:r>
          </a:p>
          <a:p>
            <a:pPr lvl="1"/>
            <a:r>
              <a:rPr lang="en-US" dirty="0" smtClean="0"/>
              <a:t>Eco is used to initially generate the contents of the project, then the development team uses IDEs and other tools to enhance and add to it.</a:t>
            </a:r>
          </a:p>
          <a:p>
            <a:pPr lvl="1"/>
            <a:r>
              <a:rPr lang="en-US" dirty="0" smtClean="0"/>
              <a:t>Eco can manage the building of the microService project using the pipeline over the life of the microService project.</a:t>
            </a:r>
          </a:p>
        </p:txBody>
      </p:sp>
      <p:sp>
        <p:nvSpPr>
          <p:cNvPr id="4" name="Title 3"/>
          <p:cNvSpPr>
            <a:spLocks noGrp="1"/>
          </p:cNvSpPr>
          <p:nvPr>
            <p:ph type="title"/>
          </p:nvPr>
        </p:nvSpPr>
        <p:spPr/>
        <p:txBody>
          <a:bodyPr/>
          <a:lstStyle/>
          <a:p>
            <a:r>
              <a:rPr lang="en-US" dirty="0" smtClean="0"/>
              <a:t>Eco</a:t>
            </a:r>
            <a:endParaRPr lang="en-US" dirty="0"/>
          </a:p>
        </p:txBody>
      </p:sp>
      <p:sp>
        <p:nvSpPr>
          <p:cNvPr id="5" name="Rectangle 4"/>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6" name="Oval 5"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986837" y="278840"/>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871743" y="278308"/>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731457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48</a:t>
            </a:fld>
            <a:r>
              <a:rPr lang="en-US" dirty="0" smtClean="0"/>
              <a:t> </a:t>
            </a:r>
            <a:endParaRPr lang="en-US" dirty="0"/>
          </a:p>
        </p:txBody>
      </p:sp>
      <p:sp>
        <p:nvSpPr>
          <p:cNvPr id="4" name="Title 3"/>
          <p:cNvSpPr>
            <a:spLocks noGrp="1"/>
          </p:cNvSpPr>
          <p:nvPr>
            <p:ph type="title"/>
          </p:nvPr>
        </p:nvSpPr>
        <p:spPr/>
        <p:txBody>
          <a:bodyPr/>
          <a:lstStyle/>
          <a:p>
            <a:r>
              <a:rPr lang="en-US" dirty="0" smtClean="0"/>
              <a:t>Eco Main Screen</a:t>
            </a:r>
            <a:endParaRPr lang="en-US" dirty="0"/>
          </a:p>
        </p:txBody>
      </p:sp>
      <p:pic>
        <p:nvPicPr>
          <p:cNvPr id="5" name="Picture 4"/>
          <p:cNvPicPr>
            <a:picLocks noChangeAspect="1"/>
          </p:cNvPicPr>
          <p:nvPr/>
        </p:nvPicPr>
        <p:blipFill rotWithShape="1">
          <a:blip r:embed="rId2"/>
          <a:srcRect t="12866"/>
          <a:stretch/>
        </p:blipFill>
        <p:spPr>
          <a:xfrm>
            <a:off x="2520655" y="1233673"/>
            <a:ext cx="6740303" cy="4795899"/>
          </a:xfrm>
          <a:prstGeom prst="rect">
            <a:avLst/>
          </a:prstGeom>
        </p:spPr>
      </p:pic>
      <p:sp>
        <p:nvSpPr>
          <p:cNvPr id="6" name="TextBox 5"/>
          <p:cNvSpPr txBox="1"/>
          <p:nvPr/>
        </p:nvSpPr>
        <p:spPr>
          <a:xfrm>
            <a:off x="223285" y="2647506"/>
            <a:ext cx="1031358" cy="446567"/>
          </a:xfrm>
          <a:prstGeom prst="rect">
            <a:avLst/>
          </a:prstGeom>
          <a:noFill/>
          <a:ln>
            <a:noFill/>
          </a:ln>
        </p:spPr>
        <p:txBody>
          <a:bodyPr wrap="square" lIns="0" tIns="0" rIns="0" bIns="0" rtlCol="0">
            <a:spAutoFit/>
          </a:bodyPr>
          <a:lstStyle/>
          <a:p>
            <a:r>
              <a:rPr lang="en-US" sz="1400" dirty="0" smtClean="0">
                <a:solidFill>
                  <a:schemeClr val="tx2"/>
                </a:solidFill>
              </a:rPr>
              <a:t>Click to see a description</a:t>
            </a:r>
          </a:p>
        </p:txBody>
      </p:sp>
      <p:cxnSp>
        <p:nvCxnSpPr>
          <p:cNvPr id="8" name="Straight Arrow Connector 7"/>
          <p:cNvCxnSpPr>
            <a:stCxn id="6" idx="3"/>
          </p:cNvCxnSpPr>
          <p:nvPr/>
        </p:nvCxnSpPr>
        <p:spPr>
          <a:xfrm>
            <a:off x="1254643" y="2870790"/>
            <a:ext cx="2232836" cy="109515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p:cNvCxnSpPr>
          <p:nvPr/>
        </p:nvCxnSpPr>
        <p:spPr>
          <a:xfrm>
            <a:off x="1254643" y="2870790"/>
            <a:ext cx="4433776" cy="109515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3"/>
          </p:cNvCxnSpPr>
          <p:nvPr/>
        </p:nvCxnSpPr>
        <p:spPr>
          <a:xfrm>
            <a:off x="1254643" y="2870790"/>
            <a:ext cx="6772939" cy="106902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260420" y="1562983"/>
            <a:ext cx="1031358" cy="430887"/>
          </a:xfrm>
          <a:prstGeom prst="rect">
            <a:avLst/>
          </a:prstGeom>
          <a:noFill/>
          <a:ln>
            <a:noFill/>
          </a:ln>
        </p:spPr>
        <p:txBody>
          <a:bodyPr wrap="square" lIns="0" tIns="0" rIns="0" bIns="0" rtlCol="0">
            <a:spAutoFit/>
          </a:bodyPr>
          <a:lstStyle/>
          <a:p>
            <a:r>
              <a:rPr lang="en-US" sz="1400" dirty="0" smtClean="0">
                <a:solidFill>
                  <a:schemeClr val="tx2"/>
                </a:solidFill>
              </a:rPr>
              <a:t>Login using your ATTUID</a:t>
            </a:r>
          </a:p>
        </p:txBody>
      </p:sp>
      <p:cxnSp>
        <p:nvCxnSpPr>
          <p:cNvPr id="15" name="Straight Arrow Connector 14"/>
          <p:cNvCxnSpPr>
            <a:stCxn id="14" idx="1"/>
          </p:cNvCxnSpPr>
          <p:nvPr/>
        </p:nvCxnSpPr>
        <p:spPr>
          <a:xfrm flipH="1" flipV="1">
            <a:off x="9058940" y="1424763"/>
            <a:ext cx="1201480" cy="35366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13" name="Oval 12"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986837" y="278840"/>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349214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49</a:t>
            </a:fld>
            <a:r>
              <a:rPr lang="en-US" dirty="0" smtClean="0"/>
              <a:t> </a:t>
            </a:r>
            <a:endParaRPr lang="en-US" dirty="0"/>
          </a:p>
        </p:txBody>
      </p:sp>
      <p:sp>
        <p:nvSpPr>
          <p:cNvPr id="4" name="Title 3"/>
          <p:cNvSpPr>
            <a:spLocks noGrp="1"/>
          </p:cNvSpPr>
          <p:nvPr>
            <p:ph type="title"/>
          </p:nvPr>
        </p:nvSpPr>
        <p:spPr/>
        <p:txBody>
          <a:bodyPr/>
          <a:lstStyle/>
          <a:p>
            <a:r>
              <a:rPr lang="en-US" dirty="0" smtClean="0"/>
              <a:t>Nursery</a:t>
            </a:r>
            <a:endParaRPr lang="en-US" dirty="0"/>
          </a:p>
        </p:txBody>
      </p:sp>
      <p:pic>
        <p:nvPicPr>
          <p:cNvPr id="5" name="Picture 4"/>
          <p:cNvPicPr>
            <a:picLocks noChangeAspect="1"/>
          </p:cNvPicPr>
          <p:nvPr/>
        </p:nvPicPr>
        <p:blipFill rotWithShape="1">
          <a:blip r:embed="rId2"/>
          <a:srcRect l="210" t="12991"/>
          <a:stretch/>
        </p:blipFill>
        <p:spPr>
          <a:xfrm>
            <a:off x="2379393" y="864985"/>
            <a:ext cx="7432156" cy="5291709"/>
          </a:xfrm>
          <a:prstGeom prst="rect">
            <a:avLst/>
          </a:prstGeom>
        </p:spPr>
      </p:pic>
      <p:sp>
        <p:nvSpPr>
          <p:cNvPr id="6" name="Rectangle 5"/>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38207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sz="3200" b="1" i="1" u="sng" dirty="0" smtClean="0"/>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22582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50</a:t>
            </a:fld>
            <a:r>
              <a:rPr lang="en-US" dirty="0" smtClean="0"/>
              <a:t> </a:t>
            </a:r>
            <a:endParaRPr lang="en-US" dirty="0"/>
          </a:p>
        </p:txBody>
      </p:sp>
      <p:sp>
        <p:nvSpPr>
          <p:cNvPr id="4" name="Title 3"/>
          <p:cNvSpPr>
            <a:spLocks noGrp="1"/>
          </p:cNvSpPr>
          <p:nvPr>
            <p:ph type="title"/>
          </p:nvPr>
        </p:nvSpPr>
        <p:spPr/>
        <p:txBody>
          <a:bodyPr/>
          <a:lstStyle/>
          <a:p>
            <a:r>
              <a:rPr lang="en-US" dirty="0" smtClean="0"/>
              <a:t>The Garden</a:t>
            </a:r>
            <a:endParaRPr lang="en-US" dirty="0"/>
          </a:p>
        </p:txBody>
      </p:sp>
      <p:pic>
        <p:nvPicPr>
          <p:cNvPr id="5" name="Picture 4"/>
          <p:cNvPicPr>
            <a:picLocks noChangeAspect="1"/>
          </p:cNvPicPr>
          <p:nvPr/>
        </p:nvPicPr>
        <p:blipFill rotWithShape="1">
          <a:blip r:embed="rId2"/>
          <a:srcRect t="13258"/>
          <a:stretch/>
        </p:blipFill>
        <p:spPr>
          <a:xfrm>
            <a:off x="2278177" y="832915"/>
            <a:ext cx="7537746" cy="5339187"/>
          </a:xfrm>
          <a:prstGeom prst="rect">
            <a:avLst/>
          </a:prstGeom>
        </p:spPr>
      </p:pic>
      <p:sp>
        <p:nvSpPr>
          <p:cNvPr id="6" name="Rectangle 5"/>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652904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51</a:t>
            </a:fld>
            <a:r>
              <a:rPr lang="en-US" dirty="0" smtClean="0"/>
              <a:t> </a:t>
            </a:r>
            <a:endParaRPr lang="en-US" dirty="0"/>
          </a:p>
        </p:txBody>
      </p:sp>
      <p:sp>
        <p:nvSpPr>
          <p:cNvPr id="4" name="Title 3"/>
          <p:cNvSpPr>
            <a:spLocks noGrp="1"/>
          </p:cNvSpPr>
          <p:nvPr>
            <p:ph type="title"/>
          </p:nvPr>
        </p:nvSpPr>
        <p:spPr/>
        <p:txBody>
          <a:bodyPr/>
          <a:lstStyle/>
          <a:p>
            <a:r>
              <a:rPr lang="en-US" dirty="0" smtClean="0"/>
              <a:t>The Laboratory</a:t>
            </a:r>
            <a:endParaRPr lang="en-US" dirty="0"/>
          </a:p>
        </p:txBody>
      </p:sp>
      <p:pic>
        <p:nvPicPr>
          <p:cNvPr id="5" name="Picture 4"/>
          <p:cNvPicPr>
            <a:picLocks noChangeAspect="1"/>
          </p:cNvPicPr>
          <p:nvPr/>
        </p:nvPicPr>
        <p:blipFill rotWithShape="1">
          <a:blip r:embed="rId3"/>
          <a:srcRect t="13258"/>
          <a:stretch/>
        </p:blipFill>
        <p:spPr>
          <a:xfrm>
            <a:off x="2393566" y="889816"/>
            <a:ext cx="7422357" cy="5257454"/>
          </a:xfrm>
          <a:prstGeom prst="rect">
            <a:avLst/>
          </a:prstGeom>
        </p:spPr>
      </p:pic>
      <p:sp>
        <p:nvSpPr>
          <p:cNvPr id="6" name="Rectangle 5"/>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7" name="Oval 6"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321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857566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52</a:t>
            </a:fld>
            <a:r>
              <a:rPr lang="en-US" dirty="0" smtClean="0"/>
              <a:t> </a:t>
            </a:r>
            <a:endParaRPr lang="en-US" dirty="0"/>
          </a:p>
        </p:txBody>
      </p:sp>
      <p:sp>
        <p:nvSpPr>
          <p:cNvPr id="4" name="Title 3"/>
          <p:cNvSpPr>
            <a:spLocks noGrp="1"/>
          </p:cNvSpPr>
          <p:nvPr>
            <p:ph type="title"/>
          </p:nvPr>
        </p:nvSpPr>
        <p:spPr/>
        <p:txBody>
          <a:bodyPr/>
          <a:lstStyle/>
          <a:p>
            <a:r>
              <a:rPr lang="en-US" dirty="0" smtClean="0"/>
              <a:t>The Eco User Interface</a:t>
            </a:r>
            <a:endParaRPr lang="en-US" dirty="0"/>
          </a:p>
        </p:txBody>
      </p:sp>
      <p:pic>
        <p:nvPicPr>
          <p:cNvPr id="5" name="Picture 4"/>
          <p:cNvPicPr>
            <a:picLocks noChangeAspect="1"/>
          </p:cNvPicPr>
          <p:nvPr/>
        </p:nvPicPr>
        <p:blipFill rotWithShape="1">
          <a:blip r:embed="rId3"/>
          <a:srcRect t="13035" b="30619"/>
          <a:stretch/>
        </p:blipFill>
        <p:spPr>
          <a:xfrm>
            <a:off x="2690036" y="2290912"/>
            <a:ext cx="7842137" cy="3467127"/>
          </a:xfrm>
          <a:prstGeom prst="rect">
            <a:avLst/>
          </a:prstGeom>
        </p:spPr>
      </p:pic>
      <p:sp>
        <p:nvSpPr>
          <p:cNvPr id="30" name="TextBox 29"/>
          <p:cNvSpPr txBox="1"/>
          <p:nvPr/>
        </p:nvSpPr>
        <p:spPr>
          <a:xfrm>
            <a:off x="2085450" y="1223974"/>
            <a:ext cx="1380763" cy="430887"/>
          </a:xfrm>
          <a:prstGeom prst="rect">
            <a:avLst/>
          </a:prstGeom>
          <a:noFill/>
          <a:ln>
            <a:noFill/>
          </a:ln>
        </p:spPr>
        <p:txBody>
          <a:bodyPr wrap="square" lIns="0" tIns="0" rIns="0" bIns="0" rtlCol="0">
            <a:spAutoFit/>
          </a:bodyPr>
          <a:lstStyle/>
          <a:p>
            <a:pPr algn="ctr"/>
            <a:r>
              <a:rPr lang="en-US" sz="1400" b="1" dirty="0" smtClean="0">
                <a:solidFill>
                  <a:schemeClr val="tx2"/>
                </a:solidFill>
              </a:rPr>
              <a:t>Current Selected Application</a:t>
            </a:r>
          </a:p>
        </p:txBody>
      </p:sp>
      <p:cxnSp>
        <p:nvCxnSpPr>
          <p:cNvPr id="31" name="Straight Arrow Connector 30"/>
          <p:cNvCxnSpPr>
            <a:stCxn id="30" idx="2"/>
          </p:cNvCxnSpPr>
          <p:nvPr/>
        </p:nvCxnSpPr>
        <p:spPr>
          <a:xfrm>
            <a:off x="2775832" y="1654861"/>
            <a:ext cx="1402763" cy="76001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562835" y="1246469"/>
            <a:ext cx="1380763" cy="646331"/>
          </a:xfrm>
          <a:prstGeom prst="rect">
            <a:avLst/>
          </a:prstGeom>
          <a:noFill/>
          <a:ln>
            <a:noFill/>
          </a:ln>
        </p:spPr>
        <p:txBody>
          <a:bodyPr wrap="square" lIns="0" tIns="0" rIns="0" bIns="0" rtlCol="0">
            <a:spAutoFit/>
          </a:bodyPr>
          <a:lstStyle/>
          <a:p>
            <a:pPr algn="ctr"/>
            <a:r>
              <a:rPr lang="en-US" sz="1400" b="1" dirty="0" smtClean="0">
                <a:solidFill>
                  <a:schemeClr val="tx2"/>
                </a:solidFill>
              </a:rPr>
              <a:t>Register </a:t>
            </a:r>
          </a:p>
          <a:p>
            <a:pPr algn="ctr"/>
            <a:r>
              <a:rPr lang="en-US" sz="1400" b="1" dirty="0" smtClean="0">
                <a:solidFill>
                  <a:schemeClr val="tx2"/>
                </a:solidFill>
              </a:rPr>
              <a:t>a MOTS ID </a:t>
            </a:r>
          </a:p>
          <a:p>
            <a:pPr algn="ctr"/>
            <a:r>
              <a:rPr lang="en-US" sz="1400" b="1" dirty="0" smtClean="0">
                <a:solidFill>
                  <a:schemeClr val="tx2"/>
                </a:solidFill>
              </a:rPr>
              <a:t>with ECO</a:t>
            </a:r>
          </a:p>
        </p:txBody>
      </p:sp>
      <p:cxnSp>
        <p:nvCxnSpPr>
          <p:cNvPr id="36" name="Straight Arrow Connector 35"/>
          <p:cNvCxnSpPr>
            <a:stCxn id="35" idx="2"/>
          </p:cNvCxnSpPr>
          <p:nvPr/>
        </p:nvCxnSpPr>
        <p:spPr>
          <a:xfrm flipH="1">
            <a:off x="4997303" y="1892800"/>
            <a:ext cx="255914" cy="52207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879997" y="1223974"/>
            <a:ext cx="1380763" cy="646331"/>
          </a:xfrm>
          <a:prstGeom prst="rect">
            <a:avLst/>
          </a:prstGeom>
          <a:noFill/>
          <a:ln>
            <a:noFill/>
          </a:ln>
        </p:spPr>
        <p:txBody>
          <a:bodyPr wrap="square" lIns="0" tIns="0" rIns="0" bIns="0" rtlCol="0">
            <a:spAutoFit/>
          </a:bodyPr>
          <a:lstStyle/>
          <a:p>
            <a:pPr algn="ctr"/>
            <a:r>
              <a:rPr lang="en-US" sz="1400" b="1" dirty="0" smtClean="0">
                <a:solidFill>
                  <a:schemeClr val="tx2"/>
                </a:solidFill>
              </a:rPr>
              <a:t>Define a </a:t>
            </a:r>
          </a:p>
          <a:p>
            <a:pPr algn="ctr"/>
            <a:r>
              <a:rPr lang="en-US" sz="1400" b="1" dirty="0" smtClean="0">
                <a:solidFill>
                  <a:schemeClr val="tx2"/>
                </a:solidFill>
              </a:rPr>
              <a:t>new Application </a:t>
            </a:r>
          </a:p>
          <a:p>
            <a:pPr algn="ctr"/>
            <a:r>
              <a:rPr lang="en-US" sz="1400" b="1" dirty="0" smtClean="0">
                <a:solidFill>
                  <a:schemeClr val="tx2"/>
                </a:solidFill>
              </a:rPr>
              <a:t>in Eco</a:t>
            </a:r>
          </a:p>
        </p:txBody>
      </p:sp>
      <p:cxnSp>
        <p:nvCxnSpPr>
          <p:cNvPr id="39" name="Straight Arrow Connector 38"/>
          <p:cNvCxnSpPr>
            <a:stCxn id="38" idx="2"/>
          </p:cNvCxnSpPr>
          <p:nvPr/>
        </p:nvCxnSpPr>
        <p:spPr>
          <a:xfrm flipH="1">
            <a:off x="5527461" y="1870305"/>
            <a:ext cx="2042918" cy="59853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781023" y="1239300"/>
            <a:ext cx="2410367" cy="646331"/>
          </a:xfrm>
          <a:prstGeom prst="rect">
            <a:avLst/>
          </a:prstGeom>
          <a:noFill/>
          <a:ln>
            <a:noFill/>
          </a:ln>
        </p:spPr>
        <p:txBody>
          <a:bodyPr wrap="square" lIns="0" tIns="0" rIns="0" bIns="0" rtlCol="0">
            <a:spAutoFit/>
          </a:bodyPr>
          <a:lstStyle/>
          <a:p>
            <a:pPr algn="ctr"/>
            <a:r>
              <a:rPr lang="en-US" sz="1400" b="1" dirty="0" smtClean="0">
                <a:solidFill>
                  <a:schemeClr val="tx2"/>
                </a:solidFill>
              </a:rPr>
              <a:t>Current User, </a:t>
            </a:r>
          </a:p>
          <a:p>
            <a:pPr algn="ctr"/>
            <a:r>
              <a:rPr lang="en-US" sz="1400" b="1" dirty="0" smtClean="0">
                <a:solidFill>
                  <a:schemeClr val="tx2"/>
                </a:solidFill>
              </a:rPr>
              <a:t>plus links to user guides and </a:t>
            </a:r>
          </a:p>
          <a:p>
            <a:pPr algn="ctr"/>
            <a:r>
              <a:rPr lang="en-US" sz="1400" b="1" dirty="0" smtClean="0">
                <a:solidFill>
                  <a:schemeClr val="tx2"/>
                </a:solidFill>
              </a:rPr>
              <a:t>to log out of Eco</a:t>
            </a:r>
          </a:p>
        </p:txBody>
      </p:sp>
      <p:cxnSp>
        <p:nvCxnSpPr>
          <p:cNvPr id="42" name="Straight Arrow Connector 41"/>
          <p:cNvCxnSpPr>
            <a:stCxn id="41" idx="2"/>
          </p:cNvCxnSpPr>
          <p:nvPr/>
        </p:nvCxnSpPr>
        <p:spPr>
          <a:xfrm flipH="1">
            <a:off x="9702835" y="1885631"/>
            <a:ext cx="283372" cy="52924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3168501" y="2716997"/>
            <a:ext cx="7145080" cy="3199315"/>
          </a:xfrm>
          <a:prstGeom prst="roundRect">
            <a:avLst>
              <a:gd name="adj" fmla="val 6786"/>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TextBox 45"/>
          <p:cNvSpPr txBox="1"/>
          <p:nvPr/>
        </p:nvSpPr>
        <p:spPr>
          <a:xfrm>
            <a:off x="7324362" y="6153690"/>
            <a:ext cx="2573393" cy="215444"/>
          </a:xfrm>
          <a:prstGeom prst="rect">
            <a:avLst/>
          </a:prstGeom>
          <a:noFill/>
          <a:ln>
            <a:noFill/>
          </a:ln>
        </p:spPr>
        <p:txBody>
          <a:bodyPr wrap="square" lIns="0" tIns="0" rIns="0" bIns="0" rtlCol="0">
            <a:spAutoFit/>
          </a:bodyPr>
          <a:lstStyle/>
          <a:p>
            <a:pPr algn="ctr"/>
            <a:r>
              <a:rPr lang="en-US" sz="1400" b="1" dirty="0" smtClean="0">
                <a:solidFill>
                  <a:schemeClr val="tx2"/>
                </a:solidFill>
              </a:rPr>
              <a:t>Content of selected menu item</a:t>
            </a:r>
          </a:p>
        </p:txBody>
      </p:sp>
      <p:cxnSp>
        <p:nvCxnSpPr>
          <p:cNvPr id="47" name="Straight Arrow Connector 46"/>
          <p:cNvCxnSpPr>
            <a:stCxn id="46" idx="0"/>
          </p:cNvCxnSpPr>
          <p:nvPr/>
        </p:nvCxnSpPr>
        <p:spPr>
          <a:xfrm flipH="1" flipV="1">
            <a:off x="8441095" y="5912218"/>
            <a:ext cx="169964" cy="24147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2551814" y="2696841"/>
            <a:ext cx="574156" cy="3199315"/>
          </a:xfrm>
          <a:prstGeom prst="roundRect">
            <a:avLst>
              <a:gd name="adj" fmla="val 21880"/>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TextBox 51"/>
          <p:cNvSpPr txBox="1"/>
          <p:nvPr/>
        </p:nvSpPr>
        <p:spPr>
          <a:xfrm>
            <a:off x="840707" y="1411649"/>
            <a:ext cx="616687" cy="215444"/>
          </a:xfrm>
          <a:prstGeom prst="rect">
            <a:avLst/>
          </a:prstGeom>
          <a:noFill/>
          <a:ln>
            <a:noFill/>
          </a:ln>
        </p:spPr>
        <p:txBody>
          <a:bodyPr wrap="square" lIns="0" tIns="0" rIns="0" bIns="0" rtlCol="0">
            <a:spAutoFit/>
          </a:bodyPr>
          <a:lstStyle/>
          <a:p>
            <a:pPr algn="ctr"/>
            <a:r>
              <a:rPr lang="en-US" sz="1400" b="1" dirty="0" smtClean="0">
                <a:solidFill>
                  <a:schemeClr val="tx2"/>
                </a:solidFill>
              </a:rPr>
              <a:t>Menu</a:t>
            </a:r>
          </a:p>
        </p:txBody>
      </p:sp>
      <p:cxnSp>
        <p:nvCxnSpPr>
          <p:cNvPr id="53" name="Straight Arrow Connector 52"/>
          <p:cNvCxnSpPr>
            <a:stCxn id="52" idx="3"/>
          </p:cNvCxnSpPr>
          <p:nvPr/>
        </p:nvCxnSpPr>
        <p:spPr>
          <a:xfrm>
            <a:off x="1457394" y="1519371"/>
            <a:ext cx="1094420" cy="119353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rot="5400000">
            <a:off x="9969802" y="4366254"/>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20" name="Oval 19"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087529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53</a:t>
            </a:fld>
            <a:r>
              <a:rPr lang="en-US" dirty="0" smtClean="0"/>
              <a:t> </a:t>
            </a:r>
            <a:endParaRPr lang="en-US" dirty="0"/>
          </a:p>
        </p:txBody>
      </p:sp>
      <p:sp>
        <p:nvSpPr>
          <p:cNvPr id="4" name="Title 3"/>
          <p:cNvSpPr>
            <a:spLocks noGrp="1"/>
          </p:cNvSpPr>
          <p:nvPr>
            <p:ph type="title"/>
          </p:nvPr>
        </p:nvSpPr>
        <p:spPr/>
        <p:txBody>
          <a:bodyPr/>
          <a:lstStyle/>
          <a:p>
            <a:r>
              <a:rPr lang="en-US" dirty="0" smtClean="0"/>
              <a:t>The Eco Menu</a:t>
            </a:r>
            <a:endParaRPr lang="en-US" dirty="0"/>
          </a:p>
        </p:txBody>
      </p:sp>
      <p:sp>
        <p:nvSpPr>
          <p:cNvPr id="7" name="TextBox 6"/>
          <p:cNvSpPr txBox="1"/>
          <p:nvPr/>
        </p:nvSpPr>
        <p:spPr>
          <a:xfrm>
            <a:off x="1933736" y="1873410"/>
            <a:ext cx="809463" cy="430887"/>
          </a:xfrm>
          <a:prstGeom prst="rect">
            <a:avLst/>
          </a:prstGeom>
          <a:noFill/>
          <a:ln>
            <a:noFill/>
          </a:ln>
        </p:spPr>
        <p:txBody>
          <a:bodyPr wrap="square" lIns="0" tIns="0" rIns="0" bIns="0" rtlCol="0">
            <a:spAutoFit/>
          </a:bodyPr>
          <a:lstStyle/>
          <a:p>
            <a:pPr algn="r"/>
            <a:r>
              <a:rPr lang="en-US" sz="1400" b="1" dirty="0" smtClean="0">
                <a:solidFill>
                  <a:schemeClr val="tx2"/>
                </a:solidFill>
              </a:rPr>
              <a:t>Seed Templates</a:t>
            </a:r>
          </a:p>
        </p:txBody>
      </p:sp>
      <p:cxnSp>
        <p:nvCxnSpPr>
          <p:cNvPr id="8" name="Straight Arrow Connector 7"/>
          <p:cNvCxnSpPr>
            <a:stCxn id="7" idx="3"/>
          </p:cNvCxnSpPr>
          <p:nvPr/>
        </p:nvCxnSpPr>
        <p:spPr>
          <a:xfrm flipV="1">
            <a:off x="2743199" y="1992620"/>
            <a:ext cx="1836253" cy="9623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33737" y="2603393"/>
            <a:ext cx="785540" cy="215444"/>
          </a:xfrm>
          <a:prstGeom prst="rect">
            <a:avLst/>
          </a:prstGeom>
          <a:noFill/>
          <a:ln>
            <a:noFill/>
          </a:ln>
        </p:spPr>
        <p:txBody>
          <a:bodyPr wrap="square" lIns="0" tIns="0" rIns="0" bIns="0" rtlCol="0">
            <a:spAutoFit/>
          </a:bodyPr>
          <a:lstStyle/>
          <a:p>
            <a:pPr algn="r"/>
            <a:r>
              <a:rPr lang="en-US" sz="1400" b="1" dirty="0" smtClean="0">
                <a:solidFill>
                  <a:schemeClr val="tx2"/>
                </a:solidFill>
              </a:rPr>
              <a:t>Pipelines</a:t>
            </a:r>
          </a:p>
        </p:txBody>
      </p:sp>
      <p:cxnSp>
        <p:nvCxnSpPr>
          <p:cNvPr id="10" name="Straight Arrow Connector 9"/>
          <p:cNvCxnSpPr>
            <a:stCxn id="9" idx="3"/>
          </p:cNvCxnSpPr>
          <p:nvPr/>
        </p:nvCxnSpPr>
        <p:spPr>
          <a:xfrm flipV="1">
            <a:off x="2719277" y="2442981"/>
            <a:ext cx="1860175" cy="26813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014809" y="3100613"/>
            <a:ext cx="657749" cy="215444"/>
          </a:xfrm>
          <a:prstGeom prst="rect">
            <a:avLst/>
          </a:prstGeom>
          <a:noFill/>
          <a:ln>
            <a:noFill/>
          </a:ln>
        </p:spPr>
        <p:txBody>
          <a:bodyPr wrap="square" lIns="0" tIns="0" rIns="0" bIns="0" rtlCol="0">
            <a:spAutoFit/>
          </a:bodyPr>
          <a:lstStyle/>
          <a:p>
            <a:pPr algn="r"/>
            <a:r>
              <a:rPr lang="en-US" sz="1400" b="1" dirty="0" smtClean="0">
                <a:solidFill>
                  <a:schemeClr val="tx2"/>
                </a:solidFill>
              </a:rPr>
              <a:t>Reports</a:t>
            </a:r>
          </a:p>
        </p:txBody>
      </p:sp>
      <p:cxnSp>
        <p:nvCxnSpPr>
          <p:cNvPr id="12" name="Straight Arrow Connector 11"/>
          <p:cNvCxnSpPr>
            <a:stCxn id="11" idx="3"/>
          </p:cNvCxnSpPr>
          <p:nvPr/>
        </p:nvCxnSpPr>
        <p:spPr>
          <a:xfrm flipV="1">
            <a:off x="2672558" y="2911085"/>
            <a:ext cx="1977534" cy="29725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83063" y="3661680"/>
            <a:ext cx="1136214" cy="215444"/>
          </a:xfrm>
          <a:prstGeom prst="rect">
            <a:avLst/>
          </a:prstGeom>
          <a:noFill/>
          <a:ln>
            <a:noFill/>
          </a:ln>
        </p:spPr>
        <p:txBody>
          <a:bodyPr wrap="square" lIns="0" tIns="0" rIns="0" bIns="0" rtlCol="0">
            <a:spAutoFit/>
          </a:bodyPr>
          <a:lstStyle/>
          <a:p>
            <a:r>
              <a:rPr lang="en-US" sz="1400" b="1" dirty="0" smtClean="0">
                <a:solidFill>
                  <a:schemeClr val="tx2"/>
                </a:solidFill>
              </a:rPr>
              <a:t>Administration</a:t>
            </a:r>
          </a:p>
        </p:txBody>
      </p:sp>
      <p:cxnSp>
        <p:nvCxnSpPr>
          <p:cNvPr id="14" name="Straight Arrow Connector 13"/>
          <p:cNvCxnSpPr>
            <a:stCxn id="13" idx="3"/>
            <a:endCxn id="33" idx="1"/>
          </p:cNvCxnSpPr>
          <p:nvPr/>
        </p:nvCxnSpPr>
        <p:spPr>
          <a:xfrm flipV="1">
            <a:off x="2719277" y="3601901"/>
            <a:ext cx="1860175" cy="16750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534972" y="4652353"/>
            <a:ext cx="1533938" cy="430887"/>
          </a:xfrm>
          <a:prstGeom prst="rect">
            <a:avLst/>
          </a:prstGeom>
          <a:noFill/>
          <a:ln>
            <a:noFill/>
          </a:ln>
        </p:spPr>
        <p:txBody>
          <a:bodyPr wrap="square" lIns="0" tIns="0" rIns="0" bIns="0" rtlCol="0">
            <a:spAutoFit/>
          </a:bodyPr>
          <a:lstStyle/>
          <a:p>
            <a:r>
              <a:rPr lang="en-US" sz="1400" b="1" dirty="0" smtClean="0">
                <a:solidFill>
                  <a:schemeClr val="tx2"/>
                </a:solidFill>
              </a:rPr>
              <a:t>Expand and Contract the Menu Bar</a:t>
            </a:r>
          </a:p>
        </p:txBody>
      </p:sp>
      <p:cxnSp>
        <p:nvCxnSpPr>
          <p:cNvPr id="16" name="Straight Arrow Connector 15"/>
          <p:cNvCxnSpPr>
            <a:stCxn id="15" idx="1"/>
          </p:cNvCxnSpPr>
          <p:nvPr/>
        </p:nvCxnSpPr>
        <p:spPr>
          <a:xfrm flipH="1">
            <a:off x="6494244" y="4867797"/>
            <a:ext cx="2040728" cy="5832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23305" y="1240549"/>
            <a:ext cx="795972" cy="215444"/>
          </a:xfrm>
          <a:prstGeom prst="rect">
            <a:avLst/>
          </a:prstGeom>
          <a:noFill/>
          <a:ln>
            <a:noFill/>
          </a:ln>
        </p:spPr>
        <p:txBody>
          <a:bodyPr wrap="square" lIns="0" tIns="0" rIns="0" bIns="0" rtlCol="0">
            <a:spAutoFit/>
          </a:bodyPr>
          <a:lstStyle/>
          <a:p>
            <a:pPr algn="r"/>
            <a:r>
              <a:rPr lang="en-US" sz="1400" b="1" dirty="0" smtClean="0">
                <a:solidFill>
                  <a:schemeClr val="tx2"/>
                </a:solidFill>
              </a:rPr>
              <a:t>My Tasks</a:t>
            </a:r>
          </a:p>
        </p:txBody>
      </p:sp>
      <p:cxnSp>
        <p:nvCxnSpPr>
          <p:cNvPr id="18" name="Straight Arrow Connector 17"/>
          <p:cNvCxnSpPr>
            <a:stCxn id="17" idx="3"/>
          </p:cNvCxnSpPr>
          <p:nvPr/>
        </p:nvCxnSpPr>
        <p:spPr>
          <a:xfrm>
            <a:off x="2719277" y="1348271"/>
            <a:ext cx="1870607" cy="16536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2"/>
          <a:stretch>
            <a:fillRect/>
          </a:stretch>
        </p:blipFill>
        <p:spPr>
          <a:xfrm>
            <a:off x="4579452" y="1287003"/>
            <a:ext cx="1914792" cy="4629796"/>
          </a:xfrm>
          <a:prstGeom prst="rect">
            <a:avLst/>
          </a:prstGeom>
        </p:spPr>
      </p:pic>
      <p:sp>
        <p:nvSpPr>
          <p:cNvPr id="35" name="TextBox 34"/>
          <p:cNvSpPr txBox="1"/>
          <p:nvPr/>
        </p:nvSpPr>
        <p:spPr>
          <a:xfrm>
            <a:off x="8534971" y="3387907"/>
            <a:ext cx="1807208" cy="646331"/>
          </a:xfrm>
          <a:prstGeom prst="rect">
            <a:avLst/>
          </a:prstGeom>
          <a:noFill/>
          <a:ln>
            <a:noFill/>
          </a:ln>
        </p:spPr>
        <p:txBody>
          <a:bodyPr wrap="square" lIns="0" tIns="0" rIns="0" bIns="0" rtlCol="0">
            <a:spAutoFit/>
          </a:bodyPr>
          <a:lstStyle/>
          <a:p>
            <a:r>
              <a:rPr lang="en-US" sz="1400" b="1" dirty="0" smtClean="0">
                <a:solidFill>
                  <a:schemeClr val="tx2"/>
                </a:solidFill>
              </a:rPr>
              <a:t>Expand and “Administration” menu items</a:t>
            </a:r>
          </a:p>
        </p:txBody>
      </p:sp>
      <p:cxnSp>
        <p:nvCxnSpPr>
          <p:cNvPr id="36" name="Straight Arrow Connector 35"/>
          <p:cNvCxnSpPr>
            <a:stCxn id="35" idx="1"/>
          </p:cNvCxnSpPr>
          <p:nvPr/>
        </p:nvCxnSpPr>
        <p:spPr>
          <a:xfrm flipH="1" flipV="1">
            <a:off x="6494245" y="3661681"/>
            <a:ext cx="2040726" cy="4939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534971" y="2648127"/>
            <a:ext cx="1674475" cy="430887"/>
          </a:xfrm>
          <a:prstGeom prst="rect">
            <a:avLst/>
          </a:prstGeom>
          <a:noFill/>
          <a:ln>
            <a:noFill/>
          </a:ln>
        </p:spPr>
        <p:txBody>
          <a:bodyPr wrap="square" lIns="0" tIns="0" rIns="0" bIns="0" rtlCol="0">
            <a:spAutoFit/>
          </a:bodyPr>
          <a:lstStyle/>
          <a:p>
            <a:r>
              <a:rPr lang="en-US" sz="1400" b="1" dirty="0" smtClean="0">
                <a:solidFill>
                  <a:schemeClr val="tx2"/>
                </a:solidFill>
              </a:rPr>
              <a:t>Expand and </a:t>
            </a:r>
          </a:p>
          <a:p>
            <a:r>
              <a:rPr lang="en-US" sz="1400" b="1" dirty="0" smtClean="0">
                <a:solidFill>
                  <a:schemeClr val="tx2"/>
                </a:solidFill>
              </a:rPr>
              <a:t>“Reports” menu items</a:t>
            </a:r>
          </a:p>
        </p:txBody>
      </p:sp>
      <p:cxnSp>
        <p:nvCxnSpPr>
          <p:cNvPr id="39" name="Straight Arrow Connector 38"/>
          <p:cNvCxnSpPr>
            <a:stCxn id="38" idx="1"/>
          </p:cNvCxnSpPr>
          <p:nvPr/>
        </p:nvCxnSpPr>
        <p:spPr>
          <a:xfrm flipH="1">
            <a:off x="6493279" y="2863571"/>
            <a:ext cx="2041692" cy="2584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22" name="Oval 21"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5025788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For more information regarding Eco, refer to…</a:t>
            </a:r>
          </a:p>
          <a:p>
            <a:pPr marL="1030288" lvl="1"/>
            <a:r>
              <a:rPr lang="en-US" dirty="0">
                <a:hlinkClick r:id="rId2"/>
              </a:rPr>
              <a:t>https://</a:t>
            </a:r>
            <a:r>
              <a:rPr lang="en-US" dirty="0" smtClean="0">
                <a:hlinkClick r:id="rId2"/>
              </a:rPr>
              <a:t>wiki.web.att.com/pages/viewpage.action?pageId=563024904</a:t>
            </a:r>
            <a:endParaRPr lang="en-US" dirty="0" smtClean="0"/>
          </a:p>
          <a:p>
            <a:pPr lvl="1"/>
            <a:endParaRPr lang="en-US" dirty="0" smtClean="0"/>
          </a:p>
          <a:p>
            <a:pPr lvl="1"/>
            <a:r>
              <a:rPr lang="en-US" b="1" i="1" dirty="0" smtClean="0"/>
              <a:t>The </a:t>
            </a:r>
            <a:r>
              <a:rPr lang="en-US" b="1" i="1" dirty="0"/>
              <a:t>CDP </a:t>
            </a:r>
            <a:r>
              <a:rPr lang="en-US" b="1" i="1" dirty="0" smtClean="0"/>
              <a:t>wiki: </a:t>
            </a:r>
            <a:r>
              <a:rPr lang="en-US" dirty="0">
                <a:hlinkClick r:id="rId3"/>
              </a:rPr>
              <a:t>https://</a:t>
            </a:r>
            <a:r>
              <a:rPr lang="en-US" dirty="0" smtClean="0">
                <a:hlinkClick r:id="rId3"/>
              </a:rPr>
              <a:t>wiki.web.att.com/display/cdp/Continuous+Deployment+Platform</a:t>
            </a:r>
            <a:endParaRPr lang="en-US" dirty="0" smtClean="0"/>
          </a:p>
          <a:p>
            <a:pPr lvl="1"/>
            <a:endParaRPr lang="en-US" dirty="0"/>
          </a:p>
        </p:txBody>
      </p:sp>
      <p:sp>
        <p:nvSpPr>
          <p:cNvPr id="4" name="Title 3"/>
          <p:cNvSpPr>
            <a:spLocks noGrp="1"/>
          </p:cNvSpPr>
          <p:nvPr>
            <p:ph type="title"/>
          </p:nvPr>
        </p:nvSpPr>
        <p:spPr/>
        <p:txBody>
          <a:bodyPr/>
          <a:lstStyle/>
          <a:p>
            <a:r>
              <a:rPr lang="en-US" dirty="0" smtClean="0"/>
              <a:t>More Information</a:t>
            </a:r>
            <a:endParaRPr lang="en-US" dirty="0"/>
          </a:p>
        </p:txBody>
      </p:sp>
      <p:sp>
        <p:nvSpPr>
          <p:cNvPr id="5" name="Rectangle 4"/>
          <p:cNvSpPr/>
          <p:nvPr/>
        </p:nvSpPr>
        <p:spPr>
          <a:xfrm>
            <a:off x="8255000" y="6172102"/>
            <a:ext cx="312184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p>
        </p:txBody>
      </p:sp>
      <p:sp>
        <p:nvSpPr>
          <p:cNvPr id="6" name="Oval 5"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170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019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0986837" y="278840"/>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871743" y="278308"/>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756649" y="278307"/>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278668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55</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14344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21747714"/>
              </p:ext>
            </p:extLst>
          </p:nvPr>
        </p:nvGraphicFramePr>
        <p:xfrm>
          <a:off x="490939" y="2232025"/>
          <a:ext cx="11211106" cy="2707005"/>
        </p:xfrm>
        <a:graphic>
          <a:graphicData uri="http://schemas.openxmlformats.org/drawingml/2006/table">
            <a:tbl>
              <a:tblPr firstRow="1" bandRow="1">
                <a:tableStyleId>{5940675A-B579-460E-94D1-54222C63F5DA}</a:tableStyleId>
              </a:tblPr>
              <a:tblGrid>
                <a:gridCol w="9472517"/>
                <a:gridCol w="1738589"/>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Eco is the all-important API tool used to generate the microService.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ECO creates</a:t>
                      </a:r>
                      <a:r>
                        <a:rPr lang="en-US" sz="1400" baseline="0" dirty="0" smtClean="0"/>
                        <a:t> the pipeline, and then releases it to your preselected management software.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You</a:t>
                      </a:r>
                      <a:r>
                        <a:rPr lang="en-US" sz="1400" kern="1200" baseline="0" dirty="0" smtClean="0">
                          <a:solidFill>
                            <a:schemeClr val="tx1"/>
                          </a:solidFill>
                          <a:latin typeface="+mn-lt"/>
                          <a:ea typeface="+mn-ea"/>
                          <a:cs typeface="+mn-cs"/>
                        </a:rPr>
                        <a:t> r</a:t>
                      </a:r>
                      <a:r>
                        <a:rPr lang="en-US" sz="1400" kern="1200" dirty="0" smtClean="0">
                          <a:solidFill>
                            <a:schemeClr val="tx1"/>
                          </a:solidFill>
                          <a:latin typeface="+mn-lt"/>
                          <a:ea typeface="+mn-ea"/>
                          <a:cs typeface="+mn-cs"/>
                        </a:rPr>
                        <a:t>egister a MOTS ID with IDE.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Correctly</a:t>
                      </a:r>
                      <a:r>
                        <a:rPr lang="en-US" sz="1400" baseline="0" dirty="0" smtClean="0"/>
                        <a:t> implemented, </a:t>
                      </a:r>
                      <a:r>
                        <a:rPr lang="en-US" sz="1400" dirty="0" smtClean="0"/>
                        <a:t>Eco will completely</a:t>
                      </a:r>
                      <a:r>
                        <a:rPr lang="en-US" sz="1400" baseline="0" dirty="0" smtClean="0"/>
                        <a:t> manage the</a:t>
                      </a:r>
                      <a:r>
                        <a:rPr lang="en-US" sz="1400" dirty="0" smtClean="0"/>
                        <a:t> project repository in Git for you.</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415">
                <a:tc>
                  <a:txBody>
                    <a:bodyPr/>
                    <a:lstStyle/>
                    <a:p>
                      <a:r>
                        <a:rPr lang="en-US" sz="1400" b="1" i="1" dirty="0" smtClean="0"/>
                        <a:t>Nursery</a:t>
                      </a:r>
                      <a:r>
                        <a:rPr lang="en-US" sz="1400" dirty="0" smtClean="0"/>
                        <a:t> is an</a:t>
                      </a:r>
                      <a:r>
                        <a:rPr lang="en-US" sz="1400" baseline="0" dirty="0" smtClean="0"/>
                        <a:t> example/representation of a microService.  </a:t>
                      </a:r>
                      <a:r>
                        <a:rPr lang="en-US" sz="1400" b="1" i="1" baseline="0" dirty="0" smtClean="0"/>
                        <a:t>Seeds</a:t>
                      </a:r>
                      <a:r>
                        <a:rPr lang="en-US" sz="1400" baseline="0" dirty="0" smtClean="0"/>
                        <a:t> represent CDP tools.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415">
                <a:tc>
                  <a:txBody>
                    <a:bodyPr/>
                    <a:lstStyle/>
                    <a:p>
                      <a:r>
                        <a:rPr lang="en-US" sz="1400" dirty="0" smtClean="0"/>
                        <a:t>APSC deploys a python microService that utilizes</a:t>
                      </a:r>
                      <a:r>
                        <a:rPr lang="en-US" sz="1400" baseline="0" dirty="0" smtClean="0"/>
                        <a:t> </a:t>
                      </a:r>
                      <a:r>
                        <a:rPr lang="en-US" sz="1400" i="1" baseline="0" dirty="0" smtClean="0"/>
                        <a:t>Django</a:t>
                      </a:r>
                      <a:r>
                        <a:rPr lang="en-US" sz="1400" baseline="0" dirty="0" smtClean="0"/>
                        <a: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True/False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48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0" dirty="0" smtClean="0"/>
                        <a:t>Seeds are made</a:t>
                      </a:r>
                      <a:r>
                        <a:rPr lang="en-US" sz="1400" b="0" baseline="0" dirty="0" smtClean="0"/>
                        <a:t> to contain</a:t>
                      </a:r>
                      <a:r>
                        <a:rPr lang="en-US" sz="1400" b="0" dirty="0" smtClean="0"/>
                        <a:t> two sets of metadata simultaneously:</a:t>
                      </a:r>
                      <a:r>
                        <a:rPr lang="en-US" sz="1400" b="0" baseline="0" dirty="0" smtClean="0"/>
                        <a:t> (1) </a:t>
                      </a:r>
                      <a:r>
                        <a:rPr lang="en-US" sz="1400" b="1" i="1" dirty="0" smtClean="0"/>
                        <a:t>default</a:t>
                      </a:r>
                      <a:r>
                        <a:rPr lang="en-US" sz="1400" b="1" i="1" baseline="0" dirty="0" smtClean="0"/>
                        <a:t> metadata</a:t>
                      </a:r>
                      <a:r>
                        <a:rPr lang="en-US" sz="1400" b="0" baseline="0" dirty="0" smtClean="0"/>
                        <a:t>, and (2) </a:t>
                      </a:r>
                      <a:r>
                        <a:rPr lang="en-US" sz="1400" b="0" dirty="0" smtClean="0"/>
                        <a:t>custom</a:t>
                      </a:r>
                      <a:r>
                        <a:rPr lang="en-US" sz="1400" b="0" baseline="0" dirty="0" smtClean="0"/>
                        <a:t> </a:t>
                      </a:r>
                      <a:r>
                        <a:rPr lang="en-US" sz="1400" b="1" i="1" baseline="0" dirty="0" smtClean="0"/>
                        <a:t>subscriber metadata</a:t>
                      </a:r>
                      <a:r>
                        <a:rPr lang="en-US" sz="1400" b="0" baseline="0" dirty="0" smtClean="0"/>
                        <a:t>.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224688" y="1515251"/>
            <a:ext cx="3828805"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Generating the MicroService</a:t>
            </a:r>
            <a:endParaRPr lang="en-US" sz="2400" b="1" dirty="0">
              <a:solidFill>
                <a:srgbClr val="959595"/>
              </a:solidFill>
            </a:endParaRPr>
          </a:p>
        </p:txBody>
      </p:sp>
      <p:sp>
        <p:nvSpPr>
          <p:cNvPr id="5" name="TextBox 4"/>
          <p:cNvSpPr txBox="1"/>
          <p:nvPr/>
        </p:nvSpPr>
        <p:spPr>
          <a:xfrm rot="20708730">
            <a:off x="9592314" y="80116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142471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sz="3200" b="1" i="1" u="sng" dirty="0"/>
              <a:t>Structure of an AJSC </a:t>
            </a:r>
            <a:r>
              <a:rPr lang="en-US" sz="3200" b="1" i="1" u="sng" dirty="0" smtClean="0"/>
              <a:t>MicroService</a:t>
            </a:r>
            <a:endParaRPr lang="en-US" sz="3200" b="1" i="1" u="sng" dirty="0"/>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30782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58</a:t>
            </a:fld>
            <a:r>
              <a:rPr lang="en-US" dirty="0" smtClean="0"/>
              <a:t> </a:t>
            </a:r>
            <a:endParaRPr lang="en-US" dirty="0"/>
          </a:p>
        </p:txBody>
      </p:sp>
      <p:sp>
        <p:nvSpPr>
          <p:cNvPr id="4" name="Title 3"/>
          <p:cNvSpPr>
            <a:spLocks noGrp="1"/>
          </p:cNvSpPr>
          <p:nvPr>
            <p:ph type="title"/>
          </p:nvPr>
        </p:nvSpPr>
        <p:spPr>
          <a:xfrm>
            <a:off x="488897" y="502994"/>
            <a:ext cx="11209064" cy="342206"/>
          </a:xfrm>
        </p:spPr>
        <p:txBody>
          <a:bodyPr/>
          <a:lstStyle/>
          <a:p>
            <a:r>
              <a:rPr lang="en-US" dirty="0" smtClean="0"/>
              <a:t>What the Template Generates</a:t>
            </a:r>
            <a:endParaRPr lang="en-US" dirty="0"/>
          </a:p>
        </p:txBody>
      </p:sp>
      <p:sp>
        <p:nvSpPr>
          <p:cNvPr id="5" name="Round Diagonal Corner Rectangle 4"/>
          <p:cNvSpPr/>
          <p:nvPr/>
        </p:nvSpPr>
        <p:spPr>
          <a:xfrm>
            <a:off x="888947" y="3127933"/>
            <a:ext cx="1307805" cy="839973"/>
          </a:xfrm>
          <a:prstGeom prst="round2DiagRect">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Template</a:t>
            </a:r>
            <a:endParaRPr lang="en-US" dirty="0"/>
          </a:p>
        </p:txBody>
      </p:sp>
      <p:sp>
        <p:nvSpPr>
          <p:cNvPr id="6" name="Cloud 5"/>
          <p:cNvSpPr/>
          <p:nvPr/>
        </p:nvSpPr>
        <p:spPr>
          <a:xfrm>
            <a:off x="3540643" y="2534476"/>
            <a:ext cx="2254102" cy="1886297"/>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Generate</a:t>
            </a:r>
            <a:endParaRPr lang="en-US" dirty="0"/>
          </a:p>
        </p:txBody>
      </p:sp>
      <p:sp>
        <p:nvSpPr>
          <p:cNvPr id="7" name="Can 6"/>
          <p:cNvSpPr/>
          <p:nvPr/>
        </p:nvSpPr>
        <p:spPr>
          <a:xfrm>
            <a:off x="7612912" y="864985"/>
            <a:ext cx="2743200" cy="3186019"/>
          </a:xfrm>
          <a:prstGeom prst="can">
            <a:avLst/>
          </a:prstGeom>
          <a:ln/>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Git Repository</a:t>
            </a:r>
            <a:endParaRPr lang="en-US" dirty="0"/>
          </a:p>
        </p:txBody>
      </p:sp>
      <p:sp>
        <p:nvSpPr>
          <p:cNvPr id="8" name="Rectangle 7"/>
          <p:cNvSpPr/>
          <p:nvPr/>
        </p:nvSpPr>
        <p:spPr>
          <a:xfrm>
            <a:off x="7612912" y="4393210"/>
            <a:ext cx="2743200" cy="1318437"/>
          </a:xfrm>
          <a:prstGeom prst="rect">
            <a:avLst/>
          </a:prstGeom>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Jenkins</a:t>
            </a:r>
            <a:endParaRPr lang="en-US" dirty="0"/>
          </a:p>
        </p:txBody>
      </p:sp>
      <p:sp>
        <p:nvSpPr>
          <p:cNvPr id="9" name="Rectangle 8"/>
          <p:cNvSpPr/>
          <p:nvPr/>
        </p:nvSpPr>
        <p:spPr>
          <a:xfrm>
            <a:off x="8335926" y="2147777"/>
            <a:ext cx="1297172" cy="1679944"/>
          </a:xfrm>
          <a:prstGeom prst="rect">
            <a:avLst/>
          </a:prstGeom>
          <a:ln/>
        </p:spPr>
        <p:style>
          <a:lnRef idx="0">
            <a:schemeClr val="accent2"/>
          </a:lnRef>
          <a:fillRef idx="3">
            <a:schemeClr val="accent2"/>
          </a:fillRef>
          <a:effectRef idx="3">
            <a:schemeClr val="accent2"/>
          </a:effectRef>
          <a:fontRef idx="minor">
            <a:schemeClr val="lt1"/>
          </a:fontRef>
        </p:style>
        <p:txBody>
          <a:bodyPr lIns="0" tIns="0" rIns="0" bIns="0" rtlCol="0" anchor="t"/>
          <a:lstStyle/>
          <a:p>
            <a:pPr algn="ctr"/>
            <a:r>
              <a:rPr lang="en-US" dirty="0" smtClean="0"/>
              <a:t>Maven Project</a:t>
            </a:r>
            <a:endParaRPr lang="en-US" dirty="0"/>
          </a:p>
        </p:txBody>
      </p:sp>
      <p:sp>
        <p:nvSpPr>
          <p:cNvPr id="10" name="Cube 9"/>
          <p:cNvSpPr/>
          <p:nvPr/>
        </p:nvSpPr>
        <p:spPr>
          <a:xfrm>
            <a:off x="8899451" y="2870791"/>
            <a:ext cx="340242" cy="223283"/>
          </a:xfrm>
          <a:prstGeom prst="cube">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endParaRPr lang="en-US" dirty="0"/>
          </a:p>
        </p:txBody>
      </p:sp>
      <p:sp>
        <p:nvSpPr>
          <p:cNvPr id="11" name="Cube 10"/>
          <p:cNvSpPr/>
          <p:nvPr/>
        </p:nvSpPr>
        <p:spPr>
          <a:xfrm>
            <a:off x="8899451" y="3153535"/>
            <a:ext cx="340242" cy="223283"/>
          </a:xfrm>
          <a:prstGeom prst="cube">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endParaRPr lang="en-US" dirty="0"/>
          </a:p>
        </p:txBody>
      </p:sp>
      <p:sp>
        <p:nvSpPr>
          <p:cNvPr id="12" name="Cube 11"/>
          <p:cNvSpPr/>
          <p:nvPr/>
        </p:nvSpPr>
        <p:spPr>
          <a:xfrm>
            <a:off x="8899451" y="3436279"/>
            <a:ext cx="340242" cy="223283"/>
          </a:xfrm>
          <a:prstGeom prst="cube">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endParaRPr lang="en-US" dirty="0"/>
          </a:p>
        </p:txBody>
      </p:sp>
      <p:sp>
        <p:nvSpPr>
          <p:cNvPr id="13" name="Notched Right Arrow 12"/>
          <p:cNvSpPr/>
          <p:nvPr/>
        </p:nvSpPr>
        <p:spPr>
          <a:xfrm>
            <a:off x="2305172" y="3352198"/>
            <a:ext cx="1127051" cy="391442"/>
          </a:xfrm>
          <a:prstGeom prst="notchedRightArrow">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15" name="Straight Arrow Connector 14"/>
          <p:cNvCxnSpPr>
            <a:stCxn id="6" idx="0"/>
            <a:endCxn id="7" idx="2"/>
          </p:cNvCxnSpPr>
          <p:nvPr/>
        </p:nvCxnSpPr>
        <p:spPr>
          <a:xfrm flipV="1">
            <a:off x="5792867" y="2457995"/>
            <a:ext cx="1820045" cy="101963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0"/>
            <a:endCxn id="9" idx="1"/>
          </p:cNvCxnSpPr>
          <p:nvPr/>
        </p:nvCxnSpPr>
        <p:spPr>
          <a:xfrm flipV="1">
            <a:off x="5792867" y="2987749"/>
            <a:ext cx="2543059" cy="489876"/>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0"/>
            <a:endCxn id="22" idx="1"/>
          </p:cNvCxnSpPr>
          <p:nvPr/>
        </p:nvCxnSpPr>
        <p:spPr>
          <a:xfrm flipV="1">
            <a:off x="5792867" y="3281398"/>
            <a:ext cx="2922509" cy="196227"/>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a:off x="8715376" y="2870791"/>
            <a:ext cx="91572" cy="840271"/>
          </a:xfrm>
          <a:prstGeom prst="leftBrace">
            <a:avLst>
              <a:gd name="adj1" fmla="val 52541"/>
              <a:gd name="adj2" fmla="val 48866"/>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4" name="Straight Arrow Connector 23"/>
          <p:cNvCxnSpPr>
            <a:stCxn id="6" idx="0"/>
          </p:cNvCxnSpPr>
          <p:nvPr/>
        </p:nvCxnSpPr>
        <p:spPr>
          <a:xfrm>
            <a:off x="5792867" y="3477625"/>
            <a:ext cx="2254102" cy="1353755"/>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6822566" y="2645409"/>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1</a:t>
            </a:r>
            <a:endParaRPr lang="en-US" sz="1400" dirty="0"/>
          </a:p>
        </p:txBody>
      </p:sp>
      <p:sp>
        <p:nvSpPr>
          <p:cNvPr id="28" name="Oval 27"/>
          <p:cNvSpPr/>
          <p:nvPr/>
        </p:nvSpPr>
        <p:spPr>
          <a:xfrm>
            <a:off x="7183232" y="2995505"/>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2</a:t>
            </a:r>
            <a:endParaRPr lang="en-US" sz="1400" dirty="0"/>
          </a:p>
        </p:txBody>
      </p:sp>
      <p:sp>
        <p:nvSpPr>
          <p:cNvPr id="29" name="Oval 28"/>
          <p:cNvSpPr/>
          <p:nvPr/>
        </p:nvSpPr>
        <p:spPr>
          <a:xfrm>
            <a:off x="6945381" y="3281398"/>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3</a:t>
            </a:r>
            <a:endParaRPr lang="en-US" sz="1400" dirty="0"/>
          </a:p>
        </p:txBody>
      </p:sp>
      <p:sp>
        <p:nvSpPr>
          <p:cNvPr id="30" name="Oval 29"/>
          <p:cNvSpPr/>
          <p:nvPr/>
        </p:nvSpPr>
        <p:spPr>
          <a:xfrm>
            <a:off x="6771787" y="4007379"/>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4</a:t>
            </a:r>
            <a:endParaRPr lang="en-US" sz="1400" dirty="0"/>
          </a:p>
        </p:txBody>
      </p:sp>
      <p:sp>
        <p:nvSpPr>
          <p:cNvPr id="31" name="Oval 30"/>
          <p:cNvSpPr/>
          <p:nvPr/>
        </p:nvSpPr>
        <p:spPr>
          <a:xfrm>
            <a:off x="782963" y="4568673"/>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1</a:t>
            </a:r>
            <a:endParaRPr lang="en-US" sz="1400" dirty="0"/>
          </a:p>
        </p:txBody>
      </p:sp>
      <p:sp>
        <p:nvSpPr>
          <p:cNvPr id="32" name="TextBox 31"/>
          <p:cNvSpPr txBox="1"/>
          <p:nvPr/>
        </p:nvSpPr>
        <p:spPr>
          <a:xfrm>
            <a:off x="1180214" y="4603898"/>
            <a:ext cx="5785298" cy="215444"/>
          </a:xfrm>
          <a:prstGeom prst="rect">
            <a:avLst/>
          </a:prstGeom>
          <a:noFill/>
          <a:ln>
            <a:noFill/>
          </a:ln>
        </p:spPr>
        <p:txBody>
          <a:bodyPr wrap="square" lIns="0" tIns="0" rIns="0" bIns="0" rtlCol="0">
            <a:spAutoFit/>
          </a:bodyPr>
          <a:lstStyle/>
          <a:p>
            <a:r>
              <a:rPr lang="en-US" sz="1400" dirty="0" smtClean="0">
                <a:solidFill>
                  <a:schemeClr val="tx2"/>
                </a:solidFill>
              </a:rPr>
              <a:t>Eco creates the Git repository for the microService.</a:t>
            </a:r>
          </a:p>
        </p:txBody>
      </p:sp>
      <p:sp>
        <p:nvSpPr>
          <p:cNvPr id="33" name="Oval 32"/>
          <p:cNvSpPr/>
          <p:nvPr/>
        </p:nvSpPr>
        <p:spPr>
          <a:xfrm>
            <a:off x="782963" y="4969635"/>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2</a:t>
            </a:r>
            <a:endParaRPr lang="en-US" sz="1400" dirty="0"/>
          </a:p>
        </p:txBody>
      </p:sp>
      <p:sp>
        <p:nvSpPr>
          <p:cNvPr id="34" name="Oval 33"/>
          <p:cNvSpPr/>
          <p:nvPr/>
        </p:nvSpPr>
        <p:spPr>
          <a:xfrm>
            <a:off x="782963" y="5370597"/>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3</a:t>
            </a:r>
            <a:endParaRPr lang="en-US" sz="1400" dirty="0"/>
          </a:p>
        </p:txBody>
      </p:sp>
      <p:sp>
        <p:nvSpPr>
          <p:cNvPr id="35" name="Oval 34"/>
          <p:cNvSpPr/>
          <p:nvPr/>
        </p:nvSpPr>
        <p:spPr>
          <a:xfrm>
            <a:off x="782963" y="5771560"/>
            <a:ext cx="285893" cy="28589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4</a:t>
            </a:r>
            <a:endParaRPr lang="en-US" sz="1400" dirty="0"/>
          </a:p>
        </p:txBody>
      </p:sp>
      <p:sp>
        <p:nvSpPr>
          <p:cNvPr id="36" name="TextBox 35"/>
          <p:cNvSpPr txBox="1"/>
          <p:nvPr/>
        </p:nvSpPr>
        <p:spPr>
          <a:xfrm>
            <a:off x="1180214" y="4959827"/>
            <a:ext cx="5785298" cy="215444"/>
          </a:xfrm>
          <a:prstGeom prst="rect">
            <a:avLst/>
          </a:prstGeom>
          <a:noFill/>
          <a:ln>
            <a:noFill/>
          </a:ln>
        </p:spPr>
        <p:txBody>
          <a:bodyPr wrap="square" lIns="0" tIns="0" rIns="0" bIns="0" rtlCol="0">
            <a:spAutoFit/>
          </a:bodyPr>
          <a:lstStyle/>
          <a:p>
            <a:r>
              <a:rPr lang="en-US" sz="1400" dirty="0" smtClean="0">
                <a:solidFill>
                  <a:schemeClr val="tx2"/>
                </a:solidFill>
              </a:rPr>
              <a:t>Eco creates the initial Maven project and pushes it into the Git repository.</a:t>
            </a:r>
          </a:p>
        </p:txBody>
      </p:sp>
      <p:sp>
        <p:nvSpPr>
          <p:cNvPr id="37" name="TextBox 36"/>
          <p:cNvSpPr txBox="1"/>
          <p:nvPr/>
        </p:nvSpPr>
        <p:spPr>
          <a:xfrm>
            <a:off x="1180214" y="5317149"/>
            <a:ext cx="5785298" cy="430887"/>
          </a:xfrm>
          <a:prstGeom prst="rect">
            <a:avLst/>
          </a:prstGeom>
          <a:noFill/>
          <a:ln>
            <a:noFill/>
          </a:ln>
        </p:spPr>
        <p:txBody>
          <a:bodyPr wrap="square" lIns="0" tIns="0" rIns="0" bIns="0" rtlCol="0">
            <a:spAutoFit/>
          </a:bodyPr>
          <a:lstStyle/>
          <a:p>
            <a:r>
              <a:rPr lang="en-US" sz="1400" dirty="0" smtClean="0">
                <a:solidFill>
                  <a:schemeClr val="tx2"/>
                </a:solidFill>
              </a:rPr>
              <a:t>Eco creates the initial project content, including sample source files, resources, documentation, and other artifacts as needed.  This is just the starting point.</a:t>
            </a:r>
          </a:p>
        </p:txBody>
      </p:sp>
      <p:sp>
        <p:nvSpPr>
          <p:cNvPr id="38" name="TextBox 37"/>
          <p:cNvSpPr txBox="1"/>
          <p:nvPr/>
        </p:nvSpPr>
        <p:spPr>
          <a:xfrm>
            <a:off x="1180214" y="5835359"/>
            <a:ext cx="5785298" cy="215444"/>
          </a:xfrm>
          <a:prstGeom prst="rect">
            <a:avLst/>
          </a:prstGeom>
          <a:noFill/>
          <a:ln>
            <a:noFill/>
          </a:ln>
        </p:spPr>
        <p:txBody>
          <a:bodyPr wrap="square" lIns="0" tIns="0" rIns="0" bIns="0" rtlCol="0">
            <a:spAutoFit/>
          </a:bodyPr>
          <a:lstStyle/>
          <a:p>
            <a:r>
              <a:rPr lang="en-US" sz="1400" dirty="0" smtClean="0">
                <a:solidFill>
                  <a:schemeClr val="tx2"/>
                </a:solidFill>
              </a:rPr>
              <a:t>Eco configures the Jenkins build system to build the microService.</a:t>
            </a:r>
          </a:p>
        </p:txBody>
      </p:sp>
      <p:sp>
        <p:nvSpPr>
          <p:cNvPr id="39" name="Rectangle 38"/>
          <p:cNvSpPr/>
          <p:nvPr/>
        </p:nvSpPr>
        <p:spPr>
          <a:xfrm>
            <a:off x="7108460" y="6190998"/>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54" name="Oval 5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5" name="Oval 54"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6" name="Oval 55"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7" name="Oval 56"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9" name="Oval 58"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0" name="Oval 59"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4" name="Oval 63"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5" name="Oval 64"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6" name="Oval 65"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7" name="Oval 66" title="Section circle"/>
          <p:cNvSpPr/>
          <p:nvPr/>
        </p:nvSpPr>
        <p:spPr>
          <a:xfrm>
            <a:off x="1012799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8" name="Oval 67" title="Section circle"/>
          <p:cNvSpPr/>
          <p:nvPr/>
        </p:nvSpPr>
        <p:spPr>
          <a:xfrm>
            <a:off x="1001290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9" name="Oval 68" title="Section circle"/>
          <p:cNvSpPr/>
          <p:nvPr/>
        </p:nvSpPr>
        <p:spPr>
          <a:xfrm>
            <a:off x="989780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0" name="Oval 69" title="Section circle"/>
          <p:cNvSpPr/>
          <p:nvPr/>
        </p:nvSpPr>
        <p:spPr>
          <a:xfrm>
            <a:off x="978271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1" name="Oval 70" title="Section circle"/>
          <p:cNvSpPr/>
          <p:nvPr/>
        </p:nvSpPr>
        <p:spPr>
          <a:xfrm>
            <a:off x="9667621"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808764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example used in the course is the AJSC Jersey template</a:t>
            </a:r>
          </a:p>
          <a:p>
            <a:pPr lvl="1"/>
            <a:r>
              <a:rPr lang="en-US" dirty="0" smtClean="0"/>
              <a:t>All others are similar.</a:t>
            </a:r>
          </a:p>
          <a:p>
            <a:pPr lvl="2"/>
            <a:r>
              <a:rPr lang="en-US" dirty="0" smtClean="0"/>
              <a:t>The example shown here is representative.</a:t>
            </a:r>
          </a:p>
          <a:p>
            <a:pPr lvl="2"/>
            <a:r>
              <a:rPr lang="en-US" dirty="0" smtClean="0"/>
              <a:t>The template generates a java-based microService that uses AJSC, Jersey, and Spring Boot.</a:t>
            </a:r>
            <a:endParaRPr lang="en-US" dirty="0"/>
          </a:p>
        </p:txBody>
      </p:sp>
      <p:sp>
        <p:nvSpPr>
          <p:cNvPr id="4" name="Title 3"/>
          <p:cNvSpPr>
            <a:spLocks noGrp="1"/>
          </p:cNvSpPr>
          <p:nvPr>
            <p:ph type="title"/>
          </p:nvPr>
        </p:nvSpPr>
        <p:spPr/>
        <p:txBody>
          <a:bodyPr/>
          <a:lstStyle/>
          <a:p>
            <a:r>
              <a:rPr lang="en-US" dirty="0" smtClean="0"/>
              <a:t>Generated AJSC Java MicroService Project</a:t>
            </a:r>
            <a:endParaRPr lang="en-US" dirty="0"/>
          </a:p>
        </p:txBody>
      </p:sp>
      <p:pic>
        <p:nvPicPr>
          <p:cNvPr id="5" name="Picture 4"/>
          <p:cNvPicPr>
            <a:picLocks noChangeAspect="1"/>
          </p:cNvPicPr>
          <p:nvPr/>
        </p:nvPicPr>
        <p:blipFill>
          <a:blip r:embed="rId3"/>
          <a:stretch>
            <a:fillRect/>
          </a:stretch>
        </p:blipFill>
        <p:spPr>
          <a:xfrm>
            <a:off x="3500511" y="2502195"/>
            <a:ext cx="3848100" cy="3810000"/>
          </a:xfrm>
          <a:prstGeom prst="rect">
            <a:avLst/>
          </a:prstGeom>
        </p:spPr>
      </p:pic>
      <p:sp>
        <p:nvSpPr>
          <p:cNvPr id="7" name="Rectangle 6"/>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8" name="Oval 7"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12799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01290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89780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00463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You should understand what a microService is now…</a:t>
            </a:r>
          </a:p>
          <a:p>
            <a:pPr lvl="1"/>
            <a:r>
              <a:rPr lang="en-US" dirty="0" smtClean="0"/>
              <a:t>A microService is …</a:t>
            </a:r>
          </a:p>
          <a:p>
            <a:pPr marL="1143000" lvl="3" indent="-228600">
              <a:buNone/>
            </a:pPr>
            <a:r>
              <a:rPr lang="en-US" dirty="0" smtClean="0"/>
              <a:t>…an independently created, supported, and deployable business domain service, </a:t>
            </a:r>
          </a:p>
          <a:p>
            <a:pPr marL="1143000" lvl="3" indent="-228600">
              <a:buNone/>
            </a:pPr>
            <a:r>
              <a:rPr lang="en-US" dirty="0" smtClean="0"/>
              <a:t>…running in a container on a managed runtime environment, </a:t>
            </a:r>
          </a:p>
          <a:p>
            <a:pPr marL="1143000" lvl="3" indent="-228600">
              <a:buNone/>
            </a:pPr>
            <a:r>
              <a:rPr lang="en-US" dirty="0" smtClean="0"/>
              <a:t>…performing one domain function (a bounded context), </a:t>
            </a:r>
          </a:p>
          <a:p>
            <a:pPr marL="1143000" lvl="3" indent="-228600">
              <a:buNone/>
            </a:pPr>
            <a:r>
              <a:rPr lang="en-US" dirty="0" smtClean="0"/>
              <a:t>…with complete encapsulated ownership and management of all of its data, </a:t>
            </a:r>
          </a:p>
          <a:p>
            <a:pPr marL="1143000" lvl="3" indent="-228600">
              <a:buNone/>
            </a:pPr>
            <a:r>
              <a:rPr lang="en-US" dirty="0" smtClean="0"/>
              <a:t>…with its operations exposed over a lightweight API, and is</a:t>
            </a:r>
          </a:p>
          <a:p>
            <a:pPr marL="1143000" lvl="3" indent="-228600">
              <a:buNone/>
            </a:pPr>
            <a:r>
              <a:rPr lang="en-US" dirty="0" smtClean="0"/>
              <a:t>…loosely coupled to any other microServices and/or applications through only its API. </a:t>
            </a:r>
          </a:p>
          <a:p>
            <a:pPr marL="1143000" lvl="3" indent="-228600">
              <a:buNone/>
            </a:pPr>
            <a:endParaRPr lang="en-US" dirty="0" smtClean="0"/>
          </a:p>
          <a:p>
            <a:pPr lvl="1"/>
            <a:r>
              <a:rPr lang="en-US" dirty="0" smtClean="0"/>
              <a:t>The benefits of using microServices correctly are:</a:t>
            </a:r>
          </a:p>
          <a:p>
            <a:pPr lvl="2"/>
            <a:r>
              <a:rPr lang="en-US" dirty="0" smtClean="0"/>
              <a:t>Reduced Costs</a:t>
            </a:r>
          </a:p>
          <a:p>
            <a:pPr lvl="2"/>
            <a:r>
              <a:rPr lang="en-US" dirty="0" smtClean="0"/>
              <a:t>Increased </a:t>
            </a:r>
            <a:r>
              <a:rPr lang="en-US" dirty="0"/>
              <a:t>S</a:t>
            </a:r>
            <a:r>
              <a:rPr lang="en-US" dirty="0" smtClean="0"/>
              <a:t>peed</a:t>
            </a:r>
          </a:p>
          <a:p>
            <a:pPr lvl="2"/>
            <a:r>
              <a:rPr lang="en-US" dirty="0" smtClean="0"/>
              <a:t>Improved Quality</a:t>
            </a:r>
          </a:p>
          <a:p>
            <a:pPr lvl="2"/>
            <a:r>
              <a:rPr lang="en-US" dirty="0" smtClean="0"/>
              <a:t>Enhanced Customer Experience</a:t>
            </a:r>
          </a:p>
          <a:p>
            <a:pPr lvl="2"/>
            <a:endParaRPr lang="en-US" dirty="0" smtClean="0"/>
          </a:p>
        </p:txBody>
      </p:sp>
      <p:sp>
        <p:nvSpPr>
          <p:cNvPr id="4" name="Title 3"/>
          <p:cNvSpPr>
            <a:spLocks noGrp="1"/>
          </p:cNvSpPr>
          <p:nvPr>
            <p:ph type="title"/>
          </p:nvPr>
        </p:nvSpPr>
        <p:spPr/>
        <p:txBody>
          <a:bodyPr/>
          <a:lstStyle/>
          <a:p>
            <a:r>
              <a:rPr lang="en-US" dirty="0" smtClean="0"/>
              <a:t>MicroServices</a:t>
            </a:r>
            <a:endParaRPr lang="en-US" dirty="0"/>
          </a:p>
        </p:txBody>
      </p:sp>
      <p:sp>
        <p:nvSpPr>
          <p:cNvPr id="5" name="Rectangle 4"/>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
        <p:nvSpPr>
          <p:cNvPr id="6" name="Oval 5"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527132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60</a:t>
            </a:fld>
            <a:r>
              <a:rPr lang="en-US" dirty="0" smtClean="0"/>
              <a:t> </a:t>
            </a:r>
            <a:endParaRPr lang="en-US" dirty="0"/>
          </a:p>
        </p:txBody>
      </p:sp>
      <p:sp>
        <p:nvSpPr>
          <p:cNvPr id="4" name="Title 3"/>
          <p:cNvSpPr>
            <a:spLocks noGrp="1"/>
          </p:cNvSpPr>
          <p:nvPr>
            <p:ph type="title"/>
          </p:nvPr>
        </p:nvSpPr>
        <p:spPr/>
        <p:txBody>
          <a:bodyPr/>
          <a:lstStyle/>
          <a:p>
            <a:r>
              <a:rPr lang="en-US" dirty="0" smtClean="0"/>
              <a:t>General Project Structure</a:t>
            </a:r>
            <a:endParaRPr lang="en-US" dirty="0"/>
          </a:p>
        </p:txBody>
      </p:sp>
      <p:pic>
        <p:nvPicPr>
          <p:cNvPr id="5" name="Picture 4"/>
          <p:cNvPicPr>
            <a:picLocks noChangeAspect="1"/>
          </p:cNvPicPr>
          <p:nvPr/>
        </p:nvPicPr>
        <p:blipFill>
          <a:blip r:embed="rId3"/>
          <a:stretch>
            <a:fillRect/>
          </a:stretch>
        </p:blipFill>
        <p:spPr>
          <a:xfrm>
            <a:off x="3986307" y="1467292"/>
            <a:ext cx="4253948" cy="4550735"/>
          </a:xfrm>
          <a:prstGeom prst="rect">
            <a:avLst/>
          </a:prstGeom>
        </p:spPr>
      </p:pic>
      <p:sp>
        <p:nvSpPr>
          <p:cNvPr id="6" name="TextBox 5"/>
          <p:cNvSpPr txBox="1"/>
          <p:nvPr/>
        </p:nvSpPr>
        <p:spPr>
          <a:xfrm>
            <a:off x="9144001" y="1467292"/>
            <a:ext cx="2732314" cy="430887"/>
          </a:xfrm>
          <a:prstGeom prst="rect">
            <a:avLst/>
          </a:prstGeom>
          <a:noFill/>
          <a:ln>
            <a:noFill/>
          </a:ln>
        </p:spPr>
        <p:txBody>
          <a:bodyPr wrap="square" lIns="0" tIns="0" rIns="0" bIns="0" rtlCol="0">
            <a:spAutoFit/>
          </a:bodyPr>
          <a:lstStyle/>
          <a:p>
            <a:r>
              <a:rPr lang="en-US" sz="1400" dirty="0" smtClean="0">
                <a:solidFill>
                  <a:srgbClr val="FF0000"/>
                </a:solidFill>
              </a:rPr>
              <a:t>Java source files that are to be used to create the deployed microService</a:t>
            </a:r>
          </a:p>
        </p:txBody>
      </p:sp>
      <p:cxnSp>
        <p:nvCxnSpPr>
          <p:cNvPr id="8" name="Straight Arrow Connector 7"/>
          <p:cNvCxnSpPr>
            <a:stCxn id="6" idx="1"/>
          </p:cNvCxnSpPr>
          <p:nvPr/>
        </p:nvCxnSpPr>
        <p:spPr>
          <a:xfrm flipH="1">
            <a:off x="5943600" y="1682736"/>
            <a:ext cx="3200401" cy="215443"/>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86873" y="1467292"/>
            <a:ext cx="2894279" cy="430887"/>
          </a:xfrm>
          <a:prstGeom prst="rect">
            <a:avLst/>
          </a:prstGeom>
          <a:noFill/>
          <a:ln>
            <a:noFill/>
          </a:ln>
        </p:spPr>
        <p:txBody>
          <a:bodyPr wrap="square" lIns="0" tIns="0" rIns="0" bIns="0" rtlCol="0">
            <a:spAutoFit/>
          </a:bodyPr>
          <a:lstStyle/>
          <a:p>
            <a:r>
              <a:rPr lang="en-US" sz="1400" dirty="0" smtClean="0">
                <a:solidFill>
                  <a:srgbClr val="FF0000"/>
                </a:solidFill>
              </a:rPr>
              <a:t>Additional microService documentation that can be generated</a:t>
            </a:r>
          </a:p>
        </p:txBody>
      </p:sp>
      <p:cxnSp>
        <p:nvCxnSpPr>
          <p:cNvPr id="11" name="Straight Arrow Connector 10"/>
          <p:cNvCxnSpPr>
            <a:stCxn id="10" idx="3"/>
          </p:cNvCxnSpPr>
          <p:nvPr/>
        </p:nvCxnSpPr>
        <p:spPr>
          <a:xfrm>
            <a:off x="3381152" y="1682736"/>
            <a:ext cx="935667" cy="506611"/>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44001" y="2053918"/>
            <a:ext cx="2732314" cy="430887"/>
          </a:xfrm>
          <a:prstGeom prst="rect">
            <a:avLst/>
          </a:prstGeom>
          <a:noFill/>
          <a:ln>
            <a:noFill/>
          </a:ln>
        </p:spPr>
        <p:txBody>
          <a:bodyPr wrap="square" lIns="0" tIns="0" rIns="0" bIns="0" rtlCol="0">
            <a:spAutoFit/>
          </a:bodyPr>
          <a:lstStyle/>
          <a:p>
            <a:r>
              <a:rPr lang="en-US" sz="1400" dirty="0" smtClean="0"/>
              <a:t>Resource files that are to be used to create the deployed microService</a:t>
            </a:r>
          </a:p>
        </p:txBody>
      </p:sp>
      <p:cxnSp>
        <p:nvCxnSpPr>
          <p:cNvPr id="17" name="Straight Arrow Connector 16"/>
          <p:cNvCxnSpPr>
            <a:stCxn id="16" idx="1"/>
          </p:cNvCxnSpPr>
          <p:nvPr/>
        </p:nvCxnSpPr>
        <p:spPr>
          <a:xfrm flipH="1">
            <a:off x="6358271" y="2269362"/>
            <a:ext cx="2785730" cy="12296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8204" y="2285042"/>
            <a:ext cx="2732314" cy="430887"/>
          </a:xfrm>
          <a:prstGeom prst="rect">
            <a:avLst/>
          </a:prstGeom>
          <a:noFill/>
          <a:ln>
            <a:noFill/>
          </a:ln>
        </p:spPr>
        <p:txBody>
          <a:bodyPr wrap="square" lIns="0" tIns="0" rIns="0" bIns="0" rtlCol="0">
            <a:spAutoFit/>
          </a:bodyPr>
          <a:lstStyle/>
          <a:p>
            <a:r>
              <a:rPr lang="en-US" sz="1400" dirty="0" smtClean="0"/>
              <a:t>The dockerfile for the microService is located in this directory</a:t>
            </a:r>
          </a:p>
        </p:txBody>
      </p:sp>
      <p:cxnSp>
        <p:nvCxnSpPr>
          <p:cNvPr id="20" name="Straight Arrow Connector 19"/>
          <p:cNvCxnSpPr>
            <a:stCxn id="19" idx="3"/>
          </p:cNvCxnSpPr>
          <p:nvPr/>
        </p:nvCxnSpPr>
        <p:spPr>
          <a:xfrm>
            <a:off x="3200518" y="2500486"/>
            <a:ext cx="1116301" cy="18676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9144001" y="2635495"/>
            <a:ext cx="2732314" cy="646331"/>
          </a:xfrm>
          <a:prstGeom prst="rect">
            <a:avLst/>
          </a:prstGeom>
          <a:noFill/>
          <a:ln>
            <a:noFill/>
          </a:ln>
        </p:spPr>
        <p:txBody>
          <a:bodyPr wrap="square" lIns="0" tIns="0" rIns="0" bIns="0" rtlCol="0">
            <a:spAutoFit/>
          </a:bodyPr>
          <a:lstStyle/>
          <a:p>
            <a:r>
              <a:rPr lang="en-US" sz="1400" dirty="0" smtClean="0">
                <a:solidFill>
                  <a:srgbClr val="FF0000"/>
                </a:solidFill>
              </a:rPr>
              <a:t>Configuration files for logback or other logging frameworks that may be employed</a:t>
            </a:r>
          </a:p>
        </p:txBody>
      </p:sp>
      <p:cxnSp>
        <p:nvCxnSpPr>
          <p:cNvPr id="23" name="Straight Arrow Connector 22"/>
          <p:cNvCxnSpPr>
            <a:stCxn id="22" idx="1"/>
          </p:cNvCxnSpPr>
          <p:nvPr/>
        </p:nvCxnSpPr>
        <p:spPr>
          <a:xfrm flipH="1" flipV="1">
            <a:off x="5178056" y="2940187"/>
            <a:ext cx="3965945" cy="18474"/>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68204" y="3007098"/>
            <a:ext cx="2894279" cy="646331"/>
          </a:xfrm>
          <a:prstGeom prst="rect">
            <a:avLst/>
          </a:prstGeom>
          <a:noFill/>
          <a:ln>
            <a:noFill/>
          </a:ln>
        </p:spPr>
        <p:txBody>
          <a:bodyPr wrap="square" lIns="0" tIns="0" rIns="0" bIns="0" rtlCol="0">
            <a:spAutoFit/>
          </a:bodyPr>
          <a:lstStyle/>
          <a:p>
            <a:r>
              <a:rPr lang="en-US" sz="1400" dirty="0" smtClean="0">
                <a:solidFill>
                  <a:srgbClr val="FF0000"/>
                </a:solidFill>
              </a:rPr>
              <a:t>Java test case source used to perform unit tests (Not distributed with the microService)</a:t>
            </a:r>
          </a:p>
        </p:txBody>
      </p:sp>
      <p:cxnSp>
        <p:nvCxnSpPr>
          <p:cNvPr id="27" name="Straight Arrow Connector 26"/>
          <p:cNvCxnSpPr>
            <a:stCxn id="26" idx="3"/>
          </p:cNvCxnSpPr>
          <p:nvPr/>
        </p:nvCxnSpPr>
        <p:spPr>
          <a:xfrm flipV="1">
            <a:off x="3362483" y="3173626"/>
            <a:ext cx="954336" cy="156638"/>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144001" y="3345524"/>
            <a:ext cx="2732314" cy="430887"/>
          </a:xfrm>
          <a:prstGeom prst="rect">
            <a:avLst/>
          </a:prstGeom>
          <a:noFill/>
          <a:ln>
            <a:noFill/>
          </a:ln>
        </p:spPr>
        <p:txBody>
          <a:bodyPr wrap="square" lIns="0" tIns="0" rIns="0" bIns="0" rtlCol="0">
            <a:spAutoFit/>
          </a:bodyPr>
          <a:lstStyle/>
          <a:p>
            <a:r>
              <a:rPr lang="en-US" sz="1400" dirty="0" smtClean="0"/>
              <a:t>Resource used by unit tests (Not distributed with the microService)</a:t>
            </a:r>
          </a:p>
        </p:txBody>
      </p:sp>
      <p:cxnSp>
        <p:nvCxnSpPr>
          <p:cNvPr id="31" name="Straight Arrow Connector 30"/>
          <p:cNvCxnSpPr>
            <a:stCxn id="30" idx="1"/>
          </p:cNvCxnSpPr>
          <p:nvPr/>
        </p:nvCxnSpPr>
        <p:spPr>
          <a:xfrm flipH="1" flipV="1">
            <a:off x="6240314" y="3434334"/>
            <a:ext cx="2903687" cy="126634"/>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68204" y="3924365"/>
            <a:ext cx="2732314" cy="646331"/>
          </a:xfrm>
          <a:prstGeom prst="rect">
            <a:avLst/>
          </a:prstGeom>
          <a:noFill/>
          <a:ln>
            <a:noFill/>
          </a:ln>
        </p:spPr>
        <p:txBody>
          <a:bodyPr wrap="square" lIns="0" tIns="0" rIns="0" bIns="0" rtlCol="0">
            <a:spAutoFit/>
          </a:bodyPr>
          <a:lstStyle/>
          <a:p>
            <a:r>
              <a:rPr lang="en-US" sz="1400" dirty="0" smtClean="0"/>
              <a:t>The configmap, configuration, and service definitions for use in Kubernetes</a:t>
            </a:r>
          </a:p>
        </p:txBody>
      </p:sp>
      <p:cxnSp>
        <p:nvCxnSpPr>
          <p:cNvPr id="34" name="Straight Arrow Connector 33"/>
          <p:cNvCxnSpPr>
            <a:stCxn id="33" idx="3"/>
          </p:cNvCxnSpPr>
          <p:nvPr/>
        </p:nvCxnSpPr>
        <p:spPr>
          <a:xfrm flipV="1">
            <a:off x="3200518" y="4227052"/>
            <a:ext cx="1181974" cy="20479"/>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9144001" y="3954066"/>
            <a:ext cx="2732314" cy="430887"/>
          </a:xfrm>
          <a:prstGeom prst="rect">
            <a:avLst/>
          </a:prstGeom>
          <a:noFill/>
          <a:ln>
            <a:noFill/>
          </a:ln>
        </p:spPr>
        <p:txBody>
          <a:bodyPr wrap="square" lIns="0" tIns="0" rIns="0" bIns="0" rtlCol="0">
            <a:spAutoFit/>
          </a:bodyPr>
          <a:lstStyle/>
          <a:p>
            <a:r>
              <a:rPr lang="en-US" sz="1400" dirty="0" smtClean="0">
                <a:solidFill>
                  <a:srgbClr val="FF0000"/>
                </a:solidFill>
              </a:rPr>
              <a:t>The Jenkins pipeline definition file generated by the template</a:t>
            </a:r>
          </a:p>
        </p:txBody>
      </p:sp>
      <p:cxnSp>
        <p:nvCxnSpPr>
          <p:cNvPr id="37" name="Straight Arrow Connector 36"/>
          <p:cNvCxnSpPr>
            <a:stCxn id="36" idx="1"/>
          </p:cNvCxnSpPr>
          <p:nvPr/>
        </p:nvCxnSpPr>
        <p:spPr>
          <a:xfrm flipH="1">
            <a:off x="5667153" y="4169510"/>
            <a:ext cx="3476848" cy="805512"/>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8204" y="4928876"/>
            <a:ext cx="2466635" cy="430887"/>
          </a:xfrm>
          <a:prstGeom prst="rect">
            <a:avLst/>
          </a:prstGeom>
          <a:noFill/>
          <a:ln>
            <a:noFill/>
          </a:ln>
        </p:spPr>
        <p:txBody>
          <a:bodyPr wrap="square" lIns="0" tIns="0" rIns="0" bIns="0" rtlCol="0">
            <a:spAutoFit/>
          </a:bodyPr>
          <a:lstStyle/>
          <a:p>
            <a:r>
              <a:rPr lang="en-US" sz="1400" dirty="0" smtClean="0">
                <a:solidFill>
                  <a:srgbClr val="FF0000"/>
                </a:solidFill>
              </a:rPr>
              <a:t>The Maven POM (Project Object Model) File</a:t>
            </a:r>
          </a:p>
        </p:txBody>
      </p:sp>
      <p:cxnSp>
        <p:nvCxnSpPr>
          <p:cNvPr id="40" name="Straight Arrow Connector 39"/>
          <p:cNvCxnSpPr>
            <a:stCxn id="39" idx="3"/>
          </p:cNvCxnSpPr>
          <p:nvPr/>
        </p:nvCxnSpPr>
        <p:spPr>
          <a:xfrm>
            <a:off x="2934839" y="5144320"/>
            <a:ext cx="1615896" cy="97531"/>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9144001" y="4596065"/>
            <a:ext cx="2732314" cy="430887"/>
          </a:xfrm>
          <a:prstGeom prst="rect">
            <a:avLst/>
          </a:prstGeom>
          <a:noFill/>
          <a:ln>
            <a:noFill/>
          </a:ln>
        </p:spPr>
        <p:txBody>
          <a:bodyPr wrap="square" lIns="0" tIns="0" rIns="0" bIns="0" rtlCol="0">
            <a:spAutoFit/>
          </a:bodyPr>
          <a:lstStyle/>
          <a:p>
            <a:r>
              <a:rPr lang="en-US" sz="1400" dirty="0" smtClean="0"/>
              <a:t>A simple read me markdown (MD) file generated by the template</a:t>
            </a:r>
          </a:p>
        </p:txBody>
      </p:sp>
      <p:cxnSp>
        <p:nvCxnSpPr>
          <p:cNvPr id="46" name="Straight Arrow Connector 45"/>
          <p:cNvCxnSpPr>
            <a:stCxn id="45" idx="1"/>
          </p:cNvCxnSpPr>
          <p:nvPr/>
        </p:nvCxnSpPr>
        <p:spPr>
          <a:xfrm flipH="1">
            <a:off x="5858540" y="4811509"/>
            <a:ext cx="3285461" cy="63216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68204" y="5492309"/>
            <a:ext cx="2732314" cy="430887"/>
          </a:xfrm>
          <a:prstGeom prst="rect">
            <a:avLst/>
          </a:prstGeom>
          <a:noFill/>
          <a:ln>
            <a:noFill/>
          </a:ln>
        </p:spPr>
        <p:txBody>
          <a:bodyPr wrap="square" lIns="0" tIns="0" rIns="0" bIns="0" rtlCol="0">
            <a:spAutoFit/>
          </a:bodyPr>
          <a:lstStyle/>
          <a:p>
            <a:r>
              <a:rPr lang="en-US" sz="1400" dirty="0" smtClean="0"/>
              <a:t>Used in the build process to generate the time of last build</a:t>
            </a:r>
          </a:p>
        </p:txBody>
      </p:sp>
      <p:cxnSp>
        <p:nvCxnSpPr>
          <p:cNvPr id="50" name="Straight Arrow Connector 49"/>
          <p:cNvCxnSpPr>
            <a:stCxn id="49" idx="3"/>
          </p:cNvCxnSpPr>
          <p:nvPr/>
        </p:nvCxnSpPr>
        <p:spPr>
          <a:xfrm>
            <a:off x="3200518" y="5707753"/>
            <a:ext cx="1376776" cy="514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35" name="Oval 34"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1" name="Oval 50"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Oval 52"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5" name="Oval 54"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6" name="Oval 55" title="Section circle"/>
          <p:cNvSpPr/>
          <p:nvPr/>
        </p:nvSpPr>
        <p:spPr>
          <a:xfrm>
            <a:off x="1012799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7" name="Oval 56" title="Section circle"/>
          <p:cNvSpPr/>
          <p:nvPr/>
        </p:nvSpPr>
        <p:spPr>
          <a:xfrm>
            <a:off x="1001290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9" name="Oval 58"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0" name="Oval 59"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276963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61</a:t>
            </a:fld>
            <a:r>
              <a:rPr lang="en-US" dirty="0" smtClean="0"/>
              <a:t> </a:t>
            </a:r>
            <a:endParaRPr lang="en-US" dirty="0"/>
          </a:p>
        </p:txBody>
      </p:sp>
      <p:sp>
        <p:nvSpPr>
          <p:cNvPr id="4" name="Title 3"/>
          <p:cNvSpPr>
            <a:spLocks noGrp="1"/>
          </p:cNvSpPr>
          <p:nvPr>
            <p:ph type="title"/>
          </p:nvPr>
        </p:nvSpPr>
        <p:spPr/>
        <p:txBody>
          <a:bodyPr/>
          <a:lstStyle/>
          <a:p>
            <a:r>
              <a:rPr lang="en-US" dirty="0" smtClean="0"/>
              <a:t>Java Package Structure</a:t>
            </a:r>
            <a:endParaRPr lang="en-US" dirty="0"/>
          </a:p>
        </p:txBody>
      </p:sp>
      <p:sp>
        <p:nvSpPr>
          <p:cNvPr id="7" name="Content Placeholder 6"/>
          <p:cNvSpPr>
            <a:spLocks noGrp="1"/>
          </p:cNvSpPr>
          <p:nvPr>
            <p:ph sz="quarter" idx="12"/>
          </p:nvPr>
        </p:nvSpPr>
        <p:spPr/>
        <p:txBody>
          <a:bodyPr/>
          <a:lstStyle/>
          <a:p>
            <a:r>
              <a:rPr lang="en-US" dirty="0" smtClean="0"/>
              <a:t>The namespace is the package name</a:t>
            </a:r>
          </a:p>
          <a:p>
            <a:pPr lvl="1"/>
            <a:endParaRPr lang="en-US" dirty="0" smtClean="0"/>
          </a:p>
          <a:p>
            <a:pPr lvl="1"/>
            <a:endParaRPr lang="en-US" sz="800" dirty="0"/>
          </a:p>
          <a:p>
            <a:pPr lvl="1"/>
            <a:r>
              <a:rPr lang="en-US" dirty="0" smtClean="0"/>
              <a:t>In this example, </a:t>
            </a:r>
            <a:r>
              <a:rPr lang="en-US" dirty="0"/>
              <a:t>the namespace was </a:t>
            </a:r>
            <a:r>
              <a:rPr lang="en-US" b="1" u="sng" dirty="0">
                <a:latin typeface="Courier New" panose="02070309020205020404" pitchFamily="49" charset="0"/>
                <a:cs typeface="Courier New" panose="02070309020205020404" pitchFamily="49" charset="0"/>
              </a:rPr>
              <a:t>com.att.cdp.training</a:t>
            </a:r>
          </a:p>
          <a:p>
            <a:pPr lvl="2"/>
            <a:r>
              <a:rPr lang="en-US" b="1" u="sng" dirty="0" smtClean="0"/>
              <a:t>common</a:t>
            </a:r>
            <a:r>
              <a:rPr lang="en-US" dirty="0" smtClean="0"/>
              <a:t> will contain the log messages</a:t>
            </a:r>
          </a:p>
          <a:p>
            <a:pPr lvl="2"/>
            <a:r>
              <a:rPr lang="en-US" b="1" u="sng" dirty="0" smtClean="0"/>
              <a:t>service</a:t>
            </a:r>
            <a:r>
              <a:rPr lang="en-US" dirty="0" smtClean="0"/>
              <a:t> will contain the API definition and implementation</a:t>
            </a:r>
          </a:p>
          <a:p>
            <a:pPr lvl="3"/>
            <a:r>
              <a:rPr lang="en-US" b="1" u="sng" dirty="0" smtClean="0"/>
              <a:t>restlet</a:t>
            </a:r>
            <a:r>
              <a:rPr lang="en-US" dirty="0" smtClean="0"/>
              <a:t> will contain the API definition interface</a:t>
            </a:r>
          </a:p>
          <a:p>
            <a:pPr lvl="3"/>
            <a:r>
              <a:rPr lang="en-US" b="1" u="sng" dirty="0" smtClean="0"/>
              <a:t>restlet.impl</a:t>
            </a:r>
            <a:r>
              <a:rPr lang="en-US" dirty="0" smtClean="0"/>
              <a:t> will contain the implementation of the API</a:t>
            </a:r>
          </a:p>
          <a:p>
            <a:pPr lvl="2"/>
            <a:r>
              <a:rPr lang="en-US" dirty="0" smtClean="0"/>
              <a:t>Other packages can be added to support additional implementation files</a:t>
            </a:r>
          </a:p>
          <a:p>
            <a:pPr lvl="2"/>
            <a:endParaRPr lang="en-US" b="1" u="sng" dirty="0"/>
          </a:p>
          <a:p>
            <a:pPr lvl="1"/>
            <a:endParaRPr lang="en-US" b="1" u="sng"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6643662" y="2115879"/>
            <a:ext cx="4272283" cy="2116544"/>
          </a:xfrm>
          <a:prstGeom prst="rect">
            <a:avLst/>
          </a:prstGeom>
        </p:spPr>
      </p:pic>
      <p:sp>
        <p:nvSpPr>
          <p:cNvPr id="9" name="Right Arrow 8"/>
          <p:cNvSpPr/>
          <p:nvPr/>
        </p:nvSpPr>
        <p:spPr>
          <a:xfrm>
            <a:off x="635930" y="4731488"/>
            <a:ext cx="310368" cy="202019"/>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TextBox 9"/>
          <p:cNvSpPr txBox="1"/>
          <p:nvPr/>
        </p:nvSpPr>
        <p:spPr>
          <a:xfrm>
            <a:off x="1020726" y="4731488"/>
            <a:ext cx="914400" cy="914400"/>
          </a:xfrm>
          <a:prstGeom prst="rect">
            <a:avLst/>
          </a:prstGeom>
          <a:noFill/>
          <a:ln>
            <a:noFill/>
          </a:ln>
        </p:spPr>
        <p:txBody>
          <a:bodyPr wrap="none" lIns="0" tIns="0" rIns="0" bIns="0" rtlCol="0">
            <a:noAutofit/>
          </a:bodyPr>
          <a:lstStyle/>
          <a:p>
            <a:r>
              <a:rPr lang="en-US" sz="1400" dirty="0" smtClean="0">
                <a:solidFill>
                  <a:schemeClr val="tx2"/>
                </a:solidFill>
              </a:rPr>
              <a:t>Indicates the initially generated packages</a:t>
            </a:r>
          </a:p>
        </p:txBody>
      </p:sp>
      <p:sp>
        <p:nvSpPr>
          <p:cNvPr id="11" name="Right Arrow 10"/>
          <p:cNvSpPr/>
          <p:nvPr/>
        </p:nvSpPr>
        <p:spPr>
          <a:xfrm flipH="1">
            <a:off x="9112102" y="2573079"/>
            <a:ext cx="348850" cy="223285"/>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Right Arrow 11"/>
          <p:cNvSpPr/>
          <p:nvPr/>
        </p:nvSpPr>
        <p:spPr>
          <a:xfrm flipH="1">
            <a:off x="9813851" y="3062508"/>
            <a:ext cx="348850" cy="223285"/>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Right Arrow 12"/>
          <p:cNvSpPr/>
          <p:nvPr/>
        </p:nvSpPr>
        <p:spPr>
          <a:xfrm flipH="1">
            <a:off x="10162701" y="3727542"/>
            <a:ext cx="348850" cy="223285"/>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Right Arrow 13"/>
          <p:cNvSpPr/>
          <p:nvPr/>
        </p:nvSpPr>
        <p:spPr>
          <a:xfrm flipH="1">
            <a:off x="10471300" y="3979982"/>
            <a:ext cx="348850" cy="223285"/>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Rectangle 15"/>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17" name="Oval 1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12799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Content Placeholder 6"/>
          <p:cNvSpPr txBox="1">
            <a:spLocks/>
          </p:cNvSpPr>
          <p:nvPr/>
        </p:nvSpPr>
        <p:spPr>
          <a:xfrm>
            <a:off x="490939" y="1529993"/>
            <a:ext cx="10186892" cy="291349"/>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t>All of the generated source will be placed into packages that are under a package with the same name as the microService namespace.</a:t>
            </a:r>
          </a:p>
        </p:txBody>
      </p:sp>
    </p:spTree>
    <p:extLst>
      <p:ext uri="{BB962C8B-B14F-4D97-AF65-F5344CB8AC3E}">
        <p14:creationId xmlns:p14="http://schemas.microsoft.com/office/powerpoint/2010/main" val="271840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62</a:t>
            </a:fld>
            <a:r>
              <a:rPr lang="en-US" dirty="0" smtClean="0"/>
              <a:t> </a:t>
            </a:r>
            <a:endParaRPr lang="en-US" dirty="0"/>
          </a:p>
        </p:txBody>
      </p:sp>
      <p:sp>
        <p:nvSpPr>
          <p:cNvPr id="7" name="Text Placeholder 6"/>
          <p:cNvSpPr>
            <a:spLocks noGrp="1"/>
          </p:cNvSpPr>
          <p:nvPr>
            <p:ph type="body" sz="quarter" idx="13"/>
          </p:nvPr>
        </p:nvSpPr>
        <p:spPr/>
        <p:txBody>
          <a:bodyPr/>
          <a:lstStyle/>
          <a:p>
            <a:r>
              <a:rPr lang="en-US" dirty="0" smtClean="0"/>
              <a:t>API documentation is generated using Swagger</a:t>
            </a:r>
          </a:p>
          <a:p>
            <a:pPr lvl="1"/>
            <a:r>
              <a:rPr lang="en-US" dirty="0" smtClean="0"/>
              <a:t>Swagger runs as a Maven plugin as part of the build process.</a:t>
            </a:r>
          </a:p>
          <a:p>
            <a:pPr lvl="1"/>
            <a:r>
              <a:rPr lang="en-US" dirty="0" smtClean="0"/>
              <a:t>Swagger reads java annotations embedded in the API definition and any data objects to create the documentation.</a:t>
            </a:r>
          </a:p>
          <a:p>
            <a:pPr lvl="1"/>
            <a:r>
              <a:rPr lang="en-US" dirty="0" smtClean="0"/>
              <a:t>Swagger does not read the javadoc, or the code.  All input to Swagger is via annotations.</a:t>
            </a:r>
          </a:p>
          <a:p>
            <a:pPr lvl="1"/>
            <a:r>
              <a:rPr lang="en-US" dirty="0" smtClean="0"/>
              <a:t>Swagger recognizes many of the standard JAX-RS annotations, and adds several more for its purpose.</a:t>
            </a:r>
          </a:p>
          <a:p>
            <a:pPr lvl="1"/>
            <a:r>
              <a:rPr lang="en-US" dirty="0" smtClean="0"/>
              <a:t>Swagger ignores all source and resources that are not annotated as swagger inputs.</a:t>
            </a:r>
          </a:p>
          <a:p>
            <a:pPr lvl="1"/>
            <a:r>
              <a:rPr lang="en-US" dirty="0" smtClean="0"/>
              <a:t>A lot of the swagger generated site contents are created for you by the template (/</a:t>
            </a:r>
            <a:r>
              <a:rPr lang="en-US" dirty="0" err="1" smtClean="0"/>
              <a:t>src</a:t>
            </a:r>
            <a:r>
              <a:rPr lang="en-US" dirty="0" smtClean="0"/>
              <a:t>/main/resources/META-INF/resources/swagger). </a:t>
            </a:r>
            <a:endParaRPr lang="en-US" dirty="0"/>
          </a:p>
        </p:txBody>
      </p:sp>
      <p:sp>
        <p:nvSpPr>
          <p:cNvPr id="6" name="Title 5"/>
          <p:cNvSpPr>
            <a:spLocks noGrp="1"/>
          </p:cNvSpPr>
          <p:nvPr>
            <p:ph type="title"/>
          </p:nvPr>
        </p:nvSpPr>
        <p:spPr>
          <a:xfrm>
            <a:off x="490939" y="554676"/>
            <a:ext cx="11209064" cy="342206"/>
          </a:xfrm>
        </p:spPr>
        <p:txBody>
          <a:bodyPr/>
          <a:lstStyle/>
          <a:p>
            <a:r>
              <a:rPr lang="en-US" dirty="0" smtClean="0"/>
              <a:t>Documentation Generation</a:t>
            </a:r>
            <a:endParaRPr lang="en-US" dirty="0"/>
          </a:p>
        </p:txBody>
      </p:sp>
      <p:sp>
        <p:nvSpPr>
          <p:cNvPr id="8" name="Folded Corner 7"/>
          <p:cNvSpPr/>
          <p:nvPr/>
        </p:nvSpPr>
        <p:spPr>
          <a:xfrm>
            <a:off x="1339703" y="4255603"/>
            <a:ext cx="850605" cy="842715"/>
          </a:xfrm>
          <a:prstGeom prst="foldedCorne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Swagger Annotated File</a:t>
            </a:r>
            <a:endParaRPr lang="en-US" sz="1200" dirty="0"/>
          </a:p>
        </p:txBody>
      </p:sp>
      <p:sp>
        <p:nvSpPr>
          <p:cNvPr id="9" name="Folded Corner 8"/>
          <p:cNvSpPr/>
          <p:nvPr/>
        </p:nvSpPr>
        <p:spPr>
          <a:xfrm>
            <a:off x="1339703" y="5233841"/>
            <a:ext cx="850605" cy="914400"/>
          </a:xfrm>
          <a:prstGeom prst="foldedCorne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Non-Swagger annotated source file</a:t>
            </a:r>
            <a:endParaRPr lang="en-US" sz="1200" dirty="0"/>
          </a:p>
        </p:txBody>
      </p:sp>
      <p:sp>
        <p:nvSpPr>
          <p:cNvPr id="10" name="Cloud 9"/>
          <p:cNvSpPr/>
          <p:nvPr/>
        </p:nvSpPr>
        <p:spPr>
          <a:xfrm>
            <a:off x="3906763" y="4516143"/>
            <a:ext cx="1531088" cy="1435395"/>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Swagger</a:t>
            </a:r>
            <a:endParaRPr lang="en-US" dirty="0"/>
          </a:p>
        </p:txBody>
      </p:sp>
      <p:cxnSp>
        <p:nvCxnSpPr>
          <p:cNvPr id="12" name="Straight Arrow Connector 11"/>
          <p:cNvCxnSpPr>
            <a:stCxn id="8" idx="3"/>
            <a:endCxn id="10" idx="2"/>
          </p:cNvCxnSpPr>
          <p:nvPr/>
        </p:nvCxnSpPr>
        <p:spPr>
          <a:xfrm>
            <a:off x="2190308" y="4676961"/>
            <a:ext cx="1721204" cy="55688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p:cNvCxnSpPr>
          <p:nvPr/>
        </p:nvCxnSpPr>
        <p:spPr>
          <a:xfrm flipV="1">
            <a:off x="2190308" y="5534251"/>
            <a:ext cx="974200" cy="15679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164508" y="5436062"/>
            <a:ext cx="92974" cy="215444"/>
          </a:xfrm>
          <a:prstGeom prst="rect">
            <a:avLst/>
          </a:prstGeom>
          <a:noFill/>
          <a:ln>
            <a:noFill/>
          </a:ln>
        </p:spPr>
        <p:txBody>
          <a:bodyPr wrap="none" lIns="0" tIns="0" rIns="0" bIns="0" rtlCol="0">
            <a:spAutoFit/>
          </a:bodyPr>
          <a:lstStyle/>
          <a:p>
            <a:r>
              <a:rPr lang="en-US" sz="1400" dirty="0" smtClean="0">
                <a:solidFill>
                  <a:srgbClr val="FF0000"/>
                </a:solidFill>
              </a:rPr>
              <a:t>X</a:t>
            </a:r>
          </a:p>
        </p:txBody>
      </p:sp>
      <p:sp>
        <p:nvSpPr>
          <p:cNvPr id="26" name="Folded Corner 25"/>
          <p:cNvSpPr/>
          <p:nvPr/>
        </p:nvSpPr>
        <p:spPr>
          <a:xfrm>
            <a:off x="2575870" y="3708437"/>
            <a:ext cx="1394889" cy="922570"/>
          </a:xfrm>
          <a:prstGeom prst="foldedCorne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/src/main/resources</a:t>
            </a:r>
            <a:br>
              <a:rPr lang="en-US" sz="1200" dirty="0" smtClean="0"/>
            </a:br>
            <a:r>
              <a:rPr lang="en-US" sz="1200" dirty="0" smtClean="0"/>
              <a:t>META-INF/</a:t>
            </a:r>
            <a:br>
              <a:rPr lang="en-US" sz="1200" dirty="0" smtClean="0"/>
            </a:br>
            <a:r>
              <a:rPr lang="en-US" sz="1200" dirty="0" smtClean="0"/>
              <a:t>resources/</a:t>
            </a:r>
            <a:br>
              <a:rPr lang="en-US" sz="1200" dirty="0" smtClean="0"/>
            </a:br>
            <a:r>
              <a:rPr lang="en-US" sz="1200" dirty="0" smtClean="0"/>
              <a:t>swagger</a:t>
            </a:r>
            <a:endParaRPr lang="en-US" sz="1200" dirty="0"/>
          </a:p>
        </p:txBody>
      </p:sp>
      <p:cxnSp>
        <p:nvCxnSpPr>
          <p:cNvPr id="27" name="Straight Arrow Connector 26"/>
          <p:cNvCxnSpPr>
            <a:stCxn id="26" idx="2"/>
          </p:cNvCxnSpPr>
          <p:nvPr/>
        </p:nvCxnSpPr>
        <p:spPr>
          <a:xfrm>
            <a:off x="3273315" y="4631007"/>
            <a:ext cx="633448" cy="390425"/>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26" name="Picture 2" descr="Image result for jar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306" y="4040835"/>
            <a:ext cx="1191142" cy="210740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8528424" y="4456204"/>
            <a:ext cx="1554208" cy="215444"/>
          </a:xfrm>
          <a:prstGeom prst="rect">
            <a:avLst/>
          </a:prstGeom>
          <a:noFill/>
          <a:ln>
            <a:noFill/>
          </a:ln>
        </p:spPr>
        <p:txBody>
          <a:bodyPr wrap="none" lIns="0" tIns="0" rIns="0" bIns="0" rtlCol="0">
            <a:spAutoFit/>
          </a:bodyPr>
          <a:lstStyle/>
          <a:p>
            <a:r>
              <a:rPr lang="en-US" sz="1400" dirty="0" smtClean="0">
                <a:solidFill>
                  <a:schemeClr val="tx2"/>
                </a:solidFill>
              </a:rPr>
              <a:t>/META-INF/resources</a:t>
            </a:r>
          </a:p>
        </p:txBody>
      </p:sp>
      <p:sp>
        <p:nvSpPr>
          <p:cNvPr id="38" name="TextBox 37"/>
          <p:cNvSpPr txBox="1"/>
          <p:nvPr/>
        </p:nvSpPr>
        <p:spPr>
          <a:xfrm>
            <a:off x="8776621" y="4697781"/>
            <a:ext cx="670376" cy="215444"/>
          </a:xfrm>
          <a:prstGeom prst="rect">
            <a:avLst/>
          </a:prstGeom>
          <a:noFill/>
          <a:ln>
            <a:noFill/>
          </a:ln>
        </p:spPr>
        <p:txBody>
          <a:bodyPr wrap="none" lIns="0" tIns="0" rIns="0" bIns="0" rtlCol="0">
            <a:spAutoFit/>
          </a:bodyPr>
          <a:lstStyle/>
          <a:p>
            <a:r>
              <a:rPr lang="en-US" sz="1400" dirty="0" smtClean="0">
                <a:solidFill>
                  <a:schemeClr val="tx2"/>
                </a:solidFill>
              </a:rPr>
              <a:t>/swagger</a:t>
            </a:r>
          </a:p>
        </p:txBody>
      </p:sp>
      <p:sp>
        <p:nvSpPr>
          <p:cNvPr id="39" name="TextBox 38"/>
          <p:cNvSpPr txBox="1"/>
          <p:nvPr/>
        </p:nvSpPr>
        <p:spPr>
          <a:xfrm>
            <a:off x="9013622" y="4955401"/>
            <a:ext cx="934615" cy="861774"/>
          </a:xfrm>
          <a:prstGeom prst="rect">
            <a:avLst/>
          </a:prstGeom>
          <a:noFill/>
          <a:ln>
            <a:noFill/>
          </a:ln>
        </p:spPr>
        <p:txBody>
          <a:bodyPr wrap="none" lIns="0" tIns="0" rIns="0" bIns="0" rtlCol="0">
            <a:spAutoFit/>
          </a:bodyPr>
          <a:lstStyle/>
          <a:p>
            <a:r>
              <a:rPr lang="en-US" sz="1400" dirty="0" smtClean="0">
                <a:solidFill>
                  <a:schemeClr val="tx2"/>
                </a:solidFill>
              </a:rPr>
              <a:t>index.htm</a:t>
            </a:r>
          </a:p>
          <a:p>
            <a:r>
              <a:rPr lang="en-US" sz="1400" dirty="0" smtClean="0">
                <a:solidFill>
                  <a:schemeClr val="tx2"/>
                </a:solidFill>
              </a:rPr>
              <a:t>swagger.json</a:t>
            </a:r>
          </a:p>
          <a:p>
            <a:r>
              <a:rPr lang="en-US" sz="1400" dirty="0" smtClean="0">
                <a:solidFill>
                  <a:schemeClr val="tx2"/>
                </a:solidFill>
              </a:rPr>
              <a:t>*.js</a:t>
            </a:r>
          </a:p>
          <a:p>
            <a:r>
              <a:rPr lang="en-US" sz="1400" dirty="0" smtClean="0">
                <a:solidFill>
                  <a:schemeClr val="tx2"/>
                </a:solidFill>
              </a:rPr>
              <a:t>…</a:t>
            </a:r>
          </a:p>
        </p:txBody>
      </p:sp>
      <p:sp>
        <p:nvSpPr>
          <p:cNvPr id="36" name="Right Arrow 35"/>
          <p:cNvSpPr/>
          <p:nvPr/>
        </p:nvSpPr>
        <p:spPr>
          <a:xfrm>
            <a:off x="5582093" y="5021432"/>
            <a:ext cx="1456660" cy="36485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Cloud 40"/>
          <p:cNvSpPr/>
          <p:nvPr/>
        </p:nvSpPr>
        <p:spPr>
          <a:xfrm>
            <a:off x="5519899" y="3706627"/>
            <a:ext cx="1072287" cy="595424"/>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WebConfig</a:t>
            </a:r>
            <a:endParaRPr lang="en-US" sz="1200" dirty="0"/>
          </a:p>
        </p:txBody>
      </p:sp>
      <p:cxnSp>
        <p:nvCxnSpPr>
          <p:cNvPr id="42" name="Straight Arrow Connector 41"/>
          <p:cNvCxnSpPr>
            <a:stCxn id="41" idx="1"/>
          </p:cNvCxnSpPr>
          <p:nvPr/>
        </p:nvCxnSpPr>
        <p:spPr>
          <a:xfrm>
            <a:off x="6056043" y="4301417"/>
            <a:ext cx="900901" cy="640262"/>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23" name="Oval 2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228730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template generates documentation utilizing the Spring MVC framework</a:t>
            </a:r>
          </a:p>
          <a:p>
            <a:pPr lvl="1"/>
            <a:r>
              <a:rPr lang="en-US" dirty="0" smtClean="0"/>
              <a:t>The Sprint MVC (Model-View-Controller) framework serves web content automatically</a:t>
            </a:r>
          </a:p>
          <a:p>
            <a:pPr lvl="2"/>
            <a:r>
              <a:rPr lang="en-US" dirty="0" smtClean="0"/>
              <a:t>It uses a class, named </a:t>
            </a:r>
            <a:r>
              <a:rPr lang="en-US" b="1" dirty="0" smtClean="0">
                <a:latin typeface="Courier New" panose="02070309020205020404" pitchFamily="49" charset="0"/>
                <a:cs typeface="Courier New" panose="02070309020205020404" pitchFamily="49" charset="0"/>
              </a:rPr>
              <a:t>&lt;namespace&gt;.WebConfig </a:t>
            </a:r>
            <a:r>
              <a:rPr lang="en-US" dirty="0" smtClean="0"/>
              <a:t>to supply the configuration of the MVC controllers</a:t>
            </a:r>
          </a:p>
          <a:p>
            <a:pPr lvl="2"/>
            <a:r>
              <a:rPr lang="en-US" dirty="0" smtClean="0"/>
              <a:t>It relies on the project generating all documentation under </a:t>
            </a:r>
            <a:r>
              <a:rPr lang="en-US" dirty="0" smtClean="0">
                <a:latin typeface="Courier New" panose="02070309020205020404" pitchFamily="49" charset="0"/>
                <a:cs typeface="Courier New" panose="02070309020205020404" pitchFamily="49" charset="0"/>
              </a:rPr>
              <a:t>/META-INF/resources</a:t>
            </a:r>
            <a:endParaRPr lang="en-US" dirty="0">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p:txBody>
          <a:bodyPr/>
          <a:lstStyle/>
          <a:p>
            <a:r>
              <a:rPr lang="en-US" dirty="0" smtClean="0"/>
              <a:t>Documentation Generation</a:t>
            </a:r>
            <a:endParaRPr lang="en-US" dirty="0"/>
          </a:p>
        </p:txBody>
      </p:sp>
      <p:pic>
        <p:nvPicPr>
          <p:cNvPr id="5" name="Picture 4"/>
          <p:cNvPicPr>
            <a:picLocks noChangeAspect="1"/>
          </p:cNvPicPr>
          <p:nvPr/>
        </p:nvPicPr>
        <p:blipFill>
          <a:blip r:embed="rId3"/>
          <a:stretch>
            <a:fillRect/>
          </a:stretch>
        </p:blipFill>
        <p:spPr>
          <a:xfrm>
            <a:off x="2826783" y="2976562"/>
            <a:ext cx="5153025" cy="2733675"/>
          </a:xfrm>
          <a:prstGeom prst="rect">
            <a:avLst/>
          </a:prstGeom>
        </p:spPr>
      </p:pic>
      <p:sp>
        <p:nvSpPr>
          <p:cNvPr id="6" name="Right Arrow 5"/>
          <p:cNvSpPr/>
          <p:nvPr/>
        </p:nvSpPr>
        <p:spPr>
          <a:xfrm flipH="1">
            <a:off x="7805383" y="4819078"/>
            <a:ext cx="348850" cy="223285"/>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TextBox 6"/>
          <p:cNvSpPr txBox="1"/>
          <p:nvPr/>
        </p:nvSpPr>
        <p:spPr>
          <a:xfrm>
            <a:off x="8258621" y="4611476"/>
            <a:ext cx="2800240" cy="646331"/>
          </a:xfrm>
          <a:prstGeom prst="rect">
            <a:avLst/>
          </a:prstGeom>
          <a:noFill/>
          <a:ln>
            <a:noFill/>
          </a:ln>
        </p:spPr>
        <p:txBody>
          <a:bodyPr wrap="square" lIns="0" tIns="0" rIns="0" bIns="0" rtlCol="0">
            <a:spAutoFit/>
          </a:bodyPr>
          <a:lstStyle/>
          <a:p>
            <a:r>
              <a:rPr lang="en-US" sz="1400" dirty="0" smtClean="0">
                <a:solidFill>
                  <a:schemeClr val="tx2"/>
                </a:solidFill>
              </a:rPr>
              <a:t>Added to enable serving the generated site documentation per the example</a:t>
            </a:r>
          </a:p>
        </p:txBody>
      </p:sp>
      <p:sp>
        <p:nvSpPr>
          <p:cNvPr id="9" name="Rectangle 8"/>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10" name="Oval 9"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773027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64</a:t>
            </a:fld>
            <a:r>
              <a:rPr lang="en-US" dirty="0" smtClean="0"/>
              <a:t> </a:t>
            </a:r>
            <a:endParaRPr lang="en-US" dirty="0"/>
          </a:p>
        </p:txBody>
      </p:sp>
      <p:sp>
        <p:nvSpPr>
          <p:cNvPr id="4" name="Title 3"/>
          <p:cNvSpPr>
            <a:spLocks noGrp="1"/>
          </p:cNvSpPr>
          <p:nvPr>
            <p:ph type="title"/>
          </p:nvPr>
        </p:nvSpPr>
        <p:spPr/>
        <p:txBody>
          <a:bodyPr/>
          <a:lstStyle/>
          <a:p>
            <a:r>
              <a:rPr lang="en-US" dirty="0" smtClean="0"/>
              <a:t>The Generated Service API</a:t>
            </a:r>
            <a:endParaRPr lang="en-US" dirty="0"/>
          </a:p>
        </p:txBody>
      </p:sp>
      <p:sp>
        <p:nvSpPr>
          <p:cNvPr id="6" name="Content Placeholder 5"/>
          <p:cNvSpPr>
            <a:spLocks noGrp="1"/>
          </p:cNvSpPr>
          <p:nvPr>
            <p:ph sz="quarter" idx="12"/>
          </p:nvPr>
        </p:nvSpPr>
        <p:spPr>
          <a:xfrm>
            <a:off x="490938" y="1139825"/>
            <a:ext cx="5675399" cy="4800600"/>
          </a:xfrm>
        </p:spPr>
        <p:txBody>
          <a:bodyPr/>
          <a:lstStyle/>
          <a:p>
            <a:r>
              <a:rPr lang="en-US" dirty="0" smtClean="0"/>
              <a:t>A Java Interface is generated</a:t>
            </a:r>
          </a:p>
          <a:p>
            <a:pPr lvl="2"/>
            <a:r>
              <a:rPr lang="en-US" dirty="0" smtClean="0"/>
              <a:t>It contains the definition of the API and all operations.</a:t>
            </a:r>
          </a:p>
          <a:p>
            <a:pPr lvl="2"/>
            <a:r>
              <a:rPr lang="en-US" dirty="0" smtClean="0"/>
              <a:t>Annotations are added to describe the API path and for generating documentation in Swagger.</a:t>
            </a:r>
          </a:p>
          <a:p>
            <a:pPr lvl="1"/>
            <a:endParaRPr lang="en-US" dirty="0"/>
          </a:p>
          <a:p>
            <a:r>
              <a:rPr lang="en-US" dirty="0" smtClean="0"/>
              <a:t>The @API annotation…</a:t>
            </a:r>
          </a:p>
          <a:p>
            <a:pPr marL="574675" lvl="1" indent="-117475"/>
            <a:r>
              <a:rPr lang="en-US" dirty="0" smtClean="0"/>
              <a:t>…informs swagger this is a file that needs to be processed.</a:t>
            </a:r>
          </a:p>
          <a:p>
            <a:pPr marL="574675" lvl="1" indent="-117475"/>
            <a:r>
              <a:rPr lang="en-US" dirty="0" smtClean="0"/>
              <a:t>…the value argument is no longer used after swagger 1.5.x and can be removed.</a:t>
            </a:r>
          </a:p>
          <a:p>
            <a:pPr lvl="1"/>
            <a:endParaRPr lang="en-US" dirty="0"/>
          </a:p>
          <a:p>
            <a:r>
              <a:rPr lang="en-US" dirty="0" smtClean="0"/>
              <a:t>The @Path annotation…</a:t>
            </a:r>
          </a:p>
          <a:p>
            <a:pPr marL="574675" lvl="1" indent="-117475"/>
            <a:r>
              <a:rPr lang="en-US" dirty="0" smtClean="0"/>
              <a:t>…is the standard JAX-RS annotation that defines the context path.</a:t>
            </a:r>
          </a:p>
          <a:p>
            <a:pPr lvl="1"/>
            <a:endParaRPr lang="en-US" dirty="0"/>
          </a:p>
          <a:p>
            <a:r>
              <a:rPr lang="en-US" dirty="0" smtClean="0"/>
              <a:t>The interface will be named “RestletService”</a:t>
            </a:r>
            <a:endParaRPr lang="en-US" dirty="0"/>
          </a:p>
        </p:txBody>
      </p:sp>
      <p:pic>
        <p:nvPicPr>
          <p:cNvPr id="8" name="Picture 7"/>
          <p:cNvPicPr>
            <a:picLocks noChangeAspect="1"/>
          </p:cNvPicPr>
          <p:nvPr/>
        </p:nvPicPr>
        <p:blipFill>
          <a:blip r:embed="rId3"/>
          <a:stretch>
            <a:fillRect/>
          </a:stretch>
        </p:blipFill>
        <p:spPr>
          <a:xfrm>
            <a:off x="6469248" y="1255378"/>
            <a:ext cx="3865599" cy="832373"/>
          </a:xfrm>
          <a:prstGeom prst="rect">
            <a:avLst/>
          </a:prstGeom>
        </p:spPr>
      </p:pic>
      <p:sp>
        <p:nvSpPr>
          <p:cNvPr id="9" name="Right Brace 8"/>
          <p:cNvSpPr/>
          <p:nvPr/>
        </p:nvSpPr>
        <p:spPr>
          <a:xfrm>
            <a:off x="9938535" y="1139825"/>
            <a:ext cx="297712" cy="944156"/>
          </a:xfrm>
          <a:prstGeom prst="rightBrace">
            <a:avLst>
              <a:gd name="adj1" fmla="val 51190"/>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10334847" y="1504181"/>
            <a:ext cx="959493" cy="215444"/>
          </a:xfrm>
          <a:prstGeom prst="rect">
            <a:avLst/>
          </a:prstGeom>
          <a:noFill/>
          <a:ln>
            <a:noFill/>
          </a:ln>
        </p:spPr>
        <p:txBody>
          <a:bodyPr wrap="none" lIns="0" tIns="0" rIns="0" bIns="0" rtlCol="0">
            <a:spAutoFit/>
          </a:bodyPr>
          <a:lstStyle/>
          <a:p>
            <a:r>
              <a:rPr lang="en-US" sz="1400" dirty="0" smtClean="0">
                <a:solidFill>
                  <a:schemeClr val="tx2"/>
                </a:solidFill>
              </a:rPr>
              <a:t>As generated</a:t>
            </a:r>
          </a:p>
        </p:txBody>
      </p:sp>
      <p:pic>
        <p:nvPicPr>
          <p:cNvPr id="11" name="Picture 10"/>
          <p:cNvPicPr>
            <a:picLocks noChangeAspect="1"/>
          </p:cNvPicPr>
          <p:nvPr/>
        </p:nvPicPr>
        <p:blipFill>
          <a:blip r:embed="rId4"/>
          <a:stretch>
            <a:fillRect/>
          </a:stretch>
        </p:blipFill>
        <p:spPr>
          <a:xfrm>
            <a:off x="6469247" y="2568317"/>
            <a:ext cx="3436785" cy="695878"/>
          </a:xfrm>
          <a:prstGeom prst="rect">
            <a:avLst/>
          </a:prstGeom>
        </p:spPr>
      </p:pic>
      <p:sp>
        <p:nvSpPr>
          <p:cNvPr id="12" name="Right Brace 11"/>
          <p:cNvSpPr/>
          <p:nvPr/>
        </p:nvSpPr>
        <p:spPr>
          <a:xfrm>
            <a:off x="9938535" y="2358821"/>
            <a:ext cx="297712" cy="944156"/>
          </a:xfrm>
          <a:prstGeom prst="rightBrace">
            <a:avLst>
              <a:gd name="adj1" fmla="val 51190"/>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p:nvPr/>
        </p:nvSpPr>
        <p:spPr>
          <a:xfrm>
            <a:off x="10334847" y="2402421"/>
            <a:ext cx="1182239" cy="861774"/>
          </a:xfrm>
          <a:prstGeom prst="rect">
            <a:avLst/>
          </a:prstGeom>
          <a:noFill/>
          <a:ln>
            <a:noFill/>
          </a:ln>
        </p:spPr>
        <p:txBody>
          <a:bodyPr wrap="square" lIns="0" tIns="0" rIns="0" bIns="0" rtlCol="0">
            <a:spAutoFit/>
          </a:bodyPr>
          <a:lstStyle/>
          <a:p>
            <a:r>
              <a:rPr lang="en-US" sz="1400" dirty="0" smtClean="0">
                <a:solidFill>
                  <a:schemeClr val="tx2"/>
                </a:solidFill>
              </a:rPr>
              <a:t>Corrected for swagger releases 1.5.0 and later</a:t>
            </a:r>
          </a:p>
        </p:txBody>
      </p:sp>
      <p:sp>
        <p:nvSpPr>
          <p:cNvPr id="15" name="Rectangle 14"/>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16" name="Oval 1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25211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65</a:t>
            </a:fld>
            <a:r>
              <a:rPr lang="en-US" dirty="0" smtClean="0"/>
              <a:t> </a:t>
            </a:r>
            <a:endParaRPr lang="en-US" dirty="0"/>
          </a:p>
        </p:txBody>
      </p:sp>
      <p:sp>
        <p:nvSpPr>
          <p:cNvPr id="7" name="Text Placeholder 6"/>
          <p:cNvSpPr>
            <a:spLocks noGrp="1"/>
          </p:cNvSpPr>
          <p:nvPr>
            <p:ph type="body" sz="quarter" idx="13"/>
          </p:nvPr>
        </p:nvSpPr>
        <p:spPr/>
        <p:txBody>
          <a:bodyPr/>
          <a:lstStyle/>
          <a:p>
            <a:r>
              <a:rPr lang="en-US" dirty="0" smtClean="0"/>
              <a:t>Each operation in the API is also annotated</a:t>
            </a:r>
          </a:p>
          <a:p>
            <a:pPr lvl="1"/>
            <a:r>
              <a:rPr lang="en-US" dirty="0" smtClean="0"/>
              <a:t>The template generated annotations are not complete.</a:t>
            </a:r>
          </a:p>
          <a:p>
            <a:pPr lvl="1"/>
            <a:r>
              <a:rPr lang="en-US" dirty="0" smtClean="0"/>
              <a:t>The generated contents do not show how to annotate parameters or return data.</a:t>
            </a:r>
          </a:p>
          <a:p>
            <a:pPr lvl="1"/>
            <a:r>
              <a:rPr lang="en-US" dirty="0" smtClean="0"/>
              <a:t>Annotation is a little more complicated because of the use of Apache Camel.</a:t>
            </a:r>
          </a:p>
          <a:p>
            <a:pPr lvl="1"/>
            <a:endParaRPr lang="en-US" dirty="0"/>
          </a:p>
          <a:p>
            <a:r>
              <a:rPr lang="en-US" dirty="0" smtClean="0"/>
              <a:t>Camel is a message automation and routing framework that is embedded within AJSC</a:t>
            </a:r>
          </a:p>
          <a:p>
            <a:pPr lvl="1"/>
            <a:r>
              <a:rPr lang="en-US" dirty="0" smtClean="0"/>
              <a:t>Camel intercepts all inputs to the AJSC container and wraps them as an “Exchange” object.</a:t>
            </a:r>
          </a:p>
          <a:p>
            <a:pPr lvl="1"/>
            <a:r>
              <a:rPr lang="en-US" dirty="0" smtClean="0"/>
              <a:t>Camel injects itself within the normal web flow, so the information presented to the service is not a standard web servlet interface, but a Camel message processor interface.</a:t>
            </a:r>
          </a:p>
          <a:p>
            <a:pPr lvl="1"/>
            <a:r>
              <a:rPr lang="en-US" dirty="0" smtClean="0"/>
              <a:t>This means that the normal JAX-RS annotations used in web-based servlets will NOT work correctly.</a:t>
            </a:r>
          </a:p>
          <a:p>
            <a:pPr lvl="1"/>
            <a:r>
              <a:rPr lang="en-US" dirty="0" smtClean="0"/>
              <a:t>This also means that the Swagger annotations that rely on JAX-RS will also NOT work correctly.</a:t>
            </a:r>
          </a:p>
          <a:p>
            <a:pPr lvl="1"/>
            <a:r>
              <a:rPr lang="en-US" dirty="0" smtClean="0"/>
              <a:t>Not to worry, Swagger has the ability to annotate “Implicit” parameters that will solve the issues.</a:t>
            </a:r>
            <a:endParaRPr lang="en-US" dirty="0"/>
          </a:p>
        </p:txBody>
      </p:sp>
      <p:sp>
        <p:nvSpPr>
          <p:cNvPr id="6" name="Title 5"/>
          <p:cNvSpPr>
            <a:spLocks noGrp="1"/>
          </p:cNvSpPr>
          <p:nvPr>
            <p:ph type="title"/>
          </p:nvPr>
        </p:nvSpPr>
        <p:spPr/>
        <p:txBody>
          <a:bodyPr/>
          <a:lstStyle/>
          <a:p>
            <a:r>
              <a:rPr lang="en-US" dirty="0" smtClean="0"/>
              <a:t>An Operation of the API</a:t>
            </a:r>
            <a:endParaRPr lang="en-US" dirty="0"/>
          </a:p>
        </p:txBody>
      </p:sp>
      <p:sp>
        <p:nvSpPr>
          <p:cNvPr id="8" name="Rectangle 7"/>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9" name="Oval 8"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48543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66</a:t>
            </a:fld>
            <a:r>
              <a:rPr lang="en-US" dirty="0" smtClean="0"/>
              <a:t> </a:t>
            </a:r>
            <a:endParaRPr lang="en-US" dirty="0"/>
          </a:p>
        </p:txBody>
      </p:sp>
      <p:sp>
        <p:nvSpPr>
          <p:cNvPr id="4" name="Title 3"/>
          <p:cNvSpPr>
            <a:spLocks noGrp="1"/>
          </p:cNvSpPr>
          <p:nvPr>
            <p:ph type="title"/>
          </p:nvPr>
        </p:nvSpPr>
        <p:spPr/>
        <p:txBody>
          <a:bodyPr/>
          <a:lstStyle/>
          <a:p>
            <a:r>
              <a:rPr lang="en-US" dirty="0" smtClean="0"/>
              <a:t>Jersey, Camel, and your Service</a:t>
            </a:r>
            <a:endParaRPr lang="en-US" dirty="0"/>
          </a:p>
        </p:txBody>
      </p:sp>
      <p:sp>
        <p:nvSpPr>
          <p:cNvPr id="5" name="Rounded Rectangle 4"/>
          <p:cNvSpPr/>
          <p:nvPr/>
        </p:nvSpPr>
        <p:spPr>
          <a:xfrm>
            <a:off x="2917150" y="1307803"/>
            <a:ext cx="8087547" cy="4295555"/>
          </a:xfrm>
          <a:prstGeom prst="roundRect">
            <a:avLst>
              <a:gd name="adj" fmla="val 840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b="1" dirty="0" smtClean="0"/>
              <a:t>AJSC</a:t>
            </a:r>
            <a:endParaRPr lang="en-US" b="1" dirty="0"/>
          </a:p>
        </p:txBody>
      </p:sp>
      <p:pic>
        <p:nvPicPr>
          <p:cNvPr id="2050"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51074" y="2589193"/>
            <a:ext cx="1019690" cy="983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08076" y="1818167"/>
            <a:ext cx="1148317" cy="3476846"/>
          </a:xfrm>
          <a:prstGeom prst="rect">
            <a:avLst/>
          </a:prstGeom>
          <a:ln/>
        </p:spPr>
        <p:style>
          <a:lnRef idx="0">
            <a:schemeClr val="accent2"/>
          </a:lnRef>
          <a:fillRef idx="3">
            <a:schemeClr val="accent2"/>
          </a:fillRef>
          <a:effectRef idx="3">
            <a:schemeClr val="accent2"/>
          </a:effectRef>
          <a:fontRef idx="minor">
            <a:schemeClr val="lt1"/>
          </a:fontRef>
        </p:style>
        <p:txBody>
          <a:bodyPr lIns="0" tIns="0" rIns="0" bIns="0" rtlCol="0" anchor="t"/>
          <a:lstStyle/>
          <a:p>
            <a:pPr algn="ctr"/>
            <a:r>
              <a:rPr lang="en-US" b="1" dirty="0" smtClean="0"/>
              <a:t>Jersey Web Server</a:t>
            </a:r>
            <a:endParaRPr lang="en-US" b="1" dirty="0"/>
          </a:p>
        </p:txBody>
      </p:sp>
      <p:sp>
        <p:nvSpPr>
          <p:cNvPr id="9" name="Rectangle 8"/>
          <p:cNvSpPr/>
          <p:nvPr/>
        </p:nvSpPr>
        <p:spPr>
          <a:xfrm>
            <a:off x="4452516" y="1818166"/>
            <a:ext cx="6265534" cy="3476847"/>
          </a:xfrm>
          <a:prstGeom prst="rect">
            <a:avLst/>
          </a:prstGeom>
          <a:ln/>
        </p:spPr>
        <p:style>
          <a:lnRef idx="0">
            <a:schemeClr val="accent2"/>
          </a:lnRef>
          <a:fillRef idx="3">
            <a:schemeClr val="accent2"/>
          </a:fillRef>
          <a:effectRef idx="3">
            <a:schemeClr val="accent2"/>
          </a:effectRef>
          <a:fontRef idx="minor">
            <a:schemeClr val="lt1"/>
          </a:fontRef>
        </p:style>
        <p:txBody>
          <a:bodyPr lIns="0" tIns="0" rIns="0" bIns="0" rtlCol="0" anchor="t"/>
          <a:lstStyle/>
          <a:p>
            <a:pPr algn="ctr"/>
            <a:r>
              <a:rPr lang="en-US" b="1" dirty="0" smtClean="0"/>
              <a:t>Apache Camel</a:t>
            </a:r>
            <a:endParaRPr lang="en-US" b="1" dirty="0"/>
          </a:p>
        </p:txBody>
      </p:sp>
      <p:sp>
        <p:nvSpPr>
          <p:cNvPr id="8" name="Cube 7"/>
          <p:cNvSpPr/>
          <p:nvPr/>
        </p:nvSpPr>
        <p:spPr>
          <a:xfrm>
            <a:off x="4793137" y="2072440"/>
            <a:ext cx="1428156" cy="2106516"/>
          </a:xfrm>
          <a:prstGeom prst="cube">
            <a:avLst>
              <a:gd name="adj" fmla="val 11275"/>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t>Exchange</a:t>
            </a:r>
            <a:endParaRPr lang="en-US" sz="1200" dirty="0"/>
          </a:p>
        </p:txBody>
      </p:sp>
      <p:sp>
        <p:nvSpPr>
          <p:cNvPr id="11" name="Cube 10"/>
          <p:cNvSpPr/>
          <p:nvPr/>
        </p:nvSpPr>
        <p:spPr>
          <a:xfrm>
            <a:off x="3301184" y="2626539"/>
            <a:ext cx="531629" cy="908784"/>
          </a:xfrm>
          <a:prstGeom prst="cube">
            <a:avLst/>
          </a:prstGeom>
          <a:ln/>
        </p:spPr>
        <p:style>
          <a:lnRef idx="0">
            <a:schemeClr val="accent5"/>
          </a:lnRef>
          <a:fillRef idx="3">
            <a:schemeClr val="accent5"/>
          </a:fillRef>
          <a:effectRef idx="3">
            <a:schemeClr val="accent5"/>
          </a:effectRef>
          <a:fontRef idx="minor">
            <a:schemeClr val="lt1"/>
          </a:fontRef>
        </p:style>
        <p:txBody>
          <a:bodyPr vert="vert270" lIns="0" tIns="0" rIns="0" bIns="0" rtlCol="0" anchor="ctr"/>
          <a:lstStyle/>
          <a:p>
            <a:pPr algn="ctr"/>
            <a:r>
              <a:rPr lang="en-US" sz="1200" dirty="0" smtClean="0">
                <a:solidFill>
                  <a:schemeClr val="tx2"/>
                </a:solidFill>
              </a:rPr>
              <a:t>Request</a:t>
            </a:r>
            <a:endParaRPr lang="en-US" sz="1200" dirty="0">
              <a:solidFill>
                <a:schemeClr val="tx2"/>
              </a:solidFill>
            </a:endParaRPr>
          </a:p>
        </p:txBody>
      </p:sp>
      <p:sp>
        <p:nvSpPr>
          <p:cNvPr id="12" name="Cube 11"/>
          <p:cNvSpPr/>
          <p:nvPr/>
        </p:nvSpPr>
        <p:spPr>
          <a:xfrm>
            <a:off x="3769016" y="2626539"/>
            <a:ext cx="531629" cy="908784"/>
          </a:xfrm>
          <a:prstGeom prst="cube">
            <a:avLst/>
          </a:prstGeom>
          <a:ln/>
        </p:spPr>
        <p:style>
          <a:lnRef idx="0">
            <a:schemeClr val="accent6"/>
          </a:lnRef>
          <a:fillRef idx="3">
            <a:schemeClr val="accent6"/>
          </a:fillRef>
          <a:effectRef idx="3">
            <a:schemeClr val="accent6"/>
          </a:effectRef>
          <a:fontRef idx="minor">
            <a:schemeClr val="lt1"/>
          </a:fontRef>
        </p:style>
        <p:txBody>
          <a:bodyPr vert="vert270" lIns="0" tIns="0" rIns="0" bIns="0" rtlCol="0" anchor="ctr"/>
          <a:lstStyle/>
          <a:p>
            <a:pPr algn="ctr"/>
            <a:r>
              <a:rPr lang="en-US" sz="1200" dirty="0" smtClean="0">
                <a:solidFill>
                  <a:schemeClr val="tx2"/>
                </a:solidFill>
              </a:rPr>
              <a:t>Response</a:t>
            </a:r>
            <a:endParaRPr lang="en-US" sz="1200" dirty="0">
              <a:solidFill>
                <a:schemeClr val="tx2"/>
              </a:solidFill>
            </a:endParaRPr>
          </a:p>
        </p:txBody>
      </p:sp>
      <p:sp>
        <p:nvSpPr>
          <p:cNvPr id="13" name="Cube 12"/>
          <p:cNvSpPr/>
          <p:nvPr/>
        </p:nvSpPr>
        <p:spPr>
          <a:xfrm>
            <a:off x="4901607" y="2530245"/>
            <a:ext cx="531629" cy="1426510"/>
          </a:xfrm>
          <a:prstGeom prst="cube">
            <a:avLst/>
          </a:prstGeom>
          <a:ln/>
        </p:spPr>
        <p:style>
          <a:lnRef idx="0">
            <a:schemeClr val="accent5"/>
          </a:lnRef>
          <a:fillRef idx="3">
            <a:schemeClr val="accent5"/>
          </a:fillRef>
          <a:effectRef idx="3">
            <a:schemeClr val="accent5"/>
          </a:effectRef>
          <a:fontRef idx="minor">
            <a:schemeClr val="lt1"/>
          </a:fontRef>
        </p:style>
        <p:txBody>
          <a:bodyPr vert="vert270" lIns="0" tIns="0" rIns="0" bIns="0" rtlCol="0" anchor="ctr"/>
          <a:lstStyle/>
          <a:p>
            <a:pPr algn="ctr"/>
            <a:r>
              <a:rPr lang="en-US" sz="1200" dirty="0" smtClean="0">
                <a:solidFill>
                  <a:schemeClr val="tx2"/>
                </a:solidFill>
              </a:rPr>
              <a:t>In Message</a:t>
            </a:r>
            <a:endParaRPr lang="en-US" sz="1200" dirty="0">
              <a:solidFill>
                <a:schemeClr val="tx2"/>
              </a:solidFill>
            </a:endParaRPr>
          </a:p>
        </p:txBody>
      </p:sp>
      <p:sp>
        <p:nvSpPr>
          <p:cNvPr id="14" name="Cube 13"/>
          <p:cNvSpPr/>
          <p:nvPr/>
        </p:nvSpPr>
        <p:spPr>
          <a:xfrm>
            <a:off x="5365599" y="2530245"/>
            <a:ext cx="531629" cy="1426510"/>
          </a:xfrm>
          <a:prstGeom prst="cube">
            <a:avLst/>
          </a:prstGeom>
          <a:ln/>
        </p:spPr>
        <p:style>
          <a:lnRef idx="0">
            <a:schemeClr val="accent5"/>
          </a:lnRef>
          <a:fillRef idx="3">
            <a:schemeClr val="accent5"/>
          </a:fillRef>
          <a:effectRef idx="3">
            <a:schemeClr val="accent5"/>
          </a:effectRef>
          <a:fontRef idx="minor">
            <a:schemeClr val="lt1"/>
          </a:fontRef>
        </p:style>
        <p:txBody>
          <a:bodyPr vert="vert270" lIns="0" tIns="0" rIns="0" bIns="0" rtlCol="0" anchor="ctr"/>
          <a:lstStyle/>
          <a:p>
            <a:pPr algn="ctr"/>
            <a:r>
              <a:rPr lang="en-US" sz="1200" dirty="0" smtClean="0">
                <a:solidFill>
                  <a:schemeClr val="tx2"/>
                </a:solidFill>
              </a:rPr>
              <a:t>Out Message</a:t>
            </a:r>
            <a:endParaRPr lang="en-US" sz="1200" dirty="0">
              <a:solidFill>
                <a:schemeClr val="tx2"/>
              </a:solidFill>
            </a:endParaRPr>
          </a:p>
        </p:txBody>
      </p:sp>
      <p:sp>
        <p:nvSpPr>
          <p:cNvPr id="10" name="Cloud 9"/>
          <p:cNvSpPr/>
          <p:nvPr/>
        </p:nvSpPr>
        <p:spPr>
          <a:xfrm>
            <a:off x="6769982" y="1988287"/>
            <a:ext cx="3820045" cy="2307265"/>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microService (Camel Processor)</a:t>
            </a:r>
            <a:endParaRPr lang="en-US" sz="1400" dirty="0"/>
          </a:p>
        </p:txBody>
      </p:sp>
      <p:sp>
        <p:nvSpPr>
          <p:cNvPr id="15" name="Left-Right Arrow 14"/>
          <p:cNvSpPr/>
          <p:nvPr/>
        </p:nvSpPr>
        <p:spPr>
          <a:xfrm>
            <a:off x="4300645" y="2955548"/>
            <a:ext cx="492492" cy="297711"/>
          </a:xfrm>
          <a:prstGeom prst="leftRightArrow">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endParaRPr lang="en-US" dirty="0"/>
          </a:p>
        </p:txBody>
      </p:sp>
      <p:sp>
        <p:nvSpPr>
          <p:cNvPr id="17" name="Left-Right Arrow 16"/>
          <p:cNvSpPr/>
          <p:nvPr/>
        </p:nvSpPr>
        <p:spPr>
          <a:xfrm>
            <a:off x="2127322" y="2943426"/>
            <a:ext cx="1176632" cy="297711"/>
          </a:xfrm>
          <a:prstGeom prst="leftRightArrow">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sz="1200" dirty="0" smtClean="0"/>
              <a:t>Request</a:t>
            </a:r>
            <a:endParaRPr lang="en-US" sz="1200" dirty="0"/>
          </a:p>
        </p:txBody>
      </p:sp>
      <p:sp>
        <p:nvSpPr>
          <p:cNvPr id="18" name="Left-Right Arrow 17"/>
          <p:cNvSpPr/>
          <p:nvPr/>
        </p:nvSpPr>
        <p:spPr>
          <a:xfrm>
            <a:off x="6193466" y="2955548"/>
            <a:ext cx="972877" cy="297711"/>
          </a:xfrm>
          <a:prstGeom prst="leftRightArrow">
            <a:avLst/>
          </a:prstGeom>
          <a:ln/>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endParaRPr lang="en-US" dirty="0"/>
          </a:p>
        </p:txBody>
      </p:sp>
      <p:sp>
        <p:nvSpPr>
          <p:cNvPr id="19" name="TextBox 18"/>
          <p:cNvSpPr txBox="1"/>
          <p:nvPr/>
        </p:nvSpPr>
        <p:spPr>
          <a:xfrm>
            <a:off x="7240772" y="3006773"/>
            <a:ext cx="3274826" cy="727494"/>
          </a:xfrm>
          <a:prstGeom prst="rect">
            <a:avLst/>
          </a:prstGeom>
          <a:noFill/>
          <a:ln>
            <a:noFill/>
          </a:ln>
        </p:spPr>
        <p:txBody>
          <a:bodyPr wrap="square" lIns="0" tIns="0" rIns="0" bIns="0" rtlCol="0">
            <a:noAutofit/>
          </a:bodyPr>
          <a:lstStyle/>
          <a:p>
            <a:r>
              <a:rPr lang="en-US" sz="1400" dirty="0" smtClean="0">
                <a:solidFill>
                  <a:schemeClr val="tx2"/>
                </a:solidFill>
              </a:rPr>
              <a:t>public void operation(Exchange exchange) {</a:t>
            </a:r>
            <a:br>
              <a:rPr lang="en-US" sz="1400" dirty="0" smtClean="0">
                <a:solidFill>
                  <a:schemeClr val="tx2"/>
                </a:solidFill>
              </a:rPr>
            </a:br>
            <a:r>
              <a:rPr lang="en-US" sz="1400" dirty="0" smtClean="0">
                <a:solidFill>
                  <a:schemeClr val="tx2"/>
                </a:solidFill>
              </a:rPr>
              <a:t>  …</a:t>
            </a:r>
            <a:br>
              <a:rPr lang="en-US" sz="1400" dirty="0" smtClean="0">
                <a:solidFill>
                  <a:schemeClr val="tx2"/>
                </a:solidFill>
              </a:rPr>
            </a:br>
            <a:r>
              <a:rPr lang="en-US" sz="1400" dirty="0" smtClean="0">
                <a:solidFill>
                  <a:schemeClr val="tx2"/>
                </a:solidFill>
              </a:rPr>
              <a:t>}</a:t>
            </a:r>
          </a:p>
        </p:txBody>
      </p:sp>
      <p:sp>
        <p:nvSpPr>
          <p:cNvPr id="20" name="Cloud 19"/>
          <p:cNvSpPr/>
          <p:nvPr/>
        </p:nvSpPr>
        <p:spPr>
          <a:xfrm>
            <a:off x="6000593" y="4613445"/>
            <a:ext cx="776179" cy="595424"/>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Routes</a:t>
            </a:r>
            <a:endParaRPr lang="en-US" sz="1200" dirty="0"/>
          </a:p>
        </p:txBody>
      </p:sp>
      <p:sp>
        <p:nvSpPr>
          <p:cNvPr id="21" name="Right Brace 20"/>
          <p:cNvSpPr/>
          <p:nvPr/>
        </p:nvSpPr>
        <p:spPr>
          <a:xfrm rot="5400000">
            <a:off x="7542321" y="1515916"/>
            <a:ext cx="298522" cy="5796890"/>
          </a:xfrm>
          <a:prstGeom prst="rightBrace">
            <a:avLst>
              <a:gd name="adj1" fmla="val 43951"/>
              <a:gd name="adj2" fmla="val 72744"/>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Rectangle 21"/>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23" name="Oval 2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039442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67</a:t>
            </a:fld>
            <a:r>
              <a:rPr lang="en-US" dirty="0" smtClean="0"/>
              <a:t> </a:t>
            </a:r>
            <a:endParaRPr lang="en-US" dirty="0"/>
          </a:p>
        </p:txBody>
      </p:sp>
      <p:sp>
        <p:nvSpPr>
          <p:cNvPr id="4" name="Title 3"/>
          <p:cNvSpPr>
            <a:spLocks noGrp="1"/>
          </p:cNvSpPr>
          <p:nvPr>
            <p:ph type="title"/>
          </p:nvPr>
        </p:nvSpPr>
        <p:spPr/>
        <p:txBody>
          <a:bodyPr/>
          <a:lstStyle/>
          <a:p>
            <a:r>
              <a:rPr lang="en-US" dirty="0" smtClean="0"/>
              <a:t>Camel Routes</a:t>
            </a:r>
            <a:endParaRPr lang="en-US" dirty="0"/>
          </a:p>
        </p:txBody>
      </p:sp>
      <p:sp>
        <p:nvSpPr>
          <p:cNvPr id="5" name="Content Placeholder 4"/>
          <p:cNvSpPr>
            <a:spLocks noGrp="1"/>
          </p:cNvSpPr>
          <p:nvPr>
            <p:ph sz="quarter" idx="12"/>
          </p:nvPr>
        </p:nvSpPr>
        <p:spPr>
          <a:xfrm>
            <a:off x="490939" y="1139824"/>
            <a:ext cx="4754161" cy="5146675"/>
          </a:xfrm>
        </p:spPr>
        <p:txBody>
          <a:bodyPr>
            <a:noAutofit/>
          </a:bodyPr>
          <a:lstStyle/>
          <a:p>
            <a:pPr lvl="1"/>
            <a:endParaRPr lang="en-US" dirty="0" smtClean="0"/>
          </a:p>
          <a:p>
            <a:pPr lvl="1"/>
            <a:endParaRPr lang="en-US" dirty="0"/>
          </a:p>
          <a:p>
            <a:pPr lvl="1"/>
            <a:r>
              <a:rPr lang="en-US" dirty="0" smtClean="0"/>
              <a:t>Named “&lt;namespace&gt;.Routes.java”</a:t>
            </a:r>
          </a:p>
          <a:p>
            <a:pPr lvl="1"/>
            <a:r>
              <a:rPr lang="en-US" dirty="0" smtClean="0"/>
              <a:t>The route class extends RouteBuilder and uses Spring to configure the routes.</a:t>
            </a:r>
          </a:p>
          <a:p>
            <a:pPr lvl="2"/>
            <a:r>
              <a:rPr lang="en-US" dirty="0" smtClean="0"/>
              <a:t>@Component annotation is required and tells spring that it is part of the configuration. </a:t>
            </a:r>
          </a:p>
          <a:p>
            <a:pPr lvl="2"/>
            <a:r>
              <a:rPr lang="en-US" dirty="0" smtClean="0"/>
              <a:t>@Autowired annotation causes Spring to inject the reference to the AJSC route builder object into the reference.</a:t>
            </a:r>
          </a:p>
          <a:p>
            <a:pPr lvl="2"/>
            <a:r>
              <a:rPr lang="en-US" dirty="0" smtClean="0"/>
              <a:t>The “setRoute” method creates a message automation route.  </a:t>
            </a:r>
          </a:p>
          <a:p>
            <a:pPr lvl="3"/>
            <a:r>
              <a:rPr lang="en-US" dirty="0" smtClean="0"/>
              <a:t>A route minimally consists of a </a:t>
            </a:r>
            <a:r>
              <a:rPr lang="en-US" i="1" u="sng" dirty="0" smtClean="0"/>
              <a:t>from</a:t>
            </a:r>
            <a:r>
              <a:rPr lang="en-US" dirty="0" smtClean="0"/>
              <a:t> endpoint and a </a:t>
            </a:r>
            <a:r>
              <a:rPr lang="en-US" i="1" u="sng" dirty="0" smtClean="0"/>
              <a:t>to</a:t>
            </a:r>
            <a:r>
              <a:rPr lang="en-US" dirty="0" smtClean="0"/>
              <a:t> endpoint.</a:t>
            </a:r>
          </a:p>
          <a:p>
            <a:pPr lvl="3"/>
            <a:r>
              <a:rPr lang="en-US" dirty="0" smtClean="0"/>
              <a:t>Endpoints are identified using a URI.</a:t>
            </a:r>
          </a:p>
          <a:p>
            <a:pPr lvl="3"/>
            <a:r>
              <a:rPr lang="en-US" dirty="0" smtClean="0"/>
              <a:t>The from endpoint is mapped to the restlet interface in Jersey and accepts web requests from external clients.  The path and resource are identified as part of the route. The accepted method(s) can be identified as query parameters.</a:t>
            </a:r>
          </a:p>
          <a:p>
            <a:pPr lvl="3"/>
            <a:r>
              <a:rPr lang="en-US" dirty="0" smtClean="0"/>
              <a:t>The to endpoint identifies the bean (java object) and the method on the bean that processes the exchange..</a:t>
            </a:r>
            <a:endParaRPr lang="en-US" dirty="0"/>
          </a:p>
        </p:txBody>
      </p:sp>
      <p:pic>
        <p:nvPicPr>
          <p:cNvPr id="8" name="Picture 7"/>
          <p:cNvPicPr>
            <a:picLocks noChangeAspect="1"/>
          </p:cNvPicPr>
          <p:nvPr/>
        </p:nvPicPr>
        <p:blipFill>
          <a:blip r:embed="rId3"/>
          <a:stretch>
            <a:fillRect/>
          </a:stretch>
        </p:blipFill>
        <p:spPr>
          <a:xfrm>
            <a:off x="6166884" y="1747837"/>
            <a:ext cx="5889243" cy="2696573"/>
          </a:xfrm>
          <a:prstGeom prst="rect">
            <a:avLst/>
          </a:prstGeom>
        </p:spPr>
      </p:pic>
      <p:sp>
        <p:nvSpPr>
          <p:cNvPr id="3" name="TextBox 2"/>
          <p:cNvSpPr txBox="1"/>
          <p:nvPr/>
        </p:nvSpPr>
        <p:spPr>
          <a:xfrm>
            <a:off x="6799858" y="5496509"/>
            <a:ext cx="4438109" cy="443916"/>
          </a:xfrm>
          <a:prstGeom prst="rect">
            <a:avLst/>
          </a:prstGeom>
          <a:noFill/>
          <a:ln>
            <a:noFill/>
          </a:ln>
        </p:spPr>
        <p:txBody>
          <a:bodyPr wrap="square" lIns="0" tIns="0" rIns="0" bIns="0" rtlCol="0">
            <a:spAutoFit/>
          </a:bodyPr>
          <a:lstStyle/>
          <a:p>
            <a:pPr algn="ctr"/>
            <a:r>
              <a:rPr lang="en-US" sz="1400" i="1" dirty="0">
                <a:solidFill>
                  <a:schemeClr val="tx2"/>
                </a:solidFill>
              </a:rPr>
              <a:t>See </a:t>
            </a:r>
            <a:r>
              <a:rPr lang="en-US" sz="1400" i="1" dirty="0">
                <a:solidFill>
                  <a:schemeClr val="tx2"/>
                </a:solidFill>
                <a:hlinkClick r:id="rId4"/>
              </a:rPr>
              <a:t>http://</a:t>
            </a:r>
            <a:r>
              <a:rPr lang="en-US" sz="1400" i="1" dirty="0" smtClean="0">
                <a:solidFill>
                  <a:schemeClr val="tx2"/>
                </a:solidFill>
                <a:hlinkClick r:id="rId4"/>
              </a:rPr>
              <a:t>camel.apache.org/uris.html</a:t>
            </a:r>
            <a:r>
              <a:rPr lang="en-US" sz="1400" i="1" dirty="0" smtClean="0">
                <a:solidFill>
                  <a:schemeClr val="tx2"/>
                </a:solidFill>
              </a:rPr>
              <a:t> for more information about Camel endpoint URIs</a:t>
            </a:r>
          </a:p>
        </p:txBody>
      </p:sp>
      <p:sp>
        <p:nvSpPr>
          <p:cNvPr id="7" name="Rectangle 6"/>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9" name="Oval 8"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Content Placeholder 4"/>
          <p:cNvSpPr txBox="1">
            <a:spLocks/>
          </p:cNvSpPr>
          <p:nvPr/>
        </p:nvSpPr>
        <p:spPr>
          <a:xfrm>
            <a:off x="488897" y="1139825"/>
            <a:ext cx="10905132" cy="444420"/>
          </a:xfrm>
          <a:prstGeom prst="rect">
            <a:avLst/>
          </a:prstGeom>
        </p:spPr>
        <p:txBody>
          <a:bodyPr vert="horz" lIns="0" tIns="0" rIns="0" bIns="0" rtlCol="0">
            <a:norm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message processing routes are defined in a java class</a:t>
            </a:r>
            <a:endParaRPr lang="en-US" dirty="0"/>
          </a:p>
        </p:txBody>
      </p:sp>
    </p:spTree>
    <p:extLst>
      <p:ext uri="{BB962C8B-B14F-4D97-AF65-F5344CB8AC3E}">
        <p14:creationId xmlns:p14="http://schemas.microsoft.com/office/powerpoint/2010/main" val="3758832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68</a:t>
            </a:fld>
            <a:r>
              <a:rPr lang="en-US" dirty="0" smtClean="0"/>
              <a:t> </a:t>
            </a:r>
            <a:endParaRPr lang="en-US" dirty="0"/>
          </a:p>
        </p:txBody>
      </p:sp>
      <p:sp>
        <p:nvSpPr>
          <p:cNvPr id="7" name="Text Placeholder 6"/>
          <p:cNvSpPr>
            <a:spLocks noGrp="1"/>
          </p:cNvSpPr>
          <p:nvPr>
            <p:ph type="body" sz="quarter" idx="13"/>
          </p:nvPr>
        </p:nvSpPr>
        <p:spPr/>
        <p:txBody>
          <a:bodyPr/>
          <a:lstStyle/>
          <a:p>
            <a:r>
              <a:rPr lang="en-US" dirty="0" smtClean="0"/>
              <a:t>Each API operation is a method defined in the interface and implemented in the service.</a:t>
            </a:r>
          </a:p>
          <a:p>
            <a:pPr lvl="1"/>
            <a:r>
              <a:rPr lang="en-US" dirty="0" smtClean="0"/>
              <a:t>The operations are added to the </a:t>
            </a:r>
            <a:r>
              <a:rPr lang="en-US" b="1" dirty="0" smtClean="0"/>
              <a:t>RestletService</a:t>
            </a:r>
            <a:r>
              <a:rPr lang="en-US" dirty="0" smtClean="0"/>
              <a:t> interface in the </a:t>
            </a:r>
            <a:r>
              <a:rPr lang="en-US" b="1" i="1" u="sng" dirty="0" smtClean="0"/>
              <a:t>&lt;namespace&gt;.service.restlet </a:t>
            </a:r>
            <a:r>
              <a:rPr lang="en-US" dirty="0" smtClean="0"/>
              <a:t>package.</a:t>
            </a:r>
          </a:p>
          <a:p>
            <a:pPr lvl="1"/>
            <a:r>
              <a:rPr lang="en-US" dirty="0" smtClean="0"/>
              <a:t>Each operation must be an Apache Camel Exchange processor.  This requires a specific signature, of the form:</a:t>
            </a:r>
          </a:p>
          <a:p>
            <a:pPr lvl="1"/>
            <a:endParaRPr lang="en-US" dirty="0" smtClean="0"/>
          </a:p>
          <a:p>
            <a:pPr lvl="1" algn="ctr"/>
            <a:r>
              <a:rPr lang="en-US" b="1" dirty="0" smtClean="0">
                <a:latin typeface="Courier New" panose="02070309020205020404" pitchFamily="49" charset="0"/>
                <a:cs typeface="Courier New" panose="02070309020205020404" pitchFamily="49" charset="0"/>
              </a:rPr>
              <a:t>public void operation_name(Exchange exchange) </a:t>
            </a:r>
          </a:p>
          <a:p>
            <a:pPr lvl="1"/>
            <a:endParaRPr lang="en-US" dirty="0"/>
          </a:p>
          <a:p>
            <a:pPr lvl="1"/>
            <a:r>
              <a:rPr lang="en-US" dirty="0" smtClean="0"/>
              <a:t>All request and response information (entities, headers, query parameters, etc.) is packaged as part of the Exchange object provided to the method.</a:t>
            </a:r>
          </a:p>
          <a:p>
            <a:pPr lvl="1"/>
            <a:r>
              <a:rPr lang="en-US" dirty="0" smtClean="0"/>
              <a:t>Because the entity (if any), headers, query parameters, and other parts of the request are packaged in the Exchange object, normal JAX-RS annotations do not apply.  This makes generating the documentation a little less obvious, but can be accomplished using the </a:t>
            </a:r>
            <a:r>
              <a:rPr lang="en-US" b="1" dirty="0" smtClean="0">
                <a:latin typeface="Courier New" panose="02070309020205020404" pitchFamily="49" charset="0"/>
                <a:cs typeface="Courier New" panose="02070309020205020404" pitchFamily="49" charset="0"/>
              </a:rPr>
              <a:t>@ApiImplicitParam </a:t>
            </a:r>
            <a:r>
              <a:rPr lang="en-US" dirty="0" smtClean="0"/>
              <a:t>annotation in swagger.</a:t>
            </a:r>
            <a:endParaRPr lang="en-US" dirty="0"/>
          </a:p>
        </p:txBody>
      </p:sp>
      <p:sp>
        <p:nvSpPr>
          <p:cNvPr id="6" name="Title 5"/>
          <p:cNvSpPr>
            <a:spLocks noGrp="1"/>
          </p:cNvSpPr>
          <p:nvPr>
            <p:ph type="title"/>
          </p:nvPr>
        </p:nvSpPr>
        <p:spPr/>
        <p:txBody>
          <a:bodyPr/>
          <a:lstStyle/>
          <a:p>
            <a:r>
              <a:rPr lang="en-US" dirty="0" smtClean="0"/>
              <a:t>The API Operation Definition</a:t>
            </a:r>
            <a:endParaRPr lang="en-US" dirty="0"/>
          </a:p>
        </p:txBody>
      </p:sp>
      <p:sp>
        <p:nvSpPr>
          <p:cNvPr id="5" name="Rectangle 4"/>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8" name="Oval 7"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089117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69</a:t>
            </a:fld>
            <a:r>
              <a:rPr lang="en-US" dirty="0" smtClean="0"/>
              <a:t> </a:t>
            </a:r>
            <a:endParaRPr lang="en-US" dirty="0"/>
          </a:p>
        </p:txBody>
      </p:sp>
      <p:sp>
        <p:nvSpPr>
          <p:cNvPr id="4" name="Title 3"/>
          <p:cNvSpPr>
            <a:spLocks noGrp="1"/>
          </p:cNvSpPr>
          <p:nvPr>
            <p:ph type="title"/>
          </p:nvPr>
        </p:nvSpPr>
        <p:spPr/>
        <p:txBody>
          <a:bodyPr/>
          <a:lstStyle/>
          <a:p>
            <a:r>
              <a:rPr lang="en-US" dirty="0" smtClean="0"/>
              <a:t>Exchange Message Structure</a:t>
            </a:r>
            <a:endParaRPr lang="en-US" dirty="0"/>
          </a:p>
        </p:txBody>
      </p:sp>
      <p:sp>
        <p:nvSpPr>
          <p:cNvPr id="5" name="Rectangle 4"/>
          <p:cNvSpPr/>
          <p:nvPr/>
        </p:nvSpPr>
        <p:spPr>
          <a:xfrm>
            <a:off x="3976731" y="1635325"/>
            <a:ext cx="1426111" cy="175743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Exchange</a:t>
            </a:r>
            <a:endParaRPr lang="en-US" sz="1400" dirty="0"/>
          </a:p>
        </p:txBody>
      </p:sp>
      <p:sp>
        <p:nvSpPr>
          <p:cNvPr id="6" name="Rectangle 5"/>
          <p:cNvSpPr/>
          <p:nvPr/>
        </p:nvSpPr>
        <p:spPr>
          <a:xfrm>
            <a:off x="4161222" y="2550419"/>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In</a:t>
            </a:r>
            <a:endParaRPr lang="en-US" sz="1400" dirty="0"/>
          </a:p>
        </p:txBody>
      </p:sp>
      <p:sp>
        <p:nvSpPr>
          <p:cNvPr id="7" name="Rectangle 6"/>
          <p:cNvSpPr/>
          <p:nvPr/>
        </p:nvSpPr>
        <p:spPr>
          <a:xfrm>
            <a:off x="4161222" y="2926723"/>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Out</a:t>
            </a:r>
            <a:endParaRPr lang="en-US" sz="1400" dirty="0"/>
          </a:p>
        </p:txBody>
      </p:sp>
      <p:sp>
        <p:nvSpPr>
          <p:cNvPr id="9" name="Rectangle 8"/>
          <p:cNvSpPr/>
          <p:nvPr/>
        </p:nvSpPr>
        <p:spPr>
          <a:xfrm>
            <a:off x="6294997" y="1627318"/>
            <a:ext cx="1475277" cy="176544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Message</a:t>
            </a:r>
            <a:endParaRPr lang="en-US" sz="1400" dirty="0"/>
          </a:p>
        </p:txBody>
      </p:sp>
      <p:cxnSp>
        <p:nvCxnSpPr>
          <p:cNvPr id="11" name="Elbow Connector 10"/>
          <p:cNvCxnSpPr>
            <a:stCxn id="6" idx="3"/>
          </p:cNvCxnSpPr>
          <p:nvPr/>
        </p:nvCxnSpPr>
        <p:spPr>
          <a:xfrm flipV="1">
            <a:off x="5103522" y="1627318"/>
            <a:ext cx="1180910" cy="1073708"/>
          </a:xfrm>
          <a:prstGeom prst="bentConnector3">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661104" y="1601155"/>
            <a:ext cx="1082456" cy="142985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Body</a:t>
            </a:r>
            <a:endParaRPr lang="en-US" sz="1400" dirty="0"/>
          </a:p>
        </p:txBody>
      </p:sp>
      <p:sp>
        <p:nvSpPr>
          <p:cNvPr id="28" name="Rectangle 27"/>
          <p:cNvSpPr/>
          <p:nvPr/>
        </p:nvSpPr>
        <p:spPr>
          <a:xfrm>
            <a:off x="6312649" y="3919177"/>
            <a:ext cx="1457625" cy="1728588"/>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pPr algn="ctr"/>
            <a:r>
              <a:rPr lang="en-US" dirty="0" smtClean="0"/>
              <a:t>Message</a:t>
            </a:r>
            <a:endParaRPr lang="en-US" dirty="0"/>
          </a:p>
        </p:txBody>
      </p:sp>
      <p:cxnSp>
        <p:nvCxnSpPr>
          <p:cNvPr id="29" name="Elbow Connector 28"/>
          <p:cNvCxnSpPr>
            <a:stCxn id="7" idx="3"/>
          </p:cNvCxnSpPr>
          <p:nvPr/>
        </p:nvCxnSpPr>
        <p:spPr>
          <a:xfrm>
            <a:off x="5103522" y="3077330"/>
            <a:ext cx="1191475" cy="841847"/>
          </a:xfrm>
          <a:prstGeom prst="bentConnector3">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64" idx="3"/>
          </p:cNvCxnSpPr>
          <p:nvPr/>
        </p:nvCxnSpPr>
        <p:spPr>
          <a:xfrm flipV="1">
            <a:off x="7425936" y="1627318"/>
            <a:ext cx="1226069" cy="1092965"/>
          </a:xfrm>
          <a:prstGeom prst="bentConnector3">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302063" y="2007618"/>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property</a:t>
            </a:r>
            <a:endParaRPr lang="en-US" sz="1400" dirty="0"/>
          </a:p>
        </p:txBody>
      </p:sp>
      <p:sp>
        <p:nvSpPr>
          <p:cNvPr id="57" name="Cloud 56"/>
          <p:cNvSpPr/>
          <p:nvPr/>
        </p:nvSpPr>
        <p:spPr>
          <a:xfrm>
            <a:off x="9961580" y="2776148"/>
            <a:ext cx="1889030" cy="1323676"/>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API Operation Implementation (Camel Processor)</a:t>
            </a:r>
            <a:endParaRPr lang="en-US" sz="1200" dirty="0"/>
          </a:p>
        </p:txBody>
      </p:sp>
      <p:sp>
        <p:nvSpPr>
          <p:cNvPr id="59" name="Rectangle 58"/>
          <p:cNvSpPr/>
          <p:nvPr/>
        </p:nvSpPr>
        <p:spPr>
          <a:xfrm>
            <a:off x="918688" y="1601155"/>
            <a:ext cx="1308260" cy="206730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HttpRequest</a:t>
            </a:r>
            <a:endParaRPr lang="en-US" sz="1400" dirty="0"/>
          </a:p>
        </p:txBody>
      </p:sp>
      <p:sp>
        <p:nvSpPr>
          <p:cNvPr id="60" name="Rectangle 59"/>
          <p:cNvSpPr/>
          <p:nvPr/>
        </p:nvSpPr>
        <p:spPr>
          <a:xfrm>
            <a:off x="4226496" y="2071354"/>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property</a:t>
            </a:r>
            <a:endParaRPr lang="en-US" sz="1400" dirty="0"/>
          </a:p>
        </p:txBody>
      </p:sp>
      <p:sp>
        <p:nvSpPr>
          <p:cNvPr id="61" name="Rectangle 60"/>
          <p:cNvSpPr/>
          <p:nvPr/>
        </p:nvSpPr>
        <p:spPr>
          <a:xfrm>
            <a:off x="4161811" y="2137624"/>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property</a:t>
            </a:r>
            <a:endParaRPr lang="en-US" sz="1400" dirty="0"/>
          </a:p>
        </p:txBody>
      </p:sp>
      <p:sp>
        <p:nvSpPr>
          <p:cNvPr id="64" name="Rectangle 63"/>
          <p:cNvSpPr/>
          <p:nvPr/>
        </p:nvSpPr>
        <p:spPr>
          <a:xfrm>
            <a:off x="6483636" y="2569676"/>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body</a:t>
            </a:r>
            <a:endParaRPr lang="en-US" sz="1400" dirty="0"/>
          </a:p>
        </p:txBody>
      </p:sp>
      <p:sp>
        <p:nvSpPr>
          <p:cNvPr id="65" name="Rectangle 64"/>
          <p:cNvSpPr/>
          <p:nvPr/>
        </p:nvSpPr>
        <p:spPr>
          <a:xfrm>
            <a:off x="6480246" y="2926723"/>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fault</a:t>
            </a:r>
            <a:endParaRPr lang="en-US" sz="1400" dirty="0"/>
          </a:p>
        </p:txBody>
      </p:sp>
      <p:sp>
        <p:nvSpPr>
          <p:cNvPr id="66" name="Rectangle 65"/>
          <p:cNvSpPr/>
          <p:nvPr/>
        </p:nvSpPr>
        <p:spPr>
          <a:xfrm>
            <a:off x="6644533" y="2013342"/>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67" name="Rectangle 66"/>
          <p:cNvSpPr/>
          <p:nvPr/>
        </p:nvSpPr>
        <p:spPr>
          <a:xfrm>
            <a:off x="6580362" y="2077078"/>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68" name="Rectangle 67"/>
          <p:cNvSpPr/>
          <p:nvPr/>
        </p:nvSpPr>
        <p:spPr>
          <a:xfrm>
            <a:off x="6483131" y="2153734"/>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73" name="Rectangle 72"/>
          <p:cNvSpPr/>
          <p:nvPr/>
        </p:nvSpPr>
        <p:spPr>
          <a:xfrm>
            <a:off x="1216243" y="1935222"/>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74" name="Rectangle 73"/>
          <p:cNvSpPr/>
          <p:nvPr/>
        </p:nvSpPr>
        <p:spPr>
          <a:xfrm>
            <a:off x="1152072" y="1998958"/>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75" name="Rectangle 74"/>
          <p:cNvSpPr/>
          <p:nvPr/>
        </p:nvSpPr>
        <p:spPr>
          <a:xfrm>
            <a:off x="1054841" y="2075614"/>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76" name="Rectangle 75"/>
          <p:cNvSpPr/>
          <p:nvPr/>
        </p:nvSpPr>
        <p:spPr>
          <a:xfrm>
            <a:off x="1063350" y="2465353"/>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URL</a:t>
            </a:r>
            <a:endParaRPr lang="en-US" sz="1400" dirty="0"/>
          </a:p>
        </p:txBody>
      </p:sp>
      <p:sp>
        <p:nvSpPr>
          <p:cNvPr id="77" name="Rectangle 76"/>
          <p:cNvSpPr/>
          <p:nvPr/>
        </p:nvSpPr>
        <p:spPr>
          <a:xfrm>
            <a:off x="1063350" y="2851633"/>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Query</a:t>
            </a:r>
            <a:endParaRPr lang="en-US" sz="1400" dirty="0"/>
          </a:p>
        </p:txBody>
      </p:sp>
      <p:sp>
        <p:nvSpPr>
          <p:cNvPr id="78" name="Rectangle 77"/>
          <p:cNvSpPr/>
          <p:nvPr/>
        </p:nvSpPr>
        <p:spPr>
          <a:xfrm>
            <a:off x="918688" y="3964412"/>
            <a:ext cx="1308260" cy="168335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sz="1400" dirty="0" smtClean="0"/>
              <a:t>httpResponse</a:t>
            </a:r>
            <a:endParaRPr lang="en-US" sz="1400" dirty="0"/>
          </a:p>
        </p:txBody>
      </p:sp>
      <p:sp>
        <p:nvSpPr>
          <p:cNvPr id="79" name="Cloud 78"/>
          <p:cNvSpPr/>
          <p:nvPr/>
        </p:nvSpPr>
        <p:spPr>
          <a:xfrm>
            <a:off x="2650661" y="2587431"/>
            <a:ext cx="1104772" cy="1701110"/>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Camel RestLet</a:t>
            </a:r>
            <a:endParaRPr lang="en-US" sz="1200" dirty="0"/>
          </a:p>
        </p:txBody>
      </p:sp>
      <p:cxnSp>
        <p:nvCxnSpPr>
          <p:cNvPr id="81" name="Curved Connector 80"/>
          <p:cNvCxnSpPr>
            <a:stCxn id="75" idx="0"/>
            <a:endCxn id="68" idx="0"/>
          </p:cNvCxnSpPr>
          <p:nvPr/>
        </p:nvCxnSpPr>
        <p:spPr>
          <a:xfrm rot="16200000" flipH="1">
            <a:off x="4200781" y="-599471"/>
            <a:ext cx="78120" cy="5428290"/>
          </a:xfrm>
          <a:prstGeom prst="curvedConnector3">
            <a:avLst>
              <a:gd name="adj1" fmla="val -1284114"/>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1063350" y="3260045"/>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entity</a:t>
            </a:r>
            <a:endParaRPr lang="en-US" sz="1400" dirty="0"/>
          </a:p>
        </p:txBody>
      </p:sp>
      <p:cxnSp>
        <p:nvCxnSpPr>
          <p:cNvPr id="91" name="Curved Connector 90"/>
          <p:cNvCxnSpPr>
            <a:stCxn id="90" idx="2"/>
            <a:endCxn id="23" idx="2"/>
          </p:cNvCxnSpPr>
          <p:nvPr/>
        </p:nvCxnSpPr>
        <p:spPr>
          <a:xfrm rot="5400000" flipH="1" flipV="1">
            <a:off x="5103290" y="-537782"/>
            <a:ext cx="530251" cy="7667832"/>
          </a:xfrm>
          <a:prstGeom prst="curvedConnector3">
            <a:avLst>
              <a:gd name="adj1" fmla="val -39055"/>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Curved Connector 96"/>
          <p:cNvCxnSpPr>
            <a:stCxn id="77" idx="3"/>
            <a:endCxn id="68" idx="0"/>
          </p:cNvCxnSpPr>
          <p:nvPr/>
        </p:nvCxnSpPr>
        <p:spPr>
          <a:xfrm flipV="1">
            <a:off x="2005650" y="2153734"/>
            <a:ext cx="4948336" cy="848506"/>
          </a:xfrm>
          <a:prstGeom prst="curvedConnector4">
            <a:avLst>
              <a:gd name="adj1" fmla="val 21111"/>
              <a:gd name="adj2" fmla="val 187797"/>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Curved Connector 107"/>
          <p:cNvCxnSpPr>
            <a:stCxn id="76" idx="3"/>
            <a:endCxn id="68" idx="0"/>
          </p:cNvCxnSpPr>
          <p:nvPr/>
        </p:nvCxnSpPr>
        <p:spPr>
          <a:xfrm flipV="1">
            <a:off x="2005650" y="2153734"/>
            <a:ext cx="4948336" cy="462226"/>
          </a:xfrm>
          <a:prstGeom prst="curvedConnector4">
            <a:avLst>
              <a:gd name="adj1" fmla="val 15023"/>
              <a:gd name="adj2" fmla="val 289098"/>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6479763" y="4811216"/>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body</a:t>
            </a:r>
            <a:endParaRPr lang="en-US" sz="1400" dirty="0"/>
          </a:p>
        </p:txBody>
      </p:sp>
      <p:sp>
        <p:nvSpPr>
          <p:cNvPr id="122" name="Rectangle 121"/>
          <p:cNvSpPr/>
          <p:nvPr/>
        </p:nvSpPr>
        <p:spPr>
          <a:xfrm>
            <a:off x="6476373" y="5168263"/>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fault</a:t>
            </a:r>
            <a:endParaRPr lang="en-US" sz="1400" dirty="0"/>
          </a:p>
        </p:txBody>
      </p:sp>
      <p:sp>
        <p:nvSpPr>
          <p:cNvPr id="123" name="Rectangle 122"/>
          <p:cNvSpPr/>
          <p:nvPr/>
        </p:nvSpPr>
        <p:spPr>
          <a:xfrm>
            <a:off x="6640660" y="4254882"/>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24" name="Rectangle 123"/>
          <p:cNvSpPr/>
          <p:nvPr/>
        </p:nvSpPr>
        <p:spPr>
          <a:xfrm>
            <a:off x="6576489" y="4318618"/>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25" name="Rectangle 124"/>
          <p:cNvSpPr/>
          <p:nvPr/>
        </p:nvSpPr>
        <p:spPr>
          <a:xfrm>
            <a:off x="6479258" y="4395274"/>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30" name="Rectangle 129"/>
          <p:cNvSpPr/>
          <p:nvPr/>
        </p:nvSpPr>
        <p:spPr>
          <a:xfrm>
            <a:off x="1226141" y="4288541"/>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31" name="Rectangle 130"/>
          <p:cNvSpPr/>
          <p:nvPr/>
        </p:nvSpPr>
        <p:spPr>
          <a:xfrm>
            <a:off x="1161970" y="4352277"/>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32" name="Rectangle 131"/>
          <p:cNvSpPr/>
          <p:nvPr/>
        </p:nvSpPr>
        <p:spPr>
          <a:xfrm>
            <a:off x="1064739" y="4428933"/>
            <a:ext cx="94171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header</a:t>
            </a:r>
            <a:endParaRPr lang="en-US" sz="1400" dirty="0"/>
          </a:p>
        </p:txBody>
      </p:sp>
      <p:sp>
        <p:nvSpPr>
          <p:cNvPr id="133" name="Rectangle 132"/>
          <p:cNvSpPr/>
          <p:nvPr/>
        </p:nvSpPr>
        <p:spPr>
          <a:xfrm>
            <a:off x="1073248" y="4818672"/>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URL</a:t>
            </a:r>
            <a:endParaRPr lang="en-US" sz="1400" dirty="0"/>
          </a:p>
        </p:txBody>
      </p:sp>
      <p:sp>
        <p:nvSpPr>
          <p:cNvPr id="135" name="Rectangle 134"/>
          <p:cNvSpPr/>
          <p:nvPr/>
        </p:nvSpPr>
        <p:spPr>
          <a:xfrm>
            <a:off x="1073248" y="5223362"/>
            <a:ext cx="942300" cy="3012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entity</a:t>
            </a:r>
            <a:endParaRPr lang="en-US" sz="1400" dirty="0"/>
          </a:p>
        </p:txBody>
      </p:sp>
      <p:cxnSp>
        <p:nvCxnSpPr>
          <p:cNvPr id="136" name="Curved Connector 135"/>
          <p:cNvCxnSpPr>
            <a:stCxn id="125" idx="1"/>
            <a:endCxn id="132" idx="3"/>
          </p:cNvCxnSpPr>
          <p:nvPr/>
        </p:nvCxnSpPr>
        <p:spPr>
          <a:xfrm rot="10800000" flipV="1">
            <a:off x="2006450" y="4545880"/>
            <a:ext cx="4472809" cy="33659"/>
          </a:xfrm>
          <a:prstGeom prst="curvedConnector3">
            <a:avLst>
              <a:gd name="adj1" fmla="val 48075"/>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125" idx="1"/>
            <a:endCxn id="133" idx="3"/>
          </p:cNvCxnSpPr>
          <p:nvPr/>
        </p:nvCxnSpPr>
        <p:spPr>
          <a:xfrm rot="10800000" flipV="1">
            <a:off x="2015548" y="4545881"/>
            <a:ext cx="4463710" cy="423398"/>
          </a:xfrm>
          <a:prstGeom prst="curvedConnector3">
            <a:avLst>
              <a:gd name="adj1" fmla="val 57471"/>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Curved Connector 141"/>
          <p:cNvCxnSpPr>
            <a:stCxn id="148" idx="2"/>
            <a:endCxn id="135" idx="3"/>
          </p:cNvCxnSpPr>
          <p:nvPr/>
        </p:nvCxnSpPr>
        <p:spPr>
          <a:xfrm rot="5400000" flipH="1">
            <a:off x="5518390" y="1871128"/>
            <a:ext cx="147045" cy="7152729"/>
          </a:xfrm>
          <a:prstGeom prst="curvedConnector4">
            <a:avLst>
              <a:gd name="adj1" fmla="val -352993"/>
              <a:gd name="adj2" fmla="val 71530"/>
            </a:avLst>
          </a:prstGeom>
          <a:ln w="28575" cmpd="sng">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8627049" y="4091161"/>
            <a:ext cx="1082456" cy="1429853"/>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pPr algn="ctr"/>
            <a:r>
              <a:rPr lang="en-US" sz="1400" dirty="0" smtClean="0"/>
              <a:t>Body</a:t>
            </a:r>
            <a:endParaRPr lang="en-US" sz="1400" dirty="0"/>
          </a:p>
        </p:txBody>
      </p:sp>
      <p:cxnSp>
        <p:nvCxnSpPr>
          <p:cNvPr id="155" name="Elbow Connector 154"/>
          <p:cNvCxnSpPr>
            <a:stCxn id="121" idx="3"/>
          </p:cNvCxnSpPr>
          <p:nvPr/>
        </p:nvCxnSpPr>
        <p:spPr>
          <a:xfrm flipV="1">
            <a:off x="7422063" y="4085775"/>
            <a:ext cx="1239041" cy="876048"/>
          </a:xfrm>
          <a:prstGeom prst="bentConnector3">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9" name="Bent Arrow 158"/>
          <p:cNvSpPr/>
          <p:nvPr/>
        </p:nvSpPr>
        <p:spPr>
          <a:xfrm rot="5400000">
            <a:off x="9989638" y="2115901"/>
            <a:ext cx="602428" cy="687076"/>
          </a:xfrm>
          <a:prstGeom prst="ben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60" name="Bent Arrow 159"/>
          <p:cNvSpPr/>
          <p:nvPr/>
        </p:nvSpPr>
        <p:spPr>
          <a:xfrm rot="10800000">
            <a:off x="9947314" y="4318618"/>
            <a:ext cx="602428" cy="687076"/>
          </a:xfrm>
          <a:prstGeom prst="ben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61" name="Notched Right Arrow 160"/>
          <p:cNvSpPr/>
          <p:nvPr/>
        </p:nvSpPr>
        <p:spPr>
          <a:xfrm>
            <a:off x="311972" y="2465353"/>
            <a:ext cx="470991" cy="295300"/>
          </a:xfrm>
          <a:prstGeom prst="notched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2" name="Notched Right Arrow 161"/>
          <p:cNvSpPr/>
          <p:nvPr/>
        </p:nvSpPr>
        <p:spPr>
          <a:xfrm rot="10800000">
            <a:off x="311972" y="4648329"/>
            <a:ext cx="470991" cy="295300"/>
          </a:xfrm>
          <a:prstGeom prst="notched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Rectangle 53"/>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55" name="Oval 54"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6" name="Oval 55"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Oval 5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Oval 61"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9" name="Oval 68"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0" name="Oval 69"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1" name="Oval 70"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2" name="Oval 71"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0" name="Oval 79"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2" name="Oval 81"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3" name="Oval 82"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4" name="Oval 83"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5" name="Oval 84"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6" name="Oval 85"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7" name="Oval 86"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8" name="Oval 87"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9" name="Oval 88"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4883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867466" y="3787403"/>
            <a:ext cx="2625762" cy="2347802"/>
          </a:xfrm>
          <a:prstGeom prst="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t"/>
          <a:lstStyle/>
          <a:p>
            <a:pPr algn="ctr"/>
            <a:r>
              <a:rPr lang="en-US" dirty="0" smtClean="0"/>
              <a:t>Database Server(s)</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 microService and its data must </a:t>
            </a:r>
            <a:r>
              <a:rPr lang="en-US" smtClean="0"/>
              <a:t>be encapsulated</a:t>
            </a:r>
            <a:endParaRPr lang="en-US" dirty="0" smtClean="0"/>
          </a:p>
          <a:p>
            <a:pPr lvl="1"/>
            <a:r>
              <a:rPr lang="en-US" dirty="0" smtClean="0"/>
              <a:t>What this means is the microService has full and exclusive control of its data.  </a:t>
            </a:r>
          </a:p>
          <a:p>
            <a:pPr lvl="2">
              <a:spcAft>
                <a:spcPts val="200"/>
              </a:spcAft>
            </a:pPr>
            <a:r>
              <a:rPr lang="en-US" dirty="0" smtClean="0"/>
              <a:t>The data is </a:t>
            </a:r>
            <a:r>
              <a:rPr lang="en-US" b="1" i="1" u="sng" dirty="0" smtClean="0"/>
              <a:t>logically</a:t>
            </a:r>
            <a:r>
              <a:rPr lang="en-US" dirty="0" smtClean="0"/>
              <a:t> part of the microService and no other application, microService, or process can access the microServices data for ANY reason!  </a:t>
            </a:r>
          </a:p>
          <a:p>
            <a:pPr lvl="2">
              <a:spcAft>
                <a:spcPts val="200"/>
              </a:spcAft>
            </a:pPr>
            <a:r>
              <a:rPr lang="en-US" dirty="0" smtClean="0"/>
              <a:t>The database is accessed by the microService </a:t>
            </a:r>
            <a:r>
              <a:rPr lang="en-US" b="1" i="1" u="sng" dirty="0" smtClean="0"/>
              <a:t>remotely</a:t>
            </a:r>
            <a:r>
              <a:rPr lang="en-US" dirty="0" smtClean="0"/>
              <a:t> just as databases are accessed today.  If another microService or application needs access to the data, it must do it through the API of the microService.</a:t>
            </a:r>
          </a:p>
          <a:p>
            <a:pPr lvl="1"/>
            <a:r>
              <a:rPr lang="en-US" sz="800" dirty="0" smtClean="0"/>
              <a:t> </a:t>
            </a:r>
          </a:p>
          <a:p>
            <a:pPr lvl="1"/>
            <a:r>
              <a:rPr lang="en-US" dirty="0" smtClean="0"/>
              <a:t>Encapsulation is important to prevent building dependencies on the microServices data structure or content.  If the microService is not free to make any changes, enhancements, or refactoring to its data store, then the independence of the microService, quality, speed, and cost goals all suffer.</a:t>
            </a:r>
          </a:p>
          <a:p>
            <a:pPr lvl="2">
              <a:spcAft>
                <a:spcPts val="200"/>
              </a:spcAft>
            </a:pPr>
            <a:r>
              <a:rPr lang="en-US" dirty="0" smtClean="0"/>
              <a:t>This does not mean structural encapsulation, but rather encapsulation of control and ownership.</a:t>
            </a:r>
            <a:endParaRPr lang="en-US" dirty="0"/>
          </a:p>
        </p:txBody>
      </p:sp>
      <p:sp>
        <p:nvSpPr>
          <p:cNvPr id="4" name="Title 3"/>
          <p:cNvSpPr>
            <a:spLocks noGrp="1"/>
          </p:cNvSpPr>
          <p:nvPr>
            <p:ph type="title"/>
          </p:nvPr>
        </p:nvSpPr>
        <p:spPr/>
        <p:txBody>
          <a:bodyPr/>
          <a:lstStyle/>
          <a:p>
            <a:r>
              <a:rPr lang="en-US" dirty="0" smtClean="0"/>
              <a:t>MicroServices and Databases</a:t>
            </a:r>
            <a:endParaRPr lang="en-US" dirty="0"/>
          </a:p>
        </p:txBody>
      </p:sp>
      <p:sp>
        <p:nvSpPr>
          <p:cNvPr id="6" name="Can 5"/>
          <p:cNvSpPr/>
          <p:nvPr/>
        </p:nvSpPr>
        <p:spPr>
          <a:xfrm>
            <a:off x="6668185" y="4685430"/>
            <a:ext cx="1020726" cy="995451"/>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DB</a:t>
            </a:r>
            <a:endParaRPr lang="en-US" dirty="0"/>
          </a:p>
        </p:txBody>
      </p:sp>
      <p:sp>
        <p:nvSpPr>
          <p:cNvPr id="10" name="Rectangle 9"/>
          <p:cNvSpPr/>
          <p:nvPr/>
        </p:nvSpPr>
        <p:spPr>
          <a:xfrm>
            <a:off x="1459692" y="3787403"/>
            <a:ext cx="2625762" cy="2347802"/>
          </a:xfrm>
          <a:prstGeom prst="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t"/>
          <a:lstStyle/>
          <a:p>
            <a:pPr algn="ctr"/>
            <a:r>
              <a:rPr lang="en-US" dirty="0"/>
              <a:t>Runtime Framework</a:t>
            </a:r>
          </a:p>
        </p:txBody>
      </p:sp>
      <p:sp>
        <p:nvSpPr>
          <p:cNvPr id="11" name="Rounded Rectangle 10"/>
          <p:cNvSpPr/>
          <p:nvPr/>
        </p:nvSpPr>
        <p:spPr>
          <a:xfrm>
            <a:off x="2021385" y="4223086"/>
            <a:ext cx="1456267" cy="1752631"/>
          </a:xfrm>
          <a:prstGeom prst="roundRect">
            <a:avLst/>
          </a:prstGeom>
          <a:ln/>
        </p:spPr>
        <p:style>
          <a:lnRef idx="2">
            <a:schemeClr val="accent6"/>
          </a:lnRef>
          <a:fillRef idx="1">
            <a:schemeClr val="lt1"/>
          </a:fillRef>
          <a:effectRef idx="0">
            <a:schemeClr val="accent6"/>
          </a:effectRef>
          <a:fontRef idx="minor">
            <a:schemeClr val="dk1"/>
          </a:fontRef>
        </p:style>
        <p:txBody>
          <a:bodyPr lIns="0" tIns="0" rIns="0" bIns="0" rtlCol="0" anchor="t"/>
          <a:lstStyle/>
          <a:p>
            <a:r>
              <a:rPr lang="en-US" dirty="0"/>
              <a:t>Container</a:t>
            </a:r>
          </a:p>
        </p:txBody>
      </p:sp>
      <p:sp>
        <p:nvSpPr>
          <p:cNvPr id="12" name="Hexagon 11"/>
          <p:cNvSpPr/>
          <p:nvPr/>
        </p:nvSpPr>
        <p:spPr>
          <a:xfrm>
            <a:off x="2302601" y="4758998"/>
            <a:ext cx="982134" cy="82408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500"/>
              </a:lnSpc>
            </a:pPr>
            <a:r>
              <a:rPr lang="en-US" dirty="0" smtClean="0"/>
              <a:t>micro</a:t>
            </a:r>
          </a:p>
          <a:p>
            <a:pPr algn="ctr">
              <a:lnSpc>
                <a:spcPts val="1500"/>
              </a:lnSpc>
            </a:pPr>
            <a:r>
              <a:rPr lang="en-US" dirty="0" smtClean="0"/>
              <a:t>Service</a:t>
            </a:r>
            <a:endParaRPr lang="en-US" dirty="0"/>
          </a:p>
        </p:txBody>
      </p:sp>
      <p:cxnSp>
        <p:nvCxnSpPr>
          <p:cNvPr id="8" name="Straight Arrow Connector 7"/>
          <p:cNvCxnSpPr>
            <a:stCxn id="12" idx="0"/>
            <a:endCxn id="6" idx="2"/>
          </p:cNvCxnSpPr>
          <p:nvPr/>
        </p:nvCxnSpPr>
        <p:spPr>
          <a:xfrm>
            <a:off x="3284735" y="5171043"/>
            <a:ext cx="3383450" cy="12113"/>
          </a:xfrm>
          <a:prstGeom prst="straightConnector1">
            <a:avLst/>
          </a:prstGeom>
          <a:ln w="28575"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2190307" y="4582851"/>
            <a:ext cx="5847907" cy="1222745"/>
          </a:xfrm>
          <a:prstGeom prst="roundRect">
            <a:avLst/>
          </a:prstGeom>
          <a:noFill/>
          <a:ln w="285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solidFill>
                  <a:schemeClr val="tx2"/>
                </a:solidFill>
              </a:rPr>
              <a:t>Control</a:t>
            </a:r>
            <a:br>
              <a:rPr lang="en-US" dirty="0" smtClean="0">
                <a:solidFill>
                  <a:schemeClr val="tx2"/>
                </a:solidFill>
              </a:rPr>
            </a:br>
            <a:r>
              <a:rPr lang="en-US" dirty="0" smtClean="0">
                <a:solidFill>
                  <a:schemeClr val="tx2"/>
                </a:solidFill>
              </a:rPr>
              <a:t>and Ownership</a:t>
            </a:r>
            <a:br>
              <a:rPr lang="en-US" dirty="0" smtClean="0">
                <a:solidFill>
                  <a:schemeClr val="tx2"/>
                </a:solidFill>
              </a:rPr>
            </a:br>
            <a:r>
              <a:rPr lang="en-US" dirty="0" smtClean="0">
                <a:solidFill>
                  <a:schemeClr val="tx2"/>
                </a:solidFill>
              </a:rPr>
              <a:t>“Encapsulation”</a:t>
            </a:r>
            <a:endParaRPr lang="en-US" dirty="0">
              <a:solidFill>
                <a:schemeClr val="tx2"/>
              </a:solidFill>
            </a:endParaRPr>
          </a:p>
        </p:txBody>
      </p:sp>
      <p:sp>
        <p:nvSpPr>
          <p:cNvPr id="21" name="Hexagon 20"/>
          <p:cNvSpPr/>
          <p:nvPr/>
        </p:nvSpPr>
        <p:spPr>
          <a:xfrm>
            <a:off x="9784173" y="3708013"/>
            <a:ext cx="982134" cy="82408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500"/>
              </a:lnSpc>
            </a:pPr>
            <a:r>
              <a:rPr lang="en-US" dirty="0" smtClean="0"/>
              <a:t>micro</a:t>
            </a:r>
            <a:endParaRPr lang="en-US" dirty="0"/>
          </a:p>
          <a:p>
            <a:pPr algn="ctr">
              <a:lnSpc>
                <a:spcPts val="1500"/>
              </a:lnSpc>
            </a:pPr>
            <a:r>
              <a:rPr lang="en-US" dirty="0"/>
              <a:t>Service</a:t>
            </a:r>
          </a:p>
        </p:txBody>
      </p:sp>
      <p:cxnSp>
        <p:nvCxnSpPr>
          <p:cNvPr id="22" name="Straight Arrow Connector 21"/>
          <p:cNvCxnSpPr>
            <a:stCxn id="6" idx="4"/>
            <a:endCxn id="21" idx="3"/>
          </p:cNvCxnSpPr>
          <p:nvPr/>
        </p:nvCxnSpPr>
        <p:spPr>
          <a:xfrm flipV="1">
            <a:off x="7688911" y="4120058"/>
            <a:ext cx="2095262" cy="1063098"/>
          </a:xfrm>
          <a:prstGeom prst="straightConnector1">
            <a:avLst/>
          </a:prstGeom>
          <a:ln w="28575"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736542" y="4412730"/>
            <a:ext cx="428723" cy="238877"/>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8950903" y="4308807"/>
            <a:ext cx="28954" cy="472224"/>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9909544" y="4961304"/>
            <a:ext cx="1020726" cy="101441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App</a:t>
            </a:r>
            <a:endParaRPr lang="en-US" dirty="0"/>
          </a:p>
        </p:txBody>
      </p:sp>
      <p:cxnSp>
        <p:nvCxnSpPr>
          <p:cNvPr id="33" name="Straight Arrow Connector 32"/>
          <p:cNvCxnSpPr>
            <a:stCxn id="6" idx="4"/>
            <a:endCxn id="32" idx="2"/>
          </p:cNvCxnSpPr>
          <p:nvPr/>
        </p:nvCxnSpPr>
        <p:spPr>
          <a:xfrm>
            <a:off x="7688911" y="5183156"/>
            <a:ext cx="2220633" cy="285355"/>
          </a:xfrm>
          <a:prstGeom prst="straightConnector1">
            <a:avLst/>
          </a:prstGeom>
          <a:ln w="28575"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080658" y="5110863"/>
            <a:ext cx="212349" cy="484338"/>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9032876" y="5164349"/>
            <a:ext cx="271797" cy="418738"/>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9016185" y="5613262"/>
            <a:ext cx="298159" cy="215444"/>
          </a:xfrm>
          <a:prstGeom prst="rect">
            <a:avLst/>
          </a:prstGeom>
          <a:noFill/>
          <a:ln>
            <a:noFill/>
          </a:ln>
        </p:spPr>
        <p:txBody>
          <a:bodyPr wrap="none" lIns="0" tIns="0" rIns="0" bIns="0" rtlCol="0">
            <a:spAutoFit/>
          </a:bodyPr>
          <a:lstStyle/>
          <a:p>
            <a:r>
              <a:rPr lang="en-US" sz="1400" b="1" dirty="0" smtClean="0">
                <a:solidFill>
                  <a:srgbClr val="FF0000"/>
                </a:solidFill>
              </a:rPr>
              <a:t>NO!</a:t>
            </a:r>
          </a:p>
        </p:txBody>
      </p:sp>
      <p:sp>
        <p:nvSpPr>
          <p:cNvPr id="43" name="TextBox 42"/>
          <p:cNvSpPr txBox="1"/>
          <p:nvPr/>
        </p:nvSpPr>
        <p:spPr>
          <a:xfrm>
            <a:off x="8714655" y="4092638"/>
            <a:ext cx="298159" cy="215444"/>
          </a:xfrm>
          <a:prstGeom prst="rect">
            <a:avLst/>
          </a:prstGeom>
          <a:noFill/>
          <a:ln>
            <a:noFill/>
          </a:ln>
        </p:spPr>
        <p:txBody>
          <a:bodyPr wrap="none" lIns="0" tIns="0" rIns="0" bIns="0" rtlCol="0">
            <a:spAutoFit/>
          </a:bodyPr>
          <a:lstStyle/>
          <a:p>
            <a:r>
              <a:rPr lang="en-US" sz="1400" b="1" dirty="0" smtClean="0">
                <a:solidFill>
                  <a:srgbClr val="FF0000"/>
                </a:solidFill>
              </a:rPr>
              <a:t>NO!</a:t>
            </a:r>
          </a:p>
        </p:txBody>
      </p:sp>
      <p:sp>
        <p:nvSpPr>
          <p:cNvPr id="23" name="Rectangle 22"/>
          <p:cNvSpPr/>
          <p:nvPr/>
        </p:nvSpPr>
        <p:spPr>
          <a:xfrm>
            <a:off x="8267699" y="6154603"/>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
        <p:nvSpPr>
          <p:cNvPr id="24" name="Oval 23" title="Section circle"/>
          <p:cNvSpPr/>
          <p:nvPr/>
        </p:nvSpPr>
        <p:spPr>
          <a:xfrm>
            <a:off x="115623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5608477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70</a:t>
            </a:fld>
            <a:r>
              <a:rPr lang="en-US" dirty="0" smtClean="0"/>
              <a:t> </a:t>
            </a:r>
            <a:endParaRPr lang="en-US" dirty="0"/>
          </a:p>
        </p:txBody>
      </p:sp>
      <p:sp>
        <p:nvSpPr>
          <p:cNvPr id="4" name="Title 3"/>
          <p:cNvSpPr>
            <a:spLocks noGrp="1"/>
          </p:cNvSpPr>
          <p:nvPr>
            <p:ph type="title"/>
          </p:nvPr>
        </p:nvSpPr>
        <p:spPr/>
        <p:txBody>
          <a:bodyPr/>
          <a:lstStyle/>
          <a:p>
            <a:r>
              <a:rPr lang="en-US" dirty="0" smtClean="0"/>
              <a:t>An Example of an API Operation Declaration</a:t>
            </a:r>
            <a:endParaRPr lang="en-US" dirty="0"/>
          </a:p>
        </p:txBody>
      </p:sp>
      <p:pic>
        <p:nvPicPr>
          <p:cNvPr id="5" name="Picture 4"/>
          <p:cNvPicPr>
            <a:picLocks noChangeAspect="1"/>
          </p:cNvPicPr>
          <p:nvPr/>
        </p:nvPicPr>
        <p:blipFill>
          <a:blip r:embed="rId3"/>
          <a:stretch>
            <a:fillRect/>
          </a:stretch>
        </p:blipFill>
        <p:spPr>
          <a:xfrm>
            <a:off x="2950558" y="2137144"/>
            <a:ext cx="8749445" cy="2856554"/>
          </a:xfrm>
          <a:prstGeom prst="rect">
            <a:avLst/>
          </a:prstGeom>
        </p:spPr>
      </p:pic>
      <p:sp>
        <p:nvSpPr>
          <p:cNvPr id="6" name="TextBox 5"/>
          <p:cNvSpPr txBox="1"/>
          <p:nvPr/>
        </p:nvSpPr>
        <p:spPr>
          <a:xfrm>
            <a:off x="488898" y="1140037"/>
            <a:ext cx="1669512" cy="553998"/>
          </a:xfrm>
          <a:prstGeom prst="rect">
            <a:avLst/>
          </a:prstGeom>
          <a:noFill/>
          <a:ln>
            <a:noFill/>
          </a:ln>
        </p:spPr>
        <p:txBody>
          <a:bodyPr wrap="square" lIns="0" tIns="0" rIns="0" bIns="0" rtlCol="0">
            <a:spAutoFit/>
          </a:bodyPr>
          <a:lstStyle/>
          <a:p>
            <a:r>
              <a:rPr lang="en-US" sz="1200" dirty="0" smtClean="0">
                <a:solidFill>
                  <a:srgbClr val="FF0000"/>
                </a:solidFill>
              </a:rPr>
              <a:t>The HTTP Method that the client uses to access the operation</a:t>
            </a:r>
          </a:p>
        </p:txBody>
      </p:sp>
      <p:cxnSp>
        <p:nvCxnSpPr>
          <p:cNvPr id="7" name="Straight Arrow Connector 6"/>
          <p:cNvCxnSpPr>
            <a:stCxn id="6" idx="3"/>
          </p:cNvCxnSpPr>
          <p:nvPr/>
        </p:nvCxnSpPr>
        <p:spPr>
          <a:xfrm>
            <a:off x="2158410" y="1417036"/>
            <a:ext cx="792148" cy="720108"/>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88897" y="1860145"/>
            <a:ext cx="1669512" cy="553998"/>
          </a:xfrm>
          <a:prstGeom prst="rect">
            <a:avLst/>
          </a:prstGeom>
          <a:noFill/>
          <a:ln>
            <a:solidFill>
              <a:schemeClr val="tx1"/>
            </a:solidFill>
          </a:ln>
        </p:spPr>
        <p:txBody>
          <a:bodyPr wrap="square" lIns="0" tIns="0" rIns="0" bIns="0" rtlCol="0">
            <a:spAutoFit/>
          </a:bodyPr>
          <a:lstStyle/>
          <a:p>
            <a:r>
              <a:rPr lang="en-US" sz="1200" dirty="0" smtClean="0"/>
              <a:t>The resource path to the operation (relative to the context path)</a:t>
            </a:r>
          </a:p>
        </p:txBody>
      </p:sp>
      <p:cxnSp>
        <p:nvCxnSpPr>
          <p:cNvPr id="11" name="Straight Arrow Connector 10"/>
          <p:cNvCxnSpPr>
            <a:stCxn id="10" idx="3"/>
          </p:cNvCxnSpPr>
          <p:nvPr/>
        </p:nvCxnSpPr>
        <p:spPr>
          <a:xfrm>
            <a:off x="2158409" y="2137144"/>
            <a:ext cx="792148" cy="166110"/>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88897" y="2623758"/>
            <a:ext cx="1669512" cy="369332"/>
          </a:xfrm>
          <a:prstGeom prst="rect">
            <a:avLst/>
          </a:prstGeom>
          <a:noFill/>
          <a:ln>
            <a:noFill/>
          </a:ln>
        </p:spPr>
        <p:txBody>
          <a:bodyPr wrap="square" lIns="0" tIns="0" rIns="0" bIns="0" rtlCol="0">
            <a:spAutoFit/>
          </a:bodyPr>
          <a:lstStyle/>
          <a:p>
            <a:r>
              <a:rPr lang="en-US" sz="1200" dirty="0" smtClean="0">
                <a:solidFill>
                  <a:srgbClr val="FF0000"/>
                </a:solidFill>
              </a:rPr>
              <a:t>Swagger annotation that documents the operation</a:t>
            </a:r>
          </a:p>
        </p:txBody>
      </p:sp>
      <p:cxnSp>
        <p:nvCxnSpPr>
          <p:cNvPr id="14" name="Straight Arrow Connector 13"/>
          <p:cNvCxnSpPr>
            <a:stCxn id="13" idx="3"/>
          </p:cNvCxnSpPr>
          <p:nvPr/>
        </p:nvCxnSpPr>
        <p:spPr>
          <a:xfrm flipV="1">
            <a:off x="2158409" y="2531425"/>
            <a:ext cx="792148" cy="276999"/>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88897" y="3180320"/>
            <a:ext cx="1669512" cy="553998"/>
          </a:xfrm>
          <a:prstGeom prst="rect">
            <a:avLst/>
          </a:prstGeom>
          <a:noFill/>
          <a:ln>
            <a:solidFill>
              <a:schemeClr val="tx1"/>
            </a:solidFill>
          </a:ln>
        </p:spPr>
        <p:txBody>
          <a:bodyPr wrap="square" lIns="0" tIns="0" rIns="0" bIns="0" rtlCol="0">
            <a:spAutoFit/>
          </a:bodyPr>
          <a:lstStyle/>
          <a:p>
            <a:r>
              <a:rPr lang="en-US" sz="1200" dirty="0" smtClean="0"/>
              <a:t>A collection of one or more Swagger ImplicitParam annotations</a:t>
            </a:r>
          </a:p>
        </p:txBody>
      </p:sp>
      <p:cxnSp>
        <p:nvCxnSpPr>
          <p:cNvPr id="17" name="Straight Arrow Connector 16"/>
          <p:cNvCxnSpPr>
            <a:stCxn id="16" idx="3"/>
          </p:cNvCxnSpPr>
          <p:nvPr/>
        </p:nvCxnSpPr>
        <p:spPr>
          <a:xfrm flipV="1">
            <a:off x="2158409" y="3003650"/>
            <a:ext cx="792148" cy="453669"/>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88897" y="3948508"/>
            <a:ext cx="1669512" cy="738664"/>
          </a:xfrm>
          <a:prstGeom prst="rect">
            <a:avLst/>
          </a:prstGeom>
          <a:noFill/>
          <a:ln>
            <a:noFill/>
          </a:ln>
        </p:spPr>
        <p:txBody>
          <a:bodyPr wrap="square" lIns="0" tIns="0" rIns="0" bIns="0" rtlCol="0">
            <a:spAutoFit/>
          </a:bodyPr>
          <a:lstStyle/>
          <a:p>
            <a:r>
              <a:rPr lang="en-US" sz="1200" dirty="0" smtClean="0">
                <a:solidFill>
                  <a:srgbClr val="FF0000"/>
                </a:solidFill>
              </a:rPr>
              <a:t>The collection of annotations that document all of the possible responses</a:t>
            </a:r>
          </a:p>
        </p:txBody>
      </p:sp>
      <p:cxnSp>
        <p:nvCxnSpPr>
          <p:cNvPr id="20" name="Straight Arrow Connector 19"/>
          <p:cNvCxnSpPr>
            <a:stCxn id="19" idx="3"/>
            <a:endCxn id="5" idx="1"/>
          </p:cNvCxnSpPr>
          <p:nvPr/>
        </p:nvCxnSpPr>
        <p:spPr>
          <a:xfrm flipV="1">
            <a:off x="2158409" y="3565421"/>
            <a:ext cx="792149" cy="752419"/>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88897" y="4944870"/>
            <a:ext cx="1669512" cy="738664"/>
          </a:xfrm>
          <a:prstGeom prst="rect">
            <a:avLst/>
          </a:prstGeom>
          <a:noFill/>
          <a:ln>
            <a:solidFill>
              <a:schemeClr val="tx1"/>
            </a:solidFill>
          </a:ln>
        </p:spPr>
        <p:txBody>
          <a:bodyPr wrap="square" lIns="0" tIns="0" rIns="0" bIns="0" rtlCol="0">
            <a:spAutoFit/>
          </a:bodyPr>
          <a:lstStyle/>
          <a:p>
            <a:r>
              <a:rPr lang="en-US" sz="1200" dirty="0" smtClean="0"/>
              <a:t>Standard JAX-RS annotations that define the MIME types for inputs and outputs</a:t>
            </a:r>
          </a:p>
        </p:txBody>
      </p:sp>
      <p:cxnSp>
        <p:nvCxnSpPr>
          <p:cNvPr id="23" name="Straight Arrow Connector 22"/>
          <p:cNvCxnSpPr>
            <a:stCxn id="22" idx="3"/>
          </p:cNvCxnSpPr>
          <p:nvPr/>
        </p:nvCxnSpPr>
        <p:spPr>
          <a:xfrm flipV="1">
            <a:off x="2158409" y="4491315"/>
            <a:ext cx="792148" cy="822887"/>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725868" y="5451078"/>
            <a:ext cx="3084382" cy="553998"/>
          </a:xfrm>
          <a:prstGeom prst="rect">
            <a:avLst/>
          </a:prstGeom>
          <a:noFill/>
          <a:ln>
            <a:noFill/>
          </a:ln>
        </p:spPr>
        <p:txBody>
          <a:bodyPr wrap="square" lIns="0" tIns="0" rIns="0" bIns="0" rtlCol="0">
            <a:spAutoFit/>
          </a:bodyPr>
          <a:lstStyle/>
          <a:p>
            <a:r>
              <a:rPr lang="en-US" sz="1200" dirty="0" smtClean="0">
                <a:solidFill>
                  <a:srgbClr val="FF0000"/>
                </a:solidFill>
              </a:rPr>
              <a:t>The java method that implements the operation.  This must be the method name used in the “To” endpoint definition in the route.</a:t>
            </a:r>
          </a:p>
        </p:txBody>
      </p:sp>
      <p:cxnSp>
        <p:nvCxnSpPr>
          <p:cNvPr id="26" name="Straight Arrow Connector 25"/>
          <p:cNvCxnSpPr/>
          <p:nvPr/>
        </p:nvCxnSpPr>
        <p:spPr>
          <a:xfrm flipV="1">
            <a:off x="4020409" y="4836686"/>
            <a:ext cx="0" cy="614392"/>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24" name="Oval 2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704299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service implementation is …</a:t>
            </a:r>
          </a:p>
          <a:p>
            <a:pPr marL="1028700" lvl="1" indent="-114300">
              <a:spcAft>
                <a:spcPts val="300"/>
              </a:spcAft>
            </a:pPr>
            <a:r>
              <a:rPr lang="en-US" dirty="0" smtClean="0"/>
              <a:t>…annotated as a Spring Component.</a:t>
            </a:r>
          </a:p>
          <a:p>
            <a:pPr marL="1028700" lvl="1" indent="-114300">
              <a:spcAft>
                <a:spcPts val="300"/>
              </a:spcAft>
            </a:pPr>
            <a:r>
              <a:rPr lang="en-US" dirty="0" smtClean="0"/>
              <a:t>…implements the API interface</a:t>
            </a:r>
            <a:r>
              <a:rPr lang="en-US" dirty="0"/>
              <a:t>.</a:t>
            </a:r>
            <a:endParaRPr lang="en-US" dirty="0" smtClean="0"/>
          </a:p>
          <a:p>
            <a:pPr marL="1028700" lvl="1" indent="-114300">
              <a:spcAft>
                <a:spcPts val="300"/>
              </a:spcAft>
            </a:pPr>
            <a:r>
              <a:rPr lang="en-US" dirty="0" smtClean="0"/>
              <a:t>…must contain a  public, no-argument constructor.</a:t>
            </a:r>
            <a:endParaRPr lang="en-US" dirty="0"/>
          </a:p>
        </p:txBody>
      </p:sp>
      <p:sp>
        <p:nvSpPr>
          <p:cNvPr id="4" name="Title 3"/>
          <p:cNvSpPr>
            <a:spLocks noGrp="1"/>
          </p:cNvSpPr>
          <p:nvPr>
            <p:ph type="title"/>
          </p:nvPr>
        </p:nvSpPr>
        <p:spPr/>
        <p:txBody>
          <a:bodyPr/>
          <a:lstStyle/>
          <a:p>
            <a:r>
              <a:rPr lang="en-US" dirty="0" smtClean="0"/>
              <a:t>Implementing The Service</a:t>
            </a:r>
            <a:endParaRPr lang="en-US" dirty="0"/>
          </a:p>
        </p:txBody>
      </p:sp>
      <p:pic>
        <p:nvPicPr>
          <p:cNvPr id="5" name="Picture 4"/>
          <p:cNvPicPr>
            <a:picLocks noChangeAspect="1"/>
          </p:cNvPicPr>
          <p:nvPr/>
        </p:nvPicPr>
        <p:blipFill>
          <a:blip r:embed="rId2"/>
          <a:stretch>
            <a:fillRect/>
          </a:stretch>
        </p:blipFill>
        <p:spPr>
          <a:xfrm>
            <a:off x="3004178" y="3434647"/>
            <a:ext cx="6929772" cy="2126180"/>
          </a:xfrm>
          <a:prstGeom prst="rect">
            <a:avLst/>
          </a:prstGeom>
          <a:ln>
            <a:solidFill>
              <a:schemeClr val="tx1"/>
            </a:solidFill>
          </a:ln>
        </p:spPr>
      </p:pic>
      <p:sp>
        <p:nvSpPr>
          <p:cNvPr id="6" name="TextBox 5"/>
          <p:cNvSpPr txBox="1"/>
          <p:nvPr/>
        </p:nvSpPr>
        <p:spPr>
          <a:xfrm>
            <a:off x="1219200" y="2766937"/>
            <a:ext cx="1450163" cy="369332"/>
          </a:xfrm>
          <a:prstGeom prst="rect">
            <a:avLst/>
          </a:prstGeom>
          <a:noFill/>
          <a:ln>
            <a:noFill/>
          </a:ln>
        </p:spPr>
        <p:txBody>
          <a:bodyPr wrap="square" lIns="0" tIns="0" rIns="0" bIns="0" rtlCol="0">
            <a:spAutoFit/>
          </a:bodyPr>
          <a:lstStyle/>
          <a:p>
            <a:r>
              <a:rPr lang="en-US" sz="1200" dirty="0" smtClean="0">
                <a:solidFill>
                  <a:srgbClr val="FF0000"/>
                </a:solidFill>
              </a:rPr>
              <a:t>Defines the class as a Spring component.</a:t>
            </a:r>
          </a:p>
        </p:txBody>
      </p:sp>
      <p:cxnSp>
        <p:nvCxnSpPr>
          <p:cNvPr id="7" name="Straight Arrow Connector 6"/>
          <p:cNvCxnSpPr>
            <a:stCxn id="6" idx="3"/>
          </p:cNvCxnSpPr>
          <p:nvPr/>
        </p:nvCxnSpPr>
        <p:spPr>
          <a:xfrm>
            <a:off x="2669363" y="2951603"/>
            <a:ext cx="839972" cy="483044"/>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77932" y="2550706"/>
            <a:ext cx="1669512" cy="369332"/>
          </a:xfrm>
          <a:prstGeom prst="rect">
            <a:avLst/>
          </a:prstGeom>
          <a:noFill/>
          <a:ln>
            <a:noFill/>
          </a:ln>
        </p:spPr>
        <p:txBody>
          <a:bodyPr wrap="square" lIns="0" tIns="0" rIns="0" bIns="0" rtlCol="0">
            <a:spAutoFit/>
          </a:bodyPr>
          <a:lstStyle/>
          <a:p>
            <a:r>
              <a:rPr lang="en-US" sz="1200" dirty="0" smtClean="0"/>
              <a:t>It must implement the service API interface.</a:t>
            </a:r>
          </a:p>
        </p:txBody>
      </p:sp>
      <p:cxnSp>
        <p:nvCxnSpPr>
          <p:cNvPr id="11" name="Straight Arrow Connector 10"/>
          <p:cNvCxnSpPr>
            <a:stCxn id="10" idx="2"/>
          </p:cNvCxnSpPr>
          <p:nvPr/>
        </p:nvCxnSpPr>
        <p:spPr>
          <a:xfrm>
            <a:off x="7512688" y="2920038"/>
            <a:ext cx="666112" cy="762962"/>
          </a:xfrm>
          <a:prstGeom prst="straightConnector1">
            <a:avLst/>
          </a:prstGeom>
          <a:ln w="190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1" y="4711924"/>
            <a:ext cx="2222500" cy="553998"/>
          </a:xfrm>
          <a:prstGeom prst="rect">
            <a:avLst/>
          </a:prstGeom>
          <a:noFill/>
          <a:ln>
            <a:noFill/>
          </a:ln>
        </p:spPr>
        <p:txBody>
          <a:bodyPr wrap="square" lIns="0" tIns="0" rIns="0" bIns="0" rtlCol="0">
            <a:spAutoFit/>
          </a:bodyPr>
          <a:lstStyle/>
          <a:p>
            <a:r>
              <a:rPr lang="en-US" sz="1200" dirty="0" smtClean="0">
                <a:solidFill>
                  <a:srgbClr val="FF0000"/>
                </a:solidFill>
              </a:rPr>
              <a:t>It must have a public, no-argument constructor so that Spring can create an instance when needed..</a:t>
            </a:r>
          </a:p>
        </p:txBody>
      </p:sp>
      <p:cxnSp>
        <p:nvCxnSpPr>
          <p:cNvPr id="15" name="Straight Arrow Connector 14"/>
          <p:cNvCxnSpPr>
            <a:stCxn id="14" idx="3"/>
          </p:cNvCxnSpPr>
          <p:nvPr/>
        </p:nvCxnSpPr>
        <p:spPr>
          <a:xfrm>
            <a:off x="2832101" y="4988923"/>
            <a:ext cx="592255" cy="0"/>
          </a:xfrm>
          <a:prstGeom prst="straightConnector1">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13" name="Oval 1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277556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72</a:t>
            </a:fld>
            <a:r>
              <a:rPr lang="en-US" dirty="0" smtClean="0"/>
              <a:t> </a:t>
            </a:r>
            <a:endParaRPr lang="en-US" dirty="0"/>
          </a:p>
        </p:txBody>
      </p:sp>
      <p:sp>
        <p:nvSpPr>
          <p:cNvPr id="4" name="Title 3"/>
          <p:cNvSpPr>
            <a:spLocks noGrp="1"/>
          </p:cNvSpPr>
          <p:nvPr>
            <p:ph type="title"/>
          </p:nvPr>
        </p:nvSpPr>
        <p:spPr/>
        <p:txBody>
          <a:bodyPr/>
          <a:lstStyle/>
          <a:p>
            <a:r>
              <a:rPr lang="en-US" dirty="0" smtClean="0"/>
              <a:t>Example of Handling Entities</a:t>
            </a:r>
            <a:endParaRPr lang="en-US" dirty="0"/>
          </a:p>
        </p:txBody>
      </p:sp>
      <p:sp>
        <p:nvSpPr>
          <p:cNvPr id="3" name="Text Placeholder 2"/>
          <p:cNvSpPr>
            <a:spLocks noGrp="1"/>
          </p:cNvSpPr>
          <p:nvPr>
            <p:ph sz="quarter" idx="12"/>
          </p:nvPr>
        </p:nvSpPr>
        <p:spPr>
          <a:xfrm>
            <a:off x="490939" y="1139825"/>
            <a:ext cx="5274862" cy="2149475"/>
          </a:xfrm>
        </p:spPr>
        <p:txBody>
          <a:bodyPr/>
          <a:lstStyle/>
          <a:p>
            <a:pPr lvl="1"/>
            <a:endParaRPr lang="en-US" dirty="0"/>
          </a:p>
          <a:p>
            <a:pPr lvl="1"/>
            <a:endParaRPr lang="en-US" sz="1000" dirty="0" smtClean="0"/>
          </a:p>
          <a:p>
            <a:pPr lvl="2"/>
            <a:r>
              <a:rPr lang="en-US" dirty="0" smtClean="0"/>
              <a:t>The “In” message is obtained from the exchange</a:t>
            </a:r>
          </a:p>
          <a:p>
            <a:pPr lvl="2"/>
            <a:r>
              <a:rPr lang="en-US" dirty="0" smtClean="0"/>
              <a:t>The body (entity) is obtained from the message</a:t>
            </a:r>
          </a:p>
          <a:p>
            <a:pPr lvl="2"/>
            <a:r>
              <a:rPr lang="en-US" dirty="0" smtClean="0"/>
              <a:t>The body may be unmarshalled into an object graph for processing</a:t>
            </a:r>
          </a:p>
          <a:p>
            <a:pPr lvl="3"/>
            <a:r>
              <a:rPr lang="en-US" dirty="0" smtClean="0"/>
              <a:t>This example passes a json string which is converted into an object of type “Request” </a:t>
            </a:r>
          </a:p>
          <a:p>
            <a:pPr marL="0" lvl="2" indent="0">
              <a:buNone/>
            </a:pPr>
            <a:endParaRPr lang="en-US" sz="1000" dirty="0"/>
          </a:p>
        </p:txBody>
      </p:sp>
      <p:pic>
        <p:nvPicPr>
          <p:cNvPr id="7" name="Picture 6"/>
          <p:cNvPicPr>
            <a:picLocks noChangeAspect="1"/>
          </p:cNvPicPr>
          <p:nvPr/>
        </p:nvPicPr>
        <p:blipFill>
          <a:blip r:embed="rId3"/>
          <a:stretch>
            <a:fillRect/>
          </a:stretch>
        </p:blipFill>
        <p:spPr>
          <a:xfrm>
            <a:off x="5988049" y="1857277"/>
            <a:ext cx="5905500" cy="2867025"/>
          </a:xfrm>
          <a:prstGeom prst="rect">
            <a:avLst/>
          </a:prstGeom>
          <a:ln>
            <a:noFill/>
          </a:ln>
        </p:spPr>
      </p:pic>
      <p:sp>
        <p:nvSpPr>
          <p:cNvPr id="6" name="Rectangle 5"/>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8" name="Oval 7"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813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Text Placeholder 2"/>
          <p:cNvSpPr txBox="1">
            <a:spLocks/>
          </p:cNvSpPr>
          <p:nvPr/>
        </p:nvSpPr>
        <p:spPr>
          <a:xfrm>
            <a:off x="478350" y="1126238"/>
            <a:ext cx="9764740" cy="456882"/>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An entity provided by the client is packaged in the “In” message</a:t>
            </a:r>
          </a:p>
        </p:txBody>
      </p:sp>
      <p:sp>
        <p:nvSpPr>
          <p:cNvPr id="27" name="Text Placeholder 2"/>
          <p:cNvSpPr txBox="1">
            <a:spLocks/>
          </p:cNvSpPr>
          <p:nvPr/>
        </p:nvSpPr>
        <p:spPr>
          <a:xfrm>
            <a:off x="471999" y="3499168"/>
            <a:ext cx="4836601" cy="983045"/>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Response entities are placed in the returned message</a:t>
            </a:r>
          </a:p>
          <a:p>
            <a:pPr lvl="2"/>
            <a:r>
              <a:rPr lang="en-US" dirty="0"/>
              <a:t>By convention, the In message is modified and placed back into the exchange as the out message so that the message can be passed to the next processor in the route, creating message “chains” or complex processing sequences if needed.</a:t>
            </a:r>
          </a:p>
          <a:p>
            <a:pPr lvl="3"/>
            <a:r>
              <a:rPr lang="en-US" dirty="0"/>
              <a:t>This example creates a response as a Transaction object, then marshals it as a </a:t>
            </a:r>
            <a:r>
              <a:rPr lang="en-US" dirty="0" err="1"/>
              <a:t>json</a:t>
            </a:r>
            <a:r>
              <a:rPr lang="en-US" dirty="0"/>
              <a:t> string and attaches it to the message as the body (entity</a:t>
            </a:r>
            <a:r>
              <a:rPr lang="en-US" dirty="0" smtClean="0"/>
              <a:t>).</a:t>
            </a:r>
            <a:endParaRPr lang="en-US" dirty="0"/>
          </a:p>
          <a:p>
            <a:endParaRPr lang="en-US" dirty="0" smtClean="0"/>
          </a:p>
        </p:txBody>
      </p:sp>
      <p:cxnSp>
        <p:nvCxnSpPr>
          <p:cNvPr id="28" name="Straight Connector 27"/>
          <p:cNvCxnSpPr/>
          <p:nvPr/>
        </p:nvCxnSpPr>
        <p:spPr>
          <a:xfrm>
            <a:off x="5930901" y="1583120"/>
            <a:ext cx="0" cy="432238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30901" y="1583120"/>
            <a:ext cx="5962648"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485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73</a:t>
            </a:fld>
            <a:r>
              <a:rPr lang="en-US" dirty="0" smtClean="0"/>
              <a:t> </a:t>
            </a:r>
            <a:endParaRPr lang="en-US" dirty="0"/>
          </a:p>
        </p:txBody>
      </p:sp>
      <p:sp>
        <p:nvSpPr>
          <p:cNvPr id="3" name="Title 2"/>
          <p:cNvSpPr>
            <a:spLocks noGrp="1"/>
          </p:cNvSpPr>
          <p:nvPr>
            <p:ph type="title"/>
          </p:nvPr>
        </p:nvSpPr>
        <p:spPr/>
        <p:txBody>
          <a:bodyPr/>
          <a:lstStyle/>
          <a:p>
            <a:r>
              <a:rPr lang="en-US" dirty="0" smtClean="0"/>
              <a:t>Handling Query Parameters</a:t>
            </a:r>
            <a:endParaRPr lang="en-US" dirty="0"/>
          </a:p>
        </p:txBody>
      </p:sp>
      <p:sp>
        <p:nvSpPr>
          <p:cNvPr id="4" name="Content Placeholder 3"/>
          <p:cNvSpPr>
            <a:spLocks noGrp="1"/>
          </p:cNvSpPr>
          <p:nvPr>
            <p:ph sz="quarter" idx="12"/>
          </p:nvPr>
        </p:nvSpPr>
        <p:spPr>
          <a:xfrm>
            <a:off x="488897" y="1303443"/>
            <a:ext cx="4526556" cy="4800600"/>
          </a:xfrm>
        </p:spPr>
        <p:txBody>
          <a:bodyPr/>
          <a:lstStyle/>
          <a:p>
            <a:pPr lvl="1"/>
            <a:endParaRPr lang="en-US" dirty="0" smtClean="0"/>
          </a:p>
          <a:p>
            <a:pPr lvl="2"/>
            <a:r>
              <a:rPr lang="en-US" dirty="0" smtClean="0"/>
              <a:t>The example shows the extraction of query parameters and processing using them.</a:t>
            </a:r>
          </a:p>
          <a:p>
            <a:pPr lvl="3"/>
            <a:r>
              <a:rPr lang="en-US" dirty="0" smtClean="0"/>
              <a:t>A helper method extracts all the query parameters and creates a “Properties” object to contain them.</a:t>
            </a:r>
          </a:p>
          <a:p>
            <a:pPr lvl="3"/>
            <a:r>
              <a:rPr lang="en-US" dirty="0" smtClean="0"/>
              <a:t>The Properties object allows us to retrieve the value of any query parameter by using its name as the key to the Properties.</a:t>
            </a:r>
          </a:p>
          <a:p>
            <a:pPr lvl="2"/>
            <a:r>
              <a:rPr lang="en-US" dirty="0" smtClean="0"/>
              <a:t>A response entity is created as before.</a:t>
            </a:r>
          </a:p>
          <a:p>
            <a:pPr lvl="2"/>
            <a:endParaRPr lang="en-US" dirty="0" smtClean="0"/>
          </a:p>
          <a:p>
            <a:pPr lvl="2"/>
            <a:r>
              <a:rPr lang="en-US" dirty="0" smtClean="0"/>
              <a:t>Several helper methods are used, which are explored next.</a:t>
            </a:r>
            <a:endParaRPr lang="en-US" dirty="0"/>
          </a:p>
        </p:txBody>
      </p:sp>
      <p:pic>
        <p:nvPicPr>
          <p:cNvPr id="6" name="Picture 5"/>
          <p:cNvPicPr>
            <a:picLocks noChangeAspect="1"/>
          </p:cNvPicPr>
          <p:nvPr/>
        </p:nvPicPr>
        <p:blipFill>
          <a:blip r:embed="rId3"/>
          <a:stretch>
            <a:fillRect/>
          </a:stretch>
        </p:blipFill>
        <p:spPr>
          <a:xfrm>
            <a:off x="5737268" y="1341543"/>
            <a:ext cx="6238831" cy="5207213"/>
          </a:xfrm>
          <a:prstGeom prst="rect">
            <a:avLst/>
          </a:prstGeom>
          <a:noFill/>
        </p:spPr>
      </p:pic>
      <p:sp>
        <p:nvSpPr>
          <p:cNvPr id="7" name="Rectangle 6"/>
          <p:cNvSpPr/>
          <p:nvPr/>
        </p:nvSpPr>
        <p:spPr>
          <a:xfrm>
            <a:off x="7489460" y="6172102"/>
            <a:ext cx="4224216"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8" name="Oval 7"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Content Placeholder 3"/>
          <p:cNvSpPr txBox="1">
            <a:spLocks/>
          </p:cNvSpPr>
          <p:nvPr/>
        </p:nvSpPr>
        <p:spPr>
          <a:xfrm>
            <a:off x="488897" y="947843"/>
            <a:ext cx="11487203" cy="355600"/>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Query parameters on input are placed in the message as header properties</a:t>
            </a:r>
          </a:p>
        </p:txBody>
      </p:sp>
      <p:cxnSp>
        <p:nvCxnSpPr>
          <p:cNvPr id="27" name="Straight Connector 26"/>
          <p:cNvCxnSpPr/>
          <p:nvPr/>
        </p:nvCxnSpPr>
        <p:spPr>
          <a:xfrm>
            <a:off x="5486400" y="1333500"/>
            <a:ext cx="0" cy="517715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977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74</a:t>
            </a:fld>
            <a:r>
              <a:rPr lang="en-US" dirty="0" smtClean="0"/>
              <a:t> </a:t>
            </a:r>
            <a:endParaRPr lang="en-US" dirty="0"/>
          </a:p>
        </p:txBody>
      </p:sp>
      <p:sp>
        <p:nvSpPr>
          <p:cNvPr id="6" name="Title 5"/>
          <p:cNvSpPr>
            <a:spLocks noGrp="1"/>
          </p:cNvSpPr>
          <p:nvPr>
            <p:ph type="title"/>
          </p:nvPr>
        </p:nvSpPr>
        <p:spPr/>
        <p:txBody>
          <a:bodyPr/>
          <a:lstStyle/>
          <a:p>
            <a:r>
              <a:rPr lang="en-US" dirty="0" smtClean="0"/>
              <a:t>Extracting the Query Parameters from the Message</a:t>
            </a:r>
            <a:endParaRPr lang="en-US" dirty="0"/>
          </a:p>
        </p:txBody>
      </p:sp>
      <p:sp>
        <p:nvSpPr>
          <p:cNvPr id="8" name="Content Placeholder 7"/>
          <p:cNvSpPr>
            <a:spLocks noGrp="1"/>
          </p:cNvSpPr>
          <p:nvPr>
            <p:ph sz="quarter" idx="12"/>
          </p:nvPr>
        </p:nvSpPr>
        <p:spPr>
          <a:xfrm>
            <a:off x="490939" y="1419223"/>
            <a:ext cx="5071661" cy="4521201"/>
          </a:xfrm>
        </p:spPr>
        <p:txBody>
          <a:bodyPr/>
          <a:lstStyle/>
          <a:p>
            <a:endParaRPr lang="en-US" dirty="0" smtClean="0"/>
          </a:p>
          <a:p>
            <a:pPr lvl="2"/>
            <a:r>
              <a:rPr lang="en-US" dirty="0" smtClean="0"/>
              <a:t>The header name is “CamelHttpQuery”, or use the constant as shown (preferred).</a:t>
            </a:r>
          </a:p>
          <a:p>
            <a:pPr lvl="2"/>
            <a:r>
              <a:rPr lang="en-US" dirty="0" smtClean="0"/>
              <a:t>The query parameters are delimited (separated) by the “</a:t>
            </a:r>
            <a:r>
              <a:rPr lang="en-US" b="1" u="sng" dirty="0" smtClean="0"/>
              <a:t>&amp;</a:t>
            </a:r>
            <a:r>
              <a:rPr lang="en-US" dirty="0" smtClean="0"/>
              <a:t>” symbol and consist of </a:t>
            </a:r>
            <a:r>
              <a:rPr lang="en-US" b="1" u="sng" dirty="0" smtClean="0"/>
              <a:t>key=value</a:t>
            </a:r>
            <a:r>
              <a:rPr lang="en-US" dirty="0" smtClean="0"/>
              <a:t> pairs.  </a:t>
            </a:r>
          </a:p>
          <a:p>
            <a:pPr lvl="2"/>
            <a:r>
              <a:rPr lang="en-US" dirty="0" smtClean="0"/>
              <a:t>To convert them to properties, first split the query string into the key=value pairs, then split each pair into the key and value and add them to the Properties object.</a:t>
            </a:r>
          </a:p>
          <a:p>
            <a:pPr lvl="2"/>
            <a:r>
              <a:rPr lang="en-US" dirty="0" smtClean="0"/>
              <a:t>Don’t forget to trim off any leading or trailing whitespace!</a:t>
            </a:r>
          </a:p>
          <a:p>
            <a:pPr lvl="2"/>
            <a:r>
              <a:rPr lang="en-US" dirty="0" smtClean="0"/>
              <a:t>This method will return an empty Properties object if called and no query parameters exist in the message.</a:t>
            </a:r>
          </a:p>
          <a:p>
            <a:pPr lvl="1"/>
            <a:endParaRPr lang="en-US" dirty="0"/>
          </a:p>
        </p:txBody>
      </p:sp>
      <p:pic>
        <p:nvPicPr>
          <p:cNvPr id="10" name="Picture 9"/>
          <p:cNvPicPr>
            <a:picLocks noChangeAspect="1"/>
          </p:cNvPicPr>
          <p:nvPr/>
        </p:nvPicPr>
        <p:blipFill>
          <a:blip r:embed="rId2"/>
          <a:stretch>
            <a:fillRect/>
          </a:stretch>
        </p:blipFill>
        <p:spPr>
          <a:xfrm>
            <a:off x="6141206" y="1952624"/>
            <a:ext cx="5558797" cy="2709161"/>
          </a:xfrm>
          <a:prstGeom prst="rect">
            <a:avLst/>
          </a:prstGeom>
        </p:spPr>
      </p:pic>
      <p:sp>
        <p:nvSpPr>
          <p:cNvPr id="7" name="Rectangle 6"/>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9" name="Oval 8"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4" name="Straight Connector 3"/>
          <p:cNvCxnSpPr/>
          <p:nvPr/>
        </p:nvCxnSpPr>
        <p:spPr>
          <a:xfrm>
            <a:off x="5951191" y="1419224"/>
            <a:ext cx="0" cy="390207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Content Placeholder 7"/>
          <p:cNvSpPr txBox="1">
            <a:spLocks/>
          </p:cNvSpPr>
          <p:nvPr/>
        </p:nvSpPr>
        <p:spPr>
          <a:xfrm>
            <a:off x="488896" y="998527"/>
            <a:ext cx="11224779" cy="4800600"/>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Camel inserts the entire query string as a single header that needs to be parsed</a:t>
            </a:r>
            <a:endParaRPr lang="en-US" dirty="0"/>
          </a:p>
        </p:txBody>
      </p:sp>
    </p:spTree>
    <p:extLst>
      <p:ext uri="{BB962C8B-B14F-4D97-AF65-F5344CB8AC3E}">
        <p14:creationId xmlns:p14="http://schemas.microsoft.com/office/powerpoint/2010/main" val="8585792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75</a:t>
            </a:fld>
            <a:r>
              <a:rPr lang="en-US" dirty="0" smtClean="0"/>
              <a:t> </a:t>
            </a:r>
            <a:endParaRPr lang="en-US" dirty="0"/>
          </a:p>
        </p:txBody>
      </p:sp>
      <p:sp>
        <p:nvSpPr>
          <p:cNvPr id="3" name="Title 2"/>
          <p:cNvSpPr>
            <a:spLocks noGrp="1"/>
          </p:cNvSpPr>
          <p:nvPr>
            <p:ph type="title"/>
          </p:nvPr>
        </p:nvSpPr>
        <p:spPr/>
        <p:txBody>
          <a:bodyPr/>
          <a:lstStyle/>
          <a:p>
            <a:r>
              <a:rPr lang="en-US" dirty="0" smtClean="0"/>
              <a:t>Returning an HTTP Response in Case of Error</a:t>
            </a:r>
            <a:endParaRPr lang="en-US" dirty="0"/>
          </a:p>
        </p:txBody>
      </p:sp>
      <p:sp>
        <p:nvSpPr>
          <p:cNvPr id="4" name="Content Placeholder 3"/>
          <p:cNvSpPr>
            <a:spLocks noGrp="1"/>
          </p:cNvSpPr>
          <p:nvPr>
            <p:ph sz="quarter" idx="12"/>
          </p:nvPr>
        </p:nvSpPr>
        <p:spPr>
          <a:xfrm>
            <a:off x="490939" y="1139825"/>
            <a:ext cx="4716061" cy="4800600"/>
          </a:xfrm>
        </p:spPr>
        <p:txBody>
          <a:bodyPr/>
          <a:lstStyle/>
          <a:p>
            <a:r>
              <a:rPr lang="en-US" dirty="0" smtClean="0"/>
              <a:t>There are times when things fail!</a:t>
            </a:r>
          </a:p>
          <a:p>
            <a:endParaRPr lang="en-US" sz="800" dirty="0" smtClean="0"/>
          </a:p>
          <a:p>
            <a:pPr lvl="2"/>
            <a:r>
              <a:rPr lang="en-US" dirty="0" smtClean="0"/>
              <a:t>The service needs to be able to return a failure response.</a:t>
            </a:r>
          </a:p>
          <a:p>
            <a:pPr lvl="2"/>
            <a:r>
              <a:rPr lang="en-US" dirty="0" smtClean="0"/>
              <a:t>Setting a response involves three parts:</a:t>
            </a:r>
          </a:p>
          <a:p>
            <a:pPr lvl="3"/>
            <a:r>
              <a:rPr lang="en-US" dirty="0" smtClean="0"/>
              <a:t>Setting the HTTP response code</a:t>
            </a:r>
          </a:p>
          <a:p>
            <a:pPr lvl="3"/>
            <a:r>
              <a:rPr lang="en-US" dirty="0" smtClean="0"/>
              <a:t>Setting an HTTP error message</a:t>
            </a:r>
          </a:p>
          <a:p>
            <a:pPr lvl="3"/>
            <a:r>
              <a:rPr lang="en-US" dirty="0" smtClean="0"/>
              <a:t>Setting the fault indicator in the message</a:t>
            </a:r>
          </a:p>
          <a:p>
            <a:pPr lvl="3"/>
            <a:endParaRPr lang="en-US" dirty="0"/>
          </a:p>
          <a:p>
            <a:pPr lvl="2"/>
            <a:r>
              <a:rPr lang="en-US" dirty="0" smtClean="0"/>
              <a:t>The fault indicator is needed to tell Camel that the processing failed.</a:t>
            </a:r>
          </a:p>
          <a:p>
            <a:pPr lvl="2"/>
            <a:r>
              <a:rPr lang="en-US" dirty="0" smtClean="0"/>
              <a:t>If no out message exists yet, Camel will implicitly use the In message as the response.</a:t>
            </a:r>
            <a:endParaRPr lang="en-US" dirty="0"/>
          </a:p>
        </p:txBody>
      </p:sp>
      <p:pic>
        <p:nvPicPr>
          <p:cNvPr id="6" name="Picture 5"/>
          <p:cNvPicPr>
            <a:picLocks noChangeAspect="1"/>
          </p:cNvPicPr>
          <p:nvPr/>
        </p:nvPicPr>
        <p:blipFill>
          <a:blip r:embed="rId2"/>
          <a:stretch>
            <a:fillRect/>
          </a:stretch>
        </p:blipFill>
        <p:spPr>
          <a:xfrm>
            <a:off x="6095471" y="2282825"/>
            <a:ext cx="5667375" cy="1000125"/>
          </a:xfrm>
          <a:prstGeom prst="rect">
            <a:avLst/>
          </a:prstGeom>
        </p:spPr>
      </p:pic>
      <p:sp>
        <p:nvSpPr>
          <p:cNvPr id="7" name="Rectangle 6"/>
          <p:cNvSpPr/>
          <p:nvPr/>
        </p:nvSpPr>
        <p:spPr>
          <a:xfrm>
            <a:off x="7108460" y="61721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8" name="Oval 7" title="Section circle"/>
          <p:cNvSpPr/>
          <p:nvPr/>
        </p:nvSpPr>
        <p:spPr>
          <a:xfrm>
            <a:off x="1162421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12799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01290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89780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26" name="Straight Connector 25"/>
          <p:cNvCxnSpPr/>
          <p:nvPr/>
        </p:nvCxnSpPr>
        <p:spPr>
          <a:xfrm>
            <a:off x="5829301" y="1863725"/>
            <a:ext cx="0" cy="35210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611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76</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1830770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391387"/>
              </p:ext>
            </p:extLst>
          </p:nvPr>
        </p:nvGraphicFramePr>
        <p:xfrm>
          <a:off x="488897" y="2790825"/>
          <a:ext cx="11211106" cy="20218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AJSC</a:t>
                      </a:r>
                      <a:r>
                        <a:rPr lang="en-US" baseline="0" dirty="0" smtClean="0"/>
                        <a:t> uses Apache Camel to perform message mediation.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Apache Camel message</a:t>
                      </a:r>
                      <a:r>
                        <a:rPr lang="en-US" baseline="0" dirty="0" smtClean="0"/>
                        <a:t> processors receive the normal Jax-RS parameters as part of their method signature.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In order to get an input message presented to an</a:t>
                      </a:r>
                      <a:r>
                        <a:rPr lang="en-US" baseline="0" dirty="0" smtClean="0"/>
                        <a:t> API method I need to define both the method and add it to the route for Camel.</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 can use the normal JAX-RS annotations to document the API method.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082988" y="1908951"/>
            <a:ext cx="4493218"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Structure of an AJSC MicroService</a:t>
            </a:r>
          </a:p>
        </p:txBody>
      </p:sp>
      <p:sp>
        <p:nvSpPr>
          <p:cNvPr id="5" name="TextBox 4"/>
          <p:cNvSpPr txBox="1"/>
          <p:nvPr/>
        </p:nvSpPr>
        <p:spPr>
          <a:xfrm rot="20708730">
            <a:off x="9592314" y="119486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897101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dirty="0" smtClean="0">
                <a:solidFill>
                  <a:srgbClr val="959595"/>
                </a:solidFill>
              </a:rPr>
              <a:t>Design of the MicroService</a:t>
            </a:r>
            <a:endParaRPr lang="en-US" dirty="0">
              <a:solidFill>
                <a:srgbClr val="959595"/>
              </a:solidFill>
            </a:endParaRPr>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a:solidFill>
                  <a:srgbClr val="959595"/>
                </a:solidFill>
              </a:rPr>
              <a:t>Structure of an AJSC </a:t>
            </a:r>
            <a:r>
              <a:rPr lang="en-US" dirty="0" smtClean="0">
                <a:solidFill>
                  <a:srgbClr val="959595"/>
                </a:solidFill>
              </a:rPr>
              <a:t>MicroService</a:t>
            </a:r>
            <a:endParaRPr lang="en-US" dirty="0">
              <a:solidFill>
                <a:srgbClr val="959595"/>
              </a:solidFill>
            </a:endParaRPr>
          </a:p>
          <a:p>
            <a:r>
              <a:rPr lang="en-US" sz="3200" b="1" i="1" u="sng" dirty="0">
                <a:solidFill>
                  <a:srgbClr val="009FDB"/>
                </a:solidFill>
              </a:rPr>
              <a:t>Design and Documentation</a:t>
            </a:r>
          </a:p>
          <a:p>
            <a:r>
              <a:rPr lang="en-US" dirty="0">
                <a:solidFill>
                  <a:srgbClr val="959595"/>
                </a:solidFill>
              </a:rPr>
              <a:t>Performing Local Testing</a:t>
            </a:r>
          </a:p>
          <a:p>
            <a:r>
              <a:rPr lang="en-US" dirty="0">
                <a:solidFill>
                  <a:srgbClr val="959595"/>
                </a:solidFill>
              </a:rPr>
              <a:t>Building the </a:t>
            </a:r>
            <a:r>
              <a:rPr lang="en-US" dirty="0" smtClean="0">
                <a:solidFill>
                  <a:srgbClr val="959595"/>
                </a:solidFill>
              </a:rPr>
              <a:t>MicroService</a:t>
            </a:r>
            <a:endParaRPr lang="en-US" dirty="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529591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template only generates minimal documentation</a:t>
            </a:r>
          </a:p>
          <a:p>
            <a:pPr lvl="1"/>
            <a:r>
              <a:rPr lang="en-US" dirty="0" smtClean="0"/>
              <a:t>It does not generate documentation for the parameters.</a:t>
            </a:r>
          </a:p>
          <a:p>
            <a:pPr lvl="1"/>
            <a:r>
              <a:rPr lang="en-US" dirty="0" smtClean="0"/>
              <a:t>It does not generate documentation for input and output data objects or complex structures.</a:t>
            </a:r>
          </a:p>
          <a:p>
            <a:pPr lvl="1"/>
            <a:r>
              <a:rPr lang="en-US" dirty="0" smtClean="0"/>
              <a:t>It does not generate or demonstrate how to enhance the documentation and include other forms and content.</a:t>
            </a:r>
          </a:p>
          <a:p>
            <a:pPr lvl="1"/>
            <a:endParaRPr lang="en-US" dirty="0"/>
          </a:p>
          <a:p>
            <a:r>
              <a:rPr lang="en-US" dirty="0" smtClean="0"/>
              <a:t>Using the template as-is is not very good, but it is a good starting point… </a:t>
            </a:r>
          </a:p>
          <a:p>
            <a:pPr marL="1028700" lvl="1" indent="-114300"/>
            <a:r>
              <a:rPr lang="en-US" dirty="0" smtClean="0"/>
              <a:t>…exactly what it is intended to be!</a:t>
            </a:r>
          </a:p>
          <a:p>
            <a:pPr lvl="1"/>
            <a:endParaRPr lang="en-US" dirty="0" smtClean="0"/>
          </a:p>
          <a:p>
            <a:pPr lvl="2"/>
            <a:r>
              <a:rPr lang="en-US" dirty="0" smtClean="0"/>
              <a:t>The template will need to be enhanced it to meet your needs.</a:t>
            </a:r>
          </a:p>
          <a:p>
            <a:pPr lvl="2"/>
            <a:r>
              <a:rPr lang="en-US" dirty="0" smtClean="0"/>
              <a:t>The template cannot possibly generate all the documentation that you might need.  </a:t>
            </a:r>
            <a:r>
              <a:rPr lang="en-US" b="1" i="1" u="sng" dirty="0" smtClean="0"/>
              <a:t>YOU HAVE TO DO THAT! </a:t>
            </a:r>
            <a:endParaRPr lang="en-US" b="1" i="1" u="sng" dirty="0"/>
          </a:p>
        </p:txBody>
      </p:sp>
      <p:sp>
        <p:nvSpPr>
          <p:cNvPr id="4" name="Title 3"/>
          <p:cNvSpPr>
            <a:spLocks noGrp="1"/>
          </p:cNvSpPr>
          <p:nvPr>
            <p:ph type="title"/>
          </p:nvPr>
        </p:nvSpPr>
        <p:spPr/>
        <p:txBody>
          <a:bodyPr/>
          <a:lstStyle/>
          <a:p>
            <a:r>
              <a:rPr lang="en-US" dirty="0" smtClean="0"/>
              <a:t>Template-Generated Content</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1279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0129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98978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78271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66762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73392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All samples in this class are for Java microServices based on AJSC6.</a:t>
            </a:r>
          </a:p>
          <a:p>
            <a:pPr lvl="2"/>
            <a:r>
              <a:rPr lang="en-US" dirty="0" smtClean="0"/>
              <a:t>The concepts and techniques are the same for all implementation languages.</a:t>
            </a:r>
          </a:p>
          <a:p>
            <a:pPr lvl="2"/>
            <a:r>
              <a:rPr lang="en-US" dirty="0" smtClean="0"/>
              <a:t>The process is the same for all implementation languages.</a:t>
            </a:r>
          </a:p>
          <a:p>
            <a:pPr lvl="2"/>
            <a:r>
              <a:rPr lang="en-US" dirty="0" smtClean="0"/>
              <a:t>Similar tools and capabilities often exist in other languages, but they are not referenced herein.</a:t>
            </a:r>
          </a:p>
          <a:p>
            <a:pPr lvl="2"/>
            <a:r>
              <a:rPr lang="en-US" dirty="0" smtClean="0"/>
              <a:t>Anything specific to AJSC6 will be called out as such in the course.</a:t>
            </a:r>
            <a:endParaRPr lang="en-US" dirty="0"/>
          </a:p>
        </p:txBody>
      </p:sp>
      <p:sp>
        <p:nvSpPr>
          <p:cNvPr id="4" name="Title 3"/>
          <p:cNvSpPr>
            <a:spLocks noGrp="1"/>
          </p:cNvSpPr>
          <p:nvPr>
            <p:ph type="title"/>
          </p:nvPr>
        </p:nvSpPr>
        <p:spPr/>
        <p:txBody>
          <a:bodyPr/>
          <a:lstStyle/>
          <a:p>
            <a:r>
              <a:rPr lang="en-US" dirty="0" smtClean="0"/>
              <a:t>Notes on Samples</a:t>
            </a:r>
            <a:endParaRPr lang="en-US" dirty="0"/>
          </a:p>
        </p:txBody>
      </p:sp>
      <p:sp>
        <p:nvSpPr>
          <p:cNvPr id="5" name="Rectangle 4"/>
          <p:cNvSpPr/>
          <p:nvPr/>
        </p:nvSpPr>
        <p:spPr>
          <a:xfrm>
            <a:off x="8267699" y="6117532"/>
            <a:ext cx="31074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
        <p:nvSpPr>
          <p:cNvPr id="6" name="Oval 5" title="Section circle"/>
          <p:cNvSpPr/>
          <p:nvPr/>
        </p:nvSpPr>
        <p:spPr>
          <a:xfrm>
            <a:off x="115623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4472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321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9440517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API documentation alone will usually not be sufficient</a:t>
            </a:r>
          </a:p>
          <a:p>
            <a:pPr lvl="1"/>
            <a:r>
              <a:rPr lang="en-US" dirty="0" smtClean="0"/>
              <a:t>There is almost always a need for additional documentation.</a:t>
            </a:r>
          </a:p>
          <a:p>
            <a:pPr lvl="2"/>
            <a:r>
              <a:rPr lang="en-US" dirty="0" smtClean="0"/>
              <a:t>Much of the documentation can be generated from the source code.</a:t>
            </a:r>
          </a:p>
          <a:p>
            <a:pPr lvl="3"/>
            <a:r>
              <a:rPr lang="en-US" dirty="0" smtClean="0"/>
              <a:t>Javadocs</a:t>
            </a:r>
          </a:p>
          <a:p>
            <a:pPr lvl="3"/>
            <a:r>
              <a:rPr lang="en-US" dirty="0" smtClean="0"/>
              <a:t>XML schema documentation</a:t>
            </a:r>
          </a:p>
          <a:p>
            <a:pPr lvl="3"/>
            <a:r>
              <a:rPr lang="en-US" dirty="0" smtClean="0"/>
              <a:t>Maven project reports, which include dependencies, SCM change logs, and much more</a:t>
            </a:r>
          </a:p>
          <a:p>
            <a:pPr lvl="2"/>
            <a:endParaRPr lang="en-US" dirty="0" smtClean="0"/>
          </a:p>
          <a:p>
            <a:pPr lvl="2"/>
            <a:r>
              <a:rPr lang="en-US" dirty="0" smtClean="0"/>
              <a:t>Some information may need to be created.</a:t>
            </a:r>
          </a:p>
          <a:p>
            <a:pPr lvl="3"/>
            <a:r>
              <a:rPr lang="en-US" dirty="0" smtClean="0"/>
              <a:t>Design information such as overviews, architecture, structure, how-to’s, etc. </a:t>
            </a:r>
          </a:p>
          <a:p>
            <a:pPr lvl="3"/>
            <a:r>
              <a:rPr lang="en-US" dirty="0" smtClean="0"/>
              <a:t>Business domain information, such as process, use case, class, or activity diagrams and models</a:t>
            </a:r>
          </a:p>
          <a:p>
            <a:pPr lvl="3"/>
            <a:r>
              <a:rPr lang="en-US" dirty="0" smtClean="0"/>
              <a:t>Definitions of terminology</a:t>
            </a:r>
          </a:p>
          <a:p>
            <a:pPr lvl="3"/>
            <a:r>
              <a:rPr lang="en-US" dirty="0" smtClean="0"/>
              <a:t>Guides and project standards and techniques </a:t>
            </a:r>
          </a:p>
          <a:p>
            <a:pPr lvl="3"/>
            <a:endParaRPr lang="en-US" dirty="0"/>
          </a:p>
          <a:p>
            <a:pPr lvl="2"/>
            <a:r>
              <a:rPr lang="en-US" dirty="0" smtClean="0"/>
              <a:t>Generating some of this on an external wiki is one option.</a:t>
            </a:r>
          </a:p>
          <a:p>
            <a:pPr lvl="3"/>
            <a:r>
              <a:rPr lang="en-US" dirty="0" smtClean="0"/>
              <a:t>Alternatively, you could generate it as part of the microService itself and link to it from the wiki if needed.</a:t>
            </a:r>
          </a:p>
          <a:p>
            <a:pPr lvl="3"/>
            <a:endParaRPr lang="en-US" dirty="0" smtClean="0"/>
          </a:p>
        </p:txBody>
      </p:sp>
      <p:sp>
        <p:nvSpPr>
          <p:cNvPr id="4" name="Title 3"/>
          <p:cNvSpPr>
            <a:spLocks noGrp="1"/>
          </p:cNvSpPr>
          <p:nvPr>
            <p:ph type="title"/>
          </p:nvPr>
        </p:nvSpPr>
        <p:spPr/>
        <p:txBody>
          <a:bodyPr/>
          <a:lstStyle/>
          <a:p>
            <a:r>
              <a:rPr lang="en-US" dirty="0" smtClean="0"/>
              <a:t>API Documentation May Not Be Sufficient</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35" name="Oval 34"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01279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Oval 48" title="Section circle"/>
          <p:cNvSpPr/>
          <p:nvPr/>
        </p:nvSpPr>
        <p:spPr>
          <a:xfrm>
            <a:off x="100129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0" name="Oval 49" title="Section circle"/>
          <p:cNvSpPr/>
          <p:nvPr/>
        </p:nvSpPr>
        <p:spPr>
          <a:xfrm>
            <a:off x="98978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1" name="Oval 50" title="Section circle"/>
          <p:cNvSpPr/>
          <p:nvPr/>
        </p:nvSpPr>
        <p:spPr>
          <a:xfrm>
            <a:off x="978271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Oval 52"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609035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Maven has a plugin that can be used to generate documentation</a:t>
            </a:r>
          </a:p>
          <a:p>
            <a:pPr lvl="1"/>
            <a:r>
              <a:rPr lang="en-US" dirty="0" smtClean="0"/>
              <a:t>The plugin is called the "site" plugin.</a:t>
            </a:r>
          </a:p>
          <a:p>
            <a:pPr lvl="2"/>
            <a:r>
              <a:rPr lang="en-US" dirty="0" smtClean="0"/>
              <a:t>It is used by Apache to generate all of the project documentation for their projects.</a:t>
            </a:r>
          </a:p>
          <a:p>
            <a:pPr lvl="2"/>
            <a:r>
              <a:rPr lang="en-US" dirty="0" smtClean="0"/>
              <a:t>It generates a web site that can be published as part of the microService and accessed just like the Swagger documentation.</a:t>
            </a:r>
          </a:p>
          <a:p>
            <a:pPr lvl="1"/>
            <a:endParaRPr lang="en-US" dirty="0"/>
          </a:p>
          <a:p>
            <a:r>
              <a:rPr lang="en-US" dirty="0" smtClean="0"/>
              <a:t>The site plugin reads the site descriptor file</a:t>
            </a:r>
          </a:p>
          <a:p>
            <a:pPr lvl="1"/>
            <a:r>
              <a:rPr lang="en-US" dirty="0" smtClean="0"/>
              <a:t>The site definition file is high-level configuration that tells the plugin how to generate the site, and includes:</a:t>
            </a:r>
          </a:p>
          <a:p>
            <a:pPr lvl="2">
              <a:spcAft>
                <a:spcPts val="400"/>
              </a:spcAft>
            </a:pPr>
            <a:r>
              <a:rPr lang="en-US" dirty="0" smtClean="0"/>
              <a:t>Page banner and footer information</a:t>
            </a:r>
          </a:p>
          <a:p>
            <a:pPr lvl="2">
              <a:spcAft>
                <a:spcPts val="400"/>
              </a:spcAft>
            </a:pPr>
            <a:r>
              <a:rPr lang="en-US" dirty="0" smtClean="0"/>
              <a:t>Version information</a:t>
            </a:r>
          </a:p>
          <a:p>
            <a:pPr lvl="2">
              <a:spcAft>
                <a:spcPts val="400"/>
              </a:spcAft>
            </a:pPr>
            <a:r>
              <a:rPr lang="en-US" dirty="0" smtClean="0"/>
              <a:t>Skins for look and feel </a:t>
            </a:r>
          </a:p>
          <a:p>
            <a:pPr lvl="2">
              <a:spcAft>
                <a:spcPts val="400"/>
              </a:spcAft>
            </a:pPr>
            <a:r>
              <a:rPr lang="en-US" dirty="0" smtClean="0"/>
              <a:t>Headers</a:t>
            </a:r>
          </a:p>
          <a:p>
            <a:pPr lvl="2">
              <a:spcAft>
                <a:spcPts val="400"/>
              </a:spcAft>
            </a:pPr>
            <a:r>
              <a:rPr lang="en-US" dirty="0" smtClean="0"/>
              <a:t>Navigation breadcrumbs</a:t>
            </a:r>
          </a:p>
          <a:p>
            <a:pPr lvl="2">
              <a:spcAft>
                <a:spcPts val="400"/>
              </a:spcAft>
            </a:pPr>
            <a:r>
              <a:rPr lang="en-US" dirty="0" smtClean="0"/>
              <a:t>Menu items</a:t>
            </a:r>
          </a:p>
          <a:p>
            <a:pPr lvl="2">
              <a:spcAft>
                <a:spcPts val="400"/>
              </a:spcAft>
            </a:pPr>
            <a:r>
              <a:rPr lang="en-US" dirty="0" smtClean="0"/>
              <a:t>Footers</a:t>
            </a:r>
          </a:p>
          <a:p>
            <a:pPr lvl="2">
              <a:spcAft>
                <a:spcPts val="400"/>
              </a:spcAft>
            </a:pPr>
            <a:r>
              <a:rPr lang="en-US" dirty="0" smtClean="0"/>
              <a:t>Custom content </a:t>
            </a:r>
          </a:p>
          <a:p>
            <a:pPr lvl="1"/>
            <a:endParaRPr lang="en-US" dirty="0"/>
          </a:p>
        </p:txBody>
      </p:sp>
      <p:sp>
        <p:nvSpPr>
          <p:cNvPr id="4" name="Title 3"/>
          <p:cNvSpPr>
            <a:spLocks noGrp="1"/>
          </p:cNvSpPr>
          <p:nvPr>
            <p:ph type="title"/>
          </p:nvPr>
        </p:nvSpPr>
        <p:spPr/>
        <p:txBody>
          <a:bodyPr/>
          <a:lstStyle/>
          <a:p>
            <a:r>
              <a:rPr lang="en-US" dirty="0" smtClean="0"/>
              <a:t>The Maven Site Plugin</a:t>
            </a:r>
            <a:endParaRPr lang="en-US" dirty="0"/>
          </a:p>
        </p:txBody>
      </p:sp>
      <p:sp>
        <p:nvSpPr>
          <p:cNvPr id="5" name="Rectangle 4"/>
          <p:cNvSpPr/>
          <p:nvPr/>
        </p:nvSpPr>
        <p:spPr>
          <a:xfrm>
            <a:off x="7108460" y="61467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16" name="Oval 1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1279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0129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98978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2440866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site plugin assumes all content is located… </a:t>
            </a:r>
          </a:p>
          <a:p>
            <a:pPr marL="1028700" lvl="1" indent="-114300"/>
            <a:r>
              <a:rPr lang="en-US" dirty="0" smtClean="0"/>
              <a:t>…starting at the site root directory (</a:t>
            </a:r>
            <a:r>
              <a:rPr lang="en-US" dirty="0" err="1" smtClean="0"/>
              <a:t>src</a:t>
            </a:r>
            <a:r>
              <a:rPr lang="en-US" dirty="0" smtClean="0"/>
              <a:t>/site).</a:t>
            </a:r>
          </a:p>
          <a:p>
            <a:pPr marL="1028700" lvl="1" indent="-114300"/>
            <a:r>
              <a:rPr lang="en-US" dirty="0" smtClean="0"/>
              <a:t>…relative to the site root directory.</a:t>
            </a:r>
          </a:p>
          <a:p>
            <a:pPr lvl="1"/>
            <a:endParaRPr lang="en-US" dirty="0"/>
          </a:p>
          <a:p>
            <a:r>
              <a:rPr lang="en-US" dirty="0" smtClean="0"/>
              <a:t>The POM configuration of the plugin can be used to control processing</a:t>
            </a:r>
          </a:p>
          <a:p>
            <a:pPr lvl="1"/>
            <a:r>
              <a:rPr lang="en-US" dirty="0" smtClean="0"/>
              <a:t>Site documentation generation may be separated into a profile and run on demand if desired.</a:t>
            </a:r>
          </a:p>
          <a:p>
            <a:pPr lvl="2"/>
            <a:r>
              <a:rPr lang="en-US" dirty="0" smtClean="0"/>
              <a:t>This can be used to prevent documentation generation during normal development builds, and then run during CI/CD builds.</a:t>
            </a:r>
          </a:p>
          <a:p>
            <a:pPr lvl="2"/>
            <a:r>
              <a:rPr lang="en-US" dirty="0" smtClean="0"/>
              <a:t>It can always be run on demand if desired within the developers environment.</a:t>
            </a:r>
          </a:p>
          <a:p>
            <a:pPr lvl="1"/>
            <a:endParaRPr lang="en-US" dirty="0"/>
          </a:p>
          <a:p>
            <a:r>
              <a:rPr lang="en-US" dirty="0" smtClean="0"/>
              <a:t>The site plugin can use different documentation formats</a:t>
            </a:r>
          </a:p>
          <a:p>
            <a:pPr lvl="1"/>
            <a:r>
              <a:rPr lang="en-US" dirty="0" smtClean="0"/>
              <a:t>Wiki text, APT (almost plain text), markdown (MD), and many other formats are supported.</a:t>
            </a:r>
          </a:p>
          <a:p>
            <a:pPr lvl="2"/>
            <a:r>
              <a:rPr lang="en-US" dirty="0" smtClean="0"/>
              <a:t>These formats make it easier to generate content.</a:t>
            </a:r>
          </a:p>
          <a:p>
            <a:pPr lvl="1"/>
            <a:endParaRPr lang="en-US" dirty="0"/>
          </a:p>
        </p:txBody>
      </p:sp>
      <p:sp>
        <p:nvSpPr>
          <p:cNvPr id="4" name="Title 3"/>
          <p:cNvSpPr>
            <a:spLocks noGrp="1"/>
          </p:cNvSpPr>
          <p:nvPr>
            <p:ph type="title"/>
          </p:nvPr>
        </p:nvSpPr>
        <p:spPr/>
        <p:txBody>
          <a:bodyPr/>
          <a:lstStyle/>
          <a:p>
            <a:r>
              <a:rPr lang="en-US" dirty="0" smtClean="0"/>
              <a:t>The Site Content Structure</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16" name="Oval 1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1279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0129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667876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In the sample project, the POM was enhanced to run documentation generation as a profile</a:t>
            </a:r>
          </a:p>
          <a:p>
            <a:pPr lvl="1"/>
            <a:endParaRPr lang="en-US" dirty="0" smtClean="0"/>
          </a:p>
          <a:p>
            <a:pPr lvl="1"/>
            <a:r>
              <a:rPr lang="en-US" dirty="0" smtClean="0"/>
              <a:t>The profile name is ”site.”</a:t>
            </a:r>
          </a:p>
          <a:p>
            <a:pPr lvl="1"/>
            <a:r>
              <a:rPr lang="en-US" dirty="0" smtClean="0"/>
              <a:t>The profile is not activated unless explicitly requested.</a:t>
            </a:r>
          </a:p>
          <a:p>
            <a:pPr lvl="1"/>
            <a:endParaRPr lang="en-US" dirty="0"/>
          </a:p>
        </p:txBody>
      </p:sp>
      <p:sp>
        <p:nvSpPr>
          <p:cNvPr id="4" name="Title 3"/>
          <p:cNvSpPr>
            <a:spLocks noGrp="1"/>
          </p:cNvSpPr>
          <p:nvPr>
            <p:ph type="title"/>
          </p:nvPr>
        </p:nvSpPr>
        <p:spPr/>
        <p:txBody>
          <a:bodyPr/>
          <a:lstStyle/>
          <a:p>
            <a:r>
              <a:rPr lang="en-US" dirty="0" smtClean="0"/>
              <a:t>POM Additions</a:t>
            </a:r>
            <a:endParaRPr lang="en-US" dirty="0"/>
          </a:p>
        </p:txBody>
      </p:sp>
      <p:sp>
        <p:nvSpPr>
          <p:cNvPr id="5" name="Rectangle 4"/>
          <p:cNvSpPr/>
          <p:nvPr/>
        </p:nvSpPr>
        <p:spPr>
          <a:xfrm>
            <a:off x="1885897" y="2992927"/>
            <a:ext cx="7896818" cy="2862322"/>
          </a:xfrm>
          <a:prstGeom prst="rect">
            <a:avLst/>
          </a:prstGeom>
        </p:spPr>
        <p:txBody>
          <a:bodyPr wrap="square">
            <a:spAutoFit/>
          </a:bodyPr>
          <a:lstStyle/>
          <a:p>
            <a:r>
              <a:rPr lang="en-US" sz="1200" dirty="0" smtClean="0">
                <a:solidFill>
                  <a:srgbClr val="3F5FBF"/>
                </a:solidFill>
                <a:latin typeface="Courier New" panose="02070309020205020404" pitchFamily="49" charset="0"/>
                <a:cs typeface="Courier New" panose="02070309020205020404" pitchFamily="49" charset="0"/>
              </a:rPr>
              <a:t>  &lt;!-- </a:t>
            </a:r>
            <a:r>
              <a:rPr lang="en-US" sz="1200" dirty="0">
                <a:solidFill>
                  <a:srgbClr val="3F5FBF"/>
                </a:solidFill>
                <a:latin typeface="Courier New" panose="02070309020205020404" pitchFamily="49" charset="0"/>
                <a:cs typeface="Courier New" panose="02070309020205020404" pitchFamily="49" charset="0"/>
              </a:rPr>
              <a:t>=================================================================== --&gt;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3F5FBF"/>
                </a:solidFill>
                <a:latin typeface="Courier New" panose="02070309020205020404" pitchFamily="49" charset="0"/>
                <a:cs typeface="Courier New" panose="02070309020205020404" pitchFamily="49" charset="0"/>
              </a:rPr>
              <a:t>&lt;!-- Added the reporting definitions to generate the site for the --&gt;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3F5FBF"/>
                </a:solidFill>
                <a:latin typeface="Courier New" panose="02070309020205020404" pitchFamily="49" charset="0"/>
                <a:cs typeface="Courier New" panose="02070309020205020404" pitchFamily="49" charset="0"/>
              </a:rPr>
              <a:t>&lt;!-- project. --&gt;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3F5FBF"/>
                </a:solidFill>
                <a:latin typeface="Courier New" panose="02070309020205020404" pitchFamily="49" charset="0"/>
                <a:cs typeface="Courier New" panose="02070309020205020404" pitchFamily="49" charset="0"/>
              </a:rPr>
              <a:t>&lt;!-- =================================================================== --&gt;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profiles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profile</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site</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FF0000"/>
                </a:solidFill>
                <a:latin typeface="Courier New" panose="02070309020205020404" pitchFamily="49" charset="0"/>
                <a:cs typeface="Courier New" panose="02070309020205020404" pitchFamily="49" charset="0"/>
              </a:rPr>
              <a:t>&lt;build</a:t>
            </a:r>
            <a:r>
              <a:rPr lang="en-US" sz="1200" dirty="0" smtClean="0">
                <a:solidFill>
                  <a:srgbClr val="FF0000"/>
                </a:solidFill>
                <a:latin typeface="Courier New" panose="02070309020205020404" pitchFamily="49" charset="0"/>
                <a:cs typeface="Courier New" panose="02070309020205020404" pitchFamily="49" charset="0"/>
              </a:rPr>
              <a:t>&gt;</a:t>
            </a:r>
          </a:p>
          <a:p>
            <a:r>
              <a:rPr lang="en-US" sz="1200" dirty="0" smtClean="0">
                <a:solidFill>
                  <a:srgbClr val="FF0000"/>
                </a:solidFill>
                <a:latin typeface="Courier New" panose="02070309020205020404" pitchFamily="49" charset="0"/>
                <a:cs typeface="Courier New" panose="02070309020205020404" pitchFamily="49" charset="0"/>
              </a:rPr>
              <a:t>         ...</a:t>
            </a:r>
          </a:p>
          <a:p>
            <a:r>
              <a:rPr lang="en-US" sz="1200" dirty="0" smtClean="0">
                <a:solidFill>
                  <a:srgbClr val="FF0000"/>
                </a:solidFill>
                <a:latin typeface="Courier New" panose="02070309020205020404" pitchFamily="49" charset="0"/>
                <a:cs typeface="Courier New" panose="02070309020205020404" pitchFamily="49" charset="0"/>
              </a:rPr>
              <a:t>      &lt;/build&gt;</a:t>
            </a:r>
          </a:p>
          <a:p>
            <a:r>
              <a:rPr lang="en-US" sz="1200" dirty="0">
                <a:solidFill>
                  <a:srgbClr val="00808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&lt;reporting&gt;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&lt;/reporting&gt;</a:t>
            </a:r>
            <a:r>
              <a:rPr lang="en-US" sz="1200" dirty="0" smtClean="0">
                <a:solidFill>
                  <a:srgbClr val="008080"/>
                </a:solidFill>
                <a:latin typeface="Courier New" panose="02070309020205020404" pitchFamily="49" charset="0"/>
                <a:cs typeface="Courier New" panose="02070309020205020404" pitchFamily="49" charset="0"/>
              </a:rPr>
              <a:t/>
            </a:r>
            <a:br>
              <a:rPr lang="en-US" sz="1200" dirty="0" smtClean="0">
                <a:solidFill>
                  <a:srgbClr val="008080"/>
                </a:solidFill>
                <a:latin typeface="Courier New" panose="02070309020205020404" pitchFamily="49" charset="0"/>
                <a:cs typeface="Courier New" panose="02070309020205020404" pitchFamily="49" charset="0"/>
              </a:rPr>
            </a:br>
            <a:r>
              <a:rPr lang="en-US" sz="1200" dirty="0" smtClean="0">
                <a:solidFill>
                  <a:srgbClr val="008080"/>
                </a:solidFill>
                <a:latin typeface="Courier New" panose="02070309020205020404" pitchFamily="49" charset="0"/>
                <a:cs typeface="Courier New" panose="02070309020205020404" pitchFamily="49" charset="0"/>
              </a:rPr>
              <a:t>    &lt;/profile&gt;</a:t>
            </a:r>
          </a:p>
          <a:p>
            <a:r>
              <a:rPr lang="en-US" sz="1200" dirty="0">
                <a:solidFill>
                  <a:srgbClr val="00808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 &lt;/profiles&gt;</a:t>
            </a:r>
            <a:endParaRPr lang="en-US" sz="1200" dirty="0">
              <a:latin typeface="Courier New" panose="02070309020205020404" pitchFamily="49" charset="0"/>
              <a:cs typeface="Courier New" panose="02070309020205020404" pitchFamily="49" charset="0"/>
            </a:endParaRPr>
          </a:p>
        </p:txBody>
      </p:sp>
      <p:sp>
        <p:nvSpPr>
          <p:cNvPr id="6" name="Right Brace 5"/>
          <p:cNvSpPr/>
          <p:nvPr/>
        </p:nvSpPr>
        <p:spPr>
          <a:xfrm>
            <a:off x="3608572" y="4345172"/>
            <a:ext cx="159488" cy="520995"/>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Right Brace 6"/>
          <p:cNvSpPr/>
          <p:nvPr/>
        </p:nvSpPr>
        <p:spPr>
          <a:xfrm>
            <a:off x="3608572" y="4880509"/>
            <a:ext cx="159488" cy="520995"/>
          </a:xfrm>
          <a:prstGeom prst="rightBrace">
            <a:avLst>
              <a:gd name="adj1" fmla="val 36203"/>
              <a:gd name="adj2" fmla="val 50000"/>
            </a:avLst>
          </a:prstGeom>
          <a:ln w="6350" cmpd="sng">
            <a:solidFill>
              <a:srgbClr val="009F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3853121" y="4497947"/>
            <a:ext cx="4260205" cy="215444"/>
          </a:xfrm>
          <a:prstGeom prst="rect">
            <a:avLst/>
          </a:prstGeom>
          <a:noFill/>
          <a:ln>
            <a:noFill/>
          </a:ln>
        </p:spPr>
        <p:txBody>
          <a:bodyPr wrap="none" lIns="0" tIns="0" rIns="0" bIns="0" rtlCol="0">
            <a:spAutoFit/>
          </a:bodyPr>
          <a:lstStyle/>
          <a:p>
            <a:r>
              <a:rPr lang="en-US" sz="1400" dirty="0" smtClean="0">
                <a:solidFill>
                  <a:srgbClr val="FF0000"/>
                </a:solidFill>
              </a:rPr>
              <a:t>Configures the plugin(s) that are used to generate the site.</a:t>
            </a:r>
          </a:p>
        </p:txBody>
      </p:sp>
      <p:sp>
        <p:nvSpPr>
          <p:cNvPr id="9" name="TextBox 8"/>
          <p:cNvSpPr txBox="1"/>
          <p:nvPr/>
        </p:nvSpPr>
        <p:spPr>
          <a:xfrm>
            <a:off x="3853121" y="5040820"/>
            <a:ext cx="4419800" cy="215444"/>
          </a:xfrm>
          <a:prstGeom prst="rect">
            <a:avLst/>
          </a:prstGeom>
          <a:noFill/>
          <a:ln>
            <a:noFill/>
          </a:ln>
        </p:spPr>
        <p:txBody>
          <a:bodyPr wrap="none" lIns="0" tIns="0" rIns="0" bIns="0" rtlCol="0">
            <a:spAutoFit/>
          </a:bodyPr>
          <a:lstStyle/>
          <a:p>
            <a:r>
              <a:rPr lang="en-US" sz="1400" dirty="0" smtClean="0">
                <a:solidFill>
                  <a:srgbClr val="FF0000"/>
                </a:solidFill>
              </a:rPr>
              <a:t>Configures what reports and options are included in the site.</a:t>
            </a:r>
          </a:p>
        </p:txBody>
      </p:sp>
      <p:sp>
        <p:nvSpPr>
          <p:cNvPr id="10" name="Rectangle 9"/>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1" name="Oval 20"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1279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272045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84</a:t>
            </a:fld>
            <a:r>
              <a:rPr lang="en-US" dirty="0" smtClean="0"/>
              <a:t> </a:t>
            </a:r>
            <a:endParaRPr lang="en-US" dirty="0"/>
          </a:p>
        </p:txBody>
      </p:sp>
      <p:sp>
        <p:nvSpPr>
          <p:cNvPr id="4" name="Title 3"/>
          <p:cNvSpPr>
            <a:spLocks noGrp="1"/>
          </p:cNvSpPr>
          <p:nvPr>
            <p:ph type="title"/>
          </p:nvPr>
        </p:nvSpPr>
        <p:spPr/>
        <p:txBody>
          <a:bodyPr/>
          <a:lstStyle/>
          <a:p>
            <a:r>
              <a:rPr lang="en-US" dirty="0" smtClean="0"/>
              <a:t>Site Generation Configuration</a:t>
            </a:r>
            <a:endParaRPr lang="en-US" dirty="0"/>
          </a:p>
        </p:txBody>
      </p:sp>
      <p:sp>
        <p:nvSpPr>
          <p:cNvPr id="5" name="Rectangle 4"/>
          <p:cNvSpPr/>
          <p:nvPr/>
        </p:nvSpPr>
        <p:spPr>
          <a:xfrm>
            <a:off x="10432" y="1046300"/>
            <a:ext cx="8399921" cy="5170646"/>
          </a:xfrm>
          <a:prstGeom prst="rect">
            <a:avLst/>
          </a:prstGeom>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build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org.apache.maven.plugins</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artifactId</a:t>
            </a:r>
            <a:r>
              <a:rPr lang="en-US" sz="1000" dirty="0">
                <a:solidFill>
                  <a:srgbClr val="008080"/>
                </a:solidFill>
                <a:latin typeface="Courier New" panose="02070309020205020404" pitchFamily="49" charset="0"/>
                <a:cs typeface="Courier New" panose="02070309020205020404" pitchFamily="49" charset="0"/>
              </a:rPr>
              <a:t>&gt;</a:t>
            </a:r>
            <a:r>
              <a:rPr lang="en-US" sz="1000" u="sng" dirty="0">
                <a:solidFill>
                  <a:srgbClr val="000000"/>
                </a:solidFill>
                <a:latin typeface="Courier New" panose="02070309020205020404" pitchFamily="49" charset="0"/>
                <a:cs typeface="Courier New" panose="02070309020205020404" pitchFamily="49" charset="0"/>
              </a:rPr>
              <a:t>maven-site-plugin</a:t>
            </a:r>
            <a:r>
              <a:rPr lang="en-US" sz="1000" u="sng" dirty="0">
                <a:solidFill>
                  <a:srgbClr val="008080"/>
                </a:solidFill>
                <a:latin typeface="Courier New" panose="02070309020205020404" pitchFamily="49" charset="0"/>
                <a:cs typeface="Courier New" panose="02070309020205020404" pitchFamily="49" charset="0"/>
              </a:rPr>
              <a:t>&lt;/</a:t>
            </a:r>
            <a:r>
              <a:rPr lang="en-US" sz="1000" u="sng" dirty="0">
                <a:solidFill>
                  <a:srgbClr val="3F7F7F"/>
                </a:solidFill>
                <a:latin typeface="Courier New" panose="02070309020205020404" pitchFamily="49" charset="0"/>
                <a:cs typeface="Courier New" panose="02070309020205020404" pitchFamily="49" charset="0"/>
              </a:rPr>
              <a:t>artifactId</a:t>
            </a:r>
            <a:r>
              <a:rPr lang="en-US" sz="1000" u="sng"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configuration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generateProjectInfo</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true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generateProjectInfo</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generateReports</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true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generateReports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generateSitemap</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true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generateSitemap</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outputDirectory</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${project.build.directory}/classes/META-INF/resources/site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outputDirectory</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reportPlugins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org.apache.maven.plugins</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artifactId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maven-project-info-reports-plugin</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artifactId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org.apache.maven.plugins</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groupId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artifactId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maven-javadoc-plugin</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artifactId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reportPlugins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configuration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executions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execution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id</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attach-site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id</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phase</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prepare-package</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phase</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goals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goal</a:t>
            </a:r>
            <a:r>
              <a:rPr lang="en-US" sz="1000" dirty="0">
                <a:solidFill>
                  <a:srgbClr val="008080"/>
                </a:solidFill>
                <a:latin typeface="Courier New" panose="02070309020205020404" pitchFamily="49" charset="0"/>
                <a:cs typeface="Courier New" panose="02070309020205020404" pitchFamily="49" charset="0"/>
              </a:rPr>
              <a:t>&gt;</a:t>
            </a:r>
            <a:r>
              <a:rPr lang="en-US" sz="1000" dirty="0">
                <a:solidFill>
                  <a:srgbClr val="000000"/>
                </a:solidFill>
                <a:latin typeface="Courier New" panose="02070309020205020404" pitchFamily="49" charset="0"/>
                <a:cs typeface="Courier New" panose="02070309020205020404" pitchFamily="49" charset="0"/>
              </a:rPr>
              <a:t>jar</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goal</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goals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execution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executions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plugins</a:t>
            </a:r>
            <a:r>
              <a:rPr lang="en-US" sz="1000" dirty="0">
                <a:solidFill>
                  <a:srgbClr val="008080"/>
                </a:solidFill>
                <a:latin typeface="Courier New" panose="02070309020205020404" pitchFamily="49" charset="0"/>
                <a:cs typeface="Courier New" panose="02070309020205020404" pitchFamily="49" charset="0"/>
              </a:rPr>
              <a:t>&gt;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8080"/>
                </a:solidFill>
                <a:latin typeface="Courier New" panose="02070309020205020404" pitchFamily="49" charset="0"/>
                <a:cs typeface="Courier New" panose="02070309020205020404" pitchFamily="49" charset="0"/>
              </a:rPr>
              <a:t>&lt;/</a:t>
            </a:r>
            <a:r>
              <a:rPr lang="en-US" sz="1000" dirty="0">
                <a:solidFill>
                  <a:srgbClr val="3F7F7F"/>
                </a:solidFill>
                <a:latin typeface="Courier New" panose="02070309020205020404" pitchFamily="49" charset="0"/>
                <a:cs typeface="Courier New" panose="02070309020205020404" pitchFamily="49" charset="0"/>
              </a:rPr>
              <a:t>build</a:t>
            </a:r>
            <a:r>
              <a:rPr lang="en-US" sz="1000" dirty="0">
                <a:solidFill>
                  <a:srgbClr val="008080"/>
                </a:solidFill>
                <a:latin typeface="Courier New" panose="02070309020205020404" pitchFamily="49" charset="0"/>
                <a:cs typeface="Courier New" panose="02070309020205020404" pitchFamily="49" charset="0"/>
              </a:rPr>
              <a:t>&gt;</a:t>
            </a:r>
            <a:endParaRPr lang="en-US" sz="1000" dirty="0">
              <a:latin typeface="Courier New" panose="02070309020205020404" pitchFamily="49" charset="0"/>
              <a:cs typeface="Courier New" panose="02070309020205020404" pitchFamily="49" charset="0"/>
            </a:endParaRPr>
          </a:p>
        </p:txBody>
      </p:sp>
      <p:sp>
        <p:nvSpPr>
          <p:cNvPr id="6" name="Right Brace 5"/>
          <p:cNvSpPr/>
          <p:nvPr/>
        </p:nvSpPr>
        <p:spPr>
          <a:xfrm>
            <a:off x="4401879" y="1535008"/>
            <a:ext cx="148856" cy="368220"/>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p:cNvSpPr txBox="1"/>
          <p:nvPr/>
        </p:nvSpPr>
        <p:spPr>
          <a:xfrm>
            <a:off x="4681977" y="1611396"/>
            <a:ext cx="2300117" cy="215444"/>
          </a:xfrm>
          <a:prstGeom prst="rect">
            <a:avLst/>
          </a:prstGeom>
          <a:noFill/>
          <a:ln>
            <a:noFill/>
          </a:ln>
        </p:spPr>
        <p:txBody>
          <a:bodyPr wrap="none" lIns="0" tIns="0" rIns="0" bIns="0" rtlCol="0">
            <a:spAutoFit/>
          </a:bodyPr>
          <a:lstStyle/>
          <a:p>
            <a:r>
              <a:rPr lang="en-US" sz="1400" dirty="0" smtClean="0">
                <a:solidFill>
                  <a:srgbClr val="FF0000"/>
                </a:solidFill>
              </a:rPr>
              <a:t>Includes the Maven site plugin.</a:t>
            </a:r>
          </a:p>
        </p:txBody>
      </p:sp>
      <p:sp>
        <p:nvSpPr>
          <p:cNvPr id="8" name="TextBox 7"/>
          <p:cNvSpPr txBox="1"/>
          <p:nvPr/>
        </p:nvSpPr>
        <p:spPr>
          <a:xfrm>
            <a:off x="9190182" y="2036697"/>
            <a:ext cx="2409940" cy="1292662"/>
          </a:xfrm>
          <a:prstGeom prst="rect">
            <a:avLst/>
          </a:prstGeom>
          <a:noFill/>
          <a:ln>
            <a:noFill/>
          </a:ln>
        </p:spPr>
        <p:txBody>
          <a:bodyPr wrap="square" lIns="0" tIns="0" rIns="0" bIns="0" rtlCol="0">
            <a:spAutoFit/>
          </a:bodyPr>
          <a:lstStyle/>
          <a:p>
            <a:r>
              <a:rPr lang="en-US" sz="1400" dirty="0" smtClean="0">
                <a:solidFill>
                  <a:srgbClr val="009FDB"/>
                </a:solidFill>
              </a:rPr>
              <a:t>Use a "site“ sub-directory under the same resources in the target as used by Swagger.  </a:t>
            </a:r>
          </a:p>
          <a:p>
            <a:pPr marL="228600" indent="-114300">
              <a:buFont typeface="Arial" panose="020B0604020202020204" pitchFamily="34" charset="0"/>
              <a:buChar char="•"/>
            </a:pPr>
            <a:r>
              <a:rPr lang="en-US" sz="1400" dirty="0" smtClean="0">
                <a:solidFill>
                  <a:srgbClr val="009FDB"/>
                </a:solidFill>
              </a:rPr>
              <a:t>This allows the content to be served by Spring MVC automatically.</a:t>
            </a:r>
          </a:p>
        </p:txBody>
      </p:sp>
      <p:cxnSp>
        <p:nvCxnSpPr>
          <p:cNvPr id="10" name="Straight Arrow Connector 9"/>
          <p:cNvCxnSpPr>
            <a:stCxn id="8" idx="1"/>
          </p:cNvCxnSpPr>
          <p:nvPr/>
        </p:nvCxnSpPr>
        <p:spPr>
          <a:xfrm flipH="1" flipV="1">
            <a:off x="8282764" y="2575306"/>
            <a:ext cx="907418" cy="107722"/>
          </a:xfrm>
          <a:prstGeom prst="straightConnector1">
            <a:avLst/>
          </a:prstGeom>
          <a:ln w="6350" cmpd="sng">
            <a:solidFill>
              <a:srgbClr val="009FDB"/>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a:off x="4805916" y="2048725"/>
            <a:ext cx="148856" cy="368220"/>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TextBox 11"/>
          <p:cNvSpPr txBox="1"/>
          <p:nvPr/>
        </p:nvSpPr>
        <p:spPr>
          <a:xfrm>
            <a:off x="5064749" y="2125113"/>
            <a:ext cx="2817310" cy="215444"/>
          </a:xfrm>
          <a:prstGeom prst="rect">
            <a:avLst/>
          </a:prstGeom>
          <a:noFill/>
          <a:ln>
            <a:noFill/>
          </a:ln>
        </p:spPr>
        <p:txBody>
          <a:bodyPr wrap="none" lIns="0" tIns="0" rIns="0" bIns="0" rtlCol="0">
            <a:spAutoFit/>
          </a:bodyPr>
          <a:lstStyle/>
          <a:p>
            <a:r>
              <a:rPr lang="en-US" sz="1400" dirty="0" smtClean="0">
                <a:solidFill>
                  <a:srgbClr val="FF0000"/>
                </a:solidFill>
              </a:rPr>
              <a:t>Select the optional content you desire.</a:t>
            </a:r>
          </a:p>
        </p:txBody>
      </p:sp>
      <p:sp>
        <p:nvSpPr>
          <p:cNvPr id="13" name="Rectangle 1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4" name="Oval 2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24309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630898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If reporting is selected in the site plugin, then the configuration can be controlled </a:t>
            </a:r>
          </a:p>
          <a:p>
            <a:pPr lvl="1"/>
            <a:r>
              <a:rPr lang="en-US" dirty="0" smtClean="0"/>
              <a:t>Using the maven-project-info-reports-plugin as a part of the &lt;reporting&gt; definition in the profile…</a:t>
            </a:r>
          </a:p>
          <a:p>
            <a:pPr marL="1028700" lvl="1" indent="-114300"/>
            <a:r>
              <a:rPr lang="en-US" dirty="0" smtClean="0"/>
              <a:t>…allows you to select specific reports to include in your site.</a:t>
            </a:r>
            <a:endParaRPr lang="en-US" dirty="0"/>
          </a:p>
        </p:txBody>
      </p:sp>
      <p:sp>
        <p:nvSpPr>
          <p:cNvPr id="4" name="Title 3"/>
          <p:cNvSpPr>
            <a:spLocks noGrp="1"/>
          </p:cNvSpPr>
          <p:nvPr>
            <p:ph type="title"/>
          </p:nvPr>
        </p:nvSpPr>
        <p:spPr/>
        <p:txBody>
          <a:bodyPr/>
          <a:lstStyle/>
          <a:p>
            <a:r>
              <a:rPr lang="en-US" dirty="0" smtClean="0"/>
              <a:t>Project Info Reports</a:t>
            </a:r>
            <a:endParaRPr lang="en-US" dirty="0"/>
          </a:p>
        </p:txBody>
      </p:sp>
      <p:sp>
        <p:nvSpPr>
          <p:cNvPr id="5" name="Rectangle 4"/>
          <p:cNvSpPr/>
          <p:nvPr/>
        </p:nvSpPr>
        <p:spPr>
          <a:xfrm>
            <a:off x="863231" y="2466043"/>
            <a:ext cx="10462437" cy="3970318"/>
          </a:xfrm>
          <a:prstGeom prst="rect">
            <a:avLst/>
          </a:prstGeom>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reporting</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org.apache.maven.plugins</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artifactId</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maven-project-info-reports-plugin</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artifactId</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2.9</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index</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dependencies</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project-team</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mailing-list</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cim</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report</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issue-tracking</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license</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scm</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report</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6" name="Right Brace 5"/>
          <p:cNvSpPr/>
          <p:nvPr/>
        </p:nvSpPr>
        <p:spPr>
          <a:xfrm>
            <a:off x="7412349" y="3085735"/>
            <a:ext cx="242885" cy="580028"/>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p:cNvSpPr txBox="1"/>
          <p:nvPr/>
        </p:nvSpPr>
        <p:spPr>
          <a:xfrm>
            <a:off x="7735502" y="3266488"/>
            <a:ext cx="1958998" cy="215444"/>
          </a:xfrm>
          <a:prstGeom prst="rect">
            <a:avLst/>
          </a:prstGeom>
          <a:noFill/>
          <a:ln>
            <a:noFill/>
          </a:ln>
        </p:spPr>
        <p:txBody>
          <a:bodyPr wrap="none" lIns="0" tIns="0" rIns="0" bIns="0" rtlCol="0">
            <a:spAutoFit/>
          </a:bodyPr>
          <a:lstStyle/>
          <a:p>
            <a:r>
              <a:rPr lang="en-US" sz="1400" dirty="0" smtClean="0">
                <a:solidFill>
                  <a:srgbClr val="FF0000"/>
                </a:solidFill>
              </a:rPr>
              <a:t>Includes the Maven plugin.</a:t>
            </a:r>
          </a:p>
        </p:txBody>
      </p:sp>
      <p:sp>
        <p:nvSpPr>
          <p:cNvPr id="8" name="Right Brace 7"/>
          <p:cNvSpPr/>
          <p:nvPr/>
        </p:nvSpPr>
        <p:spPr>
          <a:xfrm flipH="1">
            <a:off x="1903227" y="3973360"/>
            <a:ext cx="223284" cy="1785056"/>
          </a:xfrm>
          <a:prstGeom prst="rightBrace">
            <a:avLst>
              <a:gd name="adj1" fmla="val 36203"/>
              <a:gd name="adj2" fmla="val 50000"/>
            </a:avLst>
          </a:prstGeom>
          <a:ln w="6350" cmpd="sng">
            <a:solidFill>
              <a:srgbClr val="009F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563324" y="4435001"/>
            <a:ext cx="1339903" cy="861774"/>
          </a:xfrm>
          <a:prstGeom prst="rect">
            <a:avLst/>
          </a:prstGeom>
          <a:noFill/>
          <a:ln>
            <a:noFill/>
          </a:ln>
        </p:spPr>
        <p:txBody>
          <a:bodyPr wrap="square" lIns="0" tIns="0" rIns="0" bIns="0" rtlCol="0">
            <a:spAutoFit/>
          </a:bodyPr>
          <a:lstStyle/>
          <a:p>
            <a:r>
              <a:rPr lang="en-US" sz="1400" dirty="0" smtClean="0">
                <a:solidFill>
                  <a:srgbClr val="009FDB"/>
                </a:solidFill>
              </a:rPr>
              <a:t>Specifies what reports to generate and include in the site</a:t>
            </a:r>
          </a:p>
        </p:txBody>
      </p:sp>
      <p:sp>
        <p:nvSpPr>
          <p:cNvPr id="10" name="TextBox 9"/>
          <p:cNvSpPr txBox="1"/>
          <p:nvPr/>
        </p:nvSpPr>
        <p:spPr>
          <a:xfrm>
            <a:off x="5707158" y="4504535"/>
            <a:ext cx="3870452" cy="646331"/>
          </a:xfrm>
          <a:prstGeom prst="rect">
            <a:avLst/>
          </a:prstGeom>
          <a:noFill/>
          <a:ln>
            <a:noFill/>
          </a:ln>
        </p:spPr>
        <p:txBody>
          <a:bodyPr wrap="square" lIns="0" tIns="0" rIns="0" bIns="0" rtlCol="0">
            <a:spAutoFit/>
          </a:bodyPr>
          <a:lstStyle/>
          <a:p>
            <a:r>
              <a:rPr lang="en-US" sz="1400" dirty="0" smtClean="0">
                <a:solidFill>
                  <a:srgbClr val="009FDB"/>
                </a:solidFill>
              </a:rPr>
              <a:t>These reports obtain their information from the project model (POM) and the dependency graph, SCM system, and other sources defined in the POM.</a:t>
            </a:r>
          </a:p>
        </p:txBody>
      </p:sp>
      <p:sp>
        <p:nvSpPr>
          <p:cNvPr id="11" name="Rectangle 10"/>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2" name="Oval 21"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35818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58585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Javadoc can be included into the generated site</a:t>
            </a:r>
          </a:p>
          <a:p>
            <a:pPr lvl="1"/>
            <a:r>
              <a:rPr lang="en-US" dirty="0" smtClean="0"/>
              <a:t>Use the Maven </a:t>
            </a:r>
            <a:r>
              <a:rPr lang="en-US" dirty="0" err="1" smtClean="0"/>
              <a:t>javadoc</a:t>
            </a:r>
            <a:r>
              <a:rPr lang="en-US" dirty="0" smtClean="0"/>
              <a:t> plugin.</a:t>
            </a:r>
          </a:p>
          <a:p>
            <a:pPr marL="457200" lvl="2">
              <a:buFont typeface="Arial" panose="020B0604020202020204" pitchFamily="34" charset="0"/>
              <a:buChar char="•"/>
            </a:pPr>
            <a:r>
              <a:rPr lang="en-US" dirty="0" smtClean="0"/>
              <a:t>It is configured as part of the profile. </a:t>
            </a:r>
            <a:endParaRPr lang="en-US" dirty="0"/>
          </a:p>
        </p:txBody>
      </p:sp>
      <p:sp>
        <p:nvSpPr>
          <p:cNvPr id="4" name="Title 3"/>
          <p:cNvSpPr>
            <a:spLocks noGrp="1"/>
          </p:cNvSpPr>
          <p:nvPr>
            <p:ph type="title"/>
          </p:nvPr>
        </p:nvSpPr>
        <p:spPr/>
        <p:txBody>
          <a:bodyPr/>
          <a:lstStyle/>
          <a:p>
            <a:r>
              <a:rPr lang="en-US" dirty="0" smtClean="0"/>
              <a:t>Including Javadoc</a:t>
            </a:r>
            <a:endParaRPr lang="en-US" dirty="0"/>
          </a:p>
        </p:txBody>
      </p:sp>
      <p:sp>
        <p:nvSpPr>
          <p:cNvPr id="5" name="Rectangle 4"/>
          <p:cNvSpPr/>
          <p:nvPr/>
        </p:nvSpPr>
        <p:spPr>
          <a:xfrm>
            <a:off x="782963" y="2535218"/>
            <a:ext cx="10047766" cy="3416320"/>
          </a:xfrm>
          <a:prstGeom prst="rect">
            <a:avLst/>
          </a:prstGeom>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org.apache.maven.plugins</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artifactId</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maven-javadoc-plugin</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artifactId</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default</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javadoc</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report</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aggregate</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aggregate</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6" name="Right Brace 5"/>
          <p:cNvSpPr/>
          <p:nvPr/>
        </p:nvSpPr>
        <p:spPr>
          <a:xfrm>
            <a:off x="6136442" y="2686128"/>
            <a:ext cx="242885" cy="580028"/>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p:cNvSpPr txBox="1"/>
          <p:nvPr/>
        </p:nvSpPr>
        <p:spPr>
          <a:xfrm>
            <a:off x="6459595" y="2866881"/>
            <a:ext cx="1958998" cy="215444"/>
          </a:xfrm>
          <a:prstGeom prst="rect">
            <a:avLst/>
          </a:prstGeom>
          <a:noFill/>
          <a:ln>
            <a:noFill/>
          </a:ln>
        </p:spPr>
        <p:txBody>
          <a:bodyPr wrap="none" lIns="0" tIns="0" rIns="0" bIns="0" rtlCol="0">
            <a:spAutoFit/>
          </a:bodyPr>
          <a:lstStyle/>
          <a:p>
            <a:r>
              <a:rPr lang="en-US" sz="1400" dirty="0" smtClean="0">
                <a:solidFill>
                  <a:srgbClr val="FF0000"/>
                </a:solidFill>
              </a:rPr>
              <a:t>Includes the Maven plugin.</a:t>
            </a:r>
          </a:p>
        </p:txBody>
      </p:sp>
      <p:sp>
        <p:nvSpPr>
          <p:cNvPr id="8" name="Right Brace 7"/>
          <p:cNvSpPr/>
          <p:nvPr/>
        </p:nvSpPr>
        <p:spPr>
          <a:xfrm>
            <a:off x="5022159" y="3427926"/>
            <a:ext cx="295317" cy="2099583"/>
          </a:xfrm>
          <a:prstGeom prst="rightBrace">
            <a:avLst>
              <a:gd name="adj1" fmla="val 36203"/>
              <a:gd name="adj2" fmla="val 50000"/>
            </a:avLst>
          </a:prstGeom>
          <a:ln w="6350" cmpd="sng">
            <a:solidFill>
              <a:srgbClr val="009F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5428835" y="4269875"/>
            <a:ext cx="2061519" cy="430887"/>
          </a:xfrm>
          <a:prstGeom prst="rect">
            <a:avLst/>
          </a:prstGeom>
          <a:noFill/>
          <a:ln>
            <a:noFill/>
          </a:ln>
        </p:spPr>
        <p:txBody>
          <a:bodyPr wrap="square" lIns="0" tIns="0" rIns="0" bIns="0" rtlCol="0">
            <a:spAutoFit/>
          </a:bodyPr>
          <a:lstStyle/>
          <a:p>
            <a:r>
              <a:rPr lang="en-US" sz="1400" dirty="0" smtClean="0">
                <a:solidFill>
                  <a:srgbClr val="009FDB"/>
                </a:solidFill>
              </a:rPr>
              <a:t>Specifies what to generate and include in the site</a:t>
            </a:r>
          </a:p>
        </p:txBody>
      </p:sp>
      <p:sp>
        <p:nvSpPr>
          <p:cNvPr id="10" name="Rectangle 9"/>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1" name="Oval 20"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47327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65153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Site plugin can include a change log from the SCM system</a:t>
            </a:r>
          </a:p>
          <a:p>
            <a:pPr lvl="1"/>
            <a:r>
              <a:rPr lang="en-US" dirty="0" smtClean="0"/>
              <a:t>Created by the maven-changelog-plugin and included in the site…</a:t>
            </a:r>
          </a:p>
          <a:p>
            <a:pPr marL="1028700" lvl="1" indent="-114300"/>
            <a:r>
              <a:rPr lang="en-US" dirty="0" smtClean="0"/>
              <a:t>…the plugin is configured as part of the profile.</a:t>
            </a:r>
            <a:endParaRPr lang="en-US" dirty="0"/>
          </a:p>
        </p:txBody>
      </p:sp>
      <p:sp>
        <p:nvSpPr>
          <p:cNvPr id="4" name="Title 3"/>
          <p:cNvSpPr>
            <a:spLocks noGrp="1"/>
          </p:cNvSpPr>
          <p:nvPr>
            <p:ph type="title"/>
          </p:nvPr>
        </p:nvSpPr>
        <p:spPr/>
        <p:txBody>
          <a:bodyPr/>
          <a:lstStyle/>
          <a:p>
            <a:r>
              <a:rPr lang="en-US" dirty="0" smtClean="0"/>
              <a:t>A ChangeLog can be Included </a:t>
            </a:r>
            <a:endParaRPr lang="en-US" dirty="0"/>
          </a:p>
        </p:txBody>
      </p:sp>
      <p:sp>
        <p:nvSpPr>
          <p:cNvPr id="5" name="Rectangle 4"/>
          <p:cNvSpPr/>
          <p:nvPr/>
        </p:nvSpPr>
        <p:spPr>
          <a:xfrm>
            <a:off x="1169582" y="2350552"/>
            <a:ext cx="8088202" cy="3600986"/>
          </a:xfrm>
          <a:prstGeom prst="rect">
            <a:avLst/>
          </a:prstGeom>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org.apache.maven.plugins</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artifactId</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maven-changelog-plugin</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artifactId</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2.3</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dual-report</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configuration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type</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range</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type</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range</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30</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range</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configuration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changelog</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report</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file-activity</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
        <p:nvSpPr>
          <p:cNvPr id="8" name="Right Brace 7"/>
          <p:cNvSpPr/>
          <p:nvPr/>
        </p:nvSpPr>
        <p:spPr>
          <a:xfrm>
            <a:off x="6753130" y="2505375"/>
            <a:ext cx="242885" cy="580028"/>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7076283" y="2686128"/>
            <a:ext cx="1958998" cy="215444"/>
          </a:xfrm>
          <a:prstGeom prst="rect">
            <a:avLst/>
          </a:prstGeom>
          <a:noFill/>
          <a:ln>
            <a:noFill/>
          </a:ln>
        </p:spPr>
        <p:txBody>
          <a:bodyPr wrap="none" lIns="0" tIns="0" rIns="0" bIns="0" rtlCol="0">
            <a:spAutoFit/>
          </a:bodyPr>
          <a:lstStyle/>
          <a:p>
            <a:r>
              <a:rPr lang="en-US" sz="1400" dirty="0" smtClean="0">
                <a:solidFill>
                  <a:srgbClr val="FF0000"/>
                </a:solidFill>
              </a:rPr>
              <a:t>Includes the Maven plugin.</a:t>
            </a:r>
          </a:p>
        </p:txBody>
      </p:sp>
      <p:sp>
        <p:nvSpPr>
          <p:cNvPr id="10" name="Right Brace 9"/>
          <p:cNvSpPr/>
          <p:nvPr/>
        </p:nvSpPr>
        <p:spPr>
          <a:xfrm>
            <a:off x="5638847" y="3247173"/>
            <a:ext cx="295317" cy="2099583"/>
          </a:xfrm>
          <a:prstGeom prst="rightBrace">
            <a:avLst>
              <a:gd name="adj1" fmla="val 36203"/>
              <a:gd name="adj2" fmla="val 50000"/>
            </a:avLst>
          </a:prstGeom>
          <a:ln w="6350" cmpd="sng">
            <a:solidFill>
              <a:srgbClr val="009F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6045523" y="4089122"/>
            <a:ext cx="2061519" cy="430887"/>
          </a:xfrm>
          <a:prstGeom prst="rect">
            <a:avLst/>
          </a:prstGeom>
          <a:noFill/>
          <a:ln>
            <a:noFill/>
          </a:ln>
        </p:spPr>
        <p:txBody>
          <a:bodyPr wrap="square" lIns="0" tIns="0" rIns="0" bIns="0" rtlCol="0">
            <a:spAutoFit/>
          </a:bodyPr>
          <a:lstStyle/>
          <a:p>
            <a:r>
              <a:rPr lang="en-US" sz="1400" dirty="0" smtClean="0">
                <a:solidFill>
                  <a:srgbClr val="009FDB"/>
                </a:solidFill>
              </a:rPr>
              <a:t>Specifies what to generate and include in the site</a:t>
            </a:r>
          </a:p>
        </p:txBody>
      </p:sp>
      <p:sp>
        <p:nvSpPr>
          <p:cNvPr id="12" name="Rectangle 11"/>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3" name="Oval 22"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58837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666446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Site plugin can also include a report of the project dependencies</a:t>
            </a:r>
          </a:p>
          <a:p>
            <a:pPr lvl="1"/>
            <a:r>
              <a:rPr lang="en-US" dirty="0"/>
              <a:t>Created by the </a:t>
            </a:r>
            <a:r>
              <a:rPr lang="en-US" dirty="0" smtClean="0"/>
              <a:t>maven-dependency-plugin </a:t>
            </a:r>
            <a:r>
              <a:rPr lang="en-US" dirty="0"/>
              <a:t>and included in the </a:t>
            </a:r>
            <a:r>
              <a:rPr lang="en-US" dirty="0" smtClean="0"/>
              <a:t>site….</a:t>
            </a:r>
            <a:endParaRPr lang="en-US" dirty="0"/>
          </a:p>
          <a:p>
            <a:pPr marL="1035050" lvl="1" indent="-120650"/>
            <a:r>
              <a:rPr lang="en-US" dirty="0" smtClean="0"/>
              <a:t>…the </a:t>
            </a:r>
            <a:r>
              <a:rPr lang="en-US" dirty="0"/>
              <a:t>plugin is configured as part of the </a:t>
            </a:r>
            <a:r>
              <a:rPr lang="en-US" dirty="0" smtClean="0"/>
              <a:t>profile.</a:t>
            </a:r>
            <a:endParaRPr lang="en-US" dirty="0"/>
          </a:p>
        </p:txBody>
      </p:sp>
      <p:sp>
        <p:nvSpPr>
          <p:cNvPr id="4" name="Title 3"/>
          <p:cNvSpPr>
            <a:spLocks noGrp="1"/>
          </p:cNvSpPr>
          <p:nvPr>
            <p:ph type="title"/>
          </p:nvPr>
        </p:nvSpPr>
        <p:spPr/>
        <p:txBody>
          <a:bodyPr/>
          <a:lstStyle/>
          <a:p>
            <a:r>
              <a:rPr lang="en-US" dirty="0" smtClean="0"/>
              <a:t>Creating a Dependency Report</a:t>
            </a:r>
            <a:endParaRPr lang="en-US" dirty="0"/>
          </a:p>
        </p:txBody>
      </p:sp>
      <p:sp>
        <p:nvSpPr>
          <p:cNvPr id="5" name="Rectangle 4"/>
          <p:cNvSpPr/>
          <p:nvPr/>
        </p:nvSpPr>
        <p:spPr>
          <a:xfrm>
            <a:off x="978196" y="2642391"/>
            <a:ext cx="7981876" cy="2308324"/>
          </a:xfrm>
          <a:prstGeom prst="rect">
            <a:avLst/>
          </a:prstGeom>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org.apache.maven.plugins</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groupId</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artifactId</a:t>
            </a:r>
            <a:r>
              <a:rPr lang="en-US" sz="1200" dirty="0">
                <a:solidFill>
                  <a:srgbClr val="008080"/>
                </a:solidFill>
                <a:latin typeface="Courier New" panose="02070309020205020404" pitchFamily="49" charset="0"/>
                <a:cs typeface="Courier New" panose="02070309020205020404" pitchFamily="49" charset="0"/>
              </a:rPr>
              <a:t>&gt;</a:t>
            </a:r>
            <a:r>
              <a:rPr lang="en-US" sz="1200" u="sng" dirty="0">
                <a:solidFill>
                  <a:srgbClr val="000000"/>
                </a:solidFill>
                <a:latin typeface="Courier New" panose="02070309020205020404" pitchFamily="49" charset="0"/>
                <a:cs typeface="Courier New" panose="02070309020205020404" pitchFamily="49" charset="0"/>
              </a:rPr>
              <a:t>maven-dependency-plugin</a:t>
            </a:r>
            <a:r>
              <a:rPr lang="en-US" sz="1200" u="sng" dirty="0">
                <a:solidFill>
                  <a:srgbClr val="008080"/>
                </a:solidFill>
                <a:latin typeface="Courier New" panose="02070309020205020404" pitchFamily="49" charset="0"/>
                <a:cs typeface="Courier New" panose="02070309020205020404" pitchFamily="49" charset="0"/>
              </a:rPr>
              <a:t>&lt;/</a:t>
            </a:r>
            <a:r>
              <a:rPr lang="en-US" sz="1200" u="sng" dirty="0">
                <a:solidFill>
                  <a:srgbClr val="3F7F7F"/>
                </a:solidFill>
                <a:latin typeface="Courier New" panose="02070309020205020404" pitchFamily="49" charset="0"/>
                <a:cs typeface="Courier New" panose="02070309020205020404" pitchFamily="49" charset="0"/>
              </a:rPr>
              <a:t>artifactId</a:t>
            </a:r>
            <a:r>
              <a:rPr lang="en-US" sz="1200" u="sng"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3.0.1</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version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r>
              <a:rPr lang="en-US" sz="1200" dirty="0">
                <a:solidFill>
                  <a:srgbClr val="000000"/>
                </a:solidFill>
                <a:latin typeface="Courier New" panose="02070309020205020404" pitchFamily="49" charset="0"/>
                <a:cs typeface="Courier New" panose="02070309020205020404" pitchFamily="49" charset="0"/>
              </a:rPr>
              <a:t>analyze-report</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reportSets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plugin</a:t>
            </a:r>
            <a:r>
              <a:rPr lang="en-US" sz="1200" dirty="0">
                <a:solidFill>
                  <a:srgbClr val="008080"/>
                </a:solidFill>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6" name="Right Brace 5"/>
          <p:cNvSpPr/>
          <p:nvPr/>
        </p:nvSpPr>
        <p:spPr>
          <a:xfrm>
            <a:off x="6588748" y="2798285"/>
            <a:ext cx="242885" cy="580028"/>
          </a:xfrm>
          <a:prstGeom prst="rightBrace">
            <a:avLst>
              <a:gd name="adj1" fmla="val 36203"/>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TextBox 6"/>
          <p:cNvSpPr txBox="1"/>
          <p:nvPr/>
        </p:nvSpPr>
        <p:spPr>
          <a:xfrm>
            <a:off x="6916353" y="2980577"/>
            <a:ext cx="1958998" cy="215444"/>
          </a:xfrm>
          <a:prstGeom prst="rect">
            <a:avLst/>
          </a:prstGeom>
          <a:noFill/>
          <a:ln>
            <a:noFill/>
          </a:ln>
        </p:spPr>
        <p:txBody>
          <a:bodyPr wrap="none" lIns="0" tIns="0" rIns="0" bIns="0" rtlCol="0">
            <a:spAutoFit/>
          </a:bodyPr>
          <a:lstStyle/>
          <a:p>
            <a:r>
              <a:rPr lang="en-US" sz="1400" dirty="0" smtClean="0">
                <a:solidFill>
                  <a:srgbClr val="FF0000"/>
                </a:solidFill>
              </a:rPr>
              <a:t>Includes the Maven plugin.</a:t>
            </a:r>
          </a:p>
        </p:txBody>
      </p:sp>
      <p:sp>
        <p:nvSpPr>
          <p:cNvPr id="8" name="Right Brace 7"/>
          <p:cNvSpPr/>
          <p:nvPr/>
        </p:nvSpPr>
        <p:spPr>
          <a:xfrm>
            <a:off x="5638847" y="3466214"/>
            <a:ext cx="295317" cy="1053795"/>
          </a:xfrm>
          <a:prstGeom prst="rightBrace">
            <a:avLst>
              <a:gd name="adj1" fmla="val 36203"/>
              <a:gd name="adj2" fmla="val 50000"/>
            </a:avLst>
          </a:prstGeom>
          <a:ln w="6350" cmpd="sng">
            <a:solidFill>
              <a:srgbClr val="009F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5934164" y="3777667"/>
            <a:ext cx="2061519" cy="430887"/>
          </a:xfrm>
          <a:prstGeom prst="rect">
            <a:avLst/>
          </a:prstGeom>
          <a:noFill/>
          <a:ln>
            <a:noFill/>
          </a:ln>
        </p:spPr>
        <p:txBody>
          <a:bodyPr wrap="square" lIns="0" tIns="0" rIns="0" bIns="0" rtlCol="0">
            <a:spAutoFit/>
          </a:bodyPr>
          <a:lstStyle/>
          <a:p>
            <a:r>
              <a:rPr lang="en-US" sz="1400" dirty="0" smtClean="0">
                <a:solidFill>
                  <a:srgbClr val="009FDB"/>
                </a:solidFill>
              </a:rPr>
              <a:t>Specifies what to generate and include in the site</a:t>
            </a:r>
          </a:p>
        </p:txBody>
      </p:sp>
      <p:sp>
        <p:nvSpPr>
          <p:cNvPr id="10" name="Rectangle 9"/>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1" name="Oval 20"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7034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9797805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Maven site plugin uses Doxia to generate HTML content</a:t>
            </a:r>
          </a:p>
          <a:p>
            <a:pPr lvl="1"/>
            <a:r>
              <a:rPr lang="en-US" dirty="0" smtClean="0"/>
              <a:t>Additional information about Doxia can </a:t>
            </a:r>
            <a:r>
              <a:rPr lang="en-US" dirty="0"/>
              <a:t>be found here: </a:t>
            </a:r>
            <a:r>
              <a:rPr lang="en-US" dirty="0">
                <a:hlinkClick r:id="rId2"/>
              </a:rPr>
              <a:t>https://maven.apache.org/doxia</a:t>
            </a:r>
            <a:r>
              <a:rPr lang="en-US" dirty="0" smtClean="0">
                <a:hlinkClick r:id="rId2"/>
              </a:rPr>
              <a:t>/</a:t>
            </a:r>
            <a:r>
              <a:rPr lang="en-US" dirty="0" smtClean="0"/>
              <a:t>.</a:t>
            </a:r>
          </a:p>
          <a:p>
            <a:pPr lvl="1"/>
            <a:r>
              <a:rPr lang="en-US" dirty="0" smtClean="0"/>
              <a:t>Doxia reads source material from the /src/site directory by documentation type and uses that to generate HTML pages.</a:t>
            </a:r>
          </a:p>
          <a:p>
            <a:pPr lvl="1"/>
            <a:endParaRPr lang="en-US" dirty="0" smtClean="0"/>
          </a:p>
          <a:p>
            <a:pPr lvl="1"/>
            <a:r>
              <a:rPr lang="en-US" dirty="0" smtClean="0"/>
              <a:t>Doxia supports many different formats, some of which are: </a:t>
            </a:r>
          </a:p>
          <a:p>
            <a:pPr lvl="1"/>
            <a:endParaRPr lang="en-US" dirty="0"/>
          </a:p>
        </p:txBody>
      </p:sp>
      <p:sp>
        <p:nvSpPr>
          <p:cNvPr id="4" name="Title 3"/>
          <p:cNvSpPr>
            <a:spLocks noGrp="1"/>
          </p:cNvSpPr>
          <p:nvPr>
            <p:ph type="title"/>
          </p:nvPr>
        </p:nvSpPr>
        <p:spPr/>
        <p:txBody>
          <a:bodyPr/>
          <a:lstStyle/>
          <a:p>
            <a:r>
              <a:rPr lang="en-US" dirty="0" smtClean="0"/>
              <a:t>Creating Custom Content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96048666"/>
              </p:ext>
            </p:extLst>
          </p:nvPr>
        </p:nvGraphicFramePr>
        <p:xfrm>
          <a:off x="478280" y="2781410"/>
          <a:ext cx="11211107" cy="3261360"/>
        </p:xfrm>
        <a:graphic>
          <a:graphicData uri="http://schemas.openxmlformats.org/drawingml/2006/table">
            <a:tbl>
              <a:tblPr firstRow="1" bandRow="1">
                <a:tableStyleId>{5C22544A-7EE6-4342-B048-85BDC9FD1C3A}</a:tableStyleId>
              </a:tblPr>
              <a:tblGrid>
                <a:gridCol w="1444231"/>
                <a:gridCol w="1634785"/>
                <a:gridCol w="1291166"/>
                <a:gridCol w="6840925"/>
              </a:tblGrid>
              <a:tr h="370840">
                <a:tc>
                  <a:txBody>
                    <a:bodyPr/>
                    <a:lstStyle/>
                    <a:p>
                      <a:pPr algn="ctr"/>
                      <a:r>
                        <a:rPr lang="en-US" sz="1400" b="1" dirty="0" smtClean="0"/>
                        <a:t>Text </a:t>
                      </a:r>
                    </a:p>
                    <a:p>
                      <a:pPr algn="ctr"/>
                      <a:r>
                        <a:rPr lang="en-US" sz="1400" b="1" dirty="0" smtClean="0"/>
                        <a:t>Format</a:t>
                      </a:r>
                      <a:endParaRPr lang="en-US" sz="1400" b="1" dirty="0"/>
                    </a:p>
                  </a:txBody>
                  <a:tcPr/>
                </a:tc>
                <a:tc>
                  <a:txBody>
                    <a:bodyPr/>
                    <a:lstStyle/>
                    <a:p>
                      <a:pPr algn="ctr"/>
                      <a:r>
                        <a:rPr lang="en-US" sz="1400" b="1" dirty="0" smtClean="0"/>
                        <a:t>Sub-Directory</a:t>
                      </a:r>
                      <a:r>
                        <a:rPr lang="en-US" sz="1400" b="1" baseline="0" dirty="0" smtClean="0"/>
                        <a:t> of Site Source</a:t>
                      </a:r>
                      <a:endParaRPr lang="en-US" sz="1400" b="1" dirty="0"/>
                    </a:p>
                  </a:txBody>
                  <a:tcPr/>
                </a:tc>
                <a:tc>
                  <a:txBody>
                    <a:bodyPr/>
                    <a:lstStyle/>
                    <a:p>
                      <a:pPr algn="ctr"/>
                      <a:r>
                        <a:rPr lang="en-US" sz="1400" b="1" dirty="0" smtClean="0"/>
                        <a:t>File </a:t>
                      </a:r>
                    </a:p>
                    <a:p>
                      <a:pPr algn="ctr"/>
                      <a:r>
                        <a:rPr lang="en-US" sz="1400" b="1" dirty="0" smtClean="0"/>
                        <a:t>Extension</a:t>
                      </a:r>
                      <a:endParaRPr lang="en-US" sz="1400" b="1" dirty="0"/>
                    </a:p>
                  </a:txBody>
                  <a:tcPr/>
                </a:tc>
                <a:tc>
                  <a:txBody>
                    <a:bodyPr/>
                    <a:lstStyle/>
                    <a:p>
                      <a:pPr algn="ctr"/>
                      <a:endParaRPr lang="en-US" sz="1400" b="1" dirty="0" smtClean="0"/>
                    </a:p>
                    <a:p>
                      <a:pPr algn="ctr"/>
                      <a:r>
                        <a:rPr lang="en-US" sz="1400" b="1" dirty="0" smtClean="0"/>
                        <a:t>Description</a:t>
                      </a:r>
                      <a:endParaRPr lang="en-US" sz="1400" b="1" dirty="0"/>
                    </a:p>
                  </a:txBody>
                  <a:tcPr/>
                </a:tc>
              </a:tr>
              <a:tr h="370840">
                <a:tc>
                  <a:txBody>
                    <a:bodyPr/>
                    <a:lstStyle/>
                    <a:p>
                      <a:pPr algn="ctr"/>
                      <a:r>
                        <a:rPr lang="en-US" sz="1400" b="1" dirty="0" smtClean="0"/>
                        <a:t>APT</a:t>
                      </a:r>
                      <a:endParaRPr lang="en-US" sz="1400" b="1" dirty="0"/>
                    </a:p>
                  </a:txBody>
                  <a:tcPr/>
                </a:tc>
                <a:tc>
                  <a:txBody>
                    <a:bodyPr/>
                    <a:lstStyle/>
                    <a:p>
                      <a:pPr algn="ctr"/>
                      <a:r>
                        <a:rPr lang="en-US" sz="1400" b="1" dirty="0" smtClean="0"/>
                        <a:t>/apt</a:t>
                      </a:r>
                      <a:endParaRPr lang="en-US" sz="1400" b="1" dirty="0"/>
                    </a:p>
                  </a:txBody>
                  <a:tcPr/>
                </a:tc>
                <a:tc>
                  <a:txBody>
                    <a:bodyPr/>
                    <a:lstStyle/>
                    <a:p>
                      <a:pPr algn="ctr"/>
                      <a:r>
                        <a:rPr lang="en-US" sz="1400" b="1" dirty="0" smtClean="0"/>
                        <a:t>.apt</a:t>
                      </a:r>
                      <a:endParaRPr lang="en-US" sz="1400" b="1" dirty="0"/>
                    </a:p>
                  </a:txBody>
                  <a:tcPr/>
                </a:tc>
                <a:tc>
                  <a:txBody>
                    <a:bodyPr/>
                    <a:lstStyle/>
                    <a:p>
                      <a:r>
                        <a:rPr lang="en-US" sz="1400" dirty="0" smtClean="0"/>
                        <a:t>Almost Plain Text</a:t>
                      </a:r>
                      <a:endParaRPr lang="en-US" sz="1400" dirty="0"/>
                    </a:p>
                  </a:txBody>
                  <a:tcPr/>
                </a:tc>
              </a:tr>
              <a:tr h="370840">
                <a:tc>
                  <a:txBody>
                    <a:bodyPr/>
                    <a:lstStyle/>
                    <a:p>
                      <a:pPr algn="ctr"/>
                      <a:r>
                        <a:rPr lang="en-US" sz="1400" b="1" dirty="0" smtClean="0"/>
                        <a:t>Confluence</a:t>
                      </a:r>
                      <a:endParaRPr lang="en-US" sz="1400" b="1" dirty="0"/>
                    </a:p>
                  </a:txBody>
                  <a:tcPr/>
                </a:tc>
                <a:tc>
                  <a:txBody>
                    <a:bodyPr/>
                    <a:lstStyle/>
                    <a:p>
                      <a:pPr algn="ctr"/>
                      <a:r>
                        <a:rPr lang="en-US" sz="1400" b="1" dirty="0" smtClean="0"/>
                        <a:t>/confluence</a:t>
                      </a:r>
                      <a:endParaRPr lang="en-US" sz="1400" b="1" dirty="0"/>
                    </a:p>
                  </a:txBody>
                  <a:tcPr/>
                </a:tc>
                <a:tc>
                  <a:txBody>
                    <a:bodyPr/>
                    <a:lstStyle/>
                    <a:p>
                      <a:pPr algn="ctr"/>
                      <a:r>
                        <a:rPr lang="en-US" sz="1400" b="1" dirty="0" smtClean="0"/>
                        <a:t>.confluence</a:t>
                      </a:r>
                      <a:endParaRPr lang="en-US" sz="1400" b="1" dirty="0"/>
                    </a:p>
                  </a:txBody>
                  <a:tcPr/>
                </a:tc>
                <a:tc>
                  <a:txBody>
                    <a:bodyPr/>
                    <a:lstStyle/>
                    <a:p>
                      <a:r>
                        <a:rPr lang="en-US" sz="1400" dirty="0" smtClean="0"/>
                        <a:t>Confluence enterprise wiki format</a:t>
                      </a:r>
                      <a:endParaRPr lang="en-US" sz="1400" dirty="0"/>
                    </a:p>
                  </a:txBody>
                  <a:tcPr/>
                </a:tc>
              </a:tr>
              <a:tr h="370840">
                <a:tc>
                  <a:txBody>
                    <a:bodyPr/>
                    <a:lstStyle/>
                    <a:p>
                      <a:pPr algn="ctr"/>
                      <a:r>
                        <a:rPr lang="en-US" sz="1400" b="1" dirty="0" smtClean="0"/>
                        <a:t>Simplified DocBook</a:t>
                      </a:r>
                      <a:endParaRPr lang="en-US" sz="1400" b="1" dirty="0"/>
                    </a:p>
                  </a:txBody>
                  <a:tcPr/>
                </a:tc>
                <a:tc>
                  <a:txBody>
                    <a:bodyPr/>
                    <a:lstStyle/>
                    <a:p>
                      <a:pPr algn="ctr"/>
                      <a:r>
                        <a:rPr lang="en-US" sz="1400" b="1" dirty="0" smtClean="0"/>
                        <a:t>/docbook</a:t>
                      </a:r>
                      <a:endParaRPr lang="en-US" sz="1400" b="1" dirty="0"/>
                    </a:p>
                  </a:txBody>
                  <a:tcPr/>
                </a:tc>
                <a:tc>
                  <a:txBody>
                    <a:bodyPr/>
                    <a:lstStyle/>
                    <a:p>
                      <a:pPr algn="ctr"/>
                      <a:r>
                        <a:rPr lang="en-US" sz="1400" b="1" dirty="0" smtClean="0"/>
                        <a:t>.xml</a:t>
                      </a:r>
                      <a:endParaRPr lang="en-US" sz="1400" b="1" dirty="0"/>
                    </a:p>
                  </a:txBody>
                  <a:tcPr/>
                </a:tc>
                <a:tc>
                  <a:txBody>
                    <a:bodyPr/>
                    <a:lstStyle/>
                    <a:p>
                      <a:r>
                        <a:rPr lang="en-US" sz="1400" dirty="0" smtClean="0"/>
                        <a:t>DocBook XML standard</a:t>
                      </a:r>
                      <a:endParaRPr lang="en-US" sz="1400" dirty="0"/>
                    </a:p>
                  </a:txBody>
                  <a:tcPr/>
                </a:tc>
              </a:tr>
              <a:tr h="370840">
                <a:tc>
                  <a:txBody>
                    <a:bodyPr/>
                    <a:lstStyle/>
                    <a:p>
                      <a:pPr algn="ctr"/>
                      <a:r>
                        <a:rPr lang="en-US" sz="1400" b="1" dirty="0" smtClean="0"/>
                        <a:t>FML</a:t>
                      </a:r>
                      <a:endParaRPr lang="en-US" sz="1400" b="1" dirty="0"/>
                    </a:p>
                  </a:txBody>
                  <a:tcPr/>
                </a:tc>
                <a:tc>
                  <a:txBody>
                    <a:bodyPr/>
                    <a:lstStyle/>
                    <a:p>
                      <a:pPr algn="ctr"/>
                      <a:r>
                        <a:rPr lang="en-US" sz="1400" b="1" dirty="0" smtClean="0"/>
                        <a:t>/fml</a:t>
                      </a:r>
                      <a:endParaRPr lang="en-US" sz="1400" b="1" dirty="0"/>
                    </a:p>
                  </a:txBody>
                  <a:tcPr/>
                </a:tc>
                <a:tc>
                  <a:txBody>
                    <a:bodyPr/>
                    <a:lstStyle/>
                    <a:p>
                      <a:pPr algn="ctr"/>
                      <a:r>
                        <a:rPr lang="en-US" sz="1400" b="1" dirty="0" smtClean="0"/>
                        <a:t>.fml</a:t>
                      </a:r>
                      <a:endParaRPr lang="en-US" sz="1400" b="1" dirty="0"/>
                    </a:p>
                  </a:txBody>
                  <a:tcPr/>
                </a:tc>
                <a:tc>
                  <a:txBody>
                    <a:bodyPr/>
                    <a:lstStyle/>
                    <a:p>
                      <a:r>
                        <a:rPr lang="en-US" sz="1400" dirty="0" smtClean="0"/>
                        <a:t>FAQ Markup Language</a:t>
                      </a:r>
                      <a:endParaRPr lang="en-US" sz="1400" dirty="0"/>
                    </a:p>
                  </a:txBody>
                  <a:tcPr/>
                </a:tc>
              </a:tr>
              <a:tr h="370840">
                <a:tc>
                  <a:txBody>
                    <a:bodyPr/>
                    <a:lstStyle/>
                    <a:p>
                      <a:pPr algn="ctr"/>
                      <a:r>
                        <a:rPr lang="en-US" sz="1400" b="1" dirty="0" smtClean="0"/>
                        <a:t>Markdown</a:t>
                      </a:r>
                      <a:endParaRPr lang="en-US" sz="1400" b="1" dirty="0"/>
                    </a:p>
                  </a:txBody>
                  <a:tcPr/>
                </a:tc>
                <a:tc>
                  <a:txBody>
                    <a:bodyPr/>
                    <a:lstStyle/>
                    <a:p>
                      <a:pPr algn="ctr"/>
                      <a:r>
                        <a:rPr lang="en-US" sz="1400" b="1" dirty="0" smtClean="0"/>
                        <a:t>/md</a:t>
                      </a:r>
                      <a:endParaRPr lang="en-US" sz="1400" b="1" dirty="0"/>
                    </a:p>
                  </a:txBody>
                  <a:tcPr/>
                </a:tc>
                <a:tc>
                  <a:txBody>
                    <a:bodyPr/>
                    <a:lstStyle/>
                    <a:p>
                      <a:pPr algn="ctr"/>
                      <a:r>
                        <a:rPr lang="en-US" sz="1400" b="1" dirty="0" smtClean="0"/>
                        <a:t>.md</a:t>
                      </a:r>
                      <a:endParaRPr lang="en-US" sz="1400" b="1" dirty="0"/>
                    </a:p>
                  </a:txBody>
                  <a:tcPr/>
                </a:tc>
                <a:tc>
                  <a:txBody>
                    <a:bodyPr/>
                    <a:lstStyle/>
                    <a:p>
                      <a:r>
                        <a:rPr lang="en-US" sz="1400" dirty="0" smtClean="0"/>
                        <a:t>Markdown markup language</a:t>
                      </a:r>
                      <a:endParaRPr lang="en-US" sz="1400" dirty="0"/>
                    </a:p>
                  </a:txBody>
                  <a:tcPr/>
                </a:tc>
              </a:tr>
              <a:tr h="370840">
                <a:tc>
                  <a:txBody>
                    <a:bodyPr/>
                    <a:lstStyle/>
                    <a:p>
                      <a:pPr algn="ctr"/>
                      <a:r>
                        <a:rPr lang="en-US" sz="1400" b="1" dirty="0" smtClean="0"/>
                        <a:t>Twiki</a:t>
                      </a:r>
                      <a:endParaRPr lang="en-US" sz="1400" b="1" dirty="0"/>
                    </a:p>
                  </a:txBody>
                  <a:tcPr/>
                </a:tc>
                <a:tc>
                  <a:txBody>
                    <a:bodyPr/>
                    <a:lstStyle/>
                    <a:p>
                      <a:pPr algn="ctr"/>
                      <a:r>
                        <a:rPr lang="en-US" sz="1400" b="1" dirty="0" smtClean="0"/>
                        <a:t>/twiki</a:t>
                      </a:r>
                      <a:endParaRPr lang="en-US" sz="1400" b="1" dirty="0"/>
                    </a:p>
                  </a:txBody>
                  <a:tcPr/>
                </a:tc>
                <a:tc>
                  <a:txBody>
                    <a:bodyPr/>
                    <a:lstStyle/>
                    <a:p>
                      <a:pPr algn="ctr"/>
                      <a:r>
                        <a:rPr lang="en-US" sz="1400" b="1" dirty="0" smtClean="0"/>
                        <a:t>.twiki</a:t>
                      </a:r>
                      <a:endParaRPr lang="en-US" sz="1400" b="1" dirty="0"/>
                    </a:p>
                  </a:txBody>
                  <a:tcPr/>
                </a:tc>
                <a:tc>
                  <a:txBody>
                    <a:bodyPr/>
                    <a:lstStyle/>
                    <a:p>
                      <a:r>
                        <a:rPr lang="en-US" sz="1400" dirty="0" smtClean="0"/>
                        <a:t>Twiki Structured Wiki markup</a:t>
                      </a:r>
                      <a:endParaRPr lang="en-US" sz="1400" dirty="0"/>
                    </a:p>
                  </a:txBody>
                  <a:tcPr/>
                </a:tc>
              </a:tr>
              <a:tr h="370840">
                <a:tc>
                  <a:txBody>
                    <a:bodyPr/>
                    <a:lstStyle/>
                    <a:p>
                      <a:pPr algn="ctr"/>
                      <a:r>
                        <a:rPr lang="en-US" sz="1400" b="1" dirty="0" smtClean="0"/>
                        <a:t>XDoc</a:t>
                      </a:r>
                      <a:endParaRPr lang="en-US" sz="1400" b="1" dirty="0"/>
                    </a:p>
                  </a:txBody>
                  <a:tcPr/>
                </a:tc>
                <a:tc>
                  <a:txBody>
                    <a:bodyPr/>
                    <a:lstStyle/>
                    <a:p>
                      <a:pPr algn="ctr"/>
                      <a:r>
                        <a:rPr lang="en-US" sz="1400" b="1" dirty="0" smtClean="0"/>
                        <a:t>/xdoc</a:t>
                      </a:r>
                      <a:endParaRPr lang="en-US" sz="1400" b="1" dirty="0"/>
                    </a:p>
                  </a:txBody>
                  <a:tcPr/>
                </a:tc>
                <a:tc>
                  <a:txBody>
                    <a:bodyPr/>
                    <a:lstStyle/>
                    <a:p>
                      <a:pPr algn="ctr"/>
                      <a:r>
                        <a:rPr lang="en-US" sz="1400" b="1" dirty="0" smtClean="0"/>
                        <a:t>.xml</a:t>
                      </a:r>
                      <a:endParaRPr lang="en-US" sz="1400" b="1" dirty="0"/>
                    </a:p>
                  </a:txBody>
                  <a:tcPr/>
                </a:tc>
                <a:tc>
                  <a:txBody>
                    <a:bodyPr/>
                    <a:lstStyle/>
                    <a:p>
                      <a:r>
                        <a:rPr lang="en-US" sz="1400" dirty="0" smtClean="0"/>
                        <a:t>XML Documentation Format</a:t>
                      </a:r>
                      <a:endParaRPr lang="en-US" sz="1400" dirty="0"/>
                    </a:p>
                  </a:txBody>
                  <a:tcPr/>
                </a:tc>
              </a:tr>
            </a:tbl>
          </a:graphicData>
        </a:graphic>
      </p:graphicFrame>
      <p:sp>
        <p:nvSpPr>
          <p:cNvPr id="6" name="Rectangle 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7" name="Oval 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8185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12602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Introduction</a:t>
            </a:r>
          </a:p>
          <a:p>
            <a:r>
              <a:rPr lang="en-US" sz="3200" b="1" i="1" u="sng" dirty="0"/>
              <a:t>Design of the </a:t>
            </a:r>
            <a:r>
              <a:rPr lang="en-US" sz="3200" b="1" i="1" u="sng" dirty="0" smtClean="0"/>
              <a:t>MicroService</a:t>
            </a:r>
            <a:endParaRPr lang="en-US" sz="3200" b="1" i="1" u="sng" dirty="0"/>
          </a:p>
          <a:p>
            <a:r>
              <a:rPr lang="en-US" dirty="0" smtClean="0">
                <a:solidFill>
                  <a:srgbClr val="959595"/>
                </a:solidFill>
              </a:rPr>
              <a:t>Understanding and Employing Patterns</a:t>
            </a:r>
          </a:p>
          <a:p>
            <a:r>
              <a:rPr lang="en-US" dirty="0" smtClean="0">
                <a:solidFill>
                  <a:srgbClr val="959595"/>
                </a:solidFill>
              </a:rPr>
              <a:t>Environment Setup</a:t>
            </a:r>
            <a:endParaRPr lang="en-US" dirty="0">
              <a:solidFill>
                <a:srgbClr val="959595"/>
              </a:solidFill>
            </a:endParaRPr>
          </a:p>
          <a:p>
            <a:r>
              <a:rPr lang="en-US" dirty="0" smtClean="0">
                <a:solidFill>
                  <a:srgbClr val="959595"/>
                </a:solidFill>
              </a:rPr>
              <a:t>Generating the MicroService</a:t>
            </a:r>
          </a:p>
          <a:p>
            <a:r>
              <a:rPr lang="en-US" dirty="0" smtClean="0">
                <a:solidFill>
                  <a:srgbClr val="959595"/>
                </a:solidFill>
              </a:rPr>
              <a:t>Structure of an AJSC MicroService</a:t>
            </a:r>
          </a:p>
          <a:p>
            <a:r>
              <a:rPr lang="en-US" dirty="0" smtClean="0">
                <a:solidFill>
                  <a:srgbClr val="959595"/>
                </a:solidFill>
              </a:rPr>
              <a:t>Design and Documentation</a:t>
            </a:r>
          </a:p>
          <a:p>
            <a:r>
              <a:rPr lang="en-US" dirty="0" smtClean="0">
                <a:solidFill>
                  <a:srgbClr val="959595"/>
                </a:solidFill>
              </a:rPr>
              <a:t>Performing Local Testing</a:t>
            </a:r>
          </a:p>
          <a:p>
            <a:r>
              <a:rPr lang="en-US" dirty="0" smtClean="0">
                <a:solidFill>
                  <a:srgbClr val="959595"/>
                </a:solidFill>
              </a:rPr>
              <a:t>Building the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228699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Depending on the content type, Doxia supports links to external content</a:t>
            </a:r>
          </a:p>
          <a:p>
            <a:pPr lvl="1"/>
            <a:r>
              <a:rPr lang="en-US" dirty="0" smtClean="0"/>
              <a:t>The format of the link will vary depending on the document type.</a:t>
            </a:r>
          </a:p>
          <a:p>
            <a:pPr lvl="2"/>
            <a:r>
              <a:rPr lang="en-US" dirty="0" smtClean="0"/>
              <a:t>Additional information about Doxia can </a:t>
            </a:r>
            <a:r>
              <a:rPr lang="en-US" dirty="0"/>
              <a:t>be found here:  </a:t>
            </a:r>
            <a:r>
              <a:rPr lang="en-US" dirty="0">
                <a:hlinkClick r:id="rId3"/>
              </a:rPr>
              <a:t>https://maven.apache.org/doxia</a:t>
            </a:r>
            <a:r>
              <a:rPr lang="en-US" dirty="0" smtClean="0">
                <a:hlinkClick r:id="rId3"/>
              </a:rPr>
              <a:t>/</a:t>
            </a:r>
            <a:r>
              <a:rPr lang="en-US" dirty="0" smtClean="0"/>
              <a:t>.</a:t>
            </a:r>
          </a:p>
          <a:p>
            <a:pPr lvl="1"/>
            <a:endParaRPr lang="en-US" sz="800" dirty="0" smtClean="0"/>
          </a:p>
          <a:p>
            <a:pPr lvl="1"/>
            <a:r>
              <a:rPr lang="en-US" dirty="0" smtClean="0"/>
              <a:t>A link to the training wiki page, for example, would be created as follows (where “text” is the displayed text for the link, and the URL is the “tiny” URL from Confluence for the wiki page):</a:t>
            </a:r>
          </a:p>
          <a:p>
            <a:pPr lvl="1"/>
            <a:endParaRPr lang="en-US" dirty="0"/>
          </a:p>
        </p:txBody>
      </p:sp>
      <p:sp>
        <p:nvSpPr>
          <p:cNvPr id="4" name="Title 3"/>
          <p:cNvSpPr>
            <a:spLocks noGrp="1"/>
          </p:cNvSpPr>
          <p:nvPr>
            <p:ph type="title"/>
          </p:nvPr>
        </p:nvSpPr>
        <p:spPr/>
        <p:txBody>
          <a:bodyPr/>
          <a:lstStyle/>
          <a:p>
            <a:r>
              <a:rPr lang="en-US" dirty="0" smtClean="0"/>
              <a:t>Links to External Resources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78225453"/>
              </p:ext>
            </p:extLst>
          </p:nvPr>
        </p:nvGraphicFramePr>
        <p:xfrm>
          <a:off x="488897" y="2989030"/>
          <a:ext cx="11211106" cy="2966720"/>
        </p:xfrm>
        <a:graphic>
          <a:graphicData uri="http://schemas.openxmlformats.org/drawingml/2006/table">
            <a:tbl>
              <a:tblPr firstRow="1" bandRow="1">
                <a:tableStyleId>{5C22544A-7EE6-4342-B048-85BDC9FD1C3A}</a:tableStyleId>
              </a:tblPr>
              <a:tblGrid>
                <a:gridCol w="1531289"/>
                <a:gridCol w="9679817"/>
              </a:tblGrid>
              <a:tr h="370840">
                <a:tc>
                  <a:txBody>
                    <a:bodyPr/>
                    <a:lstStyle/>
                    <a:p>
                      <a:pPr algn="ctr"/>
                      <a:r>
                        <a:rPr lang="en-US" sz="1600" dirty="0" smtClean="0"/>
                        <a:t>Content Type</a:t>
                      </a:r>
                      <a:endParaRPr lang="en-US" sz="1600" dirty="0"/>
                    </a:p>
                  </a:txBody>
                  <a:tcPr/>
                </a:tc>
                <a:tc>
                  <a:txBody>
                    <a:bodyPr/>
                    <a:lstStyle/>
                    <a:p>
                      <a:r>
                        <a:rPr lang="en-US" sz="1600" dirty="0" smtClean="0"/>
                        <a:t>                   Example Link</a:t>
                      </a:r>
                      <a:endParaRPr lang="en-US" sz="1600" dirty="0"/>
                    </a:p>
                  </a:txBody>
                  <a:tcPr/>
                </a:tc>
              </a:tr>
              <a:tr h="370840">
                <a:tc>
                  <a:txBody>
                    <a:bodyPr/>
                    <a:lstStyle/>
                    <a:p>
                      <a:pPr algn="ctr"/>
                      <a:r>
                        <a:rPr lang="en-US" sz="1600" b="1" i="0" dirty="0" smtClean="0"/>
                        <a:t>APT</a:t>
                      </a:r>
                      <a:endParaRPr lang="en-US" sz="1600" b="1" i="0" dirty="0"/>
                    </a:p>
                  </a:txBody>
                  <a:tcPr/>
                </a:tc>
                <a:tc>
                  <a:txBody>
                    <a:bodyPr/>
                    <a:lstStyle/>
                    <a:p>
                      <a:r>
                        <a:rPr lang="en-US" sz="1600" dirty="0" smtClean="0"/>
                        <a:t>{{{https://wiki.web.att.com/x/lwlPlw}text}}  </a:t>
                      </a:r>
                      <a:endParaRPr lang="en-US" sz="1600" dirty="0"/>
                    </a:p>
                  </a:txBody>
                  <a:tcPr/>
                </a:tc>
              </a:tr>
              <a:tr h="370840">
                <a:tc>
                  <a:txBody>
                    <a:bodyPr/>
                    <a:lstStyle/>
                    <a:p>
                      <a:pPr algn="ctr"/>
                      <a:r>
                        <a:rPr lang="en-US" sz="1600" b="1" i="0" dirty="0" smtClean="0"/>
                        <a:t>Confluence</a:t>
                      </a:r>
                      <a:endParaRPr lang="en-US" sz="1600" b="1" i="0" dirty="0"/>
                    </a:p>
                  </a:txBody>
                  <a:tcPr/>
                </a:tc>
                <a:tc>
                  <a:txBody>
                    <a:bodyPr/>
                    <a:lstStyle/>
                    <a:p>
                      <a:r>
                        <a:rPr lang="en-US" sz="1600" dirty="0" smtClean="0"/>
                        <a:t>[text|https://wiki.web.att.com/x/lwlPlw]</a:t>
                      </a:r>
                      <a:endParaRPr lang="en-US" sz="1600" dirty="0"/>
                    </a:p>
                  </a:txBody>
                  <a:tcPr/>
                </a:tc>
              </a:tr>
              <a:tr h="370840">
                <a:tc>
                  <a:txBody>
                    <a:bodyPr/>
                    <a:lstStyle/>
                    <a:p>
                      <a:pPr algn="ctr"/>
                      <a:r>
                        <a:rPr lang="en-US" sz="1600" b="1" i="0" dirty="0" smtClean="0"/>
                        <a:t>DocBook</a:t>
                      </a:r>
                      <a:endParaRPr lang="en-US" sz="1600" b="1" i="0" dirty="0"/>
                    </a:p>
                  </a:txBody>
                  <a:tcPr/>
                </a:tc>
                <a:tc>
                  <a:txBody>
                    <a:bodyPr/>
                    <a:lstStyle/>
                    <a:p>
                      <a:r>
                        <a:rPr lang="en-US" sz="1600" dirty="0" smtClean="0"/>
                        <a:t>&lt;ulink url=“https://wiki.web.att.com/x/lwlPlw”&gt;text&lt;/ulink&gt;</a:t>
                      </a:r>
                      <a:endParaRPr lang="en-US" sz="1600" dirty="0"/>
                    </a:p>
                  </a:txBody>
                  <a:tcPr/>
                </a:tc>
              </a:tr>
              <a:tr h="370840">
                <a:tc>
                  <a:txBody>
                    <a:bodyPr/>
                    <a:lstStyle/>
                    <a:p>
                      <a:pPr algn="ctr"/>
                      <a:r>
                        <a:rPr lang="en-US" sz="1600" b="1" i="0" dirty="0" smtClean="0"/>
                        <a:t>FML</a:t>
                      </a:r>
                      <a:endParaRPr lang="en-US" sz="1600" b="1" i="0" dirty="0"/>
                    </a:p>
                  </a:txBody>
                  <a:tcPr/>
                </a:tc>
                <a:tc>
                  <a:txBody>
                    <a:bodyPr/>
                    <a:lstStyle/>
                    <a:p>
                      <a:r>
                        <a:rPr lang="en-US" sz="1600" dirty="0" smtClean="0"/>
                        <a:t>&lt;link href=“https://wiki.web.att.com/x/lwlPlw”&gt;text&lt;/link&gt;</a:t>
                      </a:r>
                      <a:endParaRPr lang="en-US" sz="1600" dirty="0"/>
                    </a:p>
                  </a:txBody>
                  <a:tcPr/>
                </a:tc>
              </a:tr>
              <a:tr h="370840">
                <a:tc>
                  <a:txBody>
                    <a:bodyPr/>
                    <a:lstStyle/>
                    <a:p>
                      <a:pPr algn="ctr"/>
                      <a:r>
                        <a:rPr lang="en-US" sz="1600" b="1" i="0" dirty="0" smtClean="0"/>
                        <a:t>Markdown</a:t>
                      </a:r>
                      <a:endParaRPr lang="en-US" sz="1600" b="1" i="0" dirty="0"/>
                    </a:p>
                  </a:txBody>
                  <a:tcPr/>
                </a:tc>
                <a:tc>
                  <a:txBody>
                    <a:bodyPr/>
                    <a:lstStyle/>
                    <a:p>
                      <a:r>
                        <a:rPr lang="en-US" sz="1600" dirty="0" smtClean="0"/>
                        <a:t>[text](https://wiki.web.att.com/x/lwlPlw)</a:t>
                      </a:r>
                      <a:endParaRPr lang="en-US" sz="1600" dirty="0"/>
                    </a:p>
                  </a:txBody>
                  <a:tcPr/>
                </a:tc>
              </a:tr>
              <a:tr h="370840">
                <a:tc>
                  <a:txBody>
                    <a:bodyPr/>
                    <a:lstStyle/>
                    <a:p>
                      <a:pPr algn="ctr"/>
                      <a:r>
                        <a:rPr lang="en-US" sz="1600" b="1" i="0" dirty="0" smtClean="0"/>
                        <a:t>Twiki</a:t>
                      </a:r>
                      <a:endParaRPr lang="en-US" sz="1600" b="1" i="0" dirty="0"/>
                    </a:p>
                  </a:txBody>
                  <a:tcPr/>
                </a:tc>
                <a:tc>
                  <a:txBody>
                    <a:bodyPr/>
                    <a:lstStyle/>
                    <a:p>
                      <a:r>
                        <a:rPr lang="en-US" sz="1600" dirty="0" smtClean="0"/>
                        <a:t>[[https://wiki.web.att.com/x/lwlPlw][text]]</a:t>
                      </a:r>
                      <a:endParaRPr lang="en-US" sz="1600" dirty="0"/>
                    </a:p>
                  </a:txBody>
                  <a:tcPr/>
                </a:tc>
              </a:tr>
              <a:tr h="370840">
                <a:tc>
                  <a:txBody>
                    <a:bodyPr/>
                    <a:lstStyle/>
                    <a:p>
                      <a:pPr algn="ctr"/>
                      <a:r>
                        <a:rPr lang="en-US" sz="1600" b="1" i="0" dirty="0" smtClean="0"/>
                        <a:t>XDoc</a:t>
                      </a:r>
                      <a:endParaRPr lang="en-US" sz="1600" b="1" i="0" dirty="0"/>
                    </a:p>
                  </a:txBody>
                  <a:tcPr/>
                </a:tc>
                <a:tc>
                  <a:txBody>
                    <a:bodyPr/>
                    <a:lstStyle/>
                    <a:p>
                      <a:r>
                        <a:rPr lang="en-US" sz="1600" dirty="0" smtClean="0"/>
                        <a:t>&lt;a href=“https://wiki.web.att.com/x/lwlPlw”&gt;text&lt;/a&gt;</a:t>
                      </a:r>
                      <a:endParaRPr lang="en-US" sz="1600" dirty="0"/>
                    </a:p>
                  </a:txBody>
                  <a:tcPr/>
                </a:tc>
              </a:tr>
            </a:tbl>
          </a:graphicData>
        </a:graphic>
      </p:graphicFrame>
      <p:sp>
        <p:nvSpPr>
          <p:cNvPr id="6" name="Rectangle 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7" name="Oval 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9336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5856350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91</a:t>
            </a:fld>
            <a:r>
              <a:rPr lang="en-US" dirty="0" smtClean="0"/>
              <a:t> </a:t>
            </a:r>
            <a:endParaRPr lang="en-US" dirty="0"/>
          </a:p>
        </p:txBody>
      </p:sp>
      <p:sp>
        <p:nvSpPr>
          <p:cNvPr id="4" name="Title 3"/>
          <p:cNvSpPr>
            <a:spLocks noGrp="1"/>
          </p:cNvSpPr>
          <p:nvPr>
            <p:ph type="title"/>
          </p:nvPr>
        </p:nvSpPr>
        <p:spPr/>
        <p:txBody>
          <a:bodyPr/>
          <a:lstStyle/>
          <a:p>
            <a:r>
              <a:rPr lang="en-US" dirty="0" smtClean="0"/>
              <a:t>User Content Directories</a:t>
            </a:r>
            <a:endParaRPr lang="en-US" dirty="0"/>
          </a:p>
        </p:txBody>
      </p:sp>
      <p:pic>
        <p:nvPicPr>
          <p:cNvPr id="5" name="Picture 4"/>
          <p:cNvPicPr>
            <a:picLocks noChangeAspect="1"/>
          </p:cNvPicPr>
          <p:nvPr/>
        </p:nvPicPr>
        <p:blipFill>
          <a:blip r:embed="rId2"/>
          <a:stretch>
            <a:fillRect/>
          </a:stretch>
        </p:blipFill>
        <p:spPr>
          <a:xfrm>
            <a:off x="2913120" y="2030819"/>
            <a:ext cx="4341589" cy="1961154"/>
          </a:xfrm>
          <a:prstGeom prst="rect">
            <a:avLst/>
          </a:prstGeom>
        </p:spPr>
      </p:pic>
      <p:sp>
        <p:nvSpPr>
          <p:cNvPr id="6" name="TextBox 5"/>
          <p:cNvSpPr txBox="1"/>
          <p:nvPr/>
        </p:nvSpPr>
        <p:spPr>
          <a:xfrm>
            <a:off x="488897" y="1384488"/>
            <a:ext cx="1929935" cy="646331"/>
          </a:xfrm>
          <a:prstGeom prst="rect">
            <a:avLst/>
          </a:prstGeom>
          <a:noFill/>
          <a:ln>
            <a:noFill/>
          </a:ln>
        </p:spPr>
        <p:txBody>
          <a:bodyPr wrap="square" lIns="0" tIns="0" rIns="0" bIns="0" rtlCol="0">
            <a:spAutoFit/>
          </a:bodyPr>
          <a:lstStyle/>
          <a:p>
            <a:r>
              <a:rPr lang="en-US" sz="1400" dirty="0" smtClean="0">
                <a:solidFill>
                  <a:srgbClr val="FF0000"/>
                </a:solidFill>
              </a:rPr>
              <a:t>All user content and the site descriptor are located under /src/site.</a:t>
            </a:r>
          </a:p>
        </p:txBody>
      </p:sp>
      <p:cxnSp>
        <p:nvCxnSpPr>
          <p:cNvPr id="8" name="Straight Arrow Connector 7"/>
          <p:cNvCxnSpPr>
            <a:stCxn id="6" idx="2"/>
          </p:cNvCxnSpPr>
          <p:nvPr/>
        </p:nvCxnSpPr>
        <p:spPr>
          <a:xfrm>
            <a:off x="1453865" y="2030819"/>
            <a:ext cx="1459255" cy="1218618"/>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flipH="1">
            <a:off x="2913120" y="2607359"/>
            <a:ext cx="202019" cy="1284157"/>
          </a:xfrm>
          <a:prstGeom prst="rightBrace">
            <a:avLst>
              <a:gd name="adj1" fmla="val 61904"/>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p:nvPr/>
        </p:nvSpPr>
        <p:spPr>
          <a:xfrm>
            <a:off x="6439236" y="2529742"/>
            <a:ext cx="1929935" cy="215444"/>
          </a:xfrm>
          <a:prstGeom prst="rect">
            <a:avLst/>
          </a:prstGeom>
          <a:noFill/>
          <a:ln>
            <a:noFill/>
          </a:ln>
        </p:spPr>
        <p:txBody>
          <a:bodyPr wrap="square" lIns="0" tIns="0" rIns="0" bIns="0" rtlCol="0">
            <a:spAutoFit/>
          </a:bodyPr>
          <a:lstStyle/>
          <a:p>
            <a:r>
              <a:rPr lang="en-US" sz="1400" dirty="0" smtClean="0">
                <a:solidFill>
                  <a:srgbClr val="FF0000"/>
                </a:solidFill>
              </a:rPr>
              <a:t>All APT content</a:t>
            </a:r>
          </a:p>
        </p:txBody>
      </p:sp>
      <p:cxnSp>
        <p:nvCxnSpPr>
          <p:cNvPr id="14" name="Straight Arrow Connector 13"/>
          <p:cNvCxnSpPr>
            <a:stCxn id="13" idx="1"/>
          </p:cNvCxnSpPr>
          <p:nvPr/>
        </p:nvCxnSpPr>
        <p:spPr>
          <a:xfrm flipH="1">
            <a:off x="4242391" y="2637464"/>
            <a:ext cx="2196845" cy="230981"/>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439236" y="2782541"/>
            <a:ext cx="1929935" cy="215444"/>
          </a:xfrm>
          <a:prstGeom prst="rect">
            <a:avLst/>
          </a:prstGeom>
          <a:noFill/>
          <a:ln>
            <a:noFill/>
          </a:ln>
        </p:spPr>
        <p:txBody>
          <a:bodyPr wrap="square" lIns="0" tIns="0" rIns="0" bIns="0" rtlCol="0">
            <a:spAutoFit/>
          </a:bodyPr>
          <a:lstStyle/>
          <a:p>
            <a:r>
              <a:rPr lang="en-US" sz="1400" dirty="0" smtClean="0">
                <a:solidFill>
                  <a:srgbClr val="0070C0"/>
                </a:solidFill>
              </a:rPr>
              <a:t>All Markdown content</a:t>
            </a:r>
          </a:p>
        </p:txBody>
      </p:sp>
      <p:cxnSp>
        <p:nvCxnSpPr>
          <p:cNvPr id="18" name="Straight Arrow Connector 17"/>
          <p:cNvCxnSpPr>
            <a:stCxn id="17" idx="1"/>
          </p:cNvCxnSpPr>
          <p:nvPr/>
        </p:nvCxnSpPr>
        <p:spPr>
          <a:xfrm flipH="1">
            <a:off x="4242391" y="2890263"/>
            <a:ext cx="2196845" cy="19702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439236" y="3251359"/>
            <a:ext cx="1929935" cy="215444"/>
          </a:xfrm>
          <a:prstGeom prst="rect">
            <a:avLst/>
          </a:prstGeom>
          <a:noFill/>
          <a:ln>
            <a:noFill/>
          </a:ln>
        </p:spPr>
        <p:txBody>
          <a:bodyPr wrap="square" lIns="0" tIns="0" rIns="0" bIns="0" rtlCol="0">
            <a:spAutoFit/>
          </a:bodyPr>
          <a:lstStyle/>
          <a:p>
            <a:r>
              <a:rPr lang="en-US" sz="1400" dirty="0" smtClean="0">
                <a:solidFill>
                  <a:srgbClr val="FF0000"/>
                </a:solidFill>
              </a:rPr>
              <a:t>All XDoc content</a:t>
            </a:r>
          </a:p>
        </p:txBody>
      </p:sp>
      <p:cxnSp>
        <p:nvCxnSpPr>
          <p:cNvPr id="20" name="Straight Arrow Connector 19"/>
          <p:cNvCxnSpPr>
            <a:stCxn id="19" idx="1"/>
          </p:cNvCxnSpPr>
          <p:nvPr/>
        </p:nvCxnSpPr>
        <p:spPr>
          <a:xfrm flipH="1">
            <a:off x="4338084" y="3359081"/>
            <a:ext cx="2101152" cy="215444"/>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ight Brace 24"/>
          <p:cNvSpPr/>
          <p:nvPr/>
        </p:nvSpPr>
        <p:spPr>
          <a:xfrm>
            <a:off x="8102261" y="2346695"/>
            <a:ext cx="266910" cy="1284157"/>
          </a:xfrm>
          <a:prstGeom prst="rightBrace">
            <a:avLst>
              <a:gd name="adj1" fmla="val 61904"/>
              <a:gd name="adj2" fmla="val 50000"/>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TextBox 25"/>
          <p:cNvSpPr txBox="1"/>
          <p:nvPr/>
        </p:nvSpPr>
        <p:spPr>
          <a:xfrm>
            <a:off x="8477654" y="2402036"/>
            <a:ext cx="2900245" cy="1292662"/>
          </a:xfrm>
          <a:prstGeom prst="rect">
            <a:avLst/>
          </a:prstGeom>
          <a:noFill/>
          <a:ln>
            <a:noFill/>
          </a:ln>
        </p:spPr>
        <p:txBody>
          <a:bodyPr wrap="square" lIns="0" tIns="0" rIns="0" bIns="0" rtlCol="0">
            <a:spAutoFit/>
          </a:bodyPr>
          <a:lstStyle/>
          <a:p>
            <a:pPr marL="120650" indent="-120650">
              <a:buFont typeface="Arial" panose="020B0604020202020204" pitchFamily="34" charset="0"/>
              <a:buChar char="•"/>
            </a:pPr>
            <a:r>
              <a:rPr lang="en-US" sz="1400" dirty="0" smtClean="0">
                <a:solidFill>
                  <a:schemeClr val="tx2"/>
                </a:solidFill>
              </a:rPr>
              <a:t>Each file generates one HTML file with the same name in the same relative path.  </a:t>
            </a:r>
          </a:p>
          <a:p>
            <a:pPr marL="120650" indent="-120650">
              <a:buFont typeface="Arial" panose="020B0604020202020204" pitchFamily="34" charset="0"/>
              <a:buChar char="•"/>
            </a:pPr>
            <a:r>
              <a:rPr lang="en-US" sz="1400" dirty="0" smtClean="0">
                <a:solidFill>
                  <a:schemeClr val="tx2"/>
                </a:solidFill>
              </a:rPr>
              <a:t>All generated HTML files are copied into the target directory to create the site content</a:t>
            </a:r>
          </a:p>
        </p:txBody>
      </p:sp>
      <p:sp>
        <p:nvSpPr>
          <p:cNvPr id="27" name="Down Arrow 26"/>
          <p:cNvSpPr/>
          <p:nvPr/>
        </p:nvSpPr>
        <p:spPr>
          <a:xfrm>
            <a:off x="8984512" y="3763926"/>
            <a:ext cx="733646" cy="65826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Can 27"/>
          <p:cNvSpPr/>
          <p:nvPr/>
        </p:nvSpPr>
        <p:spPr>
          <a:xfrm>
            <a:off x="8415670" y="4540102"/>
            <a:ext cx="1871330" cy="1584251"/>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Web Site</a:t>
            </a:r>
            <a:endParaRPr lang="en-US" dirty="0"/>
          </a:p>
        </p:txBody>
      </p:sp>
      <p:sp>
        <p:nvSpPr>
          <p:cNvPr id="21" name="Rectangle 20"/>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22" name="Oval 21"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10487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3" name="Oval 4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42405335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92</a:t>
            </a:fld>
            <a:r>
              <a:rPr lang="en-US" dirty="0" smtClean="0"/>
              <a:t> </a:t>
            </a:r>
            <a:endParaRPr lang="en-US" dirty="0"/>
          </a:p>
        </p:txBody>
      </p:sp>
      <p:sp>
        <p:nvSpPr>
          <p:cNvPr id="4" name="Title 3"/>
          <p:cNvSpPr>
            <a:spLocks noGrp="1"/>
          </p:cNvSpPr>
          <p:nvPr>
            <p:ph type="title"/>
          </p:nvPr>
        </p:nvSpPr>
        <p:spPr/>
        <p:txBody>
          <a:bodyPr/>
          <a:lstStyle/>
          <a:p>
            <a:r>
              <a:rPr lang="en-US" dirty="0" smtClean="0"/>
              <a:t>The Site Generation Process</a:t>
            </a:r>
            <a:endParaRPr lang="en-US" dirty="0"/>
          </a:p>
        </p:txBody>
      </p:sp>
      <p:sp>
        <p:nvSpPr>
          <p:cNvPr id="5" name="Cloud 4"/>
          <p:cNvSpPr/>
          <p:nvPr/>
        </p:nvSpPr>
        <p:spPr>
          <a:xfrm>
            <a:off x="3253563" y="1318437"/>
            <a:ext cx="1988287" cy="932511"/>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Maven site plugin</a:t>
            </a:r>
            <a:endParaRPr lang="en-US" sz="1200" dirty="0"/>
          </a:p>
        </p:txBody>
      </p:sp>
      <p:sp>
        <p:nvSpPr>
          <p:cNvPr id="6" name="Can 5"/>
          <p:cNvSpPr/>
          <p:nvPr/>
        </p:nvSpPr>
        <p:spPr>
          <a:xfrm>
            <a:off x="8397633" y="1114018"/>
            <a:ext cx="2636874" cy="3242930"/>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b="1" dirty="0" smtClean="0"/>
              <a:t>Target</a:t>
            </a:r>
            <a:endParaRPr lang="en-US" b="1" dirty="0"/>
          </a:p>
        </p:txBody>
      </p:sp>
      <p:sp>
        <p:nvSpPr>
          <p:cNvPr id="7" name="Cloud 6"/>
          <p:cNvSpPr/>
          <p:nvPr/>
        </p:nvSpPr>
        <p:spPr>
          <a:xfrm>
            <a:off x="5318517" y="5114666"/>
            <a:ext cx="1404714" cy="808074"/>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Maven javadoc plugin</a:t>
            </a:r>
            <a:endParaRPr lang="en-US" sz="1200" dirty="0"/>
          </a:p>
        </p:txBody>
      </p:sp>
      <p:sp>
        <p:nvSpPr>
          <p:cNvPr id="8" name="Folded Corner 7"/>
          <p:cNvSpPr/>
          <p:nvPr/>
        </p:nvSpPr>
        <p:spPr>
          <a:xfrm>
            <a:off x="525859" y="1376132"/>
            <a:ext cx="992674"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Descriptor</a:t>
            </a:r>
            <a:endParaRPr lang="en-US" sz="1400" dirty="0"/>
          </a:p>
        </p:txBody>
      </p:sp>
      <p:sp>
        <p:nvSpPr>
          <p:cNvPr id="9" name="Folded Corner 8"/>
          <p:cNvSpPr/>
          <p:nvPr/>
        </p:nvSpPr>
        <p:spPr>
          <a:xfrm>
            <a:off x="897037" y="2700670"/>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sp>
        <p:nvSpPr>
          <p:cNvPr id="10" name="Folded Corner 9"/>
          <p:cNvSpPr/>
          <p:nvPr/>
        </p:nvSpPr>
        <p:spPr>
          <a:xfrm>
            <a:off x="782963" y="2855838"/>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sp>
        <p:nvSpPr>
          <p:cNvPr id="11" name="Folded Corner 10"/>
          <p:cNvSpPr/>
          <p:nvPr/>
        </p:nvSpPr>
        <p:spPr>
          <a:xfrm>
            <a:off x="668889" y="2993850"/>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sp>
        <p:nvSpPr>
          <p:cNvPr id="12" name="Folded Corner 11"/>
          <p:cNvSpPr/>
          <p:nvPr/>
        </p:nvSpPr>
        <p:spPr>
          <a:xfrm>
            <a:off x="533229" y="3115944"/>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cxnSp>
        <p:nvCxnSpPr>
          <p:cNvPr id="14" name="Straight Arrow Connector 13"/>
          <p:cNvCxnSpPr>
            <a:stCxn id="8" idx="3"/>
            <a:endCxn id="5" idx="2"/>
          </p:cNvCxnSpPr>
          <p:nvPr/>
        </p:nvCxnSpPr>
        <p:spPr>
          <a:xfrm flipV="1">
            <a:off x="1518533" y="1784693"/>
            <a:ext cx="1741197" cy="10711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ight Brace 14"/>
          <p:cNvSpPr/>
          <p:nvPr/>
        </p:nvSpPr>
        <p:spPr>
          <a:xfrm>
            <a:off x="1754597" y="2700671"/>
            <a:ext cx="283551" cy="1446632"/>
          </a:xfrm>
          <a:prstGeom prst="rightBrace">
            <a:avLst>
              <a:gd name="adj1" fmla="val 58333"/>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6" name="Straight Arrow Connector 15"/>
          <p:cNvCxnSpPr>
            <a:stCxn id="15" idx="1"/>
          </p:cNvCxnSpPr>
          <p:nvPr/>
        </p:nvCxnSpPr>
        <p:spPr>
          <a:xfrm flipV="1">
            <a:off x="2038148" y="2046979"/>
            <a:ext cx="1309184" cy="137700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Folded Corner 19"/>
          <p:cNvSpPr/>
          <p:nvPr/>
        </p:nvSpPr>
        <p:spPr>
          <a:xfrm>
            <a:off x="535463" y="4329522"/>
            <a:ext cx="992674"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POM</a:t>
            </a:r>
            <a:endParaRPr lang="en-US" sz="1400" dirty="0"/>
          </a:p>
        </p:txBody>
      </p:sp>
      <p:cxnSp>
        <p:nvCxnSpPr>
          <p:cNvPr id="21" name="Straight Arrow Connector 20"/>
          <p:cNvCxnSpPr>
            <a:stCxn id="20" idx="3"/>
          </p:cNvCxnSpPr>
          <p:nvPr/>
        </p:nvCxnSpPr>
        <p:spPr>
          <a:xfrm flipV="1">
            <a:off x="1528137" y="2169042"/>
            <a:ext cx="2100921" cy="2676159"/>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Folded Corner 24"/>
          <p:cNvSpPr/>
          <p:nvPr/>
        </p:nvSpPr>
        <p:spPr>
          <a:xfrm>
            <a:off x="2380392" y="4947899"/>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sp>
        <p:nvSpPr>
          <p:cNvPr id="26" name="Folded Corner 25"/>
          <p:cNvSpPr/>
          <p:nvPr/>
        </p:nvSpPr>
        <p:spPr>
          <a:xfrm>
            <a:off x="2266318" y="5085911"/>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Site Content</a:t>
            </a:r>
            <a:endParaRPr lang="en-US" sz="1400" dirty="0"/>
          </a:p>
        </p:txBody>
      </p:sp>
      <p:sp>
        <p:nvSpPr>
          <p:cNvPr id="27" name="Folded Corner 26"/>
          <p:cNvSpPr/>
          <p:nvPr/>
        </p:nvSpPr>
        <p:spPr>
          <a:xfrm>
            <a:off x="2130658" y="5208005"/>
            <a:ext cx="814805" cy="1031358"/>
          </a:xfrm>
          <a:prstGeom prst="foldedCorner">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Source Files</a:t>
            </a:r>
            <a:endParaRPr lang="en-US" sz="1400" dirty="0"/>
          </a:p>
        </p:txBody>
      </p:sp>
      <p:sp>
        <p:nvSpPr>
          <p:cNvPr id="28" name="Right Brace 27"/>
          <p:cNvSpPr/>
          <p:nvPr/>
        </p:nvSpPr>
        <p:spPr>
          <a:xfrm>
            <a:off x="3347332" y="4947900"/>
            <a:ext cx="243665" cy="1291464"/>
          </a:xfrm>
          <a:prstGeom prst="rightBrace">
            <a:avLst>
              <a:gd name="adj1" fmla="val 58333"/>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9" name="Straight Arrow Connector 28"/>
          <p:cNvCxnSpPr>
            <a:stCxn id="28" idx="1"/>
            <a:endCxn id="7" idx="2"/>
          </p:cNvCxnSpPr>
          <p:nvPr/>
        </p:nvCxnSpPr>
        <p:spPr>
          <a:xfrm flipV="1">
            <a:off x="3590997" y="5518703"/>
            <a:ext cx="1731877" cy="74929"/>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Cloud 42"/>
          <p:cNvSpPr/>
          <p:nvPr/>
        </p:nvSpPr>
        <p:spPr>
          <a:xfrm>
            <a:off x="4188618" y="2322836"/>
            <a:ext cx="1404714" cy="808074"/>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Maven project info reports plugin</a:t>
            </a:r>
            <a:endParaRPr lang="en-US" sz="1200" dirty="0"/>
          </a:p>
        </p:txBody>
      </p:sp>
      <p:cxnSp>
        <p:nvCxnSpPr>
          <p:cNvPr id="44" name="Straight Arrow Connector 43"/>
          <p:cNvCxnSpPr>
            <a:stCxn id="20" idx="3"/>
            <a:endCxn id="43" idx="2"/>
          </p:cNvCxnSpPr>
          <p:nvPr/>
        </p:nvCxnSpPr>
        <p:spPr>
          <a:xfrm flipV="1">
            <a:off x="1528137" y="2726873"/>
            <a:ext cx="2664838" cy="211832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Cloud 54"/>
          <p:cNvSpPr/>
          <p:nvPr/>
        </p:nvSpPr>
        <p:spPr>
          <a:xfrm>
            <a:off x="5250797" y="3314714"/>
            <a:ext cx="1404714" cy="808074"/>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Maven change log plugin</a:t>
            </a:r>
            <a:endParaRPr lang="en-US" sz="1200" dirty="0"/>
          </a:p>
        </p:txBody>
      </p:sp>
      <p:cxnSp>
        <p:nvCxnSpPr>
          <p:cNvPr id="56" name="Straight Arrow Connector 55"/>
          <p:cNvCxnSpPr>
            <a:stCxn id="20" idx="3"/>
            <a:endCxn id="55" idx="2"/>
          </p:cNvCxnSpPr>
          <p:nvPr/>
        </p:nvCxnSpPr>
        <p:spPr>
          <a:xfrm flipV="1">
            <a:off x="1528137" y="3718751"/>
            <a:ext cx="3727017" cy="112645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Can 58"/>
          <p:cNvSpPr/>
          <p:nvPr/>
        </p:nvSpPr>
        <p:spPr>
          <a:xfrm>
            <a:off x="3798866" y="3187961"/>
            <a:ext cx="636588" cy="688662"/>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200" dirty="0" smtClean="0"/>
              <a:t>SCM</a:t>
            </a:r>
            <a:endParaRPr lang="en-US" sz="1200" dirty="0"/>
          </a:p>
        </p:txBody>
      </p:sp>
      <p:cxnSp>
        <p:nvCxnSpPr>
          <p:cNvPr id="61" name="Straight Arrow Connector 60"/>
          <p:cNvCxnSpPr>
            <a:stCxn id="59" idx="4"/>
            <a:endCxn id="55" idx="2"/>
          </p:cNvCxnSpPr>
          <p:nvPr/>
        </p:nvCxnSpPr>
        <p:spPr>
          <a:xfrm>
            <a:off x="4435454" y="3532292"/>
            <a:ext cx="819700" cy="186459"/>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Cloud 64"/>
          <p:cNvSpPr/>
          <p:nvPr/>
        </p:nvSpPr>
        <p:spPr>
          <a:xfrm>
            <a:off x="5578965" y="4186008"/>
            <a:ext cx="1404714" cy="808074"/>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Maven dependency plugin</a:t>
            </a:r>
            <a:endParaRPr lang="en-US" sz="1200" dirty="0"/>
          </a:p>
        </p:txBody>
      </p:sp>
      <p:cxnSp>
        <p:nvCxnSpPr>
          <p:cNvPr id="73" name="Straight Arrow Connector 72"/>
          <p:cNvCxnSpPr>
            <a:stCxn id="20" idx="3"/>
            <a:endCxn id="65" idx="2"/>
          </p:cNvCxnSpPr>
          <p:nvPr/>
        </p:nvCxnSpPr>
        <p:spPr>
          <a:xfrm flipV="1">
            <a:off x="1528137" y="4590045"/>
            <a:ext cx="4055185" cy="25515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Right Brace 77"/>
          <p:cNvSpPr/>
          <p:nvPr/>
        </p:nvSpPr>
        <p:spPr>
          <a:xfrm>
            <a:off x="7051903" y="1176289"/>
            <a:ext cx="283551" cy="5063073"/>
          </a:xfrm>
          <a:prstGeom prst="rightBrace">
            <a:avLst>
              <a:gd name="adj1" fmla="val 58333"/>
              <a:gd name="adj2" fmla="val 3005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9" name="Right Arrow 78"/>
          <p:cNvSpPr/>
          <p:nvPr/>
        </p:nvSpPr>
        <p:spPr>
          <a:xfrm>
            <a:off x="7335454" y="2564607"/>
            <a:ext cx="1062179" cy="27212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0" name="Cloud 79"/>
          <p:cNvSpPr/>
          <p:nvPr/>
        </p:nvSpPr>
        <p:spPr>
          <a:xfrm>
            <a:off x="2266318" y="2407490"/>
            <a:ext cx="679145" cy="723420"/>
          </a:xfrm>
          <a:prstGeom prst="cloud">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200" dirty="0" smtClean="0"/>
              <a:t>doxia</a:t>
            </a:r>
            <a:endParaRPr lang="en-US" sz="1200" dirty="0"/>
          </a:p>
        </p:txBody>
      </p:sp>
      <p:sp>
        <p:nvSpPr>
          <p:cNvPr id="33" name="Rectangle 3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34" name="Oval 33"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Oval 36"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title="Section circle"/>
          <p:cNvSpPr/>
          <p:nvPr/>
        </p:nvSpPr>
        <p:spPr>
          <a:xfrm>
            <a:off x="111638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9" name="Oval 38"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0" name="Oval 39"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1" name="Oval 40"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2" name="Oval 41"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5" name="Oval 44"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6" name="Oval 45"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7" name="Oval 46"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Oval 47"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Oval 48"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0" name="Oval 49"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1" name="Oval 50"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Oval 5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5265135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93</a:t>
            </a:fld>
            <a:r>
              <a:rPr lang="en-US" dirty="0" smtClean="0"/>
              <a:t> </a:t>
            </a:r>
            <a:endParaRPr lang="en-US" dirty="0"/>
          </a:p>
        </p:txBody>
      </p:sp>
      <p:sp>
        <p:nvSpPr>
          <p:cNvPr id="4" name="Title 3"/>
          <p:cNvSpPr>
            <a:spLocks noGrp="1"/>
          </p:cNvSpPr>
          <p:nvPr>
            <p:ph type="title"/>
          </p:nvPr>
        </p:nvSpPr>
        <p:spPr/>
        <p:txBody>
          <a:bodyPr/>
          <a:lstStyle/>
          <a:p>
            <a:r>
              <a:rPr lang="en-US" dirty="0" smtClean="0"/>
              <a:t>Site Output Example</a:t>
            </a:r>
            <a:endParaRPr lang="en-US" dirty="0"/>
          </a:p>
        </p:txBody>
      </p:sp>
      <p:pic>
        <p:nvPicPr>
          <p:cNvPr id="5" name="Picture 4"/>
          <p:cNvPicPr>
            <a:picLocks noChangeAspect="1"/>
          </p:cNvPicPr>
          <p:nvPr/>
        </p:nvPicPr>
        <p:blipFill>
          <a:blip r:embed="rId2"/>
          <a:stretch>
            <a:fillRect/>
          </a:stretch>
        </p:blipFill>
        <p:spPr>
          <a:xfrm>
            <a:off x="1214843" y="1193223"/>
            <a:ext cx="9248775" cy="4876800"/>
          </a:xfrm>
          <a:prstGeom prst="rect">
            <a:avLst/>
          </a:prstGeom>
        </p:spPr>
      </p:pic>
      <p:sp>
        <p:nvSpPr>
          <p:cNvPr id="6" name="Rectangle 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7" name="Oval 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789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24089455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94</a:t>
            </a:fld>
            <a:r>
              <a:rPr lang="en-US" dirty="0" smtClean="0"/>
              <a:t> </a:t>
            </a:r>
            <a:endParaRPr lang="en-US" dirty="0"/>
          </a:p>
        </p:txBody>
      </p:sp>
      <p:sp>
        <p:nvSpPr>
          <p:cNvPr id="4" name="Title 3"/>
          <p:cNvSpPr>
            <a:spLocks noGrp="1"/>
          </p:cNvSpPr>
          <p:nvPr>
            <p:ph type="title"/>
          </p:nvPr>
        </p:nvSpPr>
        <p:spPr/>
        <p:txBody>
          <a:bodyPr/>
          <a:lstStyle/>
          <a:p>
            <a:r>
              <a:rPr lang="en-US" dirty="0" smtClean="0"/>
              <a:t>The Dependency Report</a:t>
            </a:r>
            <a:endParaRPr lang="en-US" dirty="0"/>
          </a:p>
        </p:txBody>
      </p:sp>
      <p:pic>
        <p:nvPicPr>
          <p:cNvPr id="5" name="Picture 4"/>
          <p:cNvPicPr>
            <a:picLocks noChangeAspect="1"/>
          </p:cNvPicPr>
          <p:nvPr/>
        </p:nvPicPr>
        <p:blipFill>
          <a:blip r:embed="rId2"/>
          <a:stretch>
            <a:fillRect/>
          </a:stretch>
        </p:blipFill>
        <p:spPr>
          <a:xfrm>
            <a:off x="782963" y="975537"/>
            <a:ext cx="9448800" cy="4800600"/>
          </a:xfrm>
          <a:prstGeom prst="rect">
            <a:avLst/>
          </a:prstGeom>
        </p:spPr>
      </p:pic>
      <p:sp>
        <p:nvSpPr>
          <p:cNvPr id="6" name="Rectangle 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7" name="Oval 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39402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8373201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Site descriptor file is an XML document…</a:t>
            </a:r>
          </a:p>
          <a:p>
            <a:pPr marL="1035050" lvl="1" indent="-120650"/>
            <a:r>
              <a:rPr lang="en-US" dirty="0" smtClean="0"/>
              <a:t>…located in </a:t>
            </a:r>
            <a:r>
              <a:rPr lang="en-US" dirty="0" err="1" smtClean="0"/>
              <a:t>src</a:t>
            </a:r>
            <a:r>
              <a:rPr lang="en-US" dirty="0" smtClean="0"/>
              <a:t>/site.</a:t>
            </a:r>
          </a:p>
          <a:p>
            <a:pPr marL="1035050" lvl="1" indent="-120650"/>
            <a:r>
              <a:rPr lang="en-US" dirty="0" smtClean="0"/>
              <a:t>…named site.xml.</a:t>
            </a:r>
          </a:p>
          <a:p>
            <a:pPr marL="1035050" lvl="1" indent="-120650"/>
            <a:r>
              <a:rPr lang="en-US" dirty="0" smtClean="0"/>
              <a:t>…uses the &lt;project&gt; root element.</a:t>
            </a:r>
          </a:p>
          <a:p>
            <a:pPr lvl="2"/>
            <a:endParaRPr lang="en-US" dirty="0" smtClean="0"/>
          </a:p>
          <a:p>
            <a:pPr lvl="1"/>
            <a:r>
              <a:rPr lang="en-US" b="1" dirty="0" smtClean="0"/>
              <a:t>Full documentation </a:t>
            </a:r>
            <a:r>
              <a:rPr lang="en-US" dirty="0" smtClean="0"/>
              <a:t>about the </a:t>
            </a:r>
            <a:r>
              <a:rPr lang="en-US" b="1" dirty="0" smtClean="0"/>
              <a:t>site plugin </a:t>
            </a:r>
            <a:r>
              <a:rPr lang="en-US" dirty="0" smtClean="0"/>
              <a:t>can be found on the Apache web site:  </a:t>
            </a:r>
          </a:p>
          <a:p>
            <a:pPr marL="914400" lvl="2" indent="0">
              <a:buNone/>
            </a:pPr>
            <a:r>
              <a:rPr lang="en-US" i="1" dirty="0" smtClean="0">
                <a:hlinkClick r:id="rId2"/>
              </a:rPr>
              <a:t>https</a:t>
            </a:r>
            <a:r>
              <a:rPr lang="en-US" i="1" dirty="0">
                <a:hlinkClick r:id="rId2"/>
              </a:rPr>
              <a:t>://maven.apache.org/plugins/maven-site-plugin</a:t>
            </a:r>
            <a:r>
              <a:rPr lang="en-US" i="1" dirty="0" smtClean="0">
                <a:hlinkClick r:id="rId2"/>
              </a:rPr>
              <a:t>/</a:t>
            </a:r>
            <a:r>
              <a:rPr lang="en-US" i="1" dirty="0" smtClean="0"/>
              <a:t> </a:t>
            </a:r>
          </a:p>
          <a:p>
            <a:pPr lvl="2"/>
            <a:endParaRPr lang="en-US" dirty="0" smtClean="0"/>
          </a:p>
          <a:p>
            <a:pPr lvl="1"/>
            <a:r>
              <a:rPr lang="en-US" b="1" dirty="0" smtClean="0"/>
              <a:t>Full documentation </a:t>
            </a:r>
            <a:r>
              <a:rPr lang="en-US" dirty="0" smtClean="0"/>
              <a:t>about the </a:t>
            </a:r>
            <a:r>
              <a:rPr lang="en-US" b="1" dirty="0" smtClean="0"/>
              <a:t>site definition file </a:t>
            </a:r>
            <a:r>
              <a:rPr lang="en-US" dirty="0" smtClean="0"/>
              <a:t>can be found </a:t>
            </a:r>
            <a:r>
              <a:rPr lang="en-US" dirty="0"/>
              <a:t>on this </a:t>
            </a:r>
            <a:r>
              <a:rPr lang="en-US" dirty="0" smtClean="0"/>
              <a:t>site:  </a:t>
            </a:r>
          </a:p>
          <a:p>
            <a:pPr marL="914400" lvl="1"/>
            <a:r>
              <a:rPr lang="en-US" i="1" dirty="0" smtClean="0">
                <a:hlinkClick r:id="rId3"/>
              </a:rPr>
              <a:t>https</a:t>
            </a:r>
            <a:r>
              <a:rPr lang="en-US" i="1" dirty="0">
                <a:hlinkClick r:id="rId3"/>
              </a:rPr>
              <a:t>://maven.apache.org/plugins/maven-site-plugin/examples/sitedescriptor.html</a:t>
            </a:r>
            <a:endParaRPr lang="en-US" i="1" dirty="0" smtClean="0"/>
          </a:p>
        </p:txBody>
      </p:sp>
      <p:sp>
        <p:nvSpPr>
          <p:cNvPr id="4" name="Title 3"/>
          <p:cNvSpPr>
            <a:spLocks noGrp="1"/>
          </p:cNvSpPr>
          <p:nvPr>
            <p:ph type="title"/>
          </p:nvPr>
        </p:nvSpPr>
        <p:spPr/>
        <p:txBody>
          <a:bodyPr/>
          <a:lstStyle/>
          <a:p>
            <a:r>
              <a:rPr lang="en-US" dirty="0" smtClean="0"/>
              <a:t>The Site Descriptor File</a:t>
            </a:r>
            <a:endParaRPr lang="en-US" dirty="0"/>
          </a:p>
        </p:txBody>
      </p:sp>
      <p:sp>
        <p:nvSpPr>
          <p:cNvPr id="5" name="Rectangle 4"/>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6" name="Oval 5"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 name="Oval 6" title="Section circle"/>
          <p:cNvSpPr/>
          <p:nvPr/>
        </p:nvSpPr>
        <p:spPr>
          <a:xfrm>
            <a:off x="1150912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 name="Oval 7"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9" name="Oval 8"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4" name="Oval 13"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694606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96</a:t>
            </a:fld>
            <a:r>
              <a:rPr lang="en-US" dirty="0" smtClean="0"/>
              <a:t> </a:t>
            </a:r>
            <a:endParaRPr lang="en-US" dirty="0"/>
          </a:p>
        </p:txBody>
      </p:sp>
      <p:sp>
        <p:nvSpPr>
          <p:cNvPr id="4" name="Title 3"/>
          <p:cNvSpPr>
            <a:spLocks noGrp="1"/>
          </p:cNvSpPr>
          <p:nvPr>
            <p:ph type="title"/>
          </p:nvPr>
        </p:nvSpPr>
        <p:spPr/>
        <p:txBody>
          <a:bodyPr/>
          <a:lstStyle/>
          <a:p>
            <a:r>
              <a:rPr lang="en-US" dirty="0" smtClean="0"/>
              <a:t>Example Site Descriptor</a:t>
            </a:r>
            <a:endParaRPr lang="en-US" dirty="0"/>
          </a:p>
        </p:txBody>
      </p:sp>
      <p:sp>
        <p:nvSpPr>
          <p:cNvPr id="5" name="Rectangle 4"/>
          <p:cNvSpPr/>
          <p:nvPr/>
        </p:nvSpPr>
        <p:spPr>
          <a:xfrm>
            <a:off x="488897" y="1265215"/>
            <a:ext cx="8903297" cy="3908762"/>
          </a:xfrm>
          <a:prstGeom prst="rect">
            <a:avLst/>
          </a:prstGeom>
        </p:spPr>
        <p:txBody>
          <a:bodyPr wrap="square">
            <a:spAutoFit/>
          </a:bodyPr>
          <a:lstStyle/>
          <a:p>
            <a:r>
              <a:rPr lang="en-US" sz="1000" dirty="0">
                <a:solidFill>
                  <a:srgbClr val="0070C0"/>
                </a:solidFill>
                <a:latin typeface="Courier New" panose="02070309020205020404" pitchFamily="49" charset="0"/>
                <a:cs typeface="Courier New" panose="02070309020205020404" pitchFamily="49" charset="0"/>
              </a:rPr>
              <a:t>&lt;project xmlns=</a:t>
            </a:r>
            <a:r>
              <a:rPr lang="en-US" sz="1000" i="1" dirty="0">
                <a:solidFill>
                  <a:srgbClr val="0070C0"/>
                </a:solidFill>
                <a:latin typeface="Courier New" panose="02070309020205020404" pitchFamily="49" charset="0"/>
                <a:cs typeface="Courier New" panose="02070309020205020404" pitchFamily="49" charset="0"/>
              </a:rPr>
              <a:t>"http://maven.apache.org/DECORATION/1.7.0"</a:t>
            </a:r>
          </a:p>
          <a:p>
            <a:r>
              <a:rPr lang="en-US" sz="1000" dirty="0">
                <a:solidFill>
                  <a:srgbClr val="0070C0"/>
                </a:solidFill>
                <a:latin typeface="Courier New" panose="02070309020205020404" pitchFamily="49" charset="0"/>
                <a:cs typeface="Courier New" panose="02070309020205020404" pitchFamily="49" charset="0"/>
              </a:rPr>
              <a:t>xmlns:xsi=</a:t>
            </a:r>
            <a:r>
              <a:rPr lang="en-US" sz="1000" i="1" dirty="0">
                <a:solidFill>
                  <a:srgbClr val="0070C0"/>
                </a:solidFill>
                <a:latin typeface="Courier New" panose="02070309020205020404" pitchFamily="49" charset="0"/>
                <a:cs typeface="Courier New" panose="02070309020205020404" pitchFamily="49" charset="0"/>
              </a:rPr>
              <a:t>"http://www.w3.org/2001/XMLSchema-instance"</a:t>
            </a:r>
          </a:p>
          <a:p>
            <a:r>
              <a:rPr lang="en-US" sz="1000" dirty="0">
                <a:solidFill>
                  <a:srgbClr val="0070C0"/>
                </a:solidFill>
                <a:latin typeface="Courier New" panose="02070309020205020404" pitchFamily="49" charset="0"/>
                <a:cs typeface="Courier New" panose="02070309020205020404" pitchFamily="49" charset="0"/>
              </a:rPr>
              <a:t>xsi:schemaLocation=</a:t>
            </a:r>
            <a:r>
              <a:rPr lang="en-US" sz="1000" i="1" dirty="0">
                <a:solidFill>
                  <a:srgbClr val="0070C0"/>
                </a:solidFill>
                <a:latin typeface="Courier New" panose="02070309020205020404" pitchFamily="49" charset="0"/>
                <a:cs typeface="Courier New" panose="02070309020205020404" pitchFamily="49" charset="0"/>
              </a:rPr>
              <a:t>"http://maven.apache.org/DECORATION/1.7.0 http://maven.apache.org/xsd/decoration-1.7.0.xsd"</a:t>
            </a:r>
          </a:p>
          <a:p>
            <a:r>
              <a:rPr lang="en-US" sz="1000" dirty="0">
                <a:solidFill>
                  <a:srgbClr val="0070C0"/>
                </a:solidFill>
                <a:latin typeface="Courier New" panose="02070309020205020404" pitchFamily="49" charset="0"/>
                <a:cs typeface="Courier New" panose="02070309020205020404" pitchFamily="49" charset="0"/>
              </a:rPr>
              <a:t>name=</a:t>
            </a:r>
            <a:r>
              <a:rPr lang="en-US" sz="1000" i="1" dirty="0">
                <a:solidFill>
                  <a:srgbClr val="0070C0"/>
                </a:solidFill>
                <a:latin typeface="Courier New" panose="02070309020205020404" pitchFamily="49" charset="0"/>
                <a:cs typeface="Courier New" panose="02070309020205020404" pitchFamily="49" charset="0"/>
              </a:rPr>
              <a:t>"Currency </a:t>
            </a:r>
            <a:r>
              <a:rPr lang="en-US" sz="1000" i="1" dirty="0" smtClean="0">
                <a:solidFill>
                  <a:srgbClr val="0070C0"/>
                </a:solidFill>
                <a:latin typeface="Courier New" panose="02070309020205020404" pitchFamily="49" charset="0"/>
                <a:cs typeface="Courier New" panose="02070309020205020404" pitchFamily="49" charset="0"/>
              </a:rPr>
              <a:t>microService" </a:t>
            </a:r>
            <a:r>
              <a:rPr lang="en-US" sz="1000" i="1" dirty="0">
                <a:solidFill>
                  <a:srgbClr val="0070C0"/>
                </a:solidFill>
                <a:latin typeface="Courier New" panose="02070309020205020404" pitchFamily="49" charset="0"/>
                <a:cs typeface="Courier New" panose="02070309020205020404" pitchFamily="49" charset="0"/>
              </a:rPr>
              <a:t>combine.self="merge"&gt;</a:t>
            </a:r>
          </a:p>
          <a:p>
            <a:endParaRPr lang="en-US" sz="1000" dirty="0">
              <a:solidFill>
                <a:srgbClr val="0070C0"/>
              </a:solidFill>
              <a:latin typeface="Courier New" panose="02070309020205020404" pitchFamily="49" charset="0"/>
              <a:cs typeface="Courier New" panose="02070309020205020404" pitchFamily="49" charset="0"/>
            </a:endParaRP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publishDate position=</a:t>
            </a:r>
            <a:r>
              <a:rPr lang="en-US" sz="1000" i="1" dirty="0">
                <a:solidFill>
                  <a:srgbClr val="0070C0"/>
                </a:solidFill>
                <a:latin typeface="Courier New" panose="02070309020205020404" pitchFamily="49" charset="0"/>
                <a:cs typeface="Courier New" panose="02070309020205020404" pitchFamily="49" charset="0"/>
              </a:rPr>
              <a:t>"navigation-top" format="yyyy-MM-dd"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version position=</a:t>
            </a:r>
            <a:r>
              <a:rPr lang="en-US" sz="1000" i="1" dirty="0">
                <a:solidFill>
                  <a:srgbClr val="0070C0"/>
                </a:solidFill>
                <a:latin typeface="Courier New" panose="02070309020205020404" pitchFamily="49" charset="0"/>
                <a:cs typeface="Courier New" panose="02070309020205020404" pitchFamily="49" charset="0"/>
              </a:rPr>
              <a:t>"navigation-top"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poweredBy&gt;</a:t>
            </a:r>
          </a:p>
          <a:p>
            <a:r>
              <a:rPr lang="pt-BR" sz="1000" dirty="0" smtClean="0">
                <a:solidFill>
                  <a:srgbClr val="0070C0"/>
                </a:solidFill>
                <a:latin typeface="Courier New" panose="02070309020205020404" pitchFamily="49" charset="0"/>
                <a:cs typeface="Courier New" panose="02070309020205020404" pitchFamily="49" charset="0"/>
              </a:rPr>
              <a:t>    &lt;</a:t>
            </a:r>
            <a:r>
              <a:rPr lang="pt-BR" sz="1000" dirty="0">
                <a:solidFill>
                  <a:srgbClr val="0070C0"/>
                </a:solidFill>
                <a:latin typeface="Courier New" panose="02070309020205020404" pitchFamily="49" charset="0"/>
                <a:cs typeface="Courier New" panose="02070309020205020404" pitchFamily="49" charset="0"/>
              </a:rPr>
              <a:t>logo name</a:t>
            </a:r>
            <a:r>
              <a:rPr lang="pt-BR" sz="1000" dirty="0" smtClean="0">
                <a:solidFill>
                  <a:srgbClr val="0070C0"/>
                </a:solidFill>
                <a:latin typeface="Courier New" panose="02070309020205020404" pitchFamily="49" charset="0"/>
                <a:cs typeface="Courier New" panose="02070309020205020404" pitchFamily="49" charset="0"/>
              </a:rPr>
              <a:t>=</a:t>
            </a:r>
            <a:r>
              <a:rPr lang="pt-BR" sz="1000" i="1" dirty="0" smtClean="0">
                <a:solidFill>
                  <a:srgbClr val="0070C0"/>
                </a:solidFill>
                <a:latin typeface="Courier New" panose="02070309020205020404" pitchFamily="49" charset="0"/>
                <a:cs typeface="Courier New" panose="02070309020205020404" pitchFamily="49" charset="0"/>
              </a:rPr>
              <a:t>"Maven" href="http</a:t>
            </a:r>
            <a:r>
              <a:rPr lang="pt-BR" sz="1000" i="1" dirty="0">
                <a:solidFill>
                  <a:srgbClr val="0070C0"/>
                </a:solidFill>
                <a:latin typeface="Courier New" panose="02070309020205020404" pitchFamily="49" charset="0"/>
                <a:cs typeface="Courier New" panose="02070309020205020404" pitchFamily="49" charset="0"/>
              </a:rPr>
              <a:t>://maven.apache.org</a:t>
            </a:r>
            <a:r>
              <a:rPr lang="pt-BR" sz="1000" i="1" dirty="0" smtClean="0">
                <a:solidFill>
                  <a:srgbClr val="0070C0"/>
                </a:solidFill>
                <a:latin typeface="Courier New" panose="02070309020205020404" pitchFamily="49" charset="0"/>
                <a:cs typeface="Courier New" panose="02070309020205020404" pitchFamily="49" charset="0"/>
              </a:rPr>
              <a:t>/" </a:t>
            </a:r>
          </a:p>
          <a:p>
            <a:r>
              <a:rPr lang="pt-BR" sz="1000" i="1" dirty="0">
                <a:solidFill>
                  <a:srgbClr val="0070C0"/>
                </a:solidFill>
                <a:latin typeface="Courier New" panose="02070309020205020404" pitchFamily="49" charset="0"/>
                <a:cs typeface="Courier New" panose="02070309020205020404" pitchFamily="49" charset="0"/>
              </a:rPr>
              <a:t> </a:t>
            </a:r>
            <a:r>
              <a:rPr lang="pt-BR" sz="1000" i="1" dirty="0" smtClean="0">
                <a:solidFill>
                  <a:srgbClr val="0070C0"/>
                </a:solidFill>
                <a:latin typeface="Courier New" panose="02070309020205020404" pitchFamily="49" charset="0"/>
                <a:cs typeface="Courier New" panose="02070309020205020404" pitchFamily="49" charset="0"/>
              </a:rPr>
              <a:t>         </a:t>
            </a:r>
            <a:r>
              <a:rPr lang="en-US" sz="1000" dirty="0" smtClean="0">
                <a:solidFill>
                  <a:srgbClr val="0070C0"/>
                </a:solidFill>
                <a:latin typeface="Courier New" panose="02070309020205020404" pitchFamily="49" charset="0"/>
                <a:cs typeface="Courier New" panose="02070309020205020404" pitchFamily="49" charset="0"/>
              </a:rPr>
              <a:t>img</a:t>
            </a:r>
            <a:r>
              <a:rPr lang="en-US" sz="1000" dirty="0">
                <a:solidFill>
                  <a:srgbClr val="0070C0"/>
                </a:solidFill>
                <a:latin typeface="Courier New" panose="02070309020205020404" pitchFamily="49" charset="0"/>
                <a:cs typeface="Courier New" panose="02070309020205020404" pitchFamily="49" charset="0"/>
              </a:rPr>
              <a:t>=</a:t>
            </a:r>
            <a:r>
              <a:rPr lang="en-US" sz="1000" i="1" dirty="0">
                <a:solidFill>
                  <a:srgbClr val="0070C0"/>
                </a:solidFill>
                <a:latin typeface="Courier New" panose="02070309020205020404" pitchFamily="49" charset="0"/>
                <a:cs typeface="Courier New" panose="02070309020205020404" pitchFamily="49" charset="0"/>
              </a:rPr>
              <a:t>"http://maven.apache.org/images/logos/maven-feather.png"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poweredBy&gt;</a:t>
            </a:r>
          </a:p>
          <a:p>
            <a:endParaRPr lang="en-US" sz="1000" dirty="0">
              <a:solidFill>
                <a:srgbClr val="0070C0"/>
              </a:solidFill>
              <a:latin typeface="Courier New" panose="02070309020205020404" pitchFamily="49" charset="0"/>
              <a:cs typeface="Courier New" panose="02070309020205020404" pitchFamily="49" charset="0"/>
            </a:endParaRP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body&gt;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menu name=</a:t>
            </a:r>
            <a:r>
              <a:rPr lang="en-US" sz="1000" i="1" dirty="0">
                <a:solidFill>
                  <a:srgbClr val="0070C0"/>
                </a:solidFill>
                <a:latin typeface="Courier New" panose="02070309020205020404" pitchFamily="49" charset="0"/>
                <a:cs typeface="Courier New" panose="02070309020205020404" pitchFamily="49" charset="0"/>
              </a:rPr>
              <a:t>"Training Currency </a:t>
            </a:r>
            <a:r>
              <a:rPr lang="en-US" sz="1000" i="1" dirty="0" smtClean="0">
                <a:solidFill>
                  <a:srgbClr val="0070C0"/>
                </a:solidFill>
                <a:latin typeface="Courier New" panose="02070309020205020404" pitchFamily="49" charset="0"/>
                <a:cs typeface="Courier New" panose="02070309020205020404" pitchFamily="49" charset="0"/>
              </a:rPr>
              <a:t>microService"&gt;</a:t>
            </a:r>
            <a:endParaRPr lang="en-US" sz="1000" i="1" dirty="0">
              <a:solidFill>
                <a:srgbClr val="0070C0"/>
              </a:solidFill>
              <a:latin typeface="Courier New" panose="02070309020205020404" pitchFamily="49" charset="0"/>
              <a:cs typeface="Courier New" panose="02070309020205020404" pitchFamily="49" charset="0"/>
            </a:endParaRP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item name=</a:t>
            </a:r>
            <a:r>
              <a:rPr lang="en-US" sz="1000" i="1" dirty="0">
                <a:solidFill>
                  <a:srgbClr val="0070C0"/>
                </a:solidFill>
                <a:latin typeface="Courier New" panose="02070309020205020404" pitchFamily="49" charset="0"/>
                <a:cs typeface="Courier New" panose="02070309020205020404" pitchFamily="49" charset="0"/>
              </a:rPr>
              <a:t>"Introduction" href="index.html"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item name=</a:t>
            </a:r>
            <a:r>
              <a:rPr lang="en-US" sz="1000" i="1" dirty="0">
                <a:solidFill>
                  <a:srgbClr val="0070C0"/>
                </a:solidFill>
                <a:latin typeface="Courier New" panose="02070309020205020404" pitchFamily="49" charset="0"/>
                <a:cs typeface="Courier New" panose="02070309020205020404" pitchFamily="49" charset="0"/>
              </a:rPr>
              <a:t>"Building and Running" href="building.html"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item name=</a:t>
            </a:r>
            <a:r>
              <a:rPr lang="en-US" sz="1000" i="1" dirty="0">
                <a:solidFill>
                  <a:srgbClr val="0070C0"/>
                </a:solidFill>
                <a:latin typeface="Courier New" panose="02070309020205020404" pitchFamily="49" charset="0"/>
                <a:cs typeface="Courier New" panose="02070309020205020404" pitchFamily="49" charset="0"/>
              </a:rPr>
              <a:t>"API" href="api.html"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item name=</a:t>
            </a:r>
            <a:r>
              <a:rPr lang="en-US" sz="1000" i="1" dirty="0">
                <a:solidFill>
                  <a:srgbClr val="0070C0"/>
                </a:solidFill>
                <a:latin typeface="Courier New" panose="02070309020205020404" pitchFamily="49" charset="0"/>
                <a:cs typeface="Courier New" panose="02070309020205020404" pitchFamily="49" charset="0"/>
              </a:rPr>
              <a:t>"Release Notes" href="release-notes.html"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item name=</a:t>
            </a:r>
            <a:r>
              <a:rPr lang="en-US" sz="1000" i="1" dirty="0">
                <a:solidFill>
                  <a:srgbClr val="0070C0"/>
                </a:solidFill>
                <a:latin typeface="Courier New" panose="02070309020205020404" pitchFamily="49" charset="0"/>
                <a:cs typeface="Courier New" panose="02070309020205020404" pitchFamily="49" charset="0"/>
              </a:rPr>
              <a:t>"General Information" href="about.html"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menu&gt;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menu ref=</a:t>
            </a:r>
            <a:r>
              <a:rPr lang="en-US" sz="1000" i="1" dirty="0">
                <a:solidFill>
                  <a:srgbClr val="0070C0"/>
                </a:solidFill>
                <a:latin typeface="Courier New" panose="02070309020205020404" pitchFamily="49" charset="0"/>
                <a:cs typeface="Courier New" panose="02070309020205020404" pitchFamily="49" charset="0"/>
              </a:rPr>
              <a:t>"reports" /&gt;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footer&gt;&lt;![CDATA[&amp;copy; 2017 AT&amp;T. All rights reserved.]]&gt;&lt;/footer&gt;</a:t>
            </a:r>
          </a:p>
          <a:p>
            <a:r>
              <a:rPr lang="en-US" sz="1000" dirty="0" smtClean="0">
                <a:solidFill>
                  <a:srgbClr val="0070C0"/>
                </a:solidFill>
                <a:latin typeface="Courier New" panose="02070309020205020404" pitchFamily="49" charset="0"/>
                <a:cs typeface="Courier New" panose="02070309020205020404" pitchFamily="49" charset="0"/>
              </a:rPr>
              <a:t>  &lt;/</a:t>
            </a:r>
            <a:r>
              <a:rPr lang="en-US" sz="1000" dirty="0">
                <a:solidFill>
                  <a:srgbClr val="0070C0"/>
                </a:solidFill>
                <a:latin typeface="Courier New" panose="02070309020205020404" pitchFamily="49" charset="0"/>
                <a:cs typeface="Courier New" panose="02070309020205020404" pitchFamily="49" charset="0"/>
              </a:rPr>
              <a:t>body&gt;</a:t>
            </a:r>
          </a:p>
          <a:p>
            <a:r>
              <a:rPr lang="en-US" sz="1000" dirty="0">
                <a:solidFill>
                  <a:srgbClr val="0070C0"/>
                </a:solidFill>
                <a:latin typeface="Courier New" panose="02070309020205020404" pitchFamily="49" charset="0"/>
                <a:cs typeface="Courier New" panose="02070309020205020404" pitchFamily="49" charset="0"/>
              </a:rPr>
              <a:t>&lt;/project&gt;</a:t>
            </a:r>
          </a:p>
        </p:txBody>
      </p:sp>
      <p:pic>
        <p:nvPicPr>
          <p:cNvPr id="6" name="Picture 5"/>
          <p:cNvPicPr>
            <a:picLocks noChangeAspect="1"/>
          </p:cNvPicPr>
          <p:nvPr/>
        </p:nvPicPr>
        <p:blipFill>
          <a:blip r:embed="rId2"/>
          <a:stretch>
            <a:fillRect/>
          </a:stretch>
        </p:blipFill>
        <p:spPr>
          <a:xfrm>
            <a:off x="9392194" y="896655"/>
            <a:ext cx="1724266" cy="4277322"/>
          </a:xfrm>
          <a:prstGeom prst="rect">
            <a:avLst/>
          </a:prstGeom>
        </p:spPr>
      </p:pic>
      <p:cxnSp>
        <p:nvCxnSpPr>
          <p:cNvPr id="8" name="Straight Arrow Connector 7"/>
          <p:cNvCxnSpPr/>
          <p:nvPr/>
        </p:nvCxnSpPr>
        <p:spPr>
          <a:xfrm flipV="1">
            <a:off x="5475767" y="1084521"/>
            <a:ext cx="3916427" cy="106325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156790" y="1180214"/>
            <a:ext cx="4235404" cy="114825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71730" y="2881423"/>
            <a:ext cx="4320464" cy="198512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ight Brace 12"/>
          <p:cNvSpPr/>
          <p:nvPr/>
        </p:nvSpPr>
        <p:spPr>
          <a:xfrm flipH="1">
            <a:off x="9105113" y="1265214"/>
            <a:ext cx="287079" cy="882563"/>
          </a:xfrm>
          <a:prstGeom prst="rightBrace">
            <a:avLst>
              <a:gd name="adj1" fmla="val 6602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 name="Right Brace 13"/>
          <p:cNvSpPr/>
          <p:nvPr/>
        </p:nvSpPr>
        <p:spPr>
          <a:xfrm flipH="1">
            <a:off x="9105113" y="2328470"/>
            <a:ext cx="287079" cy="2328589"/>
          </a:xfrm>
          <a:prstGeom prst="rightBrace">
            <a:avLst>
              <a:gd name="adj1" fmla="val 6602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5" name="Straight Arrow Connector 14"/>
          <p:cNvCxnSpPr>
            <a:endCxn id="13" idx="1"/>
          </p:cNvCxnSpPr>
          <p:nvPr/>
        </p:nvCxnSpPr>
        <p:spPr>
          <a:xfrm flipV="1">
            <a:off x="4323327" y="1706496"/>
            <a:ext cx="4781786" cy="168876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flipV="1">
            <a:off x="2680837" y="3492765"/>
            <a:ext cx="6424276" cy="93766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17" name="Oval 16" title="Section circle"/>
          <p:cNvSpPr/>
          <p:nvPr/>
        </p:nvSpPr>
        <p:spPr>
          <a:xfrm>
            <a:off x="1162421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3" name="Oval 32"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4" name="Oval 33"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Oval 34"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16546966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Additional resources can be included in the site</a:t>
            </a:r>
          </a:p>
          <a:p>
            <a:pPr lvl="1"/>
            <a:r>
              <a:rPr lang="en-US" dirty="0" smtClean="0"/>
              <a:t>Graphics, wav files, and other resources can be included in your web site.</a:t>
            </a:r>
          </a:p>
          <a:p>
            <a:pPr lvl="2"/>
            <a:r>
              <a:rPr lang="en-US" dirty="0" smtClean="0"/>
              <a:t>They are placed under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src</a:t>
            </a:r>
            <a:r>
              <a:rPr lang="en-US" b="1" dirty="0" smtClean="0">
                <a:latin typeface="Courier New" panose="02070309020205020404" pitchFamily="49" charset="0"/>
                <a:cs typeface="Courier New" panose="02070309020205020404" pitchFamily="49" charset="0"/>
              </a:rPr>
              <a:t>/site/resources </a:t>
            </a:r>
            <a:r>
              <a:rPr lang="en-US" dirty="0" smtClean="0"/>
              <a:t>directory.</a:t>
            </a:r>
          </a:p>
          <a:p>
            <a:pPr lvl="2"/>
            <a:r>
              <a:rPr lang="en-US" dirty="0" smtClean="0"/>
              <a:t>They are copied into the generated site in the same relative location.</a:t>
            </a:r>
          </a:p>
          <a:p>
            <a:pPr lvl="1"/>
            <a:endParaRPr lang="en-US" dirty="0"/>
          </a:p>
        </p:txBody>
      </p:sp>
      <p:sp>
        <p:nvSpPr>
          <p:cNvPr id="4" name="Title 3"/>
          <p:cNvSpPr>
            <a:spLocks noGrp="1"/>
          </p:cNvSpPr>
          <p:nvPr>
            <p:ph type="title"/>
          </p:nvPr>
        </p:nvSpPr>
        <p:spPr/>
        <p:txBody>
          <a:bodyPr/>
          <a:lstStyle/>
          <a:p>
            <a:r>
              <a:rPr lang="en-US" dirty="0" smtClean="0"/>
              <a:t>Resources</a:t>
            </a:r>
            <a:endParaRPr lang="en-US" dirty="0"/>
          </a:p>
        </p:txBody>
      </p:sp>
      <p:sp>
        <p:nvSpPr>
          <p:cNvPr id="5" name="Can 4"/>
          <p:cNvSpPr/>
          <p:nvPr/>
        </p:nvSpPr>
        <p:spPr>
          <a:xfrm>
            <a:off x="1350334" y="3072809"/>
            <a:ext cx="2828261" cy="2466754"/>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dirty="0" smtClean="0">
                <a:latin typeface="Courier New" panose="02070309020205020404" pitchFamily="49" charset="0"/>
                <a:cs typeface="Courier New" panose="02070309020205020404" pitchFamily="49" charset="0"/>
              </a:rPr>
              <a:t>  /src/site/resources</a:t>
            </a:r>
          </a:p>
          <a:p>
            <a:r>
              <a:rPr lang="en-US" sz="1400" dirty="0" smtClean="0">
                <a:latin typeface="Courier New" panose="02070309020205020404" pitchFamily="49" charset="0"/>
                <a:cs typeface="Courier New" panose="02070309020205020404" pitchFamily="49" charset="0"/>
              </a:rPr>
              <a:t>    graphic.png</a:t>
            </a:r>
          </a:p>
          <a:p>
            <a:r>
              <a:rPr lang="en-US" sz="1400" dirty="0" smtClean="0">
                <a:latin typeface="Courier New" panose="02070309020205020404" pitchFamily="49" charset="0"/>
                <a:cs typeface="Courier New" panose="02070309020205020404" pitchFamily="49" charset="0"/>
              </a:rPr>
              <a:t>    icon.png</a:t>
            </a:r>
          </a:p>
          <a:p>
            <a:r>
              <a:rPr lang="en-US" sz="1400" dirty="0" smtClean="0">
                <a:latin typeface="Courier New" panose="02070309020205020404" pitchFamily="49" charset="0"/>
                <a:cs typeface="Courier New" panose="02070309020205020404" pitchFamily="49" charset="0"/>
              </a:rPr>
              <a:t>    /sounds</a:t>
            </a:r>
          </a:p>
          <a:p>
            <a:r>
              <a:rPr lang="en-US" sz="1400" dirty="0" smtClean="0">
                <a:latin typeface="Courier New" panose="02070309020205020404" pitchFamily="49" charset="0"/>
                <a:cs typeface="Courier New" panose="02070309020205020404" pitchFamily="49" charset="0"/>
              </a:rPr>
              <a:t>      ping.wav</a:t>
            </a:r>
            <a:endParaRPr lang="en-US" sz="1400" dirty="0">
              <a:latin typeface="Courier New" panose="02070309020205020404" pitchFamily="49" charset="0"/>
              <a:cs typeface="Courier New" panose="02070309020205020404" pitchFamily="49" charset="0"/>
            </a:endParaRPr>
          </a:p>
        </p:txBody>
      </p:sp>
      <p:sp>
        <p:nvSpPr>
          <p:cNvPr id="6" name="Can 5"/>
          <p:cNvSpPr/>
          <p:nvPr/>
        </p:nvSpPr>
        <p:spPr>
          <a:xfrm>
            <a:off x="6794203" y="3072809"/>
            <a:ext cx="2828261" cy="2466754"/>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dirty="0" smtClean="0">
                <a:latin typeface="Courier New" panose="02070309020205020404" pitchFamily="49" charset="0"/>
                <a:cs typeface="Courier New" panose="02070309020205020404" pitchFamily="49" charset="0"/>
              </a:rPr>
              <a:t>  /META-INF/resources/site</a:t>
            </a:r>
          </a:p>
          <a:p>
            <a:r>
              <a:rPr lang="en-US" sz="1400" dirty="0" smtClean="0">
                <a:latin typeface="Courier New" panose="02070309020205020404" pitchFamily="49" charset="0"/>
                <a:cs typeface="Courier New" panose="02070309020205020404" pitchFamily="49" charset="0"/>
              </a:rPr>
              <a:t>    graphic.png</a:t>
            </a:r>
          </a:p>
          <a:p>
            <a:r>
              <a:rPr lang="en-US" sz="1400" dirty="0" smtClean="0">
                <a:latin typeface="Courier New" panose="02070309020205020404" pitchFamily="49" charset="0"/>
                <a:cs typeface="Courier New" panose="02070309020205020404" pitchFamily="49" charset="0"/>
              </a:rPr>
              <a:t>    icon.png</a:t>
            </a:r>
          </a:p>
          <a:p>
            <a:r>
              <a:rPr lang="en-US" sz="1400" dirty="0" smtClean="0">
                <a:latin typeface="Courier New" panose="02070309020205020404" pitchFamily="49" charset="0"/>
                <a:cs typeface="Courier New" panose="02070309020205020404" pitchFamily="49" charset="0"/>
              </a:rPr>
              <a:t>    /sounds</a:t>
            </a:r>
          </a:p>
          <a:p>
            <a:r>
              <a:rPr lang="en-US" sz="1400" dirty="0" smtClean="0">
                <a:latin typeface="Courier New" panose="02070309020205020404" pitchFamily="49" charset="0"/>
                <a:cs typeface="Courier New" panose="02070309020205020404" pitchFamily="49" charset="0"/>
              </a:rPr>
              <a:t>      ping.wav</a:t>
            </a:r>
            <a:endParaRPr lang="en-US" sz="1400" dirty="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a:off x="2998381" y="4253023"/>
            <a:ext cx="4178596" cy="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690037" y="4476307"/>
            <a:ext cx="4486940" cy="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690037" y="4667693"/>
            <a:ext cx="4486940" cy="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892055" y="4890977"/>
            <a:ext cx="4486940" cy="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108460" y="6134002"/>
            <a:ext cx="426838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p>
        </p:txBody>
      </p:sp>
      <p:sp>
        <p:nvSpPr>
          <p:cNvPr id="14" name="Oval 13" title="Section circle"/>
          <p:cNvSpPr/>
          <p:nvPr/>
        </p:nvSpPr>
        <p:spPr>
          <a:xfrm>
            <a:off x="1162421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Oval 14" title="Section circle"/>
          <p:cNvSpPr/>
          <p:nvPr/>
        </p:nvSpPr>
        <p:spPr>
          <a:xfrm>
            <a:off x="1150912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Oval 15" title="Section circle"/>
          <p:cNvSpPr/>
          <p:nvPr/>
        </p:nvSpPr>
        <p:spPr>
          <a:xfrm>
            <a:off x="1139402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7" name="Oval 16" title="Section circle"/>
          <p:cNvSpPr/>
          <p:nvPr/>
        </p:nvSpPr>
        <p:spPr>
          <a:xfrm>
            <a:off x="112789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title="Section circle"/>
          <p:cNvSpPr/>
          <p:nvPr/>
        </p:nvSpPr>
        <p:spPr>
          <a:xfrm>
            <a:off x="111638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title="Section circle"/>
          <p:cNvSpPr/>
          <p:nvPr/>
        </p:nvSpPr>
        <p:spPr>
          <a:xfrm>
            <a:off x="110487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0" name="Oval 19" title="Section circle"/>
          <p:cNvSpPr/>
          <p:nvPr/>
        </p:nvSpPr>
        <p:spPr>
          <a:xfrm>
            <a:off x="109336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title="Section circle"/>
          <p:cNvSpPr/>
          <p:nvPr/>
        </p:nvSpPr>
        <p:spPr>
          <a:xfrm>
            <a:off x="108185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title="Section circle"/>
          <p:cNvSpPr/>
          <p:nvPr/>
        </p:nvSpPr>
        <p:spPr>
          <a:xfrm>
            <a:off x="107034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title="Section circle"/>
          <p:cNvSpPr/>
          <p:nvPr/>
        </p:nvSpPr>
        <p:spPr>
          <a:xfrm>
            <a:off x="1058837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Oval 23" title="Section circle"/>
          <p:cNvSpPr/>
          <p:nvPr/>
        </p:nvSpPr>
        <p:spPr>
          <a:xfrm>
            <a:off x="1047327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Oval 24" title="Section circle"/>
          <p:cNvSpPr/>
          <p:nvPr/>
        </p:nvSpPr>
        <p:spPr>
          <a:xfrm>
            <a:off x="1035818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6" name="Oval 25" title="Section circle"/>
          <p:cNvSpPr/>
          <p:nvPr/>
        </p:nvSpPr>
        <p:spPr>
          <a:xfrm>
            <a:off x="1024309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7" name="Oval 26" title="Section circle"/>
          <p:cNvSpPr/>
          <p:nvPr/>
        </p:nvSpPr>
        <p:spPr>
          <a:xfrm>
            <a:off x="101279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title="Section circle"/>
          <p:cNvSpPr/>
          <p:nvPr/>
        </p:nvSpPr>
        <p:spPr>
          <a:xfrm>
            <a:off x="100129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title="Section circle"/>
          <p:cNvSpPr/>
          <p:nvPr/>
        </p:nvSpPr>
        <p:spPr>
          <a:xfrm>
            <a:off x="98978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0" name="Oval 29" title="Section circle"/>
          <p:cNvSpPr/>
          <p:nvPr/>
        </p:nvSpPr>
        <p:spPr>
          <a:xfrm>
            <a:off x="978271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1" name="Oval 30" title="Section circle"/>
          <p:cNvSpPr/>
          <p:nvPr/>
        </p:nvSpPr>
        <p:spPr>
          <a:xfrm>
            <a:off x="966762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955252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Tree>
    <p:extLst>
      <p:ext uri="{BB962C8B-B14F-4D97-AF65-F5344CB8AC3E}">
        <p14:creationId xmlns:p14="http://schemas.microsoft.com/office/powerpoint/2010/main" val="36007781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98</a:t>
            </a:fld>
            <a:r>
              <a:rPr lang="en-US" dirty="0"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542382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36699007"/>
              </p:ext>
            </p:extLst>
          </p:nvPr>
        </p:nvGraphicFramePr>
        <p:xfrm>
          <a:off x="488897" y="2346325"/>
          <a:ext cx="11211106" cy="21234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default templates include support to</a:t>
                      </a:r>
                      <a:r>
                        <a:rPr lang="en-US" baseline="0" dirty="0" smtClean="0"/>
                        <a:t> generate documentation using the Maven Site plugin.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good way to generate documentation is to define the process as a profile in your Maven POM and to activate it when required.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site plugin can generate standard reports from the project definition.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site plugin supports additional documentation in many different formats.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All additional site documentation must be in the same format.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497971" y="1669876"/>
            <a:ext cx="3651192" cy="461665"/>
          </a:xfrm>
          <a:prstGeom prst="rect">
            <a:avLst/>
          </a:prstGeom>
          <a:noFill/>
        </p:spPr>
        <p:txBody>
          <a:bodyPr wrap="none" lIns="91440" tIns="45720" rIns="91440" bIns="45720">
            <a:spAutoFit/>
          </a:bodyPr>
          <a:lstStyle/>
          <a:p>
            <a:pPr algn="ctr"/>
            <a:r>
              <a:rPr lang="en-US" sz="2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 and Documentation</a:t>
            </a:r>
            <a:endParaRPr lang="en-US" sz="2400" b="1" dirty="0">
              <a:solidFill>
                <a:srgbClr val="959595"/>
              </a:solidFill>
            </a:endParaRPr>
          </a:p>
        </p:txBody>
      </p:sp>
      <p:sp>
        <p:nvSpPr>
          <p:cNvPr id="5" name="TextBox 4"/>
          <p:cNvSpPr txBox="1"/>
          <p:nvPr/>
        </p:nvSpPr>
        <p:spPr>
          <a:xfrm rot="20708730">
            <a:off x="9544188" y="75469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44964927"/>
      </p:ext>
    </p:extLst>
  </p:cSld>
  <p:clrMapOvr>
    <a:masterClrMapping/>
  </p:clrMapOvr>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potx" id="{E120F374-E2EC-4945-9BB2-B320E84FFAF2}" vid="{71272243-2472-4D16-A2C9-5BA463B830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12801</TotalTime>
  <Words>17418</Words>
  <Application>Microsoft Office PowerPoint</Application>
  <PresentationFormat>Custom</PresentationFormat>
  <Paragraphs>2119</Paragraphs>
  <Slides>132</Slides>
  <Notes>79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132</vt:i4>
      </vt:variant>
    </vt:vector>
  </HeadingPairs>
  <TitlesOfParts>
    <vt:vector size="141" baseType="lpstr">
      <vt:lpstr>ＭＳ Ｐゴシック</vt:lpstr>
      <vt:lpstr>Arial</vt:lpstr>
      <vt:lpstr>ATT Aleck Sans</vt:lpstr>
      <vt:lpstr>Calibri</vt:lpstr>
      <vt:lpstr>Courier New</vt:lpstr>
      <vt:lpstr>Lucida Grande</vt:lpstr>
      <vt:lpstr>Segoe Script</vt:lpstr>
      <vt:lpstr>att_int_wde_globe_alone</vt:lpstr>
      <vt:lpstr>Packager Shell Object</vt:lpstr>
      <vt:lpstr>Developing MicroServices</vt:lpstr>
      <vt:lpstr>You are HERE!</vt:lpstr>
      <vt:lpstr>PowerPoint Presentation</vt:lpstr>
      <vt:lpstr>Before You Start</vt:lpstr>
      <vt:lpstr>Contents</vt:lpstr>
      <vt:lpstr>MicroServices</vt:lpstr>
      <vt:lpstr>MicroServices and Databases</vt:lpstr>
      <vt:lpstr>Notes on Samples</vt:lpstr>
      <vt:lpstr>Contents</vt:lpstr>
      <vt:lpstr>Domain-driven Design/DDD</vt:lpstr>
      <vt:lpstr>Develop Scenarios and the Ubiquitous Language</vt:lpstr>
      <vt:lpstr>Develop the Domain Model</vt:lpstr>
      <vt:lpstr>Develop the Bounded Contexts</vt:lpstr>
      <vt:lpstr>Define the Events</vt:lpstr>
      <vt:lpstr>Model the Entities, Value Objects, and Invariants</vt:lpstr>
      <vt:lpstr>Design the Aggregates</vt:lpstr>
      <vt:lpstr>Define the Context Mappings</vt:lpstr>
      <vt:lpstr>Iterate</vt:lpstr>
      <vt:lpstr>Check Your Progress</vt:lpstr>
      <vt:lpstr>Exercises</vt:lpstr>
      <vt:lpstr>Contents</vt:lpstr>
      <vt:lpstr>What are Patterns</vt:lpstr>
      <vt:lpstr>OO Design Patterns</vt:lpstr>
      <vt:lpstr>Different Patterns Exist</vt:lpstr>
      <vt:lpstr>Review of Some of the GoF Structural Patterns</vt:lpstr>
      <vt:lpstr>DDD Context-Mapping Patterns</vt:lpstr>
      <vt:lpstr>The AT&amp;T MicroService Patterns</vt:lpstr>
      <vt:lpstr>AT&amp;T MicroService Type 1 Patterns</vt:lpstr>
      <vt:lpstr>Important Note Regarding UI/UX</vt:lpstr>
      <vt:lpstr>AT&amp;T MicroService Type 2 Patterns</vt:lpstr>
      <vt:lpstr>AT&amp;T MicroService Type 3 Patterns</vt:lpstr>
      <vt:lpstr>AT&amp;T MicroService Type 4 Patterns</vt:lpstr>
      <vt:lpstr>AT&amp;T MicroService Type 5 Patterns</vt:lpstr>
      <vt:lpstr>AT&amp;T MicroService Type 6 Patterns</vt:lpstr>
      <vt:lpstr>Check Your Progress</vt:lpstr>
      <vt:lpstr>Exercises</vt:lpstr>
      <vt:lpstr>Contents</vt:lpstr>
      <vt:lpstr>Setup the Environment</vt:lpstr>
      <vt:lpstr>MicroService Governance Process</vt:lpstr>
      <vt:lpstr>Mechid</vt:lpstr>
      <vt:lpstr> A Namespace is Required</vt:lpstr>
      <vt:lpstr>Set up the SCM Project</vt:lpstr>
      <vt:lpstr>Setup Instructions</vt:lpstr>
      <vt:lpstr>Check Your Progress</vt:lpstr>
      <vt:lpstr>Exercises</vt:lpstr>
      <vt:lpstr>Contents</vt:lpstr>
      <vt:lpstr>Eco</vt:lpstr>
      <vt:lpstr>Eco Main Screen</vt:lpstr>
      <vt:lpstr>Nursery</vt:lpstr>
      <vt:lpstr>The Garden</vt:lpstr>
      <vt:lpstr>The Laboratory</vt:lpstr>
      <vt:lpstr>The Eco User Interface</vt:lpstr>
      <vt:lpstr>The Eco Menu</vt:lpstr>
      <vt:lpstr>More Information</vt:lpstr>
      <vt:lpstr>Check Your Progress</vt:lpstr>
      <vt:lpstr>Exercises</vt:lpstr>
      <vt:lpstr>Contents</vt:lpstr>
      <vt:lpstr>What the Template Generates</vt:lpstr>
      <vt:lpstr>Generated AJSC Java MicroService Project</vt:lpstr>
      <vt:lpstr>General Project Structure</vt:lpstr>
      <vt:lpstr>Java Package Structure</vt:lpstr>
      <vt:lpstr>Documentation Generation</vt:lpstr>
      <vt:lpstr>Documentation Generation</vt:lpstr>
      <vt:lpstr>The Generated Service API</vt:lpstr>
      <vt:lpstr>An Operation of the API</vt:lpstr>
      <vt:lpstr>Jersey, Camel, and your Service</vt:lpstr>
      <vt:lpstr>Camel Routes</vt:lpstr>
      <vt:lpstr>The API Operation Definition</vt:lpstr>
      <vt:lpstr>Exchange Message Structure</vt:lpstr>
      <vt:lpstr>An Example of an API Operation Declaration</vt:lpstr>
      <vt:lpstr>Implementing The Service</vt:lpstr>
      <vt:lpstr>Example of Handling Entities</vt:lpstr>
      <vt:lpstr>Handling Query Parameters</vt:lpstr>
      <vt:lpstr>Extracting the Query Parameters from the Message</vt:lpstr>
      <vt:lpstr>Returning an HTTP Response in Case of Error</vt:lpstr>
      <vt:lpstr>Check Your Progress</vt:lpstr>
      <vt:lpstr>Exercises</vt:lpstr>
      <vt:lpstr>Contents</vt:lpstr>
      <vt:lpstr>Template-Generated Content</vt:lpstr>
      <vt:lpstr>API Documentation May Not Be Sufficient</vt:lpstr>
      <vt:lpstr>The Maven Site Plugin</vt:lpstr>
      <vt:lpstr>The Site Content Structure</vt:lpstr>
      <vt:lpstr>POM Additions</vt:lpstr>
      <vt:lpstr>Site Generation Configuration</vt:lpstr>
      <vt:lpstr>Project Info Reports</vt:lpstr>
      <vt:lpstr>Including Javadoc</vt:lpstr>
      <vt:lpstr>A ChangeLog can be Included </vt:lpstr>
      <vt:lpstr>Creating a Dependency Report</vt:lpstr>
      <vt:lpstr>Creating Custom Content</vt:lpstr>
      <vt:lpstr>Links to External Resources</vt:lpstr>
      <vt:lpstr>User Content Directories</vt:lpstr>
      <vt:lpstr>The Site Generation Process</vt:lpstr>
      <vt:lpstr>Site Output Example</vt:lpstr>
      <vt:lpstr>The Dependency Report</vt:lpstr>
      <vt:lpstr>The Site Descriptor File</vt:lpstr>
      <vt:lpstr>Example Site Descriptor</vt:lpstr>
      <vt:lpstr>Resources</vt:lpstr>
      <vt:lpstr>Check Your Progress</vt:lpstr>
      <vt:lpstr>Exercises</vt:lpstr>
      <vt:lpstr>Contents</vt:lpstr>
      <vt:lpstr>Unit Testing</vt:lpstr>
      <vt:lpstr>Spring Boot Test Case</vt:lpstr>
      <vt:lpstr>Setting the Port</vt:lpstr>
      <vt:lpstr>Test as Usual</vt:lpstr>
      <vt:lpstr>Check Your Progress</vt:lpstr>
      <vt:lpstr>Exercises</vt:lpstr>
      <vt:lpstr>Contents</vt:lpstr>
      <vt:lpstr>Maven Build</vt:lpstr>
      <vt:lpstr>Adding an External Maven Installation to Eclipse</vt:lpstr>
      <vt:lpstr>Why Use External Maven Installation(s)</vt:lpstr>
      <vt:lpstr>Run Configurations</vt:lpstr>
      <vt:lpstr>Run Configurations</vt:lpstr>
      <vt:lpstr>The Eclipse Menu</vt:lpstr>
      <vt:lpstr>The Eclipse Toolbar</vt:lpstr>
      <vt:lpstr>The Eclipse Context Menu</vt:lpstr>
      <vt:lpstr>Run Configurations</vt:lpstr>
      <vt:lpstr>Maven Properties</vt:lpstr>
      <vt:lpstr>Exporting Run Configurations</vt:lpstr>
      <vt:lpstr>To Import a Run Configuration</vt:lpstr>
      <vt:lpstr>Example MicroService Project</vt:lpstr>
      <vt:lpstr>Check Your Progress</vt:lpstr>
      <vt:lpstr>Exercises</vt:lpstr>
      <vt:lpstr>Answers to Exercises</vt:lpstr>
      <vt:lpstr>Exercises</vt:lpstr>
      <vt:lpstr>Exercises</vt:lpstr>
      <vt:lpstr>PowerPoint Presentation</vt:lpstr>
      <vt:lpstr>Exercises</vt:lpstr>
      <vt:lpstr>Exercises</vt:lpstr>
      <vt:lpstr>Exercises</vt:lpstr>
      <vt:lpstr>Exercises</vt:lpstr>
      <vt:lpstr>Exercises</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subject/>
  <dc:creator>HAFENSTEIN, DEWAYNE</dc:creator>
  <cp:keywords/>
  <dc:description/>
  <cp:lastModifiedBy>BARRON-KIMBER, REBECCA</cp:lastModifiedBy>
  <cp:revision>504</cp:revision>
  <dcterms:created xsi:type="dcterms:W3CDTF">2017-04-04T18:55:32Z</dcterms:created>
  <dcterms:modified xsi:type="dcterms:W3CDTF">2017-07-14T22:00:12Z</dcterms:modified>
  <cp:category/>
</cp:coreProperties>
</file>