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9"/>
  </p:notesMasterIdLst>
  <p:sldIdLst>
    <p:sldId id="257" r:id="rId5"/>
    <p:sldId id="258" r:id="rId6"/>
    <p:sldId id="259" r:id="rId7"/>
    <p:sldId id="260" r:id="rId8"/>
    <p:sldId id="261" r:id="rId9"/>
    <p:sldId id="262" r:id="rId10"/>
    <p:sldId id="265" r:id="rId11"/>
    <p:sldId id="264" r:id="rId12"/>
    <p:sldId id="266" r:id="rId13"/>
    <p:sldId id="267" r:id="rId14"/>
    <p:sldId id="278" r:id="rId15"/>
    <p:sldId id="279" r:id="rId16"/>
    <p:sldId id="280" r:id="rId17"/>
    <p:sldId id="281" r:id="rId18"/>
    <p:sldId id="282" r:id="rId19"/>
    <p:sldId id="263" r:id="rId20"/>
    <p:sldId id="283" r:id="rId21"/>
    <p:sldId id="284" r:id="rId22"/>
    <p:sldId id="275" r:id="rId23"/>
    <p:sldId id="276" r:id="rId24"/>
    <p:sldId id="285" r:id="rId25"/>
    <p:sldId id="286"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7B6C0-67FC-4B7B-8190-F3727D946514}" type="datetimeFigureOut">
              <a:rPr lang="en-US" smtClean="0"/>
              <a:t>2/16/2025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734C-512A-4634-95CA-CDE2EFF9121E}" type="slidenum">
              <a:rPr lang="en-US" smtClean="0"/>
              <a:t>‹#›</a:t>
            </a:fld>
            <a:endParaRPr lang="en-US" dirty="0"/>
          </a:p>
        </p:txBody>
      </p:sp>
    </p:spTree>
    <p:extLst>
      <p:ext uri="{BB962C8B-B14F-4D97-AF65-F5344CB8AC3E}">
        <p14:creationId xmlns:p14="http://schemas.microsoft.com/office/powerpoint/2010/main" val="1717923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2/16/2025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2/16/2025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E1"/>
          </a:solidFill>
          <a:ln/>
        </p:spPr>
      </p:sp>
      <p:sp>
        <p:nvSpPr>
          <p:cNvPr id="3" name="Shape 1"/>
          <p:cNvSpPr/>
          <p:nvPr/>
        </p:nvSpPr>
        <p:spPr>
          <a:xfrm>
            <a:off x="0" y="0"/>
            <a:ext cx="12192000" cy="68580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90314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E1"/>
          </a:solidFill>
          <a:ln/>
        </p:spPr>
      </p:sp>
      <p:sp>
        <p:nvSpPr>
          <p:cNvPr id="3" name="Shape 1"/>
          <p:cNvSpPr/>
          <p:nvPr/>
        </p:nvSpPr>
        <p:spPr>
          <a:xfrm>
            <a:off x="0" y="0"/>
            <a:ext cx="12192000" cy="68580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146975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E1"/>
          </a:solidFill>
          <a:ln/>
        </p:spPr>
      </p:sp>
      <p:sp>
        <p:nvSpPr>
          <p:cNvPr id="3" name="Shape 1"/>
          <p:cNvSpPr/>
          <p:nvPr/>
        </p:nvSpPr>
        <p:spPr>
          <a:xfrm>
            <a:off x="0" y="0"/>
            <a:ext cx="12192000" cy="68580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404620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E1"/>
          </a:solidFill>
          <a:ln/>
        </p:spPr>
      </p:sp>
      <p:sp>
        <p:nvSpPr>
          <p:cNvPr id="3" name="Shape 1"/>
          <p:cNvSpPr/>
          <p:nvPr/>
        </p:nvSpPr>
        <p:spPr>
          <a:xfrm>
            <a:off x="0" y="0"/>
            <a:ext cx="12192000" cy="68580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982367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E1"/>
          </a:solidFill>
          <a:ln/>
        </p:spPr>
      </p:sp>
      <p:sp>
        <p:nvSpPr>
          <p:cNvPr id="3" name="Shape 1"/>
          <p:cNvSpPr/>
          <p:nvPr/>
        </p:nvSpPr>
        <p:spPr>
          <a:xfrm>
            <a:off x="0" y="0"/>
            <a:ext cx="12192000" cy="68580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721079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E1"/>
          </a:solidFill>
          <a:ln/>
        </p:spPr>
      </p:sp>
      <p:sp>
        <p:nvSpPr>
          <p:cNvPr id="3" name="Shape 1"/>
          <p:cNvSpPr/>
          <p:nvPr/>
        </p:nvSpPr>
        <p:spPr>
          <a:xfrm>
            <a:off x="0" y="0"/>
            <a:ext cx="12192000" cy="68580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072469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E1"/>
          </a:solidFill>
          <a:ln/>
        </p:spPr>
      </p:sp>
      <p:sp>
        <p:nvSpPr>
          <p:cNvPr id="3" name="Shape 1"/>
          <p:cNvSpPr/>
          <p:nvPr/>
        </p:nvSpPr>
        <p:spPr>
          <a:xfrm>
            <a:off x="0" y="0"/>
            <a:ext cx="12192000" cy="68580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672065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E1"/>
          </a:solidFill>
          <a:ln/>
        </p:spPr>
      </p:sp>
      <p:sp>
        <p:nvSpPr>
          <p:cNvPr id="3" name="Shape 1"/>
          <p:cNvSpPr/>
          <p:nvPr/>
        </p:nvSpPr>
        <p:spPr>
          <a:xfrm>
            <a:off x="0" y="0"/>
            <a:ext cx="12192000" cy="68580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09834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chess-figure-game-play-board-1215079/"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2" y="467359"/>
            <a:ext cx="6831127" cy="3857753"/>
          </a:xfrm>
        </p:spPr>
        <p:txBody>
          <a:bodyPr>
            <a:normAutofit/>
          </a:bodyPr>
          <a:lstStyle/>
          <a:p>
            <a:r>
              <a:rPr lang="en-US" sz="6000" dirty="0"/>
              <a:t>Artificial Intelligence Based Chess Bot Development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616702"/>
            <a:ext cx="6269347" cy="1882647"/>
          </a:xfrm>
        </p:spPr>
        <p:txBody>
          <a:bodyPr>
            <a:normAutofit fontScale="92500" lnSpcReduction="20000"/>
          </a:bodyPr>
          <a:lstStyle/>
          <a:p>
            <a:endParaRPr lang="en-US" sz="2400" cap="none" dirty="0">
              <a:solidFill>
                <a:schemeClr val="tx1">
                  <a:lumMod val="85000"/>
                  <a:lumOff val="15000"/>
                </a:schemeClr>
              </a:solidFill>
            </a:endParaRPr>
          </a:p>
          <a:p>
            <a:r>
              <a:rPr lang="en-US" b="1" i="1" dirty="0">
                <a:solidFill>
                  <a:schemeClr val="tx1">
                    <a:lumMod val="85000"/>
                    <a:lumOff val="15000"/>
                  </a:schemeClr>
                </a:solidFill>
              </a:rPr>
              <a:t>A</a:t>
            </a:r>
            <a:r>
              <a:rPr lang="en-US" b="1" i="1" cap="none" dirty="0">
                <a:solidFill>
                  <a:schemeClr val="tx1">
                    <a:lumMod val="85000"/>
                    <a:lumOff val="15000"/>
                  </a:schemeClr>
                </a:solidFill>
              </a:rPr>
              <a:t>nwesha</a:t>
            </a:r>
            <a:r>
              <a:rPr lang="en-US" b="1" i="1" dirty="0">
                <a:solidFill>
                  <a:schemeClr val="tx1">
                    <a:lumMod val="85000"/>
                    <a:lumOff val="15000"/>
                  </a:schemeClr>
                </a:solidFill>
              </a:rPr>
              <a:t> K</a:t>
            </a:r>
            <a:r>
              <a:rPr lang="en-US" b="1" i="1" cap="none" dirty="0">
                <a:solidFill>
                  <a:schemeClr val="tx1">
                    <a:lumMod val="85000"/>
                    <a:lumOff val="15000"/>
                  </a:schemeClr>
                </a:solidFill>
              </a:rPr>
              <a:t>undu</a:t>
            </a:r>
            <a:r>
              <a:rPr lang="en-US" b="1" i="1" dirty="0">
                <a:solidFill>
                  <a:schemeClr val="tx1">
                    <a:lumMod val="85000"/>
                    <a:lumOff val="15000"/>
                  </a:schemeClr>
                </a:solidFill>
              </a:rPr>
              <a:t>  </a:t>
            </a:r>
            <a:r>
              <a:rPr lang="en-US" dirty="0">
                <a:solidFill>
                  <a:schemeClr val="tx1">
                    <a:lumMod val="85000"/>
                    <a:lumOff val="15000"/>
                  </a:schemeClr>
                </a:solidFill>
              </a:rPr>
              <a:t>221001020037</a:t>
            </a:r>
          </a:p>
          <a:p>
            <a:r>
              <a:rPr lang="en-US" sz="2400" b="1" i="1" cap="none" dirty="0">
                <a:solidFill>
                  <a:schemeClr val="tx1">
                    <a:lumMod val="85000"/>
                    <a:lumOff val="15000"/>
                  </a:schemeClr>
                </a:solidFill>
              </a:rPr>
              <a:t>Samriddhi Roy    </a:t>
            </a:r>
            <a:r>
              <a:rPr lang="en-US" dirty="0">
                <a:solidFill>
                  <a:schemeClr val="tx1">
                    <a:lumMod val="85000"/>
                    <a:lumOff val="15000"/>
                  </a:schemeClr>
                </a:solidFill>
              </a:rPr>
              <a:t>221001020014</a:t>
            </a:r>
            <a:endParaRPr lang="en-US" sz="2400" dirty="0">
              <a:solidFill>
                <a:schemeClr val="tx1">
                  <a:lumMod val="85000"/>
                  <a:lumOff val="15000"/>
                </a:schemeClr>
              </a:solidFill>
            </a:endParaRPr>
          </a:p>
          <a:p>
            <a:r>
              <a:rPr lang="en-US" b="1" i="1" cap="none" dirty="0">
                <a:solidFill>
                  <a:schemeClr val="tx1">
                    <a:lumMod val="85000"/>
                    <a:lumOff val="15000"/>
                  </a:schemeClr>
                </a:solidFill>
              </a:rPr>
              <a:t>Shreyosi Sen      </a:t>
            </a:r>
            <a:r>
              <a:rPr lang="en-US" dirty="0">
                <a:solidFill>
                  <a:schemeClr val="tx1">
                    <a:lumMod val="85000"/>
                    <a:lumOff val="15000"/>
                  </a:schemeClr>
                </a:solidFill>
              </a:rPr>
              <a:t>221001020008</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9B0EB65-3D28-EEA4-6742-E05D5E636D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4897120" cy="685799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1A6F589-4A09-A574-0E9B-A9AADA3CAE70}"/>
              </a:ext>
            </a:extLst>
          </p:cNvPr>
          <p:cNvPicPr>
            <a:picLocks noChangeAspect="1"/>
          </p:cNvPicPr>
          <p:nvPr/>
        </p:nvPicPr>
        <p:blipFill>
          <a:blip r:embed="rId2"/>
          <a:stretch>
            <a:fillRect/>
          </a:stretch>
        </p:blipFill>
        <p:spPr>
          <a:xfrm>
            <a:off x="0" y="0"/>
            <a:ext cx="4409440" cy="6786880"/>
          </a:xfrm>
          <a:prstGeom prst="rect">
            <a:avLst/>
          </a:prstGeom>
        </p:spPr>
      </p:pic>
      <p:sp>
        <p:nvSpPr>
          <p:cNvPr id="4" name="TextBox 3">
            <a:extLst>
              <a:ext uri="{FF2B5EF4-FFF2-40B4-BE49-F238E27FC236}">
                <a16:creationId xmlns:a16="http://schemas.microsoft.com/office/drawing/2014/main" id="{5C53F7B4-91C4-E10F-2E4F-031B44B69650}"/>
              </a:ext>
            </a:extLst>
          </p:cNvPr>
          <p:cNvSpPr txBox="1"/>
          <p:nvPr/>
        </p:nvSpPr>
        <p:spPr>
          <a:xfrm>
            <a:off x="4663442" y="0"/>
            <a:ext cx="7162798" cy="1227837"/>
          </a:xfrm>
          <a:prstGeom prst="rect">
            <a:avLst/>
          </a:prstGeom>
          <a:noFill/>
        </p:spPr>
        <p:txBody>
          <a:bodyPr wrap="square">
            <a:spAutoFit/>
          </a:bodyPr>
          <a:lstStyle/>
          <a:p>
            <a:pPr marL="0" indent="0">
              <a:lnSpc>
                <a:spcPts val="4600"/>
              </a:lnSpc>
              <a:buNone/>
            </a:pPr>
            <a:r>
              <a:rPr lang="en-US" sz="3200" b="1" dirty="0">
                <a:solidFill>
                  <a:srgbClr val="3B4540"/>
                </a:solidFill>
                <a:latin typeface="Eras Demi ITC" panose="020B0805030504020804" pitchFamily="34" charset="0"/>
                <a:ea typeface="Fraunces Extra Bold" pitchFamily="34" charset="-122"/>
                <a:cs typeface="Fraunces Extra Bold" pitchFamily="34" charset="-120"/>
              </a:rPr>
              <a:t>Setting Up the Game Environment: </a:t>
            </a:r>
            <a:r>
              <a:rPr lang="en-US" sz="3200" b="1" dirty="0">
                <a:solidFill>
                  <a:srgbClr val="3B4540"/>
                </a:solidFill>
                <a:latin typeface="Eras Medium ITC" panose="020B0602030504020804" pitchFamily="34" charset="0"/>
                <a:ea typeface="Fraunces Extra Bold" pitchFamily="34" charset="-122"/>
                <a:cs typeface="Fraunces Extra Bold" pitchFamily="34" charset="-120"/>
              </a:rPr>
              <a:t>Initializing Pygame</a:t>
            </a:r>
            <a:endParaRPr lang="en-US" sz="3200" dirty="0">
              <a:latin typeface="Eras Medium ITC" panose="020B0602030504020804" pitchFamily="34" charset="0"/>
            </a:endParaRPr>
          </a:p>
        </p:txBody>
      </p:sp>
      <p:sp>
        <p:nvSpPr>
          <p:cNvPr id="6" name="TextBox 5">
            <a:extLst>
              <a:ext uri="{FF2B5EF4-FFF2-40B4-BE49-F238E27FC236}">
                <a16:creationId xmlns:a16="http://schemas.microsoft.com/office/drawing/2014/main" id="{4A45ED51-7123-E6EB-B47F-01B100A55013}"/>
              </a:ext>
            </a:extLst>
          </p:cNvPr>
          <p:cNvSpPr txBox="1"/>
          <p:nvPr/>
        </p:nvSpPr>
        <p:spPr>
          <a:xfrm>
            <a:off x="4663442" y="1231270"/>
            <a:ext cx="7020558" cy="1607235"/>
          </a:xfrm>
          <a:prstGeom prst="rect">
            <a:avLst/>
          </a:prstGeom>
          <a:noFill/>
        </p:spPr>
        <p:txBody>
          <a:bodyPr wrap="square">
            <a:spAutoFit/>
          </a:bodyPr>
          <a:lstStyle/>
          <a:p>
            <a:pPr marL="0" indent="0">
              <a:lnSpc>
                <a:spcPts val="2350"/>
              </a:lnSpc>
              <a:buNone/>
            </a:pPr>
            <a:r>
              <a:rPr lang="en-US" sz="1800" dirty="0">
                <a:solidFill>
                  <a:srgbClr val="405449"/>
                </a:solidFill>
                <a:latin typeface="Nobile" pitchFamily="34" charset="0"/>
                <a:ea typeface="Nobile" pitchFamily="34" charset="-122"/>
                <a:cs typeface="Nobile" pitchFamily="34" charset="-120"/>
              </a:rPr>
              <a:t>The foundation of our chess game lies in Pygame, a powerful Python library for game development. First, we'll initialize Pygame, setting up the game window and event handling. This involves creating a display surface, loading necessary assets, and preparing the game loop.</a:t>
            </a:r>
            <a:endParaRPr lang="en-US" sz="1800" dirty="0"/>
          </a:p>
        </p:txBody>
      </p:sp>
      <p:sp>
        <p:nvSpPr>
          <p:cNvPr id="8" name="TextBox 7">
            <a:extLst>
              <a:ext uri="{FF2B5EF4-FFF2-40B4-BE49-F238E27FC236}">
                <a16:creationId xmlns:a16="http://schemas.microsoft.com/office/drawing/2014/main" id="{D3317DCB-5D7C-F0B6-0359-848D6FAEF1A9}"/>
              </a:ext>
            </a:extLst>
          </p:cNvPr>
          <p:cNvSpPr txBox="1"/>
          <p:nvPr/>
        </p:nvSpPr>
        <p:spPr>
          <a:xfrm>
            <a:off x="4643122" y="2859787"/>
            <a:ext cx="7457438" cy="991682"/>
          </a:xfrm>
          <a:prstGeom prst="rect">
            <a:avLst/>
          </a:prstGeom>
          <a:noFill/>
        </p:spPr>
        <p:txBody>
          <a:bodyPr wrap="square">
            <a:spAutoFit/>
          </a:bodyPr>
          <a:lstStyle/>
          <a:p>
            <a:pPr marL="0" indent="0">
              <a:lnSpc>
                <a:spcPts val="2350"/>
              </a:lnSpc>
              <a:buNone/>
            </a:pPr>
            <a:r>
              <a:rPr lang="en-US" sz="1800" dirty="0">
                <a:solidFill>
                  <a:srgbClr val="405449"/>
                </a:solidFill>
                <a:latin typeface="Nobile" pitchFamily="34" charset="0"/>
                <a:ea typeface="Nobile" pitchFamily="34" charset="-122"/>
                <a:cs typeface="Nobile" pitchFamily="34" charset="-120"/>
              </a:rPr>
              <a:t>We will create a window object with the size of the chess board. Setting display flags enables full-screen mode. Proper initialization of Pygame is crucial for handling user input and updating the game display.</a:t>
            </a:r>
            <a:endParaRPr lang="en-US" sz="1800" dirty="0"/>
          </a:p>
        </p:txBody>
      </p:sp>
      <p:sp>
        <p:nvSpPr>
          <p:cNvPr id="9" name="Shape 3">
            <a:extLst>
              <a:ext uri="{FF2B5EF4-FFF2-40B4-BE49-F238E27FC236}">
                <a16:creationId xmlns:a16="http://schemas.microsoft.com/office/drawing/2014/main" id="{3FC4A408-878D-F29C-51D3-8DF6947B936E}"/>
              </a:ext>
            </a:extLst>
          </p:cNvPr>
          <p:cNvSpPr/>
          <p:nvPr/>
        </p:nvSpPr>
        <p:spPr>
          <a:xfrm>
            <a:off x="4856480" y="3872751"/>
            <a:ext cx="2926082" cy="1227837"/>
          </a:xfrm>
          <a:prstGeom prst="roundRect">
            <a:avLst>
              <a:gd name="adj" fmla="val 12228"/>
            </a:avLst>
          </a:prstGeom>
          <a:solidFill>
            <a:srgbClr val="E8F3E8"/>
          </a:solidFill>
          <a:ln/>
        </p:spPr>
      </p:sp>
      <p:sp>
        <p:nvSpPr>
          <p:cNvPr id="10" name="Shape 6">
            <a:extLst>
              <a:ext uri="{FF2B5EF4-FFF2-40B4-BE49-F238E27FC236}">
                <a16:creationId xmlns:a16="http://schemas.microsoft.com/office/drawing/2014/main" id="{3A280A7D-989D-8BCC-74DF-F69BC06A9C79}"/>
              </a:ext>
            </a:extLst>
          </p:cNvPr>
          <p:cNvSpPr/>
          <p:nvPr/>
        </p:nvSpPr>
        <p:spPr>
          <a:xfrm>
            <a:off x="8740424" y="3905311"/>
            <a:ext cx="3156936" cy="1227837"/>
          </a:xfrm>
          <a:prstGeom prst="roundRect">
            <a:avLst>
              <a:gd name="adj" fmla="val 12228"/>
            </a:avLst>
          </a:prstGeom>
          <a:solidFill>
            <a:srgbClr val="E8F3E8"/>
          </a:solidFill>
          <a:ln/>
        </p:spPr>
      </p:sp>
      <p:sp>
        <p:nvSpPr>
          <p:cNvPr id="11" name="Shape 9">
            <a:extLst>
              <a:ext uri="{FF2B5EF4-FFF2-40B4-BE49-F238E27FC236}">
                <a16:creationId xmlns:a16="http://schemas.microsoft.com/office/drawing/2014/main" id="{A480E68F-BD72-3693-C0CA-80462E413958}"/>
              </a:ext>
            </a:extLst>
          </p:cNvPr>
          <p:cNvSpPr/>
          <p:nvPr/>
        </p:nvSpPr>
        <p:spPr>
          <a:xfrm>
            <a:off x="4856480" y="5255864"/>
            <a:ext cx="7193280" cy="1078944"/>
          </a:xfrm>
          <a:prstGeom prst="roundRect">
            <a:avLst>
              <a:gd name="adj" fmla="val 15623"/>
            </a:avLst>
          </a:prstGeom>
          <a:solidFill>
            <a:srgbClr val="E8F3E8"/>
          </a:solidFill>
          <a:ln/>
        </p:spPr>
      </p:sp>
      <p:sp>
        <p:nvSpPr>
          <p:cNvPr id="14" name="TextBox 13">
            <a:extLst>
              <a:ext uri="{FF2B5EF4-FFF2-40B4-BE49-F238E27FC236}">
                <a16:creationId xmlns:a16="http://schemas.microsoft.com/office/drawing/2014/main" id="{CAA64E0E-E306-1552-7C2A-9CFCF75E4F3A}"/>
              </a:ext>
            </a:extLst>
          </p:cNvPr>
          <p:cNvSpPr txBox="1"/>
          <p:nvPr/>
        </p:nvSpPr>
        <p:spPr>
          <a:xfrm>
            <a:off x="5019040" y="3876389"/>
            <a:ext cx="2438400" cy="366511"/>
          </a:xfrm>
          <a:prstGeom prst="rect">
            <a:avLst/>
          </a:prstGeom>
          <a:noFill/>
        </p:spPr>
        <p:txBody>
          <a:bodyPr wrap="square" rtlCol="0">
            <a:spAutoFit/>
          </a:bodyPr>
          <a:lstStyle/>
          <a:p>
            <a:pPr marL="0" indent="0">
              <a:lnSpc>
                <a:spcPts val="2300"/>
              </a:lnSpc>
              <a:buNone/>
            </a:pPr>
            <a:r>
              <a:rPr lang="en-US" sz="1800" b="1" dirty="0">
                <a:solidFill>
                  <a:srgbClr val="405449"/>
                </a:solidFill>
                <a:latin typeface="Fraunces Extra Bold" pitchFamily="34" charset="0"/>
                <a:ea typeface="Fraunces Extra Bold" pitchFamily="34" charset="-122"/>
                <a:cs typeface="Fraunces Extra Bold" pitchFamily="34" charset="-120"/>
              </a:rPr>
              <a:t>Install Pygame</a:t>
            </a:r>
            <a:endParaRPr lang="en-US" sz="1800" dirty="0"/>
          </a:p>
        </p:txBody>
      </p:sp>
      <p:sp>
        <p:nvSpPr>
          <p:cNvPr id="15" name="TextBox 14">
            <a:extLst>
              <a:ext uri="{FF2B5EF4-FFF2-40B4-BE49-F238E27FC236}">
                <a16:creationId xmlns:a16="http://schemas.microsoft.com/office/drawing/2014/main" id="{FCA6F38F-BCA6-24FC-CF12-80AED4643B12}"/>
              </a:ext>
            </a:extLst>
          </p:cNvPr>
          <p:cNvSpPr txBox="1"/>
          <p:nvPr/>
        </p:nvSpPr>
        <p:spPr>
          <a:xfrm>
            <a:off x="9011920" y="3905311"/>
            <a:ext cx="2225040" cy="366511"/>
          </a:xfrm>
          <a:prstGeom prst="rect">
            <a:avLst/>
          </a:prstGeom>
          <a:noFill/>
        </p:spPr>
        <p:txBody>
          <a:bodyPr wrap="square" rtlCol="0">
            <a:spAutoFit/>
          </a:bodyPr>
          <a:lstStyle/>
          <a:p>
            <a:pPr marL="0" indent="0">
              <a:lnSpc>
                <a:spcPts val="2300"/>
              </a:lnSpc>
              <a:buNone/>
            </a:pPr>
            <a:r>
              <a:rPr lang="en-US" sz="1800" b="1" dirty="0">
                <a:solidFill>
                  <a:srgbClr val="405449"/>
                </a:solidFill>
                <a:latin typeface="Fraunces Extra Bold" pitchFamily="34" charset="0"/>
                <a:ea typeface="Fraunces Extra Bold" pitchFamily="34" charset="-122"/>
                <a:cs typeface="Fraunces Extra Bold" pitchFamily="34" charset="-120"/>
              </a:rPr>
              <a:t>Initialize Pygame</a:t>
            </a:r>
            <a:endParaRPr lang="en-US" sz="1800" dirty="0"/>
          </a:p>
        </p:txBody>
      </p:sp>
      <p:sp>
        <p:nvSpPr>
          <p:cNvPr id="17" name="TextBox 16">
            <a:extLst>
              <a:ext uri="{FF2B5EF4-FFF2-40B4-BE49-F238E27FC236}">
                <a16:creationId xmlns:a16="http://schemas.microsoft.com/office/drawing/2014/main" id="{75D521C2-1159-0007-4E5B-FE46817E6DC0}"/>
              </a:ext>
            </a:extLst>
          </p:cNvPr>
          <p:cNvSpPr txBox="1"/>
          <p:nvPr/>
        </p:nvSpPr>
        <p:spPr>
          <a:xfrm>
            <a:off x="5019040" y="4240968"/>
            <a:ext cx="2926082" cy="1107996"/>
          </a:xfrm>
          <a:prstGeom prst="rect">
            <a:avLst/>
          </a:prstGeom>
          <a:noFill/>
        </p:spPr>
        <p:txBody>
          <a:bodyPr wrap="square" rtlCol="0">
            <a:spAutoFit/>
          </a:bodyPr>
          <a:lstStyle/>
          <a:p>
            <a:r>
              <a:rPr lang="en-US" sz="1600" dirty="0">
                <a:solidFill>
                  <a:srgbClr val="405449"/>
                </a:solidFill>
                <a:latin typeface="Nobile" pitchFamily="34" charset="0"/>
                <a:ea typeface="Nobile" pitchFamily="34" charset="-122"/>
                <a:cs typeface="Nobile" pitchFamily="34" charset="-120"/>
              </a:rPr>
              <a:t>Install the Pygame library using pip: </a:t>
            </a:r>
            <a:r>
              <a:rPr lang="en-US" sz="1600" b="1" dirty="0">
                <a:solidFill>
                  <a:srgbClr val="405449"/>
                </a:solidFill>
                <a:latin typeface="Nobile" pitchFamily="34" charset="0"/>
                <a:ea typeface="Nobile" pitchFamily="34" charset="-122"/>
                <a:cs typeface="Nobile" pitchFamily="34" charset="-120"/>
              </a:rPr>
              <a:t>pip install pygame</a:t>
            </a:r>
            <a:r>
              <a:rPr lang="en-US" sz="1600" dirty="0">
                <a:solidFill>
                  <a:srgbClr val="405449"/>
                </a:solidFill>
                <a:latin typeface="Nobile" pitchFamily="34" charset="0"/>
                <a:ea typeface="Nobile" pitchFamily="34" charset="-122"/>
                <a:cs typeface="Nobile" pitchFamily="34" charset="-120"/>
              </a:rPr>
              <a:t>.</a:t>
            </a:r>
            <a:endParaRPr lang="en-US" sz="1600" dirty="0"/>
          </a:p>
          <a:p>
            <a:endParaRPr lang="en-US" dirty="0"/>
          </a:p>
        </p:txBody>
      </p:sp>
      <p:sp>
        <p:nvSpPr>
          <p:cNvPr id="18" name="TextBox 17">
            <a:extLst>
              <a:ext uri="{FF2B5EF4-FFF2-40B4-BE49-F238E27FC236}">
                <a16:creationId xmlns:a16="http://schemas.microsoft.com/office/drawing/2014/main" id="{59843BA8-D889-A21F-9389-5326FE8C3BD9}"/>
              </a:ext>
            </a:extLst>
          </p:cNvPr>
          <p:cNvSpPr txBox="1"/>
          <p:nvPr/>
        </p:nvSpPr>
        <p:spPr>
          <a:xfrm>
            <a:off x="8971278" y="4225270"/>
            <a:ext cx="2926082" cy="678006"/>
          </a:xfrm>
          <a:prstGeom prst="rect">
            <a:avLst/>
          </a:prstGeom>
          <a:noFill/>
        </p:spPr>
        <p:txBody>
          <a:bodyPr wrap="square" rtlCol="0">
            <a:spAutoFit/>
          </a:bodyPr>
          <a:lstStyle/>
          <a:p>
            <a:pPr marL="0" indent="0">
              <a:lnSpc>
                <a:spcPts val="2350"/>
              </a:lnSpc>
              <a:buNone/>
            </a:pPr>
            <a:r>
              <a:rPr lang="en-US" sz="1600" dirty="0">
                <a:solidFill>
                  <a:srgbClr val="405449"/>
                </a:solidFill>
                <a:latin typeface="Nobile" pitchFamily="34" charset="0"/>
                <a:ea typeface="Nobile" pitchFamily="34" charset="-122"/>
                <a:cs typeface="Nobile" pitchFamily="34" charset="-120"/>
              </a:rPr>
              <a:t>Call </a:t>
            </a:r>
            <a:r>
              <a:rPr lang="en-US" sz="1600" b="1" dirty="0">
                <a:solidFill>
                  <a:srgbClr val="405449"/>
                </a:solidFill>
                <a:latin typeface="Nobile" pitchFamily="34" charset="0"/>
                <a:ea typeface="Nobile" pitchFamily="34" charset="-122"/>
                <a:cs typeface="Nobile" pitchFamily="34" charset="-120"/>
              </a:rPr>
              <a:t>pygame.init()</a:t>
            </a:r>
            <a:r>
              <a:rPr lang="en-US" sz="1600" dirty="0">
                <a:solidFill>
                  <a:srgbClr val="405449"/>
                </a:solidFill>
                <a:latin typeface="Nobile" pitchFamily="34" charset="0"/>
                <a:ea typeface="Nobile" pitchFamily="34" charset="-122"/>
                <a:cs typeface="Nobile" pitchFamily="34" charset="-120"/>
              </a:rPr>
              <a:t> to initialize all Pygame modules.</a:t>
            </a:r>
            <a:endParaRPr lang="en-US" sz="1600" dirty="0"/>
          </a:p>
        </p:txBody>
      </p:sp>
      <p:sp>
        <p:nvSpPr>
          <p:cNvPr id="19" name="TextBox 18">
            <a:extLst>
              <a:ext uri="{FF2B5EF4-FFF2-40B4-BE49-F238E27FC236}">
                <a16:creationId xmlns:a16="http://schemas.microsoft.com/office/drawing/2014/main" id="{61C87300-0E91-ED52-2F5D-F17F55D78C79}"/>
              </a:ext>
            </a:extLst>
          </p:cNvPr>
          <p:cNvSpPr txBox="1"/>
          <p:nvPr/>
        </p:nvSpPr>
        <p:spPr>
          <a:xfrm>
            <a:off x="5019041" y="5398770"/>
            <a:ext cx="6451600" cy="1138773"/>
          </a:xfrm>
          <a:prstGeom prst="rect">
            <a:avLst/>
          </a:prstGeom>
          <a:noFill/>
        </p:spPr>
        <p:txBody>
          <a:bodyPr wrap="square" rtlCol="0">
            <a:spAutoFit/>
          </a:bodyPr>
          <a:lstStyle/>
          <a:p>
            <a:r>
              <a:rPr lang="en-US" sz="1800" b="1" dirty="0">
                <a:solidFill>
                  <a:srgbClr val="405449"/>
                </a:solidFill>
                <a:latin typeface="Fraunces Extra Bold" pitchFamily="34" charset="0"/>
                <a:ea typeface="Fraunces Extra Bold" pitchFamily="34" charset="-122"/>
                <a:cs typeface="Fraunces Extra Bold" pitchFamily="34" charset="-120"/>
              </a:rPr>
              <a:t>Set up the Display</a:t>
            </a:r>
            <a:endParaRPr lang="en-US" sz="1800" dirty="0"/>
          </a:p>
          <a:p>
            <a:r>
              <a:rPr lang="en-US" sz="1600" dirty="0">
                <a:solidFill>
                  <a:srgbClr val="405449"/>
                </a:solidFill>
                <a:latin typeface="Nobile" pitchFamily="34" charset="0"/>
                <a:ea typeface="Nobile" pitchFamily="34" charset="-122"/>
                <a:cs typeface="Nobile" pitchFamily="34" charset="-120"/>
              </a:rPr>
              <a:t>Create the game window using </a:t>
            </a:r>
            <a:r>
              <a:rPr lang="en-US" sz="1600" b="1" dirty="0">
                <a:solidFill>
                  <a:srgbClr val="405449"/>
                </a:solidFill>
                <a:latin typeface="Nobile" pitchFamily="34" charset="0"/>
                <a:ea typeface="Nobile" pitchFamily="34" charset="-122"/>
                <a:cs typeface="Nobile" pitchFamily="34" charset="-120"/>
              </a:rPr>
              <a:t>pygame.display.set_mode((width, height))</a:t>
            </a:r>
            <a:r>
              <a:rPr lang="en-US" sz="1600" dirty="0">
                <a:solidFill>
                  <a:srgbClr val="405449"/>
                </a:solidFill>
                <a:latin typeface="Nobile" pitchFamily="34" charset="0"/>
                <a:ea typeface="Nobile" pitchFamily="34" charset="-122"/>
                <a:cs typeface="Nobile" pitchFamily="34" charset="-120"/>
              </a:rPr>
              <a:t>.</a:t>
            </a:r>
            <a:endParaRPr lang="en-US" sz="1600" dirty="0"/>
          </a:p>
          <a:p>
            <a:endParaRPr lang="en-US" dirty="0"/>
          </a:p>
        </p:txBody>
      </p:sp>
    </p:spTree>
    <p:extLst>
      <p:ext uri="{BB962C8B-B14F-4D97-AF65-F5344CB8AC3E}">
        <p14:creationId xmlns:p14="http://schemas.microsoft.com/office/powerpoint/2010/main" val="276147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
            <a:ext cx="12192000" cy="1916509"/>
          </a:xfrm>
          <a:prstGeom prst="rect">
            <a:avLst/>
          </a:prstGeom>
        </p:spPr>
      </p:pic>
      <p:sp>
        <p:nvSpPr>
          <p:cNvPr id="3" name="Text 0"/>
          <p:cNvSpPr/>
          <p:nvPr/>
        </p:nvSpPr>
        <p:spPr>
          <a:xfrm>
            <a:off x="465455" y="2063949"/>
            <a:ext cx="6922095" cy="479028"/>
          </a:xfrm>
          <a:prstGeom prst="rect">
            <a:avLst/>
          </a:prstGeom>
          <a:noFill/>
          <a:ln/>
        </p:spPr>
        <p:txBody>
          <a:bodyPr wrap="none" lIns="0" tIns="0" rIns="0" bIns="0" rtlCol="0" anchor="t"/>
          <a:lstStyle/>
          <a:p>
            <a:pPr>
              <a:lnSpc>
                <a:spcPts val="3750"/>
              </a:lnSpc>
            </a:pPr>
            <a:r>
              <a:rPr lang="en-US" sz="3000" b="1" dirty="0">
                <a:solidFill>
                  <a:srgbClr val="3B4540"/>
                </a:solidFill>
                <a:latin typeface="Fraunces Extra Bold" pitchFamily="34" charset="0"/>
                <a:ea typeface="Fraunces Extra Bold" pitchFamily="34" charset="-122"/>
                <a:cs typeface="Fraunces Extra Bold" pitchFamily="34" charset="-120"/>
              </a:rPr>
              <a:t>Drawing the Chessboard and Pieces</a:t>
            </a:r>
            <a:endParaRPr lang="en-US" sz="3000" dirty="0"/>
          </a:p>
        </p:txBody>
      </p:sp>
      <p:sp>
        <p:nvSpPr>
          <p:cNvPr id="4" name="Text 1"/>
          <p:cNvSpPr/>
          <p:nvPr/>
        </p:nvSpPr>
        <p:spPr>
          <a:xfrm>
            <a:off x="465454" y="2772865"/>
            <a:ext cx="11036677" cy="382907"/>
          </a:xfrm>
          <a:prstGeom prst="rect">
            <a:avLst/>
          </a:prstGeom>
          <a:noFill/>
          <a:ln/>
        </p:spPr>
        <p:txBody>
          <a:bodyPr wrap="square" lIns="0" tIns="0" rIns="0" bIns="0" rtlCol="0" anchor="t"/>
          <a:lstStyle/>
          <a:p>
            <a:pPr>
              <a:lnSpc>
                <a:spcPts val="1917"/>
              </a:lnSpc>
            </a:pPr>
            <a:r>
              <a:rPr lang="en-US" sz="1600" dirty="0">
                <a:solidFill>
                  <a:srgbClr val="405449"/>
                </a:solidFill>
                <a:latin typeface="Nobile" pitchFamily="34" charset="0"/>
                <a:ea typeface="Nobile" pitchFamily="34" charset="-122"/>
                <a:cs typeface="Nobile" pitchFamily="34" charset="-120"/>
              </a:rPr>
              <a:t>Visually representing the chessboard and pieces is crucial for an engaging game. We'll draw the chessboard using alternating colors for the squares and load images for each chess piece. Positioning these elements accurately on the board is essential for a visually appealing and intuitive interface.</a:t>
            </a:r>
            <a:endParaRPr lang="en-US" sz="1600" dirty="0"/>
          </a:p>
        </p:txBody>
      </p:sp>
      <p:sp>
        <p:nvSpPr>
          <p:cNvPr id="5" name="Text 2"/>
          <p:cNvSpPr/>
          <p:nvPr/>
        </p:nvSpPr>
        <p:spPr>
          <a:xfrm>
            <a:off x="536575" y="3832424"/>
            <a:ext cx="11118850" cy="490538"/>
          </a:xfrm>
          <a:prstGeom prst="rect">
            <a:avLst/>
          </a:prstGeom>
          <a:noFill/>
          <a:ln/>
        </p:spPr>
        <p:txBody>
          <a:bodyPr wrap="square" lIns="0" tIns="0" rIns="0" bIns="0" rtlCol="0" anchor="t"/>
          <a:lstStyle/>
          <a:p>
            <a:pPr>
              <a:lnSpc>
                <a:spcPts val="1917"/>
              </a:lnSpc>
            </a:pPr>
            <a:endParaRPr lang="en-US" sz="1167" dirty="0"/>
          </a:p>
        </p:txBody>
      </p:sp>
      <p:pic>
        <p:nvPicPr>
          <p:cNvPr id="6" name="Image 1" descr="preencoded.png"/>
          <p:cNvPicPr>
            <a:picLocks noChangeAspect="1"/>
          </p:cNvPicPr>
          <p:nvPr/>
        </p:nvPicPr>
        <p:blipFill>
          <a:blip r:embed="rId4"/>
          <a:stretch>
            <a:fillRect/>
          </a:stretch>
        </p:blipFill>
        <p:spPr>
          <a:xfrm>
            <a:off x="383282" y="4495404"/>
            <a:ext cx="3706218" cy="613271"/>
          </a:xfrm>
          <a:prstGeom prst="rect">
            <a:avLst/>
          </a:prstGeom>
        </p:spPr>
      </p:pic>
      <p:sp>
        <p:nvSpPr>
          <p:cNvPr id="7" name="Text 3"/>
          <p:cNvSpPr/>
          <p:nvPr/>
        </p:nvSpPr>
        <p:spPr>
          <a:xfrm>
            <a:off x="689869" y="5338564"/>
            <a:ext cx="1916509" cy="239613"/>
          </a:xfrm>
          <a:prstGeom prst="rect">
            <a:avLst/>
          </a:prstGeom>
          <a:noFill/>
          <a:ln/>
        </p:spPr>
        <p:txBody>
          <a:bodyPr wrap="none" lIns="0" tIns="0" rIns="0" bIns="0" rtlCol="0" anchor="t"/>
          <a:lstStyle/>
          <a:p>
            <a:pPr>
              <a:lnSpc>
                <a:spcPts val="1875"/>
              </a:lnSpc>
            </a:pPr>
            <a:r>
              <a:rPr lang="en-US" sz="2400" b="1" dirty="0">
                <a:solidFill>
                  <a:srgbClr val="405449"/>
                </a:solidFill>
                <a:latin typeface="Fraunces Extra Bold" pitchFamily="34" charset="0"/>
                <a:ea typeface="Fraunces Extra Bold" pitchFamily="34" charset="-122"/>
                <a:cs typeface="Fraunces Extra Bold" pitchFamily="34" charset="-120"/>
              </a:rPr>
              <a:t>Chessboard</a:t>
            </a:r>
            <a:endParaRPr lang="en-US" sz="2400" dirty="0"/>
          </a:p>
        </p:txBody>
      </p:sp>
      <p:sp>
        <p:nvSpPr>
          <p:cNvPr id="8" name="Text 4"/>
          <p:cNvSpPr/>
          <p:nvPr/>
        </p:nvSpPr>
        <p:spPr>
          <a:xfrm>
            <a:off x="689868" y="5758797"/>
            <a:ext cx="3399631" cy="490538"/>
          </a:xfrm>
          <a:prstGeom prst="rect">
            <a:avLst/>
          </a:prstGeom>
          <a:noFill/>
          <a:ln/>
        </p:spPr>
        <p:txBody>
          <a:bodyPr wrap="square" lIns="0" tIns="0" rIns="0" bIns="0" rtlCol="0" anchor="t"/>
          <a:lstStyle/>
          <a:p>
            <a:pPr>
              <a:lnSpc>
                <a:spcPts val="1917"/>
              </a:lnSpc>
            </a:pPr>
            <a:r>
              <a:rPr lang="en-US" dirty="0"/>
              <a:t>Create a Chessboard Grid:</a:t>
            </a:r>
          </a:p>
        </p:txBody>
      </p:sp>
      <p:pic>
        <p:nvPicPr>
          <p:cNvPr id="9" name="Image 2" descr="preencoded.png"/>
          <p:cNvPicPr>
            <a:picLocks noChangeAspect="1"/>
          </p:cNvPicPr>
          <p:nvPr/>
        </p:nvPicPr>
        <p:blipFill>
          <a:blip r:embed="rId5"/>
          <a:stretch>
            <a:fillRect/>
          </a:stretch>
        </p:blipFill>
        <p:spPr>
          <a:xfrm>
            <a:off x="4242792" y="4495404"/>
            <a:ext cx="3706317" cy="613271"/>
          </a:xfrm>
          <a:prstGeom prst="rect">
            <a:avLst/>
          </a:prstGeom>
        </p:spPr>
      </p:pic>
      <p:sp>
        <p:nvSpPr>
          <p:cNvPr id="10" name="Text 5"/>
          <p:cNvSpPr/>
          <p:nvPr/>
        </p:nvSpPr>
        <p:spPr>
          <a:xfrm>
            <a:off x="4396085" y="5269608"/>
            <a:ext cx="1916509" cy="239613"/>
          </a:xfrm>
          <a:prstGeom prst="rect">
            <a:avLst/>
          </a:prstGeom>
          <a:noFill/>
          <a:ln/>
        </p:spPr>
        <p:txBody>
          <a:bodyPr wrap="none" lIns="0" tIns="0" rIns="0" bIns="0" rtlCol="0" anchor="t"/>
          <a:lstStyle/>
          <a:p>
            <a:pPr>
              <a:lnSpc>
                <a:spcPts val="1875"/>
              </a:lnSpc>
            </a:pPr>
            <a:r>
              <a:rPr lang="en-US" sz="2400" b="1" dirty="0">
                <a:solidFill>
                  <a:srgbClr val="405449"/>
                </a:solidFill>
                <a:latin typeface="Fraunces Extra Bold" pitchFamily="34" charset="0"/>
                <a:ea typeface="Fraunces Extra Bold" pitchFamily="34" charset="-122"/>
                <a:cs typeface="Fraunces Extra Bold" pitchFamily="34" charset="-120"/>
              </a:rPr>
              <a:t>Load Pieces</a:t>
            </a:r>
            <a:endParaRPr lang="en-US" sz="2400" dirty="0"/>
          </a:p>
        </p:txBody>
      </p:sp>
      <p:sp>
        <p:nvSpPr>
          <p:cNvPr id="11" name="Text 6"/>
          <p:cNvSpPr/>
          <p:nvPr/>
        </p:nvSpPr>
        <p:spPr>
          <a:xfrm>
            <a:off x="4396085" y="5670154"/>
            <a:ext cx="3399731" cy="490538"/>
          </a:xfrm>
          <a:prstGeom prst="rect">
            <a:avLst/>
          </a:prstGeom>
          <a:noFill/>
          <a:ln/>
        </p:spPr>
        <p:txBody>
          <a:bodyPr wrap="square" lIns="0" tIns="0" rIns="0" bIns="0" rtlCol="0" anchor="t"/>
          <a:lstStyle/>
          <a:p>
            <a:pPr>
              <a:lnSpc>
                <a:spcPts val="1917"/>
              </a:lnSpc>
            </a:pPr>
            <a:r>
              <a:rPr lang="en-US" sz="1600" dirty="0">
                <a:solidFill>
                  <a:srgbClr val="405449"/>
                </a:solidFill>
                <a:latin typeface="Nobile" pitchFamily="34" charset="0"/>
                <a:ea typeface="Nobile" pitchFamily="34" charset="-122"/>
                <a:cs typeface="Nobile" pitchFamily="34" charset="-120"/>
              </a:rPr>
              <a:t>Import images for each chess piece </a:t>
            </a:r>
          </a:p>
          <a:p>
            <a:pPr>
              <a:lnSpc>
                <a:spcPts val="1917"/>
              </a:lnSpc>
            </a:pPr>
            <a:r>
              <a:rPr lang="en-US" sz="1600" dirty="0"/>
              <a:t>(PNG/SVG files)</a:t>
            </a:r>
          </a:p>
        </p:txBody>
      </p:sp>
      <p:pic>
        <p:nvPicPr>
          <p:cNvPr id="12" name="Image 3" descr="preencoded.png"/>
          <p:cNvPicPr>
            <a:picLocks noChangeAspect="1"/>
          </p:cNvPicPr>
          <p:nvPr/>
        </p:nvPicPr>
        <p:blipFill>
          <a:blip r:embed="rId6"/>
          <a:stretch>
            <a:fillRect/>
          </a:stretch>
        </p:blipFill>
        <p:spPr>
          <a:xfrm>
            <a:off x="7949108" y="4495404"/>
            <a:ext cx="3706317" cy="613271"/>
          </a:xfrm>
          <a:prstGeom prst="rect">
            <a:avLst/>
          </a:prstGeom>
        </p:spPr>
      </p:pic>
      <p:sp>
        <p:nvSpPr>
          <p:cNvPr id="13" name="Text 7"/>
          <p:cNvSpPr/>
          <p:nvPr/>
        </p:nvSpPr>
        <p:spPr>
          <a:xfrm>
            <a:off x="8183581" y="5218757"/>
            <a:ext cx="1916509" cy="239613"/>
          </a:xfrm>
          <a:prstGeom prst="rect">
            <a:avLst/>
          </a:prstGeom>
          <a:noFill/>
          <a:ln/>
        </p:spPr>
        <p:txBody>
          <a:bodyPr wrap="none" lIns="0" tIns="0" rIns="0" bIns="0" rtlCol="0" anchor="t"/>
          <a:lstStyle/>
          <a:p>
            <a:pPr>
              <a:lnSpc>
                <a:spcPts val="1875"/>
              </a:lnSpc>
            </a:pPr>
            <a:r>
              <a:rPr lang="en-US" sz="2400" b="1" dirty="0">
                <a:solidFill>
                  <a:srgbClr val="405449"/>
                </a:solidFill>
                <a:latin typeface="Fraunces Extra Bold" pitchFamily="34" charset="0"/>
                <a:ea typeface="Fraunces Extra Bold" pitchFamily="34" charset="-122"/>
                <a:cs typeface="Fraunces Extra Bold" pitchFamily="34" charset="-120"/>
              </a:rPr>
              <a:t>Positioning</a:t>
            </a:r>
            <a:endParaRPr lang="en-US" sz="2400" dirty="0"/>
          </a:p>
        </p:txBody>
      </p:sp>
      <p:sp>
        <p:nvSpPr>
          <p:cNvPr id="14" name="Text 8"/>
          <p:cNvSpPr/>
          <p:nvPr/>
        </p:nvSpPr>
        <p:spPr>
          <a:xfrm>
            <a:off x="8102402" y="5670154"/>
            <a:ext cx="3399731" cy="490538"/>
          </a:xfrm>
          <a:prstGeom prst="rect">
            <a:avLst/>
          </a:prstGeom>
          <a:noFill/>
          <a:ln/>
        </p:spPr>
        <p:txBody>
          <a:bodyPr wrap="square" lIns="0" tIns="0" rIns="0" bIns="0" rtlCol="0" anchor="t"/>
          <a:lstStyle/>
          <a:p>
            <a:pPr>
              <a:lnSpc>
                <a:spcPts val="1917"/>
              </a:lnSpc>
            </a:pPr>
            <a:r>
              <a:rPr lang="en-US" sz="1600" dirty="0">
                <a:solidFill>
                  <a:srgbClr val="405449"/>
                </a:solidFill>
                <a:latin typeface="Nobile" pitchFamily="34" charset="0"/>
                <a:ea typeface="Nobile" pitchFamily="34" charset="-122"/>
                <a:cs typeface="Nobile" pitchFamily="34" charset="-120"/>
              </a:rPr>
              <a:t>Place the pieces on the board according to their initial positions.</a:t>
            </a:r>
            <a:endParaRPr lang="en-US" sz="1600" dirty="0"/>
          </a:p>
        </p:txBody>
      </p:sp>
      <p:sp>
        <p:nvSpPr>
          <p:cNvPr id="16" name="Arrow: Right 15">
            <a:extLst>
              <a:ext uri="{FF2B5EF4-FFF2-40B4-BE49-F238E27FC236}">
                <a16:creationId xmlns:a16="http://schemas.microsoft.com/office/drawing/2014/main" id="{615C85FA-82D9-C730-39DF-C39D495244FA}"/>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251844"/>
            <a:ext cx="7690148" cy="590649"/>
          </a:xfrm>
          <a:prstGeom prst="rect">
            <a:avLst/>
          </a:prstGeom>
          <a:noFill/>
          <a:ln/>
        </p:spPr>
        <p:txBody>
          <a:bodyPr wrap="none" lIns="0" tIns="0" rIns="0" bIns="0" rtlCol="0" anchor="t"/>
          <a:lstStyle/>
          <a:p>
            <a:pPr>
              <a:lnSpc>
                <a:spcPts val="4625"/>
              </a:lnSpc>
            </a:pPr>
            <a:r>
              <a:rPr lang="en-US" sz="3708" b="1" dirty="0">
                <a:solidFill>
                  <a:srgbClr val="3B4540"/>
                </a:solidFill>
                <a:latin typeface="Fraunces Extra Bold" pitchFamily="34" charset="0"/>
                <a:ea typeface="Fraunces Extra Bold" pitchFamily="34" charset="-122"/>
                <a:cs typeface="Fraunces Extra Bold" pitchFamily="34" charset="-120"/>
              </a:rPr>
              <a:t>Implementing Piece Movements</a:t>
            </a:r>
            <a:endParaRPr lang="en-US" sz="3708" dirty="0"/>
          </a:p>
        </p:txBody>
      </p:sp>
      <p:sp>
        <p:nvSpPr>
          <p:cNvPr id="3" name="Text 1"/>
          <p:cNvSpPr/>
          <p:nvPr/>
        </p:nvSpPr>
        <p:spPr>
          <a:xfrm>
            <a:off x="661492" y="2220516"/>
            <a:ext cx="10869018" cy="907257"/>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The core of the game lies in implementing valid piece movements. Each piece type (pawn, rook, knight, bishop, queen, king) has unique movement rules that must be accurately coded. This involves detecting user input, determining the selected piece, and validating the move based on the piece's capabilities and the current board state.</a:t>
            </a:r>
            <a:endParaRPr lang="en-US" sz="1458" dirty="0"/>
          </a:p>
        </p:txBody>
      </p:sp>
      <p:sp>
        <p:nvSpPr>
          <p:cNvPr id="4" name="Text 2"/>
          <p:cNvSpPr/>
          <p:nvPr/>
        </p:nvSpPr>
        <p:spPr>
          <a:xfrm>
            <a:off x="661492" y="3340397"/>
            <a:ext cx="10869018" cy="907257"/>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We'll create functions for each piece type to check the validity of a given move. For example, a rook can only move horizontally or vertically, while a knight moves in an L-shape. These functions will be invoked during the move validation process.</a:t>
            </a:r>
            <a:endParaRPr lang="en-US" sz="1458" dirty="0"/>
          </a:p>
        </p:txBody>
      </p:sp>
      <p:sp>
        <p:nvSpPr>
          <p:cNvPr id="5" name="Text 3"/>
          <p:cNvSpPr/>
          <p:nvPr/>
        </p:nvSpPr>
        <p:spPr>
          <a:xfrm>
            <a:off x="661492" y="4649292"/>
            <a:ext cx="2362696" cy="295275"/>
          </a:xfrm>
          <a:prstGeom prst="rect">
            <a:avLst/>
          </a:prstGeom>
          <a:noFill/>
          <a:ln/>
        </p:spPr>
        <p:txBody>
          <a:bodyPr wrap="none" lIns="0" tIns="0" rIns="0" bIns="0" rtlCol="0" anchor="t"/>
          <a:lstStyle/>
          <a:p>
            <a:pPr>
              <a:lnSpc>
                <a:spcPts val="2292"/>
              </a:lnSpc>
            </a:pPr>
            <a:r>
              <a:rPr lang="en-US" sz="1833" b="1" dirty="0">
                <a:solidFill>
                  <a:srgbClr val="3B4540"/>
                </a:solidFill>
                <a:latin typeface="Fraunces Extra Bold" pitchFamily="34" charset="0"/>
                <a:ea typeface="Fraunces Extra Bold" pitchFamily="34" charset="-122"/>
                <a:cs typeface="Fraunces Extra Bold" pitchFamily="34" charset="-120"/>
              </a:rPr>
              <a:t>Movement Rules</a:t>
            </a:r>
            <a:endParaRPr lang="en-US" sz="1833" dirty="0"/>
          </a:p>
        </p:txBody>
      </p:sp>
      <p:sp>
        <p:nvSpPr>
          <p:cNvPr id="6" name="Text 4"/>
          <p:cNvSpPr/>
          <p:nvPr/>
        </p:nvSpPr>
        <p:spPr>
          <a:xfrm>
            <a:off x="661492" y="5133579"/>
            <a:ext cx="5203924" cy="302419"/>
          </a:xfrm>
          <a:prstGeom prst="rect">
            <a:avLst/>
          </a:prstGeom>
          <a:noFill/>
          <a:ln/>
        </p:spPr>
        <p:txBody>
          <a:bodyPr wrap="non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Each piece type has unique movement rules.</a:t>
            </a:r>
            <a:endParaRPr lang="en-US" sz="1458" dirty="0"/>
          </a:p>
        </p:txBody>
      </p:sp>
      <p:sp>
        <p:nvSpPr>
          <p:cNvPr id="7" name="Text 5"/>
          <p:cNvSpPr/>
          <p:nvPr/>
        </p:nvSpPr>
        <p:spPr>
          <a:xfrm>
            <a:off x="6332935" y="4649292"/>
            <a:ext cx="2362696" cy="295275"/>
          </a:xfrm>
          <a:prstGeom prst="rect">
            <a:avLst/>
          </a:prstGeom>
          <a:noFill/>
          <a:ln/>
        </p:spPr>
        <p:txBody>
          <a:bodyPr wrap="none" lIns="0" tIns="0" rIns="0" bIns="0" rtlCol="0" anchor="t"/>
          <a:lstStyle/>
          <a:p>
            <a:pPr>
              <a:lnSpc>
                <a:spcPts val="2292"/>
              </a:lnSpc>
            </a:pPr>
            <a:r>
              <a:rPr lang="en-US" sz="1833" b="1" dirty="0">
                <a:solidFill>
                  <a:srgbClr val="3B4540"/>
                </a:solidFill>
                <a:latin typeface="Fraunces Extra Bold" pitchFamily="34" charset="0"/>
                <a:ea typeface="Fraunces Extra Bold" pitchFamily="34" charset="-122"/>
                <a:cs typeface="Fraunces Extra Bold" pitchFamily="34" charset="-120"/>
              </a:rPr>
              <a:t>User Input</a:t>
            </a:r>
            <a:endParaRPr lang="en-US" sz="1833" dirty="0"/>
          </a:p>
        </p:txBody>
      </p:sp>
      <p:sp>
        <p:nvSpPr>
          <p:cNvPr id="8" name="Text 6"/>
          <p:cNvSpPr/>
          <p:nvPr/>
        </p:nvSpPr>
        <p:spPr>
          <a:xfrm>
            <a:off x="6332935" y="5133579"/>
            <a:ext cx="5203924" cy="302419"/>
          </a:xfrm>
          <a:prstGeom prst="rect">
            <a:avLst/>
          </a:prstGeom>
          <a:noFill/>
          <a:ln/>
        </p:spPr>
        <p:txBody>
          <a:bodyPr wrap="non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Detect mouse clicks to select and move pieces.</a:t>
            </a:r>
            <a:endParaRPr lang="en-US" sz="1458" dirty="0"/>
          </a:p>
        </p:txBody>
      </p:sp>
      <p:sp>
        <p:nvSpPr>
          <p:cNvPr id="9" name="Arrow: Right 8">
            <a:extLst>
              <a:ext uri="{FF2B5EF4-FFF2-40B4-BE49-F238E27FC236}">
                <a16:creationId xmlns:a16="http://schemas.microsoft.com/office/drawing/2014/main" id="{AB56D221-C554-2CDB-2E68-9C8D91572DC2}"/>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211660"/>
            <a:ext cx="9434314" cy="590649"/>
          </a:xfrm>
          <a:prstGeom prst="rect">
            <a:avLst/>
          </a:prstGeom>
          <a:noFill/>
          <a:ln/>
        </p:spPr>
        <p:txBody>
          <a:bodyPr wrap="none" lIns="0" tIns="0" rIns="0" bIns="0" rtlCol="0" anchor="t"/>
          <a:lstStyle/>
          <a:p>
            <a:pPr>
              <a:lnSpc>
                <a:spcPts val="4625"/>
              </a:lnSpc>
            </a:pPr>
            <a:r>
              <a:rPr lang="en-US" sz="3708" b="1" dirty="0">
                <a:solidFill>
                  <a:srgbClr val="3B4540"/>
                </a:solidFill>
                <a:latin typeface="Fraunces Extra Bold" pitchFamily="34" charset="0"/>
                <a:ea typeface="Fraunces Extra Bold" pitchFamily="34" charset="-122"/>
                <a:cs typeface="Fraunces Extra Bold" pitchFamily="34" charset="-120"/>
              </a:rPr>
              <a:t>Managing Game State and Player Turns</a:t>
            </a:r>
            <a:endParaRPr lang="en-US" sz="3708" dirty="0"/>
          </a:p>
        </p:txBody>
      </p:sp>
      <p:sp>
        <p:nvSpPr>
          <p:cNvPr id="3" name="Text 1"/>
          <p:cNvSpPr/>
          <p:nvPr/>
        </p:nvSpPr>
        <p:spPr>
          <a:xfrm>
            <a:off x="661492" y="2180332"/>
            <a:ext cx="10869018" cy="907257"/>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Proper game state management is crucial for tracking player turns, piece positions, and other relevant information. We'll implement a system to switch between players after each move, detect when a piece is captured, and update the board state accordingly. Efficiently managing this data ensures a seamless and accurate gameplay experience.</a:t>
            </a:r>
            <a:endParaRPr lang="en-US" sz="1458" dirty="0"/>
          </a:p>
        </p:txBody>
      </p:sp>
      <p:sp>
        <p:nvSpPr>
          <p:cNvPr id="4" name="Text 2"/>
          <p:cNvSpPr/>
          <p:nvPr/>
        </p:nvSpPr>
        <p:spPr>
          <a:xfrm>
            <a:off x="661492" y="3300214"/>
            <a:ext cx="10869018" cy="907257"/>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We will use a variable to store the current player's turn (e.g., "white" or "black"). After each valid move, we switch the turn to the other player. We also need to keep track of captured pieces and update the game display to reflect these changes.</a:t>
            </a:r>
            <a:endParaRPr lang="en-US" sz="1458" dirty="0"/>
          </a:p>
        </p:txBody>
      </p:sp>
      <p:sp>
        <p:nvSpPr>
          <p:cNvPr id="5" name="Shape 3"/>
          <p:cNvSpPr/>
          <p:nvPr/>
        </p:nvSpPr>
        <p:spPr>
          <a:xfrm>
            <a:off x="661492" y="4632722"/>
            <a:ext cx="425252" cy="425252"/>
          </a:xfrm>
          <a:prstGeom prst="roundRect">
            <a:avLst>
              <a:gd name="adj" fmla="val 40005"/>
            </a:avLst>
          </a:prstGeom>
          <a:solidFill>
            <a:srgbClr val="E8F3E8"/>
          </a:solidFill>
          <a:ln/>
        </p:spPr>
      </p:sp>
      <p:sp>
        <p:nvSpPr>
          <p:cNvPr id="6" name="Text 4"/>
          <p:cNvSpPr/>
          <p:nvPr/>
        </p:nvSpPr>
        <p:spPr>
          <a:xfrm>
            <a:off x="803375" y="4703564"/>
            <a:ext cx="141486" cy="283568"/>
          </a:xfrm>
          <a:prstGeom prst="rect">
            <a:avLst/>
          </a:prstGeom>
          <a:noFill/>
          <a:ln/>
        </p:spPr>
        <p:txBody>
          <a:bodyPr wrap="none" lIns="0" tIns="0" rIns="0" bIns="0" rtlCol="0" anchor="t"/>
          <a:lstStyle/>
          <a:p>
            <a:pPr algn="ctr">
              <a:lnSpc>
                <a:spcPts val="2208"/>
              </a:lnSpc>
            </a:pPr>
            <a:r>
              <a:rPr lang="en-US" sz="2208" b="1" dirty="0">
                <a:solidFill>
                  <a:srgbClr val="405449"/>
                </a:solidFill>
                <a:latin typeface="Fraunces Extra Bold" pitchFamily="34" charset="0"/>
                <a:ea typeface="Fraunces Extra Bold" pitchFamily="34" charset="-122"/>
                <a:cs typeface="Fraunces Extra Bold" pitchFamily="34" charset="-120"/>
              </a:rPr>
              <a:t>1</a:t>
            </a:r>
            <a:endParaRPr lang="en-US" sz="2208" dirty="0"/>
          </a:p>
        </p:txBody>
      </p:sp>
      <p:sp>
        <p:nvSpPr>
          <p:cNvPr id="7" name="Text 5"/>
          <p:cNvSpPr/>
          <p:nvPr/>
        </p:nvSpPr>
        <p:spPr>
          <a:xfrm>
            <a:off x="1275755" y="4632722"/>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Player Turns</a:t>
            </a:r>
            <a:endParaRPr lang="en-US" sz="1833" dirty="0"/>
          </a:p>
        </p:txBody>
      </p:sp>
      <p:sp>
        <p:nvSpPr>
          <p:cNvPr id="8" name="Text 6"/>
          <p:cNvSpPr/>
          <p:nvPr/>
        </p:nvSpPr>
        <p:spPr>
          <a:xfrm>
            <a:off x="1275755" y="5041404"/>
            <a:ext cx="2882702" cy="604838"/>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Switch between players after each valid move.</a:t>
            </a:r>
            <a:endParaRPr lang="en-US" sz="1458" dirty="0"/>
          </a:p>
        </p:txBody>
      </p:sp>
      <p:sp>
        <p:nvSpPr>
          <p:cNvPr id="9" name="Shape 7"/>
          <p:cNvSpPr/>
          <p:nvPr/>
        </p:nvSpPr>
        <p:spPr>
          <a:xfrm>
            <a:off x="4347468" y="4632722"/>
            <a:ext cx="425252" cy="425252"/>
          </a:xfrm>
          <a:prstGeom prst="roundRect">
            <a:avLst>
              <a:gd name="adj" fmla="val 40005"/>
            </a:avLst>
          </a:prstGeom>
          <a:solidFill>
            <a:srgbClr val="E8F3E8"/>
          </a:solidFill>
          <a:ln/>
        </p:spPr>
      </p:sp>
      <p:sp>
        <p:nvSpPr>
          <p:cNvPr id="10" name="Text 8"/>
          <p:cNvSpPr/>
          <p:nvPr/>
        </p:nvSpPr>
        <p:spPr>
          <a:xfrm>
            <a:off x="4467424" y="4703564"/>
            <a:ext cx="185341" cy="283568"/>
          </a:xfrm>
          <a:prstGeom prst="rect">
            <a:avLst/>
          </a:prstGeom>
          <a:noFill/>
          <a:ln/>
        </p:spPr>
        <p:txBody>
          <a:bodyPr wrap="none" lIns="0" tIns="0" rIns="0" bIns="0" rtlCol="0" anchor="t"/>
          <a:lstStyle/>
          <a:p>
            <a:pPr algn="ctr">
              <a:lnSpc>
                <a:spcPts val="2208"/>
              </a:lnSpc>
            </a:pPr>
            <a:r>
              <a:rPr lang="en-US" sz="2208" b="1" dirty="0">
                <a:solidFill>
                  <a:srgbClr val="405449"/>
                </a:solidFill>
                <a:latin typeface="Fraunces Extra Bold" pitchFamily="34" charset="0"/>
                <a:ea typeface="Fraunces Extra Bold" pitchFamily="34" charset="-122"/>
                <a:cs typeface="Fraunces Extra Bold" pitchFamily="34" charset="-120"/>
              </a:rPr>
              <a:t>2</a:t>
            </a:r>
            <a:endParaRPr lang="en-US" sz="2208" dirty="0"/>
          </a:p>
        </p:txBody>
      </p:sp>
      <p:sp>
        <p:nvSpPr>
          <p:cNvPr id="11" name="Text 9"/>
          <p:cNvSpPr/>
          <p:nvPr/>
        </p:nvSpPr>
        <p:spPr>
          <a:xfrm>
            <a:off x="4961732" y="4632722"/>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Captured Pieces</a:t>
            </a:r>
            <a:endParaRPr lang="en-US" sz="1833" dirty="0"/>
          </a:p>
        </p:txBody>
      </p:sp>
      <p:sp>
        <p:nvSpPr>
          <p:cNvPr id="12" name="Text 10"/>
          <p:cNvSpPr/>
          <p:nvPr/>
        </p:nvSpPr>
        <p:spPr>
          <a:xfrm>
            <a:off x="4961732" y="5041404"/>
            <a:ext cx="2882702" cy="604838"/>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Track and update captured pieces.</a:t>
            </a:r>
            <a:endParaRPr lang="en-US" sz="1458" dirty="0"/>
          </a:p>
        </p:txBody>
      </p:sp>
      <p:sp>
        <p:nvSpPr>
          <p:cNvPr id="13" name="Shape 11"/>
          <p:cNvSpPr/>
          <p:nvPr/>
        </p:nvSpPr>
        <p:spPr>
          <a:xfrm>
            <a:off x="8033444" y="4632722"/>
            <a:ext cx="425252" cy="425252"/>
          </a:xfrm>
          <a:prstGeom prst="roundRect">
            <a:avLst>
              <a:gd name="adj" fmla="val 40005"/>
            </a:avLst>
          </a:prstGeom>
          <a:solidFill>
            <a:srgbClr val="E8F3E8"/>
          </a:solidFill>
          <a:ln/>
        </p:spPr>
      </p:sp>
      <p:sp>
        <p:nvSpPr>
          <p:cNvPr id="14" name="Text 12"/>
          <p:cNvSpPr/>
          <p:nvPr/>
        </p:nvSpPr>
        <p:spPr>
          <a:xfrm>
            <a:off x="8160444" y="4703564"/>
            <a:ext cx="171252" cy="283568"/>
          </a:xfrm>
          <a:prstGeom prst="rect">
            <a:avLst/>
          </a:prstGeom>
          <a:noFill/>
          <a:ln/>
        </p:spPr>
        <p:txBody>
          <a:bodyPr wrap="none" lIns="0" tIns="0" rIns="0" bIns="0" rtlCol="0" anchor="t"/>
          <a:lstStyle/>
          <a:p>
            <a:pPr algn="ctr">
              <a:lnSpc>
                <a:spcPts val="2208"/>
              </a:lnSpc>
            </a:pPr>
            <a:r>
              <a:rPr lang="en-US" sz="2208" b="1" dirty="0">
                <a:solidFill>
                  <a:srgbClr val="405449"/>
                </a:solidFill>
                <a:latin typeface="Fraunces Extra Bold" pitchFamily="34" charset="0"/>
                <a:ea typeface="Fraunces Extra Bold" pitchFamily="34" charset="-122"/>
                <a:cs typeface="Fraunces Extra Bold" pitchFamily="34" charset="-120"/>
              </a:rPr>
              <a:t>3</a:t>
            </a:r>
            <a:endParaRPr lang="en-US" sz="2208" dirty="0"/>
          </a:p>
        </p:txBody>
      </p:sp>
      <p:sp>
        <p:nvSpPr>
          <p:cNvPr id="15" name="Text 13"/>
          <p:cNvSpPr/>
          <p:nvPr/>
        </p:nvSpPr>
        <p:spPr>
          <a:xfrm>
            <a:off x="8647708" y="4632722"/>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Board State</a:t>
            </a:r>
            <a:endParaRPr lang="en-US" sz="1833" dirty="0"/>
          </a:p>
        </p:txBody>
      </p:sp>
      <p:sp>
        <p:nvSpPr>
          <p:cNvPr id="16" name="Text 14"/>
          <p:cNvSpPr/>
          <p:nvPr/>
        </p:nvSpPr>
        <p:spPr>
          <a:xfrm>
            <a:off x="8647707" y="5041404"/>
            <a:ext cx="2882702" cy="604838"/>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Update piece positions on the board after each move.</a:t>
            </a:r>
            <a:endParaRPr lang="en-US" sz="1458" dirty="0"/>
          </a:p>
        </p:txBody>
      </p:sp>
      <p:sp>
        <p:nvSpPr>
          <p:cNvPr id="17" name="Arrow: Right 16">
            <a:extLst>
              <a:ext uri="{FF2B5EF4-FFF2-40B4-BE49-F238E27FC236}">
                <a16:creationId xmlns:a16="http://schemas.microsoft.com/office/drawing/2014/main" id="{01A55E9A-44FA-D8AD-D0C1-F1FD94F50DE3}"/>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2117" y="457399"/>
            <a:ext cx="6495951" cy="519708"/>
          </a:xfrm>
          <a:prstGeom prst="rect">
            <a:avLst/>
          </a:prstGeom>
          <a:noFill/>
          <a:ln/>
        </p:spPr>
        <p:txBody>
          <a:bodyPr wrap="none" lIns="0" tIns="0" rIns="0" bIns="0" rtlCol="0" anchor="t"/>
          <a:lstStyle/>
          <a:p>
            <a:pPr>
              <a:lnSpc>
                <a:spcPts val="4083"/>
              </a:lnSpc>
            </a:pPr>
            <a:r>
              <a:rPr lang="en-US" sz="3250" b="1" dirty="0">
                <a:solidFill>
                  <a:srgbClr val="3B4540"/>
                </a:solidFill>
                <a:latin typeface="Fraunces Extra Bold" pitchFamily="34" charset="0"/>
                <a:ea typeface="Fraunces Extra Bold" pitchFamily="34" charset="-122"/>
                <a:cs typeface="Fraunces Extra Bold" pitchFamily="34" charset="-120"/>
              </a:rPr>
              <a:t>Implementing Move Validation</a:t>
            </a:r>
            <a:endParaRPr lang="en-US" sz="3250" dirty="0"/>
          </a:p>
        </p:txBody>
      </p:sp>
      <p:sp>
        <p:nvSpPr>
          <p:cNvPr id="3" name="Text 1"/>
          <p:cNvSpPr/>
          <p:nvPr/>
        </p:nvSpPr>
        <p:spPr>
          <a:xfrm>
            <a:off x="582117" y="1309687"/>
            <a:ext cx="11027768" cy="798017"/>
          </a:xfrm>
          <a:prstGeom prst="rect">
            <a:avLst/>
          </a:prstGeom>
          <a:noFill/>
          <a:ln/>
        </p:spPr>
        <p:txBody>
          <a:bodyPr wrap="square" lIns="0" tIns="0" rIns="0" bIns="0" rtlCol="0" anchor="t"/>
          <a:lstStyle/>
          <a:p>
            <a:pPr>
              <a:lnSpc>
                <a:spcPts val="2083"/>
              </a:lnSpc>
            </a:pPr>
            <a:r>
              <a:rPr lang="en-US" sz="1292" dirty="0">
                <a:solidFill>
                  <a:srgbClr val="405449"/>
                </a:solidFill>
                <a:latin typeface="Nobile" pitchFamily="34" charset="0"/>
                <a:ea typeface="Nobile" pitchFamily="34" charset="-122"/>
                <a:cs typeface="Nobile" pitchFamily="34" charset="-120"/>
              </a:rPr>
              <a:t>Validating moves ensures that only legal actions are allowed. This involves checking if the selected piece can move to the target square based on its movement rules, if the path is clear (no pieces blocking the way), and if the move puts the player's own king in check. Robust move validation prevents illegal moves and maintains the integrity of the game.</a:t>
            </a:r>
            <a:endParaRPr lang="en-US" sz="1292" dirty="0"/>
          </a:p>
        </p:txBody>
      </p:sp>
      <p:sp>
        <p:nvSpPr>
          <p:cNvPr id="4" name="Text 2"/>
          <p:cNvSpPr/>
          <p:nvPr/>
        </p:nvSpPr>
        <p:spPr>
          <a:xfrm>
            <a:off x="582117" y="2294831"/>
            <a:ext cx="11027768" cy="532011"/>
          </a:xfrm>
          <a:prstGeom prst="rect">
            <a:avLst/>
          </a:prstGeom>
          <a:noFill/>
          <a:ln/>
        </p:spPr>
        <p:txBody>
          <a:bodyPr wrap="square" lIns="0" tIns="0" rIns="0" bIns="0" rtlCol="0" anchor="t"/>
          <a:lstStyle/>
          <a:p>
            <a:pPr>
              <a:lnSpc>
                <a:spcPts val="2083"/>
              </a:lnSpc>
            </a:pPr>
            <a:r>
              <a:rPr lang="en-US" sz="1292" dirty="0">
                <a:solidFill>
                  <a:srgbClr val="405449"/>
                </a:solidFill>
                <a:latin typeface="Nobile" pitchFamily="34" charset="0"/>
                <a:ea typeface="Nobile" pitchFamily="34" charset="-122"/>
                <a:cs typeface="Nobile" pitchFamily="34" charset="-120"/>
              </a:rPr>
              <a:t>The move validation function must consider all possible scenarios and edge cases. It must handle pawn promotions, castling, and en passant captures correctly. This function is invoked before updating the game state to ensure the move's legality.</a:t>
            </a:r>
            <a:endParaRPr lang="en-US" sz="1292" dirty="0"/>
          </a:p>
        </p:txBody>
      </p:sp>
      <p:sp>
        <p:nvSpPr>
          <p:cNvPr id="5" name="Text 3"/>
          <p:cNvSpPr/>
          <p:nvPr/>
        </p:nvSpPr>
        <p:spPr>
          <a:xfrm>
            <a:off x="1986062" y="4582120"/>
            <a:ext cx="2079129" cy="259953"/>
          </a:xfrm>
          <a:prstGeom prst="rect">
            <a:avLst/>
          </a:prstGeom>
          <a:noFill/>
          <a:ln/>
        </p:spPr>
        <p:txBody>
          <a:bodyPr wrap="none" lIns="0" tIns="0" rIns="0" bIns="0" rtlCol="0" anchor="t"/>
          <a:lstStyle/>
          <a:p>
            <a:pPr algn="r">
              <a:lnSpc>
                <a:spcPts val="2042"/>
              </a:lnSpc>
            </a:pPr>
            <a:r>
              <a:rPr lang="en-US" sz="1625" b="1" dirty="0">
                <a:solidFill>
                  <a:srgbClr val="405449"/>
                </a:solidFill>
                <a:latin typeface="Fraunces Extra Bold" pitchFamily="34" charset="0"/>
                <a:ea typeface="Fraunces Extra Bold" pitchFamily="34" charset="-122"/>
                <a:cs typeface="Fraunces Extra Bold" pitchFamily="34" charset="-120"/>
              </a:rPr>
              <a:t>Piece Rules</a:t>
            </a:r>
            <a:endParaRPr lang="en-US" sz="1625" dirty="0"/>
          </a:p>
        </p:txBody>
      </p:sp>
      <p:pic>
        <p:nvPicPr>
          <p:cNvPr id="6" name="Image 0" descr="preencoded.png"/>
          <p:cNvPicPr>
            <a:picLocks noChangeAspect="1"/>
          </p:cNvPicPr>
          <p:nvPr/>
        </p:nvPicPr>
        <p:blipFill>
          <a:blip r:embed="rId3"/>
          <a:stretch>
            <a:fillRect/>
          </a:stretch>
        </p:blipFill>
        <p:spPr>
          <a:xfrm>
            <a:off x="4397772" y="3013968"/>
            <a:ext cx="3396357" cy="3396357"/>
          </a:xfrm>
          <a:prstGeom prst="rect">
            <a:avLst/>
          </a:prstGeom>
        </p:spPr>
      </p:pic>
      <p:sp>
        <p:nvSpPr>
          <p:cNvPr id="7" name="Text 4"/>
          <p:cNvSpPr/>
          <p:nvPr/>
        </p:nvSpPr>
        <p:spPr>
          <a:xfrm>
            <a:off x="4872980" y="4341366"/>
            <a:ext cx="103783" cy="332681"/>
          </a:xfrm>
          <a:prstGeom prst="rect">
            <a:avLst/>
          </a:prstGeom>
          <a:noFill/>
          <a:ln/>
        </p:spPr>
        <p:txBody>
          <a:bodyPr wrap="none" lIns="0" tIns="0" rIns="0" bIns="0" rtlCol="0" anchor="t"/>
          <a:lstStyle/>
          <a:p>
            <a:pPr>
              <a:lnSpc>
                <a:spcPts val="2583"/>
              </a:lnSpc>
            </a:pPr>
            <a:r>
              <a:rPr lang="en-US" sz="1625" b="1" dirty="0">
                <a:solidFill>
                  <a:srgbClr val="405449"/>
                </a:solidFill>
                <a:latin typeface="Fraunces Extra Bold" pitchFamily="34" charset="0"/>
                <a:ea typeface="Fraunces Extra Bold" pitchFamily="34" charset="-122"/>
                <a:cs typeface="Fraunces Extra Bold" pitchFamily="34" charset="-120"/>
              </a:rPr>
              <a:t>1</a:t>
            </a:r>
            <a:endParaRPr lang="en-US" sz="1625" dirty="0"/>
          </a:p>
        </p:txBody>
      </p:sp>
      <p:sp>
        <p:nvSpPr>
          <p:cNvPr id="8" name="Text 5"/>
          <p:cNvSpPr/>
          <p:nvPr/>
        </p:nvSpPr>
        <p:spPr>
          <a:xfrm>
            <a:off x="8043566" y="3670697"/>
            <a:ext cx="2079129" cy="259953"/>
          </a:xfrm>
          <a:prstGeom prst="rect">
            <a:avLst/>
          </a:prstGeom>
          <a:noFill/>
          <a:ln/>
        </p:spPr>
        <p:txBody>
          <a:bodyPr wrap="none" lIns="0" tIns="0" rIns="0" bIns="0" rtlCol="0" anchor="t"/>
          <a:lstStyle/>
          <a:p>
            <a:pPr>
              <a:lnSpc>
                <a:spcPts val="2042"/>
              </a:lnSpc>
            </a:pPr>
            <a:r>
              <a:rPr lang="en-US" sz="1625" b="1" dirty="0">
                <a:solidFill>
                  <a:srgbClr val="405449"/>
                </a:solidFill>
                <a:latin typeface="Fraunces Extra Bold" pitchFamily="34" charset="0"/>
                <a:ea typeface="Fraunces Extra Bold" pitchFamily="34" charset="-122"/>
                <a:cs typeface="Fraunces Extra Bold" pitchFamily="34" charset="-120"/>
              </a:rPr>
              <a:t>Path Clear</a:t>
            </a:r>
            <a:endParaRPr lang="en-US" sz="1625" dirty="0"/>
          </a:p>
        </p:txBody>
      </p:sp>
      <p:pic>
        <p:nvPicPr>
          <p:cNvPr id="9" name="Image 1" descr="preencoded.png"/>
          <p:cNvPicPr>
            <a:picLocks noChangeAspect="1"/>
          </p:cNvPicPr>
          <p:nvPr/>
        </p:nvPicPr>
        <p:blipFill>
          <a:blip r:embed="rId4"/>
          <a:stretch>
            <a:fillRect/>
          </a:stretch>
        </p:blipFill>
        <p:spPr>
          <a:xfrm>
            <a:off x="4397772" y="3013968"/>
            <a:ext cx="3396357" cy="3396357"/>
          </a:xfrm>
          <a:prstGeom prst="rect">
            <a:avLst/>
          </a:prstGeom>
        </p:spPr>
      </p:pic>
      <p:sp>
        <p:nvSpPr>
          <p:cNvPr id="10" name="Text 6"/>
          <p:cNvSpPr/>
          <p:nvPr/>
        </p:nvSpPr>
        <p:spPr>
          <a:xfrm>
            <a:off x="6790383" y="3633838"/>
            <a:ext cx="135930" cy="332681"/>
          </a:xfrm>
          <a:prstGeom prst="rect">
            <a:avLst/>
          </a:prstGeom>
          <a:noFill/>
          <a:ln/>
        </p:spPr>
        <p:txBody>
          <a:bodyPr wrap="none" lIns="0" tIns="0" rIns="0" bIns="0" rtlCol="0" anchor="t"/>
          <a:lstStyle/>
          <a:p>
            <a:pPr>
              <a:lnSpc>
                <a:spcPts val="2583"/>
              </a:lnSpc>
            </a:pPr>
            <a:r>
              <a:rPr lang="en-US" sz="1625" b="1" dirty="0">
                <a:solidFill>
                  <a:srgbClr val="405449"/>
                </a:solidFill>
                <a:latin typeface="Fraunces Extra Bold" pitchFamily="34" charset="0"/>
                <a:ea typeface="Fraunces Extra Bold" pitchFamily="34" charset="-122"/>
                <a:cs typeface="Fraunces Extra Bold" pitchFamily="34" charset="-120"/>
              </a:rPr>
              <a:t>2</a:t>
            </a:r>
            <a:endParaRPr lang="en-US" sz="1625" dirty="0"/>
          </a:p>
        </p:txBody>
      </p:sp>
      <p:sp>
        <p:nvSpPr>
          <p:cNvPr id="11" name="Text 7"/>
          <p:cNvSpPr/>
          <p:nvPr/>
        </p:nvSpPr>
        <p:spPr>
          <a:xfrm>
            <a:off x="8043566" y="5493544"/>
            <a:ext cx="2079129" cy="259953"/>
          </a:xfrm>
          <a:prstGeom prst="rect">
            <a:avLst/>
          </a:prstGeom>
          <a:noFill/>
          <a:ln/>
        </p:spPr>
        <p:txBody>
          <a:bodyPr wrap="none" lIns="0" tIns="0" rIns="0" bIns="0" rtlCol="0" anchor="t"/>
          <a:lstStyle/>
          <a:p>
            <a:pPr>
              <a:lnSpc>
                <a:spcPts val="2042"/>
              </a:lnSpc>
            </a:pPr>
            <a:r>
              <a:rPr lang="en-US" sz="1625" b="1" dirty="0">
                <a:solidFill>
                  <a:srgbClr val="405449"/>
                </a:solidFill>
                <a:latin typeface="Fraunces Extra Bold" pitchFamily="34" charset="0"/>
                <a:ea typeface="Fraunces Extra Bold" pitchFamily="34" charset="-122"/>
                <a:cs typeface="Fraunces Extra Bold" pitchFamily="34" charset="-120"/>
              </a:rPr>
              <a:t>Check</a:t>
            </a:r>
            <a:endParaRPr lang="en-US" sz="1625" dirty="0"/>
          </a:p>
        </p:txBody>
      </p:sp>
      <p:pic>
        <p:nvPicPr>
          <p:cNvPr id="12" name="Image 2" descr="preencoded.png"/>
          <p:cNvPicPr>
            <a:picLocks noChangeAspect="1"/>
          </p:cNvPicPr>
          <p:nvPr/>
        </p:nvPicPr>
        <p:blipFill>
          <a:blip r:embed="rId5"/>
          <a:stretch>
            <a:fillRect/>
          </a:stretch>
        </p:blipFill>
        <p:spPr>
          <a:xfrm>
            <a:off x="4397772" y="3013968"/>
            <a:ext cx="3396357" cy="3396357"/>
          </a:xfrm>
          <a:prstGeom prst="rect">
            <a:avLst/>
          </a:prstGeom>
        </p:spPr>
      </p:pic>
      <p:sp>
        <p:nvSpPr>
          <p:cNvPr id="13" name="Text 8"/>
          <p:cNvSpPr/>
          <p:nvPr/>
        </p:nvSpPr>
        <p:spPr>
          <a:xfrm>
            <a:off x="6441530" y="5662067"/>
            <a:ext cx="125611" cy="332681"/>
          </a:xfrm>
          <a:prstGeom prst="rect">
            <a:avLst/>
          </a:prstGeom>
          <a:noFill/>
          <a:ln/>
        </p:spPr>
        <p:txBody>
          <a:bodyPr wrap="none" lIns="0" tIns="0" rIns="0" bIns="0" rtlCol="0" anchor="t"/>
          <a:lstStyle/>
          <a:p>
            <a:pPr>
              <a:lnSpc>
                <a:spcPts val="2583"/>
              </a:lnSpc>
            </a:pPr>
            <a:r>
              <a:rPr lang="en-US" sz="1625" b="1" dirty="0">
                <a:solidFill>
                  <a:srgbClr val="405449"/>
                </a:solidFill>
                <a:latin typeface="Fraunces Extra Bold" pitchFamily="34" charset="0"/>
                <a:ea typeface="Fraunces Extra Bold" pitchFamily="34" charset="-122"/>
                <a:cs typeface="Fraunces Extra Bold" pitchFamily="34" charset="-120"/>
              </a:rPr>
              <a:t>3</a:t>
            </a:r>
            <a:endParaRPr lang="en-US" sz="1625" dirty="0"/>
          </a:p>
        </p:txBody>
      </p:sp>
      <p:sp>
        <p:nvSpPr>
          <p:cNvPr id="14" name="Arrow: Right 13">
            <a:extLst>
              <a:ext uri="{FF2B5EF4-FFF2-40B4-BE49-F238E27FC236}">
                <a16:creationId xmlns:a16="http://schemas.microsoft.com/office/drawing/2014/main" id="{CD77705D-DCB9-75F6-95C9-B939DB214D14}"/>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138436"/>
            <a:ext cx="10525919" cy="590649"/>
          </a:xfrm>
          <a:prstGeom prst="rect">
            <a:avLst/>
          </a:prstGeom>
          <a:noFill/>
          <a:ln/>
        </p:spPr>
        <p:txBody>
          <a:bodyPr wrap="none" lIns="0" tIns="0" rIns="0" bIns="0" rtlCol="0" anchor="t"/>
          <a:lstStyle/>
          <a:p>
            <a:pPr>
              <a:lnSpc>
                <a:spcPts val="4625"/>
              </a:lnSpc>
            </a:pPr>
            <a:r>
              <a:rPr lang="en-US" sz="3708" b="1" dirty="0">
                <a:solidFill>
                  <a:srgbClr val="3B4540"/>
                </a:solidFill>
                <a:latin typeface="Fraunces Extra Bold" pitchFamily="34" charset="0"/>
                <a:ea typeface="Fraunces Extra Bold" pitchFamily="34" charset="-122"/>
                <a:cs typeface="Fraunces Extra Bold" pitchFamily="34" charset="-120"/>
              </a:rPr>
              <a:t>Detecting Check, Checkmate, and Stalemate</a:t>
            </a:r>
            <a:endParaRPr lang="en-US" sz="3708" dirty="0"/>
          </a:p>
        </p:txBody>
      </p:sp>
      <p:sp>
        <p:nvSpPr>
          <p:cNvPr id="3" name="Text 1"/>
          <p:cNvSpPr/>
          <p:nvPr/>
        </p:nvSpPr>
        <p:spPr>
          <a:xfrm>
            <a:off x="661492" y="2107108"/>
            <a:ext cx="10869018" cy="1209675"/>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Implementing check, checkmate, and stalemate detection adds depth and complexity to the game. Check is detected when the king is under immediate threat. Checkmate occurs when the king is in check and has no legal moves to escape. Stalemate is when the player to move has no legal moves but is not in check. Accurate detection of these conditions is essential for determining the game's outcome.</a:t>
            </a:r>
            <a:endParaRPr lang="en-US" sz="1458" dirty="0"/>
          </a:p>
        </p:txBody>
      </p:sp>
      <p:sp>
        <p:nvSpPr>
          <p:cNvPr id="4" name="Text 2"/>
          <p:cNvSpPr/>
          <p:nvPr/>
        </p:nvSpPr>
        <p:spPr>
          <a:xfrm>
            <a:off x="661492" y="3529409"/>
            <a:ext cx="10869018" cy="604838"/>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The </a:t>
            </a:r>
            <a:r>
              <a:rPr lang="en-US" sz="1458" b="1" dirty="0">
                <a:solidFill>
                  <a:srgbClr val="405449"/>
                </a:solidFill>
                <a:latin typeface="Nobile" pitchFamily="34" charset="0"/>
                <a:ea typeface="Nobile" pitchFamily="34" charset="-122"/>
                <a:cs typeface="Nobile" pitchFamily="34" charset="-120"/>
              </a:rPr>
              <a:t>is_check</a:t>
            </a:r>
            <a:r>
              <a:rPr lang="en-US" sz="1458" dirty="0">
                <a:solidFill>
                  <a:srgbClr val="405449"/>
                </a:solidFill>
                <a:latin typeface="Nobile" pitchFamily="34" charset="0"/>
                <a:ea typeface="Nobile" pitchFamily="34" charset="-122"/>
                <a:cs typeface="Nobile" pitchFamily="34" charset="-120"/>
              </a:rPr>
              <a:t> function checks if the king is under attack. </a:t>
            </a:r>
            <a:r>
              <a:rPr lang="en-US" sz="1458" b="1" dirty="0">
                <a:solidFill>
                  <a:srgbClr val="405449"/>
                </a:solidFill>
                <a:latin typeface="Nobile" pitchFamily="34" charset="0"/>
                <a:ea typeface="Nobile" pitchFamily="34" charset="-122"/>
                <a:cs typeface="Nobile" pitchFamily="34" charset="-120"/>
              </a:rPr>
              <a:t>is_checkmate</a:t>
            </a:r>
            <a:r>
              <a:rPr lang="en-US" sz="1458" dirty="0">
                <a:solidFill>
                  <a:srgbClr val="405449"/>
                </a:solidFill>
                <a:latin typeface="Nobile" pitchFamily="34" charset="0"/>
                <a:ea typeface="Nobile" pitchFamily="34" charset="-122"/>
                <a:cs typeface="Nobile" pitchFamily="34" charset="-120"/>
              </a:rPr>
              <a:t> verifies if the king has no way of getting out of a check. </a:t>
            </a:r>
            <a:r>
              <a:rPr lang="en-US" sz="1458" b="1" dirty="0">
                <a:solidFill>
                  <a:srgbClr val="405449"/>
                </a:solidFill>
                <a:latin typeface="Nobile" pitchFamily="34" charset="0"/>
                <a:ea typeface="Nobile" pitchFamily="34" charset="-122"/>
                <a:cs typeface="Nobile" pitchFamily="34" charset="-120"/>
              </a:rPr>
              <a:t>is_stalemate</a:t>
            </a:r>
            <a:r>
              <a:rPr lang="en-US" sz="1458" dirty="0">
                <a:solidFill>
                  <a:srgbClr val="405449"/>
                </a:solidFill>
                <a:latin typeface="Nobile" pitchFamily="34" charset="0"/>
                <a:ea typeface="Nobile" pitchFamily="34" charset="-122"/>
                <a:cs typeface="Nobile" pitchFamily="34" charset="-120"/>
              </a:rPr>
              <a:t> checks if the current player has no legal moves and is not in check.</a:t>
            </a:r>
            <a:endParaRPr lang="en-US" sz="1458" dirty="0"/>
          </a:p>
        </p:txBody>
      </p:sp>
      <p:pic>
        <p:nvPicPr>
          <p:cNvPr id="5" name="Image 0" descr="preencoded.png"/>
          <p:cNvPicPr>
            <a:picLocks noChangeAspect="1"/>
          </p:cNvPicPr>
          <p:nvPr/>
        </p:nvPicPr>
        <p:blipFill>
          <a:blip r:embed="rId3"/>
          <a:stretch>
            <a:fillRect/>
          </a:stretch>
        </p:blipFill>
        <p:spPr>
          <a:xfrm>
            <a:off x="661492" y="4346873"/>
            <a:ext cx="472480" cy="472480"/>
          </a:xfrm>
          <a:prstGeom prst="rect">
            <a:avLst/>
          </a:prstGeom>
        </p:spPr>
      </p:pic>
      <p:sp>
        <p:nvSpPr>
          <p:cNvPr id="6" name="Text 3"/>
          <p:cNvSpPr/>
          <p:nvPr/>
        </p:nvSpPr>
        <p:spPr>
          <a:xfrm>
            <a:off x="661492" y="5008364"/>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Check</a:t>
            </a:r>
            <a:endParaRPr lang="en-US" sz="1833" dirty="0"/>
          </a:p>
        </p:txBody>
      </p:sp>
      <p:sp>
        <p:nvSpPr>
          <p:cNvPr id="7" name="Text 4"/>
          <p:cNvSpPr/>
          <p:nvPr/>
        </p:nvSpPr>
        <p:spPr>
          <a:xfrm>
            <a:off x="661492" y="5417046"/>
            <a:ext cx="3433961" cy="302419"/>
          </a:xfrm>
          <a:prstGeom prst="rect">
            <a:avLst/>
          </a:prstGeom>
          <a:noFill/>
          <a:ln/>
        </p:spPr>
        <p:txBody>
          <a:bodyPr wrap="non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King is under immediate threat.</a:t>
            </a:r>
            <a:endParaRPr lang="en-US" sz="1458" dirty="0"/>
          </a:p>
        </p:txBody>
      </p:sp>
      <p:pic>
        <p:nvPicPr>
          <p:cNvPr id="8" name="Image 1" descr="preencoded.png"/>
          <p:cNvPicPr>
            <a:picLocks noChangeAspect="1"/>
          </p:cNvPicPr>
          <p:nvPr/>
        </p:nvPicPr>
        <p:blipFill>
          <a:blip r:embed="rId4"/>
          <a:stretch>
            <a:fillRect/>
          </a:stretch>
        </p:blipFill>
        <p:spPr>
          <a:xfrm>
            <a:off x="4378920" y="4346873"/>
            <a:ext cx="472480" cy="472480"/>
          </a:xfrm>
          <a:prstGeom prst="rect">
            <a:avLst/>
          </a:prstGeom>
        </p:spPr>
      </p:pic>
      <p:sp>
        <p:nvSpPr>
          <p:cNvPr id="9" name="Text 5"/>
          <p:cNvSpPr/>
          <p:nvPr/>
        </p:nvSpPr>
        <p:spPr>
          <a:xfrm>
            <a:off x="4378920" y="5008364"/>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Checkmate</a:t>
            </a:r>
            <a:endParaRPr lang="en-US" sz="1833" dirty="0"/>
          </a:p>
        </p:txBody>
      </p:sp>
      <p:sp>
        <p:nvSpPr>
          <p:cNvPr id="10" name="Text 6"/>
          <p:cNvSpPr/>
          <p:nvPr/>
        </p:nvSpPr>
        <p:spPr>
          <a:xfrm>
            <a:off x="4378920" y="5417046"/>
            <a:ext cx="3434060" cy="302419"/>
          </a:xfrm>
          <a:prstGeom prst="rect">
            <a:avLst/>
          </a:prstGeom>
          <a:noFill/>
          <a:ln/>
        </p:spPr>
        <p:txBody>
          <a:bodyPr wrap="non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King is in check with no escape.</a:t>
            </a:r>
            <a:endParaRPr lang="en-US" sz="1458" dirty="0"/>
          </a:p>
        </p:txBody>
      </p:sp>
      <p:pic>
        <p:nvPicPr>
          <p:cNvPr id="11" name="Image 2" descr="preencoded.png"/>
          <p:cNvPicPr>
            <a:picLocks noChangeAspect="1"/>
          </p:cNvPicPr>
          <p:nvPr/>
        </p:nvPicPr>
        <p:blipFill>
          <a:blip r:embed="rId5"/>
          <a:stretch>
            <a:fillRect/>
          </a:stretch>
        </p:blipFill>
        <p:spPr>
          <a:xfrm>
            <a:off x="8096448" y="4346873"/>
            <a:ext cx="472480" cy="472480"/>
          </a:xfrm>
          <a:prstGeom prst="rect">
            <a:avLst/>
          </a:prstGeom>
        </p:spPr>
      </p:pic>
      <p:sp>
        <p:nvSpPr>
          <p:cNvPr id="12" name="Text 7"/>
          <p:cNvSpPr/>
          <p:nvPr/>
        </p:nvSpPr>
        <p:spPr>
          <a:xfrm>
            <a:off x="8096449" y="5008364"/>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Stalemate</a:t>
            </a:r>
            <a:endParaRPr lang="en-US" sz="1833" dirty="0"/>
          </a:p>
        </p:txBody>
      </p:sp>
      <p:sp>
        <p:nvSpPr>
          <p:cNvPr id="13" name="Text 8"/>
          <p:cNvSpPr/>
          <p:nvPr/>
        </p:nvSpPr>
        <p:spPr>
          <a:xfrm>
            <a:off x="8096449" y="5417046"/>
            <a:ext cx="3433961" cy="302419"/>
          </a:xfrm>
          <a:prstGeom prst="rect">
            <a:avLst/>
          </a:prstGeom>
          <a:noFill/>
          <a:ln/>
        </p:spPr>
        <p:txBody>
          <a:bodyPr wrap="non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No legal moves, not in check.</a:t>
            </a:r>
            <a:endParaRPr lang="en-US" sz="1458" dirty="0"/>
          </a:p>
        </p:txBody>
      </p:sp>
      <p:sp>
        <p:nvSpPr>
          <p:cNvPr id="14" name="Arrow: Right 13">
            <a:extLst>
              <a:ext uri="{FF2B5EF4-FFF2-40B4-BE49-F238E27FC236}">
                <a16:creationId xmlns:a16="http://schemas.microsoft.com/office/drawing/2014/main" id="{0B07CF88-DC87-8072-1031-C1CCF2890173}"/>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595"/>
          </a:xfrm>
          <a:prstGeom prst="rect">
            <a:avLst/>
          </a:prstGeom>
        </p:spPr>
      </p:pic>
      <p:sp>
        <p:nvSpPr>
          <p:cNvPr id="3" name="Text 0"/>
          <p:cNvSpPr/>
          <p:nvPr/>
        </p:nvSpPr>
        <p:spPr>
          <a:xfrm>
            <a:off x="5111948" y="424259"/>
            <a:ext cx="3856832" cy="482005"/>
          </a:xfrm>
          <a:prstGeom prst="rect">
            <a:avLst/>
          </a:prstGeom>
          <a:noFill/>
          <a:ln/>
        </p:spPr>
        <p:txBody>
          <a:bodyPr wrap="none" lIns="0" tIns="0" rIns="0" bIns="0" rtlCol="0" anchor="t"/>
          <a:lstStyle/>
          <a:p>
            <a:pPr>
              <a:lnSpc>
                <a:spcPts val="3792"/>
              </a:lnSpc>
            </a:pPr>
            <a:r>
              <a:rPr lang="en-US" sz="3000" b="1" dirty="0">
                <a:solidFill>
                  <a:srgbClr val="3B4540"/>
                </a:solidFill>
                <a:latin typeface="Fraunces Extra Bold" pitchFamily="34" charset="0"/>
                <a:ea typeface="Fraunces Extra Bold" pitchFamily="34" charset="-122"/>
                <a:cs typeface="Fraunces Extra Bold" pitchFamily="34" charset="-120"/>
              </a:rPr>
              <a:t>Minimax Algorithm</a:t>
            </a:r>
            <a:endParaRPr lang="en-US" sz="3000" dirty="0"/>
          </a:p>
        </p:txBody>
      </p:sp>
      <p:sp>
        <p:nvSpPr>
          <p:cNvPr id="4" name="Text 1"/>
          <p:cNvSpPr/>
          <p:nvPr/>
        </p:nvSpPr>
        <p:spPr>
          <a:xfrm>
            <a:off x="5111949" y="1137642"/>
            <a:ext cx="6540103" cy="1234282"/>
          </a:xfrm>
          <a:prstGeom prst="rect">
            <a:avLst/>
          </a:prstGeom>
          <a:noFill/>
          <a:ln/>
        </p:spPr>
        <p:txBody>
          <a:bodyPr wrap="square" lIns="0" tIns="0" rIns="0" bIns="0" rtlCol="0" anchor="t"/>
          <a:lstStyle/>
          <a:p>
            <a:pPr>
              <a:lnSpc>
                <a:spcPts val="1917"/>
              </a:lnSpc>
            </a:pPr>
            <a:r>
              <a:rPr lang="en-US" sz="1600" dirty="0">
                <a:solidFill>
                  <a:srgbClr val="405449"/>
                </a:solidFill>
                <a:latin typeface="Nobile" pitchFamily="34" charset="0"/>
                <a:ea typeface="Nobile" pitchFamily="34" charset="-122"/>
                <a:cs typeface="Nobile" pitchFamily="34" charset="-120"/>
              </a:rPr>
              <a:t>The Minimax algorithm forms the basis of our AI's decision-making process. It explores the possible game states by recursively evaluating moves, assuming that the opponent will always make the best move for themselves. This approach allows the AI to choose the move that maximizes its chances of winning, even if it requires sacrificing short-term gains</a:t>
            </a:r>
            <a:r>
              <a:rPr lang="en-US" sz="1208" dirty="0">
                <a:solidFill>
                  <a:srgbClr val="405449"/>
                </a:solidFill>
                <a:latin typeface="Nobile" pitchFamily="34" charset="0"/>
                <a:ea typeface="Nobile" pitchFamily="34" charset="-122"/>
                <a:cs typeface="Nobile" pitchFamily="34" charset="-120"/>
              </a:rPr>
              <a:t>.</a:t>
            </a:r>
            <a:endParaRPr lang="en-US" sz="1208" dirty="0"/>
          </a:p>
        </p:txBody>
      </p:sp>
      <p:sp>
        <p:nvSpPr>
          <p:cNvPr id="5" name="Text 2"/>
          <p:cNvSpPr/>
          <p:nvPr/>
        </p:nvSpPr>
        <p:spPr>
          <a:xfrm>
            <a:off x="4998045" y="2708574"/>
            <a:ext cx="6540103" cy="740568"/>
          </a:xfrm>
          <a:prstGeom prst="rect">
            <a:avLst/>
          </a:prstGeom>
          <a:noFill/>
          <a:ln/>
        </p:spPr>
        <p:txBody>
          <a:bodyPr wrap="square" lIns="0" tIns="0" rIns="0" bIns="0" rtlCol="0" anchor="t"/>
          <a:lstStyle/>
          <a:p>
            <a:pPr>
              <a:lnSpc>
                <a:spcPts val="1917"/>
              </a:lnSpc>
            </a:pPr>
            <a:r>
              <a:rPr lang="en-US" sz="1600" dirty="0">
                <a:solidFill>
                  <a:srgbClr val="405449"/>
                </a:solidFill>
                <a:latin typeface="Nobile" pitchFamily="34" charset="0"/>
                <a:ea typeface="Nobile" pitchFamily="34" charset="-122"/>
                <a:cs typeface="Nobile" pitchFamily="34" charset="-120"/>
              </a:rPr>
              <a:t>The Minimax algorithm assigns scores to different game states, representing the advantage for one player over the other. The AI aims to maximize its score while minimizing the opponent's score.</a:t>
            </a:r>
            <a:endParaRPr lang="en-US" sz="1600" dirty="0"/>
          </a:p>
        </p:txBody>
      </p:sp>
      <p:sp>
        <p:nvSpPr>
          <p:cNvPr id="6" name="Shape 3"/>
          <p:cNvSpPr/>
          <p:nvPr/>
        </p:nvSpPr>
        <p:spPr>
          <a:xfrm>
            <a:off x="5333802" y="3459559"/>
            <a:ext cx="19050" cy="2974777"/>
          </a:xfrm>
          <a:prstGeom prst="roundRect">
            <a:avLst>
              <a:gd name="adj" fmla="val 728864"/>
            </a:avLst>
          </a:prstGeom>
          <a:solidFill>
            <a:srgbClr val="CED9CE"/>
          </a:solidFill>
          <a:ln/>
        </p:spPr>
      </p:sp>
      <p:sp>
        <p:nvSpPr>
          <p:cNvPr id="7" name="Shape 4"/>
          <p:cNvSpPr/>
          <p:nvPr/>
        </p:nvSpPr>
        <p:spPr>
          <a:xfrm>
            <a:off x="5497810" y="3797102"/>
            <a:ext cx="539948" cy="19050"/>
          </a:xfrm>
          <a:prstGeom prst="roundRect">
            <a:avLst>
              <a:gd name="adj" fmla="val 728864"/>
            </a:avLst>
          </a:prstGeom>
          <a:solidFill>
            <a:srgbClr val="CED9CE"/>
          </a:solidFill>
          <a:ln/>
        </p:spPr>
      </p:sp>
      <p:sp>
        <p:nvSpPr>
          <p:cNvPr id="8" name="Shape 5"/>
          <p:cNvSpPr/>
          <p:nvPr/>
        </p:nvSpPr>
        <p:spPr>
          <a:xfrm>
            <a:off x="5169794" y="3633094"/>
            <a:ext cx="347068" cy="347068"/>
          </a:xfrm>
          <a:prstGeom prst="roundRect">
            <a:avLst>
              <a:gd name="adj" fmla="val 40006"/>
            </a:avLst>
          </a:prstGeom>
          <a:solidFill>
            <a:srgbClr val="E8F3E8"/>
          </a:solidFill>
          <a:ln/>
        </p:spPr>
      </p:sp>
      <p:sp>
        <p:nvSpPr>
          <p:cNvPr id="9" name="Text 6"/>
          <p:cNvSpPr/>
          <p:nvPr/>
        </p:nvSpPr>
        <p:spPr>
          <a:xfrm>
            <a:off x="5285582" y="3690938"/>
            <a:ext cx="115491" cy="231378"/>
          </a:xfrm>
          <a:prstGeom prst="rect">
            <a:avLst/>
          </a:prstGeom>
          <a:noFill/>
          <a:ln/>
        </p:spPr>
        <p:txBody>
          <a:bodyPr wrap="none" lIns="0" tIns="0" rIns="0" bIns="0" rtlCol="0" anchor="t"/>
          <a:lstStyle/>
          <a:p>
            <a:pPr algn="ctr">
              <a:lnSpc>
                <a:spcPts val="1792"/>
              </a:lnSpc>
            </a:pPr>
            <a:r>
              <a:rPr lang="en-US" sz="1792" b="1" dirty="0">
                <a:solidFill>
                  <a:srgbClr val="405449"/>
                </a:solidFill>
                <a:latin typeface="Fraunces Extra Bold" pitchFamily="34" charset="0"/>
                <a:ea typeface="Fraunces Extra Bold" pitchFamily="34" charset="-122"/>
                <a:cs typeface="Fraunces Extra Bold" pitchFamily="34" charset="-120"/>
              </a:rPr>
              <a:t>1</a:t>
            </a:r>
            <a:endParaRPr lang="en-US" sz="1792" dirty="0"/>
          </a:p>
        </p:txBody>
      </p:sp>
      <p:sp>
        <p:nvSpPr>
          <p:cNvPr id="10" name="Text 7"/>
          <p:cNvSpPr/>
          <p:nvPr/>
        </p:nvSpPr>
        <p:spPr>
          <a:xfrm>
            <a:off x="6191845" y="3613745"/>
            <a:ext cx="2076252" cy="241102"/>
          </a:xfrm>
          <a:prstGeom prst="rect">
            <a:avLst/>
          </a:prstGeom>
          <a:noFill/>
          <a:ln/>
        </p:spPr>
        <p:txBody>
          <a:bodyPr wrap="none" lIns="0" tIns="0" rIns="0" bIns="0" rtlCol="0" anchor="t"/>
          <a:lstStyle/>
          <a:p>
            <a:pPr>
              <a:lnSpc>
                <a:spcPts val="1875"/>
              </a:lnSpc>
            </a:pPr>
            <a:r>
              <a:rPr lang="en-US" sz="1500" b="1" dirty="0">
                <a:solidFill>
                  <a:srgbClr val="405449"/>
                </a:solidFill>
                <a:latin typeface="Fraunces Extra Bold" pitchFamily="34" charset="0"/>
                <a:ea typeface="Fraunces Extra Bold" pitchFamily="34" charset="-122"/>
                <a:cs typeface="Fraunces Extra Bold" pitchFamily="34" charset="-120"/>
              </a:rPr>
              <a:t>Recursive Evaluation</a:t>
            </a:r>
            <a:endParaRPr lang="en-US" sz="1500" dirty="0"/>
          </a:p>
        </p:txBody>
      </p:sp>
      <p:sp>
        <p:nvSpPr>
          <p:cNvPr id="11" name="Text 8"/>
          <p:cNvSpPr/>
          <p:nvPr/>
        </p:nvSpPr>
        <p:spPr>
          <a:xfrm>
            <a:off x="6191845" y="3947319"/>
            <a:ext cx="5460207" cy="246857"/>
          </a:xfrm>
          <a:prstGeom prst="rect">
            <a:avLst/>
          </a:prstGeom>
          <a:noFill/>
          <a:ln/>
        </p:spPr>
        <p:txBody>
          <a:bodyPr wrap="none" lIns="0" tIns="0" rIns="0" bIns="0" rtlCol="0" anchor="t"/>
          <a:lstStyle/>
          <a:p>
            <a:pPr>
              <a:lnSpc>
                <a:spcPts val="1917"/>
              </a:lnSpc>
            </a:pPr>
            <a:r>
              <a:rPr lang="en-US" sz="1208" dirty="0">
                <a:solidFill>
                  <a:srgbClr val="405449"/>
                </a:solidFill>
                <a:latin typeface="Nobile" pitchFamily="34" charset="0"/>
                <a:ea typeface="Nobile" pitchFamily="34" charset="-122"/>
                <a:cs typeface="Nobile" pitchFamily="34" charset="-120"/>
              </a:rPr>
              <a:t>Recursively evaluate moves.</a:t>
            </a:r>
            <a:endParaRPr lang="en-US" sz="1208" dirty="0"/>
          </a:p>
        </p:txBody>
      </p:sp>
      <p:sp>
        <p:nvSpPr>
          <p:cNvPr id="12" name="Shape 9"/>
          <p:cNvSpPr/>
          <p:nvPr/>
        </p:nvSpPr>
        <p:spPr>
          <a:xfrm>
            <a:off x="5497810" y="4840089"/>
            <a:ext cx="539948" cy="19050"/>
          </a:xfrm>
          <a:prstGeom prst="roundRect">
            <a:avLst>
              <a:gd name="adj" fmla="val 728864"/>
            </a:avLst>
          </a:prstGeom>
          <a:solidFill>
            <a:srgbClr val="CED9CE"/>
          </a:solidFill>
          <a:ln/>
        </p:spPr>
      </p:sp>
      <p:sp>
        <p:nvSpPr>
          <p:cNvPr id="13" name="Shape 10"/>
          <p:cNvSpPr/>
          <p:nvPr/>
        </p:nvSpPr>
        <p:spPr>
          <a:xfrm>
            <a:off x="5169794" y="4676081"/>
            <a:ext cx="347068" cy="347068"/>
          </a:xfrm>
          <a:prstGeom prst="roundRect">
            <a:avLst>
              <a:gd name="adj" fmla="val 40006"/>
            </a:avLst>
          </a:prstGeom>
          <a:solidFill>
            <a:srgbClr val="E8F3E8"/>
          </a:solidFill>
          <a:ln/>
        </p:spPr>
      </p:sp>
      <p:sp>
        <p:nvSpPr>
          <p:cNvPr id="14" name="Text 11"/>
          <p:cNvSpPr/>
          <p:nvPr/>
        </p:nvSpPr>
        <p:spPr>
          <a:xfrm>
            <a:off x="5267722" y="4733925"/>
            <a:ext cx="151209" cy="231378"/>
          </a:xfrm>
          <a:prstGeom prst="rect">
            <a:avLst/>
          </a:prstGeom>
          <a:noFill/>
          <a:ln/>
        </p:spPr>
        <p:txBody>
          <a:bodyPr wrap="none" lIns="0" tIns="0" rIns="0" bIns="0" rtlCol="0" anchor="t"/>
          <a:lstStyle/>
          <a:p>
            <a:pPr algn="ctr">
              <a:lnSpc>
                <a:spcPts val="1792"/>
              </a:lnSpc>
            </a:pPr>
            <a:r>
              <a:rPr lang="en-US" sz="1792" b="1" dirty="0">
                <a:solidFill>
                  <a:srgbClr val="405449"/>
                </a:solidFill>
                <a:latin typeface="Fraunces Extra Bold" pitchFamily="34" charset="0"/>
                <a:ea typeface="Fraunces Extra Bold" pitchFamily="34" charset="-122"/>
                <a:cs typeface="Fraunces Extra Bold" pitchFamily="34" charset="-120"/>
              </a:rPr>
              <a:t>2</a:t>
            </a:r>
            <a:endParaRPr lang="en-US" sz="1792" dirty="0"/>
          </a:p>
        </p:txBody>
      </p:sp>
      <p:sp>
        <p:nvSpPr>
          <p:cNvPr id="15" name="Text 12"/>
          <p:cNvSpPr/>
          <p:nvPr/>
        </p:nvSpPr>
        <p:spPr>
          <a:xfrm>
            <a:off x="6191845" y="4656732"/>
            <a:ext cx="1928416" cy="241102"/>
          </a:xfrm>
          <a:prstGeom prst="rect">
            <a:avLst/>
          </a:prstGeom>
          <a:noFill/>
          <a:ln/>
        </p:spPr>
        <p:txBody>
          <a:bodyPr wrap="none" lIns="0" tIns="0" rIns="0" bIns="0" rtlCol="0" anchor="t"/>
          <a:lstStyle/>
          <a:p>
            <a:pPr>
              <a:lnSpc>
                <a:spcPts val="1875"/>
              </a:lnSpc>
            </a:pPr>
            <a:r>
              <a:rPr lang="en-US" sz="1500" b="1" dirty="0">
                <a:solidFill>
                  <a:srgbClr val="405449"/>
                </a:solidFill>
                <a:latin typeface="Fraunces Extra Bold" pitchFamily="34" charset="0"/>
                <a:ea typeface="Fraunces Extra Bold" pitchFamily="34" charset="-122"/>
                <a:cs typeface="Fraunces Extra Bold" pitchFamily="34" charset="-120"/>
              </a:rPr>
              <a:t>Score Assignment</a:t>
            </a:r>
            <a:endParaRPr lang="en-US" sz="1500" dirty="0"/>
          </a:p>
        </p:txBody>
      </p:sp>
      <p:sp>
        <p:nvSpPr>
          <p:cNvPr id="16" name="Text 13"/>
          <p:cNvSpPr/>
          <p:nvPr/>
        </p:nvSpPr>
        <p:spPr>
          <a:xfrm>
            <a:off x="6191845" y="4990307"/>
            <a:ext cx="5460207" cy="246857"/>
          </a:xfrm>
          <a:prstGeom prst="rect">
            <a:avLst/>
          </a:prstGeom>
          <a:noFill/>
          <a:ln/>
        </p:spPr>
        <p:txBody>
          <a:bodyPr wrap="none" lIns="0" tIns="0" rIns="0" bIns="0" rtlCol="0" anchor="t"/>
          <a:lstStyle/>
          <a:p>
            <a:pPr>
              <a:lnSpc>
                <a:spcPts val="1917"/>
              </a:lnSpc>
            </a:pPr>
            <a:r>
              <a:rPr lang="en-US" sz="1208" dirty="0">
                <a:solidFill>
                  <a:srgbClr val="405449"/>
                </a:solidFill>
                <a:latin typeface="Nobile" pitchFamily="34" charset="0"/>
                <a:ea typeface="Nobile" pitchFamily="34" charset="-122"/>
                <a:cs typeface="Nobile" pitchFamily="34" charset="-120"/>
              </a:rPr>
              <a:t>Assign scores to each game state.</a:t>
            </a:r>
            <a:endParaRPr lang="en-US" sz="1208" dirty="0"/>
          </a:p>
        </p:txBody>
      </p:sp>
      <p:sp>
        <p:nvSpPr>
          <p:cNvPr id="17" name="Shape 14"/>
          <p:cNvSpPr/>
          <p:nvPr/>
        </p:nvSpPr>
        <p:spPr>
          <a:xfrm>
            <a:off x="5497810" y="5883077"/>
            <a:ext cx="539948" cy="19050"/>
          </a:xfrm>
          <a:prstGeom prst="roundRect">
            <a:avLst>
              <a:gd name="adj" fmla="val 728864"/>
            </a:avLst>
          </a:prstGeom>
          <a:solidFill>
            <a:srgbClr val="CED9CE"/>
          </a:solidFill>
          <a:ln/>
        </p:spPr>
      </p:sp>
      <p:sp>
        <p:nvSpPr>
          <p:cNvPr id="18" name="Shape 15"/>
          <p:cNvSpPr/>
          <p:nvPr/>
        </p:nvSpPr>
        <p:spPr>
          <a:xfrm>
            <a:off x="5169794" y="5719069"/>
            <a:ext cx="347068" cy="347068"/>
          </a:xfrm>
          <a:prstGeom prst="roundRect">
            <a:avLst>
              <a:gd name="adj" fmla="val 40006"/>
            </a:avLst>
          </a:prstGeom>
          <a:solidFill>
            <a:srgbClr val="E8F3E8"/>
          </a:solidFill>
          <a:ln/>
        </p:spPr>
      </p:sp>
      <p:sp>
        <p:nvSpPr>
          <p:cNvPr id="19" name="Text 16"/>
          <p:cNvSpPr/>
          <p:nvPr/>
        </p:nvSpPr>
        <p:spPr>
          <a:xfrm>
            <a:off x="5273378" y="5776913"/>
            <a:ext cx="139799" cy="231378"/>
          </a:xfrm>
          <a:prstGeom prst="rect">
            <a:avLst/>
          </a:prstGeom>
          <a:noFill/>
          <a:ln/>
        </p:spPr>
        <p:txBody>
          <a:bodyPr wrap="none" lIns="0" tIns="0" rIns="0" bIns="0" rtlCol="0" anchor="t"/>
          <a:lstStyle/>
          <a:p>
            <a:pPr algn="ctr">
              <a:lnSpc>
                <a:spcPts val="1792"/>
              </a:lnSpc>
            </a:pPr>
            <a:r>
              <a:rPr lang="en-US" sz="1792" b="1" dirty="0">
                <a:solidFill>
                  <a:srgbClr val="405449"/>
                </a:solidFill>
                <a:latin typeface="Fraunces Extra Bold" pitchFamily="34" charset="0"/>
                <a:ea typeface="Fraunces Extra Bold" pitchFamily="34" charset="-122"/>
                <a:cs typeface="Fraunces Extra Bold" pitchFamily="34" charset="-120"/>
              </a:rPr>
              <a:t>3</a:t>
            </a:r>
            <a:endParaRPr lang="en-US" sz="1792" dirty="0"/>
          </a:p>
        </p:txBody>
      </p:sp>
      <p:sp>
        <p:nvSpPr>
          <p:cNvPr id="20" name="Text 17"/>
          <p:cNvSpPr/>
          <p:nvPr/>
        </p:nvSpPr>
        <p:spPr>
          <a:xfrm>
            <a:off x="6191845" y="5699720"/>
            <a:ext cx="1928416" cy="241102"/>
          </a:xfrm>
          <a:prstGeom prst="rect">
            <a:avLst/>
          </a:prstGeom>
          <a:noFill/>
          <a:ln/>
        </p:spPr>
        <p:txBody>
          <a:bodyPr wrap="none" lIns="0" tIns="0" rIns="0" bIns="0" rtlCol="0" anchor="t"/>
          <a:lstStyle/>
          <a:p>
            <a:pPr>
              <a:lnSpc>
                <a:spcPts val="1875"/>
              </a:lnSpc>
            </a:pPr>
            <a:r>
              <a:rPr lang="en-US" sz="1500" b="1" dirty="0">
                <a:solidFill>
                  <a:srgbClr val="405449"/>
                </a:solidFill>
                <a:latin typeface="Fraunces Extra Bold" pitchFamily="34" charset="0"/>
                <a:ea typeface="Fraunces Extra Bold" pitchFamily="34" charset="-122"/>
                <a:cs typeface="Fraunces Extra Bold" pitchFamily="34" charset="-120"/>
              </a:rPr>
              <a:t>Opponent Strategy</a:t>
            </a:r>
            <a:endParaRPr lang="en-US" sz="1500" dirty="0"/>
          </a:p>
        </p:txBody>
      </p:sp>
      <p:sp>
        <p:nvSpPr>
          <p:cNvPr id="21" name="Text 18"/>
          <p:cNvSpPr/>
          <p:nvPr/>
        </p:nvSpPr>
        <p:spPr>
          <a:xfrm>
            <a:off x="6191845" y="6033294"/>
            <a:ext cx="5460207" cy="246857"/>
          </a:xfrm>
          <a:prstGeom prst="rect">
            <a:avLst/>
          </a:prstGeom>
          <a:noFill/>
          <a:ln/>
        </p:spPr>
        <p:txBody>
          <a:bodyPr wrap="none" lIns="0" tIns="0" rIns="0" bIns="0" rtlCol="0" anchor="t"/>
          <a:lstStyle/>
          <a:p>
            <a:pPr>
              <a:lnSpc>
                <a:spcPts val="1917"/>
              </a:lnSpc>
            </a:pPr>
            <a:r>
              <a:rPr lang="en-US" sz="1208" dirty="0">
                <a:solidFill>
                  <a:srgbClr val="405449"/>
                </a:solidFill>
                <a:latin typeface="Nobile" pitchFamily="34" charset="0"/>
                <a:ea typeface="Nobile" pitchFamily="34" charset="-122"/>
                <a:cs typeface="Nobile" pitchFamily="34" charset="-120"/>
              </a:rPr>
              <a:t>Assume opponent makes best move.</a:t>
            </a:r>
            <a:endParaRPr lang="en-US" sz="1208" dirty="0"/>
          </a:p>
        </p:txBody>
      </p:sp>
      <p:sp>
        <p:nvSpPr>
          <p:cNvPr id="22" name="Arrow: Right 21">
            <a:extLst>
              <a:ext uri="{FF2B5EF4-FFF2-40B4-BE49-F238E27FC236}">
                <a16:creationId xmlns:a16="http://schemas.microsoft.com/office/drawing/2014/main" id="{604670B1-3B69-B701-8C79-9ACF82137561}"/>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12775" y="482203"/>
            <a:ext cx="9364861" cy="547192"/>
          </a:xfrm>
          <a:prstGeom prst="rect">
            <a:avLst/>
          </a:prstGeom>
          <a:noFill/>
          <a:ln/>
        </p:spPr>
        <p:txBody>
          <a:bodyPr wrap="none" lIns="0" tIns="0" rIns="0" bIns="0" rtlCol="0" anchor="t"/>
          <a:lstStyle/>
          <a:p>
            <a:pPr>
              <a:lnSpc>
                <a:spcPts val="4291"/>
              </a:lnSpc>
            </a:pPr>
            <a:r>
              <a:rPr lang="en-US" sz="3417" b="1" dirty="0">
                <a:solidFill>
                  <a:srgbClr val="3B4540"/>
                </a:solidFill>
                <a:latin typeface="Fraunces Extra Bold" pitchFamily="34" charset="0"/>
                <a:ea typeface="Fraunces Extra Bold" pitchFamily="34" charset="-122"/>
                <a:cs typeface="Fraunces Extra Bold" pitchFamily="34" charset="-120"/>
              </a:rPr>
              <a:t>Implementing AI with Minimax Algorithm</a:t>
            </a:r>
            <a:endParaRPr lang="en-US" sz="3417" dirty="0"/>
          </a:p>
        </p:txBody>
      </p:sp>
      <p:sp>
        <p:nvSpPr>
          <p:cNvPr id="3" name="Text 1"/>
          <p:cNvSpPr/>
          <p:nvPr/>
        </p:nvSpPr>
        <p:spPr>
          <a:xfrm>
            <a:off x="612775" y="1379537"/>
            <a:ext cx="10966450" cy="840582"/>
          </a:xfrm>
          <a:prstGeom prst="rect">
            <a:avLst/>
          </a:prstGeom>
          <a:noFill/>
          <a:ln/>
        </p:spPr>
        <p:txBody>
          <a:bodyPr wrap="square" lIns="0" tIns="0" rIns="0" bIns="0" rtlCol="0" anchor="t"/>
          <a:lstStyle/>
          <a:p>
            <a:pPr>
              <a:lnSpc>
                <a:spcPts val="2167"/>
              </a:lnSpc>
            </a:pPr>
            <a:r>
              <a:rPr lang="en-US" sz="1600" dirty="0">
                <a:solidFill>
                  <a:srgbClr val="405449"/>
                </a:solidFill>
                <a:latin typeface="Nobile" pitchFamily="34" charset="0"/>
                <a:ea typeface="Nobile" pitchFamily="34" charset="-122"/>
                <a:cs typeface="Nobile" pitchFamily="34" charset="-120"/>
              </a:rPr>
              <a:t>Integrating the Minimax algorithm into our chess game creates a functional AI opponent. The AI evaluates all possible moves to a certain depth, using the Minimax algorithm to select the best move based on the evaluation scores. This provides a challenging and engaging opponent for human players to compete against.</a:t>
            </a:r>
            <a:endParaRPr lang="en-US" sz="1600" dirty="0"/>
          </a:p>
        </p:txBody>
      </p:sp>
      <p:sp>
        <p:nvSpPr>
          <p:cNvPr id="4" name="Text 2"/>
          <p:cNvSpPr/>
          <p:nvPr/>
        </p:nvSpPr>
        <p:spPr>
          <a:xfrm>
            <a:off x="612775" y="2417069"/>
            <a:ext cx="10966450" cy="560388"/>
          </a:xfrm>
          <a:prstGeom prst="rect">
            <a:avLst/>
          </a:prstGeom>
          <a:noFill/>
          <a:ln/>
        </p:spPr>
        <p:txBody>
          <a:bodyPr wrap="square" lIns="0" tIns="0" rIns="0" bIns="0" rtlCol="0" anchor="t"/>
          <a:lstStyle/>
          <a:p>
            <a:pPr>
              <a:lnSpc>
                <a:spcPts val="2167"/>
              </a:lnSpc>
            </a:pPr>
            <a:r>
              <a:rPr lang="en-US" dirty="0">
                <a:solidFill>
                  <a:srgbClr val="405449"/>
                </a:solidFill>
                <a:latin typeface="Nobile" pitchFamily="34" charset="0"/>
                <a:ea typeface="Nobile" pitchFamily="34" charset="-122"/>
                <a:cs typeface="Nobile" pitchFamily="34" charset="-120"/>
              </a:rPr>
              <a:t>The AI searches the game tree to a defined depth, where the depth determines how many moves ahead the AI looks. The deeper the search, the stronger the AI becomes, but the longer it takes to make a move.</a:t>
            </a:r>
            <a:endParaRPr lang="en-US" dirty="0"/>
          </a:p>
        </p:txBody>
      </p:sp>
      <p:sp>
        <p:nvSpPr>
          <p:cNvPr id="5" name="Shape 3"/>
          <p:cNvSpPr/>
          <p:nvPr/>
        </p:nvSpPr>
        <p:spPr>
          <a:xfrm>
            <a:off x="612775" y="3174405"/>
            <a:ext cx="1827708" cy="1008757"/>
          </a:xfrm>
          <a:prstGeom prst="roundRect">
            <a:avLst>
              <a:gd name="adj" fmla="val 15621"/>
            </a:avLst>
          </a:prstGeom>
          <a:solidFill>
            <a:srgbClr val="E8F3E8"/>
          </a:solidFill>
          <a:ln/>
        </p:spPr>
      </p:sp>
      <p:sp>
        <p:nvSpPr>
          <p:cNvPr id="6" name="Text 4"/>
          <p:cNvSpPr/>
          <p:nvPr/>
        </p:nvSpPr>
        <p:spPr>
          <a:xfrm>
            <a:off x="787797" y="3503712"/>
            <a:ext cx="109240" cy="350143"/>
          </a:xfrm>
          <a:prstGeom prst="rect">
            <a:avLst/>
          </a:prstGeom>
          <a:noFill/>
          <a:ln/>
        </p:spPr>
        <p:txBody>
          <a:bodyPr wrap="none" lIns="0" tIns="0" rIns="0" bIns="0" rtlCol="0" anchor="t"/>
          <a:lstStyle/>
          <a:p>
            <a:pPr algn="ctr">
              <a:lnSpc>
                <a:spcPts val="2750"/>
              </a:lnSpc>
            </a:pPr>
            <a:r>
              <a:rPr lang="en-US" sz="1708" b="1" dirty="0">
                <a:solidFill>
                  <a:srgbClr val="405449"/>
                </a:solidFill>
                <a:latin typeface="Fraunces Extra Bold" pitchFamily="34" charset="0"/>
                <a:ea typeface="Fraunces Extra Bold" pitchFamily="34" charset="-122"/>
                <a:cs typeface="Fraunces Extra Bold" pitchFamily="34" charset="-120"/>
              </a:rPr>
              <a:t>1</a:t>
            </a:r>
            <a:endParaRPr lang="en-US" sz="1708" dirty="0"/>
          </a:p>
        </p:txBody>
      </p:sp>
      <p:sp>
        <p:nvSpPr>
          <p:cNvPr id="7" name="Text 5"/>
          <p:cNvSpPr/>
          <p:nvPr/>
        </p:nvSpPr>
        <p:spPr>
          <a:xfrm>
            <a:off x="2615506" y="3349427"/>
            <a:ext cx="2188468" cy="273546"/>
          </a:xfrm>
          <a:prstGeom prst="rect">
            <a:avLst/>
          </a:prstGeom>
          <a:noFill/>
          <a:ln/>
        </p:spPr>
        <p:txBody>
          <a:bodyPr wrap="none" lIns="0" tIns="0" rIns="0" bIns="0" rtlCol="0" anchor="t"/>
          <a:lstStyle/>
          <a:p>
            <a:pPr>
              <a:lnSpc>
                <a:spcPts val="2125"/>
              </a:lnSpc>
            </a:pPr>
            <a:r>
              <a:rPr lang="en-US" b="1" dirty="0">
                <a:solidFill>
                  <a:srgbClr val="405449"/>
                </a:solidFill>
                <a:latin typeface="Fraunces Extra Bold" pitchFamily="34" charset="0"/>
                <a:ea typeface="Fraunces Extra Bold" pitchFamily="34" charset="-122"/>
                <a:cs typeface="Fraunces Extra Bold" pitchFamily="34" charset="-120"/>
              </a:rPr>
              <a:t>Evaluate Moves</a:t>
            </a:r>
            <a:endParaRPr lang="en-US" dirty="0"/>
          </a:p>
        </p:txBody>
      </p:sp>
      <p:sp>
        <p:nvSpPr>
          <p:cNvPr id="8" name="Text 6"/>
          <p:cNvSpPr/>
          <p:nvPr/>
        </p:nvSpPr>
        <p:spPr>
          <a:xfrm>
            <a:off x="2615506" y="3727946"/>
            <a:ext cx="2328069" cy="280194"/>
          </a:xfrm>
          <a:prstGeom prst="rect">
            <a:avLst/>
          </a:prstGeom>
          <a:noFill/>
          <a:ln/>
        </p:spPr>
        <p:txBody>
          <a:bodyPr wrap="none" lIns="0" tIns="0" rIns="0" bIns="0" rtlCol="0" anchor="t"/>
          <a:lstStyle/>
          <a:p>
            <a:pPr>
              <a:lnSpc>
                <a:spcPts val="2167"/>
              </a:lnSpc>
            </a:pPr>
            <a:r>
              <a:rPr lang="en-US" sz="1375" dirty="0">
                <a:solidFill>
                  <a:srgbClr val="405449"/>
                </a:solidFill>
                <a:latin typeface="Nobile" pitchFamily="34" charset="0"/>
                <a:ea typeface="Nobile" pitchFamily="34" charset="-122"/>
                <a:cs typeface="Nobile" pitchFamily="34" charset="-120"/>
              </a:rPr>
              <a:t>Evaluate all possible moves.</a:t>
            </a:r>
            <a:endParaRPr lang="en-US" sz="1375" dirty="0"/>
          </a:p>
        </p:txBody>
      </p:sp>
      <p:sp>
        <p:nvSpPr>
          <p:cNvPr id="9" name="Shape 7"/>
          <p:cNvSpPr/>
          <p:nvPr/>
        </p:nvSpPr>
        <p:spPr>
          <a:xfrm>
            <a:off x="2527995" y="4175224"/>
            <a:ext cx="8963719" cy="9525"/>
          </a:xfrm>
          <a:prstGeom prst="roundRect">
            <a:avLst>
              <a:gd name="adj" fmla="val 1654312"/>
            </a:avLst>
          </a:prstGeom>
          <a:solidFill>
            <a:srgbClr val="CED9CE"/>
          </a:solidFill>
          <a:ln/>
        </p:spPr>
      </p:sp>
      <p:sp>
        <p:nvSpPr>
          <p:cNvPr id="10" name="Shape 8"/>
          <p:cNvSpPr/>
          <p:nvPr/>
        </p:nvSpPr>
        <p:spPr>
          <a:xfrm>
            <a:off x="612775" y="4270672"/>
            <a:ext cx="3655418" cy="1008757"/>
          </a:xfrm>
          <a:prstGeom prst="roundRect">
            <a:avLst>
              <a:gd name="adj" fmla="val 15621"/>
            </a:avLst>
          </a:prstGeom>
          <a:solidFill>
            <a:srgbClr val="E8F3E8"/>
          </a:solidFill>
          <a:ln/>
        </p:spPr>
      </p:sp>
      <p:sp>
        <p:nvSpPr>
          <p:cNvPr id="11" name="Text 9"/>
          <p:cNvSpPr/>
          <p:nvPr/>
        </p:nvSpPr>
        <p:spPr>
          <a:xfrm>
            <a:off x="787797" y="4599980"/>
            <a:ext cx="142974" cy="350143"/>
          </a:xfrm>
          <a:prstGeom prst="rect">
            <a:avLst/>
          </a:prstGeom>
          <a:noFill/>
          <a:ln/>
        </p:spPr>
        <p:txBody>
          <a:bodyPr wrap="none" lIns="0" tIns="0" rIns="0" bIns="0" rtlCol="0" anchor="t"/>
          <a:lstStyle/>
          <a:p>
            <a:pPr algn="ctr">
              <a:lnSpc>
                <a:spcPts val="2750"/>
              </a:lnSpc>
            </a:pPr>
            <a:r>
              <a:rPr lang="en-US" sz="1708" b="1" dirty="0">
                <a:solidFill>
                  <a:srgbClr val="405449"/>
                </a:solidFill>
                <a:latin typeface="Fraunces Extra Bold" pitchFamily="34" charset="0"/>
                <a:ea typeface="Fraunces Extra Bold" pitchFamily="34" charset="-122"/>
                <a:cs typeface="Fraunces Extra Bold" pitchFamily="34" charset="-120"/>
              </a:rPr>
              <a:t>2</a:t>
            </a:r>
            <a:endParaRPr lang="en-US" sz="1708" dirty="0"/>
          </a:p>
        </p:txBody>
      </p:sp>
      <p:sp>
        <p:nvSpPr>
          <p:cNvPr id="12" name="Text 10"/>
          <p:cNvSpPr/>
          <p:nvPr/>
        </p:nvSpPr>
        <p:spPr>
          <a:xfrm>
            <a:off x="4443214" y="4445695"/>
            <a:ext cx="2188468" cy="273546"/>
          </a:xfrm>
          <a:prstGeom prst="rect">
            <a:avLst/>
          </a:prstGeom>
          <a:noFill/>
          <a:ln/>
        </p:spPr>
        <p:txBody>
          <a:bodyPr wrap="none" lIns="0" tIns="0" rIns="0" bIns="0" rtlCol="0" anchor="t"/>
          <a:lstStyle/>
          <a:p>
            <a:pPr>
              <a:lnSpc>
                <a:spcPts val="2125"/>
              </a:lnSpc>
            </a:pPr>
            <a:r>
              <a:rPr lang="en-US" b="1" dirty="0">
                <a:solidFill>
                  <a:srgbClr val="405449"/>
                </a:solidFill>
                <a:latin typeface="Fraunces Extra Bold" pitchFamily="34" charset="0"/>
                <a:ea typeface="Fraunces Extra Bold" pitchFamily="34" charset="-122"/>
                <a:cs typeface="Fraunces Extra Bold" pitchFamily="34" charset="-120"/>
              </a:rPr>
              <a:t>Select Best Move</a:t>
            </a:r>
            <a:endParaRPr lang="en-US" dirty="0"/>
          </a:p>
        </p:txBody>
      </p:sp>
      <p:sp>
        <p:nvSpPr>
          <p:cNvPr id="13" name="Text 11"/>
          <p:cNvSpPr/>
          <p:nvPr/>
        </p:nvSpPr>
        <p:spPr>
          <a:xfrm>
            <a:off x="4443214" y="4824215"/>
            <a:ext cx="3071218" cy="280194"/>
          </a:xfrm>
          <a:prstGeom prst="rect">
            <a:avLst/>
          </a:prstGeom>
          <a:noFill/>
          <a:ln/>
        </p:spPr>
        <p:txBody>
          <a:bodyPr wrap="none" lIns="0" tIns="0" rIns="0" bIns="0" rtlCol="0" anchor="t"/>
          <a:lstStyle/>
          <a:p>
            <a:pPr>
              <a:lnSpc>
                <a:spcPts val="2167"/>
              </a:lnSpc>
            </a:pPr>
            <a:r>
              <a:rPr lang="en-US" sz="1375" dirty="0">
                <a:solidFill>
                  <a:srgbClr val="405449"/>
                </a:solidFill>
                <a:latin typeface="Nobile" pitchFamily="34" charset="0"/>
                <a:ea typeface="Nobile" pitchFamily="34" charset="-122"/>
                <a:cs typeface="Nobile" pitchFamily="34" charset="-120"/>
              </a:rPr>
              <a:t>Choose the move with highest score.</a:t>
            </a:r>
            <a:endParaRPr lang="en-US" sz="1375" dirty="0"/>
          </a:p>
        </p:txBody>
      </p:sp>
      <p:sp>
        <p:nvSpPr>
          <p:cNvPr id="14" name="Shape 12"/>
          <p:cNvSpPr/>
          <p:nvPr/>
        </p:nvSpPr>
        <p:spPr>
          <a:xfrm>
            <a:off x="4355704" y="5271493"/>
            <a:ext cx="7136011" cy="9525"/>
          </a:xfrm>
          <a:prstGeom prst="roundRect">
            <a:avLst>
              <a:gd name="adj" fmla="val 1654312"/>
            </a:avLst>
          </a:prstGeom>
          <a:solidFill>
            <a:srgbClr val="CED9CE"/>
          </a:solidFill>
          <a:ln/>
        </p:spPr>
      </p:sp>
      <p:sp>
        <p:nvSpPr>
          <p:cNvPr id="15" name="Shape 13"/>
          <p:cNvSpPr/>
          <p:nvPr/>
        </p:nvSpPr>
        <p:spPr>
          <a:xfrm>
            <a:off x="612775" y="5366941"/>
            <a:ext cx="5483225" cy="1008757"/>
          </a:xfrm>
          <a:prstGeom prst="roundRect">
            <a:avLst>
              <a:gd name="adj" fmla="val 15621"/>
            </a:avLst>
          </a:prstGeom>
          <a:solidFill>
            <a:srgbClr val="E8F3E8"/>
          </a:solidFill>
          <a:ln/>
        </p:spPr>
      </p:sp>
      <p:sp>
        <p:nvSpPr>
          <p:cNvPr id="16" name="Text 14"/>
          <p:cNvSpPr/>
          <p:nvPr/>
        </p:nvSpPr>
        <p:spPr>
          <a:xfrm>
            <a:off x="787797" y="5696248"/>
            <a:ext cx="132159" cy="350143"/>
          </a:xfrm>
          <a:prstGeom prst="rect">
            <a:avLst/>
          </a:prstGeom>
          <a:noFill/>
          <a:ln/>
        </p:spPr>
        <p:txBody>
          <a:bodyPr wrap="none" lIns="0" tIns="0" rIns="0" bIns="0" rtlCol="0" anchor="t"/>
          <a:lstStyle/>
          <a:p>
            <a:pPr algn="ctr">
              <a:lnSpc>
                <a:spcPts val="2750"/>
              </a:lnSpc>
            </a:pPr>
            <a:r>
              <a:rPr lang="en-US" sz="1708" b="1" dirty="0">
                <a:solidFill>
                  <a:srgbClr val="405449"/>
                </a:solidFill>
                <a:latin typeface="Fraunces Extra Bold" pitchFamily="34" charset="0"/>
                <a:ea typeface="Fraunces Extra Bold" pitchFamily="34" charset="-122"/>
                <a:cs typeface="Fraunces Extra Bold" pitchFamily="34" charset="-120"/>
              </a:rPr>
              <a:t>3</a:t>
            </a:r>
            <a:endParaRPr lang="en-US" sz="1708" dirty="0"/>
          </a:p>
        </p:txBody>
      </p:sp>
      <p:sp>
        <p:nvSpPr>
          <p:cNvPr id="17" name="Text 15"/>
          <p:cNvSpPr/>
          <p:nvPr/>
        </p:nvSpPr>
        <p:spPr>
          <a:xfrm>
            <a:off x="6271022" y="5541963"/>
            <a:ext cx="2188468" cy="273546"/>
          </a:xfrm>
          <a:prstGeom prst="rect">
            <a:avLst/>
          </a:prstGeom>
          <a:noFill/>
          <a:ln/>
        </p:spPr>
        <p:txBody>
          <a:bodyPr wrap="none" lIns="0" tIns="0" rIns="0" bIns="0" rtlCol="0" anchor="t"/>
          <a:lstStyle/>
          <a:p>
            <a:pPr>
              <a:lnSpc>
                <a:spcPts val="2125"/>
              </a:lnSpc>
            </a:pPr>
            <a:r>
              <a:rPr lang="en-US" b="1" dirty="0">
                <a:solidFill>
                  <a:srgbClr val="405449"/>
                </a:solidFill>
                <a:latin typeface="Fraunces Extra Bold" pitchFamily="34" charset="0"/>
                <a:ea typeface="Fraunces Extra Bold" pitchFamily="34" charset="-122"/>
                <a:cs typeface="Fraunces Extra Bold" pitchFamily="34" charset="-120"/>
              </a:rPr>
              <a:t>AI Opponent</a:t>
            </a:r>
            <a:endParaRPr lang="en-US" dirty="0"/>
          </a:p>
        </p:txBody>
      </p:sp>
      <p:sp>
        <p:nvSpPr>
          <p:cNvPr id="18" name="Text 16"/>
          <p:cNvSpPr/>
          <p:nvPr/>
        </p:nvSpPr>
        <p:spPr>
          <a:xfrm>
            <a:off x="6271022" y="5920482"/>
            <a:ext cx="2520157" cy="280194"/>
          </a:xfrm>
          <a:prstGeom prst="rect">
            <a:avLst/>
          </a:prstGeom>
          <a:noFill/>
          <a:ln/>
        </p:spPr>
        <p:txBody>
          <a:bodyPr wrap="none" lIns="0" tIns="0" rIns="0" bIns="0" rtlCol="0" anchor="t"/>
          <a:lstStyle/>
          <a:p>
            <a:pPr>
              <a:lnSpc>
                <a:spcPts val="2167"/>
              </a:lnSpc>
            </a:pPr>
            <a:r>
              <a:rPr lang="en-US" sz="1375" dirty="0">
                <a:solidFill>
                  <a:srgbClr val="405449"/>
                </a:solidFill>
                <a:latin typeface="Nobile" pitchFamily="34" charset="0"/>
                <a:ea typeface="Nobile" pitchFamily="34" charset="-122"/>
                <a:cs typeface="Nobile" pitchFamily="34" charset="-120"/>
              </a:rPr>
              <a:t>Create engaging AI opponent.</a:t>
            </a:r>
            <a:endParaRPr lang="en-US" sz="1375" dirty="0"/>
          </a:p>
        </p:txBody>
      </p:sp>
      <p:sp>
        <p:nvSpPr>
          <p:cNvPr id="19" name="Arrow: Right 18">
            <a:extLst>
              <a:ext uri="{FF2B5EF4-FFF2-40B4-BE49-F238E27FC236}">
                <a16:creationId xmlns:a16="http://schemas.microsoft.com/office/drawing/2014/main" id="{D6E37D8F-5E8C-51A6-E51D-A8D21EB0B332}"/>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840880"/>
            <a:ext cx="9468048" cy="590649"/>
          </a:xfrm>
          <a:prstGeom prst="rect">
            <a:avLst/>
          </a:prstGeom>
          <a:noFill/>
          <a:ln/>
        </p:spPr>
        <p:txBody>
          <a:bodyPr wrap="none" lIns="0" tIns="0" rIns="0" bIns="0" rtlCol="0" anchor="t"/>
          <a:lstStyle/>
          <a:p>
            <a:pPr>
              <a:lnSpc>
                <a:spcPts val="4625"/>
              </a:lnSpc>
            </a:pPr>
            <a:r>
              <a:rPr lang="en-US" sz="3708" b="1" dirty="0">
                <a:solidFill>
                  <a:srgbClr val="3B4540"/>
                </a:solidFill>
                <a:latin typeface="Fraunces Extra Bold" pitchFamily="34" charset="0"/>
                <a:ea typeface="Fraunces Extra Bold" pitchFamily="34" charset="-122"/>
                <a:cs typeface="Fraunces Extra Bold" pitchFamily="34" charset="-120"/>
              </a:rPr>
              <a:t>Optimizing AI with Alpha-Beta Pruning</a:t>
            </a:r>
            <a:endParaRPr lang="en-US" sz="3708" dirty="0"/>
          </a:p>
        </p:txBody>
      </p:sp>
      <p:sp>
        <p:nvSpPr>
          <p:cNvPr id="3" name="Text 1"/>
          <p:cNvSpPr/>
          <p:nvPr/>
        </p:nvSpPr>
        <p:spPr>
          <a:xfrm>
            <a:off x="661492" y="1809552"/>
            <a:ext cx="10869018" cy="1209675"/>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To improve the AI's performance, we can implement Alpha-Beta Pruning. This optimization technique reduces the number of nodes the Minimax algorithm needs to evaluate, significantly speeding up the AI's decision-making process without sacrificing accuracy. Alpha-Beta Pruning effectively prunes branches of the search tree that are guaranteed to be worse than previously found solutions, resulting in a more efficient AI opponent.</a:t>
            </a:r>
            <a:endParaRPr lang="en-US" sz="1458" dirty="0"/>
          </a:p>
        </p:txBody>
      </p:sp>
      <p:sp>
        <p:nvSpPr>
          <p:cNvPr id="4" name="Text 2"/>
          <p:cNvSpPr/>
          <p:nvPr/>
        </p:nvSpPr>
        <p:spPr>
          <a:xfrm>
            <a:off x="661492" y="3231852"/>
            <a:ext cx="10869018" cy="907257"/>
          </a:xfrm>
          <a:prstGeom prst="rect">
            <a:avLst/>
          </a:prstGeom>
          <a:noFill/>
          <a:ln/>
        </p:spPr>
        <p:txBody>
          <a:bodyPr wrap="square" lIns="0" tIns="0" rIns="0" bIns="0" rtlCol="0" anchor="t"/>
          <a:lstStyle/>
          <a:p>
            <a:pPr>
              <a:lnSpc>
                <a:spcPts val="2375"/>
              </a:lnSpc>
            </a:pPr>
            <a:r>
              <a:rPr lang="en-US" sz="1458" dirty="0">
                <a:solidFill>
                  <a:srgbClr val="405449"/>
                </a:solidFill>
                <a:latin typeface="Nobile" pitchFamily="34" charset="0"/>
                <a:ea typeface="Nobile" pitchFamily="34" charset="-122"/>
                <a:cs typeface="Nobile" pitchFamily="34" charset="-120"/>
              </a:rPr>
              <a:t>Alpha-Beta Pruning maintains two values, alpha and beta, representing the minimum score that the maximizing player is assured of and the maximum score that the minimizing player is assured of, respectively. It then prune branches that will not influence the final decision.</a:t>
            </a:r>
            <a:endParaRPr lang="en-US" sz="1458" dirty="0"/>
          </a:p>
        </p:txBody>
      </p:sp>
      <p:sp>
        <p:nvSpPr>
          <p:cNvPr id="5" name="Text 3"/>
          <p:cNvSpPr/>
          <p:nvPr/>
        </p:nvSpPr>
        <p:spPr>
          <a:xfrm>
            <a:off x="661492" y="4446191"/>
            <a:ext cx="5292725" cy="623689"/>
          </a:xfrm>
          <a:prstGeom prst="rect">
            <a:avLst/>
          </a:prstGeom>
          <a:noFill/>
          <a:ln/>
        </p:spPr>
        <p:txBody>
          <a:bodyPr wrap="none" lIns="0" tIns="0" rIns="0" bIns="0" rtlCol="0" anchor="t"/>
          <a:lstStyle/>
          <a:p>
            <a:pPr algn="ctr">
              <a:lnSpc>
                <a:spcPts val="4875"/>
              </a:lnSpc>
            </a:pPr>
            <a:r>
              <a:rPr lang="en-US" sz="4875" b="1" dirty="0">
                <a:solidFill>
                  <a:srgbClr val="405449"/>
                </a:solidFill>
                <a:latin typeface="Fraunces Extra Bold" pitchFamily="34" charset="0"/>
                <a:ea typeface="Fraunces Extra Bold" pitchFamily="34" charset="-122"/>
                <a:cs typeface="Fraunces Extra Bold" pitchFamily="34" charset="-120"/>
              </a:rPr>
              <a:t>50%</a:t>
            </a:r>
            <a:endParaRPr lang="en-US" sz="4875" dirty="0"/>
          </a:p>
        </p:txBody>
      </p:sp>
      <p:sp>
        <p:nvSpPr>
          <p:cNvPr id="6" name="Text 4"/>
          <p:cNvSpPr/>
          <p:nvPr/>
        </p:nvSpPr>
        <p:spPr>
          <a:xfrm>
            <a:off x="2126457" y="5306020"/>
            <a:ext cx="2362696" cy="295275"/>
          </a:xfrm>
          <a:prstGeom prst="rect">
            <a:avLst/>
          </a:prstGeom>
          <a:noFill/>
          <a:ln/>
        </p:spPr>
        <p:txBody>
          <a:bodyPr wrap="none" lIns="0" tIns="0" rIns="0" bIns="0" rtlCol="0" anchor="t"/>
          <a:lstStyle/>
          <a:p>
            <a:pPr algn="ct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Faster</a:t>
            </a:r>
            <a:endParaRPr lang="en-US" sz="1833" dirty="0"/>
          </a:p>
        </p:txBody>
      </p:sp>
      <p:sp>
        <p:nvSpPr>
          <p:cNvPr id="7" name="Text 5"/>
          <p:cNvSpPr/>
          <p:nvPr/>
        </p:nvSpPr>
        <p:spPr>
          <a:xfrm>
            <a:off x="661492" y="5714703"/>
            <a:ext cx="5292725" cy="302419"/>
          </a:xfrm>
          <a:prstGeom prst="rect">
            <a:avLst/>
          </a:prstGeom>
          <a:noFill/>
          <a:ln/>
        </p:spPr>
        <p:txBody>
          <a:bodyPr wrap="none" lIns="0" tIns="0" rIns="0" bIns="0" rtlCol="0" anchor="t"/>
          <a:lstStyle/>
          <a:p>
            <a:pPr algn="ctr">
              <a:lnSpc>
                <a:spcPts val="2375"/>
              </a:lnSpc>
            </a:pPr>
            <a:r>
              <a:rPr lang="en-US" sz="1458" dirty="0">
                <a:solidFill>
                  <a:srgbClr val="405449"/>
                </a:solidFill>
                <a:latin typeface="Nobile" pitchFamily="34" charset="0"/>
                <a:ea typeface="Nobile" pitchFamily="34" charset="-122"/>
                <a:cs typeface="Nobile" pitchFamily="34" charset="-120"/>
              </a:rPr>
              <a:t>Significantly speeds up AI decision making.</a:t>
            </a:r>
            <a:endParaRPr lang="en-US" sz="1458" dirty="0"/>
          </a:p>
        </p:txBody>
      </p:sp>
      <p:sp>
        <p:nvSpPr>
          <p:cNvPr id="8" name="Text 6"/>
          <p:cNvSpPr/>
          <p:nvPr/>
        </p:nvSpPr>
        <p:spPr>
          <a:xfrm>
            <a:off x="6237685" y="4446191"/>
            <a:ext cx="5292824" cy="623689"/>
          </a:xfrm>
          <a:prstGeom prst="rect">
            <a:avLst/>
          </a:prstGeom>
          <a:noFill/>
          <a:ln/>
        </p:spPr>
        <p:txBody>
          <a:bodyPr wrap="none" lIns="0" tIns="0" rIns="0" bIns="0" rtlCol="0" anchor="t"/>
          <a:lstStyle/>
          <a:p>
            <a:pPr algn="ctr">
              <a:lnSpc>
                <a:spcPts val="4875"/>
              </a:lnSpc>
            </a:pPr>
            <a:r>
              <a:rPr lang="en-US" sz="4875" b="1" dirty="0">
                <a:solidFill>
                  <a:srgbClr val="405449"/>
                </a:solidFill>
                <a:latin typeface="Fraunces Extra Bold" pitchFamily="34" charset="0"/>
                <a:ea typeface="Fraunces Extra Bold" pitchFamily="34" charset="-122"/>
                <a:cs typeface="Fraunces Extra Bold" pitchFamily="34" charset="-120"/>
              </a:rPr>
              <a:t>0%</a:t>
            </a:r>
            <a:endParaRPr lang="en-US" sz="4875" dirty="0"/>
          </a:p>
        </p:txBody>
      </p:sp>
      <p:sp>
        <p:nvSpPr>
          <p:cNvPr id="9" name="Text 7"/>
          <p:cNvSpPr/>
          <p:nvPr/>
        </p:nvSpPr>
        <p:spPr>
          <a:xfrm>
            <a:off x="7702749" y="5306020"/>
            <a:ext cx="2362696" cy="295275"/>
          </a:xfrm>
          <a:prstGeom prst="rect">
            <a:avLst/>
          </a:prstGeom>
          <a:noFill/>
          <a:ln/>
        </p:spPr>
        <p:txBody>
          <a:bodyPr wrap="none" lIns="0" tIns="0" rIns="0" bIns="0" rtlCol="0" anchor="t"/>
          <a:lstStyle/>
          <a:p>
            <a:pPr algn="ct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Sacrifice</a:t>
            </a:r>
            <a:endParaRPr lang="en-US" sz="1833" dirty="0"/>
          </a:p>
        </p:txBody>
      </p:sp>
      <p:sp>
        <p:nvSpPr>
          <p:cNvPr id="10" name="Text 8"/>
          <p:cNvSpPr/>
          <p:nvPr/>
        </p:nvSpPr>
        <p:spPr>
          <a:xfrm>
            <a:off x="6237685" y="5714703"/>
            <a:ext cx="5292824" cy="302419"/>
          </a:xfrm>
          <a:prstGeom prst="rect">
            <a:avLst/>
          </a:prstGeom>
          <a:noFill/>
          <a:ln/>
        </p:spPr>
        <p:txBody>
          <a:bodyPr wrap="none" lIns="0" tIns="0" rIns="0" bIns="0" rtlCol="0" anchor="t"/>
          <a:lstStyle/>
          <a:p>
            <a:pPr algn="ctr">
              <a:lnSpc>
                <a:spcPts val="2375"/>
              </a:lnSpc>
            </a:pPr>
            <a:r>
              <a:rPr lang="en-US" sz="1458" dirty="0">
                <a:solidFill>
                  <a:srgbClr val="405449"/>
                </a:solidFill>
                <a:latin typeface="Nobile" pitchFamily="34" charset="0"/>
                <a:ea typeface="Nobile" pitchFamily="34" charset="-122"/>
                <a:cs typeface="Nobile" pitchFamily="34" charset="-120"/>
              </a:rPr>
              <a:t>No decrease in AI accuracy.</a:t>
            </a:r>
            <a:endParaRPr lang="en-US" sz="1458" dirty="0"/>
          </a:p>
        </p:txBody>
      </p:sp>
      <p:sp>
        <p:nvSpPr>
          <p:cNvPr id="11" name="Arrow: Right 10">
            <a:extLst>
              <a:ext uri="{FF2B5EF4-FFF2-40B4-BE49-F238E27FC236}">
                <a16:creationId xmlns:a16="http://schemas.microsoft.com/office/drawing/2014/main" id="{E24A14D9-C2F0-0542-ED50-61E857ED135C}"/>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F7C366-4E91-146F-6183-BC60E6C3C392}"/>
              </a:ext>
            </a:extLst>
          </p:cNvPr>
          <p:cNvSpPr txBox="1"/>
          <p:nvPr/>
        </p:nvSpPr>
        <p:spPr>
          <a:xfrm>
            <a:off x="294640" y="425128"/>
            <a:ext cx="11155680" cy="759888"/>
          </a:xfrm>
          <a:prstGeom prst="rect">
            <a:avLst/>
          </a:prstGeom>
          <a:noFill/>
        </p:spPr>
        <p:txBody>
          <a:bodyPr wrap="square">
            <a:spAutoFit/>
          </a:bodyPr>
          <a:lstStyle/>
          <a:p>
            <a:pPr marL="0" indent="0" algn="ctr">
              <a:lnSpc>
                <a:spcPts val="5550"/>
              </a:lnSpc>
              <a:buNone/>
            </a:pPr>
            <a:r>
              <a:rPr lang="en-US" sz="4000" b="1" dirty="0">
                <a:solidFill>
                  <a:srgbClr val="3B4540"/>
                </a:solidFill>
                <a:latin typeface="Eras Demi ITC" panose="020B0805030504020804" pitchFamily="34" charset="0"/>
                <a:ea typeface="Fraunces Extra Bold" pitchFamily="34" charset="-122"/>
                <a:cs typeface="Fraunces Extra Bold" pitchFamily="34" charset="-120"/>
              </a:rPr>
              <a:t>Integrating AI into the Game Loop</a:t>
            </a:r>
            <a:endParaRPr lang="en-US" sz="4000" dirty="0">
              <a:latin typeface="Eras Demi ITC" panose="020B0805030504020804" pitchFamily="34" charset="0"/>
            </a:endParaRPr>
          </a:p>
        </p:txBody>
      </p:sp>
      <p:sp>
        <p:nvSpPr>
          <p:cNvPr id="8" name="TextBox 7">
            <a:extLst>
              <a:ext uri="{FF2B5EF4-FFF2-40B4-BE49-F238E27FC236}">
                <a16:creationId xmlns:a16="http://schemas.microsoft.com/office/drawing/2014/main" id="{550161C0-6516-9CCF-FD56-77F64CCE6E01}"/>
              </a:ext>
            </a:extLst>
          </p:cNvPr>
          <p:cNvSpPr txBox="1"/>
          <p:nvPr/>
        </p:nvSpPr>
        <p:spPr>
          <a:xfrm>
            <a:off x="294640" y="1611759"/>
            <a:ext cx="11602720" cy="4247317"/>
          </a:xfrm>
          <a:prstGeom prst="rect">
            <a:avLst/>
          </a:prstGeom>
          <a:noFill/>
        </p:spPr>
        <p:txBody>
          <a:bodyPr wrap="square">
            <a:spAutoFit/>
          </a:bodyPr>
          <a:lstStyle/>
          <a:p>
            <a:r>
              <a:rPr lang="en-US" sz="2000" b="1" dirty="0">
                <a:latin typeface="Fraunces Extra Bold" panose="020B0604020202020204" charset="0"/>
              </a:rPr>
              <a:t>Now that we have a working AI using the Minimax algorithm with Alpha-Beta Pruning, we need to make the AI play automatically on its turn.</a:t>
            </a:r>
          </a:p>
          <a:p>
            <a:endParaRPr lang="en" sz="2000" b="1" dirty="0">
              <a:latin typeface="Fraunces Extra Bold" panose="020B0604020202020204" charset="0"/>
            </a:endParaRPr>
          </a:p>
          <a:p>
            <a:pPr marL="285750" indent="-285750">
              <a:buFont typeface="Arial" panose="020B0604020202020204" pitchFamily="34" charset="0"/>
              <a:buChar char="•"/>
            </a:pPr>
            <a:r>
              <a:rPr lang="en-US" sz="2000" b="1" dirty="0">
                <a:latin typeface="Fraunces Extra Bold" panose="020B0604020202020204" charset="0"/>
              </a:rPr>
              <a:t>Detect if it’s the AI’s turn.</a:t>
            </a:r>
          </a:p>
          <a:p>
            <a:pPr marL="285750" indent="-285750">
              <a:buFont typeface="Arial" panose="020B0604020202020204" pitchFamily="34" charset="0"/>
              <a:buChar char="•"/>
            </a:pPr>
            <a:r>
              <a:rPr lang="en-US" sz="2000" b="1" dirty="0">
                <a:latin typeface="Fraunces Extra Bold" panose="020B0604020202020204" charset="0"/>
              </a:rPr>
              <a:t>Call the AI function (minimax() with pruning) to determine the best move.</a:t>
            </a:r>
          </a:p>
          <a:p>
            <a:pPr marL="285750" indent="-285750">
              <a:buFont typeface="Arial" panose="020B0604020202020204" pitchFamily="34" charset="0"/>
              <a:buChar char="•"/>
            </a:pPr>
            <a:r>
              <a:rPr lang="en-US" sz="2000" b="1" dirty="0">
                <a:latin typeface="Fraunces Extra Bold" panose="020B0604020202020204" charset="0"/>
              </a:rPr>
              <a:t>Update the board state based on the AI’s chosen move.</a:t>
            </a:r>
          </a:p>
          <a:p>
            <a:pPr marL="285750" indent="-285750">
              <a:buFont typeface="Arial" panose="020B0604020202020204" pitchFamily="34" charset="0"/>
              <a:buChar char="•"/>
            </a:pPr>
            <a:r>
              <a:rPr lang="en-US" sz="2000" b="1" dirty="0">
                <a:latin typeface="Fraunces Extra Bold" panose="020B0604020202020204" charset="0"/>
              </a:rPr>
              <a:t>Switch the turn back to the human player.</a:t>
            </a:r>
          </a:p>
          <a:p>
            <a:endParaRPr lang="en-US" sz="2000" b="1" dirty="0">
              <a:latin typeface="Fraunces Extra Bold" panose="020B0604020202020204" charset="0"/>
            </a:endParaRPr>
          </a:p>
          <a:p>
            <a:r>
              <a:rPr lang="en-US" sz="2000" b="1" dirty="0">
                <a:latin typeface="Fraunces Extra Bold" panose="020B0604020202020204" charset="0"/>
              </a:rPr>
              <a:t>Example Integration in the Game Loop</a:t>
            </a:r>
          </a:p>
          <a:p>
            <a:r>
              <a:rPr lang="en-US" sz="1800" dirty="0">
                <a:latin typeface="Calibri" panose="020F0502020204030204" pitchFamily="34" charset="0"/>
              </a:rPr>
              <a:t>Python  </a:t>
            </a:r>
            <a:r>
              <a:rPr lang="en-US" sz="1800" b="1" dirty="0">
                <a:latin typeface="Calibri" panose="020F0502020204030204" pitchFamily="34" charset="0"/>
              </a:rPr>
              <a:t>    </a:t>
            </a:r>
            <a:r>
              <a:rPr lang="en-US" sz="1800" dirty="0">
                <a:solidFill>
                  <a:srgbClr val="00B0F0"/>
                </a:solidFill>
                <a:latin typeface="Fraunces Extra Bold" panose="020B0604020202020204" charset="0"/>
              </a:rPr>
              <a:t>if current_turn == "AI":</a:t>
            </a:r>
          </a:p>
          <a:p>
            <a:r>
              <a:rPr lang="en-US" sz="1800" dirty="0">
                <a:solidFill>
                  <a:srgbClr val="00B0F0"/>
                </a:solidFill>
                <a:latin typeface="Fraunces Extra Bold" panose="020B0604020202020204" charset="0"/>
              </a:rPr>
              <a:t>                 best_move = minimax(board, depth, -math.inf, math.inf, True)[1]</a:t>
            </a:r>
          </a:p>
          <a:p>
            <a:r>
              <a:rPr lang="en-US" sz="1800" dirty="0">
                <a:solidFill>
                  <a:srgbClr val="00B0F0"/>
                </a:solidFill>
                <a:latin typeface="Fraunces Extra Bold" panose="020B0604020202020204" charset="0"/>
              </a:rPr>
              <a:t>                 make_move(board, best_move)</a:t>
            </a:r>
          </a:p>
          <a:p>
            <a:r>
              <a:rPr lang="en-US" sz="1800" dirty="0">
                <a:solidFill>
                  <a:srgbClr val="00B0F0"/>
                </a:solidFill>
                <a:latin typeface="Fraunces Extra Bold" panose="020B0604020202020204" charset="0"/>
              </a:rPr>
              <a:t>                 current_turn = "Human"</a:t>
            </a:r>
          </a:p>
          <a:p>
            <a:endParaRPr lang="en-US" sz="1800" b="1" dirty="0">
              <a:latin typeface="Fraunces Extra Bold" panose="020B0604020202020204" charset="0"/>
            </a:endParaRPr>
          </a:p>
        </p:txBody>
      </p:sp>
    </p:spTree>
    <p:extLst>
      <p:ext uri="{BB962C8B-B14F-4D97-AF65-F5344CB8AC3E}">
        <p14:creationId xmlns:p14="http://schemas.microsoft.com/office/powerpoint/2010/main" val="214318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A1C28-5B84-3806-70F2-A1FAD44A7DA4}"/>
              </a:ext>
            </a:extLst>
          </p:cNvPr>
          <p:cNvSpPr txBox="1"/>
          <p:nvPr/>
        </p:nvSpPr>
        <p:spPr>
          <a:xfrm>
            <a:off x="2143760" y="0"/>
            <a:ext cx="8097520" cy="923330"/>
          </a:xfrm>
          <a:prstGeom prst="rect">
            <a:avLst/>
          </a:prstGeom>
          <a:noFill/>
        </p:spPr>
        <p:txBody>
          <a:bodyPr wrap="square" rtlCol="0">
            <a:spAutoFit/>
          </a:bodyPr>
          <a:lstStyle/>
          <a:p>
            <a:pPr algn="ctr"/>
            <a:r>
              <a:rPr lang="en-US" sz="5400" dirty="0">
                <a:latin typeface="+mj-lt"/>
              </a:rPr>
              <a:t>Introduction</a:t>
            </a:r>
          </a:p>
        </p:txBody>
      </p:sp>
      <p:sp>
        <p:nvSpPr>
          <p:cNvPr id="11" name="TextBox 10">
            <a:extLst>
              <a:ext uri="{FF2B5EF4-FFF2-40B4-BE49-F238E27FC236}">
                <a16:creationId xmlns:a16="http://schemas.microsoft.com/office/drawing/2014/main" id="{C897DA2B-D1FF-6EDC-DFFE-DEAA2120B78C}"/>
              </a:ext>
            </a:extLst>
          </p:cNvPr>
          <p:cNvSpPr txBox="1"/>
          <p:nvPr/>
        </p:nvSpPr>
        <p:spPr>
          <a:xfrm>
            <a:off x="589280" y="1305626"/>
            <a:ext cx="11389360" cy="1569660"/>
          </a:xfrm>
          <a:prstGeom prst="rect">
            <a:avLst/>
          </a:prstGeom>
          <a:noFill/>
        </p:spPr>
        <p:txBody>
          <a:bodyPr wrap="square">
            <a:spAutoFit/>
          </a:bodyPr>
          <a:lstStyle/>
          <a:p>
            <a:r>
              <a:rPr lang="en-US" sz="2400" b="1" dirty="0"/>
              <a:t>Project Overview:</a:t>
            </a:r>
            <a:br>
              <a:rPr lang="en-US" sz="2400" dirty="0"/>
            </a:br>
            <a:r>
              <a:rPr lang="en-US" sz="2400" dirty="0"/>
              <a:t>This project involves developing an AI-based chess game using Python and Pygame. The game allows a human player to compete against an AI opponent, which evaluates and executes moves strategically.</a:t>
            </a:r>
          </a:p>
        </p:txBody>
      </p:sp>
      <p:sp>
        <p:nvSpPr>
          <p:cNvPr id="13" name="TextBox 12">
            <a:extLst>
              <a:ext uri="{FF2B5EF4-FFF2-40B4-BE49-F238E27FC236}">
                <a16:creationId xmlns:a16="http://schemas.microsoft.com/office/drawing/2014/main" id="{A04A41FF-E3E9-DBD1-5388-D3D3DF2411AE}"/>
              </a:ext>
            </a:extLst>
          </p:cNvPr>
          <p:cNvSpPr txBox="1"/>
          <p:nvPr/>
        </p:nvSpPr>
        <p:spPr>
          <a:xfrm>
            <a:off x="628022" y="3059589"/>
            <a:ext cx="10861040" cy="1569660"/>
          </a:xfrm>
          <a:prstGeom prst="rect">
            <a:avLst/>
          </a:prstGeom>
          <a:noFill/>
        </p:spPr>
        <p:txBody>
          <a:bodyPr wrap="square">
            <a:spAutoFit/>
          </a:bodyPr>
          <a:lstStyle/>
          <a:p>
            <a:r>
              <a:rPr lang="en-US" sz="2400" b="1" dirty="0"/>
              <a:t>Purpose:</a:t>
            </a:r>
            <a:endParaRPr lang="en-US" sz="2400" dirty="0"/>
          </a:p>
          <a:p>
            <a:pPr>
              <a:buFont typeface="Arial" panose="020B0604020202020204" pitchFamily="34" charset="0"/>
              <a:buChar char="•"/>
            </a:pPr>
            <a:r>
              <a:rPr lang="en-US" sz="2400" dirty="0"/>
              <a:t>To implement an intelligent chess-playing AI.</a:t>
            </a:r>
          </a:p>
          <a:p>
            <a:pPr>
              <a:buFont typeface="Arial" panose="020B0604020202020204" pitchFamily="34" charset="0"/>
              <a:buChar char="•"/>
            </a:pPr>
            <a:r>
              <a:rPr lang="en-US" sz="2400" dirty="0"/>
              <a:t>To provide an interactive and challenging chess experience.</a:t>
            </a:r>
          </a:p>
          <a:p>
            <a:pPr>
              <a:buFont typeface="Arial" panose="020B0604020202020204" pitchFamily="34" charset="0"/>
              <a:buChar char="•"/>
            </a:pPr>
            <a:r>
              <a:rPr lang="en-US" sz="2400" dirty="0"/>
              <a:t>To explore AI decision-making through classic algorithms</a:t>
            </a:r>
            <a:r>
              <a:rPr lang="en-US" dirty="0"/>
              <a:t>.</a:t>
            </a:r>
          </a:p>
        </p:txBody>
      </p:sp>
      <p:sp>
        <p:nvSpPr>
          <p:cNvPr id="15" name="Rectangle 7">
            <a:extLst>
              <a:ext uri="{FF2B5EF4-FFF2-40B4-BE49-F238E27FC236}">
                <a16:creationId xmlns:a16="http://schemas.microsoft.com/office/drawing/2014/main" id="{3934C410-DB33-2104-565F-E894591D4E4D}"/>
              </a:ext>
            </a:extLst>
          </p:cNvPr>
          <p:cNvSpPr>
            <a:spLocks noChangeArrowheads="1"/>
          </p:cNvSpPr>
          <p:nvPr/>
        </p:nvSpPr>
        <p:spPr bwMode="auto">
          <a:xfrm>
            <a:off x="589280" y="4813552"/>
            <a:ext cx="876618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t>T</a:t>
            </a:r>
            <a:r>
              <a:rPr kumimoji="0" lang="en-US" altLang="en-US" sz="2400" b="1" i="0" u="none" strike="noStrike" cap="none" normalizeH="0" baseline="0" dirty="0">
                <a:ln>
                  <a:noFill/>
                </a:ln>
                <a:solidFill>
                  <a:schemeClr val="tx1"/>
                </a:solidFill>
                <a:effectLst/>
              </a:rPr>
              <a:t>echnologies Used: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rPr>
              <a:t>Python</a:t>
            </a:r>
            <a:r>
              <a:rPr kumimoji="0" lang="en-US" altLang="en-US" sz="2400" b="0" i="0" u="none" strike="noStrike" cap="none" normalizeH="0" baseline="0" dirty="0">
                <a:ln>
                  <a:noFill/>
                </a:ln>
                <a:solidFill>
                  <a:schemeClr val="tx1"/>
                </a:solidFill>
                <a:effectLst/>
              </a:rPr>
              <a:t> – Core programming language.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rPr>
              <a:t>Pygame</a:t>
            </a:r>
            <a:r>
              <a:rPr kumimoji="0" lang="en-US" altLang="en-US" sz="2400" b="0" i="0" u="none" strike="noStrike" cap="none" normalizeH="0" baseline="0" dirty="0">
                <a:ln>
                  <a:noFill/>
                </a:ln>
                <a:solidFill>
                  <a:schemeClr val="tx1"/>
                </a:solidFill>
                <a:effectLst/>
              </a:rPr>
              <a:t> – For rendering graphics and handling user interactions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768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679B1-4EED-6503-4F14-09ADF8A53571}"/>
              </a:ext>
            </a:extLst>
          </p:cNvPr>
          <p:cNvSpPr txBox="1"/>
          <p:nvPr/>
        </p:nvSpPr>
        <p:spPr>
          <a:xfrm>
            <a:off x="314960" y="278676"/>
            <a:ext cx="11877040" cy="6278642"/>
          </a:xfrm>
          <a:prstGeom prst="rect">
            <a:avLst/>
          </a:prstGeom>
          <a:noFill/>
        </p:spPr>
        <p:txBody>
          <a:bodyPr wrap="square">
            <a:spAutoFit/>
          </a:bodyPr>
          <a:lstStyle/>
          <a:p>
            <a:r>
              <a:rPr lang="en-US" sz="2400" b="1" dirty="0">
                <a:latin typeface="Fraunces Extra Bold" panose="020B0604020202020204" charset="0"/>
              </a:rPr>
              <a:t>Executing AI Moves</a:t>
            </a:r>
          </a:p>
          <a:p>
            <a:endParaRPr lang="en-US" sz="1800" b="1" dirty="0">
              <a:latin typeface="Fraunces Extra Bold" panose="020B0604020202020204" charset="0"/>
            </a:endParaRPr>
          </a:p>
          <a:p>
            <a:pPr marL="285750" indent="-285750">
              <a:buFont typeface="Arial" panose="020B0604020202020204" pitchFamily="34" charset="0"/>
              <a:buChar char="•"/>
            </a:pPr>
            <a:r>
              <a:rPr lang="en-US" sz="2000" b="1" dirty="0">
                <a:latin typeface="Fraunces Extra Bold" panose="020B0604020202020204" charset="0"/>
              </a:rPr>
              <a:t>Once the AI selects a move, update the board matrix.</a:t>
            </a:r>
          </a:p>
          <a:p>
            <a:pPr marL="285750" indent="-285750">
              <a:buFont typeface="Arial" panose="020B0604020202020204" pitchFamily="34" charset="0"/>
              <a:buChar char="•"/>
            </a:pPr>
            <a:endParaRPr lang="en-US" sz="2000" b="1" dirty="0">
              <a:latin typeface="Fraunces Extra Bold" panose="020B0604020202020204" charset="0"/>
            </a:endParaRPr>
          </a:p>
          <a:p>
            <a:pPr marL="285750" indent="-285750">
              <a:buFont typeface="Arial" panose="020B0604020202020204" pitchFamily="34" charset="0"/>
              <a:buChar char="•"/>
            </a:pPr>
            <a:r>
              <a:rPr lang="en-US" sz="2000" b="1" dirty="0">
                <a:latin typeface="Fraunces Extra Bold" panose="020B0604020202020204" charset="0"/>
              </a:rPr>
              <a:t>Move the piece and remove captured opponent pieces.</a:t>
            </a:r>
          </a:p>
          <a:p>
            <a:pPr marL="285750" indent="-285750">
              <a:buFont typeface="Arial" panose="020B0604020202020204" pitchFamily="34" charset="0"/>
              <a:buChar char="•"/>
            </a:pPr>
            <a:endParaRPr lang="en-US" sz="2000" b="1" dirty="0">
              <a:latin typeface="Fraunces Extra Bold" panose="020B0604020202020204" charset="0"/>
            </a:endParaRPr>
          </a:p>
          <a:p>
            <a:pPr marL="285750" indent="-285750">
              <a:buFont typeface="Arial" panose="020B0604020202020204" pitchFamily="34" charset="0"/>
              <a:buChar char="•"/>
            </a:pPr>
            <a:r>
              <a:rPr lang="en-US" sz="2000" b="1" dirty="0">
                <a:latin typeface="Fraunces Extra Bold" panose="020B0604020202020204" charset="0"/>
              </a:rPr>
              <a:t>Add a slight delay to make AI moves feel natural.</a:t>
            </a:r>
          </a:p>
          <a:p>
            <a:endParaRPr lang="en-US" dirty="0">
              <a:latin typeface="Calibri" panose="020F0502020204030204" pitchFamily="34" charset="0"/>
            </a:endParaRPr>
          </a:p>
          <a:p>
            <a:r>
              <a:rPr lang="en-US" sz="1800" dirty="0">
                <a:latin typeface="Calibri" panose="020F0502020204030204" pitchFamily="34" charset="0"/>
              </a:rPr>
              <a:t>Python </a:t>
            </a:r>
            <a:r>
              <a:rPr lang="en-US" sz="1800" b="1" dirty="0">
                <a:latin typeface="Calibri" panose="020F0502020204030204" pitchFamily="34" charset="0"/>
              </a:rPr>
              <a:t>      </a:t>
            </a:r>
            <a:r>
              <a:rPr lang="en-US" sz="2000" dirty="0">
                <a:solidFill>
                  <a:srgbClr val="00B0F0"/>
                </a:solidFill>
                <a:latin typeface="Fraunces Extra Bold" panose="020B0604020202020204" charset="0"/>
              </a:rPr>
              <a:t>pygame.time.delay(500)  # </a:t>
            </a:r>
            <a:r>
              <a:rPr lang="en-US" sz="2000" dirty="0">
                <a:solidFill>
                  <a:srgbClr val="00B050"/>
                </a:solidFill>
                <a:latin typeface="Fraunces Extra Bold" panose="020B0604020202020204" charset="0"/>
              </a:rPr>
              <a:t>Pause before AI move execution</a:t>
            </a:r>
          </a:p>
          <a:p>
            <a:r>
              <a:rPr lang="en-US" sz="2000" dirty="0">
                <a:solidFill>
                  <a:srgbClr val="00B0F0"/>
                </a:solidFill>
                <a:latin typeface="Fraunces Extra Bold" panose="020B0604020202020204" charset="0"/>
              </a:rPr>
              <a:t>               make_move(board, best_move)</a:t>
            </a:r>
          </a:p>
          <a:p>
            <a:endParaRPr lang="en-US" sz="2000" dirty="0">
              <a:solidFill>
                <a:srgbClr val="00B0F0"/>
              </a:solidFill>
              <a:latin typeface="Fraunces Extra Bold" panose="020B0604020202020204" charset="0"/>
            </a:endParaRPr>
          </a:p>
          <a:p>
            <a:endParaRPr lang="en-US" sz="2000" dirty="0">
              <a:solidFill>
                <a:srgbClr val="00B0F0"/>
              </a:solidFill>
              <a:latin typeface="Fraunces Extra Bold" panose="020B0604020202020204" charset="0"/>
            </a:endParaRPr>
          </a:p>
          <a:p>
            <a:r>
              <a:rPr lang="en-US" sz="2400" b="1" dirty="0">
                <a:latin typeface="Fraunces Extra Bold" panose="020B0604020202020204" charset="0"/>
              </a:rPr>
              <a:t>Checking for Game-End Conditions</a:t>
            </a:r>
          </a:p>
          <a:p>
            <a:endParaRPr lang="en-US" sz="1800" b="1" dirty="0">
              <a:latin typeface="Calibri" panose="020F0502020204030204" pitchFamily="34" charset="0"/>
            </a:endParaRPr>
          </a:p>
          <a:p>
            <a:r>
              <a:rPr lang="en-US" sz="2000" b="1" dirty="0">
                <a:latin typeface="Fraunces Extra Bold" panose="020B0604020202020204" charset="0"/>
              </a:rPr>
              <a:t>After each AI move, check if the game has ended:</a:t>
            </a:r>
          </a:p>
          <a:p>
            <a:endParaRPr lang="en" sz="2000" b="1" dirty="0">
              <a:latin typeface="Fraunces Extra Bold" panose="020B0604020202020204" charset="0"/>
            </a:endParaRPr>
          </a:p>
          <a:p>
            <a:r>
              <a:rPr lang="en-US" sz="2000" b="1" dirty="0">
                <a:latin typeface="Fraunces Extra Bold" panose="020B0604020202020204" charset="0"/>
              </a:rPr>
              <a:t>Checkmate → If the human player has no legal moves and is in check.</a:t>
            </a:r>
          </a:p>
          <a:p>
            <a:r>
              <a:rPr lang="en-US" sz="2000" b="1" dirty="0">
                <a:latin typeface="Fraunces Extra Bold" panose="020B0604020202020204" charset="0"/>
              </a:rPr>
              <a:t>Stalemate → If the human player has no legal moves but isn’t in check.</a:t>
            </a:r>
          </a:p>
          <a:p>
            <a:endParaRPr lang="en-US" sz="2000" dirty="0">
              <a:solidFill>
                <a:srgbClr val="00B0F0"/>
              </a:solidFill>
              <a:latin typeface="Fraunces Extra Bold" panose="020B0604020202020204" charset="0"/>
            </a:endParaRPr>
          </a:p>
          <a:p>
            <a:endParaRPr lang="en-US" sz="2000" dirty="0">
              <a:solidFill>
                <a:srgbClr val="00B0F0"/>
              </a:solidFill>
              <a:latin typeface="Fraunces Extra Bold" panose="020B0604020202020204" charset="0"/>
            </a:endParaRPr>
          </a:p>
        </p:txBody>
      </p:sp>
      <p:sp>
        <p:nvSpPr>
          <p:cNvPr id="5" name="TextBox 4">
            <a:extLst>
              <a:ext uri="{FF2B5EF4-FFF2-40B4-BE49-F238E27FC236}">
                <a16:creationId xmlns:a16="http://schemas.microsoft.com/office/drawing/2014/main" id="{222F453F-481A-432B-DE0D-F1F0EBE6E345}"/>
              </a:ext>
            </a:extLst>
          </p:cNvPr>
          <p:cNvSpPr txBox="1"/>
          <p:nvPr/>
        </p:nvSpPr>
        <p:spPr>
          <a:xfrm>
            <a:off x="6766560" y="3926840"/>
            <a:ext cx="5760720" cy="1477328"/>
          </a:xfrm>
          <a:prstGeom prst="rect">
            <a:avLst/>
          </a:prstGeom>
          <a:noFill/>
        </p:spPr>
        <p:txBody>
          <a:bodyPr wrap="square" rtlCol="0">
            <a:spAutoFit/>
          </a:bodyPr>
          <a:lstStyle/>
          <a:p>
            <a:r>
              <a:rPr lang="en-US" sz="1800" dirty="0">
                <a:latin typeface="Calibri" panose="020F0502020204030204" pitchFamily="34" charset="0"/>
              </a:rPr>
              <a:t>Python           </a:t>
            </a:r>
            <a:r>
              <a:rPr lang="en-US" sz="1800" dirty="0">
                <a:solidFill>
                  <a:srgbClr val="00B0F0"/>
                </a:solidFill>
                <a:latin typeface="Calibri" panose="020F0502020204030204" pitchFamily="34" charset="0"/>
              </a:rPr>
              <a:t>if is_checkmate(board, "Human"):</a:t>
            </a:r>
          </a:p>
          <a:p>
            <a:r>
              <a:rPr lang="en-US" sz="1800" dirty="0">
                <a:solidFill>
                  <a:srgbClr val="00B0F0"/>
                </a:solidFill>
                <a:latin typeface="Calibri" panose="020F0502020204030204" pitchFamily="34" charset="0"/>
              </a:rPr>
              <a:t>                          print("AI wins by Checkmate!")</a:t>
            </a:r>
          </a:p>
          <a:p>
            <a:r>
              <a:rPr lang="en-US" sz="1800" dirty="0">
                <a:solidFill>
                  <a:srgbClr val="00B0F0"/>
                </a:solidFill>
                <a:latin typeface="Calibri" panose="020F0502020204030204" pitchFamily="34" charset="0"/>
              </a:rPr>
              <a:t>                       elif is_stalemate(board, "Human"):</a:t>
            </a:r>
          </a:p>
          <a:p>
            <a:r>
              <a:rPr lang="en-US" sz="1800" dirty="0">
                <a:solidFill>
                  <a:srgbClr val="00B0F0"/>
                </a:solidFill>
                <a:latin typeface="Calibri" panose="020F0502020204030204" pitchFamily="34" charset="0"/>
              </a:rPr>
              <a:t>                          print("Game Drawn by Stalemate!")</a:t>
            </a:r>
          </a:p>
          <a:p>
            <a:endParaRPr lang="en-US" dirty="0"/>
          </a:p>
        </p:txBody>
      </p:sp>
    </p:spTree>
    <p:extLst>
      <p:ext uri="{BB962C8B-B14F-4D97-AF65-F5344CB8AC3E}">
        <p14:creationId xmlns:p14="http://schemas.microsoft.com/office/powerpoint/2010/main" val="86868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703759"/>
            <a:ext cx="10082014" cy="590649"/>
          </a:xfrm>
          <a:prstGeom prst="rect">
            <a:avLst/>
          </a:prstGeom>
          <a:noFill/>
          <a:ln/>
        </p:spPr>
        <p:txBody>
          <a:bodyPr wrap="none" lIns="0" tIns="0" rIns="0" bIns="0" rtlCol="0" anchor="t"/>
          <a:lstStyle/>
          <a:p>
            <a:pPr>
              <a:lnSpc>
                <a:spcPts val="4625"/>
              </a:lnSpc>
            </a:pPr>
            <a:r>
              <a:rPr lang="en-US" sz="3708" b="1" dirty="0">
                <a:solidFill>
                  <a:srgbClr val="3B4540"/>
                </a:solidFill>
                <a:latin typeface="Fraunces Extra Bold" pitchFamily="34" charset="0"/>
                <a:ea typeface="Fraunces Extra Bold" pitchFamily="34" charset="-122"/>
                <a:cs typeface="Fraunces Extra Bold" pitchFamily="34" charset="-120"/>
              </a:rPr>
              <a:t>Finalizing the Game and UI Enhancements</a:t>
            </a:r>
            <a:endParaRPr lang="en-US" sz="3708" dirty="0"/>
          </a:p>
        </p:txBody>
      </p:sp>
      <p:sp>
        <p:nvSpPr>
          <p:cNvPr id="3" name="Text 1"/>
          <p:cNvSpPr/>
          <p:nvPr/>
        </p:nvSpPr>
        <p:spPr>
          <a:xfrm>
            <a:off x="661392" y="1532930"/>
            <a:ext cx="10869018" cy="907257"/>
          </a:xfrm>
          <a:prstGeom prst="rect">
            <a:avLst/>
          </a:prstGeom>
          <a:noFill/>
          <a:ln/>
        </p:spPr>
        <p:txBody>
          <a:bodyPr wrap="square" lIns="0" tIns="0" rIns="0" bIns="0" rtlCol="0" anchor="t"/>
          <a:lstStyle/>
          <a:p>
            <a:pPr>
              <a:lnSpc>
                <a:spcPts val="2375"/>
              </a:lnSpc>
            </a:pPr>
            <a:r>
              <a:rPr lang="en-US" sz="2000" dirty="0">
                <a:solidFill>
                  <a:srgbClr val="405449"/>
                </a:solidFill>
                <a:latin typeface="Nobile" pitchFamily="34" charset="0"/>
                <a:ea typeface="Nobile" pitchFamily="34" charset="-122"/>
                <a:cs typeface="Nobile" pitchFamily="34" charset="-120"/>
              </a:rPr>
              <a:t>With the AI seamlessly integrated, we shift our focus to the user interface (UI) and overall game polish. We'll design an intuitive and visually appealing UI to enhance player engagement. The UI will display the chessboard, available moves, and game status. UI improvements make the game more accessible and enjoyable for players of all skill levels.</a:t>
            </a:r>
            <a:endParaRPr lang="en-US" sz="2000" dirty="0"/>
          </a:p>
        </p:txBody>
      </p:sp>
      <p:sp>
        <p:nvSpPr>
          <p:cNvPr id="4" name="Text 2"/>
          <p:cNvSpPr/>
          <p:nvPr/>
        </p:nvSpPr>
        <p:spPr>
          <a:xfrm>
            <a:off x="661392" y="2957711"/>
            <a:ext cx="10869018" cy="907257"/>
          </a:xfrm>
          <a:prstGeom prst="rect">
            <a:avLst/>
          </a:prstGeom>
          <a:noFill/>
          <a:ln/>
        </p:spPr>
        <p:txBody>
          <a:bodyPr wrap="square" lIns="0" tIns="0" rIns="0" bIns="0" rtlCol="0" anchor="t"/>
          <a:lstStyle/>
          <a:p>
            <a:pPr>
              <a:lnSpc>
                <a:spcPts val="2375"/>
              </a:lnSpc>
            </a:pPr>
            <a:r>
              <a:rPr lang="en-US" dirty="0">
                <a:solidFill>
                  <a:srgbClr val="405449"/>
                </a:solidFill>
                <a:latin typeface="Nobile" pitchFamily="34" charset="0"/>
                <a:ea typeface="Nobile" pitchFamily="34" charset="-122"/>
                <a:cs typeface="Nobile" pitchFamily="34" charset="-120"/>
              </a:rPr>
              <a:t>Additional enhancements will include features like move highlighting, piece animations, and a clean, modern design. Proper UI design ensures users can easily interact with the game, understand the board state, and execute moves effectively.</a:t>
            </a:r>
            <a:endParaRPr lang="en-US" dirty="0"/>
          </a:p>
        </p:txBody>
      </p:sp>
      <p:pic>
        <p:nvPicPr>
          <p:cNvPr id="5" name="Image 0" descr="preencoded.png"/>
          <p:cNvPicPr>
            <a:picLocks noChangeAspect="1"/>
          </p:cNvPicPr>
          <p:nvPr/>
        </p:nvPicPr>
        <p:blipFill>
          <a:blip r:embed="rId3"/>
          <a:stretch>
            <a:fillRect/>
          </a:stretch>
        </p:blipFill>
        <p:spPr>
          <a:xfrm>
            <a:off x="661492" y="3912195"/>
            <a:ext cx="3622973" cy="756047"/>
          </a:xfrm>
          <a:prstGeom prst="rect">
            <a:avLst/>
          </a:prstGeom>
        </p:spPr>
      </p:pic>
      <p:sp>
        <p:nvSpPr>
          <p:cNvPr id="6" name="Text 3"/>
          <p:cNvSpPr/>
          <p:nvPr/>
        </p:nvSpPr>
        <p:spPr>
          <a:xfrm>
            <a:off x="850504" y="4951710"/>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Move Highlighting</a:t>
            </a:r>
            <a:endParaRPr lang="en-US" sz="1833" dirty="0"/>
          </a:p>
        </p:txBody>
      </p:sp>
      <p:sp>
        <p:nvSpPr>
          <p:cNvPr id="7" name="Text 4"/>
          <p:cNvSpPr/>
          <p:nvPr/>
        </p:nvSpPr>
        <p:spPr>
          <a:xfrm>
            <a:off x="850504" y="5360393"/>
            <a:ext cx="3244949" cy="604838"/>
          </a:xfrm>
          <a:prstGeom prst="rect">
            <a:avLst/>
          </a:prstGeom>
          <a:noFill/>
          <a:ln/>
        </p:spPr>
        <p:txBody>
          <a:bodyPr wrap="square" lIns="0" tIns="0" rIns="0" bIns="0" rtlCol="0" anchor="t"/>
          <a:lstStyle/>
          <a:p>
            <a:pPr>
              <a:lnSpc>
                <a:spcPts val="2375"/>
              </a:lnSpc>
            </a:pPr>
            <a:r>
              <a:rPr lang="en-US" sz="2000" dirty="0">
                <a:solidFill>
                  <a:srgbClr val="405449"/>
                </a:solidFill>
                <a:latin typeface="Nobile" pitchFamily="34" charset="0"/>
                <a:ea typeface="Nobile" pitchFamily="34" charset="-122"/>
                <a:cs typeface="Nobile" pitchFamily="34" charset="-120"/>
              </a:rPr>
              <a:t>Visually indicate available moves for a selected piece.</a:t>
            </a:r>
            <a:endParaRPr lang="en-US" sz="2000" dirty="0"/>
          </a:p>
        </p:txBody>
      </p:sp>
      <p:pic>
        <p:nvPicPr>
          <p:cNvPr id="8" name="Image 1" descr="preencoded.png"/>
          <p:cNvPicPr>
            <a:picLocks noChangeAspect="1"/>
          </p:cNvPicPr>
          <p:nvPr/>
        </p:nvPicPr>
        <p:blipFill>
          <a:blip r:embed="rId4"/>
          <a:stretch>
            <a:fillRect/>
          </a:stretch>
        </p:blipFill>
        <p:spPr>
          <a:xfrm>
            <a:off x="4284464" y="3912195"/>
            <a:ext cx="3622973" cy="756047"/>
          </a:xfrm>
          <a:prstGeom prst="rect">
            <a:avLst/>
          </a:prstGeom>
        </p:spPr>
      </p:pic>
      <p:sp>
        <p:nvSpPr>
          <p:cNvPr id="9" name="Text 5"/>
          <p:cNvSpPr/>
          <p:nvPr/>
        </p:nvSpPr>
        <p:spPr>
          <a:xfrm>
            <a:off x="4473476" y="4951710"/>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Piece Animations</a:t>
            </a:r>
            <a:endParaRPr lang="en-US" sz="1833" dirty="0"/>
          </a:p>
        </p:txBody>
      </p:sp>
      <p:sp>
        <p:nvSpPr>
          <p:cNvPr id="10" name="Text 6"/>
          <p:cNvSpPr/>
          <p:nvPr/>
        </p:nvSpPr>
        <p:spPr>
          <a:xfrm>
            <a:off x="4473476" y="5360393"/>
            <a:ext cx="3244949" cy="604838"/>
          </a:xfrm>
          <a:prstGeom prst="rect">
            <a:avLst/>
          </a:prstGeom>
          <a:noFill/>
          <a:ln/>
        </p:spPr>
        <p:txBody>
          <a:bodyPr wrap="square" lIns="0" tIns="0" rIns="0" bIns="0" rtlCol="0" anchor="t"/>
          <a:lstStyle/>
          <a:p>
            <a:pPr>
              <a:lnSpc>
                <a:spcPts val="2375"/>
              </a:lnSpc>
            </a:pPr>
            <a:r>
              <a:rPr lang="en-US" sz="2000" dirty="0">
                <a:solidFill>
                  <a:srgbClr val="405449"/>
                </a:solidFill>
                <a:latin typeface="Nobile" pitchFamily="34" charset="0"/>
                <a:ea typeface="Nobile" pitchFamily="34" charset="-122"/>
                <a:cs typeface="Nobile" pitchFamily="34" charset="-120"/>
              </a:rPr>
              <a:t>Smooth transitions when pieces move across the board.</a:t>
            </a:r>
            <a:endParaRPr lang="en-US" sz="2000" dirty="0"/>
          </a:p>
        </p:txBody>
      </p:sp>
      <p:pic>
        <p:nvPicPr>
          <p:cNvPr id="11" name="Image 2" descr="preencoded.png"/>
          <p:cNvPicPr>
            <a:picLocks noChangeAspect="1"/>
          </p:cNvPicPr>
          <p:nvPr/>
        </p:nvPicPr>
        <p:blipFill>
          <a:blip r:embed="rId5"/>
          <a:stretch>
            <a:fillRect/>
          </a:stretch>
        </p:blipFill>
        <p:spPr>
          <a:xfrm>
            <a:off x="7907437" y="3912195"/>
            <a:ext cx="3622973" cy="756047"/>
          </a:xfrm>
          <a:prstGeom prst="rect">
            <a:avLst/>
          </a:prstGeom>
        </p:spPr>
      </p:pic>
      <p:sp>
        <p:nvSpPr>
          <p:cNvPr id="12" name="Text 7"/>
          <p:cNvSpPr/>
          <p:nvPr/>
        </p:nvSpPr>
        <p:spPr>
          <a:xfrm>
            <a:off x="8096449" y="4951710"/>
            <a:ext cx="2362696" cy="295275"/>
          </a:xfrm>
          <a:prstGeom prst="rect">
            <a:avLst/>
          </a:prstGeom>
          <a:noFill/>
          <a:ln/>
        </p:spPr>
        <p:txBody>
          <a:bodyPr wrap="none" lIns="0" tIns="0" rIns="0" bIns="0" rtlCol="0" anchor="t"/>
          <a:lstStyle/>
          <a:p>
            <a:pPr>
              <a:lnSpc>
                <a:spcPts val="2292"/>
              </a:lnSpc>
            </a:pPr>
            <a:r>
              <a:rPr lang="en-US" sz="1833" b="1" dirty="0">
                <a:solidFill>
                  <a:srgbClr val="405449"/>
                </a:solidFill>
                <a:latin typeface="Fraunces Extra Bold" pitchFamily="34" charset="0"/>
                <a:ea typeface="Fraunces Extra Bold" pitchFamily="34" charset="-122"/>
                <a:cs typeface="Fraunces Extra Bold" pitchFamily="34" charset="-120"/>
              </a:rPr>
              <a:t>Modern Design</a:t>
            </a:r>
            <a:endParaRPr lang="en-US" sz="1833" dirty="0"/>
          </a:p>
        </p:txBody>
      </p:sp>
      <p:sp>
        <p:nvSpPr>
          <p:cNvPr id="13" name="Text 8"/>
          <p:cNvSpPr/>
          <p:nvPr/>
        </p:nvSpPr>
        <p:spPr>
          <a:xfrm>
            <a:off x="8096449" y="5360393"/>
            <a:ext cx="3244949" cy="604838"/>
          </a:xfrm>
          <a:prstGeom prst="rect">
            <a:avLst/>
          </a:prstGeom>
          <a:noFill/>
          <a:ln/>
        </p:spPr>
        <p:txBody>
          <a:bodyPr wrap="square" lIns="0" tIns="0" rIns="0" bIns="0" rtlCol="0" anchor="t"/>
          <a:lstStyle/>
          <a:p>
            <a:pPr>
              <a:lnSpc>
                <a:spcPts val="2375"/>
              </a:lnSpc>
            </a:pPr>
            <a:r>
              <a:rPr lang="en-US" sz="2000" dirty="0">
                <a:solidFill>
                  <a:srgbClr val="405449"/>
                </a:solidFill>
                <a:latin typeface="Nobile" pitchFamily="34" charset="0"/>
                <a:ea typeface="Nobile" pitchFamily="34" charset="-122"/>
                <a:cs typeface="Nobile" pitchFamily="34" charset="-120"/>
              </a:rPr>
              <a:t>Clean and appealing visual aesthetic.</a:t>
            </a:r>
            <a:endParaRPr lang="en-US" sz="2000" dirty="0"/>
          </a:p>
        </p:txBody>
      </p:sp>
      <p:sp>
        <p:nvSpPr>
          <p:cNvPr id="14" name="Arrow: Right 13">
            <a:extLst>
              <a:ext uri="{FF2B5EF4-FFF2-40B4-BE49-F238E27FC236}">
                <a16:creationId xmlns:a16="http://schemas.microsoft.com/office/drawing/2014/main" id="{A3A7F644-526D-E9F0-C28F-AF1011D90F20}"/>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sp>
        <p:nvSpPr>
          <p:cNvPr id="3" name="Text 0"/>
          <p:cNvSpPr/>
          <p:nvPr/>
        </p:nvSpPr>
        <p:spPr>
          <a:xfrm>
            <a:off x="5035709" y="183209"/>
            <a:ext cx="6469063" cy="1027509"/>
          </a:xfrm>
          <a:prstGeom prst="rect">
            <a:avLst/>
          </a:prstGeom>
          <a:noFill/>
          <a:ln/>
        </p:spPr>
        <p:txBody>
          <a:bodyPr wrap="square" lIns="0" tIns="0" rIns="0" bIns="0" rtlCol="0" anchor="t"/>
          <a:lstStyle/>
          <a:p>
            <a:pPr>
              <a:lnSpc>
                <a:spcPts val="4042"/>
              </a:lnSpc>
            </a:pPr>
            <a:r>
              <a:rPr lang="en-US" sz="3200" b="1" dirty="0">
                <a:solidFill>
                  <a:srgbClr val="3B4540"/>
                </a:solidFill>
                <a:latin typeface="Fraunces Extra Bold" pitchFamily="34" charset="0"/>
                <a:ea typeface="Fraunces Extra Bold" pitchFamily="34" charset="-122"/>
                <a:cs typeface="Fraunces Extra Bold" pitchFamily="34" charset="-120"/>
              </a:rPr>
              <a:t>Testing and Refinement: Identifying and Fixing Bugs</a:t>
            </a:r>
            <a:endParaRPr lang="en-US" sz="3200" dirty="0"/>
          </a:p>
        </p:txBody>
      </p:sp>
      <p:sp>
        <p:nvSpPr>
          <p:cNvPr id="4" name="Text 1"/>
          <p:cNvSpPr/>
          <p:nvPr/>
        </p:nvSpPr>
        <p:spPr>
          <a:xfrm>
            <a:off x="5035708" y="1403896"/>
            <a:ext cx="6469063" cy="1315144"/>
          </a:xfrm>
          <a:prstGeom prst="rect">
            <a:avLst/>
          </a:prstGeom>
          <a:noFill/>
          <a:ln/>
        </p:spPr>
        <p:txBody>
          <a:bodyPr wrap="square" lIns="0" tIns="0" rIns="0" bIns="0" rtlCol="0" anchor="t"/>
          <a:lstStyle/>
          <a:p>
            <a:pPr>
              <a:lnSpc>
                <a:spcPts val="2042"/>
              </a:lnSpc>
            </a:pPr>
            <a:r>
              <a:rPr lang="en-US" dirty="0">
                <a:solidFill>
                  <a:srgbClr val="405449"/>
                </a:solidFill>
                <a:latin typeface="Nobile" pitchFamily="34" charset="0"/>
                <a:ea typeface="Nobile" pitchFamily="34" charset="-122"/>
                <a:cs typeface="Nobile" pitchFamily="34" charset="-120"/>
              </a:rPr>
              <a:t>Rigorous testing is essential to ensure a stable and enjoyable gaming experience. This involves identifying and fixing bugs, as well as optimizing performance to maintain smooth gameplay. We will employ automated testing to check move validity, AI decision-making, and UI responsiveness. Testing and refinement are continuous processes.</a:t>
            </a:r>
            <a:endParaRPr lang="en-US" dirty="0"/>
          </a:p>
        </p:txBody>
      </p:sp>
      <p:sp>
        <p:nvSpPr>
          <p:cNvPr id="5" name="Text 2"/>
          <p:cNvSpPr/>
          <p:nvPr/>
        </p:nvSpPr>
        <p:spPr>
          <a:xfrm>
            <a:off x="5035707" y="3115618"/>
            <a:ext cx="6469063" cy="789087"/>
          </a:xfrm>
          <a:prstGeom prst="rect">
            <a:avLst/>
          </a:prstGeom>
          <a:noFill/>
          <a:ln/>
        </p:spPr>
        <p:txBody>
          <a:bodyPr wrap="square" lIns="0" tIns="0" rIns="0" bIns="0" rtlCol="0" anchor="t"/>
          <a:lstStyle/>
          <a:p>
            <a:pPr>
              <a:lnSpc>
                <a:spcPts val="2042"/>
              </a:lnSpc>
            </a:pPr>
            <a:r>
              <a:rPr lang="en-US" dirty="0">
                <a:solidFill>
                  <a:srgbClr val="405449"/>
                </a:solidFill>
                <a:latin typeface="Nobile" pitchFamily="34" charset="0"/>
                <a:ea typeface="Nobile" pitchFamily="34" charset="-122"/>
                <a:cs typeface="Nobile" pitchFamily="34" charset="-120"/>
              </a:rPr>
              <a:t>Collecting feedback from beta testers will provide valuable insights into real-world usability and potential areas for improvement. Addressing this feedback will make the game more appealing to a wide audience and enhance the user experience.</a:t>
            </a:r>
            <a:endParaRPr lang="en-US" dirty="0"/>
          </a:p>
        </p:txBody>
      </p:sp>
      <p:pic>
        <p:nvPicPr>
          <p:cNvPr id="6" name="Image 1" descr="preencoded.png"/>
          <p:cNvPicPr>
            <a:picLocks noChangeAspect="1"/>
          </p:cNvPicPr>
          <p:nvPr/>
        </p:nvPicPr>
        <p:blipFill>
          <a:blip r:embed="rId4"/>
          <a:stretch>
            <a:fillRect/>
          </a:stretch>
        </p:blipFill>
        <p:spPr>
          <a:xfrm>
            <a:off x="5147470" y="4443116"/>
            <a:ext cx="410964" cy="410964"/>
          </a:xfrm>
          <a:prstGeom prst="rect">
            <a:avLst/>
          </a:prstGeom>
        </p:spPr>
      </p:pic>
      <p:sp>
        <p:nvSpPr>
          <p:cNvPr id="7" name="Text 3"/>
          <p:cNvSpPr/>
          <p:nvPr/>
        </p:nvSpPr>
        <p:spPr>
          <a:xfrm>
            <a:off x="5147470" y="5018484"/>
            <a:ext cx="1991916" cy="256778"/>
          </a:xfrm>
          <a:prstGeom prst="rect">
            <a:avLst/>
          </a:prstGeom>
          <a:noFill/>
          <a:ln/>
        </p:spPr>
        <p:txBody>
          <a:bodyPr wrap="none" lIns="0" tIns="0" rIns="0" bIns="0" rtlCol="0" anchor="t"/>
          <a:lstStyle/>
          <a:p>
            <a:pPr>
              <a:lnSpc>
                <a:spcPts val="2000"/>
              </a:lnSpc>
            </a:pPr>
            <a:r>
              <a:rPr lang="en-US" b="1" dirty="0">
                <a:solidFill>
                  <a:srgbClr val="405449"/>
                </a:solidFill>
                <a:latin typeface="Fraunces Extra Bold" pitchFamily="34" charset="0"/>
                <a:ea typeface="Fraunces Extra Bold" pitchFamily="34" charset="-122"/>
                <a:cs typeface="Fraunces Extra Bold" pitchFamily="34" charset="-120"/>
              </a:rPr>
              <a:t>Bug Fixes</a:t>
            </a:r>
            <a:endParaRPr lang="en-US" dirty="0"/>
          </a:p>
        </p:txBody>
      </p:sp>
      <p:sp>
        <p:nvSpPr>
          <p:cNvPr id="8" name="Text 4"/>
          <p:cNvSpPr/>
          <p:nvPr/>
        </p:nvSpPr>
        <p:spPr>
          <a:xfrm>
            <a:off x="5147470" y="5373886"/>
            <a:ext cx="1991916" cy="789087"/>
          </a:xfrm>
          <a:prstGeom prst="rect">
            <a:avLst/>
          </a:prstGeom>
          <a:noFill/>
          <a:ln/>
        </p:spPr>
        <p:txBody>
          <a:bodyPr wrap="square" lIns="0" tIns="0" rIns="0" bIns="0" rtlCol="0" anchor="t"/>
          <a:lstStyle/>
          <a:p>
            <a:pPr>
              <a:lnSpc>
                <a:spcPts val="2042"/>
              </a:lnSpc>
            </a:pPr>
            <a:r>
              <a:rPr lang="en-US" dirty="0">
                <a:solidFill>
                  <a:srgbClr val="405449"/>
                </a:solidFill>
                <a:latin typeface="Nobile" pitchFamily="34" charset="0"/>
                <a:ea typeface="Nobile" pitchFamily="34" charset="-122"/>
                <a:cs typeface="Nobile" pitchFamily="34" charset="-120"/>
              </a:rPr>
              <a:t>Address and resolve any glitches or errors in the game.</a:t>
            </a:r>
            <a:endParaRPr lang="en-US" dirty="0"/>
          </a:p>
        </p:txBody>
      </p:sp>
      <p:pic>
        <p:nvPicPr>
          <p:cNvPr id="9" name="Image 2" descr="preencoded.png"/>
          <p:cNvPicPr>
            <a:picLocks noChangeAspect="1"/>
          </p:cNvPicPr>
          <p:nvPr/>
        </p:nvPicPr>
        <p:blipFill>
          <a:blip r:embed="rId5"/>
          <a:stretch>
            <a:fillRect/>
          </a:stretch>
        </p:blipFill>
        <p:spPr>
          <a:xfrm>
            <a:off x="7385944" y="4443116"/>
            <a:ext cx="410964" cy="410964"/>
          </a:xfrm>
          <a:prstGeom prst="rect">
            <a:avLst/>
          </a:prstGeom>
        </p:spPr>
      </p:pic>
      <p:sp>
        <p:nvSpPr>
          <p:cNvPr id="10" name="Text 5"/>
          <p:cNvSpPr/>
          <p:nvPr/>
        </p:nvSpPr>
        <p:spPr>
          <a:xfrm>
            <a:off x="7385943" y="5018484"/>
            <a:ext cx="1992015" cy="256778"/>
          </a:xfrm>
          <a:prstGeom prst="rect">
            <a:avLst/>
          </a:prstGeom>
          <a:noFill/>
          <a:ln/>
        </p:spPr>
        <p:txBody>
          <a:bodyPr wrap="none" lIns="0" tIns="0" rIns="0" bIns="0" rtlCol="0" anchor="t"/>
          <a:lstStyle/>
          <a:p>
            <a:pPr>
              <a:lnSpc>
                <a:spcPts val="2000"/>
              </a:lnSpc>
            </a:pPr>
            <a:r>
              <a:rPr lang="en-US" b="1" dirty="0">
                <a:solidFill>
                  <a:srgbClr val="405449"/>
                </a:solidFill>
                <a:latin typeface="Fraunces Extra Bold" pitchFamily="34" charset="0"/>
                <a:ea typeface="Fraunces Extra Bold" pitchFamily="34" charset="-122"/>
                <a:cs typeface="Fraunces Extra Bold" pitchFamily="34" charset="-120"/>
              </a:rPr>
              <a:t>Optimization</a:t>
            </a:r>
            <a:endParaRPr lang="en-US" dirty="0"/>
          </a:p>
        </p:txBody>
      </p:sp>
      <p:sp>
        <p:nvSpPr>
          <p:cNvPr id="11" name="Text 6"/>
          <p:cNvSpPr/>
          <p:nvPr/>
        </p:nvSpPr>
        <p:spPr>
          <a:xfrm>
            <a:off x="7385943" y="5373886"/>
            <a:ext cx="1992015" cy="526058"/>
          </a:xfrm>
          <a:prstGeom prst="rect">
            <a:avLst/>
          </a:prstGeom>
          <a:noFill/>
          <a:ln/>
        </p:spPr>
        <p:txBody>
          <a:bodyPr wrap="square" lIns="0" tIns="0" rIns="0" bIns="0" rtlCol="0" anchor="t"/>
          <a:lstStyle/>
          <a:p>
            <a:pPr>
              <a:lnSpc>
                <a:spcPts val="2042"/>
              </a:lnSpc>
            </a:pPr>
            <a:r>
              <a:rPr lang="en-US" dirty="0">
                <a:solidFill>
                  <a:srgbClr val="405449"/>
                </a:solidFill>
                <a:latin typeface="Nobile" pitchFamily="34" charset="0"/>
                <a:ea typeface="Nobile" pitchFamily="34" charset="-122"/>
                <a:cs typeface="Nobile" pitchFamily="34" charset="-120"/>
              </a:rPr>
              <a:t>Enhance performance for smooth gameplay.</a:t>
            </a:r>
            <a:endParaRPr lang="en-US" dirty="0"/>
          </a:p>
        </p:txBody>
      </p:sp>
      <p:pic>
        <p:nvPicPr>
          <p:cNvPr id="12" name="Image 3" descr="preencoded.png"/>
          <p:cNvPicPr>
            <a:picLocks noChangeAspect="1"/>
          </p:cNvPicPr>
          <p:nvPr/>
        </p:nvPicPr>
        <p:blipFill>
          <a:blip r:embed="rId6"/>
          <a:stretch>
            <a:fillRect/>
          </a:stretch>
        </p:blipFill>
        <p:spPr>
          <a:xfrm>
            <a:off x="9624517" y="4443116"/>
            <a:ext cx="410964" cy="410964"/>
          </a:xfrm>
          <a:prstGeom prst="rect">
            <a:avLst/>
          </a:prstGeom>
        </p:spPr>
      </p:pic>
      <p:sp>
        <p:nvSpPr>
          <p:cNvPr id="13" name="Text 7"/>
          <p:cNvSpPr/>
          <p:nvPr/>
        </p:nvSpPr>
        <p:spPr>
          <a:xfrm>
            <a:off x="9624517" y="5018484"/>
            <a:ext cx="1992015" cy="256778"/>
          </a:xfrm>
          <a:prstGeom prst="rect">
            <a:avLst/>
          </a:prstGeom>
          <a:noFill/>
          <a:ln/>
        </p:spPr>
        <p:txBody>
          <a:bodyPr wrap="none" lIns="0" tIns="0" rIns="0" bIns="0" rtlCol="0" anchor="t"/>
          <a:lstStyle/>
          <a:p>
            <a:pPr>
              <a:lnSpc>
                <a:spcPts val="2000"/>
              </a:lnSpc>
            </a:pPr>
            <a:r>
              <a:rPr lang="en-US" b="1" dirty="0">
                <a:solidFill>
                  <a:srgbClr val="405449"/>
                </a:solidFill>
                <a:latin typeface="Fraunces Extra Bold" pitchFamily="34" charset="0"/>
                <a:ea typeface="Fraunces Extra Bold" pitchFamily="34" charset="-122"/>
                <a:cs typeface="Fraunces Extra Bold" pitchFamily="34" charset="-120"/>
              </a:rPr>
              <a:t>Feedback</a:t>
            </a:r>
            <a:endParaRPr lang="en-US" dirty="0"/>
          </a:p>
        </p:txBody>
      </p:sp>
      <p:sp>
        <p:nvSpPr>
          <p:cNvPr id="14" name="Text 8"/>
          <p:cNvSpPr/>
          <p:nvPr/>
        </p:nvSpPr>
        <p:spPr>
          <a:xfrm>
            <a:off x="9624517" y="5373886"/>
            <a:ext cx="1992015" cy="526058"/>
          </a:xfrm>
          <a:prstGeom prst="rect">
            <a:avLst/>
          </a:prstGeom>
          <a:noFill/>
          <a:ln/>
        </p:spPr>
        <p:txBody>
          <a:bodyPr wrap="square" lIns="0" tIns="0" rIns="0" bIns="0" rtlCol="0" anchor="t"/>
          <a:lstStyle/>
          <a:p>
            <a:pPr>
              <a:lnSpc>
                <a:spcPts val="2042"/>
              </a:lnSpc>
            </a:pPr>
            <a:r>
              <a:rPr lang="en-US" dirty="0">
                <a:solidFill>
                  <a:srgbClr val="405449"/>
                </a:solidFill>
                <a:latin typeface="Nobile" pitchFamily="34" charset="0"/>
                <a:ea typeface="Nobile" pitchFamily="34" charset="-122"/>
                <a:cs typeface="Nobile" pitchFamily="34" charset="-120"/>
              </a:rPr>
              <a:t>Incorporate user input for better usability.</a:t>
            </a:r>
            <a:endParaRPr lang="en-US" dirty="0"/>
          </a:p>
        </p:txBody>
      </p:sp>
      <p:sp>
        <p:nvSpPr>
          <p:cNvPr id="15" name="Arrow: Right 14">
            <a:extLst>
              <a:ext uri="{FF2B5EF4-FFF2-40B4-BE49-F238E27FC236}">
                <a16:creationId xmlns:a16="http://schemas.microsoft.com/office/drawing/2014/main" id="{FF681C90-CC9B-7BE9-35D3-F6EC57338413}"/>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075829"/>
            <a:ext cx="10869018" cy="1181298"/>
          </a:xfrm>
          <a:prstGeom prst="rect">
            <a:avLst/>
          </a:prstGeom>
          <a:noFill/>
          <a:ln/>
        </p:spPr>
        <p:txBody>
          <a:bodyPr wrap="square" lIns="0" tIns="0" rIns="0" bIns="0" rtlCol="0" anchor="t"/>
          <a:lstStyle/>
          <a:p>
            <a:pPr>
              <a:lnSpc>
                <a:spcPts val="4625"/>
              </a:lnSpc>
            </a:pPr>
            <a:r>
              <a:rPr lang="en-US" sz="3708" b="1" dirty="0">
                <a:solidFill>
                  <a:srgbClr val="3B4540"/>
                </a:solidFill>
                <a:latin typeface="Fraunces Extra Bold" pitchFamily="34" charset="0"/>
                <a:ea typeface="Fraunces Extra Bold" pitchFamily="34" charset="-122"/>
                <a:cs typeface="Fraunces Extra Bold" pitchFamily="34" charset="-120"/>
              </a:rPr>
              <a:t>Future Enhancements: Neural Networks and Deep Learning</a:t>
            </a:r>
            <a:endParaRPr lang="en-US" sz="3708" dirty="0"/>
          </a:p>
        </p:txBody>
      </p:sp>
      <p:sp>
        <p:nvSpPr>
          <p:cNvPr id="3" name="Text 1"/>
          <p:cNvSpPr/>
          <p:nvPr/>
        </p:nvSpPr>
        <p:spPr>
          <a:xfrm>
            <a:off x="661492" y="2635151"/>
            <a:ext cx="10869018" cy="907257"/>
          </a:xfrm>
          <a:prstGeom prst="rect">
            <a:avLst/>
          </a:prstGeom>
          <a:noFill/>
          <a:ln/>
        </p:spPr>
        <p:txBody>
          <a:bodyPr wrap="square" lIns="0" tIns="0" rIns="0" bIns="0" rtlCol="0" anchor="t"/>
          <a:lstStyle/>
          <a:p>
            <a:pPr>
              <a:lnSpc>
                <a:spcPts val="2375"/>
              </a:lnSpc>
            </a:pPr>
            <a:r>
              <a:rPr lang="en-US" sz="2000" dirty="0">
                <a:solidFill>
                  <a:srgbClr val="405449"/>
                </a:solidFill>
                <a:latin typeface="Nobile" pitchFamily="34" charset="0"/>
                <a:ea typeface="Nobile" pitchFamily="34" charset="-122"/>
                <a:cs typeface="Nobile" pitchFamily="34" charset="-120"/>
              </a:rPr>
              <a:t>Looking ahead, we can explore enhancing the AI using neural networks and deep learning techniques. These approaches can enable the AI to learn from previous games, adapt its strategies, and provide even more challenging gameplay. These advanced AI methods can elevate the game to a new level of sophistication.</a:t>
            </a:r>
            <a:endParaRPr lang="en-US" sz="2000" dirty="0"/>
          </a:p>
        </p:txBody>
      </p:sp>
      <p:sp>
        <p:nvSpPr>
          <p:cNvPr id="4" name="Text 2"/>
          <p:cNvSpPr/>
          <p:nvPr/>
        </p:nvSpPr>
        <p:spPr>
          <a:xfrm>
            <a:off x="661490" y="4334152"/>
            <a:ext cx="10869018" cy="907257"/>
          </a:xfrm>
          <a:prstGeom prst="rect">
            <a:avLst/>
          </a:prstGeom>
          <a:noFill/>
          <a:ln/>
        </p:spPr>
        <p:txBody>
          <a:bodyPr wrap="square" lIns="0" tIns="0" rIns="0" bIns="0" rtlCol="0" anchor="t"/>
          <a:lstStyle/>
          <a:p>
            <a:pPr>
              <a:lnSpc>
                <a:spcPts val="2375"/>
              </a:lnSpc>
            </a:pPr>
            <a:r>
              <a:rPr lang="en-US" sz="2000" dirty="0">
                <a:solidFill>
                  <a:srgbClr val="405449"/>
                </a:solidFill>
                <a:latin typeface="Nobile" pitchFamily="34" charset="0"/>
                <a:ea typeface="Nobile" pitchFamily="34" charset="-122"/>
                <a:cs typeface="Nobile" pitchFamily="34" charset="-120"/>
              </a:rPr>
              <a:t>Implementing neural networks would require a significant investment in data collection, training, and computational resources. However, the potential payoff in terms of AI performance and player engagement could be substantial. Such enhancements represent a cutting-edge approach to game AI development.</a:t>
            </a:r>
            <a:endParaRPr lang="en-US" sz="2000" dirty="0"/>
          </a:p>
        </p:txBody>
      </p:sp>
      <p:sp>
        <p:nvSpPr>
          <p:cNvPr id="5" name="Text 3"/>
          <p:cNvSpPr/>
          <p:nvPr/>
        </p:nvSpPr>
        <p:spPr>
          <a:xfrm>
            <a:off x="661492" y="4874915"/>
            <a:ext cx="10869018" cy="907257"/>
          </a:xfrm>
          <a:prstGeom prst="rect">
            <a:avLst/>
          </a:prstGeom>
          <a:noFill/>
          <a:ln/>
        </p:spPr>
        <p:txBody>
          <a:bodyPr wrap="square" lIns="0" tIns="0" rIns="0" bIns="0" rtlCol="0" anchor="t"/>
          <a:lstStyle/>
          <a:p>
            <a:pPr>
              <a:lnSpc>
                <a:spcPts val="2375"/>
              </a:lnSpc>
            </a:pPr>
            <a:endParaRPr lang="en-US" sz="1458" dirty="0"/>
          </a:p>
        </p:txBody>
      </p:sp>
      <p:sp>
        <p:nvSpPr>
          <p:cNvPr id="6" name="Arrow: Right 5">
            <a:extLst>
              <a:ext uri="{FF2B5EF4-FFF2-40B4-BE49-F238E27FC236}">
                <a16:creationId xmlns:a16="http://schemas.microsoft.com/office/drawing/2014/main" id="{9CA5E098-B6D3-BC7E-4C63-BEF787D08737}"/>
              </a:ext>
            </a:extLst>
          </p:cNvPr>
          <p:cNvSpPr/>
          <p:nvPr/>
        </p:nvSpPr>
        <p:spPr>
          <a:xfrm>
            <a:off x="10718800" y="6522720"/>
            <a:ext cx="1371600" cy="199451"/>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8341D-023C-BF26-C445-CEB1DED778A9}"/>
              </a:ext>
            </a:extLst>
          </p:cNvPr>
          <p:cNvSpPr txBox="1"/>
          <p:nvPr/>
        </p:nvSpPr>
        <p:spPr>
          <a:xfrm>
            <a:off x="3738880" y="457200"/>
            <a:ext cx="3870960" cy="707886"/>
          </a:xfrm>
          <a:prstGeom prst="rect">
            <a:avLst/>
          </a:prstGeom>
          <a:noFill/>
        </p:spPr>
        <p:txBody>
          <a:bodyPr wrap="square" rtlCol="0">
            <a:spAutoFit/>
          </a:bodyPr>
          <a:lstStyle/>
          <a:p>
            <a:r>
              <a:rPr lang="en-US" sz="4000" u="sng" dirty="0">
                <a:latin typeface="Eras Demi ITC" panose="020B0805030504020804" pitchFamily="34" charset="0"/>
              </a:rPr>
              <a:t>Conclusion</a:t>
            </a:r>
          </a:p>
        </p:txBody>
      </p:sp>
      <p:sp>
        <p:nvSpPr>
          <p:cNvPr id="4" name="TextBox 3">
            <a:extLst>
              <a:ext uri="{FF2B5EF4-FFF2-40B4-BE49-F238E27FC236}">
                <a16:creationId xmlns:a16="http://schemas.microsoft.com/office/drawing/2014/main" id="{B64CBB00-BB9F-791B-F6D5-D604594A6883}"/>
              </a:ext>
            </a:extLst>
          </p:cNvPr>
          <p:cNvSpPr txBox="1"/>
          <p:nvPr/>
        </p:nvSpPr>
        <p:spPr>
          <a:xfrm>
            <a:off x="406400" y="1556663"/>
            <a:ext cx="11582400" cy="3139321"/>
          </a:xfrm>
          <a:prstGeom prst="rect">
            <a:avLst/>
          </a:prstGeom>
          <a:noFill/>
        </p:spPr>
        <p:txBody>
          <a:bodyPr wrap="square">
            <a:spAutoFit/>
          </a:bodyPr>
          <a:lstStyle/>
          <a:p>
            <a:r>
              <a:rPr lang="en-US" sz="1800" b="1" dirty="0">
                <a:latin typeface="Fraunces Extra Bold" panose="020B0604020202020204" charset="0"/>
              </a:rPr>
              <a:t>This project successfully demonstrates the development of an AI-powered chess game using Python and Pygame. By implementing a structured approach, we built a functional chessboard, programmed piece movements according to official chess rules, and integrated an AI opponent using the Minimax algorithm with Alpha-Beta Pruning. The AI effectively evaluates positions and makes optimal moves, creating a challenging gameplay experience.  </a:t>
            </a:r>
          </a:p>
          <a:p>
            <a:endParaRPr lang="en-US" sz="1800" b="1" dirty="0">
              <a:latin typeface="Fraunces Extra Bold" panose="020B0604020202020204" charset="0"/>
            </a:endParaRPr>
          </a:p>
          <a:p>
            <a:r>
              <a:rPr lang="en-US" sz="1800" b="1" dirty="0">
                <a:latin typeface="Fraunces Extra Bold" panose="020B0604020202020204" charset="0"/>
              </a:rPr>
              <a:t>Beyond the core functionality, we ensured smooth turn-based interactions, handled special chess rules, and optimized AI decision-making for efficiency. This project not only highlights the complexity of chess programming but also showcases how artificial intelligence can be applied to strategic games. The final outcome is a fully playable chess game where users can compete against an intelligent AI opponent, making it both an engaging and educational experience.</a:t>
            </a:r>
            <a:endParaRPr lang="en" sz="1800" b="0" dirty="0">
              <a:latin typeface="Fraunces Extra Bold" panose="020B0604020202020204" charset="0"/>
            </a:endParaRPr>
          </a:p>
        </p:txBody>
      </p:sp>
      <p:sp>
        <p:nvSpPr>
          <p:cNvPr id="5" name="TextBox 4">
            <a:extLst>
              <a:ext uri="{FF2B5EF4-FFF2-40B4-BE49-F238E27FC236}">
                <a16:creationId xmlns:a16="http://schemas.microsoft.com/office/drawing/2014/main" id="{193D5ACC-2CFF-3DB3-DC92-C30B09E9ADDA}"/>
              </a:ext>
            </a:extLst>
          </p:cNvPr>
          <p:cNvSpPr txBox="1"/>
          <p:nvPr/>
        </p:nvSpPr>
        <p:spPr>
          <a:xfrm>
            <a:off x="487680" y="5608320"/>
            <a:ext cx="7345680" cy="523220"/>
          </a:xfrm>
          <a:prstGeom prst="rect">
            <a:avLst/>
          </a:prstGeom>
          <a:noFill/>
        </p:spPr>
        <p:txBody>
          <a:bodyPr wrap="square" rtlCol="0">
            <a:spAutoFit/>
          </a:bodyPr>
          <a:lstStyle/>
          <a:p>
            <a:r>
              <a:rPr lang="en-US" sz="2800" i="1" dirty="0">
                <a:solidFill>
                  <a:srgbClr val="0070C0"/>
                </a:solidFill>
                <a:latin typeface="Arial" panose="020B0604020202020204" pitchFamily="34" charset="0"/>
                <a:cs typeface="Arial" panose="020B0604020202020204" pitchFamily="34" charset="0"/>
              </a:rPr>
              <a:t>Thank You</a:t>
            </a:r>
          </a:p>
        </p:txBody>
      </p:sp>
      <p:cxnSp>
        <p:nvCxnSpPr>
          <p:cNvPr id="7" name="Straight Connector 6">
            <a:extLst>
              <a:ext uri="{FF2B5EF4-FFF2-40B4-BE49-F238E27FC236}">
                <a16:creationId xmlns:a16="http://schemas.microsoft.com/office/drawing/2014/main" id="{2E9FED3D-9612-B3FE-E0CB-B4E91C3AAAFC}"/>
              </a:ext>
            </a:extLst>
          </p:cNvPr>
          <p:cNvCxnSpPr/>
          <p:nvPr/>
        </p:nvCxnSpPr>
        <p:spPr>
          <a:xfrm>
            <a:off x="629920" y="6258560"/>
            <a:ext cx="110337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3BF6082-0906-AD71-2F5D-8EC1422CCA61}"/>
              </a:ext>
            </a:extLst>
          </p:cNvPr>
          <p:cNvSpPr/>
          <p:nvPr/>
        </p:nvSpPr>
        <p:spPr>
          <a:xfrm>
            <a:off x="10749280" y="6543039"/>
            <a:ext cx="1239520" cy="2031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90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68984-9791-9C88-B168-CBDB47843C37}"/>
              </a:ext>
            </a:extLst>
          </p:cNvPr>
          <p:cNvSpPr txBox="1"/>
          <p:nvPr/>
        </p:nvSpPr>
        <p:spPr>
          <a:xfrm>
            <a:off x="2306320" y="314960"/>
            <a:ext cx="6705600" cy="1077218"/>
          </a:xfrm>
          <a:prstGeom prst="rect">
            <a:avLst/>
          </a:prstGeom>
          <a:noFill/>
        </p:spPr>
        <p:txBody>
          <a:bodyPr wrap="square" rtlCol="0">
            <a:spAutoFit/>
          </a:bodyPr>
          <a:lstStyle/>
          <a:p>
            <a:pPr algn="ctr"/>
            <a:r>
              <a:rPr lang="en-US" sz="3200" b="1" dirty="0">
                <a:latin typeface="+mj-lt"/>
              </a:rPr>
              <a:t>Understanding The Rules Of Chess</a:t>
            </a:r>
          </a:p>
        </p:txBody>
      </p:sp>
      <p:sp>
        <p:nvSpPr>
          <p:cNvPr id="11" name="TextBox 10">
            <a:extLst>
              <a:ext uri="{FF2B5EF4-FFF2-40B4-BE49-F238E27FC236}">
                <a16:creationId xmlns:a16="http://schemas.microsoft.com/office/drawing/2014/main" id="{224855D2-885B-950F-590F-40094238F3C3}"/>
              </a:ext>
            </a:extLst>
          </p:cNvPr>
          <p:cNvSpPr txBox="1"/>
          <p:nvPr/>
        </p:nvSpPr>
        <p:spPr>
          <a:xfrm>
            <a:off x="477520" y="1534160"/>
            <a:ext cx="11023600" cy="3785652"/>
          </a:xfrm>
          <a:prstGeom prst="rect">
            <a:avLst/>
          </a:prstGeom>
          <a:noFill/>
        </p:spPr>
        <p:txBody>
          <a:bodyPr wrap="square">
            <a:spAutoFit/>
          </a:bodyPr>
          <a:lstStyle/>
          <a:p>
            <a:r>
              <a:rPr lang="en-US" sz="2400" b="1" dirty="0"/>
              <a:t>Overview of Chess</a:t>
            </a:r>
          </a:p>
          <a:p>
            <a:pPr>
              <a:buFont typeface="Arial" panose="020B0604020202020204" pitchFamily="34" charset="0"/>
              <a:buChar char="•"/>
            </a:pPr>
            <a:endParaRPr lang="en-US" sz="2400" dirty="0"/>
          </a:p>
          <a:p>
            <a:pPr>
              <a:buFont typeface="Arial" panose="020B0604020202020204" pitchFamily="34" charset="0"/>
              <a:buChar char="•"/>
            </a:pPr>
            <a:r>
              <a:rPr lang="en-US" sz="2400" dirty="0"/>
              <a:t>Chess is a two-player strategy game played on an </a:t>
            </a:r>
            <a:r>
              <a:rPr lang="en-US" sz="2400" b="1" dirty="0"/>
              <a:t>8×8 board</a:t>
            </a:r>
            <a:r>
              <a:rPr lang="en-US" sz="2400" dirty="0"/>
              <a:t> with </a:t>
            </a:r>
            <a:r>
              <a:rPr lang="en-US" sz="2400" b="1" dirty="0"/>
              <a:t>64 squares</a:t>
            </a:r>
            <a:r>
              <a:rPr lang="en-US" sz="2400" dirty="0"/>
              <a:t> alternating between light and dark colors.</a:t>
            </a:r>
          </a:p>
          <a:p>
            <a:pPr>
              <a:buFont typeface="Arial" panose="020B0604020202020204" pitchFamily="34" charset="0"/>
              <a:buChar char="•"/>
            </a:pPr>
            <a:endParaRPr lang="en-US" sz="2400" dirty="0"/>
          </a:p>
          <a:p>
            <a:pPr>
              <a:buFont typeface="Arial" panose="020B0604020202020204" pitchFamily="34" charset="0"/>
              <a:buChar char="•"/>
            </a:pPr>
            <a:r>
              <a:rPr lang="en-US" sz="2400" dirty="0"/>
              <a:t>Each player controls </a:t>
            </a:r>
            <a:r>
              <a:rPr lang="en-US" sz="2400" b="1" dirty="0"/>
              <a:t>16 pieces</a:t>
            </a:r>
            <a:r>
              <a:rPr lang="en-US" sz="2400" dirty="0"/>
              <a:t>: </a:t>
            </a:r>
            <a:r>
              <a:rPr lang="en-US" sz="2400" b="1" dirty="0"/>
              <a:t>1 King, 1 Queen, 2 Rooks, 2 Knights, 2 Bishops, and 8 Pawns</a:t>
            </a:r>
            <a:r>
              <a:rPr lang="en-US" sz="2400" dirty="0"/>
              <a:t>.</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objective is to </a:t>
            </a:r>
            <a:r>
              <a:rPr lang="en-US" sz="2400" b="1" dirty="0"/>
              <a:t>checkmate</a:t>
            </a:r>
            <a:r>
              <a:rPr lang="en-US" sz="2400" dirty="0"/>
              <a:t> the opponent's King, meaning the King is under attack and cannot escape</a:t>
            </a:r>
            <a:r>
              <a:rPr lang="en-US" dirty="0"/>
              <a:t>.</a:t>
            </a:r>
          </a:p>
        </p:txBody>
      </p:sp>
    </p:spTree>
    <p:extLst>
      <p:ext uri="{BB962C8B-B14F-4D97-AF65-F5344CB8AC3E}">
        <p14:creationId xmlns:p14="http://schemas.microsoft.com/office/powerpoint/2010/main" val="147460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171B0-69EE-90C6-4D97-3F0C6E85B5BF}"/>
              </a:ext>
            </a:extLst>
          </p:cNvPr>
          <p:cNvSpPr txBox="1"/>
          <p:nvPr/>
        </p:nvSpPr>
        <p:spPr>
          <a:xfrm>
            <a:off x="91440" y="354549"/>
            <a:ext cx="9906000" cy="9017853"/>
          </a:xfrm>
          <a:prstGeom prst="rect">
            <a:avLst/>
          </a:prstGeom>
          <a:noFill/>
        </p:spPr>
        <p:txBody>
          <a:bodyPr wrap="square">
            <a:spAutoFit/>
          </a:bodyPr>
          <a:lstStyle/>
          <a:p>
            <a:r>
              <a:rPr lang="en-US" sz="2800" b="1" dirty="0"/>
              <a:t>Piece Movements</a:t>
            </a:r>
          </a:p>
          <a:p>
            <a:endParaRPr lang="en-US" sz="2400" dirty="0"/>
          </a:p>
          <a:p>
            <a:r>
              <a:rPr lang="en-US" sz="2400" dirty="0"/>
              <a:t>✅ </a:t>
            </a:r>
            <a:r>
              <a:rPr lang="en-US" sz="2400" b="1" dirty="0"/>
              <a:t>Pawn:</a:t>
            </a:r>
            <a:endParaRPr lang="en-US" sz="2400" dirty="0"/>
          </a:p>
          <a:p>
            <a:pPr>
              <a:buFont typeface="Arial" panose="020B0604020202020204" pitchFamily="34" charset="0"/>
              <a:buChar char="•"/>
            </a:pPr>
            <a:r>
              <a:rPr lang="en-US" sz="2400" dirty="0"/>
              <a:t>Moves </a:t>
            </a:r>
            <a:r>
              <a:rPr lang="en-US" sz="2400" b="1" dirty="0"/>
              <a:t>one square forward</a:t>
            </a:r>
            <a:r>
              <a:rPr lang="en-US" sz="2400" dirty="0"/>
              <a:t> (two squares from its initial position).</a:t>
            </a:r>
          </a:p>
          <a:p>
            <a:pPr>
              <a:buFont typeface="Arial" panose="020B0604020202020204" pitchFamily="34" charset="0"/>
              <a:buChar char="•"/>
            </a:pPr>
            <a:r>
              <a:rPr lang="en-US" sz="2400" dirty="0"/>
              <a:t>Captures diagonally </a:t>
            </a:r>
            <a:r>
              <a:rPr lang="en-US" sz="2400" b="1" dirty="0"/>
              <a:t>one square forward</a:t>
            </a:r>
            <a:r>
              <a:rPr lang="en-US" sz="2400" dirty="0"/>
              <a:t>.</a:t>
            </a:r>
          </a:p>
          <a:p>
            <a:pPr>
              <a:buFont typeface="Arial" panose="020B0604020202020204" pitchFamily="34" charset="0"/>
              <a:buChar char="•"/>
            </a:pPr>
            <a:r>
              <a:rPr lang="en-US" sz="2400" dirty="0"/>
              <a:t>Special move: </a:t>
            </a:r>
            <a:r>
              <a:rPr lang="en-US" sz="2400" b="1" dirty="0"/>
              <a:t>En Passant</a:t>
            </a:r>
            <a:r>
              <a:rPr lang="en-US" sz="2400" dirty="0"/>
              <a:t> (capturing a pawn that moves two squares forward as if it moved one).</a:t>
            </a:r>
          </a:p>
          <a:p>
            <a:pPr>
              <a:buFont typeface="Arial" panose="020B0604020202020204" pitchFamily="34" charset="0"/>
              <a:buChar char="•"/>
            </a:pPr>
            <a:r>
              <a:rPr lang="en-US" sz="2400" dirty="0"/>
              <a:t>Reaches the last rank → </a:t>
            </a:r>
            <a:r>
              <a:rPr lang="en-US" sz="2400" b="1" dirty="0"/>
              <a:t>Pawn Promotion</a:t>
            </a:r>
            <a:r>
              <a:rPr lang="en-US" sz="2400" dirty="0"/>
              <a:t> (can be promoted to Queen, Rook, Bishop, or Knight).</a:t>
            </a:r>
          </a:p>
          <a:p>
            <a:endParaRPr lang="en-US" sz="2400" dirty="0"/>
          </a:p>
          <a:p>
            <a:r>
              <a:rPr lang="en-US" sz="2400" dirty="0"/>
              <a:t>✅ </a:t>
            </a:r>
            <a:r>
              <a:rPr lang="en-US" sz="2400" b="1" dirty="0"/>
              <a:t>Rook:</a:t>
            </a:r>
            <a:endParaRPr lang="en-US" sz="2400" dirty="0"/>
          </a:p>
          <a:p>
            <a:pPr>
              <a:buFont typeface="Arial" panose="020B0604020202020204" pitchFamily="34" charset="0"/>
              <a:buChar char="•"/>
            </a:pPr>
            <a:r>
              <a:rPr lang="en-US" sz="2400" dirty="0"/>
              <a:t>Moves </a:t>
            </a:r>
            <a:r>
              <a:rPr lang="en-US" sz="2400" b="1" dirty="0"/>
              <a:t>horizontally or vertically</a:t>
            </a:r>
            <a:r>
              <a:rPr lang="en-US" sz="2400" dirty="0"/>
              <a:t> any number of squares.</a:t>
            </a:r>
          </a:p>
          <a:p>
            <a:pPr>
              <a:buFont typeface="Arial" panose="020B0604020202020204" pitchFamily="34" charset="0"/>
              <a:buChar char="•"/>
            </a:pPr>
            <a:r>
              <a:rPr lang="en-US" sz="2400" dirty="0"/>
              <a:t>Cannot jump over pieces.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9" name="Picture 8">
            <a:extLst>
              <a:ext uri="{FF2B5EF4-FFF2-40B4-BE49-F238E27FC236}">
                <a16:creationId xmlns:a16="http://schemas.microsoft.com/office/drawing/2014/main" id="{7419AD33-D195-740A-03E6-1C4220E5F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0559" y="733424"/>
            <a:ext cx="1610043" cy="1613535"/>
          </a:xfrm>
          <a:prstGeom prst="rect">
            <a:avLst/>
          </a:prstGeom>
        </p:spPr>
      </p:pic>
      <p:pic>
        <p:nvPicPr>
          <p:cNvPr id="11" name="Picture 10">
            <a:extLst>
              <a:ext uri="{FF2B5EF4-FFF2-40B4-BE49-F238E27FC236}">
                <a16:creationId xmlns:a16="http://schemas.microsoft.com/office/drawing/2014/main" id="{B7684DBA-0001-F266-0D8C-0F771E363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0560" y="4056707"/>
            <a:ext cx="1610043" cy="1613535"/>
          </a:xfrm>
          <a:prstGeom prst="rect">
            <a:avLst/>
          </a:prstGeom>
        </p:spPr>
      </p:pic>
    </p:spTree>
    <p:extLst>
      <p:ext uri="{BB962C8B-B14F-4D97-AF65-F5344CB8AC3E}">
        <p14:creationId xmlns:p14="http://schemas.microsoft.com/office/powerpoint/2010/main" val="85042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0D4F2-6C7B-9A16-B073-C09AA4350047}"/>
              </a:ext>
            </a:extLst>
          </p:cNvPr>
          <p:cNvSpPr txBox="1"/>
          <p:nvPr/>
        </p:nvSpPr>
        <p:spPr>
          <a:xfrm>
            <a:off x="135890" y="346898"/>
            <a:ext cx="11541760" cy="6370975"/>
          </a:xfrm>
          <a:prstGeom prst="rect">
            <a:avLst/>
          </a:prstGeom>
          <a:noFill/>
        </p:spPr>
        <p:txBody>
          <a:bodyPr wrap="square">
            <a:spAutoFit/>
          </a:bodyPr>
          <a:lstStyle/>
          <a:p>
            <a:r>
              <a:rPr lang="en-US" sz="2400" dirty="0"/>
              <a:t>✅ </a:t>
            </a:r>
            <a:r>
              <a:rPr lang="en-US" sz="2400" b="1" dirty="0"/>
              <a:t>Bishop:</a:t>
            </a:r>
            <a:endParaRPr lang="en-US" sz="2400" dirty="0"/>
          </a:p>
          <a:p>
            <a:pPr>
              <a:buFont typeface="Arial" panose="020B0604020202020204" pitchFamily="34" charset="0"/>
              <a:buChar char="•"/>
            </a:pPr>
            <a:r>
              <a:rPr lang="en-US" sz="2400" dirty="0"/>
              <a:t>Moves </a:t>
            </a:r>
            <a:r>
              <a:rPr lang="en-US" sz="2400" b="1" dirty="0"/>
              <a:t>diagonally</a:t>
            </a:r>
            <a:r>
              <a:rPr lang="en-US" sz="2400" dirty="0"/>
              <a:t> any number of squares.</a:t>
            </a:r>
          </a:p>
          <a:p>
            <a:pPr>
              <a:buFont typeface="Arial" panose="020B0604020202020204" pitchFamily="34" charset="0"/>
              <a:buChar char="•"/>
            </a:pPr>
            <a:r>
              <a:rPr lang="en-US" sz="2400" dirty="0"/>
              <a:t>Cannot jump over pieces.</a:t>
            </a:r>
          </a:p>
          <a:p>
            <a:endParaRPr lang="en-US" sz="2400" dirty="0"/>
          </a:p>
          <a:p>
            <a:r>
              <a:rPr lang="en-US" sz="2400" dirty="0"/>
              <a:t>✅ </a:t>
            </a:r>
            <a:r>
              <a:rPr lang="en-US" sz="2400" b="1" dirty="0"/>
              <a:t>Knight:</a:t>
            </a:r>
            <a:endParaRPr lang="en-US" sz="2400" dirty="0"/>
          </a:p>
          <a:p>
            <a:pPr>
              <a:buFont typeface="Arial" panose="020B0604020202020204" pitchFamily="34" charset="0"/>
              <a:buChar char="•"/>
            </a:pPr>
            <a:r>
              <a:rPr lang="en-US" sz="2400" dirty="0"/>
              <a:t>Moves in an </a:t>
            </a:r>
            <a:r>
              <a:rPr lang="en-US" sz="2400" b="1" dirty="0"/>
              <a:t>L-shape</a:t>
            </a:r>
            <a:r>
              <a:rPr lang="en-US" sz="2400" dirty="0"/>
              <a:t> (two squares in one direction and one square perpendicular to it).</a:t>
            </a:r>
          </a:p>
          <a:p>
            <a:pPr>
              <a:buFont typeface="Arial" panose="020B0604020202020204" pitchFamily="34" charset="0"/>
              <a:buChar char="•"/>
            </a:pPr>
            <a:r>
              <a:rPr lang="en-US" sz="2400" dirty="0"/>
              <a:t>Only piece that can </a:t>
            </a:r>
            <a:r>
              <a:rPr lang="en-US" sz="2400" b="1" dirty="0"/>
              <a:t>jump over other pieces</a:t>
            </a:r>
            <a:r>
              <a:rPr lang="en-US" sz="2400" dirty="0"/>
              <a:t>.</a:t>
            </a:r>
          </a:p>
          <a:p>
            <a:endParaRPr lang="en-US" sz="2400" dirty="0"/>
          </a:p>
          <a:p>
            <a:r>
              <a:rPr lang="en-US" sz="2400" dirty="0"/>
              <a:t>✅ </a:t>
            </a:r>
            <a:r>
              <a:rPr lang="en-US" sz="2400" b="1" dirty="0"/>
              <a:t>Queen:</a:t>
            </a:r>
            <a:endParaRPr lang="en-US" sz="2400" dirty="0"/>
          </a:p>
          <a:p>
            <a:pPr>
              <a:buFont typeface="Arial" panose="020B0604020202020204" pitchFamily="34" charset="0"/>
              <a:buChar char="•"/>
            </a:pPr>
            <a:r>
              <a:rPr lang="en-US" sz="2400" dirty="0"/>
              <a:t>Moves </a:t>
            </a:r>
            <a:r>
              <a:rPr lang="en-US" sz="2400" b="1" dirty="0"/>
              <a:t>horizontally, vertically, or diagonally</a:t>
            </a:r>
            <a:r>
              <a:rPr lang="en-US" sz="2400" dirty="0"/>
              <a:t> any number of squares.</a:t>
            </a:r>
          </a:p>
          <a:p>
            <a:pPr>
              <a:buFont typeface="Arial" panose="020B0604020202020204" pitchFamily="34" charset="0"/>
              <a:buChar char="•"/>
            </a:pPr>
            <a:r>
              <a:rPr lang="en-US" sz="2400" dirty="0"/>
              <a:t>Most powerful piece.</a:t>
            </a:r>
          </a:p>
          <a:p>
            <a:endParaRPr lang="en-US" sz="2400" dirty="0"/>
          </a:p>
          <a:p>
            <a:r>
              <a:rPr lang="en-US" sz="2400" dirty="0"/>
              <a:t>✅ </a:t>
            </a:r>
            <a:r>
              <a:rPr lang="en-US" sz="2400" b="1" dirty="0"/>
              <a:t>King:</a:t>
            </a:r>
            <a:endParaRPr lang="en-US" sz="2400" dirty="0"/>
          </a:p>
          <a:p>
            <a:pPr>
              <a:buFont typeface="Arial" panose="020B0604020202020204" pitchFamily="34" charset="0"/>
              <a:buChar char="•"/>
            </a:pPr>
            <a:r>
              <a:rPr lang="en-US" sz="2400" dirty="0"/>
              <a:t>Moves </a:t>
            </a:r>
            <a:r>
              <a:rPr lang="en-US" sz="2400" b="1" dirty="0"/>
              <a:t>one square</a:t>
            </a:r>
            <a:r>
              <a:rPr lang="en-US" sz="2400" dirty="0"/>
              <a:t> in any direction.</a:t>
            </a:r>
          </a:p>
          <a:p>
            <a:pPr>
              <a:buFont typeface="Arial" panose="020B0604020202020204" pitchFamily="34" charset="0"/>
              <a:buChar char="•"/>
            </a:pPr>
            <a:r>
              <a:rPr lang="en-US" sz="2400" dirty="0"/>
              <a:t>Special move: </a:t>
            </a:r>
            <a:r>
              <a:rPr lang="en-US" sz="2400" b="1" dirty="0"/>
              <a:t>Castling</a:t>
            </a:r>
            <a:r>
              <a:rPr lang="en-US" sz="2400" dirty="0"/>
              <a:t> (moves two squares towards a Rook and the Rook moves over the King).</a:t>
            </a:r>
          </a:p>
          <a:p>
            <a:endParaRPr lang="en-US" sz="2400" dirty="0"/>
          </a:p>
        </p:txBody>
      </p:sp>
      <p:pic>
        <p:nvPicPr>
          <p:cNvPr id="5" name="Picture 4">
            <a:extLst>
              <a:ext uri="{FF2B5EF4-FFF2-40B4-BE49-F238E27FC236}">
                <a16:creationId xmlns:a16="http://schemas.microsoft.com/office/drawing/2014/main" id="{32C9921F-3CAB-1C79-13B5-C816AC128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345" y="346898"/>
            <a:ext cx="1354455" cy="1191895"/>
          </a:xfrm>
          <a:prstGeom prst="rect">
            <a:avLst/>
          </a:prstGeom>
        </p:spPr>
      </p:pic>
      <p:pic>
        <p:nvPicPr>
          <p:cNvPr id="7" name="Picture 6">
            <a:extLst>
              <a:ext uri="{FF2B5EF4-FFF2-40B4-BE49-F238E27FC236}">
                <a16:creationId xmlns:a16="http://schemas.microsoft.com/office/drawing/2014/main" id="{BDD6F93D-13D0-C912-8D6E-09A1D2D3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130" y="4341334"/>
            <a:ext cx="1283018" cy="1304764"/>
          </a:xfrm>
          <a:prstGeom prst="rect">
            <a:avLst/>
          </a:prstGeom>
        </p:spPr>
      </p:pic>
      <p:pic>
        <p:nvPicPr>
          <p:cNvPr id="9" name="Picture 8">
            <a:extLst>
              <a:ext uri="{FF2B5EF4-FFF2-40B4-BE49-F238E27FC236}">
                <a16:creationId xmlns:a16="http://schemas.microsoft.com/office/drawing/2014/main" id="{F41DF3C8-9A0D-A4D8-5788-A9F3DD1B7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9104" y="3100705"/>
            <a:ext cx="1428750" cy="1304764"/>
          </a:xfrm>
          <a:prstGeom prst="rect">
            <a:avLst/>
          </a:prstGeom>
        </p:spPr>
      </p:pic>
      <p:pic>
        <p:nvPicPr>
          <p:cNvPr id="11" name="Picture 10">
            <a:extLst>
              <a:ext uri="{FF2B5EF4-FFF2-40B4-BE49-F238E27FC236}">
                <a16:creationId xmlns:a16="http://schemas.microsoft.com/office/drawing/2014/main" id="{50D2D7BA-3CC7-9D85-80BB-FFB2C6F3E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3304" y="1538793"/>
            <a:ext cx="1191896" cy="1428750"/>
          </a:xfrm>
          <a:prstGeom prst="rect">
            <a:avLst/>
          </a:prstGeom>
        </p:spPr>
      </p:pic>
    </p:spTree>
    <p:extLst>
      <p:ext uri="{BB962C8B-B14F-4D97-AF65-F5344CB8AC3E}">
        <p14:creationId xmlns:p14="http://schemas.microsoft.com/office/powerpoint/2010/main" val="291658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5D63F92-1B9E-9BD0-F5FF-341AAA346FB6}"/>
              </a:ext>
            </a:extLst>
          </p:cNvPr>
          <p:cNvSpPr>
            <a:spLocks noChangeArrowheads="1"/>
          </p:cNvSpPr>
          <p:nvPr/>
        </p:nvSpPr>
        <p:spPr bwMode="auto">
          <a:xfrm>
            <a:off x="299720" y="640814"/>
            <a:ext cx="11592560"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rPr>
              <a:t>Special Rules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Check &amp; Checkmate: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      </a:t>
            </a:r>
            <a:r>
              <a:rPr kumimoji="0" lang="en-US" altLang="en-US" sz="2400" i="0" u="none" strike="noStrike" cap="none" normalizeH="0" baseline="0" dirty="0">
                <a:ln>
                  <a:noFill/>
                </a:ln>
                <a:solidFill>
                  <a:schemeClr val="tx1"/>
                </a:solidFill>
                <a:effectLst/>
              </a:rPr>
              <a:t>Check: </a:t>
            </a:r>
            <a:r>
              <a:rPr kumimoji="0" lang="en-US" altLang="en-US" sz="2400" b="0" i="0" u="none" strike="noStrike" cap="none" normalizeH="0" baseline="0" dirty="0">
                <a:ln>
                  <a:noFill/>
                </a:ln>
                <a:solidFill>
                  <a:schemeClr val="tx1"/>
                </a:solidFill>
                <a:effectLst/>
              </a:rPr>
              <a:t>When the King is attacked but can still escape.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      </a:t>
            </a:r>
            <a:r>
              <a:rPr kumimoji="0" lang="en-US" altLang="en-US" sz="2400" i="0" u="none" strike="noStrike" cap="none" normalizeH="0" baseline="0" dirty="0">
                <a:ln>
                  <a:noFill/>
                </a:ln>
                <a:solidFill>
                  <a:schemeClr val="tx1"/>
                </a:solidFill>
                <a:effectLst/>
              </a:rPr>
              <a:t>Checkmate: </a:t>
            </a:r>
            <a:r>
              <a:rPr kumimoji="0" lang="en-US" altLang="en-US" sz="2400" b="0" i="0" u="none" strike="noStrike" cap="none" normalizeH="0" baseline="0" dirty="0">
                <a:ln>
                  <a:noFill/>
                </a:ln>
                <a:solidFill>
                  <a:schemeClr val="tx1"/>
                </a:solidFill>
                <a:effectLst/>
              </a:rPr>
              <a:t>When the King is attacked and has no legal moves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      escape → Game over.</a:t>
            </a:r>
          </a:p>
          <a:p>
            <a:pPr marR="0" lvl="0" algn="l" defTabSz="914400" rtl="0" eaLnBrk="0" fontAlgn="base" latinLnBrk="0" hangingPunct="0">
              <a:lnSpc>
                <a:spcPct val="100000"/>
              </a:lnSpc>
              <a:spcBef>
                <a:spcPct val="0"/>
              </a:spcBef>
              <a:spcAft>
                <a:spcPct val="0"/>
              </a:spcAft>
              <a:buClrTx/>
              <a:buSzTx/>
              <a:tabLst/>
            </a:pPr>
            <a:endParaRPr lang="en-US" altLang="en-US" sz="2400" dirty="0"/>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2. Stalemate: </a:t>
            </a:r>
            <a:r>
              <a:rPr kumimoji="0" lang="en-US" altLang="en-US" sz="2400" b="0" i="0" u="none" strike="noStrike" cap="none" normalizeH="0" baseline="0" dirty="0">
                <a:ln>
                  <a:noFill/>
                </a:ln>
                <a:solidFill>
                  <a:schemeClr val="tx1"/>
                </a:solidFill>
                <a:effectLst/>
              </a:rPr>
              <a:t>If a player has no legal moves but is </a:t>
            </a:r>
            <a:r>
              <a:rPr kumimoji="0" lang="en-US" altLang="en-US" sz="2400" b="1" i="0" u="none" strike="noStrike" cap="none" normalizeH="0" baseline="0" dirty="0">
                <a:ln>
                  <a:noFill/>
                </a:ln>
                <a:solidFill>
                  <a:schemeClr val="tx1"/>
                </a:solidFill>
                <a:effectLst/>
              </a:rPr>
              <a:t>not in check</a:t>
            </a:r>
            <a:r>
              <a:rPr kumimoji="0" lang="en-US" altLang="en-US" sz="2400" b="0" i="0" u="none" strike="noStrike" cap="none" normalizeH="0" baseline="0" dirty="0">
                <a:ln>
                  <a:noFill/>
                </a:ln>
                <a:solidFill>
                  <a:schemeClr val="tx1"/>
                </a:solidFill>
                <a:effectLst/>
              </a:rPr>
              <a:t>, the game is </a:t>
            </a:r>
            <a:r>
              <a:rPr kumimoji="0" lang="en-US" altLang="en-US" sz="2400" b="1" i="0" u="none" strike="noStrike" cap="none" normalizeH="0" baseline="0" dirty="0">
                <a:ln>
                  <a:noFill/>
                </a:ln>
                <a:solidFill>
                  <a:schemeClr val="tx1"/>
                </a:solidFill>
                <a:effectLst/>
              </a:rPr>
              <a:t>draw</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3. </a:t>
            </a:r>
            <a:r>
              <a:rPr kumimoji="0" lang="en-US" altLang="en-US" sz="2400" b="1" i="0" u="none" strike="noStrike" cap="none" normalizeH="0" baseline="0" dirty="0">
                <a:ln>
                  <a:noFill/>
                </a:ln>
                <a:solidFill>
                  <a:schemeClr val="tx1"/>
                </a:solidFill>
                <a:effectLst/>
              </a:rPr>
              <a:t>Threefold Repetition &amp; 50-Move Rule: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 If the same board position occurs </a:t>
            </a:r>
            <a:r>
              <a:rPr kumimoji="0" lang="en-US" altLang="en-US" sz="2400" b="1" i="0" u="none" strike="noStrike" cap="none" normalizeH="0" baseline="0" dirty="0">
                <a:ln>
                  <a:noFill/>
                </a:ln>
                <a:solidFill>
                  <a:schemeClr val="tx1"/>
                </a:solidFill>
                <a:effectLst/>
              </a:rPr>
              <a:t>three times</a:t>
            </a:r>
            <a:r>
              <a:rPr kumimoji="0" lang="en-US" altLang="en-US" sz="2400" b="0" i="0" u="none" strike="noStrike" cap="none" normalizeH="0" baseline="0" dirty="0">
                <a:ln>
                  <a:noFill/>
                </a:ln>
                <a:solidFill>
                  <a:schemeClr val="tx1"/>
                </a:solidFill>
                <a:effectLst/>
              </a:rPr>
              <a:t>, the game is a draw.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 If no pawn moves or captures occur in </a:t>
            </a:r>
            <a:r>
              <a:rPr kumimoji="0" lang="en-US" altLang="en-US" sz="2400" b="1" i="0" u="none" strike="noStrike" cap="none" normalizeH="0" baseline="0" dirty="0">
                <a:ln>
                  <a:noFill/>
                </a:ln>
                <a:solidFill>
                  <a:schemeClr val="tx1"/>
                </a:solidFill>
                <a:effectLst/>
              </a:rPr>
              <a:t>50 consecutive moves</a:t>
            </a:r>
            <a:r>
              <a:rPr kumimoji="0" lang="en-US" altLang="en-US" sz="2400" b="0" i="0" u="none" strike="noStrike" cap="none" normalizeH="0" baseline="0" dirty="0">
                <a:ln>
                  <a:noFill/>
                </a:ln>
                <a:solidFill>
                  <a:schemeClr val="tx1"/>
                </a:solidFill>
                <a:effectLst/>
              </a:rPr>
              <a:t>, the game is a draw.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6A9B682-C85A-7C4B-C797-FA68662ACEE6}"/>
              </a:ext>
            </a:extLst>
          </p:cNvPr>
          <p:cNvSpPr>
            <a:spLocks noChangeArrowheads="1"/>
          </p:cNvSpPr>
          <p:nvPr/>
        </p:nvSpPr>
        <p:spPr bwMode="auto">
          <a:xfrm>
            <a:off x="944880" y="27997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00319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BC1E8-CDF0-5305-DD25-BF5AD15BE43A}"/>
              </a:ext>
            </a:extLst>
          </p:cNvPr>
          <p:cNvSpPr txBox="1"/>
          <p:nvPr/>
        </p:nvSpPr>
        <p:spPr>
          <a:xfrm>
            <a:off x="2438400" y="396240"/>
            <a:ext cx="7731760" cy="584775"/>
          </a:xfrm>
          <a:prstGeom prst="rect">
            <a:avLst/>
          </a:prstGeom>
          <a:noFill/>
        </p:spPr>
        <p:txBody>
          <a:bodyPr wrap="square" rtlCol="0">
            <a:spAutoFit/>
          </a:bodyPr>
          <a:lstStyle/>
          <a:p>
            <a:r>
              <a:rPr lang="en-US" sz="3200" b="1" dirty="0">
                <a:latin typeface="+mj-lt"/>
              </a:rPr>
              <a:t>Understanding The Chess Board</a:t>
            </a:r>
          </a:p>
        </p:txBody>
      </p:sp>
      <p:sp>
        <p:nvSpPr>
          <p:cNvPr id="3" name="TextBox 2">
            <a:extLst>
              <a:ext uri="{FF2B5EF4-FFF2-40B4-BE49-F238E27FC236}">
                <a16:creationId xmlns:a16="http://schemas.microsoft.com/office/drawing/2014/main" id="{85ED65EA-8A89-46DC-9739-E624DDB0E97B}"/>
              </a:ext>
            </a:extLst>
          </p:cNvPr>
          <p:cNvSpPr txBox="1"/>
          <p:nvPr/>
        </p:nvSpPr>
        <p:spPr>
          <a:xfrm>
            <a:off x="71120" y="1161097"/>
            <a:ext cx="5872480" cy="5447645"/>
          </a:xfrm>
          <a:prstGeom prst="rect">
            <a:avLst/>
          </a:prstGeom>
          <a:noFill/>
        </p:spPr>
        <p:txBody>
          <a:bodyPr wrap="square" rtlCol="0">
            <a:spAutoFit/>
          </a:bodyPr>
          <a:lstStyle/>
          <a:p>
            <a:r>
              <a:rPr lang="en-US" sz="2400" b="1" dirty="0"/>
              <a:t>Structure of the Chessboard</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chessboard consists of an </a:t>
            </a:r>
            <a:r>
              <a:rPr lang="en-US" sz="2400" b="1" dirty="0"/>
              <a:t>8×8 grid</a:t>
            </a:r>
            <a:r>
              <a:rPr lang="en-US" sz="2400" dirty="0"/>
              <a:t> with </a:t>
            </a:r>
            <a:r>
              <a:rPr lang="en-US" sz="2400" b="1" dirty="0"/>
              <a:t>alternating light and dark squares</a:t>
            </a:r>
            <a:r>
              <a:rPr lang="en-US" sz="2400" dirty="0"/>
              <a:t>.</a:t>
            </a:r>
          </a:p>
          <a:p>
            <a:pPr>
              <a:buFont typeface="Arial" panose="020B0604020202020204" pitchFamily="34" charset="0"/>
              <a:buChar char="•"/>
            </a:pPr>
            <a:endParaRPr lang="en-US" sz="2400" dirty="0"/>
          </a:p>
          <a:p>
            <a:pPr>
              <a:buFont typeface="Arial" panose="020B0604020202020204" pitchFamily="34" charset="0"/>
              <a:buChar char="•"/>
            </a:pPr>
            <a:r>
              <a:rPr lang="en-US" sz="2400" dirty="0"/>
              <a:t>Columns are labeled </a:t>
            </a:r>
            <a:r>
              <a:rPr lang="en-US" sz="2400" b="1" dirty="0"/>
              <a:t>a to h</a:t>
            </a:r>
            <a:r>
              <a:rPr lang="en-US" sz="2400" dirty="0"/>
              <a:t> from left to right.</a:t>
            </a:r>
          </a:p>
          <a:p>
            <a:pPr>
              <a:buFont typeface="Arial" panose="020B0604020202020204" pitchFamily="34" charset="0"/>
              <a:buChar char="•"/>
            </a:pPr>
            <a:endParaRPr lang="en-US" sz="2400" dirty="0"/>
          </a:p>
          <a:p>
            <a:pPr>
              <a:buFont typeface="Arial" panose="020B0604020202020204" pitchFamily="34" charset="0"/>
              <a:buChar char="•"/>
            </a:pPr>
            <a:r>
              <a:rPr lang="en-US" sz="2400" dirty="0"/>
              <a:t>Rows are numbered </a:t>
            </a:r>
            <a:r>
              <a:rPr lang="en-US" sz="2400" b="1" dirty="0"/>
              <a:t>1 to 8</a:t>
            </a:r>
            <a:r>
              <a:rPr lang="en-US" sz="2400" dirty="0"/>
              <a:t> from bottom to top.</a:t>
            </a:r>
          </a:p>
          <a:p>
            <a:pPr>
              <a:buFont typeface="Arial" panose="020B0604020202020204" pitchFamily="34" charset="0"/>
              <a:buChar char="•"/>
            </a:pPr>
            <a:endParaRPr lang="en-US" sz="2400" dirty="0"/>
          </a:p>
          <a:p>
            <a:pPr>
              <a:buFont typeface="Arial" panose="020B0604020202020204" pitchFamily="34" charset="0"/>
              <a:buChar char="•"/>
            </a:pPr>
            <a:r>
              <a:rPr lang="en-US" sz="2400" dirty="0"/>
              <a:t>Each square has a unique identifier (e.g., e4, d5).</a:t>
            </a:r>
          </a:p>
          <a:p>
            <a:endParaRPr lang="en-US" sz="1800" b="1" dirty="0"/>
          </a:p>
          <a:p>
            <a:endParaRPr lang="en-US" sz="1800" b="1" dirty="0"/>
          </a:p>
        </p:txBody>
      </p:sp>
      <p:pic>
        <p:nvPicPr>
          <p:cNvPr id="5122" name="Picture 2" descr="What Your Chess Piece Style Says About You - Chess.com">
            <a:extLst>
              <a:ext uri="{FF2B5EF4-FFF2-40B4-BE49-F238E27FC236}">
                <a16:creationId xmlns:a16="http://schemas.microsoft.com/office/drawing/2014/main" id="{81926EDB-10F9-13A0-BAC3-75695918C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240" y="1161097"/>
            <a:ext cx="4853623" cy="485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6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32B583-30BF-2E1F-0CC6-56C85BF08380}"/>
              </a:ext>
            </a:extLst>
          </p:cNvPr>
          <p:cNvSpPr txBox="1"/>
          <p:nvPr/>
        </p:nvSpPr>
        <p:spPr>
          <a:xfrm>
            <a:off x="355600" y="367436"/>
            <a:ext cx="11267440" cy="6370975"/>
          </a:xfrm>
          <a:prstGeom prst="rect">
            <a:avLst/>
          </a:prstGeom>
          <a:noFill/>
        </p:spPr>
        <p:txBody>
          <a:bodyPr wrap="square">
            <a:spAutoFit/>
          </a:bodyPr>
          <a:lstStyle/>
          <a:p>
            <a:r>
              <a:rPr lang="en-US" sz="2400" b="1" dirty="0"/>
              <a:t>Board Representation in Code</a:t>
            </a:r>
          </a:p>
          <a:p>
            <a:endParaRPr lang="en-US" sz="2400" b="1" dirty="0"/>
          </a:p>
          <a:p>
            <a:pPr>
              <a:buFont typeface="Arial" panose="020B0604020202020204" pitchFamily="34" charset="0"/>
              <a:buChar char="•"/>
            </a:pPr>
            <a:r>
              <a:rPr lang="en-US" sz="2400" dirty="0"/>
              <a:t>The board is represented as a </a:t>
            </a:r>
            <a:r>
              <a:rPr lang="en-US" sz="2400" b="1" dirty="0"/>
              <a:t>2D array (8×8 matrix)</a:t>
            </a:r>
            <a:r>
              <a:rPr lang="en-US" sz="2400" dirty="0"/>
              <a:t> in Python.</a:t>
            </a:r>
          </a:p>
          <a:p>
            <a:endParaRPr lang="en-US" sz="2400" dirty="0"/>
          </a:p>
          <a:p>
            <a:pPr>
              <a:buFont typeface="Arial" panose="020B0604020202020204" pitchFamily="34" charset="0"/>
              <a:buChar char="•"/>
            </a:pPr>
            <a:r>
              <a:rPr lang="en-US" sz="2400" dirty="0"/>
              <a:t>Each square can store a value representing a piece (e.g., ‘P’ for Pawn, ‘K’ for King).</a:t>
            </a:r>
          </a:p>
          <a:p>
            <a:pPr>
              <a:buFont typeface="Arial" panose="020B0604020202020204" pitchFamily="34" charset="0"/>
              <a:buChar char="•"/>
            </a:pPr>
            <a:endParaRPr lang="en-US" sz="2400" dirty="0"/>
          </a:p>
          <a:p>
            <a:pPr>
              <a:buFont typeface="Arial" panose="020B0604020202020204" pitchFamily="34" charset="0"/>
              <a:buChar char="•"/>
            </a:pPr>
            <a:r>
              <a:rPr lang="en-US" sz="2400" dirty="0"/>
              <a:t>Example:</a:t>
            </a:r>
          </a:p>
          <a:p>
            <a:endParaRPr lang="en-US" sz="2400" dirty="0">
              <a:solidFill>
                <a:srgbClr val="00B0F0"/>
              </a:solidFill>
            </a:endParaRPr>
          </a:p>
          <a:p>
            <a:r>
              <a:rPr lang="en-US" sz="2400" dirty="0">
                <a:solidFill>
                  <a:srgbClr val="00B0F0"/>
                </a:solidFill>
              </a:rPr>
              <a:t>Board  = [['R', 'N', 'B', 'Q', 'K', 'B', 'N', 'R’],</a:t>
            </a:r>
          </a:p>
          <a:p>
            <a:r>
              <a:rPr lang="en-US" sz="2400" dirty="0">
                <a:solidFill>
                  <a:srgbClr val="00B0F0"/>
                </a:solidFill>
              </a:rPr>
              <a:t>               ['P', 'P', 'P', 'P', 'P', 'P', 'P', 'P'],   </a:t>
            </a:r>
          </a:p>
          <a:p>
            <a:r>
              <a:rPr lang="en-US" sz="2400" dirty="0">
                <a:solidFill>
                  <a:srgbClr val="00B0F0"/>
                </a:solidFill>
              </a:rPr>
              <a:t>               ['.', '.', '.', '.', '.', '.', '.', '.’],</a:t>
            </a:r>
          </a:p>
          <a:p>
            <a:r>
              <a:rPr lang="en-US" sz="2400" dirty="0">
                <a:solidFill>
                  <a:srgbClr val="00B0F0"/>
                </a:solidFill>
              </a:rPr>
              <a:t>               ['.', '.', '.', '.', '.', '.', '.', '.'],   </a:t>
            </a:r>
          </a:p>
          <a:p>
            <a:r>
              <a:rPr lang="en-US" sz="2400" dirty="0">
                <a:solidFill>
                  <a:srgbClr val="00B0F0"/>
                </a:solidFill>
              </a:rPr>
              <a:t>               ['.', '.', '.', '.', '.', '.', '.', '.’],</a:t>
            </a:r>
          </a:p>
          <a:p>
            <a:r>
              <a:rPr lang="en-US" sz="2400" dirty="0">
                <a:solidFill>
                  <a:srgbClr val="00B0F0"/>
                </a:solidFill>
              </a:rPr>
              <a:t>               ['.', '.', '.', '.', '.', '.', '.', '.'],   </a:t>
            </a:r>
          </a:p>
          <a:p>
            <a:r>
              <a:rPr lang="en-US" sz="2400" dirty="0">
                <a:solidFill>
                  <a:srgbClr val="00B0F0"/>
                </a:solidFill>
              </a:rPr>
              <a:t>               ['p', 'p', 'p', 'p', 'p', 'p', 'p', 'p’],</a:t>
            </a:r>
          </a:p>
          <a:p>
            <a:r>
              <a:rPr lang="en-US" sz="2400" dirty="0">
                <a:solidFill>
                  <a:srgbClr val="00B0F0"/>
                </a:solidFill>
              </a:rPr>
              <a:t>               ['r', 'n', 'b', 'q', 'k', 'b', 'n', 'r']]</a:t>
            </a:r>
          </a:p>
          <a:p>
            <a:endParaRPr lang="en-US" sz="2400" dirty="0"/>
          </a:p>
        </p:txBody>
      </p:sp>
    </p:spTree>
    <p:extLst>
      <p:ext uri="{BB962C8B-B14F-4D97-AF65-F5344CB8AC3E}">
        <p14:creationId xmlns:p14="http://schemas.microsoft.com/office/powerpoint/2010/main" val="99202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0">
            <a:extLst>
              <a:ext uri="{FF2B5EF4-FFF2-40B4-BE49-F238E27FC236}">
                <a16:creationId xmlns:a16="http://schemas.microsoft.com/office/drawing/2014/main" id="{2F6704FE-F721-E4FA-1EC2-E0BCB410AFFB}"/>
              </a:ext>
            </a:extLst>
          </p:cNvPr>
          <p:cNvPicPr>
            <a:picLocks noChangeAspect="1"/>
          </p:cNvPicPr>
          <p:nvPr/>
        </p:nvPicPr>
        <p:blipFill>
          <a:blip r:embed="rId2"/>
          <a:stretch>
            <a:fillRect/>
          </a:stretch>
        </p:blipFill>
        <p:spPr>
          <a:xfrm>
            <a:off x="0" y="0"/>
            <a:ext cx="5486400" cy="6858000"/>
          </a:xfrm>
          <a:prstGeom prst="rect">
            <a:avLst/>
          </a:prstGeom>
        </p:spPr>
      </p:pic>
      <p:sp>
        <p:nvSpPr>
          <p:cNvPr id="9" name="TextBox 8">
            <a:extLst>
              <a:ext uri="{FF2B5EF4-FFF2-40B4-BE49-F238E27FC236}">
                <a16:creationId xmlns:a16="http://schemas.microsoft.com/office/drawing/2014/main" id="{084BDFF2-42C4-57D0-69C6-0AFC6DA78235}"/>
              </a:ext>
            </a:extLst>
          </p:cNvPr>
          <p:cNvSpPr txBox="1"/>
          <p:nvPr/>
        </p:nvSpPr>
        <p:spPr>
          <a:xfrm>
            <a:off x="5659120" y="1552888"/>
            <a:ext cx="6390640" cy="2964914"/>
          </a:xfrm>
          <a:prstGeom prst="rect">
            <a:avLst/>
          </a:prstGeom>
          <a:noFill/>
        </p:spPr>
        <p:txBody>
          <a:bodyPr wrap="square">
            <a:spAutoFit/>
          </a:bodyPr>
          <a:lstStyle/>
          <a:p>
            <a:pPr marL="0" indent="0" algn="ctr">
              <a:lnSpc>
                <a:spcPts val="5550"/>
              </a:lnSpc>
              <a:buNone/>
            </a:pPr>
            <a:r>
              <a:rPr lang="en-US" sz="4800" b="1" i="1" dirty="0">
                <a:solidFill>
                  <a:srgbClr val="3B4540"/>
                </a:solidFill>
                <a:latin typeface="Eras Medium ITC" panose="020B0602030504020804" pitchFamily="34" charset="0"/>
                <a:ea typeface="Fraunces Extra Bold" pitchFamily="34" charset="-122"/>
                <a:cs typeface="Fraunces Extra Bold" pitchFamily="34" charset="-120"/>
              </a:rPr>
              <a:t>Building</a:t>
            </a:r>
            <a:r>
              <a:rPr lang="en-US" sz="4800" i="1" dirty="0">
                <a:solidFill>
                  <a:srgbClr val="3B4540"/>
                </a:solidFill>
                <a:latin typeface="Eras Medium ITC" panose="020B0602030504020804" pitchFamily="34" charset="0"/>
                <a:ea typeface="Fraunces Extra Bold" pitchFamily="34" charset="-122"/>
                <a:cs typeface="Fraunces Extra Bold" pitchFamily="34" charset="-120"/>
              </a:rPr>
              <a:t> the </a:t>
            </a:r>
          </a:p>
          <a:p>
            <a:pPr marL="0" indent="0" algn="ctr">
              <a:lnSpc>
                <a:spcPts val="5550"/>
              </a:lnSpc>
              <a:buNone/>
            </a:pPr>
            <a:r>
              <a:rPr lang="en-US" sz="4800" i="1" dirty="0">
                <a:solidFill>
                  <a:srgbClr val="3B4540"/>
                </a:solidFill>
                <a:latin typeface="Eras Medium ITC" panose="020B0602030504020804" pitchFamily="34" charset="0"/>
                <a:ea typeface="Fraunces Extra Bold" pitchFamily="34" charset="-122"/>
                <a:cs typeface="Fraunces Extra Bold" pitchFamily="34" charset="-120"/>
              </a:rPr>
              <a:t>AI-Powered </a:t>
            </a:r>
          </a:p>
          <a:p>
            <a:pPr marL="0" indent="0" algn="ctr">
              <a:lnSpc>
                <a:spcPts val="5550"/>
              </a:lnSpc>
              <a:buNone/>
            </a:pPr>
            <a:r>
              <a:rPr lang="en-US" sz="4800" i="1" dirty="0">
                <a:solidFill>
                  <a:srgbClr val="3B4540"/>
                </a:solidFill>
                <a:latin typeface="Eras Medium ITC" panose="020B0602030504020804" pitchFamily="34" charset="0"/>
                <a:ea typeface="Fraunces Extra Bold" pitchFamily="34" charset="-122"/>
                <a:cs typeface="Fraunces Extra Bold" pitchFamily="34" charset="-120"/>
              </a:rPr>
              <a:t>Chess Game with </a:t>
            </a:r>
            <a:r>
              <a:rPr lang="en-US" sz="4800" b="1" i="1" dirty="0">
                <a:solidFill>
                  <a:srgbClr val="3B4540"/>
                </a:solidFill>
                <a:latin typeface="Eras Medium ITC" panose="020B0602030504020804" pitchFamily="34" charset="0"/>
                <a:ea typeface="Fraunces Extra Bold" pitchFamily="34" charset="-122"/>
                <a:cs typeface="Fraunces Extra Bold" pitchFamily="34" charset="-120"/>
              </a:rPr>
              <a:t>Python</a:t>
            </a:r>
            <a:endParaRPr lang="en-US" sz="4800" b="1" i="1" dirty="0">
              <a:latin typeface="Eras Medium ITC" panose="020B0602030504020804" pitchFamily="34" charset="0"/>
            </a:endParaRPr>
          </a:p>
        </p:txBody>
      </p:sp>
    </p:spTree>
    <p:extLst>
      <p:ext uri="{BB962C8B-B14F-4D97-AF65-F5344CB8AC3E}">
        <p14:creationId xmlns:p14="http://schemas.microsoft.com/office/powerpoint/2010/main" val="309588258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AI_Based_Chess_Bot_Presentation</Template>
  <TotalTime>401</TotalTime>
  <Words>2657</Words>
  <Application>Microsoft Office PowerPoint</Application>
  <PresentationFormat>Widescreen</PresentationFormat>
  <Paragraphs>259</Paragraphs>
  <Slides>24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Bookman Old Style</vt:lpstr>
      <vt:lpstr>Calibri</vt:lpstr>
      <vt:lpstr>Eras Demi ITC</vt:lpstr>
      <vt:lpstr>Eras Medium ITC</vt:lpstr>
      <vt:lpstr>Franklin Gothic Book</vt:lpstr>
      <vt:lpstr>Fraunces Extra Bold</vt:lpstr>
      <vt:lpstr>Nobile</vt:lpstr>
      <vt:lpstr>Custom</vt:lpstr>
      <vt:lpstr>Artificial Intelligence Based Chess Bot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Anwesha Kundu</dc:creator>
  <cp:lastModifiedBy>Anwesha Kundu</cp:lastModifiedBy>
  <cp:revision>1</cp:revision>
  <dcterms:created xsi:type="dcterms:W3CDTF">2025-02-16T14:08:29Z</dcterms:created>
  <dcterms:modified xsi:type="dcterms:W3CDTF">2025-02-16T20:49:48Z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