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3" r:id="rId17"/>
    <p:sldId id="270" r:id="rId18"/>
    <p:sldId id="275"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EF323-7D06-4D31-B679-4BBC9CE36A52}"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E6348-B642-40BE-A4DC-75F5031083BE}" type="slidenum">
              <a:rPr lang="en-US" smtClean="0"/>
              <a:t>‹#›</a:t>
            </a:fld>
            <a:endParaRPr lang="en-US"/>
          </a:p>
        </p:txBody>
      </p:sp>
    </p:spTree>
    <p:extLst>
      <p:ext uri="{BB962C8B-B14F-4D97-AF65-F5344CB8AC3E}">
        <p14:creationId xmlns:p14="http://schemas.microsoft.com/office/powerpoint/2010/main" val="33179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F746F56-3CC7-45D2-9698-8C99E6F1A199}"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79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60678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48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77832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46F56-3CC7-45D2-9698-8C99E6F1A199}"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3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46F56-3CC7-45D2-9698-8C99E6F1A199}"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42440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46F56-3CC7-45D2-9698-8C99E6F1A199}"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56319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746F56-3CC7-45D2-9698-8C99E6F1A199}"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7132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46F56-3CC7-45D2-9698-8C99E6F1A199}"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45217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46F56-3CC7-45D2-9698-8C99E6F1A199}"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137050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46F56-3CC7-45D2-9698-8C99E6F1A199}"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746F56-3CC7-45D2-9698-8C99E6F1A199}" type="datetimeFigureOut">
              <a:rPr lang="en-US" smtClean="0"/>
              <a:t>1/24/2020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A3F0B9-529B-48FE-BA48-2DF74BE288A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35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3C9-E118-4E81-AC36-8CCE85AEC5D7}"/>
              </a:ext>
            </a:extLst>
          </p:cNvPr>
          <p:cNvSpPr>
            <a:spLocks noGrp="1"/>
          </p:cNvSpPr>
          <p:nvPr>
            <p:ph type="ctrTitle"/>
          </p:nvPr>
        </p:nvSpPr>
        <p:spPr/>
        <p:txBody>
          <a:bodyPr/>
          <a:lstStyle/>
          <a:p>
            <a:r>
              <a:rPr lang="en-US" dirty="0"/>
              <a:t>Virtual Stock Market</a:t>
            </a:r>
          </a:p>
        </p:txBody>
      </p:sp>
      <p:sp>
        <p:nvSpPr>
          <p:cNvPr id="3" name="Subtitle 2">
            <a:extLst>
              <a:ext uri="{FF2B5EF4-FFF2-40B4-BE49-F238E27FC236}">
                <a16:creationId xmlns:a16="http://schemas.microsoft.com/office/drawing/2014/main" id="{8AB7E39C-5D22-41CC-91FF-658448F1A1F9}"/>
              </a:ext>
            </a:extLst>
          </p:cNvPr>
          <p:cNvSpPr>
            <a:spLocks noGrp="1"/>
          </p:cNvSpPr>
          <p:nvPr>
            <p:ph type="subTitle" idx="1"/>
          </p:nvPr>
        </p:nvSpPr>
        <p:spPr/>
        <p:txBody>
          <a:bodyPr/>
          <a:lstStyle/>
          <a:p>
            <a:r>
              <a:rPr lang="en-US" dirty="0"/>
              <a:t>Shikhar Shah</a:t>
            </a:r>
          </a:p>
          <a:p>
            <a:r>
              <a:rPr lang="en-US" dirty="0"/>
              <a:t>Shrey Pateliya</a:t>
            </a:r>
          </a:p>
        </p:txBody>
      </p:sp>
    </p:spTree>
    <p:extLst>
      <p:ext uri="{BB962C8B-B14F-4D97-AF65-F5344CB8AC3E}">
        <p14:creationId xmlns:p14="http://schemas.microsoft.com/office/powerpoint/2010/main" val="60098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F721-673B-490A-A3FE-0C67EC44F7A4}"/>
              </a:ext>
            </a:extLst>
          </p:cNvPr>
          <p:cNvSpPr>
            <a:spLocks noGrp="1"/>
          </p:cNvSpPr>
          <p:nvPr>
            <p:ph type="title"/>
          </p:nvPr>
        </p:nvSpPr>
        <p:spPr/>
        <p:txBody>
          <a:bodyPr/>
          <a:lstStyle/>
          <a:p>
            <a:r>
              <a:rPr lang="en-US" dirty="0"/>
              <a:t>			 Company Level-1</a:t>
            </a:r>
          </a:p>
        </p:txBody>
      </p:sp>
      <p:pic>
        <p:nvPicPr>
          <p:cNvPr id="4" name="Content Placeholder 3">
            <a:extLst>
              <a:ext uri="{FF2B5EF4-FFF2-40B4-BE49-F238E27FC236}">
                <a16:creationId xmlns:a16="http://schemas.microsoft.com/office/drawing/2014/main" id="{13C1E2A8-A614-4290-9E30-3ACF3447A129}"/>
              </a:ext>
            </a:extLst>
          </p:cNvPr>
          <p:cNvPicPr>
            <a:picLocks noGrp="1" noChangeAspect="1"/>
          </p:cNvPicPr>
          <p:nvPr>
            <p:ph idx="1"/>
          </p:nvPr>
        </p:nvPicPr>
        <p:blipFill>
          <a:blip r:embed="rId2"/>
          <a:stretch>
            <a:fillRect/>
          </a:stretch>
        </p:blipFill>
        <p:spPr>
          <a:xfrm>
            <a:off x="949910" y="2192784"/>
            <a:ext cx="9925235" cy="4580878"/>
          </a:xfrm>
          <a:prstGeom prst="rect">
            <a:avLst/>
          </a:prstGeom>
        </p:spPr>
      </p:pic>
    </p:spTree>
    <p:extLst>
      <p:ext uri="{BB962C8B-B14F-4D97-AF65-F5344CB8AC3E}">
        <p14:creationId xmlns:p14="http://schemas.microsoft.com/office/powerpoint/2010/main" val="143433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08A7-900D-46E1-843A-F3D46EEF1650}"/>
              </a:ext>
            </a:extLst>
          </p:cNvPr>
          <p:cNvSpPr>
            <a:spLocks noGrp="1"/>
          </p:cNvSpPr>
          <p:nvPr>
            <p:ph type="title"/>
          </p:nvPr>
        </p:nvSpPr>
        <p:spPr/>
        <p:txBody>
          <a:bodyPr/>
          <a:lstStyle/>
          <a:p>
            <a:r>
              <a:rPr lang="en-US" dirty="0"/>
              <a:t>		        Company level-2</a:t>
            </a:r>
          </a:p>
        </p:txBody>
      </p:sp>
      <p:pic>
        <p:nvPicPr>
          <p:cNvPr id="6" name="Content Placeholder 5">
            <a:extLst>
              <a:ext uri="{FF2B5EF4-FFF2-40B4-BE49-F238E27FC236}">
                <a16:creationId xmlns:a16="http://schemas.microsoft.com/office/drawing/2014/main" id="{791C9F06-071E-40DF-9202-CB60F28CD31D}"/>
              </a:ext>
            </a:extLst>
          </p:cNvPr>
          <p:cNvPicPr>
            <a:picLocks noGrp="1" noChangeAspect="1"/>
          </p:cNvPicPr>
          <p:nvPr>
            <p:ph idx="1"/>
          </p:nvPr>
        </p:nvPicPr>
        <p:blipFill>
          <a:blip r:embed="rId2"/>
          <a:stretch>
            <a:fillRect/>
          </a:stretch>
        </p:blipFill>
        <p:spPr>
          <a:xfrm>
            <a:off x="1024128" y="2084832"/>
            <a:ext cx="9720072" cy="4223893"/>
          </a:xfrm>
          <a:prstGeom prst="rect">
            <a:avLst/>
          </a:prstGeom>
        </p:spPr>
      </p:pic>
    </p:spTree>
    <p:extLst>
      <p:ext uri="{BB962C8B-B14F-4D97-AF65-F5344CB8AC3E}">
        <p14:creationId xmlns:p14="http://schemas.microsoft.com/office/powerpoint/2010/main" val="408823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D0D2-C4AF-46A6-87E5-FE097875B7F7}"/>
              </a:ext>
            </a:extLst>
          </p:cNvPr>
          <p:cNvSpPr>
            <a:spLocks noGrp="1"/>
          </p:cNvSpPr>
          <p:nvPr>
            <p:ph type="title"/>
          </p:nvPr>
        </p:nvSpPr>
        <p:spPr>
          <a:xfrm>
            <a:off x="1024128" y="506027"/>
            <a:ext cx="9629076" cy="1367161"/>
          </a:xfrm>
        </p:spPr>
        <p:txBody>
          <a:bodyPr/>
          <a:lstStyle/>
          <a:p>
            <a:r>
              <a:rPr lang="en-US" dirty="0"/>
              <a:t>				User level-1</a:t>
            </a:r>
          </a:p>
        </p:txBody>
      </p:sp>
      <p:pic>
        <p:nvPicPr>
          <p:cNvPr id="4" name="Content Placeholder 3">
            <a:extLst>
              <a:ext uri="{FF2B5EF4-FFF2-40B4-BE49-F238E27FC236}">
                <a16:creationId xmlns:a16="http://schemas.microsoft.com/office/drawing/2014/main" id="{D5F9441F-BDF1-4B6E-8A7F-AD0FE8A78B8F}"/>
              </a:ext>
            </a:extLst>
          </p:cNvPr>
          <p:cNvPicPr>
            <a:picLocks noGrp="1" noChangeAspect="1"/>
          </p:cNvPicPr>
          <p:nvPr>
            <p:ph idx="1"/>
          </p:nvPr>
        </p:nvPicPr>
        <p:blipFill>
          <a:blip r:embed="rId2"/>
          <a:stretch>
            <a:fillRect/>
          </a:stretch>
        </p:blipFill>
        <p:spPr>
          <a:xfrm>
            <a:off x="177553" y="1873188"/>
            <a:ext cx="11851690" cy="4793942"/>
          </a:xfrm>
          <a:prstGeom prst="rect">
            <a:avLst/>
          </a:prstGeom>
        </p:spPr>
      </p:pic>
    </p:spTree>
    <p:extLst>
      <p:ext uri="{BB962C8B-B14F-4D97-AF65-F5344CB8AC3E}">
        <p14:creationId xmlns:p14="http://schemas.microsoft.com/office/powerpoint/2010/main" val="401463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D0329B-A9F8-4800-9F66-41FFDB99D044}"/>
              </a:ext>
            </a:extLst>
          </p:cNvPr>
          <p:cNvPicPr>
            <a:picLocks noGrp="1" noChangeAspect="1"/>
          </p:cNvPicPr>
          <p:nvPr>
            <p:ph idx="1"/>
          </p:nvPr>
        </p:nvPicPr>
        <p:blipFill>
          <a:blip r:embed="rId2"/>
          <a:stretch>
            <a:fillRect/>
          </a:stretch>
        </p:blipFill>
        <p:spPr>
          <a:xfrm>
            <a:off x="1811044" y="1452408"/>
            <a:ext cx="6880194" cy="5405592"/>
          </a:xfrm>
          <a:prstGeom prst="rect">
            <a:avLst/>
          </a:prstGeom>
        </p:spPr>
      </p:pic>
      <p:sp>
        <p:nvSpPr>
          <p:cNvPr id="10" name="TextBox 9">
            <a:extLst>
              <a:ext uri="{FF2B5EF4-FFF2-40B4-BE49-F238E27FC236}">
                <a16:creationId xmlns:a16="http://schemas.microsoft.com/office/drawing/2014/main" id="{E8057234-6261-4C24-8F14-4A4A8AD9E3CD}"/>
              </a:ext>
            </a:extLst>
          </p:cNvPr>
          <p:cNvSpPr txBox="1"/>
          <p:nvPr/>
        </p:nvSpPr>
        <p:spPr>
          <a:xfrm>
            <a:off x="3950563" y="301840"/>
            <a:ext cx="3728621" cy="861774"/>
          </a:xfrm>
          <a:prstGeom prst="rect">
            <a:avLst/>
          </a:prstGeom>
          <a:noFill/>
        </p:spPr>
        <p:txBody>
          <a:bodyPr wrap="square" rtlCol="0">
            <a:spAutoFit/>
          </a:bodyPr>
          <a:lstStyle/>
          <a:p>
            <a:r>
              <a:rPr lang="en-US" sz="5000" dirty="0"/>
              <a:t>USER LEVEL-2</a:t>
            </a:r>
          </a:p>
        </p:txBody>
      </p:sp>
    </p:spTree>
    <p:extLst>
      <p:ext uri="{BB962C8B-B14F-4D97-AF65-F5344CB8AC3E}">
        <p14:creationId xmlns:p14="http://schemas.microsoft.com/office/powerpoint/2010/main" val="222070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5AF336-3283-4B4F-916F-31920795F795}"/>
              </a:ext>
            </a:extLst>
          </p:cNvPr>
          <p:cNvPicPr>
            <a:picLocks noGrp="1" noChangeAspect="1"/>
          </p:cNvPicPr>
          <p:nvPr>
            <p:ph idx="1"/>
          </p:nvPr>
        </p:nvPicPr>
        <p:blipFill>
          <a:blip r:embed="rId2"/>
          <a:stretch>
            <a:fillRect/>
          </a:stretch>
        </p:blipFill>
        <p:spPr>
          <a:xfrm>
            <a:off x="594804" y="1695635"/>
            <a:ext cx="11008311" cy="4444877"/>
          </a:xfrm>
          <a:prstGeom prst="rect">
            <a:avLst/>
          </a:prstGeom>
        </p:spPr>
      </p:pic>
      <p:sp>
        <p:nvSpPr>
          <p:cNvPr id="5" name="TextBox 4">
            <a:extLst>
              <a:ext uri="{FF2B5EF4-FFF2-40B4-BE49-F238E27FC236}">
                <a16:creationId xmlns:a16="http://schemas.microsoft.com/office/drawing/2014/main" id="{559A7AFB-45DF-4DCC-AA4F-99EA6ACF060E}"/>
              </a:ext>
            </a:extLst>
          </p:cNvPr>
          <p:cNvSpPr txBox="1"/>
          <p:nvPr/>
        </p:nvSpPr>
        <p:spPr>
          <a:xfrm>
            <a:off x="3444536" y="603682"/>
            <a:ext cx="5015883" cy="861774"/>
          </a:xfrm>
          <a:prstGeom prst="rect">
            <a:avLst/>
          </a:prstGeom>
          <a:noFill/>
        </p:spPr>
        <p:txBody>
          <a:bodyPr wrap="square" rtlCol="0">
            <a:spAutoFit/>
          </a:bodyPr>
          <a:lstStyle/>
          <a:p>
            <a:r>
              <a:rPr lang="en-US" sz="4400" dirty="0"/>
              <a:t>		</a:t>
            </a:r>
            <a:r>
              <a:rPr lang="en-US" sz="5000" dirty="0"/>
              <a:t>GUEST LEVEL</a:t>
            </a:r>
          </a:p>
        </p:txBody>
      </p:sp>
    </p:spTree>
    <p:extLst>
      <p:ext uri="{BB962C8B-B14F-4D97-AF65-F5344CB8AC3E}">
        <p14:creationId xmlns:p14="http://schemas.microsoft.com/office/powerpoint/2010/main" val="368359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20C7-5E0E-4567-85E7-9A15A6D67D6F}"/>
              </a:ext>
            </a:extLst>
          </p:cNvPr>
          <p:cNvSpPr>
            <a:spLocks noGrp="1"/>
          </p:cNvSpPr>
          <p:nvPr>
            <p:ph type="title"/>
          </p:nvPr>
        </p:nvSpPr>
        <p:spPr/>
        <p:txBody>
          <a:bodyPr/>
          <a:lstStyle/>
          <a:p>
            <a:r>
              <a:rPr lang="en-US" dirty="0"/>
              <a:t>		Registration flowchart</a:t>
            </a:r>
          </a:p>
        </p:txBody>
      </p:sp>
      <p:pic>
        <p:nvPicPr>
          <p:cNvPr id="5" name="Content Placeholder 4">
            <a:extLst>
              <a:ext uri="{FF2B5EF4-FFF2-40B4-BE49-F238E27FC236}">
                <a16:creationId xmlns:a16="http://schemas.microsoft.com/office/drawing/2014/main" id="{CF380E62-58E7-45C4-A9DD-CF6884D5953E}"/>
              </a:ext>
            </a:extLst>
          </p:cNvPr>
          <p:cNvPicPr>
            <a:picLocks noGrp="1" noChangeAspect="1"/>
          </p:cNvPicPr>
          <p:nvPr>
            <p:ph idx="1"/>
          </p:nvPr>
        </p:nvPicPr>
        <p:blipFill>
          <a:blip r:embed="rId2"/>
          <a:stretch>
            <a:fillRect/>
          </a:stretch>
        </p:blipFill>
        <p:spPr>
          <a:xfrm>
            <a:off x="3675354" y="2293379"/>
            <a:ext cx="3160451" cy="4007967"/>
          </a:xfrm>
          <a:prstGeom prst="rect">
            <a:avLst/>
          </a:prstGeom>
        </p:spPr>
      </p:pic>
    </p:spTree>
    <p:extLst>
      <p:ext uri="{BB962C8B-B14F-4D97-AF65-F5344CB8AC3E}">
        <p14:creationId xmlns:p14="http://schemas.microsoft.com/office/powerpoint/2010/main" val="367739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84C2-C9DA-4640-A83F-97E40531FF39}"/>
              </a:ext>
            </a:extLst>
          </p:cNvPr>
          <p:cNvSpPr>
            <a:spLocks noGrp="1"/>
          </p:cNvSpPr>
          <p:nvPr>
            <p:ph type="title"/>
          </p:nvPr>
        </p:nvSpPr>
        <p:spPr/>
        <p:txBody>
          <a:bodyPr/>
          <a:lstStyle/>
          <a:p>
            <a:r>
              <a:rPr lang="en-US" dirty="0"/>
              <a:t>			Login flowchart</a:t>
            </a:r>
          </a:p>
        </p:txBody>
      </p:sp>
      <p:pic>
        <p:nvPicPr>
          <p:cNvPr id="4" name="Picture 3">
            <a:extLst>
              <a:ext uri="{FF2B5EF4-FFF2-40B4-BE49-F238E27FC236}">
                <a16:creationId xmlns:a16="http://schemas.microsoft.com/office/drawing/2014/main" id="{964227F2-9CB6-4A7E-BFA6-1EDCCE4EA23A}"/>
              </a:ext>
            </a:extLst>
          </p:cNvPr>
          <p:cNvPicPr>
            <a:picLocks noChangeAspect="1"/>
          </p:cNvPicPr>
          <p:nvPr/>
        </p:nvPicPr>
        <p:blipFill>
          <a:blip r:embed="rId2"/>
          <a:stretch>
            <a:fillRect/>
          </a:stretch>
        </p:blipFill>
        <p:spPr>
          <a:xfrm>
            <a:off x="2423604" y="2423603"/>
            <a:ext cx="6578121" cy="3849181"/>
          </a:xfrm>
          <a:prstGeom prst="rect">
            <a:avLst/>
          </a:prstGeom>
        </p:spPr>
      </p:pic>
    </p:spTree>
    <p:extLst>
      <p:ext uri="{BB962C8B-B14F-4D97-AF65-F5344CB8AC3E}">
        <p14:creationId xmlns:p14="http://schemas.microsoft.com/office/powerpoint/2010/main" val="259467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E648-A99C-45B0-B076-8AF493D6514D}"/>
              </a:ext>
            </a:extLst>
          </p:cNvPr>
          <p:cNvSpPr>
            <a:spLocks noGrp="1"/>
          </p:cNvSpPr>
          <p:nvPr>
            <p:ph type="title"/>
          </p:nvPr>
        </p:nvSpPr>
        <p:spPr/>
        <p:txBody>
          <a:bodyPr/>
          <a:lstStyle/>
          <a:p>
            <a:r>
              <a:rPr lang="en-US" dirty="0"/>
              <a:t>Admin flowchart</a:t>
            </a:r>
          </a:p>
        </p:txBody>
      </p:sp>
      <p:pic>
        <p:nvPicPr>
          <p:cNvPr id="4" name="Content Placeholder 3">
            <a:extLst>
              <a:ext uri="{FF2B5EF4-FFF2-40B4-BE49-F238E27FC236}">
                <a16:creationId xmlns:a16="http://schemas.microsoft.com/office/drawing/2014/main" id="{F298832F-F12C-40D4-A0E5-858BE4B2C3A6}"/>
              </a:ext>
            </a:extLst>
          </p:cNvPr>
          <p:cNvPicPr>
            <a:picLocks noGrp="1" noChangeAspect="1"/>
          </p:cNvPicPr>
          <p:nvPr>
            <p:ph idx="1"/>
          </p:nvPr>
        </p:nvPicPr>
        <p:blipFill>
          <a:blip r:embed="rId2"/>
          <a:stretch>
            <a:fillRect/>
          </a:stretch>
        </p:blipFill>
        <p:spPr>
          <a:xfrm>
            <a:off x="1024128" y="2286000"/>
            <a:ext cx="9720071" cy="4022725"/>
          </a:xfrm>
          <a:prstGeom prst="rect">
            <a:avLst/>
          </a:prstGeom>
        </p:spPr>
      </p:pic>
    </p:spTree>
    <p:extLst>
      <p:ext uri="{BB962C8B-B14F-4D97-AF65-F5344CB8AC3E}">
        <p14:creationId xmlns:p14="http://schemas.microsoft.com/office/powerpoint/2010/main" val="48377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F096-FC0D-4C53-BCFA-709165EC37D2}"/>
              </a:ext>
            </a:extLst>
          </p:cNvPr>
          <p:cNvSpPr>
            <a:spLocks noGrp="1"/>
          </p:cNvSpPr>
          <p:nvPr>
            <p:ph type="title"/>
          </p:nvPr>
        </p:nvSpPr>
        <p:spPr/>
        <p:txBody>
          <a:bodyPr/>
          <a:lstStyle/>
          <a:p>
            <a:r>
              <a:rPr lang="en-US" dirty="0"/>
              <a:t>User flowchart</a:t>
            </a:r>
          </a:p>
        </p:txBody>
      </p:sp>
      <p:pic>
        <p:nvPicPr>
          <p:cNvPr id="5" name="Picture 4">
            <a:extLst>
              <a:ext uri="{FF2B5EF4-FFF2-40B4-BE49-F238E27FC236}">
                <a16:creationId xmlns:a16="http://schemas.microsoft.com/office/drawing/2014/main" id="{E4871568-74B3-4259-B25C-57E0BF7497F0}"/>
              </a:ext>
            </a:extLst>
          </p:cNvPr>
          <p:cNvPicPr>
            <a:picLocks noChangeAspect="1"/>
          </p:cNvPicPr>
          <p:nvPr/>
        </p:nvPicPr>
        <p:blipFill>
          <a:blip r:embed="rId2"/>
          <a:stretch>
            <a:fillRect/>
          </a:stretch>
        </p:blipFill>
        <p:spPr>
          <a:xfrm>
            <a:off x="1024128" y="2228295"/>
            <a:ext cx="9720071" cy="4483222"/>
          </a:xfrm>
          <a:prstGeom prst="rect">
            <a:avLst/>
          </a:prstGeom>
        </p:spPr>
      </p:pic>
    </p:spTree>
    <p:extLst>
      <p:ext uri="{BB962C8B-B14F-4D97-AF65-F5344CB8AC3E}">
        <p14:creationId xmlns:p14="http://schemas.microsoft.com/office/powerpoint/2010/main" val="363542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427-FF8B-4788-AF19-FBFF6298CBB1}"/>
              </a:ext>
            </a:extLst>
          </p:cNvPr>
          <p:cNvSpPr>
            <a:spLocks noGrp="1"/>
          </p:cNvSpPr>
          <p:nvPr>
            <p:ph type="title"/>
          </p:nvPr>
        </p:nvSpPr>
        <p:spPr/>
        <p:txBody>
          <a:bodyPr/>
          <a:lstStyle/>
          <a:p>
            <a:r>
              <a:rPr lang="en-US" dirty="0"/>
              <a:t>Company flowchart</a:t>
            </a:r>
          </a:p>
        </p:txBody>
      </p:sp>
      <p:pic>
        <p:nvPicPr>
          <p:cNvPr id="4" name="Content Placeholder 3">
            <a:extLst>
              <a:ext uri="{FF2B5EF4-FFF2-40B4-BE49-F238E27FC236}">
                <a16:creationId xmlns:a16="http://schemas.microsoft.com/office/drawing/2014/main" id="{0D93F8EE-48F4-4279-B367-1F9693939F59}"/>
              </a:ext>
            </a:extLst>
          </p:cNvPr>
          <p:cNvPicPr>
            <a:picLocks noGrp="1" noChangeAspect="1"/>
          </p:cNvPicPr>
          <p:nvPr>
            <p:ph idx="1"/>
          </p:nvPr>
        </p:nvPicPr>
        <p:blipFill>
          <a:blip r:embed="rId2"/>
          <a:stretch>
            <a:fillRect/>
          </a:stretch>
        </p:blipFill>
        <p:spPr>
          <a:xfrm>
            <a:off x="2947386" y="2286000"/>
            <a:ext cx="5104661" cy="4022725"/>
          </a:xfrm>
          <a:prstGeom prst="rect">
            <a:avLst/>
          </a:prstGeom>
        </p:spPr>
      </p:pic>
    </p:spTree>
    <p:extLst>
      <p:ext uri="{BB962C8B-B14F-4D97-AF65-F5344CB8AC3E}">
        <p14:creationId xmlns:p14="http://schemas.microsoft.com/office/powerpoint/2010/main" val="324151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1E75-DA91-4E92-9031-026C387F250B}"/>
              </a:ext>
            </a:extLst>
          </p:cNvPr>
          <p:cNvSpPr>
            <a:spLocks noGrp="1"/>
          </p:cNvSpPr>
          <p:nvPr>
            <p:ph type="title"/>
          </p:nvPr>
        </p:nvSpPr>
        <p:spPr/>
        <p:txBody>
          <a:bodyPr/>
          <a:lstStyle/>
          <a:p>
            <a:r>
              <a:rPr lang="en-US" dirty="0"/>
              <a:t>About System</a:t>
            </a:r>
          </a:p>
        </p:txBody>
      </p:sp>
      <p:sp>
        <p:nvSpPr>
          <p:cNvPr id="3" name="Content Placeholder 2">
            <a:extLst>
              <a:ext uri="{FF2B5EF4-FFF2-40B4-BE49-F238E27FC236}">
                <a16:creationId xmlns:a16="http://schemas.microsoft.com/office/drawing/2014/main" id="{E7F75F59-0AD5-41CB-AFD0-51B78B124CE9}"/>
              </a:ext>
            </a:extLst>
          </p:cNvPr>
          <p:cNvSpPr>
            <a:spLocks noGrp="1"/>
          </p:cNvSpPr>
          <p:nvPr>
            <p:ph idx="1"/>
          </p:nvPr>
        </p:nvSpPr>
        <p:spPr/>
        <p:txBody>
          <a:bodyPr/>
          <a:lstStyle/>
          <a:p>
            <a:pPr algn="just"/>
            <a:r>
              <a:rPr lang="en-US" dirty="0"/>
              <a:t>An virtual Stock Market is a virtual Place where Company can sell their stock and trader can buy those stock and sell them to other traders.</a:t>
            </a:r>
          </a:p>
          <a:p>
            <a:pPr algn="just"/>
            <a:r>
              <a:rPr lang="en-US" dirty="0"/>
              <a:t>Here there is Almost no Physical commerce involved. Every trade will be carried out on the site.</a:t>
            </a:r>
          </a:p>
          <a:p>
            <a:pPr algn="just"/>
            <a:r>
              <a:rPr lang="en-US" dirty="0"/>
              <a:t>The system will have four main users:</a:t>
            </a:r>
          </a:p>
          <a:p>
            <a:pPr lvl="1" algn="just"/>
            <a:r>
              <a:rPr lang="en-US" dirty="0"/>
              <a:t>Guest</a:t>
            </a:r>
          </a:p>
          <a:p>
            <a:pPr lvl="1" algn="just"/>
            <a:r>
              <a:rPr lang="en-US" dirty="0"/>
              <a:t>Admin</a:t>
            </a:r>
          </a:p>
          <a:p>
            <a:pPr lvl="1" algn="just"/>
            <a:r>
              <a:rPr lang="en-US" dirty="0"/>
              <a:t>Company</a:t>
            </a:r>
          </a:p>
          <a:p>
            <a:pPr lvl="1" algn="just"/>
            <a:r>
              <a:rPr lang="en-US" dirty="0"/>
              <a:t>Trader</a:t>
            </a:r>
          </a:p>
        </p:txBody>
      </p:sp>
    </p:spTree>
    <p:extLst>
      <p:ext uri="{BB962C8B-B14F-4D97-AF65-F5344CB8AC3E}">
        <p14:creationId xmlns:p14="http://schemas.microsoft.com/office/powerpoint/2010/main" val="77968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236C-1796-4980-AE9E-4560BCA0A3A7}"/>
              </a:ext>
            </a:extLst>
          </p:cNvPr>
          <p:cNvSpPr>
            <a:spLocks noGrp="1"/>
          </p:cNvSpPr>
          <p:nvPr>
            <p:ph type="title"/>
          </p:nvPr>
        </p:nvSpPr>
        <p:spPr/>
        <p:txBody>
          <a:bodyPr/>
          <a:lstStyle/>
          <a:p>
            <a:r>
              <a:rPr lang="en-US" dirty="0"/>
              <a:t>Guest Flowchart</a:t>
            </a:r>
          </a:p>
        </p:txBody>
      </p:sp>
      <p:pic>
        <p:nvPicPr>
          <p:cNvPr id="4" name="Content Placeholder 3">
            <a:extLst>
              <a:ext uri="{FF2B5EF4-FFF2-40B4-BE49-F238E27FC236}">
                <a16:creationId xmlns:a16="http://schemas.microsoft.com/office/drawing/2014/main" id="{F6A1D9AB-4B6C-4C41-AFE8-B8E0837B95E9}"/>
              </a:ext>
            </a:extLst>
          </p:cNvPr>
          <p:cNvPicPr>
            <a:picLocks noGrp="1" noChangeAspect="1"/>
          </p:cNvPicPr>
          <p:nvPr>
            <p:ph idx="1"/>
          </p:nvPr>
        </p:nvPicPr>
        <p:blipFill>
          <a:blip r:embed="rId2"/>
          <a:stretch>
            <a:fillRect/>
          </a:stretch>
        </p:blipFill>
        <p:spPr>
          <a:xfrm>
            <a:off x="1873189" y="2084832"/>
            <a:ext cx="7865616" cy="4385569"/>
          </a:xfrm>
          <a:prstGeom prst="rect">
            <a:avLst/>
          </a:prstGeom>
        </p:spPr>
      </p:pic>
    </p:spTree>
    <p:extLst>
      <p:ext uri="{BB962C8B-B14F-4D97-AF65-F5344CB8AC3E}">
        <p14:creationId xmlns:p14="http://schemas.microsoft.com/office/powerpoint/2010/main" val="19553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1DA7-FFD3-435D-99BF-FE6564CFF24D}"/>
              </a:ext>
            </a:extLst>
          </p:cNvPr>
          <p:cNvSpPr>
            <a:spLocks noGrp="1"/>
          </p:cNvSpPr>
          <p:nvPr>
            <p:ph type="title"/>
          </p:nvPr>
        </p:nvSpPr>
        <p:spPr/>
        <p:txBody>
          <a:bodyPr/>
          <a:lstStyle/>
          <a:p>
            <a:r>
              <a:rPr lang="en-US" dirty="0"/>
              <a:t>About System</a:t>
            </a:r>
          </a:p>
        </p:txBody>
      </p:sp>
      <p:sp>
        <p:nvSpPr>
          <p:cNvPr id="3" name="Content Placeholder 2">
            <a:extLst>
              <a:ext uri="{FF2B5EF4-FFF2-40B4-BE49-F238E27FC236}">
                <a16:creationId xmlns:a16="http://schemas.microsoft.com/office/drawing/2014/main" id="{ED79D944-B051-443C-9687-8DAE946FDF6E}"/>
              </a:ext>
            </a:extLst>
          </p:cNvPr>
          <p:cNvSpPr>
            <a:spLocks noGrp="1"/>
          </p:cNvSpPr>
          <p:nvPr>
            <p:ph idx="1"/>
          </p:nvPr>
        </p:nvSpPr>
        <p:spPr/>
        <p:txBody>
          <a:bodyPr>
            <a:normAutofit/>
          </a:bodyPr>
          <a:lstStyle/>
          <a:p>
            <a:pPr algn="just"/>
            <a:r>
              <a:rPr lang="en-US" dirty="0"/>
              <a:t>The admin will have superior authority over the system. The admin can add users, remove user, remove stocks, can monitor sales and can do much more.</a:t>
            </a:r>
          </a:p>
          <a:p>
            <a:pPr algn="just"/>
            <a:r>
              <a:rPr lang="en-US" dirty="0"/>
              <a:t>The company is the one that will be sell its stock on the site. Whenever the company wants to go public they can register on the site and after the admin verifies the company it will be allowed to trade on the site.</a:t>
            </a:r>
          </a:p>
          <a:p>
            <a:pPr algn="just"/>
            <a:r>
              <a:rPr lang="en-US" dirty="0"/>
              <a:t>The trader will be able to buy and sell company’s stock and sell  those stocks to other users. The trader will be able to search stocks, search company, see company’s details, see the performance of the share and do much more.</a:t>
            </a:r>
          </a:p>
        </p:txBody>
      </p:sp>
    </p:spTree>
    <p:extLst>
      <p:ext uri="{BB962C8B-B14F-4D97-AF65-F5344CB8AC3E}">
        <p14:creationId xmlns:p14="http://schemas.microsoft.com/office/powerpoint/2010/main" val="114058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26D2-381A-44DC-9133-AB6CCDD88415}"/>
              </a:ext>
            </a:extLst>
          </p:cNvPr>
          <p:cNvSpPr>
            <a:spLocks noGrp="1"/>
          </p:cNvSpPr>
          <p:nvPr>
            <p:ph type="title"/>
          </p:nvPr>
        </p:nvSpPr>
        <p:spPr/>
        <p:txBody>
          <a:bodyPr/>
          <a:lstStyle/>
          <a:p>
            <a:r>
              <a:rPr lang="en-US" dirty="0"/>
              <a:t>Features and Tools used</a:t>
            </a:r>
          </a:p>
        </p:txBody>
      </p:sp>
      <p:sp>
        <p:nvSpPr>
          <p:cNvPr id="3" name="Content Placeholder 2">
            <a:extLst>
              <a:ext uri="{FF2B5EF4-FFF2-40B4-BE49-F238E27FC236}">
                <a16:creationId xmlns:a16="http://schemas.microsoft.com/office/drawing/2014/main" id="{16EE5346-DFCB-412B-B246-192B5AE08CD3}"/>
              </a:ext>
            </a:extLst>
          </p:cNvPr>
          <p:cNvSpPr>
            <a:spLocks noGrp="1"/>
          </p:cNvSpPr>
          <p:nvPr>
            <p:ph idx="1"/>
          </p:nvPr>
        </p:nvSpPr>
        <p:spPr/>
        <p:txBody>
          <a:bodyPr/>
          <a:lstStyle/>
          <a:p>
            <a:pPr algn="just"/>
            <a:r>
              <a:rPr lang="en-US" dirty="0"/>
              <a:t>To develop this system the features and tools used are:</a:t>
            </a:r>
          </a:p>
          <a:p>
            <a:pPr lvl="1" algn="just"/>
            <a:r>
              <a:rPr lang="en-US" dirty="0"/>
              <a:t>Visual Studio: A tool used for developing an application in .NET Framework.</a:t>
            </a:r>
          </a:p>
          <a:p>
            <a:pPr lvl="1" algn="just"/>
            <a:r>
              <a:rPr lang="en-US" dirty="0"/>
              <a:t>Asp.net: Language Used to Create Dynamic and user friendly pages.</a:t>
            </a:r>
          </a:p>
          <a:p>
            <a:pPr lvl="1" algn="just"/>
            <a:r>
              <a:rPr lang="en-US" dirty="0"/>
              <a:t>C#: Used to develop web application as well as mobile application</a:t>
            </a:r>
          </a:p>
        </p:txBody>
      </p:sp>
    </p:spTree>
    <p:extLst>
      <p:ext uri="{BB962C8B-B14F-4D97-AF65-F5344CB8AC3E}">
        <p14:creationId xmlns:p14="http://schemas.microsoft.com/office/powerpoint/2010/main" val="136860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804E-7663-4458-A4AB-A949960EC98E}"/>
              </a:ext>
            </a:extLst>
          </p:cNvPr>
          <p:cNvSpPr>
            <a:spLocks noGrp="1"/>
          </p:cNvSpPr>
          <p:nvPr>
            <p:ph type="title"/>
          </p:nvPr>
        </p:nvSpPr>
        <p:spPr/>
        <p:txBody>
          <a:bodyPr/>
          <a:lstStyle/>
          <a:p>
            <a:r>
              <a:rPr lang="en-US" dirty="0"/>
              <a:t>Detailed Description of System</a:t>
            </a:r>
          </a:p>
        </p:txBody>
      </p:sp>
      <p:sp>
        <p:nvSpPr>
          <p:cNvPr id="3" name="Content Placeholder 2">
            <a:extLst>
              <a:ext uri="{FF2B5EF4-FFF2-40B4-BE49-F238E27FC236}">
                <a16:creationId xmlns:a16="http://schemas.microsoft.com/office/drawing/2014/main" id="{66D333C8-04E3-428E-B5FC-B75910FEA62B}"/>
              </a:ext>
            </a:extLst>
          </p:cNvPr>
          <p:cNvSpPr>
            <a:spLocks noGrp="1"/>
          </p:cNvSpPr>
          <p:nvPr>
            <p:ph idx="1"/>
          </p:nvPr>
        </p:nvSpPr>
        <p:spPr/>
        <p:txBody>
          <a:bodyPr/>
          <a:lstStyle/>
          <a:p>
            <a:pPr algn="just"/>
            <a:r>
              <a:rPr lang="en-US" dirty="0"/>
              <a:t>Existing System</a:t>
            </a:r>
          </a:p>
          <a:p>
            <a:pPr lvl="1" algn="just"/>
            <a:r>
              <a:rPr lang="en-US" dirty="0"/>
              <a:t>In a tradition stock market the stocks are usually traded in a physical market place (trading floor). People have to hire brokers to trade who charge some percentage of the trade as their fees.</a:t>
            </a:r>
          </a:p>
          <a:p>
            <a:pPr lvl="1" algn="just"/>
            <a:r>
              <a:rPr lang="en-US" dirty="0"/>
              <a:t>So to sell a share the trader would first get the price of a share the contact their broker to sell it, upon receiving this message the broker would submit a sell order of that share and then wait for a buy order.</a:t>
            </a:r>
          </a:p>
          <a:p>
            <a:pPr lvl="1" algn="just"/>
            <a:r>
              <a:rPr lang="en-US" dirty="0"/>
              <a:t>Same thing happens while buying shares. The trader would get the price and contact the broker to buy those share. Then the broker looks for a sell order and then buys those share.</a:t>
            </a:r>
          </a:p>
          <a:p>
            <a:pPr lvl="1" algn="just"/>
            <a:r>
              <a:rPr lang="en-US" dirty="0"/>
              <a:t>This is a time consuming work. </a:t>
            </a:r>
          </a:p>
        </p:txBody>
      </p:sp>
    </p:spTree>
    <p:extLst>
      <p:ext uri="{BB962C8B-B14F-4D97-AF65-F5344CB8AC3E}">
        <p14:creationId xmlns:p14="http://schemas.microsoft.com/office/powerpoint/2010/main" val="265261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AF24-D61F-4A66-AA1B-78F1104F55D9}"/>
              </a:ext>
            </a:extLst>
          </p:cNvPr>
          <p:cNvSpPr>
            <a:spLocks noGrp="1"/>
          </p:cNvSpPr>
          <p:nvPr>
            <p:ph type="title"/>
          </p:nvPr>
        </p:nvSpPr>
        <p:spPr/>
        <p:txBody>
          <a:bodyPr/>
          <a:lstStyle/>
          <a:p>
            <a:r>
              <a:rPr lang="en-US" dirty="0"/>
              <a:t>Detailed Description of System</a:t>
            </a:r>
          </a:p>
        </p:txBody>
      </p:sp>
      <p:sp>
        <p:nvSpPr>
          <p:cNvPr id="3" name="Content Placeholder 2">
            <a:extLst>
              <a:ext uri="{FF2B5EF4-FFF2-40B4-BE49-F238E27FC236}">
                <a16:creationId xmlns:a16="http://schemas.microsoft.com/office/drawing/2014/main" id="{319AEE3F-2DB9-4353-A7B3-2337F108F84C}"/>
              </a:ext>
            </a:extLst>
          </p:cNvPr>
          <p:cNvSpPr>
            <a:spLocks noGrp="1"/>
          </p:cNvSpPr>
          <p:nvPr>
            <p:ph idx="1"/>
          </p:nvPr>
        </p:nvSpPr>
        <p:spPr/>
        <p:txBody>
          <a:bodyPr/>
          <a:lstStyle/>
          <a:p>
            <a:pPr algn="just"/>
            <a:r>
              <a:rPr lang="en-US" dirty="0"/>
              <a:t>Proposed System:</a:t>
            </a:r>
          </a:p>
          <a:p>
            <a:pPr lvl="1" algn="just"/>
            <a:r>
              <a:rPr lang="en-US" dirty="0"/>
              <a:t>In the proposed system the trading is going to be performed on a virtual market. Here a physical trading floor is not required.</a:t>
            </a:r>
          </a:p>
          <a:p>
            <a:pPr lvl="1" algn="just"/>
            <a:r>
              <a:rPr lang="en-US" dirty="0"/>
              <a:t>The traders now do not need to hire broker the system will allow them to perform trading through their handheld devices. Trading process will become more simple. The users can get details of share and company that they are investing in. the users can see the performance of the share over time through its historical prices.</a:t>
            </a:r>
          </a:p>
          <a:p>
            <a:pPr lvl="1" algn="just"/>
            <a:r>
              <a:rPr lang="en-US" dirty="0"/>
              <a:t>Here geographical barrier will be removed and users can trade share from around the world. This will allow company to have a global reach and will make it easier to raise funds.</a:t>
            </a:r>
          </a:p>
          <a:p>
            <a:pPr lvl="1" algn="just"/>
            <a:r>
              <a:rPr lang="en-US" dirty="0"/>
              <a:t>The broker will be removed and so is its brokerage, this will benefit the user. </a:t>
            </a:r>
          </a:p>
        </p:txBody>
      </p:sp>
    </p:spTree>
    <p:extLst>
      <p:ext uri="{BB962C8B-B14F-4D97-AF65-F5344CB8AC3E}">
        <p14:creationId xmlns:p14="http://schemas.microsoft.com/office/powerpoint/2010/main" val="215132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5868-5062-457B-8ADA-649C881CA18B}"/>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84176E02-F8AF-46E5-8760-BEE5CDAA2439}"/>
              </a:ext>
            </a:extLst>
          </p:cNvPr>
          <p:cNvSpPr>
            <a:spLocks noGrp="1"/>
          </p:cNvSpPr>
          <p:nvPr>
            <p:ph idx="1"/>
          </p:nvPr>
        </p:nvSpPr>
        <p:spPr/>
        <p:txBody>
          <a:bodyPr/>
          <a:lstStyle/>
          <a:p>
            <a:pPr algn="just"/>
            <a:r>
              <a:rPr lang="en-US" dirty="0"/>
              <a:t>Operational Feasibility:</a:t>
            </a:r>
          </a:p>
          <a:p>
            <a:pPr lvl="1" algn="just"/>
            <a:r>
              <a:rPr lang="en-US" dirty="0"/>
              <a:t>The System is feasible because it is easy to use by the user and is cost and time effective to both the company and the user.</a:t>
            </a:r>
          </a:p>
          <a:p>
            <a:pPr lvl="1" algn="just"/>
            <a:r>
              <a:rPr lang="en-US" dirty="0"/>
              <a:t>The company will have a global reach and will have a better way to raise funds. It will also be easier to register on the exchange with this system.</a:t>
            </a:r>
          </a:p>
          <a:p>
            <a:pPr algn="just"/>
            <a:r>
              <a:rPr lang="en-US" dirty="0"/>
              <a:t>Technical Feasibility:</a:t>
            </a:r>
          </a:p>
          <a:p>
            <a:pPr lvl="1" algn="just"/>
            <a:r>
              <a:rPr lang="en-US" dirty="0"/>
              <a:t>All the technology to build this system is available. The system is going to deal with a lot of data and this will require a reliable storage server. The price of a share is needed to be calculated through its supply and demand, for this server that can handle this load over the user load is required and is available for building the system.</a:t>
            </a:r>
          </a:p>
        </p:txBody>
      </p:sp>
    </p:spTree>
    <p:extLst>
      <p:ext uri="{BB962C8B-B14F-4D97-AF65-F5344CB8AC3E}">
        <p14:creationId xmlns:p14="http://schemas.microsoft.com/office/powerpoint/2010/main" val="11649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4D5B-8ABC-44A8-BEE7-B143FAF8116B}"/>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1094BBE6-CD51-4998-81D4-2A1A1F10D5E4}"/>
              </a:ext>
            </a:extLst>
          </p:cNvPr>
          <p:cNvSpPr>
            <a:spLocks noGrp="1"/>
          </p:cNvSpPr>
          <p:nvPr>
            <p:ph idx="1"/>
          </p:nvPr>
        </p:nvSpPr>
        <p:spPr/>
        <p:txBody>
          <a:bodyPr/>
          <a:lstStyle/>
          <a:p>
            <a:r>
              <a:rPr lang="en-US" dirty="0"/>
              <a:t>Economical Feasibility:</a:t>
            </a:r>
          </a:p>
          <a:p>
            <a:pPr lvl="1"/>
            <a:r>
              <a:rPr lang="en-US" dirty="0"/>
              <a:t>The System is Feasible because when the company registers on the system it will have pay a fixed amount of fee for scrutiny and the trader will be charged a small amount of the trade carried on the system.</a:t>
            </a:r>
          </a:p>
          <a:p>
            <a:pPr algn="just"/>
            <a:r>
              <a:rPr lang="en-US" dirty="0"/>
              <a:t>Legal Feasibility:</a:t>
            </a:r>
          </a:p>
          <a:p>
            <a:pPr lvl="1" algn="just"/>
            <a:r>
              <a:rPr lang="en-US" dirty="0"/>
              <a:t>The system is feasible because government allows registering a stock exchange on through Security and Contracts (Regulation) Act, 1956 (SCRA).</a:t>
            </a:r>
          </a:p>
          <a:p>
            <a:pPr lvl="1" algn="just"/>
            <a:r>
              <a:rPr lang="en-US" dirty="0"/>
              <a:t>This act provides guidelines for getting your stock Exchange recognized by the Central Government.</a:t>
            </a:r>
          </a:p>
        </p:txBody>
      </p:sp>
    </p:spTree>
    <p:extLst>
      <p:ext uri="{BB962C8B-B14F-4D97-AF65-F5344CB8AC3E}">
        <p14:creationId xmlns:p14="http://schemas.microsoft.com/office/powerpoint/2010/main" val="106196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7801-4BC3-439D-82AC-9BD35B39FD4B}"/>
              </a:ext>
            </a:extLst>
          </p:cNvPr>
          <p:cNvSpPr>
            <a:spLocks noGrp="1"/>
          </p:cNvSpPr>
          <p:nvPr>
            <p:ph type="title"/>
          </p:nvPr>
        </p:nvSpPr>
        <p:spPr>
          <a:xfrm>
            <a:off x="1024128" y="66582"/>
            <a:ext cx="9720072" cy="856696"/>
          </a:xfrm>
        </p:spPr>
        <p:txBody>
          <a:bodyPr>
            <a:normAutofit/>
          </a:bodyPr>
          <a:lstStyle/>
          <a:p>
            <a:r>
              <a:rPr lang="en-US" dirty="0"/>
              <a:t>			  Context level </a:t>
            </a:r>
          </a:p>
        </p:txBody>
      </p:sp>
      <p:pic>
        <p:nvPicPr>
          <p:cNvPr id="4" name="Content Placeholder 3">
            <a:extLst>
              <a:ext uri="{FF2B5EF4-FFF2-40B4-BE49-F238E27FC236}">
                <a16:creationId xmlns:a16="http://schemas.microsoft.com/office/drawing/2014/main" id="{F539B7EB-88FC-4877-B0E1-22CAFCE4F3FD}"/>
              </a:ext>
            </a:extLst>
          </p:cNvPr>
          <p:cNvPicPr>
            <a:picLocks noGrp="1" noChangeAspect="1"/>
          </p:cNvPicPr>
          <p:nvPr>
            <p:ph idx="1"/>
          </p:nvPr>
        </p:nvPicPr>
        <p:blipFill>
          <a:blip r:embed="rId2"/>
          <a:stretch>
            <a:fillRect/>
          </a:stretch>
        </p:blipFill>
        <p:spPr>
          <a:xfrm>
            <a:off x="1740023" y="1305018"/>
            <a:ext cx="8611340" cy="5486400"/>
          </a:xfrm>
          <a:prstGeom prst="rect">
            <a:avLst/>
          </a:prstGeom>
        </p:spPr>
      </p:pic>
    </p:spTree>
    <p:extLst>
      <p:ext uri="{BB962C8B-B14F-4D97-AF65-F5344CB8AC3E}">
        <p14:creationId xmlns:p14="http://schemas.microsoft.com/office/powerpoint/2010/main" val="3024260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145</TotalTime>
  <Words>789</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Tw Cen MT</vt:lpstr>
      <vt:lpstr>Tw Cen MT Condensed</vt:lpstr>
      <vt:lpstr>Wingdings 3</vt:lpstr>
      <vt:lpstr>Integral</vt:lpstr>
      <vt:lpstr>Virtual Stock Market</vt:lpstr>
      <vt:lpstr>About System</vt:lpstr>
      <vt:lpstr>About System</vt:lpstr>
      <vt:lpstr>Features and Tools used</vt:lpstr>
      <vt:lpstr>Detailed Description of System</vt:lpstr>
      <vt:lpstr>Detailed Description of System</vt:lpstr>
      <vt:lpstr>Feasibility Study</vt:lpstr>
      <vt:lpstr>Feasibility Study</vt:lpstr>
      <vt:lpstr>     Context level </vt:lpstr>
      <vt:lpstr>    Company Level-1</vt:lpstr>
      <vt:lpstr>          Company level-2</vt:lpstr>
      <vt:lpstr>    User level-1</vt:lpstr>
      <vt:lpstr>PowerPoint Presentation</vt:lpstr>
      <vt:lpstr>PowerPoint Presentation</vt:lpstr>
      <vt:lpstr>  Registration flowchart</vt:lpstr>
      <vt:lpstr>   Login flowchart</vt:lpstr>
      <vt:lpstr>Admin flowchart</vt:lpstr>
      <vt:lpstr>User flowchart</vt:lpstr>
      <vt:lpstr>Company flowchart</vt:lpstr>
      <vt:lpstr>Guest Flowchart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Stock Market</dc:title>
  <dc:creator>shrey pateliya</dc:creator>
  <cp:lastModifiedBy>shah shikhar</cp:lastModifiedBy>
  <cp:revision>26</cp:revision>
  <dcterms:created xsi:type="dcterms:W3CDTF">2020-01-24T04:13:32Z</dcterms:created>
  <dcterms:modified xsi:type="dcterms:W3CDTF">2020-01-24T07:02:22Z</dcterms:modified>
</cp:coreProperties>
</file>