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2d222db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2d222dbe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c5bd2606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c5bd2606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c5bd2606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c5bd2606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c5bd26064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c5bd2606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2d222dbe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2d222dbe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c5bd2606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ac5bd2606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ac5bd2606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ac5bd2606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ac5bd26064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ac5bd26064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c5bd26064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ac5bd26064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c5bd26064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ac5bd26064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2d222dbe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2d222dbe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ac5bd26064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ac5bd26064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2d222dbe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2d222dbe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2d222dbe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2d222dbe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2d222dbe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2d222dbe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c5bd2606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c5bd2606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2d222dbe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2d222dbe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c5bd26064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ac5bd26064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c5bd26064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ac5bd26064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90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Slab"/>
                <a:ea typeface="Roboto Slab"/>
                <a:cs typeface="Roboto Slab"/>
                <a:sym typeface="Roboto Slab"/>
              </a:rPr>
              <a:t>Visualizing and Understanding CNN</a:t>
            </a:r>
            <a:endParaRPr>
              <a:latin typeface="Roboto Slab"/>
              <a:ea typeface="Roboto Slab"/>
              <a:cs typeface="Roboto Slab"/>
              <a:sym typeface="Roboto Slab"/>
            </a:endParaRPr>
          </a:p>
          <a:p>
            <a:pPr indent="0" lvl="0" marL="0" rtl="0" algn="l">
              <a:spcBef>
                <a:spcPts val="0"/>
              </a:spcBef>
              <a:spcAft>
                <a:spcPts val="0"/>
              </a:spcAft>
              <a:buNone/>
            </a:pPr>
            <a:r>
              <a:rPr lang="en"/>
              <a:t>		</a:t>
            </a:r>
            <a:r>
              <a:rPr lang="en" sz="2222"/>
              <a:t>Team - 49</a:t>
            </a:r>
            <a:endParaRPr sz="2222"/>
          </a:p>
        </p:txBody>
      </p:sp>
      <p:sp>
        <p:nvSpPr>
          <p:cNvPr id="135" name="Google Shape;135;p13"/>
          <p:cNvSpPr txBox="1"/>
          <p:nvPr>
            <p:ph idx="1" type="subTitle"/>
          </p:nvPr>
        </p:nvSpPr>
        <p:spPr>
          <a:xfrm>
            <a:off x="5083950" y="3417300"/>
            <a:ext cx="34707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Adhiraj Deshmukh - 2021121012</a:t>
            </a:r>
            <a:endParaRPr/>
          </a:p>
          <a:p>
            <a:pPr indent="0" lvl="0" marL="0" rtl="0" algn="l">
              <a:spcBef>
                <a:spcPts val="0"/>
              </a:spcBef>
              <a:spcAft>
                <a:spcPts val="0"/>
              </a:spcAft>
              <a:buNone/>
            </a:pPr>
            <a:r>
              <a:rPr lang="en"/>
              <a:t>Shikhar Saxena - 2021121010</a:t>
            </a:r>
            <a:endParaRPr/>
          </a:p>
          <a:p>
            <a:pPr indent="0" lvl="0" marL="0" rtl="0" algn="l">
              <a:spcBef>
                <a:spcPts val="0"/>
              </a:spcBef>
              <a:spcAft>
                <a:spcPts val="0"/>
              </a:spcAft>
              <a:buNone/>
            </a:pPr>
            <a:r>
              <a:rPr lang="en"/>
              <a:t>Shreya Patil - 2021121009</a:t>
            </a:r>
            <a:endParaRPr/>
          </a:p>
          <a:p>
            <a:pPr indent="0" lvl="0" marL="0" rtl="0" algn="l">
              <a:spcBef>
                <a:spcPts val="0"/>
              </a:spcBef>
              <a:spcAft>
                <a:spcPts val="0"/>
              </a:spcAft>
              <a:buNone/>
            </a:pPr>
            <a:r>
              <a:rPr lang="en"/>
              <a:t>Shreyansh Agarwal - 2020101013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16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a:t>
            </a:r>
            <a:r>
              <a:rPr lang="en"/>
              <a:t>Visualization</a:t>
            </a:r>
            <a:endParaRPr/>
          </a:p>
        </p:txBody>
      </p:sp>
      <p:sp>
        <p:nvSpPr>
          <p:cNvPr id="194" name="Google Shape;194;p22"/>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t>
            </a:r>
            <a:r>
              <a:rPr lang="en"/>
              <a:t>visualized</a:t>
            </a:r>
            <a:r>
              <a:rPr lang="en"/>
              <a:t> the feature map after each layer. </a:t>
            </a:r>
            <a:endParaRPr/>
          </a:p>
          <a:p>
            <a:pPr indent="-311150" lvl="0" marL="457200" rtl="0" algn="l">
              <a:spcBef>
                <a:spcPts val="1200"/>
              </a:spcBef>
              <a:spcAft>
                <a:spcPts val="0"/>
              </a:spcAft>
              <a:buSzPts val="1300"/>
              <a:buChar char="●"/>
            </a:pPr>
            <a:r>
              <a:rPr lang="en"/>
              <a:t>The first few layers were all very simple and only focused on simple geometry like lines and or simple curve. </a:t>
            </a:r>
            <a:endParaRPr/>
          </a:p>
          <a:p>
            <a:pPr indent="-311150" lvl="0" marL="457200" rtl="0" algn="l">
              <a:spcBef>
                <a:spcPts val="0"/>
              </a:spcBef>
              <a:spcAft>
                <a:spcPts val="0"/>
              </a:spcAft>
              <a:buSzPts val="1300"/>
              <a:buChar char="●"/>
            </a:pPr>
            <a:r>
              <a:rPr lang="en"/>
              <a:t>However, the later layers can identify complex non-linear geometries like spirals, circles, and even faces.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idx="1" type="body"/>
          </p:nvPr>
        </p:nvSpPr>
        <p:spPr>
          <a:xfrm>
            <a:off x="6258050" y="271100"/>
            <a:ext cx="2078400" cy="42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can see that the </a:t>
            </a:r>
            <a:r>
              <a:rPr lang="en"/>
              <a:t>initial</a:t>
            </a:r>
            <a:r>
              <a:rPr lang="en"/>
              <a:t> layers are basically just edge detection and the later layers focus more on more complex features. </a:t>
            </a:r>
            <a:endParaRPr/>
          </a:p>
          <a:p>
            <a:pPr indent="0" lvl="0" marL="0" rtl="0" algn="l">
              <a:spcBef>
                <a:spcPts val="1200"/>
              </a:spcBef>
              <a:spcAft>
                <a:spcPts val="1200"/>
              </a:spcAft>
              <a:buNone/>
            </a:pPr>
            <a:r>
              <a:rPr lang="en"/>
              <a:t>Like spots in layer-4. </a:t>
            </a:r>
            <a:endParaRPr/>
          </a:p>
        </p:txBody>
      </p:sp>
      <p:pic>
        <p:nvPicPr>
          <p:cNvPr id="200" name="Google Shape;200;p23"/>
          <p:cNvPicPr preferRelativeResize="0"/>
          <p:nvPr/>
        </p:nvPicPr>
        <p:blipFill>
          <a:blip r:embed="rId3">
            <a:alphaModFix/>
          </a:blip>
          <a:stretch>
            <a:fillRect/>
          </a:stretch>
        </p:blipFill>
        <p:spPr>
          <a:xfrm>
            <a:off x="11" y="0"/>
            <a:ext cx="5737827"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idx="1" type="body"/>
          </p:nvPr>
        </p:nvSpPr>
        <p:spPr>
          <a:xfrm>
            <a:off x="6175200" y="316300"/>
            <a:ext cx="2161200" cy="4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case we can see the model struggles to comprehend the whole image and the spiral cactus, especially in the earlier layers. </a:t>
            </a:r>
            <a:endParaRPr/>
          </a:p>
          <a:p>
            <a:pPr indent="0" lvl="0" marL="0" rtl="0" algn="l">
              <a:spcBef>
                <a:spcPts val="1200"/>
              </a:spcBef>
              <a:spcAft>
                <a:spcPts val="1200"/>
              </a:spcAft>
              <a:buNone/>
            </a:pPr>
            <a:r>
              <a:rPr lang="en"/>
              <a:t>However, in the later layers, it can </a:t>
            </a:r>
            <a:r>
              <a:rPr lang="en"/>
              <a:t>visualize</a:t>
            </a:r>
            <a:r>
              <a:rPr lang="en"/>
              <a:t> the more </a:t>
            </a:r>
            <a:r>
              <a:rPr lang="en"/>
              <a:t>complex</a:t>
            </a:r>
            <a:r>
              <a:rPr lang="en"/>
              <a:t> geometry and can identify the whole spiral.</a:t>
            </a:r>
            <a:endParaRPr/>
          </a:p>
        </p:txBody>
      </p:sp>
      <p:pic>
        <p:nvPicPr>
          <p:cNvPr id="206" name="Google Shape;206;p24"/>
          <p:cNvPicPr preferRelativeResize="0"/>
          <p:nvPr/>
        </p:nvPicPr>
        <p:blipFill>
          <a:blip r:embed="rId3">
            <a:alphaModFix/>
          </a:blip>
          <a:stretch>
            <a:fillRect/>
          </a:stretch>
        </p:blipFill>
        <p:spPr>
          <a:xfrm>
            <a:off x="0" y="7000"/>
            <a:ext cx="5648201" cy="51295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1" type="body"/>
          </p:nvPr>
        </p:nvSpPr>
        <p:spPr>
          <a:xfrm>
            <a:off x="6355950" y="1567550"/>
            <a:ext cx="1980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case we can see that as we go to higher layers, it focuses more on the face of the dog and less on the whole image. Indicating that the model slowly learns the important features from the image (in this case face).</a:t>
            </a:r>
            <a:endParaRPr/>
          </a:p>
        </p:txBody>
      </p:sp>
      <p:pic>
        <p:nvPicPr>
          <p:cNvPr id="212" name="Google Shape;212;p25"/>
          <p:cNvPicPr preferRelativeResize="0"/>
          <p:nvPr/>
        </p:nvPicPr>
        <p:blipFill>
          <a:blip r:embed="rId3">
            <a:alphaModFix/>
          </a:blip>
          <a:stretch>
            <a:fillRect/>
          </a:stretch>
        </p:blipFill>
        <p:spPr>
          <a:xfrm>
            <a:off x="0" y="0"/>
            <a:ext cx="556800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Occlusion Sensitivity</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we occlude different parts of the image with a grey square and see how the output of the classifier changes. This also helps us answer the </a:t>
            </a:r>
            <a:r>
              <a:rPr lang="en"/>
              <a:t>question whether the model is actually identifying the object in any location or just using surrounding context to make its prediction. </a:t>
            </a:r>
            <a:endParaRPr/>
          </a:p>
          <a:p>
            <a:pPr indent="0" lvl="0" marL="0" rtl="0" algn="l">
              <a:spcBef>
                <a:spcPts val="1200"/>
              </a:spcBef>
              <a:spcAft>
                <a:spcPts val="1200"/>
              </a:spcAft>
              <a:buNone/>
            </a:pPr>
            <a:r>
              <a:rPr lang="en"/>
              <a:t>We observed that the prediction becomes worse when we cover the most prominent parts of the image (Ex - the face in case of a dog). This means we can conclude that the model is actually learning about the features and using them to make predictions and not using just the surrounding context.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Occlusion</a:t>
            </a:r>
            <a:endParaRPr/>
          </a:p>
        </p:txBody>
      </p:sp>
      <p:sp>
        <p:nvSpPr>
          <p:cNvPr id="224" name="Google Shape;224;p27"/>
          <p:cNvSpPr txBox="1"/>
          <p:nvPr>
            <p:ph idx="1" type="body"/>
          </p:nvPr>
        </p:nvSpPr>
        <p:spPr>
          <a:xfrm>
            <a:off x="1274100" y="3234675"/>
            <a:ext cx="7038900" cy="186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As we can see here, when the image is occluded with a grey square, the model fails to identify it correctly if if is occluded near its face, indicating that the model is actually learning about the Mongoose’s face and not merely classifying it on the basis of the background context.</a:t>
            </a:r>
            <a:endParaRPr sz="1500"/>
          </a:p>
        </p:txBody>
      </p:sp>
      <p:pic>
        <p:nvPicPr>
          <p:cNvPr id="225" name="Google Shape;225;p27"/>
          <p:cNvPicPr preferRelativeResize="0"/>
          <p:nvPr/>
        </p:nvPicPr>
        <p:blipFill>
          <a:blip r:embed="rId3">
            <a:alphaModFix/>
          </a:blip>
          <a:stretch>
            <a:fillRect/>
          </a:stretch>
        </p:blipFill>
        <p:spPr>
          <a:xfrm>
            <a:off x="0" y="1005600"/>
            <a:ext cx="9144001" cy="205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Invariance </a:t>
            </a:r>
            <a:endParaRPr/>
          </a:p>
        </p:txBody>
      </p:sp>
      <p:sp>
        <p:nvSpPr>
          <p:cNvPr id="231" name="Google Shape;23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chose some sample images and rotated, translated, and scaled them and looked at the changes in the feature vectors. The feature vectors were drastically different for the first few layers, however they were similar in the later layers. Implying that the model is stable to translation and scaling. However, the model is not so stable with rotation.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Vertical Translation</a:t>
            </a:r>
            <a:endParaRPr/>
          </a:p>
        </p:txBody>
      </p:sp>
      <p:sp>
        <p:nvSpPr>
          <p:cNvPr id="237" name="Google Shape;237;p29"/>
          <p:cNvSpPr txBox="1"/>
          <p:nvPr>
            <p:ph idx="1" type="body"/>
          </p:nvPr>
        </p:nvSpPr>
        <p:spPr>
          <a:xfrm>
            <a:off x="1297500" y="3449075"/>
            <a:ext cx="7038900" cy="144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can see the model is more or less stable with </a:t>
            </a:r>
            <a:r>
              <a:rPr lang="en"/>
              <a:t>respect to vertical translation. This shows that the model is actually learning features and making predictions based off of these features rather than just from background context.</a:t>
            </a:r>
            <a:endParaRPr/>
          </a:p>
        </p:txBody>
      </p:sp>
      <p:pic>
        <p:nvPicPr>
          <p:cNvPr id="238" name="Google Shape;238;p29"/>
          <p:cNvPicPr preferRelativeResize="0"/>
          <p:nvPr/>
        </p:nvPicPr>
        <p:blipFill>
          <a:blip r:embed="rId3">
            <a:alphaModFix/>
          </a:blip>
          <a:stretch>
            <a:fillRect/>
          </a:stretch>
        </p:blipFill>
        <p:spPr>
          <a:xfrm>
            <a:off x="5972860" y="1024174"/>
            <a:ext cx="2847315" cy="2291025"/>
          </a:xfrm>
          <a:prstGeom prst="rect">
            <a:avLst/>
          </a:prstGeom>
          <a:noFill/>
          <a:ln>
            <a:noFill/>
          </a:ln>
        </p:spPr>
      </p:pic>
      <p:pic>
        <p:nvPicPr>
          <p:cNvPr id="239" name="Google Shape;239;p29"/>
          <p:cNvPicPr preferRelativeResize="0"/>
          <p:nvPr/>
        </p:nvPicPr>
        <p:blipFill>
          <a:blip r:embed="rId4">
            <a:alphaModFix/>
          </a:blip>
          <a:stretch>
            <a:fillRect/>
          </a:stretch>
        </p:blipFill>
        <p:spPr>
          <a:xfrm>
            <a:off x="74700" y="1024175"/>
            <a:ext cx="2797875" cy="2291025"/>
          </a:xfrm>
          <a:prstGeom prst="rect">
            <a:avLst/>
          </a:prstGeom>
          <a:noFill/>
          <a:ln>
            <a:noFill/>
          </a:ln>
        </p:spPr>
      </p:pic>
      <p:pic>
        <p:nvPicPr>
          <p:cNvPr id="240" name="Google Shape;240;p29"/>
          <p:cNvPicPr preferRelativeResize="0"/>
          <p:nvPr/>
        </p:nvPicPr>
        <p:blipFill>
          <a:blip r:embed="rId5">
            <a:alphaModFix/>
          </a:blip>
          <a:stretch>
            <a:fillRect/>
          </a:stretch>
        </p:blipFill>
        <p:spPr>
          <a:xfrm>
            <a:off x="3167325" y="1024175"/>
            <a:ext cx="2667175" cy="2291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Rotation</a:t>
            </a:r>
            <a:endParaRPr/>
          </a:p>
        </p:txBody>
      </p:sp>
      <p:sp>
        <p:nvSpPr>
          <p:cNvPr id="246" name="Google Shape;246;p30"/>
          <p:cNvSpPr txBox="1"/>
          <p:nvPr>
            <p:ph idx="1" type="body"/>
          </p:nvPr>
        </p:nvSpPr>
        <p:spPr>
          <a:xfrm>
            <a:off x="1297500" y="3735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can see that the model is not stable with respect to rotation. This is because the features are </a:t>
            </a:r>
            <a:r>
              <a:rPr lang="en"/>
              <a:t>dependent</a:t>
            </a:r>
            <a:r>
              <a:rPr lang="en"/>
              <a:t> on rotation and the filters rely </a:t>
            </a:r>
            <a:r>
              <a:rPr lang="en"/>
              <a:t>heavily</a:t>
            </a:r>
            <a:r>
              <a:rPr lang="en"/>
              <a:t> on the fact that the images must be correctly oriented.</a:t>
            </a:r>
            <a:endParaRPr/>
          </a:p>
        </p:txBody>
      </p:sp>
      <p:pic>
        <p:nvPicPr>
          <p:cNvPr id="247" name="Google Shape;247;p30"/>
          <p:cNvPicPr preferRelativeResize="0"/>
          <p:nvPr/>
        </p:nvPicPr>
        <p:blipFill>
          <a:blip r:embed="rId3">
            <a:alphaModFix/>
          </a:blip>
          <a:stretch>
            <a:fillRect/>
          </a:stretch>
        </p:blipFill>
        <p:spPr>
          <a:xfrm>
            <a:off x="59075" y="1034150"/>
            <a:ext cx="2885550" cy="2512125"/>
          </a:xfrm>
          <a:prstGeom prst="rect">
            <a:avLst/>
          </a:prstGeom>
          <a:noFill/>
          <a:ln>
            <a:noFill/>
          </a:ln>
        </p:spPr>
      </p:pic>
      <p:pic>
        <p:nvPicPr>
          <p:cNvPr id="248" name="Google Shape;248;p30"/>
          <p:cNvPicPr preferRelativeResize="0"/>
          <p:nvPr/>
        </p:nvPicPr>
        <p:blipFill>
          <a:blip r:embed="rId4">
            <a:alphaModFix/>
          </a:blip>
          <a:stretch>
            <a:fillRect/>
          </a:stretch>
        </p:blipFill>
        <p:spPr>
          <a:xfrm>
            <a:off x="3064725" y="1042825"/>
            <a:ext cx="3002374" cy="2494775"/>
          </a:xfrm>
          <a:prstGeom prst="rect">
            <a:avLst/>
          </a:prstGeom>
          <a:noFill/>
          <a:ln>
            <a:noFill/>
          </a:ln>
        </p:spPr>
      </p:pic>
      <p:pic>
        <p:nvPicPr>
          <p:cNvPr id="249" name="Google Shape;249;p30"/>
          <p:cNvPicPr preferRelativeResize="0"/>
          <p:nvPr/>
        </p:nvPicPr>
        <p:blipFill>
          <a:blip r:embed="rId5">
            <a:alphaModFix/>
          </a:blip>
          <a:stretch>
            <a:fillRect/>
          </a:stretch>
        </p:blipFill>
        <p:spPr>
          <a:xfrm>
            <a:off x="6125625" y="1034150"/>
            <a:ext cx="2885549" cy="249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Scaling </a:t>
            </a:r>
            <a:endParaRPr/>
          </a:p>
        </p:txBody>
      </p:sp>
      <p:sp>
        <p:nvSpPr>
          <p:cNvPr id="255" name="Google Shape;255;p31"/>
          <p:cNvSpPr txBox="1"/>
          <p:nvPr>
            <p:ph idx="1" type="body"/>
          </p:nvPr>
        </p:nvSpPr>
        <p:spPr>
          <a:xfrm>
            <a:off x="1297500" y="3698550"/>
            <a:ext cx="7038900" cy="78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model is relatively stable with respect to scaling. This means that the model is invariant to changes in the size of the features. </a:t>
            </a:r>
            <a:endParaRPr/>
          </a:p>
        </p:txBody>
      </p:sp>
      <p:pic>
        <p:nvPicPr>
          <p:cNvPr id="256" name="Google Shape;256;p31"/>
          <p:cNvPicPr preferRelativeResize="0"/>
          <p:nvPr/>
        </p:nvPicPr>
        <p:blipFill>
          <a:blip r:embed="rId3">
            <a:alphaModFix/>
          </a:blip>
          <a:stretch>
            <a:fillRect/>
          </a:stretch>
        </p:blipFill>
        <p:spPr>
          <a:xfrm>
            <a:off x="83344" y="1373644"/>
            <a:ext cx="2807650" cy="2259100"/>
          </a:xfrm>
          <a:prstGeom prst="rect">
            <a:avLst/>
          </a:prstGeom>
          <a:noFill/>
          <a:ln>
            <a:noFill/>
          </a:ln>
        </p:spPr>
      </p:pic>
      <p:pic>
        <p:nvPicPr>
          <p:cNvPr id="257" name="Google Shape;257;p31"/>
          <p:cNvPicPr preferRelativeResize="0"/>
          <p:nvPr/>
        </p:nvPicPr>
        <p:blipFill>
          <a:blip r:embed="rId4">
            <a:alphaModFix/>
          </a:blip>
          <a:stretch>
            <a:fillRect/>
          </a:stretch>
        </p:blipFill>
        <p:spPr>
          <a:xfrm>
            <a:off x="2986325" y="1373650"/>
            <a:ext cx="2842476" cy="2259100"/>
          </a:xfrm>
          <a:prstGeom prst="rect">
            <a:avLst/>
          </a:prstGeom>
          <a:noFill/>
          <a:ln>
            <a:noFill/>
          </a:ln>
        </p:spPr>
      </p:pic>
      <p:pic>
        <p:nvPicPr>
          <p:cNvPr id="258" name="Google Shape;258;p31"/>
          <p:cNvPicPr preferRelativeResize="0"/>
          <p:nvPr/>
        </p:nvPicPr>
        <p:blipFill>
          <a:blip r:embed="rId5">
            <a:alphaModFix/>
          </a:blip>
          <a:stretch>
            <a:fillRect/>
          </a:stretch>
        </p:blipFill>
        <p:spPr>
          <a:xfrm>
            <a:off x="5942575" y="1373650"/>
            <a:ext cx="3109375" cy="225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17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41" name="Google Shape;141;p14"/>
          <p:cNvSpPr txBox="1"/>
          <p:nvPr>
            <p:ph idx="1" type="body"/>
          </p:nvPr>
        </p:nvSpPr>
        <p:spPr>
          <a:xfrm>
            <a:off x="1297500" y="7692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the last few years CNNs (Convolutional Neural Networks) have started to grow in popularity especially in the field of image </a:t>
            </a:r>
            <a:r>
              <a:rPr lang="en" sz="1500"/>
              <a:t>recognition. However, this has always been a sort of Black-Box and nobody knows how they work internally. To try to understand this, we have tried to make a Deconvolution network so that we can convert the feature map to human recognisable images. </a:t>
            </a:r>
            <a:endParaRPr sz="1500"/>
          </a:p>
          <a:p>
            <a:pPr indent="0" lvl="0" marL="0" rtl="0" algn="l">
              <a:spcBef>
                <a:spcPts val="1200"/>
              </a:spcBef>
              <a:spcAft>
                <a:spcPts val="0"/>
              </a:spcAft>
              <a:buNone/>
            </a:pPr>
            <a:r>
              <a:rPr lang="en" sz="1500"/>
              <a:t>This helps us not only to visualise the inner workings of CNNs but may also help us to tweak certain parameters in our model to make it perform better.</a:t>
            </a:r>
            <a:endParaRPr sz="1500"/>
          </a:p>
          <a:p>
            <a:pPr indent="0" lvl="0" marL="0" rtl="0" algn="l">
              <a:spcBef>
                <a:spcPts val="1200"/>
              </a:spcBef>
              <a:spcAft>
                <a:spcPts val="1200"/>
              </a:spcAft>
              <a:buNone/>
            </a:pPr>
            <a:r>
              <a:t/>
            </a:r>
            <a:endParaRPr sz="1500"/>
          </a:p>
        </p:txBody>
      </p:sp>
      <p:pic>
        <p:nvPicPr>
          <p:cNvPr id="142" name="Google Shape;142;p14"/>
          <p:cNvPicPr preferRelativeResize="0"/>
          <p:nvPr/>
        </p:nvPicPr>
        <p:blipFill>
          <a:blip r:embed="rId3">
            <a:alphaModFix/>
          </a:blip>
          <a:stretch>
            <a:fillRect/>
          </a:stretch>
        </p:blipFill>
        <p:spPr>
          <a:xfrm>
            <a:off x="1986513" y="2973600"/>
            <a:ext cx="5170975" cy="20413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sp>
        <p:nvSpPr>
          <p:cNvPr id="264" name="Google Shape;264;p32"/>
          <p:cNvSpPr txBox="1"/>
          <p:nvPr>
            <p:ph idx="1" type="body"/>
          </p:nvPr>
        </p:nvSpPr>
        <p:spPr>
          <a:xfrm>
            <a:off x="1297500" y="1653900"/>
            <a:ext cx="7038900" cy="18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Adhiraj</a:t>
            </a:r>
            <a:r>
              <a:rPr lang="en"/>
              <a:t>: Model Implementation and Training</a:t>
            </a:r>
            <a:endParaRPr/>
          </a:p>
          <a:p>
            <a:pPr indent="0" lvl="0" marL="0" rtl="0" algn="l">
              <a:spcBef>
                <a:spcPts val="1200"/>
              </a:spcBef>
              <a:spcAft>
                <a:spcPts val="0"/>
              </a:spcAft>
              <a:buNone/>
            </a:pPr>
            <a:r>
              <a:rPr b="1" lang="en"/>
              <a:t>Shikhar</a:t>
            </a:r>
            <a:r>
              <a:rPr lang="en"/>
              <a:t>: Experiments and Report</a:t>
            </a:r>
            <a:endParaRPr/>
          </a:p>
          <a:p>
            <a:pPr indent="0" lvl="0" marL="0" rtl="0" algn="l">
              <a:spcBef>
                <a:spcPts val="1200"/>
              </a:spcBef>
              <a:spcAft>
                <a:spcPts val="0"/>
              </a:spcAft>
              <a:buNone/>
            </a:pPr>
            <a:r>
              <a:rPr b="1" lang="en"/>
              <a:t>Shreya</a:t>
            </a:r>
            <a:r>
              <a:rPr lang="en"/>
              <a:t>: Model Implementation and Training</a:t>
            </a:r>
            <a:endParaRPr/>
          </a:p>
          <a:p>
            <a:pPr indent="0" lvl="0" marL="0" rtl="0" algn="l">
              <a:spcBef>
                <a:spcPts val="1200"/>
              </a:spcBef>
              <a:spcAft>
                <a:spcPts val="1200"/>
              </a:spcAft>
              <a:buNone/>
            </a:pPr>
            <a:r>
              <a:rPr b="1" lang="en"/>
              <a:t>Shreyansh</a:t>
            </a:r>
            <a:r>
              <a:rPr lang="en"/>
              <a:t>: Experiments and Report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41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Convnet Architecture</a:t>
            </a:r>
            <a:endParaRPr/>
          </a:p>
        </p:txBody>
      </p:sp>
      <p:sp>
        <p:nvSpPr>
          <p:cNvPr id="148" name="Google Shape;148;p15"/>
          <p:cNvSpPr txBox="1"/>
          <p:nvPr>
            <p:ph idx="1" type="body"/>
          </p:nvPr>
        </p:nvSpPr>
        <p:spPr>
          <a:xfrm>
            <a:off x="1297500" y="9199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first made a CNN which gives the probability of an image belonging to a particular class. This is similar to the model proposed by Krizhevsky et al. in 2012 (AlexNet). </a:t>
            </a:r>
            <a:endParaRPr/>
          </a:p>
          <a:p>
            <a:pPr indent="0" lvl="0" marL="0" rtl="0" algn="l">
              <a:spcBef>
                <a:spcPts val="1200"/>
              </a:spcBef>
              <a:spcAft>
                <a:spcPts val="0"/>
              </a:spcAft>
              <a:buNone/>
            </a:pPr>
            <a:r>
              <a:rPr lang="en"/>
              <a:t>There are multiple layers in the model, each layer containing - </a:t>
            </a:r>
            <a:endParaRPr/>
          </a:p>
          <a:p>
            <a:pPr indent="-311150" lvl="0" marL="457200" rtl="0" algn="l">
              <a:spcBef>
                <a:spcPts val="1200"/>
              </a:spcBef>
              <a:spcAft>
                <a:spcPts val="0"/>
              </a:spcAft>
              <a:buSzPts val="1300"/>
              <a:buChar char="●"/>
            </a:pPr>
            <a:r>
              <a:rPr lang="en"/>
              <a:t>A Convolution of the previous layer output.</a:t>
            </a:r>
            <a:endParaRPr/>
          </a:p>
          <a:p>
            <a:pPr indent="-311150" lvl="0" marL="457200" rtl="0" algn="l">
              <a:spcBef>
                <a:spcPts val="0"/>
              </a:spcBef>
              <a:spcAft>
                <a:spcPts val="0"/>
              </a:spcAft>
              <a:buSzPts val="1300"/>
              <a:buChar char="●"/>
            </a:pPr>
            <a:r>
              <a:rPr lang="en"/>
              <a:t>Passing it through a rectified linear function</a:t>
            </a:r>
            <a:r>
              <a:rPr i="1" lang="en"/>
              <a:t> Relu(x). </a:t>
            </a:r>
            <a:endParaRPr/>
          </a:p>
          <a:p>
            <a:pPr indent="-311150" lvl="0" marL="457200" rtl="0" algn="l">
              <a:spcBef>
                <a:spcPts val="0"/>
              </a:spcBef>
              <a:spcAft>
                <a:spcPts val="0"/>
              </a:spcAft>
              <a:buSzPts val="1300"/>
              <a:buChar char="●"/>
            </a:pPr>
            <a:r>
              <a:rPr lang="en"/>
              <a:t>Optional max pooling </a:t>
            </a:r>
            <a:endParaRPr/>
          </a:p>
          <a:p>
            <a:pPr indent="-311150" lvl="0" marL="457200" rtl="0" algn="l">
              <a:spcBef>
                <a:spcPts val="0"/>
              </a:spcBef>
              <a:spcAft>
                <a:spcPts val="0"/>
              </a:spcAft>
              <a:buSzPts val="1300"/>
              <a:buChar char="●"/>
            </a:pPr>
            <a:r>
              <a:rPr lang="en"/>
              <a:t>Optional local contrast operation that </a:t>
            </a:r>
            <a:r>
              <a:rPr lang="en"/>
              <a:t>normalizes</a:t>
            </a:r>
            <a:r>
              <a:rPr lang="en"/>
              <a:t> the responses </a:t>
            </a:r>
            <a:r>
              <a:rPr lang="en"/>
              <a:t>across</a:t>
            </a:r>
            <a:r>
              <a:rPr lang="en"/>
              <a:t> feature maps.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117563" y="2985075"/>
            <a:ext cx="8908875" cy="209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idx="1" type="body"/>
          </p:nvPr>
        </p:nvSpPr>
        <p:spPr>
          <a:xfrm>
            <a:off x="1052550" y="9723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 the transpose of the learned filters in the Convnet to get the inverse in the deconvnet stage. Below is a small representation of the same. </a:t>
            </a:r>
            <a:endParaRPr/>
          </a:p>
        </p:txBody>
      </p:sp>
      <p:pic>
        <p:nvPicPr>
          <p:cNvPr id="155" name="Google Shape;155;p16"/>
          <p:cNvPicPr preferRelativeResize="0"/>
          <p:nvPr/>
        </p:nvPicPr>
        <p:blipFill>
          <a:blip r:embed="rId3">
            <a:alphaModFix/>
          </a:blip>
          <a:stretch>
            <a:fillRect/>
          </a:stretch>
        </p:blipFill>
        <p:spPr>
          <a:xfrm>
            <a:off x="34725" y="2171025"/>
            <a:ext cx="9074550" cy="2462575"/>
          </a:xfrm>
          <a:prstGeom prst="rect">
            <a:avLst/>
          </a:prstGeom>
          <a:noFill/>
          <a:ln>
            <a:noFill/>
          </a:ln>
        </p:spPr>
      </p:pic>
      <p:sp>
        <p:nvSpPr>
          <p:cNvPr id="156" name="Google Shape;156;p16"/>
          <p:cNvSpPr txBox="1"/>
          <p:nvPr/>
        </p:nvSpPr>
        <p:spPr>
          <a:xfrm>
            <a:off x="1235050" y="165700"/>
            <a:ext cx="7101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Deconvolution using Transposed Convolution </a:t>
            </a:r>
            <a:endParaRPr sz="24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Deconvnet</a:t>
            </a:r>
            <a:endParaRPr/>
          </a:p>
        </p:txBody>
      </p:sp>
      <p:sp>
        <p:nvSpPr>
          <p:cNvPr id="162" name="Google Shape;162;p17"/>
          <p:cNvSpPr txBox="1"/>
          <p:nvPr>
            <p:ph idx="1" type="body"/>
          </p:nvPr>
        </p:nvSpPr>
        <p:spPr>
          <a:xfrm>
            <a:off x="1297500" y="1116150"/>
            <a:ext cx="7038900" cy="3387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t>The Deconvnet can be thought of as a reverse of the whole Convolution part of the model. We do all the operation one by one, but in reverse order. All the weights of the convolutional layers are used by the deconvnet and there is no need to train it. Hence, it used only as a probe of an already trained convnet. The various step are - </a:t>
            </a:r>
            <a:endParaRPr sz="1500"/>
          </a:p>
          <a:p>
            <a:pPr indent="-323850" lvl="0" marL="457200" rtl="0" algn="l">
              <a:lnSpc>
                <a:spcPct val="105000"/>
              </a:lnSpc>
              <a:spcBef>
                <a:spcPts val="1200"/>
              </a:spcBef>
              <a:spcAft>
                <a:spcPts val="0"/>
              </a:spcAft>
              <a:buSzPts val="1500"/>
              <a:buChar char="●"/>
            </a:pPr>
            <a:r>
              <a:rPr b="1" lang="en" sz="1500" u="sng"/>
              <a:t>Unpooling</a:t>
            </a:r>
            <a:r>
              <a:rPr lang="en" sz="1500"/>
              <a:t> - The max-pooling operation is non-invertible, but, we get an approximate inverse by recording the location of the maxima (switches) and using them to reconstruct the layer. </a:t>
            </a:r>
            <a:endParaRPr sz="1500"/>
          </a:p>
          <a:p>
            <a:pPr indent="-323850" lvl="0" marL="457200" rtl="0" algn="l">
              <a:lnSpc>
                <a:spcPct val="105000"/>
              </a:lnSpc>
              <a:spcBef>
                <a:spcPts val="0"/>
              </a:spcBef>
              <a:spcAft>
                <a:spcPts val="0"/>
              </a:spcAft>
              <a:buSzPts val="1500"/>
              <a:buChar char="●"/>
            </a:pPr>
            <a:r>
              <a:rPr b="1" lang="en" sz="1500" u="sng"/>
              <a:t>Rectification</a:t>
            </a:r>
            <a:r>
              <a:rPr lang="en" sz="1500"/>
              <a:t> - We pass the reconstructed feature maps through ReLu non-linearity.</a:t>
            </a:r>
            <a:endParaRPr sz="1500"/>
          </a:p>
          <a:p>
            <a:pPr indent="-323850" lvl="0" marL="457200" rtl="0" algn="l">
              <a:lnSpc>
                <a:spcPct val="105000"/>
              </a:lnSpc>
              <a:spcBef>
                <a:spcPts val="0"/>
              </a:spcBef>
              <a:spcAft>
                <a:spcPts val="0"/>
              </a:spcAft>
              <a:buSzPts val="1500"/>
              <a:buChar char="●"/>
            </a:pPr>
            <a:r>
              <a:rPr b="1" lang="en" sz="1500" u="sng"/>
              <a:t>Filtering</a:t>
            </a:r>
            <a:r>
              <a:rPr lang="en" sz="1500"/>
              <a:t> - The deconvnet uses transposed versions of the filters learned in convnet, to the rectified maps to generate a reconstruction of the layer.</a:t>
            </a:r>
            <a:r>
              <a:rPr lang="en" sz="1500"/>
              <a:t> </a:t>
            </a:r>
            <a:endParaRPr sz="1500"/>
          </a:p>
          <a:p>
            <a:pPr indent="0" lvl="0" marL="457200" rtl="0" algn="l">
              <a:lnSpc>
                <a:spcPct val="105000"/>
              </a:lnSpc>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2847600" cy="186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Structure of </a:t>
            </a:r>
            <a:br>
              <a:rPr lang="en"/>
            </a:br>
            <a:r>
              <a:rPr lang="en"/>
              <a:t>Deconv </a:t>
            </a:r>
            <a:endParaRPr/>
          </a:p>
        </p:txBody>
      </p:sp>
      <p:pic>
        <p:nvPicPr>
          <p:cNvPr id="168" name="Google Shape;168;p18"/>
          <p:cNvPicPr preferRelativeResize="0"/>
          <p:nvPr/>
        </p:nvPicPr>
        <p:blipFill>
          <a:blip r:embed="rId3">
            <a:alphaModFix/>
          </a:blip>
          <a:stretch>
            <a:fillRect/>
          </a:stretch>
        </p:blipFill>
        <p:spPr>
          <a:xfrm>
            <a:off x="4316775" y="0"/>
            <a:ext cx="4827225" cy="5143500"/>
          </a:xfrm>
          <a:prstGeom prst="rect">
            <a:avLst/>
          </a:prstGeom>
          <a:noFill/>
          <a:ln>
            <a:noFill/>
          </a:ln>
        </p:spPr>
      </p:pic>
      <p:sp>
        <p:nvSpPr>
          <p:cNvPr id="169" name="Google Shape;169;p18"/>
          <p:cNvSpPr txBox="1"/>
          <p:nvPr>
            <p:ph idx="1" type="body"/>
          </p:nvPr>
        </p:nvSpPr>
        <p:spPr>
          <a:xfrm>
            <a:off x="569725" y="1534625"/>
            <a:ext cx="3400200" cy="342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examine a given convnet activation, we set all other activations in the layer to zero and pass the feature maps as input to the attached deconvnet layer. Then we successively unpool, rectify and filter to reconstruct the activity in the layer beneath that gave rise to the chosen activation.</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Details</a:t>
            </a:r>
            <a:endParaRPr/>
          </a:p>
        </p:txBody>
      </p:sp>
      <p:sp>
        <p:nvSpPr>
          <p:cNvPr id="175" name="Google Shape;175;p19"/>
          <p:cNvSpPr txBox="1"/>
          <p:nvPr>
            <p:ph idx="1" type="body"/>
          </p:nvPr>
        </p:nvSpPr>
        <p:spPr>
          <a:xfrm>
            <a:off x="1297500" y="1116150"/>
            <a:ext cx="7038900" cy="3440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tried to train on a subset of the ImageNet dataset, using 10 and 100 classes. </a:t>
            </a:r>
            <a:endParaRPr sz="1400"/>
          </a:p>
          <a:p>
            <a:pPr indent="-317500" lvl="0" marL="457200" rtl="0" algn="l">
              <a:spcBef>
                <a:spcPts val="0"/>
              </a:spcBef>
              <a:spcAft>
                <a:spcPts val="0"/>
              </a:spcAft>
              <a:buSzPts val="1400"/>
              <a:buChar char="●"/>
            </a:pPr>
            <a:r>
              <a:rPr lang="en" sz="1400"/>
              <a:t>T</a:t>
            </a:r>
            <a:r>
              <a:rPr lang="en" sz="1400"/>
              <a:t>he images have a dimension of 256 x 256, but all the images were sub-cropped to 224 x 224 during learning. </a:t>
            </a:r>
            <a:endParaRPr sz="1400"/>
          </a:p>
          <a:p>
            <a:pPr indent="-317500" lvl="0" marL="457200" rtl="0" algn="l">
              <a:spcBef>
                <a:spcPts val="0"/>
              </a:spcBef>
              <a:spcAft>
                <a:spcPts val="0"/>
              </a:spcAft>
              <a:buSzPts val="1400"/>
              <a:buChar char="●"/>
            </a:pPr>
            <a:r>
              <a:rPr lang="en" sz="1400"/>
              <a:t>We used a stochastic gradient descent with a mini-batch size of 8 to update the parameters. </a:t>
            </a:r>
            <a:endParaRPr sz="1400"/>
          </a:p>
          <a:p>
            <a:pPr indent="-317500" lvl="0" marL="457200" rtl="0" algn="l">
              <a:spcBef>
                <a:spcPts val="0"/>
              </a:spcBef>
              <a:spcAft>
                <a:spcPts val="0"/>
              </a:spcAft>
              <a:buSzPts val="1400"/>
              <a:buChar char="●"/>
            </a:pPr>
            <a:r>
              <a:rPr lang="en" sz="1400"/>
              <a:t>The learning rate was started from 0.01, and then annealed manually whenever the error was very large.</a:t>
            </a:r>
            <a:endParaRPr sz="1400"/>
          </a:p>
          <a:p>
            <a:pPr indent="-317500" lvl="0" marL="457200" rtl="0" algn="l">
              <a:spcBef>
                <a:spcPts val="0"/>
              </a:spcBef>
              <a:spcAft>
                <a:spcPts val="0"/>
              </a:spcAft>
              <a:buSzPts val="1400"/>
              <a:buChar char="●"/>
            </a:pPr>
            <a:r>
              <a:rPr lang="en" sz="1400"/>
              <a:t>The training was done for 70 epochs</a:t>
            </a:r>
            <a:endParaRPr sz="1400"/>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52325" y="100075"/>
            <a:ext cx="7038900" cy="5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Attempted</a:t>
            </a:r>
            <a:r>
              <a:rPr lang="en"/>
              <a:t> Implementation for Architecture</a:t>
            </a:r>
            <a:endParaRPr/>
          </a:p>
        </p:txBody>
      </p:sp>
      <p:sp>
        <p:nvSpPr>
          <p:cNvPr id="181" name="Google Shape;181;p20"/>
          <p:cNvSpPr txBox="1"/>
          <p:nvPr>
            <p:ph idx="1" type="body"/>
          </p:nvPr>
        </p:nvSpPr>
        <p:spPr>
          <a:xfrm>
            <a:off x="1084425" y="640125"/>
            <a:ext cx="7756500" cy="42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Attempt  #1 : Paper Implementation (AlexNet)</a:t>
            </a:r>
            <a:endParaRPr b="1"/>
          </a:p>
          <a:p>
            <a:pPr indent="-311150" lvl="0" marL="457200" rtl="0" algn="l">
              <a:spcBef>
                <a:spcPts val="1200"/>
              </a:spcBef>
              <a:spcAft>
                <a:spcPts val="0"/>
              </a:spcAft>
              <a:buSzPts val="1300"/>
              <a:buChar char="-"/>
            </a:pPr>
            <a:r>
              <a:rPr lang="en"/>
              <a:t>Our first</a:t>
            </a:r>
            <a:r>
              <a:rPr lang="en"/>
              <a:t> attempt was training the ConvNet based on paper implementation (AlexNet).</a:t>
            </a:r>
            <a:endParaRPr/>
          </a:p>
          <a:p>
            <a:pPr indent="-311150" lvl="0" marL="457200" rtl="0" algn="l">
              <a:spcBef>
                <a:spcPts val="0"/>
              </a:spcBef>
              <a:spcAft>
                <a:spcPts val="0"/>
              </a:spcAft>
              <a:buSzPts val="1300"/>
              <a:buChar char="-"/>
            </a:pPr>
            <a:r>
              <a:rPr lang="en"/>
              <a:t>The ConvNet had 5 convolution layers and were trained on ImageNet dataset with 1000 classes, the MaxPooling index were stored in switches. </a:t>
            </a:r>
            <a:endParaRPr/>
          </a:p>
          <a:p>
            <a:pPr indent="-311150" lvl="0" marL="457200" rtl="0" algn="l">
              <a:spcBef>
                <a:spcPts val="0"/>
              </a:spcBef>
              <a:spcAft>
                <a:spcPts val="0"/>
              </a:spcAft>
              <a:buSzPts val="1300"/>
              <a:buChar char="-"/>
            </a:pPr>
            <a:r>
              <a:rPr lang="en"/>
              <a:t>DeconvNet used the similar convolutional architecture but with transposed filters.</a:t>
            </a:r>
            <a:endParaRPr/>
          </a:p>
          <a:p>
            <a:pPr indent="-311150" lvl="0" marL="457200" rtl="0" algn="l">
              <a:spcBef>
                <a:spcPts val="0"/>
              </a:spcBef>
              <a:spcAft>
                <a:spcPts val="0"/>
              </a:spcAft>
              <a:buSzPts val="1300"/>
              <a:buChar char="-"/>
            </a:pPr>
            <a:r>
              <a:rPr lang="en"/>
              <a:t>The learned weights were used to initialize the weights of DeconvNet Transpose Convolution Filters, and the switches were used for MaxUnpooling.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Unfortunately due to resource constraints and some unknown problems we were unable to train this architecture properly.</a:t>
            </a:r>
            <a:endParaRPr/>
          </a:p>
          <a:p>
            <a:pPr indent="-311150" lvl="0" marL="457200" rtl="0" algn="l">
              <a:spcBef>
                <a:spcPts val="0"/>
              </a:spcBef>
              <a:spcAft>
                <a:spcPts val="0"/>
              </a:spcAft>
              <a:buSzPts val="1300"/>
              <a:buChar char="-"/>
            </a:pPr>
            <a:r>
              <a:rPr lang="en"/>
              <a:t>And thus we used another Model architecture with pre-trained weights to construct the DeconvNet for visualization of our experiments.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idx="1" type="body"/>
          </p:nvPr>
        </p:nvSpPr>
        <p:spPr>
          <a:xfrm>
            <a:off x="1008225" y="640125"/>
            <a:ext cx="7756500" cy="42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Attempt  #2 : VGG16 with Pretrained Weights</a:t>
            </a:r>
            <a:endParaRPr b="1"/>
          </a:p>
          <a:p>
            <a:pPr indent="-311150" lvl="0" marL="457200" rtl="0" algn="l">
              <a:spcBef>
                <a:spcPts val="1200"/>
              </a:spcBef>
              <a:spcAft>
                <a:spcPts val="0"/>
              </a:spcAft>
              <a:buSzPts val="1300"/>
              <a:buChar char="-"/>
            </a:pPr>
            <a:r>
              <a:rPr lang="en"/>
              <a:t>For out attempt 2, we decided to select VGG16 which had one of the better accuracies on ImageNet dataset with a relatively simple architecture.</a:t>
            </a:r>
            <a:endParaRPr/>
          </a:p>
          <a:p>
            <a:pPr indent="-311150" lvl="0" marL="457200" rtl="0" algn="l">
              <a:spcBef>
                <a:spcPts val="0"/>
              </a:spcBef>
              <a:spcAft>
                <a:spcPts val="0"/>
              </a:spcAft>
              <a:buSzPts val="1300"/>
              <a:buChar char="-"/>
            </a:pPr>
            <a:r>
              <a:rPr lang="en"/>
              <a:t>Similar to our previous model, VGG16 also just has series of Convolutional layers and Maxpooling layers, followed by Densely connected linear layers for learning the extracted features.</a:t>
            </a:r>
            <a:endParaRPr/>
          </a:p>
          <a:p>
            <a:pPr indent="-311150" lvl="0" marL="457200" rtl="0" algn="l">
              <a:spcBef>
                <a:spcPts val="0"/>
              </a:spcBef>
              <a:spcAft>
                <a:spcPts val="0"/>
              </a:spcAft>
              <a:buSzPts val="1300"/>
              <a:buChar char="-"/>
            </a:pPr>
            <a:r>
              <a:rPr lang="en"/>
              <a:t>We used pre-trained weights from standard `pytorch` library, trained on ImageNet2012 Dataset.</a:t>
            </a:r>
            <a:endParaRPr/>
          </a:p>
          <a:p>
            <a:pPr indent="-311150" lvl="0" marL="457200" rtl="0" algn="l">
              <a:spcBef>
                <a:spcPts val="0"/>
              </a:spcBef>
              <a:spcAft>
                <a:spcPts val="0"/>
              </a:spcAft>
              <a:buSzPts val="1300"/>
              <a:buChar char="-"/>
            </a:pPr>
            <a:r>
              <a:rPr lang="en"/>
              <a:t>For DeconvNet, we used these weights to create the Transpose Convolutional Layers and had similar implementation as our previous attempt.</a:t>
            </a:r>
            <a:endParaRPr/>
          </a:p>
          <a:p>
            <a:pPr indent="0" lvl="0" marL="457200" rtl="0" algn="l">
              <a:spcBef>
                <a:spcPts val="1200"/>
              </a:spcBef>
              <a:spcAft>
                <a:spcPts val="1200"/>
              </a:spcAft>
              <a:buNone/>
            </a:pPr>
            <a:r>
              <a:t/>
            </a:r>
            <a:endParaRPr/>
          </a:p>
        </p:txBody>
      </p:sp>
      <p:sp>
        <p:nvSpPr>
          <p:cNvPr id="187" name="Google Shape;187;p21"/>
          <p:cNvSpPr txBox="1"/>
          <p:nvPr>
            <p:ph type="title"/>
          </p:nvPr>
        </p:nvSpPr>
        <p:spPr>
          <a:xfrm>
            <a:off x="1252325" y="100075"/>
            <a:ext cx="7038900" cy="5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Attempted Implementation for Architecture</a:t>
            </a:r>
            <a:endParaRPr/>
          </a:p>
        </p:txBody>
      </p:sp>
      <p:pic>
        <p:nvPicPr>
          <p:cNvPr id="188" name="Google Shape;188;p21"/>
          <p:cNvPicPr preferRelativeResize="0"/>
          <p:nvPr/>
        </p:nvPicPr>
        <p:blipFill>
          <a:blip r:embed="rId3">
            <a:alphaModFix/>
          </a:blip>
          <a:stretch>
            <a:fillRect/>
          </a:stretch>
        </p:blipFill>
        <p:spPr>
          <a:xfrm>
            <a:off x="1845425" y="2846625"/>
            <a:ext cx="5430051" cy="225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