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enturyGothic-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da255381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da25538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ed234ad2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ed234ad2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da255381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da255381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a7db5258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a7db5258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a7db5258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a7db5258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ed234ad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ed234ad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da255381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da255381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ed234ad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ed234ad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ed234ad2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ed234ad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ed234ad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ed234ad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a7db5258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a7db5258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a7db5258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a7db5258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a7db5258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a7db5258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da57c602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da57c602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da25538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da25538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da255381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da255381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ed234ad2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ed234ad2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0.jpg"/><Relationship Id="rId6"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21.png"/><Relationship Id="rId7" Type="http://schemas.openxmlformats.org/officeDocument/2006/relationships/image" Target="../media/image26.png"/><Relationship Id="rId8"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eloper.android.com/docs" TargetMode="External"/><Relationship Id="rId4" Type="http://schemas.openxmlformats.org/officeDocument/2006/relationships/hyperlink" Target="https://material.io/design" TargetMode="External"/><Relationship Id="rId5" Type="http://schemas.openxmlformats.org/officeDocument/2006/relationships/hyperlink" Target="https://www.sqlite.org/doc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image" Target="../media/image11.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9.jpg"/><Relationship Id="rId5" Type="http://schemas.openxmlformats.org/officeDocument/2006/relationships/image" Target="../media/image2.jpg"/><Relationship Id="rId6" Type="http://schemas.openxmlformats.org/officeDocument/2006/relationships/image" Target="../media/image8.jpg"/><Relationship Id="rId7"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5.jpg"/><Relationship Id="rId5"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42925" y="934797"/>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PillEasy</a:t>
            </a:r>
            <a:endParaRPr/>
          </a:p>
        </p:txBody>
      </p:sp>
      <p:sp>
        <p:nvSpPr>
          <p:cNvPr id="86" name="Google Shape;86;p13"/>
          <p:cNvSpPr txBox="1"/>
          <p:nvPr>
            <p:ph idx="1" type="subTitle"/>
          </p:nvPr>
        </p:nvSpPr>
        <p:spPr>
          <a:xfrm>
            <a:off x="732988" y="43906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Clr>
                <a:srgbClr val="000000"/>
              </a:buClr>
              <a:buFont typeface="Arial"/>
              <a:buNone/>
            </a:pPr>
            <a:r>
              <a:rPr lang="en"/>
              <a:t>Team Name:- SlowCodeTransform</a:t>
            </a:r>
            <a:endParaRPr/>
          </a:p>
        </p:txBody>
      </p:sp>
      <p:sp>
        <p:nvSpPr>
          <p:cNvPr id="87" name="Google Shape;87;p13"/>
          <p:cNvSpPr txBox="1"/>
          <p:nvPr/>
        </p:nvSpPr>
        <p:spPr>
          <a:xfrm>
            <a:off x="141175" y="2309550"/>
            <a:ext cx="45783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entury Gothic"/>
                <a:ea typeface="Century Gothic"/>
                <a:cs typeface="Century Gothic"/>
                <a:sym typeface="Century Gothic"/>
              </a:rPr>
              <a:t>By:</a:t>
            </a:r>
            <a:endParaRPr sz="19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 sz="1900">
                <a:solidFill>
                  <a:schemeClr val="lt1"/>
                </a:solidFill>
                <a:latin typeface="Century Gothic"/>
                <a:ea typeface="Century Gothic"/>
                <a:cs typeface="Century Gothic"/>
                <a:sym typeface="Century Gothic"/>
              </a:rPr>
              <a:t>Harshit Gupta (MT21028)</a:t>
            </a:r>
            <a:endParaRPr sz="19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 sz="1900">
                <a:solidFill>
                  <a:schemeClr val="lt1"/>
                </a:solidFill>
                <a:latin typeface="Century Gothic"/>
                <a:ea typeface="Century Gothic"/>
                <a:cs typeface="Century Gothic"/>
                <a:sym typeface="Century Gothic"/>
              </a:rPr>
              <a:t>Madiha Tariq (MT21125)</a:t>
            </a:r>
            <a:endParaRPr sz="19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 sz="1900">
                <a:solidFill>
                  <a:schemeClr val="lt1"/>
                </a:solidFill>
                <a:latin typeface="Century Gothic"/>
                <a:ea typeface="Century Gothic"/>
                <a:cs typeface="Century Gothic"/>
                <a:sym typeface="Century Gothic"/>
              </a:rPr>
              <a:t>Mohnish Basarkar (MT21052)</a:t>
            </a:r>
            <a:endParaRPr sz="19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 sz="1900">
                <a:solidFill>
                  <a:schemeClr val="lt1"/>
                </a:solidFill>
                <a:latin typeface="Century Gothic"/>
                <a:ea typeface="Century Gothic"/>
                <a:cs typeface="Century Gothic"/>
                <a:sym typeface="Century Gothic"/>
              </a:rPr>
              <a:t>Niharika (MT21132)</a:t>
            </a:r>
            <a:endParaRPr sz="1300"/>
          </a:p>
          <a:p>
            <a:pPr indent="0" lvl="0" marL="0" rtl="0" algn="l">
              <a:spcBef>
                <a:spcPts val="0"/>
              </a:spcBef>
              <a:spcAft>
                <a:spcPts val="0"/>
              </a:spcAft>
              <a:buNone/>
            </a:pPr>
            <a:r>
              <a:rPr lang="en" sz="1900">
                <a:solidFill>
                  <a:schemeClr val="lt1"/>
                </a:solidFill>
                <a:latin typeface="Century Gothic"/>
                <a:ea typeface="Century Gothic"/>
                <a:cs typeface="Century Gothic"/>
                <a:sym typeface="Century Gothic"/>
              </a:rPr>
              <a:t>Shrey Rastogi (MT21145)</a:t>
            </a:r>
            <a:endParaRPr sz="19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190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WORKING DEMO ACTIVITY-4</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60" name="Google Shape;160;p22"/>
          <p:cNvPicPr preferRelativeResize="0"/>
          <p:nvPr/>
        </p:nvPicPr>
        <p:blipFill>
          <a:blip r:embed="rId3">
            <a:alphaModFix/>
          </a:blip>
          <a:stretch>
            <a:fillRect/>
          </a:stretch>
        </p:blipFill>
        <p:spPr>
          <a:xfrm>
            <a:off x="2720800" y="1250550"/>
            <a:ext cx="1420200" cy="3079016"/>
          </a:xfrm>
          <a:prstGeom prst="rect">
            <a:avLst/>
          </a:prstGeom>
          <a:noFill/>
          <a:ln>
            <a:noFill/>
          </a:ln>
        </p:spPr>
      </p:pic>
      <p:pic>
        <p:nvPicPr>
          <p:cNvPr id="161" name="Google Shape;161;p22"/>
          <p:cNvPicPr preferRelativeResize="0"/>
          <p:nvPr/>
        </p:nvPicPr>
        <p:blipFill>
          <a:blip r:embed="rId4">
            <a:alphaModFix/>
          </a:blip>
          <a:stretch>
            <a:fillRect/>
          </a:stretch>
        </p:blipFill>
        <p:spPr>
          <a:xfrm>
            <a:off x="588525" y="1250550"/>
            <a:ext cx="1420200" cy="3079016"/>
          </a:xfrm>
          <a:prstGeom prst="rect">
            <a:avLst/>
          </a:prstGeom>
          <a:noFill/>
          <a:ln>
            <a:noFill/>
          </a:ln>
        </p:spPr>
      </p:pic>
      <p:pic>
        <p:nvPicPr>
          <p:cNvPr id="162" name="Google Shape;162;p22"/>
          <p:cNvPicPr preferRelativeResize="0"/>
          <p:nvPr/>
        </p:nvPicPr>
        <p:blipFill>
          <a:blip r:embed="rId5">
            <a:alphaModFix/>
          </a:blip>
          <a:stretch>
            <a:fillRect/>
          </a:stretch>
        </p:blipFill>
        <p:spPr>
          <a:xfrm>
            <a:off x="4712475" y="1191422"/>
            <a:ext cx="1420200" cy="3079004"/>
          </a:xfrm>
          <a:prstGeom prst="rect">
            <a:avLst/>
          </a:prstGeom>
          <a:noFill/>
          <a:ln>
            <a:noFill/>
          </a:ln>
        </p:spPr>
      </p:pic>
      <p:pic>
        <p:nvPicPr>
          <p:cNvPr id="163" name="Google Shape;163;p22"/>
          <p:cNvPicPr preferRelativeResize="0"/>
          <p:nvPr/>
        </p:nvPicPr>
        <p:blipFill>
          <a:blip r:embed="rId6">
            <a:alphaModFix/>
          </a:blip>
          <a:stretch>
            <a:fillRect/>
          </a:stretch>
        </p:blipFill>
        <p:spPr>
          <a:xfrm>
            <a:off x="6640325" y="1191425"/>
            <a:ext cx="1420200" cy="30790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WORKING DEMO </a:t>
            </a:r>
            <a:r>
              <a:rPr lang="en"/>
              <a:t>ACTIVITY-5</a:t>
            </a:r>
            <a:endParaRPr/>
          </a:p>
        </p:txBody>
      </p:sp>
      <p:sp>
        <p:nvSpPr>
          <p:cNvPr id="169" name="Google Shape;16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3"/>
          <p:cNvPicPr preferRelativeResize="0"/>
          <p:nvPr/>
        </p:nvPicPr>
        <p:blipFill>
          <a:blip r:embed="rId3">
            <a:alphaModFix/>
          </a:blip>
          <a:stretch>
            <a:fillRect/>
          </a:stretch>
        </p:blipFill>
        <p:spPr>
          <a:xfrm>
            <a:off x="1107700" y="1359888"/>
            <a:ext cx="1420200" cy="3079000"/>
          </a:xfrm>
          <a:prstGeom prst="rect">
            <a:avLst/>
          </a:prstGeom>
          <a:noFill/>
          <a:ln>
            <a:noFill/>
          </a:ln>
        </p:spPr>
      </p:pic>
      <p:pic>
        <p:nvPicPr>
          <p:cNvPr id="171" name="Google Shape;171;p23"/>
          <p:cNvPicPr preferRelativeResize="0"/>
          <p:nvPr/>
        </p:nvPicPr>
        <p:blipFill>
          <a:blip r:embed="rId4">
            <a:alphaModFix/>
          </a:blip>
          <a:stretch>
            <a:fillRect/>
          </a:stretch>
        </p:blipFill>
        <p:spPr>
          <a:xfrm>
            <a:off x="3151790" y="1359888"/>
            <a:ext cx="1420200" cy="3079012"/>
          </a:xfrm>
          <a:prstGeom prst="rect">
            <a:avLst/>
          </a:prstGeom>
          <a:noFill/>
          <a:ln>
            <a:noFill/>
          </a:ln>
        </p:spPr>
      </p:pic>
      <p:pic>
        <p:nvPicPr>
          <p:cNvPr id="172" name="Google Shape;172;p23"/>
          <p:cNvPicPr preferRelativeResize="0"/>
          <p:nvPr/>
        </p:nvPicPr>
        <p:blipFill>
          <a:blip r:embed="rId5">
            <a:alphaModFix/>
          </a:blip>
          <a:stretch>
            <a:fillRect/>
          </a:stretch>
        </p:blipFill>
        <p:spPr>
          <a:xfrm>
            <a:off x="7079800" y="1359863"/>
            <a:ext cx="1420200" cy="3079028"/>
          </a:xfrm>
          <a:prstGeom prst="rect">
            <a:avLst/>
          </a:prstGeom>
          <a:noFill/>
          <a:ln>
            <a:noFill/>
          </a:ln>
        </p:spPr>
      </p:pic>
      <p:pic>
        <p:nvPicPr>
          <p:cNvPr id="173" name="Google Shape;173;p23"/>
          <p:cNvPicPr preferRelativeResize="0"/>
          <p:nvPr/>
        </p:nvPicPr>
        <p:blipFill>
          <a:blip r:embed="rId6">
            <a:alphaModFix/>
          </a:blip>
          <a:stretch>
            <a:fillRect/>
          </a:stretch>
        </p:blipFill>
        <p:spPr>
          <a:xfrm>
            <a:off x="5195900" y="1359889"/>
            <a:ext cx="1420200" cy="30790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WORKING DEMO ACTIVITY-6</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79" name="Google Shape;179;p24"/>
          <p:cNvPicPr preferRelativeResize="0"/>
          <p:nvPr/>
        </p:nvPicPr>
        <p:blipFill>
          <a:blip r:embed="rId3">
            <a:alphaModFix/>
          </a:blip>
          <a:stretch>
            <a:fillRect/>
          </a:stretch>
        </p:blipFill>
        <p:spPr>
          <a:xfrm>
            <a:off x="3102775" y="1250550"/>
            <a:ext cx="1420200" cy="3079012"/>
          </a:xfrm>
          <a:prstGeom prst="rect">
            <a:avLst/>
          </a:prstGeom>
          <a:noFill/>
          <a:ln>
            <a:noFill/>
          </a:ln>
        </p:spPr>
      </p:pic>
      <p:pic>
        <p:nvPicPr>
          <p:cNvPr id="180" name="Google Shape;180;p24"/>
          <p:cNvPicPr preferRelativeResize="0"/>
          <p:nvPr/>
        </p:nvPicPr>
        <p:blipFill>
          <a:blip r:embed="rId4">
            <a:alphaModFix/>
          </a:blip>
          <a:stretch>
            <a:fillRect/>
          </a:stretch>
        </p:blipFill>
        <p:spPr>
          <a:xfrm>
            <a:off x="4602675" y="1250550"/>
            <a:ext cx="1420200" cy="3079000"/>
          </a:xfrm>
          <a:prstGeom prst="rect">
            <a:avLst/>
          </a:prstGeom>
          <a:noFill/>
          <a:ln>
            <a:noFill/>
          </a:ln>
        </p:spPr>
      </p:pic>
      <p:pic>
        <p:nvPicPr>
          <p:cNvPr id="181" name="Google Shape;181;p24"/>
          <p:cNvPicPr preferRelativeResize="0"/>
          <p:nvPr/>
        </p:nvPicPr>
        <p:blipFill>
          <a:blip r:embed="rId5">
            <a:alphaModFix/>
          </a:blip>
          <a:stretch>
            <a:fillRect/>
          </a:stretch>
        </p:blipFill>
        <p:spPr>
          <a:xfrm>
            <a:off x="6102577" y="1250525"/>
            <a:ext cx="1420200" cy="3079012"/>
          </a:xfrm>
          <a:prstGeom prst="rect">
            <a:avLst/>
          </a:prstGeom>
          <a:noFill/>
          <a:ln>
            <a:noFill/>
          </a:ln>
        </p:spPr>
      </p:pic>
      <p:pic>
        <p:nvPicPr>
          <p:cNvPr id="182" name="Google Shape;182;p24"/>
          <p:cNvPicPr preferRelativeResize="0"/>
          <p:nvPr/>
        </p:nvPicPr>
        <p:blipFill>
          <a:blip r:embed="rId6">
            <a:alphaModFix/>
          </a:blip>
          <a:stretch>
            <a:fillRect/>
          </a:stretch>
        </p:blipFill>
        <p:spPr>
          <a:xfrm>
            <a:off x="1602877" y="1250550"/>
            <a:ext cx="1420200" cy="3079012"/>
          </a:xfrm>
          <a:prstGeom prst="rect">
            <a:avLst/>
          </a:prstGeom>
          <a:noFill/>
          <a:ln>
            <a:noFill/>
          </a:ln>
        </p:spPr>
      </p:pic>
      <p:pic>
        <p:nvPicPr>
          <p:cNvPr id="183" name="Google Shape;183;p24"/>
          <p:cNvPicPr preferRelativeResize="0"/>
          <p:nvPr/>
        </p:nvPicPr>
        <p:blipFill>
          <a:blip r:embed="rId7">
            <a:alphaModFix/>
          </a:blip>
          <a:stretch>
            <a:fillRect/>
          </a:stretch>
        </p:blipFill>
        <p:spPr>
          <a:xfrm>
            <a:off x="102975" y="1250537"/>
            <a:ext cx="1420200" cy="3079020"/>
          </a:xfrm>
          <a:prstGeom prst="rect">
            <a:avLst/>
          </a:prstGeom>
          <a:noFill/>
          <a:ln>
            <a:noFill/>
          </a:ln>
        </p:spPr>
      </p:pic>
      <p:pic>
        <p:nvPicPr>
          <p:cNvPr id="184" name="Google Shape;184;p24"/>
          <p:cNvPicPr preferRelativeResize="0"/>
          <p:nvPr/>
        </p:nvPicPr>
        <p:blipFill>
          <a:blip r:embed="rId8">
            <a:alphaModFix/>
          </a:blip>
          <a:stretch>
            <a:fillRect/>
          </a:stretch>
        </p:blipFill>
        <p:spPr>
          <a:xfrm>
            <a:off x="7602475" y="1250550"/>
            <a:ext cx="1420200" cy="3078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FEATURES YET TO BE IMPLEMENTED</a:t>
            </a:r>
            <a:endParaRPr/>
          </a:p>
        </p:txBody>
      </p:sp>
      <p:sp>
        <p:nvSpPr>
          <p:cNvPr id="190" name="Google Shape;19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a:latin typeface="Arial"/>
                <a:ea typeface="Arial"/>
                <a:cs typeface="Arial"/>
                <a:sym typeface="Arial"/>
              </a:rPr>
              <a:t>The monthly report of Health updates to be sent to the login Email in a pdf format</a:t>
            </a:r>
            <a:endParaRPr>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a:latin typeface="Arial"/>
                <a:ea typeface="Arial"/>
                <a:cs typeface="Arial"/>
                <a:sym typeface="Arial"/>
              </a:rPr>
              <a:t>Medicine name to be extracted from its strip using Computer Vision.</a:t>
            </a:r>
            <a:endParaRPr>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latin typeface="Arial"/>
                <a:ea typeface="Arial"/>
                <a:cs typeface="Arial"/>
                <a:sym typeface="Arial"/>
              </a:rPr>
              <a:t>Add and save images of prescription</a:t>
            </a:r>
            <a:endParaRPr>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latin typeface="Arial"/>
                <a:ea typeface="Arial"/>
                <a:cs typeface="Arial"/>
                <a:sym typeface="Arial"/>
              </a:rPr>
              <a:t>Users can edit the Medicine doses, alarm times etc.</a:t>
            </a:r>
            <a:endParaRPr>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latin typeface="Arial"/>
                <a:ea typeface="Arial"/>
                <a:cs typeface="Arial"/>
                <a:sym typeface="Arial"/>
              </a:rPr>
              <a:t>With the reminder there is a pop-up that has options as (Take/Ignore)</a:t>
            </a:r>
            <a:endParaRPr>
              <a:latin typeface="Arial"/>
              <a:ea typeface="Arial"/>
              <a:cs typeface="Arial"/>
              <a:sym typeface="Arial"/>
            </a:endParaRPr>
          </a:p>
          <a:p>
            <a:pPr indent="-342900" lvl="0" marL="914400" rtl="0" algn="l">
              <a:spcBef>
                <a:spcPts val="0"/>
              </a:spcBef>
              <a:spcAft>
                <a:spcPts val="0"/>
              </a:spcAft>
              <a:buClr>
                <a:srgbClr val="000000"/>
              </a:buClr>
              <a:buSzPts val="1800"/>
              <a:buFont typeface="Arial"/>
              <a:buChar char="●"/>
            </a:pPr>
            <a:r>
              <a:rPr lang="en">
                <a:latin typeface="Arial"/>
                <a:ea typeface="Arial"/>
                <a:cs typeface="Arial"/>
                <a:sym typeface="Arial"/>
              </a:rPr>
              <a:t>If you click on ‘take’, the notification/ alarm will be set to off,otherwise</a:t>
            </a:r>
            <a:endParaRPr>
              <a:latin typeface="Arial"/>
              <a:ea typeface="Arial"/>
              <a:cs typeface="Arial"/>
              <a:sym typeface="Arial"/>
            </a:endParaRPr>
          </a:p>
          <a:p>
            <a:pPr indent="-342900" lvl="0" marL="914400" rtl="0" algn="l">
              <a:spcBef>
                <a:spcPts val="0"/>
              </a:spcBef>
              <a:spcAft>
                <a:spcPts val="0"/>
              </a:spcAft>
              <a:buClr>
                <a:srgbClr val="000000"/>
              </a:buClr>
              <a:buSzPts val="1800"/>
              <a:buFont typeface="Arial"/>
              <a:buChar char="●"/>
            </a:pPr>
            <a:r>
              <a:rPr lang="en">
                <a:latin typeface="Arial"/>
                <a:ea typeface="Arial"/>
                <a:cs typeface="Arial"/>
                <a:sym typeface="Arial"/>
              </a:rPr>
              <a:t>Notification will snooze for some time and again remind you of the medicine with notification sound.</a:t>
            </a:r>
            <a:endParaRPr>
              <a:latin typeface="Arial"/>
              <a:ea typeface="Arial"/>
              <a:cs typeface="Arial"/>
              <a:sym typeface="Arial"/>
            </a:endParaRPr>
          </a:p>
          <a:p>
            <a:pPr indent="0" lvl="0" marL="0" rtl="0" algn="l">
              <a:spcBef>
                <a:spcPts val="0"/>
              </a:spcBef>
              <a:spcAft>
                <a:spcPts val="1200"/>
              </a:spcAft>
              <a:buNone/>
            </a:pPr>
            <a:r>
              <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106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TOOLS &amp; TECHNOLOGY USED</a:t>
            </a:r>
            <a:endParaRPr/>
          </a:p>
          <a:p>
            <a:pPr indent="0" lvl="0" marL="0" rtl="0" algn="ctr">
              <a:spcBef>
                <a:spcPts val="0"/>
              </a:spcBef>
              <a:spcAft>
                <a:spcPts val="0"/>
              </a:spcAft>
              <a:buNone/>
            </a:pPr>
            <a:r>
              <a:t/>
            </a:r>
            <a:endParaRPr/>
          </a:p>
        </p:txBody>
      </p:sp>
      <p:sp>
        <p:nvSpPr>
          <p:cNvPr id="196" name="Google Shape;196;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a:solidFill>
                  <a:srgbClr val="000000"/>
                </a:solidFill>
                <a:latin typeface="Arial"/>
                <a:ea typeface="Arial"/>
                <a:cs typeface="Arial"/>
                <a:sym typeface="Arial"/>
              </a:rPr>
              <a:t>Android Studio</a:t>
            </a:r>
            <a:endParaRPr>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a:solidFill>
                  <a:srgbClr val="000000"/>
                </a:solidFill>
                <a:latin typeface="Arial"/>
                <a:ea typeface="Arial"/>
                <a:cs typeface="Arial"/>
                <a:sym typeface="Arial"/>
              </a:rPr>
              <a:t>SQLite Database</a:t>
            </a:r>
            <a:endParaRPr>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a:solidFill>
                  <a:srgbClr val="000000"/>
                </a:solidFill>
                <a:latin typeface="Arial"/>
                <a:ea typeface="Arial"/>
                <a:cs typeface="Arial"/>
                <a:sym typeface="Arial"/>
              </a:rPr>
              <a:t>Android Programming using Java</a:t>
            </a:r>
            <a:endParaRPr>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a:solidFill>
                  <a:srgbClr val="000000"/>
                </a:solidFill>
                <a:latin typeface="Arial"/>
                <a:ea typeface="Arial"/>
                <a:cs typeface="Arial"/>
                <a:sym typeface="Arial"/>
              </a:rPr>
              <a:t>Google Material Design</a:t>
            </a:r>
            <a:endParaRPr>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OUTCOME</a:t>
            </a:r>
            <a:endParaRPr/>
          </a:p>
        </p:txBody>
      </p:sp>
      <p:sp>
        <p:nvSpPr>
          <p:cNvPr id="202" name="Google Shape;202;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The outcome of the project will be a fully fledged app which will be a one stop solution that will suit users behaviour and needs. While using this app, user will not miss any of their medications and will also be helpful for </a:t>
            </a:r>
            <a:r>
              <a:rPr lang="en">
                <a:solidFill>
                  <a:srgbClr val="000000"/>
                </a:solidFill>
                <a:latin typeface="Arial"/>
                <a:ea typeface="Arial"/>
                <a:cs typeface="Arial"/>
                <a:sym typeface="Arial"/>
              </a:rPr>
              <a:t>tracking</a:t>
            </a:r>
            <a:r>
              <a:rPr lang="en">
                <a:solidFill>
                  <a:srgbClr val="000000"/>
                </a:solidFill>
                <a:latin typeface="Arial"/>
                <a:ea typeface="Arial"/>
                <a:cs typeface="Arial"/>
                <a:sym typeface="Arial"/>
              </a:rPr>
              <a:t> his/her weight, Blood Pressure and Diabetes.</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CONTRIBUTION</a:t>
            </a:r>
            <a:endParaRPr/>
          </a:p>
        </p:txBody>
      </p:sp>
      <p:sp>
        <p:nvSpPr>
          <p:cNvPr id="208" name="Google Shape;208;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900">
                <a:latin typeface="Arial"/>
                <a:ea typeface="Arial"/>
                <a:cs typeface="Arial"/>
                <a:sym typeface="Arial"/>
              </a:rPr>
              <a:t>Madiha Tariq (MT21125): SignUp and Login implementation </a:t>
            </a:r>
            <a:endParaRPr sz="1900">
              <a:latin typeface="Arial"/>
              <a:ea typeface="Arial"/>
              <a:cs typeface="Arial"/>
              <a:sym typeface="Arial"/>
            </a:endParaRPr>
          </a:p>
          <a:p>
            <a:pPr indent="0" lvl="0" marL="0" rtl="0" algn="l">
              <a:lnSpc>
                <a:spcPct val="100000"/>
              </a:lnSpc>
              <a:spcBef>
                <a:spcPts val="0"/>
              </a:spcBef>
              <a:spcAft>
                <a:spcPts val="0"/>
              </a:spcAft>
              <a:buNone/>
            </a:pPr>
            <a:r>
              <a:t/>
            </a:r>
            <a:endParaRPr sz="1900">
              <a:latin typeface="Arial"/>
              <a:ea typeface="Arial"/>
              <a:cs typeface="Arial"/>
              <a:sym typeface="Arial"/>
            </a:endParaRPr>
          </a:p>
          <a:p>
            <a:pPr indent="0" lvl="0" marL="0" rtl="0" algn="l">
              <a:lnSpc>
                <a:spcPct val="100000"/>
              </a:lnSpc>
              <a:spcBef>
                <a:spcPts val="0"/>
              </a:spcBef>
              <a:spcAft>
                <a:spcPts val="0"/>
              </a:spcAft>
              <a:buNone/>
            </a:pPr>
            <a:r>
              <a:rPr lang="en" sz="1900">
                <a:latin typeface="Arial"/>
                <a:ea typeface="Arial"/>
                <a:cs typeface="Arial"/>
                <a:sym typeface="Arial"/>
              </a:rPr>
              <a:t>Harshit Gupta (MT21028) : Landing page (where all medicine with its corresponding dose ,time and date)</a:t>
            </a:r>
            <a:endParaRPr sz="1900">
              <a:latin typeface="Arial"/>
              <a:ea typeface="Arial"/>
              <a:cs typeface="Arial"/>
              <a:sym typeface="Arial"/>
            </a:endParaRPr>
          </a:p>
          <a:p>
            <a:pPr indent="0" lvl="0" marL="0" rtl="0" algn="l">
              <a:lnSpc>
                <a:spcPct val="100000"/>
              </a:lnSpc>
              <a:spcBef>
                <a:spcPts val="0"/>
              </a:spcBef>
              <a:spcAft>
                <a:spcPts val="0"/>
              </a:spcAft>
              <a:buNone/>
            </a:pPr>
            <a:r>
              <a:t/>
            </a:r>
            <a:endParaRPr sz="1300">
              <a:latin typeface="Arial"/>
              <a:ea typeface="Arial"/>
              <a:cs typeface="Arial"/>
              <a:sym typeface="Arial"/>
            </a:endParaRPr>
          </a:p>
          <a:p>
            <a:pPr indent="0" lvl="0" marL="0" rtl="0" algn="l">
              <a:lnSpc>
                <a:spcPct val="100000"/>
              </a:lnSpc>
              <a:spcBef>
                <a:spcPts val="0"/>
              </a:spcBef>
              <a:spcAft>
                <a:spcPts val="0"/>
              </a:spcAft>
              <a:buNone/>
            </a:pPr>
            <a:r>
              <a:rPr lang="en" sz="1900">
                <a:latin typeface="Arial"/>
                <a:ea typeface="Arial"/>
                <a:cs typeface="Arial"/>
                <a:sym typeface="Arial"/>
              </a:rPr>
              <a:t>Niharika (MT21132): Walkthrough Screen, Health Details and Prescriptions Layout form </a:t>
            </a:r>
            <a:endParaRPr sz="1300">
              <a:latin typeface="Arial"/>
              <a:ea typeface="Arial"/>
              <a:cs typeface="Arial"/>
              <a:sym typeface="Arial"/>
            </a:endParaRPr>
          </a:p>
          <a:p>
            <a:pPr indent="0" lvl="0" marL="0" rtl="0" algn="l">
              <a:lnSpc>
                <a:spcPct val="100000"/>
              </a:lnSpc>
              <a:spcBef>
                <a:spcPts val="0"/>
              </a:spcBef>
              <a:spcAft>
                <a:spcPts val="0"/>
              </a:spcAft>
              <a:buNone/>
            </a:pPr>
            <a:r>
              <a:t/>
            </a:r>
            <a:endParaRPr sz="1900">
              <a:latin typeface="Arial"/>
              <a:ea typeface="Arial"/>
              <a:cs typeface="Arial"/>
              <a:sym typeface="Arial"/>
            </a:endParaRPr>
          </a:p>
          <a:p>
            <a:pPr indent="0" lvl="0" marL="0" rtl="0" algn="l">
              <a:lnSpc>
                <a:spcPct val="100000"/>
              </a:lnSpc>
              <a:spcBef>
                <a:spcPts val="0"/>
              </a:spcBef>
              <a:spcAft>
                <a:spcPts val="0"/>
              </a:spcAft>
              <a:buNone/>
            </a:pPr>
            <a:r>
              <a:rPr lang="en" sz="1900">
                <a:latin typeface="Arial"/>
                <a:ea typeface="Arial"/>
                <a:cs typeface="Arial"/>
                <a:sym typeface="Arial"/>
              </a:rPr>
              <a:t>Shrey Rastogi (MT21145):- Medicine name and medicine intake type selection view.</a:t>
            </a:r>
            <a:endParaRPr sz="1300">
              <a:latin typeface="Arial"/>
              <a:ea typeface="Arial"/>
              <a:cs typeface="Arial"/>
              <a:sym typeface="Arial"/>
            </a:endParaRPr>
          </a:p>
          <a:p>
            <a:pPr indent="0" lvl="0" marL="0" rtl="0" algn="l">
              <a:lnSpc>
                <a:spcPct val="100000"/>
              </a:lnSpc>
              <a:spcBef>
                <a:spcPts val="0"/>
              </a:spcBef>
              <a:spcAft>
                <a:spcPts val="0"/>
              </a:spcAft>
              <a:buNone/>
            </a:pPr>
            <a:r>
              <a:t/>
            </a:r>
            <a:endParaRPr sz="1900">
              <a:latin typeface="Arial"/>
              <a:ea typeface="Arial"/>
              <a:cs typeface="Arial"/>
              <a:sym typeface="Arial"/>
            </a:endParaRPr>
          </a:p>
          <a:p>
            <a:pPr indent="0" lvl="0" marL="0" rtl="0" algn="l">
              <a:lnSpc>
                <a:spcPct val="100000"/>
              </a:lnSpc>
              <a:spcBef>
                <a:spcPts val="0"/>
              </a:spcBef>
              <a:spcAft>
                <a:spcPts val="0"/>
              </a:spcAft>
              <a:buNone/>
            </a:pPr>
            <a:r>
              <a:rPr lang="en" sz="1900">
                <a:latin typeface="Arial"/>
                <a:ea typeface="Arial"/>
                <a:cs typeface="Arial"/>
                <a:sym typeface="Arial"/>
              </a:rPr>
              <a:t>Mohnish Basarkar (MT21052) : Added reminders and schedule sections along with taking picture of medicine strip.</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311700" y="3819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a:p>
            <a:pPr indent="0" lvl="0" marL="0" rtl="0" algn="ctr">
              <a:spcBef>
                <a:spcPts val="0"/>
              </a:spcBef>
              <a:spcAft>
                <a:spcPts val="0"/>
              </a:spcAft>
              <a:buNone/>
            </a:pPr>
            <a:r>
              <a:t/>
            </a:r>
            <a:endParaRPr/>
          </a:p>
        </p:txBody>
      </p:sp>
      <p:sp>
        <p:nvSpPr>
          <p:cNvPr id="214" name="Google Shape;214;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u="sng">
                <a:solidFill>
                  <a:schemeClr val="accent5"/>
                </a:solidFill>
                <a:hlinkClick r:id="rId3">
                  <a:extLst>
                    <a:ext uri="{A12FA001-AC4F-418D-AE19-62706E023703}">
                      <ahyp:hlinkClr val="tx"/>
                    </a:ext>
                  </a:extLst>
                </a:hlinkClick>
              </a:rPr>
              <a:t>https://developer.android.com/docs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u="sng">
                <a:solidFill>
                  <a:schemeClr val="accent5"/>
                </a:solidFill>
                <a:hlinkClick r:id="rId4">
                  <a:extLst>
                    <a:ext uri="{A12FA001-AC4F-418D-AE19-62706E023703}">
                      <ahyp:hlinkClr val="tx"/>
                    </a:ext>
                  </a:extLst>
                </a:hlinkClick>
              </a:rPr>
              <a:t>https://material.io/design</a:t>
            </a:r>
            <a:r>
              <a:rPr lang="en"/>
              <a: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u="sng">
                <a:solidFill>
                  <a:schemeClr val="hlink"/>
                </a:solidFill>
                <a:hlinkClick r:id="rId5"/>
              </a:rPr>
              <a:t>https://www.sqlite.org/docs.html</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None/>
            </a:pPr>
            <a:r>
              <a:rPr lang="en"/>
              <a:t>THANK YOU</a:t>
            </a:r>
            <a:endParaRPr/>
          </a:p>
        </p:txBody>
      </p:sp>
      <p:sp>
        <p:nvSpPr>
          <p:cNvPr id="220" name="Google Shape;220;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000">
              <a:solidFill>
                <a:schemeClr val="dk1"/>
              </a:solidFill>
            </a:endParaRPr>
          </a:p>
          <a:p>
            <a:pPr indent="0" lvl="0" marL="0" rtl="0" algn="ctr">
              <a:spcBef>
                <a:spcPts val="1200"/>
              </a:spcBef>
              <a:spcAft>
                <a:spcPts val="1200"/>
              </a:spcAft>
              <a:buNone/>
            </a:pPr>
            <a:r>
              <a:rPr lang="en" sz="3000">
                <a:solidFill>
                  <a:schemeClr val="dk1"/>
                </a:solidFill>
              </a:rPr>
              <a:t>ANY QUESTION?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ABSTRACT</a:t>
            </a:r>
            <a:endParaRPr/>
          </a:p>
        </p:txBody>
      </p:sp>
      <p:sp>
        <p:nvSpPr>
          <p:cNvPr id="93" name="Google Shape;93;p14"/>
          <p:cNvSpPr txBox="1"/>
          <p:nvPr>
            <p:ph idx="1" type="body"/>
          </p:nvPr>
        </p:nvSpPr>
        <p:spPr>
          <a:xfrm>
            <a:off x="469475" y="96450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This is an Android-based application which will comprise of automatic alarm notifications based on the medicine schedule given by the user.The alarm can be set for multiple medicines and timings including continuous/ interval dates, time and medicine description along with the medicine strip images. A notification will be sent to the user, using system sound along with a pop-up option to mark medicine as Taken/Reschedule. The medicines can be added, deleted or edited </a:t>
            </a:r>
            <a:r>
              <a:rPr lang="en"/>
              <a:t>wherever</a:t>
            </a:r>
            <a:r>
              <a:rPr lang="en"/>
              <a:t> required. Also the user will be able to keep a track of their daily health updates by adding their Blood Pressure,Diabetes and weight, that will be shown at one place on a button click and can be downloaded. The user can save their prescriptions in the application. </a:t>
            </a:r>
            <a:r>
              <a:rPr lang="en"/>
              <a:t>Additionally</a:t>
            </a:r>
            <a:r>
              <a:rPr lang="en"/>
              <a:t>, the medicine names can be extracted from the strip images uploaded by the user.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p:txBody>
      </p:sp>
      <p:sp>
        <p:nvSpPr>
          <p:cNvPr id="99" name="Google Shape;99;p15"/>
          <p:cNvSpPr txBox="1"/>
          <p:nvPr>
            <p:ph idx="1" type="body"/>
          </p:nvPr>
        </p:nvSpPr>
        <p:spPr>
          <a:xfrm>
            <a:off x="311700" y="1229875"/>
            <a:ext cx="8520600" cy="253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The motivation to build this product came from observing the elderly people in the family having to suffer through the stress of missing out pills in absence of regular supervision.</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Many times hospitals also display lack of supervision. People sometimes take incorrect medicines due to lack of information or misjudgement. Neither do they have a proper listing of the medicines they are taking and when to consume them. All these happenings motivated us to come up with an easy solution for the aged and the ailing.</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RELATED WORK</a:t>
            </a:r>
            <a:endParaRPr/>
          </a:p>
        </p:txBody>
      </p:sp>
      <p:sp>
        <p:nvSpPr>
          <p:cNvPr id="105" name="Google Shape;105;p16"/>
          <p:cNvSpPr txBox="1"/>
          <p:nvPr>
            <p:ph idx="1" type="body"/>
          </p:nvPr>
        </p:nvSpPr>
        <p:spPr>
          <a:xfrm>
            <a:off x="374800" y="16821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There are many apps in this domain and the main players are MyTherapy Pill Reminder and Medisafe Pill Reminder and Medication Tracker both of them have more than 10 lakhs + downloads but they all lack one main functionality which is showing the photo of a medicine also while taking or shopping for the same medicine as many people have different pronunciation for the same medicine.</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FEATURES OFFERED BY THE APP</a:t>
            </a:r>
            <a:endParaRPr/>
          </a:p>
        </p:txBody>
      </p:sp>
      <p:sp>
        <p:nvSpPr>
          <p:cNvPr id="111" name="Google Shape;111;p17"/>
          <p:cNvSpPr txBox="1"/>
          <p:nvPr>
            <p:ph idx="1" type="body"/>
          </p:nvPr>
        </p:nvSpPr>
        <p:spPr>
          <a:xfrm>
            <a:off x="311700" y="1017050"/>
            <a:ext cx="4260300" cy="33390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Welcome walkthrough Screen</a:t>
            </a:r>
            <a:endParaRPr sz="1600">
              <a:solidFill>
                <a:srgbClr val="23395C"/>
              </a:solidFill>
              <a:latin typeface="Arial"/>
              <a:ea typeface="Arial"/>
              <a:cs typeface="Arial"/>
              <a:sym typeface="Arial"/>
            </a:endParaRPr>
          </a:p>
          <a:p>
            <a:pPr indent="-334327"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Register and Login</a:t>
            </a:r>
            <a:endParaRPr sz="1600">
              <a:solidFill>
                <a:srgbClr val="23395C"/>
              </a:solidFill>
              <a:latin typeface="Arial"/>
              <a:ea typeface="Arial"/>
              <a:cs typeface="Arial"/>
              <a:sym typeface="Arial"/>
            </a:endParaRPr>
          </a:p>
          <a:p>
            <a:pPr indent="-334327"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User can add or delete medicine</a:t>
            </a:r>
            <a:endParaRPr sz="1600">
              <a:solidFill>
                <a:srgbClr val="23395C"/>
              </a:solidFill>
              <a:latin typeface="Arial"/>
              <a:ea typeface="Arial"/>
              <a:cs typeface="Arial"/>
              <a:sym typeface="Arial"/>
            </a:endParaRPr>
          </a:p>
          <a:p>
            <a:pPr indent="-334327"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Category of medicine(pill/spray/injection) can be added along with medicine</a:t>
            </a:r>
            <a:endParaRPr sz="1600">
              <a:solidFill>
                <a:srgbClr val="23395C"/>
              </a:solidFill>
              <a:latin typeface="Arial"/>
              <a:ea typeface="Arial"/>
              <a:cs typeface="Arial"/>
              <a:sym typeface="Arial"/>
            </a:endParaRPr>
          </a:p>
          <a:p>
            <a:pPr indent="-334327"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Add corresponding medicine strip image</a:t>
            </a:r>
            <a:endParaRPr sz="1600">
              <a:solidFill>
                <a:srgbClr val="23395C"/>
              </a:solidFill>
              <a:latin typeface="Arial"/>
              <a:ea typeface="Arial"/>
              <a:cs typeface="Arial"/>
              <a:sym typeface="Arial"/>
            </a:endParaRPr>
          </a:p>
          <a:p>
            <a:pPr indent="-334327"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Multiple reminders i.e. if medicine is taken twice or thrice a day</a:t>
            </a:r>
            <a:endParaRPr sz="1600">
              <a:solidFill>
                <a:srgbClr val="23395C"/>
              </a:solidFill>
              <a:latin typeface="Arial"/>
              <a:ea typeface="Arial"/>
              <a:cs typeface="Arial"/>
              <a:sym typeface="Arial"/>
            </a:endParaRPr>
          </a:p>
          <a:p>
            <a:pPr indent="-334327"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Keeps track of blood pressure, sugar and stored them in sqlite database.</a:t>
            </a:r>
            <a:endParaRPr sz="1600">
              <a:solidFill>
                <a:srgbClr val="23395C"/>
              </a:solidFill>
              <a:latin typeface="Arial"/>
              <a:ea typeface="Arial"/>
              <a:cs typeface="Arial"/>
              <a:sym typeface="Arial"/>
            </a:endParaRPr>
          </a:p>
          <a:p>
            <a:pPr indent="-334327"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Add and save images of prescription</a:t>
            </a:r>
            <a:endParaRPr sz="1600">
              <a:solidFill>
                <a:srgbClr val="23395C"/>
              </a:solidFill>
              <a:latin typeface="Arial"/>
              <a:ea typeface="Arial"/>
              <a:cs typeface="Arial"/>
              <a:sym typeface="Arial"/>
            </a:endParaRPr>
          </a:p>
        </p:txBody>
      </p:sp>
      <p:sp>
        <p:nvSpPr>
          <p:cNvPr id="112" name="Google Shape;112;p17"/>
          <p:cNvSpPr txBox="1"/>
          <p:nvPr/>
        </p:nvSpPr>
        <p:spPr>
          <a:xfrm flipH="1" rot="10800000">
            <a:off x="5056725" y="3565900"/>
            <a:ext cx="34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3" name="Google Shape;113;p17"/>
          <p:cNvSpPr txBox="1"/>
          <p:nvPr/>
        </p:nvSpPr>
        <p:spPr>
          <a:xfrm>
            <a:off x="4908025" y="1276575"/>
            <a:ext cx="4102500" cy="3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4" name="Google Shape;114;p17"/>
          <p:cNvSpPr txBox="1"/>
          <p:nvPr/>
        </p:nvSpPr>
        <p:spPr>
          <a:xfrm>
            <a:off x="4740675" y="1017800"/>
            <a:ext cx="4102500" cy="3337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lang="en" sz="1600">
                <a:solidFill>
                  <a:schemeClr val="dk2"/>
                </a:solidFill>
              </a:rPr>
              <a:t>Medicine names can be extracted from the medicine strips (</a:t>
            </a:r>
            <a:r>
              <a:rPr b="1" lang="en" sz="1600">
                <a:solidFill>
                  <a:schemeClr val="dk2"/>
                </a:solidFill>
              </a:rPr>
              <a:t>using Computer Vision</a:t>
            </a:r>
            <a:r>
              <a:rPr lang="en" sz="1600">
                <a:solidFill>
                  <a:schemeClr val="dk2"/>
                </a:solidFill>
              </a:rPr>
              <a:t>)</a:t>
            </a:r>
            <a:endParaRPr sz="1600">
              <a:solidFill>
                <a:schemeClr val="dk2"/>
              </a:solidFill>
            </a:endParaRPr>
          </a:p>
          <a:p>
            <a:pPr indent="-317500" lvl="0" marL="457200" rtl="0" algn="l">
              <a:lnSpc>
                <a:spcPct val="115000"/>
              </a:lnSpc>
              <a:spcBef>
                <a:spcPts val="0"/>
              </a:spcBef>
              <a:spcAft>
                <a:spcPts val="0"/>
              </a:spcAft>
              <a:buClr>
                <a:schemeClr val="dk2"/>
              </a:buClr>
              <a:buSzPts val="1400"/>
              <a:buChar char="●"/>
            </a:pPr>
            <a:r>
              <a:rPr lang="en" sz="1600">
                <a:solidFill>
                  <a:schemeClr val="dk2"/>
                </a:solidFill>
              </a:rPr>
              <a:t>User can add, delete or edit the medicine</a:t>
            </a:r>
            <a:endParaRPr sz="1600">
              <a:solidFill>
                <a:schemeClr val="dk2"/>
              </a:solidFill>
            </a:endParaRPr>
          </a:p>
          <a:p>
            <a:pPr indent="-317500" lvl="0" marL="457200" rtl="0" algn="l">
              <a:lnSpc>
                <a:spcPct val="115000"/>
              </a:lnSpc>
              <a:spcBef>
                <a:spcPts val="0"/>
              </a:spcBef>
              <a:spcAft>
                <a:spcPts val="0"/>
              </a:spcAft>
              <a:buClr>
                <a:schemeClr val="dk2"/>
              </a:buClr>
              <a:buSzPts val="1400"/>
              <a:buChar char="●"/>
            </a:pPr>
            <a:r>
              <a:rPr lang="en" sz="1600">
                <a:solidFill>
                  <a:schemeClr val="dk2"/>
                </a:solidFill>
              </a:rPr>
              <a:t>Scheduling of medicine</a:t>
            </a:r>
            <a:endParaRPr sz="1600">
              <a:solidFill>
                <a:schemeClr val="dk2"/>
              </a:solidFill>
            </a:endParaRPr>
          </a:p>
          <a:p>
            <a:pPr indent="-317500" lvl="0" marL="457200" rtl="0" algn="l">
              <a:lnSpc>
                <a:spcPct val="115000"/>
              </a:lnSpc>
              <a:spcBef>
                <a:spcPts val="0"/>
              </a:spcBef>
              <a:spcAft>
                <a:spcPts val="0"/>
              </a:spcAft>
              <a:buClr>
                <a:schemeClr val="dk2"/>
              </a:buClr>
              <a:buSzPts val="1400"/>
              <a:buChar char="●"/>
            </a:pPr>
            <a:r>
              <a:rPr lang="en" sz="1600">
                <a:solidFill>
                  <a:schemeClr val="dk2"/>
                </a:solidFill>
              </a:rPr>
              <a:t>User can edit medicine doses, alarm.</a:t>
            </a:r>
            <a:endParaRPr sz="1600">
              <a:solidFill>
                <a:schemeClr val="dk2"/>
              </a:solidFill>
            </a:endParaRPr>
          </a:p>
          <a:p>
            <a:pPr indent="-317500" lvl="0" marL="457200" rtl="0" algn="l">
              <a:lnSpc>
                <a:spcPct val="115000"/>
              </a:lnSpc>
              <a:spcBef>
                <a:spcPts val="0"/>
              </a:spcBef>
              <a:spcAft>
                <a:spcPts val="0"/>
              </a:spcAft>
              <a:buClr>
                <a:schemeClr val="dk2"/>
              </a:buClr>
              <a:buSzPts val="1400"/>
              <a:buChar char="●"/>
            </a:pPr>
            <a:r>
              <a:rPr lang="en" sz="1600">
                <a:solidFill>
                  <a:schemeClr val="dk2"/>
                </a:solidFill>
              </a:rPr>
              <a:t>Monthly generated report of user will be sent through email entered during registration.</a:t>
            </a:r>
            <a:endParaRPr sz="1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169575" y="410000"/>
            <a:ext cx="43254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100"/>
              <a:t>FEATURES IMPLEMENTED SO FAR</a:t>
            </a:r>
            <a:endParaRPr sz="2100"/>
          </a:p>
        </p:txBody>
      </p:sp>
      <p:sp>
        <p:nvSpPr>
          <p:cNvPr id="120" name="Google Shape;120;p18"/>
          <p:cNvSpPr txBox="1"/>
          <p:nvPr>
            <p:ph idx="1" type="body"/>
          </p:nvPr>
        </p:nvSpPr>
        <p:spPr>
          <a:xfrm>
            <a:off x="311700" y="1229875"/>
            <a:ext cx="3899100" cy="33390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Welcome walkthrough Screen</a:t>
            </a:r>
            <a:endParaRPr sz="1600">
              <a:solidFill>
                <a:srgbClr val="23395C"/>
              </a:solidFill>
              <a:latin typeface="Arial"/>
              <a:ea typeface="Arial"/>
              <a:cs typeface="Arial"/>
              <a:sym typeface="Arial"/>
            </a:endParaRPr>
          </a:p>
          <a:p>
            <a:pPr indent="-325755"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Register and Login</a:t>
            </a:r>
            <a:endParaRPr sz="1600">
              <a:solidFill>
                <a:srgbClr val="23395C"/>
              </a:solidFill>
              <a:latin typeface="Arial"/>
              <a:ea typeface="Arial"/>
              <a:cs typeface="Arial"/>
              <a:sym typeface="Arial"/>
            </a:endParaRPr>
          </a:p>
          <a:p>
            <a:pPr indent="-325755"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User can add or delete medicine</a:t>
            </a:r>
            <a:endParaRPr sz="1600">
              <a:solidFill>
                <a:srgbClr val="23395C"/>
              </a:solidFill>
              <a:latin typeface="Arial"/>
              <a:ea typeface="Arial"/>
              <a:cs typeface="Arial"/>
              <a:sym typeface="Arial"/>
            </a:endParaRPr>
          </a:p>
          <a:p>
            <a:pPr indent="-325755"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Category of medicine(pill/spray/injection) can be added along with medicine</a:t>
            </a:r>
            <a:endParaRPr sz="1600">
              <a:solidFill>
                <a:srgbClr val="23395C"/>
              </a:solidFill>
              <a:latin typeface="Arial"/>
              <a:ea typeface="Arial"/>
              <a:cs typeface="Arial"/>
              <a:sym typeface="Arial"/>
            </a:endParaRPr>
          </a:p>
          <a:p>
            <a:pPr indent="-325755" lvl="0" marL="457200" rtl="0" algn="l">
              <a:spcBef>
                <a:spcPts val="0"/>
              </a:spcBef>
              <a:spcAft>
                <a:spcPts val="0"/>
              </a:spcAft>
              <a:buSzPct val="128571"/>
              <a:buFont typeface="Arial"/>
              <a:buChar char="●"/>
            </a:pPr>
            <a:r>
              <a:rPr lang="en" sz="1400">
                <a:solidFill>
                  <a:srgbClr val="E27F86"/>
                </a:solidFill>
                <a:latin typeface="Arial"/>
                <a:ea typeface="Arial"/>
                <a:cs typeface="Arial"/>
                <a:sym typeface="Arial"/>
              </a:rPr>
              <a:t> </a:t>
            </a:r>
            <a:r>
              <a:rPr lang="en" sz="1600">
                <a:solidFill>
                  <a:srgbClr val="23395C"/>
                </a:solidFill>
                <a:latin typeface="Arial"/>
                <a:ea typeface="Arial"/>
                <a:cs typeface="Arial"/>
                <a:sym typeface="Arial"/>
              </a:rPr>
              <a:t>Add corresponding medicine strip image</a:t>
            </a:r>
            <a:endParaRPr sz="1600">
              <a:solidFill>
                <a:srgbClr val="23395C"/>
              </a:solidFill>
              <a:latin typeface="Arial"/>
              <a:ea typeface="Arial"/>
              <a:cs typeface="Arial"/>
              <a:sym typeface="Arial"/>
            </a:endParaRPr>
          </a:p>
          <a:p>
            <a:pPr indent="-325755"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Multiple reminders i.e. if medicine is taken twice or thrice a day</a:t>
            </a:r>
            <a:endParaRPr sz="1600">
              <a:solidFill>
                <a:srgbClr val="23395C"/>
              </a:solidFill>
              <a:latin typeface="Arial"/>
              <a:ea typeface="Arial"/>
              <a:cs typeface="Arial"/>
              <a:sym typeface="Arial"/>
            </a:endParaRPr>
          </a:p>
          <a:p>
            <a:pPr indent="-325755"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Keeps track of blood pressure, sugar and stored them in sqlite database.</a:t>
            </a:r>
            <a:endParaRPr sz="1600">
              <a:solidFill>
                <a:srgbClr val="23395C"/>
              </a:solidFill>
              <a:latin typeface="Arial"/>
              <a:ea typeface="Arial"/>
              <a:cs typeface="Arial"/>
              <a:sym typeface="Arial"/>
            </a:endParaRPr>
          </a:p>
          <a:p>
            <a:pPr indent="-325755"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User can add or delete medicine</a:t>
            </a:r>
            <a:endParaRPr sz="1600">
              <a:solidFill>
                <a:srgbClr val="23395C"/>
              </a:solidFill>
              <a:latin typeface="Arial"/>
              <a:ea typeface="Arial"/>
              <a:cs typeface="Arial"/>
              <a:sym typeface="Arial"/>
            </a:endParaRPr>
          </a:p>
          <a:p>
            <a:pPr indent="-325755" lvl="0" marL="457200" rtl="0" algn="l">
              <a:spcBef>
                <a:spcPts val="0"/>
              </a:spcBef>
              <a:spcAft>
                <a:spcPts val="0"/>
              </a:spcAft>
              <a:buSzPct val="112500"/>
              <a:buFont typeface="Arial"/>
              <a:buChar char="●"/>
            </a:pPr>
            <a:r>
              <a:rPr lang="en" sz="1600">
                <a:solidFill>
                  <a:srgbClr val="23395C"/>
                </a:solidFill>
                <a:latin typeface="Arial"/>
                <a:ea typeface="Arial"/>
                <a:cs typeface="Arial"/>
                <a:sym typeface="Arial"/>
              </a:rPr>
              <a:t>Scheduling of medicine</a:t>
            </a:r>
            <a:endParaRPr sz="1600">
              <a:solidFill>
                <a:srgbClr val="23395C"/>
              </a:solidFill>
              <a:latin typeface="Arial"/>
              <a:ea typeface="Arial"/>
              <a:cs typeface="Arial"/>
              <a:sym typeface="Arial"/>
            </a:endParaRPr>
          </a:p>
        </p:txBody>
      </p:sp>
      <p:sp>
        <p:nvSpPr>
          <p:cNvPr id="121" name="Google Shape;121;p18"/>
          <p:cNvSpPr txBox="1"/>
          <p:nvPr>
            <p:ph type="title"/>
          </p:nvPr>
        </p:nvSpPr>
        <p:spPr>
          <a:xfrm>
            <a:off x="4767425" y="410000"/>
            <a:ext cx="4325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FEATURES YET TO IMPLEMENT </a:t>
            </a:r>
            <a:endParaRPr sz="2100"/>
          </a:p>
        </p:txBody>
      </p:sp>
      <p:sp>
        <p:nvSpPr>
          <p:cNvPr id="122" name="Google Shape;122;p18"/>
          <p:cNvSpPr txBox="1"/>
          <p:nvPr>
            <p:ph type="title"/>
          </p:nvPr>
        </p:nvSpPr>
        <p:spPr>
          <a:xfrm>
            <a:off x="4456525" y="1229875"/>
            <a:ext cx="4325400" cy="33390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Add and save images of prescription</a:t>
            </a:r>
            <a:endParaRPr sz="1200">
              <a:solidFill>
                <a:schemeClr val="dk2"/>
              </a:solidFill>
              <a:latin typeface="Arial"/>
              <a:ea typeface="Arial"/>
              <a:cs typeface="Arial"/>
              <a:sym typeface="Arial"/>
            </a:endParaRPr>
          </a:p>
          <a:p>
            <a:pPr indent="-304800" lvl="0" marL="457200" rtl="0" algn="l">
              <a:lnSpc>
                <a:spcPct val="115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The monthly report of Health updates to be sent to the login Email in a pdf format.</a:t>
            </a:r>
            <a:endParaRPr sz="1200">
              <a:solidFill>
                <a:schemeClr val="dk2"/>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chemeClr val="dk2"/>
                </a:solidFill>
                <a:latin typeface="Arial"/>
                <a:ea typeface="Arial"/>
                <a:cs typeface="Arial"/>
                <a:sym typeface="Arial"/>
              </a:rPr>
              <a:t>Users can edit the Medicine doses, alarm times etc.</a:t>
            </a:r>
            <a:endParaRPr sz="1200">
              <a:solidFill>
                <a:schemeClr val="dk2"/>
              </a:solidFill>
              <a:latin typeface="Arial"/>
              <a:ea typeface="Arial"/>
              <a:cs typeface="Arial"/>
              <a:sym typeface="Arial"/>
            </a:endParaRPr>
          </a:p>
          <a:p>
            <a:pPr indent="-304800" lvl="0" marL="457200" rtl="0" algn="l">
              <a:lnSpc>
                <a:spcPct val="115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Medicine names can be extracted from the medicine strips (</a:t>
            </a:r>
            <a:r>
              <a:rPr b="1" lang="en" sz="1200">
                <a:solidFill>
                  <a:schemeClr val="dk2"/>
                </a:solidFill>
                <a:latin typeface="Arial"/>
                <a:ea typeface="Arial"/>
                <a:cs typeface="Arial"/>
                <a:sym typeface="Arial"/>
              </a:rPr>
              <a:t>using Computer Vision</a:t>
            </a:r>
            <a:r>
              <a:rPr lang="en" sz="1200">
                <a:solidFill>
                  <a:schemeClr val="dk2"/>
                </a:solidFill>
                <a:latin typeface="Arial"/>
                <a:ea typeface="Arial"/>
                <a:cs typeface="Arial"/>
                <a:sym typeface="Arial"/>
              </a:rPr>
              <a:t>)</a:t>
            </a:r>
            <a:endParaRPr sz="1200">
              <a:solidFill>
                <a:schemeClr val="dk2"/>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chemeClr val="dk2"/>
                </a:solidFill>
                <a:latin typeface="Arial"/>
                <a:ea typeface="Arial"/>
                <a:cs typeface="Arial"/>
                <a:sym typeface="Arial"/>
              </a:rPr>
              <a:t>With the reminder there is a pop-up that has options as (Take/Ignore)</a:t>
            </a:r>
            <a:endParaRPr sz="1200">
              <a:solidFill>
                <a:schemeClr val="dk2"/>
              </a:solidFill>
              <a:latin typeface="Arial"/>
              <a:ea typeface="Arial"/>
              <a:cs typeface="Arial"/>
              <a:sym typeface="Arial"/>
            </a:endParaRPr>
          </a:p>
          <a:p>
            <a:pPr indent="-304800" lvl="0" marL="914400" rtl="0" algn="l">
              <a:lnSpc>
                <a:spcPct val="115000"/>
              </a:lnSpc>
              <a:spcBef>
                <a:spcPts val="0"/>
              </a:spcBef>
              <a:spcAft>
                <a:spcPts val="0"/>
              </a:spcAft>
              <a:buClr>
                <a:srgbClr val="000000"/>
              </a:buClr>
              <a:buSzPts val="1200"/>
              <a:buFont typeface="Arial"/>
              <a:buChar char="●"/>
            </a:pPr>
            <a:r>
              <a:rPr lang="en" sz="1200">
                <a:solidFill>
                  <a:schemeClr val="dk2"/>
                </a:solidFill>
                <a:latin typeface="Arial"/>
                <a:ea typeface="Arial"/>
                <a:cs typeface="Arial"/>
                <a:sym typeface="Arial"/>
              </a:rPr>
              <a:t>If you click on ‘take’, the notification/ alarm will be set to off,otherwise</a:t>
            </a:r>
            <a:endParaRPr sz="1200">
              <a:solidFill>
                <a:schemeClr val="dk2"/>
              </a:solidFill>
              <a:latin typeface="Arial"/>
              <a:ea typeface="Arial"/>
              <a:cs typeface="Arial"/>
              <a:sym typeface="Arial"/>
            </a:endParaRPr>
          </a:p>
          <a:p>
            <a:pPr indent="-304800" lvl="0" marL="914400" rtl="0" algn="l">
              <a:lnSpc>
                <a:spcPct val="115000"/>
              </a:lnSpc>
              <a:spcBef>
                <a:spcPts val="0"/>
              </a:spcBef>
              <a:spcAft>
                <a:spcPts val="0"/>
              </a:spcAft>
              <a:buClr>
                <a:srgbClr val="000000"/>
              </a:buClr>
              <a:buSzPts val="1200"/>
              <a:buFont typeface="Arial"/>
              <a:buChar char="●"/>
            </a:pPr>
            <a:r>
              <a:rPr lang="en" sz="1200">
                <a:solidFill>
                  <a:schemeClr val="dk2"/>
                </a:solidFill>
                <a:latin typeface="Arial"/>
                <a:ea typeface="Arial"/>
                <a:cs typeface="Arial"/>
                <a:sym typeface="Arial"/>
              </a:rPr>
              <a:t>Notification will snooze for some time and again remind you of the medicine with notification sound.</a:t>
            </a:r>
            <a:endParaRPr sz="1200">
              <a:solidFill>
                <a:schemeClr val="dk2"/>
              </a:solidFill>
              <a:latin typeface="Arial"/>
              <a:ea typeface="Arial"/>
              <a:cs typeface="Arial"/>
              <a:sym typeface="Arial"/>
            </a:endParaRPr>
          </a:p>
          <a:p>
            <a:pPr indent="0" lvl="0" marL="0" rtl="0" algn="l">
              <a:spcBef>
                <a:spcPts val="0"/>
              </a:spcBef>
              <a:spcAft>
                <a:spcPts val="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WORKING DEMO ACTIVITY-1 </a:t>
            </a:r>
            <a:endParaRPr/>
          </a:p>
          <a:p>
            <a:pPr indent="0" lvl="0" marL="0" rtl="0" algn="ctr">
              <a:spcBef>
                <a:spcPts val="0"/>
              </a:spcBef>
              <a:spcAft>
                <a:spcPts val="0"/>
              </a:spcAft>
              <a:buNone/>
            </a:pPr>
            <a:r>
              <a:t/>
            </a:r>
            <a:endParaRPr/>
          </a:p>
        </p:txBody>
      </p:sp>
      <p:sp>
        <p:nvSpPr>
          <p:cNvPr id="128" name="Google Shape;128;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       Icon of app</a:t>
            </a:r>
            <a:endParaRPr/>
          </a:p>
        </p:txBody>
      </p:sp>
      <p:pic>
        <p:nvPicPr>
          <p:cNvPr id="129" name="Google Shape;129;p19"/>
          <p:cNvPicPr preferRelativeResize="0"/>
          <p:nvPr/>
        </p:nvPicPr>
        <p:blipFill>
          <a:blip r:embed="rId3">
            <a:alphaModFix/>
          </a:blip>
          <a:stretch>
            <a:fillRect/>
          </a:stretch>
        </p:blipFill>
        <p:spPr>
          <a:xfrm>
            <a:off x="497900" y="2246575"/>
            <a:ext cx="2113400" cy="2113400"/>
          </a:xfrm>
          <a:prstGeom prst="rect">
            <a:avLst/>
          </a:prstGeom>
          <a:noFill/>
          <a:ln>
            <a:noFill/>
          </a:ln>
        </p:spPr>
      </p:pic>
      <p:pic>
        <p:nvPicPr>
          <p:cNvPr id="130" name="Google Shape;130;p19"/>
          <p:cNvPicPr preferRelativeResize="0"/>
          <p:nvPr/>
        </p:nvPicPr>
        <p:blipFill>
          <a:blip r:embed="rId4">
            <a:alphaModFix/>
          </a:blip>
          <a:stretch>
            <a:fillRect/>
          </a:stretch>
        </p:blipFill>
        <p:spPr>
          <a:xfrm>
            <a:off x="2749850" y="1359850"/>
            <a:ext cx="1420218" cy="3079048"/>
          </a:xfrm>
          <a:prstGeom prst="rect">
            <a:avLst/>
          </a:prstGeom>
          <a:noFill/>
          <a:ln>
            <a:noFill/>
          </a:ln>
        </p:spPr>
      </p:pic>
      <p:pic>
        <p:nvPicPr>
          <p:cNvPr id="131" name="Google Shape;131;p19"/>
          <p:cNvPicPr preferRelativeResize="0"/>
          <p:nvPr/>
        </p:nvPicPr>
        <p:blipFill rotWithShape="1">
          <a:blip r:embed="rId5">
            <a:alphaModFix/>
          </a:blip>
          <a:srcRect b="0" l="0" r="8734" t="5168"/>
          <a:stretch/>
        </p:blipFill>
        <p:spPr>
          <a:xfrm>
            <a:off x="5867350" y="1359850"/>
            <a:ext cx="1366809" cy="3079052"/>
          </a:xfrm>
          <a:prstGeom prst="rect">
            <a:avLst/>
          </a:prstGeom>
          <a:noFill/>
          <a:ln>
            <a:noFill/>
          </a:ln>
        </p:spPr>
      </p:pic>
      <p:pic>
        <p:nvPicPr>
          <p:cNvPr id="132" name="Google Shape;132;p19"/>
          <p:cNvPicPr preferRelativeResize="0"/>
          <p:nvPr/>
        </p:nvPicPr>
        <p:blipFill>
          <a:blip r:embed="rId6">
            <a:alphaModFix/>
          </a:blip>
          <a:stretch>
            <a:fillRect/>
          </a:stretch>
        </p:blipFill>
        <p:spPr>
          <a:xfrm>
            <a:off x="7372700" y="1359853"/>
            <a:ext cx="1420200" cy="3079024"/>
          </a:xfrm>
          <a:prstGeom prst="rect">
            <a:avLst/>
          </a:prstGeom>
          <a:noFill/>
          <a:ln>
            <a:noFill/>
          </a:ln>
        </p:spPr>
      </p:pic>
      <p:pic>
        <p:nvPicPr>
          <p:cNvPr id="133" name="Google Shape;133;p19"/>
          <p:cNvPicPr preferRelativeResize="0"/>
          <p:nvPr/>
        </p:nvPicPr>
        <p:blipFill rotWithShape="1">
          <a:blip r:embed="rId7">
            <a:alphaModFix/>
          </a:blip>
          <a:srcRect b="-41290" l="185245" r="-203658" t="22877"/>
          <a:stretch/>
        </p:blipFill>
        <p:spPr>
          <a:xfrm>
            <a:off x="6942875" y="2079075"/>
            <a:ext cx="1681625" cy="3645776"/>
          </a:xfrm>
          <a:prstGeom prst="rect">
            <a:avLst/>
          </a:prstGeom>
          <a:noFill/>
          <a:ln>
            <a:noFill/>
          </a:ln>
        </p:spPr>
      </p:pic>
      <p:pic>
        <p:nvPicPr>
          <p:cNvPr id="134" name="Google Shape;134;p19"/>
          <p:cNvPicPr preferRelativeResize="0"/>
          <p:nvPr/>
        </p:nvPicPr>
        <p:blipFill>
          <a:blip r:embed="rId7">
            <a:alphaModFix/>
          </a:blip>
          <a:stretch>
            <a:fillRect/>
          </a:stretch>
        </p:blipFill>
        <p:spPr>
          <a:xfrm>
            <a:off x="4308613" y="1359871"/>
            <a:ext cx="1420200" cy="30790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WORKING DEMO ACTIVITY-2</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0" name="Google Shape;14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0"/>
          <p:cNvPicPr preferRelativeResize="0"/>
          <p:nvPr/>
        </p:nvPicPr>
        <p:blipFill>
          <a:blip r:embed="rId3">
            <a:alphaModFix/>
          </a:blip>
          <a:stretch>
            <a:fillRect/>
          </a:stretch>
        </p:blipFill>
        <p:spPr>
          <a:xfrm>
            <a:off x="7414975" y="1358625"/>
            <a:ext cx="1417325" cy="3081524"/>
          </a:xfrm>
          <a:prstGeom prst="rect">
            <a:avLst/>
          </a:prstGeom>
          <a:noFill/>
          <a:ln>
            <a:noFill/>
          </a:ln>
        </p:spPr>
      </p:pic>
      <p:pic>
        <p:nvPicPr>
          <p:cNvPr id="142" name="Google Shape;142;p20"/>
          <p:cNvPicPr preferRelativeResize="0"/>
          <p:nvPr/>
        </p:nvPicPr>
        <p:blipFill>
          <a:blip r:embed="rId4">
            <a:alphaModFix/>
          </a:blip>
          <a:stretch>
            <a:fillRect/>
          </a:stretch>
        </p:blipFill>
        <p:spPr>
          <a:xfrm>
            <a:off x="469230" y="1358613"/>
            <a:ext cx="1417320" cy="3081528"/>
          </a:xfrm>
          <a:prstGeom prst="rect">
            <a:avLst/>
          </a:prstGeom>
          <a:noFill/>
          <a:ln>
            <a:noFill/>
          </a:ln>
        </p:spPr>
      </p:pic>
      <p:pic>
        <p:nvPicPr>
          <p:cNvPr id="143" name="Google Shape;143;p20"/>
          <p:cNvPicPr preferRelativeResize="0"/>
          <p:nvPr/>
        </p:nvPicPr>
        <p:blipFill>
          <a:blip r:embed="rId5">
            <a:alphaModFix/>
          </a:blip>
          <a:stretch>
            <a:fillRect/>
          </a:stretch>
        </p:blipFill>
        <p:spPr>
          <a:xfrm>
            <a:off x="5540755" y="1358613"/>
            <a:ext cx="1417320" cy="3081528"/>
          </a:xfrm>
          <a:prstGeom prst="rect">
            <a:avLst/>
          </a:prstGeom>
          <a:noFill/>
          <a:ln>
            <a:noFill/>
          </a:ln>
        </p:spPr>
      </p:pic>
      <p:pic>
        <p:nvPicPr>
          <p:cNvPr id="144" name="Google Shape;144;p20"/>
          <p:cNvPicPr preferRelativeResize="0"/>
          <p:nvPr/>
        </p:nvPicPr>
        <p:blipFill>
          <a:blip r:embed="rId6">
            <a:alphaModFix/>
          </a:blip>
          <a:stretch>
            <a:fillRect/>
          </a:stretch>
        </p:blipFill>
        <p:spPr>
          <a:xfrm>
            <a:off x="3863343" y="1358613"/>
            <a:ext cx="1417320" cy="3081528"/>
          </a:xfrm>
          <a:prstGeom prst="rect">
            <a:avLst/>
          </a:prstGeom>
          <a:noFill/>
          <a:ln>
            <a:noFill/>
          </a:ln>
        </p:spPr>
      </p:pic>
      <p:pic>
        <p:nvPicPr>
          <p:cNvPr id="145" name="Google Shape;145;p20"/>
          <p:cNvPicPr preferRelativeResize="0"/>
          <p:nvPr/>
        </p:nvPicPr>
        <p:blipFill>
          <a:blip r:embed="rId7">
            <a:alphaModFix/>
          </a:blip>
          <a:stretch>
            <a:fillRect/>
          </a:stretch>
        </p:blipFill>
        <p:spPr>
          <a:xfrm>
            <a:off x="2166293" y="1390613"/>
            <a:ext cx="1417320" cy="30815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WORKING DEMO ACTIVITY-3</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1"/>
          <p:cNvPicPr preferRelativeResize="0"/>
          <p:nvPr/>
        </p:nvPicPr>
        <p:blipFill>
          <a:blip r:embed="rId3">
            <a:alphaModFix/>
          </a:blip>
          <a:stretch>
            <a:fillRect/>
          </a:stretch>
        </p:blipFill>
        <p:spPr>
          <a:xfrm>
            <a:off x="1089900" y="1436050"/>
            <a:ext cx="1420226" cy="3079052"/>
          </a:xfrm>
          <a:prstGeom prst="rect">
            <a:avLst/>
          </a:prstGeom>
          <a:noFill/>
          <a:ln>
            <a:noFill/>
          </a:ln>
        </p:spPr>
      </p:pic>
      <p:pic>
        <p:nvPicPr>
          <p:cNvPr id="153" name="Google Shape;153;p21"/>
          <p:cNvPicPr preferRelativeResize="0"/>
          <p:nvPr/>
        </p:nvPicPr>
        <p:blipFill>
          <a:blip r:embed="rId4">
            <a:alphaModFix/>
          </a:blip>
          <a:stretch>
            <a:fillRect/>
          </a:stretch>
        </p:blipFill>
        <p:spPr>
          <a:xfrm>
            <a:off x="3214675" y="1436060"/>
            <a:ext cx="1420226" cy="3079028"/>
          </a:xfrm>
          <a:prstGeom prst="rect">
            <a:avLst/>
          </a:prstGeom>
          <a:noFill/>
          <a:ln>
            <a:noFill/>
          </a:ln>
        </p:spPr>
      </p:pic>
      <p:pic>
        <p:nvPicPr>
          <p:cNvPr id="154" name="Google Shape;154;p21"/>
          <p:cNvPicPr preferRelativeResize="0"/>
          <p:nvPr/>
        </p:nvPicPr>
        <p:blipFill>
          <a:blip r:embed="rId5">
            <a:alphaModFix/>
          </a:blip>
          <a:stretch>
            <a:fillRect/>
          </a:stretch>
        </p:blipFill>
        <p:spPr>
          <a:xfrm>
            <a:off x="5339450" y="1436019"/>
            <a:ext cx="1420226" cy="30791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