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Nuni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Nunito-bold.fntdata"/><Relationship Id="rId23" Type="http://schemas.openxmlformats.org/officeDocument/2006/relationships/slide" Target="slides/slide18.xml"/><Relationship Id="rId45"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Nunito-boldItalic.fntdata"/><Relationship Id="rId25" Type="http://schemas.openxmlformats.org/officeDocument/2006/relationships/slide" Target="slides/slide20.xml"/><Relationship Id="rId47" Type="http://schemas.openxmlformats.org/officeDocument/2006/relationships/font" Target="fonts/Nuni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ae3d7bb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ae3d7bb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eec0333a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eec0333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eec0333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eec0333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eec0333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eec0333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3b8272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3b8272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eec0333a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eec0333a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3b8272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3b8272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ae3d7bb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ae3d7bb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ae3d7bb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ae3d7bb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3b827240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3b827240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ca22ee8a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ca22ee8a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ae3d7bbc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ae3d7bbc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ae3d7bb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ae3d7bb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ae3d7bb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ae3d7bb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2ae3d7bb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2ae3d7bb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ae3d7bb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ae3d7bb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b036e9b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2b036e9b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ae3d7bb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ae3d7bb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aee5462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aee5462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e3d7bbc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e3d7bbc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aee54622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aee54622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ca22ee8a4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ca22ee8a4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aee54622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aee54622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aee5462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aee5462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aee5462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aee5462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aee5462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aee5462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ae3d7bbc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ae3d7bbc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532ab2d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532ab2d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eec0333a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eec0333a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e339c9ed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e339c9ed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eec0333a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eec0333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eec0333a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eec0333a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eec0333a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eec0333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eec0333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eec0333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1822825"/>
            <a:ext cx="59388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6000">
                <a:solidFill>
                  <a:srgbClr val="000000"/>
                </a:solidFill>
                <a:latin typeface="Arial"/>
                <a:ea typeface="Arial"/>
                <a:cs typeface="Arial"/>
                <a:sym typeface="Arial"/>
              </a:rPr>
              <a:t>Introduction to HTML</a:t>
            </a:r>
            <a:endParaRPr>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796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 tag</a:t>
            </a:r>
            <a:endParaRPr/>
          </a:p>
        </p:txBody>
      </p:sp>
      <p:sp>
        <p:nvSpPr>
          <p:cNvPr id="182" name="Google Shape;18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HTML &lt;pre&gt; element defines preformatted text.</a:t>
            </a:r>
            <a:endParaRPr/>
          </a:p>
          <a:p>
            <a:pPr indent="0" lvl="0" marL="0" rtl="0" algn="l">
              <a:spcBef>
                <a:spcPts val="1200"/>
              </a:spcBef>
              <a:spcAft>
                <a:spcPts val="0"/>
              </a:spcAft>
              <a:buNone/>
            </a:pPr>
            <a:r>
              <a:rPr lang="en"/>
              <a:t>The text inside a &lt;pre&gt; element is displayed in a fixed-width font (usually Courier), and it preserves both spaces and line breaks: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Images</a:t>
            </a:r>
            <a:endParaRPr/>
          </a:p>
        </p:txBody>
      </p:sp>
      <p:sp>
        <p:nvSpPr>
          <p:cNvPr id="188" name="Google Shape;18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04800" lvl="0" marL="457200" rtl="0" algn="l">
              <a:spcBef>
                <a:spcPts val="150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&lt;img&gt;</a:t>
            </a:r>
            <a:r>
              <a:rPr lang="en" sz="1200">
                <a:solidFill>
                  <a:srgbClr val="374151"/>
                </a:solidFill>
                <a:highlight>
                  <a:srgbClr val="F7F7F8"/>
                </a:highlight>
                <a:latin typeface="Roboto"/>
                <a:ea typeface="Roboto"/>
                <a:cs typeface="Roboto"/>
                <a:sym typeface="Roboto"/>
              </a:rPr>
              <a:t> tag is used to embed images into a web page.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requires the </a:t>
            </a:r>
            <a:r>
              <a:rPr lang="en" sz="1050">
                <a:solidFill>
                  <a:srgbClr val="188038"/>
                </a:solidFill>
                <a:highlight>
                  <a:srgbClr val="F7F7F8"/>
                </a:highlight>
                <a:latin typeface="Courier New"/>
                <a:ea typeface="Courier New"/>
                <a:cs typeface="Courier New"/>
                <a:sym typeface="Courier New"/>
              </a:rPr>
              <a:t>src</a:t>
            </a:r>
            <a:r>
              <a:rPr lang="en" sz="1200">
                <a:solidFill>
                  <a:srgbClr val="374151"/>
                </a:solidFill>
                <a:highlight>
                  <a:srgbClr val="F7F7F8"/>
                </a:highlight>
                <a:latin typeface="Roboto"/>
                <a:ea typeface="Roboto"/>
                <a:cs typeface="Roboto"/>
                <a:sym typeface="Roboto"/>
              </a:rPr>
              <a:t> attribute to specify the image source (URL or local file path).</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Additional attributes like </a:t>
            </a:r>
            <a:r>
              <a:rPr lang="en" sz="1050">
                <a:solidFill>
                  <a:srgbClr val="188038"/>
                </a:solidFill>
                <a:highlight>
                  <a:srgbClr val="F7F7F8"/>
                </a:highlight>
                <a:latin typeface="Courier New"/>
                <a:ea typeface="Courier New"/>
                <a:cs typeface="Courier New"/>
                <a:sym typeface="Courier New"/>
              </a:rPr>
              <a:t>alt</a:t>
            </a:r>
            <a:r>
              <a:rPr lang="en" sz="1200">
                <a:solidFill>
                  <a:srgbClr val="374151"/>
                </a:solidFill>
                <a:highlight>
                  <a:srgbClr val="F7F7F8"/>
                </a:highlight>
                <a:latin typeface="Roboto"/>
                <a:ea typeface="Roboto"/>
                <a:cs typeface="Roboto"/>
                <a:sym typeface="Roboto"/>
              </a:rPr>
              <a:t> (alternative text) and </a:t>
            </a:r>
            <a:r>
              <a:rPr lang="en" sz="1050">
                <a:solidFill>
                  <a:srgbClr val="188038"/>
                </a:solidFill>
                <a:highlight>
                  <a:srgbClr val="F7F7F8"/>
                </a:highlight>
                <a:latin typeface="Courier New"/>
                <a:ea typeface="Courier New"/>
                <a:cs typeface="Courier New"/>
                <a:sym typeface="Courier New"/>
              </a:rPr>
              <a:t>width</a:t>
            </a:r>
            <a:r>
              <a:rPr lang="en" sz="1200">
                <a:solidFill>
                  <a:srgbClr val="374151"/>
                </a:solidFill>
                <a:highlight>
                  <a:srgbClr val="F7F7F8"/>
                </a:highlight>
                <a:latin typeface="Roboto"/>
                <a:ea typeface="Roboto"/>
                <a:cs typeface="Roboto"/>
                <a:sym typeface="Roboto"/>
              </a:rPr>
              <a:t>/</a:t>
            </a:r>
            <a:r>
              <a:rPr lang="en" sz="1050">
                <a:solidFill>
                  <a:srgbClr val="188038"/>
                </a:solidFill>
                <a:highlight>
                  <a:srgbClr val="F7F7F8"/>
                </a:highlight>
                <a:latin typeface="Courier New"/>
                <a:ea typeface="Courier New"/>
                <a:cs typeface="Courier New"/>
                <a:sym typeface="Courier New"/>
              </a:rPr>
              <a:t>height</a:t>
            </a:r>
            <a:r>
              <a:rPr lang="en" sz="1200">
                <a:solidFill>
                  <a:srgbClr val="374151"/>
                </a:solidFill>
                <a:highlight>
                  <a:srgbClr val="F7F7F8"/>
                </a:highlight>
                <a:latin typeface="Roboto"/>
                <a:ea typeface="Roboto"/>
                <a:cs typeface="Roboto"/>
                <a:sym typeface="Roboto"/>
              </a:rPr>
              <a:t> can be used for accessibility and styling. The text written in alt attribute will get displayed if the image did not get loaded.</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Paths: 1. Relative paths 2. Absolute Path.</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
              <a:t>What is attribute:</a:t>
            </a:r>
            <a:endParaRPr/>
          </a:p>
          <a:p>
            <a:pPr indent="-304800" lvl="0" marL="457200" rtl="0" algn="l">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HTML attributes provide additional information and modify the behavior of HTML elements.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They are placed within the opening tag of an element and consist of a name and a value.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194" name="Google Shape;19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&lt;a&gt;</a:t>
            </a:r>
            <a:r>
              <a:rPr lang="en" sz="1200">
                <a:solidFill>
                  <a:srgbClr val="374151"/>
                </a:solidFill>
                <a:highlight>
                  <a:srgbClr val="F7F7F8"/>
                </a:highlight>
                <a:latin typeface="Roboto"/>
                <a:ea typeface="Roboto"/>
                <a:cs typeface="Roboto"/>
                <a:sym typeface="Roboto"/>
              </a:rPr>
              <a:t> tag is used to create hyperlinks or anchor links.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allows users to navigate between web pages or specific sections within a page.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a:t>
            </a:r>
            <a:r>
              <a:rPr lang="en" sz="1050">
                <a:solidFill>
                  <a:srgbClr val="188038"/>
                </a:solidFill>
                <a:highlight>
                  <a:srgbClr val="F7F7F8"/>
                </a:highlight>
                <a:latin typeface="Courier New"/>
                <a:ea typeface="Courier New"/>
                <a:cs typeface="Courier New"/>
                <a:sym typeface="Courier New"/>
              </a:rPr>
              <a:t>href</a:t>
            </a:r>
            <a:r>
              <a:rPr lang="en" sz="1200">
                <a:solidFill>
                  <a:srgbClr val="374151"/>
                </a:solidFill>
                <a:highlight>
                  <a:srgbClr val="F7F7F8"/>
                </a:highlight>
                <a:latin typeface="Roboto"/>
                <a:ea typeface="Roboto"/>
                <a:cs typeface="Roboto"/>
                <a:sym typeface="Roboto"/>
              </a:rPr>
              <a:t> attribute is used to specify the destination URL. It can be an absolute url or an relative url.</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To open the link in new tab we can use “target=_blank” attribute.</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Block-level and Inline Elements</a:t>
            </a:r>
            <a:endParaRPr/>
          </a:p>
        </p:txBody>
      </p:sp>
      <p:sp>
        <p:nvSpPr>
          <p:cNvPr id="200" name="Google Shape;20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HTML elements are categorized as block-level or inline elements based on their default behavior.</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Block-level elements start on a new line and take up the full width available.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Inline elements stay within the same line and only take up the necessary space.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Eg. for Block level elements: div, p, h1, ul , ol, table, form</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Eg. for inline elements: span, a , strong, img, input.</a:t>
            </a:r>
            <a:endParaRPr sz="12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r and hr tag:</a:t>
            </a:r>
            <a:endParaRPr/>
          </a:p>
        </p:txBody>
      </p:sp>
      <p:sp>
        <p:nvSpPr>
          <p:cNvPr id="206" name="Google Shape;206;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rgbClr val="188038"/>
                </a:solidFill>
                <a:highlight>
                  <a:srgbClr val="F7F7F8"/>
                </a:highlight>
                <a:latin typeface="Courier New"/>
                <a:ea typeface="Courier New"/>
                <a:cs typeface="Courier New"/>
                <a:sym typeface="Courier New"/>
              </a:rPr>
              <a:t>&lt;br&gt;</a:t>
            </a:r>
            <a:r>
              <a:rPr lang="en" sz="1200">
                <a:solidFill>
                  <a:srgbClr val="374151"/>
                </a:solidFill>
                <a:highlight>
                  <a:srgbClr val="F7F7F8"/>
                </a:highlight>
                <a:latin typeface="Roboto"/>
                <a:ea typeface="Roboto"/>
                <a:cs typeface="Roboto"/>
                <a:sym typeface="Roboto"/>
              </a:rPr>
              <a:t> tag: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a:t>
            </a:r>
            <a:r>
              <a:rPr lang="en" sz="1050">
                <a:solidFill>
                  <a:srgbClr val="188038"/>
                </a:solidFill>
                <a:highlight>
                  <a:srgbClr val="F7F7F8"/>
                </a:highlight>
                <a:latin typeface="Courier New"/>
                <a:ea typeface="Courier New"/>
                <a:cs typeface="Courier New"/>
                <a:sym typeface="Courier New"/>
              </a:rPr>
              <a:t>&lt;br&gt;</a:t>
            </a:r>
            <a:r>
              <a:rPr lang="en" sz="1200">
                <a:solidFill>
                  <a:srgbClr val="374151"/>
                </a:solidFill>
                <a:highlight>
                  <a:srgbClr val="F7F7F8"/>
                </a:highlight>
                <a:latin typeface="Roboto"/>
                <a:ea typeface="Roboto"/>
                <a:cs typeface="Roboto"/>
                <a:sym typeface="Roboto"/>
              </a:rPr>
              <a:t> tag is a line break tag in HTML.</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is an empty tag and does not require a closing tag.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is used to insert a line break or newline within a block-level element, such as between paragraphs or within a heading.</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0"/>
              </a:spcAft>
              <a:buNone/>
            </a:pPr>
            <a:r>
              <a:rPr lang="en" sz="1050">
                <a:solidFill>
                  <a:srgbClr val="188038"/>
                </a:solidFill>
                <a:highlight>
                  <a:srgbClr val="F7F7F8"/>
                </a:highlight>
                <a:latin typeface="Courier New"/>
                <a:ea typeface="Courier New"/>
                <a:cs typeface="Courier New"/>
                <a:sym typeface="Courier New"/>
              </a:rPr>
              <a:t>&lt;hr&gt;</a:t>
            </a:r>
            <a:r>
              <a:rPr lang="en" sz="1200">
                <a:solidFill>
                  <a:srgbClr val="374151"/>
                </a:solidFill>
                <a:highlight>
                  <a:srgbClr val="F7F7F8"/>
                </a:highlight>
                <a:latin typeface="Roboto"/>
                <a:ea typeface="Roboto"/>
                <a:cs typeface="Roboto"/>
                <a:sym typeface="Roboto"/>
              </a:rPr>
              <a:t> tag: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The </a:t>
            </a:r>
            <a:r>
              <a:rPr lang="en" sz="1050">
                <a:solidFill>
                  <a:srgbClr val="188038"/>
                </a:solidFill>
                <a:highlight>
                  <a:srgbClr val="F7F7F8"/>
                </a:highlight>
                <a:latin typeface="Courier New"/>
                <a:ea typeface="Courier New"/>
                <a:cs typeface="Courier New"/>
                <a:sym typeface="Courier New"/>
              </a:rPr>
              <a:t>&lt;hr&gt;</a:t>
            </a:r>
            <a:r>
              <a:rPr lang="en" sz="1200">
                <a:solidFill>
                  <a:srgbClr val="374151"/>
                </a:solidFill>
                <a:highlight>
                  <a:srgbClr val="F7F7F8"/>
                </a:highlight>
                <a:latin typeface="Roboto"/>
                <a:ea typeface="Roboto"/>
                <a:cs typeface="Roboto"/>
                <a:sym typeface="Roboto"/>
              </a:rPr>
              <a:t> tag represents a horizontal rule or a thematic break in HTML.</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is also an empty tag and does not require a closing tag.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creates a horizontal line that separates content within a document.</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Lists:</a:t>
            </a:r>
            <a:endParaRPr/>
          </a:p>
        </p:txBody>
      </p:sp>
      <p:sp>
        <p:nvSpPr>
          <p:cNvPr id="212" name="Google Shape;212;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&lt;ul&gt;</a:t>
            </a:r>
            <a:r>
              <a:rPr lang="en" sz="1200">
                <a:solidFill>
                  <a:srgbClr val="374151"/>
                </a:solidFill>
                <a:highlight>
                  <a:srgbClr val="F7F7F8"/>
                </a:highlight>
                <a:latin typeface="Roboto"/>
                <a:ea typeface="Roboto"/>
                <a:cs typeface="Roboto"/>
                <a:sym typeface="Roboto"/>
              </a:rPr>
              <a:t> and </a:t>
            </a:r>
            <a:r>
              <a:rPr lang="en" sz="1050">
                <a:solidFill>
                  <a:srgbClr val="188038"/>
                </a:solidFill>
                <a:highlight>
                  <a:srgbClr val="F7F7F8"/>
                </a:highlight>
                <a:latin typeface="Courier New"/>
                <a:ea typeface="Courier New"/>
                <a:cs typeface="Courier New"/>
                <a:sym typeface="Courier New"/>
              </a:rPr>
              <a:t>&lt;ol&gt;</a:t>
            </a:r>
            <a:r>
              <a:rPr lang="en" sz="1200">
                <a:solidFill>
                  <a:srgbClr val="374151"/>
                </a:solidFill>
                <a:highlight>
                  <a:srgbClr val="F7F7F8"/>
                </a:highlight>
                <a:latin typeface="Roboto"/>
                <a:ea typeface="Roboto"/>
                <a:cs typeface="Roboto"/>
                <a:sym typeface="Roboto"/>
              </a:rPr>
              <a:t> tags are used to create unordered and ordered lists, respectively.</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&lt;li&gt;</a:t>
            </a:r>
            <a:r>
              <a:rPr lang="en" sz="1200">
                <a:solidFill>
                  <a:srgbClr val="374151"/>
                </a:solidFill>
                <a:highlight>
                  <a:srgbClr val="F7F7F8"/>
                </a:highlight>
                <a:latin typeface="Roboto"/>
                <a:ea typeface="Roboto"/>
                <a:cs typeface="Roboto"/>
                <a:sym typeface="Roboto"/>
              </a:rPr>
              <a:t> tag is used to define individual list items.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Nested lists can be created by placing a list inside another list item.</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We can </a:t>
            </a:r>
            <a:r>
              <a:rPr lang="en" sz="1200">
                <a:solidFill>
                  <a:srgbClr val="374151"/>
                </a:solidFill>
                <a:highlight>
                  <a:srgbClr val="F7F7F8"/>
                </a:highlight>
                <a:latin typeface="Roboto"/>
                <a:ea typeface="Roboto"/>
                <a:cs typeface="Roboto"/>
                <a:sym typeface="Roboto"/>
              </a:rPr>
              <a:t>change</a:t>
            </a:r>
            <a:r>
              <a:rPr lang="en" sz="1200">
                <a:solidFill>
                  <a:srgbClr val="374151"/>
                </a:solidFill>
                <a:highlight>
                  <a:srgbClr val="F7F7F8"/>
                </a:highlight>
                <a:latin typeface="Roboto"/>
                <a:ea typeface="Roboto"/>
                <a:cs typeface="Roboto"/>
                <a:sym typeface="Roboto"/>
              </a:rPr>
              <a:t> the default display points of list by using type attribute. Eg.type=”disc”, type=”square” </a:t>
            </a:r>
            <a:r>
              <a:rPr i="1" lang="en" sz="1200">
                <a:solidFill>
                  <a:srgbClr val="374151"/>
                </a:solidFill>
                <a:highlight>
                  <a:srgbClr val="F7F7F8"/>
                </a:highlight>
                <a:latin typeface="Roboto"/>
                <a:ea typeface="Roboto"/>
                <a:cs typeface="Roboto"/>
                <a:sym typeface="Roboto"/>
              </a:rPr>
              <a:t>(depricated)</a:t>
            </a:r>
            <a:endParaRPr i="1"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a:t>
            </a:r>
            <a:endParaRPr/>
          </a:p>
        </p:txBody>
      </p:sp>
      <p:sp>
        <p:nvSpPr>
          <p:cNvPr id="218" name="Google Shape;218;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To create a table in HTML, you need to use the </a:t>
            </a:r>
            <a:r>
              <a:rPr lang="en" sz="950">
                <a:solidFill>
                  <a:srgbClr val="188038"/>
                </a:solidFill>
                <a:highlight>
                  <a:srgbClr val="F7F7F8"/>
                </a:highlight>
                <a:latin typeface="Courier New"/>
                <a:ea typeface="Courier New"/>
                <a:cs typeface="Courier New"/>
                <a:sym typeface="Courier New"/>
              </a:rPr>
              <a:t>&lt;table&gt;</a:t>
            </a:r>
            <a:r>
              <a:rPr lang="en" sz="1200">
                <a:solidFill>
                  <a:srgbClr val="374151"/>
                </a:solidFill>
                <a:highlight>
                  <a:srgbClr val="F7F7F8"/>
                </a:highlight>
                <a:latin typeface="Roboto"/>
                <a:ea typeface="Roboto"/>
                <a:cs typeface="Roboto"/>
                <a:sym typeface="Roboto"/>
              </a:rPr>
              <a:t> element, which serves as the container for the table.</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374151"/>
                </a:solidFill>
                <a:highlight>
                  <a:srgbClr val="F7F7F8"/>
                </a:highlight>
                <a:latin typeface="Roboto"/>
                <a:ea typeface="Roboto"/>
                <a:cs typeface="Roboto"/>
                <a:sym typeface="Roboto"/>
              </a:rPr>
              <a:t>Table rows are represented by the </a:t>
            </a:r>
            <a:r>
              <a:rPr lang="en" sz="950">
                <a:solidFill>
                  <a:srgbClr val="188038"/>
                </a:solidFill>
                <a:highlight>
                  <a:srgbClr val="F7F7F8"/>
                </a:highlight>
                <a:latin typeface="Courier New"/>
                <a:ea typeface="Courier New"/>
                <a:cs typeface="Courier New"/>
                <a:sym typeface="Courier New"/>
              </a:rPr>
              <a:t>&lt;tr&gt;</a:t>
            </a:r>
            <a:r>
              <a:rPr lang="en" sz="1200">
                <a:solidFill>
                  <a:srgbClr val="374151"/>
                </a:solidFill>
                <a:highlight>
                  <a:srgbClr val="F7F7F8"/>
                </a:highlight>
                <a:latin typeface="Roboto"/>
                <a:ea typeface="Roboto"/>
                <a:cs typeface="Roboto"/>
                <a:sym typeface="Roboto"/>
              </a:rPr>
              <a:t> element, while individual cells within the rows are represented by the </a:t>
            </a:r>
            <a:r>
              <a:rPr lang="en" sz="950">
                <a:solidFill>
                  <a:srgbClr val="188038"/>
                </a:solidFill>
                <a:highlight>
                  <a:srgbClr val="F7F7F8"/>
                </a:highlight>
                <a:latin typeface="Courier New"/>
                <a:ea typeface="Courier New"/>
                <a:cs typeface="Courier New"/>
                <a:sym typeface="Courier New"/>
              </a:rPr>
              <a:t>&lt;td&gt;</a:t>
            </a:r>
            <a:r>
              <a:rPr lang="en" sz="1200">
                <a:solidFill>
                  <a:srgbClr val="374151"/>
                </a:solidFill>
                <a:highlight>
                  <a:srgbClr val="F7F7F8"/>
                </a:highlight>
                <a:latin typeface="Roboto"/>
                <a:ea typeface="Roboto"/>
                <a:cs typeface="Roboto"/>
                <a:sym typeface="Roboto"/>
              </a:rPr>
              <a:t> element.</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sz="1200">
                <a:solidFill>
                  <a:srgbClr val="374151"/>
                </a:solidFill>
                <a:highlight>
                  <a:srgbClr val="F7F7F8"/>
                </a:highlight>
                <a:latin typeface="Roboto"/>
                <a:ea typeface="Roboto"/>
                <a:cs typeface="Roboto"/>
                <a:sym typeface="Roboto"/>
              </a:rPr>
              <a:t>Table headers are used to define the headings for columns or rows within the table. They are marked using the </a:t>
            </a:r>
            <a:r>
              <a:rPr lang="en" sz="950">
                <a:solidFill>
                  <a:srgbClr val="188038"/>
                </a:solidFill>
                <a:highlight>
                  <a:srgbClr val="F7F7F8"/>
                </a:highlight>
                <a:latin typeface="Courier New"/>
                <a:ea typeface="Courier New"/>
                <a:cs typeface="Courier New"/>
                <a:sym typeface="Courier New"/>
              </a:rPr>
              <a:t>&lt;th&gt;</a:t>
            </a:r>
            <a:r>
              <a:rPr lang="en" sz="1200">
                <a:solidFill>
                  <a:srgbClr val="374151"/>
                </a:solidFill>
                <a:highlight>
                  <a:srgbClr val="F7F7F8"/>
                </a:highlight>
                <a:latin typeface="Roboto"/>
                <a:ea typeface="Roboto"/>
                <a:cs typeface="Roboto"/>
                <a:sym typeface="Roboto"/>
              </a:rPr>
              <a:t> element.</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Forms:</a:t>
            </a:r>
            <a:endParaRPr/>
          </a:p>
        </p:txBody>
      </p:sp>
      <p:sp>
        <p:nvSpPr>
          <p:cNvPr id="224" name="Google Shape;224;p29"/>
          <p:cNvSpPr txBox="1"/>
          <p:nvPr>
            <p:ph idx="1" type="body"/>
          </p:nvPr>
        </p:nvSpPr>
        <p:spPr>
          <a:xfrm>
            <a:off x="819150" y="1608850"/>
            <a:ext cx="7505700" cy="28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000000"/>
                </a:solidFill>
                <a:highlight>
                  <a:srgbClr val="FFFFFF"/>
                </a:highlight>
                <a:latin typeface="Verdana"/>
                <a:ea typeface="Verdana"/>
                <a:cs typeface="Verdana"/>
                <a:sym typeface="Verdana"/>
              </a:rPr>
              <a:t>The HTML </a:t>
            </a:r>
            <a:r>
              <a:rPr lang="en" sz="1200">
                <a:solidFill>
                  <a:srgbClr val="DC143C"/>
                </a:solidFill>
                <a:latin typeface="Courier New"/>
                <a:ea typeface="Courier New"/>
                <a:cs typeface="Courier New"/>
                <a:sym typeface="Courier New"/>
              </a:rPr>
              <a:t>&lt;form&gt;</a:t>
            </a:r>
            <a:r>
              <a:rPr lang="en" sz="1150">
                <a:solidFill>
                  <a:srgbClr val="000000"/>
                </a:solidFill>
                <a:highlight>
                  <a:srgbClr val="FFFFFF"/>
                </a:highlight>
                <a:latin typeface="Verdana"/>
                <a:ea typeface="Verdana"/>
                <a:cs typeface="Verdana"/>
                <a:sym typeface="Verdana"/>
              </a:rPr>
              <a:t> element is used to create an HTML form. The form element is a container for different types of input elements, such as: text fields, checkboxes, radio buttons, submit buttons, etc.</a:t>
            </a:r>
            <a:endParaRPr sz="1150">
              <a:solidFill>
                <a:srgbClr val="000000"/>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150">
                <a:solidFill>
                  <a:srgbClr val="000000"/>
                </a:solidFill>
                <a:highlight>
                  <a:srgbClr val="FFFFFF"/>
                </a:highlight>
                <a:latin typeface="Verdana"/>
                <a:ea typeface="Verdana"/>
                <a:cs typeface="Verdana"/>
                <a:sym typeface="Verdana"/>
              </a:rPr>
              <a:t>To get different types of input </a:t>
            </a:r>
            <a:r>
              <a:rPr lang="en" sz="1150">
                <a:solidFill>
                  <a:srgbClr val="000000"/>
                </a:solidFill>
                <a:highlight>
                  <a:srgbClr val="FFFFFF"/>
                </a:highlight>
                <a:latin typeface="Verdana"/>
                <a:ea typeface="Verdana"/>
                <a:cs typeface="Verdana"/>
                <a:sym typeface="Verdana"/>
              </a:rPr>
              <a:t>fields</a:t>
            </a:r>
            <a:r>
              <a:rPr lang="en" sz="1150">
                <a:solidFill>
                  <a:srgbClr val="000000"/>
                </a:solidFill>
                <a:highlight>
                  <a:srgbClr val="FFFFFF"/>
                </a:highlight>
                <a:latin typeface="Verdana"/>
                <a:ea typeface="Verdana"/>
                <a:cs typeface="Verdana"/>
                <a:sym typeface="Verdana"/>
              </a:rPr>
              <a:t> we use &lt;input&gt; tag with different values of “type” attribute.</a:t>
            </a:r>
            <a:endParaRPr sz="1150">
              <a:solidFill>
                <a:srgbClr val="000000"/>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 sz="1150">
                <a:solidFill>
                  <a:srgbClr val="000000"/>
                </a:solidFill>
                <a:highlight>
                  <a:srgbClr val="FFFFFF"/>
                </a:highlight>
                <a:latin typeface="Verdana"/>
                <a:ea typeface="Verdana"/>
                <a:cs typeface="Verdana"/>
                <a:sym typeface="Verdana"/>
              </a:rPr>
              <a:t>The </a:t>
            </a:r>
            <a:r>
              <a:rPr lang="en" sz="1200">
                <a:solidFill>
                  <a:srgbClr val="DC143C"/>
                </a:solidFill>
                <a:latin typeface="Courier New"/>
                <a:ea typeface="Courier New"/>
                <a:cs typeface="Courier New"/>
                <a:sym typeface="Courier New"/>
              </a:rPr>
              <a:t>&lt;label&gt;</a:t>
            </a:r>
            <a:r>
              <a:rPr lang="en" sz="1150">
                <a:solidFill>
                  <a:srgbClr val="000000"/>
                </a:solidFill>
                <a:highlight>
                  <a:srgbClr val="FFFFFF"/>
                </a:highlight>
                <a:latin typeface="Verdana"/>
                <a:ea typeface="Verdana"/>
                <a:cs typeface="Verdana"/>
                <a:sym typeface="Verdana"/>
              </a:rPr>
              <a:t> tag defines a label for many form elements. To map the input </a:t>
            </a:r>
            <a:r>
              <a:rPr lang="en" sz="1150">
                <a:solidFill>
                  <a:srgbClr val="000000"/>
                </a:solidFill>
                <a:highlight>
                  <a:srgbClr val="FFFFFF"/>
                </a:highlight>
                <a:latin typeface="Verdana"/>
                <a:ea typeface="Verdana"/>
                <a:cs typeface="Verdana"/>
                <a:sym typeface="Verdana"/>
              </a:rPr>
              <a:t>field</a:t>
            </a:r>
            <a:r>
              <a:rPr lang="en" sz="1150">
                <a:solidFill>
                  <a:srgbClr val="000000"/>
                </a:solidFill>
                <a:highlight>
                  <a:srgbClr val="FFFFFF"/>
                </a:highlight>
                <a:latin typeface="Verdana"/>
                <a:ea typeface="Verdana"/>
                <a:cs typeface="Verdana"/>
                <a:sym typeface="Verdana"/>
              </a:rPr>
              <a:t> with label we use id attribute.</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 Methods:</a:t>
            </a:r>
            <a:endParaRPr/>
          </a:p>
        </p:txBody>
      </p:sp>
      <p:sp>
        <p:nvSpPr>
          <p:cNvPr id="230" name="Google Shape;230;p30"/>
          <p:cNvSpPr txBox="1"/>
          <p:nvPr>
            <p:ph idx="1" type="body"/>
          </p:nvPr>
        </p:nvSpPr>
        <p:spPr>
          <a:xfrm>
            <a:off x="819150" y="1608850"/>
            <a:ext cx="7505700" cy="2829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150">
                <a:solidFill>
                  <a:srgbClr val="000000"/>
                </a:solidFill>
                <a:highlight>
                  <a:srgbClr val="FFFFFF"/>
                </a:highlight>
                <a:latin typeface="Verdana"/>
                <a:ea typeface="Verdana"/>
                <a:cs typeface="Verdana"/>
                <a:sym typeface="Verdana"/>
              </a:rPr>
              <a:t>The input </a:t>
            </a:r>
            <a:r>
              <a:rPr lang="en" sz="1200">
                <a:solidFill>
                  <a:srgbClr val="DC143C"/>
                </a:solidFill>
                <a:latin typeface="Courier New"/>
                <a:ea typeface="Courier New"/>
                <a:cs typeface="Courier New"/>
                <a:sym typeface="Courier New"/>
              </a:rPr>
              <a:t>method</a:t>
            </a:r>
            <a:r>
              <a:rPr lang="en" sz="1150">
                <a:solidFill>
                  <a:srgbClr val="000000"/>
                </a:solidFill>
                <a:highlight>
                  <a:srgbClr val="FFFFFF"/>
                </a:highlight>
                <a:latin typeface="Verdana"/>
                <a:ea typeface="Verdana"/>
                <a:cs typeface="Verdana"/>
                <a:sym typeface="Verdana"/>
              </a:rPr>
              <a:t> attribute defines the HTTP method for sending form-data to the action URL. The form-data can be sent as URL variables (method="get") or as an HTTP post transaction (method="post").</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Notes on the "get" method:</a:t>
            </a:r>
            <a:endParaRPr sz="1150">
              <a:solidFill>
                <a:srgbClr val="000000"/>
              </a:solidFill>
              <a:highlight>
                <a:srgbClr val="FFFFFF"/>
              </a:highlight>
              <a:latin typeface="Verdana"/>
              <a:ea typeface="Verdana"/>
              <a:cs typeface="Verdana"/>
              <a:sym typeface="Verdana"/>
            </a:endParaRPr>
          </a:p>
          <a:p>
            <a:pPr indent="-279717" lvl="0" marL="457200" rtl="0" algn="l">
              <a:spcBef>
                <a:spcPts val="140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This method appends the form-data to the URL in name/value pairs</a:t>
            </a:r>
            <a:endParaRPr sz="1150">
              <a:solidFill>
                <a:srgbClr val="000000"/>
              </a:solidFill>
              <a:highlight>
                <a:srgbClr val="FFFFFF"/>
              </a:highlight>
              <a:latin typeface="Verdana"/>
              <a:ea typeface="Verdana"/>
              <a:cs typeface="Verdana"/>
              <a:sym typeface="Verdana"/>
            </a:endParaRPr>
          </a:p>
          <a:p>
            <a:pPr indent="-279717" lvl="0" marL="457200" rtl="0" algn="l">
              <a:spcBef>
                <a:spcPts val="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This method is useful for form submissions where a user want to bookmark the result</a:t>
            </a:r>
            <a:endParaRPr sz="1150">
              <a:solidFill>
                <a:srgbClr val="000000"/>
              </a:solidFill>
              <a:highlight>
                <a:srgbClr val="FFFFFF"/>
              </a:highlight>
              <a:latin typeface="Verdana"/>
              <a:ea typeface="Verdana"/>
              <a:cs typeface="Verdana"/>
              <a:sym typeface="Verdana"/>
            </a:endParaRPr>
          </a:p>
          <a:p>
            <a:pPr indent="-279717" lvl="0" marL="457200" rtl="0" algn="l">
              <a:spcBef>
                <a:spcPts val="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There is a limit to how much data you can place in a URL (varies between browsers), therefore, you cannot be sure that all of the form-data will be correctly transferred</a:t>
            </a:r>
            <a:endParaRPr sz="1150">
              <a:solidFill>
                <a:srgbClr val="000000"/>
              </a:solidFill>
              <a:highlight>
                <a:srgbClr val="FFFFFF"/>
              </a:highlight>
              <a:latin typeface="Verdana"/>
              <a:ea typeface="Verdana"/>
              <a:cs typeface="Verdana"/>
              <a:sym typeface="Verdana"/>
            </a:endParaRPr>
          </a:p>
          <a:p>
            <a:pPr indent="-279717" lvl="0" marL="457200" rtl="0" algn="l">
              <a:spcBef>
                <a:spcPts val="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Never use the "get" method to pass sensitive information! (password or other sensitive information will be visible in the browser's address bar)</a:t>
            </a:r>
            <a:endParaRPr sz="1150">
              <a:solidFill>
                <a:srgbClr val="000000"/>
              </a:solidFill>
              <a:highlight>
                <a:srgbClr val="FFFFFF"/>
              </a:highlight>
              <a:latin typeface="Verdana"/>
              <a:ea typeface="Verdana"/>
              <a:cs typeface="Verdana"/>
              <a:sym typeface="Verdana"/>
            </a:endParaRPr>
          </a:p>
          <a:p>
            <a:pPr indent="0" lvl="0" marL="0" rtl="0" algn="l">
              <a:spcBef>
                <a:spcPts val="1400"/>
              </a:spcBef>
              <a:spcAft>
                <a:spcPts val="0"/>
              </a:spcAft>
              <a:buNone/>
            </a:pPr>
            <a:r>
              <a:rPr lang="en" sz="1150">
                <a:solidFill>
                  <a:srgbClr val="000000"/>
                </a:solidFill>
                <a:highlight>
                  <a:srgbClr val="FFFFFF"/>
                </a:highlight>
                <a:latin typeface="Verdana"/>
                <a:ea typeface="Verdana"/>
                <a:cs typeface="Verdana"/>
                <a:sym typeface="Verdana"/>
              </a:rPr>
              <a:t>Notes on the "post" method:</a:t>
            </a:r>
            <a:endParaRPr sz="1150">
              <a:solidFill>
                <a:srgbClr val="000000"/>
              </a:solidFill>
              <a:highlight>
                <a:srgbClr val="FFFFFF"/>
              </a:highlight>
              <a:latin typeface="Verdana"/>
              <a:ea typeface="Verdana"/>
              <a:cs typeface="Verdana"/>
              <a:sym typeface="Verdana"/>
            </a:endParaRPr>
          </a:p>
          <a:p>
            <a:pPr indent="-279717" lvl="0" marL="457200" rtl="0" algn="l">
              <a:spcBef>
                <a:spcPts val="140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This method sends the form-data as an HTTP post transaction</a:t>
            </a:r>
            <a:endParaRPr sz="1150">
              <a:solidFill>
                <a:srgbClr val="000000"/>
              </a:solidFill>
              <a:highlight>
                <a:srgbClr val="FFFFFF"/>
              </a:highlight>
              <a:latin typeface="Verdana"/>
              <a:ea typeface="Verdana"/>
              <a:cs typeface="Verdana"/>
              <a:sym typeface="Verdana"/>
            </a:endParaRPr>
          </a:p>
          <a:p>
            <a:pPr indent="-279717" lvl="0" marL="457200" rtl="0" algn="l">
              <a:spcBef>
                <a:spcPts val="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Form submissions with the "post" method cannot be bookmarked</a:t>
            </a:r>
            <a:endParaRPr sz="1150">
              <a:solidFill>
                <a:srgbClr val="000000"/>
              </a:solidFill>
              <a:highlight>
                <a:srgbClr val="FFFFFF"/>
              </a:highlight>
              <a:latin typeface="Verdana"/>
              <a:ea typeface="Verdana"/>
              <a:cs typeface="Verdana"/>
              <a:sym typeface="Verdana"/>
            </a:endParaRPr>
          </a:p>
          <a:p>
            <a:pPr indent="-279717" lvl="0" marL="457200" rtl="0" algn="l">
              <a:spcBef>
                <a:spcPts val="0"/>
              </a:spcBef>
              <a:spcAft>
                <a:spcPts val="0"/>
              </a:spcAft>
              <a:buClr>
                <a:srgbClr val="000000"/>
              </a:buClr>
              <a:buSzPct val="100000"/>
              <a:buFont typeface="Verdana"/>
              <a:buChar char="●"/>
            </a:pPr>
            <a:r>
              <a:rPr lang="en" sz="1150">
                <a:solidFill>
                  <a:srgbClr val="000000"/>
                </a:solidFill>
                <a:highlight>
                  <a:srgbClr val="FFFFFF"/>
                </a:highlight>
                <a:latin typeface="Verdana"/>
                <a:ea typeface="Verdana"/>
                <a:cs typeface="Verdana"/>
                <a:sym typeface="Verdana"/>
              </a:rPr>
              <a:t>The "post" method is more robust and secure than "get", and "post" does not have size limitations</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Semantics </a:t>
            </a:r>
            <a:endParaRPr/>
          </a:p>
        </p:txBody>
      </p:sp>
      <p:sp>
        <p:nvSpPr>
          <p:cNvPr id="236" name="Google Shape;236;p31"/>
          <p:cNvSpPr txBox="1"/>
          <p:nvPr>
            <p:ph idx="1" type="body"/>
          </p:nvPr>
        </p:nvSpPr>
        <p:spPr>
          <a:xfrm>
            <a:off x="819150" y="1508000"/>
            <a:ext cx="7505700" cy="2930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Semantics in HTML refers to the proper use of HTML elements to convey the meaning and structure of the content on a web page. By using semantic HTML elements, you can enhance the accessibility, search engine optimization (SEO), and overall clarity of your web documents.</a:t>
            </a:r>
            <a:br>
              <a:rPr lang="en"/>
            </a:br>
            <a:br>
              <a:rPr lang="en"/>
            </a:br>
            <a:r>
              <a:rPr lang="en"/>
              <a:t>Semantic HTML Elements:</a:t>
            </a:r>
            <a:endParaRPr/>
          </a:p>
          <a:p>
            <a:pPr indent="-311150" lvl="0" marL="457200" rtl="0" algn="l">
              <a:spcBef>
                <a:spcPts val="1200"/>
              </a:spcBef>
              <a:spcAft>
                <a:spcPts val="0"/>
              </a:spcAft>
              <a:buSzPts val="1300"/>
              <a:buAutoNum type="arabicPeriod"/>
            </a:pPr>
            <a:r>
              <a:rPr lang="en"/>
              <a:t>&lt;header&gt;: Represents the introductory or navigational content of a section or the entire document.</a:t>
            </a:r>
            <a:endParaRPr/>
          </a:p>
          <a:p>
            <a:pPr indent="-311150" lvl="0" marL="457200" rtl="0" algn="l">
              <a:spcBef>
                <a:spcPts val="0"/>
              </a:spcBef>
              <a:spcAft>
                <a:spcPts val="0"/>
              </a:spcAft>
              <a:buSzPts val="1300"/>
              <a:buAutoNum type="arabicPeriod"/>
            </a:pPr>
            <a:r>
              <a:rPr lang="en"/>
              <a:t>&lt;nav&gt;: Represents a section of navigation links.</a:t>
            </a:r>
            <a:endParaRPr/>
          </a:p>
          <a:p>
            <a:pPr indent="-311150" lvl="0" marL="457200" rtl="0" algn="l">
              <a:spcBef>
                <a:spcPts val="0"/>
              </a:spcBef>
              <a:spcAft>
                <a:spcPts val="0"/>
              </a:spcAft>
              <a:buSzPts val="1300"/>
              <a:buAutoNum type="arabicPeriod"/>
            </a:pPr>
            <a:r>
              <a:rPr lang="en"/>
              <a:t>&lt;main&gt;: Represents the main content of the document.</a:t>
            </a:r>
            <a:endParaRPr/>
          </a:p>
          <a:p>
            <a:pPr indent="-311150" lvl="0" marL="457200" rtl="0" algn="l">
              <a:spcBef>
                <a:spcPts val="0"/>
              </a:spcBef>
              <a:spcAft>
                <a:spcPts val="0"/>
              </a:spcAft>
              <a:buSzPts val="1300"/>
              <a:buAutoNum type="arabicPeriod"/>
            </a:pPr>
            <a:r>
              <a:rPr lang="en"/>
              <a:t>&lt;article&gt;: Represents a self-contained composition that can be independently distributed or reused.</a:t>
            </a:r>
            <a:endParaRPr/>
          </a:p>
          <a:p>
            <a:pPr indent="-311150" lvl="0" marL="457200" rtl="0" algn="l">
              <a:spcBef>
                <a:spcPts val="0"/>
              </a:spcBef>
              <a:spcAft>
                <a:spcPts val="0"/>
              </a:spcAft>
              <a:buSzPts val="1300"/>
              <a:buAutoNum type="arabicPeriod"/>
            </a:pPr>
            <a:r>
              <a:rPr lang="en"/>
              <a:t>&lt;section&gt;: Represents a thematic grouping of content within a document.</a:t>
            </a:r>
            <a:endParaRPr/>
          </a:p>
          <a:p>
            <a:pPr indent="-311150" lvl="0" marL="457200" rtl="0" algn="l">
              <a:spcBef>
                <a:spcPts val="0"/>
              </a:spcBef>
              <a:spcAft>
                <a:spcPts val="0"/>
              </a:spcAft>
              <a:buSzPts val="1300"/>
              <a:buAutoNum type="arabicPeriod"/>
            </a:pPr>
            <a:r>
              <a:rPr lang="en"/>
              <a:t>&lt;aside&gt;: Represents content that is tangentially related to the surrounding content.</a:t>
            </a:r>
            <a:endParaRPr/>
          </a:p>
          <a:p>
            <a:pPr indent="-311150" lvl="0" marL="457200" rtl="0" algn="l">
              <a:spcBef>
                <a:spcPts val="0"/>
              </a:spcBef>
              <a:spcAft>
                <a:spcPts val="0"/>
              </a:spcAft>
              <a:buSzPts val="1300"/>
              <a:buAutoNum type="arabicPeriod"/>
            </a:pPr>
            <a:r>
              <a:rPr lang="en"/>
              <a:t>&lt;footer&gt;: Represents the footer of a document or a section.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of HTML, CSS and JS</a:t>
            </a:r>
            <a:endParaRPr/>
          </a:p>
        </p:txBody>
      </p:sp>
      <p:pic>
        <p:nvPicPr>
          <p:cNvPr id="134" name="Google Shape;134;p14"/>
          <p:cNvPicPr preferRelativeResize="0"/>
          <p:nvPr/>
        </p:nvPicPr>
        <p:blipFill>
          <a:blip r:embed="rId3">
            <a:alphaModFix/>
          </a:blip>
          <a:stretch>
            <a:fillRect/>
          </a:stretch>
        </p:blipFill>
        <p:spPr>
          <a:xfrm>
            <a:off x="1321800" y="1846200"/>
            <a:ext cx="6586624" cy="25527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p:txBody>
      </p:sp>
      <p:sp>
        <p:nvSpPr>
          <p:cNvPr id="242" name="Google Shape;242;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Explore about </a:t>
            </a:r>
            <a:r>
              <a:rPr lang="en"/>
              <a:t>marquee tag,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CSS</a:t>
            </a:r>
            <a:endParaRPr/>
          </a:p>
        </p:txBody>
      </p:sp>
      <p:sp>
        <p:nvSpPr>
          <p:cNvPr id="248" name="Google Shape;24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 sz="1150">
                <a:solidFill>
                  <a:srgbClr val="000000"/>
                </a:solidFill>
                <a:highlight>
                  <a:srgbClr val="FFFFFF"/>
                </a:highlight>
                <a:latin typeface="Verdana"/>
                <a:ea typeface="Verdana"/>
                <a:cs typeface="Verdana"/>
                <a:sym typeface="Verdana"/>
              </a:rPr>
              <a:t>CSS stands for Cascading Style Sheets.</a:t>
            </a:r>
            <a:endParaRPr sz="1150">
              <a:solidFill>
                <a:srgbClr val="000000"/>
              </a:solidFill>
              <a:highlight>
                <a:srgbClr val="FFFFFF"/>
              </a:highlight>
              <a:latin typeface="Verdana"/>
              <a:ea typeface="Verdana"/>
              <a:cs typeface="Verdana"/>
              <a:sym typeface="Verdana"/>
            </a:endParaRPr>
          </a:p>
          <a:p>
            <a:pPr indent="0" lvl="0" marL="0" rtl="0" algn="l">
              <a:spcBef>
                <a:spcPts val="1100"/>
              </a:spcBef>
              <a:spcAft>
                <a:spcPts val="0"/>
              </a:spcAft>
              <a:buNone/>
            </a:pPr>
            <a:r>
              <a:rPr lang="en" sz="1150">
                <a:solidFill>
                  <a:srgbClr val="000000"/>
                </a:solidFill>
                <a:highlight>
                  <a:srgbClr val="FFFFFF"/>
                </a:highlight>
                <a:latin typeface="Verdana"/>
                <a:ea typeface="Verdana"/>
                <a:cs typeface="Verdana"/>
                <a:sym typeface="Verdana"/>
              </a:rPr>
              <a:t>It is </a:t>
            </a:r>
            <a:r>
              <a:rPr lang="en"/>
              <a:t>used to describe the look and formatting of a document written in HTML.</a:t>
            </a:r>
            <a:endParaRPr/>
          </a:p>
          <a:p>
            <a:pPr indent="0" lvl="0" marL="0" rtl="0" algn="l">
              <a:spcBef>
                <a:spcPts val="1100"/>
              </a:spcBef>
              <a:spcAft>
                <a:spcPts val="0"/>
              </a:spcAft>
              <a:buNone/>
            </a:pPr>
            <a:r>
              <a:rPr lang="en"/>
              <a:t>With CSS, we can control various aspects of the page's appearance, such as colors, layouts, fonts, and animations.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Syntax:</a:t>
            </a:r>
            <a:endParaRPr/>
          </a:p>
        </p:txBody>
      </p:sp>
      <p:sp>
        <p:nvSpPr>
          <p:cNvPr id="254" name="Google Shape;254;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34"/>
          <p:cNvPicPr preferRelativeResize="0"/>
          <p:nvPr/>
        </p:nvPicPr>
        <p:blipFill>
          <a:blip r:embed="rId3">
            <a:alphaModFix/>
          </a:blip>
          <a:stretch>
            <a:fillRect/>
          </a:stretch>
        </p:blipFill>
        <p:spPr>
          <a:xfrm>
            <a:off x="819149" y="1800200"/>
            <a:ext cx="7880725" cy="1800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Ways to add CSS to page</a:t>
            </a:r>
            <a:endParaRPr/>
          </a:p>
        </p:txBody>
      </p:sp>
      <p:sp>
        <p:nvSpPr>
          <p:cNvPr id="261" name="Google Shape;261;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Inline CSS: The CSS is added to particular tab using the style attribute. Inside the opening tag of an element.</a:t>
            </a:r>
            <a:endParaRPr/>
          </a:p>
          <a:p>
            <a:pPr indent="0" lvl="0" marL="0" rtl="0" algn="l">
              <a:spcBef>
                <a:spcPts val="1200"/>
              </a:spcBef>
              <a:spcAft>
                <a:spcPts val="0"/>
              </a:spcAft>
              <a:buNone/>
            </a:pPr>
            <a:r>
              <a:rPr lang="en"/>
              <a:t>Eg. &lt;h1 style="color:blue;text-align:center;"&gt;</a:t>
            </a:r>
            <a:endParaRPr/>
          </a:p>
          <a:p>
            <a:pPr indent="0" lvl="0" marL="0" rtl="0" algn="l">
              <a:spcBef>
                <a:spcPts val="1200"/>
              </a:spcBef>
              <a:spcAft>
                <a:spcPts val="0"/>
              </a:spcAft>
              <a:buNone/>
            </a:pPr>
            <a:r>
              <a:rPr lang="en"/>
              <a:t>Internal CSS : The CSS is written inside the &lt;style&gt; tag in the same page.</a:t>
            </a:r>
            <a:endParaRPr/>
          </a:p>
          <a:p>
            <a:pPr indent="0" lvl="0" marL="0" rtl="0" algn="l">
              <a:spcBef>
                <a:spcPts val="1200"/>
              </a:spcBef>
              <a:spcAft>
                <a:spcPts val="0"/>
              </a:spcAft>
              <a:buNone/>
            </a:pPr>
            <a:r>
              <a:rPr lang="en"/>
              <a:t>External CSS:  The CSS is written in seperate file with .css extension and then that file is attached to our HTML document using &lt;link&gt; tag.  Eg. &lt;link rel="stylesheet" href="mystyle.css"&gt;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selectors:</a:t>
            </a:r>
            <a:endParaRPr/>
          </a:p>
        </p:txBody>
      </p:sp>
      <p:sp>
        <p:nvSpPr>
          <p:cNvPr id="267" name="Google Shape;267;p36"/>
          <p:cNvSpPr txBox="1"/>
          <p:nvPr>
            <p:ph idx="1" type="body"/>
          </p:nvPr>
        </p:nvSpPr>
        <p:spPr>
          <a:xfrm>
            <a:off x="8953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CSS selectors are used to target specific HTML elements for styling.</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Common CSS selectors include:</a:t>
            </a:r>
            <a:endParaRPr sz="1200">
              <a:solidFill>
                <a:srgbClr val="374151"/>
              </a:solidFill>
              <a:highlight>
                <a:srgbClr val="F7F7F8"/>
              </a:highlight>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Element selectors: Target specific HTML elements by their tag name (e.g., </a:t>
            </a:r>
            <a:r>
              <a:rPr lang="en" sz="1050">
                <a:solidFill>
                  <a:srgbClr val="188038"/>
                </a:solidFill>
                <a:highlight>
                  <a:srgbClr val="F7F7F8"/>
                </a:highlight>
                <a:latin typeface="Courier New"/>
                <a:ea typeface="Courier New"/>
                <a:cs typeface="Courier New"/>
                <a:sym typeface="Courier New"/>
              </a:rPr>
              <a:t>h1</a:t>
            </a:r>
            <a:r>
              <a:rPr lang="en" sz="1200">
                <a:solidFill>
                  <a:srgbClr val="374151"/>
                </a:solidFill>
                <a:highlight>
                  <a:srgbClr val="F7F7F8"/>
                </a:highlight>
                <a:latin typeface="Roboto"/>
                <a:ea typeface="Roboto"/>
                <a:cs typeface="Roboto"/>
                <a:sym typeface="Roboto"/>
              </a:rPr>
              <a:t>, </a:t>
            </a:r>
            <a:r>
              <a:rPr lang="en" sz="1050">
                <a:solidFill>
                  <a:srgbClr val="188038"/>
                </a:solidFill>
                <a:highlight>
                  <a:srgbClr val="F7F7F8"/>
                </a:highlight>
                <a:latin typeface="Courier New"/>
                <a:ea typeface="Courier New"/>
                <a:cs typeface="Courier New"/>
                <a:sym typeface="Courier New"/>
              </a:rPr>
              <a:t>p</a:t>
            </a:r>
            <a:r>
              <a:rPr lang="en" sz="1200">
                <a:solidFill>
                  <a:srgbClr val="374151"/>
                </a:solidFill>
                <a:highlight>
                  <a:srgbClr val="F7F7F8"/>
                </a:highlight>
                <a:latin typeface="Roboto"/>
                <a:ea typeface="Roboto"/>
                <a:cs typeface="Roboto"/>
                <a:sym typeface="Roboto"/>
              </a:rPr>
              <a:t>, </a:t>
            </a:r>
            <a:r>
              <a:rPr lang="en" sz="1050">
                <a:solidFill>
                  <a:srgbClr val="188038"/>
                </a:solidFill>
                <a:highlight>
                  <a:srgbClr val="F7F7F8"/>
                </a:highlight>
                <a:latin typeface="Courier New"/>
                <a:ea typeface="Courier New"/>
                <a:cs typeface="Courier New"/>
                <a:sym typeface="Courier New"/>
              </a:rPr>
              <a:t>div</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Class selectors: Target elements based on their class attribute (e.g., </a:t>
            </a:r>
            <a:r>
              <a:rPr lang="en" sz="1050">
                <a:solidFill>
                  <a:srgbClr val="188038"/>
                </a:solidFill>
                <a:highlight>
                  <a:srgbClr val="F7F7F8"/>
                </a:highlight>
                <a:latin typeface="Courier New"/>
                <a:ea typeface="Courier New"/>
                <a:cs typeface="Courier New"/>
                <a:sym typeface="Courier New"/>
              </a:rPr>
              <a:t>.header</a:t>
            </a:r>
            <a:r>
              <a:rPr lang="en" sz="1200">
                <a:solidFill>
                  <a:srgbClr val="374151"/>
                </a:solidFill>
                <a:highlight>
                  <a:srgbClr val="F7F7F8"/>
                </a:highlight>
                <a:latin typeface="Roboto"/>
                <a:ea typeface="Roboto"/>
                <a:cs typeface="Roboto"/>
                <a:sym typeface="Roboto"/>
              </a:rPr>
              <a:t>, </a:t>
            </a:r>
            <a:r>
              <a:rPr lang="en" sz="1050">
                <a:solidFill>
                  <a:srgbClr val="188038"/>
                </a:solidFill>
                <a:highlight>
                  <a:srgbClr val="F7F7F8"/>
                </a:highlight>
                <a:latin typeface="Courier New"/>
                <a:ea typeface="Courier New"/>
                <a:cs typeface="Courier New"/>
                <a:sym typeface="Courier New"/>
              </a:rPr>
              <a:t>.btn</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ID selectors: Target elements based on their unique ID attribute (e.g., </a:t>
            </a:r>
            <a:r>
              <a:rPr lang="en" sz="1050">
                <a:solidFill>
                  <a:srgbClr val="188038"/>
                </a:solidFill>
                <a:highlight>
                  <a:srgbClr val="F7F7F8"/>
                </a:highlight>
                <a:latin typeface="Courier New"/>
                <a:ea typeface="Courier New"/>
                <a:cs typeface="Courier New"/>
                <a:sym typeface="Courier New"/>
              </a:rPr>
              <a:t>#logo</a:t>
            </a:r>
            <a:r>
              <a:rPr lang="en" sz="1200">
                <a:solidFill>
                  <a:srgbClr val="374151"/>
                </a:solidFill>
                <a:highlight>
                  <a:srgbClr val="F7F7F8"/>
                </a:highlight>
                <a:latin typeface="Roboto"/>
                <a:ea typeface="Roboto"/>
                <a:cs typeface="Roboto"/>
                <a:sym typeface="Roboto"/>
              </a:rPr>
              <a:t>, </a:t>
            </a:r>
            <a:r>
              <a:rPr lang="en" sz="1050">
                <a:solidFill>
                  <a:srgbClr val="188038"/>
                </a:solidFill>
                <a:highlight>
                  <a:srgbClr val="F7F7F8"/>
                </a:highlight>
                <a:latin typeface="Courier New"/>
                <a:ea typeface="Courier New"/>
                <a:cs typeface="Courier New"/>
                <a:sym typeface="Courier New"/>
              </a:rPr>
              <a:t>#nav</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304800" lvl="1" marL="9144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Attribute selectors: Target elements based on their attribute values (e.g., </a:t>
            </a:r>
            <a:r>
              <a:rPr lang="en" sz="1050">
                <a:solidFill>
                  <a:srgbClr val="188038"/>
                </a:solidFill>
                <a:highlight>
                  <a:srgbClr val="F7F7F8"/>
                </a:highlight>
                <a:latin typeface="Courier New"/>
                <a:ea typeface="Courier New"/>
                <a:cs typeface="Courier New"/>
                <a:sym typeface="Courier New"/>
              </a:rPr>
              <a:t>[type="text"]</a:t>
            </a:r>
            <a:r>
              <a:rPr lang="en" sz="1200">
                <a:solidFill>
                  <a:srgbClr val="374151"/>
                </a:solidFill>
                <a:highlight>
                  <a:srgbClr val="F7F7F8"/>
                </a:highlight>
                <a:latin typeface="Roboto"/>
                <a:ea typeface="Roboto"/>
                <a:cs typeface="Roboto"/>
                <a:sym typeface="Roboto"/>
              </a:rPr>
              <a:t>, </a:t>
            </a:r>
            <a:r>
              <a:rPr lang="en" sz="1050">
                <a:solidFill>
                  <a:srgbClr val="188038"/>
                </a:solidFill>
                <a:highlight>
                  <a:srgbClr val="F7F7F8"/>
                </a:highlight>
                <a:latin typeface="Courier New"/>
                <a:ea typeface="Courier New"/>
                <a:cs typeface="Courier New"/>
                <a:sym typeface="Courier New"/>
              </a:rPr>
              <a:t>[href^="https://"]</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Combinators</a:t>
            </a:r>
            <a:endParaRPr/>
          </a:p>
        </p:txBody>
      </p:sp>
      <p:sp>
        <p:nvSpPr>
          <p:cNvPr id="273" name="Google Shape;273;p37"/>
          <p:cNvSpPr txBox="1"/>
          <p:nvPr>
            <p:ph idx="1" type="body"/>
          </p:nvPr>
        </p:nvSpPr>
        <p:spPr>
          <a:xfrm>
            <a:off x="819150" y="1493575"/>
            <a:ext cx="7505700" cy="29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descendant selector (space) : </a:t>
            </a:r>
            <a:r>
              <a:rPr lang="en" sz="1150">
                <a:solidFill>
                  <a:srgbClr val="000000"/>
                </a:solidFill>
                <a:highlight>
                  <a:srgbClr val="FFFFFF"/>
                </a:highlight>
                <a:latin typeface="Verdana"/>
                <a:ea typeface="Verdana"/>
                <a:cs typeface="Verdana"/>
                <a:sym typeface="Verdana"/>
              </a:rPr>
              <a:t>matches all elements that are descendants of a specified element.</a:t>
            </a:r>
            <a:endParaRPr sz="1150">
              <a:solidFill>
                <a:srgbClr val="000000"/>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150">
                <a:solidFill>
                  <a:srgbClr val="000000"/>
                </a:solidFill>
                <a:highlight>
                  <a:srgbClr val="FFFFFF"/>
                </a:highlight>
                <a:latin typeface="Verdana"/>
                <a:ea typeface="Verdana"/>
                <a:cs typeface="Verdana"/>
                <a:sym typeface="Verdana"/>
              </a:rPr>
              <a:t>Eg. #demo p{}</a:t>
            </a:r>
            <a:endParaRPr sz="1150">
              <a:solidFill>
                <a:srgbClr val="000000"/>
              </a:solidFill>
              <a:highlight>
                <a:srgbClr val="FFFFFF"/>
              </a:highlight>
              <a:latin typeface="Verdana"/>
              <a:ea typeface="Verdana"/>
              <a:cs typeface="Verdana"/>
              <a:sym typeface="Verdana"/>
            </a:endParaRPr>
          </a:p>
          <a:p>
            <a:pPr indent="0" lvl="0" marL="0" rtl="0" algn="l">
              <a:spcBef>
                <a:spcPts val="1200"/>
              </a:spcBef>
              <a:spcAft>
                <a:spcPts val="0"/>
              </a:spcAft>
              <a:buNone/>
            </a:pPr>
            <a:r>
              <a:rPr lang="en"/>
              <a:t>child selector (&gt;): </a:t>
            </a:r>
            <a:r>
              <a:rPr lang="en" sz="1150">
                <a:solidFill>
                  <a:srgbClr val="000000"/>
                </a:solidFill>
                <a:highlight>
                  <a:srgbClr val="FFFFFF"/>
                </a:highlight>
                <a:latin typeface="Verdana"/>
                <a:ea typeface="Verdana"/>
                <a:cs typeface="Verdana"/>
                <a:sym typeface="Verdana"/>
              </a:rPr>
              <a:t>The child selector selects all elements that are the children of a specified element. Eg. </a:t>
            </a:r>
            <a:r>
              <a:rPr lang="en" sz="1150">
                <a:solidFill>
                  <a:srgbClr val="000000"/>
                </a:solidFill>
                <a:highlight>
                  <a:srgbClr val="FFFFFF"/>
                </a:highlight>
                <a:latin typeface="Verdana"/>
                <a:ea typeface="Verdana"/>
                <a:cs typeface="Verdana"/>
                <a:sym typeface="Verdana"/>
              </a:rPr>
              <a:t>#demo&gt;p{}</a:t>
            </a:r>
            <a:endParaRPr/>
          </a:p>
          <a:p>
            <a:pPr indent="0" lvl="0" marL="0" rtl="0" algn="l">
              <a:spcBef>
                <a:spcPts val="1200"/>
              </a:spcBef>
              <a:spcAft>
                <a:spcPts val="0"/>
              </a:spcAft>
              <a:buNone/>
            </a:pPr>
            <a:r>
              <a:rPr lang="en"/>
              <a:t>adjacent sibling selector (+):  </a:t>
            </a:r>
            <a:r>
              <a:rPr lang="en" sz="1150">
                <a:solidFill>
                  <a:srgbClr val="000000"/>
                </a:solidFill>
                <a:highlight>
                  <a:srgbClr val="FFFFFF"/>
                </a:highlight>
                <a:latin typeface="Verdana"/>
                <a:ea typeface="Verdana"/>
                <a:cs typeface="Verdana"/>
                <a:sym typeface="Verdana"/>
              </a:rPr>
              <a:t>The adjacent sibling selector is used to select an element that is directly after another specific element. Eg. </a:t>
            </a:r>
            <a:r>
              <a:rPr lang="en" sz="1150">
                <a:solidFill>
                  <a:srgbClr val="000000"/>
                </a:solidFill>
                <a:highlight>
                  <a:srgbClr val="FFFFFF"/>
                </a:highlight>
                <a:latin typeface="Verdana"/>
                <a:ea typeface="Verdana"/>
                <a:cs typeface="Verdana"/>
                <a:sym typeface="Verdana"/>
              </a:rPr>
              <a:t>#demo+p{}</a:t>
            </a:r>
            <a:endParaRPr sz="1150">
              <a:solidFill>
                <a:srgbClr val="000000"/>
              </a:solidFill>
              <a:highlight>
                <a:srgbClr val="FFFFFF"/>
              </a:highlight>
              <a:latin typeface="Verdana"/>
              <a:ea typeface="Verdana"/>
              <a:cs typeface="Verdana"/>
              <a:sym typeface="Verdana"/>
            </a:endParaRPr>
          </a:p>
          <a:p>
            <a:pPr indent="0" lvl="0" marL="0" rtl="0" algn="l">
              <a:spcBef>
                <a:spcPts val="1200"/>
              </a:spcBef>
              <a:spcAft>
                <a:spcPts val="0"/>
              </a:spcAft>
              <a:buNone/>
            </a:pPr>
            <a:r>
              <a:rPr lang="en"/>
              <a:t>general sibling selector (~): </a:t>
            </a:r>
            <a:r>
              <a:rPr lang="en" sz="1150">
                <a:solidFill>
                  <a:srgbClr val="000000"/>
                </a:solidFill>
                <a:highlight>
                  <a:srgbClr val="FFFFFF"/>
                </a:highlight>
                <a:latin typeface="Verdana"/>
                <a:ea typeface="Verdana"/>
                <a:cs typeface="Verdana"/>
                <a:sym typeface="Verdana"/>
              </a:rPr>
              <a:t>The general sibling selector selects all elements that are next siblings of a specified element. Eg. </a:t>
            </a:r>
            <a:r>
              <a:rPr lang="en" sz="1150">
                <a:solidFill>
                  <a:srgbClr val="000000"/>
                </a:solidFill>
                <a:highlight>
                  <a:srgbClr val="FFFFFF"/>
                </a:highlight>
                <a:latin typeface="Verdana"/>
                <a:ea typeface="Verdana"/>
                <a:cs typeface="Verdana"/>
                <a:sym typeface="Verdana"/>
              </a:rPr>
              <a:t>#demo~p{}</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units:</a:t>
            </a:r>
            <a:endParaRPr/>
          </a:p>
        </p:txBody>
      </p:sp>
      <p:sp>
        <p:nvSpPr>
          <p:cNvPr id="279" name="Google Shape;279;p38"/>
          <p:cNvSpPr txBox="1"/>
          <p:nvPr>
            <p:ph idx="1" type="body"/>
          </p:nvPr>
        </p:nvSpPr>
        <p:spPr>
          <a:xfrm>
            <a:off x="819150" y="1536800"/>
            <a:ext cx="7505700" cy="29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types of units in CSS.</a:t>
            </a:r>
            <a:endParaRPr/>
          </a:p>
          <a:p>
            <a:pPr indent="-304800" lvl="0" marL="457200" rtl="0" algn="l">
              <a:spcBef>
                <a:spcPts val="15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Relative Units: Relative units are based on the size of other elements or the viewport, making them flexible and suitable for responsive design.</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a:t>
            </a:r>
            <a:r>
              <a:rPr lang="en" sz="1200">
                <a:solidFill>
                  <a:srgbClr val="374151"/>
                </a:solidFill>
                <a:highlight>
                  <a:srgbClr val="F7F7F8"/>
                </a:highlight>
                <a:latin typeface="Roboto"/>
                <a:ea typeface="Roboto"/>
                <a:cs typeface="Roboto"/>
                <a:sym typeface="Roboto"/>
              </a:rPr>
              <a:t> (Percentage): Relative to the parent element's size or the containing block's size.</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em</a:t>
            </a:r>
            <a:r>
              <a:rPr lang="en" sz="1200">
                <a:solidFill>
                  <a:srgbClr val="374151"/>
                </a:solidFill>
                <a:highlight>
                  <a:srgbClr val="F7F7F8"/>
                </a:highlight>
                <a:latin typeface="Roboto"/>
                <a:ea typeface="Roboto"/>
                <a:cs typeface="Roboto"/>
                <a:sym typeface="Roboto"/>
              </a:rPr>
              <a:t> (Relative to Font Size): Relative to the font size of the element itself. 1em=16px.</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rem</a:t>
            </a:r>
            <a:r>
              <a:rPr lang="en" sz="1200">
                <a:solidFill>
                  <a:srgbClr val="374151"/>
                </a:solidFill>
                <a:highlight>
                  <a:srgbClr val="F7F7F8"/>
                </a:highlight>
                <a:latin typeface="Roboto"/>
                <a:ea typeface="Roboto"/>
                <a:cs typeface="Roboto"/>
                <a:sym typeface="Roboto"/>
              </a:rPr>
              <a:t> (Relative to Root Font Size): Relative to the font size of the root element (</a:t>
            </a:r>
            <a:r>
              <a:rPr lang="en" sz="1050">
                <a:solidFill>
                  <a:srgbClr val="188038"/>
                </a:solidFill>
                <a:highlight>
                  <a:srgbClr val="F7F7F8"/>
                </a:highlight>
                <a:latin typeface="Courier New"/>
                <a:ea typeface="Courier New"/>
                <a:cs typeface="Courier New"/>
                <a:sym typeface="Courier New"/>
              </a:rPr>
              <a:t>&lt;html&gt;</a:t>
            </a:r>
            <a:r>
              <a:rPr lang="en" sz="1200">
                <a:solidFill>
                  <a:srgbClr val="374151"/>
                </a:solidFill>
                <a:highlight>
                  <a:srgbClr val="F7F7F8"/>
                </a:highlight>
                <a:latin typeface="Roboto"/>
                <a:ea typeface="Roboto"/>
                <a:cs typeface="Roboto"/>
                <a:sym typeface="Roboto"/>
              </a:rPr>
              <a:t>).</a:t>
            </a:r>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Absolute Units: Absolute units are fixed-size units that do not change with respect to the screen or the parent element. </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px</a:t>
            </a:r>
            <a:r>
              <a:rPr lang="en" sz="1200">
                <a:solidFill>
                  <a:srgbClr val="374151"/>
                </a:solidFill>
                <a:highlight>
                  <a:srgbClr val="F7F7F8"/>
                </a:highlight>
                <a:latin typeface="Roboto"/>
                <a:ea typeface="Roboto"/>
                <a:cs typeface="Roboto"/>
                <a:sym typeface="Roboto"/>
              </a:rPr>
              <a:t> (Pixels): The most commonly used unit. One pixel corresponds to a single dot on a screen.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Colors</a:t>
            </a:r>
            <a:endParaRPr/>
          </a:p>
        </p:txBody>
      </p:sp>
      <p:sp>
        <p:nvSpPr>
          <p:cNvPr id="285" name="Google Shape;285;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CSS colors are specified by </a:t>
            </a:r>
            <a:endParaRPr/>
          </a:p>
          <a:p>
            <a:pPr indent="-311150" lvl="0" marL="457200" rtl="0" algn="l">
              <a:spcBef>
                <a:spcPts val="1200"/>
              </a:spcBef>
              <a:spcAft>
                <a:spcPts val="0"/>
              </a:spcAft>
              <a:buSzPts val="1300"/>
              <a:buAutoNum type="arabicPeriod"/>
            </a:pPr>
            <a:r>
              <a:rPr lang="en"/>
              <a:t>Color name: red, pink</a:t>
            </a:r>
            <a:endParaRPr/>
          </a:p>
          <a:p>
            <a:pPr indent="-311150" lvl="0" marL="457200" rtl="0" algn="l">
              <a:spcBef>
                <a:spcPts val="0"/>
              </a:spcBef>
              <a:spcAft>
                <a:spcPts val="0"/>
              </a:spcAft>
              <a:buSzPts val="1300"/>
              <a:buAutoNum type="arabicPeriod"/>
            </a:pPr>
            <a:r>
              <a:rPr lang="en"/>
              <a:t>RGB value: rgb(255,0,0)</a:t>
            </a:r>
            <a:endParaRPr/>
          </a:p>
          <a:p>
            <a:pPr indent="-311150" lvl="0" marL="457200" rtl="0" algn="l">
              <a:spcBef>
                <a:spcPts val="0"/>
              </a:spcBef>
              <a:spcAft>
                <a:spcPts val="0"/>
              </a:spcAft>
              <a:buSzPts val="1300"/>
              <a:buAutoNum type="arabicPeriod"/>
            </a:pPr>
            <a:r>
              <a:rPr lang="en"/>
              <a:t>HEX value: #ffffff;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Box Model: </a:t>
            </a:r>
            <a:endParaRPr/>
          </a:p>
        </p:txBody>
      </p:sp>
      <p:pic>
        <p:nvPicPr>
          <p:cNvPr id="291" name="Google Shape;291;p40"/>
          <p:cNvPicPr preferRelativeResize="0"/>
          <p:nvPr/>
        </p:nvPicPr>
        <p:blipFill>
          <a:blip r:embed="rId3">
            <a:alphaModFix/>
          </a:blip>
          <a:stretch>
            <a:fillRect/>
          </a:stretch>
        </p:blipFill>
        <p:spPr>
          <a:xfrm>
            <a:off x="2886300" y="2571750"/>
            <a:ext cx="3086275" cy="1984350"/>
          </a:xfrm>
          <a:prstGeom prst="rect">
            <a:avLst/>
          </a:prstGeom>
          <a:noFill/>
          <a:ln>
            <a:noFill/>
          </a:ln>
        </p:spPr>
      </p:pic>
      <p:sp>
        <p:nvSpPr>
          <p:cNvPr id="292" name="Google Shape;292;p40"/>
          <p:cNvSpPr txBox="1"/>
          <p:nvPr/>
        </p:nvSpPr>
        <p:spPr>
          <a:xfrm>
            <a:off x="1128600" y="1695300"/>
            <a:ext cx="6886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The CSS box model is a fundamental concept in web design that describes how elements are rendered and displayed on a webpage. It consists of several components, including content, padding, border, and margin.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Border</a:t>
            </a:r>
            <a:endParaRPr/>
          </a:p>
        </p:txBody>
      </p:sp>
      <p:sp>
        <p:nvSpPr>
          <p:cNvPr id="298" name="Google Shape;298;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border-width: 3px;</a:t>
            </a:r>
            <a:endParaRPr/>
          </a:p>
          <a:p>
            <a:pPr indent="0" lvl="0" marL="0" rtl="0" algn="l">
              <a:spcBef>
                <a:spcPts val="1200"/>
              </a:spcBef>
              <a:spcAft>
                <a:spcPts val="0"/>
              </a:spcAft>
              <a:buNone/>
            </a:pPr>
            <a:r>
              <a:rPr lang="en"/>
              <a:t>border-color: black;</a:t>
            </a:r>
            <a:endParaRPr/>
          </a:p>
          <a:p>
            <a:pPr indent="0" lvl="0" marL="0" rtl="0" algn="l">
              <a:spcBef>
                <a:spcPts val="1200"/>
              </a:spcBef>
              <a:spcAft>
                <a:spcPts val="0"/>
              </a:spcAft>
              <a:buNone/>
            </a:pPr>
            <a:r>
              <a:rPr lang="en"/>
              <a:t>border-style: solid;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a:t>
            </a:r>
            <a:r>
              <a:rPr lang="en"/>
              <a:t> HTML:</a:t>
            </a:r>
            <a:endParaRPr/>
          </a:p>
        </p:txBody>
      </p:sp>
      <p:sp>
        <p:nvSpPr>
          <p:cNvPr id="140" name="Google Shape;140;p15"/>
          <p:cNvSpPr txBox="1"/>
          <p:nvPr>
            <p:ph idx="1" type="body"/>
          </p:nvPr>
        </p:nvSpPr>
        <p:spPr>
          <a:xfrm>
            <a:off x="819150" y="1831200"/>
            <a:ext cx="7505700" cy="260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HTML (Hypertext Markup Language) is the standard markup language used for creating web pages.</a:t>
            </a:r>
            <a:endParaRPr/>
          </a:p>
          <a:p>
            <a:pPr indent="-311150" lvl="0" marL="457200" rtl="0" algn="l">
              <a:spcBef>
                <a:spcPts val="0"/>
              </a:spcBef>
              <a:spcAft>
                <a:spcPts val="0"/>
              </a:spcAft>
              <a:buSzPts val="1300"/>
              <a:buChar char="●"/>
            </a:pPr>
            <a:r>
              <a:rPr lang="en"/>
              <a:t>It is the backbone of every webpage, providing the structure and content of the page.</a:t>
            </a:r>
            <a:endParaRPr/>
          </a:p>
          <a:p>
            <a:pPr indent="-311150" lvl="0" marL="457200" rtl="0" algn="l">
              <a:spcBef>
                <a:spcPts val="0"/>
              </a:spcBef>
              <a:spcAft>
                <a:spcPts val="0"/>
              </a:spcAft>
              <a:buSzPts val="1300"/>
              <a:buChar char="●"/>
            </a:pPr>
            <a:r>
              <a:rPr lang="en"/>
              <a:t>HTML uses a series of elements and tags to define the different parts of a webpage.</a:t>
            </a:r>
            <a:endParaRPr/>
          </a:p>
          <a:p>
            <a:pPr indent="-311150" lvl="0" marL="457200" rtl="0" algn="l">
              <a:spcBef>
                <a:spcPts val="0"/>
              </a:spcBef>
              <a:spcAft>
                <a:spcPts val="0"/>
              </a:spcAft>
              <a:buSzPts val="1300"/>
              <a:buChar char="●"/>
            </a:pPr>
            <a:r>
              <a:rPr lang="en"/>
              <a:t>Elements are enclosed in opening and closing tags, and they represent specific types of content or functionality.</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Padding and margin:</a:t>
            </a:r>
            <a:endParaRPr/>
          </a:p>
        </p:txBody>
      </p:sp>
      <p:sp>
        <p:nvSpPr>
          <p:cNvPr id="304" name="Google Shape;304;p42"/>
          <p:cNvSpPr txBox="1"/>
          <p:nvPr>
            <p:ph idx="1" type="body"/>
          </p:nvPr>
        </p:nvSpPr>
        <p:spPr>
          <a:xfrm>
            <a:off x="819150" y="1464775"/>
            <a:ext cx="7505700" cy="297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Padding is the space between the content area and the element's border.</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rPr lang="en"/>
              <a:t>padding-top: 30px;</a:t>
            </a:r>
            <a:endParaRPr/>
          </a:p>
          <a:p>
            <a:pPr indent="0" lvl="0" marL="0" rtl="0" algn="l">
              <a:spcBef>
                <a:spcPts val="1200"/>
              </a:spcBef>
              <a:spcAft>
                <a:spcPts val="0"/>
              </a:spcAft>
              <a:buNone/>
            </a:pPr>
            <a:r>
              <a:rPr lang="en"/>
              <a:t>padding-left: 30px;</a:t>
            </a:r>
            <a:endParaRPr/>
          </a:p>
          <a:p>
            <a:pPr indent="0" lvl="0" marL="0" rtl="0" algn="l">
              <a:spcBef>
                <a:spcPts val="1200"/>
              </a:spcBef>
              <a:spcAft>
                <a:spcPts val="0"/>
              </a:spcAft>
              <a:buNone/>
            </a:pPr>
            <a:r>
              <a:rPr lang="en"/>
              <a:t>            padding-bottom: 30px;</a:t>
            </a:r>
            <a:endParaRPr/>
          </a:p>
          <a:p>
            <a:pPr indent="0" lvl="0" marL="0" rtl="0" algn="l">
              <a:spcBef>
                <a:spcPts val="1200"/>
              </a:spcBef>
              <a:spcAft>
                <a:spcPts val="0"/>
              </a:spcAft>
              <a:buNone/>
            </a:pPr>
            <a:r>
              <a:rPr lang="en"/>
              <a:t>            padding-right: 30px; </a:t>
            </a:r>
            <a:endParaRPr/>
          </a:p>
          <a:p>
            <a:pPr indent="0" lvl="0" marL="0" rtl="0" algn="l">
              <a:spcBef>
                <a:spcPts val="1200"/>
              </a:spcBef>
              <a:spcAft>
                <a:spcPts val="0"/>
              </a:spcAft>
              <a:buNone/>
            </a:pPr>
            <a:r>
              <a:rPr lang="en"/>
              <a:t>            padding:30px 20px 10px 30px;</a:t>
            </a:r>
            <a:endParaRPr/>
          </a:p>
          <a:p>
            <a:pPr indent="0" lvl="0" marL="0" rtl="0" algn="l">
              <a:spcBef>
                <a:spcPts val="1200"/>
              </a:spcBef>
              <a:spcAft>
                <a:spcPts val="0"/>
              </a:spcAft>
              <a:buNone/>
            </a:pPr>
            <a:r>
              <a:rPr lang="en"/>
              <a:t>Margin is the space outside the border, creating space between elements. It controls the gap between an element and its neighboring elements.</a:t>
            </a:r>
            <a:endParaRPr/>
          </a:p>
          <a:p>
            <a:pPr indent="0" lvl="0" marL="0" rtl="0" algn="l">
              <a:spcBef>
                <a:spcPts val="1200"/>
              </a:spcBef>
              <a:spcAft>
                <a:spcPts val="1200"/>
              </a:spcAft>
              <a:buNone/>
            </a:pPr>
            <a:r>
              <a:rPr lang="en"/>
              <a:t>margin: 30px;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Properties</a:t>
            </a:r>
            <a:endParaRPr/>
          </a:p>
        </p:txBody>
      </p:sp>
      <p:sp>
        <p:nvSpPr>
          <p:cNvPr id="310" name="Google Shape;310;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background-color: #ffffff;</a:t>
            </a:r>
            <a:endParaRPr/>
          </a:p>
          <a:p>
            <a:pPr indent="457200" lvl="0" marL="0" rtl="0" algn="l">
              <a:spcBef>
                <a:spcPts val="1200"/>
              </a:spcBef>
              <a:spcAft>
                <a:spcPts val="0"/>
              </a:spcAft>
              <a:buNone/>
            </a:pPr>
            <a:r>
              <a:rPr lang="en"/>
              <a:t>background-image: url(image.jpg);</a:t>
            </a:r>
            <a:endParaRPr/>
          </a:p>
          <a:p>
            <a:pPr indent="0" lvl="0" marL="0" rtl="0" algn="l">
              <a:spcBef>
                <a:spcPts val="1200"/>
              </a:spcBef>
              <a:spcAft>
                <a:spcPts val="0"/>
              </a:spcAft>
              <a:buNone/>
            </a:pPr>
            <a:r>
              <a:rPr lang="en"/>
              <a:t>            background-repeat: no-repeat;</a:t>
            </a:r>
            <a:endParaRPr/>
          </a:p>
          <a:p>
            <a:pPr indent="0" lvl="0" marL="0" rtl="0" algn="l">
              <a:spcBef>
                <a:spcPts val="1200"/>
              </a:spcBef>
              <a:spcAft>
                <a:spcPts val="0"/>
              </a:spcAft>
              <a:buNone/>
            </a:pPr>
            <a:r>
              <a:rPr lang="en"/>
              <a:t>            background-size: contain;</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Fonts</a:t>
            </a:r>
            <a:endParaRPr/>
          </a:p>
        </p:txBody>
      </p:sp>
      <p:sp>
        <p:nvSpPr>
          <p:cNvPr id="316" name="Google Shape;316;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font-family: 'Gill Sans', 'Gill Sans MT', Calibri, 'Trebuchet MS', sans-serif; </a:t>
            </a:r>
            <a:endParaRPr/>
          </a:p>
          <a:p>
            <a:pPr indent="0" lvl="0" marL="0" rtl="0" algn="l">
              <a:spcBef>
                <a:spcPts val="1200"/>
              </a:spcBef>
              <a:spcAft>
                <a:spcPts val="0"/>
              </a:spcAft>
              <a:buNone/>
            </a:pPr>
            <a:r>
              <a:rPr lang="en"/>
              <a:t>font-size: 20px ;</a:t>
            </a:r>
            <a:endParaRPr/>
          </a:p>
          <a:p>
            <a:pPr indent="0" lvl="0" marL="0" rtl="0" algn="l">
              <a:spcBef>
                <a:spcPts val="1200"/>
              </a:spcBef>
              <a:spcAft>
                <a:spcPts val="0"/>
              </a:spcAft>
              <a:buNone/>
            </a:pPr>
            <a:r>
              <a:rPr lang="en"/>
              <a:t> font-style: italic;</a:t>
            </a:r>
            <a:endParaRPr/>
          </a:p>
          <a:p>
            <a:pPr indent="0" lvl="0" marL="0" rtl="0" algn="l">
              <a:spcBef>
                <a:spcPts val="1200"/>
              </a:spcBef>
              <a:spcAft>
                <a:spcPts val="0"/>
              </a:spcAft>
              <a:buNone/>
            </a:pPr>
            <a:r>
              <a:rPr lang="en"/>
              <a:t> font-weight: 600;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Text</a:t>
            </a:r>
            <a:endParaRPr/>
          </a:p>
        </p:txBody>
      </p:sp>
      <p:sp>
        <p:nvSpPr>
          <p:cNvPr id="322" name="Google Shape;322;p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color:pink;</a:t>
            </a:r>
            <a:endParaRPr/>
          </a:p>
          <a:p>
            <a:pPr indent="0" lvl="0" marL="0" rtl="0" algn="l">
              <a:spcBef>
                <a:spcPts val="1200"/>
              </a:spcBef>
              <a:spcAft>
                <a:spcPts val="0"/>
              </a:spcAft>
              <a:buNone/>
            </a:pPr>
            <a:r>
              <a:rPr lang="en"/>
              <a:t> text-align:center;</a:t>
            </a:r>
            <a:endParaRPr/>
          </a:p>
          <a:p>
            <a:pPr indent="0" lvl="0" marL="0" rtl="0" algn="l">
              <a:spcBef>
                <a:spcPts val="1200"/>
              </a:spcBef>
              <a:spcAft>
                <a:spcPts val="0"/>
              </a:spcAft>
              <a:buNone/>
            </a:pPr>
            <a:r>
              <a:rPr lang="en"/>
              <a:t>text-transform: uppercase;</a:t>
            </a:r>
            <a:endParaRPr/>
          </a:p>
          <a:p>
            <a:pPr indent="0" lvl="0" marL="0" rtl="0" algn="l">
              <a:spcBef>
                <a:spcPts val="1200"/>
              </a:spcBef>
              <a:spcAft>
                <a:spcPts val="0"/>
              </a:spcAft>
              <a:buNone/>
            </a:pPr>
            <a:r>
              <a:rPr lang="en"/>
              <a:t>letter-spacing: 5px;</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idx="1" type="body"/>
          </p:nvPr>
        </p:nvSpPr>
        <p:spPr>
          <a:xfrm>
            <a:off x="819150" y="1508000"/>
            <a:ext cx="7505700" cy="293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CSS positioning allows you to control the placement and layout of elements on a webpage. It provides different positioning options that can be used to create complex and responsive designs.</a:t>
            </a:r>
            <a:endParaRPr/>
          </a:p>
          <a:p>
            <a:pPr indent="0" lvl="0" marL="0" rtl="0" algn="l">
              <a:spcBef>
                <a:spcPts val="1200"/>
              </a:spcBef>
              <a:spcAft>
                <a:spcPts val="0"/>
              </a:spcAft>
              <a:buNone/>
            </a:pPr>
            <a:r>
              <a:rPr lang="en"/>
              <a:t>Absolute Positioning:</a:t>
            </a:r>
            <a:endParaRPr/>
          </a:p>
          <a:p>
            <a:pPr indent="0" lvl="0" marL="0" rtl="0" algn="l">
              <a:spcBef>
                <a:spcPts val="1200"/>
              </a:spcBef>
              <a:spcAft>
                <a:spcPts val="0"/>
              </a:spcAft>
              <a:buNone/>
            </a:pPr>
            <a:r>
              <a:rPr lang="en"/>
              <a:t>Absolute positioning removes the element from the normal document flow and positions it relative to its closest positioned ancestor. However; if an absolute positioned element has no positioned ancestors, it uses the document body, and moves along with page scrolling.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Relative Positioning:</a:t>
            </a:r>
            <a:endParaRPr/>
          </a:p>
          <a:p>
            <a:pPr indent="0" lvl="0" marL="0" rtl="0" algn="l">
              <a:spcBef>
                <a:spcPts val="1200"/>
              </a:spcBef>
              <a:spcAft>
                <a:spcPts val="1200"/>
              </a:spcAft>
              <a:buNone/>
            </a:pPr>
            <a:r>
              <a:rPr lang="en"/>
              <a:t>Relative positioning allows you to move an element relative to its normal position within the document flow. It retains its space in the layout, and other elements are not affected by its movement</a:t>
            </a:r>
            <a:endParaRPr/>
          </a:p>
        </p:txBody>
      </p:sp>
      <p:sp>
        <p:nvSpPr>
          <p:cNvPr id="328" name="Google Shape;328;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CSS Positioning: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idx="1" type="body"/>
          </p:nvPr>
        </p:nvSpPr>
        <p:spPr>
          <a:xfrm>
            <a:off x="819150" y="686750"/>
            <a:ext cx="7505700" cy="375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Fixed Positioning:</a:t>
            </a:r>
            <a:endParaRPr/>
          </a:p>
          <a:p>
            <a:pPr indent="0" lvl="0" marL="0" rtl="0" algn="l">
              <a:spcBef>
                <a:spcPts val="1200"/>
              </a:spcBef>
              <a:spcAft>
                <a:spcPts val="0"/>
              </a:spcAft>
              <a:buNone/>
            </a:pPr>
            <a:r>
              <a:rPr lang="en"/>
              <a:t>Fixed positioning is similar to absolute positioning but is always positioned relative to the browser window, even if the page is scrolled. The element remains fixed in its position regardless of scrolling.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Static Positioning:</a:t>
            </a:r>
            <a:endParaRPr/>
          </a:p>
          <a:p>
            <a:pPr indent="0" lvl="0" marL="0" rtl="0" algn="l">
              <a:spcBef>
                <a:spcPts val="1200"/>
              </a:spcBef>
              <a:spcAft>
                <a:spcPts val="0"/>
              </a:spcAft>
              <a:buNone/>
            </a:pPr>
            <a:r>
              <a:rPr lang="en"/>
              <a:t>By default, elements are positioned statically, following their normal flow within the document. They are not affected by positioning properties like top, bottom, left, or right. This is the default behavior and does not require any specific CSS.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Sticky Positioning:</a:t>
            </a:r>
            <a:endParaRPr/>
          </a:p>
          <a:p>
            <a:pPr indent="0" lvl="0" marL="0" rtl="0" algn="l">
              <a:spcBef>
                <a:spcPts val="1200"/>
              </a:spcBef>
              <a:spcAft>
                <a:spcPts val="1200"/>
              </a:spcAft>
              <a:buNone/>
            </a:pPr>
            <a:r>
              <a:rPr lang="en"/>
              <a:t>Sticky positioning is a combination of relative and fixed positioning. </a:t>
            </a:r>
            <a:r>
              <a:rPr lang="en"/>
              <a:t>It allows an element to be positioned relative to its normal position until a certain scroll threshold is reached, after which it becomes fixed.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Tags and Elements</a:t>
            </a:r>
            <a:endParaRPr/>
          </a:p>
        </p:txBody>
      </p:sp>
      <p:sp>
        <p:nvSpPr>
          <p:cNvPr id="146" name="Google Shape;146;p16"/>
          <p:cNvSpPr txBox="1"/>
          <p:nvPr>
            <p:ph idx="1" type="body"/>
          </p:nvPr>
        </p:nvSpPr>
        <p:spPr>
          <a:xfrm>
            <a:off x="819150" y="1661000"/>
            <a:ext cx="7505700" cy="277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4D5156"/>
                </a:solidFill>
                <a:highlight>
                  <a:srgbClr val="FFFFFF"/>
                </a:highlight>
                <a:latin typeface="Arial"/>
                <a:ea typeface="Arial"/>
                <a:cs typeface="Arial"/>
                <a:sym typeface="Arial"/>
              </a:rPr>
              <a:t>HTML tags are </a:t>
            </a:r>
            <a:r>
              <a:rPr b="1" lang="en" sz="1050">
                <a:solidFill>
                  <a:srgbClr val="5F6368"/>
                </a:solidFill>
                <a:highlight>
                  <a:srgbClr val="FFFFFF"/>
                </a:highlight>
                <a:latin typeface="Arial"/>
                <a:ea typeface="Arial"/>
                <a:cs typeface="Arial"/>
                <a:sym typeface="Arial"/>
              </a:rPr>
              <a:t>like keywords which defines that how web browser will format and display the content</a:t>
            </a:r>
            <a:r>
              <a:rPr lang="en" sz="1050">
                <a:solidFill>
                  <a:srgbClr val="4D5156"/>
                </a:solidFill>
                <a:highlight>
                  <a:srgbClr val="FFFFFF"/>
                </a:highlight>
                <a:latin typeface="Arial"/>
                <a:ea typeface="Arial"/>
                <a:cs typeface="Arial"/>
                <a:sym typeface="Arial"/>
              </a:rPr>
              <a:t>.</a:t>
            </a:r>
            <a:endParaRPr/>
          </a:p>
          <a:p>
            <a:pPr indent="-311150" lvl="0" marL="457200" rtl="0" algn="l">
              <a:spcBef>
                <a:spcPts val="0"/>
              </a:spcBef>
              <a:spcAft>
                <a:spcPts val="0"/>
              </a:spcAft>
              <a:buSzPts val="1300"/>
              <a:buChar char="●"/>
            </a:pPr>
            <a:r>
              <a:rPr lang="en"/>
              <a:t>HTML elements are represented by opening and closing tags.</a:t>
            </a:r>
            <a:endParaRPr/>
          </a:p>
          <a:p>
            <a:pPr indent="-311150" lvl="0" marL="457200" rtl="0" algn="l">
              <a:spcBef>
                <a:spcPts val="0"/>
              </a:spcBef>
              <a:spcAft>
                <a:spcPts val="0"/>
              </a:spcAft>
              <a:buSzPts val="1300"/>
              <a:buChar char="●"/>
            </a:pPr>
            <a:r>
              <a:rPr lang="en"/>
              <a:t>Eg. &lt;h1&gt; =&gt; Tag</a:t>
            </a:r>
            <a:endParaRPr/>
          </a:p>
          <a:p>
            <a:pPr indent="0" lvl="0" marL="457200" rtl="0" algn="l">
              <a:spcBef>
                <a:spcPts val="1200"/>
              </a:spcBef>
              <a:spcAft>
                <a:spcPts val="0"/>
              </a:spcAft>
              <a:buNone/>
            </a:pPr>
            <a:r>
              <a:rPr lang="en"/>
              <a:t>&lt;h1&gt; This is a heading &lt;/h1&gt; =&gt; Element.</a:t>
            </a:r>
            <a:endParaRPr/>
          </a:p>
          <a:p>
            <a:pPr indent="-311150" lvl="0" marL="457200" rtl="0" algn="l">
              <a:spcBef>
                <a:spcPts val="1200"/>
              </a:spcBef>
              <a:spcAft>
                <a:spcPts val="0"/>
              </a:spcAft>
              <a:buSzPts val="1300"/>
              <a:buChar char="●"/>
            </a:pPr>
            <a:r>
              <a:rPr lang="en"/>
              <a:t>The opening tag marks the beginning of an element, while the closing tag marks its end.</a:t>
            </a:r>
            <a:endParaRPr/>
          </a:p>
          <a:p>
            <a:pPr indent="-311150" lvl="0" marL="457200" rtl="0" algn="l">
              <a:spcBef>
                <a:spcPts val="0"/>
              </a:spcBef>
              <a:spcAft>
                <a:spcPts val="0"/>
              </a:spcAft>
              <a:buSzPts val="1300"/>
              <a:buChar char="●"/>
            </a:pPr>
            <a:r>
              <a:rPr lang="en"/>
              <a:t>In HTML we also have self closing tags which don’t require a closing tag. Eg. &lt;br&gt;, &lt;hr&gt;.</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7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HTML Document Structure</a:t>
            </a:r>
            <a:r>
              <a:rPr lang="en"/>
              <a:t>:</a:t>
            </a:r>
            <a:endParaRPr/>
          </a:p>
        </p:txBody>
      </p:sp>
      <p:sp>
        <p:nvSpPr>
          <p:cNvPr id="152" name="Google Shape;152;p17"/>
          <p:cNvSpPr txBox="1"/>
          <p:nvPr>
            <p:ph idx="1" type="body"/>
          </p:nvPr>
        </p:nvSpPr>
        <p:spPr>
          <a:xfrm>
            <a:off x="819150" y="1558700"/>
            <a:ext cx="7505700" cy="2879700"/>
          </a:xfrm>
          <a:prstGeom prst="rect">
            <a:avLst/>
          </a:prstGeom>
        </p:spPr>
        <p:txBody>
          <a:bodyPr anchorCtr="0" anchor="t" bIns="91425" lIns="91425" spcFirstLastPara="1" rIns="91425" wrap="square" tIns="91425">
            <a:normAutofit fontScale="47500" lnSpcReduction="20000"/>
          </a:bodyPr>
          <a:lstStyle/>
          <a:p>
            <a:pPr indent="0" lvl="0" marL="0" rtl="0" algn="l">
              <a:lnSpc>
                <a:spcPct val="90000"/>
              </a:lnSpc>
              <a:spcBef>
                <a:spcPts val="1000"/>
              </a:spcBef>
              <a:spcAft>
                <a:spcPts val="0"/>
              </a:spcAft>
              <a:buNone/>
            </a:pPr>
            <a:r>
              <a:rPr lang="en" sz="2800">
                <a:solidFill>
                  <a:srgbClr val="000000"/>
                </a:solidFill>
              </a:rPr>
              <a:t>&lt;!DOCTYPE html&gt;   //tells browser we are using HTML5</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&lt;html lang="en"&gt;   //root of an html document</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&lt;head&gt;   //container for metadata. </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  &lt;title&gt;Document&lt;/title&gt; //page title</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&lt;/head&gt;</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&lt;body&gt; //contains data which is to be displayed on web page</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	&lt;p&gt; Hello&lt;/p&gt;</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&lt;/body&gt;</a:t>
            </a:r>
            <a:endParaRPr sz="2800">
              <a:solidFill>
                <a:srgbClr val="000000"/>
              </a:solidFill>
            </a:endParaRPr>
          </a:p>
          <a:p>
            <a:pPr indent="0" lvl="0" marL="0" rtl="0" algn="l">
              <a:lnSpc>
                <a:spcPct val="90000"/>
              </a:lnSpc>
              <a:spcBef>
                <a:spcPts val="1000"/>
              </a:spcBef>
              <a:spcAft>
                <a:spcPts val="0"/>
              </a:spcAft>
              <a:buNone/>
            </a:pPr>
            <a:r>
              <a:rPr lang="en" sz="2800">
                <a:solidFill>
                  <a:srgbClr val="000000"/>
                </a:solidFill>
              </a:rPr>
              <a:t>&lt;/html&gt;</a:t>
            </a:r>
            <a:endParaRPr sz="28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DOCTYPE Declaration</a:t>
            </a:r>
            <a:endParaRPr/>
          </a:p>
        </p:txBody>
      </p:sp>
      <p:sp>
        <p:nvSpPr>
          <p:cNvPr id="158" name="Google Shape;158;p18"/>
          <p:cNvSpPr txBox="1"/>
          <p:nvPr>
            <p:ph idx="1" type="body"/>
          </p:nvPr>
        </p:nvSpPr>
        <p:spPr>
          <a:xfrm>
            <a:off x="819150" y="2066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DOCTYPE declaration is an important element in an HTML document.</a:t>
            </a:r>
            <a:endParaRPr/>
          </a:p>
          <a:p>
            <a:pPr indent="-311150" lvl="0" marL="457200" rtl="0" algn="l">
              <a:spcBef>
                <a:spcPts val="0"/>
              </a:spcBef>
              <a:spcAft>
                <a:spcPts val="0"/>
              </a:spcAft>
              <a:buSzPts val="1300"/>
              <a:buChar char="●"/>
            </a:pPr>
            <a:r>
              <a:rPr lang="en"/>
              <a:t>It specifies the version of HTML being used in the document.</a:t>
            </a:r>
            <a:endParaRPr/>
          </a:p>
          <a:p>
            <a:pPr indent="-311150" lvl="0" marL="457200" rtl="0" algn="l">
              <a:spcBef>
                <a:spcPts val="0"/>
              </a:spcBef>
              <a:spcAft>
                <a:spcPts val="0"/>
              </a:spcAft>
              <a:buSzPts val="1300"/>
              <a:buChar char="●"/>
            </a:pPr>
            <a:r>
              <a:rPr lang="en"/>
              <a:t>The DOCTYPE declaration is placed at the very beginning of the HTML document, before the &lt;html&gt; tag.</a:t>
            </a:r>
            <a:endParaRPr/>
          </a:p>
          <a:p>
            <a:pPr indent="-311150" lvl="0" marL="457200" rtl="0" algn="l">
              <a:spcBef>
                <a:spcPts val="0"/>
              </a:spcBef>
              <a:spcAft>
                <a:spcPts val="0"/>
              </a:spcAft>
              <a:buSzPts val="1300"/>
              <a:buChar char="●"/>
            </a:pPr>
            <a:r>
              <a:rPr lang="en"/>
              <a:t>It ensures that the browser renders the document correctly according to the specified HTML version.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Heading Tag:</a:t>
            </a:r>
            <a:endParaRPr/>
          </a:p>
        </p:txBody>
      </p:sp>
      <p:sp>
        <p:nvSpPr>
          <p:cNvPr id="164" name="Google Shape;164;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Headings are essential for structuring content and providing a hierarchical organization in HTML documents.</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HTML offers six levels of headings, ranging from </a:t>
            </a:r>
            <a:r>
              <a:rPr lang="en" sz="1050">
                <a:solidFill>
                  <a:srgbClr val="188038"/>
                </a:solidFill>
                <a:highlight>
                  <a:srgbClr val="F7F7F8"/>
                </a:highlight>
                <a:latin typeface="Courier New"/>
                <a:ea typeface="Courier New"/>
                <a:cs typeface="Courier New"/>
                <a:sym typeface="Courier New"/>
              </a:rPr>
              <a:t>&lt;h1&gt;</a:t>
            </a:r>
            <a:r>
              <a:rPr lang="en" sz="1200">
                <a:solidFill>
                  <a:srgbClr val="374151"/>
                </a:solidFill>
                <a:highlight>
                  <a:srgbClr val="F7F7F8"/>
                </a:highlight>
                <a:latin typeface="Roboto"/>
                <a:ea typeface="Roboto"/>
                <a:cs typeface="Roboto"/>
                <a:sym typeface="Roboto"/>
              </a:rPr>
              <a:t> to </a:t>
            </a:r>
            <a:r>
              <a:rPr lang="en" sz="1050">
                <a:solidFill>
                  <a:srgbClr val="188038"/>
                </a:solidFill>
                <a:highlight>
                  <a:srgbClr val="F7F7F8"/>
                </a:highlight>
                <a:latin typeface="Courier New"/>
                <a:ea typeface="Courier New"/>
                <a:cs typeface="Courier New"/>
                <a:sym typeface="Courier New"/>
              </a:rPr>
              <a:t>&lt;h6&gt;</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Each heading level represents a different level of importance and hierarchy.</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Paragraph</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374151"/>
              </a:buClr>
              <a:buSzPts val="1200"/>
              <a:buFont typeface="Roboto"/>
              <a:buChar char="●"/>
            </a:pPr>
            <a:r>
              <a:rPr lang="en" sz="1050">
                <a:solidFill>
                  <a:srgbClr val="188038"/>
                </a:solidFill>
                <a:highlight>
                  <a:srgbClr val="F7F7F8"/>
                </a:highlight>
                <a:latin typeface="Courier New"/>
                <a:ea typeface="Courier New"/>
                <a:cs typeface="Courier New"/>
                <a:sym typeface="Courier New"/>
              </a:rPr>
              <a:t>&lt;p&gt;</a:t>
            </a:r>
            <a:r>
              <a:rPr lang="en" sz="1200">
                <a:solidFill>
                  <a:srgbClr val="374151"/>
                </a:solidFill>
                <a:highlight>
                  <a:srgbClr val="F7F7F8"/>
                </a:highlight>
                <a:latin typeface="Roboto"/>
                <a:ea typeface="Roboto"/>
                <a:cs typeface="Roboto"/>
                <a:sym typeface="Roboto"/>
              </a:rPr>
              <a:t> tag is used to represent a paragraph of text.</a:t>
            </a:r>
            <a:endParaRPr sz="1200">
              <a:solidFill>
                <a:srgbClr val="374151"/>
              </a:solidFill>
              <a:highlight>
                <a:srgbClr val="F7F7F8"/>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Char char="●"/>
            </a:pPr>
            <a:r>
              <a:rPr lang="en" sz="1200">
                <a:solidFill>
                  <a:srgbClr val="374151"/>
                </a:solidFill>
                <a:highlight>
                  <a:srgbClr val="F7F7F8"/>
                </a:highlight>
                <a:latin typeface="Roboto"/>
                <a:ea typeface="Roboto"/>
                <a:cs typeface="Roboto"/>
                <a:sym typeface="Roboto"/>
              </a:rPr>
              <a:t>It is used to enclose blocks of text, making it easier to read and comprehend.</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0"/>
              </a:spcAft>
              <a:buNone/>
            </a:pPr>
            <a:r>
              <a:rPr lang="en"/>
              <a:t>Eg. </a:t>
            </a:r>
            <a:br>
              <a:rPr lang="en"/>
            </a:br>
            <a:r>
              <a:rPr lang="en"/>
              <a:t>&lt;p&gt;This is a paragraph of text. It can contain multiple sentences and provide a logical grouping of information.&lt;/p&gt;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Formatting:</a:t>
            </a:r>
            <a:endParaRPr/>
          </a:p>
        </p:txBody>
      </p:sp>
      <p:sp>
        <p:nvSpPr>
          <p:cNvPr id="176" name="Google Shape;176;p21"/>
          <p:cNvSpPr txBox="1"/>
          <p:nvPr>
            <p:ph idx="1" type="body"/>
          </p:nvPr>
        </p:nvSpPr>
        <p:spPr>
          <a:xfrm>
            <a:off x="819150" y="1522400"/>
            <a:ext cx="7505700" cy="29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Bold Text: &lt;strong&gt; or &lt;b&gt;</a:t>
            </a:r>
            <a:endParaRPr/>
          </a:p>
          <a:p>
            <a:pPr indent="0" lvl="0" marL="0" rtl="0" algn="l">
              <a:spcBef>
                <a:spcPts val="1200"/>
              </a:spcBef>
              <a:spcAft>
                <a:spcPts val="0"/>
              </a:spcAft>
              <a:buNone/>
            </a:pPr>
            <a:r>
              <a:rPr lang="en"/>
              <a:t>Italicized text: &lt;em&gt; or &lt;i&gt;</a:t>
            </a:r>
            <a:endParaRPr/>
          </a:p>
          <a:p>
            <a:pPr indent="0" lvl="0" marL="0" rtl="0" algn="l">
              <a:spcBef>
                <a:spcPts val="1200"/>
              </a:spcBef>
              <a:spcAft>
                <a:spcPts val="0"/>
              </a:spcAft>
              <a:buNone/>
            </a:pPr>
            <a:r>
              <a:rPr lang="en"/>
              <a:t>Underline</a:t>
            </a:r>
            <a:r>
              <a:rPr lang="en"/>
              <a:t> text: &lt;u&gt;</a:t>
            </a:r>
            <a:endParaRPr/>
          </a:p>
          <a:p>
            <a:pPr indent="0" lvl="0" marL="0" rtl="0" algn="l">
              <a:spcBef>
                <a:spcPts val="1200"/>
              </a:spcBef>
              <a:spcAft>
                <a:spcPts val="0"/>
              </a:spcAft>
              <a:buNone/>
            </a:pPr>
            <a:r>
              <a:rPr lang="en"/>
              <a:t>Superscript Text: &lt;sup&gt;</a:t>
            </a:r>
            <a:endParaRPr/>
          </a:p>
          <a:p>
            <a:pPr indent="0" lvl="0" marL="0" rtl="0" algn="l">
              <a:spcBef>
                <a:spcPts val="1200"/>
              </a:spcBef>
              <a:spcAft>
                <a:spcPts val="1200"/>
              </a:spcAft>
              <a:buNone/>
            </a:pPr>
            <a:r>
              <a:rPr lang="en"/>
              <a:t>Subscript Text: &lt;sub&gt;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