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bold.fntdata"/><Relationship Id="rId12" Type="http://schemas.openxmlformats.org/officeDocument/2006/relationships/slide" Target="slides/slide7.xml"/><Relationship Id="rId34" Type="http://schemas.openxmlformats.org/officeDocument/2006/relationships/font" Target="fonts/PTSansNarrow-regular.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9ea512dbf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9ea512dbf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e4e7f9a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e4e7f9a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e4e7f9ad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e4e7f9a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e4e7f9a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e4e7f9a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e4e7f9a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e4e7f9a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e4e7f9ad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e4e7f9ad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a9cd355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a9cd355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fb49989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fb49989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a9cd355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a9cd355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a9cd355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a9cd355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b9ea512db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b9ea512db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a9cd3558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a9cd3558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fb499899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bfb499899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a9cd355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a9cd355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a9cd355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ba9cd355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e4e7f9a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e4e7f9a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e4e7f9a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e4e7f9a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e4e7f9ad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e4e7f9ad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e4e7f9ad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be4e7f9a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fb499899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fb499899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e4e7f9a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e4e7f9a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9ea512db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9ea512db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e4e7f9a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e4e7f9a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9ea512dbf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9ea512dbf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fb499899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fb499899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fb499899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fb499899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9ea512dbf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9ea512dbf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heCxqHvbr0oCvaUi0fmhmfrlVblOZpur/vie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file/d/1AR8mUgFZ-6Q3qJC7FPtXSPcPj2dOCirB/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7038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470">
                <a:highlight>
                  <a:schemeClr val="lt1"/>
                </a:highlight>
              </a:rPr>
              <a:t>Online News Popularity </a:t>
            </a:r>
            <a:endParaRPr sz="4470">
              <a:highlight>
                <a:schemeClr val="lt1"/>
              </a:highlight>
            </a:endParaRPr>
          </a:p>
          <a:p>
            <a:pPr indent="0" lvl="0" marL="0" rtl="0" algn="ctr">
              <a:spcBef>
                <a:spcPts val="0"/>
              </a:spcBef>
              <a:spcAft>
                <a:spcPts val="0"/>
              </a:spcAft>
              <a:buSzPts val="990"/>
              <a:buNone/>
            </a:pPr>
            <a:r>
              <a:rPr lang="en" sz="4470">
                <a:highlight>
                  <a:schemeClr val="lt1"/>
                </a:highlight>
              </a:rPr>
              <a:t>Analysis and Prediction​</a:t>
            </a:r>
            <a:endParaRPr sz="3659">
              <a:highlight>
                <a:schemeClr val="lt1"/>
              </a:highlight>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89"/>
              <a:buNone/>
            </a:pPr>
            <a:r>
              <a:rPr lang="en" sz="1677">
                <a:solidFill>
                  <a:srgbClr val="000000"/>
                </a:solidFill>
                <a:highlight>
                  <a:schemeClr val="lt1"/>
                </a:highlight>
                <a:latin typeface="PT Sans Narrow"/>
                <a:ea typeface="PT Sans Narrow"/>
                <a:cs typeface="PT Sans Narrow"/>
                <a:sym typeface="PT Sans Narrow"/>
              </a:rPr>
              <a:t>Group 16 </a:t>
            </a:r>
            <a:endParaRPr sz="1677">
              <a:solidFill>
                <a:srgbClr val="000000"/>
              </a:solidFill>
              <a:highlight>
                <a:schemeClr val="lt1"/>
              </a:highlight>
              <a:latin typeface="PT Sans Narrow"/>
              <a:ea typeface="PT Sans Narrow"/>
              <a:cs typeface="PT Sans Narrow"/>
              <a:sym typeface="PT Sans Narrow"/>
            </a:endParaRPr>
          </a:p>
          <a:p>
            <a:pPr indent="0" lvl="0" marL="0" rtl="0" algn="ctr">
              <a:lnSpc>
                <a:spcPct val="80000"/>
              </a:lnSpc>
              <a:spcBef>
                <a:spcPts val="0"/>
              </a:spcBef>
              <a:spcAft>
                <a:spcPts val="0"/>
              </a:spcAft>
              <a:buSzPts val="789"/>
              <a:buNone/>
            </a:pPr>
            <a:r>
              <a:t/>
            </a:r>
            <a:endParaRPr sz="1677">
              <a:solidFill>
                <a:srgbClr val="000000"/>
              </a:solidFill>
              <a:highlight>
                <a:schemeClr val="lt1"/>
              </a:highlight>
              <a:latin typeface="PT Sans Narrow"/>
              <a:ea typeface="PT Sans Narrow"/>
              <a:cs typeface="PT Sans Narrow"/>
              <a:sym typeface="PT Sans Narrow"/>
            </a:endParaRPr>
          </a:p>
          <a:p>
            <a:pPr indent="0" lvl="0" marL="0" rtl="0" algn="ctr">
              <a:lnSpc>
                <a:spcPct val="80000"/>
              </a:lnSpc>
              <a:spcBef>
                <a:spcPts val="0"/>
              </a:spcBef>
              <a:spcAft>
                <a:spcPts val="0"/>
              </a:spcAft>
              <a:buSzPts val="789"/>
              <a:buNone/>
            </a:pPr>
            <a:r>
              <a:rPr lang="en" sz="1677">
                <a:solidFill>
                  <a:srgbClr val="000000"/>
                </a:solidFill>
                <a:highlight>
                  <a:schemeClr val="lt1"/>
                </a:highlight>
                <a:latin typeface="PT Sans Narrow"/>
                <a:ea typeface="PT Sans Narrow"/>
                <a:cs typeface="PT Sans Narrow"/>
                <a:sym typeface="PT Sans Narrow"/>
              </a:rPr>
              <a:t>Abhijit Kannepalli, Bhavesh Chatnani, Hemil Kothari, </a:t>
            </a:r>
            <a:endParaRPr sz="1677">
              <a:solidFill>
                <a:srgbClr val="000000"/>
              </a:solidFill>
              <a:highlight>
                <a:schemeClr val="lt1"/>
              </a:highlight>
              <a:latin typeface="PT Sans Narrow"/>
              <a:ea typeface="PT Sans Narrow"/>
              <a:cs typeface="PT Sans Narrow"/>
              <a:sym typeface="PT Sans Narrow"/>
            </a:endParaRPr>
          </a:p>
          <a:p>
            <a:pPr indent="0" lvl="0" marL="0" rtl="0" algn="ctr">
              <a:lnSpc>
                <a:spcPct val="80000"/>
              </a:lnSpc>
              <a:spcBef>
                <a:spcPts val="0"/>
              </a:spcBef>
              <a:spcAft>
                <a:spcPts val="0"/>
              </a:spcAft>
              <a:buSzPts val="789"/>
              <a:buNone/>
            </a:pPr>
            <a:r>
              <a:rPr lang="en" sz="1677">
                <a:solidFill>
                  <a:srgbClr val="000000"/>
                </a:solidFill>
                <a:highlight>
                  <a:schemeClr val="lt1"/>
                </a:highlight>
                <a:latin typeface="PT Sans Narrow"/>
                <a:ea typeface="PT Sans Narrow"/>
                <a:cs typeface="PT Sans Narrow"/>
                <a:sym typeface="PT Sans Narrow"/>
              </a:rPr>
              <a:t>Saurabh Saoji, Shrey Shah</a:t>
            </a:r>
            <a:endParaRPr sz="2143">
              <a:solidFill>
                <a:srgbClr val="000000"/>
              </a:solidFill>
              <a:highlight>
                <a:schemeClr val="lt1"/>
              </a:highlight>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of Principal Components</a:t>
            </a:r>
            <a:endParaRPr/>
          </a:p>
        </p:txBody>
      </p:sp>
      <p:sp>
        <p:nvSpPr>
          <p:cNvPr id="123" name="Google Shape;123;p22"/>
          <p:cNvSpPr txBox="1"/>
          <p:nvPr>
            <p:ph idx="1" type="body"/>
          </p:nvPr>
        </p:nvSpPr>
        <p:spPr>
          <a:xfrm>
            <a:off x="184325" y="1266325"/>
            <a:ext cx="87747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400">
              <a:solidFill>
                <a:srgbClr val="000000"/>
              </a:solidFill>
            </a:endParaRPr>
          </a:p>
          <a:p>
            <a:pPr indent="-317500" lvl="0" marL="457200" rtl="0" algn="just">
              <a:lnSpc>
                <a:spcPct val="100000"/>
              </a:lnSpc>
              <a:spcBef>
                <a:spcPts val="0"/>
              </a:spcBef>
              <a:spcAft>
                <a:spcPts val="0"/>
              </a:spcAft>
              <a:buClr>
                <a:srgbClr val="000000"/>
              </a:buClr>
              <a:buSzPts val="1400"/>
              <a:buChar char="●"/>
            </a:pPr>
            <a:r>
              <a:rPr b="1" lang="en" sz="1400">
                <a:solidFill>
                  <a:srgbClr val="000000"/>
                </a:solidFill>
              </a:rPr>
              <a:t>PC2: Number of Tokens, Images and Links</a:t>
            </a:r>
            <a:r>
              <a:rPr lang="en" sz="1400">
                <a:solidFill>
                  <a:srgbClr val="000000"/>
                </a:solidFill>
              </a:rPr>
              <a:t> – Number of unique, content and non-stop tokens, images and links present in articles</a:t>
            </a:r>
            <a:endParaRPr sz="1400">
              <a:solidFill>
                <a:srgbClr val="000000"/>
              </a:solidFill>
            </a:endParaRPr>
          </a:p>
          <a:p>
            <a:pPr indent="0" lvl="0" marL="457200" rtl="0" algn="just">
              <a:lnSpc>
                <a:spcPct val="100000"/>
              </a:lnSpc>
              <a:spcBef>
                <a:spcPts val="0"/>
              </a:spcBef>
              <a:spcAft>
                <a:spcPts val="0"/>
              </a:spcAft>
              <a:buNone/>
            </a:pPr>
            <a:r>
              <a:t/>
            </a:r>
            <a:endParaRPr sz="1400">
              <a:solidFill>
                <a:srgbClr val="000000"/>
              </a:solidFill>
            </a:endParaRPr>
          </a:p>
          <a:p>
            <a:pPr indent="-317500" lvl="0" marL="457200" rtl="0" algn="just">
              <a:lnSpc>
                <a:spcPct val="100000"/>
              </a:lnSpc>
              <a:spcBef>
                <a:spcPts val="0"/>
              </a:spcBef>
              <a:spcAft>
                <a:spcPts val="0"/>
              </a:spcAft>
              <a:buClr>
                <a:srgbClr val="000000"/>
              </a:buClr>
              <a:buSzPts val="1400"/>
              <a:buChar char="●"/>
            </a:pPr>
            <a:r>
              <a:rPr b="1" lang="en" sz="1400">
                <a:solidFill>
                  <a:srgbClr val="000000"/>
                </a:solidFill>
              </a:rPr>
              <a:t>PC4: Self Reference Shares</a:t>
            </a:r>
            <a:r>
              <a:rPr lang="en" sz="1400">
                <a:solidFill>
                  <a:srgbClr val="000000"/>
                </a:solidFill>
              </a:rPr>
              <a:t> – Shares of articles when it refers/links to other articles of </a:t>
            </a:r>
            <a:r>
              <a:rPr lang="en" sz="1400">
                <a:solidFill>
                  <a:srgbClr val="000000"/>
                </a:solidFill>
              </a:rPr>
              <a:t>similar type</a:t>
            </a:r>
            <a:endParaRPr sz="1400">
              <a:solidFill>
                <a:srgbClr val="000000"/>
              </a:solidFill>
            </a:endParaRPr>
          </a:p>
          <a:p>
            <a:pPr indent="0" lvl="0" marL="457200" rtl="0" algn="just">
              <a:lnSpc>
                <a:spcPct val="100000"/>
              </a:lnSpc>
              <a:spcBef>
                <a:spcPts val="0"/>
              </a:spcBef>
              <a:spcAft>
                <a:spcPts val="0"/>
              </a:spcAft>
              <a:buNone/>
            </a:pPr>
            <a:r>
              <a:t/>
            </a:r>
            <a:endParaRPr sz="1400">
              <a:solidFill>
                <a:srgbClr val="000000"/>
              </a:solidFill>
            </a:endParaRPr>
          </a:p>
          <a:p>
            <a:pPr indent="-317500" lvl="0" marL="457200" rtl="0" algn="just">
              <a:lnSpc>
                <a:spcPct val="100000"/>
              </a:lnSpc>
              <a:spcBef>
                <a:spcPts val="0"/>
              </a:spcBef>
              <a:spcAft>
                <a:spcPts val="0"/>
              </a:spcAft>
              <a:buClr>
                <a:srgbClr val="000000"/>
              </a:buClr>
              <a:buSzPts val="1400"/>
              <a:buChar char="●"/>
            </a:pPr>
            <a:r>
              <a:rPr b="1" lang="en" sz="1400">
                <a:solidFill>
                  <a:srgbClr val="000000"/>
                </a:solidFill>
              </a:rPr>
              <a:t>PC1: Keyword Based Shares</a:t>
            </a:r>
            <a:r>
              <a:rPr lang="en" sz="1400">
                <a:solidFill>
                  <a:srgbClr val="000000"/>
                </a:solidFill>
              </a:rPr>
              <a:t> – S</a:t>
            </a:r>
            <a:r>
              <a:rPr lang="en" sz="1400">
                <a:solidFill>
                  <a:srgbClr val="000000"/>
                </a:solidFill>
              </a:rPr>
              <a:t>hares of articles based on the best, worst and average keywords</a:t>
            </a:r>
            <a:endParaRPr sz="1400">
              <a:solidFill>
                <a:srgbClr val="000000"/>
              </a:solidFill>
            </a:endParaRPr>
          </a:p>
          <a:p>
            <a:pPr indent="0" lvl="0" marL="457200" rtl="0" algn="just">
              <a:lnSpc>
                <a:spcPct val="100000"/>
              </a:lnSpc>
              <a:spcBef>
                <a:spcPts val="0"/>
              </a:spcBef>
              <a:spcAft>
                <a:spcPts val="0"/>
              </a:spcAft>
              <a:buNone/>
            </a:pPr>
            <a:r>
              <a:t/>
            </a:r>
            <a:endParaRPr sz="1400">
              <a:solidFill>
                <a:srgbClr val="000000"/>
              </a:solidFill>
            </a:endParaRPr>
          </a:p>
          <a:p>
            <a:pPr indent="-317500" lvl="0" marL="457200" rtl="0" algn="just">
              <a:lnSpc>
                <a:spcPct val="100000"/>
              </a:lnSpc>
              <a:spcBef>
                <a:spcPts val="0"/>
              </a:spcBef>
              <a:spcAft>
                <a:spcPts val="0"/>
              </a:spcAft>
              <a:buClr>
                <a:srgbClr val="000000"/>
              </a:buClr>
              <a:buSzPts val="1400"/>
              <a:buChar char="●"/>
            </a:pPr>
            <a:r>
              <a:rPr b="1" lang="en" sz="1400">
                <a:solidFill>
                  <a:srgbClr val="000000"/>
                </a:solidFill>
              </a:rPr>
              <a:t>PC3: Positive Content News</a:t>
            </a:r>
            <a:r>
              <a:rPr lang="en" sz="1400">
                <a:solidFill>
                  <a:srgbClr val="000000"/>
                </a:solidFill>
              </a:rPr>
              <a:t> – P</a:t>
            </a:r>
            <a:r>
              <a:rPr lang="en" sz="1400">
                <a:solidFill>
                  <a:srgbClr val="000000"/>
                </a:solidFill>
              </a:rPr>
              <a:t>ositive</a:t>
            </a:r>
            <a:r>
              <a:rPr lang="en" sz="1400">
                <a:solidFill>
                  <a:srgbClr val="000000"/>
                </a:solidFill>
              </a:rPr>
              <a:t> sentiment polarity, the proportion of </a:t>
            </a:r>
            <a:r>
              <a:rPr lang="en" sz="1400">
                <a:solidFill>
                  <a:srgbClr val="000000"/>
                </a:solidFill>
              </a:rPr>
              <a:t>positive</a:t>
            </a:r>
            <a:r>
              <a:rPr lang="en" sz="1400">
                <a:solidFill>
                  <a:srgbClr val="000000"/>
                </a:solidFill>
              </a:rPr>
              <a:t> and negative words</a:t>
            </a:r>
            <a:endParaRPr sz="1400">
              <a:solidFill>
                <a:srgbClr val="000000"/>
              </a:solidFill>
            </a:endParaRPr>
          </a:p>
          <a:p>
            <a:pPr indent="0" lvl="0" marL="457200" rtl="0" algn="just">
              <a:lnSpc>
                <a:spcPct val="100000"/>
              </a:lnSpc>
              <a:spcBef>
                <a:spcPts val="0"/>
              </a:spcBef>
              <a:spcAft>
                <a:spcPts val="0"/>
              </a:spcAft>
              <a:buNone/>
            </a:pPr>
            <a:r>
              <a:t/>
            </a:r>
            <a:endParaRPr sz="1400">
              <a:solidFill>
                <a:srgbClr val="000000"/>
              </a:solidFill>
            </a:endParaRPr>
          </a:p>
          <a:p>
            <a:pPr indent="-317500" lvl="0" marL="457200" rtl="0" algn="just">
              <a:lnSpc>
                <a:spcPct val="100000"/>
              </a:lnSpc>
              <a:spcBef>
                <a:spcPts val="0"/>
              </a:spcBef>
              <a:spcAft>
                <a:spcPts val="0"/>
              </a:spcAft>
              <a:buClr>
                <a:srgbClr val="000000"/>
              </a:buClr>
              <a:buSzPts val="1400"/>
              <a:buChar char="●"/>
            </a:pPr>
            <a:r>
              <a:rPr b="1" lang="en" sz="1400">
                <a:solidFill>
                  <a:srgbClr val="000000"/>
                </a:solidFill>
              </a:rPr>
              <a:t>PC5: Non-Stop Words and Token Length</a:t>
            </a:r>
            <a:r>
              <a:rPr lang="en" sz="1400">
                <a:solidFill>
                  <a:srgbClr val="000000"/>
                </a:solidFill>
              </a:rPr>
              <a:t> – Average length of tokens and the amount of non-stop words</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Research Question 2</a:t>
            </a:r>
            <a:endParaRPr sz="3600"/>
          </a:p>
        </p:txBody>
      </p:sp>
      <p:sp>
        <p:nvSpPr>
          <p:cNvPr id="129" name="Google Shape;129;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2500">
                <a:solidFill>
                  <a:srgbClr val="000000"/>
                </a:solidFill>
                <a:latin typeface="PT Sans Narrow"/>
                <a:ea typeface="PT Sans Narrow"/>
                <a:cs typeface="PT Sans Narrow"/>
                <a:sym typeface="PT Sans Narrow"/>
              </a:rPr>
              <a:t>Predicting if an article is popular or not</a:t>
            </a:r>
            <a:r>
              <a:rPr b="1" lang="en" sz="2500">
                <a:solidFill>
                  <a:srgbClr val="000000"/>
                </a:solidFill>
                <a:latin typeface="PT Sans Narrow"/>
                <a:ea typeface="PT Sans Narrow"/>
                <a:cs typeface="PT Sans Narrow"/>
                <a:sym typeface="PT Sans Narro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E101A"/>
              </a:buClr>
              <a:buSzPts val="1500"/>
              <a:buChar char="●"/>
            </a:pPr>
            <a:r>
              <a:rPr lang="en" sz="1500">
                <a:solidFill>
                  <a:srgbClr val="0E101A"/>
                </a:solidFill>
              </a:rPr>
              <a:t>Predicting the popularity based on specific attributes of an article would help publishers improve those aspects for better reach.</a:t>
            </a:r>
            <a:endParaRPr sz="1500">
              <a:solidFill>
                <a:srgbClr val="0E101A"/>
              </a:solidFill>
            </a:endParaRPr>
          </a:p>
          <a:p>
            <a:pPr indent="0" lvl="0" marL="0" rtl="0" algn="l">
              <a:spcBef>
                <a:spcPts val="0"/>
              </a:spcBef>
              <a:spcAft>
                <a:spcPts val="0"/>
              </a:spcAft>
              <a:buNone/>
            </a:pPr>
            <a:r>
              <a:t/>
            </a:r>
            <a:endParaRPr sz="1500">
              <a:solidFill>
                <a:srgbClr val="0E101A"/>
              </a:solidFill>
            </a:endParaRPr>
          </a:p>
          <a:p>
            <a:pPr indent="-323850" lvl="0" marL="457200" rtl="0" algn="l">
              <a:spcBef>
                <a:spcPts val="0"/>
              </a:spcBef>
              <a:spcAft>
                <a:spcPts val="0"/>
              </a:spcAft>
              <a:buClr>
                <a:srgbClr val="0E101A"/>
              </a:buClr>
              <a:buSzPts val="1500"/>
              <a:buFont typeface="Open Sans"/>
              <a:buChar char="●"/>
            </a:pPr>
            <a:r>
              <a:rPr lang="en" sz="1500">
                <a:solidFill>
                  <a:srgbClr val="0E101A"/>
                </a:solidFill>
              </a:rPr>
              <a:t>By analyzing the type of polarity in the popular articles, news agencies or content writers could mold their articles in that direction.</a:t>
            </a:r>
            <a:endParaRPr sz="1500">
              <a:solidFill>
                <a:srgbClr val="0E101A"/>
              </a:solidFill>
            </a:endParaRPr>
          </a:p>
          <a:p>
            <a:pPr indent="0" lvl="0" marL="0" rtl="0" algn="l">
              <a:spcBef>
                <a:spcPts val="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and Outcome</a:t>
            </a:r>
            <a:endParaRPr/>
          </a:p>
        </p:txBody>
      </p:sp>
      <p:sp>
        <p:nvSpPr>
          <p:cNvPr id="141" name="Google Shape;141;p25"/>
          <p:cNvSpPr txBox="1"/>
          <p:nvPr>
            <p:ph idx="1" type="body"/>
          </p:nvPr>
        </p:nvSpPr>
        <p:spPr>
          <a:xfrm>
            <a:off x="311700" y="1266175"/>
            <a:ext cx="3999900" cy="371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a:solidFill>
                  <a:srgbClr val="000000"/>
                </a:solidFill>
              </a:rPr>
              <a:t>XGBoost to predict the binary output variable - Popular / Not popular (Threshold: 2000)</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Summary of outcome:</a:t>
            </a:r>
            <a:endParaRPr>
              <a:solidFill>
                <a:srgbClr val="000000"/>
              </a:solidFill>
            </a:endParaRPr>
          </a:p>
          <a:p>
            <a:pPr indent="0" lvl="0" marL="457200" rtl="0" algn="l">
              <a:spcBef>
                <a:spcPts val="0"/>
              </a:spcBef>
              <a:spcAft>
                <a:spcPts val="0"/>
              </a:spcAft>
              <a:buNone/>
            </a:pPr>
            <a:r>
              <a:rPr lang="en">
                <a:solidFill>
                  <a:srgbClr val="000000"/>
                </a:solidFill>
              </a:rPr>
              <a:t>Accuracy: </a:t>
            </a:r>
            <a:r>
              <a:rPr b="1" lang="en">
                <a:solidFill>
                  <a:srgbClr val="000000"/>
                </a:solidFill>
              </a:rPr>
              <a:t>71%</a:t>
            </a:r>
            <a:endParaRPr b="1">
              <a:solidFill>
                <a:srgbClr val="000000"/>
              </a:solidFill>
            </a:endParaRPr>
          </a:p>
          <a:p>
            <a:pPr indent="0" lvl="0" marL="457200" rtl="0" algn="l">
              <a:spcBef>
                <a:spcPts val="0"/>
              </a:spcBef>
              <a:spcAft>
                <a:spcPts val="0"/>
              </a:spcAft>
              <a:buNone/>
            </a:pPr>
            <a:r>
              <a:rPr lang="en">
                <a:solidFill>
                  <a:srgbClr val="000000"/>
                </a:solidFill>
              </a:rPr>
              <a:t>Sensitivity</a:t>
            </a:r>
            <a:r>
              <a:rPr b="1" lang="en">
                <a:solidFill>
                  <a:srgbClr val="000000"/>
                </a:solidFill>
              </a:rPr>
              <a:t>: 73%</a:t>
            </a:r>
            <a:endParaRPr b="1">
              <a:solidFill>
                <a:srgbClr val="000000"/>
              </a:solidFill>
            </a:endParaRPr>
          </a:p>
          <a:p>
            <a:pPr indent="0" lvl="0" marL="457200" rtl="0" algn="l">
              <a:lnSpc>
                <a:spcPct val="100000"/>
              </a:lnSpc>
              <a:spcBef>
                <a:spcPts val="0"/>
              </a:spcBef>
              <a:spcAft>
                <a:spcPts val="0"/>
              </a:spcAft>
              <a:buNone/>
            </a:pPr>
            <a:r>
              <a:rPr lang="en">
                <a:solidFill>
                  <a:srgbClr val="000000"/>
                </a:solidFill>
              </a:rPr>
              <a:t>Specificity</a:t>
            </a:r>
            <a:r>
              <a:rPr b="1" lang="en">
                <a:solidFill>
                  <a:srgbClr val="000000"/>
                </a:solidFill>
              </a:rPr>
              <a:t>: 63%</a:t>
            </a:r>
            <a:endParaRPr b="1">
              <a:solidFill>
                <a:srgbClr val="000000"/>
              </a:solidFill>
            </a:endParaRPr>
          </a:p>
          <a:p>
            <a:pPr indent="0" lvl="0" marL="457200" rtl="0" algn="l">
              <a:lnSpc>
                <a:spcPct val="100000"/>
              </a:lnSpc>
              <a:spcBef>
                <a:spcPts val="0"/>
              </a:spcBef>
              <a:spcAft>
                <a:spcPts val="0"/>
              </a:spcAft>
              <a:buNone/>
            </a:pPr>
            <a:r>
              <a:t/>
            </a:r>
            <a:endParaRPr b="1">
              <a:solidFill>
                <a:srgbClr val="000000"/>
              </a:solidFill>
            </a:endParaRPr>
          </a:p>
          <a:p>
            <a:pPr indent="0" lvl="0" marL="457200" rtl="0" algn="l">
              <a:lnSpc>
                <a:spcPct val="100000"/>
              </a:lnSpc>
              <a:spcBef>
                <a:spcPts val="0"/>
              </a:spcBef>
              <a:spcAft>
                <a:spcPts val="0"/>
              </a:spcAft>
              <a:buNone/>
            </a:pPr>
            <a:r>
              <a:t/>
            </a:r>
            <a:endParaRPr b="1">
              <a:solidFill>
                <a:srgbClr val="000000"/>
              </a:solidFill>
            </a:endParaRPr>
          </a:p>
          <a:p>
            <a:pPr indent="0" lvl="0" marL="0" rtl="0" algn="l">
              <a:lnSpc>
                <a:spcPct val="100000"/>
              </a:lnSpc>
              <a:spcBef>
                <a:spcPts val="0"/>
              </a:spcBef>
              <a:spcAft>
                <a:spcPts val="0"/>
              </a:spcAft>
              <a:buNone/>
            </a:pPr>
            <a:r>
              <a:t/>
            </a:r>
            <a:endParaRPr b="1">
              <a:solidFill>
                <a:srgbClr val="000000"/>
              </a:solidFill>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1200"/>
              </a:spcBef>
              <a:spcAft>
                <a:spcPts val="0"/>
              </a:spcAft>
              <a:buNone/>
            </a:pPr>
            <a:r>
              <a:t/>
            </a:r>
            <a:endParaRPr/>
          </a:p>
          <a:p>
            <a:pPr indent="0" lvl="0" marL="457200" rtl="0" algn="l">
              <a:lnSpc>
                <a:spcPct val="100000"/>
              </a:lnSpc>
              <a:spcBef>
                <a:spcPts val="1200"/>
              </a:spcBef>
              <a:spcAft>
                <a:spcPts val="1200"/>
              </a:spcAft>
              <a:buNone/>
            </a:pPr>
            <a:r>
              <a:rPr lang="en">
                <a:solidFill>
                  <a:srgbClr val="000000"/>
                </a:solidFill>
              </a:rPr>
              <a:t>Here ‘0’ represents the class of unpopular articles</a:t>
            </a:r>
            <a:endParaRPr>
              <a:solidFill>
                <a:srgbClr val="000000"/>
              </a:solidFill>
            </a:endParaRPr>
          </a:p>
        </p:txBody>
      </p:sp>
      <p:sp>
        <p:nvSpPr>
          <p:cNvPr id="142" name="Google Shape;142;p25"/>
          <p:cNvSpPr txBox="1"/>
          <p:nvPr>
            <p:ph idx="2" type="body"/>
          </p:nvPr>
        </p:nvSpPr>
        <p:spPr>
          <a:xfrm>
            <a:off x="4572000" y="1194500"/>
            <a:ext cx="4260300" cy="33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Significant features in determining the popularity</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43" name="Google Shape;143;p25"/>
          <p:cNvPicPr preferRelativeResize="0"/>
          <p:nvPr/>
        </p:nvPicPr>
        <p:blipFill>
          <a:blip r:embed="rId3">
            <a:alphaModFix/>
          </a:blip>
          <a:stretch>
            <a:fillRect/>
          </a:stretch>
        </p:blipFill>
        <p:spPr>
          <a:xfrm>
            <a:off x="579988" y="3282425"/>
            <a:ext cx="2581275" cy="933450"/>
          </a:xfrm>
          <a:prstGeom prst="rect">
            <a:avLst/>
          </a:prstGeom>
          <a:noFill/>
          <a:ln>
            <a:noFill/>
          </a:ln>
        </p:spPr>
      </p:pic>
      <p:pic>
        <p:nvPicPr>
          <p:cNvPr id="144" name="Google Shape;144;p25"/>
          <p:cNvPicPr preferRelativeResize="0"/>
          <p:nvPr/>
        </p:nvPicPr>
        <p:blipFill>
          <a:blip r:embed="rId4">
            <a:alphaModFix/>
          </a:blip>
          <a:stretch>
            <a:fillRect/>
          </a:stretch>
        </p:blipFill>
        <p:spPr>
          <a:xfrm>
            <a:off x="4924775" y="1709275"/>
            <a:ext cx="3186751" cy="31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Research Question 3</a:t>
            </a:r>
            <a:endParaRPr sz="3600"/>
          </a:p>
        </p:txBody>
      </p:sp>
      <p:sp>
        <p:nvSpPr>
          <p:cNvPr id="150" name="Google Shape;150;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2500">
                <a:solidFill>
                  <a:srgbClr val="000000"/>
                </a:solidFill>
                <a:latin typeface="PT Sans Narrow"/>
                <a:ea typeface="PT Sans Narrow"/>
                <a:cs typeface="PT Sans Narrow"/>
                <a:sym typeface="PT Sans Narrow"/>
              </a:rPr>
              <a:t>Do authors prefer to write </a:t>
            </a:r>
            <a:r>
              <a:rPr b="1" lang="en" sz="2500">
                <a:solidFill>
                  <a:srgbClr val="000000"/>
                </a:solidFill>
                <a:latin typeface="PT Sans Narrow"/>
                <a:ea typeface="PT Sans Narrow"/>
                <a:cs typeface="PT Sans Narrow"/>
                <a:sym typeface="PT Sans Narrow"/>
              </a:rPr>
              <a:t>polarizing</a:t>
            </a:r>
            <a:r>
              <a:rPr b="1" lang="en" sz="2500">
                <a:solidFill>
                  <a:srgbClr val="000000"/>
                </a:solidFill>
                <a:latin typeface="PT Sans Narrow"/>
                <a:ea typeface="PT Sans Narrow"/>
                <a:cs typeface="PT Sans Narrow"/>
                <a:sym typeface="PT Sans Narrow"/>
              </a:rPr>
              <a:t> articles?</a:t>
            </a:r>
            <a:endParaRPr>
              <a:solidFill>
                <a:srgbClr val="000000"/>
              </a:solidFill>
            </a:endParaRPr>
          </a:p>
        </p:txBody>
      </p:sp>
      <p:sp>
        <p:nvSpPr>
          <p:cNvPr id="151" name="Google Shape;151;p2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123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Outcome</a:t>
            </a:r>
            <a:endParaRPr/>
          </a:p>
        </p:txBody>
      </p:sp>
      <p:sp>
        <p:nvSpPr>
          <p:cNvPr id="157" name="Google Shape;157;p27"/>
          <p:cNvSpPr txBox="1"/>
          <p:nvPr>
            <p:ph idx="1" type="body"/>
          </p:nvPr>
        </p:nvSpPr>
        <p:spPr>
          <a:xfrm>
            <a:off x="311700" y="830950"/>
            <a:ext cx="50529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Used K-means clustering technique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Articles were split into 3 clusters: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Positive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Negative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Neutral</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Around 78% percent of the articles were either positive or negative. </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pic>
        <p:nvPicPr>
          <p:cNvPr id="158" name="Google Shape;158;p27"/>
          <p:cNvPicPr preferRelativeResize="0"/>
          <p:nvPr/>
        </p:nvPicPr>
        <p:blipFill>
          <a:blip r:embed="rId3">
            <a:alphaModFix/>
          </a:blip>
          <a:stretch>
            <a:fillRect/>
          </a:stretch>
        </p:blipFill>
        <p:spPr>
          <a:xfrm>
            <a:off x="5364600" y="123550"/>
            <a:ext cx="3682676" cy="2588849"/>
          </a:xfrm>
          <a:prstGeom prst="rect">
            <a:avLst/>
          </a:prstGeom>
          <a:noFill/>
          <a:ln>
            <a:noFill/>
          </a:ln>
        </p:spPr>
      </p:pic>
      <p:pic>
        <p:nvPicPr>
          <p:cNvPr id="159" name="Google Shape;159;p27"/>
          <p:cNvPicPr preferRelativeResize="0"/>
          <p:nvPr/>
        </p:nvPicPr>
        <p:blipFill>
          <a:blip r:embed="rId4">
            <a:alphaModFix/>
          </a:blip>
          <a:stretch>
            <a:fillRect/>
          </a:stretch>
        </p:blipFill>
        <p:spPr>
          <a:xfrm>
            <a:off x="503425" y="3150175"/>
            <a:ext cx="8137149" cy="152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Research Question 4</a:t>
            </a:r>
            <a:endParaRPr sz="3600"/>
          </a:p>
        </p:txBody>
      </p:sp>
      <p:sp>
        <p:nvSpPr>
          <p:cNvPr id="165" name="Google Shape;165;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2500">
                <a:solidFill>
                  <a:srgbClr val="000000"/>
                </a:solidFill>
                <a:latin typeface="PT Sans Narrow"/>
                <a:ea typeface="PT Sans Narrow"/>
                <a:cs typeface="PT Sans Narrow"/>
                <a:sym typeface="PT Sans Narrow"/>
              </a:rPr>
              <a:t>Is the popularity of an </a:t>
            </a:r>
            <a:r>
              <a:rPr b="1" lang="en" sz="2500">
                <a:solidFill>
                  <a:srgbClr val="000000"/>
                </a:solidFill>
                <a:latin typeface="PT Sans Narrow"/>
                <a:ea typeface="PT Sans Narrow"/>
                <a:cs typeface="PT Sans Narrow"/>
                <a:sym typeface="PT Sans Narrow"/>
              </a:rPr>
              <a:t>article</a:t>
            </a:r>
            <a:r>
              <a:rPr b="1" lang="en" sz="2500">
                <a:solidFill>
                  <a:srgbClr val="000000"/>
                </a:solidFill>
                <a:latin typeface="PT Sans Narrow"/>
                <a:ea typeface="PT Sans Narrow"/>
                <a:cs typeface="PT Sans Narrow"/>
                <a:sym typeface="PT Sans Narrow"/>
              </a:rPr>
              <a:t> dependent on the data channel publishing it?</a:t>
            </a:r>
            <a:endParaRPr>
              <a:solidFill>
                <a:srgbClr val="000000"/>
              </a:solidFill>
            </a:endParaRPr>
          </a:p>
        </p:txBody>
      </p:sp>
      <p:sp>
        <p:nvSpPr>
          <p:cNvPr id="166" name="Google Shape;166;p28"/>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https://drive.google.com/file/d/1heCxqHvbr0oCvaUi0fmhmfrlVblOZpur/view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177" name="Google Shape;17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E101A"/>
              </a:buClr>
              <a:buSzPts val="1600"/>
              <a:buChar char="●"/>
            </a:pPr>
            <a:r>
              <a:rPr lang="en" sz="1600">
                <a:solidFill>
                  <a:srgbClr val="0E101A"/>
                </a:solidFill>
              </a:rPr>
              <a:t>Understanding the significance of data channels can help us  understand if the category of an article, ie, business, technology etc. is a contributing factor to the popularity</a:t>
            </a:r>
            <a:endParaRPr sz="1600">
              <a:solidFill>
                <a:srgbClr val="0E101A"/>
              </a:solidFill>
            </a:endParaRPr>
          </a:p>
          <a:p>
            <a:pPr indent="0" lvl="0" marL="457200" rtl="0" algn="l">
              <a:spcBef>
                <a:spcPts val="0"/>
              </a:spcBef>
              <a:spcAft>
                <a:spcPts val="0"/>
              </a:spcAft>
              <a:buNone/>
            </a:pPr>
            <a:r>
              <a:t/>
            </a:r>
            <a:endParaRPr sz="1600">
              <a:solidFill>
                <a:srgbClr val="0E101A"/>
              </a:solidFill>
            </a:endParaRPr>
          </a:p>
          <a:p>
            <a:pPr indent="-330200" lvl="0" marL="457200" rtl="0" algn="l">
              <a:spcBef>
                <a:spcPts val="0"/>
              </a:spcBef>
              <a:spcAft>
                <a:spcPts val="0"/>
              </a:spcAft>
              <a:buClr>
                <a:srgbClr val="0E101A"/>
              </a:buClr>
              <a:buSzPts val="1600"/>
              <a:buChar char="●"/>
            </a:pPr>
            <a:r>
              <a:rPr lang="en" sz="1600">
                <a:solidFill>
                  <a:srgbClr val="0E101A"/>
                </a:solidFill>
              </a:rPr>
              <a:t>This can also allow us to analyze the readers of the article as to which category of news are they are more likely to read and share.</a:t>
            </a:r>
            <a:endParaRPr sz="1600">
              <a:solidFill>
                <a:srgbClr val="0E101A"/>
              </a:solidFill>
            </a:endParaRPr>
          </a:p>
          <a:p>
            <a:pPr indent="0" lvl="0" marL="0" rtl="0" algn="l">
              <a:spcBef>
                <a:spcPts val="0"/>
              </a:spcBef>
              <a:spcAft>
                <a:spcPts val="0"/>
              </a:spcAft>
              <a:buNone/>
            </a:pPr>
            <a:r>
              <a:t/>
            </a:r>
            <a:endParaRPr sz="1600">
              <a:solidFill>
                <a:srgbClr val="0E101A"/>
              </a:solidFill>
            </a:endParaRPr>
          </a:p>
          <a:p>
            <a:pPr indent="0" lvl="0" marL="457200" rtl="0" algn="l">
              <a:spcBef>
                <a:spcPts val="0"/>
              </a:spcBef>
              <a:spcAft>
                <a:spcPts val="0"/>
              </a:spcAft>
              <a:buNone/>
            </a:pPr>
            <a:r>
              <a:t/>
            </a:r>
            <a:endParaRPr sz="1600">
              <a:solidFill>
                <a:srgbClr val="0E101A"/>
              </a:solidFill>
            </a:endParaRPr>
          </a:p>
          <a:p>
            <a:pPr indent="0" lvl="0" marL="0" rtl="0" algn="l">
              <a:spcBef>
                <a:spcPts val="0"/>
              </a:spcBef>
              <a:spcAft>
                <a:spcPts val="12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23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Outcome</a:t>
            </a:r>
            <a:endParaRPr/>
          </a:p>
        </p:txBody>
      </p:sp>
      <p:sp>
        <p:nvSpPr>
          <p:cNvPr id="183" name="Google Shape;183;p31"/>
          <p:cNvSpPr txBox="1"/>
          <p:nvPr>
            <p:ph idx="1" type="body"/>
          </p:nvPr>
        </p:nvSpPr>
        <p:spPr>
          <a:xfrm>
            <a:off x="311700" y="830950"/>
            <a:ext cx="4439400" cy="39966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Original data channel </a:t>
            </a:r>
            <a:r>
              <a:rPr lang="en" sz="1500">
                <a:solidFill>
                  <a:srgbClr val="000000"/>
                </a:solidFill>
              </a:rPr>
              <a:t>columns</a:t>
            </a:r>
            <a:r>
              <a:rPr lang="en" sz="1500">
                <a:solidFill>
                  <a:srgbClr val="000000"/>
                </a:solidFill>
              </a:rPr>
              <a:t> were pre-processed to form one single column forming categorical attributes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Data is non-normal, hence Kruskal-Wallis test was used</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P-value &lt; 0.001 suggests that null hypothesis is rejected, and data channel of article does not influence the popularity</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Thus we conclude that the data channel an article belongs to does not influence the popularity of the article </a:t>
            </a:r>
            <a:endParaRPr sz="1500">
              <a:solidFill>
                <a:srgbClr val="000000"/>
              </a:solidFill>
            </a:endParaRPr>
          </a:p>
          <a:p>
            <a:pPr indent="0" lvl="0" marL="0" rtl="0" algn="l">
              <a:lnSpc>
                <a:spcPct val="100000"/>
              </a:lnSpc>
              <a:spcBef>
                <a:spcPts val="0"/>
              </a:spcBef>
              <a:spcAft>
                <a:spcPts val="0"/>
              </a:spcAft>
              <a:buSzPts val="1018"/>
              <a:buNone/>
            </a:pPr>
            <a:r>
              <a:t/>
            </a:r>
            <a:endParaRPr sz="1500">
              <a:solidFill>
                <a:srgbClr val="000000"/>
              </a:solidFill>
            </a:endParaRPr>
          </a:p>
        </p:txBody>
      </p:sp>
      <p:pic>
        <p:nvPicPr>
          <p:cNvPr id="184" name="Google Shape;184;p31"/>
          <p:cNvPicPr preferRelativeResize="0"/>
          <p:nvPr/>
        </p:nvPicPr>
        <p:blipFill>
          <a:blip r:embed="rId3">
            <a:alphaModFix/>
          </a:blip>
          <a:stretch>
            <a:fillRect/>
          </a:stretch>
        </p:blipFill>
        <p:spPr>
          <a:xfrm>
            <a:off x="4704600" y="460275"/>
            <a:ext cx="4439399" cy="3157599"/>
          </a:xfrm>
          <a:prstGeom prst="rect">
            <a:avLst/>
          </a:prstGeom>
          <a:noFill/>
          <a:ln>
            <a:noFill/>
          </a:ln>
        </p:spPr>
      </p:pic>
      <p:pic>
        <p:nvPicPr>
          <p:cNvPr id="185" name="Google Shape;185;p31"/>
          <p:cNvPicPr preferRelativeResize="0"/>
          <p:nvPr/>
        </p:nvPicPr>
        <p:blipFill rotWithShape="1">
          <a:blip r:embed="rId4">
            <a:alphaModFix/>
          </a:blip>
          <a:srcRect b="0" l="0" r="0" t="25378"/>
          <a:stretch/>
        </p:blipFill>
        <p:spPr>
          <a:xfrm>
            <a:off x="4552950" y="4173650"/>
            <a:ext cx="4591050" cy="65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9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374500"/>
            <a:ext cx="8520600" cy="31944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Clr>
                <a:srgbClr val="000000"/>
              </a:buClr>
              <a:buSzPts val="1600"/>
              <a:buChar char="●"/>
            </a:pPr>
            <a:r>
              <a:rPr lang="en" sz="1600">
                <a:solidFill>
                  <a:srgbClr val="000000"/>
                </a:solidFill>
              </a:rPr>
              <a:t>With the advent of the internet and social media, online news has become integral to everyone’s life. </a:t>
            </a:r>
            <a:endParaRPr sz="1600">
              <a:solidFill>
                <a:srgbClr val="000000"/>
              </a:solidFill>
            </a:endParaRPr>
          </a:p>
          <a:p>
            <a:pPr indent="0" lvl="0" marL="457200" rtl="0" algn="just">
              <a:lnSpc>
                <a:spcPct val="100000"/>
              </a:lnSpc>
              <a:spcBef>
                <a:spcPts val="0"/>
              </a:spcBef>
              <a:spcAft>
                <a:spcPts val="0"/>
              </a:spcAft>
              <a:buNone/>
            </a:pPr>
            <a:r>
              <a:t/>
            </a:r>
            <a:endParaRPr sz="1600">
              <a:solidFill>
                <a:srgbClr val="000000"/>
              </a:solidFill>
            </a:endParaRPr>
          </a:p>
          <a:p>
            <a:pPr indent="0" lvl="0" marL="457200" rtl="0" algn="just">
              <a:lnSpc>
                <a:spcPct val="100000"/>
              </a:lnSpc>
              <a:spcBef>
                <a:spcPts val="0"/>
              </a:spcBef>
              <a:spcAft>
                <a:spcPts val="0"/>
              </a:spcAft>
              <a:buNone/>
            </a:pPr>
            <a:r>
              <a:t/>
            </a:r>
            <a:endParaRPr sz="1600">
              <a:solidFill>
                <a:srgbClr val="000000"/>
              </a:solidFill>
            </a:endParaRPr>
          </a:p>
          <a:p>
            <a:pPr indent="-330200" lvl="0" marL="457200" rtl="0" algn="just">
              <a:lnSpc>
                <a:spcPct val="100000"/>
              </a:lnSpc>
              <a:spcBef>
                <a:spcPts val="0"/>
              </a:spcBef>
              <a:spcAft>
                <a:spcPts val="0"/>
              </a:spcAft>
              <a:buClr>
                <a:srgbClr val="000000"/>
              </a:buClr>
              <a:buSzPts val="1600"/>
              <a:buChar char="●"/>
            </a:pPr>
            <a:r>
              <a:rPr lang="en" sz="1600">
                <a:solidFill>
                  <a:srgbClr val="000000"/>
                </a:solidFill>
              </a:rPr>
              <a:t>The most significant increase in attention paid to a specific news piece is known as news popularity.</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Research Question 5</a:t>
            </a:r>
            <a:endParaRPr sz="3600"/>
          </a:p>
        </p:txBody>
      </p:sp>
      <p:sp>
        <p:nvSpPr>
          <p:cNvPr id="191" name="Google Shape;191;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2500">
                <a:solidFill>
                  <a:srgbClr val="000000"/>
                </a:solidFill>
                <a:latin typeface="PT Sans Narrow"/>
                <a:ea typeface="PT Sans Narrow"/>
                <a:cs typeface="PT Sans Narrow"/>
                <a:sym typeface="PT Sans Narrow"/>
              </a:rPr>
              <a:t>Is the popularity of an article dependent on the day of the week it is published on?</a:t>
            </a:r>
            <a:endParaRPr>
              <a:solidFill>
                <a:srgbClr val="000000"/>
              </a:solidFill>
            </a:endParaRPr>
          </a:p>
        </p:txBody>
      </p:sp>
      <p:sp>
        <p:nvSpPr>
          <p:cNvPr id="192" name="Google Shape;192;p32"/>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https://drive.google.com/file/d/1AR8mUgFZ-6Q3qJC7FPtXSPcPj2dOCirB/view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203" name="Google Shape;20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000000"/>
              </a:buClr>
              <a:buSzPts val="1700"/>
              <a:buChar char="●"/>
            </a:pPr>
            <a:r>
              <a:rPr lang="en" sz="1700">
                <a:solidFill>
                  <a:srgbClr val="000000"/>
                </a:solidFill>
              </a:rPr>
              <a:t>Predicting the </a:t>
            </a:r>
            <a:r>
              <a:rPr lang="en" sz="1700">
                <a:solidFill>
                  <a:srgbClr val="000000"/>
                </a:solidFill>
              </a:rPr>
              <a:t>popularity</a:t>
            </a:r>
            <a:r>
              <a:rPr lang="en" sz="1700">
                <a:solidFill>
                  <a:srgbClr val="000000"/>
                </a:solidFill>
              </a:rPr>
              <a:t> based on the day of the article being published can be an important factor to consider</a:t>
            </a:r>
            <a:endParaRPr sz="1700">
              <a:solidFill>
                <a:srgbClr val="000000"/>
              </a:solidFill>
            </a:endParaRPr>
          </a:p>
          <a:p>
            <a:pPr indent="0" lvl="0" marL="457200" rtl="0" algn="l">
              <a:lnSpc>
                <a:spcPct val="100000"/>
              </a:lnSpc>
              <a:spcBef>
                <a:spcPts val="0"/>
              </a:spcBef>
              <a:spcAft>
                <a:spcPts val="0"/>
              </a:spcAft>
              <a:buNone/>
            </a:pPr>
            <a:r>
              <a:t/>
            </a:r>
            <a:endParaRPr sz="1700">
              <a:solidFill>
                <a:srgbClr val="000000"/>
              </a:solidFill>
            </a:endParaRPr>
          </a:p>
          <a:p>
            <a:pPr indent="-336550" lvl="0" marL="457200" rtl="0" algn="l">
              <a:lnSpc>
                <a:spcPct val="100000"/>
              </a:lnSpc>
              <a:spcBef>
                <a:spcPts val="0"/>
              </a:spcBef>
              <a:spcAft>
                <a:spcPts val="0"/>
              </a:spcAft>
              <a:buClr>
                <a:srgbClr val="000000"/>
              </a:buClr>
              <a:buSzPts val="1700"/>
              <a:buChar char="●"/>
            </a:pPr>
            <a:r>
              <a:rPr lang="en" sz="1700">
                <a:solidFill>
                  <a:srgbClr val="000000"/>
                </a:solidFill>
              </a:rPr>
              <a:t>This will help us understand if people specifically prefer to watch/read news on weekends (when one is relatively free) or weekdays.</a:t>
            </a:r>
            <a:endParaRPr sz="17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15275"/>
            <a:ext cx="3734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Outcome</a:t>
            </a:r>
            <a:endParaRPr/>
          </a:p>
        </p:txBody>
      </p:sp>
      <p:sp>
        <p:nvSpPr>
          <p:cNvPr id="209" name="Google Shape;209;p35"/>
          <p:cNvSpPr txBox="1"/>
          <p:nvPr>
            <p:ph idx="1" type="body"/>
          </p:nvPr>
        </p:nvSpPr>
        <p:spPr>
          <a:xfrm>
            <a:off x="63700" y="1450100"/>
            <a:ext cx="4758600" cy="29628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Clr>
                <a:srgbClr val="0E101A"/>
              </a:buClr>
              <a:buSzPts val="1500"/>
              <a:buChar char="●"/>
            </a:pPr>
            <a:r>
              <a:rPr lang="en" sz="1500">
                <a:solidFill>
                  <a:srgbClr val="0E101A"/>
                </a:solidFill>
              </a:rPr>
              <a:t>Used Mann-Whitney U Test algorithm.</a:t>
            </a:r>
            <a:endParaRPr sz="1500">
              <a:solidFill>
                <a:srgbClr val="0E101A"/>
              </a:solidFill>
            </a:endParaRPr>
          </a:p>
          <a:p>
            <a:pPr indent="-323850" lvl="0" marL="457200" rtl="0" algn="l">
              <a:lnSpc>
                <a:spcPct val="150000"/>
              </a:lnSpc>
              <a:spcBef>
                <a:spcPts val="0"/>
              </a:spcBef>
              <a:spcAft>
                <a:spcPts val="0"/>
              </a:spcAft>
              <a:buClr>
                <a:srgbClr val="0E101A"/>
              </a:buClr>
              <a:buSzPts val="1500"/>
              <a:buChar char="●"/>
            </a:pPr>
            <a:r>
              <a:rPr lang="en" sz="1500">
                <a:solidFill>
                  <a:srgbClr val="0E101A"/>
                </a:solidFill>
              </a:rPr>
              <a:t>P-value for all of the days: &lt;0.05</a:t>
            </a:r>
            <a:endParaRPr sz="1500">
              <a:solidFill>
                <a:srgbClr val="0E101A"/>
              </a:solidFill>
            </a:endParaRPr>
          </a:p>
          <a:p>
            <a:pPr indent="-323850" lvl="0" marL="457200" rtl="0" algn="l">
              <a:lnSpc>
                <a:spcPct val="150000"/>
              </a:lnSpc>
              <a:spcBef>
                <a:spcPts val="0"/>
              </a:spcBef>
              <a:spcAft>
                <a:spcPts val="0"/>
              </a:spcAft>
              <a:buClr>
                <a:srgbClr val="0E101A"/>
              </a:buClr>
              <a:buSzPts val="1500"/>
              <a:buChar char="●"/>
            </a:pPr>
            <a:r>
              <a:rPr lang="en" sz="1500">
                <a:solidFill>
                  <a:srgbClr val="0E101A"/>
                </a:solidFill>
              </a:rPr>
              <a:t>All p-values are less than 0.05, and hence there is no association between the day of week when article was published and the popularity of a news article.</a:t>
            </a:r>
            <a:endParaRPr sz="1500">
              <a:solidFill>
                <a:srgbClr val="0E101A"/>
              </a:solidFill>
            </a:endParaRPr>
          </a:p>
          <a:p>
            <a:pPr indent="0" lvl="0" marL="457200" rtl="0" algn="l">
              <a:lnSpc>
                <a:spcPct val="150000"/>
              </a:lnSpc>
              <a:spcBef>
                <a:spcPts val="0"/>
              </a:spcBef>
              <a:spcAft>
                <a:spcPts val="0"/>
              </a:spcAft>
              <a:buNone/>
            </a:pPr>
            <a:r>
              <a:t/>
            </a:r>
            <a:endParaRPr sz="1500">
              <a:solidFill>
                <a:srgbClr val="0E101A"/>
              </a:solidFill>
            </a:endParaRPr>
          </a:p>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4812100" y="69662"/>
            <a:ext cx="4253876" cy="815175"/>
          </a:xfrm>
          <a:prstGeom prst="rect">
            <a:avLst/>
          </a:prstGeom>
          <a:noFill/>
          <a:ln cap="flat" cmpd="sng" w="9525">
            <a:solidFill>
              <a:srgbClr val="000000"/>
            </a:solidFill>
            <a:prstDash val="solid"/>
            <a:round/>
            <a:headEnd len="sm" w="sm" type="none"/>
            <a:tailEnd len="sm" w="sm" type="none"/>
          </a:ln>
        </p:spPr>
      </p:pic>
      <p:pic>
        <p:nvPicPr>
          <p:cNvPr id="211" name="Google Shape;211;p35"/>
          <p:cNvPicPr preferRelativeResize="0"/>
          <p:nvPr/>
        </p:nvPicPr>
        <p:blipFill>
          <a:blip r:embed="rId4">
            <a:alphaModFix/>
          </a:blip>
          <a:stretch>
            <a:fillRect/>
          </a:stretch>
        </p:blipFill>
        <p:spPr>
          <a:xfrm>
            <a:off x="4822297" y="1531500"/>
            <a:ext cx="4233479" cy="815200"/>
          </a:xfrm>
          <a:prstGeom prst="rect">
            <a:avLst/>
          </a:prstGeom>
          <a:noFill/>
          <a:ln cap="flat" cmpd="sng" w="9525">
            <a:solidFill>
              <a:srgbClr val="0E101A"/>
            </a:solidFill>
            <a:prstDash val="solid"/>
            <a:round/>
            <a:headEnd len="sm" w="sm" type="none"/>
            <a:tailEnd len="sm" w="sm" type="none"/>
          </a:ln>
        </p:spPr>
      </p:pic>
      <p:pic>
        <p:nvPicPr>
          <p:cNvPr id="212" name="Google Shape;212;p35"/>
          <p:cNvPicPr preferRelativeResize="0"/>
          <p:nvPr/>
        </p:nvPicPr>
        <p:blipFill>
          <a:blip r:embed="rId5">
            <a:alphaModFix/>
          </a:blip>
          <a:stretch>
            <a:fillRect/>
          </a:stretch>
        </p:blipFill>
        <p:spPr>
          <a:xfrm>
            <a:off x="4812100" y="2993339"/>
            <a:ext cx="4253876" cy="798186"/>
          </a:xfrm>
          <a:prstGeom prst="rect">
            <a:avLst/>
          </a:prstGeom>
          <a:noFill/>
          <a:ln cap="flat" cmpd="sng" w="9525">
            <a:solidFill>
              <a:srgbClr val="0E101A"/>
            </a:solidFill>
            <a:prstDash val="solid"/>
            <a:round/>
            <a:headEnd len="sm" w="sm" type="none"/>
            <a:tailEnd len="sm" w="sm" type="none"/>
          </a:ln>
        </p:spPr>
      </p:pic>
      <p:sp>
        <p:nvSpPr>
          <p:cNvPr id="213" name="Google Shape;213;p35"/>
          <p:cNvSpPr txBox="1"/>
          <p:nvPr/>
        </p:nvSpPr>
        <p:spPr>
          <a:xfrm>
            <a:off x="4863400" y="4277750"/>
            <a:ext cx="4125000" cy="646500"/>
          </a:xfrm>
          <a:prstGeom prst="rect">
            <a:avLst/>
          </a:prstGeom>
          <a:noFill/>
          <a:ln cap="flat" cmpd="sng" w="9525">
            <a:solidFill>
              <a:srgbClr val="0E101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Similarly, for the rest of the days, the p-value is still below 0.05.</a:t>
            </a:r>
            <a:endParaRPr sz="15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19" name="Google Shape;219;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E101A"/>
              </a:buClr>
              <a:buSzPts val="1500"/>
              <a:buChar char="●"/>
            </a:pPr>
            <a:r>
              <a:rPr lang="en" sz="1500">
                <a:solidFill>
                  <a:srgbClr val="0E101A"/>
                </a:solidFill>
              </a:rPr>
              <a:t>We can represent approximately same amount of information with less data. The trade-off here, is that it does not always guarantee the interpretability of the components.</a:t>
            </a:r>
            <a:endParaRPr sz="1500">
              <a:solidFill>
                <a:srgbClr val="0E101A"/>
              </a:solidFill>
            </a:endParaRPr>
          </a:p>
          <a:p>
            <a:pPr indent="0" lvl="0" marL="0" rtl="0" algn="l">
              <a:spcBef>
                <a:spcPts val="0"/>
              </a:spcBef>
              <a:spcAft>
                <a:spcPts val="0"/>
              </a:spcAft>
              <a:buNone/>
            </a:pPr>
            <a:r>
              <a:t/>
            </a:r>
            <a:endParaRPr sz="1500">
              <a:solidFill>
                <a:srgbClr val="0E101A"/>
              </a:solidFill>
            </a:endParaRPr>
          </a:p>
          <a:p>
            <a:pPr indent="-323850" lvl="0" marL="457200" rtl="0" algn="l">
              <a:spcBef>
                <a:spcPts val="0"/>
              </a:spcBef>
              <a:spcAft>
                <a:spcPts val="0"/>
              </a:spcAft>
              <a:buClr>
                <a:srgbClr val="0E101A"/>
              </a:buClr>
              <a:buSzPts val="1500"/>
              <a:buFont typeface="Open Sans"/>
              <a:buChar char="●"/>
            </a:pPr>
            <a:r>
              <a:rPr lang="en" sz="1500">
                <a:solidFill>
                  <a:srgbClr val="0E101A"/>
                </a:solidFill>
              </a:rPr>
              <a:t>Popularity is subjective. In our research, we took a threshold of 2000 for the number of shares to be popular.</a:t>
            </a:r>
            <a:endParaRPr sz="1500">
              <a:solidFill>
                <a:srgbClr val="0E101A"/>
              </a:solidFill>
            </a:endParaRPr>
          </a:p>
          <a:p>
            <a:pPr indent="0" lvl="0" marL="0" rtl="0" algn="l">
              <a:spcBef>
                <a:spcPts val="0"/>
              </a:spcBef>
              <a:spcAft>
                <a:spcPts val="0"/>
              </a:spcAft>
              <a:buNone/>
            </a:pPr>
            <a:r>
              <a:t/>
            </a:r>
            <a:endParaRPr sz="1500">
              <a:solidFill>
                <a:srgbClr val="0E101A"/>
              </a:solidFill>
            </a:endParaRPr>
          </a:p>
          <a:p>
            <a:pPr indent="-323850" lvl="0" marL="457200" rtl="0" algn="l">
              <a:spcBef>
                <a:spcPts val="0"/>
              </a:spcBef>
              <a:spcAft>
                <a:spcPts val="0"/>
              </a:spcAft>
              <a:buClr>
                <a:srgbClr val="0E101A"/>
              </a:buClr>
              <a:buSzPts val="1500"/>
              <a:buFont typeface="Open Sans"/>
              <a:buChar char="●"/>
            </a:pPr>
            <a:r>
              <a:rPr lang="en" sz="1500">
                <a:solidFill>
                  <a:srgbClr val="0E101A"/>
                </a:solidFill>
              </a:rPr>
              <a:t>Due to cluster overlap, sentiment in many articles is not clearly determined. </a:t>
            </a:r>
            <a:endParaRPr sz="1500">
              <a:solidFill>
                <a:srgbClr val="0E101A"/>
              </a:solidFill>
            </a:endParaRPr>
          </a:p>
          <a:p>
            <a:pPr indent="0" lvl="0" marL="0" rtl="0" algn="l">
              <a:spcBef>
                <a:spcPts val="0"/>
              </a:spcBef>
              <a:spcAft>
                <a:spcPts val="0"/>
              </a:spcAft>
              <a:buNone/>
            </a:pPr>
            <a:r>
              <a:t/>
            </a:r>
            <a:endParaRPr sz="1500">
              <a:solidFill>
                <a:srgbClr val="0E101A"/>
              </a:solidFill>
            </a:endParaRPr>
          </a:p>
          <a:p>
            <a:pPr indent="-323850" lvl="0" marL="457200" rtl="0" algn="l">
              <a:spcBef>
                <a:spcPts val="0"/>
              </a:spcBef>
              <a:spcAft>
                <a:spcPts val="0"/>
              </a:spcAft>
              <a:buClr>
                <a:srgbClr val="0E101A"/>
              </a:buClr>
              <a:buSzPts val="1500"/>
              <a:buFont typeface="Open Sans"/>
              <a:buChar char="●"/>
            </a:pPr>
            <a:r>
              <a:rPr lang="en" sz="1500">
                <a:solidFill>
                  <a:srgbClr val="0E101A"/>
                </a:solidFill>
              </a:rPr>
              <a:t>This research has not achieved predictions based on the news article’s polarity. </a:t>
            </a:r>
            <a:endParaRPr sz="1500">
              <a:solidFill>
                <a:srgbClr val="0E101A"/>
              </a:solidFill>
            </a:endParaRPr>
          </a:p>
          <a:p>
            <a:pPr indent="0" lvl="0" marL="457200" rtl="0" algn="l">
              <a:spcBef>
                <a:spcPts val="0"/>
              </a:spcBef>
              <a:spcAft>
                <a:spcPts val="120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25" name="Google Shape;225;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E101A"/>
              </a:buClr>
              <a:buSzPts val="1500"/>
              <a:buChar char="●"/>
            </a:pPr>
            <a:r>
              <a:rPr lang="en" sz="1500">
                <a:solidFill>
                  <a:srgbClr val="0E101A"/>
                </a:solidFill>
              </a:rPr>
              <a:t>In the future, we can focus on working on even larger datasets which can also include actual words present in the article, to help us improve the </a:t>
            </a:r>
            <a:r>
              <a:rPr lang="en" sz="1500">
                <a:solidFill>
                  <a:srgbClr val="0E101A"/>
                </a:solidFill>
              </a:rPr>
              <a:t>factors</a:t>
            </a:r>
            <a:r>
              <a:rPr lang="en" sz="1500">
                <a:solidFill>
                  <a:srgbClr val="0E101A"/>
                </a:solidFill>
              </a:rPr>
              <a:t> determining popularity.</a:t>
            </a:r>
            <a:endParaRPr sz="1500">
              <a:solidFill>
                <a:srgbClr val="0E101A"/>
              </a:solidFill>
            </a:endParaRPr>
          </a:p>
          <a:p>
            <a:pPr indent="0" lvl="0" marL="457200" rtl="0" algn="l">
              <a:lnSpc>
                <a:spcPct val="100000"/>
              </a:lnSpc>
              <a:spcBef>
                <a:spcPts val="0"/>
              </a:spcBef>
              <a:spcAft>
                <a:spcPts val="0"/>
              </a:spcAft>
              <a:buNone/>
            </a:pPr>
            <a:r>
              <a:t/>
            </a:r>
            <a:endParaRPr sz="1500">
              <a:solidFill>
                <a:srgbClr val="0E101A"/>
              </a:solidFill>
            </a:endParaRPr>
          </a:p>
          <a:p>
            <a:pPr indent="-323850" lvl="0" marL="457200" rtl="0" algn="l">
              <a:lnSpc>
                <a:spcPct val="100000"/>
              </a:lnSpc>
              <a:spcBef>
                <a:spcPts val="0"/>
              </a:spcBef>
              <a:spcAft>
                <a:spcPts val="0"/>
              </a:spcAft>
              <a:buClr>
                <a:srgbClr val="0E101A"/>
              </a:buClr>
              <a:buSzPts val="1500"/>
              <a:buChar char="●"/>
            </a:pPr>
            <a:r>
              <a:rPr lang="en" sz="1500">
                <a:solidFill>
                  <a:srgbClr val="0E101A"/>
                </a:solidFill>
              </a:rPr>
              <a:t>We would also like to try to understand why factors like data channel and time of article being published is not relevant when studying the data but are important when used to predict the popularity using our model.</a:t>
            </a:r>
            <a:endParaRPr sz="1500">
              <a:solidFill>
                <a:srgbClr val="0E101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337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1" name="Google Shape;231;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just">
              <a:lnSpc>
                <a:spcPct val="100000"/>
              </a:lnSpc>
              <a:spcBef>
                <a:spcPts val="0"/>
              </a:spcBef>
              <a:spcAft>
                <a:spcPts val="0"/>
              </a:spcAft>
              <a:buClr>
                <a:srgbClr val="0E101A"/>
              </a:buClr>
              <a:buSzPts val="1500"/>
              <a:buChar char="●"/>
            </a:pPr>
            <a:r>
              <a:rPr lang="en" sz="1500">
                <a:solidFill>
                  <a:srgbClr val="0E101A"/>
                </a:solidFill>
              </a:rPr>
              <a:t>The major factors which can be used to determine online news popularity are based on token proportion, reference to similar articles, keyword based shares, the proportion of positive content and token lengths.</a:t>
            </a:r>
            <a:endParaRPr sz="1500">
              <a:solidFill>
                <a:srgbClr val="0E101A"/>
              </a:solidFill>
            </a:endParaRPr>
          </a:p>
          <a:p>
            <a:pPr indent="0" lvl="0" marL="457200" rtl="0" algn="just">
              <a:lnSpc>
                <a:spcPct val="100000"/>
              </a:lnSpc>
              <a:spcBef>
                <a:spcPts val="0"/>
              </a:spcBef>
              <a:spcAft>
                <a:spcPts val="0"/>
              </a:spcAft>
              <a:buNone/>
            </a:pPr>
            <a:r>
              <a:t/>
            </a:r>
            <a:endParaRPr sz="1500">
              <a:solidFill>
                <a:srgbClr val="0E101A"/>
              </a:solidFill>
            </a:endParaRPr>
          </a:p>
          <a:p>
            <a:pPr indent="-323850" lvl="0" marL="457200" rtl="0" algn="just">
              <a:lnSpc>
                <a:spcPct val="100000"/>
              </a:lnSpc>
              <a:spcBef>
                <a:spcPts val="0"/>
              </a:spcBef>
              <a:spcAft>
                <a:spcPts val="0"/>
              </a:spcAft>
              <a:buClr>
                <a:srgbClr val="0E101A"/>
              </a:buClr>
              <a:buSzPts val="1500"/>
              <a:buChar char="●"/>
            </a:pPr>
            <a:r>
              <a:rPr lang="en" sz="1500">
                <a:solidFill>
                  <a:srgbClr val="0E101A"/>
                </a:solidFill>
              </a:rPr>
              <a:t>The grouping of articles based on the positive, negative or neutral sentiments can be helpful in understanding the mindset of authors.</a:t>
            </a:r>
            <a:endParaRPr sz="1500">
              <a:solidFill>
                <a:srgbClr val="0E101A"/>
              </a:solidFill>
            </a:endParaRPr>
          </a:p>
          <a:p>
            <a:pPr indent="0" lvl="0" marL="457200" rtl="0" algn="just">
              <a:lnSpc>
                <a:spcPct val="100000"/>
              </a:lnSpc>
              <a:spcBef>
                <a:spcPts val="0"/>
              </a:spcBef>
              <a:spcAft>
                <a:spcPts val="0"/>
              </a:spcAft>
              <a:buNone/>
            </a:pPr>
            <a:r>
              <a:t/>
            </a:r>
            <a:endParaRPr sz="1500">
              <a:solidFill>
                <a:srgbClr val="0E101A"/>
              </a:solidFill>
            </a:endParaRPr>
          </a:p>
          <a:p>
            <a:pPr indent="-323850" lvl="0" marL="457200" rtl="0" algn="just">
              <a:lnSpc>
                <a:spcPct val="100000"/>
              </a:lnSpc>
              <a:spcBef>
                <a:spcPts val="0"/>
              </a:spcBef>
              <a:spcAft>
                <a:spcPts val="0"/>
              </a:spcAft>
              <a:buClr>
                <a:srgbClr val="0E101A"/>
              </a:buClr>
              <a:buSzPts val="1500"/>
              <a:buChar char="●"/>
            </a:pPr>
            <a:r>
              <a:rPr lang="en" sz="1500">
                <a:solidFill>
                  <a:srgbClr val="0E101A"/>
                </a:solidFill>
              </a:rPr>
              <a:t>The popularity prediction and the factors can be used to understand the article content for gaining maximum traction.</a:t>
            </a:r>
            <a:endParaRPr sz="1500">
              <a:solidFill>
                <a:srgbClr val="0E101A"/>
              </a:solidFill>
            </a:endParaRPr>
          </a:p>
          <a:p>
            <a:pPr indent="0" lvl="0" marL="457200" rtl="0" algn="just">
              <a:lnSpc>
                <a:spcPct val="100000"/>
              </a:lnSpc>
              <a:spcBef>
                <a:spcPts val="0"/>
              </a:spcBef>
              <a:spcAft>
                <a:spcPts val="0"/>
              </a:spcAft>
              <a:buNone/>
            </a:pPr>
            <a:r>
              <a:t/>
            </a:r>
            <a:endParaRPr sz="1500">
              <a:solidFill>
                <a:srgbClr val="0E101A"/>
              </a:solidFill>
            </a:endParaRPr>
          </a:p>
          <a:p>
            <a:pPr indent="-323850" lvl="0" marL="457200" rtl="0" algn="just">
              <a:lnSpc>
                <a:spcPct val="100000"/>
              </a:lnSpc>
              <a:spcBef>
                <a:spcPts val="0"/>
              </a:spcBef>
              <a:spcAft>
                <a:spcPts val="0"/>
              </a:spcAft>
              <a:buClr>
                <a:srgbClr val="0E101A"/>
              </a:buClr>
              <a:buSzPts val="1500"/>
              <a:buChar char="●"/>
            </a:pPr>
            <a:r>
              <a:rPr lang="en" sz="1500">
                <a:solidFill>
                  <a:srgbClr val="0E101A"/>
                </a:solidFill>
              </a:rPr>
              <a:t>It is observed that </a:t>
            </a:r>
            <a:r>
              <a:rPr lang="en" sz="1500">
                <a:solidFill>
                  <a:srgbClr val="0E101A"/>
                </a:solidFill>
              </a:rPr>
              <a:t>article</a:t>
            </a:r>
            <a:r>
              <a:rPr lang="en" sz="1500">
                <a:solidFill>
                  <a:srgbClr val="0E101A"/>
                </a:solidFill>
              </a:rPr>
              <a:t> popularity does not depend on the genre or when the article is read indicating.</a:t>
            </a:r>
            <a:endParaRPr sz="1500">
              <a:solidFill>
                <a:srgbClr val="0E101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7" name="Google Shape;237;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en" sz="1500">
                <a:solidFill>
                  <a:srgbClr val="000000"/>
                </a:solidFill>
              </a:rPr>
              <a:t>		 	 	 					</a:t>
            </a:r>
            <a:endParaRPr sz="1500">
              <a:solidFill>
                <a:srgbClr val="000000"/>
              </a:solidFill>
            </a:endParaRPr>
          </a:p>
          <a:p>
            <a:pPr indent="0" lvl="0" marL="0" rtl="0" algn="l">
              <a:lnSpc>
                <a:spcPct val="100000"/>
              </a:lnSpc>
              <a:spcBef>
                <a:spcPts val="0"/>
              </a:spcBef>
              <a:spcAft>
                <a:spcPts val="0"/>
              </a:spcAft>
              <a:buSzPts val="605"/>
              <a:buNone/>
            </a:pPr>
            <a:r>
              <a:rPr lang="en" sz="1500">
                <a:solidFill>
                  <a:srgbClr val="000000"/>
                </a:solidFill>
              </a:rPr>
              <a:t>Deshpande, D. (2017). Prediction &amp; Evaluation of online news popularity using Machine Intelligence. </a:t>
            </a:r>
            <a:r>
              <a:rPr i="1" lang="en" sz="1500">
                <a:solidFill>
                  <a:srgbClr val="000000"/>
                </a:solidFill>
              </a:rPr>
              <a:t>2017 International Conference on Computing, Communication, Control and Automation (ICCUBEA)</a:t>
            </a:r>
            <a:r>
              <a:rPr lang="en" sz="1500">
                <a:solidFill>
                  <a:srgbClr val="000000"/>
                </a:solidFill>
              </a:rPr>
              <a:t>. https://doi.org/10.1109/iccubea.2017.8463790</a:t>
            </a:r>
            <a:endParaRPr sz="1500">
              <a:solidFill>
                <a:srgbClr val="000000"/>
              </a:solidFill>
            </a:endParaRPr>
          </a:p>
          <a:p>
            <a:pPr indent="0" lvl="0" marL="0" rtl="0" algn="l">
              <a:lnSpc>
                <a:spcPct val="100000"/>
              </a:lnSpc>
              <a:spcBef>
                <a:spcPts val="0"/>
              </a:spcBef>
              <a:spcAft>
                <a:spcPts val="0"/>
              </a:spcAft>
              <a:buSzPts val="605"/>
              <a:buNone/>
            </a:pPr>
            <a:r>
              <a:t/>
            </a:r>
            <a:endParaRPr sz="1500">
              <a:solidFill>
                <a:srgbClr val="000000"/>
              </a:solidFill>
            </a:endParaRPr>
          </a:p>
          <a:p>
            <a:pPr indent="0" lvl="0" marL="0" rtl="0" algn="l">
              <a:lnSpc>
                <a:spcPct val="100000"/>
              </a:lnSpc>
              <a:spcBef>
                <a:spcPts val="0"/>
              </a:spcBef>
              <a:spcAft>
                <a:spcPts val="0"/>
              </a:spcAft>
              <a:buSzPts val="605"/>
              <a:buNone/>
            </a:pPr>
            <a:r>
              <a:rPr lang="en" sz="1500">
                <a:solidFill>
                  <a:srgbClr val="000000"/>
                </a:solidFill>
              </a:rPr>
              <a:t>					</a:t>
            </a:r>
            <a:endParaRPr sz="1500">
              <a:solidFill>
                <a:srgbClr val="000000"/>
              </a:solidFill>
            </a:endParaRPr>
          </a:p>
          <a:p>
            <a:pPr indent="0" lvl="0" marL="0" rtl="0" algn="l">
              <a:lnSpc>
                <a:spcPct val="100000"/>
              </a:lnSpc>
              <a:spcBef>
                <a:spcPts val="0"/>
              </a:spcBef>
              <a:spcAft>
                <a:spcPts val="0"/>
              </a:spcAft>
              <a:buSzPts val="605"/>
              <a:buNone/>
            </a:pPr>
            <a:r>
              <a:rPr lang="en" sz="1500">
                <a:solidFill>
                  <a:srgbClr val="000000"/>
                </a:solidFill>
              </a:rPr>
              <a:t>Omar, B. (2007). The Switch to Online Newspapers Could Immediacy Be a Factor?</a:t>
            </a:r>
            <a:endParaRPr sz="1500">
              <a:solidFill>
                <a:srgbClr val="000000"/>
              </a:solidFill>
            </a:endParaRPr>
          </a:p>
          <a:p>
            <a:pPr indent="0" lvl="0" marL="0" rtl="0" algn="l">
              <a:lnSpc>
                <a:spcPct val="100000"/>
              </a:lnSpc>
              <a:spcBef>
                <a:spcPts val="0"/>
              </a:spcBef>
              <a:spcAft>
                <a:spcPts val="0"/>
              </a:spcAft>
              <a:buSzPts val="605"/>
              <a:buNone/>
            </a:pPr>
            <a:r>
              <a:t/>
            </a:r>
            <a:endParaRPr sz="1500">
              <a:solidFill>
                <a:srgbClr val="000000"/>
              </a:solidFill>
            </a:endParaRPr>
          </a:p>
          <a:p>
            <a:pPr indent="0" lvl="0" marL="0" rtl="0" algn="l">
              <a:lnSpc>
                <a:spcPct val="100000"/>
              </a:lnSpc>
              <a:spcBef>
                <a:spcPts val="0"/>
              </a:spcBef>
              <a:spcAft>
                <a:spcPts val="0"/>
              </a:spcAft>
              <a:buSzPts val="605"/>
              <a:buNone/>
            </a:pPr>
            <a:r>
              <a:rPr lang="en" sz="1500">
                <a:solidFill>
                  <a:srgbClr val="000000"/>
                </a:solidFill>
              </a:rPr>
              <a:t>					</a:t>
            </a:r>
            <a:endParaRPr sz="1500">
              <a:solidFill>
                <a:srgbClr val="000000"/>
              </a:solidFill>
            </a:endParaRPr>
          </a:p>
          <a:p>
            <a:pPr indent="0" lvl="0" marL="0" rtl="0" algn="l">
              <a:lnSpc>
                <a:spcPct val="100000"/>
              </a:lnSpc>
              <a:spcBef>
                <a:spcPts val="0"/>
              </a:spcBef>
              <a:spcAft>
                <a:spcPts val="0"/>
              </a:spcAft>
              <a:buSzPts val="605"/>
              <a:buNone/>
            </a:pPr>
            <a:r>
              <a:rPr lang="en" sz="1500">
                <a:solidFill>
                  <a:srgbClr val="000000"/>
                </a:solidFill>
              </a:rPr>
              <a:t>Shirsat, V. S., Jagdale, R. S., &amp; Deshmukh, S. N. (2017). Document level sentiment analysis from news articles. </a:t>
            </a:r>
            <a:r>
              <a:rPr i="1" lang="en" sz="1500">
                <a:solidFill>
                  <a:srgbClr val="000000"/>
                </a:solidFill>
              </a:rPr>
              <a:t>2017 International Conference on Computing, Communication, Control and Automation (ICCUBEA)</a:t>
            </a:r>
            <a:r>
              <a:rPr lang="en" sz="1500">
                <a:solidFill>
                  <a:srgbClr val="000000"/>
                </a:solidFill>
              </a:rPr>
              <a:t>. https://doi.org/10.1109/iccubea.2017.8463638 </a:t>
            </a:r>
            <a:endParaRPr sz="1500">
              <a:solidFill>
                <a:srgbClr val="000000"/>
              </a:solidFill>
            </a:endParaRPr>
          </a:p>
          <a:p>
            <a:pPr indent="0" lvl="0" marL="0" rtl="0" algn="l">
              <a:lnSpc>
                <a:spcPct val="100000"/>
              </a:lnSpc>
              <a:spcBef>
                <a:spcPts val="0"/>
              </a:spcBef>
              <a:spcAft>
                <a:spcPts val="0"/>
              </a:spcAft>
              <a:buSzPts val="605"/>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ctrTitle"/>
          </p:nvPr>
        </p:nvSpPr>
        <p:spPr>
          <a:xfrm>
            <a:off x="1003650" y="20051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Omar (2007) talks about the transition from conventional to online news and factors that contributed to online news becoming popular. Immediacy and polarity plays a key role for a news category to spread faster than others.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Shirsat et al. (2017) estimated the polarity of words (positive, negative, neutral). The articles were divided into genre groups as positive, negative, or neutral.</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Deshpande (2017) studied the dimensionality reduction techniques, compared different models and identified the optimal model to predict web news popularity.</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8525" y="2195250"/>
            <a:ext cx="4045200" cy="75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Research Question 1</a:t>
            </a:r>
            <a:endParaRPr sz="4000"/>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sz="2500">
                <a:solidFill>
                  <a:srgbClr val="000000"/>
                </a:solidFill>
                <a:latin typeface="PT Sans Narrow"/>
                <a:ea typeface="PT Sans Narrow"/>
                <a:cs typeface="PT Sans Narrow"/>
                <a:sym typeface="PT Sans Narrow"/>
              </a:rPr>
              <a:t>Which factors are critical in determining the popularity of online news in terms of its shares?</a:t>
            </a:r>
            <a:endParaRPr b="1" sz="2500">
              <a:solidFill>
                <a:srgbClr val="000000"/>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452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endParaRPr/>
          </a:p>
        </p:txBody>
      </p:sp>
      <p:sp>
        <p:nvSpPr>
          <p:cNvPr id="91" name="Google Shape;91;p17"/>
          <p:cNvSpPr txBox="1"/>
          <p:nvPr>
            <p:ph idx="1" type="body"/>
          </p:nvPr>
        </p:nvSpPr>
        <p:spPr>
          <a:xfrm>
            <a:off x="311700" y="1259350"/>
            <a:ext cx="8520600" cy="33099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Whether a news is popular or not is dependent on a wide array of features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Analysing all of them together can be complex</a:t>
            </a:r>
            <a:r>
              <a:rPr lang="en" sz="1500">
                <a:solidFill>
                  <a:srgbClr val="000000"/>
                </a:solidFill>
              </a:rPr>
              <a:t>. What if we can identify the significant factors that should be considered for identifying popular news articles?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The reduced feature set can be used in further analysis like:</a:t>
            </a:r>
            <a:endParaRPr sz="1500">
              <a:solidFill>
                <a:srgbClr val="000000"/>
              </a:solidFill>
            </a:endParaRPr>
          </a:p>
          <a:p>
            <a:pPr indent="-323850" lvl="1" marL="914400" rtl="0" algn="l">
              <a:lnSpc>
                <a:spcPct val="100000"/>
              </a:lnSpc>
              <a:spcBef>
                <a:spcPts val="0"/>
              </a:spcBef>
              <a:spcAft>
                <a:spcPts val="0"/>
              </a:spcAft>
              <a:buClr>
                <a:srgbClr val="000000"/>
              </a:buClr>
              <a:buSzPts val="1500"/>
              <a:buChar char="○"/>
            </a:pPr>
            <a:r>
              <a:rPr lang="en" sz="1500">
                <a:solidFill>
                  <a:srgbClr val="000000"/>
                </a:solidFill>
              </a:rPr>
              <a:t>predicting the shares of the news articles</a:t>
            </a:r>
            <a:endParaRPr sz="1500">
              <a:solidFill>
                <a:srgbClr val="000000"/>
              </a:solidFill>
            </a:endParaRPr>
          </a:p>
          <a:p>
            <a:pPr indent="-323850" lvl="1" marL="914400" rtl="0" algn="l">
              <a:lnSpc>
                <a:spcPct val="100000"/>
              </a:lnSpc>
              <a:spcBef>
                <a:spcPts val="0"/>
              </a:spcBef>
              <a:spcAft>
                <a:spcPts val="0"/>
              </a:spcAft>
              <a:buClr>
                <a:srgbClr val="000000"/>
              </a:buClr>
              <a:buSzPts val="1500"/>
              <a:buChar char="○"/>
            </a:pPr>
            <a:r>
              <a:rPr lang="en" sz="1500">
                <a:solidFill>
                  <a:srgbClr val="000000"/>
                </a:solidFill>
              </a:rPr>
              <a:t>Bloggers and social media content creators can understand what type of articles gain more popularity</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News/Text mining can be performed based on article content and self reference shares to other articles of the same type to find relationships between articles</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4643375" y="1144149"/>
            <a:ext cx="3989075" cy="3554426"/>
          </a:xfrm>
          <a:prstGeom prst="rect">
            <a:avLst/>
          </a:prstGeom>
          <a:noFill/>
          <a:ln>
            <a:noFill/>
          </a:ln>
        </p:spPr>
      </p:pic>
      <p:pic>
        <p:nvPicPr>
          <p:cNvPr id="97" name="Google Shape;97;p18"/>
          <p:cNvPicPr preferRelativeResize="0"/>
          <p:nvPr/>
        </p:nvPicPr>
        <p:blipFill>
          <a:blip r:embed="rId4">
            <a:alphaModFix/>
          </a:blip>
          <a:stretch>
            <a:fillRect/>
          </a:stretch>
        </p:blipFill>
        <p:spPr>
          <a:xfrm>
            <a:off x="238075" y="1121150"/>
            <a:ext cx="4045700" cy="3577425"/>
          </a:xfrm>
          <a:prstGeom prst="rect">
            <a:avLst/>
          </a:prstGeom>
          <a:noFill/>
          <a:ln>
            <a:noFill/>
          </a:ln>
        </p:spPr>
      </p:pic>
      <p:sp>
        <p:nvSpPr>
          <p:cNvPr id="98" name="Google Shape;98;p18"/>
          <p:cNvSpPr txBox="1"/>
          <p:nvPr>
            <p:ph type="title"/>
          </p:nvPr>
        </p:nvSpPr>
        <p:spPr>
          <a:xfrm>
            <a:off x="311700" y="106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207325" y="714300"/>
            <a:ext cx="3957350" cy="3626931"/>
          </a:xfrm>
          <a:prstGeom prst="rect">
            <a:avLst/>
          </a:prstGeom>
          <a:noFill/>
          <a:ln>
            <a:noFill/>
          </a:ln>
        </p:spPr>
      </p:pic>
      <p:pic>
        <p:nvPicPr>
          <p:cNvPr id="104" name="Google Shape;104;p19"/>
          <p:cNvPicPr preferRelativeResize="0"/>
          <p:nvPr/>
        </p:nvPicPr>
        <p:blipFill>
          <a:blip r:embed="rId4">
            <a:alphaModFix/>
          </a:blip>
          <a:stretch>
            <a:fillRect/>
          </a:stretch>
        </p:blipFill>
        <p:spPr>
          <a:xfrm>
            <a:off x="4831575" y="798750"/>
            <a:ext cx="4004600" cy="362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2786775" y="769475"/>
            <a:ext cx="3390351" cy="3107275"/>
          </a:xfrm>
          <a:prstGeom prst="rect">
            <a:avLst/>
          </a:prstGeom>
          <a:noFill/>
          <a:ln>
            <a:noFill/>
          </a:ln>
        </p:spPr>
      </p:pic>
      <p:sp>
        <p:nvSpPr>
          <p:cNvPr id="110" name="Google Shape;110;p20"/>
          <p:cNvSpPr txBox="1"/>
          <p:nvPr/>
        </p:nvSpPr>
        <p:spPr>
          <a:xfrm>
            <a:off x="3477600" y="4122400"/>
            <a:ext cx="218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Number of components = 5</a:t>
            </a:r>
            <a:endParaRPr sz="1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21975"/>
            <a:ext cx="36651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&amp; Discussion</a:t>
            </a:r>
            <a:endParaRPr/>
          </a:p>
        </p:txBody>
      </p:sp>
      <p:pic>
        <p:nvPicPr>
          <p:cNvPr id="116" name="Google Shape;116;p21"/>
          <p:cNvPicPr preferRelativeResize="0"/>
          <p:nvPr/>
        </p:nvPicPr>
        <p:blipFill>
          <a:blip r:embed="rId3">
            <a:alphaModFix/>
          </a:blip>
          <a:stretch>
            <a:fillRect/>
          </a:stretch>
        </p:blipFill>
        <p:spPr>
          <a:xfrm>
            <a:off x="4479150" y="499325"/>
            <a:ext cx="4337207" cy="4214601"/>
          </a:xfrm>
          <a:prstGeom prst="rect">
            <a:avLst/>
          </a:prstGeom>
          <a:noFill/>
          <a:ln>
            <a:noFill/>
          </a:ln>
        </p:spPr>
      </p:pic>
      <p:sp>
        <p:nvSpPr>
          <p:cNvPr id="117" name="Google Shape;117;p21"/>
          <p:cNvSpPr txBox="1"/>
          <p:nvPr/>
        </p:nvSpPr>
        <p:spPr>
          <a:xfrm>
            <a:off x="207350" y="1885850"/>
            <a:ext cx="4007400" cy="15855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Open Sans"/>
              <a:buChar char="●"/>
            </a:pPr>
            <a:r>
              <a:rPr lang="en" sz="1300">
                <a:latin typeface="Open Sans"/>
                <a:ea typeface="Open Sans"/>
                <a:cs typeface="Open Sans"/>
                <a:sym typeface="Open Sans"/>
              </a:rPr>
              <a:t>Is it significant?</a:t>
            </a:r>
            <a:endParaRPr sz="1300">
              <a:latin typeface="Open Sans"/>
              <a:ea typeface="Open Sans"/>
              <a:cs typeface="Open Sans"/>
              <a:sym typeface="Open Sans"/>
            </a:endParaRPr>
          </a:p>
          <a:p>
            <a:pPr indent="0" lvl="0" marL="457200" rtl="0" algn="just">
              <a:spcBef>
                <a:spcPts val="0"/>
              </a:spcBef>
              <a:spcAft>
                <a:spcPts val="0"/>
              </a:spcAft>
              <a:buNone/>
            </a:pPr>
            <a:r>
              <a:t/>
            </a:r>
            <a:endParaRPr sz="1300">
              <a:latin typeface="Open Sans"/>
              <a:ea typeface="Open Sans"/>
              <a:cs typeface="Open Sans"/>
              <a:sym typeface="Open Sans"/>
            </a:endParaRPr>
          </a:p>
          <a:p>
            <a:pPr indent="0" lvl="0" marL="457200" rtl="0" algn="just">
              <a:spcBef>
                <a:spcPts val="0"/>
              </a:spcBef>
              <a:spcAft>
                <a:spcPts val="0"/>
              </a:spcAft>
              <a:buNone/>
            </a:pPr>
            <a:r>
              <a:rPr lang="en" sz="1300">
                <a:latin typeface="Open Sans"/>
                <a:ea typeface="Open Sans"/>
                <a:cs typeface="Open Sans"/>
                <a:sym typeface="Open Sans"/>
              </a:rPr>
              <a:t>KMO test has a value of 0.5</a:t>
            </a:r>
            <a:endParaRPr sz="1300">
              <a:latin typeface="Open Sans"/>
              <a:ea typeface="Open Sans"/>
              <a:cs typeface="Open Sans"/>
              <a:sym typeface="Open Sans"/>
            </a:endParaRPr>
          </a:p>
          <a:p>
            <a:pPr indent="0" lvl="0" marL="457200" rtl="0" algn="just">
              <a:spcBef>
                <a:spcPts val="0"/>
              </a:spcBef>
              <a:spcAft>
                <a:spcPts val="0"/>
              </a:spcAft>
              <a:buNone/>
            </a:pPr>
            <a:r>
              <a:t/>
            </a:r>
            <a:endParaRPr sz="1300">
              <a:latin typeface="Open Sans"/>
              <a:ea typeface="Open Sans"/>
              <a:cs typeface="Open Sans"/>
              <a:sym typeface="Open Sans"/>
            </a:endParaRPr>
          </a:p>
          <a:p>
            <a:pPr indent="0" lvl="0" marL="457200" rtl="0" algn="just">
              <a:spcBef>
                <a:spcPts val="0"/>
              </a:spcBef>
              <a:spcAft>
                <a:spcPts val="0"/>
              </a:spcAft>
              <a:buNone/>
            </a:pPr>
            <a:r>
              <a:rPr lang="en" sz="1300">
                <a:latin typeface="Open Sans"/>
                <a:ea typeface="Open Sans"/>
                <a:cs typeface="Open Sans"/>
                <a:sym typeface="Open Sans"/>
              </a:rPr>
              <a:t>Bartlett’s Test</a:t>
            </a:r>
            <a:r>
              <a:rPr lang="en" sz="1300">
                <a:latin typeface="Open Sans"/>
                <a:ea typeface="Open Sans"/>
                <a:cs typeface="Open Sans"/>
                <a:sym typeface="Open Sans"/>
              </a:rPr>
              <a:t>:</a:t>
            </a:r>
            <a:r>
              <a:rPr lang="en" sz="1300">
                <a:latin typeface="Open Sans"/>
                <a:ea typeface="Open Sans"/>
                <a:cs typeface="Open Sans"/>
                <a:sym typeface="Open Sans"/>
              </a:rPr>
              <a:t> 12926832 (df = 44, p &lt; 0.001)</a:t>
            </a:r>
            <a:endParaRPr sz="1300">
              <a:latin typeface="Open Sans"/>
              <a:ea typeface="Open Sans"/>
              <a:cs typeface="Open Sans"/>
              <a:sym typeface="Open Sans"/>
            </a:endParaRPr>
          </a:p>
          <a:p>
            <a:pPr indent="0" lvl="0" marL="457200" rtl="0" algn="just">
              <a:spcBef>
                <a:spcPts val="0"/>
              </a:spcBef>
              <a:spcAft>
                <a:spcPts val="0"/>
              </a:spcAft>
              <a:buNone/>
            </a:pPr>
            <a:r>
              <a:t/>
            </a:r>
            <a:endParaRPr sz="1300">
              <a:latin typeface="Open Sans"/>
              <a:ea typeface="Open Sans"/>
              <a:cs typeface="Open Sans"/>
              <a:sym typeface="Open Sans"/>
            </a:endParaRPr>
          </a:p>
          <a:p>
            <a:pPr indent="0" lvl="0" marL="457200" rtl="0" algn="just">
              <a:spcBef>
                <a:spcPts val="0"/>
              </a:spcBef>
              <a:spcAft>
                <a:spcPts val="0"/>
              </a:spcAft>
              <a:buNone/>
            </a:pPr>
            <a:r>
              <a:rPr lang="en" sz="1300">
                <a:latin typeface="Open Sans"/>
                <a:ea typeface="Open Sans"/>
                <a:cs typeface="Open Sans"/>
                <a:sym typeface="Open Sans"/>
              </a:rPr>
              <a:t>Cronbach’s Alpha = 0.53 </a:t>
            </a:r>
            <a:endParaRPr sz="13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