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4D9EFD-2873-4142-925C-CC57AFA584A4}">
  <a:tblStyle styleId="{1E4D9EFD-2873-4142-925C-CC57AFA584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A034080-5F2D-41CB-9DF3-71685685FE2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TSansNarrow-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PTSansNarrow-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2c86f746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2c86f746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bb39c04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bb39c04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bb39c04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2bb39c04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2c86f74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2c86f74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c86f746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c86f746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bb39c04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bb39c04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2bb39c04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2bb39c04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2c86f746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2c86f746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2c86f746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2c86f746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2c86f746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2c86f746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2c86f74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2c86f74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c86f7461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c86f746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c86f746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2c86f746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2c86f7461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2c86f746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2c86f746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2c86f746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2c86f746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2c86f746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2c86f74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2c86f74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2c86f7461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2c86f7461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2bb39c04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2bb39c04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2bb39c04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2bb39c04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bb39c04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bb39c04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2bb39c04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2bb39c04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2bb39c04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2bb39c04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bb39c04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bb39c04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c86f74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c86f74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i.org/10.1007/978-3-030-82199-9_12" TargetMode="External"/><Relationship Id="rId4" Type="http://schemas.openxmlformats.org/officeDocument/2006/relationships/hyperlink" Target="https://doi.org/10.1007/978-3-031-27199-1_9" TargetMode="External"/><Relationship Id="rId9" Type="http://schemas.openxmlformats.org/officeDocument/2006/relationships/hyperlink" Target="https://pytorch.org/docs/stable/data.html#torch.utils.data.DataLoader" TargetMode="External"/><Relationship Id="rId5" Type="http://schemas.openxmlformats.org/officeDocument/2006/relationships/hyperlink" Target="https://www.nltk.org/book/" TargetMode="External"/><Relationship Id="rId6" Type="http://schemas.openxmlformats.org/officeDocument/2006/relationships/hyperlink" Target="https://huggingface.co/dbmdz/bert-base-german-uncased" TargetMode="External"/><Relationship Id="rId7" Type="http://schemas.openxmlformats.org/officeDocument/2006/relationships/hyperlink" Target="https://huggingface.co/transformers/v3.0.2/model_doc/bert.html" TargetMode="External"/><Relationship Id="rId8" Type="http://schemas.openxmlformats.org/officeDocument/2006/relationships/hyperlink" Target="https://scikit-learn.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Amazon Reviews Product Categorization &amp; Sentiment Analysis</a:t>
            </a:r>
            <a:endParaRPr sz="4000"/>
          </a:p>
        </p:txBody>
      </p:sp>
      <p:sp>
        <p:nvSpPr>
          <p:cNvPr id="67" name="Google Shape;67;p13"/>
          <p:cNvSpPr txBox="1"/>
          <p:nvPr>
            <p:ph idx="1" type="subTitle"/>
          </p:nvPr>
        </p:nvSpPr>
        <p:spPr>
          <a:xfrm>
            <a:off x="2137225" y="2903225"/>
            <a:ext cx="4870500" cy="73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solidFill>
                  <a:srgbClr val="000000"/>
                </a:solidFill>
                <a:latin typeface="PT Sans Narrow"/>
                <a:ea typeface="PT Sans Narrow"/>
                <a:cs typeface="PT Sans Narrow"/>
                <a:sym typeface="PT Sans Narrow"/>
              </a:rPr>
              <a:t>Abhijit Kannepalli &amp; Shrey Shah</a:t>
            </a:r>
            <a:endParaRPr b="1" sz="2200">
              <a:solidFill>
                <a:srgbClr val="000000"/>
              </a:solidFill>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257375"/>
            <a:ext cx="85206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131" name="Google Shape;131;p22"/>
          <p:cNvSpPr txBox="1"/>
          <p:nvPr>
            <p:ph idx="1" type="body"/>
          </p:nvPr>
        </p:nvSpPr>
        <p:spPr>
          <a:xfrm>
            <a:off x="311700" y="979350"/>
            <a:ext cx="8520600" cy="372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solidFill>
                  <a:srgbClr val="000000"/>
                </a:solidFill>
              </a:rPr>
              <a:t>Ambiguous Reviews - (Related to </a:t>
            </a:r>
            <a:r>
              <a:rPr lang="en" sz="1600">
                <a:solidFill>
                  <a:srgbClr val="000000"/>
                </a:solidFill>
              </a:rPr>
              <a:t>return, failed delivery</a:t>
            </a:r>
            <a:r>
              <a:rPr lang="en" sz="1600">
                <a:solidFill>
                  <a:srgbClr val="000000"/>
                </a:solidFill>
              </a:rPr>
              <a:t> )</a:t>
            </a:r>
            <a:endParaRPr sz="1200">
              <a:solidFill>
                <a:srgbClr val="000000"/>
              </a:solidFill>
              <a:latin typeface="Times New Roman"/>
              <a:ea typeface="Times New Roman"/>
              <a:cs typeface="Times New Roman"/>
              <a:sym typeface="Times New Roman"/>
            </a:endParaRPr>
          </a:p>
          <a:p>
            <a:pPr indent="-304800" lvl="0" marL="457200" rtl="0" algn="just">
              <a:spcBef>
                <a:spcPts val="1200"/>
              </a:spcBef>
              <a:spcAft>
                <a:spcPts val="0"/>
              </a:spcAft>
              <a:buClr>
                <a:srgbClr val="000000"/>
              </a:buClr>
              <a:buSzPts val="1200"/>
              <a:buAutoNum type="arabicPeriod"/>
            </a:pPr>
            <a:r>
              <a:rPr lang="en" sz="1200">
                <a:solidFill>
                  <a:srgbClr val="000000"/>
                </a:solidFill>
              </a:rPr>
              <a:t>Actual label is ‘drugstore’</a:t>
            </a:r>
            <a:endParaRPr sz="1200">
              <a:solidFill>
                <a:srgbClr val="000000"/>
              </a:solidFill>
            </a:endParaRPr>
          </a:p>
          <a:p>
            <a:pPr indent="0" lvl="0" marL="457200" rtl="0" algn="just">
              <a:spcBef>
                <a:spcPts val="0"/>
              </a:spcBef>
              <a:spcAft>
                <a:spcPts val="0"/>
              </a:spcAft>
              <a:buNone/>
            </a:pPr>
            <a:r>
              <a:rPr lang="en" sz="1200">
                <a:solidFill>
                  <a:srgbClr val="000000"/>
                </a:solidFill>
              </a:rPr>
              <a:t>Values along with false labels : </a:t>
            </a:r>
            <a:endParaRPr sz="1200">
              <a:solidFill>
                <a:srgbClr val="000000"/>
              </a:solidFill>
            </a:endParaRPr>
          </a:p>
          <a:p>
            <a:pPr indent="0" lvl="0" marL="457200" rtl="0" algn="just">
              <a:spcBef>
                <a:spcPts val="0"/>
              </a:spcBef>
              <a:spcAft>
                <a:spcPts val="0"/>
              </a:spcAft>
              <a:buNone/>
            </a:pPr>
            <a:r>
              <a:rPr lang="en" sz="1200">
                <a:solidFill>
                  <a:srgbClr val="000000"/>
                </a:solidFill>
              </a:rPr>
              <a:t>['Amazon never deliver the items. Horrible customer service. Considering new purchase choices. Predicted Value is: home']</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lang="en" sz="1200">
                <a:solidFill>
                  <a:srgbClr val="000000"/>
                </a:solidFill>
              </a:rPr>
              <a:t>Actual label is ‘apparel’</a:t>
            </a:r>
            <a:endParaRPr sz="1200">
              <a:solidFill>
                <a:srgbClr val="000000"/>
              </a:solidFill>
            </a:endParaRPr>
          </a:p>
          <a:p>
            <a:pPr indent="457200" lvl="0" marL="0" rtl="0" algn="just">
              <a:spcBef>
                <a:spcPts val="0"/>
              </a:spcBef>
              <a:spcAft>
                <a:spcPts val="0"/>
              </a:spcAft>
              <a:buNone/>
            </a:pPr>
            <a:r>
              <a:rPr lang="en" sz="1200">
                <a:solidFill>
                  <a:srgbClr val="000000"/>
                </a:solidFill>
              </a:rPr>
              <a:t>Values along with false labels :</a:t>
            </a:r>
            <a:endParaRPr sz="1200">
              <a:solidFill>
                <a:srgbClr val="000000"/>
              </a:solidFill>
            </a:endParaRPr>
          </a:p>
          <a:p>
            <a:pPr indent="-304800" lvl="0" marL="914400" rtl="0" algn="just">
              <a:spcBef>
                <a:spcPts val="0"/>
              </a:spcBef>
              <a:spcAft>
                <a:spcPts val="0"/>
              </a:spcAft>
              <a:buClr>
                <a:srgbClr val="000000"/>
              </a:buClr>
              <a:buSzPts val="1200"/>
              <a:buChar char="-"/>
            </a:pPr>
            <a:r>
              <a:rPr lang="en" sz="1200">
                <a:solidFill>
                  <a:srgbClr val="000000"/>
                </a:solidFill>
              </a:rPr>
              <a:t>['The hot glued parts are falling off.  Predicted Value is: home']</a:t>
            </a:r>
            <a:endParaRPr sz="1200">
              <a:solidFill>
                <a:srgbClr val="000000"/>
              </a:solidFill>
            </a:endParaRPr>
          </a:p>
          <a:p>
            <a:pPr indent="-304800" lvl="0" marL="914400" rtl="0" algn="just">
              <a:spcBef>
                <a:spcPts val="0"/>
              </a:spcBef>
              <a:spcAft>
                <a:spcPts val="0"/>
              </a:spcAft>
              <a:buClr>
                <a:srgbClr val="000000"/>
              </a:buClr>
              <a:buSzPts val="1200"/>
              <a:buChar char="-"/>
            </a:pPr>
            <a:r>
              <a:rPr lang="en" sz="1200">
                <a:solidFill>
                  <a:srgbClr val="000000"/>
                </a:solidFill>
              </a:rPr>
              <a:t>['ordered product in MARCH has not arrived as of MAY 11. Attempt to contact seller and NO response!  Predicted Value is: home']</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304800" lvl="0" marL="457200" rtl="0" algn="just">
              <a:spcBef>
                <a:spcPts val="0"/>
              </a:spcBef>
              <a:spcAft>
                <a:spcPts val="0"/>
              </a:spcAft>
              <a:buClr>
                <a:srgbClr val="000000"/>
              </a:buClr>
              <a:buSzPts val="1200"/>
              <a:buAutoNum type="arabicPeriod"/>
            </a:pPr>
            <a:r>
              <a:rPr lang="en" sz="1200">
                <a:solidFill>
                  <a:srgbClr val="000000"/>
                </a:solidFill>
              </a:rPr>
              <a:t>Actual label is ‘wireless’</a:t>
            </a:r>
            <a:endParaRPr sz="1200">
              <a:solidFill>
                <a:srgbClr val="000000"/>
              </a:solidFill>
            </a:endParaRPr>
          </a:p>
          <a:p>
            <a:pPr indent="457200" lvl="0" marL="0" rtl="0" algn="just">
              <a:spcBef>
                <a:spcPts val="0"/>
              </a:spcBef>
              <a:spcAft>
                <a:spcPts val="0"/>
              </a:spcAft>
              <a:buNone/>
            </a:pPr>
            <a:r>
              <a:rPr lang="en" sz="1200">
                <a:solidFill>
                  <a:srgbClr val="000000"/>
                </a:solidFill>
              </a:rPr>
              <a:t>Values along with false labels :</a:t>
            </a:r>
            <a:endParaRPr sz="1200">
              <a:solidFill>
                <a:srgbClr val="000000"/>
              </a:solidFill>
            </a:endParaRPr>
          </a:p>
          <a:p>
            <a:pPr indent="457200" lvl="0" marL="0" rtl="0" algn="just">
              <a:spcBef>
                <a:spcPts val="0"/>
              </a:spcBef>
              <a:spcAft>
                <a:spcPts val="0"/>
              </a:spcAft>
              <a:buNone/>
            </a:pPr>
            <a:r>
              <a:rPr lang="en" sz="1200">
                <a:solidFill>
                  <a:srgbClr val="000000"/>
                </a:solidFill>
              </a:rPr>
              <a:t>['Nothing like the photo. Boo.  Predicted Value is: home']</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50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Filtering based on review counts</a:t>
            </a:r>
            <a:endParaRPr/>
          </a:p>
        </p:txBody>
      </p:sp>
      <p:sp>
        <p:nvSpPr>
          <p:cNvPr id="137" name="Google Shape;137;p23"/>
          <p:cNvSpPr txBox="1"/>
          <p:nvPr>
            <p:ph idx="1" type="body"/>
          </p:nvPr>
        </p:nvSpPr>
        <p:spPr>
          <a:xfrm>
            <a:off x="311700" y="1219275"/>
            <a:ext cx="8520600" cy="33498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The metrics are not good enough owing to 31 classes. The dataset was highly imbalanced, with a ratio of 235:1 of the majority class to the minority class.</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To address this issue, we filtered the data retaining </a:t>
            </a:r>
            <a:r>
              <a:rPr b="1" lang="en" sz="1500">
                <a:solidFill>
                  <a:srgbClr val="000000"/>
                </a:solidFill>
              </a:rPr>
              <a:t>only those categories for which the data consisted of more than 10000 reviews</a:t>
            </a:r>
            <a:r>
              <a:rPr lang="en" sz="1500">
                <a:solidFill>
                  <a:srgbClr val="000000"/>
                </a:solidFill>
              </a:rPr>
              <a:t>.</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Based on this filtering, we had the </a:t>
            </a:r>
            <a:r>
              <a:rPr b="1" lang="en" sz="1500">
                <a:solidFill>
                  <a:srgbClr val="000000"/>
                </a:solidFill>
              </a:rPr>
              <a:t>6</a:t>
            </a:r>
            <a:r>
              <a:rPr lang="en" sz="1500">
                <a:solidFill>
                  <a:srgbClr val="000000"/>
                </a:solidFill>
              </a:rPr>
              <a:t> and </a:t>
            </a:r>
            <a:r>
              <a:rPr b="1" lang="en" sz="1500">
                <a:solidFill>
                  <a:srgbClr val="000000"/>
                </a:solidFill>
              </a:rPr>
              <a:t>5</a:t>
            </a:r>
            <a:r>
              <a:rPr lang="en" sz="1500">
                <a:solidFill>
                  <a:srgbClr val="000000"/>
                </a:solidFill>
              </a:rPr>
              <a:t> categories in English and German datasets respectively:</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0" lvl="0" marL="457200" rtl="0" algn="l">
              <a:lnSpc>
                <a:spcPct val="100000"/>
              </a:lnSpc>
              <a:spcBef>
                <a:spcPts val="0"/>
              </a:spcBef>
              <a:spcAft>
                <a:spcPts val="0"/>
              </a:spcAft>
              <a:buNone/>
            </a:pPr>
            <a:r>
              <a:rPr lang="en" sz="1500">
                <a:solidFill>
                  <a:srgbClr val="000000"/>
                </a:solidFill>
              </a:rPr>
              <a:t>English - home, kitchen, apparel, beauty, drugstore, wireless</a:t>
            </a:r>
            <a:endParaRPr sz="1500">
              <a:solidFill>
                <a:srgbClr val="000000"/>
              </a:solidFill>
            </a:endParaRPr>
          </a:p>
          <a:p>
            <a:pPr indent="0" lvl="0" marL="457200" rtl="0" algn="l">
              <a:lnSpc>
                <a:spcPct val="100000"/>
              </a:lnSpc>
              <a:spcBef>
                <a:spcPts val="0"/>
              </a:spcBef>
              <a:spcAft>
                <a:spcPts val="0"/>
              </a:spcAft>
              <a:buNone/>
            </a:pPr>
            <a:r>
              <a:rPr lang="en" sz="1500">
                <a:solidFill>
                  <a:srgbClr val="000000"/>
                </a:solidFill>
              </a:rPr>
              <a:t>German - home, home_improvement, apparel, wireless, sports</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We experimented ensemble and pretrained models.</a:t>
            </a:r>
            <a:endParaRPr sz="15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270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Performance </a:t>
            </a:r>
            <a:r>
              <a:rPr lang="en"/>
              <a:t>Evaluation and Comparison</a:t>
            </a:r>
            <a:endParaRPr/>
          </a:p>
        </p:txBody>
      </p:sp>
      <p:sp>
        <p:nvSpPr>
          <p:cNvPr id="143" name="Google Shape;143;p24"/>
          <p:cNvSpPr txBox="1"/>
          <p:nvPr>
            <p:ph idx="1" type="body"/>
          </p:nvPr>
        </p:nvSpPr>
        <p:spPr>
          <a:xfrm>
            <a:off x="311700" y="1096325"/>
            <a:ext cx="8520600" cy="3801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rgbClr val="000000"/>
                </a:solidFill>
              </a:rPr>
              <a:t>The results for the filtered dataset and models are as follows:</a:t>
            </a:r>
            <a:endParaRPr sz="1500">
              <a:solidFill>
                <a:srgbClr val="000000"/>
              </a:solidFill>
            </a:endParaRPr>
          </a:p>
          <a:p>
            <a:pPr indent="0" lvl="0" marL="0" rtl="0" algn="l">
              <a:spcBef>
                <a:spcPts val="0"/>
              </a:spcBef>
              <a:spcAft>
                <a:spcPts val="1200"/>
              </a:spcAft>
              <a:buNone/>
            </a:pPr>
            <a:r>
              <a:t/>
            </a:r>
            <a:endParaRPr/>
          </a:p>
        </p:txBody>
      </p:sp>
      <p:graphicFrame>
        <p:nvGraphicFramePr>
          <p:cNvPr id="144" name="Google Shape;144;p24"/>
          <p:cNvGraphicFramePr/>
          <p:nvPr/>
        </p:nvGraphicFramePr>
        <p:xfrm>
          <a:off x="864375" y="1596450"/>
          <a:ext cx="3000000" cy="3000000"/>
        </p:xfrm>
        <a:graphic>
          <a:graphicData uri="http://schemas.openxmlformats.org/drawingml/2006/table">
            <a:tbl>
              <a:tblPr>
                <a:noFill/>
                <a:tableStyleId>{3A034080-5F2D-41CB-9DF3-71685685FE27}</a:tableStyleId>
              </a:tblPr>
              <a:tblGrid>
                <a:gridCol w="1024475"/>
                <a:gridCol w="1383075"/>
                <a:gridCol w="1036375"/>
                <a:gridCol w="1056900"/>
                <a:gridCol w="995350"/>
                <a:gridCol w="985175"/>
                <a:gridCol w="933900"/>
              </a:tblGrid>
              <a:tr h="573450">
                <a:tc>
                  <a:txBody>
                    <a:bodyPr/>
                    <a:lstStyle/>
                    <a:p>
                      <a:pPr indent="0" lvl="0" marL="0" rtl="0" algn="ctr">
                        <a:spcBef>
                          <a:spcPts val="0"/>
                        </a:spcBef>
                        <a:spcAft>
                          <a:spcPts val="0"/>
                        </a:spcAft>
                        <a:buNone/>
                      </a:pPr>
                      <a:r>
                        <a:rPr b="1" lang="en" sz="1300">
                          <a:latin typeface="Open Sans"/>
                          <a:ea typeface="Open Sans"/>
                          <a:cs typeface="Open Sans"/>
                          <a:sym typeface="Open Sans"/>
                        </a:rPr>
                        <a:t>Language</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Model</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b="1" lang="en" sz="1300">
                          <a:latin typeface="Open Sans"/>
                          <a:ea typeface="Open Sans"/>
                          <a:cs typeface="Open Sans"/>
                          <a:sym typeface="Open Sans"/>
                        </a:rPr>
                        <a:t>Number of categories</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Accuracy</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Precision</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Recall</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F1 Score</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r>
              <a:tr h="573450">
                <a:tc rowSpan="2">
                  <a:txBody>
                    <a:bodyPr/>
                    <a:lstStyle/>
                    <a:p>
                      <a:pPr indent="0" lvl="0" marL="0" rtl="0" algn="ctr">
                        <a:spcBef>
                          <a:spcPts val="0"/>
                        </a:spcBef>
                        <a:spcAft>
                          <a:spcPts val="0"/>
                        </a:spcAft>
                        <a:buNone/>
                      </a:pPr>
                      <a:r>
                        <a:rPr lang="en" sz="1300">
                          <a:latin typeface="Open Sans"/>
                          <a:ea typeface="Open Sans"/>
                          <a:cs typeface="Open Sans"/>
                          <a:sym typeface="Open Sans"/>
                        </a:rPr>
                        <a:t>English</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Multinomial Naive Bayes</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rowSpan="2">
                  <a:txBody>
                    <a:bodyPr/>
                    <a:lstStyle/>
                    <a:p>
                      <a:pPr indent="0" lvl="0" marL="0" rtl="0" algn="ctr">
                        <a:spcBef>
                          <a:spcPts val="0"/>
                        </a:spcBef>
                        <a:spcAft>
                          <a:spcPts val="0"/>
                        </a:spcAft>
                        <a:buNone/>
                      </a:pPr>
                      <a:r>
                        <a:rPr lang="en" sz="1300">
                          <a:latin typeface="Open Sans"/>
                          <a:ea typeface="Open Sans"/>
                          <a:cs typeface="Open Sans"/>
                          <a:sym typeface="Open Sans"/>
                        </a:rPr>
                        <a:t>6</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0.674</a:t>
                      </a:r>
                      <a:endParaRPr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300">
                          <a:latin typeface="Open Sans"/>
                          <a:ea typeface="Open Sans"/>
                          <a:cs typeface="Open Sans"/>
                          <a:sym typeface="Open Sans"/>
                        </a:rPr>
                        <a:t>0.67</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0.674</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0.668</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5075">
                <a:tc vMerge="1"/>
                <a:tc>
                  <a:txBody>
                    <a:bodyPr/>
                    <a:lstStyle/>
                    <a:p>
                      <a:pPr indent="0" lvl="0" marL="0" rtl="0" algn="ctr">
                        <a:spcBef>
                          <a:spcPts val="0"/>
                        </a:spcBef>
                        <a:spcAft>
                          <a:spcPts val="0"/>
                        </a:spcAft>
                        <a:buNone/>
                      </a:pPr>
                      <a:r>
                        <a:rPr lang="en" sz="1300">
                          <a:latin typeface="Open Sans"/>
                          <a:ea typeface="Open Sans"/>
                          <a:cs typeface="Open Sans"/>
                          <a:sym typeface="Open Sans"/>
                        </a:rPr>
                        <a:t>MNB</a:t>
                      </a:r>
                      <a:endParaRPr sz="1300">
                        <a:latin typeface="Open Sans"/>
                        <a:ea typeface="Open Sans"/>
                        <a:cs typeface="Open Sans"/>
                        <a:sym typeface="Open Sans"/>
                      </a:endParaRPr>
                    </a:p>
                    <a:p>
                      <a:pPr indent="0" lvl="0" marL="0" rtl="0" algn="ctr">
                        <a:spcBef>
                          <a:spcPts val="0"/>
                        </a:spcBef>
                        <a:spcAft>
                          <a:spcPts val="0"/>
                        </a:spcAft>
                        <a:buNone/>
                      </a:pPr>
                      <a:r>
                        <a:rPr lang="en" sz="1300">
                          <a:latin typeface="Open Sans"/>
                          <a:ea typeface="Open Sans"/>
                          <a:cs typeface="Open Sans"/>
                          <a:sym typeface="Open Sans"/>
                        </a:rPr>
                        <a:t>(k = 5000 features)</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vMerge="1"/>
                <a:tc>
                  <a:txBody>
                    <a:bodyPr/>
                    <a:lstStyle/>
                    <a:p>
                      <a:pPr indent="0" lvl="0" marL="0" rtl="0" algn="ctr">
                        <a:spcBef>
                          <a:spcPts val="0"/>
                        </a:spcBef>
                        <a:spcAft>
                          <a:spcPts val="0"/>
                        </a:spcAft>
                        <a:buNone/>
                      </a:pPr>
                      <a:r>
                        <a:rPr b="1" lang="en" sz="1300">
                          <a:latin typeface="Open Sans"/>
                          <a:ea typeface="Open Sans"/>
                          <a:cs typeface="Open Sans"/>
                          <a:sym typeface="Open Sans"/>
                        </a:rPr>
                        <a:t>0.676</a:t>
                      </a:r>
                      <a:endParaRPr b="1"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 sz="1300">
                          <a:latin typeface="Open Sans"/>
                          <a:ea typeface="Open Sans"/>
                          <a:cs typeface="Open Sans"/>
                          <a:sym typeface="Open Sans"/>
                        </a:rPr>
                        <a:t>0.672</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0.676</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0.672</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3450">
                <a:tc rowSpan="2">
                  <a:txBody>
                    <a:bodyPr/>
                    <a:lstStyle/>
                    <a:p>
                      <a:pPr indent="0" lvl="0" marL="0" rtl="0" algn="ctr">
                        <a:spcBef>
                          <a:spcPts val="0"/>
                        </a:spcBef>
                        <a:spcAft>
                          <a:spcPts val="0"/>
                        </a:spcAft>
                        <a:buNone/>
                      </a:pPr>
                      <a:r>
                        <a:rPr lang="en" sz="1300">
                          <a:latin typeface="Open Sans"/>
                          <a:ea typeface="Open Sans"/>
                          <a:cs typeface="Open Sans"/>
                          <a:sym typeface="Open Sans"/>
                        </a:rPr>
                        <a:t>German</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Multinomial Naive Bayes</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rowSpan="2">
                  <a:txBody>
                    <a:bodyPr/>
                    <a:lstStyle/>
                    <a:p>
                      <a:pPr indent="0" lvl="0" marL="0" rtl="0" algn="ctr">
                        <a:spcBef>
                          <a:spcPts val="0"/>
                        </a:spcBef>
                        <a:spcAft>
                          <a:spcPts val="0"/>
                        </a:spcAft>
                        <a:buNone/>
                      </a:pPr>
                      <a:r>
                        <a:rPr lang="en" sz="1300">
                          <a:latin typeface="Open Sans"/>
                          <a:ea typeface="Open Sans"/>
                          <a:cs typeface="Open Sans"/>
                          <a:sym typeface="Open Sans"/>
                        </a:rPr>
                        <a:t>5</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0.679</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0.686</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0.679</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0.668</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6625">
                <a:tc vMerge="1"/>
                <a:tc>
                  <a:txBody>
                    <a:bodyPr/>
                    <a:lstStyle/>
                    <a:p>
                      <a:pPr indent="0" lvl="0" marL="0" rtl="0" algn="ctr">
                        <a:spcBef>
                          <a:spcPts val="0"/>
                        </a:spcBef>
                        <a:spcAft>
                          <a:spcPts val="0"/>
                        </a:spcAft>
                        <a:buNone/>
                      </a:pPr>
                      <a:r>
                        <a:rPr lang="en" sz="1300">
                          <a:latin typeface="Open Sans"/>
                          <a:ea typeface="Open Sans"/>
                          <a:cs typeface="Open Sans"/>
                          <a:sym typeface="Open Sans"/>
                        </a:rPr>
                        <a:t>MNB</a:t>
                      </a:r>
                      <a:endParaRPr sz="1300">
                        <a:latin typeface="Open Sans"/>
                        <a:ea typeface="Open Sans"/>
                        <a:cs typeface="Open Sans"/>
                        <a:sym typeface="Open Sans"/>
                      </a:endParaRPr>
                    </a:p>
                    <a:p>
                      <a:pPr indent="0" lvl="0" marL="0" rtl="0" algn="ctr">
                        <a:spcBef>
                          <a:spcPts val="0"/>
                        </a:spcBef>
                        <a:spcAft>
                          <a:spcPts val="0"/>
                        </a:spcAft>
                        <a:buNone/>
                      </a:pPr>
                      <a:r>
                        <a:rPr lang="en" sz="1300">
                          <a:latin typeface="Open Sans"/>
                          <a:ea typeface="Open Sans"/>
                          <a:cs typeface="Open Sans"/>
                          <a:sym typeface="Open Sans"/>
                        </a:rPr>
                        <a:t>(k = 5000 features)</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vMerge="1"/>
                <a:tc>
                  <a:txBody>
                    <a:bodyPr/>
                    <a:lstStyle/>
                    <a:p>
                      <a:pPr indent="0" lvl="0" marL="0" rtl="0" algn="ctr">
                        <a:spcBef>
                          <a:spcPts val="0"/>
                        </a:spcBef>
                        <a:spcAft>
                          <a:spcPts val="0"/>
                        </a:spcAft>
                        <a:buNone/>
                      </a:pPr>
                      <a:r>
                        <a:rPr b="1" lang="en" sz="1300">
                          <a:latin typeface="Open Sans"/>
                          <a:ea typeface="Open Sans"/>
                          <a:cs typeface="Open Sans"/>
                          <a:sym typeface="Open Sans"/>
                        </a:rPr>
                        <a:t>0.683</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0.69</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300">
                          <a:latin typeface="Open Sans"/>
                          <a:ea typeface="Open Sans"/>
                          <a:cs typeface="Open Sans"/>
                          <a:sym typeface="Open Sans"/>
                        </a:rPr>
                        <a:t>0.683</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300">
                          <a:latin typeface="Open Sans"/>
                          <a:ea typeface="Open Sans"/>
                          <a:cs typeface="Open Sans"/>
                          <a:sym typeface="Open Sans"/>
                        </a:rPr>
                        <a:t>0.673</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219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Evaluation and Comparison</a:t>
            </a:r>
            <a:endParaRPr/>
          </a:p>
          <a:p>
            <a:pPr indent="0" lvl="0" marL="0" rtl="0" algn="l">
              <a:spcBef>
                <a:spcPts val="0"/>
              </a:spcBef>
              <a:spcAft>
                <a:spcPts val="0"/>
              </a:spcAft>
              <a:buNone/>
            </a:pPr>
            <a:r>
              <a:t/>
            </a:r>
            <a:endParaRPr/>
          </a:p>
        </p:txBody>
      </p:sp>
      <p:sp>
        <p:nvSpPr>
          <p:cNvPr id="150" name="Google Shape;150;p25"/>
          <p:cNvSpPr txBox="1"/>
          <p:nvPr>
            <p:ph idx="1" type="body"/>
          </p:nvPr>
        </p:nvSpPr>
        <p:spPr>
          <a:xfrm>
            <a:off x="311700" y="735175"/>
            <a:ext cx="8520600" cy="4162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500">
              <a:solidFill>
                <a:srgbClr val="000000"/>
              </a:solidFill>
            </a:endParaRPr>
          </a:p>
          <a:p>
            <a:pPr indent="0" lvl="0" marL="0" rtl="0" algn="l">
              <a:spcBef>
                <a:spcPts val="0"/>
              </a:spcBef>
              <a:spcAft>
                <a:spcPts val="1200"/>
              </a:spcAft>
              <a:buNone/>
            </a:pPr>
            <a:r>
              <a:t/>
            </a:r>
            <a:endParaRPr/>
          </a:p>
        </p:txBody>
      </p:sp>
      <p:graphicFrame>
        <p:nvGraphicFramePr>
          <p:cNvPr id="151" name="Google Shape;151;p25"/>
          <p:cNvGraphicFramePr/>
          <p:nvPr/>
        </p:nvGraphicFramePr>
        <p:xfrm>
          <a:off x="557338" y="1097150"/>
          <a:ext cx="3000000" cy="3000000"/>
        </p:xfrm>
        <a:graphic>
          <a:graphicData uri="http://schemas.openxmlformats.org/drawingml/2006/table">
            <a:tbl>
              <a:tblPr>
                <a:noFill/>
                <a:tableStyleId>{3A034080-5F2D-41CB-9DF3-71685685FE27}</a:tableStyleId>
              </a:tblPr>
              <a:tblGrid>
                <a:gridCol w="971050"/>
                <a:gridCol w="1999475"/>
                <a:gridCol w="1082350"/>
                <a:gridCol w="1030350"/>
                <a:gridCol w="1055675"/>
                <a:gridCol w="961625"/>
                <a:gridCol w="914100"/>
              </a:tblGrid>
              <a:tr h="655300">
                <a:tc>
                  <a:txBody>
                    <a:bodyPr/>
                    <a:lstStyle/>
                    <a:p>
                      <a:pPr indent="0" lvl="0" marL="0" rtl="0" algn="ctr">
                        <a:spcBef>
                          <a:spcPts val="0"/>
                        </a:spcBef>
                        <a:spcAft>
                          <a:spcPts val="0"/>
                        </a:spcAft>
                        <a:buNone/>
                      </a:pPr>
                      <a:r>
                        <a:rPr b="1" lang="en" sz="1300">
                          <a:latin typeface="Open Sans"/>
                          <a:ea typeface="Open Sans"/>
                          <a:cs typeface="Open Sans"/>
                          <a:sym typeface="Open Sans"/>
                        </a:rPr>
                        <a:t>Language</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Model</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b="1" lang="en" sz="1300">
                          <a:latin typeface="Open Sans"/>
                          <a:ea typeface="Open Sans"/>
                          <a:cs typeface="Open Sans"/>
                          <a:sym typeface="Open Sans"/>
                        </a:rPr>
                        <a:t>Number of categories</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Accuracy</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Precision</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Recall</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F1 Score</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r>
              <a:tr h="655300">
                <a:tc rowSpan="2">
                  <a:txBody>
                    <a:bodyPr/>
                    <a:lstStyle/>
                    <a:p>
                      <a:pPr indent="0" lvl="0" marL="0" rtl="0" algn="ctr">
                        <a:spcBef>
                          <a:spcPts val="0"/>
                        </a:spcBef>
                        <a:spcAft>
                          <a:spcPts val="0"/>
                        </a:spcAft>
                        <a:buNone/>
                      </a:pPr>
                      <a:r>
                        <a:rPr lang="en" sz="1300">
                          <a:latin typeface="Open Sans"/>
                          <a:ea typeface="Open Sans"/>
                          <a:cs typeface="Open Sans"/>
                          <a:sym typeface="Open Sans"/>
                        </a:rPr>
                        <a:t>English</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Ensemble Model (LR + MNB, on 5000 features)</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rowSpan="2">
                  <a:txBody>
                    <a:bodyPr/>
                    <a:lstStyle/>
                    <a:p>
                      <a:pPr indent="0" lvl="0" marL="0" rtl="0" algn="ctr">
                        <a:spcBef>
                          <a:spcPts val="0"/>
                        </a:spcBef>
                        <a:spcAft>
                          <a:spcPts val="0"/>
                        </a:spcAft>
                        <a:buNone/>
                      </a:pPr>
                      <a:r>
                        <a:rPr lang="en" sz="1300">
                          <a:latin typeface="Open Sans"/>
                          <a:ea typeface="Open Sans"/>
                          <a:cs typeface="Open Sans"/>
                          <a:sym typeface="Open Sans"/>
                        </a:rPr>
                        <a:t>6</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0.6</a:t>
                      </a:r>
                      <a:r>
                        <a:rPr lang="en" sz="1300">
                          <a:latin typeface="Open Sans"/>
                          <a:ea typeface="Open Sans"/>
                          <a:cs typeface="Open Sans"/>
                          <a:sym typeface="Open Sans"/>
                        </a:rPr>
                        <a:t>31</a:t>
                      </a:r>
                      <a:endParaRPr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300">
                          <a:latin typeface="Open Sans"/>
                          <a:ea typeface="Open Sans"/>
                          <a:cs typeface="Open Sans"/>
                          <a:sym typeface="Open Sans"/>
                        </a:rPr>
                        <a:t>0.6</a:t>
                      </a:r>
                      <a:r>
                        <a:rPr lang="en" sz="1300">
                          <a:latin typeface="Open Sans"/>
                          <a:ea typeface="Open Sans"/>
                          <a:cs typeface="Open Sans"/>
                          <a:sym typeface="Open Sans"/>
                        </a:rPr>
                        <a:t>2</a:t>
                      </a:r>
                      <a:r>
                        <a:rPr lang="en" sz="1300">
                          <a:latin typeface="Open Sans"/>
                          <a:ea typeface="Open Sans"/>
                          <a:cs typeface="Open Sans"/>
                          <a:sym typeface="Open Sans"/>
                        </a:rPr>
                        <a:t>7</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a:t>
                      </a:r>
                      <a:r>
                        <a:rPr lang="en" sz="1300">
                          <a:latin typeface="Open Sans"/>
                          <a:ea typeface="Open Sans"/>
                          <a:cs typeface="Open Sans"/>
                          <a:sym typeface="Open Sans"/>
                        </a:rPr>
                        <a:t>31</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a:t>
                      </a:r>
                      <a:r>
                        <a:rPr lang="en" sz="1300">
                          <a:latin typeface="Open Sans"/>
                          <a:ea typeface="Open Sans"/>
                          <a:cs typeface="Open Sans"/>
                          <a:sym typeface="Open Sans"/>
                        </a:rPr>
                        <a:t>23</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2375">
                <a:tc vMerge="1"/>
                <a:tc>
                  <a:txBody>
                    <a:bodyPr/>
                    <a:lstStyle/>
                    <a:p>
                      <a:pPr indent="0" lvl="0" marL="0" rtl="0" algn="ctr">
                        <a:spcBef>
                          <a:spcPts val="0"/>
                        </a:spcBef>
                        <a:spcAft>
                          <a:spcPts val="0"/>
                        </a:spcAft>
                        <a:buNone/>
                      </a:pPr>
                      <a:r>
                        <a:rPr lang="en" sz="1300">
                          <a:latin typeface="Open Sans"/>
                          <a:ea typeface="Open Sans"/>
                          <a:cs typeface="Open Sans"/>
                          <a:sym typeface="Open Sans"/>
                        </a:rPr>
                        <a:t>BERT Pretrained (bert-base-uncased)</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vMerge="1"/>
                <a:tc>
                  <a:txBody>
                    <a:bodyPr/>
                    <a:lstStyle/>
                    <a:p>
                      <a:pPr indent="0" lvl="0" marL="0" rtl="0" algn="ctr">
                        <a:spcBef>
                          <a:spcPts val="0"/>
                        </a:spcBef>
                        <a:spcAft>
                          <a:spcPts val="0"/>
                        </a:spcAft>
                        <a:buNone/>
                      </a:pPr>
                      <a:r>
                        <a:rPr b="1" lang="en" sz="1300">
                          <a:latin typeface="Open Sans"/>
                          <a:ea typeface="Open Sans"/>
                          <a:cs typeface="Open Sans"/>
                          <a:sym typeface="Open Sans"/>
                        </a:rPr>
                        <a:t>0.705</a:t>
                      </a:r>
                      <a:endParaRPr b="1"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 sz="1300">
                          <a:latin typeface="Open Sans"/>
                          <a:ea typeface="Open Sans"/>
                          <a:cs typeface="Open Sans"/>
                          <a:sym typeface="Open Sans"/>
                        </a:rPr>
                        <a:t>0.705</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0.705</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0.702</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5300">
                <a:tc rowSpan="2">
                  <a:txBody>
                    <a:bodyPr/>
                    <a:lstStyle/>
                    <a:p>
                      <a:pPr indent="0" lvl="0" marL="0" rtl="0" algn="ctr">
                        <a:spcBef>
                          <a:spcPts val="0"/>
                        </a:spcBef>
                        <a:spcAft>
                          <a:spcPts val="0"/>
                        </a:spcAft>
                        <a:buNone/>
                      </a:pPr>
                      <a:r>
                        <a:rPr lang="en" sz="1300">
                          <a:latin typeface="Open Sans"/>
                          <a:ea typeface="Open Sans"/>
                          <a:cs typeface="Open Sans"/>
                          <a:sym typeface="Open Sans"/>
                        </a:rPr>
                        <a:t>German</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Ensemble Model (LR + MNB, on 5000 features)</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rowSpan="2">
                  <a:txBody>
                    <a:bodyPr/>
                    <a:lstStyle/>
                    <a:p>
                      <a:pPr indent="0" lvl="0" marL="0" rtl="0" algn="ctr">
                        <a:spcBef>
                          <a:spcPts val="0"/>
                        </a:spcBef>
                        <a:spcAft>
                          <a:spcPts val="0"/>
                        </a:spcAft>
                        <a:buNone/>
                      </a:pPr>
                      <a:r>
                        <a:rPr lang="en" sz="1300">
                          <a:latin typeface="Open Sans"/>
                          <a:ea typeface="Open Sans"/>
                          <a:cs typeface="Open Sans"/>
                          <a:sym typeface="Open Sans"/>
                        </a:rPr>
                        <a:t>5</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0.683</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0.689</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0.683</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0.674</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8025">
                <a:tc vMerge="1"/>
                <a:tc>
                  <a:txBody>
                    <a:bodyPr/>
                    <a:lstStyle/>
                    <a:p>
                      <a:pPr indent="0" lvl="0" marL="0" rtl="0" algn="ctr">
                        <a:spcBef>
                          <a:spcPts val="0"/>
                        </a:spcBef>
                        <a:spcAft>
                          <a:spcPts val="0"/>
                        </a:spcAft>
                        <a:buNone/>
                      </a:pPr>
                      <a:r>
                        <a:rPr lang="en" sz="1300">
                          <a:latin typeface="Open Sans"/>
                          <a:ea typeface="Open Sans"/>
                          <a:cs typeface="Open Sans"/>
                          <a:sym typeface="Open Sans"/>
                        </a:rPr>
                        <a:t>BERT Pretrained (dbmdz/</a:t>
                      </a:r>
                      <a:r>
                        <a:rPr lang="en" sz="1300">
                          <a:latin typeface="Open Sans"/>
                          <a:ea typeface="Open Sans"/>
                          <a:cs typeface="Open Sans"/>
                          <a:sym typeface="Open Sans"/>
                        </a:rPr>
                        <a:t>bert-base-german-uncased)</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vMerge="1"/>
                <a:tc>
                  <a:txBody>
                    <a:bodyPr/>
                    <a:lstStyle/>
                    <a:p>
                      <a:pPr indent="0" lvl="0" marL="0" rtl="0" algn="ctr">
                        <a:spcBef>
                          <a:spcPts val="0"/>
                        </a:spcBef>
                        <a:spcAft>
                          <a:spcPts val="0"/>
                        </a:spcAft>
                        <a:buNone/>
                      </a:pPr>
                      <a:r>
                        <a:rPr b="1" lang="en" sz="1300">
                          <a:latin typeface="Open Sans"/>
                          <a:ea typeface="Open Sans"/>
                          <a:cs typeface="Open Sans"/>
                          <a:sym typeface="Open Sans"/>
                        </a:rPr>
                        <a:t>0.688</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0.694</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300">
                          <a:latin typeface="Open Sans"/>
                          <a:ea typeface="Open Sans"/>
                          <a:cs typeface="Open Sans"/>
                          <a:sym typeface="Open Sans"/>
                        </a:rPr>
                        <a:t>0.688</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300">
                          <a:latin typeface="Open Sans"/>
                          <a:ea typeface="Open Sans"/>
                          <a:cs typeface="Open Sans"/>
                          <a:sym typeface="Open Sans"/>
                        </a:rPr>
                        <a:t>0.683</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199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Performance </a:t>
            </a:r>
            <a:r>
              <a:rPr lang="en"/>
              <a:t>Evaluation and Comparison</a:t>
            </a:r>
            <a:endParaRPr/>
          </a:p>
          <a:p>
            <a:pPr indent="0" lvl="0" marL="0" rtl="0" algn="l">
              <a:spcBef>
                <a:spcPts val="0"/>
              </a:spcBef>
              <a:spcAft>
                <a:spcPts val="0"/>
              </a:spcAft>
              <a:buNone/>
            </a:pPr>
            <a:r>
              <a:t/>
            </a:r>
            <a:endParaRPr/>
          </a:p>
        </p:txBody>
      </p:sp>
      <p:sp>
        <p:nvSpPr>
          <p:cNvPr id="157" name="Google Shape;157;p26"/>
          <p:cNvSpPr txBox="1"/>
          <p:nvPr>
            <p:ph idx="1" type="body"/>
          </p:nvPr>
        </p:nvSpPr>
        <p:spPr>
          <a:xfrm>
            <a:off x="311700" y="735175"/>
            <a:ext cx="8520600" cy="4162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500">
              <a:solidFill>
                <a:srgbClr val="000000"/>
              </a:solidFill>
            </a:endParaRPr>
          </a:p>
          <a:p>
            <a:pPr indent="0" lvl="0" marL="0" rtl="0" algn="l">
              <a:spcBef>
                <a:spcPts val="0"/>
              </a:spcBef>
              <a:spcAft>
                <a:spcPts val="1200"/>
              </a:spcAft>
              <a:buNone/>
            </a:pPr>
            <a:r>
              <a:t/>
            </a:r>
            <a:endParaRPr/>
          </a:p>
        </p:txBody>
      </p:sp>
      <p:graphicFrame>
        <p:nvGraphicFramePr>
          <p:cNvPr id="158" name="Google Shape;158;p26"/>
          <p:cNvGraphicFramePr/>
          <p:nvPr/>
        </p:nvGraphicFramePr>
        <p:xfrm>
          <a:off x="798088" y="1148263"/>
          <a:ext cx="3000000" cy="3000000"/>
        </p:xfrm>
        <a:graphic>
          <a:graphicData uri="http://schemas.openxmlformats.org/drawingml/2006/table">
            <a:tbl>
              <a:tblPr>
                <a:noFill/>
                <a:tableStyleId>{3A034080-5F2D-41CB-9DF3-71685685FE27}</a:tableStyleId>
              </a:tblPr>
              <a:tblGrid>
                <a:gridCol w="1034750"/>
                <a:gridCol w="1229375"/>
                <a:gridCol w="1230675"/>
                <a:gridCol w="999750"/>
                <a:gridCol w="938225"/>
                <a:gridCol w="950875"/>
                <a:gridCol w="888175"/>
              </a:tblGrid>
              <a:tr h="655300">
                <a:tc>
                  <a:txBody>
                    <a:bodyPr/>
                    <a:lstStyle/>
                    <a:p>
                      <a:pPr indent="0" lvl="0" marL="0" rtl="0" algn="ctr">
                        <a:spcBef>
                          <a:spcPts val="0"/>
                        </a:spcBef>
                        <a:spcAft>
                          <a:spcPts val="0"/>
                        </a:spcAft>
                        <a:buNone/>
                      </a:pPr>
                      <a:r>
                        <a:rPr b="1" lang="en" sz="1300">
                          <a:latin typeface="Open Sans"/>
                          <a:ea typeface="Open Sans"/>
                          <a:cs typeface="Open Sans"/>
                          <a:sym typeface="Open Sans"/>
                        </a:rPr>
                        <a:t>Language</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Model</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b="1" lang="en" sz="1300">
                          <a:latin typeface="Open Sans"/>
                          <a:ea typeface="Open Sans"/>
                          <a:cs typeface="Open Sans"/>
                          <a:sym typeface="Open Sans"/>
                        </a:rPr>
                        <a:t>Number of categories</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Accuracy</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Precision</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Recall</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F1 Score</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r>
              <a:tr h="655300">
                <a:tc rowSpan="2">
                  <a:txBody>
                    <a:bodyPr/>
                    <a:lstStyle/>
                    <a:p>
                      <a:pPr indent="0" lvl="0" marL="0" rtl="0" algn="ctr">
                        <a:spcBef>
                          <a:spcPts val="0"/>
                        </a:spcBef>
                        <a:spcAft>
                          <a:spcPts val="0"/>
                        </a:spcAft>
                        <a:buNone/>
                      </a:pPr>
                      <a:r>
                        <a:rPr lang="en" sz="1300">
                          <a:latin typeface="Open Sans"/>
                          <a:ea typeface="Open Sans"/>
                          <a:cs typeface="Open Sans"/>
                          <a:sym typeface="Open Sans"/>
                        </a:rPr>
                        <a:t>English</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CNN</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rowSpan="2">
                  <a:txBody>
                    <a:bodyPr/>
                    <a:lstStyle/>
                    <a:p>
                      <a:pPr indent="0" lvl="0" marL="0" rtl="0" algn="ctr">
                        <a:spcBef>
                          <a:spcPts val="0"/>
                        </a:spcBef>
                        <a:spcAft>
                          <a:spcPts val="0"/>
                        </a:spcAft>
                        <a:buNone/>
                      </a:pPr>
                      <a:r>
                        <a:rPr lang="en" sz="1300">
                          <a:latin typeface="Open Sans"/>
                          <a:ea typeface="Open Sans"/>
                          <a:cs typeface="Open Sans"/>
                          <a:sym typeface="Open Sans"/>
                        </a:rPr>
                        <a:t>6</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0.703</a:t>
                      </a:r>
                      <a:endParaRPr b="1"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 sz="1300">
                          <a:latin typeface="Open Sans"/>
                          <a:ea typeface="Open Sans"/>
                          <a:cs typeface="Open Sans"/>
                          <a:sym typeface="Open Sans"/>
                        </a:rPr>
                        <a:t>0.68</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0.70</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0.68</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2375">
                <a:tc vMerge="1"/>
                <a:tc>
                  <a:txBody>
                    <a:bodyPr/>
                    <a:lstStyle/>
                    <a:p>
                      <a:pPr indent="0" lvl="0" marL="0" rtl="0" algn="ctr">
                        <a:spcBef>
                          <a:spcPts val="0"/>
                        </a:spcBef>
                        <a:spcAft>
                          <a:spcPts val="0"/>
                        </a:spcAft>
                        <a:buNone/>
                      </a:pPr>
                      <a:r>
                        <a:rPr lang="en" sz="1300">
                          <a:latin typeface="Open Sans"/>
                          <a:ea typeface="Open Sans"/>
                          <a:cs typeface="Open Sans"/>
                          <a:sym typeface="Open Sans"/>
                        </a:rPr>
                        <a:t>LSTM</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vMerge="1"/>
                <a:tc>
                  <a:txBody>
                    <a:bodyPr/>
                    <a:lstStyle/>
                    <a:p>
                      <a:pPr indent="0" lvl="0" marL="0" rtl="0" algn="ctr">
                        <a:spcBef>
                          <a:spcPts val="0"/>
                        </a:spcBef>
                        <a:spcAft>
                          <a:spcPts val="0"/>
                        </a:spcAft>
                        <a:buNone/>
                      </a:pPr>
                      <a:r>
                        <a:rPr lang="en" sz="1300">
                          <a:latin typeface="Open Sans"/>
                          <a:ea typeface="Open Sans"/>
                          <a:cs typeface="Open Sans"/>
                          <a:sym typeface="Open Sans"/>
                        </a:rPr>
                        <a:t>0.621</a:t>
                      </a:r>
                      <a:endParaRPr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300">
                          <a:latin typeface="Open Sans"/>
                          <a:ea typeface="Open Sans"/>
                          <a:cs typeface="Open Sans"/>
                          <a:sym typeface="Open Sans"/>
                        </a:rPr>
                        <a:t>0.618</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0.621</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0.62</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5300">
                <a:tc rowSpan="2">
                  <a:txBody>
                    <a:bodyPr/>
                    <a:lstStyle/>
                    <a:p>
                      <a:pPr indent="0" lvl="0" marL="0" rtl="0" algn="ctr">
                        <a:spcBef>
                          <a:spcPts val="0"/>
                        </a:spcBef>
                        <a:spcAft>
                          <a:spcPts val="0"/>
                        </a:spcAft>
                        <a:buNone/>
                      </a:pPr>
                      <a:r>
                        <a:rPr lang="en" sz="1300">
                          <a:latin typeface="Open Sans"/>
                          <a:ea typeface="Open Sans"/>
                          <a:cs typeface="Open Sans"/>
                          <a:sym typeface="Open Sans"/>
                        </a:rPr>
                        <a:t>German</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CNN</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rowSpan="2">
                  <a:txBody>
                    <a:bodyPr/>
                    <a:lstStyle/>
                    <a:p>
                      <a:pPr indent="0" lvl="0" marL="0" rtl="0" algn="ctr">
                        <a:spcBef>
                          <a:spcPts val="0"/>
                        </a:spcBef>
                        <a:spcAft>
                          <a:spcPts val="0"/>
                        </a:spcAft>
                        <a:buNone/>
                      </a:pPr>
                      <a:r>
                        <a:rPr lang="en" sz="1300">
                          <a:latin typeface="Open Sans"/>
                          <a:ea typeface="Open Sans"/>
                          <a:cs typeface="Open Sans"/>
                          <a:sym typeface="Open Sans"/>
                        </a:rPr>
                        <a:t>5</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0.721</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0.717</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0.711</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0.719</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8025">
                <a:tc vMerge="1"/>
                <a:tc>
                  <a:txBody>
                    <a:bodyPr/>
                    <a:lstStyle/>
                    <a:p>
                      <a:pPr indent="0" lvl="0" marL="0" rtl="0" algn="ctr">
                        <a:spcBef>
                          <a:spcPts val="0"/>
                        </a:spcBef>
                        <a:spcAft>
                          <a:spcPts val="0"/>
                        </a:spcAft>
                        <a:buNone/>
                      </a:pPr>
                      <a:r>
                        <a:rPr lang="en" sz="1300">
                          <a:latin typeface="Open Sans"/>
                          <a:ea typeface="Open Sans"/>
                          <a:cs typeface="Open Sans"/>
                          <a:sym typeface="Open Sans"/>
                        </a:rPr>
                        <a:t>LSTM</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vMerge="1"/>
                <a:tc>
                  <a:txBody>
                    <a:bodyPr/>
                    <a:lstStyle/>
                    <a:p>
                      <a:pPr indent="0" lvl="0" marL="0" rtl="0" algn="ctr">
                        <a:spcBef>
                          <a:spcPts val="0"/>
                        </a:spcBef>
                        <a:spcAft>
                          <a:spcPts val="0"/>
                        </a:spcAft>
                        <a:buNone/>
                      </a:pPr>
                      <a:r>
                        <a:rPr lang="en" sz="1300">
                          <a:latin typeface="Open Sans"/>
                          <a:ea typeface="Open Sans"/>
                          <a:cs typeface="Open Sans"/>
                          <a:sym typeface="Open Sans"/>
                        </a:rPr>
                        <a:t>0.587</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0.58</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300">
                          <a:latin typeface="Open Sans"/>
                          <a:ea typeface="Open Sans"/>
                          <a:cs typeface="Open Sans"/>
                          <a:sym typeface="Open Sans"/>
                        </a:rPr>
                        <a:t>0.587</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300">
                          <a:latin typeface="Open Sans"/>
                          <a:ea typeface="Open Sans"/>
                          <a:cs typeface="Open Sans"/>
                          <a:sym typeface="Open Sans"/>
                        </a:rPr>
                        <a:t>0.569</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304850"/>
            <a:ext cx="8520600" cy="244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500"/>
              <a:t>Sentiment </a:t>
            </a:r>
            <a:r>
              <a:rPr lang="en" sz="6500"/>
              <a:t>Analysis</a:t>
            </a:r>
            <a:endParaRPr sz="6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322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69" name="Google Shape;169;p28"/>
          <p:cNvSpPr txBox="1"/>
          <p:nvPr>
            <p:ph idx="1" type="body"/>
          </p:nvPr>
        </p:nvSpPr>
        <p:spPr>
          <a:xfrm>
            <a:off x="311700" y="988975"/>
            <a:ext cx="8520600" cy="37446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For sentiment </a:t>
            </a:r>
            <a:r>
              <a:rPr lang="en" sz="1600">
                <a:solidFill>
                  <a:srgbClr val="000000"/>
                </a:solidFill>
              </a:rPr>
              <a:t>analysis</a:t>
            </a:r>
            <a:r>
              <a:rPr lang="en" sz="1600">
                <a:solidFill>
                  <a:srgbClr val="000000"/>
                </a:solidFill>
              </a:rPr>
              <a:t>, we used the ‘review_body’ and ‘review_title’ columns fas the </a:t>
            </a:r>
            <a:r>
              <a:rPr lang="en" sz="1600">
                <a:solidFill>
                  <a:srgbClr val="000000"/>
                </a:solidFill>
              </a:rPr>
              <a:t>input</a:t>
            </a:r>
            <a:r>
              <a:rPr lang="en" sz="1600">
                <a:solidFill>
                  <a:srgbClr val="000000"/>
                </a:solidFill>
              </a:rPr>
              <a:t> features and ‘stars’ as the star rating for the reviews.</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We employed the CountVectorizer with unigrams to engineer the top 5000 features using Chi-Square thresholding.</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We have also experimented by incorporating contextual information using word embeddings like word2vec and GloVe.</a:t>
            </a: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175400"/>
            <a:ext cx="85206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175" name="Google Shape;175;p29"/>
          <p:cNvSpPr txBox="1"/>
          <p:nvPr>
            <p:ph idx="1" type="body"/>
          </p:nvPr>
        </p:nvSpPr>
        <p:spPr>
          <a:xfrm>
            <a:off x="311700" y="870900"/>
            <a:ext cx="8520600" cy="3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Incorrect classification:</a:t>
            </a:r>
            <a:endParaRPr sz="15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457200" rtl="0" algn="l">
              <a:spcBef>
                <a:spcPts val="1200"/>
              </a:spcBef>
              <a:spcAft>
                <a:spcPts val="0"/>
              </a:spcAft>
              <a:buNone/>
            </a:pPr>
            <a:r>
              <a:t/>
            </a:r>
            <a:endParaRPr sz="1400">
              <a:solidFill>
                <a:srgbClr val="000000"/>
              </a:solidFill>
            </a:endParaRPr>
          </a:p>
          <a:p>
            <a:pPr indent="-317500" lvl="0" marL="457200" rtl="0" algn="l">
              <a:lnSpc>
                <a:spcPct val="100000"/>
              </a:lnSpc>
              <a:spcBef>
                <a:spcPts val="1200"/>
              </a:spcBef>
              <a:spcAft>
                <a:spcPts val="0"/>
              </a:spcAft>
              <a:buClr>
                <a:srgbClr val="000000"/>
              </a:buClr>
              <a:buSzPts val="1400"/>
              <a:buChar char="●"/>
            </a:pPr>
            <a:r>
              <a:rPr lang="en" sz="1400">
                <a:solidFill>
                  <a:srgbClr val="000000"/>
                </a:solidFill>
              </a:rPr>
              <a:t>The above review does not have much negative words and hence it has been </a:t>
            </a:r>
            <a:r>
              <a:rPr lang="en" sz="1400">
                <a:solidFill>
                  <a:srgbClr val="000000"/>
                </a:solidFill>
              </a:rPr>
              <a:t>misclassified</a:t>
            </a:r>
            <a:r>
              <a:rPr lang="en" sz="1400">
                <a:solidFill>
                  <a:srgbClr val="000000"/>
                </a:solidFill>
              </a:rPr>
              <a:t> as a 4 star review. Additionally the word ‘very’ has been misspelled from ‘vary’. Hence the </a:t>
            </a:r>
            <a:r>
              <a:rPr lang="en" sz="1400">
                <a:solidFill>
                  <a:srgbClr val="000000"/>
                </a:solidFill>
              </a:rPr>
              <a:t>classifier might have confused it with a positive sentiment giving it a 4.</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review has a positive tone even though it does not have strong positive terms. There are some negative terms but the meaning is opposite. The actual label is 3 but our model does a good job at predicting the better star rating.</a:t>
            </a:r>
            <a:endParaRPr sz="1400">
              <a:solidFill>
                <a:srgbClr val="000000"/>
              </a:solidFill>
            </a:endParaRPr>
          </a:p>
        </p:txBody>
      </p:sp>
      <p:pic>
        <p:nvPicPr>
          <p:cNvPr id="176" name="Google Shape;176;p29"/>
          <p:cNvPicPr preferRelativeResize="0"/>
          <p:nvPr/>
        </p:nvPicPr>
        <p:blipFill>
          <a:blip r:embed="rId3">
            <a:alphaModFix/>
          </a:blip>
          <a:stretch>
            <a:fillRect/>
          </a:stretch>
        </p:blipFill>
        <p:spPr>
          <a:xfrm>
            <a:off x="398325" y="1725513"/>
            <a:ext cx="8520600" cy="383725"/>
          </a:xfrm>
          <a:prstGeom prst="rect">
            <a:avLst/>
          </a:prstGeom>
          <a:noFill/>
          <a:ln>
            <a:noFill/>
          </a:ln>
        </p:spPr>
      </p:pic>
      <p:pic>
        <p:nvPicPr>
          <p:cNvPr id="177" name="Google Shape;177;p29"/>
          <p:cNvPicPr preferRelativeResize="0"/>
          <p:nvPr/>
        </p:nvPicPr>
        <p:blipFill>
          <a:blip r:embed="rId4">
            <a:alphaModFix/>
          </a:blip>
          <a:stretch>
            <a:fillRect/>
          </a:stretch>
        </p:blipFill>
        <p:spPr>
          <a:xfrm>
            <a:off x="398325" y="1341800"/>
            <a:ext cx="1516523" cy="370950"/>
          </a:xfrm>
          <a:prstGeom prst="rect">
            <a:avLst/>
          </a:prstGeom>
          <a:noFill/>
          <a:ln>
            <a:noFill/>
          </a:ln>
        </p:spPr>
      </p:pic>
      <p:pic>
        <p:nvPicPr>
          <p:cNvPr id="178" name="Google Shape;178;p29"/>
          <p:cNvPicPr preferRelativeResize="0"/>
          <p:nvPr/>
        </p:nvPicPr>
        <p:blipFill>
          <a:blip r:embed="rId5">
            <a:alphaModFix/>
          </a:blip>
          <a:stretch>
            <a:fillRect/>
          </a:stretch>
        </p:blipFill>
        <p:spPr>
          <a:xfrm>
            <a:off x="398325" y="3604525"/>
            <a:ext cx="8433976" cy="383725"/>
          </a:xfrm>
          <a:prstGeom prst="rect">
            <a:avLst/>
          </a:prstGeom>
          <a:noFill/>
          <a:ln>
            <a:noFill/>
          </a:ln>
        </p:spPr>
      </p:pic>
      <p:pic>
        <p:nvPicPr>
          <p:cNvPr id="179" name="Google Shape;179;p29"/>
          <p:cNvPicPr preferRelativeResize="0"/>
          <p:nvPr/>
        </p:nvPicPr>
        <p:blipFill>
          <a:blip r:embed="rId6">
            <a:alphaModFix/>
          </a:blip>
          <a:stretch>
            <a:fillRect/>
          </a:stretch>
        </p:blipFill>
        <p:spPr>
          <a:xfrm>
            <a:off x="398325" y="3144500"/>
            <a:ext cx="1430810" cy="37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169075"/>
            <a:ext cx="8520600" cy="68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Classes</a:t>
            </a:r>
            <a:endParaRPr/>
          </a:p>
        </p:txBody>
      </p:sp>
      <p:sp>
        <p:nvSpPr>
          <p:cNvPr id="185" name="Google Shape;185;p30"/>
          <p:cNvSpPr txBox="1"/>
          <p:nvPr>
            <p:ph idx="1" type="body"/>
          </p:nvPr>
        </p:nvSpPr>
        <p:spPr>
          <a:xfrm>
            <a:off x="311700" y="1040125"/>
            <a:ext cx="8520600" cy="36933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Based on our initial baseline models, we performed the 5-class sentiment analysis where the ratings ranges from 1 to 5.</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The dataset was balanced across the different ratings with 40000 training instances for each rating level.</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Classes 2,3,4 suffered from lower precision, recall and F1 score values as the model is unable capture significant complex sentence meaning and context.</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Hence, we performed 3-class sentiment analysis by:</a:t>
            </a:r>
            <a:endParaRPr sz="1600">
              <a:solidFill>
                <a:srgbClr val="000000"/>
              </a:solidFill>
            </a:endParaRPr>
          </a:p>
          <a:p>
            <a:pPr indent="457200" lvl="0" marL="457200" rtl="0" algn="l">
              <a:lnSpc>
                <a:spcPct val="100000"/>
              </a:lnSpc>
              <a:spcBef>
                <a:spcPts val="0"/>
              </a:spcBef>
              <a:spcAft>
                <a:spcPts val="0"/>
              </a:spcAft>
              <a:buNone/>
            </a:pPr>
            <a:r>
              <a:rPr lang="en" sz="1600">
                <a:solidFill>
                  <a:srgbClr val="000000"/>
                </a:solidFill>
              </a:rPr>
              <a:t>1,2 -&gt; ‘negative’ reviews</a:t>
            </a:r>
            <a:endParaRPr sz="1600">
              <a:solidFill>
                <a:srgbClr val="000000"/>
              </a:solidFill>
            </a:endParaRPr>
          </a:p>
          <a:p>
            <a:pPr indent="457200" lvl="0" marL="457200" rtl="0" algn="l">
              <a:lnSpc>
                <a:spcPct val="100000"/>
              </a:lnSpc>
              <a:spcBef>
                <a:spcPts val="0"/>
              </a:spcBef>
              <a:spcAft>
                <a:spcPts val="0"/>
              </a:spcAft>
              <a:buNone/>
            </a:pPr>
            <a:r>
              <a:rPr lang="en" sz="1600">
                <a:solidFill>
                  <a:srgbClr val="000000"/>
                </a:solidFill>
              </a:rPr>
              <a:t>3 -&gt; ‘neutral’ reviews</a:t>
            </a:r>
            <a:endParaRPr sz="1600">
              <a:solidFill>
                <a:srgbClr val="000000"/>
              </a:solidFill>
            </a:endParaRPr>
          </a:p>
          <a:p>
            <a:pPr indent="457200" lvl="0" marL="457200" rtl="0" algn="l">
              <a:lnSpc>
                <a:spcPct val="100000"/>
              </a:lnSpc>
              <a:spcBef>
                <a:spcPts val="0"/>
              </a:spcBef>
              <a:spcAft>
                <a:spcPts val="0"/>
              </a:spcAft>
              <a:buNone/>
            </a:pPr>
            <a:r>
              <a:rPr lang="en" sz="1600">
                <a:solidFill>
                  <a:srgbClr val="000000"/>
                </a:solidFill>
              </a:rPr>
              <a:t>4, 5 -&gt; ‘positive’ reviews</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270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Performance </a:t>
            </a:r>
            <a:r>
              <a:rPr lang="en"/>
              <a:t>Evaluation and Comparison</a:t>
            </a:r>
            <a:endParaRPr/>
          </a:p>
        </p:txBody>
      </p:sp>
      <p:sp>
        <p:nvSpPr>
          <p:cNvPr id="191" name="Google Shape;191;p31"/>
          <p:cNvSpPr txBox="1"/>
          <p:nvPr>
            <p:ph idx="1" type="body"/>
          </p:nvPr>
        </p:nvSpPr>
        <p:spPr>
          <a:xfrm>
            <a:off x="311700" y="1096325"/>
            <a:ext cx="8520600" cy="3801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rgbClr val="000000"/>
                </a:solidFill>
              </a:rPr>
              <a:t>The results for the filtered dataset and models are as follows:</a:t>
            </a:r>
            <a:endParaRPr sz="1500">
              <a:solidFill>
                <a:srgbClr val="000000"/>
              </a:solidFill>
            </a:endParaRPr>
          </a:p>
          <a:p>
            <a:pPr indent="0" lvl="0" marL="0" rtl="0" algn="l">
              <a:spcBef>
                <a:spcPts val="0"/>
              </a:spcBef>
              <a:spcAft>
                <a:spcPts val="1200"/>
              </a:spcAft>
              <a:buNone/>
            </a:pPr>
            <a:r>
              <a:t/>
            </a:r>
            <a:endParaRPr/>
          </a:p>
        </p:txBody>
      </p:sp>
      <p:graphicFrame>
        <p:nvGraphicFramePr>
          <p:cNvPr id="192" name="Google Shape;192;p31"/>
          <p:cNvGraphicFramePr/>
          <p:nvPr/>
        </p:nvGraphicFramePr>
        <p:xfrm>
          <a:off x="864375" y="1596450"/>
          <a:ext cx="3000000" cy="3000000"/>
        </p:xfrm>
        <a:graphic>
          <a:graphicData uri="http://schemas.openxmlformats.org/drawingml/2006/table">
            <a:tbl>
              <a:tblPr>
                <a:noFill/>
                <a:tableStyleId>{3A034080-5F2D-41CB-9DF3-71685685FE27}</a:tableStyleId>
              </a:tblPr>
              <a:tblGrid>
                <a:gridCol w="1024475"/>
                <a:gridCol w="1383075"/>
                <a:gridCol w="1036375"/>
                <a:gridCol w="1056900"/>
                <a:gridCol w="995350"/>
                <a:gridCol w="985175"/>
                <a:gridCol w="933900"/>
              </a:tblGrid>
              <a:tr h="573450">
                <a:tc>
                  <a:txBody>
                    <a:bodyPr/>
                    <a:lstStyle/>
                    <a:p>
                      <a:pPr indent="0" lvl="0" marL="0" rtl="0" algn="ctr">
                        <a:spcBef>
                          <a:spcPts val="0"/>
                        </a:spcBef>
                        <a:spcAft>
                          <a:spcPts val="0"/>
                        </a:spcAft>
                        <a:buNone/>
                      </a:pPr>
                      <a:r>
                        <a:rPr b="1" lang="en" sz="1300">
                          <a:latin typeface="Open Sans"/>
                          <a:ea typeface="Open Sans"/>
                          <a:cs typeface="Open Sans"/>
                          <a:sym typeface="Open Sans"/>
                        </a:rPr>
                        <a:t>Language</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Model</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b="1" lang="en" sz="1300">
                          <a:latin typeface="Open Sans"/>
                          <a:ea typeface="Open Sans"/>
                          <a:cs typeface="Open Sans"/>
                          <a:sym typeface="Open Sans"/>
                        </a:rPr>
                        <a:t>Number of categories</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Accuracy</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Precision</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Recall</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F1 Score</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r>
              <a:tr h="573450">
                <a:tc rowSpan="2">
                  <a:txBody>
                    <a:bodyPr/>
                    <a:lstStyle/>
                    <a:p>
                      <a:pPr indent="0" lvl="0" marL="0" rtl="0" algn="ctr">
                        <a:spcBef>
                          <a:spcPts val="0"/>
                        </a:spcBef>
                        <a:spcAft>
                          <a:spcPts val="0"/>
                        </a:spcAft>
                        <a:buNone/>
                      </a:pPr>
                      <a:r>
                        <a:rPr lang="en" sz="1300">
                          <a:latin typeface="Open Sans"/>
                          <a:ea typeface="Open Sans"/>
                          <a:cs typeface="Open Sans"/>
                          <a:sym typeface="Open Sans"/>
                        </a:rPr>
                        <a:t>English</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latin typeface="Open Sans"/>
                          <a:ea typeface="Open Sans"/>
                          <a:cs typeface="Open Sans"/>
                          <a:sym typeface="Open Sans"/>
                        </a:rPr>
                        <a:t>Multinomial Naive Bayes with 5000 features</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300">
                          <a:latin typeface="Open Sans"/>
                          <a:ea typeface="Open Sans"/>
                          <a:cs typeface="Open Sans"/>
                          <a:sym typeface="Open Sans"/>
                        </a:rPr>
                        <a:t>5</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0.498</a:t>
                      </a:r>
                      <a:endParaRPr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300">
                          <a:latin typeface="Open Sans"/>
                          <a:ea typeface="Open Sans"/>
                          <a:cs typeface="Open Sans"/>
                          <a:sym typeface="Open Sans"/>
                        </a:rPr>
                        <a:t>0.485</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0.498</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0.489</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5075">
                <a:tc vMerge="1"/>
                <a:tc vMerge="1"/>
                <a:tc>
                  <a:txBody>
                    <a:bodyPr/>
                    <a:lstStyle/>
                    <a:p>
                      <a:pPr indent="0" lvl="0" marL="0" rtl="0" algn="ctr">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0.668</a:t>
                      </a:r>
                      <a:endParaRPr b="1"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 sz="1300">
                          <a:latin typeface="Open Sans"/>
                          <a:ea typeface="Open Sans"/>
                          <a:cs typeface="Open Sans"/>
                          <a:sym typeface="Open Sans"/>
                        </a:rPr>
                        <a:t>0.664</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0.668</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0.666</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3450">
                <a:tc rowSpan="2">
                  <a:txBody>
                    <a:bodyPr/>
                    <a:lstStyle/>
                    <a:p>
                      <a:pPr indent="0" lvl="0" marL="0" rtl="0" algn="ctr">
                        <a:spcBef>
                          <a:spcPts val="0"/>
                        </a:spcBef>
                        <a:spcAft>
                          <a:spcPts val="0"/>
                        </a:spcAft>
                        <a:buNone/>
                      </a:pPr>
                      <a:r>
                        <a:rPr lang="en" sz="1300">
                          <a:latin typeface="Open Sans"/>
                          <a:ea typeface="Open Sans"/>
                          <a:cs typeface="Open Sans"/>
                          <a:sym typeface="Open Sans"/>
                        </a:rPr>
                        <a:t>German</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 sz="1300">
                          <a:latin typeface="Open Sans"/>
                          <a:ea typeface="Open Sans"/>
                          <a:cs typeface="Open Sans"/>
                          <a:sym typeface="Open Sans"/>
                        </a:rPr>
                        <a:t>Multinomial Naive Bayes with 5000 features</a:t>
                      </a:r>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300">
                          <a:latin typeface="Open Sans"/>
                          <a:ea typeface="Open Sans"/>
                          <a:cs typeface="Open Sans"/>
                          <a:sym typeface="Open Sans"/>
                        </a:rPr>
                        <a:t>5</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0.534</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0.525</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0.534</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0.527</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6625">
                <a:tc vMerge="1"/>
                <a:tc vMerge="1"/>
                <a:tc>
                  <a:txBody>
                    <a:bodyPr/>
                    <a:lstStyle/>
                    <a:p>
                      <a:pPr indent="0" lvl="0" marL="0" rtl="0" algn="ctr">
                        <a:spcBef>
                          <a:spcPts val="0"/>
                        </a:spcBef>
                        <a:spcAft>
                          <a:spcPts val="0"/>
                        </a:spcAft>
                        <a:buNone/>
                      </a:pPr>
                      <a:r>
                        <a:rPr lang="en" sz="1300">
                          <a:latin typeface="Open Sans"/>
                          <a:ea typeface="Open Sans"/>
                          <a:cs typeface="Open Sans"/>
                          <a:sym typeface="Open Sans"/>
                        </a:rPr>
                        <a:t>3</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0.709</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0.709</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300">
                          <a:latin typeface="Open Sans"/>
                          <a:ea typeface="Open Sans"/>
                          <a:cs typeface="Open Sans"/>
                          <a:sym typeface="Open Sans"/>
                        </a:rPr>
                        <a:t>0.708</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300">
                          <a:latin typeface="Open Sans"/>
                          <a:ea typeface="Open Sans"/>
                          <a:cs typeface="Open Sans"/>
                          <a:sym typeface="Open Sans"/>
                        </a:rPr>
                        <a:t>0.709</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69100"/>
            <a:ext cx="8520600" cy="43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a:t>
            </a:r>
            <a:endParaRPr/>
          </a:p>
        </p:txBody>
      </p:sp>
      <p:sp>
        <p:nvSpPr>
          <p:cNvPr id="73" name="Google Shape;73;p14"/>
          <p:cNvSpPr txBox="1"/>
          <p:nvPr>
            <p:ph idx="1" type="body"/>
          </p:nvPr>
        </p:nvSpPr>
        <p:spPr>
          <a:xfrm>
            <a:off x="311700" y="536375"/>
            <a:ext cx="8520600" cy="14679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a:solidFill>
                <a:srgbClr val="000000"/>
              </a:solidFill>
            </a:endParaRPr>
          </a:p>
          <a:p>
            <a:pPr indent="0" lvl="0" marL="0" rtl="0" algn="just">
              <a:spcBef>
                <a:spcPts val="0"/>
              </a:spcBef>
              <a:spcAft>
                <a:spcPts val="0"/>
              </a:spcAft>
              <a:buNone/>
            </a:pPr>
            <a:r>
              <a:rPr lang="en" sz="1600">
                <a:solidFill>
                  <a:srgbClr val="000000"/>
                </a:solidFill>
              </a:rPr>
              <a:t>The aim of this project is to classify the amazon product reviews into appropriate product categories and further perform sentiment analysis on the reviews. Our goal is to perform multilingual product classification for two languages - English and German and find the most appropriate model for the product classification. </a:t>
            </a:r>
            <a:endParaRPr sz="1600">
              <a:solidFill>
                <a:srgbClr val="000000"/>
              </a:solidFill>
            </a:endParaRPr>
          </a:p>
        </p:txBody>
      </p:sp>
      <p:sp>
        <p:nvSpPr>
          <p:cNvPr id="74" name="Google Shape;74;p14"/>
          <p:cNvSpPr txBox="1"/>
          <p:nvPr>
            <p:ph type="title"/>
          </p:nvPr>
        </p:nvSpPr>
        <p:spPr>
          <a:xfrm>
            <a:off x="311700" y="1873350"/>
            <a:ext cx="8352900" cy="43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5" name="Google Shape;75;p14"/>
          <p:cNvSpPr txBox="1"/>
          <p:nvPr>
            <p:ph idx="1" type="body"/>
          </p:nvPr>
        </p:nvSpPr>
        <p:spPr>
          <a:xfrm>
            <a:off x="311700" y="2571750"/>
            <a:ext cx="8606700" cy="2148000"/>
          </a:xfrm>
          <a:prstGeom prst="rect">
            <a:avLst/>
          </a:prstGeom>
        </p:spPr>
        <p:txBody>
          <a:bodyPr anchorCtr="0" anchor="t" bIns="91425" lIns="91425" spcFirstLastPara="1" rIns="91425" wrap="square" tIns="91425">
            <a:normAutofit lnSpcReduction="20000"/>
          </a:bodyPr>
          <a:lstStyle/>
          <a:p>
            <a:pPr indent="0" lvl="0" marL="0" rtl="0" algn="l">
              <a:spcBef>
                <a:spcPts val="1600"/>
              </a:spcBef>
              <a:spcAft>
                <a:spcPts val="0"/>
              </a:spcAft>
              <a:buNone/>
            </a:pPr>
            <a:r>
              <a:rPr lang="en" sz="1600">
                <a:solidFill>
                  <a:srgbClr val="000000"/>
                </a:solidFill>
              </a:rPr>
              <a:t>The dataset contains reviews in English and German collected between November 1, 2015 and November 1, 2019. Each record in the dataset contains the review text, the review title, the star rating, an anonymized reviewer ID, an anonymized product ID and the product category (e.g. ‘books’, ‘appliances’, etc.) The corpus is balanced across stars.</a:t>
            </a:r>
            <a:endParaRPr sz="1600">
              <a:solidFill>
                <a:srgbClr val="000000"/>
              </a:solidFill>
            </a:endParaRPr>
          </a:p>
          <a:p>
            <a:pPr indent="0" lvl="0" marL="0" rtl="0" algn="l">
              <a:spcBef>
                <a:spcPts val="1600"/>
              </a:spcBef>
              <a:spcAft>
                <a:spcPts val="1600"/>
              </a:spcAft>
              <a:buNone/>
            </a:pPr>
            <a:r>
              <a:rPr lang="en" sz="1600">
                <a:solidFill>
                  <a:srgbClr val="000000"/>
                </a:solidFill>
              </a:rPr>
              <a:t>For each language, there are 200,000 and 5,000 reviews in the training and test sets respectively. All reviews are truncated after 2,000 characters, and all reviews are at least 20 characters long.</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247125"/>
            <a:ext cx="85206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198" name="Google Shape;198;p32"/>
          <p:cNvSpPr txBox="1"/>
          <p:nvPr>
            <p:ph idx="1" type="body"/>
          </p:nvPr>
        </p:nvSpPr>
        <p:spPr>
          <a:xfrm>
            <a:off x="311700" y="971550"/>
            <a:ext cx="8520600" cy="3854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The base model showed an improvement from 5 classes to 3 classes.</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But even then only the positive and negative classes enjoyed high accuracy. The neutral sentiment was hard to classify due to its very simple nature.</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To address this, w</a:t>
            </a:r>
            <a:r>
              <a:rPr lang="en" sz="1600">
                <a:solidFill>
                  <a:srgbClr val="000000"/>
                </a:solidFill>
              </a:rPr>
              <a:t>e added contextual information using word embeddings like word2vec and GloVe with a Convolutional Neural Network (CNN)</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CNN model specifications:</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Sequential model with input layer for 5000 features</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2 Dense layers with 64, 128 neurons respectively &amp; ReLU activation function</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1 output layer with softmax </a:t>
            </a:r>
            <a:r>
              <a:rPr lang="en" sz="1600">
                <a:solidFill>
                  <a:srgbClr val="000000"/>
                </a:solidFill>
              </a:rPr>
              <a:t>activation function</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Categorical cross entropy loss with Adam optimiser</a:t>
            </a:r>
            <a:endParaRPr sz="16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270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Evaluation and Comparison</a:t>
            </a:r>
            <a:endParaRPr/>
          </a:p>
        </p:txBody>
      </p:sp>
      <p:sp>
        <p:nvSpPr>
          <p:cNvPr id="204" name="Google Shape;204;p33"/>
          <p:cNvSpPr txBox="1"/>
          <p:nvPr>
            <p:ph idx="1" type="body"/>
          </p:nvPr>
        </p:nvSpPr>
        <p:spPr>
          <a:xfrm>
            <a:off x="311700" y="1096325"/>
            <a:ext cx="8520600" cy="3801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rgbClr val="000000"/>
                </a:solidFill>
              </a:rPr>
              <a:t>The results for the filtered dataset and models are as follows:</a:t>
            </a:r>
            <a:endParaRPr sz="1500">
              <a:solidFill>
                <a:srgbClr val="000000"/>
              </a:solidFill>
            </a:endParaRPr>
          </a:p>
          <a:p>
            <a:pPr indent="0" lvl="0" marL="0" rtl="0" algn="l">
              <a:spcBef>
                <a:spcPts val="0"/>
              </a:spcBef>
              <a:spcAft>
                <a:spcPts val="1200"/>
              </a:spcAft>
              <a:buNone/>
            </a:pPr>
            <a:r>
              <a:t/>
            </a:r>
            <a:endParaRPr/>
          </a:p>
        </p:txBody>
      </p:sp>
      <p:graphicFrame>
        <p:nvGraphicFramePr>
          <p:cNvPr id="205" name="Google Shape;205;p33"/>
          <p:cNvGraphicFramePr/>
          <p:nvPr/>
        </p:nvGraphicFramePr>
        <p:xfrm>
          <a:off x="864375" y="1596450"/>
          <a:ext cx="3000000" cy="3000000"/>
        </p:xfrm>
        <a:graphic>
          <a:graphicData uri="http://schemas.openxmlformats.org/drawingml/2006/table">
            <a:tbl>
              <a:tblPr>
                <a:noFill/>
                <a:tableStyleId>{3A034080-5F2D-41CB-9DF3-71685685FE27}</a:tableStyleId>
              </a:tblPr>
              <a:tblGrid>
                <a:gridCol w="1024475"/>
                <a:gridCol w="1383075"/>
                <a:gridCol w="1036375"/>
                <a:gridCol w="1056900"/>
                <a:gridCol w="995350"/>
                <a:gridCol w="985175"/>
                <a:gridCol w="933900"/>
              </a:tblGrid>
              <a:tr h="573450">
                <a:tc>
                  <a:txBody>
                    <a:bodyPr/>
                    <a:lstStyle/>
                    <a:p>
                      <a:pPr indent="0" lvl="0" marL="0" rtl="0" algn="ctr">
                        <a:spcBef>
                          <a:spcPts val="0"/>
                        </a:spcBef>
                        <a:spcAft>
                          <a:spcPts val="0"/>
                        </a:spcAft>
                        <a:buNone/>
                      </a:pPr>
                      <a:r>
                        <a:rPr b="1" lang="en" sz="1300">
                          <a:latin typeface="Open Sans"/>
                          <a:ea typeface="Open Sans"/>
                          <a:cs typeface="Open Sans"/>
                          <a:sym typeface="Open Sans"/>
                        </a:rPr>
                        <a:t>Language</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Model</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b="1" lang="en" sz="1300">
                          <a:latin typeface="Open Sans"/>
                          <a:ea typeface="Open Sans"/>
                          <a:cs typeface="Open Sans"/>
                          <a:sym typeface="Open Sans"/>
                        </a:rPr>
                        <a:t>Number of categories</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Accuracy</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Precision</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Recall</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F1 Score</a:t>
                      </a:r>
                      <a:endParaRPr b="1" sz="1300">
                        <a:latin typeface="Open Sans"/>
                        <a:ea typeface="Open Sans"/>
                        <a:cs typeface="Open Sans"/>
                        <a:sym typeface="Open Sans"/>
                      </a:endParaRPr>
                    </a:p>
                  </a:txBody>
                  <a:tcPr marT="63500" marB="63500" marR="63500" marL="63500" anchor="ctr">
                    <a:lnB cap="flat" cmpd="sng" w="12700">
                      <a:solidFill>
                        <a:srgbClr val="000000"/>
                      </a:solidFill>
                      <a:prstDash val="solid"/>
                      <a:round/>
                      <a:headEnd len="sm" w="sm" type="none"/>
                      <a:tailEnd len="sm" w="sm" type="none"/>
                    </a:lnB>
                  </a:tcPr>
                </a:tc>
              </a:tr>
              <a:tr h="573450">
                <a:tc rowSpan="2">
                  <a:txBody>
                    <a:bodyPr/>
                    <a:lstStyle/>
                    <a:p>
                      <a:pPr indent="0" lvl="0" marL="0" rtl="0" algn="ctr">
                        <a:spcBef>
                          <a:spcPts val="0"/>
                        </a:spcBef>
                        <a:spcAft>
                          <a:spcPts val="0"/>
                        </a:spcAft>
                        <a:buNone/>
                      </a:pPr>
                      <a:r>
                        <a:rPr lang="en" sz="1300">
                          <a:latin typeface="Open Sans"/>
                          <a:ea typeface="Open Sans"/>
                          <a:cs typeface="Open Sans"/>
                          <a:sym typeface="Open Sans"/>
                        </a:rPr>
                        <a:t>English</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CNN with word2vec</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300">
                          <a:latin typeface="Open Sans"/>
                          <a:ea typeface="Open Sans"/>
                          <a:cs typeface="Open Sans"/>
                          <a:sym typeface="Open Sans"/>
                        </a:rPr>
                        <a:t>3</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0.712</a:t>
                      </a:r>
                      <a:endParaRPr b="1"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 sz="1300">
                          <a:latin typeface="Open Sans"/>
                          <a:ea typeface="Open Sans"/>
                          <a:cs typeface="Open Sans"/>
                          <a:sym typeface="Open Sans"/>
                        </a:rPr>
                        <a:t>0.715</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0.712</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0.714</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5075">
                <a:tc vMerge="1"/>
                <a:tc>
                  <a:txBody>
                    <a:bodyPr/>
                    <a:lstStyle/>
                    <a:p>
                      <a:pPr indent="0" lvl="0" marL="0" rtl="0" algn="ctr">
                        <a:spcBef>
                          <a:spcPts val="0"/>
                        </a:spcBef>
                        <a:spcAft>
                          <a:spcPts val="0"/>
                        </a:spcAft>
                        <a:buNone/>
                      </a:pPr>
                      <a:r>
                        <a:rPr lang="en" sz="1300">
                          <a:latin typeface="Open Sans"/>
                          <a:ea typeface="Open Sans"/>
                          <a:cs typeface="Open Sans"/>
                          <a:sym typeface="Open Sans"/>
                        </a:rPr>
                        <a:t>CNN with GloVe</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0.708</a:t>
                      </a:r>
                      <a:endParaRPr sz="1300">
                        <a:latin typeface="Open Sans"/>
                        <a:ea typeface="Open Sans"/>
                        <a:cs typeface="Open Sans"/>
                        <a:sym typeface="Open Sans"/>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300">
                          <a:latin typeface="Open Sans"/>
                          <a:ea typeface="Open Sans"/>
                          <a:cs typeface="Open Sans"/>
                          <a:sym typeface="Open Sans"/>
                        </a:rPr>
                        <a:t>0.709</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0.714</a:t>
                      </a:r>
                      <a:endParaRPr b="1"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0.712</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3450">
                <a:tc rowSpan="2">
                  <a:txBody>
                    <a:bodyPr/>
                    <a:lstStyle/>
                    <a:p>
                      <a:pPr indent="0" lvl="0" marL="0" rtl="0" algn="ctr">
                        <a:spcBef>
                          <a:spcPts val="0"/>
                        </a:spcBef>
                        <a:spcAft>
                          <a:spcPts val="0"/>
                        </a:spcAft>
                        <a:buNone/>
                      </a:pPr>
                      <a:r>
                        <a:rPr lang="en" sz="1300">
                          <a:latin typeface="Open Sans"/>
                          <a:ea typeface="Open Sans"/>
                          <a:cs typeface="Open Sans"/>
                          <a:sym typeface="Open Sans"/>
                        </a:rPr>
                        <a:t>German</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CNN with word2vec</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3</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b="1" lang="en" sz="1300">
                          <a:latin typeface="Open Sans"/>
                          <a:ea typeface="Open Sans"/>
                          <a:cs typeface="Open Sans"/>
                          <a:sym typeface="Open Sans"/>
                        </a:rPr>
                        <a:t>0.74</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0.743</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Open Sans"/>
                          <a:ea typeface="Open Sans"/>
                          <a:cs typeface="Open Sans"/>
                          <a:sym typeface="Open Sans"/>
                        </a:rPr>
                        <a:t>0.739</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0.74</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6625">
                <a:tc vMerge="1"/>
                <a:tc>
                  <a:txBody>
                    <a:bodyPr/>
                    <a:lstStyle/>
                    <a:p>
                      <a:pPr indent="0" lvl="0" marL="0" rtl="0" algn="ctr">
                        <a:spcBef>
                          <a:spcPts val="0"/>
                        </a:spcBef>
                        <a:spcAft>
                          <a:spcPts val="0"/>
                        </a:spcAft>
                        <a:buNone/>
                      </a:pPr>
                      <a:r>
                        <a:rPr lang="en" sz="1300">
                          <a:latin typeface="Open Sans"/>
                          <a:ea typeface="Open Sans"/>
                          <a:cs typeface="Open Sans"/>
                          <a:sym typeface="Open Sans"/>
                        </a:rPr>
                        <a:t>CNN with GloVe</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Open Sans"/>
                          <a:ea typeface="Open Sans"/>
                          <a:cs typeface="Open Sans"/>
                          <a:sym typeface="Open Sans"/>
                        </a:rPr>
                        <a:t>3</a:t>
                      </a:r>
                      <a:endParaRPr sz="1300">
                        <a:latin typeface="Open Sans"/>
                        <a:ea typeface="Open Sans"/>
                        <a:cs typeface="Open Sans"/>
                        <a:sym typeface="Open Sans"/>
                      </a:endParaRPr>
                    </a:p>
                  </a:txBody>
                  <a:tcPr marT="63500" marB="63500" marR="63500" marL="63500" anchor="ctr">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lang="en" sz="1300">
                          <a:latin typeface="Open Sans"/>
                          <a:ea typeface="Open Sans"/>
                          <a:cs typeface="Open Sans"/>
                          <a:sym typeface="Open Sans"/>
                        </a:rPr>
                        <a:t>0.738</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0.745</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300">
                          <a:latin typeface="Open Sans"/>
                          <a:ea typeface="Open Sans"/>
                          <a:cs typeface="Open Sans"/>
                          <a:sym typeface="Open Sans"/>
                        </a:rPr>
                        <a:t>0.738</a:t>
                      </a:r>
                      <a:endParaRPr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b="1" lang="en" sz="1300">
                          <a:latin typeface="Open Sans"/>
                          <a:ea typeface="Open Sans"/>
                          <a:cs typeface="Open Sans"/>
                          <a:sym typeface="Open Sans"/>
                        </a:rPr>
                        <a:t>0.742</a:t>
                      </a:r>
                      <a:endParaRPr b="1" sz="1300">
                        <a:latin typeface="Open Sans"/>
                        <a:ea typeface="Open Sans"/>
                        <a:cs typeface="Open Sans"/>
                        <a:sym typeface="Open Sans"/>
                      </a:endParaRPr>
                    </a:p>
                  </a:txBody>
                  <a:tcPr marT="63500" marB="63500" marR="63500" marL="63500" anchor="ctr">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1304850"/>
            <a:ext cx="8520600" cy="244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500"/>
              <a:t>Learnings</a:t>
            </a:r>
            <a:endParaRPr sz="6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learned</a:t>
            </a:r>
            <a:endParaRPr/>
          </a:p>
        </p:txBody>
      </p:sp>
      <p:sp>
        <p:nvSpPr>
          <p:cNvPr id="216" name="Google Shape;216;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Information about the review cannot be determined without key words that are helpful in identifying the product class.</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Sampling to balance the dataset may improve the accuracy by certain amount but does not give enough contextual information to for the model to train on varying data.</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BERT is efficient in capturing contextual information.</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For an ideal model, more resources are needed and more hyperparameter tuning is required with varying epochs, which is difficult to achieve on standard machines.</a:t>
            </a:r>
            <a:endParaRPr sz="16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343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222" name="Google Shape;222;p36"/>
          <p:cNvSpPr txBox="1"/>
          <p:nvPr>
            <p:ph idx="1" type="body"/>
          </p:nvPr>
        </p:nvSpPr>
        <p:spPr>
          <a:xfrm>
            <a:off x="311700" y="1270500"/>
            <a:ext cx="8520600" cy="3298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Product categorization based on </a:t>
            </a:r>
            <a:r>
              <a:rPr lang="en" sz="1600">
                <a:solidFill>
                  <a:srgbClr val="000000"/>
                </a:solidFill>
              </a:rPr>
              <a:t>customer </a:t>
            </a:r>
            <a:r>
              <a:rPr lang="en" sz="1600">
                <a:solidFill>
                  <a:srgbClr val="000000"/>
                </a:solidFill>
              </a:rPr>
              <a:t>reviews is a challenging use-case considering the large number of target categories and thin line of distinction between the properties of </a:t>
            </a:r>
            <a:r>
              <a:rPr lang="en" sz="1600">
                <a:solidFill>
                  <a:srgbClr val="000000"/>
                </a:solidFill>
              </a:rPr>
              <a:t>different</a:t>
            </a:r>
            <a:r>
              <a:rPr lang="en" sz="1600">
                <a:solidFill>
                  <a:srgbClr val="000000"/>
                </a:solidFill>
              </a:rPr>
              <a:t> categories.</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Linear classification models like SVM sometimes outperform the pre-trained models.</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Sentiment Analysis differs from Product Categorization in the sense that we need to factor in contextual information. Sometimes, a review may just use simple words and have a neutral tone but the model may misclassify it as positive review.</a:t>
            </a:r>
            <a:endParaRPr sz="16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330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8" name="Google Shape;228;p37"/>
          <p:cNvSpPr txBox="1"/>
          <p:nvPr>
            <p:ph idx="1" type="body"/>
          </p:nvPr>
        </p:nvSpPr>
        <p:spPr>
          <a:xfrm>
            <a:off x="311700" y="1097275"/>
            <a:ext cx="8520600" cy="3829200"/>
          </a:xfrm>
          <a:prstGeom prst="rect">
            <a:avLst/>
          </a:prstGeom>
        </p:spPr>
        <p:txBody>
          <a:bodyPr anchorCtr="0" anchor="t" bIns="91425" lIns="91425" spcFirstLastPara="1" rIns="91425" wrap="square" tIns="91425">
            <a:normAutofit lnSpcReduction="10000"/>
          </a:bodyPr>
          <a:lstStyle/>
          <a:p>
            <a:pPr indent="-304800" lvl="0" marL="457200" rtl="0" algn="l">
              <a:lnSpc>
                <a:spcPct val="100000"/>
              </a:lnSpc>
              <a:spcBef>
                <a:spcPts val="0"/>
              </a:spcBef>
              <a:spcAft>
                <a:spcPts val="0"/>
              </a:spcAft>
              <a:buClr>
                <a:srgbClr val="000000"/>
              </a:buClr>
              <a:buSzPts val="1200"/>
              <a:buChar char="●"/>
            </a:pPr>
            <a:r>
              <a:rPr lang="en" sz="1200">
                <a:solidFill>
                  <a:srgbClr val="000000"/>
                </a:solidFill>
              </a:rPr>
              <a:t>Esmaeilzadeh, A., &amp; Taghva, K. (2021). Text classification using neural network language model (NNLM) and Bert: An empirical comparison. </a:t>
            </a:r>
            <a:r>
              <a:rPr i="1" lang="en" sz="1200">
                <a:solidFill>
                  <a:srgbClr val="000000"/>
                </a:solidFill>
              </a:rPr>
              <a:t>Lecture Notes in Networks and Systems</a:t>
            </a:r>
            <a:r>
              <a:rPr lang="en" sz="1200">
                <a:solidFill>
                  <a:srgbClr val="000000"/>
                </a:solidFill>
              </a:rPr>
              <a:t>, 175–189. </a:t>
            </a:r>
            <a:r>
              <a:rPr lang="en" sz="1200" u="sng">
                <a:solidFill>
                  <a:schemeClr val="hlink"/>
                </a:solidFill>
                <a:hlinkClick r:id="rId3"/>
              </a:rPr>
              <a:t>https://doi.org/10.1007/978-3-030-82199-9_12</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Lin, Y.-C., Chen, S.-A., Liu, J.-J., &amp; Lin, C.-J. (2023a). Linear classifier: An often-forgotten baseline for text classification. </a:t>
            </a:r>
            <a:r>
              <a:rPr i="1" lang="en" sz="1200">
                <a:solidFill>
                  <a:srgbClr val="000000"/>
                </a:solidFill>
              </a:rPr>
              <a:t>Proceedings of the 61st Annual Meeting of the Association for Computational Linguistics (Volume 2: Short Papers)</a:t>
            </a:r>
            <a:r>
              <a:rPr lang="en" sz="1200">
                <a:solidFill>
                  <a:srgbClr val="000000"/>
                </a:solidFill>
              </a:rPr>
              <a:t>. https://doi.org/10.18653/v1/2023.acl-short.160</a:t>
            </a:r>
            <a:endParaRPr sz="1200">
              <a:solidFill>
                <a:srgbClr val="000000"/>
              </a:solidFill>
            </a:endParaRPr>
          </a:p>
          <a:p>
            <a:pPr indent="-304800" lvl="0" marL="457200" rtl="0" algn="l">
              <a:lnSpc>
                <a:spcPct val="100000"/>
              </a:lnSpc>
              <a:spcBef>
                <a:spcPts val="1200"/>
              </a:spcBef>
              <a:spcAft>
                <a:spcPts val="0"/>
              </a:spcAft>
              <a:buClr>
                <a:srgbClr val="000000"/>
              </a:buClr>
              <a:buSzPts val="1200"/>
              <a:buChar char="●"/>
            </a:pPr>
            <a:r>
              <a:rPr lang="en" sz="1200">
                <a:solidFill>
                  <a:srgbClr val="000000"/>
                </a:solidFill>
              </a:rPr>
              <a:t>Sharma, P., &amp; Parwekar, P. (2023). Multiclass classification of online reviews using NLP &amp; Machine Learning for Non-english language. </a:t>
            </a:r>
            <a:r>
              <a:rPr i="1" lang="en" sz="1200">
                <a:solidFill>
                  <a:srgbClr val="000000"/>
                </a:solidFill>
              </a:rPr>
              <a:t>Intelligent Human Computer Interaction</a:t>
            </a:r>
            <a:r>
              <a:rPr lang="en" sz="1200">
                <a:solidFill>
                  <a:srgbClr val="000000"/>
                </a:solidFill>
              </a:rPr>
              <a:t>, 85–94. </a:t>
            </a:r>
            <a:r>
              <a:rPr lang="en" sz="1200" u="sng">
                <a:solidFill>
                  <a:schemeClr val="hlink"/>
                </a:solidFill>
                <a:hlinkClick r:id="rId4"/>
              </a:rPr>
              <a:t>https://doi.org/10.1007/978-3-031-27199-1_9</a:t>
            </a:r>
            <a:endParaRPr sz="1200">
              <a:solidFill>
                <a:srgbClr val="000000"/>
              </a:solidFill>
            </a:endParaRPr>
          </a:p>
          <a:p>
            <a:pPr indent="-304800" lvl="0" marL="457200" rtl="0" algn="l">
              <a:lnSpc>
                <a:spcPct val="100000"/>
              </a:lnSpc>
              <a:spcBef>
                <a:spcPts val="1200"/>
              </a:spcBef>
              <a:spcAft>
                <a:spcPts val="0"/>
              </a:spcAft>
              <a:buClr>
                <a:srgbClr val="000000"/>
              </a:buClr>
              <a:buSzPts val="1200"/>
              <a:buChar char="●"/>
            </a:pPr>
            <a:r>
              <a:rPr lang="en" sz="1200" u="sng">
                <a:solidFill>
                  <a:schemeClr val="hlink"/>
                </a:solidFill>
                <a:hlinkClick r:id="rId5"/>
              </a:rPr>
              <a:t>https://www.nltk.org/book/</a:t>
            </a:r>
            <a:endParaRPr sz="1200">
              <a:solidFill>
                <a:srgbClr val="000000"/>
              </a:solidFill>
            </a:endParaRPr>
          </a:p>
          <a:p>
            <a:pPr indent="-304800" lvl="0" marL="457200" rtl="0" algn="l">
              <a:lnSpc>
                <a:spcPct val="100000"/>
              </a:lnSpc>
              <a:spcBef>
                <a:spcPts val="1200"/>
              </a:spcBef>
              <a:spcAft>
                <a:spcPts val="0"/>
              </a:spcAft>
              <a:buClr>
                <a:srgbClr val="000000"/>
              </a:buClr>
              <a:buSzPts val="1200"/>
              <a:buChar char="●"/>
            </a:pPr>
            <a:r>
              <a:rPr lang="en" sz="1200" u="sng">
                <a:solidFill>
                  <a:schemeClr val="hlink"/>
                </a:solidFill>
                <a:hlinkClick r:id="rId6"/>
              </a:rPr>
              <a:t>https://huggingface.co/dbmdz/bert-base-german-uncased</a:t>
            </a:r>
            <a:endParaRPr sz="1200">
              <a:solidFill>
                <a:srgbClr val="000000"/>
              </a:solidFill>
            </a:endParaRPr>
          </a:p>
          <a:p>
            <a:pPr indent="-304800" lvl="0" marL="457200" rtl="0" algn="l">
              <a:lnSpc>
                <a:spcPct val="100000"/>
              </a:lnSpc>
              <a:spcBef>
                <a:spcPts val="1200"/>
              </a:spcBef>
              <a:spcAft>
                <a:spcPts val="0"/>
              </a:spcAft>
              <a:buClr>
                <a:srgbClr val="000000"/>
              </a:buClr>
              <a:buSzPts val="1200"/>
              <a:buChar char="●"/>
            </a:pPr>
            <a:r>
              <a:rPr lang="en" sz="1200" u="sng">
                <a:solidFill>
                  <a:schemeClr val="hlink"/>
                </a:solidFill>
                <a:hlinkClick r:id="rId7"/>
              </a:rPr>
              <a:t>https://huggingface.co/transformers/v3.0.2/model_doc/bert.html</a:t>
            </a:r>
            <a:endParaRPr sz="1200">
              <a:solidFill>
                <a:srgbClr val="000000"/>
              </a:solidFill>
            </a:endParaRPr>
          </a:p>
          <a:p>
            <a:pPr indent="-304800" lvl="0" marL="457200" rtl="0" algn="l">
              <a:lnSpc>
                <a:spcPct val="100000"/>
              </a:lnSpc>
              <a:spcBef>
                <a:spcPts val="1200"/>
              </a:spcBef>
              <a:spcAft>
                <a:spcPts val="0"/>
              </a:spcAft>
              <a:buClr>
                <a:srgbClr val="000000"/>
              </a:buClr>
              <a:buSzPts val="1200"/>
              <a:buChar char="●"/>
            </a:pPr>
            <a:r>
              <a:rPr lang="en" sz="1200" u="sng">
                <a:solidFill>
                  <a:schemeClr val="hlink"/>
                </a:solidFill>
                <a:hlinkClick r:id="rId8"/>
              </a:rPr>
              <a:t>https://scikit-learn.org/</a:t>
            </a:r>
            <a:endParaRPr sz="1200">
              <a:solidFill>
                <a:srgbClr val="000000"/>
              </a:solidFill>
            </a:endParaRPr>
          </a:p>
          <a:p>
            <a:pPr indent="-304800" lvl="0" marL="457200" rtl="0" algn="l">
              <a:lnSpc>
                <a:spcPct val="100000"/>
              </a:lnSpc>
              <a:spcBef>
                <a:spcPts val="1200"/>
              </a:spcBef>
              <a:spcAft>
                <a:spcPts val="1200"/>
              </a:spcAft>
              <a:buClr>
                <a:srgbClr val="000000"/>
              </a:buClr>
              <a:buSzPts val="1200"/>
              <a:buChar char="●"/>
            </a:pPr>
            <a:r>
              <a:rPr lang="en" sz="1200" u="sng">
                <a:solidFill>
                  <a:schemeClr val="hlink"/>
                </a:solidFill>
                <a:hlinkClick r:id="rId9"/>
              </a:rPr>
              <a:t>https://pytorch.org/docs/stable/data.html#torch.utils.data.DataLoader</a:t>
            </a:r>
            <a:endParaRPr sz="12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1304850"/>
            <a:ext cx="8520600" cy="244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500"/>
              <a:t>Thank You</a:t>
            </a:r>
            <a:endParaRPr sz="6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1304850"/>
            <a:ext cx="8520600" cy="244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500"/>
              <a:t>Product Categorization</a:t>
            </a:r>
            <a:endParaRPr sz="6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a:t>
            </a:r>
            <a:r>
              <a:rPr lang="en"/>
              <a:t> Statistics</a:t>
            </a:r>
            <a:endParaRPr/>
          </a:p>
        </p:txBody>
      </p:sp>
      <p:graphicFrame>
        <p:nvGraphicFramePr>
          <p:cNvPr id="86" name="Google Shape;86;p16"/>
          <p:cNvGraphicFramePr/>
          <p:nvPr/>
        </p:nvGraphicFramePr>
        <p:xfrm>
          <a:off x="649825" y="1532750"/>
          <a:ext cx="3000000" cy="3000000"/>
        </p:xfrm>
        <a:graphic>
          <a:graphicData uri="http://schemas.openxmlformats.org/drawingml/2006/table">
            <a:tbl>
              <a:tblPr>
                <a:noFill/>
                <a:tableStyleId>{1E4D9EFD-2873-4142-925C-CC57AFA584A4}</a:tableStyleId>
              </a:tblPr>
              <a:tblGrid>
                <a:gridCol w="1313750"/>
                <a:gridCol w="1023775"/>
                <a:gridCol w="977200"/>
              </a:tblGrid>
              <a:tr h="449075">
                <a:tc>
                  <a:txBody>
                    <a:bodyPr/>
                    <a:lstStyle/>
                    <a:p>
                      <a:pPr indent="0" lvl="0" marL="0" rtl="0" algn="ctr">
                        <a:spcBef>
                          <a:spcPts val="0"/>
                        </a:spcBef>
                        <a:spcAft>
                          <a:spcPts val="0"/>
                        </a:spcAft>
                        <a:buNone/>
                      </a:pPr>
                      <a:r>
                        <a:rPr b="1" lang="en" sz="1600">
                          <a:latin typeface="PT Sans Narrow"/>
                          <a:ea typeface="PT Sans Narrow"/>
                          <a:cs typeface="PT Sans Narrow"/>
                          <a:sym typeface="PT Sans Narrow"/>
                        </a:rPr>
                        <a:t>Parameters</a:t>
                      </a:r>
                      <a:endParaRPr b="1"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b="1" lang="en" sz="1600">
                          <a:latin typeface="PT Sans Narrow"/>
                          <a:ea typeface="PT Sans Narrow"/>
                          <a:cs typeface="PT Sans Narrow"/>
                          <a:sym typeface="PT Sans Narrow"/>
                        </a:rPr>
                        <a:t>English</a:t>
                      </a:r>
                      <a:endParaRPr b="1"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b="1" lang="en" sz="1600">
                          <a:latin typeface="PT Sans Narrow"/>
                          <a:ea typeface="PT Sans Narrow"/>
                          <a:cs typeface="PT Sans Narrow"/>
                          <a:sym typeface="PT Sans Narrow"/>
                        </a:rPr>
                        <a:t>German</a:t>
                      </a:r>
                      <a:endParaRPr b="1" sz="1600">
                        <a:latin typeface="PT Sans Narrow"/>
                        <a:ea typeface="PT Sans Narrow"/>
                        <a:cs typeface="PT Sans Narrow"/>
                        <a:sym typeface="PT Sans Narrow"/>
                      </a:endParaRPr>
                    </a:p>
                  </a:txBody>
                  <a:tcPr marT="91425" marB="91425" marR="91425" marL="91425"/>
                </a:tc>
              </a:tr>
              <a:tr h="705750">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Minimum Review Words</a:t>
                      </a:r>
                      <a:endParaRPr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15</a:t>
                      </a:r>
                      <a:endParaRPr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16</a:t>
                      </a:r>
                      <a:endParaRPr sz="1600">
                        <a:latin typeface="PT Sans Narrow"/>
                        <a:ea typeface="PT Sans Narrow"/>
                        <a:cs typeface="PT Sans Narrow"/>
                        <a:sym typeface="PT Sans Narrow"/>
                      </a:endParaRPr>
                    </a:p>
                  </a:txBody>
                  <a:tcPr marT="91425" marB="91425" marR="91425" marL="91425"/>
                </a:tc>
              </a:tr>
              <a:tr h="705750">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Maximum Review Words</a:t>
                      </a:r>
                      <a:endParaRPr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3908</a:t>
                      </a:r>
                      <a:endParaRPr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3869</a:t>
                      </a:r>
                      <a:endParaRPr sz="1600">
                        <a:latin typeface="PT Sans Narrow"/>
                        <a:ea typeface="PT Sans Narrow"/>
                        <a:cs typeface="PT Sans Narrow"/>
                        <a:sym typeface="PT Sans Narrow"/>
                      </a:endParaRPr>
                    </a:p>
                  </a:txBody>
                  <a:tcPr marT="91425" marB="91425" marR="91425" marL="91425"/>
                </a:tc>
              </a:tr>
              <a:tr h="705750">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Average</a:t>
                      </a:r>
                      <a:r>
                        <a:rPr lang="en" sz="1600">
                          <a:latin typeface="PT Sans Narrow"/>
                          <a:ea typeface="PT Sans Narrow"/>
                          <a:cs typeface="PT Sans Narrow"/>
                          <a:sym typeface="PT Sans Narrow"/>
                        </a:rPr>
                        <a:t> Review Words</a:t>
                      </a:r>
                      <a:endParaRPr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178.846</a:t>
                      </a:r>
                      <a:endParaRPr sz="1600">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lang="en" sz="1600">
                          <a:latin typeface="PT Sans Narrow"/>
                          <a:ea typeface="PT Sans Narrow"/>
                          <a:cs typeface="PT Sans Narrow"/>
                          <a:sym typeface="PT Sans Narrow"/>
                        </a:rPr>
                        <a:t>207.919</a:t>
                      </a:r>
                      <a:endParaRPr sz="1600">
                        <a:latin typeface="PT Sans Narrow"/>
                        <a:ea typeface="PT Sans Narrow"/>
                        <a:cs typeface="PT Sans Narrow"/>
                        <a:sym typeface="PT Sans Narrow"/>
                      </a:endParaRPr>
                    </a:p>
                  </a:txBody>
                  <a:tcPr marT="91425" marB="91425" marR="91425" marL="91425"/>
                </a:tc>
              </a:tr>
            </a:tbl>
          </a:graphicData>
        </a:graphic>
      </p:graphicFrame>
      <p:pic>
        <p:nvPicPr>
          <p:cNvPr id="87" name="Google Shape;87;p16"/>
          <p:cNvPicPr preferRelativeResize="0"/>
          <p:nvPr/>
        </p:nvPicPr>
        <p:blipFill>
          <a:blip r:embed="rId3">
            <a:alphaModFix/>
          </a:blip>
          <a:stretch>
            <a:fillRect/>
          </a:stretch>
        </p:blipFill>
        <p:spPr>
          <a:xfrm>
            <a:off x="4280900" y="1304825"/>
            <a:ext cx="2924175" cy="1504950"/>
          </a:xfrm>
          <a:prstGeom prst="rect">
            <a:avLst/>
          </a:prstGeom>
          <a:noFill/>
          <a:ln>
            <a:noFill/>
          </a:ln>
        </p:spPr>
      </p:pic>
      <p:pic>
        <p:nvPicPr>
          <p:cNvPr id="88" name="Google Shape;88;p16"/>
          <p:cNvPicPr preferRelativeResize="0"/>
          <p:nvPr/>
        </p:nvPicPr>
        <p:blipFill>
          <a:blip r:embed="rId4">
            <a:alphaModFix/>
          </a:blip>
          <a:stretch>
            <a:fillRect/>
          </a:stretch>
        </p:blipFill>
        <p:spPr>
          <a:xfrm>
            <a:off x="5643600" y="2962175"/>
            <a:ext cx="3009900" cy="1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60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Counts</a:t>
            </a:r>
            <a:endParaRPr/>
          </a:p>
        </p:txBody>
      </p:sp>
      <p:pic>
        <p:nvPicPr>
          <p:cNvPr id="94" name="Google Shape;94;p17"/>
          <p:cNvPicPr preferRelativeResize="0"/>
          <p:nvPr/>
        </p:nvPicPr>
        <p:blipFill>
          <a:blip r:embed="rId3">
            <a:alphaModFix/>
          </a:blip>
          <a:stretch>
            <a:fillRect/>
          </a:stretch>
        </p:blipFill>
        <p:spPr>
          <a:xfrm>
            <a:off x="311700" y="1024600"/>
            <a:ext cx="4349500" cy="3442675"/>
          </a:xfrm>
          <a:prstGeom prst="rect">
            <a:avLst/>
          </a:prstGeom>
          <a:noFill/>
          <a:ln>
            <a:noFill/>
          </a:ln>
        </p:spPr>
      </p:pic>
      <p:pic>
        <p:nvPicPr>
          <p:cNvPr id="95" name="Google Shape;95;p17"/>
          <p:cNvPicPr preferRelativeResize="0"/>
          <p:nvPr/>
        </p:nvPicPr>
        <p:blipFill>
          <a:blip r:embed="rId4">
            <a:alphaModFix/>
          </a:blip>
          <a:stretch>
            <a:fillRect/>
          </a:stretch>
        </p:blipFill>
        <p:spPr>
          <a:xfrm>
            <a:off x="4813600" y="980925"/>
            <a:ext cx="3942302" cy="3530026"/>
          </a:xfrm>
          <a:prstGeom prst="rect">
            <a:avLst/>
          </a:prstGeom>
          <a:noFill/>
          <a:ln>
            <a:noFill/>
          </a:ln>
        </p:spPr>
      </p:pic>
      <p:sp>
        <p:nvSpPr>
          <p:cNvPr id="96" name="Google Shape;96;p17"/>
          <p:cNvSpPr txBox="1"/>
          <p:nvPr/>
        </p:nvSpPr>
        <p:spPr>
          <a:xfrm>
            <a:off x="1854525" y="4523900"/>
            <a:ext cx="5891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Open Sans"/>
                <a:ea typeface="Open Sans"/>
                <a:cs typeface="Open Sans"/>
                <a:sym typeface="Open Sans"/>
              </a:rPr>
              <a:t>         English							              German</a:t>
            </a:r>
            <a:endParaRPr b="1" sz="15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169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Pre-processing Steps</a:t>
            </a:r>
            <a:endParaRPr/>
          </a:p>
        </p:txBody>
      </p:sp>
      <p:sp>
        <p:nvSpPr>
          <p:cNvPr id="102" name="Google Shape;102;p18"/>
          <p:cNvSpPr txBox="1"/>
          <p:nvPr>
            <p:ph idx="1" type="body"/>
          </p:nvPr>
        </p:nvSpPr>
        <p:spPr>
          <a:xfrm>
            <a:off x="311700" y="988975"/>
            <a:ext cx="8520600" cy="2042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Removing whitespace, HTML Tags and </a:t>
            </a:r>
            <a:r>
              <a:rPr lang="en" sz="1600">
                <a:solidFill>
                  <a:srgbClr val="000000"/>
                </a:solidFill>
              </a:rPr>
              <a:t>punctuation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Performed Tokenization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Stopwords removal for English and German languages separately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list of tokens had numbers such as ‘’00”, “000” etc which did not add any meaning to our task of classifying reviews into product categories and we removed the numerical formats</a:t>
            </a:r>
            <a:endParaRPr sz="1600">
              <a:solidFill>
                <a:srgbClr val="000000"/>
              </a:solidFill>
            </a:endParaRPr>
          </a:p>
        </p:txBody>
      </p:sp>
      <p:pic>
        <p:nvPicPr>
          <p:cNvPr id="103" name="Google Shape;103;p18"/>
          <p:cNvPicPr preferRelativeResize="0"/>
          <p:nvPr/>
        </p:nvPicPr>
        <p:blipFill>
          <a:blip r:embed="rId3">
            <a:alphaModFix/>
          </a:blip>
          <a:stretch>
            <a:fillRect/>
          </a:stretch>
        </p:blipFill>
        <p:spPr>
          <a:xfrm>
            <a:off x="609013" y="2874325"/>
            <a:ext cx="7506574" cy="707400"/>
          </a:xfrm>
          <a:prstGeom prst="rect">
            <a:avLst/>
          </a:prstGeom>
          <a:noFill/>
          <a:ln>
            <a:noFill/>
          </a:ln>
        </p:spPr>
      </p:pic>
      <p:pic>
        <p:nvPicPr>
          <p:cNvPr id="104" name="Google Shape;104;p18"/>
          <p:cNvPicPr preferRelativeResize="0"/>
          <p:nvPr/>
        </p:nvPicPr>
        <p:blipFill>
          <a:blip r:embed="rId4">
            <a:alphaModFix/>
          </a:blip>
          <a:stretch>
            <a:fillRect/>
          </a:stretch>
        </p:blipFill>
        <p:spPr>
          <a:xfrm>
            <a:off x="661175" y="3789300"/>
            <a:ext cx="7571774" cy="67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229850"/>
            <a:ext cx="8520600" cy="54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For feature extraction we used two methods: CountVectorizer and TF-IDF vectorizer, and went ahead with CountVectorizer as it gave better preliminary results.</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We tested the models with different k values on chi2 and mutual_info_classifier using SelectKBest and got the best results using chi2 on k = 5000 features. </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250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Models</a:t>
            </a:r>
            <a:endParaRPr/>
          </a:p>
        </p:txBody>
      </p:sp>
      <p:sp>
        <p:nvSpPr>
          <p:cNvPr id="116" name="Google Shape;116;p20"/>
          <p:cNvSpPr txBox="1"/>
          <p:nvPr>
            <p:ph idx="1" type="body"/>
          </p:nvPr>
        </p:nvSpPr>
        <p:spPr>
          <a:xfrm>
            <a:off x="311700" y="957750"/>
            <a:ext cx="8520600" cy="3611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Linear classifiers serve as effective baseline models as suggested by (Lin et al., 2023).</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Hence we have tried performing Linear SVC, Logistic Regression and Multinomial Naive Bayes.</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To assess the quality of classification, we decided to use metrics like precision, recall and F1 score with weighted averages as each class’s contribution to the average is weighted by its support.</a:t>
            </a:r>
            <a:endParaRPr sz="1500">
              <a:solidFill>
                <a:srgbClr val="000000"/>
              </a:solidFill>
            </a:endParaRPr>
          </a:p>
        </p:txBody>
      </p:sp>
      <p:graphicFrame>
        <p:nvGraphicFramePr>
          <p:cNvPr id="117" name="Google Shape;117;p20"/>
          <p:cNvGraphicFramePr/>
          <p:nvPr/>
        </p:nvGraphicFramePr>
        <p:xfrm>
          <a:off x="413575" y="3137425"/>
          <a:ext cx="3000000" cy="3000000"/>
        </p:xfrm>
        <a:graphic>
          <a:graphicData uri="http://schemas.openxmlformats.org/drawingml/2006/table">
            <a:tbl>
              <a:tblPr>
                <a:noFill/>
                <a:tableStyleId>{3A034080-5F2D-41CB-9DF3-71685685FE27}</a:tableStyleId>
              </a:tblPr>
              <a:tblGrid>
                <a:gridCol w="1674425"/>
                <a:gridCol w="1660600"/>
                <a:gridCol w="1660600"/>
                <a:gridCol w="1660600"/>
                <a:gridCol w="1660600"/>
              </a:tblGrid>
              <a:tr h="328025">
                <a:tc>
                  <a:txBody>
                    <a:bodyPr/>
                    <a:lstStyle/>
                    <a:p>
                      <a:pPr indent="0" lvl="0" marL="0" rtl="0" algn="ctr">
                        <a:spcBef>
                          <a:spcPts val="0"/>
                        </a:spcBef>
                        <a:spcAft>
                          <a:spcPts val="0"/>
                        </a:spcAft>
                        <a:buNone/>
                      </a:pPr>
                      <a:r>
                        <a:rPr b="1" lang="en" sz="1300">
                          <a:latin typeface="Open Sans"/>
                          <a:ea typeface="Open Sans"/>
                          <a:cs typeface="Open Sans"/>
                          <a:sym typeface="Open Sans"/>
                        </a:rPr>
                        <a:t>Model</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Number of categories</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Precision</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Recall</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F1 Score</a:t>
                      </a:r>
                      <a:endParaRPr b="1" sz="1300">
                        <a:latin typeface="Open Sans"/>
                        <a:ea typeface="Open Sans"/>
                        <a:cs typeface="Open Sans"/>
                        <a:sym typeface="Open Sans"/>
                      </a:endParaRPr>
                    </a:p>
                  </a:txBody>
                  <a:tcPr marT="63500" marB="63500" marR="63500" marL="63500" anchor="ctr"/>
                </a:tc>
              </a:tr>
              <a:tr h="328025">
                <a:tc>
                  <a:txBody>
                    <a:bodyPr/>
                    <a:lstStyle/>
                    <a:p>
                      <a:pPr indent="0" lvl="0" marL="0" rtl="0" algn="ctr">
                        <a:spcBef>
                          <a:spcPts val="0"/>
                        </a:spcBef>
                        <a:spcAft>
                          <a:spcPts val="0"/>
                        </a:spcAft>
                        <a:buNone/>
                      </a:pPr>
                      <a:r>
                        <a:rPr lang="en" sz="1300">
                          <a:latin typeface="Open Sans"/>
                          <a:ea typeface="Open Sans"/>
                          <a:cs typeface="Open Sans"/>
                          <a:sym typeface="Open Sans"/>
                        </a:rPr>
                        <a:t>Linear SVC </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31</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0.433</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0.445</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0.434</a:t>
                      </a:r>
                      <a:endParaRPr sz="1300">
                        <a:latin typeface="Open Sans"/>
                        <a:ea typeface="Open Sans"/>
                        <a:cs typeface="Open Sans"/>
                        <a:sym typeface="Open Sans"/>
                      </a:endParaRPr>
                    </a:p>
                  </a:txBody>
                  <a:tcPr marT="63500" marB="63500" marR="63500" marL="63500" anchor="ctr"/>
                </a:tc>
              </a:tr>
              <a:tr h="328025">
                <a:tc>
                  <a:txBody>
                    <a:bodyPr/>
                    <a:lstStyle/>
                    <a:p>
                      <a:pPr indent="0" lvl="0" marL="0" rtl="0" algn="ctr">
                        <a:spcBef>
                          <a:spcPts val="0"/>
                        </a:spcBef>
                        <a:spcAft>
                          <a:spcPts val="0"/>
                        </a:spcAft>
                        <a:buNone/>
                      </a:pPr>
                      <a:r>
                        <a:rPr lang="en" sz="1300">
                          <a:latin typeface="Open Sans"/>
                          <a:ea typeface="Open Sans"/>
                          <a:cs typeface="Open Sans"/>
                          <a:sym typeface="Open Sans"/>
                        </a:rPr>
                        <a:t>Logistic Regression</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31</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0.458</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0.46</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0.45</a:t>
                      </a:r>
                      <a:endParaRPr sz="1300">
                        <a:latin typeface="Open Sans"/>
                        <a:ea typeface="Open Sans"/>
                        <a:cs typeface="Open Sans"/>
                        <a:sym typeface="Open Sans"/>
                      </a:endParaRPr>
                    </a:p>
                  </a:txBody>
                  <a:tcPr marT="63500" marB="63500" marR="63500" marL="63500" anchor="ctr"/>
                </a:tc>
              </a:tr>
              <a:tr h="538875">
                <a:tc>
                  <a:txBody>
                    <a:bodyPr/>
                    <a:lstStyle/>
                    <a:p>
                      <a:pPr indent="0" lvl="0" marL="0" rtl="0" algn="ctr">
                        <a:spcBef>
                          <a:spcPts val="0"/>
                        </a:spcBef>
                        <a:spcAft>
                          <a:spcPts val="0"/>
                        </a:spcAft>
                        <a:buNone/>
                      </a:pPr>
                      <a:r>
                        <a:rPr lang="en" sz="1300">
                          <a:latin typeface="Open Sans"/>
                          <a:ea typeface="Open Sans"/>
                          <a:cs typeface="Open Sans"/>
                          <a:sym typeface="Open Sans"/>
                        </a:rPr>
                        <a:t>Multinomial Naive Bayes</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lang="en" sz="1300">
                          <a:latin typeface="Open Sans"/>
                          <a:ea typeface="Open Sans"/>
                          <a:cs typeface="Open Sans"/>
                          <a:sym typeface="Open Sans"/>
                        </a:rPr>
                        <a:t>31</a:t>
                      </a:r>
                      <a:endParaRPr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0.489</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0.486</a:t>
                      </a:r>
                      <a:endParaRPr b="1" sz="1300">
                        <a:latin typeface="Open Sans"/>
                        <a:ea typeface="Open Sans"/>
                        <a:cs typeface="Open Sans"/>
                        <a:sym typeface="Open Sans"/>
                      </a:endParaRPr>
                    </a:p>
                  </a:txBody>
                  <a:tcPr marT="63500" marB="63500" marR="63500" marL="63500" anchor="ctr"/>
                </a:tc>
                <a:tc>
                  <a:txBody>
                    <a:bodyPr/>
                    <a:lstStyle/>
                    <a:p>
                      <a:pPr indent="0" lvl="0" marL="0" rtl="0" algn="ctr">
                        <a:spcBef>
                          <a:spcPts val="0"/>
                        </a:spcBef>
                        <a:spcAft>
                          <a:spcPts val="0"/>
                        </a:spcAft>
                        <a:buNone/>
                      </a:pPr>
                      <a:r>
                        <a:rPr b="1" lang="en" sz="1300">
                          <a:latin typeface="Open Sans"/>
                          <a:ea typeface="Open Sans"/>
                          <a:cs typeface="Open Sans"/>
                          <a:sym typeface="Open Sans"/>
                        </a:rPr>
                        <a:t>0.475</a:t>
                      </a:r>
                      <a:endParaRPr b="1" sz="1300">
                        <a:latin typeface="Open Sans"/>
                        <a:ea typeface="Open Sans"/>
                        <a:cs typeface="Open Sans"/>
                        <a:sym typeface="Open Sans"/>
                      </a:endParaRPr>
                    </a:p>
                  </a:txBody>
                  <a:tcPr marT="63500" marB="63500" marR="63500" marL="6350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57375"/>
            <a:ext cx="85206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123" name="Google Shape;123;p21"/>
          <p:cNvSpPr txBox="1"/>
          <p:nvPr>
            <p:ph idx="1" type="body"/>
          </p:nvPr>
        </p:nvSpPr>
        <p:spPr>
          <a:xfrm>
            <a:off x="311700" y="9793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Misclassified</a:t>
            </a:r>
            <a:r>
              <a:rPr lang="en" sz="1600">
                <a:solidFill>
                  <a:srgbClr val="000000"/>
                </a:solidFill>
              </a:rPr>
              <a:t> review</a:t>
            </a:r>
            <a:endParaRPr sz="16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0"/>
              </a:spcAft>
              <a:buNone/>
            </a:pPr>
            <a:r>
              <a:rPr lang="en" sz="1600">
                <a:solidFill>
                  <a:srgbClr val="000000"/>
                </a:solidFill>
              </a:rPr>
              <a:t>Review Category after correction</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24" name="Google Shape;124;p21"/>
          <p:cNvPicPr preferRelativeResize="0"/>
          <p:nvPr/>
        </p:nvPicPr>
        <p:blipFill rotWithShape="1">
          <a:blip r:embed="rId3">
            <a:alphaModFix/>
          </a:blip>
          <a:srcRect b="51193" l="0" r="0" t="0"/>
          <a:stretch/>
        </p:blipFill>
        <p:spPr>
          <a:xfrm>
            <a:off x="439352" y="1370076"/>
            <a:ext cx="7240849" cy="1140200"/>
          </a:xfrm>
          <a:prstGeom prst="rect">
            <a:avLst/>
          </a:prstGeom>
          <a:noFill/>
          <a:ln>
            <a:noFill/>
          </a:ln>
        </p:spPr>
      </p:pic>
      <p:pic>
        <p:nvPicPr>
          <p:cNvPr id="125" name="Google Shape;125;p21"/>
          <p:cNvPicPr preferRelativeResize="0"/>
          <p:nvPr/>
        </p:nvPicPr>
        <p:blipFill rotWithShape="1">
          <a:blip r:embed="rId4">
            <a:alphaModFix/>
          </a:blip>
          <a:srcRect b="40824" l="0" r="0" t="0"/>
          <a:stretch/>
        </p:blipFill>
        <p:spPr>
          <a:xfrm>
            <a:off x="425052" y="3294275"/>
            <a:ext cx="7240850" cy="12130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