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Nunito Heavy" charset="1" panose="00000000000000000000"/>
      <p:regular r:id="rId24"/>
    </p:embeddedFont>
    <p:embeddedFont>
      <p:font typeface="Nunito" charset="1" panose="00000500000000000000"/>
      <p:regular r:id="rId25"/>
    </p:embeddedFont>
    <p:embeddedFont>
      <p:font typeface="Nunito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21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21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6534662">
            <a:off x="10637397" y="-6260415"/>
            <a:ext cx="11159046" cy="12081644"/>
          </a:xfrm>
          <a:custGeom>
            <a:avLst/>
            <a:gdLst/>
            <a:ahLst/>
            <a:cxnLst/>
            <a:rect r="r" b="b" t="t" l="l"/>
            <a:pathLst>
              <a:path h="12081644" w="11159046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77909">
            <a:off x="-5893489" y="2480644"/>
            <a:ext cx="13865152" cy="15011484"/>
          </a:xfrm>
          <a:custGeom>
            <a:avLst/>
            <a:gdLst/>
            <a:ahLst/>
            <a:cxnLst/>
            <a:rect r="r" b="b" t="t" l="l"/>
            <a:pathLst>
              <a:path h="15011484" w="13865152">
                <a:moveTo>
                  <a:pt x="0" y="0"/>
                </a:moveTo>
                <a:lnTo>
                  <a:pt x="13865152" y="0"/>
                </a:lnTo>
                <a:lnTo>
                  <a:pt x="13865152" y="15011484"/>
                </a:lnTo>
                <a:lnTo>
                  <a:pt x="0" y="1501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324296">
            <a:off x="536087" y="3797131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38412" y="3604686"/>
            <a:ext cx="13411176" cy="189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b="true" sz="600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BIG DATA ANALYTICS IN DIABETIC MANAGEMENT SYSTEM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69782">
            <a:off x="15977386" y="1270972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257292">
            <a:off x="16142981" y="347071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8"/>
                </a:lnTo>
                <a:lnTo>
                  <a:pt x="0" y="21919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09316" y="397869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1" y="0"/>
                </a:lnTo>
                <a:lnTo>
                  <a:pt x="1180961" y="2662002"/>
                </a:lnTo>
                <a:lnTo>
                  <a:pt x="0" y="26620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030729">
            <a:off x="5297911" y="7627946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938460">
            <a:off x="652866" y="5688678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2208347">
            <a:off x="8086668" y="8109490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6"/>
                </a:lnTo>
                <a:lnTo>
                  <a:pt x="0" y="191975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593113">
            <a:off x="11553448" y="228694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9" y="0"/>
                </a:lnTo>
                <a:lnTo>
                  <a:pt x="525989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393733" y="6936542"/>
            <a:ext cx="8894267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Team Members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C.Shreya Sree  :1602-21-737-177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A.Hasitha          :1602-21-737-315</a:t>
            </a:r>
          </a:p>
          <a:p>
            <a:pPr algn="l">
              <a:lnSpc>
                <a:spcPts val="5280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-9907623">
            <a:off x="14414719" y="90636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496140" y="1707321"/>
            <a:ext cx="3931206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  <a:spcBef>
                <a:spcPct val="0"/>
              </a:spcBef>
            </a:pPr>
            <a:r>
              <a:rPr lang="en-US" b="true" sz="6000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TEAM C21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96010" y="6071657"/>
            <a:ext cx="8894267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Guide: M.Neelakantappa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8294">
            <a:off x="-6886809" y="2702447"/>
            <a:ext cx="15030108" cy="16272755"/>
          </a:xfrm>
          <a:custGeom>
            <a:avLst/>
            <a:gdLst/>
            <a:ahLst/>
            <a:cxnLst/>
            <a:rect r="r" b="b" t="t" l="l"/>
            <a:pathLst>
              <a:path h="16272755" w="15030108">
                <a:moveTo>
                  <a:pt x="0" y="0"/>
                </a:moveTo>
                <a:lnTo>
                  <a:pt x="15030108" y="0"/>
                </a:lnTo>
                <a:lnTo>
                  <a:pt x="15030108" y="16272755"/>
                </a:lnTo>
                <a:lnTo>
                  <a:pt x="0" y="1627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98310">
            <a:off x="11574186" y="-5252993"/>
            <a:ext cx="8955179" cy="9695568"/>
          </a:xfrm>
          <a:custGeom>
            <a:avLst/>
            <a:gdLst/>
            <a:ahLst/>
            <a:cxnLst/>
            <a:rect r="r" b="b" t="t" l="l"/>
            <a:pathLst>
              <a:path h="9695568" w="8955179">
                <a:moveTo>
                  <a:pt x="0" y="0"/>
                </a:moveTo>
                <a:lnTo>
                  <a:pt x="8955179" y="0"/>
                </a:lnTo>
                <a:lnTo>
                  <a:pt x="8955179" y="9695567"/>
                </a:lnTo>
                <a:lnTo>
                  <a:pt x="0" y="9695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90524" y="4185711"/>
            <a:ext cx="5719775" cy="4256622"/>
            <a:chOff x="0" y="0"/>
            <a:chExt cx="1506443" cy="112108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06443" cy="1121086"/>
            </a:xfrm>
            <a:custGeom>
              <a:avLst/>
              <a:gdLst/>
              <a:ahLst/>
              <a:cxnLst/>
              <a:rect r="r" b="b" t="t" l="l"/>
              <a:pathLst>
                <a:path h="1121086" w="1506443">
                  <a:moveTo>
                    <a:pt x="69030" y="0"/>
                  </a:moveTo>
                  <a:lnTo>
                    <a:pt x="1437412" y="0"/>
                  </a:lnTo>
                  <a:cubicBezTo>
                    <a:pt x="1475537" y="0"/>
                    <a:pt x="1506443" y="30906"/>
                    <a:pt x="1506443" y="69030"/>
                  </a:cubicBezTo>
                  <a:lnTo>
                    <a:pt x="1506443" y="1052055"/>
                  </a:lnTo>
                  <a:cubicBezTo>
                    <a:pt x="1506443" y="1070363"/>
                    <a:pt x="1499170" y="1087921"/>
                    <a:pt x="1486224" y="1100867"/>
                  </a:cubicBezTo>
                  <a:cubicBezTo>
                    <a:pt x="1473279" y="1113813"/>
                    <a:pt x="1455720" y="1121086"/>
                    <a:pt x="1437412" y="1121086"/>
                  </a:cubicBezTo>
                  <a:lnTo>
                    <a:pt x="69030" y="1121086"/>
                  </a:lnTo>
                  <a:cubicBezTo>
                    <a:pt x="50722" y="1121086"/>
                    <a:pt x="33164" y="1113813"/>
                    <a:pt x="20219" y="1100867"/>
                  </a:cubicBezTo>
                  <a:cubicBezTo>
                    <a:pt x="7273" y="1087921"/>
                    <a:pt x="0" y="1070363"/>
                    <a:pt x="0" y="1052055"/>
                  </a:cubicBezTo>
                  <a:lnTo>
                    <a:pt x="0" y="69030"/>
                  </a:lnTo>
                  <a:cubicBezTo>
                    <a:pt x="0" y="50722"/>
                    <a:pt x="7273" y="33164"/>
                    <a:pt x="20219" y="20219"/>
                  </a:cubicBezTo>
                  <a:cubicBezTo>
                    <a:pt x="33164" y="7273"/>
                    <a:pt x="50722" y="0"/>
                    <a:pt x="69030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506443" cy="1140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9509" y="1450647"/>
            <a:ext cx="11525356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 spc="62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DATASET 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7047" y="4896385"/>
            <a:ext cx="5049160" cy="251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NUMBER OF RECORDS (ROWS):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236,378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NUMBER OF FEATURES (COLUMNS):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22 (BEFORE PREPROCESSING)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DATASET SIZE:APPROXIMATELY 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 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35 MB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0737222" y="3962253"/>
            <a:ext cx="6079935" cy="4864393"/>
            <a:chOff x="0" y="0"/>
            <a:chExt cx="1601300" cy="12811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01300" cy="1281157"/>
            </a:xfrm>
            <a:custGeom>
              <a:avLst/>
              <a:gdLst/>
              <a:ahLst/>
              <a:cxnLst/>
              <a:rect r="r" b="b" t="t" l="l"/>
              <a:pathLst>
                <a:path h="1281157" w="1601300">
                  <a:moveTo>
                    <a:pt x="64941" y="0"/>
                  </a:moveTo>
                  <a:lnTo>
                    <a:pt x="1536359" y="0"/>
                  </a:lnTo>
                  <a:cubicBezTo>
                    <a:pt x="1572225" y="0"/>
                    <a:pt x="1601300" y="29075"/>
                    <a:pt x="1601300" y="64941"/>
                  </a:cubicBezTo>
                  <a:lnTo>
                    <a:pt x="1601300" y="1216216"/>
                  </a:lnTo>
                  <a:cubicBezTo>
                    <a:pt x="1601300" y="1252082"/>
                    <a:pt x="1572225" y="1281157"/>
                    <a:pt x="1536359" y="1281157"/>
                  </a:cubicBezTo>
                  <a:lnTo>
                    <a:pt x="64941" y="1281157"/>
                  </a:lnTo>
                  <a:cubicBezTo>
                    <a:pt x="29075" y="1281157"/>
                    <a:pt x="0" y="1252082"/>
                    <a:pt x="0" y="1216216"/>
                  </a:cubicBezTo>
                  <a:lnTo>
                    <a:pt x="0" y="64941"/>
                  </a:lnTo>
                  <a:cubicBezTo>
                    <a:pt x="0" y="29075"/>
                    <a:pt x="29075" y="0"/>
                    <a:pt x="64941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601300" cy="130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897647" y="4424897"/>
            <a:ext cx="6159062" cy="376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SOURCE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     BEHAVIORAL RISK FACTOR SURVEILLANCE             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                        SYSTEM(BRFSS), 2021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FILE NAME: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       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‘DIABETES 012 HEALTH INDICATORS     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BRFSS2021.CSV‘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TARGET VARIABLE: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       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‘DIABETES 012‘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                      – ‘0‘ - NO DIABETES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                      – ‘1‘ - PRE-DIABETES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                       – ‘2‘ - DIABETES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444225" y="2916227"/>
            <a:ext cx="6859310" cy="765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2457" spc="24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DIABETES 012 HEALTH INDICATORS BRFSS</a:t>
            </a:r>
          </a:p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2457" spc="24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2021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5187" y="428625"/>
            <a:ext cx="1457762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Evaluation Metrics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804179" y="2176467"/>
          <a:ext cx="8801100" cy="7992713"/>
        </p:xfrm>
        <a:graphic>
          <a:graphicData uri="http://schemas.openxmlformats.org/presentationml/2006/ole">
            <p:oleObj imgW="10553700" imgH="97536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7689" y="1589128"/>
            <a:ext cx="11972622" cy="7108744"/>
          </a:xfrm>
          <a:custGeom>
            <a:avLst/>
            <a:gdLst/>
            <a:ahLst/>
            <a:cxnLst/>
            <a:rect r="r" b="b" t="t" l="l"/>
            <a:pathLst>
              <a:path h="7108744" w="11972622">
                <a:moveTo>
                  <a:pt x="0" y="0"/>
                </a:moveTo>
                <a:lnTo>
                  <a:pt x="11972622" y="0"/>
                </a:lnTo>
                <a:lnTo>
                  <a:pt x="11972622" y="7108744"/>
                </a:lnTo>
                <a:lnTo>
                  <a:pt x="0" y="71087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5187" y="428625"/>
            <a:ext cx="1457762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995" y="2692571"/>
            <a:ext cx="8505815" cy="5010467"/>
          </a:xfrm>
          <a:custGeom>
            <a:avLst/>
            <a:gdLst/>
            <a:ahLst/>
            <a:cxnLst/>
            <a:rect r="r" b="b" t="t" l="l"/>
            <a:pathLst>
              <a:path h="5010467" w="8505815">
                <a:moveTo>
                  <a:pt x="0" y="0"/>
                </a:moveTo>
                <a:lnTo>
                  <a:pt x="8505815" y="0"/>
                </a:lnTo>
                <a:lnTo>
                  <a:pt x="8505815" y="5010467"/>
                </a:lnTo>
                <a:lnTo>
                  <a:pt x="0" y="5010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1" t="0" r="-236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692571"/>
            <a:ext cx="8907496" cy="5010467"/>
          </a:xfrm>
          <a:custGeom>
            <a:avLst/>
            <a:gdLst/>
            <a:ahLst/>
            <a:cxnLst/>
            <a:rect r="r" b="b" t="t" l="l"/>
            <a:pathLst>
              <a:path h="5010467" w="8907496">
                <a:moveTo>
                  <a:pt x="0" y="0"/>
                </a:moveTo>
                <a:lnTo>
                  <a:pt x="8907496" y="0"/>
                </a:lnTo>
                <a:lnTo>
                  <a:pt x="8907496" y="5010467"/>
                </a:lnTo>
                <a:lnTo>
                  <a:pt x="0" y="501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5187" y="428625"/>
            <a:ext cx="14577627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b="true" sz="4500" spc="22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94848" y="8013347"/>
            <a:ext cx="2297906" cy="38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2457" spc="24">
                <a:solidFill>
                  <a:srgbClr val="1F1F21"/>
                </a:solidFill>
                <a:latin typeface="Nunito Heavy"/>
                <a:ea typeface="Nunito Heavy"/>
                <a:cs typeface="Nunito Heavy"/>
                <a:sym typeface="Nunito Heavy"/>
              </a:rPr>
              <a:t>NO DIABETIES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42284" y="8013347"/>
            <a:ext cx="1710928" cy="38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2457" spc="24">
                <a:solidFill>
                  <a:srgbClr val="1F1F21"/>
                </a:solidFill>
                <a:latin typeface="Nunito Heavy"/>
                <a:ea typeface="Nunito Heavy"/>
                <a:cs typeface="Nunito Heavy"/>
                <a:sym typeface="Nunito Heavy"/>
              </a:rPr>
              <a:t>DIABETIES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5187" y="419100"/>
            <a:ext cx="14577627" cy="116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9"/>
              </a:lnSpc>
            </a:pPr>
            <a:r>
              <a:rPr lang="en-US" b="true" sz="7399" spc="36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Conclusion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173812"/>
            <a:ext cx="18288000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ML and DL m</a:t>
            </a: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odels can effectively predict diabetes status.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Random Forest, Gradient Boosting, and ANN were top performers.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BDA enables proactive healthcare and risk assessment.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Accurate predictions aid early intervention and reduce costs.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55187" y="419100"/>
            <a:ext cx="14577627" cy="1162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9"/>
              </a:lnSpc>
            </a:pPr>
            <a:r>
              <a:rPr lang="en-US" b="true" sz="7399" spc="36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2890" y="2768632"/>
            <a:ext cx="17762220" cy="428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Use additional datasets for cross-p</a:t>
            </a: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opulation generalization.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Integrate real-time streaming data from IoT devices.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Expand to include other diseases (hypertension, heart disease).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Explore federated learning for privacy-preserving analytics.</a:t>
            </a:r>
          </a:p>
          <a:p>
            <a:pPr algn="l" marL="971552" indent="-485776" lvl="1">
              <a:lnSpc>
                <a:spcPts val="5625"/>
              </a:lnSpc>
              <a:buFont typeface="Arial"/>
              <a:buChar char="•"/>
            </a:pPr>
            <a:r>
              <a:rPr lang="en-US" b="true" sz="4500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Improve explainability using SHAP or LIME.</a:t>
            </a:r>
          </a:p>
          <a:p>
            <a:pPr algn="l">
              <a:lnSpc>
                <a:spcPts val="5625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9509" y="519748"/>
            <a:ext cx="11525356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 spc="62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2449" y="1671698"/>
            <a:ext cx="14951982" cy="787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[1]  KARATAS, MUMTAZ, ET AL. "BIG DATA FOR HEALTHCARE INDUSTRY 4.0: APPLICATIONS, CHALLENGES AND FUTURE PERSPECTIVES." EXPERT SYSTEMS WITH APPLICATIONS 200 (2022): 116912.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[2] P</a:t>
            </a: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ALANISAMY, VENKETESH, AND RAMKUMAR THIRUNAVUKARASU. "IMPLICATIONS OF BIG DATA ANALYTICS IN DEVELOPING HEALTHCARE FRAMEWORKS–A REVIEW." JOURNAL OF KING SAUD UNIVERSITY-COMPUTER AND INFORMATION SCIENCES 31.4 (2019): 415-425.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[3] NAZIR, SHAH,ET AL. "A COMPREHENSIVE ANALYSISOF HEALTHCARE BIG DATA MANAGEMENT, ANALYTICS AND SCIENTIFIC PROGRAMMING." IEEE ACCESS 8 (2020): 95714-95733.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[4] </a:t>
            </a: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WANG, GANG, ET AL. "BIG DATA ANALYTICS IN LOGISTICS AND SUPPLY CHAIN MANAGEMENT: CERTAIN INVESTIGATIONS FOR RESEARCH AND APPLICATIONS." INTERNATIONAL JOURNAL OF PRODUCTION ECONOMICS 176 (2016): 98-110.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[5] WA</a:t>
            </a: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NG, YICHUAN, LEEANN KUNG, AND TERRY ANTHONY BYRD. "BIG DATA ANALYTICS: UNDERSTANDING ITS CAPABILITIES AND POTENTIAL BENEFITS FOR HEALTHCARE ORGANIZATIONS." TECHNOLOGICAL FORECASTING AND SOCIAL CHANGE 126 (2018): 3-13.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6557" y="529273"/>
            <a:ext cx="12538308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b="true" sz="5000" spc="5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PUBLICATION STATUS AND DETAILS: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8009" y="3585052"/>
            <a:ext cx="14951982" cy="174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A research paper based on this project h</a:t>
            </a:r>
            <a:r>
              <a:rPr lang="en-US" b="true" sz="2799" spc="27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as been submitted to the 2025 IEEE International Conference on Quantum Photonics, Artificial Intelligence, and Networking. The paper is currently under review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1030" y="4072255"/>
            <a:ext cx="9685940" cy="1071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6800" spc="68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6737149">
            <a:off x="-7476913" y="-9145504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85351">
            <a:off x="-3415423" y="-5153869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8" y="0"/>
                </a:lnTo>
                <a:lnTo>
                  <a:pt x="8238808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590698">
            <a:off x="10415723" y="594449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0681" y="1379558"/>
            <a:ext cx="9285360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6600" spc="66">
                <a:solidFill>
                  <a:srgbClr val="FFC9B3"/>
                </a:solidFill>
                <a:latin typeface="Nunito Heavy"/>
                <a:ea typeface="Nunito Heavy"/>
                <a:cs typeface="Nunito Heavy"/>
                <a:sym typeface="Nunito Heavy"/>
              </a:rPr>
              <a:t>ABSTRACT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9134" y="2543860"/>
            <a:ext cx="9594396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1. Th</a:t>
            </a: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e study aims to predict diabetes status using machine learning (ML) and deep learning (DL) models on the BRFSS 2021 dataset.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2. The dataset includes health indicators like BMI, physical activity, and general health, with the target variable `Diabetes_012` classified into three categories: 0 (No Diabetes), 1 (Pre-diabetes), and 2 (Diabetes).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3. Data preprocessing involved handling missing values, feature-target separation, encoding, and an 80:20 train-test split.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4. Traditional ML models used include Decision Tree, Random Forest, Gradient Boosting, Logistic Regression, and Naive Bayes, evaluated using accuracy, confusion matrices, and ROC-AUC scores with One-vs-Rest strategy.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5. A deep learning model (ANN) was built using Keras, with two hidden layers and softmax output, optimized using Adam and early stopping.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6. Random Forest, Gradient Boosting, and ANN achieved high accuracy, proving the value of ML/DL in early diabetes prediction and real-world healthcare applications.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816066">
            <a:off x="7720133" y="-2011109"/>
            <a:ext cx="16888561" cy="14309217"/>
          </a:xfrm>
          <a:custGeom>
            <a:avLst/>
            <a:gdLst/>
            <a:ahLst/>
            <a:cxnLst/>
            <a:rect r="r" b="b" t="t" l="l"/>
            <a:pathLst>
              <a:path h="14309217" w="16888561">
                <a:moveTo>
                  <a:pt x="0" y="0"/>
                </a:moveTo>
                <a:lnTo>
                  <a:pt x="16888561" y="0"/>
                </a:lnTo>
                <a:lnTo>
                  <a:pt x="16888561" y="14309218"/>
                </a:lnTo>
                <a:lnTo>
                  <a:pt x="0" y="143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24296">
            <a:off x="11006456" y="3811847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47205">
            <a:off x="12453930" y="5728976"/>
            <a:ext cx="9043410" cy="9791094"/>
          </a:xfrm>
          <a:custGeom>
            <a:avLst/>
            <a:gdLst/>
            <a:ahLst/>
            <a:cxnLst/>
            <a:rect r="r" b="b" t="t" l="l"/>
            <a:pathLst>
              <a:path h="9791094" w="9043410">
                <a:moveTo>
                  <a:pt x="0" y="0"/>
                </a:moveTo>
                <a:lnTo>
                  <a:pt x="9043410" y="0"/>
                </a:lnTo>
                <a:lnTo>
                  <a:pt x="9043410" y="9791094"/>
                </a:lnTo>
                <a:lnTo>
                  <a:pt x="0" y="979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10219">
            <a:off x="15723655" y="3406228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1308">
            <a:off x="16205968" y="6115462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5"/>
                </a:lnTo>
                <a:lnTo>
                  <a:pt x="0" y="1919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9782">
            <a:off x="14045811" y="1708376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4" y="0"/>
                </a:lnTo>
                <a:lnTo>
                  <a:pt x="1362404" y="2531493"/>
                </a:lnTo>
                <a:lnTo>
                  <a:pt x="0" y="25314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32114">
            <a:off x="15718479" y="1159083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43487" y="819451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0" y="0"/>
                </a:lnTo>
                <a:lnTo>
                  <a:pt x="1180960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3492097">
            <a:off x="10273047" y="1011500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467239">
            <a:off x="13018389" y="133893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672712">
            <a:off x="-3753709" y="-6396334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6365">
            <a:off x="12004961" y="5494556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2"/>
                </a:lnTo>
                <a:lnTo>
                  <a:pt x="0" y="40497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79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0681" y="1379558"/>
            <a:ext cx="9285360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6600" spc="66">
                <a:solidFill>
                  <a:srgbClr val="FFC9B3"/>
                </a:solidFill>
                <a:latin typeface="Nunito Heavy"/>
                <a:ea typeface="Nunito Heavy"/>
                <a:cs typeface="Nunito Heavy"/>
                <a:sym typeface="Nunito Heavy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2445" y="3413125"/>
            <a:ext cx="9285360" cy="638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2" indent="-280671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Diabetes management is complicated by the massive volume and complexity of healthcare data generated daily.</a:t>
            </a:r>
          </a:p>
          <a:p>
            <a:pPr algn="just" marL="561342" indent="-280671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Traditional methods are inadequate for timely diagnosis and personalized treatment due to limited data processing capabilities.</a:t>
            </a:r>
          </a:p>
          <a:p>
            <a:pPr algn="just" marL="561342" indent="-280671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There's a critical need for scalable, efficient systems that can handle large and diverse datasets.</a:t>
            </a:r>
          </a:p>
          <a:p>
            <a:pPr algn="just" marL="561342" indent="-280671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This project leverages Big Data Analytics (BDA) and Machine Learning (ML) to address these limitations.</a:t>
            </a:r>
          </a:p>
          <a:p>
            <a:pPr algn="just" marL="561342" indent="-280671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The goal is to enable early diabetes detection, personalized patient care, and improved clinical outcomes.</a:t>
            </a:r>
          </a:p>
          <a:p>
            <a:pPr algn="just" marL="561342" indent="-280671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EFEFE"/>
                </a:solidFill>
                <a:latin typeface="Nunito"/>
                <a:ea typeface="Nunito"/>
                <a:cs typeface="Nunito"/>
                <a:sym typeface="Nunito"/>
              </a:rPr>
              <a:t>The approach also considers key challenges like data privacy and system scalability in healthcare environments.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4816066">
            <a:off x="7720133" y="-2011109"/>
            <a:ext cx="16888561" cy="14309217"/>
          </a:xfrm>
          <a:custGeom>
            <a:avLst/>
            <a:gdLst/>
            <a:ahLst/>
            <a:cxnLst/>
            <a:rect r="r" b="b" t="t" l="l"/>
            <a:pathLst>
              <a:path h="14309217" w="16888561">
                <a:moveTo>
                  <a:pt x="0" y="0"/>
                </a:moveTo>
                <a:lnTo>
                  <a:pt x="16888561" y="0"/>
                </a:lnTo>
                <a:lnTo>
                  <a:pt x="16888561" y="14309218"/>
                </a:lnTo>
                <a:lnTo>
                  <a:pt x="0" y="143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324296">
            <a:off x="11006456" y="3811847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47205">
            <a:off x="12453930" y="5728976"/>
            <a:ext cx="9043410" cy="9791094"/>
          </a:xfrm>
          <a:custGeom>
            <a:avLst/>
            <a:gdLst/>
            <a:ahLst/>
            <a:cxnLst/>
            <a:rect r="r" b="b" t="t" l="l"/>
            <a:pathLst>
              <a:path h="9791094" w="9043410">
                <a:moveTo>
                  <a:pt x="0" y="0"/>
                </a:moveTo>
                <a:lnTo>
                  <a:pt x="9043410" y="0"/>
                </a:lnTo>
                <a:lnTo>
                  <a:pt x="9043410" y="9791094"/>
                </a:lnTo>
                <a:lnTo>
                  <a:pt x="0" y="979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410219">
            <a:off x="15723655" y="3406228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1308">
            <a:off x="16205968" y="6115462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5"/>
                </a:lnTo>
                <a:lnTo>
                  <a:pt x="0" y="1919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69782">
            <a:off x="14045811" y="1708376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4" y="0"/>
                </a:lnTo>
                <a:lnTo>
                  <a:pt x="1362404" y="2531493"/>
                </a:lnTo>
                <a:lnTo>
                  <a:pt x="0" y="25314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932114">
            <a:off x="15718479" y="1159083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843487" y="819451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0" y="0"/>
                </a:lnTo>
                <a:lnTo>
                  <a:pt x="1180960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3492097">
            <a:off x="10273047" y="1011500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7467239">
            <a:off x="13018389" y="133893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4672712">
            <a:off x="-3310288" y="-6129893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6365">
            <a:off x="12004961" y="5494556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2"/>
                </a:lnTo>
                <a:lnTo>
                  <a:pt x="0" y="404971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6527" y="990600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 spc="62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LITERATURE SURVEY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514350" y="1970405"/>
          <a:ext cx="7543800" cy="2933700"/>
        </p:xfrm>
        <a:graphic>
          <a:graphicData uri="http://schemas.openxmlformats.org/presentationml/2006/ole">
            <p:oleObj imgW="9042400" imgH="44323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6527" y="990600"/>
            <a:ext cx="9685940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 spc="62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LITERATURE SURVEY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514350" y="2253748"/>
          <a:ext cx="16729577" cy="2401783"/>
        </p:xfrm>
        <a:graphic>
          <a:graphicData uri="http://schemas.openxmlformats.org/presentationml/2006/ole">
            <p:oleObj imgW="20078700" imgH="57404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8294">
            <a:off x="-6886809" y="2702447"/>
            <a:ext cx="15030108" cy="16272755"/>
          </a:xfrm>
          <a:custGeom>
            <a:avLst/>
            <a:gdLst/>
            <a:ahLst/>
            <a:cxnLst/>
            <a:rect r="r" b="b" t="t" l="l"/>
            <a:pathLst>
              <a:path h="16272755" w="15030108">
                <a:moveTo>
                  <a:pt x="0" y="0"/>
                </a:moveTo>
                <a:lnTo>
                  <a:pt x="15030108" y="0"/>
                </a:lnTo>
                <a:lnTo>
                  <a:pt x="15030108" y="16272755"/>
                </a:lnTo>
                <a:lnTo>
                  <a:pt x="0" y="1627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98310">
            <a:off x="11574186" y="-5252993"/>
            <a:ext cx="8955179" cy="9695568"/>
          </a:xfrm>
          <a:custGeom>
            <a:avLst/>
            <a:gdLst/>
            <a:ahLst/>
            <a:cxnLst/>
            <a:rect r="r" b="b" t="t" l="l"/>
            <a:pathLst>
              <a:path h="9695568" w="8955179">
                <a:moveTo>
                  <a:pt x="0" y="0"/>
                </a:moveTo>
                <a:lnTo>
                  <a:pt x="8955179" y="0"/>
                </a:lnTo>
                <a:lnTo>
                  <a:pt x="8955179" y="9695567"/>
                </a:lnTo>
                <a:lnTo>
                  <a:pt x="0" y="9695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33574" y="1674893"/>
            <a:ext cx="11525356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 spc="62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PROPOSED 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5003" y="3156746"/>
            <a:ext cx="13077995" cy="427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23" indent="-323861" lvl="1">
              <a:lnSpc>
                <a:spcPts val="3750"/>
              </a:lnSpc>
              <a:buFont typeface="Arial"/>
              <a:buChar char="•"/>
            </a:pPr>
            <a:r>
              <a:rPr lang="en-US" b="true" sz="3000" spc="3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Random Forest:</a:t>
            </a:r>
            <a:r>
              <a:rPr lang="en-US" b="true" sz="3000" spc="3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 </a:t>
            </a:r>
            <a:r>
              <a:rPr lang="en-US" sz="3000" spc="3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An ensemble learning method using multiple decision trees for classification/regression, improving accuracy and reducing overfitting through averaging.</a:t>
            </a:r>
          </a:p>
          <a:p>
            <a:pPr algn="l" marL="647723" indent="-323861" lvl="1">
              <a:lnSpc>
                <a:spcPts val="3750"/>
              </a:lnSpc>
              <a:buFont typeface="Arial"/>
              <a:buChar char="•"/>
            </a:pPr>
            <a:r>
              <a:rPr lang="en-US" b="true" sz="3000" spc="3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Decision Tree:</a:t>
            </a:r>
            <a:r>
              <a:rPr lang="en-US" b="true" sz="3000" spc="3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 </a:t>
            </a:r>
            <a:r>
              <a:rPr lang="en-US" sz="3000" spc="3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A tree-like model that splits data based on feature conditions, used for classification and regression with interpretable decision-making.</a:t>
            </a:r>
          </a:p>
          <a:p>
            <a:pPr algn="l" marL="647723" indent="-323861" lvl="1">
              <a:lnSpc>
                <a:spcPts val="3750"/>
              </a:lnSpc>
              <a:buFont typeface="Arial"/>
              <a:buChar char="•"/>
            </a:pPr>
            <a:r>
              <a:rPr lang="en-US" b="true" sz="3000" spc="3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Gradient Boosting Machine (GBM):</a:t>
            </a:r>
            <a:r>
              <a:rPr lang="en-US" b="true" sz="3000" spc="3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 </a:t>
            </a:r>
            <a:r>
              <a:rPr lang="en-US" sz="3000" spc="3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A sequential ensemble method that builds trees iteratively, optimizing predictions by minimizing errors using gradient descent techniques.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8294">
            <a:off x="-6886809" y="2702447"/>
            <a:ext cx="15030108" cy="16272755"/>
          </a:xfrm>
          <a:custGeom>
            <a:avLst/>
            <a:gdLst/>
            <a:ahLst/>
            <a:cxnLst/>
            <a:rect r="r" b="b" t="t" l="l"/>
            <a:pathLst>
              <a:path h="16272755" w="15030108">
                <a:moveTo>
                  <a:pt x="0" y="0"/>
                </a:moveTo>
                <a:lnTo>
                  <a:pt x="15030108" y="0"/>
                </a:lnTo>
                <a:lnTo>
                  <a:pt x="15030108" y="16272755"/>
                </a:lnTo>
                <a:lnTo>
                  <a:pt x="0" y="1627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98310">
            <a:off x="11574186" y="-5252993"/>
            <a:ext cx="8955179" cy="9695568"/>
          </a:xfrm>
          <a:custGeom>
            <a:avLst/>
            <a:gdLst/>
            <a:ahLst/>
            <a:cxnLst/>
            <a:rect r="r" b="b" t="t" l="l"/>
            <a:pathLst>
              <a:path h="9695568" w="8955179">
                <a:moveTo>
                  <a:pt x="0" y="0"/>
                </a:moveTo>
                <a:lnTo>
                  <a:pt x="8955179" y="0"/>
                </a:lnTo>
                <a:lnTo>
                  <a:pt x="8955179" y="9695567"/>
                </a:lnTo>
                <a:lnTo>
                  <a:pt x="0" y="9695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33574" y="1674893"/>
            <a:ext cx="11525356" cy="97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b="true" sz="6200" spc="62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PROPOSED 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05003" y="3156746"/>
            <a:ext cx="13077995" cy="380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23" indent="-323861" lvl="1">
              <a:lnSpc>
                <a:spcPts val="3750"/>
              </a:lnSpc>
              <a:buFont typeface="Arial"/>
              <a:buChar char="•"/>
            </a:pPr>
            <a:r>
              <a:rPr lang="en-US" b="true" sz="3000" spc="3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Logistic Regression: </a:t>
            </a:r>
            <a:r>
              <a:rPr lang="en-US" sz="3000" spc="3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A binary classification algorithm that uses the sigmoid function to predict the probability of an outcome (e.g., diabetic vs. non-diabetic).</a:t>
            </a:r>
          </a:p>
          <a:p>
            <a:pPr algn="l" marL="647723" indent="-323861" lvl="1">
              <a:lnSpc>
                <a:spcPts val="3750"/>
              </a:lnSpc>
              <a:buFont typeface="Arial"/>
              <a:buChar char="•"/>
            </a:pPr>
            <a:r>
              <a:rPr lang="en-US" b="true" sz="3000" spc="3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Naive Bayes: </a:t>
            </a:r>
            <a:r>
              <a:rPr lang="en-US" sz="3000" spc="3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A probabilistic classifier based on Bayes' theorem, assuming feature independence, often used for medical diagnosis</a:t>
            </a:r>
          </a:p>
          <a:p>
            <a:pPr algn="l" marL="647723" indent="-323861" lvl="1">
              <a:lnSpc>
                <a:spcPts val="3750"/>
              </a:lnSpc>
              <a:buFont typeface="Arial"/>
              <a:buChar char="•"/>
            </a:pPr>
            <a:r>
              <a:rPr lang="en-US" b="true" sz="3000" spc="3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Artificial Neural Networks (ANNs): </a:t>
            </a:r>
            <a:r>
              <a:rPr lang="en-US" sz="3000" spc="3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A deep learning model with input, hidden, and output layers, mimicking human brain function for complex pattern recognition.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44409" y="626748"/>
            <a:ext cx="6147976" cy="9660252"/>
          </a:xfrm>
          <a:custGeom>
            <a:avLst/>
            <a:gdLst/>
            <a:ahLst/>
            <a:cxnLst/>
            <a:rect r="r" b="b" t="t" l="l"/>
            <a:pathLst>
              <a:path h="9660252" w="6147976">
                <a:moveTo>
                  <a:pt x="0" y="0"/>
                </a:moveTo>
                <a:lnTo>
                  <a:pt x="6147975" y="0"/>
                </a:lnTo>
                <a:lnTo>
                  <a:pt x="6147975" y="9660252"/>
                </a:lnTo>
                <a:lnTo>
                  <a:pt x="0" y="9660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6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55718" y="-28575"/>
            <a:ext cx="11525356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b="true" sz="5000" spc="5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ARCHITECTURE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ED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10444" y="3962253"/>
            <a:ext cx="6079935" cy="4864393"/>
            <a:chOff x="0" y="0"/>
            <a:chExt cx="1601300" cy="12811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01300" cy="1281157"/>
            </a:xfrm>
            <a:custGeom>
              <a:avLst/>
              <a:gdLst/>
              <a:ahLst/>
              <a:cxnLst/>
              <a:rect r="r" b="b" t="t" l="l"/>
              <a:pathLst>
                <a:path h="1281157" w="1601300">
                  <a:moveTo>
                    <a:pt x="64941" y="0"/>
                  </a:moveTo>
                  <a:lnTo>
                    <a:pt x="1536359" y="0"/>
                  </a:lnTo>
                  <a:cubicBezTo>
                    <a:pt x="1572225" y="0"/>
                    <a:pt x="1601300" y="29075"/>
                    <a:pt x="1601300" y="64941"/>
                  </a:cubicBezTo>
                  <a:lnTo>
                    <a:pt x="1601300" y="1216216"/>
                  </a:lnTo>
                  <a:cubicBezTo>
                    <a:pt x="1601300" y="1252082"/>
                    <a:pt x="1572225" y="1281157"/>
                    <a:pt x="1536359" y="1281157"/>
                  </a:cubicBezTo>
                  <a:lnTo>
                    <a:pt x="64941" y="1281157"/>
                  </a:lnTo>
                  <a:cubicBezTo>
                    <a:pt x="29075" y="1281157"/>
                    <a:pt x="0" y="1252082"/>
                    <a:pt x="0" y="1216216"/>
                  </a:cubicBezTo>
                  <a:lnTo>
                    <a:pt x="0" y="64941"/>
                  </a:lnTo>
                  <a:cubicBezTo>
                    <a:pt x="0" y="29075"/>
                    <a:pt x="29075" y="0"/>
                    <a:pt x="64941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601300" cy="130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608294">
            <a:off x="-6886809" y="2702447"/>
            <a:ext cx="15030108" cy="16272755"/>
          </a:xfrm>
          <a:custGeom>
            <a:avLst/>
            <a:gdLst/>
            <a:ahLst/>
            <a:cxnLst/>
            <a:rect r="r" b="b" t="t" l="l"/>
            <a:pathLst>
              <a:path h="16272755" w="15030108">
                <a:moveTo>
                  <a:pt x="0" y="0"/>
                </a:moveTo>
                <a:lnTo>
                  <a:pt x="15030108" y="0"/>
                </a:lnTo>
                <a:lnTo>
                  <a:pt x="15030108" y="16272755"/>
                </a:lnTo>
                <a:lnTo>
                  <a:pt x="0" y="162727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698310">
            <a:off x="11574186" y="-5252993"/>
            <a:ext cx="8955179" cy="9695568"/>
          </a:xfrm>
          <a:custGeom>
            <a:avLst/>
            <a:gdLst/>
            <a:ahLst/>
            <a:cxnLst/>
            <a:rect r="r" b="b" t="t" l="l"/>
            <a:pathLst>
              <a:path h="9695568" w="8955179">
                <a:moveTo>
                  <a:pt x="0" y="0"/>
                </a:moveTo>
                <a:lnTo>
                  <a:pt x="8955179" y="0"/>
                </a:lnTo>
                <a:lnTo>
                  <a:pt x="8955179" y="9695567"/>
                </a:lnTo>
                <a:lnTo>
                  <a:pt x="0" y="9695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40918" y="656262"/>
            <a:ext cx="14206165" cy="177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600" spc="56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EXPERIMENTAL SETUP</a:t>
            </a:r>
          </a:p>
          <a:p>
            <a:pPr algn="ctr">
              <a:lnSpc>
                <a:spcPts val="7000"/>
              </a:lnSpc>
            </a:pPr>
            <a:r>
              <a:rPr lang="en-US" b="true" sz="5600" spc="56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25832" y="4538544"/>
            <a:ext cx="5049160" cy="31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HARDWARE REQUIREMENTS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MINIMUM REQUIREMENTS: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</a:t>
            </a:r>
            <a:r>
              <a:rPr lang="en-US" b="true" sz="2000" spc="20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 CPU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- 4CORES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 RAM -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8GB RAM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• RECOMMENDED REQUIREMENTS: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       RAM - </a:t>
            </a:r>
            <a:r>
              <a:rPr lang="en-US" sz="2000" spc="20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16GB RAM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       CPU - INTEL CORE I7/ AMD RYZEN</a:t>
            </a:r>
          </a:p>
          <a:p>
            <a:pPr algn="l">
              <a:lnSpc>
                <a:spcPts val="250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       GPU - NVIDIA 2GB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37222" y="3962253"/>
            <a:ext cx="6079935" cy="4864393"/>
            <a:chOff x="0" y="0"/>
            <a:chExt cx="1601300" cy="12811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01300" cy="1281157"/>
            </a:xfrm>
            <a:custGeom>
              <a:avLst/>
              <a:gdLst/>
              <a:ahLst/>
              <a:cxnLst/>
              <a:rect r="r" b="b" t="t" l="l"/>
              <a:pathLst>
                <a:path h="1281157" w="1601300">
                  <a:moveTo>
                    <a:pt x="64941" y="0"/>
                  </a:moveTo>
                  <a:lnTo>
                    <a:pt x="1536359" y="0"/>
                  </a:lnTo>
                  <a:cubicBezTo>
                    <a:pt x="1572225" y="0"/>
                    <a:pt x="1601300" y="29075"/>
                    <a:pt x="1601300" y="64941"/>
                  </a:cubicBezTo>
                  <a:lnTo>
                    <a:pt x="1601300" y="1216216"/>
                  </a:lnTo>
                  <a:cubicBezTo>
                    <a:pt x="1601300" y="1252082"/>
                    <a:pt x="1572225" y="1281157"/>
                    <a:pt x="1536359" y="1281157"/>
                  </a:cubicBezTo>
                  <a:lnTo>
                    <a:pt x="64941" y="1281157"/>
                  </a:lnTo>
                  <a:cubicBezTo>
                    <a:pt x="29075" y="1281157"/>
                    <a:pt x="0" y="1252082"/>
                    <a:pt x="0" y="1216216"/>
                  </a:cubicBezTo>
                  <a:lnTo>
                    <a:pt x="0" y="64941"/>
                  </a:lnTo>
                  <a:cubicBezTo>
                    <a:pt x="0" y="29075"/>
                    <a:pt x="29075" y="0"/>
                    <a:pt x="64941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601300" cy="1300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942667" y="4538544"/>
            <a:ext cx="5596176" cy="3081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2"/>
              </a:lnSpc>
            </a:pPr>
            <a:r>
              <a:rPr lang="en-US" b="true" sz="2217" spc="22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SOFTWARE REQUIREMENTS</a:t>
            </a:r>
          </a:p>
          <a:p>
            <a:pPr algn="l">
              <a:lnSpc>
                <a:spcPts val="2772"/>
              </a:lnSpc>
              <a:spcBef>
                <a:spcPct val="0"/>
              </a:spcBef>
            </a:pP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Heavy"/>
                <a:ea typeface="Nunito Heavy"/>
                <a:cs typeface="Nunito Heavy"/>
                <a:sym typeface="Nunito Heavy"/>
              </a:rPr>
              <a:t>PYTHON : 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3.10+</a:t>
            </a: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TENSORFLOW / KERAS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:2.10+</a:t>
            </a: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NUMPY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: 1.24+</a:t>
            </a: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PANDAS 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: 2.0+</a:t>
            </a: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SCIKIT-LEARN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: 1.2+</a:t>
            </a: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MATPLOTLIB: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 FOR VISUALIZATIONS </a:t>
            </a:r>
          </a:p>
          <a:p>
            <a:pPr algn="l" marL="478820" indent="-239410" lvl="1">
              <a:lnSpc>
                <a:spcPts val="2772"/>
              </a:lnSpc>
              <a:buFont typeface="Arial"/>
              <a:buChar char="•"/>
            </a:pPr>
            <a:r>
              <a:rPr lang="en-US" b="true" sz="2217" spc="22">
                <a:solidFill>
                  <a:srgbClr val="2D1A0E"/>
                </a:solidFill>
                <a:latin typeface="Nunito Bold"/>
                <a:ea typeface="Nunito Bold"/>
                <a:cs typeface="Nunito Bold"/>
                <a:sym typeface="Nunito Bold"/>
              </a:rPr>
              <a:t>STREAMLIT : </a:t>
            </a:r>
            <a:r>
              <a:rPr lang="en-US" sz="2217" spc="22">
                <a:solidFill>
                  <a:srgbClr val="2D1A0E"/>
                </a:solidFill>
                <a:latin typeface="Nunito"/>
                <a:ea typeface="Nunito"/>
                <a:cs typeface="Nunito"/>
                <a:sym typeface="Nunito"/>
              </a:rPr>
              <a:t>FOR USER-INTERFACE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DAGdtAGU2vI</dc:identifier>
  <dcterms:modified xsi:type="dcterms:W3CDTF">2011-08-01T06:04:30Z</dcterms:modified>
  <cp:revision>1</cp:revision>
  <dc:title>Final_PPT Presentation_177_315</dc:title>
</cp:coreProperties>
</file>