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8" r:id="rId3"/>
    <p:sldId id="259"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yus puthiyapurail" initials="sp" lastIdx="1" clrIdx="0">
    <p:extLst>
      <p:ext uri="{19B8F6BF-5375-455C-9EA6-DF929625EA0E}">
        <p15:presenceInfo xmlns:p15="http://schemas.microsoft.com/office/powerpoint/2012/main" userId="1b65f57db8d738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snapToObjects="1">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5/15/20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245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5/15/20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57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5/15/20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5/15/20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7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5/15/20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40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5/15/20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675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5/15/20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90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5/15/20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13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5/15/20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34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5/15/20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991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5/15/20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76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5/15/20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8434755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5" r:id="rId6"/>
    <p:sldLayoutId id="2147483720" r:id="rId7"/>
    <p:sldLayoutId id="2147483721" r:id="rId8"/>
    <p:sldLayoutId id="2147483722" r:id="rId9"/>
    <p:sldLayoutId id="2147483724"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9EBAC9D-2F81-49D3-A922-0F1A5BED597F}"/>
              </a:ext>
            </a:extLst>
          </p:cNvPr>
          <p:cNvPicPr>
            <a:picLocks noChangeAspect="1"/>
          </p:cNvPicPr>
          <p:nvPr/>
        </p:nvPicPr>
        <p:blipFill rotWithShape="1">
          <a:blip r:embed="rId2"/>
          <a:srcRect l="12923" t="8823" r="6269" b="268"/>
          <a:stretch/>
        </p:blipFill>
        <p:spPr>
          <a:xfrm>
            <a:off x="-2" y="10"/>
            <a:ext cx="12192002" cy="6857990"/>
          </a:xfrm>
          <a:prstGeom prst="rect">
            <a:avLst/>
          </a:prstGeom>
        </p:spPr>
      </p:pic>
      <p:sp>
        <p:nvSpPr>
          <p:cNvPr id="18" name="Rectangle 17">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DFC883-C415-7645-AFEB-CC56AFFCB112}"/>
              </a:ext>
            </a:extLst>
          </p:cNvPr>
          <p:cNvSpPr>
            <a:spLocks noGrp="1"/>
          </p:cNvSpPr>
          <p:nvPr>
            <p:ph type="ctrTitle"/>
          </p:nvPr>
        </p:nvSpPr>
        <p:spPr>
          <a:xfrm>
            <a:off x="3935729" y="2889504"/>
            <a:ext cx="7671435" cy="2807208"/>
          </a:xfrm>
        </p:spPr>
        <p:txBody>
          <a:bodyPr anchor="b">
            <a:normAutofit/>
          </a:bodyPr>
          <a:lstStyle/>
          <a:p>
            <a:pPr algn="l"/>
            <a:r>
              <a:rPr lang="en-US" sz="5400" dirty="0"/>
              <a:t>Video Multi-Object Tracking </a:t>
            </a:r>
          </a:p>
        </p:txBody>
      </p:sp>
      <p:sp>
        <p:nvSpPr>
          <p:cNvPr id="3" name="Subtitle 2">
            <a:extLst>
              <a:ext uri="{FF2B5EF4-FFF2-40B4-BE49-F238E27FC236}">
                <a16:creationId xmlns:a16="http://schemas.microsoft.com/office/drawing/2014/main" id="{2C9BC0CD-9EFC-4947-B1B5-38AF68667051}"/>
              </a:ext>
            </a:extLst>
          </p:cNvPr>
          <p:cNvSpPr>
            <a:spLocks noGrp="1"/>
          </p:cNvSpPr>
          <p:nvPr>
            <p:ph type="subTitle" idx="1"/>
          </p:nvPr>
        </p:nvSpPr>
        <p:spPr>
          <a:xfrm>
            <a:off x="10415588" y="4729163"/>
            <a:ext cx="1456372" cy="447474"/>
          </a:xfrm>
        </p:spPr>
        <p:txBody>
          <a:bodyPr>
            <a:normAutofit/>
          </a:bodyPr>
          <a:lstStyle/>
          <a:p>
            <a:pPr algn="l"/>
            <a:endParaRPr lang="en-US" dirty="0"/>
          </a:p>
        </p:txBody>
      </p:sp>
    </p:spTree>
    <p:extLst>
      <p:ext uri="{BB962C8B-B14F-4D97-AF65-F5344CB8AC3E}">
        <p14:creationId xmlns:p14="http://schemas.microsoft.com/office/powerpoint/2010/main" val="5765370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42F9-4BFF-E148-AEE7-10BB9B4AD85A}"/>
              </a:ext>
            </a:extLst>
          </p:cNvPr>
          <p:cNvSpPr>
            <a:spLocks noGrp="1"/>
          </p:cNvSpPr>
          <p:nvPr>
            <p:ph type="title"/>
          </p:nvPr>
        </p:nvSpPr>
        <p:spPr>
          <a:xfrm>
            <a:off x="838200" y="365125"/>
            <a:ext cx="10515600" cy="807508"/>
          </a:xfrm>
        </p:spPr>
        <p:txBody>
          <a:bodyPr>
            <a:normAutofit/>
          </a:bodyPr>
          <a:lstStyle/>
          <a:p>
            <a:r>
              <a:rPr lang="en-US" dirty="0"/>
              <a:t>What and Where?</a:t>
            </a:r>
          </a:p>
        </p:txBody>
      </p:sp>
      <p:sp>
        <p:nvSpPr>
          <p:cNvPr id="3" name="Content Placeholder 2">
            <a:extLst>
              <a:ext uri="{FF2B5EF4-FFF2-40B4-BE49-F238E27FC236}">
                <a16:creationId xmlns:a16="http://schemas.microsoft.com/office/drawing/2014/main" id="{6747F940-E9D3-B24C-BAC2-C7CD90E3ECC5}"/>
              </a:ext>
            </a:extLst>
          </p:cNvPr>
          <p:cNvSpPr>
            <a:spLocks noGrp="1"/>
          </p:cNvSpPr>
          <p:nvPr>
            <p:ph idx="1"/>
          </p:nvPr>
        </p:nvSpPr>
        <p:spPr>
          <a:xfrm>
            <a:off x="838200" y="1413164"/>
            <a:ext cx="10515600" cy="4272203"/>
          </a:xfrm>
        </p:spPr>
        <p:txBody>
          <a:bodyPr>
            <a:normAutofit/>
          </a:bodyPr>
          <a:lstStyle/>
          <a:p>
            <a:r>
              <a:rPr lang="en-US" dirty="0"/>
              <a:t>Multi-object tracking is a computer vision task which can track objects belonging to different categories, such as cars, pedestrians and animals by analyzing the videos. </a:t>
            </a:r>
          </a:p>
          <a:p>
            <a:r>
              <a:rPr lang="en-US" dirty="0"/>
              <a:t>Autonomous vehicles, security surveillance, robot navigation, crowd behavior analyses, action recognition are some of the applications which benefits from this high-quality MOT algorithm. </a:t>
            </a:r>
          </a:p>
          <a:p>
            <a:r>
              <a:rPr lang="en-US" dirty="0"/>
              <a:t>The output of MOT algorithm is a collection of rectangular boxes associated with a target id to distinguish between the intra-class objects.</a:t>
            </a:r>
          </a:p>
        </p:txBody>
      </p:sp>
    </p:spTree>
    <p:extLst>
      <p:ext uri="{BB962C8B-B14F-4D97-AF65-F5344CB8AC3E}">
        <p14:creationId xmlns:p14="http://schemas.microsoft.com/office/powerpoint/2010/main" val="259499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42F9-4BFF-E148-AEE7-10BB9B4AD85A}"/>
              </a:ext>
            </a:extLst>
          </p:cNvPr>
          <p:cNvSpPr>
            <a:spLocks noGrp="1"/>
          </p:cNvSpPr>
          <p:nvPr>
            <p:ph type="title"/>
          </p:nvPr>
        </p:nvSpPr>
        <p:spPr/>
        <p:txBody>
          <a:bodyPr/>
          <a:lstStyle/>
          <a:p>
            <a:r>
              <a:rPr lang="en-US" dirty="0"/>
              <a:t>Why deep learning?</a:t>
            </a:r>
          </a:p>
        </p:txBody>
      </p:sp>
      <p:sp>
        <p:nvSpPr>
          <p:cNvPr id="3" name="Content Placeholder 2">
            <a:extLst>
              <a:ext uri="{FF2B5EF4-FFF2-40B4-BE49-F238E27FC236}">
                <a16:creationId xmlns:a16="http://schemas.microsoft.com/office/drawing/2014/main" id="{6747F940-E9D3-B24C-BAC2-C7CD90E3ECC5}"/>
              </a:ext>
            </a:extLst>
          </p:cNvPr>
          <p:cNvSpPr>
            <a:spLocks noGrp="1"/>
          </p:cNvSpPr>
          <p:nvPr>
            <p:ph idx="1"/>
          </p:nvPr>
        </p:nvSpPr>
        <p:spPr/>
        <p:txBody>
          <a:bodyPr/>
          <a:lstStyle/>
          <a:p>
            <a:r>
              <a:rPr lang="en-US" dirty="0"/>
              <a:t>The representational power of deep learning models have been exploited in recent years by more and more algorithms in order to learn rich representations and extract complex features from the input. </a:t>
            </a:r>
          </a:p>
          <a:p>
            <a:r>
              <a:rPr lang="en-US" dirty="0"/>
              <a:t>Convolutional Neural Network(CNN) and Recurrent Neural Networks(RNN) currently constitute in state-of-the-art in tasks such as image classification or object detection.</a:t>
            </a:r>
          </a:p>
        </p:txBody>
      </p:sp>
    </p:spTree>
    <p:extLst>
      <p:ext uri="{BB962C8B-B14F-4D97-AF65-F5344CB8AC3E}">
        <p14:creationId xmlns:p14="http://schemas.microsoft.com/office/powerpoint/2010/main" val="335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5AF0-6F83-5348-B18A-70F9C55DE93A}"/>
              </a:ext>
            </a:extLst>
          </p:cNvPr>
          <p:cNvSpPr>
            <a:spLocks noGrp="1"/>
          </p:cNvSpPr>
          <p:nvPr>
            <p:ph type="title"/>
          </p:nvPr>
        </p:nvSpPr>
        <p:spPr/>
        <p:txBody>
          <a:bodyPr/>
          <a:lstStyle/>
          <a:p>
            <a:r>
              <a:rPr lang="en-US" b="1" dirty="0"/>
              <a:t>Stages in MOT</a:t>
            </a:r>
            <a:endParaRPr lang="en-US" dirty="0"/>
          </a:p>
        </p:txBody>
      </p:sp>
      <p:sp>
        <p:nvSpPr>
          <p:cNvPr id="3" name="Content Placeholder 2">
            <a:extLst>
              <a:ext uri="{FF2B5EF4-FFF2-40B4-BE49-F238E27FC236}">
                <a16:creationId xmlns:a16="http://schemas.microsoft.com/office/drawing/2014/main" id="{E84F533D-2726-E349-BAC0-5F85CDEEF658}"/>
              </a:ext>
            </a:extLst>
          </p:cNvPr>
          <p:cNvSpPr>
            <a:spLocks noGrp="1"/>
          </p:cNvSpPr>
          <p:nvPr>
            <p:ph idx="1"/>
          </p:nvPr>
        </p:nvSpPr>
        <p:spPr/>
        <p:txBody>
          <a:bodyPr>
            <a:normAutofit fontScale="92500" lnSpcReduction="10000"/>
          </a:bodyPr>
          <a:lstStyle/>
          <a:p>
            <a:r>
              <a:rPr lang="en-US" dirty="0"/>
              <a:t>1. Detection Stage: The bounding boxes for the objects are obtained in this stage.</a:t>
            </a:r>
          </a:p>
          <a:p>
            <a:r>
              <a:rPr lang="en-US" dirty="0"/>
              <a:t>2. Feature extraction stage: One or more algorithms are used to analyze the detected objects to extract different features.</a:t>
            </a:r>
          </a:p>
          <a:p>
            <a:r>
              <a:rPr lang="en-US" dirty="0"/>
              <a:t>3. Affinity stage: This stage computes the similarity or distance and checks the probability of two objects belonging to the same objects.</a:t>
            </a:r>
          </a:p>
          <a:p>
            <a:r>
              <a:rPr lang="en-US" dirty="0"/>
              <a:t>4. Association stage: The similarity or distance measures are used to associate detection and a numerical ID is assigned to each object.</a:t>
            </a:r>
          </a:p>
          <a:p>
            <a:endParaRPr lang="en-US" dirty="0"/>
          </a:p>
        </p:txBody>
      </p:sp>
    </p:spTree>
    <p:extLst>
      <p:ext uri="{BB962C8B-B14F-4D97-AF65-F5344CB8AC3E}">
        <p14:creationId xmlns:p14="http://schemas.microsoft.com/office/powerpoint/2010/main" val="6875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099843-4699-CB4A-B54C-227429FB58EA}"/>
              </a:ext>
            </a:extLst>
          </p:cNvPr>
          <p:cNvSpPr>
            <a:spLocks noGrp="1"/>
          </p:cNvSpPr>
          <p:nvPr>
            <p:ph type="title"/>
          </p:nvPr>
        </p:nvSpPr>
        <p:spPr>
          <a:xfrm>
            <a:off x="5894962" y="479493"/>
            <a:ext cx="5458838" cy="1325563"/>
          </a:xfrm>
        </p:spPr>
        <p:txBody>
          <a:bodyPr>
            <a:normAutofit/>
          </a:bodyPr>
          <a:lstStyle/>
          <a:p>
            <a:r>
              <a:rPr lang="en-US" b="1"/>
              <a:t>Detection Stage</a:t>
            </a:r>
            <a:endParaRPr lang="en-US" dirty="0"/>
          </a:p>
        </p:txBody>
      </p:sp>
      <p:sp>
        <p:nvSpPr>
          <p:cNvPr id="20" name="Freeform: Shape 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descr="A close up of a device&#10;&#10;Description automatically generated">
            <a:extLst>
              <a:ext uri="{FF2B5EF4-FFF2-40B4-BE49-F238E27FC236}">
                <a16:creationId xmlns:a16="http://schemas.microsoft.com/office/drawing/2014/main" id="{AF594C80-4395-6142-AF00-93E0C6F82B8C}"/>
              </a:ext>
            </a:extLst>
          </p:cNvPr>
          <p:cNvPicPr>
            <a:picLocks noChangeAspect="1"/>
          </p:cNvPicPr>
          <p:nvPr/>
        </p:nvPicPr>
        <p:blipFill>
          <a:blip r:embed="rId2"/>
          <a:stretch>
            <a:fillRect/>
          </a:stretch>
        </p:blipFill>
        <p:spPr>
          <a:xfrm>
            <a:off x="703182" y="2203526"/>
            <a:ext cx="5143774" cy="245615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Content Placeholder 12">
            <a:extLst>
              <a:ext uri="{FF2B5EF4-FFF2-40B4-BE49-F238E27FC236}">
                <a16:creationId xmlns:a16="http://schemas.microsoft.com/office/drawing/2014/main" id="{4A1839E9-5D23-4E79-9929-CAB3C889AE2B}"/>
              </a:ext>
            </a:extLst>
          </p:cNvPr>
          <p:cNvSpPr>
            <a:spLocks noGrp="1"/>
          </p:cNvSpPr>
          <p:nvPr>
            <p:ph idx="1"/>
          </p:nvPr>
        </p:nvSpPr>
        <p:spPr>
          <a:xfrm>
            <a:off x="5894962" y="1984443"/>
            <a:ext cx="5458838" cy="4192520"/>
          </a:xfrm>
        </p:spPr>
        <p:txBody>
          <a:bodyPr>
            <a:normAutofit fontScale="85000" lnSpcReduction="20000"/>
          </a:bodyPr>
          <a:lstStyle/>
          <a:p>
            <a:r>
              <a:rPr lang="en-US" dirty="0"/>
              <a:t>The overall network consists of two parts: the front truncated backbone network (VGG-16) which is an image classification network and the additional convolutional feature layers which progressively decrease in size. upper from conv7 and lower layers form a single network used for default box generation as well as confidence and location predictions. More specifically, a set of default boxes are tiled with a convolution manner at different scales and aspect ratios for the feature maps.</a:t>
            </a:r>
            <a:endParaRPr lang="en-US" sz="2400" dirty="0"/>
          </a:p>
        </p:txBody>
      </p:sp>
    </p:spTree>
    <p:extLst>
      <p:ext uri="{BB962C8B-B14F-4D97-AF65-F5344CB8AC3E}">
        <p14:creationId xmlns:p14="http://schemas.microsoft.com/office/powerpoint/2010/main" val="392305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1131E5-8E77-4645-A221-197EE54EE504}"/>
              </a:ext>
            </a:extLst>
          </p:cNvPr>
          <p:cNvSpPr>
            <a:spLocks noGrp="1"/>
          </p:cNvSpPr>
          <p:nvPr>
            <p:ph type="title"/>
          </p:nvPr>
        </p:nvSpPr>
        <p:spPr>
          <a:xfrm>
            <a:off x="5894962" y="479493"/>
            <a:ext cx="5458838" cy="1325563"/>
          </a:xfrm>
        </p:spPr>
        <p:txBody>
          <a:bodyPr>
            <a:normAutofit/>
          </a:bodyPr>
          <a:lstStyle/>
          <a:p>
            <a:r>
              <a:rPr lang="en-US" b="1" dirty="0"/>
              <a:t>Feature Extraction</a:t>
            </a:r>
            <a:endParaRPr lang="en-US" dirty="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group of people walking down a street&#10;&#10;Description automatically generated">
            <a:extLst>
              <a:ext uri="{FF2B5EF4-FFF2-40B4-BE49-F238E27FC236}">
                <a16:creationId xmlns:a16="http://schemas.microsoft.com/office/drawing/2014/main" id="{9BA31DA3-4B85-4446-A181-C85711238795}"/>
              </a:ext>
            </a:extLst>
          </p:cNvPr>
          <p:cNvPicPr>
            <a:picLocks noChangeAspect="1"/>
          </p:cNvPicPr>
          <p:nvPr/>
        </p:nvPicPr>
        <p:blipFill>
          <a:blip r:embed="rId2"/>
          <a:stretch>
            <a:fillRect/>
          </a:stretch>
        </p:blipFill>
        <p:spPr>
          <a:xfrm>
            <a:off x="703182" y="2185614"/>
            <a:ext cx="4777381" cy="23170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98508272-7FC8-4FBE-A6EC-0E2B293FFE3F}"/>
              </a:ext>
            </a:extLst>
          </p:cNvPr>
          <p:cNvSpPr>
            <a:spLocks noGrp="1"/>
          </p:cNvSpPr>
          <p:nvPr>
            <p:ph idx="1"/>
          </p:nvPr>
        </p:nvSpPr>
        <p:spPr>
          <a:xfrm>
            <a:off x="5894962" y="1984443"/>
            <a:ext cx="5458838" cy="4663100"/>
          </a:xfrm>
        </p:spPr>
        <p:txBody>
          <a:bodyPr>
            <a:normAutofit fontScale="85000" lnSpcReduction="20000"/>
          </a:bodyPr>
          <a:lstStyle/>
          <a:p>
            <a:r>
              <a:rPr lang="en-US" dirty="0"/>
              <a:t>This model uses three different RNNs to compute various types of features. The input for the first RNN is a visual feature vector extracted by a VGG CNN which is employed to extract appearance features. The second RNN is a LSTM trained to predict the motion model for every tracked object and the output is a velocity vector of each object. The last RNN is trained to learn the interactions between different objects on the scene, since the position of some objects could be influenced by the behavior of surrounding items. </a:t>
            </a:r>
            <a:endParaRPr lang="en-US" sz="2400" dirty="0"/>
          </a:p>
        </p:txBody>
      </p:sp>
    </p:spTree>
    <p:extLst>
      <p:ext uri="{BB962C8B-B14F-4D97-AF65-F5344CB8AC3E}">
        <p14:creationId xmlns:p14="http://schemas.microsoft.com/office/powerpoint/2010/main" val="237240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D46527-8963-4773-8769-07E6ACE0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social media post&#10;&#10;Description automatically generated">
            <a:extLst>
              <a:ext uri="{FF2B5EF4-FFF2-40B4-BE49-F238E27FC236}">
                <a16:creationId xmlns:a16="http://schemas.microsoft.com/office/drawing/2014/main" id="{EFC3E544-F3FB-AD44-B051-7772001FB14C}"/>
              </a:ext>
            </a:extLst>
          </p:cNvPr>
          <p:cNvPicPr>
            <a:picLocks noChangeAspect="1"/>
          </p:cNvPicPr>
          <p:nvPr/>
        </p:nvPicPr>
        <p:blipFill>
          <a:blip r:embed="rId2"/>
          <a:stretch>
            <a:fillRect/>
          </a:stretch>
        </p:blipFill>
        <p:spPr>
          <a:xfrm>
            <a:off x="774500" y="2616418"/>
            <a:ext cx="4643496" cy="138144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4" name="Arc 13">
            <a:extLst>
              <a:ext uri="{FF2B5EF4-FFF2-40B4-BE49-F238E27FC236}">
                <a16:creationId xmlns:a16="http://schemas.microsoft.com/office/drawing/2014/main" id="{920E13D1-85D7-4BF3-9903-59216CB5A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65355" y="70536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F43068-BC6D-724B-BDF3-38B1EAE3CA73}"/>
              </a:ext>
            </a:extLst>
          </p:cNvPr>
          <p:cNvSpPr>
            <a:spLocks noGrp="1"/>
          </p:cNvSpPr>
          <p:nvPr>
            <p:ph type="title"/>
          </p:nvPr>
        </p:nvSpPr>
        <p:spPr>
          <a:xfrm>
            <a:off x="6096000" y="365125"/>
            <a:ext cx="5257800" cy="1325563"/>
          </a:xfrm>
        </p:spPr>
        <p:txBody>
          <a:bodyPr>
            <a:normAutofit/>
          </a:bodyPr>
          <a:lstStyle/>
          <a:p>
            <a:r>
              <a:rPr lang="en-US" b="1" dirty="0"/>
              <a:t>Affinity stage</a:t>
            </a:r>
            <a:endParaRPr lang="en-US" dirty="0"/>
          </a:p>
        </p:txBody>
      </p:sp>
      <p:sp>
        <p:nvSpPr>
          <p:cNvPr id="9" name="Content Placeholder 8">
            <a:extLst>
              <a:ext uri="{FF2B5EF4-FFF2-40B4-BE49-F238E27FC236}">
                <a16:creationId xmlns:a16="http://schemas.microsoft.com/office/drawing/2014/main" id="{42F69476-C655-4483-B8A4-276C9994B306}"/>
              </a:ext>
            </a:extLst>
          </p:cNvPr>
          <p:cNvSpPr>
            <a:spLocks noGrp="1"/>
          </p:cNvSpPr>
          <p:nvPr>
            <p:ph idx="1"/>
          </p:nvPr>
        </p:nvSpPr>
        <p:spPr>
          <a:xfrm>
            <a:off x="6096000" y="1825625"/>
            <a:ext cx="5257800" cy="4351338"/>
          </a:xfrm>
        </p:spPr>
        <p:txBody>
          <a:bodyPr>
            <a:normAutofit fontScale="85000" lnSpcReduction="20000"/>
          </a:bodyPr>
          <a:lstStyle/>
          <a:p>
            <a:r>
              <a:rPr lang="en-US" dirty="0"/>
              <a:t>The appearance features of a </a:t>
            </a:r>
            <a:r>
              <a:rPr lang="en-US" dirty="0" err="1"/>
              <a:t>tracklet</a:t>
            </a:r>
            <a:r>
              <a:rPr lang="en-US" dirty="0"/>
              <a:t> from the past frames, extracted with ResNet-50 CNN is taken as input. The output of the LSTM cell is a feature matrix representing the historical appearance of the </a:t>
            </a:r>
            <a:r>
              <a:rPr lang="en-US" dirty="0" err="1"/>
              <a:t>tracklet</a:t>
            </a:r>
            <a:r>
              <a:rPr lang="en-US" dirty="0"/>
              <a:t>, and such matrix is then multiplied by the vector with the appearance features of the detection that is needed to be compared with the </a:t>
            </a:r>
            <a:r>
              <a:rPr lang="en-US" dirty="0" err="1"/>
              <a:t>tracklet</a:t>
            </a:r>
            <a:r>
              <a:rPr lang="en-US" dirty="0"/>
              <a:t>. Fully connected layer on top computes the affinity score. This model was able to store longer-term appearance models than classical LSTMs.</a:t>
            </a:r>
            <a:endParaRPr lang="en-US" sz="2400" dirty="0"/>
          </a:p>
        </p:txBody>
      </p:sp>
    </p:spTree>
    <p:extLst>
      <p:ext uri="{BB962C8B-B14F-4D97-AF65-F5344CB8AC3E}">
        <p14:creationId xmlns:p14="http://schemas.microsoft.com/office/powerpoint/2010/main" val="105557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FDD2C0-9F5D-E941-8315-ABE91B43BD88}"/>
              </a:ext>
            </a:extLst>
          </p:cNvPr>
          <p:cNvSpPr>
            <a:spLocks noGrp="1"/>
          </p:cNvSpPr>
          <p:nvPr>
            <p:ph type="title"/>
          </p:nvPr>
        </p:nvSpPr>
        <p:spPr>
          <a:xfrm>
            <a:off x="838201" y="3998018"/>
            <a:ext cx="3981854" cy="2216513"/>
          </a:xfrm>
        </p:spPr>
        <p:txBody>
          <a:bodyPr>
            <a:normAutofit/>
          </a:bodyPr>
          <a:lstStyle/>
          <a:p>
            <a:r>
              <a:rPr lang="en-US" b="1" dirty="0"/>
              <a:t>Association stage</a:t>
            </a:r>
            <a:endParaRPr lang="en-US" dirty="0"/>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picture containing clock&#10;&#10;Description automatically generated">
            <a:extLst>
              <a:ext uri="{FF2B5EF4-FFF2-40B4-BE49-F238E27FC236}">
                <a16:creationId xmlns:a16="http://schemas.microsoft.com/office/drawing/2014/main" id="{09055756-0902-1140-BD3F-EC288371E63B}"/>
              </a:ext>
            </a:extLst>
          </p:cNvPr>
          <p:cNvPicPr>
            <a:picLocks noChangeAspect="1"/>
          </p:cNvPicPr>
          <p:nvPr/>
        </p:nvPicPr>
        <p:blipFill>
          <a:blip r:embed="rId2"/>
          <a:stretch>
            <a:fillRect/>
          </a:stretch>
        </p:blipFill>
        <p:spPr>
          <a:xfrm>
            <a:off x="659914" y="821734"/>
            <a:ext cx="10872172" cy="272301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9" name="Content Placeholder 8">
            <a:extLst>
              <a:ext uri="{FF2B5EF4-FFF2-40B4-BE49-F238E27FC236}">
                <a16:creationId xmlns:a16="http://schemas.microsoft.com/office/drawing/2014/main" id="{BFCB2036-A835-41A9-B47B-C200886DA2DE}"/>
              </a:ext>
            </a:extLst>
          </p:cNvPr>
          <p:cNvSpPr>
            <a:spLocks noGrp="1"/>
          </p:cNvSpPr>
          <p:nvPr>
            <p:ph idx="1"/>
          </p:nvPr>
        </p:nvSpPr>
        <p:spPr>
          <a:xfrm>
            <a:off x="4970835" y="3998019"/>
            <a:ext cx="6382966" cy="2216512"/>
          </a:xfrm>
        </p:spPr>
        <p:txBody>
          <a:bodyPr>
            <a:normAutofit fontScale="62500" lnSpcReduction="20000"/>
          </a:bodyPr>
          <a:lstStyle/>
          <a:p>
            <a:r>
              <a:rPr lang="en-US" dirty="0"/>
              <a:t>The algorithm is composed of a prediction network and a decision network. The prediction network is a CNN that learned to predict the movement of the target in the new frame looking at the target and at the new image, and also using the recent </a:t>
            </a:r>
            <a:r>
              <a:rPr lang="en-US" dirty="0" err="1"/>
              <a:t>tracklet</a:t>
            </a:r>
            <a:r>
              <a:rPr lang="en-US" dirty="0"/>
              <a:t> trajectory. The decision network is instead a collaborative system that consisted of multiple agents and the environment. Each agent took decisions based on the information about themselves, the neighbors and the </a:t>
            </a:r>
            <a:r>
              <a:rPr lang="en-US" dirty="0" err="1"/>
              <a:t>environment.The</a:t>
            </a:r>
            <a:r>
              <a:rPr lang="en-US" dirty="0"/>
              <a:t> agents were modeled using 3 FC layers on top of the feature extraction part of the </a:t>
            </a:r>
            <a:r>
              <a:rPr lang="en-US" dirty="0" err="1"/>
              <a:t>MDNet</a:t>
            </a:r>
            <a:r>
              <a:rPr lang="en-US" dirty="0"/>
              <a:t>.</a:t>
            </a:r>
            <a:endParaRPr lang="en-US" sz="2400" dirty="0"/>
          </a:p>
        </p:txBody>
      </p:sp>
    </p:spTree>
    <p:extLst>
      <p:ext uri="{BB962C8B-B14F-4D97-AF65-F5344CB8AC3E}">
        <p14:creationId xmlns:p14="http://schemas.microsoft.com/office/powerpoint/2010/main" val="264265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6296-F466-EB48-970A-19FA921C8B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FC9901-BD0F-804A-AC5C-74610EAAB305}"/>
              </a:ext>
            </a:extLst>
          </p:cNvPr>
          <p:cNvSpPr>
            <a:spLocks noGrp="1"/>
          </p:cNvSpPr>
          <p:nvPr>
            <p:ph idx="1"/>
          </p:nvPr>
        </p:nvSpPr>
        <p:spPr/>
        <p:txBody>
          <a:bodyPr/>
          <a:lstStyle/>
          <a:p>
            <a:pPr marL="0" indent="0">
              <a:buNone/>
            </a:pPr>
            <a:endParaRPr lang="en-US" dirty="0"/>
          </a:p>
          <a:p>
            <a:pPr marL="0" indent="0">
              <a:buNone/>
            </a:pPr>
            <a:r>
              <a:rPr lang="en-US" dirty="0"/>
              <a:t>The intent is to show how some of the deep model algorithms are used for multi-object tracking out of several others.</a:t>
            </a:r>
          </a:p>
          <a:p>
            <a:pPr marL="0" indent="0">
              <a:buNone/>
            </a:pPr>
            <a:endParaRPr lang="en-US" dirty="0"/>
          </a:p>
        </p:txBody>
      </p:sp>
    </p:spTree>
    <p:extLst>
      <p:ext uri="{BB962C8B-B14F-4D97-AF65-F5344CB8AC3E}">
        <p14:creationId xmlns:p14="http://schemas.microsoft.com/office/powerpoint/2010/main" val="2720533105"/>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3</TotalTime>
  <Words>639</Words>
  <Application>Microsoft Macintosh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Tw Cen MT</vt:lpstr>
      <vt:lpstr>ShapesVTI</vt:lpstr>
      <vt:lpstr>Video Multi-Object Tracking </vt:lpstr>
      <vt:lpstr>What and Where?</vt:lpstr>
      <vt:lpstr>Why deep learning?</vt:lpstr>
      <vt:lpstr>Stages in MOT</vt:lpstr>
      <vt:lpstr>Detection Stage</vt:lpstr>
      <vt:lpstr>Feature Extraction</vt:lpstr>
      <vt:lpstr>Affinity stage</vt:lpstr>
      <vt:lpstr>Association stage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Multi-Object Tracking </dc:title>
  <dc:creator>shreyus puthiyapurail</dc:creator>
  <cp:lastModifiedBy>shreyus puthiyapurail</cp:lastModifiedBy>
  <cp:revision>1</cp:revision>
  <dcterms:created xsi:type="dcterms:W3CDTF">2020-05-16T03:54:43Z</dcterms:created>
  <dcterms:modified xsi:type="dcterms:W3CDTF">2020-05-16T03:58:15Z</dcterms:modified>
</cp:coreProperties>
</file>