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 id="2147483660" r:id="rId2"/>
  </p:sldMasterIdLst>
  <p:notesMasterIdLst>
    <p:notesMasterId r:id="rId24"/>
  </p:notesMasterIdLst>
  <p:sldIdLst>
    <p:sldId id="337" r:id="rId3"/>
    <p:sldId id="334" r:id="rId4"/>
    <p:sldId id="333" r:id="rId5"/>
    <p:sldId id="332" r:id="rId6"/>
    <p:sldId id="331" r:id="rId7"/>
    <p:sldId id="330" r:id="rId8"/>
    <p:sldId id="329" r:id="rId9"/>
    <p:sldId id="328" r:id="rId10"/>
    <p:sldId id="327" r:id="rId11"/>
    <p:sldId id="326" r:id="rId12"/>
    <p:sldId id="325" r:id="rId13"/>
    <p:sldId id="324" r:id="rId14"/>
    <p:sldId id="322" r:id="rId15"/>
    <p:sldId id="321" r:id="rId16"/>
    <p:sldId id="320" r:id="rId17"/>
    <p:sldId id="319" r:id="rId18"/>
    <p:sldId id="318" r:id="rId19"/>
    <p:sldId id="317" r:id="rId20"/>
    <p:sldId id="316" r:id="rId21"/>
    <p:sldId id="315" r:id="rId22"/>
    <p:sldId id="31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06E86C-F5F0-5457-1223-A6CC767D3B94}" name="MANAS SINGH JYOTI" initials="MJ" userId="S::manassingh@iitg.ac.in::2e88cec9-4dbf-43cd-87ab-68159f4605a5" providerId="AD"/>
  <p188:author id="{4E4942C9-0BBA-D413-CD06-080B8F25A6BA}" name="SHREY VERMA" initials="SV" userId="S::v.shrey@iitg.ac.in::a8ef8e73-d330-4701-9045-a78ed90d5ed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11D59-BB87-B22E-1A3F-50C169BD512E}" v="247" dt="2021-11-18T02:02:06.469"/>
    <p1510:client id="{CDD10902-D7C8-A5E1-F876-6B96F258F273}" v="54" dt="2021-11-18T20:11:48.234"/>
    <p1510:client id="{6CFE1454-2D08-AF6E-9D4F-D0678F3A7B61}" v="104" dt="2021-11-18T07:59:49.685"/>
    <p1510:client id="{832FAB68-3498-FE41-B960-6E0DFCDC8818}" v="6" dt="2021-11-18T20:26:49.778"/>
    <p1510:client id="{BF85E10F-47AD-9A0B-CB31-B71F50125959}" v="487" dt="2021-11-18T15:22:09.492"/>
    <p1510:client id="{EA5AB484-5BB8-5705-45D0-477E6399D25C}" v="16" dt="2021-11-18T02:04:11.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4" autoAdjust="0"/>
    <p:restoredTop sz="93569" autoAdjust="0"/>
  </p:normalViewPr>
  <p:slideViewPr>
    <p:cSldViewPr snapToGrid="0">
      <p:cViewPr varScale="1">
        <p:scale>
          <a:sx n="80" d="100"/>
          <a:sy n="80" d="100"/>
        </p:scale>
        <p:origin x="5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6954D-CA1E-4601-A6DD-D7D032A5725A}"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6C1F4510-1F55-4CCD-9DDC-70224F0465EB}">
      <dgm:prSet phldr="0"/>
      <dgm:spPr/>
      <dgm:t>
        <a:bodyPr/>
        <a:lstStyle/>
        <a:p>
          <a:pPr>
            <a:lnSpc>
              <a:spcPct val="100000"/>
            </a:lnSpc>
          </a:pPr>
          <a:r>
            <a:rPr lang="en-US"/>
            <a:t>xv6 uses paging</a:t>
          </a:r>
          <a:r>
            <a:rPr lang="en-US">
              <a:latin typeface="Avenir Next LT Pro Light" panose="02020404030301010803"/>
            </a:rPr>
            <a:t> </a:t>
          </a:r>
          <a:r>
            <a:rPr lang="en-US"/>
            <a:t>to manage its memory allocations</a:t>
          </a:r>
        </a:p>
      </dgm:t>
    </dgm:pt>
    <dgm:pt modelId="{60F44E1D-F570-48B3-B56B-7BA96F19E6D0}" type="parTrans" cxnId="{A990EFDC-6D0D-4B0E-9885-558D83AEDDAD}">
      <dgm:prSet/>
      <dgm:spPr/>
    </dgm:pt>
    <dgm:pt modelId="{180B01DE-3D6A-4A64-A446-ACFCCB320D2E}" type="sibTrans" cxnId="{A990EFDC-6D0D-4B0E-9885-558D83AEDDAD}">
      <dgm:prSet/>
      <dgm:spPr/>
    </dgm:pt>
    <dgm:pt modelId="{286451C8-942D-4223-BA64-B568B280C73C}">
      <dgm:prSet phldr="0"/>
      <dgm:spPr/>
      <dgm:t>
        <a:bodyPr/>
        <a:lstStyle/>
        <a:p>
          <a:pPr>
            <a:lnSpc>
              <a:spcPct val="100000"/>
            </a:lnSpc>
          </a:pPr>
          <a:r>
            <a:rPr lang="en-US"/>
            <a:t>xv6 uses 32-bit virtual addresses, Resulting in a virtual address space of 4GB</a:t>
          </a:r>
          <a:endParaRPr lang="en-US">
            <a:latin typeface="Avenir Next LT Pro Light" panose="02020404030301010803"/>
          </a:endParaRPr>
        </a:p>
      </dgm:t>
    </dgm:pt>
    <dgm:pt modelId="{0BE09428-3CB4-46D7-A95F-1DF6D932F378}" type="parTrans" cxnId="{953FCAA6-4537-49C1-B7F6-4045078C2E7F}">
      <dgm:prSet/>
      <dgm:spPr/>
    </dgm:pt>
    <dgm:pt modelId="{142C32DF-4070-48CE-8132-5EE2F59E3773}" type="sibTrans" cxnId="{953FCAA6-4537-49C1-B7F6-4045078C2E7F}">
      <dgm:prSet/>
      <dgm:spPr/>
    </dgm:pt>
    <dgm:pt modelId="{230DB19D-33F7-411D-9241-97C1FCB1779B}">
      <dgm:prSet phldr="0"/>
      <dgm:spPr/>
      <dgm:t>
        <a:bodyPr/>
        <a:lstStyle/>
        <a:p>
          <a:pPr>
            <a:lnSpc>
              <a:spcPct val="100000"/>
            </a:lnSpc>
          </a:pPr>
          <a:r>
            <a:rPr lang="en-US"/>
            <a:t>It uses a page size of 4KB, and a two-level page table structure</a:t>
          </a:r>
        </a:p>
      </dgm:t>
    </dgm:pt>
    <dgm:pt modelId="{70A10855-BAC4-498E-8BA7-ED4EE467DF68}" type="parTrans" cxnId="{D4EAD01F-4FFF-4220-AE63-C44FEC45C25A}">
      <dgm:prSet/>
      <dgm:spPr/>
    </dgm:pt>
    <dgm:pt modelId="{3B5C62D2-210E-481E-AC60-FBDD5006A529}" type="sibTrans" cxnId="{D4EAD01F-4FFF-4220-AE63-C44FEC45C25A}">
      <dgm:prSet/>
      <dgm:spPr/>
    </dgm:pt>
    <dgm:pt modelId="{755B92C3-00DC-4DFA-9F44-EC5B747F49D6}">
      <dgm:prSet phldr="0"/>
      <dgm:spPr/>
      <dgm:t>
        <a:bodyPr/>
        <a:lstStyle/>
        <a:p>
          <a:pPr>
            <a:lnSpc>
              <a:spcPct val="100000"/>
            </a:lnSpc>
          </a:pPr>
          <a:r>
            <a:rPr lang="en-US"/>
            <a:t>This virtual address space of [KERNBASE, KERNBASE+PHYSTOP] is mapped to [0,PHYSTOP] in physical memory</a:t>
          </a:r>
          <a:endParaRPr lang="en-US">
            <a:latin typeface="Avenir Next LT Pro Light" panose="02020404030301010803"/>
          </a:endParaRPr>
        </a:p>
      </dgm:t>
    </dgm:pt>
    <dgm:pt modelId="{73D896AD-190C-4EF3-8555-7707E7FF9186}" type="parTrans" cxnId="{2F63530B-F3CE-4351-8489-72D1FD4888D8}">
      <dgm:prSet/>
      <dgm:spPr/>
    </dgm:pt>
    <dgm:pt modelId="{860F6009-8851-4674-929A-CE31E490A320}" type="sibTrans" cxnId="{2F63530B-F3CE-4351-8489-72D1FD4888D8}">
      <dgm:prSet/>
      <dgm:spPr/>
    </dgm:pt>
    <dgm:pt modelId="{EE25C5A3-3C59-4A06-80F7-049416028048}" type="pres">
      <dgm:prSet presAssocID="{90E6954D-CA1E-4601-A6DD-D7D032A5725A}" presName="root" presStyleCnt="0">
        <dgm:presLayoutVars>
          <dgm:dir/>
          <dgm:resizeHandles val="exact"/>
        </dgm:presLayoutVars>
      </dgm:prSet>
      <dgm:spPr/>
    </dgm:pt>
    <dgm:pt modelId="{EDFB37B9-4239-4EC1-8333-2E5DB61A7914}" type="pres">
      <dgm:prSet presAssocID="{286451C8-942D-4223-BA64-B568B280C73C}" presName="compNode" presStyleCnt="0"/>
      <dgm:spPr/>
    </dgm:pt>
    <dgm:pt modelId="{2959DC5E-C8E8-410A-9220-1B2B2557527C}" type="pres">
      <dgm:prSet presAssocID="{286451C8-942D-4223-BA64-B568B280C73C}" presName="bgRect" presStyleLbl="bgShp" presStyleIdx="0" presStyleCnt="4"/>
      <dgm:spPr/>
    </dgm:pt>
    <dgm:pt modelId="{6BED66B3-E291-445C-A76C-4F9FA60294EC}" type="pres">
      <dgm:prSet presAssocID="{286451C8-942D-4223-BA64-B568B280C73C}" presName="iconRect" presStyleLbl="node1" presStyleIdx="0" presStyleCnt="4"/>
      <dgm:spPr/>
    </dgm:pt>
    <dgm:pt modelId="{0DE5C8BB-0944-4196-B6EF-AEAE42607B84}" type="pres">
      <dgm:prSet presAssocID="{286451C8-942D-4223-BA64-B568B280C73C}" presName="spaceRect" presStyleCnt="0"/>
      <dgm:spPr/>
    </dgm:pt>
    <dgm:pt modelId="{E7257D8E-19FD-41F4-B031-02C3DC9370B4}" type="pres">
      <dgm:prSet presAssocID="{286451C8-942D-4223-BA64-B568B280C73C}" presName="parTx" presStyleLbl="revTx" presStyleIdx="0" presStyleCnt="4">
        <dgm:presLayoutVars>
          <dgm:chMax val="0"/>
          <dgm:chPref val="0"/>
        </dgm:presLayoutVars>
      </dgm:prSet>
      <dgm:spPr/>
    </dgm:pt>
    <dgm:pt modelId="{B8119D81-1586-411B-A420-8A597FAF3974}" type="pres">
      <dgm:prSet presAssocID="{142C32DF-4070-48CE-8132-5EE2F59E3773}" presName="sibTrans" presStyleCnt="0"/>
      <dgm:spPr/>
    </dgm:pt>
    <dgm:pt modelId="{33A11EBB-51A5-4208-84B3-62AD8E2EC221}" type="pres">
      <dgm:prSet presAssocID="{6C1F4510-1F55-4CCD-9DDC-70224F0465EB}" presName="compNode" presStyleCnt="0"/>
      <dgm:spPr/>
    </dgm:pt>
    <dgm:pt modelId="{A5C806E2-E4E2-42CE-8C4F-FCD14604AF3B}" type="pres">
      <dgm:prSet presAssocID="{6C1F4510-1F55-4CCD-9DDC-70224F0465EB}" presName="bgRect" presStyleLbl="bgShp" presStyleIdx="1" presStyleCnt="4"/>
      <dgm:spPr/>
    </dgm:pt>
    <dgm:pt modelId="{C561510B-481A-4E02-8C3C-9163CFA4236D}" type="pres">
      <dgm:prSet presAssocID="{6C1F4510-1F55-4CCD-9DDC-70224F0465EB}" presName="iconRect" presStyleLbl="node1" presStyleIdx="1" presStyleCnt="4"/>
      <dgm:spPr/>
    </dgm:pt>
    <dgm:pt modelId="{84842CBD-D24F-433D-B873-FB1B969BFF6C}" type="pres">
      <dgm:prSet presAssocID="{6C1F4510-1F55-4CCD-9DDC-70224F0465EB}" presName="spaceRect" presStyleCnt="0"/>
      <dgm:spPr/>
    </dgm:pt>
    <dgm:pt modelId="{608919EB-0BB0-4F7D-B3D7-18DE8D82FF2A}" type="pres">
      <dgm:prSet presAssocID="{6C1F4510-1F55-4CCD-9DDC-70224F0465EB}" presName="parTx" presStyleLbl="revTx" presStyleIdx="1" presStyleCnt="4">
        <dgm:presLayoutVars>
          <dgm:chMax val="0"/>
          <dgm:chPref val="0"/>
        </dgm:presLayoutVars>
      </dgm:prSet>
      <dgm:spPr/>
    </dgm:pt>
    <dgm:pt modelId="{81BE9981-E4A1-4C51-AE08-9C5BC36CAD53}" type="pres">
      <dgm:prSet presAssocID="{180B01DE-3D6A-4A64-A446-ACFCCB320D2E}" presName="sibTrans" presStyleCnt="0"/>
      <dgm:spPr/>
    </dgm:pt>
    <dgm:pt modelId="{74C35803-58CF-4B1E-A029-B6B2D40DCA5F}" type="pres">
      <dgm:prSet presAssocID="{230DB19D-33F7-411D-9241-97C1FCB1779B}" presName="compNode" presStyleCnt="0"/>
      <dgm:spPr/>
    </dgm:pt>
    <dgm:pt modelId="{0F1E8927-A4C3-41FF-A8CA-8E783B186062}" type="pres">
      <dgm:prSet presAssocID="{230DB19D-33F7-411D-9241-97C1FCB1779B}" presName="bgRect" presStyleLbl="bgShp" presStyleIdx="2" presStyleCnt="4"/>
      <dgm:spPr/>
    </dgm:pt>
    <dgm:pt modelId="{BBB62266-03E7-42EB-99B3-6FA9839805A6}" type="pres">
      <dgm:prSet presAssocID="{230DB19D-33F7-411D-9241-97C1FCB1779B}" presName="iconRect" presStyleLbl="node1" presStyleIdx="2" presStyleCnt="4"/>
      <dgm:spPr/>
    </dgm:pt>
    <dgm:pt modelId="{9414791E-0410-4B13-A95D-7824A3D052F5}" type="pres">
      <dgm:prSet presAssocID="{230DB19D-33F7-411D-9241-97C1FCB1779B}" presName="spaceRect" presStyleCnt="0"/>
      <dgm:spPr/>
    </dgm:pt>
    <dgm:pt modelId="{ABB69B3D-BD02-45F2-8A60-E130F93C6E10}" type="pres">
      <dgm:prSet presAssocID="{230DB19D-33F7-411D-9241-97C1FCB1779B}" presName="parTx" presStyleLbl="revTx" presStyleIdx="2" presStyleCnt="4">
        <dgm:presLayoutVars>
          <dgm:chMax val="0"/>
          <dgm:chPref val="0"/>
        </dgm:presLayoutVars>
      </dgm:prSet>
      <dgm:spPr/>
    </dgm:pt>
    <dgm:pt modelId="{767E00A8-8EAA-485D-8802-8A4887C39A73}" type="pres">
      <dgm:prSet presAssocID="{3B5C62D2-210E-481E-AC60-FBDD5006A529}" presName="sibTrans" presStyleCnt="0"/>
      <dgm:spPr/>
    </dgm:pt>
    <dgm:pt modelId="{E916CEE1-4417-4EB8-8576-E7D02558BA37}" type="pres">
      <dgm:prSet presAssocID="{755B92C3-00DC-4DFA-9F44-EC5B747F49D6}" presName="compNode" presStyleCnt="0"/>
      <dgm:spPr/>
    </dgm:pt>
    <dgm:pt modelId="{1EE5046D-6379-4150-A4FB-59DE75E70262}" type="pres">
      <dgm:prSet presAssocID="{755B92C3-00DC-4DFA-9F44-EC5B747F49D6}" presName="bgRect" presStyleLbl="bgShp" presStyleIdx="3" presStyleCnt="4"/>
      <dgm:spPr/>
    </dgm:pt>
    <dgm:pt modelId="{0E1D629C-4EA6-4CA4-99FA-B63FE099C708}" type="pres">
      <dgm:prSet presAssocID="{755B92C3-00DC-4DFA-9F44-EC5B747F49D6}" presName="iconRect" presStyleLbl="node1" presStyleIdx="3" presStyleCnt="4"/>
      <dgm:spPr/>
    </dgm:pt>
    <dgm:pt modelId="{AFB15BB6-78B2-4851-9F27-C8555A8121EA}" type="pres">
      <dgm:prSet presAssocID="{755B92C3-00DC-4DFA-9F44-EC5B747F49D6}" presName="spaceRect" presStyleCnt="0"/>
      <dgm:spPr/>
    </dgm:pt>
    <dgm:pt modelId="{E2ED93DC-19A7-4BED-9D2F-66751C48A40C}" type="pres">
      <dgm:prSet presAssocID="{755B92C3-00DC-4DFA-9F44-EC5B747F49D6}" presName="parTx" presStyleLbl="revTx" presStyleIdx="3" presStyleCnt="4">
        <dgm:presLayoutVars>
          <dgm:chMax val="0"/>
          <dgm:chPref val="0"/>
        </dgm:presLayoutVars>
      </dgm:prSet>
      <dgm:spPr/>
    </dgm:pt>
  </dgm:ptLst>
  <dgm:cxnLst>
    <dgm:cxn modelId="{2F63530B-F3CE-4351-8489-72D1FD4888D8}" srcId="{90E6954D-CA1E-4601-A6DD-D7D032A5725A}" destId="{755B92C3-00DC-4DFA-9F44-EC5B747F49D6}" srcOrd="3" destOrd="0" parTransId="{73D896AD-190C-4EF3-8555-7707E7FF9186}" sibTransId="{860F6009-8851-4674-929A-CE31E490A320}"/>
    <dgm:cxn modelId="{D4EAD01F-4FFF-4220-AE63-C44FEC45C25A}" srcId="{90E6954D-CA1E-4601-A6DD-D7D032A5725A}" destId="{230DB19D-33F7-411D-9241-97C1FCB1779B}" srcOrd="2" destOrd="0" parTransId="{70A10855-BAC4-498E-8BA7-ED4EE467DF68}" sibTransId="{3B5C62D2-210E-481E-AC60-FBDD5006A529}"/>
    <dgm:cxn modelId="{F56F3D5C-4FCA-49A7-8983-B41EBE0BD855}" type="presOf" srcId="{286451C8-942D-4223-BA64-B568B280C73C}" destId="{E7257D8E-19FD-41F4-B031-02C3DC9370B4}" srcOrd="0" destOrd="0" presId="urn:microsoft.com/office/officeart/2018/2/layout/IconVerticalSolidList"/>
    <dgm:cxn modelId="{A3895C9E-370F-41CA-874E-8896BF0D26D4}" type="presOf" srcId="{755B92C3-00DC-4DFA-9F44-EC5B747F49D6}" destId="{E2ED93DC-19A7-4BED-9D2F-66751C48A40C}" srcOrd="0" destOrd="0" presId="urn:microsoft.com/office/officeart/2018/2/layout/IconVerticalSolidList"/>
    <dgm:cxn modelId="{953FCAA6-4537-49C1-B7F6-4045078C2E7F}" srcId="{90E6954D-CA1E-4601-A6DD-D7D032A5725A}" destId="{286451C8-942D-4223-BA64-B568B280C73C}" srcOrd="0" destOrd="0" parTransId="{0BE09428-3CB4-46D7-A95F-1DF6D932F378}" sibTransId="{142C32DF-4070-48CE-8132-5EE2F59E3773}"/>
    <dgm:cxn modelId="{34E84EC4-9D9B-4BB9-A013-6056611CA7C8}" type="presOf" srcId="{6C1F4510-1F55-4CCD-9DDC-70224F0465EB}" destId="{608919EB-0BB0-4F7D-B3D7-18DE8D82FF2A}" srcOrd="0" destOrd="0" presId="urn:microsoft.com/office/officeart/2018/2/layout/IconVerticalSolidList"/>
    <dgm:cxn modelId="{A2CAFBCD-004C-4BCA-96A8-EC9E072CA6EE}" type="presOf" srcId="{90E6954D-CA1E-4601-A6DD-D7D032A5725A}" destId="{EE25C5A3-3C59-4A06-80F7-049416028048}" srcOrd="0" destOrd="0" presId="urn:microsoft.com/office/officeart/2018/2/layout/IconVerticalSolidList"/>
    <dgm:cxn modelId="{A990EFDC-6D0D-4B0E-9885-558D83AEDDAD}" srcId="{90E6954D-CA1E-4601-A6DD-D7D032A5725A}" destId="{6C1F4510-1F55-4CCD-9DDC-70224F0465EB}" srcOrd="1" destOrd="0" parTransId="{60F44E1D-F570-48B3-B56B-7BA96F19E6D0}" sibTransId="{180B01DE-3D6A-4A64-A446-ACFCCB320D2E}"/>
    <dgm:cxn modelId="{3F9163EC-A5C1-4C04-80E7-607DBBE04CD7}" type="presOf" srcId="{230DB19D-33F7-411D-9241-97C1FCB1779B}" destId="{ABB69B3D-BD02-45F2-8A60-E130F93C6E10}" srcOrd="0" destOrd="0" presId="urn:microsoft.com/office/officeart/2018/2/layout/IconVerticalSolidList"/>
    <dgm:cxn modelId="{DE65A8D4-C74F-46BB-8DA5-A6B9FE1FD8CD}" type="presParOf" srcId="{EE25C5A3-3C59-4A06-80F7-049416028048}" destId="{EDFB37B9-4239-4EC1-8333-2E5DB61A7914}" srcOrd="0" destOrd="0" presId="urn:microsoft.com/office/officeart/2018/2/layout/IconVerticalSolidList"/>
    <dgm:cxn modelId="{3B923FA3-28BA-4519-99F8-65E4787059FF}" type="presParOf" srcId="{EDFB37B9-4239-4EC1-8333-2E5DB61A7914}" destId="{2959DC5E-C8E8-410A-9220-1B2B2557527C}" srcOrd="0" destOrd="0" presId="urn:microsoft.com/office/officeart/2018/2/layout/IconVerticalSolidList"/>
    <dgm:cxn modelId="{5E57E761-BDA8-4835-A14A-8B4EA03AA672}" type="presParOf" srcId="{EDFB37B9-4239-4EC1-8333-2E5DB61A7914}" destId="{6BED66B3-E291-445C-A76C-4F9FA60294EC}" srcOrd="1" destOrd="0" presId="urn:microsoft.com/office/officeart/2018/2/layout/IconVerticalSolidList"/>
    <dgm:cxn modelId="{E1565882-3EE1-4808-BF34-8C943B024096}" type="presParOf" srcId="{EDFB37B9-4239-4EC1-8333-2E5DB61A7914}" destId="{0DE5C8BB-0944-4196-B6EF-AEAE42607B84}" srcOrd="2" destOrd="0" presId="urn:microsoft.com/office/officeart/2018/2/layout/IconVerticalSolidList"/>
    <dgm:cxn modelId="{AF80259D-948E-47E4-ACC5-EBB708D4C09F}" type="presParOf" srcId="{EDFB37B9-4239-4EC1-8333-2E5DB61A7914}" destId="{E7257D8E-19FD-41F4-B031-02C3DC9370B4}" srcOrd="3" destOrd="0" presId="urn:microsoft.com/office/officeart/2018/2/layout/IconVerticalSolidList"/>
    <dgm:cxn modelId="{181739C5-D5F5-4BA6-8DB7-EAF8001EE87C}" type="presParOf" srcId="{EE25C5A3-3C59-4A06-80F7-049416028048}" destId="{B8119D81-1586-411B-A420-8A597FAF3974}" srcOrd="1" destOrd="0" presId="urn:microsoft.com/office/officeart/2018/2/layout/IconVerticalSolidList"/>
    <dgm:cxn modelId="{6C703441-AB9A-4A2A-BB2C-295CD193938A}" type="presParOf" srcId="{EE25C5A3-3C59-4A06-80F7-049416028048}" destId="{33A11EBB-51A5-4208-84B3-62AD8E2EC221}" srcOrd="2" destOrd="0" presId="urn:microsoft.com/office/officeart/2018/2/layout/IconVerticalSolidList"/>
    <dgm:cxn modelId="{A3BCEFA6-A0A7-4C7E-B386-1E319FC0D905}" type="presParOf" srcId="{33A11EBB-51A5-4208-84B3-62AD8E2EC221}" destId="{A5C806E2-E4E2-42CE-8C4F-FCD14604AF3B}" srcOrd="0" destOrd="0" presId="urn:microsoft.com/office/officeart/2018/2/layout/IconVerticalSolidList"/>
    <dgm:cxn modelId="{584CBAA2-D774-4283-B8C5-6043664D6799}" type="presParOf" srcId="{33A11EBB-51A5-4208-84B3-62AD8E2EC221}" destId="{C561510B-481A-4E02-8C3C-9163CFA4236D}" srcOrd="1" destOrd="0" presId="urn:microsoft.com/office/officeart/2018/2/layout/IconVerticalSolidList"/>
    <dgm:cxn modelId="{B7668211-A954-4B1B-B583-4495F2D62B6A}" type="presParOf" srcId="{33A11EBB-51A5-4208-84B3-62AD8E2EC221}" destId="{84842CBD-D24F-433D-B873-FB1B969BFF6C}" srcOrd="2" destOrd="0" presId="urn:microsoft.com/office/officeart/2018/2/layout/IconVerticalSolidList"/>
    <dgm:cxn modelId="{ED13AABD-476D-477E-9D10-CBB1714C1713}" type="presParOf" srcId="{33A11EBB-51A5-4208-84B3-62AD8E2EC221}" destId="{608919EB-0BB0-4F7D-B3D7-18DE8D82FF2A}" srcOrd="3" destOrd="0" presId="urn:microsoft.com/office/officeart/2018/2/layout/IconVerticalSolidList"/>
    <dgm:cxn modelId="{7DFCD5C4-03B6-426F-84B1-9B68D5C6EF19}" type="presParOf" srcId="{EE25C5A3-3C59-4A06-80F7-049416028048}" destId="{81BE9981-E4A1-4C51-AE08-9C5BC36CAD53}" srcOrd="3" destOrd="0" presId="urn:microsoft.com/office/officeart/2018/2/layout/IconVerticalSolidList"/>
    <dgm:cxn modelId="{75547230-AFEF-407A-8834-58C330E512C3}" type="presParOf" srcId="{EE25C5A3-3C59-4A06-80F7-049416028048}" destId="{74C35803-58CF-4B1E-A029-B6B2D40DCA5F}" srcOrd="4" destOrd="0" presId="urn:microsoft.com/office/officeart/2018/2/layout/IconVerticalSolidList"/>
    <dgm:cxn modelId="{BC2D736B-86FB-496E-9CCA-3AF6D7389D2A}" type="presParOf" srcId="{74C35803-58CF-4B1E-A029-B6B2D40DCA5F}" destId="{0F1E8927-A4C3-41FF-A8CA-8E783B186062}" srcOrd="0" destOrd="0" presId="urn:microsoft.com/office/officeart/2018/2/layout/IconVerticalSolidList"/>
    <dgm:cxn modelId="{1B7FCAD8-CDB1-4E52-B1AF-E31461D8A6E1}" type="presParOf" srcId="{74C35803-58CF-4B1E-A029-B6B2D40DCA5F}" destId="{BBB62266-03E7-42EB-99B3-6FA9839805A6}" srcOrd="1" destOrd="0" presId="urn:microsoft.com/office/officeart/2018/2/layout/IconVerticalSolidList"/>
    <dgm:cxn modelId="{4A327777-09B4-49ED-BAFD-B93C600B0410}" type="presParOf" srcId="{74C35803-58CF-4B1E-A029-B6B2D40DCA5F}" destId="{9414791E-0410-4B13-A95D-7824A3D052F5}" srcOrd="2" destOrd="0" presId="urn:microsoft.com/office/officeart/2018/2/layout/IconVerticalSolidList"/>
    <dgm:cxn modelId="{C54C8432-D0CD-4559-83E6-D40DAC5B0950}" type="presParOf" srcId="{74C35803-58CF-4B1E-A029-B6B2D40DCA5F}" destId="{ABB69B3D-BD02-45F2-8A60-E130F93C6E10}" srcOrd="3" destOrd="0" presId="urn:microsoft.com/office/officeart/2018/2/layout/IconVerticalSolidList"/>
    <dgm:cxn modelId="{DE8F4905-A0F8-4321-A555-6ADEEC4E6AE9}" type="presParOf" srcId="{EE25C5A3-3C59-4A06-80F7-049416028048}" destId="{767E00A8-8EAA-485D-8802-8A4887C39A73}" srcOrd="5" destOrd="0" presId="urn:microsoft.com/office/officeart/2018/2/layout/IconVerticalSolidList"/>
    <dgm:cxn modelId="{0DF2072F-3330-4C91-BCAF-AC31491A0DB4}" type="presParOf" srcId="{EE25C5A3-3C59-4A06-80F7-049416028048}" destId="{E916CEE1-4417-4EB8-8576-E7D02558BA37}" srcOrd="6" destOrd="0" presId="urn:microsoft.com/office/officeart/2018/2/layout/IconVerticalSolidList"/>
    <dgm:cxn modelId="{C90DAE60-8AC6-4E01-AEEC-DE8F9C3B41C7}" type="presParOf" srcId="{E916CEE1-4417-4EB8-8576-E7D02558BA37}" destId="{1EE5046D-6379-4150-A4FB-59DE75E70262}" srcOrd="0" destOrd="0" presId="urn:microsoft.com/office/officeart/2018/2/layout/IconVerticalSolidList"/>
    <dgm:cxn modelId="{3068E3D0-0759-4EDA-BDE4-0C09B1A0C3BE}" type="presParOf" srcId="{E916CEE1-4417-4EB8-8576-E7D02558BA37}" destId="{0E1D629C-4EA6-4CA4-99FA-B63FE099C708}" srcOrd="1" destOrd="0" presId="urn:microsoft.com/office/officeart/2018/2/layout/IconVerticalSolidList"/>
    <dgm:cxn modelId="{58911EA0-8FB8-443D-93B0-EB6563AC2B49}" type="presParOf" srcId="{E916CEE1-4417-4EB8-8576-E7D02558BA37}" destId="{AFB15BB6-78B2-4851-9F27-C8555A8121EA}" srcOrd="2" destOrd="0" presId="urn:microsoft.com/office/officeart/2018/2/layout/IconVerticalSolidList"/>
    <dgm:cxn modelId="{2422E956-B658-4922-A4FF-0BAE3D6EF2ED}" type="presParOf" srcId="{E916CEE1-4417-4EB8-8576-E7D02558BA37}" destId="{E2ED93DC-19A7-4BED-9D2F-66751C48A40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360E36-83D8-42BC-889E-6D806760EDA5}"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4C8B2F9E-A728-42EC-96FA-9E0E350D4130}">
      <dgm:prSet/>
      <dgm:spPr/>
      <dgm:t>
        <a:bodyPr/>
        <a:lstStyle/>
        <a:p>
          <a:r>
            <a:rPr lang="en-US"/>
            <a:t>Each process on 32-bit Microsoft Windows has its own virtual address space that enables addressing up to 4 gigabytes of memory</a:t>
          </a:r>
        </a:p>
      </dgm:t>
    </dgm:pt>
    <dgm:pt modelId="{C5000F78-D32A-40A8-80EE-6D3ACA49331A}" type="parTrans" cxnId="{906F023F-B42E-47C5-9CF5-F4D544441C05}">
      <dgm:prSet/>
      <dgm:spPr/>
      <dgm:t>
        <a:bodyPr/>
        <a:lstStyle/>
        <a:p>
          <a:endParaRPr lang="en-US"/>
        </a:p>
      </dgm:t>
    </dgm:pt>
    <dgm:pt modelId="{553BC7F2-9817-4E6E-9918-E7240682481C}" type="sibTrans" cxnId="{906F023F-B42E-47C5-9CF5-F4D544441C05}">
      <dgm:prSet/>
      <dgm:spPr/>
      <dgm:t>
        <a:bodyPr/>
        <a:lstStyle/>
        <a:p>
          <a:endParaRPr lang="en-US"/>
        </a:p>
      </dgm:t>
    </dgm:pt>
    <dgm:pt modelId="{7928507D-57A9-4279-9AE9-FB6D3D962F07}">
      <dgm:prSet/>
      <dgm:spPr/>
      <dgm:t>
        <a:bodyPr/>
        <a:lstStyle/>
        <a:p>
          <a:r>
            <a:rPr lang="en-US"/>
            <a:t>Windows 10 supports multiple features, such as shared libraries, file mapping, copy-on-write, and memory compression</a:t>
          </a:r>
        </a:p>
      </dgm:t>
    </dgm:pt>
    <dgm:pt modelId="{742F62BE-B561-4582-847C-B685D62617EF}" type="parTrans" cxnId="{3DFD1B1D-92E4-4AA4-84D0-916351EC0B5E}">
      <dgm:prSet/>
      <dgm:spPr/>
      <dgm:t>
        <a:bodyPr/>
        <a:lstStyle/>
        <a:p>
          <a:endParaRPr lang="en-US"/>
        </a:p>
      </dgm:t>
    </dgm:pt>
    <dgm:pt modelId="{491DC567-344D-465D-A2BB-4F489817A5AB}" type="sibTrans" cxnId="{3DFD1B1D-92E4-4AA4-84D0-916351EC0B5E}">
      <dgm:prSet/>
      <dgm:spPr/>
      <dgm:t>
        <a:bodyPr/>
        <a:lstStyle/>
        <a:p>
          <a:endParaRPr lang="en-US"/>
        </a:p>
      </dgm:t>
    </dgm:pt>
    <dgm:pt modelId="{69331641-FBFA-4845-BA9C-74965BF46A55}">
      <dgm:prSet/>
      <dgm:spPr/>
      <dgm:t>
        <a:bodyPr/>
        <a:lstStyle/>
        <a:p>
          <a:r>
            <a:rPr lang="en-US"/>
            <a:t>Windows 10 also uses features like Demand Paging with Clustering and a Working Set Model</a:t>
          </a:r>
        </a:p>
      </dgm:t>
    </dgm:pt>
    <dgm:pt modelId="{4260B97A-E08F-4EBD-ABCE-B0EFCE154D79}" type="parTrans" cxnId="{337CA4BB-76D2-436F-800C-511710274711}">
      <dgm:prSet/>
      <dgm:spPr/>
      <dgm:t>
        <a:bodyPr/>
        <a:lstStyle/>
        <a:p>
          <a:endParaRPr lang="en-US"/>
        </a:p>
      </dgm:t>
    </dgm:pt>
    <dgm:pt modelId="{F799AE92-4F84-4033-84AA-790B5EDC5045}" type="sibTrans" cxnId="{337CA4BB-76D2-436F-800C-511710274711}">
      <dgm:prSet/>
      <dgm:spPr/>
      <dgm:t>
        <a:bodyPr/>
        <a:lstStyle/>
        <a:p>
          <a:endParaRPr lang="en-US"/>
        </a:p>
      </dgm:t>
    </dgm:pt>
    <dgm:pt modelId="{734ACE39-5175-4A4C-94FE-C758FB93E021}" type="pres">
      <dgm:prSet presAssocID="{FC360E36-83D8-42BC-889E-6D806760EDA5}" presName="linear" presStyleCnt="0">
        <dgm:presLayoutVars>
          <dgm:animLvl val="lvl"/>
          <dgm:resizeHandles val="exact"/>
        </dgm:presLayoutVars>
      </dgm:prSet>
      <dgm:spPr/>
    </dgm:pt>
    <dgm:pt modelId="{389A899E-6ED0-4E8C-B960-2EA1CE4865F1}" type="pres">
      <dgm:prSet presAssocID="{4C8B2F9E-A728-42EC-96FA-9E0E350D4130}" presName="parentText" presStyleLbl="node1" presStyleIdx="0" presStyleCnt="3">
        <dgm:presLayoutVars>
          <dgm:chMax val="0"/>
          <dgm:bulletEnabled val="1"/>
        </dgm:presLayoutVars>
      </dgm:prSet>
      <dgm:spPr/>
    </dgm:pt>
    <dgm:pt modelId="{C33F0859-41D1-4ACC-8F90-A1EBFA20B2F4}" type="pres">
      <dgm:prSet presAssocID="{553BC7F2-9817-4E6E-9918-E7240682481C}" presName="spacer" presStyleCnt="0"/>
      <dgm:spPr/>
    </dgm:pt>
    <dgm:pt modelId="{8BDA32AC-3DE3-4E76-9D6E-8B1BF1AFFCD6}" type="pres">
      <dgm:prSet presAssocID="{7928507D-57A9-4279-9AE9-FB6D3D962F07}" presName="parentText" presStyleLbl="node1" presStyleIdx="1" presStyleCnt="3">
        <dgm:presLayoutVars>
          <dgm:chMax val="0"/>
          <dgm:bulletEnabled val="1"/>
        </dgm:presLayoutVars>
      </dgm:prSet>
      <dgm:spPr/>
    </dgm:pt>
    <dgm:pt modelId="{16943428-4A5E-489C-824E-6C34B0813A5E}" type="pres">
      <dgm:prSet presAssocID="{491DC567-344D-465D-A2BB-4F489817A5AB}" presName="spacer" presStyleCnt="0"/>
      <dgm:spPr/>
    </dgm:pt>
    <dgm:pt modelId="{0035524C-8C4C-47A0-A41D-683032B74B0A}" type="pres">
      <dgm:prSet presAssocID="{69331641-FBFA-4845-BA9C-74965BF46A55}" presName="parentText" presStyleLbl="node1" presStyleIdx="2" presStyleCnt="3">
        <dgm:presLayoutVars>
          <dgm:chMax val="0"/>
          <dgm:bulletEnabled val="1"/>
        </dgm:presLayoutVars>
      </dgm:prSet>
      <dgm:spPr/>
    </dgm:pt>
  </dgm:ptLst>
  <dgm:cxnLst>
    <dgm:cxn modelId="{3DFD1B1D-92E4-4AA4-84D0-916351EC0B5E}" srcId="{FC360E36-83D8-42BC-889E-6D806760EDA5}" destId="{7928507D-57A9-4279-9AE9-FB6D3D962F07}" srcOrd="1" destOrd="0" parTransId="{742F62BE-B561-4582-847C-B685D62617EF}" sibTransId="{491DC567-344D-465D-A2BB-4F489817A5AB}"/>
    <dgm:cxn modelId="{906F023F-B42E-47C5-9CF5-F4D544441C05}" srcId="{FC360E36-83D8-42BC-889E-6D806760EDA5}" destId="{4C8B2F9E-A728-42EC-96FA-9E0E350D4130}" srcOrd="0" destOrd="0" parTransId="{C5000F78-D32A-40A8-80EE-6D3ACA49331A}" sibTransId="{553BC7F2-9817-4E6E-9918-E7240682481C}"/>
    <dgm:cxn modelId="{6693B654-B89F-412B-8098-250F79C94076}" type="presOf" srcId="{FC360E36-83D8-42BC-889E-6D806760EDA5}" destId="{734ACE39-5175-4A4C-94FE-C758FB93E021}" srcOrd="0" destOrd="0" presId="urn:microsoft.com/office/officeart/2005/8/layout/vList2"/>
    <dgm:cxn modelId="{337CA4BB-76D2-436F-800C-511710274711}" srcId="{FC360E36-83D8-42BC-889E-6D806760EDA5}" destId="{69331641-FBFA-4845-BA9C-74965BF46A55}" srcOrd="2" destOrd="0" parTransId="{4260B97A-E08F-4EBD-ABCE-B0EFCE154D79}" sibTransId="{F799AE92-4F84-4033-84AA-790B5EDC5045}"/>
    <dgm:cxn modelId="{555FD1BC-AF4B-4B76-8524-B9E5F830C0AB}" type="presOf" srcId="{7928507D-57A9-4279-9AE9-FB6D3D962F07}" destId="{8BDA32AC-3DE3-4E76-9D6E-8B1BF1AFFCD6}" srcOrd="0" destOrd="0" presId="urn:microsoft.com/office/officeart/2005/8/layout/vList2"/>
    <dgm:cxn modelId="{798252D5-2E3C-4D11-9D08-23E8EE7B8162}" type="presOf" srcId="{69331641-FBFA-4845-BA9C-74965BF46A55}" destId="{0035524C-8C4C-47A0-A41D-683032B74B0A}" srcOrd="0" destOrd="0" presId="urn:microsoft.com/office/officeart/2005/8/layout/vList2"/>
    <dgm:cxn modelId="{F7DC4DED-5967-4BD9-96C2-287A0502F981}" type="presOf" srcId="{4C8B2F9E-A728-42EC-96FA-9E0E350D4130}" destId="{389A899E-6ED0-4E8C-B960-2EA1CE4865F1}" srcOrd="0" destOrd="0" presId="urn:microsoft.com/office/officeart/2005/8/layout/vList2"/>
    <dgm:cxn modelId="{953C3BA6-0CAF-4AED-B108-6CA42810016A}" type="presParOf" srcId="{734ACE39-5175-4A4C-94FE-C758FB93E021}" destId="{389A899E-6ED0-4E8C-B960-2EA1CE4865F1}" srcOrd="0" destOrd="0" presId="urn:microsoft.com/office/officeart/2005/8/layout/vList2"/>
    <dgm:cxn modelId="{5F5B7D5A-126F-4BB8-9D73-6F223CE30085}" type="presParOf" srcId="{734ACE39-5175-4A4C-94FE-C758FB93E021}" destId="{C33F0859-41D1-4ACC-8F90-A1EBFA20B2F4}" srcOrd="1" destOrd="0" presId="urn:microsoft.com/office/officeart/2005/8/layout/vList2"/>
    <dgm:cxn modelId="{72CA0E1E-BC30-4CA6-BE7C-6AD8D0636FAE}" type="presParOf" srcId="{734ACE39-5175-4A4C-94FE-C758FB93E021}" destId="{8BDA32AC-3DE3-4E76-9D6E-8B1BF1AFFCD6}" srcOrd="2" destOrd="0" presId="urn:microsoft.com/office/officeart/2005/8/layout/vList2"/>
    <dgm:cxn modelId="{BE4A9BED-136F-4706-9643-ADC78B130254}" type="presParOf" srcId="{734ACE39-5175-4A4C-94FE-C758FB93E021}" destId="{16943428-4A5E-489C-824E-6C34B0813A5E}" srcOrd="3" destOrd="0" presId="urn:microsoft.com/office/officeart/2005/8/layout/vList2"/>
    <dgm:cxn modelId="{A9B22857-197A-4236-923B-D506E7B0ABB2}" type="presParOf" srcId="{734ACE39-5175-4A4C-94FE-C758FB93E021}" destId="{0035524C-8C4C-47A0-A41D-683032B74B0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CA1C53-B26B-4EFA-826A-790FE3D19508}"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05D63B55-E28C-4E44-814B-74096210815A}">
      <dgm:prSet/>
      <dgm:spPr/>
      <dgm:t>
        <a:bodyPr/>
        <a:lstStyle/>
        <a:p>
          <a:r>
            <a:rPr lang="en-US"/>
            <a:t>If a program reads a file, the data for that file is copied twice</a:t>
          </a:r>
        </a:p>
      </dgm:t>
    </dgm:pt>
    <dgm:pt modelId="{F73D2C31-3400-46DA-964C-2D461E278E57}" type="parTrans" cxnId="{A09AD52C-6AFD-4307-9F1C-D216262F8B76}">
      <dgm:prSet/>
      <dgm:spPr/>
      <dgm:t>
        <a:bodyPr/>
        <a:lstStyle/>
        <a:p>
          <a:endParaRPr lang="en-US"/>
        </a:p>
      </dgm:t>
    </dgm:pt>
    <dgm:pt modelId="{81E476E8-7B1A-4C34-BE27-B736D2E70A81}" type="sibTrans" cxnId="{A09AD52C-6AFD-4307-9F1C-D216262F8B76}">
      <dgm:prSet/>
      <dgm:spPr/>
      <dgm:t>
        <a:bodyPr/>
        <a:lstStyle/>
        <a:p>
          <a:endParaRPr lang="en-US"/>
        </a:p>
      </dgm:t>
    </dgm:pt>
    <dgm:pt modelId="{22EC5485-275B-4480-A24B-E078C54C23BF}">
      <dgm:prSet/>
      <dgm:spPr/>
      <dgm:t>
        <a:bodyPr/>
        <a:lstStyle/>
        <a:p>
          <a:r>
            <a:rPr lang="en-US"/>
            <a:t>First, it is copied from the disk to kernel memory by the driver, and then later it is copied from kernel space to user space by the read system call</a:t>
          </a:r>
        </a:p>
      </dgm:t>
    </dgm:pt>
    <dgm:pt modelId="{759EAD1E-F9FC-4699-A567-6F7EC251960E}" type="parTrans" cxnId="{374A3AE1-7B8B-47EF-9EEC-B812E58A8D43}">
      <dgm:prSet/>
      <dgm:spPr/>
      <dgm:t>
        <a:bodyPr/>
        <a:lstStyle/>
        <a:p>
          <a:endParaRPr lang="en-US"/>
        </a:p>
      </dgm:t>
    </dgm:pt>
    <dgm:pt modelId="{338061EF-BFD3-487A-9965-470A8FCBB62D}" type="sibTrans" cxnId="{374A3AE1-7B8B-47EF-9EEC-B812E58A8D43}">
      <dgm:prSet/>
      <dgm:spPr/>
      <dgm:t>
        <a:bodyPr/>
        <a:lstStyle/>
        <a:p>
          <a:endParaRPr lang="en-US"/>
        </a:p>
      </dgm:t>
    </dgm:pt>
    <dgm:pt modelId="{EDC312D9-255E-4339-AFB0-D2625FD7E20F}">
      <dgm:prSet/>
      <dgm:spPr/>
      <dgm:t>
        <a:bodyPr/>
        <a:lstStyle/>
        <a:p>
          <a:r>
            <a:rPr lang="en-US"/>
            <a:t>If the program then sends the data over the network, the data is copied twice more</a:t>
          </a:r>
        </a:p>
      </dgm:t>
    </dgm:pt>
    <dgm:pt modelId="{D56C3769-B2A1-4F0B-B579-4B7F88563FE8}" type="parTrans" cxnId="{E762C568-3B2B-452A-9F37-78F133DB0831}">
      <dgm:prSet/>
      <dgm:spPr/>
      <dgm:t>
        <a:bodyPr/>
        <a:lstStyle/>
        <a:p>
          <a:endParaRPr lang="en-US"/>
        </a:p>
      </dgm:t>
    </dgm:pt>
    <dgm:pt modelId="{6B9A521B-830D-4442-A9B8-F5B0492F8529}" type="sibTrans" cxnId="{E762C568-3B2B-452A-9F37-78F133DB0831}">
      <dgm:prSet/>
      <dgm:spPr/>
      <dgm:t>
        <a:bodyPr/>
        <a:lstStyle/>
        <a:p>
          <a:endParaRPr lang="en-US"/>
        </a:p>
      </dgm:t>
    </dgm:pt>
    <dgm:pt modelId="{B61A6830-B9AE-4500-953B-0F55B88A5C53}" type="pres">
      <dgm:prSet presAssocID="{BECA1C53-B26B-4EFA-826A-790FE3D19508}" presName="linear" presStyleCnt="0">
        <dgm:presLayoutVars>
          <dgm:animLvl val="lvl"/>
          <dgm:resizeHandles val="exact"/>
        </dgm:presLayoutVars>
      </dgm:prSet>
      <dgm:spPr/>
    </dgm:pt>
    <dgm:pt modelId="{C0DBD66F-240E-4F29-B082-DA568FC333A7}" type="pres">
      <dgm:prSet presAssocID="{05D63B55-E28C-4E44-814B-74096210815A}" presName="parentText" presStyleLbl="node1" presStyleIdx="0" presStyleCnt="3">
        <dgm:presLayoutVars>
          <dgm:chMax val="0"/>
          <dgm:bulletEnabled val="1"/>
        </dgm:presLayoutVars>
      </dgm:prSet>
      <dgm:spPr/>
    </dgm:pt>
    <dgm:pt modelId="{D0D6A1EF-0131-473C-A25E-5BE822154C51}" type="pres">
      <dgm:prSet presAssocID="{81E476E8-7B1A-4C34-BE27-B736D2E70A81}" presName="spacer" presStyleCnt="0"/>
      <dgm:spPr/>
    </dgm:pt>
    <dgm:pt modelId="{822DD5D2-638B-46BE-A2DA-1C4622B32346}" type="pres">
      <dgm:prSet presAssocID="{22EC5485-275B-4480-A24B-E078C54C23BF}" presName="parentText" presStyleLbl="node1" presStyleIdx="1" presStyleCnt="3">
        <dgm:presLayoutVars>
          <dgm:chMax val="0"/>
          <dgm:bulletEnabled val="1"/>
        </dgm:presLayoutVars>
      </dgm:prSet>
      <dgm:spPr/>
    </dgm:pt>
    <dgm:pt modelId="{1E1EAEA5-47BB-4654-9B6E-17F04B3C8121}" type="pres">
      <dgm:prSet presAssocID="{338061EF-BFD3-487A-9965-470A8FCBB62D}" presName="spacer" presStyleCnt="0"/>
      <dgm:spPr/>
    </dgm:pt>
    <dgm:pt modelId="{5C5750C6-8D63-4E43-AB22-33555C9E4C48}" type="pres">
      <dgm:prSet presAssocID="{EDC312D9-255E-4339-AFB0-D2625FD7E20F}" presName="parentText" presStyleLbl="node1" presStyleIdx="2" presStyleCnt="3">
        <dgm:presLayoutVars>
          <dgm:chMax val="0"/>
          <dgm:bulletEnabled val="1"/>
        </dgm:presLayoutVars>
      </dgm:prSet>
      <dgm:spPr/>
    </dgm:pt>
  </dgm:ptLst>
  <dgm:cxnLst>
    <dgm:cxn modelId="{2C8EC705-F7BD-48F9-A6F3-5C16CE9D72D8}" type="presOf" srcId="{05D63B55-E28C-4E44-814B-74096210815A}" destId="{C0DBD66F-240E-4F29-B082-DA568FC333A7}" srcOrd="0" destOrd="0" presId="urn:microsoft.com/office/officeart/2005/8/layout/vList2"/>
    <dgm:cxn modelId="{3FED8F1D-B629-4EA8-B6A1-DAF107677278}" type="presOf" srcId="{22EC5485-275B-4480-A24B-E078C54C23BF}" destId="{822DD5D2-638B-46BE-A2DA-1C4622B32346}" srcOrd="0" destOrd="0" presId="urn:microsoft.com/office/officeart/2005/8/layout/vList2"/>
    <dgm:cxn modelId="{A09AD52C-6AFD-4307-9F1C-D216262F8B76}" srcId="{BECA1C53-B26B-4EFA-826A-790FE3D19508}" destId="{05D63B55-E28C-4E44-814B-74096210815A}" srcOrd="0" destOrd="0" parTransId="{F73D2C31-3400-46DA-964C-2D461E278E57}" sibTransId="{81E476E8-7B1A-4C34-BE27-B736D2E70A81}"/>
    <dgm:cxn modelId="{E762C568-3B2B-452A-9F37-78F133DB0831}" srcId="{BECA1C53-B26B-4EFA-826A-790FE3D19508}" destId="{EDC312D9-255E-4339-AFB0-D2625FD7E20F}" srcOrd="2" destOrd="0" parTransId="{D56C3769-B2A1-4F0B-B579-4B7F88563FE8}" sibTransId="{6B9A521B-830D-4442-A9B8-F5B0492F8529}"/>
    <dgm:cxn modelId="{0CFC197D-5B3C-481A-BE58-93CED6E1A2F0}" type="presOf" srcId="{BECA1C53-B26B-4EFA-826A-790FE3D19508}" destId="{B61A6830-B9AE-4500-953B-0F55B88A5C53}" srcOrd="0" destOrd="0" presId="urn:microsoft.com/office/officeart/2005/8/layout/vList2"/>
    <dgm:cxn modelId="{FBBB54DB-BD40-4273-9D3E-5E0BB2C86AD4}" type="presOf" srcId="{EDC312D9-255E-4339-AFB0-D2625FD7E20F}" destId="{5C5750C6-8D63-4E43-AB22-33555C9E4C48}" srcOrd="0" destOrd="0" presId="urn:microsoft.com/office/officeart/2005/8/layout/vList2"/>
    <dgm:cxn modelId="{374A3AE1-7B8B-47EF-9EEC-B812E58A8D43}" srcId="{BECA1C53-B26B-4EFA-826A-790FE3D19508}" destId="{22EC5485-275B-4480-A24B-E078C54C23BF}" srcOrd="1" destOrd="0" parTransId="{759EAD1E-F9FC-4699-A567-6F7EC251960E}" sibTransId="{338061EF-BFD3-487A-9965-470A8FCBB62D}"/>
    <dgm:cxn modelId="{A296B541-7C48-4C99-AD55-A0467D28865A}" type="presParOf" srcId="{B61A6830-B9AE-4500-953B-0F55B88A5C53}" destId="{C0DBD66F-240E-4F29-B082-DA568FC333A7}" srcOrd="0" destOrd="0" presId="urn:microsoft.com/office/officeart/2005/8/layout/vList2"/>
    <dgm:cxn modelId="{91C7FF57-7C9D-4BB5-91BF-9EEA924D612C}" type="presParOf" srcId="{B61A6830-B9AE-4500-953B-0F55B88A5C53}" destId="{D0D6A1EF-0131-473C-A25E-5BE822154C51}" srcOrd="1" destOrd="0" presId="urn:microsoft.com/office/officeart/2005/8/layout/vList2"/>
    <dgm:cxn modelId="{6BF54FEC-9632-466B-BC08-72C3A133E81A}" type="presParOf" srcId="{B61A6830-B9AE-4500-953B-0F55B88A5C53}" destId="{822DD5D2-638B-46BE-A2DA-1C4622B32346}" srcOrd="2" destOrd="0" presId="urn:microsoft.com/office/officeart/2005/8/layout/vList2"/>
    <dgm:cxn modelId="{778A0A83-9025-417F-A45A-5EF86D89D63E}" type="presParOf" srcId="{B61A6830-B9AE-4500-953B-0F55B88A5C53}" destId="{1E1EAEA5-47BB-4654-9B6E-17F04B3C8121}" srcOrd="3" destOrd="0" presId="urn:microsoft.com/office/officeart/2005/8/layout/vList2"/>
    <dgm:cxn modelId="{710078BF-F311-435A-BB7B-5B7DEB4AEE64}" type="presParOf" srcId="{B61A6830-B9AE-4500-953B-0F55B88A5C53}" destId="{5C5750C6-8D63-4E43-AB22-33555C9E4C4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0FE121-41E4-4175-9781-4051303E8A3F}" type="doc">
      <dgm:prSet loTypeId="urn:microsoft.com/office/officeart/2005/8/layout/vList2" loCatId="list" qsTypeId="urn:microsoft.com/office/officeart/2005/8/quickstyle/simple1" qsCatId="simple" csTypeId="urn:microsoft.com/office/officeart/2018/5/colors/Iconchunking_neutralbg_colorful1" csCatId="colorful" phldr="1"/>
      <dgm:spPr/>
      <dgm:t>
        <a:bodyPr/>
        <a:lstStyle/>
        <a:p>
          <a:endParaRPr lang="en-US"/>
        </a:p>
      </dgm:t>
    </dgm:pt>
    <dgm:pt modelId="{3C931523-C77F-48FA-BF86-BC94D8B1ED94}">
      <dgm:prSet/>
      <dgm:spPr/>
      <dgm:t>
        <a:bodyPr/>
        <a:lstStyle/>
        <a:p>
          <a:pPr rtl="0"/>
          <a:r>
            <a:rPr lang="en-US"/>
            <a:t>Processes read from and write to the file view using </a:t>
          </a:r>
          <a:r>
            <a:rPr lang="en-US">
              <a:latin typeface="Avenir Next LT Pro Light" panose="02020404030301010803"/>
            </a:rPr>
            <a:t>pointers</a:t>
          </a:r>
        </a:p>
      </dgm:t>
    </dgm:pt>
    <dgm:pt modelId="{C4A838F1-C1A1-4587-859F-E1B91C892FE7}" type="parTrans" cxnId="{B17E11C0-10E5-4497-BAF9-A0CC565655C9}">
      <dgm:prSet/>
      <dgm:spPr/>
      <dgm:t>
        <a:bodyPr/>
        <a:lstStyle/>
        <a:p>
          <a:endParaRPr lang="en-US"/>
        </a:p>
      </dgm:t>
    </dgm:pt>
    <dgm:pt modelId="{DEF59D39-7BE2-4184-A193-6784AF60FB6F}" type="sibTrans" cxnId="{B17E11C0-10E5-4497-BAF9-A0CC565655C9}">
      <dgm:prSet/>
      <dgm:spPr/>
      <dgm:t>
        <a:bodyPr/>
        <a:lstStyle/>
        <a:p>
          <a:endParaRPr lang="en-US"/>
        </a:p>
      </dgm:t>
    </dgm:pt>
    <dgm:pt modelId="{D8AB88D2-1FA7-4111-A437-7F270E4D7F3D}">
      <dgm:prSet phldr="0"/>
      <dgm:spPr/>
      <dgm:t>
        <a:bodyPr/>
        <a:lstStyle/>
        <a:p>
          <a:r>
            <a:rPr lang="en-US">
              <a:latin typeface="Avenir Next LT Pro Light" panose="02020404030301010803"/>
            </a:rPr>
            <a:t>The</a:t>
          </a:r>
          <a:r>
            <a:rPr lang="en-US"/>
            <a:t> file resides on disk, but the file view resides in memory</a:t>
          </a:r>
        </a:p>
      </dgm:t>
    </dgm:pt>
    <dgm:pt modelId="{971A15BE-10B4-4018-A8EB-956E348F7701}" type="parTrans" cxnId="{AC99CF1E-B3C5-4E9C-BE7C-4413570BFA68}">
      <dgm:prSet/>
      <dgm:spPr/>
    </dgm:pt>
    <dgm:pt modelId="{5928A569-8C7C-44A0-81F2-838BF71FC2C3}" type="sibTrans" cxnId="{AC99CF1E-B3C5-4E9C-BE7C-4413570BFA68}">
      <dgm:prSet/>
      <dgm:spPr/>
    </dgm:pt>
    <dgm:pt modelId="{9FAFC2FB-F69E-4756-BC55-6205462E03BB}" type="pres">
      <dgm:prSet presAssocID="{9F0FE121-41E4-4175-9781-4051303E8A3F}" presName="linear" presStyleCnt="0">
        <dgm:presLayoutVars>
          <dgm:animLvl val="lvl"/>
          <dgm:resizeHandles val="exact"/>
        </dgm:presLayoutVars>
      </dgm:prSet>
      <dgm:spPr/>
    </dgm:pt>
    <dgm:pt modelId="{A0E27B7A-2F8F-46B1-B4D8-2549D4D8612F}" type="pres">
      <dgm:prSet presAssocID="{3C931523-C77F-48FA-BF86-BC94D8B1ED94}" presName="parentText" presStyleLbl="node1" presStyleIdx="0" presStyleCnt="2">
        <dgm:presLayoutVars>
          <dgm:chMax val="0"/>
          <dgm:bulletEnabled val="1"/>
        </dgm:presLayoutVars>
      </dgm:prSet>
      <dgm:spPr/>
    </dgm:pt>
    <dgm:pt modelId="{5739F162-54A4-4BA1-BAB7-93000DE139DE}" type="pres">
      <dgm:prSet presAssocID="{DEF59D39-7BE2-4184-A193-6784AF60FB6F}" presName="spacer" presStyleCnt="0"/>
      <dgm:spPr/>
    </dgm:pt>
    <dgm:pt modelId="{7614D4FA-3338-43C2-837A-DDF814508096}" type="pres">
      <dgm:prSet presAssocID="{D8AB88D2-1FA7-4111-A437-7F270E4D7F3D}" presName="parentText" presStyleLbl="node1" presStyleIdx="1" presStyleCnt="2">
        <dgm:presLayoutVars>
          <dgm:chMax val="0"/>
          <dgm:bulletEnabled val="1"/>
        </dgm:presLayoutVars>
      </dgm:prSet>
      <dgm:spPr/>
    </dgm:pt>
  </dgm:ptLst>
  <dgm:cxnLst>
    <dgm:cxn modelId="{AC99CF1E-B3C5-4E9C-BE7C-4413570BFA68}" srcId="{9F0FE121-41E4-4175-9781-4051303E8A3F}" destId="{D8AB88D2-1FA7-4111-A437-7F270E4D7F3D}" srcOrd="1" destOrd="0" parTransId="{971A15BE-10B4-4018-A8EB-956E348F7701}" sibTransId="{5928A569-8C7C-44A0-81F2-838BF71FC2C3}"/>
    <dgm:cxn modelId="{60F0722E-CE48-4700-AC8C-5F0C1953AA06}" type="presOf" srcId="{3C931523-C77F-48FA-BF86-BC94D8B1ED94}" destId="{A0E27B7A-2F8F-46B1-B4D8-2549D4D8612F}" srcOrd="0" destOrd="0" presId="urn:microsoft.com/office/officeart/2005/8/layout/vList2"/>
    <dgm:cxn modelId="{B17E11C0-10E5-4497-BAF9-A0CC565655C9}" srcId="{9F0FE121-41E4-4175-9781-4051303E8A3F}" destId="{3C931523-C77F-48FA-BF86-BC94D8B1ED94}" srcOrd="0" destOrd="0" parTransId="{C4A838F1-C1A1-4587-859F-E1B91C892FE7}" sibTransId="{DEF59D39-7BE2-4184-A193-6784AF60FB6F}"/>
    <dgm:cxn modelId="{C9955ADA-B927-4662-850A-133BCCE9B838}" type="presOf" srcId="{9F0FE121-41E4-4175-9781-4051303E8A3F}" destId="{9FAFC2FB-F69E-4756-BC55-6205462E03BB}" srcOrd="0" destOrd="0" presId="urn:microsoft.com/office/officeart/2005/8/layout/vList2"/>
    <dgm:cxn modelId="{41FAE9F0-D530-437D-B162-4232988272CD}" type="presOf" srcId="{D8AB88D2-1FA7-4111-A437-7F270E4D7F3D}" destId="{7614D4FA-3338-43C2-837A-DDF814508096}" srcOrd="0" destOrd="0" presId="urn:microsoft.com/office/officeart/2005/8/layout/vList2"/>
    <dgm:cxn modelId="{83EF2BD7-AF55-4F30-BCBF-E91662881022}" type="presParOf" srcId="{9FAFC2FB-F69E-4756-BC55-6205462E03BB}" destId="{A0E27B7A-2F8F-46B1-B4D8-2549D4D8612F}" srcOrd="0" destOrd="0" presId="urn:microsoft.com/office/officeart/2005/8/layout/vList2"/>
    <dgm:cxn modelId="{C64DC933-BAD7-463D-B51D-C980CD3F8038}" type="presParOf" srcId="{9FAFC2FB-F69E-4756-BC55-6205462E03BB}" destId="{5739F162-54A4-4BA1-BAB7-93000DE139DE}" srcOrd="1" destOrd="0" presId="urn:microsoft.com/office/officeart/2005/8/layout/vList2"/>
    <dgm:cxn modelId="{466D2542-8A0B-4C9C-B0B4-091844E8C115}" type="presParOf" srcId="{9FAFC2FB-F69E-4756-BC55-6205462E03BB}" destId="{7614D4FA-3338-43C2-837A-DDF8145080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C3F58A-3844-4924-A0C7-C1A2EA7E15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1A4EB98-85E5-41CC-91F1-59F2EB3F46E6}">
      <dgm:prSet/>
      <dgm:spPr/>
      <dgm:t>
        <a:bodyPr/>
        <a:lstStyle/>
        <a:p>
          <a:r>
            <a:rPr lang="en-US"/>
            <a:t>In trap handler add code to cause a page-fault in a mmap-ed region to allocate a page of physical memory, read 4096 bytes of the relevant file into that page, and map it into the user address space</a:t>
          </a:r>
        </a:p>
      </dgm:t>
    </dgm:pt>
    <dgm:pt modelId="{860FE21A-E393-452A-ADB2-11439975A0BC}" type="parTrans" cxnId="{498F966C-BCA5-4B54-BE82-7BFA9AC1EF2B}">
      <dgm:prSet/>
      <dgm:spPr/>
      <dgm:t>
        <a:bodyPr/>
        <a:lstStyle/>
        <a:p>
          <a:endParaRPr lang="en-US"/>
        </a:p>
      </dgm:t>
    </dgm:pt>
    <dgm:pt modelId="{08029231-9987-48C7-B30B-618ACCE88611}" type="sibTrans" cxnId="{498F966C-BCA5-4B54-BE82-7BFA9AC1EF2B}">
      <dgm:prSet/>
      <dgm:spPr/>
      <dgm:t>
        <a:bodyPr/>
        <a:lstStyle/>
        <a:p>
          <a:endParaRPr lang="en-US"/>
        </a:p>
      </dgm:t>
    </dgm:pt>
    <dgm:pt modelId="{BAC60EC9-2487-41CB-907D-DC09958968E8}">
      <dgm:prSet/>
      <dgm:spPr/>
      <dgm:t>
        <a:bodyPr/>
        <a:lstStyle/>
        <a:p>
          <a:r>
            <a:rPr lang="en-US"/>
            <a:t>Implement int mmap_read ; to read file from offset</a:t>
          </a:r>
        </a:p>
      </dgm:t>
    </dgm:pt>
    <dgm:pt modelId="{42484DF9-BE78-4A9B-839A-7035C0AE66DD}" type="parTrans" cxnId="{2AED70EF-1595-4EE4-BFA0-CD2E69D89583}">
      <dgm:prSet/>
      <dgm:spPr/>
      <dgm:t>
        <a:bodyPr/>
        <a:lstStyle/>
        <a:p>
          <a:endParaRPr lang="en-US"/>
        </a:p>
      </dgm:t>
    </dgm:pt>
    <dgm:pt modelId="{AE2A7228-6124-4888-80BF-8B0F94DEE4FF}" type="sibTrans" cxnId="{2AED70EF-1595-4EE4-BFA0-CD2E69D89583}">
      <dgm:prSet/>
      <dgm:spPr/>
      <dgm:t>
        <a:bodyPr/>
        <a:lstStyle/>
        <a:p>
          <a:endParaRPr lang="en-US"/>
        </a:p>
      </dgm:t>
    </dgm:pt>
    <dgm:pt modelId="{279EF904-91EF-4B40-8534-8295FD60F243}" type="pres">
      <dgm:prSet presAssocID="{07C3F58A-3844-4924-A0C7-C1A2EA7E150B}" presName="linear" presStyleCnt="0">
        <dgm:presLayoutVars>
          <dgm:animLvl val="lvl"/>
          <dgm:resizeHandles val="exact"/>
        </dgm:presLayoutVars>
      </dgm:prSet>
      <dgm:spPr/>
    </dgm:pt>
    <dgm:pt modelId="{608D8340-4185-47CB-ABE7-4C9D53381D2F}" type="pres">
      <dgm:prSet presAssocID="{D1A4EB98-85E5-41CC-91F1-59F2EB3F46E6}" presName="parentText" presStyleLbl="node1" presStyleIdx="0" presStyleCnt="2">
        <dgm:presLayoutVars>
          <dgm:chMax val="0"/>
          <dgm:bulletEnabled val="1"/>
        </dgm:presLayoutVars>
      </dgm:prSet>
      <dgm:spPr/>
    </dgm:pt>
    <dgm:pt modelId="{FDA0406C-8B1D-4D2F-8A46-BAA00BBD3A07}" type="pres">
      <dgm:prSet presAssocID="{08029231-9987-48C7-B30B-618ACCE88611}" presName="spacer" presStyleCnt="0"/>
      <dgm:spPr/>
    </dgm:pt>
    <dgm:pt modelId="{DEECC425-6A68-44D7-BD97-78D8ED2C5471}" type="pres">
      <dgm:prSet presAssocID="{BAC60EC9-2487-41CB-907D-DC09958968E8}" presName="parentText" presStyleLbl="node1" presStyleIdx="1" presStyleCnt="2">
        <dgm:presLayoutVars>
          <dgm:chMax val="0"/>
          <dgm:bulletEnabled val="1"/>
        </dgm:presLayoutVars>
      </dgm:prSet>
      <dgm:spPr/>
    </dgm:pt>
  </dgm:ptLst>
  <dgm:cxnLst>
    <dgm:cxn modelId="{498F966C-BCA5-4B54-BE82-7BFA9AC1EF2B}" srcId="{07C3F58A-3844-4924-A0C7-C1A2EA7E150B}" destId="{D1A4EB98-85E5-41CC-91F1-59F2EB3F46E6}" srcOrd="0" destOrd="0" parTransId="{860FE21A-E393-452A-ADB2-11439975A0BC}" sibTransId="{08029231-9987-48C7-B30B-618ACCE88611}"/>
    <dgm:cxn modelId="{E854A45A-6F19-4B7D-B050-A73F794BB9B4}" type="presOf" srcId="{BAC60EC9-2487-41CB-907D-DC09958968E8}" destId="{DEECC425-6A68-44D7-BD97-78D8ED2C5471}" srcOrd="0" destOrd="0" presId="urn:microsoft.com/office/officeart/2005/8/layout/vList2"/>
    <dgm:cxn modelId="{73936E81-DC5F-46D5-8083-C16493B010C2}" type="presOf" srcId="{D1A4EB98-85E5-41CC-91F1-59F2EB3F46E6}" destId="{608D8340-4185-47CB-ABE7-4C9D53381D2F}" srcOrd="0" destOrd="0" presId="urn:microsoft.com/office/officeart/2005/8/layout/vList2"/>
    <dgm:cxn modelId="{8275DCE7-E555-47C4-9849-F374119B93ED}" type="presOf" srcId="{07C3F58A-3844-4924-A0C7-C1A2EA7E150B}" destId="{279EF904-91EF-4B40-8534-8295FD60F243}" srcOrd="0" destOrd="0" presId="urn:microsoft.com/office/officeart/2005/8/layout/vList2"/>
    <dgm:cxn modelId="{2AED70EF-1595-4EE4-BFA0-CD2E69D89583}" srcId="{07C3F58A-3844-4924-A0C7-C1A2EA7E150B}" destId="{BAC60EC9-2487-41CB-907D-DC09958968E8}" srcOrd="1" destOrd="0" parTransId="{42484DF9-BE78-4A9B-839A-7035C0AE66DD}" sibTransId="{AE2A7228-6124-4888-80BF-8B0F94DEE4FF}"/>
    <dgm:cxn modelId="{89AE5191-4403-4724-864F-4334528F00E3}" type="presParOf" srcId="{279EF904-91EF-4B40-8534-8295FD60F243}" destId="{608D8340-4185-47CB-ABE7-4C9D53381D2F}" srcOrd="0" destOrd="0" presId="urn:microsoft.com/office/officeart/2005/8/layout/vList2"/>
    <dgm:cxn modelId="{A8731C16-4325-40E2-9FB7-7952139A2B8D}" type="presParOf" srcId="{279EF904-91EF-4B40-8534-8295FD60F243}" destId="{FDA0406C-8B1D-4D2F-8A46-BAA00BBD3A07}" srcOrd="1" destOrd="0" presId="urn:microsoft.com/office/officeart/2005/8/layout/vList2"/>
    <dgm:cxn modelId="{498DCA4E-0941-4BEE-8197-FD873E3CBBD8}" type="presParOf" srcId="{279EF904-91EF-4B40-8534-8295FD60F243}" destId="{DEECC425-6A68-44D7-BD97-78D8ED2C547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3F3188-39E6-4755-88BD-EC0AD2736E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F2FFD9-8332-40B6-B2E0-F1144CE2938B}">
      <dgm:prSet/>
      <dgm:spPr/>
      <dgm:t>
        <a:bodyPr/>
        <a:lstStyle/>
        <a:p>
          <a:pPr>
            <a:lnSpc>
              <a:spcPct val="100000"/>
            </a:lnSpc>
          </a:pPr>
          <a:r>
            <a:rPr lang="en-US"/>
            <a:t>Copy-on-write protection is an optimization that allows multiple processes to map their virtual address spaces</a:t>
          </a:r>
        </a:p>
      </dgm:t>
    </dgm:pt>
    <dgm:pt modelId="{5D009F9C-5316-4DFE-BEEE-ABEBE9A7A3E9}" type="parTrans" cxnId="{C18CFCE6-1FDC-4C96-BEF1-60DD9A7A953B}">
      <dgm:prSet/>
      <dgm:spPr/>
      <dgm:t>
        <a:bodyPr/>
        <a:lstStyle/>
        <a:p>
          <a:endParaRPr lang="en-US"/>
        </a:p>
      </dgm:t>
    </dgm:pt>
    <dgm:pt modelId="{721521A4-91B1-48F4-B17D-86D0356E037F}" type="sibTrans" cxnId="{C18CFCE6-1FDC-4C96-BEF1-60DD9A7A953B}">
      <dgm:prSet/>
      <dgm:spPr/>
      <dgm:t>
        <a:bodyPr/>
        <a:lstStyle/>
        <a:p>
          <a:endParaRPr lang="en-US"/>
        </a:p>
      </dgm:t>
    </dgm:pt>
    <dgm:pt modelId="{E0D58CC1-E6F6-41B8-95D3-15BD493D0B0F}">
      <dgm:prSet phldr="0"/>
      <dgm:spPr/>
      <dgm:t>
        <a:bodyPr/>
        <a:lstStyle/>
        <a:p>
          <a:pPr rtl="0">
            <a:lnSpc>
              <a:spcPct val="100000"/>
            </a:lnSpc>
          </a:pPr>
          <a:r>
            <a:rPr lang="en-US">
              <a:latin typeface="Avenir Next LT Pro Light" panose="02020404030301010803"/>
            </a:rPr>
            <a:t>They</a:t>
          </a:r>
          <a:r>
            <a:rPr lang="en-US"/>
            <a:t> share a physical page until one of the processes modifies the page</a:t>
          </a:r>
        </a:p>
      </dgm:t>
    </dgm:pt>
    <dgm:pt modelId="{060A0ADD-C9C7-4DB9-9029-CDFD44A3B12C}" type="parTrans" cxnId="{3522EB01-184B-4ADF-8DBF-AF295DC34148}">
      <dgm:prSet/>
      <dgm:spPr/>
      <dgm:t>
        <a:bodyPr/>
        <a:lstStyle/>
        <a:p>
          <a:endParaRPr lang="en-US"/>
        </a:p>
      </dgm:t>
    </dgm:pt>
    <dgm:pt modelId="{29BB761D-2A21-4861-9DB9-EF71C677041B}" type="sibTrans" cxnId="{3522EB01-184B-4ADF-8DBF-AF295DC34148}">
      <dgm:prSet/>
      <dgm:spPr/>
      <dgm:t>
        <a:bodyPr/>
        <a:lstStyle/>
        <a:p>
          <a:endParaRPr lang="en-US"/>
        </a:p>
      </dgm:t>
    </dgm:pt>
    <dgm:pt modelId="{EA107ECD-3638-4A60-AF6E-65A08A5B7E33}" type="pres">
      <dgm:prSet presAssocID="{503F3188-39E6-4755-88BD-EC0AD2736EA7}" presName="root" presStyleCnt="0">
        <dgm:presLayoutVars>
          <dgm:dir/>
          <dgm:resizeHandles val="exact"/>
        </dgm:presLayoutVars>
      </dgm:prSet>
      <dgm:spPr/>
    </dgm:pt>
    <dgm:pt modelId="{9273DB53-0A58-496B-B56F-566C8967A747}" type="pres">
      <dgm:prSet presAssocID="{90F2FFD9-8332-40B6-B2E0-F1144CE2938B}" presName="compNode" presStyleCnt="0"/>
      <dgm:spPr/>
    </dgm:pt>
    <dgm:pt modelId="{9AF21500-362D-4CB8-A398-844EA2B4B69D}" type="pres">
      <dgm:prSet presAssocID="{90F2FFD9-8332-40B6-B2E0-F1144CE2938B}" presName="bgRect" presStyleLbl="bgShp" presStyleIdx="0" presStyleCnt="2"/>
      <dgm:spPr/>
    </dgm:pt>
    <dgm:pt modelId="{0E9DF086-2599-4AD9-9E51-F69A2131B5A4}" type="pres">
      <dgm:prSet presAssocID="{90F2FFD9-8332-40B6-B2E0-F1144CE293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CC27E6E-87E5-477B-8D40-FA393876648B}" type="pres">
      <dgm:prSet presAssocID="{90F2FFD9-8332-40B6-B2E0-F1144CE2938B}" presName="spaceRect" presStyleCnt="0"/>
      <dgm:spPr/>
    </dgm:pt>
    <dgm:pt modelId="{58C809E0-0D93-4CC8-83FF-591F22C22B15}" type="pres">
      <dgm:prSet presAssocID="{90F2FFD9-8332-40B6-B2E0-F1144CE2938B}" presName="parTx" presStyleLbl="revTx" presStyleIdx="0" presStyleCnt="2">
        <dgm:presLayoutVars>
          <dgm:chMax val="0"/>
          <dgm:chPref val="0"/>
        </dgm:presLayoutVars>
      </dgm:prSet>
      <dgm:spPr/>
    </dgm:pt>
    <dgm:pt modelId="{DF472C57-F517-4A40-9ADD-66FF481F420B}" type="pres">
      <dgm:prSet presAssocID="{721521A4-91B1-48F4-B17D-86D0356E037F}" presName="sibTrans" presStyleCnt="0"/>
      <dgm:spPr/>
    </dgm:pt>
    <dgm:pt modelId="{AE266CFE-B79A-4527-B798-C307E43621EF}" type="pres">
      <dgm:prSet presAssocID="{E0D58CC1-E6F6-41B8-95D3-15BD493D0B0F}" presName="compNode" presStyleCnt="0"/>
      <dgm:spPr/>
    </dgm:pt>
    <dgm:pt modelId="{873AB4C7-ADC5-436C-ABBD-BD8CC9CBF136}" type="pres">
      <dgm:prSet presAssocID="{E0D58CC1-E6F6-41B8-95D3-15BD493D0B0F}" presName="bgRect" presStyleLbl="bgShp" presStyleIdx="1" presStyleCnt="2"/>
      <dgm:spPr/>
    </dgm:pt>
    <dgm:pt modelId="{52EA33C2-E055-40A0-ADFC-3307164C5525}" type="pres">
      <dgm:prSet presAssocID="{E0D58CC1-E6F6-41B8-95D3-15BD493D0B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5DD3307-9DD3-44FB-A468-BA1F53CB5188}" type="pres">
      <dgm:prSet presAssocID="{E0D58CC1-E6F6-41B8-95D3-15BD493D0B0F}" presName="spaceRect" presStyleCnt="0"/>
      <dgm:spPr/>
    </dgm:pt>
    <dgm:pt modelId="{F4D43564-F77B-4278-B59A-98479181E97D}" type="pres">
      <dgm:prSet presAssocID="{E0D58CC1-E6F6-41B8-95D3-15BD493D0B0F}" presName="parTx" presStyleLbl="revTx" presStyleIdx="1" presStyleCnt="2">
        <dgm:presLayoutVars>
          <dgm:chMax val="0"/>
          <dgm:chPref val="0"/>
        </dgm:presLayoutVars>
      </dgm:prSet>
      <dgm:spPr/>
    </dgm:pt>
  </dgm:ptLst>
  <dgm:cxnLst>
    <dgm:cxn modelId="{3522EB01-184B-4ADF-8DBF-AF295DC34148}" srcId="{503F3188-39E6-4755-88BD-EC0AD2736EA7}" destId="{E0D58CC1-E6F6-41B8-95D3-15BD493D0B0F}" srcOrd="1" destOrd="0" parTransId="{060A0ADD-C9C7-4DB9-9029-CDFD44A3B12C}" sibTransId="{29BB761D-2A21-4861-9DB9-EF71C677041B}"/>
    <dgm:cxn modelId="{1355DEA3-52BF-41A1-9610-CCC83786FA37}" type="presOf" srcId="{503F3188-39E6-4755-88BD-EC0AD2736EA7}" destId="{EA107ECD-3638-4A60-AF6E-65A08A5B7E33}" srcOrd="0" destOrd="0" presId="urn:microsoft.com/office/officeart/2018/2/layout/IconVerticalSolidList"/>
    <dgm:cxn modelId="{AF55E9A6-24F5-464D-A34F-130E43A3FEA5}" type="presOf" srcId="{90F2FFD9-8332-40B6-B2E0-F1144CE2938B}" destId="{58C809E0-0D93-4CC8-83FF-591F22C22B15}" srcOrd="0" destOrd="0" presId="urn:microsoft.com/office/officeart/2018/2/layout/IconVerticalSolidList"/>
    <dgm:cxn modelId="{7D5B63CC-FF0B-4837-BCED-55DDF70144DE}" type="presOf" srcId="{E0D58CC1-E6F6-41B8-95D3-15BD493D0B0F}" destId="{F4D43564-F77B-4278-B59A-98479181E97D}" srcOrd="0" destOrd="0" presId="urn:microsoft.com/office/officeart/2018/2/layout/IconVerticalSolidList"/>
    <dgm:cxn modelId="{C18CFCE6-1FDC-4C96-BEF1-60DD9A7A953B}" srcId="{503F3188-39E6-4755-88BD-EC0AD2736EA7}" destId="{90F2FFD9-8332-40B6-B2E0-F1144CE2938B}" srcOrd="0" destOrd="0" parTransId="{5D009F9C-5316-4DFE-BEEE-ABEBE9A7A3E9}" sibTransId="{721521A4-91B1-48F4-B17D-86D0356E037F}"/>
    <dgm:cxn modelId="{B6D1AB96-159F-460E-9805-22748D2A0B40}" type="presParOf" srcId="{EA107ECD-3638-4A60-AF6E-65A08A5B7E33}" destId="{9273DB53-0A58-496B-B56F-566C8967A747}" srcOrd="0" destOrd="0" presId="urn:microsoft.com/office/officeart/2018/2/layout/IconVerticalSolidList"/>
    <dgm:cxn modelId="{48CB7A80-282A-4A7C-A73C-DBD39F08C7F1}" type="presParOf" srcId="{9273DB53-0A58-496B-B56F-566C8967A747}" destId="{9AF21500-362D-4CB8-A398-844EA2B4B69D}" srcOrd="0" destOrd="0" presId="urn:microsoft.com/office/officeart/2018/2/layout/IconVerticalSolidList"/>
    <dgm:cxn modelId="{40E079D9-840E-469F-9172-E4E488431B54}" type="presParOf" srcId="{9273DB53-0A58-496B-B56F-566C8967A747}" destId="{0E9DF086-2599-4AD9-9E51-F69A2131B5A4}" srcOrd="1" destOrd="0" presId="urn:microsoft.com/office/officeart/2018/2/layout/IconVerticalSolidList"/>
    <dgm:cxn modelId="{54A1EADA-EA1F-4B3E-95FD-2789EC4F4CF7}" type="presParOf" srcId="{9273DB53-0A58-496B-B56F-566C8967A747}" destId="{6CC27E6E-87E5-477B-8D40-FA393876648B}" srcOrd="2" destOrd="0" presId="urn:microsoft.com/office/officeart/2018/2/layout/IconVerticalSolidList"/>
    <dgm:cxn modelId="{32B25A6B-946A-4A8B-8A3E-A63AEE0C881B}" type="presParOf" srcId="{9273DB53-0A58-496B-B56F-566C8967A747}" destId="{58C809E0-0D93-4CC8-83FF-591F22C22B15}" srcOrd="3" destOrd="0" presId="urn:microsoft.com/office/officeart/2018/2/layout/IconVerticalSolidList"/>
    <dgm:cxn modelId="{D7B9E5C4-B2D5-4A73-8BC5-7DFAFEBECED1}" type="presParOf" srcId="{EA107ECD-3638-4A60-AF6E-65A08A5B7E33}" destId="{DF472C57-F517-4A40-9ADD-66FF481F420B}" srcOrd="1" destOrd="0" presId="urn:microsoft.com/office/officeart/2018/2/layout/IconVerticalSolidList"/>
    <dgm:cxn modelId="{D2C47570-FAF0-4AF9-8C79-EA3F9AB229BB}" type="presParOf" srcId="{EA107ECD-3638-4A60-AF6E-65A08A5B7E33}" destId="{AE266CFE-B79A-4527-B798-C307E43621EF}" srcOrd="2" destOrd="0" presId="urn:microsoft.com/office/officeart/2018/2/layout/IconVerticalSolidList"/>
    <dgm:cxn modelId="{80B29BB9-E44F-4418-8ED6-98528BA61CC6}" type="presParOf" srcId="{AE266CFE-B79A-4527-B798-C307E43621EF}" destId="{873AB4C7-ADC5-436C-ABBD-BD8CC9CBF136}" srcOrd="0" destOrd="0" presId="urn:microsoft.com/office/officeart/2018/2/layout/IconVerticalSolidList"/>
    <dgm:cxn modelId="{55D9FA45-0228-461C-97D1-540A639DA5E1}" type="presParOf" srcId="{AE266CFE-B79A-4527-B798-C307E43621EF}" destId="{52EA33C2-E055-40A0-ADFC-3307164C5525}" srcOrd="1" destOrd="0" presId="urn:microsoft.com/office/officeart/2018/2/layout/IconVerticalSolidList"/>
    <dgm:cxn modelId="{ABBF1156-304A-4CB9-8C97-886A6D657C96}" type="presParOf" srcId="{AE266CFE-B79A-4527-B798-C307E43621EF}" destId="{F5DD3307-9DD3-44FB-A468-BA1F53CB5188}" srcOrd="2" destOrd="0" presId="urn:microsoft.com/office/officeart/2018/2/layout/IconVerticalSolidList"/>
    <dgm:cxn modelId="{718640FE-BF7D-4945-BC10-34AEA66ABFD7}" type="presParOf" srcId="{AE266CFE-B79A-4527-B798-C307E43621EF}" destId="{F4D43564-F77B-4278-B59A-98479181E9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C59CD2-61D1-4BAB-9236-1371C7CD5D41}"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D646540-79D9-4AD8-AEF7-F0DB3085E679}">
      <dgm:prSet/>
      <dgm:spPr/>
      <dgm:t>
        <a:bodyPr/>
        <a:lstStyle/>
        <a:p>
          <a:pPr rtl="0">
            <a:lnSpc>
              <a:spcPct val="100000"/>
            </a:lnSpc>
          </a:pPr>
          <a:r>
            <a:rPr lang="en-US" dirty="0"/>
            <a:t>In this example Page B was initially mapped to both process’s pages</a:t>
          </a:r>
          <a:r>
            <a:rPr lang="en-US" dirty="0">
              <a:latin typeface="Avenir Next LT Pro Light" panose="02020404030301010803"/>
            </a:rPr>
            <a:t> </a:t>
          </a:r>
          <a:endParaRPr lang="en-US" dirty="0"/>
        </a:p>
      </dgm:t>
    </dgm:pt>
    <dgm:pt modelId="{4D516F88-FFF6-424B-ABB2-F343ABE48260}" type="parTrans" cxnId="{3C915A8A-79E3-4EA0-B7E4-5C69C433C7C8}">
      <dgm:prSet/>
      <dgm:spPr/>
      <dgm:t>
        <a:bodyPr/>
        <a:lstStyle/>
        <a:p>
          <a:endParaRPr lang="en-US"/>
        </a:p>
      </dgm:t>
    </dgm:pt>
    <dgm:pt modelId="{398DF683-1617-4A02-A083-4B91943DD7EF}" type="sibTrans" cxnId="{3C915A8A-79E3-4EA0-B7E4-5C69C433C7C8}">
      <dgm:prSet/>
      <dgm:spPr/>
      <dgm:t>
        <a:bodyPr/>
        <a:lstStyle/>
        <a:p>
          <a:endParaRPr lang="en-US"/>
        </a:p>
      </dgm:t>
    </dgm:pt>
    <dgm:pt modelId="{D633F65A-6599-4443-A316-A068413F1C5A}">
      <dgm:prSet/>
      <dgm:spPr/>
      <dgm:t>
        <a:bodyPr/>
        <a:lstStyle/>
        <a:p>
          <a:pPr rtl="0">
            <a:lnSpc>
              <a:spcPct val="100000"/>
            </a:lnSpc>
          </a:pPr>
          <a:r>
            <a:rPr lang="en-US" dirty="0"/>
            <a:t>But when one of the process tried to write, Page D (a copy of Page B) was created</a:t>
          </a:r>
          <a:r>
            <a:rPr lang="en-US" dirty="0">
              <a:latin typeface="Avenir Next LT Pro Light" panose="02020404030301010803"/>
            </a:rPr>
            <a:t> </a:t>
          </a:r>
          <a:endParaRPr lang="en-US" dirty="0"/>
        </a:p>
      </dgm:t>
    </dgm:pt>
    <dgm:pt modelId="{585BB5A5-0EB5-407B-AD18-0EC31A911677}" type="parTrans" cxnId="{CBDB8F7B-F1F7-4DEB-9C35-163AECE29D8F}">
      <dgm:prSet/>
      <dgm:spPr/>
      <dgm:t>
        <a:bodyPr/>
        <a:lstStyle/>
        <a:p>
          <a:endParaRPr lang="en-US"/>
        </a:p>
      </dgm:t>
    </dgm:pt>
    <dgm:pt modelId="{0A47E5A9-D798-43AF-83AF-4F3B3CFEB5DC}" type="sibTrans" cxnId="{CBDB8F7B-F1F7-4DEB-9C35-163AECE29D8F}">
      <dgm:prSet/>
      <dgm:spPr/>
      <dgm:t>
        <a:bodyPr/>
        <a:lstStyle/>
        <a:p>
          <a:endParaRPr lang="en-US"/>
        </a:p>
      </dgm:t>
    </dgm:pt>
    <dgm:pt modelId="{15ADBC3C-3FC3-4F24-9009-D33F3CB1B31D}">
      <dgm:prSet phldr="0"/>
      <dgm:spPr/>
      <dgm:t>
        <a:bodyPr/>
        <a:lstStyle/>
        <a:p>
          <a:pPr rtl="0"/>
          <a:r>
            <a:rPr lang="en-US" dirty="0"/>
            <a:t>The other process virtual page was linked to it.</a:t>
          </a:r>
        </a:p>
      </dgm:t>
    </dgm:pt>
    <dgm:pt modelId="{8A32753C-3B2E-4E74-988F-921097D37D2E}" type="parTrans" cxnId="{82EAE6EB-E726-4DD1-86F6-4E6C91439FA1}">
      <dgm:prSet/>
      <dgm:spPr/>
    </dgm:pt>
    <dgm:pt modelId="{FC7CEA0D-6E58-4E00-9DEA-58ABDBC73F91}" type="sibTrans" cxnId="{82EAE6EB-E726-4DD1-86F6-4E6C91439FA1}">
      <dgm:prSet/>
      <dgm:spPr/>
    </dgm:pt>
    <dgm:pt modelId="{304C5335-8BFA-419A-B59B-5B84C9B8D090}" type="pres">
      <dgm:prSet presAssocID="{17C59CD2-61D1-4BAB-9236-1371C7CD5D41}" presName="vert0" presStyleCnt="0">
        <dgm:presLayoutVars>
          <dgm:dir/>
          <dgm:animOne val="branch"/>
          <dgm:animLvl val="lvl"/>
        </dgm:presLayoutVars>
      </dgm:prSet>
      <dgm:spPr/>
    </dgm:pt>
    <dgm:pt modelId="{6B43DC0F-FE66-4188-93C7-701AEB2EC19C}" type="pres">
      <dgm:prSet presAssocID="{3D646540-79D9-4AD8-AEF7-F0DB3085E679}" presName="thickLine" presStyleLbl="alignNode1" presStyleIdx="0" presStyleCnt="3"/>
      <dgm:spPr/>
    </dgm:pt>
    <dgm:pt modelId="{BA9435F8-C5A7-48F9-8755-D10E19BD8A78}" type="pres">
      <dgm:prSet presAssocID="{3D646540-79D9-4AD8-AEF7-F0DB3085E679}" presName="horz1" presStyleCnt="0"/>
      <dgm:spPr/>
    </dgm:pt>
    <dgm:pt modelId="{1D57C177-1FB2-4C96-925D-96AE7D2DD99C}" type="pres">
      <dgm:prSet presAssocID="{3D646540-79D9-4AD8-AEF7-F0DB3085E679}" presName="tx1" presStyleLbl="revTx" presStyleIdx="0" presStyleCnt="3"/>
      <dgm:spPr/>
    </dgm:pt>
    <dgm:pt modelId="{16694D00-FF46-4BD7-8026-2B0955A4FECD}" type="pres">
      <dgm:prSet presAssocID="{3D646540-79D9-4AD8-AEF7-F0DB3085E679}" presName="vert1" presStyleCnt="0"/>
      <dgm:spPr/>
    </dgm:pt>
    <dgm:pt modelId="{154657A9-A17F-4B24-B07B-9735594C9920}" type="pres">
      <dgm:prSet presAssocID="{D633F65A-6599-4443-A316-A068413F1C5A}" presName="thickLine" presStyleLbl="alignNode1" presStyleIdx="1" presStyleCnt="3"/>
      <dgm:spPr/>
    </dgm:pt>
    <dgm:pt modelId="{D6D801FD-135C-46CF-BA34-3C49A847BD0F}" type="pres">
      <dgm:prSet presAssocID="{D633F65A-6599-4443-A316-A068413F1C5A}" presName="horz1" presStyleCnt="0"/>
      <dgm:spPr/>
    </dgm:pt>
    <dgm:pt modelId="{5D783974-B5F7-4E22-A2C8-B3F19704C89F}" type="pres">
      <dgm:prSet presAssocID="{D633F65A-6599-4443-A316-A068413F1C5A}" presName="tx1" presStyleLbl="revTx" presStyleIdx="1" presStyleCnt="3"/>
      <dgm:spPr/>
    </dgm:pt>
    <dgm:pt modelId="{F2F5BDC6-2C56-4B85-9B4C-80B1FFAA88EB}" type="pres">
      <dgm:prSet presAssocID="{D633F65A-6599-4443-A316-A068413F1C5A}" presName="vert1" presStyleCnt="0"/>
      <dgm:spPr/>
    </dgm:pt>
    <dgm:pt modelId="{14A687D8-0C33-4A3D-91CA-FA5CDA09A884}" type="pres">
      <dgm:prSet presAssocID="{15ADBC3C-3FC3-4F24-9009-D33F3CB1B31D}" presName="thickLine" presStyleLbl="alignNode1" presStyleIdx="2" presStyleCnt="3"/>
      <dgm:spPr/>
    </dgm:pt>
    <dgm:pt modelId="{17B34D36-D4A0-4587-9501-C16EF1B425C4}" type="pres">
      <dgm:prSet presAssocID="{15ADBC3C-3FC3-4F24-9009-D33F3CB1B31D}" presName="horz1" presStyleCnt="0"/>
      <dgm:spPr/>
    </dgm:pt>
    <dgm:pt modelId="{05575443-DEA4-437B-BC66-AF1B97214264}" type="pres">
      <dgm:prSet presAssocID="{15ADBC3C-3FC3-4F24-9009-D33F3CB1B31D}" presName="tx1" presStyleLbl="revTx" presStyleIdx="2" presStyleCnt="3"/>
      <dgm:spPr/>
    </dgm:pt>
    <dgm:pt modelId="{C8A719EE-64C0-4874-ABC1-761B78050F0B}" type="pres">
      <dgm:prSet presAssocID="{15ADBC3C-3FC3-4F24-9009-D33F3CB1B31D}" presName="vert1" presStyleCnt="0"/>
      <dgm:spPr/>
    </dgm:pt>
  </dgm:ptLst>
  <dgm:cxnLst>
    <dgm:cxn modelId="{B844A30B-27AB-487A-8F96-A38CE5153CE2}" type="presOf" srcId="{3D646540-79D9-4AD8-AEF7-F0DB3085E679}" destId="{1D57C177-1FB2-4C96-925D-96AE7D2DD99C}" srcOrd="0" destOrd="0" presId="urn:microsoft.com/office/officeart/2008/layout/LinedList"/>
    <dgm:cxn modelId="{32A8C324-F2A4-4443-A1B2-56BD13BF79FC}" type="presOf" srcId="{15ADBC3C-3FC3-4F24-9009-D33F3CB1B31D}" destId="{05575443-DEA4-437B-BC66-AF1B97214264}" srcOrd="0" destOrd="0" presId="urn:microsoft.com/office/officeart/2008/layout/LinedList"/>
    <dgm:cxn modelId="{D37CB853-A12C-45F2-A604-704BCA1A0DC7}" type="presOf" srcId="{17C59CD2-61D1-4BAB-9236-1371C7CD5D41}" destId="{304C5335-8BFA-419A-B59B-5B84C9B8D090}" srcOrd="0" destOrd="0" presId="urn:microsoft.com/office/officeart/2008/layout/LinedList"/>
    <dgm:cxn modelId="{CBDB8F7B-F1F7-4DEB-9C35-163AECE29D8F}" srcId="{17C59CD2-61D1-4BAB-9236-1371C7CD5D41}" destId="{D633F65A-6599-4443-A316-A068413F1C5A}" srcOrd="1" destOrd="0" parTransId="{585BB5A5-0EB5-407B-AD18-0EC31A911677}" sibTransId="{0A47E5A9-D798-43AF-83AF-4F3B3CFEB5DC}"/>
    <dgm:cxn modelId="{3C915A8A-79E3-4EA0-B7E4-5C69C433C7C8}" srcId="{17C59CD2-61D1-4BAB-9236-1371C7CD5D41}" destId="{3D646540-79D9-4AD8-AEF7-F0DB3085E679}" srcOrd="0" destOrd="0" parTransId="{4D516F88-FFF6-424B-ABB2-F343ABE48260}" sibTransId="{398DF683-1617-4A02-A083-4B91943DD7EF}"/>
    <dgm:cxn modelId="{82EAE6EB-E726-4DD1-86F6-4E6C91439FA1}" srcId="{17C59CD2-61D1-4BAB-9236-1371C7CD5D41}" destId="{15ADBC3C-3FC3-4F24-9009-D33F3CB1B31D}" srcOrd="2" destOrd="0" parTransId="{8A32753C-3B2E-4E74-988F-921097D37D2E}" sibTransId="{FC7CEA0D-6E58-4E00-9DEA-58ABDBC73F91}"/>
    <dgm:cxn modelId="{C76180EE-A0CD-4B4F-AF60-5CF9A31FAC25}" type="presOf" srcId="{D633F65A-6599-4443-A316-A068413F1C5A}" destId="{5D783974-B5F7-4E22-A2C8-B3F19704C89F}" srcOrd="0" destOrd="0" presId="urn:microsoft.com/office/officeart/2008/layout/LinedList"/>
    <dgm:cxn modelId="{C9182C3B-0421-4BFE-8F71-E3AB07A5E255}" type="presParOf" srcId="{304C5335-8BFA-419A-B59B-5B84C9B8D090}" destId="{6B43DC0F-FE66-4188-93C7-701AEB2EC19C}" srcOrd="0" destOrd="0" presId="urn:microsoft.com/office/officeart/2008/layout/LinedList"/>
    <dgm:cxn modelId="{DF346B0D-1D18-41DB-B37A-F58CB42544D1}" type="presParOf" srcId="{304C5335-8BFA-419A-B59B-5B84C9B8D090}" destId="{BA9435F8-C5A7-48F9-8755-D10E19BD8A78}" srcOrd="1" destOrd="0" presId="urn:microsoft.com/office/officeart/2008/layout/LinedList"/>
    <dgm:cxn modelId="{E4A5822B-6C99-4620-9EB0-ACFAEFAC40A5}" type="presParOf" srcId="{BA9435F8-C5A7-48F9-8755-D10E19BD8A78}" destId="{1D57C177-1FB2-4C96-925D-96AE7D2DD99C}" srcOrd="0" destOrd="0" presId="urn:microsoft.com/office/officeart/2008/layout/LinedList"/>
    <dgm:cxn modelId="{F2F18232-B64E-4CB8-B890-E6D3EB75B84B}" type="presParOf" srcId="{BA9435F8-C5A7-48F9-8755-D10E19BD8A78}" destId="{16694D00-FF46-4BD7-8026-2B0955A4FECD}" srcOrd="1" destOrd="0" presId="urn:microsoft.com/office/officeart/2008/layout/LinedList"/>
    <dgm:cxn modelId="{D930BF7D-F385-45A6-A313-BA9C859103D1}" type="presParOf" srcId="{304C5335-8BFA-419A-B59B-5B84C9B8D090}" destId="{154657A9-A17F-4B24-B07B-9735594C9920}" srcOrd="2" destOrd="0" presId="urn:microsoft.com/office/officeart/2008/layout/LinedList"/>
    <dgm:cxn modelId="{1BBE7F02-0730-4BB5-96A7-22346075A304}" type="presParOf" srcId="{304C5335-8BFA-419A-B59B-5B84C9B8D090}" destId="{D6D801FD-135C-46CF-BA34-3C49A847BD0F}" srcOrd="3" destOrd="0" presId="urn:microsoft.com/office/officeart/2008/layout/LinedList"/>
    <dgm:cxn modelId="{BC037F5D-5C5E-4D7F-BD55-8A332157240C}" type="presParOf" srcId="{D6D801FD-135C-46CF-BA34-3C49A847BD0F}" destId="{5D783974-B5F7-4E22-A2C8-B3F19704C89F}" srcOrd="0" destOrd="0" presId="urn:microsoft.com/office/officeart/2008/layout/LinedList"/>
    <dgm:cxn modelId="{AA9F2C08-77DE-4080-A262-5776C0F532E8}" type="presParOf" srcId="{D6D801FD-135C-46CF-BA34-3C49A847BD0F}" destId="{F2F5BDC6-2C56-4B85-9B4C-80B1FFAA88EB}" srcOrd="1" destOrd="0" presId="urn:microsoft.com/office/officeart/2008/layout/LinedList"/>
    <dgm:cxn modelId="{CE9E1C8A-C7A1-4E94-BE9D-F8C716477467}" type="presParOf" srcId="{304C5335-8BFA-419A-B59B-5B84C9B8D090}" destId="{14A687D8-0C33-4A3D-91CA-FA5CDA09A884}" srcOrd="4" destOrd="0" presId="urn:microsoft.com/office/officeart/2008/layout/LinedList"/>
    <dgm:cxn modelId="{0DBA9049-D0D4-4C3A-96E1-6BBCE49DB01C}" type="presParOf" srcId="{304C5335-8BFA-419A-B59B-5B84C9B8D090}" destId="{17B34D36-D4A0-4587-9501-C16EF1B425C4}" srcOrd="5" destOrd="0" presId="urn:microsoft.com/office/officeart/2008/layout/LinedList"/>
    <dgm:cxn modelId="{3CA87C8B-5496-486E-A30E-D598EF776745}" type="presParOf" srcId="{17B34D36-D4A0-4587-9501-C16EF1B425C4}" destId="{05575443-DEA4-437B-BC66-AF1B97214264}" srcOrd="0" destOrd="0" presId="urn:microsoft.com/office/officeart/2008/layout/LinedList"/>
    <dgm:cxn modelId="{6CF21548-2782-4338-A79A-19E482FB13C7}" type="presParOf" srcId="{17B34D36-D4A0-4587-9501-C16EF1B425C4}" destId="{C8A719EE-64C0-4874-ABC1-761B78050F0B}"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A57B57-3D8B-4B22-8C7C-5E94DB6F30D0}"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0B2FCF94-29FF-4CF6-A6DA-FC62B52D2EF9}">
      <dgm:prSet/>
      <dgm:spPr/>
      <dgm:t>
        <a:bodyPr/>
        <a:lstStyle/>
        <a:p>
          <a:r>
            <a:rPr lang="en-US"/>
            <a:t>The fork system call in xv6 copies all of the parent process's user-space memory into the child</a:t>
          </a:r>
        </a:p>
      </dgm:t>
    </dgm:pt>
    <dgm:pt modelId="{A2EDA1BA-05D1-444E-B276-5A4BEC8F310A}" type="parTrans" cxnId="{F7995EE0-9559-4422-B511-A20CECFB717C}">
      <dgm:prSet/>
      <dgm:spPr/>
      <dgm:t>
        <a:bodyPr/>
        <a:lstStyle/>
        <a:p>
          <a:endParaRPr lang="en-US"/>
        </a:p>
      </dgm:t>
    </dgm:pt>
    <dgm:pt modelId="{F99EF8CF-3FED-40FC-8C42-59A2E779A75B}" type="sibTrans" cxnId="{F7995EE0-9559-4422-B511-A20CECFB717C}">
      <dgm:prSet/>
      <dgm:spPr/>
      <dgm:t>
        <a:bodyPr/>
        <a:lstStyle/>
        <a:p>
          <a:endParaRPr lang="en-US"/>
        </a:p>
      </dgm:t>
    </dgm:pt>
    <dgm:pt modelId="{27C03D1D-C7E0-4747-8BE1-4BA37A7D5961}">
      <dgm:prSet/>
      <dgm:spPr/>
      <dgm:t>
        <a:bodyPr/>
        <a:lstStyle/>
        <a:p>
          <a:r>
            <a:rPr lang="en-US"/>
            <a:t>In addition, the copies often waste memory; in many cases neither the parent nor the child modifies a page, so that in principle they could share the same physical memory</a:t>
          </a:r>
        </a:p>
      </dgm:t>
    </dgm:pt>
    <dgm:pt modelId="{D64F0DFF-BE81-467F-9C24-637A21CF9C4A}" type="parTrans" cxnId="{87713877-76C2-4B1B-AEF4-6ADDEB8946D3}">
      <dgm:prSet/>
      <dgm:spPr/>
      <dgm:t>
        <a:bodyPr/>
        <a:lstStyle/>
        <a:p>
          <a:endParaRPr lang="en-US"/>
        </a:p>
      </dgm:t>
    </dgm:pt>
    <dgm:pt modelId="{4AB98F30-EAE5-4167-8CB1-0918D8F8FC43}" type="sibTrans" cxnId="{87713877-76C2-4B1B-AEF4-6ADDEB8946D3}">
      <dgm:prSet/>
      <dgm:spPr/>
      <dgm:t>
        <a:bodyPr/>
        <a:lstStyle/>
        <a:p>
          <a:endParaRPr lang="en-US"/>
        </a:p>
      </dgm:t>
    </dgm:pt>
    <dgm:pt modelId="{97FC49D1-0A21-4E5E-B3BB-2CD8306F75E9}">
      <dgm:prSet/>
      <dgm:spPr/>
      <dgm:t>
        <a:bodyPr/>
        <a:lstStyle/>
        <a:p>
          <a:r>
            <a:rPr lang="en-US"/>
            <a:t>The inefficiency is particularly clear if the child calls exec , since exec will throw away the copied pages, probably without using most of them</a:t>
          </a:r>
        </a:p>
      </dgm:t>
    </dgm:pt>
    <dgm:pt modelId="{E5280AD3-6B74-455B-8EB1-421780F2C5EE}" type="parTrans" cxnId="{12C92A00-D8E6-4E82-8963-34D1DD98DD21}">
      <dgm:prSet/>
      <dgm:spPr/>
      <dgm:t>
        <a:bodyPr/>
        <a:lstStyle/>
        <a:p>
          <a:endParaRPr lang="en-US"/>
        </a:p>
      </dgm:t>
    </dgm:pt>
    <dgm:pt modelId="{2291AF96-B7EF-4EA6-9641-C0A2050A6C24}" type="sibTrans" cxnId="{12C92A00-D8E6-4E82-8963-34D1DD98DD21}">
      <dgm:prSet/>
      <dgm:spPr/>
      <dgm:t>
        <a:bodyPr/>
        <a:lstStyle/>
        <a:p>
          <a:endParaRPr lang="en-US"/>
        </a:p>
      </dgm:t>
    </dgm:pt>
    <dgm:pt modelId="{54EB6806-0D59-4472-A560-3A719D234054}" type="pres">
      <dgm:prSet presAssocID="{F8A57B57-3D8B-4B22-8C7C-5E94DB6F30D0}" presName="linear" presStyleCnt="0">
        <dgm:presLayoutVars>
          <dgm:animLvl val="lvl"/>
          <dgm:resizeHandles val="exact"/>
        </dgm:presLayoutVars>
      </dgm:prSet>
      <dgm:spPr/>
    </dgm:pt>
    <dgm:pt modelId="{786B81FE-14E5-4384-95C0-F71CC72D0F8F}" type="pres">
      <dgm:prSet presAssocID="{0B2FCF94-29FF-4CF6-A6DA-FC62B52D2EF9}" presName="parentText" presStyleLbl="node1" presStyleIdx="0" presStyleCnt="3">
        <dgm:presLayoutVars>
          <dgm:chMax val="0"/>
          <dgm:bulletEnabled val="1"/>
        </dgm:presLayoutVars>
      </dgm:prSet>
      <dgm:spPr/>
    </dgm:pt>
    <dgm:pt modelId="{B7D3D749-3D9E-42B7-9D89-F601D70AD407}" type="pres">
      <dgm:prSet presAssocID="{F99EF8CF-3FED-40FC-8C42-59A2E779A75B}" presName="spacer" presStyleCnt="0"/>
      <dgm:spPr/>
    </dgm:pt>
    <dgm:pt modelId="{ADDCA517-555F-4B31-9890-4B21DB6C1A41}" type="pres">
      <dgm:prSet presAssocID="{27C03D1D-C7E0-4747-8BE1-4BA37A7D5961}" presName="parentText" presStyleLbl="node1" presStyleIdx="1" presStyleCnt="3">
        <dgm:presLayoutVars>
          <dgm:chMax val="0"/>
          <dgm:bulletEnabled val="1"/>
        </dgm:presLayoutVars>
      </dgm:prSet>
      <dgm:spPr/>
    </dgm:pt>
    <dgm:pt modelId="{5A511898-F53A-4619-A3EE-82E98CA2FC45}" type="pres">
      <dgm:prSet presAssocID="{4AB98F30-EAE5-4167-8CB1-0918D8F8FC43}" presName="spacer" presStyleCnt="0"/>
      <dgm:spPr/>
    </dgm:pt>
    <dgm:pt modelId="{CD606CB3-13A8-4925-8DC4-89D6C19C8CCC}" type="pres">
      <dgm:prSet presAssocID="{97FC49D1-0A21-4E5E-B3BB-2CD8306F75E9}" presName="parentText" presStyleLbl="node1" presStyleIdx="2" presStyleCnt="3">
        <dgm:presLayoutVars>
          <dgm:chMax val="0"/>
          <dgm:bulletEnabled val="1"/>
        </dgm:presLayoutVars>
      </dgm:prSet>
      <dgm:spPr/>
    </dgm:pt>
  </dgm:ptLst>
  <dgm:cxnLst>
    <dgm:cxn modelId="{12C92A00-D8E6-4E82-8963-34D1DD98DD21}" srcId="{F8A57B57-3D8B-4B22-8C7C-5E94DB6F30D0}" destId="{97FC49D1-0A21-4E5E-B3BB-2CD8306F75E9}" srcOrd="2" destOrd="0" parTransId="{E5280AD3-6B74-455B-8EB1-421780F2C5EE}" sibTransId="{2291AF96-B7EF-4EA6-9641-C0A2050A6C24}"/>
    <dgm:cxn modelId="{87713877-76C2-4B1B-AEF4-6ADDEB8946D3}" srcId="{F8A57B57-3D8B-4B22-8C7C-5E94DB6F30D0}" destId="{27C03D1D-C7E0-4747-8BE1-4BA37A7D5961}" srcOrd="1" destOrd="0" parTransId="{D64F0DFF-BE81-467F-9C24-637A21CF9C4A}" sibTransId="{4AB98F30-EAE5-4167-8CB1-0918D8F8FC43}"/>
    <dgm:cxn modelId="{EA468A91-BB8F-4850-B031-E7358B69B138}" type="presOf" srcId="{27C03D1D-C7E0-4747-8BE1-4BA37A7D5961}" destId="{ADDCA517-555F-4B31-9890-4B21DB6C1A41}" srcOrd="0" destOrd="0" presId="urn:microsoft.com/office/officeart/2005/8/layout/vList2"/>
    <dgm:cxn modelId="{D252EB99-F5F9-42CC-8CCF-80BD59F5D9C3}" type="presOf" srcId="{0B2FCF94-29FF-4CF6-A6DA-FC62B52D2EF9}" destId="{786B81FE-14E5-4384-95C0-F71CC72D0F8F}" srcOrd="0" destOrd="0" presId="urn:microsoft.com/office/officeart/2005/8/layout/vList2"/>
    <dgm:cxn modelId="{F41E98A6-5DFD-4D03-9A29-38EBFB1DBD86}" type="presOf" srcId="{97FC49D1-0A21-4E5E-B3BB-2CD8306F75E9}" destId="{CD606CB3-13A8-4925-8DC4-89D6C19C8CCC}" srcOrd="0" destOrd="0" presId="urn:microsoft.com/office/officeart/2005/8/layout/vList2"/>
    <dgm:cxn modelId="{F7995EE0-9559-4422-B511-A20CECFB717C}" srcId="{F8A57B57-3D8B-4B22-8C7C-5E94DB6F30D0}" destId="{0B2FCF94-29FF-4CF6-A6DA-FC62B52D2EF9}" srcOrd="0" destOrd="0" parTransId="{A2EDA1BA-05D1-444E-B276-5A4BEC8F310A}" sibTransId="{F99EF8CF-3FED-40FC-8C42-59A2E779A75B}"/>
    <dgm:cxn modelId="{2B2829EB-E3C8-424A-B503-1197A6104D34}" type="presOf" srcId="{F8A57B57-3D8B-4B22-8C7C-5E94DB6F30D0}" destId="{54EB6806-0D59-4472-A560-3A719D234054}" srcOrd="0" destOrd="0" presId="urn:microsoft.com/office/officeart/2005/8/layout/vList2"/>
    <dgm:cxn modelId="{B029C6B8-58E1-4D9E-ADF5-BACDB93CDDE3}" type="presParOf" srcId="{54EB6806-0D59-4472-A560-3A719D234054}" destId="{786B81FE-14E5-4384-95C0-F71CC72D0F8F}" srcOrd="0" destOrd="0" presId="urn:microsoft.com/office/officeart/2005/8/layout/vList2"/>
    <dgm:cxn modelId="{515DFB7A-72FE-4C59-9990-9F302C26E401}" type="presParOf" srcId="{54EB6806-0D59-4472-A560-3A719D234054}" destId="{B7D3D749-3D9E-42B7-9D89-F601D70AD407}" srcOrd="1" destOrd="0" presId="urn:microsoft.com/office/officeart/2005/8/layout/vList2"/>
    <dgm:cxn modelId="{D3151A26-06BD-4E05-BAFD-D85094128455}" type="presParOf" srcId="{54EB6806-0D59-4472-A560-3A719D234054}" destId="{ADDCA517-555F-4B31-9890-4B21DB6C1A41}" srcOrd="2" destOrd="0" presId="urn:microsoft.com/office/officeart/2005/8/layout/vList2"/>
    <dgm:cxn modelId="{001F5311-3DD3-4C8A-81B0-0982E42D925D}" type="presParOf" srcId="{54EB6806-0D59-4472-A560-3A719D234054}" destId="{5A511898-F53A-4619-A3EE-82E98CA2FC45}" srcOrd="3" destOrd="0" presId="urn:microsoft.com/office/officeart/2005/8/layout/vList2"/>
    <dgm:cxn modelId="{DC7B6605-8515-4699-AE7F-3DBEE79F3DC3}" type="presParOf" srcId="{54EB6806-0D59-4472-A560-3A719D234054}" destId="{CD606CB3-13A8-4925-8DC4-89D6C19C8CC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9DC5E-C8E8-410A-9220-1B2B2557527C}">
      <dsp:nvSpPr>
        <dsp:cNvPr id="0" name=""/>
        <dsp:cNvSpPr/>
      </dsp:nvSpPr>
      <dsp:spPr>
        <a:xfrm>
          <a:off x="0" y="1465"/>
          <a:ext cx="10058399" cy="7426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D66B3-E291-445C-A76C-4F9FA60294EC}">
      <dsp:nvSpPr>
        <dsp:cNvPr id="0" name=""/>
        <dsp:cNvSpPr/>
      </dsp:nvSpPr>
      <dsp:spPr>
        <a:xfrm>
          <a:off x="224656" y="168565"/>
          <a:ext cx="408466" cy="408466"/>
        </a:xfrm>
        <a:prstGeom prst="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257D8E-19FD-41F4-B031-02C3DC9370B4}">
      <dsp:nvSpPr>
        <dsp:cNvPr id="0" name=""/>
        <dsp:cNvSpPr/>
      </dsp:nvSpPr>
      <dsp:spPr>
        <a:xfrm>
          <a:off x="857780" y="1465"/>
          <a:ext cx="9200619" cy="74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599" tIns="78599" rIns="78599" bIns="78599" numCol="1" spcCol="1270" anchor="ctr" anchorCtr="0">
          <a:noAutofit/>
        </a:bodyPr>
        <a:lstStyle/>
        <a:p>
          <a:pPr marL="0" lvl="0" indent="0" algn="l" defTabSz="844550">
            <a:lnSpc>
              <a:spcPct val="100000"/>
            </a:lnSpc>
            <a:spcBef>
              <a:spcPct val="0"/>
            </a:spcBef>
            <a:spcAft>
              <a:spcPct val="35000"/>
            </a:spcAft>
            <a:buNone/>
          </a:pPr>
          <a:r>
            <a:rPr lang="en-US" sz="1900" kern="1200"/>
            <a:t>xv6 uses 32-bit virtual addresses, Resulting in a virtual address space of 4GB</a:t>
          </a:r>
          <a:endParaRPr lang="en-US" sz="1900" kern="1200">
            <a:latin typeface="Avenir Next LT Pro Light" panose="02020404030301010803"/>
          </a:endParaRPr>
        </a:p>
      </dsp:txBody>
      <dsp:txXfrm>
        <a:off x="857780" y="1465"/>
        <a:ext cx="9200619" cy="742667"/>
      </dsp:txXfrm>
    </dsp:sp>
    <dsp:sp modelId="{A5C806E2-E4E2-42CE-8C4F-FCD14604AF3B}">
      <dsp:nvSpPr>
        <dsp:cNvPr id="0" name=""/>
        <dsp:cNvSpPr/>
      </dsp:nvSpPr>
      <dsp:spPr>
        <a:xfrm>
          <a:off x="0" y="929799"/>
          <a:ext cx="10058399" cy="7426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1510B-481A-4E02-8C3C-9163CFA4236D}">
      <dsp:nvSpPr>
        <dsp:cNvPr id="0" name=""/>
        <dsp:cNvSpPr/>
      </dsp:nvSpPr>
      <dsp:spPr>
        <a:xfrm>
          <a:off x="224656" y="1096899"/>
          <a:ext cx="408466" cy="408466"/>
        </a:xfrm>
        <a:prstGeom prst="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8919EB-0BB0-4F7D-B3D7-18DE8D82FF2A}">
      <dsp:nvSpPr>
        <dsp:cNvPr id="0" name=""/>
        <dsp:cNvSpPr/>
      </dsp:nvSpPr>
      <dsp:spPr>
        <a:xfrm>
          <a:off x="857780" y="929799"/>
          <a:ext cx="9200619" cy="74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599" tIns="78599" rIns="78599" bIns="78599" numCol="1" spcCol="1270" anchor="ctr" anchorCtr="0">
          <a:noAutofit/>
        </a:bodyPr>
        <a:lstStyle/>
        <a:p>
          <a:pPr marL="0" lvl="0" indent="0" algn="l" defTabSz="844550">
            <a:lnSpc>
              <a:spcPct val="100000"/>
            </a:lnSpc>
            <a:spcBef>
              <a:spcPct val="0"/>
            </a:spcBef>
            <a:spcAft>
              <a:spcPct val="35000"/>
            </a:spcAft>
            <a:buNone/>
          </a:pPr>
          <a:r>
            <a:rPr lang="en-US" sz="1900" kern="1200"/>
            <a:t>xv6 uses paging</a:t>
          </a:r>
          <a:r>
            <a:rPr lang="en-US" sz="1900" kern="1200">
              <a:latin typeface="Avenir Next LT Pro Light" panose="02020404030301010803"/>
            </a:rPr>
            <a:t> </a:t>
          </a:r>
          <a:r>
            <a:rPr lang="en-US" sz="1900" kern="1200"/>
            <a:t>to manage its memory allocations</a:t>
          </a:r>
        </a:p>
      </dsp:txBody>
      <dsp:txXfrm>
        <a:off x="857780" y="929799"/>
        <a:ext cx="9200619" cy="742667"/>
      </dsp:txXfrm>
    </dsp:sp>
    <dsp:sp modelId="{0F1E8927-A4C3-41FF-A8CA-8E783B186062}">
      <dsp:nvSpPr>
        <dsp:cNvPr id="0" name=""/>
        <dsp:cNvSpPr/>
      </dsp:nvSpPr>
      <dsp:spPr>
        <a:xfrm>
          <a:off x="0" y="1858133"/>
          <a:ext cx="10058399" cy="7426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62266-03E7-42EB-99B3-6FA9839805A6}">
      <dsp:nvSpPr>
        <dsp:cNvPr id="0" name=""/>
        <dsp:cNvSpPr/>
      </dsp:nvSpPr>
      <dsp:spPr>
        <a:xfrm>
          <a:off x="224656" y="2025233"/>
          <a:ext cx="408466" cy="408466"/>
        </a:xfrm>
        <a:prstGeom prst="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69B3D-BD02-45F2-8A60-E130F93C6E10}">
      <dsp:nvSpPr>
        <dsp:cNvPr id="0" name=""/>
        <dsp:cNvSpPr/>
      </dsp:nvSpPr>
      <dsp:spPr>
        <a:xfrm>
          <a:off x="857780" y="1858133"/>
          <a:ext cx="9200619" cy="74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599" tIns="78599" rIns="78599" bIns="78599" numCol="1" spcCol="1270" anchor="ctr" anchorCtr="0">
          <a:noAutofit/>
        </a:bodyPr>
        <a:lstStyle/>
        <a:p>
          <a:pPr marL="0" lvl="0" indent="0" algn="l" defTabSz="844550">
            <a:lnSpc>
              <a:spcPct val="100000"/>
            </a:lnSpc>
            <a:spcBef>
              <a:spcPct val="0"/>
            </a:spcBef>
            <a:spcAft>
              <a:spcPct val="35000"/>
            </a:spcAft>
            <a:buNone/>
          </a:pPr>
          <a:r>
            <a:rPr lang="en-US" sz="1900" kern="1200"/>
            <a:t>It uses a page size of 4KB, and a two-level page table structure</a:t>
          </a:r>
        </a:p>
      </dsp:txBody>
      <dsp:txXfrm>
        <a:off x="857780" y="1858133"/>
        <a:ext cx="9200619" cy="742667"/>
      </dsp:txXfrm>
    </dsp:sp>
    <dsp:sp modelId="{1EE5046D-6379-4150-A4FB-59DE75E70262}">
      <dsp:nvSpPr>
        <dsp:cNvPr id="0" name=""/>
        <dsp:cNvSpPr/>
      </dsp:nvSpPr>
      <dsp:spPr>
        <a:xfrm>
          <a:off x="0" y="2786467"/>
          <a:ext cx="10058399" cy="7426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D629C-4EA6-4CA4-99FA-B63FE099C708}">
      <dsp:nvSpPr>
        <dsp:cNvPr id="0" name=""/>
        <dsp:cNvSpPr/>
      </dsp:nvSpPr>
      <dsp:spPr>
        <a:xfrm>
          <a:off x="224656" y="2953567"/>
          <a:ext cx="408466" cy="408466"/>
        </a:xfrm>
        <a:prstGeom prst="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ED93DC-19A7-4BED-9D2F-66751C48A40C}">
      <dsp:nvSpPr>
        <dsp:cNvPr id="0" name=""/>
        <dsp:cNvSpPr/>
      </dsp:nvSpPr>
      <dsp:spPr>
        <a:xfrm>
          <a:off x="857780" y="2786467"/>
          <a:ext cx="9200619" cy="74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599" tIns="78599" rIns="78599" bIns="78599" numCol="1" spcCol="1270" anchor="ctr" anchorCtr="0">
          <a:noAutofit/>
        </a:bodyPr>
        <a:lstStyle/>
        <a:p>
          <a:pPr marL="0" lvl="0" indent="0" algn="l" defTabSz="844550">
            <a:lnSpc>
              <a:spcPct val="100000"/>
            </a:lnSpc>
            <a:spcBef>
              <a:spcPct val="0"/>
            </a:spcBef>
            <a:spcAft>
              <a:spcPct val="35000"/>
            </a:spcAft>
            <a:buNone/>
          </a:pPr>
          <a:r>
            <a:rPr lang="en-US" sz="1900" kern="1200"/>
            <a:t>This virtual address space of [KERNBASE, KERNBASE+PHYSTOP] is mapped to [0,PHYSTOP] in physical memory</a:t>
          </a:r>
          <a:endParaRPr lang="en-US" sz="1900" kern="1200">
            <a:latin typeface="Avenir Next LT Pro Light" panose="02020404030301010803"/>
          </a:endParaRPr>
        </a:p>
      </dsp:txBody>
      <dsp:txXfrm>
        <a:off x="857780" y="2786467"/>
        <a:ext cx="9200619" cy="742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A899E-6ED0-4E8C-B960-2EA1CE4865F1}">
      <dsp:nvSpPr>
        <dsp:cNvPr id="0" name=""/>
        <dsp:cNvSpPr/>
      </dsp:nvSpPr>
      <dsp:spPr>
        <a:xfrm>
          <a:off x="0" y="361606"/>
          <a:ext cx="10058399" cy="95471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Each process on 32-bit Microsoft Windows has its own virtual address space that enables addressing up to 4 gigabytes of memory</a:t>
          </a:r>
        </a:p>
      </dsp:txBody>
      <dsp:txXfrm>
        <a:off x="46606" y="408212"/>
        <a:ext cx="9965187" cy="861507"/>
      </dsp:txXfrm>
    </dsp:sp>
    <dsp:sp modelId="{8BDA32AC-3DE3-4E76-9D6E-8B1BF1AFFCD6}">
      <dsp:nvSpPr>
        <dsp:cNvPr id="0" name=""/>
        <dsp:cNvSpPr/>
      </dsp:nvSpPr>
      <dsp:spPr>
        <a:xfrm>
          <a:off x="0" y="1385446"/>
          <a:ext cx="10058399" cy="954719"/>
        </a:xfrm>
        <a:prstGeom prst="roundRect">
          <a:avLst/>
        </a:prstGeom>
        <a:solidFill>
          <a:schemeClr val="accent5">
            <a:hueOff val="-749988"/>
            <a:satOff val="257"/>
            <a:lumOff val="-3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Windows 10 supports multiple features, such as shared libraries, file mapping, copy-on-write, and memory compression</a:t>
          </a:r>
        </a:p>
      </dsp:txBody>
      <dsp:txXfrm>
        <a:off x="46606" y="1432052"/>
        <a:ext cx="9965187" cy="861507"/>
      </dsp:txXfrm>
    </dsp:sp>
    <dsp:sp modelId="{0035524C-8C4C-47A0-A41D-683032B74B0A}">
      <dsp:nvSpPr>
        <dsp:cNvPr id="0" name=""/>
        <dsp:cNvSpPr/>
      </dsp:nvSpPr>
      <dsp:spPr>
        <a:xfrm>
          <a:off x="0" y="2409286"/>
          <a:ext cx="10058399" cy="954719"/>
        </a:xfrm>
        <a:prstGeom prst="roundRect">
          <a:avLst/>
        </a:prstGeom>
        <a:solidFill>
          <a:schemeClr val="accent5">
            <a:hueOff val="-1499976"/>
            <a:satOff val="514"/>
            <a:lumOff val="-705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Windows 10 also uses features like Demand Paging with Clustering and a Working Set Model</a:t>
          </a:r>
        </a:p>
      </dsp:txBody>
      <dsp:txXfrm>
        <a:off x="46606" y="2455892"/>
        <a:ext cx="9965187" cy="861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BD66F-240E-4F29-B082-DA568FC333A7}">
      <dsp:nvSpPr>
        <dsp:cNvPr id="0" name=""/>
        <dsp:cNvSpPr/>
      </dsp:nvSpPr>
      <dsp:spPr>
        <a:xfrm>
          <a:off x="0" y="426048"/>
          <a:ext cx="10058399" cy="91367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a program reads a file, the data for that file is copied twice</a:t>
          </a:r>
        </a:p>
      </dsp:txBody>
      <dsp:txXfrm>
        <a:off x="44602" y="470650"/>
        <a:ext cx="9969195" cy="824474"/>
      </dsp:txXfrm>
    </dsp:sp>
    <dsp:sp modelId="{822DD5D2-638B-46BE-A2DA-1C4622B32346}">
      <dsp:nvSpPr>
        <dsp:cNvPr id="0" name=""/>
        <dsp:cNvSpPr/>
      </dsp:nvSpPr>
      <dsp:spPr>
        <a:xfrm>
          <a:off x="0" y="1405966"/>
          <a:ext cx="10058399" cy="913678"/>
        </a:xfrm>
        <a:prstGeom prst="roundRect">
          <a:avLst/>
        </a:prstGeom>
        <a:solidFill>
          <a:schemeClr val="accent5">
            <a:hueOff val="-749988"/>
            <a:satOff val="257"/>
            <a:lumOff val="-3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First, it is copied from the disk to kernel memory by the driver, and then later it is copied from kernel space to user space by the read system call</a:t>
          </a:r>
        </a:p>
      </dsp:txBody>
      <dsp:txXfrm>
        <a:off x="44602" y="1450568"/>
        <a:ext cx="9969195" cy="824474"/>
      </dsp:txXfrm>
    </dsp:sp>
    <dsp:sp modelId="{5C5750C6-8D63-4E43-AB22-33555C9E4C48}">
      <dsp:nvSpPr>
        <dsp:cNvPr id="0" name=""/>
        <dsp:cNvSpPr/>
      </dsp:nvSpPr>
      <dsp:spPr>
        <a:xfrm>
          <a:off x="0" y="2385885"/>
          <a:ext cx="10058399" cy="913678"/>
        </a:xfrm>
        <a:prstGeom prst="roundRect">
          <a:avLst/>
        </a:prstGeom>
        <a:solidFill>
          <a:schemeClr val="accent5">
            <a:hueOff val="-1499976"/>
            <a:satOff val="514"/>
            <a:lumOff val="-705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program then sends the data over the network, the data is copied twice more</a:t>
          </a:r>
        </a:p>
      </dsp:txBody>
      <dsp:txXfrm>
        <a:off x="44602" y="2430487"/>
        <a:ext cx="9969195" cy="824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27B7A-2F8F-46B1-B4D8-2549D4D8612F}">
      <dsp:nvSpPr>
        <dsp:cNvPr id="0" name=""/>
        <dsp:cNvSpPr/>
      </dsp:nvSpPr>
      <dsp:spPr>
        <a:xfrm>
          <a:off x="0" y="132438"/>
          <a:ext cx="5906181" cy="2419560"/>
        </a:xfrm>
        <a:prstGeom prst="round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rtl="0">
            <a:lnSpc>
              <a:spcPct val="90000"/>
            </a:lnSpc>
            <a:spcBef>
              <a:spcPct val="0"/>
            </a:spcBef>
            <a:spcAft>
              <a:spcPct val="35000"/>
            </a:spcAft>
            <a:buNone/>
          </a:pPr>
          <a:r>
            <a:rPr lang="en-US" sz="4400" kern="1200"/>
            <a:t>Processes read from and write to the file view using </a:t>
          </a:r>
          <a:r>
            <a:rPr lang="en-US" sz="4400" kern="1200">
              <a:latin typeface="Avenir Next LT Pro Light" panose="02020404030301010803"/>
            </a:rPr>
            <a:t>pointers</a:t>
          </a:r>
        </a:p>
      </dsp:txBody>
      <dsp:txXfrm>
        <a:off x="118113" y="250551"/>
        <a:ext cx="5669955" cy="2183334"/>
      </dsp:txXfrm>
    </dsp:sp>
    <dsp:sp modelId="{7614D4FA-3338-43C2-837A-DDF814508096}">
      <dsp:nvSpPr>
        <dsp:cNvPr id="0" name=""/>
        <dsp:cNvSpPr/>
      </dsp:nvSpPr>
      <dsp:spPr>
        <a:xfrm>
          <a:off x="0" y="2678719"/>
          <a:ext cx="5906181" cy="241956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latin typeface="Avenir Next LT Pro Light" panose="02020404030301010803"/>
            </a:rPr>
            <a:t>The</a:t>
          </a:r>
          <a:r>
            <a:rPr lang="en-US" sz="4400" kern="1200"/>
            <a:t> file resides on disk, but the file view resides in memory</a:t>
          </a:r>
        </a:p>
      </dsp:txBody>
      <dsp:txXfrm>
        <a:off x="118113" y="2796832"/>
        <a:ext cx="5669955" cy="21833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D8340-4185-47CB-ABE7-4C9D53381D2F}">
      <dsp:nvSpPr>
        <dsp:cNvPr id="0" name=""/>
        <dsp:cNvSpPr/>
      </dsp:nvSpPr>
      <dsp:spPr>
        <a:xfrm>
          <a:off x="0" y="5359"/>
          <a:ext cx="5906181" cy="2574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In trap handler add code to cause a page-fault in a mmap-ed region to allocate a page of physical memory, read 4096 bytes of the relevant file into that page, and map it into the user address space</a:t>
          </a:r>
        </a:p>
      </dsp:txBody>
      <dsp:txXfrm>
        <a:off x="125652" y="131011"/>
        <a:ext cx="5654877" cy="2322696"/>
      </dsp:txXfrm>
    </dsp:sp>
    <dsp:sp modelId="{DEECC425-6A68-44D7-BD97-78D8ED2C5471}">
      <dsp:nvSpPr>
        <dsp:cNvPr id="0" name=""/>
        <dsp:cNvSpPr/>
      </dsp:nvSpPr>
      <dsp:spPr>
        <a:xfrm>
          <a:off x="0" y="2651359"/>
          <a:ext cx="5906181" cy="2574000"/>
        </a:xfrm>
        <a:prstGeom prst="roundRect">
          <a:avLst/>
        </a:prstGeom>
        <a:solidFill>
          <a:schemeClr val="accent2">
            <a:hueOff val="-1500042"/>
            <a:satOff val="-514"/>
            <a:lumOff val="7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Implement int mmap_read ; to read file from offset</a:t>
          </a:r>
        </a:p>
      </dsp:txBody>
      <dsp:txXfrm>
        <a:off x="125652" y="2777011"/>
        <a:ext cx="5654877" cy="23226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21500-362D-4CB8-A398-844EA2B4B69D}">
      <dsp:nvSpPr>
        <dsp:cNvPr id="0" name=""/>
        <dsp:cNvSpPr/>
      </dsp:nvSpPr>
      <dsp:spPr>
        <a:xfrm>
          <a:off x="0" y="849991"/>
          <a:ext cx="5906181" cy="15692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DF086-2599-4AD9-9E51-F69A2131B5A4}">
      <dsp:nvSpPr>
        <dsp:cNvPr id="0" name=""/>
        <dsp:cNvSpPr/>
      </dsp:nvSpPr>
      <dsp:spPr>
        <a:xfrm>
          <a:off x="474687" y="1203065"/>
          <a:ext cx="863068" cy="863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C809E0-0D93-4CC8-83FF-591F22C22B15}">
      <dsp:nvSpPr>
        <dsp:cNvPr id="0" name=""/>
        <dsp:cNvSpPr/>
      </dsp:nvSpPr>
      <dsp:spPr>
        <a:xfrm>
          <a:off x="1812443" y="849991"/>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889000">
            <a:lnSpc>
              <a:spcPct val="100000"/>
            </a:lnSpc>
            <a:spcBef>
              <a:spcPct val="0"/>
            </a:spcBef>
            <a:spcAft>
              <a:spcPct val="35000"/>
            </a:spcAft>
            <a:buNone/>
          </a:pPr>
          <a:r>
            <a:rPr lang="en-US" sz="2000" kern="1200"/>
            <a:t>Copy-on-write protection is an optimization that allows multiple processes to map their virtual address spaces</a:t>
          </a:r>
        </a:p>
      </dsp:txBody>
      <dsp:txXfrm>
        <a:off x="1812443" y="849991"/>
        <a:ext cx="4093737" cy="1569215"/>
      </dsp:txXfrm>
    </dsp:sp>
    <dsp:sp modelId="{873AB4C7-ADC5-436C-ABBD-BD8CC9CBF136}">
      <dsp:nvSpPr>
        <dsp:cNvPr id="0" name=""/>
        <dsp:cNvSpPr/>
      </dsp:nvSpPr>
      <dsp:spPr>
        <a:xfrm>
          <a:off x="0" y="2811510"/>
          <a:ext cx="5906181" cy="15692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A33C2-E055-40A0-ADFC-3307164C5525}">
      <dsp:nvSpPr>
        <dsp:cNvPr id="0" name=""/>
        <dsp:cNvSpPr/>
      </dsp:nvSpPr>
      <dsp:spPr>
        <a:xfrm>
          <a:off x="474687" y="3164584"/>
          <a:ext cx="863068" cy="863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D43564-F77B-4278-B59A-98479181E97D}">
      <dsp:nvSpPr>
        <dsp:cNvPr id="0" name=""/>
        <dsp:cNvSpPr/>
      </dsp:nvSpPr>
      <dsp:spPr>
        <a:xfrm>
          <a:off x="1812443" y="2811510"/>
          <a:ext cx="4093737" cy="1569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75" tIns="166075" rIns="166075" bIns="166075" numCol="1" spcCol="1270" anchor="ctr" anchorCtr="0">
          <a:noAutofit/>
        </a:bodyPr>
        <a:lstStyle/>
        <a:p>
          <a:pPr marL="0" lvl="0" indent="0" algn="l" defTabSz="889000" rtl="0">
            <a:lnSpc>
              <a:spcPct val="100000"/>
            </a:lnSpc>
            <a:spcBef>
              <a:spcPct val="0"/>
            </a:spcBef>
            <a:spcAft>
              <a:spcPct val="35000"/>
            </a:spcAft>
            <a:buNone/>
          </a:pPr>
          <a:r>
            <a:rPr lang="en-US" sz="2000" kern="1200">
              <a:latin typeface="Avenir Next LT Pro Light" panose="02020404030301010803"/>
            </a:rPr>
            <a:t>They</a:t>
          </a:r>
          <a:r>
            <a:rPr lang="en-US" sz="2000" kern="1200"/>
            <a:t> share a physical page until one of the processes modifies the page</a:t>
          </a:r>
        </a:p>
      </dsp:txBody>
      <dsp:txXfrm>
        <a:off x="1812443" y="2811510"/>
        <a:ext cx="4093737" cy="15692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3DC0F-FE66-4188-93C7-701AEB2EC19C}">
      <dsp:nvSpPr>
        <dsp:cNvPr id="0" name=""/>
        <dsp:cNvSpPr/>
      </dsp:nvSpPr>
      <dsp:spPr>
        <a:xfrm>
          <a:off x="0" y="1814"/>
          <a:ext cx="46021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D57C177-1FB2-4C96-925D-96AE7D2DD99C}">
      <dsp:nvSpPr>
        <dsp:cNvPr id="0" name=""/>
        <dsp:cNvSpPr/>
      </dsp:nvSpPr>
      <dsp:spPr>
        <a:xfrm>
          <a:off x="0" y="1814"/>
          <a:ext cx="4602152" cy="123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100000"/>
            </a:lnSpc>
            <a:spcBef>
              <a:spcPct val="0"/>
            </a:spcBef>
            <a:spcAft>
              <a:spcPct val="35000"/>
            </a:spcAft>
            <a:buNone/>
          </a:pPr>
          <a:r>
            <a:rPr lang="en-US" sz="2200" kern="1200" dirty="0"/>
            <a:t>In this example Page B was initially mapped to both process’s pages</a:t>
          </a:r>
          <a:r>
            <a:rPr lang="en-US" sz="2200" kern="1200" dirty="0">
              <a:latin typeface="Avenir Next LT Pro Light" panose="02020404030301010803"/>
            </a:rPr>
            <a:t> </a:t>
          </a:r>
          <a:endParaRPr lang="en-US" sz="2200" kern="1200" dirty="0"/>
        </a:p>
      </dsp:txBody>
      <dsp:txXfrm>
        <a:off x="0" y="1814"/>
        <a:ext cx="4602152" cy="1237265"/>
      </dsp:txXfrm>
    </dsp:sp>
    <dsp:sp modelId="{154657A9-A17F-4B24-B07B-9735594C9920}">
      <dsp:nvSpPr>
        <dsp:cNvPr id="0" name=""/>
        <dsp:cNvSpPr/>
      </dsp:nvSpPr>
      <dsp:spPr>
        <a:xfrm>
          <a:off x="0" y="1239079"/>
          <a:ext cx="46021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783974-B5F7-4E22-A2C8-B3F19704C89F}">
      <dsp:nvSpPr>
        <dsp:cNvPr id="0" name=""/>
        <dsp:cNvSpPr/>
      </dsp:nvSpPr>
      <dsp:spPr>
        <a:xfrm>
          <a:off x="0" y="1239079"/>
          <a:ext cx="4602152" cy="123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100000"/>
            </a:lnSpc>
            <a:spcBef>
              <a:spcPct val="0"/>
            </a:spcBef>
            <a:spcAft>
              <a:spcPct val="35000"/>
            </a:spcAft>
            <a:buNone/>
          </a:pPr>
          <a:r>
            <a:rPr lang="en-US" sz="2200" kern="1200" dirty="0"/>
            <a:t>But when one of the process tried to write, Page D (a copy of Page B) was created</a:t>
          </a:r>
          <a:r>
            <a:rPr lang="en-US" sz="2200" kern="1200" dirty="0">
              <a:latin typeface="Avenir Next LT Pro Light" panose="02020404030301010803"/>
            </a:rPr>
            <a:t> </a:t>
          </a:r>
          <a:endParaRPr lang="en-US" sz="2200" kern="1200" dirty="0"/>
        </a:p>
      </dsp:txBody>
      <dsp:txXfrm>
        <a:off x="0" y="1239079"/>
        <a:ext cx="4602152" cy="1237265"/>
      </dsp:txXfrm>
    </dsp:sp>
    <dsp:sp modelId="{14A687D8-0C33-4A3D-91CA-FA5CDA09A884}">
      <dsp:nvSpPr>
        <dsp:cNvPr id="0" name=""/>
        <dsp:cNvSpPr/>
      </dsp:nvSpPr>
      <dsp:spPr>
        <a:xfrm>
          <a:off x="0" y="2476344"/>
          <a:ext cx="46021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5575443-DEA4-437B-BC66-AF1B97214264}">
      <dsp:nvSpPr>
        <dsp:cNvPr id="0" name=""/>
        <dsp:cNvSpPr/>
      </dsp:nvSpPr>
      <dsp:spPr>
        <a:xfrm>
          <a:off x="0" y="2476344"/>
          <a:ext cx="4602152" cy="123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The other process virtual page was linked to it.</a:t>
          </a:r>
        </a:p>
      </dsp:txBody>
      <dsp:txXfrm>
        <a:off x="0" y="2476344"/>
        <a:ext cx="4602152" cy="12372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B81FE-14E5-4384-95C0-F71CC72D0F8F}">
      <dsp:nvSpPr>
        <dsp:cNvPr id="0" name=""/>
        <dsp:cNvSpPr/>
      </dsp:nvSpPr>
      <dsp:spPr>
        <a:xfrm>
          <a:off x="0" y="79354"/>
          <a:ext cx="10058399" cy="114864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fork system call in xv6 copies all of the parent process's user-space memory into the child</a:t>
          </a:r>
        </a:p>
      </dsp:txBody>
      <dsp:txXfrm>
        <a:off x="56072" y="135426"/>
        <a:ext cx="9946255" cy="1036503"/>
      </dsp:txXfrm>
    </dsp:sp>
    <dsp:sp modelId="{ADDCA517-555F-4B31-9890-4B21DB6C1A41}">
      <dsp:nvSpPr>
        <dsp:cNvPr id="0" name=""/>
        <dsp:cNvSpPr/>
      </dsp:nvSpPr>
      <dsp:spPr>
        <a:xfrm>
          <a:off x="0" y="1288482"/>
          <a:ext cx="10058399" cy="1148647"/>
        </a:xfrm>
        <a:prstGeom prst="roundRect">
          <a:avLst/>
        </a:prstGeom>
        <a:solidFill>
          <a:schemeClr val="accent5">
            <a:hueOff val="-749988"/>
            <a:satOff val="257"/>
            <a:lumOff val="-3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addition, the copies often waste memory; in many cases neither the parent nor the child modifies a page, so that in principle they could share the same physical memory</a:t>
          </a:r>
        </a:p>
      </dsp:txBody>
      <dsp:txXfrm>
        <a:off x="56072" y="1344554"/>
        <a:ext cx="9946255" cy="1036503"/>
      </dsp:txXfrm>
    </dsp:sp>
    <dsp:sp modelId="{CD606CB3-13A8-4925-8DC4-89D6C19C8CCC}">
      <dsp:nvSpPr>
        <dsp:cNvPr id="0" name=""/>
        <dsp:cNvSpPr/>
      </dsp:nvSpPr>
      <dsp:spPr>
        <a:xfrm>
          <a:off x="0" y="2497609"/>
          <a:ext cx="10058399" cy="1148647"/>
        </a:xfrm>
        <a:prstGeom prst="roundRect">
          <a:avLst/>
        </a:prstGeom>
        <a:solidFill>
          <a:schemeClr val="accent5">
            <a:hueOff val="-1499976"/>
            <a:satOff val="514"/>
            <a:lumOff val="-705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inefficiency is particularly clear if the child calls exec , since exec will throw away the copied pages, probably without using most of them</a:t>
          </a:r>
        </a:p>
      </dsp:txBody>
      <dsp:txXfrm>
        <a:off x="56072" y="2553681"/>
        <a:ext cx="9946255" cy="10365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848D4-8934-4269-8998-F10E525AD9B5}"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123B1-BC34-4750-97D0-E803DA70AE4C}" type="slidenum">
              <a:rPr lang="en-IN" smtClean="0"/>
              <a:t>‹#›</a:t>
            </a:fld>
            <a:endParaRPr lang="en-IN"/>
          </a:p>
        </p:txBody>
      </p:sp>
    </p:spTree>
    <p:extLst>
      <p:ext uri="{BB962C8B-B14F-4D97-AF65-F5344CB8AC3E}">
        <p14:creationId xmlns:p14="http://schemas.microsoft.com/office/powerpoint/2010/main" val="158375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welcome … blah blah </a:t>
            </a:r>
          </a:p>
        </p:txBody>
      </p:sp>
      <p:sp>
        <p:nvSpPr>
          <p:cNvPr id="4" name="Slide Number Placeholder 3"/>
          <p:cNvSpPr>
            <a:spLocks noGrp="1"/>
          </p:cNvSpPr>
          <p:nvPr>
            <p:ph type="sldNum" sz="quarter" idx="5"/>
          </p:nvPr>
        </p:nvSpPr>
        <p:spPr/>
        <p:txBody>
          <a:bodyPr/>
          <a:lstStyle/>
          <a:p>
            <a:fld id="{B33123B1-BC34-4750-97D0-E803DA70AE4C}" type="slidenum">
              <a:rPr lang="en-IN" smtClean="0"/>
              <a:t>1</a:t>
            </a:fld>
            <a:endParaRPr lang="en-IN"/>
          </a:p>
        </p:txBody>
      </p:sp>
    </p:spTree>
    <p:extLst>
      <p:ext uri="{BB962C8B-B14F-4D97-AF65-F5344CB8AC3E}">
        <p14:creationId xmlns:p14="http://schemas.microsoft.com/office/powerpoint/2010/main" val="4273656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900"/>
              </a:spcBef>
            </a:pPr>
            <a:endParaRPr lang="en-US" dirty="0"/>
          </a:p>
          <a:p>
            <a:pPr>
              <a:lnSpc>
                <a:spcPct val="110000"/>
              </a:lnSpc>
              <a:spcBef>
                <a:spcPts val="900"/>
              </a:spcBef>
            </a:pPr>
            <a:r>
              <a:rPr lang="en-US" b="1" dirty="0"/>
              <a:t>System Calls Added: -</a:t>
            </a:r>
            <a:endParaRPr lang="en-US" dirty="0"/>
          </a:p>
          <a:p>
            <a:pPr>
              <a:lnSpc>
                <a:spcPct val="110000"/>
              </a:lnSpc>
              <a:spcBef>
                <a:spcPts val="900"/>
              </a:spcBef>
            </a:pPr>
            <a:r>
              <a:rPr lang="en-US" dirty="0" err="1"/>
              <a:t>mmap</a:t>
            </a:r>
          </a:p>
          <a:p>
            <a:pPr>
              <a:lnSpc>
                <a:spcPct val="110000"/>
              </a:lnSpc>
              <a:spcBef>
                <a:spcPts val="900"/>
              </a:spcBef>
            </a:pPr>
            <a:r>
              <a:rPr lang="en-US" b="1" dirty="0"/>
              <a:t>To find an unused region in the process's address space in which to map the file and add a VMA( Virtual Memory Area)  to the process's table of mapped regions.</a:t>
            </a:r>
            <a:endParaRPr lang="en-US" dirty="0"/>
          </a:p>
          <a:p>
            <a:pPr>
              <a:lnSpc>
                <a:spcPct val="110000"/>
              </a:lnSpc>
              <a:spcBef>
                <a:spcPts val="900"/>
              </a:spcBef>
            </a:pPr>
            <a:r>
              <a:rPr lang="en-US" dirty="0" err="1"/>
              <a:t>mmap</a:t>
            </a:r>
            <a:r>
              <a:rPr lang="en-US" dirty="0"/>
              <a:t> should increase the file's reference count so that the structure doesn't disappear when the file is closed </a:t>
            </a:r>
            <a:br>
              <a:rPr lang="en-US" dirty="0">
                <a:cs typeface="+mn-lt"/>
              </a:rPr>
            </a:br>
            <a:r>
              <a:rPr lang="en-US" dirty="0" err="1"/>
              <a:t>munmap</a:t>
            </a:r>
          </a:p>
          <a:p>
            <a:pPr>
              <a:lnSpc>
                <a:spcPct val="110000"/>
              </a:lnSpc>
              <a:spcBef>
                <a:spcPts val="900"/>
              </a:spcBef>
            </a:pPr>
            <a:r>
              <a:rPr lang="en-US" b="1" dirty="0"/>
              <a:t>To find the VMA for the address range and </a:t>
            </a:r>
            <a:r>
              <a:rPr lang="en-US" b="1" dirty="0" err="1"/>
              <a:t>unmap</a:t>
            </a:r>
            <a:r>
              <a:rPr lang="en-US" b="1" dirty="0"/>
              <a:t> the specified page</a:t>
            </a:r>
            <a:endParaRPr lang="en-US" dirty="0"/>
          </a:p>
          <a:p>
            <a:pPr>
              <a:lnSpc>
                <a:spcPct val="110000"/>
              </a:lnSpc>
              <a:spcBef>
                <a:spcPts val="900"/>
              </a:spcBef>
            </a:pPr>
            <a:r>
              <a:rPr lang="en-US" b="1" dirty="0"/>
              <a:t>Struct defined: </a:t>
            </a:r>
            <a:r>
              <a:rPr lang="en-US" dirty="0"/>
              <a:t>-</a:t>
            </a:r>
          </a:p>
          <a:p>
            <a:pPr>
              <a:lnSpc>
                <a:spcPct val="110000"/>
              </a:lnSpc>
              <a:spcBef>
                <a:spcPts val="900"/>
              </a:spcBef>
            </a:pPr>
            <a:r>
              <a:rPr lang="en-US" dirty="0" err="1"/>
              <a:t>vm_area_struct</a:t>
            </a:r>
            <a:r>
              <a:rPr lang="en-US" dirty="0"/>
              <a:t> </a:t>
            </a:r>
          </a:p>
          <a:p>
            <a:pPr>
              <a:lnSpc>
                <a:spcPct val="110000"/>
              </a:lnSpc>
              <a:spcBef>
                <a:spcPts val="900"/>
              </a:spcBef>
            </a:pPr>
            <a:r>
              <a:rPr lang="en-US" dirty="0"/>
              <a:t>It contains variables such as start address, end address, flags, pointer to file and other required variables. </a:t>
            </a:r>
          </a:p>
          <a:p>
            <a:pPr>
              <a:lnSpc>
                <a:spcPct val="110000"/>
              </a:lnSpc>
              <a:spcBef>
                <a:spcPts val="900"/>
              </a:spcBef>
            </a:pPr>
            <a:r>
              <a:rPr lang="en-US" dirty="0"/>
              <a:t>VMA  keeps track what </a:t>
            </a:r>
            <a:r>
              <a:rPr lang="en-US" dirty="0" err="1"/>
              <a:t>mmap</a:t>
            </a:r>
            <a:r>
              <a:rPr lang="en-US" dirty="0"/>
              <a:t> has mapped for each process</a:t>
            </a:r>
          </a:p>
          <a:p>
            <a:pPr>
              <a:lnSpc>
                <a:spcPct val="110000"/>
              </a:lnSpc>
              <a:spcBef>
                <a:spcPts val="900"/>
              </a:spcBef>
            </a:pPr>
            <a:r>
              <a:rPr lang="en-US" dirty="0"/>
              <a:t>The VMA should contain a pointer to a struct file for the file being mapped.</a:t>
            </a:r>
          </a:p>
          <a:p>
            <a:pPr>
              <a:lnSpc>
                <a:spcPct val="110000"/>
              </a:lnSpc>
              <a:spcBef>
                <a:spcPts val="900"/>
              </a:spcBef>
            </a:pPr>
            <a:r>
              <a:rPr lang="en-US" dirty="0"/>
              <a:t>Since each Process has a fixed-size array of VMAs we have to add </a:t>
            </a:r>
            <a:r>
              <a:rPr lang="en-US" dirty="0" err="1"/>
              <a:t>vm_area_struct</a:t>
            </a:r>
            <a:r>
              <a:rPr lang="en-US" dirty="0"/>
              <a:t>[n] inside struct proc.</a:t>
            </a:r>
          </a:p>
          <a:p>
            <a:pPr marL="274320" lvl="1">
              <a:lnSpc>
                <a:spcPct val="110000"/>
              </a:lnSpc>
              <a:spcBef>
                <a:spcPts val="500"/>
              </a:spcBef>
            </a:pPr>
            <a:endParaRPr lang="en-US" dirty="0"/>
          </a:p>
          <a:p>
            <a:pPr marL="274320" lvl="1">
              <a:lnSpc>
                <a:spcPct val="110000"/>
              </a:lnSpc>
              <a:spcBef>
                <a:spcPts val="500"/>
              </a:spcBef>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11</a:t>
            </a:fld>
            <a:endParaRPr lang="en-IN"/>
          </a:p>
        </p:txBody>
      </p:sp>
    </p:spTree>
    <p:extLst>
      <p:ext uri="{BB962C8B-B14F-4D97-AF65-F5344CB8AC3E}">
        <p14:creationId xmlns:p14="http://schemas.microsoft.com/office/powerpoint/2010/main" val="118484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change in trap handler should perform following function: - </a:t>
            </a:r>
            <a:br>
              <a:rPr lang="en-US">
                <a:cs typeface="+mn-lt"/>
              </a:rPr>
            </a:br>
            <a:r>
              <a:rPr lang="en-US"/>
              <a:t>1. Find which VMA owns the VA. Error out if not found. </a:t>
            </a:r>
          </a:p>
          <a:p>
            <a:r>
              <a:rPr lang="en-US"/>
              <a:t>2. Allocate a new physical page. </a:t>
            </a:r>
          </a:p>
          <a:p>
            <a:r>
              <a:rPr lang="en-US"/>
              <a:t>3. Map it into user address space, by installing to user page table. </a:t>
            </a:r>
          </a:p>
          <a:p>
            <a:r>
              <a:rPr lang="en-US"/>
              <a:t>4. Read one page of the file starting from offset into user space </a:t>
            </a:r>
          </a:p>
        </p:txBody>
      </p:sp>
      <p:sp>
        <p:nvSpPr>
          <p:cNvPr id="4" name="Slide Number Placeholder 3"/>
          <p:cNvSpPr>
            <a:spLocks noGrp="1"/>
          </p:cNvSpPr>
          <p:nvPr>
            <p:ph type="sldNum" sz="quarter" idx="5"/>
          </p:nvPr>
        </p:nvSpPr>
        <p:spPr/>
        <p:txBody>
          <a:bodyPr/>
          <a:lstStyle/>
          <a:p>
            <a:fld id="{B33123B1-BC34-4750-97D0-E803DA70AE4C}" type="slidenum">
              <a:rPr lang="en-IN" smtClean="0"/>
              <a:t>12</a:t>
            </a:fld>
            <a:endParaRPr lang="en-IN"/>
          </a:p>
        </p:txBody>
      </p:sp>
    </p:spTree>
    <p:extLst>
      <p:ext uri="{BB962C8B-B14F-4D97-AF65-F5344CB8AC3E}">
        <p14:creationId xmlns:p14="http://schemas.microsoft.com/office/powerpoint/2010/main" val="1132069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missing feature is Copy-On-Write. </a:t>
            </a:r>
          </a:p>
          <a:p>
            <a:endParaRPr lang="en-US">
              <a:cs typeface="Calibri"/>
            </a:endParaRPr>
          </a:p>
          <a:p>
            <a:r>
              <a:rPr lang="en-US">
                <a:cs typeface="Calibri"/>
              </a:rPr>
              <a:t>Before learning about its implementation, let's first look at what it is and how it works in Windows 10. </a:t>
            </a:r>
          </a:p>
        </p:txBody>
      </p:sp>
      <p:sp>
        <p:nvSpPr>
          <p:cNvPr id="4" name="Slide Number Placeholder 3"/>
          <p:cNvSpPr>
            <a:spLocks noGrp="1"/>
          </p:cNvSpPr>
          <p:nvPr>
            <p:ph type="sldNum" sz="quarter" idx="5"/>
          </p:nvPr>
        </p:nvSpPr>
        <p:spPr/>
        <p:txBody>
          <a:bodyPr/>
          <a:lstStyle/>
          <a:p>
            <a:fld id="{B33123B1-BC34-4750-97D0-E803DA70AE4C}" type="slidenum">
              <a:rPr lang="en-IN" smtClean="0"/>
              <a:t>13</a:t>
            </a:fld>
            <a:endParaRPr lang="en-IN"/>
          </a:p>
        </p:txBody>
      </p:sp>
    </p:spTree>
    <p:extLst>
      <p:ext uri="{BB962C8B-B14F-4D97-AF65-F5344CB8AC3E}">
        <p14:creationId xmlns:p14="http://schemas.microsoft.com/office/powerpoint/2010/main" val="319144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Copy-on-write protection is an optimization that allows multiple processes to map their virtual address spaces such that they share a physical page until one of the processes modifies the page. </a:t>
            </a:r>
          </a:p>
          <a:p>
            <a:endParaRPr lang="en-US">
              <a:cs typeface="Calibri"/>
            </a:endParaRPr>
          </a:p>
          <a:p>
            <a:r>
              <a:rPr lang="en-US"/>
              <a:t>This is part of a technique called lazy evaluation, which allows the system to conserve physical memory and time by not performing an operation until absolutely necessary.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14</a:t>
            </a:fld>
            <a:endParaRPr lang="en-IN"/>
          </a:p>
        </p:txBody>
      </p:sp>
    </p:spTree>
    <p:extLst>
      <p:ext uri="{BB962C8B-B14F-4D97-AF65-F5344CB8AC3E}">
        <p14:creationId xmlns:p14="http://schemas.microsoft.com/office/powerpoint/2010/main" val="182270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when multiple instances of the same Windows-based application are loaded, each instance is run in its own protected virtual address space.</a:t>
            </a:r>
          </a:p>
          <a:p>
            <a:r>
              <a:rPr lang="en-US"/>
              <a:t>However, their instance handles typically have the same value. This value represents the base address of the application in its virtual address space. </a:t>
            </a:r>
          </a:p>
          <a:p>
            <a:r>
              <a:rPr lang="en-US"/>
              <a:t>If each instance can be loaded into its default base address, it can map to and share the same physical pages with the other instances, using copy-on-write protection. </a:t>
            </a:r>
          </a:p>
          <a:p>
            <a:r>
              <a:rPr lang="en-US"/>
              <a:t>The system allows these instances to share the same physical pages until one of them modifies a page.</a:t>
            </a:r>
            <a:endParaRPr lang="en-US">
              <a:cs typeface="Calibri" panose="020F0502020204030204"/>
            </a:endParaRPr>
          </a:p>
          <a:p>
            <a:r>
              <a:rPr lang="en-US"/>
              <a:t>If for some reason one of these instances cannot be loaded in the desired base address, it receives its own physical pages. </a:t>
            </a:r>
            <a:endParaRPr lang="en-US">
              <a:cs typeface="Calibri" panose="020F0502020204030204"/>
            </a:endParaRPr>
          </a:p>
          <a:p>
            <a:pPr marL="171450" indent="-171450">
              <a:buFont typeface="Arial"/>
              <a:buChar char="•"/>
            </a:pPr>
            <a:endParaRPr lang="en-US">
              <a:cs typeface="Calibri" panose="020F0502020204030204"/>
            </a:endParaRPr>
          </a:p>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15</a:t>
            </a:fld>
            <a:endParaRPr lang="en-IN"/>
          </a:p>
        </p:txBody>
      </p:sp>
    </p:spTree>
    <p:extLst>
      <p:ext uri="{BB962C8B-B14F-4D97-AF65-F5344CB8AC3E}">
        <p14:creationId xmlns:p14="http://schemas.microsoft.com/office/powerpoint/2010/main" val="19935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fork() system call in xv6 copies all of the parent process's user-space memory into the child. If the parent is large, copying can take a long time. </a:t>
            </a:r>
          </a:p>
          <a:p>
            <a:endParaRPr lang="en-US">
              <a:cs typeface="Calibri"/>
            </a:endParaRPr>
          </a:p>
          <a:p>
            <a:r>
              <a:rPr lang="en-US"/>
              <a:t>In addition, the copies often waste memory; in many cases neither the parent nor the child modifies a page, so that in principle they could share the same physical memory. </a:t>
            </a:r>
          </a:p>
          <a:p>
            <a:endParaRPr lang="en-US">
              <a:cs typeface="Calibri"/>
            </a:endParaRPr>
          </a:p>
          <a:p>
            <a:r>
              <a:rPr lang="en-US"/>
              <a:t>The inefficiency is particularly clear if the child calls exec(), since exec() will throw away the copied pages, probably without using most of them. On the other hand, if both parent and child use a page, and one or both writes it, a copy is truly needed. </a:t>
            </a:r>
            <a:endParaRPr lang="en-US">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16</a:t>
            </a:fld>
            <a:endParaRPr lang="en-IN"/>
          </a:p>
        </p:txBody>
      </p:sp>
    </p:spTree>
    <p:extLst>
      <p:ext uri="{BB962C8B-B14F-4D97-AF65-F5344CB8AC3E}">
        <p14:creationId xmlns:p14="http://schemas.microsoft.com/office/powerpoint/2010/main" val="93592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goal of copy-on-write (COW) fork() is to defer allocating and copying physical memory pages for the child until the copies are actually needed, if ever. </a:t>
            </a:r>
          </a:p>
          <a:p>
            <a:endParaRPr lang="en-US">
              <a:cs typeface="Calibri"/>
            </a:endParaRPr>
          </a:p>
          <a:p>
            <a:r>
              <a:rPr lang="en-US">
                <a:cs typeface="Calibri"/>
              </a:rPr>
              <a:t>Now, the basic idea is,</a:t>
            </a:r>
          </a:p>
          <a:p>
            <a:endParaRPr lang="en-US">
              <a:cs typeface="Calibri"/>
            </a:endParaRPr>
          </a:p>
          <a:p>
            <a:r>
              <a:rPr lang="en-US"/>
              <a:t>COW fork() creates just a page-table for the child, with PTEs for user memory pointing to the parent's physical pages. </a:t>
            </a:r>
            <a:endParaRPr lang="en-US">
              <a:cs typeface="Calibri"/>
            </a:endParaRPr>
          </a:p>
          <a:p>
            <a:endParaRPr lang="en-US">
              <a:cs typeface="Calibri"/>
            </a:endParaRPr>
          </a:p>
          <a:p>
            <a:r>
              <a:rPr lang="en-US"/>
              <a:t>COW fork() marks all the user PTEs in both parent and child as not writable. </a:t>
            </a:r>
          </a:p>
          <a:p>
            <a:endParaRPr lang="en-US">
              <a:cs typeface="Calibri"/>
            </a:endParaRPr>
          </a:p>
          <a:p>
            <a:r>
              <a:rPr lang="en-US"/>
              <a:t>When either process tries to write one of these COW pages, the CPU will force a page fault. </a:t>
            </a:r>
            <a:endParaRPr lang="en-US">
              <a:cs typeface="Calibri"/>
            </a:endParaRPr>
          </a:p>
          <a:p>
            <a:endParaRPr lang="en-US">
              <a:cs typeface="Calibri"/>
            </a:endParaRPr>
          </a:p>
          <a:p>
            <a:r>
              <a:rPr lang="en-US"/>
              <a:t>The kernel page-fault handler detects this case, allocates a page of physical memory for the faulting process, copies the original page into the new page, and modifies the relevant PTE in the faulting process to refer to the new page, this time with the PTE marked writeable.</a:t>
            </a:r>
            <a:endParaRPr lang="en-US">
              <a:cs typeface="Calibri"/>
            </a:endParaRPr>
          </a:p>
          <a:p>
            <a:endParaRPr lang="en-US">
              <a:cs typeface="Calibri"/>
            </a:endParaRPr>
          </a:p>
          <a:p>
            <a:r>
              <a:rPr lang="en-US"/>
              <a:t>When the page fault handler returns, the user process will be able to write its copy of the page. </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17</a:t>
            </a:fld>
            <a:endParaRPr lang="en-IN"/>
          </a:p>
        </p:txBody>
      </p:sp>
    </p:spTree>
    <p:extLst>
      <p:ext uri="{BB962C8B-B14F-4D97-AF65-F5344CB8AC3E}">
        <p14:creationId xmlns:p14="http://schemas.microsoft.com/office/powerpoint/2010/main" val="212034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realize our idea, we first need to add the definition of the function </a:t>
            </a:r>
            <a:r>
              <a:rPr lang="en-US" err="1">
                <a:cs typeface="Calibri"/>
              </a:rPr>
              <a:t>uvmcopy</a:t>
            </a:r>
            <a:r>
              <a:rPr lang="en-US">
                <a:cs typeface="Calibri"/>
              </a:rPr>
              <a:t> in </a:t>
            </a:r>
            <a:r>
              <a:rPr lang="en-US" err="1">
                <a:cs typeface="Calibri"/>
              </a:rPr>
              <a:t>defhs.h</a:t>
            </a:r>
            <a:r>
              <a:rPr lang="en-US">
                <a:cs typeface="Calibri"/>
              </a:rPr>
              <a:t> </a:t>
            </a:r>
          </a:p>
          <a:p>
            <a:endParaRPr lang="en-US">
              <a:cs typeface="Calibri"/>
            </a:endParaRPr>
          </a:p>
          <a:p>
            <a:r>
              <a:rPr lang="en-US">
                <a:cs typeface="Calibri"/>
              </a:rPr>
              <a:t>Once that's done, we can start implementing our function </a:t>
            </a:r>
            <a:r>
              <a:rPr lang="en-US" err="1">
                <a:cs typeface="Calibri"/>
              </a:rPr>
              <a:t>uvmcopy</a:t>
            </a:r>
            <a:r>
              <a:rPr lang="en-US">
                <a:cs typeface="Calibri"/>
              </a:rPr>
              <a:t> in </a:t>
            </a:r>
            <a:r>
              <a:rPr lang="en-US" err="1">
                <a:cs typeface="Calibri"/>
              </a:rPr>
              <a:t>vm.c</a:t>
            </a:r>
            <a:r>
              <a:rPr lang="en-US">
                <a:cs typeface="Calibri"/>
              </a:rPr>
              <a:t> </a:t>
            </a:r>
          </a:p>
          <a:p>
            <a:endParaRPr lang="en-US">
              <a:cs typeface="Calibri"/>
            </a:endParaRPr>
          </a:p>
          <a:p>
            <a:r>
              <a:rPr lang="en-US" err="1">
                <a:cs typeface="Calibri"/>
              </a:rPr>
              <a:t>uvmcopy</a:t>
            </a:r>
            <a:r>
              <a:rPr lang="en-US">
                <a:cs typeface="Calibri"/>
              </a:rPr>
              <a:t> will the function which fork will call to allocate child memory. </a:t>
            </a:r>
          </a:p>
          <a:p>
            <a:endParaRPr lang="en-US">
              <a:cs typeface="Calibri"/>
            </a:endParaRPr>
          </a:p>
          <a:p>
            <a:r>
              <a:rPr lang="en-US">
                <a:cs typeface="Calibri"/>
              </a:rPr>
              <a:t>This functions should perform the following:- </a:t>
            </a:r>
          </a:p>
          <a:p>
            <a:endParaRPr lang="en-US">
              <a:cs typeface="Calibri"/>
            </a:endParaRPr>
          </a:p>
          <a:p>
            <a:r>
              <a:rPr lang="en-US">
                <a:cs typeface="Calibri"/>
              </a:rPr>
              <a:t>Firstly, </a:t>
            </a:r>
            <a:r>
              <a:rPr lang="en-US"/>
              <a:t>given a parent process's page table, it should copy its memory into a child's page table. It should copy both the page table and the physical memory and set pages flag as </a:t>
            </a:r>
            <a:r>
              <a:rPr lang="en-US" err="1"/>
              <a:t>read_only</a:t>
            </a:r>
            <a:r>
              <a:rPr lang="en-US"/>
              <a:t>. </a:t>
            </a:r>
            <a:endParaRPr lang="en-US">
              <a:cs typeface="+mn-lt"/>
            </a:endParaRPr>
          </a:p>
          <a:p>
            <a:endParaRPr lang="en-US">
              <a:cs typeface="Calibri"/>
            </a:endParaRPr>
          </a:p>
          <a:p>
            <a:r>
              <a:rPr lang="en-US" err="1">
                <a:cs typeface="Calibri"/>
              </a:rPr>
              <a:t>Seconldy</a:t>
            </a:r>
            <a:r>
              <a:rPr lang="en-US">
                <a:cs typeface="Calibri"/>
              </a:rPr>
              <a:t>, it should return 0 on success, and -1 on failure. And upon failure it should free any allocated page. </a:t>
            </a:r>
          </a:p>
          <a:p>
            <a:endParaRPr lang="en-US">
              <a:cs typeface="Calibri"/>
            </a:endParaRPr>
          </a:p>
          <a:p>
            <a:r>
              <a:rPr lang="en-US">
                <a:cs typeface="Calibri"/>
              </a:rPr>
              <a:t>Then, </a:t>
            </a:r>
            <a:r>
              <a:rPr lang="en-US" b="1"/>
              <a:t>Modifying </a:t>
            </a:r>
            <a:r>
              <a:rPr lang="en-US" b="1" err="1"/>
              <a:t>trap.c</a:t>
            </a:r>
            <a:r>
              <a:rPr lang="en-US" b="1"/>
              <a:t> so that it can handle error when one process tries to write. </a:t>
            </a:r>
            <a:endParaRPr lang="en-US">
              <a:cs typeface="Calibri"/>
            </a:endParaRPr>
          </a:p>
          <a:p>
            <a:br>
              <a:rPr lang="en-US" b="1">
                <a:cs typeface="+mn-lt"/>
              </a:rPr>
            </a:br>
            <a:r>
              <a:rPr lang="en-US" b="1">
                <a:cs typeface="Calibri"/>
              </a:rPr>
              <a:t>After modification it should </a:t>
            </a:r>
            <a:r>
              <a:rPr lang="en-US" b="1" err="1">
                <a:cs typeface="Calibri"/>
              </a:rPr>
              <a:t>perfom</a:t>
            </a:r>
            <a:r>
              <a:rPr lang="en-US" b="1">
                <a:cs typeface="Calibri"/>
              </a:rPr>
              <a:t> as follows:- </a:t>
            </a:r>
          </a:p>
          <a:p>
            <a:r>
              <a:rPr lang="en-US"/>
              <a:t>1. Copy the original page into the new page </a:t>
            </a:r>
            <a:br>
              <a:rPr lang="en-US">
                <a:cs typeface="+mn-lt"/>
              </a:rPr>
            </a:br>
            <a:r>
              <a:rPr lang="en-US"/>
              <a:t>2. modify the relevant PTE in faulting process to refer to new copied page. </a:t>
            </a:r>
            <a:endParaRPr lang="en-US">
              <a:cs typeface="Calibri"/>
            </a:endParaRPr>
          </a:p>
          <a:p>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18</a:t>
            </a:fld>
            <a:endParaRPr lang="en-IN"/>
          </a:p>
        </p:txBody>
      </p:sp>
    </p:spTree>
    <p:extLst>
      <p:ext uri="{BB962C8B-B14F-4D97-AF65-F5344CB8AC3E}">
        <p14:creationId xmlns:p14="http://schemas.microsoft.com/office/powerpoint/2010/main" val="1385015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Then, we'll go to define the functions </a:t>
            </a:r>
            <a:r>
              <a:rPr lang="en-US" err="1">
                <a:cs typeface="Calibri"/>
              </a:rPr>
              <a:t>add_red</a:t>
            </a:r>
            <a:r>
              <a:rPr lang="en-US">
                <a:cs typeface="Calibri"/>
              </a:rPr>
              <a:t> and </a:t>
            </a:r>
            <a:r>
              <a:rPr lang="en-US" err="1">
                <a:cs typeface="Calibri"/>
              </a:rPr>
              <a:t>dec_ref</a:t>
            </a:r>
            <a:r>
              <a:rPr lang="en-US">
                <a:cs typeface="Calibri"/>
              </a:rPr>
              <a:t>. </a:t>
            </a:r>
          </a:p>
          <a:p>
            <a:endParaRPr lang="en-US">
              <a:cs typeface="Calibri"/>
            </a:endParaRPr>
          </a:p>
          <a:p>
            <a:r>
              <a:rPr lang="en-US">
                <a:cs typeface="Calibri"/>
              </a:rPr>
              <a:t>The basic function of </a:t>
            </a:r>
            <a:r>
              <a:rPr lang="en-US" err="1">
                <a:cs typeface="Calibri"/>
              </a:rPr>
              <a:t>add_ref</a:t>
            </a:r>
            <a:r>
              <a:rPr lang="en-US">
                <a:cs typeface="Calibri"/>
              </a:rPr>
              <a:t> would be to increase reference index when a new process references the same page. </a:t>
            </a:r>
          </a:p>
          <a:p>
            <a:r>
              <a:rPr lang="en-US">
                <a:cs typeface="Calibri"/>
              </a:rPr>
              <a:t>Whereas, </a:t>
            </a:r>
            <a:r>
              <a:rPr lang="en-US" err="1">
                <a:cs typeface="Calibri"/>
              </a:rPr>
              <a:t>dec_ref</a:t>
            </a:r>
            <a:r>
              <a:rPr lang="en-US">
                <a:cs typeface="Calibri"/>
              </a:rPr>
              <a:t> is supposed to decrease reference index when a process exits, it also checks if index ==0 and in that case free the page. </a:t>
            </a:r>
          </a:p>
          <a:p>
            <a:endParaRPr lang="en-US">
              <a:cs typeface="Calibri"/>
            </a:endParaRPr>
          </a:p>
          <a:p>
            <a:r>
              <a:rPr lang="en-US">
                <a:cs typeface="Calibri"/>
              </a:rPr>
              <a:t>So, essentially, </a:t>
            </a:r>
            <a:r>
              <a:rPr lang="en-US" err="1">
                <a:cs typeface="Calibri"/>
              </a:rPr>
              <a:t>add_ref</a:t>
            </a:r>
            <a:r>
              <a:rPr lang="en-US">
                <a:cs typeface="Calibri"/>
              </a:rPr>
              <a:t> will be replacing </a:t>
            </a:r>
            <a:r>
              <a:rPr lang="en-US" err="1">
                <a:cs typeface="Calibri"/>
              </a:rPr>
              <a:t>kalloc</a:t>
            </a:r>
            <a:r>
              <a:rPr lang="en-US">
                <a:cs typeface="Calibri"/>
              </a:rPr>
              <a:t> and </a:t>
            </a:r>
            <a:r>
              <a:rPr lang="en-US" err="1">
                <a:cs typeface="Calibri"/>
              </a:rPr>
              <a:t>dec_ref</a:t>
            </a:r>
            <a:r>
              <a:rPr lang="en-US">
                <a:cs typeface="Calibri"/>
              </a:rPr>
              <a:t> will take the place of </a:t>
            </a:r>
            <a:r>
              <a:rPr lang="en-US" err="1">
                <a:cs typeface="Calibri"/>
              </a:rPr>
              <a:t>kfree</a:t>
            </a:r>
            <a:r>
              <a:rPr lang="en-US">
                <a:cs typeface="Calibri"/>
              </a:rPr>
              <a:t>. </a:t>
            </a:r>
          </a:p>
          <a:p>
            <a:endParaRPr lang="en-US">
              <a:cs typeface="Calibri"/>
            </a:endParaRPr>
          </a:p>
          <a:p>
            <a:r>
              <a:rPr lang="en-US">
                <a:cs typeface="Calibri"/>
              </a:rPr>
              <a:t>Since, we're replacing </a:t>
            </a:r>
            <a:r>
              <a:rPr lang="en-US" err="1">
                <a:cs typeface="Calibri"/>
              </a:rPr>
              <a:t>kalloc</a:t>
            </a:r>
            <a:r>
              <a:rPr lang="en-US">
                <a:cs typeface="Calibri"/>
              </a:rPr>
              <a:t> and </a:t>
            </a:r>
            <a:r>
              <a:rPr lang="en-US" err="1">
                <a:cs typeface="Calibri"/>
              </a:rPr>
              <a:t>kree</a:t>
            </a:r>
            <a:r>
              <a:rPr lang="en-US">
                <a:cs typeface="Calibri"/>
              </a:rPr>
              <a:t>, we would have to replace all the related calls correspondingly. </a:t>
            </a:r>
          </a:p>
          <a:p>
            <a:endParaRPr lang="en-US">
              <a:cs typeface="Calibri"/>
            </a:endParaRPr>
          </a:p>
          <a:p>
            <a:r>
              <a:rPr lang="en-US">
                <a:cs typeface="Calibri"/>
              </a:rPr>
              <a:t>And lastly, we </a:t>
            </a:r>
            <a:r>
              <a:rPr lang="en-US" err="1">
                <a:cs typeface="Calibri"/>
              </a:rPr>
              <a:t>gotta</a:t>
            </a:r>
            <a:r>
              <a:rPr lang="en-US">
                <a:cs typeface="Calibri"/>
              </a:rPr>
              <a:t> </a:t>
            </a:r>
            <a:r>
              <a:rPr lang="en-US" b="1"/>
              <a:t>Modify </a:t>
            </a:r>
            <a:r>
              <a:rPr lang="en-US" b="1" err="1"/>
              <a:t>copyout</a:t>
            </a:r>
            <a:r>
              <a:rPr lang="en-US" b="1"/>
              <a:t>()to take page out only if all the references to this page have disappeared when it encounters a COW page.</a:t>
            </a:r>
            <a:r>
              <a:rPr lang="en-US"/>
              <a:t> </a:t>
            </a:r>
          </a:p>
        </p:txBody>
      </p:sp>
      <p:sp>
        <p:nvSpPr>
          <p:cNvPr id="4" name="Slide Number Placeholder 3"/>
          <p:cNvSpPr>
            <a:spLocks noGrp="1"/>
          </p:cNvSpPr>
          <p:nvPr>
            <p:ph type="sldNum" sz="quarter" idx="5"/>
          </p:nvPr>
        </p:nvSpPr>
        <p:spPr/>
        <p:txBody>
          <a:bodyPr/>
          <a:lstStyle/>
          <a:p>
            <a:fld id="{B33123B1-BC34-4750-97D0-E803DA70AE4C}" type="slidenum">
              <a:rPr lang="en-IN" smtClean="0"/>
              <a:t>19</a:t>
            </a:fld>
            <a:endParaRPr lang="en-IN"/>
          </a:p>
        </p:txBody>
      </p:sp>
    </p:spTree>
    <p:extLst>
      <p:ext uri="{BB962C8B-B14F-4D97-AF65-F5344CB8AC3E}">
        <p14:creationId xmlns:p14="http://schemas.microsoft.com/office/powerpoint/2010/main" val="1526070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20</a:t>
            </a:fld>
            <a:endParaRPr lang="en-IN"/>
          </a:p>
        </p:txBody>
      </p:sp>
    </p:spTree>
    <p:extLst>
      <p:ext uri="{BB962C8B-B14F-4D97-AF65-F5344CB8AC3E}">
        <p14:creationId xmlns:p14="http://schemas.microsoft.com/office/powerpoint/2010/main" val="70034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Xv6 primarily uses paging to manage its memory allocations. </a:t>
            </a:r>
          </a:p>
          <a:p>
            <a:endParaRPr lang="en-US"/>
          </a:p>
          <a:p>
            <a:r>
              <a:rPr lang="en-US"/>
              <a:t>It uses a page size of 4KB, and a two-level page table structure. </a:t>
            </a:r>
            <a:endParaRPr lang="en-US">
              <a:cs typeface="Calibri" panose="020F0502020204030204"/>
            </a:endParaRPr>
          </a:p>
          <a:p>
            <a:r>
              <a:rPr lang="en-US"/>
              <a:t> </a:t>
            </a:r>
            <a:endParaRPr lang="en-US">
              <a:cs typeface="Calibri" panose="020F0502020204030204"/>
            </a:endParaRPr>
          </a:p>
          <a:p>
            <a:r>
              <a:rPr lang="en-US"/>
              <a:t>The translation from virtual to physical addresses is performed by the MMU as follows: - </a:t>
            </a:r>
            <a:endParaRPr lang="en-US">
              <a:cs typeface="Calibri" panose="020F0502020204030204"/>
            </a:endParaRPr>
          </a:p>
          <a:p>
            <a:endParaRPr lang="en-US"/>
          </a:p>
          <a:p>
            <a:r>
              <a:rPr lang="en-US"/>
              <a:t>The first 10 bits of a 32-bit virtual address are used to index into a page table directory, which points to a page of the inner page table. </a:t>
            </a:r>
            <a:endParaRPr lang="en-US">
              <a:cs typeface="Calibri" panose="020F0502020204030204"/>
            </a:endParaRPr>
          </a:p>
          <a:p>
            <a:endParaRPr lang="en-US"/>
          </a:p>
          <a:p>
            <a:r>
              <a:rPr lang="en-US"/>
              <a:t>The next 10 bits index into the inner page table to locate the page table entry (PTE).</a:t>
            </a:r>
            <a:endParaRPr lang="en-US">
              <a:cs typeface="Calibri" panose="020F0502020204030204"/>
            </a:endParaRPr>
          </a:p>
          <a:p>
            <a:endParaRPr lang="en-US"/>
          </a:p>
          <a:p>
            <a:r>
              <a:rPr lang="en-US"/>
              <a:t>The PTE contains a 20-bit physical frame number and flags. </a:t>
            </a:r>
            <a:endParaRPr lang="en-US">
              <a:cs typeface="Calibri" panose="020F0502020204030204"/>
            </a:endParaRPr>
          </a:p>
          <a:p>
            <a:endParaRPr lang="en-US"/>
          </a:p>
          <a:p>
            <a:r>
              <a:rPr lang="en-US"/>
              <a:t>Every page table in xv6 has mappings for user pages as well as kernel pages.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2</a:t>
            </a:fld>
            <a:endParaRPr lang="en-IN"/>
          </a:p>
        </p:txBody>
      </p:sp>
    </p:spTree>
    <p:extLst>
      <p:ext uri="{BB962C8B-B14F-4D97-AF65-F5344CB8AC3E}">
        <p14:creationId xmlns:p14="http://schemas.microsoft.com/office/powerpoint/2010/main" val="109547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Windows 10 supports multiple features, such as shared libraries, file mapping, copy-on-write, and memory compression. </a:t>
            </a:r>
          </a:p>
          <a:p>
            <a:endParaRPr lang="en-US"/>
          </a:p>
          <a:p>
            <a:r>
              <a:rPr lang="en-US"/>
              <a:t>Windows 10 also uses features like Demand Paging with Clustering and a Working Set Model. </a:t>
            </a:r>
            <a:endParaRPr lang="en-GB">
              <a:cs typeface="Calibri"/>
            </a:endParaRPr>
          </a:p>
          <a:p>
            <a:endParaRPr lang="en-US"/>
          </a:p>
          <a:p>
            <a:r>
              <a:rPr lang="en-US"/>
              <a:t>Windows is a far more advanced in terms of memory management features when we compare it to xv6. </a:t>
            </a:r>
            <a:endParaRPr lang="en-GB">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3</a:t>
            </a:fld>
            <a:endParaRPr lang="en-IN"/>
          </a:p>
        </p:txBody>
      </p:sp>
    </p:spTree>
    <p:extLst>
      <p:ext uri="{BB962C8B-B14F-4D97-AF65-F5344CB8AC3E}">
        <p14:creationId xmlns:p14="http://schemas.microsoft.com/office/powerpoint/2010/main" val="287155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Well, as you can see there are plenty of Windows 10 Memory Management features that are missing in xv6. </a:t>
            </a:r>
          </a:p>
          <a:p>
            <a:endParaRPr lang="en-US">
              <a:cs typeface="Calibri"/>
            </a:endParaRPr>
          </a:p>
          <a:p>
            <a:r>
              <a:rPr lang="en-US">
                <a:cs typeface="Calibri"/>
              </a:rPr>
              <a:t>To name a few, there are File Mapping, Working Set Model, Disc Paging, Shared Libraries and many more. </a:t>
            </a:r>
          </a:p>
          <a:p>
            <a:endParaRPr lang="en-US">
              <a:cs typeface="Calibri"/>
            </a:endParaRPr>
          </a:p>
          <a:p>
            <a:r>
              <a:rPr lang="en-US">
                <a:cs typeface="Calibri"/>
              </a:rPr>
              <a:t>But, as asked, we'll only be discussing in detail the two features, namely File Mapping, Copy-on-write fork and Demand paging, for which I'll also presenting implementation strategies later on. </a:t>
            </a:r>
          </a:p>
        </p:txBody>
      </p:sp>
      <p:sp>
        <p:nvSpPr>
          <p:cNvPr id="4" name="Slide Number Placeholder 3"/>
          <p:cNvSpPr>
            <a:spLocks noGrp="1"/>
          </p:cNvSpPr>
          <p:nvPr>
            <p:ph type="sldNum" sz="quarter" idx="5"/>
          </p:nvPr>
        </p:nvSpPr>
        <p:spPr/>
        <p:txBody>
          <a:bodyPr/>
          <a:lstStyle/>
          <a:p>
            <a:fld id="{B33123B1-BC34-4750-97D0-E803DA70AE4C}" type="slidenum">
              <a:rPr lang="en-IN" smtClean="0"/>
              <a:t>4</a:t>
            </a:fld>
            <a:endParaRPr lang="en-IN"/>
          </a:p>
        </p:txBody>
      </p:sp>
    </p:spTree>
    <p:extLst>
      <p:ext uri="{BB962C8B-B14F-4D97-AF65-F5344CB8AC3E}">
        <p14:creationId xmlns:p14="http://schemas.microsoft.com/office/powerpoint/2010/main" val="122272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technique we'll look at is File Mapping. </a:t>
            </a:r>
          </a:p>
          <a:p>
            <a:r>
              <a:rPr lang="en-US">
                <a:cs typeface="Calibri"/>
              </a:rPr>
              <a:t>We'll start with it's general introduction, it's working in Windows 10, and finally it's implementation in xv6. </a:t>
            </a:r>
          </a:p>
        </p:txBody>
      </p:sp>
      <p:sp>
        <p:nvSpPr>
          <p:cNvPr id="4" name="Slide Number Placeholder 3"/>
          <p:cNvSpPr>
            <a:spLocks noGrp="1"/>
          </p:cNvSpPr>
          <p:nvPr>
            <p:ph type="sldNum" sz="quarter" idx="5"/>
          </p:nvPr>
        </p:nvSpPr>
        <p:spPr/>
        <p:txBody>
          <a:bodyPr/>
          <a:lstStyle/>
          <a:p>
            <a:fld id="{B33123B1-BC34-4750-97D0-E803DA70AE4C}" type="slidenum">
              <a:rPr lang="en-IN" smtClean="0"/>
              <a:t>5</a:t>
            </a:fld>
            <a:endParaRPr lang="en-IN"/>
          </a:p>
        </p:txBody>
      </p:sp>
    </p:spTree>
    <p:extLst>
      <p:ext uri="{BB962C8B-B14F-4D97-AF65-F5344CB8AC3E}">
        <p14:creationId xmlns:p14="http://schemas.microsoft.com/office/powerpoint/2010/main" val="315382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 </a:t>
            </a:r>
            <a:r>
              <a:rPr lang="en-US"/>
              <a:t>File mapping is the association of a file's contents with a portion of the virtual address space of a process.</a:t>
            </a:r>
          </a:p>
          <a:p>
            <a:endParaRPr lang="en-US"/>
          </a:p>
          <a:p>
            <a:r>
              <a:rPr lang="en-US"/>
              <a:t>The system creates a file mapping object (also known as a section object) to maintain this association. </a:t>
            </a:r>
            <a:endParaRPr lang="en-US">
              <a:cs typeface="Calibri"/>
            </a:endParaRPr>
          </a:p>
          <a:p>
            <a:endParaRPr lang="en-US">
              <a:cs typeface="Calibri"/>
            </a:endParaRPr>
          </a:p>
          <a:p>
            <a:r>
              <a:rPr lang="en-US">
                <a:cs typeface="Calibri"/>
              </a:rPr>
              <a:t>A file view is the portion of virtual address space that a process uses to access the file's contents. </a:t>
            </a:r>
          </a:p>
          <a:p>
            <a:endParaRPr lang="en-US"/>
          </a:p>
          <a:p>
            <a:r>
              <a:rPr lang="en-US"/>
              <a:t>It allows the process to work efficiently with a large data file, such as a database, without having to map the whole file into memory.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6</a:t>
            </a:fld>
            <a:endParaRPr lang="en-IN"/>
          </a:p>
        </p:txBody>
      </p:sp>
    </p:spTree>
    <p:extLst>
      <p:ext uri="{BB962C8B-B14F-4D97-AF65-F5344CB8AC3E}">
        <p14:creationId xmlns:p14="http://schemas.microsoft.com/office/powerpoint/2010/main" val="301148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 program reads a file, the data for that file is copied twice. </a:t>
            </a:r>
          </a:p>
          <a:p>
            <a:endParaRPr lang="en-US"/>
          </a:p>
          <a:p>
            <a:r>
              <a:rPr lang="en-US"/>
              <a:t>First, it is copied from the disk to kernel memory by the driver, and then later it is copied from kernel space to user space by the read system call. </a:t>
            </a:r>
          </a:p>
          <a:p>
            <a:endParaRPr lang="en-US"/>
          </a:p>
          <a:p>
            <a:r>
              <a:rPr lang="en-US"/>
              <a:t>If the program then sends the data over the network, the data is copied twice more: from user space to kernel space and from kernel space to the network device.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7</a:t>
            </a:fld>
            <a:endParaRPr lang="en-IN"/>
          </a:p>
        </p:txBody>
      </p:sp>
    </p:spTree>
    <p:extLst>
      <p:ext uri="{BB962C8B-B14F-4D97-AF65-F5344CB8AC3E}">
        <p14:creationId xmlns:p14="http://schemas.microsoft.com/office/powerpoint/2010/main" val="408741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Processes read from and write to the file view using pointers, just as they would with dynamically allocated memory. </a:t>
            </a:r>
          </a:p>
          <a:p>
            <a:endParaRPr lang="en-US"/>
          </a:p>
          <a:p>
            <a:r>
              <a:rPr lang="en-US"/>
              <a:t>The use of file mapping improves efficiency because the file resides on disk, but the file view resides in memory. </a:t>
            </a:r>
            <a:endParaRPr lang="en-US">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8</a:t>
            </a:fld>
            <a:endParaRPr lang="en-IN"/>
          </a:p>
        </p:txBody>
      </p:sp>
    </p:spTree>
    <p:extLst>
      <p:ext uri="{BB962C8B-B14F-4D97-AF65-F5344CB8AC3E}">
        <p14:creationId xmlns:p14="http://schemas.microsoft.com/office/powerpoint/2010/main" val="35007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0000"/>
              </a:lnSpc>
              <a:spcBef>
                <a:spcPts val="900"/>
              </a:spcBef>
              <a:buFont typeface="Arial"/>
              <a:buChar char="•"/>
            </a:pPr>
            <a:r>
              <a:rPr lang="en-US" dirty="0"/>
              <a:t>A structure of Virtual Memory Area (VMA) has to be created which contains the pointer to a struct file for the file being mapped</a:t>
            </a:r>
          </a:p>
          <a:p>
            <a:pPr marL="285750" indent="-285750">
              <a:lnSpc>
                <a:spcPct val="110000"/>
              </a:lnSpc>
              <a:spcBef>
                <a:spcPts val="900"/>
              </a:spcBef>
              <a:buFont typeface="Arial"/>
              <a:buChar char="•"/>
            </a:pPr>
            <a:r>
              <a:rPr lang="en-US" dirty="0"/>
              <a:t>Each process is assigned a fixed-size array of VMA, hence VMA is included in struct proc</a:t>
            </a:r>
            <a:endParaRPr lang="en-US" dirty="0">
              <a:cs typeface="Calibri"/>
            </a:endParaRPr>
          </a:p>
          <a:p>
            <a:pPr marL="285750" indent="-285750">
              <a:lnSpc>
                <a:spcPct val="110000"/>
              </a:lnSpc>
              <a:spcBef>
                <a:spcPts val="900"/>
              </a:spcBef>
              <a:buFont typeface="Arial"/>
              <a:buChar char="•"/>
            </a:pPr>
            <a:r>
              <a:rPr lang="en-US" dirty="0"/>
              <a:t>A  map function is required which finds an unused region in the process's address space in which to map the file and add a VMA to the process's table of mapped regions. </a:t>
            </a:r>
            <a:endParaRPr lang="en-US" dirty="0">
              <a:cs typeface="Calibri"/>
            </a:endParaRPr>
          </a:p>
          <a:p>
            <a:pPr marL="285750" indent="-285750">
              <a:lnSpc>
                <a:spcPct val="110000"/>
              </a:lnSpc>
              <a:spcBef>
                <a:spcPts val="900"/>
              </a:spcBef>
              <a:buFont typeface="Arial"/>
              <a:buChar char="•"/>
            </a:pPr>
            <a:r>
              <a:rPr lang="en-US" dirty="0"/>
              <a:t>This map function follows lazy allocation of pages thus trap handler have to be </a:t>
            </a:r>
            <a:r>
              <a:rPr lang="en-US" dirty="0" err="1"/>
              <a:t>moodified</a:t>
            </a:r>
            <a:r>
              <a:rPr lang="en-US" dirty="0"/>
              <a:t> to handle page fault error</a:t>
            </a:r>
            <a:endParaRPr lang="en-US" dirty="0">
              <a:cs typeface="Calibri"/>
            </a:endParaRPr>
          </a:p>
          <a:p>
            <a:pPr marL="285750" indent="-285750">
              <a:lnSpc>
                <a:spcPct val="110000"/>
              </a:lnSpc>
              <a:spcBef>
                <a:spcPts val="900"/>
              </a:spcBef>
              <a:buFont typeface="Arial"/>
              <a:buChar char="•"/>
            </a:pPr>
            <a:r>
              <a:rPr lang="en-US" dirty="0"/>
              <a:t>This map function also increases file's reference count. This count prevents closing of file until none of the processes are accessing it</a:t>
            </a:r>
            <a:endParaRPr lang="en-US" dirty="0">
              <a:cs typeface="Calibri"/>
            </a:endParaRPr>
          </a:p>
          <a:p>
            <a:pPr marL="285750" indent="-285750">
              <a:lnSpc>
                <a:spcPct val="110000"/>
              </a:lnSpc>
              <a:spcBef>
                <a:spcPts val="900"/>
              </a:spcBef>
              <a:buFont typeface="Arial"/>
              <a:buChar char="•"/>
            </a:pPr>
            <a:r>
              <a:rPr lang="en-US" dirty="0"/>
              <a:t>An </a:t>
            </a:r>
            <a:r>
              <a:rPr lang="en-US" dirty="0" err="1"/>
              <a:t>unmap</a:t>
            </a:r>
            <a:r>
              <a:rPr lang="en-US" dirty="0"/>
              <a:t> function is required which finds the VMA that is to be freed, for the address range and </a:t>
            </a:r>
            <a:r>
              <a:rPr lang="en-US" dirty="0" err="1"/>
              <a:t>unmaps</a:t>
            </a:r>
            <a:r>
              <a:rPr lang="en-US" dirty="0"/>
              <a:t> the specified page</a:t>
            </a:r>
            <a:endParaRPr lang="en-US" dirty="0">
              <a:cs typeface="Calibri"/>
            </a:endParaRPr>
          </a:p>
          <a:p>
            <a:pPr marL="285750" indent="-285750">
              <a:lnSpc>
                <a:spcPct val="110000"/>
              </a:lnSpc>
              <a:spcBef>
                <a:spcPts val="900"/>
              </a:spcBef>
              <a:buFont typeface="Arial"/>
              <a:buChar char="•"/>
            </a:pPr>
            <a:r>
              <a:rPr lang="en-US" dirty="0"/>
              <a:t>This </a:t>
            </a:r>
            <a:r>
              <a:rPr lang="en-US" dirty="0" err="1"/>
              <a:t>unmap</a:t>
            </a:r>
            <a:r>
              <a:rPr lang="en-US" dirty="0"/>
              <a:t> function decreases file's reference count, so that we know when the file page is ready to be freed</a:t>
            </a:r>
            <a:endParaRPr lang="en-US" dirty="0">
              <a:cs typeface="Calibri"/>
            </a:endParaRPr>
          </a:p>
          <a:p>
            <a:pPr marL="285750" indent="-285750">
              <a:lnSpc>
                <a:spcPct val="110000"/>
              </a:lnSpc>
              <a:spcBef>
                <a:spcPts val="900"/>
              </a:spcBef>
              <a:buFont typeface="Arial"/>
              <a:buChar char="•"/>
            </a:pPr>
            <a:r>
              <a:rPr lang="en-US" dirty="0"/>
              <a:t>Also modify fork() to ensure that the child has the same mapped regions as the parent. </a:t>
            </a:r>
            <a:endParaRPr lang="en-US" dirty="0">
              <a:cs typeface="Calibri"/>
            </a:endParaRPr>
          </a:p>
        </p:txBody>
      </p:sp>
      <p:sp>
        <p:nvSpPr>
          <p:cNvPr id="4" name="Slide Number Placeholder 3"/>
          <p:cNvSpPr>
            <a:spLocks noGrp="1"/>
          </p:cNvSpPr>
          <p:nvPr>
            <p:ph type="sldNum" sz="quarter" idx="5"/>
          </p:nvPr>
        </p:nvSpPr>
        <p:spPr/>
        <p:txBody>
          <a:bodyPr/>
          <a:lstStyle/>
          <a:p>
            <a:fld id="{B33123B1-BC34-4750-97D0-E803DA70AE4C}" type="slidenum">
              <a:rPr lang="en-IN" smtClean="0"/>
              <a:t>10</a:t>
            </a:fld>
            <a:endParaRPr lang="en-IN"/>
          </a:p>
        </p:txBody>
      </p:sp>
    </p:spTree>
    <p:extLst>
      <p:ext uri="{BB962C8B-B14F-4D97-AF65-F5344CB8AC3E}">
        <p14:creationId xmlns:p14="http://schemas.microsoft.com/office/powerpoint/2010/main" val="12852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F8172-41D2-45E9-BA40-FE0E277BEA7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597B2-5C34-4615-B170-B37D58FD5BD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59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F8172-41D2-45E9-BA40-FE0E277BEA7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231892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F8172-41D2-45E9-BA40-FE0E277BEA7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383516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52278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503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38791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53234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18742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33949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7236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11/19/2021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919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F8172-41D2-45E9-BA40-FE0E277BEA7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1137192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6828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75779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291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4F8172-41D2-45E9-BA40-FE0E277BEA76}"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597B2-5C34-4615-B170-B37D58FD5BD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97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F8172-41D2-45E9-BA40-FE0E277BEA76}"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211093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F8172-41D2-45E9-BA40-FE0E277BEA76}" type="datetimeFigureOut">
              <a:rPr lang="en-IN" smtClean="0"/>
              <a:t>19-11-2021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29349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F8172-41D2-45E9-BA40-FE0E277BEA76}"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56424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4F8172-41D2-45E9-BA40-FE0E277BEA76}" type="datetimeFigureOut">
              <a:rPr lang="en-IN" smtClean="0"/>
              <a:t>19-11-2021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181858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4F8172-41D2-45E9-BA40-FE0E277BEA76}" type="datetimeFigureOut">
              <a:rPr lang="en-IN" smtClean="0"/>
              <a:t>19-11-2021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B597B2-5C34-4615-B170-B37D58FD5BD0}" type="slidenum">
              <a:rPr lang="en-IN" smtClean="0"/>
              <a:t>‹#›</a:t>
            </a:fld>
            <a:endParaRPr lang="en-IN"/>
          </a:p>
        </p:txBody>
      </p:sp>
    </p:spTree>
    <p:extLst>
      <p:ext uri="{BB962C8B-B14F-4D97-AF65-F5344CB8AC3E}">
        <p14:creationId xmlns:p14="http://schemas.microsoft.com/office/powerpoint/2010/main" val="99858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4F8172-41D2-45E9-BA40-FE0E277BEA76}"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597B2-5C34-4615-B170-B37D58FD5BD0}" type="slidenum">
              <a:rPr lang="en-IN" smtClean="0"/>
              <a:t>‹#›</a:t>
            </a:fld>
            <a:endParaRPr lang="en-IN"/>
          </a:p>
        </p:txBody>
      </p:sp>
    </p:spTree>
    <p:extLst>
      <p:ext uri="{BB962C8B-B14F-4D97-AF65-F5344CB8AC3E}">
        <p14:creationId xmlns:p14="http://schemas.microsoft.com/office/powerpoint/2010/main" val="318205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4F8172-41D2-45E9-BA40-FE0E277BEA76}" type="datetimeFigureOut">
              <a:rPr lang="en-IN" smtClean="0"/>
              <a:t>19-11-2021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B597B2-5C34-4615-B170-B37D58FD5BD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313563"/>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11/19/2021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97826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9.png"/><Relationship Id="rId7" Type="http://schemas.openxmlformats.org/officeDocument/2006/relationships/diagramQuickStyle" Target="../diagrams/quickStyle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0.png"/><Relationship Id="rId9" Type="http://schemas.microsoft.com/office/2007/relationships/diagramDrawing" Target="../diagrams/drawing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hyperlink" Target="mailto:v.shrey@iitg.ac.in"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EB4BFD6-A85D-4A13-A54A-9A5C9E31C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8" name="Rectangle 27">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p:cNvSpPr>
            <a:spLocks noGrp="1"/>
          </p:cNvSpPr>
          <p:nvPr>
            <p:ph type="ctrTitle"/>
          </p:nvPr>
        </p:nvSpPr>
        <p:spPr>
          <a:xfrm>
            <a:off x="1263520" y="1272800"/>
            <a:ext cx="6544620" cy="4312402"/>
          </a:xfrm>
        </p:spPr>
        <p:txBody>
          <a:bodyPr vert="horz" lIns="91440" tIns="45720" rIns="91440" bIns="45720" rtlCol="0" anchor="ctr">
            <a:normAutofit/>
          </a:bodyPr>
          <a:lstStyle/>
          <a:p>
            <a:pPr algn="r">
              <a:spcBef>
                <a:spcPts val="1200"/>
              </a:spcBef>
              <a:spcAft>
                <a:spcPts val="200"/>
              </a:spcAft>
            </a:pPr>
            <a:r>
              <a:rPr lang="en-US" sz="4300">
                <a:solidFill>
                  <a:schemeClr val="tx1"/>
                </a:solidFill>
                <a:ea typeface="+mj-lt"/>
                <a:cs typeface="+mj-lt"/>
              </a:rPr>
              <a:t>A COMPARISON OF MEMORY MANAGEMENT SYSTEMS in</a:t>
            </a:r>
            <a:br>
              <a:rPr lang="en-US" sz="4300">
                <a:solidFill>
                  <a:schemeClr val="tx1"/>
                </a:solidFill>
                <a:ea typeface="+mj-lt"/>
                <a:cs typeface="+mj-lt"/>
              </a:rPr>
            </a:br>
            <a:r>
              <a:rPr lang="en-US" sz="4300">
                <a:solidFill>
                  <a:schemeClr val="tx1"/>
                </a:solidFill>
                <a:ea typeface="+mj-lt"/>
                <a:cs typeface="+mj-lt"/>
              </a:rPr>
              <a:t>XV6 AND WINDOWS 10</a:t>
            </a:r>
            <a:br>
              <a:rPr lang="en-US" sz="4300">
                <a:ea typeface="+mj-lt"/>
                <a:cs typeface="+mj-lt"/>
              </a:rPr>
            </a:br>
            <a:endParaRPr lang="en-US" sz="4300">
              <a:solidFill>
                <a:schemeClr val="tx1"/>
              </a:solidFill>
            </a:endParaRPr>
          </a:p>
        </p:txBody>
      </p:sp>
      <p:cxnSp>
        <p:nvCxnSpPr>
          <p:cNvPr id="30" name="Straight Connector 29">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D5E4D64-CF43-4D73-867F-93AF7B756B82}"/>
              </a:ext>
            </a:extLst>
          </p:cNvPr>
          <p:cNvSpPr txBox="1"/>
          <p:nvPr/>
        </p:nvSpPr>
        <p:spPr>
          <a:xfrm>
            <a:off x="8418946" y="296949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Shrey Verma</a:t>
            </a:r>
          </a:p>
          <a:p>
            <a:pPr algn="l"/>
            <a:r>
              <a:rPr lang="en-US"/>
              <a:t>190101083</a:t>
            </a:r>
          </a:p>
        </p:txBody>
      </p:sp>
    </p:spTree>
    <p:extLst>
      <p:ext uri="{BB962C8B-B14F-4D97-AF65-F5344CB8AC3E}">
        <p14:creationId xmlns:p14="http://schemas.microsoft.com/office/powerpoint/2010/main" val="4526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23CC-A47D-45E9-A5A0-45BF81CF2611}"/>
              </a:ext>
            </a:extLst>
          </p:cNvPr>
          <p:cNvSpPr>
            <a:spLocks noGrp="1"/>
          </p:cNvSpPr>
          <p:nvPr>
            <p:ph type="title"/>
          </p:nvPr>
        </p:nvSpPr>
        <p:spPr/>
        <p:txBody>
          <a:bodyPr/>
          <a:lstStyle/>
          <a:p>
            <a:r>
              <a:rPr lang="en-US"/>
              <a:t>Approach to Implement File Mapping</a:t>
            </a:r>
          </a:p>
        </p:txBody>
      </p:sp>
      <p:sp>
        <p:nvSpPr>
          <p:cNvPr id="3" name="Content Placeholder 2">
            <a:extLst>
              <a:ext uri="{FF2B5EF4-FFF2-40B4-BE49-F238E27FC236}">
                <a16:creationId xmlns:a16="http://schemas.microsoft.com/office/drawing/2014/main" id="{9D1C83B7-D7D2-4D2B-B9B7-9D98D28AE1F2}"/>
              </a:ext>
            </a:extLst>
          </p:cNvPr>
          <p:cNvSpPr>
            <a:spLocks noGrp="1"/>
          </p:cNvSpPr>
          <p:nvPr>
            <p:ph idx="1"/>
          </p:nvPr>
        </p:nvSpPr>
        <p:spPr>
          <a:xfrm>
            <a:off x="905164" y="1710575"/>
            <a:ext cx="10104582" cy="4034351"/>
          </a:xfrm>
        </p:spPr>
        <p:txBody>
          <a:bodyPr vert="horz" lIns="91440" tIns="45720" rIns="91440" bIns="45720" rtlCol="0" anchor="t">
            <a:normAutofit lnSpcReduction="10000"/>
          </a:bodyPr>
          <a:lstStyle/>
          <a:p>
            <a:r>
              <a:rPr lang="en-US" dirty="0"/>
              <a:t>A structure of Virtual Memory Area (VMA) has to be created which contains the</a:t>
            </a:r>
            <a:r>
              <a:rPr lang="en-US" dirty="0">
                <a:ea typeface="+mn-lt"/>
                <a:cs typeface="+mn-lt"/>
              </a:rPr>
              <a:t> pointer to a </a:t>
            </a:r>
            <a:r>
              <a:rPr lang="en-US" dirty="0">
                <a:latin typeface="Consolas"/>
              </a:rPr>
              <a:t>struct file</a:t>
            </a:r>
            <a:r>
              <a:rPr lang="en-US" dirty="0">
                <a:ea typeface="+mn-lt"/>
                <a:cs typeface="+mn-lt"/>
              </a:rPr>
              <a:t> for the file being mapped</a:t>
            </a:r>
            <a:endParaRPr lang="en-US" dirty="0"/>
          </a:p>
          <a:p>
            <a:pPr>
              <a:buClr>
                <a:srgbClr val="262626"/>
              </a:buClr>
            </a:pPr>
            <a:r>
              <a:rPr lang="en-US" dirty="0">
                <a:ea typeface="+mn-lt"/>
                <a:cs typeface="+mn-lt"/>
              </a:rPr>
              <a:t>Each process is assigned a fixed-size array of VMA, hence VMA is included in </a:t>
            </a:r>
            <a:r>
              <a:rPr lang="en-US" dirty="0">
                <a:latin typeface="Consolas"/>
                <a:ea typeface="+mn-lt"/>
                <a:cs typeface="+mn-lt"/>
              </a:rPr>
              <a:t>struct proc</a:t>
            </a:r>
            <a:endParaRPr lang="en-US" dirty="0">
              <a:latin typeface="Consolas"/>
            </a:endParaRPr>
          </a:p>
          <a:p>
            <a:pPr>
              <a:buClr>
                <a:srgbClr val="262626"/>
              </a:buClr>
            </a:pPr>
            <a:r>
              <a:rPr lang="en-US" dirty="0"/>
              <a:t>A  </a:t>
            </a:r>
            <a:r>
              <a:rPr lang="en-US" dirty="0">
                <a:latin typeface="Consolas"/>
              </a:rPr>
              <a:t>map </a:t>
            </a:r>
            <a:r>
              <a:rPr lang="en-US" dirty="0">
                <a:latin typeface="Avenir Next LT Pro"/>
              </a:rPr>
              <a:t>function</a:t>
            </a:r>
            <a:r>
              <a:rPr lang="en-US" dirty="0"/>
              <a:t> is required which </a:t>
            </a:r>
            <a:r>
              <a:rPr lang="en-US" dirty="0">
                <a:ea typeface="+mn-lt"/>
                <a:cs typeface="+mn-lt"/>
              </a:rPr>
              <a:t>finds an unused region in the process's address space in which to map the file and add a VMA to the process's table of mapped regions. </a:t>
            </a:r>
          </a:p>
          <a:p>
            <a:pPr>
              <a:buClr>
                <a:srgbClr val="262626"/>
              </a:buClr>
            </a:pPr>
            <a:r>
              <a:rPr lang="en-US" dirty="0"/>
              <a:t>This map function follows lazy allocation of pages thus trap handler have to be </a:t>
            </a:r>
            <a:r>
              <a:rPr lang="en-US" dirty="0" err="1"/>
              <a:t>moodified</a:t>
            </a:r>
            <a:r>
              <a:rPr lang="en-US" dirty="0"/>
              <a:t> to handle page fault error</a:t>
            </a:r>
          </a:p>
          <a:p>
            <a:pPr>
              <a:buClr>
                <a:srgbClr val="262626"/>
              </a:buClr>
            </a:pPr>
            <a:r>
              <a:rPr lang="en-US" dirty="0"/>
              <a:t>This </a:t>
            </a:r>
            <a:r>
              <a:rPr lang="en-US" dirty="0">
                <a:latin typeface="Consolas"/>
              </a:rPr>
              <a:t>map </a:t>
            </a:r>
            <a:r>
              <a:rPr lang="en-US" dirty="0"/>
              <a:t>function also increases file's reference count. This count prevents closing of file until none of the processes are accessing it</a:t>
            </a:r>
          </a:p>
          <a:p>
            <a:pPr>
              <a:buClr>
                <a:srgbClr val="262626"/>
              </a:buClr>
            </a:pPr>
            <a:r>
              <a:rPr lang="en-US" dirty="0"/>
              <a:t>An </a:t>
            </a:r>
            <a:r>
              <a:rPr lang="en-US" dirty="0" err="1">
                <a:latin typeface="Consolas"/>
              </a:rPr>
              <a:t>unmap</a:t>
            </a:r>
            <a:r>
              <a:rPr lang="en-US" dirty="0">
                <a:latin typeface="Consolas"/>
              </a:rPr>
              <a:t> </a:t>
            </a:r>
            <a:r>
              <a:rPr lang="en-US" dirty="0"/>
              <a:t>function is required which </a:t>
            </a:r>
            <a:r>
              <a:rPr lang="en-US" dirty="0">
                <a:ea typeface="+mn-lt"/>
                <a:cs typeface="+mn-lt"/>
              </a:rPr>
              <a:t>finds the VMA that is to be freed, for the address range and </a:t>
            </a:r>
            <a:r>
              <a:rPr lang="en-US" dirty="0" err="1">
                <a:ea typeface="+mn-lt"/>
                <a:cs typeface="+mn-lt"/>
              </a:rPr>
              <a:t>unmaps</a:t>
            </a:r>
            <a:r>
              <a:rPr lang="en-US" dirty="0">
                <a:ea typeface="+mn-lt"/>
                <a:cs typeface="+mn-lt"/>
              </a:rPr>
              <a:t> the specified page</a:t>
            </a:r>
          </a:p>
          <a:p>
            <a:pPr>
              <a:buClr>
                <a:srgbClr val="262626"/>
              </a:buClr>
            </a:pPr>
            <a:r>
              <a:rPr lang="en-US" dirty="0">
                <a:ea typeface="+mn-lt"/>
                <a:cs typeface="+mn-lt"/>
              </a:rPr>
              <a:t>This </a:t>
            </a:r>
            <a:r>
              <a:rPr lang="en-US" dirty="0" err="1">
                <a:latin typeface="Consolas"/>
                <a:ea typeface="+mn-lt"/>
                <a:cs typeface="+mn-lt"/>
              </a:rPr>
              <a:t>unmap</a:t>
            </a:r>
            <a:r>
              <a:rPr lang="en-US" dirty="0">
                <a:latin typeface="Consolas"/>
                <a:ea typeface="+mn-lt"/>
                <a:cs typeface="+mn-lt"/>
              </a:rPr>
              <a:t> </a:t>
            </a:r>
            <a:r>
              <a:rPr lang="en-US" dirty="0">
                <a:ea typeface="+mn-lt"/>
                <a:cs typeface="+mn-lt"/>
              </a:rPr>
              <a:t>function decreases file's reference count, so that we know when the file page is ready to be freed</a:t>
            </a:r>
          </a:p>
          <a:p>
            <a:pPr>
              <a:buClr>
                <a:srgbClr val="262626"/>
              </a:buClr>
            </a:pPr>
            <a:r>
              <a:rPr lang="en-US" dirty="0">
                <a:ea typeface="+mn-lt"/>
                <a:cs typeface="+mn-lt"/>
              </a:rPr>
              <a:t>Also modify </a:t>
            </a:r>
            <a:r>
              <a:rPr lang="en-US" dirty="0">
                <a:latin typeface="Consolas"/>
                <a:ea typeface="+mn-lt"/>
                <a:cs typeface="+mn-lt"/>
              </a:rPr>
              <a:t>fork() </a:t>
            </a:r>
            <a:r>
              <a:rPr lang="en-US" dirty="0">
                <a:ea typeface="+mn-lt"/>
                <a:cs typeface="+mn-lt"/>
              </a:rPr>
              <a:t>to ensure that the child has the same mapped regions as the parent. </a:t>
            </a:r>
          </a:p>
        </p:txBody>
      </p:sp>
    </p:spTree>
    <p:extLst>
      <p:ext uri="{BB962C8B-B14F-4D97-AF65-F5344CB8AC3E}">
        <p14:creationId xmlns:p14="http://schemas.microsoft.com/office/powerpoint/2010/main" val="308288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CDA5-90F1-4EFD-93E8-278B818F9762}"/>
              </a:ext>
            </a:extLst>
          </p:cNvPr>
          <p:cNvSpPr>
            <a:spLocks noGrp="1"/>
          </p:cNvSpPr>
          <p:nvPr>
            <p:ph type="title"/>
          </p:nvPr>
        </p:nvSpPr>
        <p:spPr/>
        <p:txBody>
          <a:bodyPr/>
          <a:lstStyle/>
          <a:p>
            <a:pPr algn="ctr"/>
            <a:r>
              <a:rPr lang="en-US">
                <a:ea typeface="+mj-lt"/>
                <a:cs typeface="+mj-lt"/>
              </a:rPr>
              <a:t>Implementation</a:t>
            </a:r>
            <a:endParaRPr lang="en-US"/>
          </a:p>
        </p:txBody>
      </p:sp>
      <p:sp>
        <p:nvSpPr>
          <p:cNvPr id="3" name="Content Placeholder 2">
            <a:extLst>
              <a:ext uri="{FF2B5EF4-FFF2-40B4-BE49-F238E27FC236}">
                <a16:creationId xmlns:a16="http://schemas.microsoft.com/office/drawing/2014/main" id="{22E0236C-2020-46AC-95AF-678316EA9899}"/>
              </a:ext>
            </a:extLst>
          </p:cNvPr>
          <p:cNvSpPr>
            <a:spLocks noGrp="1"/>
          </p:cNvSpPr>
          <p:nvPr>
            <p:ph idx="1"/>
          </p:nvPr>
        </p:nvSpPr>
        <p:spPr>
          <a:xfrm>
            <a:off x="577970" y="2002478"/>
            <a:ext cx="10058400" cy="4426896"/>
          </a:xfrm>
        </p:spPr>
        <p:txBody>
          <a:bodyPr vert="horz" lIns="91440" tIns="45720" rIns="91440" bIns="45720" rtlCol="0" anchor="t">
            <a:normAutofit/>
          </a:bodyPr>
          <a:lstStyle/>
          <a:p>
            <a:pPr marL="0" indent="0">
              <a:buNone/>
            </a:pPr>
            <a:endParaRPr lang="en-US"/>
          </a:p>
          <a:p>
            <a:pPr marL="0" indent="0">
              <a:buNone/>
            </a:pPr>
            <a:r>
              <a:rPr lang="en-US" b="1" dirty="0">
                <a:latin typeface="Avenir Next LT Pro"/>
              </a:rPr>
              <a:t>System Calls Added: -</a:t>
            </a:r>
          </a:p>
          <a:p>
            <a:pPr marL="0" indent="0">
              <a:buNone/>
            </a:pPr>
            <a:r>
              <a:rPr lang="en-US" dirty="0" err="1">
                <a:latin typeface="Consolas"/>
              </a:rPr>
              <a:t>mmap</a:t>
            </a:r>
            <a:r>
              <a:rPr lang="en-US" dirty="0">
                <a:latin typeface="Consolas"/>
              </a:rPr>
              <a:t> </a:t>
            </a:r>
            <a:endParaRPr lang="en-US">
              <a:latin typeface="Avenir Next LT Pro"/>
            </a:endParaRPr>
          </a:p>
          <a:p>
            <a:pPr marL="0" indent="0">
              <a:buNone/>
            </a:pPr>
            <a:r>
              <a:rPr lang="en-US" dirty="0">
                <a:latin typeface="Avenir Next LT Pro"/>
              </a:rPr>
              <a:t>To map files to </a:t>
            </a:r>
            <a:r>
              <a:rPr lang="en-US" dirty="0">
                <a:ea typeface="+mn-lt"/>
                <a:cs typeface="+mn-lt"/>
              </a:rPr>
              <a:t>process's </a:t>
            </a:r>
            <a:r>
              <a:rPr lang="en-US" dirty="0">
                <a:latin typeface="Avenir Next LT Pro"/>
              </a:rPr>
              <a:t>address space, add </a:t>
            </a:r>
            <a:r>
              <a:rPr lang="en-US" dirty="0">
                <a:ea typeface="+mn-lt"/>
                <a:cs typeface="+mn-lt"/>
              </a:rPr>
              <a:t>a VMA to the process's table of mapped regions</a:t>
            </a:r>
            <a:endParaRPr lang="en-US" dirty="0" err="1">
              <a:ea typeface="+mn-lt"/>
              <a:cs typeface="+mn-lt"/>
            </a:endParaRPr>
          </a:p>
          <a:p>
            <a:pPr marL="0" indent="0">
              <a:buNone/>
            </a:pPr>
            <a:br>
              <a:rPr lang="en-US" dirty="0">
                <a:latin typeface="Courier New"/>
              </a:rPr>
            </a:br>
            <a:r>
              <a:rPr lang="en-US" dirty="0" err="1">
                <a:latin typeface="Consolas"/>
                <a:cs typeface="Courier New"/>
              </a:rPr>
              <a:t>munmap</a:t>
            </a:r>
            <a:endParaRPr lang="en-US" dirty="0" err="1"/>
          </a:p>
          <a:p>
            <a:pPr marL="0" indent="0">
              <a:buNone/>
            </a:pPr>
            <a:r>
              <a:rPr lang="en-US" dirty="0">
                <a:ea typeface="+mn-lt"/>
                <a:cs typeface="+mn-lt"/>
              </a:rPr>
              <a:t>To find the VMA for the address range and </a:t>
            </a:r>
            <a:r>
              <a:rPr lang="en-US" dirty="0" err="1">
                <a:ea typeface="+mn-lt"/>
                <a:cs typeface="+mn-lt"/>
              </a:rPr>
              <a:t>unmap</a:t>
            </a:r>
            <a:r>
              <a:rPr lang="en-US" dirty="0">
                <a:ea typeface="+mn-lt"/>
                <a:cs typeface="+mn-lt"/>
              </a:rPr>
              <a:t> the specified page</a:t>
            </a:r>
            <a:endParaRPr lang="en-US" dirty="0"/>
          </a:p>
          <a:p>
            <a:pPr marL="0" indent="0">
              <a:buNone/>
            </a:pPr>
            <a:r>
              <a:rPr lang="en-US" b="1" dirty="0">
                <a:latin typeface="Avenir Next LT Pro"/>
                <a:cs typeface="Courier New"/>
              </a:rPr>
              <a:t>Struct defined: </a:t>
            </a:r>
            <a:r>
              <a:rPr lang="en-US" dirty="0">
                <a:latin typeface="Avenir Next LT Pro"/>
                <a:cs typeface="Courier New"/>
              </a:rPr>
              <a:t>-</a:t>
            </a:r>
          </a:p>
          <a:p>
            <a:pPr>
              <a:buNone/>
            </a:pPr>
            <a:r>
              <a:rPr lang="en-US" dirty="0">
                <a:latin typeface="Consolas"/>
                <a:ea typeface="+mn-lt"/>
                <a:cs typeface="+mn-lt"/>
              </a:rPr>
              <a:t>int </a:t>
            </a:r>
            <a:r>
              <a:rPr lang="en-US" dirty="0" err="1">
                <a:latin typeface="Consolas"/>
                <a:ea typeface="+mn-lt"/>
                <a:cs typeface="+mn-lt"/>
              </a:rPr>
              <a:t>mmap_read</a:t>
            </a:r>
            <a:r>
              <a:rPr lang="en-US" dirty="0">
                <a:latin typeface="Consolas"/>
                <a:ea typeface="+mn-lt"/>
                <a:cs typeface="+mn-lt"/>
              </a:rPr>
              <a:t>(struct file *f, uint64 </a:t>
            </a:r>
            <a:r>
              <a:rPr lang="en-US" dirty="0" err="1">
                <a:latin typeface="Consolas"/>
                <a:ea typeface="+mn-lt"/>
                <a:cs typeface="+mn-lt"/>
              </a:rPr>
              <a:t>va</a:t>
            </a:r>
            <a:r>
              <a:rPr lang="en-US" dirty="0">
                <a:latin typeface="Consolas"/>
                <a:ea typeface="+mn-lt"/>
                <a:cs typeface="+mn-lt"/>
              </a:rPr>
              <a:t>, int off, int size);</a:t>
            </a:r>
            <a:r>
              <a:rPr lang="en-US" dirty="0">
                <a:ea typeface="+mn-lt"/>
                <a:cs typeface="+mn-lt"/>
              </a:rPr>
              <a:t> to read file from offset. </a:t>
            </a:r>
          </a:p>
          <a:p>
            <a:pPr>
              <a:buNone/>
            </a:pPr>
            <a:endParaRPr lang="en-US" dirty="0">
              <a:latin typeface="Avenir Next LT Pro" panose="02020404030301010803"/>
              <a:ea typeface="+mn-lt"/>
              <a:cs typeface="+mn-lt"/>
            </a:endParaRPr>
          </a:p>
          <a:p>
            <a:pPr marL="0" indent="0">
              <a:buNone/>
            </a:pPr>
            <a:r>
              <a:rPr lang="en-US" dirty="0" err="1">
                <a:latin typeface="Consolas"/>
                <a:ea typeface="+mn-lt"/>
                <a:cs typeface="+mn-lt"/>
              </a:rPr>
              <a:t>vm_area_struct</a:t>
            </a:r>
            <a:r>
              <a:rPr lang="en-US" dirty="0">
                <a:latin typeface="Consolas"/>
                <a:ea typeface="+mn-lt"/>
                <a:cs typeface="+mn-lt"/>
              </a:rPr>
              <a:t> </a:t>
            </a:r>
            <a:endParaRPr lang="en-US" dirty="0">
              <a:latin typeface="Consolas"/>
            </a:endParaRPr>
          </a:p>
          <a:p>
            <a:pPr marL="0" indent="0">
              <a:buNone/>
            </a:pPr>
            <a:r>
              <a:rPr lang="en-US" dirty="0">
                <a:ea typeface="+mn-lt"/>
                <a:cs typeface="+mn-lt"/>
              </a:rPr>
              <a:t>It contains variables such as start address, end address, flags, pointer to file and other required variables. </a:t>
            </a:r>
            <a:endParaRPr lang="en-US" dirty="0"/>
          </a:p>
          <a:p>
            <a:pPr marL="274320" lvl="1" indent="0">
              <a:buNone/>
            </a:pPr>
            <a:endParaRPr lang="en-US" dirty="0"/>
          </a:p>
          <a:p>
            <a:pPr marL="274320" lvl="1" indent="0">
              <a:buNone/>
            </a:pPr>
            <a:endParaRPr lang="en-US" dirty="0"/>
          </a:p>
        </p:txBody>
      </p:sp>
    </p:spTree>
    <p:extLst>
      <p:ext uri="{BB962C8B-B14F-4D97-AF65-F5344CB8AC3E}">
        <p14:creationId xmlns:p14="http://schemas.microsoft.com/office/powerpoint/2010/main" val="290170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p:cNvSpPr>
            <a:spLocks noGrp="1"/>
          </p:cNvSpPr>
          <p:nvPr>
            <p:ph type="ctrTitle"/>
          </p:nvPr>
        </p:nvSpPr>
        <p:spPr>
          <a:xfrm>
            <a:off x="573409" y="559477"/>
            <a:ext cx="3765200" cy="5709931"/>
          </a:xfrm>
        </p:spPr>
        <p:txBody>
          <a:bodyPr>
            <a:normAutofit/>
          </a:bodyPr>
          <a:lstStyle/>
          <a:p>
            <a:pPr algn="ctr"/>
            <a:r>
              <a:rPr lang="en-US"/>
              <a:t>Trap Handler</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6" name="Content Placeholder">
            <a:extLst>
              <a:ext uri="{FF2B5EF4-FFF2-40B4-BE49-F238E27FC236}">
                <a16:creationId xmlns:a16="http://schemas.microsoft.com/office/drawing/2014/main" id="{FEE2D3D2-FFC8-44EB-84A3-6875A14BD0C3}"/>
              </a:ext>
            </a:extLst>
          </p:cNvPr>
          <p:cNvGraphicFramePr>
            <a:graphicFrameLocks noGrp="1"/>
          </p:cNvGraphicFramePr>
          <p:nvPr>
            <p:ph idx="1"/>
            <p:extLst>
              <p:ext uri="{D42A27DB-BD31-4B8C-83A1-F6EECF244321}">
                <p14:modId xmlns:p14="http://schemas.microsoft.com/office/powerpoint/2010/main" val="206165436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75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mera lens">
            <a:extLst>
              <a:ext uri="{FF2B5EF4-FFF2-40B4-BE49-F238E27FC236}">
                <a16:creationId xmlns:a16="http://schemas.microsoft.com/office/drawing/2014/main" id="{D6E40A9C-0CA2-4A4B-B003-7A6444D43452}"/>
              </a:ext>
            </a:extLst>
          </p:cNvPr>
          <p:cNvPicPr>
            <a:picLocks noChangeAspect="1"/>
          </p:cNvPicPr>
          <p:nvPr/>
        </p:nvPicPr>
        <p:blipFill rotWithShape="1">
          <a:blip r:embed="rId3"/>
          <a:srcRect t="5457" b="10273"/>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20" name="Rectangle 1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p:cNvSpPr>
            <a:spLocks noGrp="1"/>
          </p:cNvSpPr>
          <p:nvPr>
            <p:ph type="ctrTitle"/>
          </p:nvPr>
        </p:nvSpPr>
        <p:spPr>
          <a:xfrm>
            <a:off x="1578316" y="1348844"/>
            <a:ext cx="5409468" cy="4508977"/>
          </a:xfrm>
        </p:spPr>
        <p:txBody>
          <a:bodyPr>
            <a:normAutofit fontScale="90000"/>
          </a:bodyPr>
          <a:lstStyle/>
          <a:p>
            <a:r>
              <a:rPr lang="en-US" sz="6000" dirty="0">
                <a:solidFill>
                  <a:schemeClr val="tx1"/>
                </a:solidFill>
              </a:rPr>
              <a:t>MISSING FEATURE 2</a:t>
            </a:r>
            <a:br>
              <a:rPr lang="en-US" sz="6000" dirty="0"/>
            </a:br>
            <a:br>
              <a:rPr lang="en-US" sz="6000" dirty="0"/>
            </a:br>
            <a:r>
              <a:rPr lang="en-US" sz="6000" dirty="0">
                <a:solidFill>
                  <a:schemeClr val="tx1"/>
                </a:solidFill>
                <a:ea typeface="+mj-lt"/>
                <a:cs typeface="+mj-lt"/>
              </a:rPr>
              <a:t>COPY-ON-WRITE</a:t>
            </a:r>
            <a:br>
              <a:rPr lang="en-US" sz="6000" dirty="0">
                <a:solidFill>
                  <a:schemeClr val="tx1"/>
                </a:solidFill>
                <a:ea typeface="+mj-lt"/>
                <a:cs typeface="+mj-lt"/>
              </a:rPr>
            </a:br>
            <a:r>
              <a:rPr lang="en-US" sz="6000">
                <a:solidFill>
                  <a:schemeClr val="tx1"/>
                </a:solidFill>
                <a:ea typeface="+mj-lt"/>
                <a:cs typeface="+mj-lt"/>
              </a:rPr>
              <a:t>Protection</a:t>
            </a:r>
          </a:p>
        </p:txBody>
      </p:sp>
    </p:spTree>
    <p:extLst>
      <p:ext uri="{BB962C8B-B14F-4D97-AF65-F5344CB8AC3E}">
        <p14:creationId xmlns:p14="http://schemas.microsoft.com/office/powerpoint/2010/main" val="371983103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p:cNvSpPr>
            <a:spLocks noGrp="1"/>
          </p:cNvSpPr>
          <p:nvPr>
            <p:ph type="ctrTitle"/>
          </p:nvPr>
        </p:nvSpPr>
        <p:spPr>
          <a:xfrm>
            <a:off x="573409" y="559477"/>
            <a:ext cx="3765200" cy="5709931"/>
          </a:xfrm>
        </p:spPr>
        <p:txBody>
          <a:bodyPr>
            <a:normAutofit/>
          </a:bodyPr>
          <a:lstStyle/>
          <a:p>
            <a:pPr algn="ctr"/>
            <a:r>
              <a:rPr lang="en-US"/>
              <a:t>What is Copy-on-write protection?</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6" name="Content Placeholder">
            <a:extLst>
              <a:ext uri="{FF2B5EF4-FFF2-40B4-BE49-F238E27FC236}">
                <a16:creationId xmlns:a16="http://schemas.microsoft.com/office/drawing/2014/main" id="{D4EE244C-3F92-4F32-92E8-8326B2EE801A}"/>
              </a:ext>
            </a:extLst>
          </p:cNvPr>
          <p:cNvGraphicFramePr>
            <a:graphicFrameLocks noGrp="1"/>
          </p:cNvGraphicFramePr>
          <p:nvPr>
            <p:ph idx="1"/>
            <p:extLst>
              <p:ext uri="{D42A27DB-BD31-4B8C-83A1-F6EECF244321}">
                <p14:modId xmlns:p14="http://schemas.microsoft.com/office/powerpoint/2010/main" val="396803474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251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53BBEEB2-A1FA-43B3-89F1-BFE476A3701B}"/>
              </a:ext>
            </a:extLst>
          </p:cNvPr>
          <p:cNvPicPr>
            <a:picLocks noChangeAspect="1"/>
          </p:cNvPicPr>
          <p:nvPr/>
        </p:nvPicPr>
        <p:blipFill>
          <a:blip r:embed="rId3"/>
          <a:stretch>
            <a:fillRect/>
          </a:stretch>
        </p:blipFill>
        <p:spPr>
          <a:xfrm>
            <a:off x="740450" y="3556876"/>
            <a:ext cx="5060992" cy="1924907"/>
          </a:xfrm>
          <a:prstGeom prst="rect">
            <a:avLst/>
          </a:prstGeom>
        </p:spPr>
      </p:pic>
      <p:pic>
        <p:nvPicPr>
          <p:cNvPr id="9" name="Picture 10">
            <a:extLst>
              <a:ext uri="{FF2B5EF4-FFF2-40B4-BE49-F238E27FC236}">
                <a16:creationId xmlns:a16="http://schemas.microsoft.com/office/drawing/2014/main" id="{F22FEC0A-0A79-4194-9142-1D7721574940}"/>
              </a:ext>
            </a:extLst>
          </p:cNvPr>
          <p:cNvPicPr>
            <a:picLocks noChangeAspect="1"/>
          </p:cNvPicPr>
          <p:nvPr/>
        </p:nvPicPr>
        <p:blipFill>
          <a:blip r:embed="rId4"/>
          <a:stretch>
            <a:fillRect/>
          </a:stretch>
        </p:blipFill>
        <p:spPr>
          <a:xfrm>
            <a:off x="795868" y="668266"/>
            <a:ext cx="5060992" cy="2108746"/>
          </a:xfrm>
          <a:prstGeom prst="rect">
            <a:avLst/>
          </a:prstGeom>
        </p:spPr>
      </p:pic>
      <p:graphicFrame>
        <p:nvGraphicFramePr>
          <p:cNvPr id="6" name="Content Placeholder">
            <a:extLst>
              <a:ext uri="{FF2B5EF4-FFF2-40B4-BE49-F238E27FC236}">
                <a16:creationId xmlns:a16="http://schemas.microsoft.com/office/drawing/2014/main" id="{FA007438-BA73-4131-91EF-0B47B47EE6B3}"/>
              </a:ext>
            </a:extLst>
          </p:cNvPr>
          <p:cNvGraphicFramePr>
            <a:graphicFrameLocks noGrp="1"/>
          </p:cNvGraphicFramePr>
          <p:nvPr>
            <p:ph idx="1"/>
            <p:extLst>
              <p:ext uri="{D42A27DB-BD31-4B8C-83A1-F6EECF244321}">
                <p14:modId xmlns:p14="http://schemas.microsoft.com/office/powerpoint/2010/main" val="785698332"/>
              </p:ext>
            </p:extLst>
          </p:nvPr>
        </p:nvGraphicFramePr>
        <p:xfrm>
          <a:off x="6846137" y="2303563"/>
          <a:ext cx="4602152" cy="37154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7" name="TextBox 86">
            <a:extLst>
              <a:ext uri="{FF2B5EF4-FFF2-40B4-BE49-F238E27FC236}">
                <a16:creationId xmlns:a16="http://schemas.microsoft.com/office/drawing/2014/main" id="{30853A2B-5C25-4D18-8E8A-918B2ACB453A}"/>
              </a:ext>
            </a:extLst>
          </p:cNvPr>
          <p:cNvSpPr txBox="1"/>
          <p:nvPr/>
        </p:nvSpPr>
        <p:spPr>
          <a:xfrm>
            <a:off x="6998854" y="983673"/>
            <a:ext cx="43018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How does COW Protection work in Windows 10</a:t>
            </a:r>
            <a:endParaRPr lang="en-US" dirty="0"/>
          </a:p>
        </p:txBody>
      </p:sp>
    </p:spTree>
    <p:extLst>
      <p:ext uri="{BB962C8B-B14F-4D97-AF65-F5344CB8AC3E}">
        <p14:creationId xmlns:p14="http://schemas.microsoft.com/office/powerpoint/2010/main" val="135361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cNvSpPr>
            <a:spLocks noGrp="1"/>
          </p:cNvSpPr>
          <p:nvPr>
            <p:ph type="ctrTitle"/>
          </p:nvPr>
        </p:nvSpPr>
        <p:spPr>
          <a:xfrm>
            <a:off x="1066800" y="642594"/>
            <a:ext cx="10058400" cy="1371600"/>
          </a:xfrm>
        </p:spPr>
        <p:txBody>
          <a:bodyPr>
            <a:normAutofit/>
          </a:bodyPr>
          <a:lstStyle/>
          <a:p>
            <a:pPr algn="ctr"/>
            <a:r>
              <a:rPr lang="en-US"/>
              <a:t>The Problem in xv6 that can be solved by  COW</a:t>
            </a:r>
          </a:p>
        </p:txBody>
      </p:sp>
      <p:graphicFrame>
        <p:nvGraphicFramePr>
          <p:cNvPr id="6" name="Content Placeholder">
            <a:extLst>
              <a:ext uri="{FF2B5EF4-FFF2-40B4-BE49-F238E27FC236}">
                <a16:creationId xmlns:a16="http://schemas.microsoft.com/office/drawing/2014/main" id="{45758389-D037-4C42-ACD2-D5CA9DB48898}"/>
              </a:ext>
            </a:extLst>
          </p:cNvPr>
          <p:cNvGraphicFramePr>
            <a:graphicFrameLocks noGrp="1"/>
          </p:cNvGraphicFramePr>
          <p:nvPr>
            <p:ph idx="1"/>
            <p:extLst>
              <p:ext uri="{D42A27DB-BD31-4B8C-83A1-F6EECF244321}">
                <p14:modId xmlns:p14="http://schemas.microsoft.com/office/powerpoint/2010/main" val="374600394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062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ight bulb on yellow background with sketched light beams and cord">
            <a:extLst>
              <a:ext uri="{FF2B5EF4-FFF2-40B4-BE49-F238E27FC236}">
                <a16:creationId xmlns:a16="http://schemas.microsoft.com/office/drawing/2014/main" id="{FEEA3323-6EC4-406B-8E6F-1582961E4D49}"/>
              </a:ext>
            </a:extLst>
          </p:cNvPr>
          <p:cNvPicPr>
            <a:picLocks noChangeAspect="1"/>
          </p:cNvPicPr>
          <p:nvPr/>
        </p:nvPicPr>
        <p:blipFill rotWithShape="1">
          <a:blip r:embed="rId3">
            <a:alphaModFix amt="35000"/>
          </a:blip>
          <a:srcRect t="8537"/>
          <a:stretch/>
        </p:blipFill>
        <p:spPr>
          <a:xfrm>
            <a:off x="20" y="10"/>
            <a:ext cx="12191980" cy="6857990"/>
          </a:xfrm>
          <a:prstGeom prst="rect">
            <a:avLst/>
          </a:prstGeom>
        </p:spPr>
      </p:pic>
      <p:sp>
        <p:nvSpPr>
          <p:cNvPr id="2" name="Title"/>
          <p:cNvSpPr>
            <a:spLocks noGrp="1"/>
          </p:cNvSpPr>
          <p:nvPr>
            <p:ph type="ctrTitle"/>
          </p:nvPr>
        </p:nvSpPr>
        <p:spPr>
          <a:xfrm>
            <a:off x="1066800" y="642594"/>
            <a:ext cx="10058400" cy="1371600"/>
          </a:xfrm>
        </p:spPr>
        <p:txBody>
          <a:bodyPr>
            <a:normAutofit/>
          </a:bodyPr>
          <a:lstStyle/>
          <a:p>
            <a:r>
              <a:rPr lang="en-US"/>
              <a:t>Idea for Implementation of Copy-on-Write</a:t>
            </a:r>
          </a:p>
        </p:txBody>
      </p:sp>
      <p:sp>
        <p:nvSpPr>
          <p:cNvPr id="3" name="Content Placeholder"/>
          <p:cNvSpPr>
            <a:spLocks noGrp="1"/>
          </p:cNvSpPr>
          <p:nvPr>
            <p:ph idx="1"/>
          </p:nvPr>
        </p:nvSpPr>
        <p:spPr>
          <a:xfrm>
            <a:off x="1066800" y="2103120"/>
            <a:ext cx="10058400" cy="3849624"/>
          </a:xfrm>
        </p:spPr>
        <p:txBody>
          <a:bodyPr vert="horz" lIns="91440" tIns="45720" rIns="91440" bIns="45720" rtlCol="0" anchor="t">
            <a:normAutofit/>
          </a:bodyPr>
          <a:lstStyle/>
          <a:p>
            <a:pPr>
              <a:buClr>
                <a:srgbClr val="262626"/>
              </a:buClr>
            </a:pPr>
            <a:r>
              <a:rPr lang="en-US">
                <a:ea typeface="+mn-lt"/>
                <a:cs typeface="+mn-lt"/>
              </a:rPr>
              <a:t>COW fork() creates just a pagetable for the child, with PTEs for user memory pointing to the parent's physical pages. COW fork() marks all the user PTEs in both parent and child as not writable.</a:t>
            </a:r>
            <a:endParaRPr lang="en-US"/>
          </a:p>
          <a:p>
            <a:pPr>
              <a:buClr>
                <a:srgbClr val="262626"/>
              </a:buClr>
            </a:pPr>
            <a:endParaRPr lang="en-US">
              <a:ea typeface="+mn-lt"/>
              <a:cs typeface="+mn-lt"/>
            </a:endParaRPr>
          </a:p>
          <a:p>
            <a:pPr>
              <a:buClr>
                <a:srgbClr val="262626"/>
              </a:buClr>
            </a:pPr>
            <a:r>
              <a:rPr lang="en-US">
                <a:ea typeface="+mn-lt"/>
                <a:cs typeface="+mn-lt"/>
              </a:rPr>
              <a:t>When either process tries to write one of these COW pages, the CPU will force a page fault. </a:t>
            </a:r>
            <a:endParaRPr lang="en-US"/>
          </a:p>
          <a:p>
            <a:pPr>
              <a:buClr>
                <a:srgbClr val="262626"/>
              </a:buClr>
            </a:pPr>
            <a:endParaRPr lang="en-US">
              <a:ea typeface="+mn-lt"/>
              <a:cs typeface="+mn-lt"/>
            </a:endParaRPr>
          </a:p>
          <a:p>
            <a:pPr>
              <a:buClr>
                <a:srgbClr val="262626"/>
              </a:buClr>
            </a:pPr>
            <a:r>
              <a:rPr lang="en-US">
                <a:ea typeface="+mn-lt"/>
                <a:cs typeface="+mn-lt"/>
              </a:rPr>
              <a:t>The kernel page-fault handler detects this case</a:t>
            </a:r>
          </a:p>
          <a:p>
            <a:pPr lvl="1">
              <a:buClr>
                <a:srgbClr val="262626"/>
              </a:buClr>
            </a:pPr>
            <a:r>
              <a:rPr lang="en-US">
                <a:ea typeface="+mn-lt"/>
                <a:cs typeface="+mn-lt"/>
              </a:rPr>
              <a:t>allocates a page of physical memory for the faulting process,</a:t>
            </a:r>
          </a:p>
          <a:p>
            <a:pPr lvl="1">
              <a:buClr>
                <a:srgbClr val="262626"/>
              </a:buClr>
            </a:pPr>
            <a:r>
              <a:rPr lang="en-US">
                <a:ea typeface="+mn-lt"/>
                <a:cs typeface="+mn-lt"/>
              </a:rPr>
              <a:t>copies the original page into the new page</a:t>
            </a:r>
            <a:endParaRPr lang="en-US"/>
          </a:p>
          <a:p>
            <a:pPr lvl="1">
              <a:buClr>
                <a:srgbClr val="262626"/>
              </a:buClr>
            </a:pPr>
            <a:r>
              <a:rPr lang="en-US">
                <a:ea typeface="+mn-lt"/>
                <a:cs typeface="+mn-lt"/>
              </a:rPr>
              <a:t>modifies the relevant PTE in the faulting process to refer to the new page, this time with the PTE marked writeable</a:t>
            </a:r>
            <a:endParaRPr lang="en-US"/>
          </a:p>
          <a:p>
            <a:pPr lvl="1">
              <a:buClr>
                <a:srgbClr val="262626"/>
              </a:buClr>
            </a:pPr>
            <a:r>
              <a:rPr lang="en-US">
                <a:ea typeface="+mn-lt"/>
                <a:cs typeface="+mn-lt"/>
              </a:rPr>
              <a:t>When the page fault handler returns, the user process will be able to write its copy of the page</a:t>
            </a:r>
            <a:endParaRPr lang="en-US"/>
          </a:p>
          <a:p>
            <a:pPr>
              <a:buClr>
                <a:srgbClr val="262626"/>
              </a:buClr>
            </a:pPr>
            <a:endParaRPr lang="en-US"/>
          </a:p>
        </p:txBody>
      </p:sp>
      <p:sp>
        <p:nvSpPr>
          <p:cNvPr id="21" name="Rectangle 20">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378133192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cNvSpPr>
            <a:spLocks noGrp="1"/>
          </p:cNvSpPr>
          <p:nvPr>
            <p:ph type="ctrTitle"/>
          </p:nvPr>
        </p:nvSpPr>
        <p:spPr>
          <a:xfrm>
            <a:off x="1066800" y="642594"/>
            <a:ext cx="10058400" cy="1371600"/>
          </a:xfrm>
        </p:spPr>
        <p:txBody>
          <a:bodyPr>
            <a:normAutofit/>
          </a:bodyPr>
          <a:lstStyle/>
          <a:p>
            <a:pPr algn="ctr"/>
            <a:r>
              <a:rPr lang="en-US"/>
              <a:t>Implementation</a:t>
            </a:r>
          </a:p>
        </p:txBody>
      </p:sp>
      <p:sp>
        <p:nvSpPr>
          <p:cNvPr id="20" name="Content Placeholder 19">
            <a:extLst>
              <a:ext uri="{FF2B5EF4-FFF2-40B4-BE49-F238E27FC236}">
                <a16:creationId xmlns:a16="http://schemas.microsoft.com/office/drawing/2014/main" id="{D09F7FFB-B1CE-497B-96C8-1A2706627F8A}"/>
              </a:ext>
            </a:extLst>
          </p:cNvPr>
          <p:cNvSpPr>
            <a:spLocks noGrp="1"/>
          </p:cNvSpPr>
          <p:nvPr>
            <p:ph idx="1"/>
          </p:nvPr>
        </p:nvSpPr>
        <p:spPr/>
        <p:txBody>
          <a:bodyPr vert="horz" lIns="91440" tIns="45720" rIns="91440" bIns="45720" rtlCol="0" anchor="t">
            <a:normAutofit/>
          </a:bodyPr>
          <a:lstStyle/>
          <a:p>
            <a:r>
              <a:rPr lang="en-GB" sz="1800" b="1">
                <a:ea typeface="+mn-lt"/>
                <a:cs typeface="+mn-lt"/>
              </a:rPr>
              <a:t>Add Definition in defs.h: -</a:t>
            </a:r>
            <a:r>
              <a:rPr lang="en-GB" sz="1800">
                <a:ea typeface="+mn-lt"/>
                <a:cs typeface="+mn-lt"/>
              </a:rPr>
              <a:t> </a:t>
            </a:r>
            <a:br>
              <a:rPr lang="en-GB" sz="1800">
                <a:latin typeface="Avenir Next LT Pro"/>
                <a:ea typeface="+mn-lt"/>
                <a:cs typeface="+mn-lt"/>
              </a:rPr>
            </a:br>
            <a:r>
              <a:rPr lang="en-GB" sz="1800">
                <a:solidFill>
                  <a:srgbClr val="C00000"/>
                </a:solidFill>
                <a:latin typeface="Courier New"/>
                <a:ea typeface="+mn-lt"/>
                <a:cs typeface="+mn-lt"/>
              </a:rPr>
              <a:t>int </a:t>
            </a:r>
            <a:r>
              <a:rPr lang="en-GB" sz="1800" err="1">
                <a:solidFill>
                  <a:srgbClr val="C00000"/>
                </a:solidFill>
                <a:latin typeface="Courier New"/>
                <a:ea typeface="+mn-lt"/>
                <a:cs typeface="+mn-lt"/>
              </a:rPr>
              <a:t>uvmcopy</a:t>
            </a:r>
            <a:r>
              <a:rPr lang="en-GB" sz="1800">
                <a:solidFill>
                  <a:srgbClr val="C00000"/>
                </a:solidFill>
                <a:latin typeface="Courier New"/>
                <a:ea typeface="+mn-lt"/>
                <a:cs typeface="+mn-lt"/>
              </a:rPr>
              <a:t>(</a:t>
            </a:r>
            <a:r>
              <a:rPr lang="en-GB" sz="1800" err="1">
                <a:solidFill>
                  <a:srgbClr val="C00000"/>
                </a:solidFill>
                <a:latin typeface="Courier New"/>
                <a:ea typeface="+mn-lt"/>
                <a:cs typeface="+mn-lt"/>
              </a:rPr>
              <a:t>ptable_t</a:t>
            </a:r>
            <a:r>
              <a:rPr lang="en-GB" sz="1800">
                <a:solidFill>
                  <a:srgbClr val="C00000"/>
                </a:solidFill>
                <a:latin typeface="Courier New"/>
                <a:ea typeface="+mn-lt"/>
                <a:cs typeface="+mn-lt"/>
              </a:rPr>
              <a:t>, </a:t>
            </a:r>
            <a:r>
              <a:rPr lang="en-GB" sz="1800" err="1">
                <a:solidFill>
                  <a:srgbClr val="C00000"/>
                </a:solidFill>
                <a:latin typeface="Courier New"/>
                <a:ea typeface="+mn-lt"/>
                <a:cs typeface="+mn-lt"/>
              </a:rPr>
              <a:t>ptable_t</a:t>
            </a:r>
            <a:r>
              <a:rPr lang="en-GB" sz="1800">
                <a:solidFill>
                  <a:srgbClr val="C00000"/>
                </a:solidFill>
                <a:latin typeface="Courier New"/>
                <a:ea typeface="+mn-lt"/>
                <a:cs typeface="+mn-lt"/>
              </a:rPr>
              <a:t>, uint64);</a:t>
            </a:r>
            <a:r>
              <a:rPr lang="en-GB" sz="1800" b="1">
                <a:solidFill>
                  <a:srgbClr val="C00000"/>
                </a:solidFill>
                <a:latin typeface="Courier New"/>
                <a:ea typeface="+mn-lt"/>
                <a:cs typeface="+mn-lt"/>
              </a:rPr>
              <a:t> </a:t>
            </a:r>
            <a:endParaRPr lang="en-GB" sz="1800">
              <a:solidFill>
                <a:srgbClr val="C00000"/>
              </a:solidFill>
              <a:latin typeface="Avenir Next LT Pro" panose="02020404030301010803"/>
              <a:ea typeface="+mn-lt"/>
              <a:cs typeface="+mn-lt"/>
            </a:endParaRPr>
          </a:p>
          <a:p>
            <a:pPr>
              <a:buClr>
                <a:srgbClr val="262626"/>
              </a:buClr>
            </a:pPr>
            <a:r>
              <a:rPr lang="en-GB" sz="1800" b="1">
                <a:ea typeface="+mn-lt"/>
                <a:cs typeface="+mn-lt"/>
              </a:rPr>
              <a:t>Implement function</a:t>
            </a:r>
            <a:r>
              <a:rPr lang="en-GB" sz="1800" b="1">
                <a:solidFill>
                  <a:srgbClr val="FF0000"/>
                </a:solidFill>
                <a:ea typeface="+mn-lt"/>
                <a:cs typeface="+mn-lt"/>
              </a:rPr>
              <a:t> </a:t>
            </a:r>
            <a:r>
              <a:rPr lang="en-GB" sz="1800" b="1" err="1">
                <a:solidFill>
                  <a:srgbClr val="C00000"/>
                </a:solidFill>
                <a:ea typeface="+mn-lt"/>
                <a:cs typeface="+mn-lt"/>
              </a:rPr>
              <a:t>uvmcopy</a:t>
            </a:r>
            <a:r>
              <a:rPr lang="en-GB" sz="1800" b="1">
                <a:ea typeface="+mn-lt"/>
                <a:cs typeface="+mn-lt"/>
              </a:rPr>
              <a:t> in</a:t>
            </a:r>
            <a:r>
              <a:rPr lang="en-GB" sz="1800" b="1">
                <a:solidFill>
                  <a:srgbClr val="FF0000"/>
                </a:solidFill>
                <a:ea typeface="+mn-lt"/>
                <a:cs typeface="+mn-lt"/>
              </a:rPr>
              <a:t> </a:t>
            </a:r>
            <a:r>
              <a:rPr lang="en-GB" sz="1800" b="1" err="1">
                <a:solidFill>
                  <a:srgbClr val="C00000"/>
                </a:solidFill>
                <a:ea typeface="+mn-lt"/>
                <a:cs typeface="+mn-lt"/>
              </a:rPr>
              <a:t>vm.c</a:t>
            </a:r>
            <a:r>
              <a:rPr lang="en-GB" sz="1800" b="1">
                <a:solidFill>
                  <a:srgbClr val="FF0000"/>
                </a:solidFill>
                <a:ea typeface="+mn-lt"/>
                <a:cs typeface="+mn-lt"/>
              </a:rPr>
              <a:t> </a:t>
            </a:r>
            <a:r>
              <a:rPr lang="en-GB" sz="1800" b="1">
                <a:ea typeface="+mn-lt"/>
                <a:cs typeface="+mn-lt"/>
              </a:rPr>
              <a:t>which should perform the following tasks: -</a:t>
            </a:r>
            <a:r>
              <a:rPr lang="en-GB" sz="1800">
                <a:ea typeface="+mn-lt"/>
                <a:cs typeface="+mn-lt"/>
              </a:rPr>
              <a:t>  - </a:t>
            </a:r>
            <a:br>
              <a:rPr lang="en-GB" sz="1800">
                <a:ea typeface="+mn-lt"/>
                <a:cs typeface="+mn-lt"/>
              </a:rPr>
            </a:br>
            <a:r>
              <a:rPr lang="en-GB" sz="1800">
                <a:ea typeface="+mn-lt"/>
                <a:cs typeface="+mn-lt"/>
              </a:rPr>
              <a:t>1. Given a parent process's page table, copy its memory into a child's page table. </a:t>
            </a:r>
            <a:br>
              <a:rPr lang="en-GB" sz="1800">
                <a:ea typeface="+mn-lt"/>
                <a:cs typeface="+mn-lt"/>
              </a:rPr>
            </a:br>
            <a:r>
              <a:rPr lang="en-GB" sz="1800">
                <a:ea typeface="+mn-lt"/>
                <a:cs typeface="+mn-lt"/>
              </a:rPr>
              <a:t>2. returns 0 on success, -1 on failure. frees any allocated pages on failure. </a:t>
            </a:r>
            <a:endParaRPr lang="en-GB" sz="1800"/>
          </a:p>
          <a:p>
            <a:pPr>
              <a:buClr>
                <a:srgbClr val="262626"/>
              </a:buClr>
            </a:pPr>
            <a:r>
              <a:rPr lang="en-GB" sz="1800" b="1">
                <a:ea typeface="+mn-lt"/>
                <a:cs typeface="+mn-lt"/>
              </a:rPr>
              <a:t>Modifying </a:t>
            </a:r>
            <a:r>
              <a:rPr lang="en-GB" sz="1800" b="1" err="1">
                <a:solidFill>
                  <a:srgbClr val="C00000"/>
                </a:solidFill>
                <a:ea typeface="+mn-lt"/>
                <a:cs typeface="+mn-lt"/>
              </a:rPr>
              <a:t>trap.c</a:t>
            </a:r>
            <a:r>
              <a:rPr lang="en-GB" sz="1800" b="1">
                <a:ea typeface="+mn-lt"/>
                <a:cs typeface="+mn-lt"/>
              </a:rPr>
              <a:t> to handle error when one process tries to write: -</a:t>
            </a:r>
            <a:br>
              <a:rPr lang="en-GB" sz="1800" b="1">
                <a:ea typeface="+mn-lt"/>
                <a:cs typeface="+mn-lt"/>
              </a:rPr>
            </a:br>
            <a:r>
              <a:rPr lang="en-GB" sz="1800">
                <a:ea typeface="+mn-lt"/>
                <a:cs typeface="+mn-lt"/>
              </a:rPr>
              <a:t>It should copy the original page into the new page and modify the relevant PTE in faulting process to refer to new copied page. </a:t>
            </a:r>
          </a:p>
          <a:p>
            <a:pPr>
              <a:buClr>
                <a:srgbClr val="262626"/>
              </a:buClr>
            </a:pPr>
            <a:endParaRPr lang="en-GB">
              <a:latin typeface="Avenir Next LT Pro"/>
              <a:cs typeface="Courier New"/>
            </a:endParaRPr>
          </a:p>
          <a:p>
            <a:pPr>
              <a:buClr>
                <a:srgbClr val="262626"/>
              </a:buClr>
            </a:pPr>
            <a:endParaRPr lang="en-GB">
              <a:latin typeface="Avenir Next LT Pro"/>
              <a:cs typeface="Courier New"/>
            </a:endParaRPr>
          </a:p>
          <a:p>
            <a:pPr>
              <a:buClr>
                <a:srgbClr val="262626"/>
              </a:buClr>
            </a:pPr>
            <a:endParaRPr lang="en-GB" b="1">
              <a:latin typeface="Courier New"/>
              <a:cs typeface="Courier New"/>
            </a:endParaRPr>
          </a:p>
        </p:txBody>
      </p:sp>
    </p:spTree>
    <p:extLst>
      <p:ext uri="{BB962C8B-B14F-4D97-AF65-F5344CB8AC3E}">
        <p14:creationId xmlns:p14="http://schemas.microsoft.com/office/powerpoint/2010/main" val="332069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198C-0319-4885-9727-AA8B2DE2011D}"/>
              </a:ext>
            </a:extLst>
          </p:cNvPr>
          <p:cNvSpPr>
            <a:spLocks noGrp="1"/>
          </p:cNvSpPr>
          <p:nvPr>
            <p:ph type="title"/>
          </p:nvPr>
        </p:nvSpPr>
        <p:spPr>
          <a:xfrm>
            <a:off x="1066800" y="391936"/>
            <a:ext cx="10058400" cy="1371600"/>
          </a:xfrm>
        </p:spPr>
        <p:txBody>
          <a:bodyPr/>
          <a:lstStyle/>
          <a:p>
            <a:pPr algn="ctr"/>
            <a:r>
              <a:rPr lang="en-GB"/>
              <a:t>Implementation</a:t>
            </a:r>
          </a:p>
        </p:txBody>
      </p:sp>
      <p:sp>
        <p:nvSpPr>
          <p:cNvPr id="3" name="Content Placeholder 2">
            <a:extLst>
              <a:ext uri="{FF2B5EF4-FFF2-40B4-BE49-F238E27FC236}">
                <a16:creationId xmlns:a16="http://schemas.microsoft.com/office/drawing/2014/main" id="{2BEC1423-6897-47D1-B81D-F6690A5FDBCB}"/>
              </a:ext>
            </a:extLst>
          </p:cNvPr>
          <p:cNvSpPr>
            <a:spLocks noGrp="1"/>
          </p:cNvSpPr>
          <p:nvPr>
            <p:ph idx="1"/>
          </p:nvPr>
        </p:nvSpPr>
        <p:spPr>
          <a:xfrm>
            <a:off x="976563" y="1712094"/>
            <a:ext cx="10058400" cy="3849624"/>
          </a:xfrm>
        </p:spPr>
        <p:txBody>
          <a:bodyPr vert="horz" lIns="91440" tIns="45720" rIns="91440" bIns="45720" rtlCol="0" anchor="t">
            <a:normAutofit fontScale="92500" lnSpcReduction="10000"/>
          </a:bodyPr>
          <a:lstStyle/>
          <a:p>
            <a:r>
              <a:rPr lang="en-GB" b="1">
                <a:ea typeface="+mn-lt"/>
                <a:cs typeface="+mn-lt"/>
              </a:rPr>
              <a:t>Freeing the pages when all the reference disappears.</a:t>
            </a:r>
            <a:r>
              <a:rPr lang="en-GB">
                <a:ea typeface="+mn-lt"/>
                <a:cs typeface="+mn-lt"/>
              </a:rPr>
              <a:t> </a:t>
            </a:r>
            <a:br>
              <a:rPr lang="en-GB">
                <a:ea typeface="+mn-lt"/>
                <a:cs typeface="+mn-lt"/>
              </a:rPr>
            </a:br>
            <a:r>
              <a:rPr lang="en-GB">
                <a:ea typeface="+mn-lt"/>
                <a:cs typeface="+mn-lt"/>
              </a:rPr>
              <a:t>A given physical page may be referred to by multiple processes’ page tables and should be freed only when the last reference disappears. </a:t>
            </a:r>
          </a:p>
          <a:p>
            <a:pPr>
              <a:buClr>
                <a:srgbClr val="262626"/>
              </a:buClr>
            </a:pPr>
            <a:r>
              <a:rPr lang="en-GB">
                <a:ea typeface="+mn-lt"/>
                <a:cs typeface="+mn-lt"/>
              </a:rPr>
              <a:t>Create functions</a:t>
            </a:r>
            <a:r>
              <a:rPr lang="en-GB">
                <a:latin typeface="Courier New"/>
                <a:ea typeface="+mn-lt"/>
                <a:cs typeface="+mn-lt"/>
              </a:rPr>
              <a:t> void </a:t>
            </a:r>
            <a:r>
              <a:rPr lang="en-GB" err="1">
                <a:solidFill>
                  <a:srgbClr val="C00000"/>
                </a:solidFill>
                <a:latin typeface="Courier New"/>
                <a:ea typeface="+mn-lt"/>
                <a:cs typeface="+mn-lt"/>
              </a:rPr>
              <a:t>add_ref</a:t>
            </a:r>
            <a:r>
              <a:rPr lang="en-GB">
                <a:latin typeface="Courier New"/>
                <a:ea typeface="+mn-lt"/>
                <a:cs typeface="+mn-lt"/>
              </a:rPr>
              <a:t> </a:t>
            </a:r>
            <a:r>
              <a:rPr lang="en-GB">
                <a:ea typeface="+mn-lt"/>
                <a:cs typeface="+mn-lt"/>
              </a:rPr>
              <a:t>and </a:t>
            </a:r>
            <a:r>
              <a:rPr lang="en-GB">
                <a:solidFill>
                  <a:srgbClr val="C00000"/>
                </a:solidFill>
                <a:latin typeface="Courier New"/>
                <a:ea typeface="+mn-lt"/>
                <a:cs typeface="+mn-lt"/>
              </a:rPr>
              <a:t>void </a:t>
            </a:r>
            <a:r>
              <a:rPr lang="en-GB" err="1">
                <a:solidFill>
                  <a:srgbClr val="C00000"/>
                </a:solidFill>
                <a:latin typeface="Courier New"/>
                <a:ea typeface="+mn-lt"/>
                <a:cs typeface="+mn-lt"/>
              </a:rPr>
              <a:t>dec_ref</a:t>
            </a:r>
            <a:endParaRPr lang="en-GB">
              <a:solidFill>
                <a:srgbClr val="C00000"/>
              </a:solidFill>
              <a:latin typeface="Courier New"/>
              <a:ea typeface="+mn-lt"/>
              <a:cs typeface="+mn-lt"/>
            </a:endParaRPr>
          </a:p>
          <a:p>
            <a:pPr>
              <a:buNone/>
            </a:pPr>
            <a:r>
              <a:rPr lang="en-GB" err="1">
                <a:solidFill>
                  <a:srgbClr val="C00000"/>
                </a:solidFill>
                <a:ea typeface="+mn-lt"/>
                <a:cs typeface="+mn-lt"/>
              </a:rPr>
              <a:t>add_ref</a:t>
            </a:r>
            <a:r>
              <a:rPr lang="en-GB">
                <a:ea typeface="+mn-lt"/>
                <a:cs typeface="+mn-lt"/>
              </a:rPr>
              <a:t> -increases reference index when a new process references the same page. </a:t>
            </a:r>
            <a:endParaRPr lang="en-GB"/>
          </a:p>
          <a:p>
            <a:pPr marL="0" indent="0">
              <a:buNone/>
            </a:pPr>
            <a:r>
              <a:rPr lang="en-GB" err="1">
                <a:solidFill>
                  <a:srgbClr val="C00000"/>
                </a:solidFill>
                <a:ea typeface="+mn-lt"/>
                <a:cs typeface="+mn-lt"/>
              </a:rPr>
              <a:t>dec_ref</a:t>
            </a:r>
            <a:r>
              <a:rPr lang="en-GB">
                <a:solidFill>
                  <a:srgbClr val="C00000"/>
                </a:solidFill>
                <a:ea typeface="+mn-lt"/>
                <a:cs typeface="+mn-lt"/>
              </a:rPr>
              <a:t> -</a:t>
            </a:r>
            <a:r>
              <a:rPr lang="en-GB">
                <a:ea typeface="+mn-lt"/>
                <a:cs typeface="+mn-lt"/>
              </a:rPr>
              <a:t>decreases reference index when a process exits, it also checks if index == 0 and in that case frees the                         page</a:t>
            </a:r>
            <a:endParaRPr lang="en-GB"/>
          </a:p>
          <a:p>
            <a:pPr marL="0" indent="0">
              <a:buNone/>
            </a:pPr>
            <a:r>
              <a:rPr lang="en-GB" err="1">
                <a:solidFill>
                  <a:srgbClr val="C00000"/>
                </a:solidFill>
                <a:ea typeface="+mn-lt"/>
                <a:cs typeface="+mn-lt"/>
              </a:rPr>
              <a:t>add_ref</a:t>
            </a:r>
            <a:r>
              <a:rPr lang="en-GB">
                <a:solidFill>
                  <a:srgbClr val="C00000"/>
                </a:solidFill>
                <a:ea typeface="+mn-lt"/>
                <a:cs typeface="+mn-lt"/>
              </a:rPr>
              <a:t> </a:t>
            </a:r>
            <a:r>
              <a:rPr lang="en-GB">
                <a:ea typeface="+mn-lt"/>
                <a:cs typeface="+mn-lt"/>
              </a:rPr>
              <a:t>will replace </a:t>
            </a:r>
            <a:r>
              <a:rPr lang="en-GB" err="1">
                <a:ea typeface="+mn-lt"/>
                <a:cs typeface="+mn-lt"/>
              </a:rPr>
              <a:t>kalloc</a:t>
            </a:r>
            <a:r>
              <a:rPr lang="en-GB">
                <a:ea typeface="+mn-lt"/>
                <a:cs typeface="+mn-lt"/>
              </a:rPr>
              <a:t> </a:t>
            </a:r>
          </a:p>
          <a:p>
            <a:pPr marL="0" indent="0">
              <a:buNone/>
            </a:pPr>
            <a:r>
              <a:rPr lang="en-GB" err="1">
                <a:solidFill>
                  <a:srgbClr val="C00000"/>
                </a:solidFill>
                <a:ea typeface="+mn-lt"/>
                <a:cs typeface="+mn-lt"/>
              </a:rPr>
              <a:t>dec_ref</a:t>
            </a:r>
            <a:r>
              <a:rPr lang="en-GB">
                <a:solidFill>
                  <a:srgbClr val="C00000"/>
                </a:solidFill>
                <a:ea typeface="+mn-lt"/>
                <a:cs typeface="+mn-lt"/>
              </a:rPr>
              <a:t> </a:t>
            </a:r>
            <a:r>
              <a:rPr lang="en-GB">
                <a:ea typeface="+mn-lt"/>
                <a:cs typeface="+mn-lt"/>
              </a:rPr>
              <a:t>will replace </a:t>
            </a:r>
            <a:r>
              <a:rPr lang="en-GB" err="1">
                <a:ea typeface="+mn-lt"/>
                <a:cs typeface="+mn-lt"/>
              </a:rPr>
              <a:t>kfree</a:t>
            </a:r>
            <a:r>
              <a:rPr lang="en-GB">
                <a:ea typeface="+mn-lt"/>
                <a:cs typeface="+mn-lt"/>
              </a:rPr>
              <a:t> </a:t>
            </a:r>
          </a:p>
          <a:p>
            <a:pPr marL="0" indent="0">
              <a:buNone/>
            </a:pPr>
            <a:r>
              <a:rPr lang="en-GB">
                <a:ea typeface="+mn-lt"/>
                <a:cs typeface="+mn-lt"/>
              </a:rPr>
              <a:t>(replace all the calls correspondingly in both the cases) </a:t>
            </a:r>
          </a:p>
          <a:p>
            <a:pPr marL="0" indent="0">
              <a:buNone/>
            </a:pPr>
            <a:endParaRPr lang="en-GB"/>
          </a:p>
          <a:p>
            <a:pPr marL="285750" indent="-285750"/>
            <a:r>
              <a:rPr lang="en-GB"/>
              <a:t>Lastly, modify </a:t>
            </a:r>
            <a:r>
              <a:rPr lang="en-GB" err="1">
                <a:solidFill>
                  <a:srgbClr val="C00000"/>
                </a:solidFill>
                <a:ea typeface="+mn-lt"/>
                <a:cs typeface="+mn-lt"/>
              </a:rPr>
              <a:t>copyout</a:t>
            </a:r>
            <a:r>
              <a:rPr lang="en-GB">
                <a:solidFill>
                  <a:srgbClr val="C00000"/>
                </a:solidFill>
                <a:ea typeface="+mn-lt"/>
                <a:cs typeface="+mn-lt"/>
              </a:rPr>
              <a:t>()</a:t>
            </a:r>
            <a:r>
              <a:rPr lang="en-GB">
                <a:ea typeface="+mn-lt"/>
                <a:cs typeface="+mn-lt"/>
              </a:rPr>
              <a:t> to take page out only if all the references </a:t>
            </a:r>
            <a:br>
              <a:rPr lang="en-GB">
                <a:ea typeface="+mn-lt"/>
                <a:cs typeface="+mn-lt"/>
              </a:rPr>
            </a:br>
            <a:r>
              <a:rPr lang="en-GB">
                <a:ea typeface="+mn-lt"/>
                <a:cs typeface="+mn-lt"/>
              </a:rPr>
              <a:t>to this page have disappeared when it encounters a COW page. </a:t>
            </a:r>
            <a:endParaRPr lang="en-GB"/>
          </a:p>
        </p:txBody>
      </p:sp>
    </p:spTree>
    <p:extLst>
      <p:ext uri="{BB962C8B-B14F-4D97-AF65-F5344CB8AC3E}">
        <p14:creationId xmlns:p14="http://schemas.microsoft.com/office/powerpoint/2010/main" val="136699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6F90BEF-F5C9-43BB-9FED-780B2E802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0B41FD-D897-4F21-A5F3-254C563DC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4F628E5-F145-4719-B240-F9D1B2D50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cNvSpPr>
            <a:spLocks noGrp="1"/>
          </p:cNvSpPr>
          <p:nvPr>
            <p:ph type="ctrTitle"/>
          </p:nvPr>
        </p:nvSpPr>
        <p:spPr>
          <a:xfrm>
            <a:off x="1025047" y="614293"/>
            <a:ext cx="10058400" cy="1371600"/>
          </a:xfrm>
        </p:spPr>
        <p:txBody>
          <a:bodyPr>
            <a:normAutofit/>
          </a:bodyPr>
          <a:lstStyle/>
          <a:p>
            <a:pPr algn="ctr"/>
            <a:r>
              <a:rPr lang="en-US"/>
              <a:t>Memory Management system in xv6</a:t>
            </a:r>
          </a:p>
        </p:txBody>
      </p:sp>
      <p:graphicFrame>
        <p:nvGraphicFramePr>
          <p:cNvPr id="6" name="Content Placeholder">
            <a:extLst>
              <a:ext uri="{FF2B5EF4-FFF2-40B4-BE49-F238E27FC236}">
                <a16:creationId xmlns:a16="http://schemas.microsoft.com/office/drawing/2014/main" id="{630C2B5E-12FB-49CA-BCBD-1A13269E7CA1}"/>
              </a:ext>
            </a:extLst>
          </p:cNvPr>
          <p:cNvGraphicFramePr>
            <a:graphicFrameLocks noGrp="1"/>
          </p:cNvGraphicFramePr>
          <p:nvPr>
            <p:ph idx="1"/>
            <p:extLst>
              <p:ext uri="{D42A27DB-BD31-4B8C-83A1-F6EECF244321}">
                <p14:modId xmlns:p14="http://schemas.microsoft.com/office/powerpoint/2010/main" val="4172827459"/>
              </p:ext>
            </p:extLst>
          </p:nvPr>
        </p:nvGraphicFramePr>
        <p:xfrm>
          <a:off x="1025047" y="1982244"/>
          <a:ext cx="100584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5784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mera lens">
            <a:extLst>
              <a:ext uri="{FF2B5EF4-FFF2-40B4-BE49-F238E27FC236}">
                <a16:creationId xmlns:a16="http://schemas.microsoft.com/office/drawing/2014/main" id="{D6E40A9C-0CA2-4A4B-B003-7A6444D43452}"/>
              </a:ext>
            </a:extLst>
          </p:cNvPr>
          <p:cNvPicPr>
            <a:picLocks noChangeAspect="1"/>
          </p:cNvPicPr>
          <p:nvPr/>
        </p:nvPicPr>
        <p:blipFill rotWithShape="1">
          <a:blip r:embed="rId3"/>
          <a:srcRect t="5457" b="10273"/>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20" name="Rectangle 1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p:cNvSpPr>
            <a:spLocks noGrp="1"/>
          </p:cNvSpPr>
          <p:nvPr>
            <p:ph type="ctrTitle"/>
          </p:nvPr>
        </p:nvSpPr>
        <p:spPr>
          <a:xfrm>
            <a:off x="1578316" y="1348844"/>
            <a:ext cx="5409468" cy="4508977"/>
          </a:xfrm>
        </p:spPr>
        <p:txBody>
          <a:bodyPr>
            <a:normAutofit/>
          </a:bodyPr>
          <a:lstStyle/>
          <a:p>
            <a:r>
              <a:rPr lang="en-US" sz="6000" dirty="0">
                <a:solidFill>
                  <a:schemeClr val="tx1"/>
                </a:solidFill>
              </a:rPr>
              <a:t>MISSING </a:t>
            </a:r>
            <a:r>
              <a:rPr lang="en-US" sz="6000">
                <a:solidFill>
                  <a:schemeClr val="tx1"/>
                </a:solidFill>
              </a:rPr>
              <a:t>FEATURE 3</a:t>
            </a:r>
            <a:br>
              <a:rPr lang="en-US" sz="6000" dirty="0"/>
            </a:br>
            <a:br>
              <a:rPr lang="en-US" sz="6000" dirty="0"/>
            </a:br>
            <a:r>
              <a:rPr lang="en-US" sz="6000">
                <a:solidFill>
                  <a:schemeClr val="tx1"/>
                </a:solidFill>
                <a:ea typeface="+mj-lt"/>
                <a:cs typeface="+mj-lt"/>
              </a:rPr>
              <a:t>Demand paging</a:t>
            </a:r>
          </a:p>
        </p:txBody>
      </p:sp>
    </p:spTree>
    <p:extLst>
      <p:ext uri="{BB962C8B-B14F-4D97-AF65-F5344CB8AC3E}">
        <p14:creationId xmlns:p14="http://schemas.microsoft.com/office/powerpoint/2010/main" val="99767973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11" name="Picture 11">
            <a:extLst>
              <a:ext uri="{FF2B5EF4-FFF2-40B4-BE49-F238E27FC236}">
                <a16:creationId xmlns:a16="http://schemas.microsoft.com/office/drawing/2014/main" id="{0841C672-F262-48F9-9F78-91D618099D0C}"/>
              </a:ext>
            </a:extLst>
          </p:cNvPr>
          <p:cNvPicPr>
            <a:picLocks noGrp="1" noChangeAspect="1"/>
          </p:cNvPicPr>
          <p:nvPr>
            <p:ph idx="1"/>
          </p:nvPr>
        </p:nvPicPr>
        <p:blipFill>
          <a:blip r:embed="rId2"/>
          <a:stretch>
            <a:fillRect/>
          </a:stretch>
        </p:blipFill>
        <p:spPr>
          <a:xfrm>
            <a:off x="1066800" y="335351"/>
            <a:ext cx="10058400" cy="2928616"/>
          </a:xfrm>
        </p:spPr>
      </p:pic>
      <p:pic>
        <p:nvPicPr>
          <p:cNvPr id="14" name="Picture 14">
            <a:extLst>
              <a:ext uri="{FF2B5EF4-FFF2-40B4-BE49-F238E27FC236}">
                <a16:creationId xmlns:a16="http://schemas.microsoft.com/office/drawing/2014/main" id="{AF9EA0F2-6A36-4464-B627-23890E33E658}"/>
              </a:ext>
            </a:extLst>
          </p:cNvPr>
          <p:cNvPicPr>
            <a:picLocks noChangeAspect="1"/>
          </p:cNvPicPr>
          <p:nvPr/>
        </p:nvPicPr>
        <p:blipFill>
          <a:blip r:embed="rId3"/>
          <a:stretch>
            <a:fillRect/>
          </a:stretch>
        </p:blipFill>
        <p:spPr>
          <a:xfrm>
            <a:off x="4767984" y="3846368"/>
            <a:ext cx="2609850" cy="2628900"/>
          </a:xfrm>
          <a:prstGeom prst="rect">
            <a:avLst/>
          </a:prstGeom>
        </p:spPr>
      </p:pic>
      <p:graphicFrame>
        <p:nvGraphicFramePr>
          <p:cNvPr id="15" name="Table 15">
            <a:extLst>
              <a:ext uri="{FF2B5EF4-FFF2-40B4-BE49-F238E27FC236}">
                <a16:creationId xmlns:a16="http://schemas.microsoft.com/office/drawing/2014/main" id="{7F44FC34-928F-45F7-9263-1D9AA013F9B6}"/>
              </a:ext>
            </a:extLst>
          </p:cNvPr>
          <p:cNvGraphicFramePr>
            <a:graphicFrameLocks noGrp="1"/>
          </p:cNvGraphicFramePr>
          <p:nvPr>
            <p:extLst>
              <p:ext uri="{D42A27DB-BD31-4B8C-83A1-F6EECF244321}">
                <p14:modId xmlns:p14="http://schemas.microsoft.com/office/powerpoint/2010/main" val="2283609342"/>
              </p:ext>
            </p:extLst>
          </p:nvPr>
        </p:nvGraphicFramePr>
        <p:xfrm>
          <a:off x="2496589" y="3308558"/>
          <a:ext cx="7807806" cy="370840"/>
        </p:xfrm>
        <a:graphic>
          <a:graphicData uri="http://schemas.openxmlformats.org/drawingml/2006/table">
            <a:tbl>
              <a:tblPr firstRow="1" bandRow="1">
                <a:tableStyleId>{2D5ABB26-0587-4C30-8999-92F81FD0307C}</a:tableStyleId>
              </a:tblPr>
              <a:tblGrid>
                <a:gridCol w="2602602">
                  <a:extLst>
                    <a:ext uri="{9D8B030D-6E8A-4147-A177-3AD203B41FA5}">
                      <a16:colId xmlns:a16="http://schemas.microsoft.com/office/drawing/2014/main" val="1676858905"/>
                    </a:ext>
                  </a:extLst>
                </a:gridCol>
                <a:gridCol w="2602602">
                  <a:extLst>
                    <a:ext uri="{9D8B030D-6E8A-4147-A177-3AD203B41FA5}">
                      <a16:colId xmlns:a16="http://schemas.microsoft.com/office/drawing/2014/main" val="3211361001"/>
                    </a:ext>
                  </a:extLst>
                </a:gridCol>
                <a:gridCol w="2602602">
                  <a:extLst>
                    <a:ext uri="{9D8B030D-6E8A-4147-A177-3AD203B41FA5}">
                      <a16:colId xmlns:a16="http://schemas.microsoft.com/office/drawing/2014/main" val="1451897220"/>
                    </a:ext>
                  </a:extLst>
                </a:gridCol>
              </a:tblGrid>
              <a:tr h="370840">
                <a:tc>
                  <a:txBody>
                    <a:bodyPr/>
                    <a:lstStyle/>
                    <a:p>
                      <a:pPr lvl="0">
                        <a:buNone/>
                      </a:pPr>
                      <a:r>
                        <a:rPr lang="en-US" sz="1800" b="0" i="0" u="none" strike="noStrike" noProof="0">
                          <a:latin typeface="Avenir Next LT Pro"/>
                        </a:rPr>
                        <a:t>Shrey Verma</a:t>
                      </a:r>
                    </a:p>
                  </a:txBody>
                  <a:tcPr/>
                </a:tc>
                <a:tc>
                  <a:txBody>
                    <a:bodyPr/>
                    <a:lstStyle/>
                    <a:p>
                      <a:pPr lvl="0">
                        <a:buNone/>
                      </a:pPr>
                      <a:r>
                        <a:rPr lang="en-US" sz="1800" b="0" i="0" u="none" strike="noStrike" noProof="0">
                          <a:latin typeface="Avenir Next LT Pro"/>
                          <a:hlinkClick r:id="rId4"/>
                        </a:rPr>
                        <a:t>v.shrey@iitg.ac.in</a:t>
                      </a:r>
                      <a:endParaRPr lang="en-US" sz="1800" b="0" i="0" u="none" strike="noStrike" noProof="0">
                        <a:latin typeface="Avenir Next LT Pro"/>
                      </a:endParaRPr>
                    </a:p>
                  </a:txBody>
                  <a:tcPr/>
                </a:tc>
                <a:tc>
                  <a:txBody>
                    <a:bodyPr/>
                    <a:lstStyle/>
                    <a:p>
                      <a:pPr lvl="0">
                        <a:buNone/>
                      </a:pPr>
                      <a:r>
                        <a:rPr lang="en-US" sz="1800" b="0" i="0" u="none" strike="noStrike" noProof="0">
                          <a:latin typeface="Avenir Next LT Pro"/>
                        </a:rPr>
                        <a:t>190101083</a:t>
                      </a:r>
                      <a:endParaRPr lang="en-US"/>
                    </a:p>
                  </a:txBody>
                  <a:tcPr/>
                </a:tc>
                <a:extLst>
                  <a:ext uri="{0D108BD9-81ED-4DB2-BD59-A6C34878D82A}">
                    <a16:rowId xmlns:a16="http://schemas.microsoft.com/office/drawing/2014/main" val="3977449798"/>
                  </a:ext>
                </a:extLst>
              </a:tr>
            </a:tbl>
          </a:graphicData>
        </a:graphic>
      </p:graphicFrame>
    </p:spTree>
    <p:extLst>
      <p:ext uri="{BB962C8B-B14F-4D97-AF65-F5344CB8AC3E}">
        <p14:creationId xmlns:p14="http://schemas.microsoft.com/office/powerpoint/2010/main" val="328959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cNvSpPr>
            <a:spLocks noGrp="1"/>
          </p:cNvSpPr>
          <p:nvPr>
            <p:ph type="ctrTitle"/>
          </p:nvPr>
        </p:nvSpPr>
        <p:spPr>
          <a:xfrm>
            <a:off x="1066800" y="642594"/>
            <a:ext cx="10058400" cy="1371600"/>
          </a:xfrm>
        </p:spPr>
        <p:txBody>
          <a:bodyPr>
            <a:normAutofit/>
          </a:bodyPr>
          <a:lstStyle/>
          <a:p>
            <a:pPr algn="ctr"/>
            <a:r>
              <a:rPr lang="en-US"/>
              <a:t>Memory Management system in Windows 10</a:t>
            </a:r>
          </a:p>
        </p:txBody>
      </p:sp>
      <p:graphicFrame>
        <p:nvGraphicFramePr>
          <p:cNvPr id="6" name="Content Placeholder">
            <a:extLst>
              <a:ext uri="{FF2B5EF4-FFF2-40B4-BE49-F238E27FC236}">
                <a16:creationId xmlns:a16="http://schemas.microsoft.com/office/drawing/2014/main" id="{96C893E9-D926-45E0-8403-7DCB09ACE177}"/>
              </a:ext>
            </a:extLst>
          </p:cNvPr>
          <p:cNvGraphicFramePr>
            <a:graphicFrameLocks noGrp="1"/>
          </p:cNvGraphicFramePr>
          <p:nvPr>
            <p:ph idx="1"/>
            <p:extLst>
              <p:ext uri="{D42A27DB-BD31-4B8C-83A1-F6EECF244321}">
                <p14:modId xmlns:p14="http://schemas.microsoft.com/office/powerpoint/2010/main" val="43763973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7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27"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EBCE564-4D93-409D-A906-F3B4D01ECC25}"/>
              </a:ext>
            </a:extLst>
          </p:cNvPr>
          <p:cNvSpPr>
            <a:spLocks noGrp="1"/>
          </p:cNvSpPr>
          <p:nvPr>
            <p:ph type="title"/>
          </p:nvPr>
        </p:nvSpPr>
        <p:spPr>
          <a:xfrm>
            <a:off x="1192625" y="1420706"/>
            <a:ext cx="3466540" cy="4016587"/>
          </a:xfrm>
        </p:spPr>
        <p:txBody>
          <a:bodyPr>
            <a:normAutofit/>
          </a:bodyPr>
          <a:lstStyle/>
          <a:p>
            <a:r>
              <a:rPr lang="en-US" sz="3600"/>
              <a:t>Memory Management features of</a:t>
            </a:r>
            <a:br>
              <a:rPr lang="en-US" sz="3600"/>
            </a:br>
            <a:r>
              <a:rPr lang="en-US" sz="3600"/>
              <a:t>Windows 10 which are missing in xv6</a:t>
            </a:r>
          </a:p>
        </p:txBody>
      </p:sp>
      <p:cxnSp>
        <p:nvCxnSpPr>
          <p:cNvPr id="28"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7D7AFC-6F40-4DFC-BB48-CAAC39443D87}"/>
              </a:ext>
            </a:extLst>
          </p:cNvPr>
          <p:cNvSpPr>
            <a:spLocks noGrp="1"/>
          </p:cNvSpPr>
          <p:nvPr>
            <p:ph idx="1"/>
          </p:nvPr>
        </p:nvSpPr>
        <p:spPr>
          <a:xfrm>
            <a:off x="5236723" y="1420706"/>
            <a:ext cx="5514758" cy="4016587"/>
          </a:xfrm>
        </p:spPr>
        <p:txBody>
          <a:bodyPr vert="horz" lIns="91440" tIns="45720" rIns="91440" bIns="45720" rtlCol="0" anchor="ctr">
            <a:normAutofit/>
          </a:bodyPr>
          <a:lstStyle/>
          <a:p>
            <a:r>
              <a:rPr lang="en-US" b="1">
                <a:solidFill>
                  <a:schemeClr val="tx1">
                    <a:lumMod val="75000"/>
                    <a:lumOff val="25000"/>
                  </a:schemeClr>
                </a:solidFill>
                <a:ea typeface="+mn-lt"/>
                <a:cs typeface="+mn-lt"/>
              </a:rPr>
              <a:t>File Mapping</a:t>
            </a:r>
            <a:endParaRPr lang="en-US">
              <a:solidFill>
                <a:schemeClr val="tx1">
                  <a:lumMod val="75000"/>
                  <a:lumOff val="25000"/>
                </a:schemeClr>
              </a:solidFill>
              <a:ea typeface="+mn-lt"/>
              <a:cs typeface="+mn-lt"/>
            </a:endParaRPr>
          </a:p>
          <a:p>
            <a:r>
              <a:rPr lang="en-US">
                <a:solidFill>
                  <a:schemeClr val="tx1">
                    <a:lumMod val="75000"/>
                    <a:lumOff val="25000"/>
                  </a:schemeClr>
                </a:solidFill>
                <a:ea typeface="+mn-lt"/>
                <a:cs typeface="+mn-lt"/>
              </a:rPr>
              <a:t>Working Set Model</a:t>
            </a:r>
            <a:endParaRPr lang="en-US">
              <a:solidFill>
                <a:schemeClr val="tx1">
                  <a:lumMod val="75000"/>
                  <a:lumOff val="25000"/>
                </a:schemeClr>
              </a:solidFill>
            </a:endParaRPr>
          </a:p>
          <a:p>
            <a:r>
              <a:rPr lang="en-US">
                <a:solidFill>
                  <a:schemeClr val="tx1">
                    <a:lumMod val="75000"/>
                    <a:lumOff val="25000"/>
                  </a:schemeClr>
                </a:solidFill>
                <a:ea typeface="+mn-lt"/>
                <a:cs typeface="+mn-lt"/>
              </a:rPr>
              <a:t>Disc Paging</a:t>
            </a:r>
            <a:endParaRPr lang="en-US">
              <a:solidFill>
                <a:schemeClr val="tx1">
                  <a:lumMod val="75000"/>
                  <a:lumOff val="25000"/>
                </a:schemeClr>
              </a:solidFill>
            </a:endParaRPr>
          </a:p>
          <a:p>
            <a:r>
              <a:rPr lang="en-US">
                <a:solidFill>
                  <a:schemeClr val="tx1">
                    <a:lumMod val="75000"/>
                    <a:lumOff val="25000"/>
                  </a:schemeClr>
                </a:solidFill>
                <a:ea typeface="+mn-lt"/>
                <a:cs typeface="+mn-lt"/>
              </a:rPr>
              <a:t>Shared Libraries</a:t>
            </a:r>
            <a:endParaRPr lang="en-US">
              <a:solidFill>
                <a:schemeClr val="tx1">
                  <a:lumMod val="75000"/>
                  <a:lumOff val="25000"/>
                </a:schemeClr>
              </a:solidFill>
            </a:endParaRPr>
          </a:p>
          <a:p>
            <a:r>
              <a:rPr lang="en-US" b="1">
                <a:solidFill>
                  <a:schemeClr val="tx1">
                    <a:lumMod val="75000"/>
                    <a:lumOff val="25000"/>
                  </a:schemeClr>
                </a:solidFill>
                <a:ea typeface="+mn-lt"/>
                <a:cs typeface="+mn-lt"/>
              </a:rPr>
              <a:t>Copy-on-write fork</a:t>
            </a:r>
            <a:endParaRPr lang="en-US">
              <a:solidFill>
                <a:schemeClr val="tx1">
                  <a:lumMod val="75000"/>
                  <a:lumOff val="25000"/>
                </a:schemeClr>
              </a:solidFill>
            </a:endParaRPr>
          </a:p>
          <a:p>
            <a:r>
              <a:rPr lang="en-US">
                <a:solidFill>
                  <a:schemeClr val="tx1">
                    <a:lumMod val="75000"/>
                    <a:lumOff val="25000"/>
                  </a:schemeClr>
                </a:solidFill>
                <a:ea typeface="+mn-lt"/>
                <a:cs typeface="+mn-lt"/>
              </a:rPr>
              <a:t>Shared memory</a:t>
            </a:r>
            <a:endParaRPr lang="en-US">
              <a:solidFill>
                <a:schemeClr val="tx1">
                  <a:lumMod val="75000"/>
                  <a:lumOff val="25000"/>
                </a:schemeClr>
              </a:solidFill>
            </a:endParaRPr>
          </a:p>
          <a:p>
            <a:r>
              <a:rPr lang="en-US" b="1">
                <a:solidFill>
                  <a:schemeClr val="tx1">
                    <a:lumMod val="75000"/>
                    <a:lumOff val="25000"/>
                  </a:schemeClr>
                </a:solidFill>
                <a:ea typeface="+mn-lt"/>
                <a:cs typeface="+mn-lt"/>
              </a:rPr>
              <a:t>Demand Paging</a:t>
            </a:r>
            <a:endParaRPr lang="en-US">
              <a:solidFill>
                <a:schemeClr val="tx1">
                  <a:lumMod val="75000"/>
                  <a:lumOff val="25000"/>
                </a:schemeClr>
              </a:solidFill>
            </a:endParaRPr>
          </a:p>
          <a:p>
            <a:r>
              <a:rPr lang="en-US">
                <a:solidFill>
                  <a:schemeClr val="tx1">
                    <a:lumMod val="75000"/>
                    <a:lumOff val="25000"/>
                  </a:schemeClr>
                </a:solidFill>
                <a:ea typeface="+mn-lt"/>
                <a:cs typeface="+mn-lt"/>
              </a:rPr>
              <a:t>Automatically extending stacks</a:t>
            </a:r>
          </a:p>
          <a:p>
            <a:pPr>
              <a:buClr>
                <a:srgbClr val="262626"/>
              </a:buClr>
            </a:pPr>
            <a:endParaRPr lang="en-US">
              <a:solidFill>
                <a:schemeClr val="tx1">
                  <a:lumMod val="75000"/>
                  <a:lumOff val="25000"/>
                </a:schemeClr>
              </a:solidFill>
            </a:endParaRPr>
          </a:p>
          <a:p>
            <a:pPr marL="0" indent="0">
              <a:buClr>
                <a:srgbClr val="262626"/>
              </a:buClr>
              <a:buNone/>
            </a:pPr>
            <a:r>
              <a:rPr lang="en-US">
                <a:solidFill>
                  <a:schemeClr val="tx1">
                    <a:lumMod val="75000"/>
                    <a:lumOff val="25000"/>
                  </a:schemeClr>
                </a:solidFill>
                <a:ea typeface="+mn-lt"/>
                <a:cs typeface="+mn-lt"/>
              </a:rPr>
              <a:t>Implementation of File Mapping, Copy-on-Write and Demand Paging have been discussed.</a:t>
            </a:r>
            <a:endParaRPr lang="en-US">
              <a:solidFill>
                <a:schemeClr val="tx1">
                  <a:lumMod val="75000"/>
                  <a:lumOff val="25000"/>
                </a:schemeClr>
              </a:solidFill>
            </a:endParaRPr>
          </a:p>
        </p:txBody>
      </p:sp>
    </p:spTree>
    <p:extLst>
      <p:ext uri="{BB962C8B-B14F-4D97-AF65-F5344CB8AC3E}">
        <p14:creationId xmlns:p14="http://schemas.microsoft.com/office/powerpoint/2010/main" val="387601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mera lens">
            <a:extLst>
              <a:ext uri="{FF2B5EF4-FFF2-40B4-BE49-F238E27FC236}">
                <a16:creationId xmlns:a16="http://schemas.microsoft.com/office/drawing/2014/main" id="{D6E40A9C-0CA2-4A4B-B003-7A6444D43452}"/>
              </a:ext>
            </a:extLst>
          </p:cNvPr>
          <p:cNvPicPr>
            <a:picLocks noChangeAspect="1"/>
          </p:cNvPicPr>
          <p:nvPr/>
        </p:nvPicPr>
        <p:blipFill rotWithShape="1">
          <a:blip r:embed="rId3"/>
          <a:srcRect t="5457" b="10273"/>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20" name="Rectangle 1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p:cNvSpPr>
            <a:spLocks noGrp="1"/>
          </p:cNvSpPr>
          <p:nvPr>
            <p:ph type="ctrTitle"/>
          </p:nvPr>
        </p:nvSpPr>
        <p:spPr>
          <a:xfrm>
            <a:off x="1578316" y="1348844"/>
            <a:ext cx="5409468" cy="4174160"/>
          </a:xfrm>
        </p:spPr>
        <p:txBody>
          <a:bodyPr>
            <a:normAutofit/>
          </a:bodyPr>
          <a:lstStyle/>
          <a:p>
            <a:r>
              <a:rPr lang="en-US" sz="6000">
                <a:solidFill>
                  <a:schemeClr val="tx1"/>
                </a:solidFill>
              </a:rPr>
              <a:t>MISSING FEATURE 1</a:t>
            </a:r>
            <a:br>
              <a:rPr lang="en-US" sz="6000">
                <a:solidFill>
                  <a:schemeClr val="tx1"/>
                </a:solidFill>
              </a:rPr>
            </a:br>
            <a:br>
              <a:rPr lang="en-US" sz="6000"/>
            </a:br>
            <a:r>
              <a:rPr lang="en-US" sz="6000">
                <a:solidFill>
                  <a:schemeClr val="tx1"/>
                </a:solidFill>
                <a:ea typeface="+mj-lt"/>
                <a:cs typeface="+mj-lt"/>
              </a:rPr>
              <a:t>FILE MAPPING</a:t>
            </a:r>
          </a:p>
          <a:p>
            <a:endParaRPr lang="en-US" sz="6000"/>
          </a:p>
        </p:txBody>
      </p:sp>
    </p:spTree>
    <p:extLst>
      <p:ext uri="{BB962C8B-B14F-4D97-AF65-F5344CB8AC3E}">
        <p14:creationId xmlns:p14="http://schemas.microsoft.com/office/powerpoint/2010/main" val="125231693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p:cNvSpPr>
            <a:spLocks noGrp="1"/>
          </p:cNvSpPr>
          <p:nvPr>
            <p:ph type="ctrTitle"/>
          </p:nvPr>
        </p:nvSpPr>
        <p:spPr>
          <a:xfrm>
            <a:off x="1175512" y="870132"/>
            <a:ext cx="9792208" cy="1527078"/>
          </a:xfrm>
        </p:spPr>
        <p:txBody>
          <a:bodyPr>
            <a:normAutofit/>
          </a:bodyPr>
          <a:lstStyle/>
          <a:p>
            <a:r>
              <a:rPr lang="en-US"/>
              <a:t>What is File Mapping?</a:t>
            </a:r>
          </a:p>
        </p:txBody>
      </p:sp>
      <p:sp>
        <p:nvSpPr>
          <p:cNvPr id="3" name="Content Placeholder"/>
          <p:cNvSpPr>
            <a:spLocks noGrp="1"/>
          </p:cNvSpPr>
          <p:nvPr>
            <p:ph idx="1"/>
          </p:nvPr>
        </p:nvSpPr>
        <p:spPr>
          <a:xfrm>
            <a:off x="1175512" y="2269213"/>
            <a:ext cx="10404117" cy="3696498"/>
          </a:xfrm>
        </p:spPr>
        <p:txBody>
          <a:bodyPr vert="horz" lIns="91440" tIns="45720" rIns="91440" bIns="45720" rtlCol="0" anchor="t">
            <a:noAutofit/>
          </a:bodyPr>
          <a:lstStyle/>
          <a:p>
            <a:pPr lvl="0"/>
            <a:r>
              <a:rPr lang="en-US" sz="2000"/>
              <a:t>File mapping is the association of a file's contents with a portion of the virtual address space of a process</a:t>
            </a:r>
          </a:p>
          <a:p>
            <a:pPr>
              <a:buClr>
                <a:srgbClr val="262626"/>
              </a:buClr>
            </a:pPr>
            <a:endParaRPr lang="en-US" sz="2000">
              <a:ea typeface="+mn-lt"/>
              <a:cs typeface="+mn-lt"/>
            </a:endParaRPr>
          </a:p>
          <a:p>
            <a:pPr>
              <a:buClr>
                <a:srgbClr val="262626"/>
              </a:buClr>
            </a:pPr>
            <a:r>
              <a:rPr lang="en-US" sz="2000">
                <a:ea typeface="+mn-lt"/>
                <a:cs typeface="+mn-lt"/>
              </a:rPr>
              <a:t>The system creates a file mapping object (also known as a section object) to maintain this association.</a:t>
            </a:r>
          </a:p>
          <a:p>
            <a:pPr>
              <a:buClr>
                <a:srgbClr val="262626"/>
              </a:buClr>
            </a:pPr>
            <a:endParaRPr lang="en-US" sz="2000">
              <a:ea typeface="+mn-lt"/>
              <a:cs typeface="+mn-lt"/>
            </a:endParaRPr>
          </a:p>
          <a:p>
            <a:pPr>
              <a:lnSpc>
                <a:spcPct val="100000"/>
              </a:lnSpc>
              <a:spcBef>
                <a:spcPts val="0"/>
              </a:spcBef>
              <a:buClr>
                <a:srgbClr val="262626"/>
              </a:buClr>
            </a:pPr>
            <a:r>
              <a:rPr lang="en-US" sz="2000">
                <a:ea typeface="+mn-lt"/>
                <a:cs typeface="+mn-lt"/>
              </a:rPr>
              <a:t>It also allows the process to work efficiently with a large data file, such as a database, without having to map the whole file into memory. </a:t>
            </a:r>
          </a:p>
          <a:p>
            <a:pPr>
              <a:lnSpc>
                <a:spcPct val="100000"/>
              </a:lnSpc>
              <a:spcBef>
                <a:spcPts val="0"/>
              </a:spcBef>
              <a:buClr>
                <a:srgbClr val="262626"/>
              </a:buClr>
            </a:pPr>
            <a:endParaRPr lang="en-US" sz="2000">
              <a:ea typeface="+mn-lt"/>
              <a:cs typeface="+mn-lt"/>
            </a:endParaRPr>
          </a:p>
          <a:p>
            <a:pPr>
              <a:lnSpc>
                <a:spcPct val="100000"/>
              </a:lnSpc>
              <a:spcBef>
                <a:spcPts val="0"/>
              </a:spcBef>
              <a:buClr>
                <a:srgbClr val="262626"/>
              </a:buClr>
            </a:pPr>
            <a:r>
              <a:rPr lang="en-US" sz="2000">
                <a:ea typeface="+mn-lt"/>
                <a:cs typeface="+mn-lt"/>
              </a:rPr>
              <a:t>Multiple processes can also use memory-mapped files to share data. </a:t>
            </a:r>
          </a:p>
          <a:p>
            <a:pPr>
              <a:buClr>
                <a:srgbClr val="262626"/>
              </a:buClr>
            </a:pPr>
            <a:endParaRPr lang="en-US">
              <a:ea typeface="+mn-lt"/>
              <a:cs typeface="+mn-lt"/>
            </a:endParaRPr>
          </a:p>
        </p:txBody>
      </p:sp>
    </p:spTree>
    <p:extLst>
      <p:ext uri="{BB962C8B-B14F-4D97-AF65-F5344CB8AC3E}">
        <p14:creationId xmlns:p14="http://schemas.microsoft.com/office/powerpoint/2010/main" val="192044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cNvSpPr>
            <a:spLocks noGrp="1"/>
          </p:cNvSpPr>
          <p:nvPr>
            <p:ph type="ctrTitle"/>
          </p:nvPr>
        </p:nvSpPr>
        <p:spPr>
          <a:xfrm>
            <a:off x="1066800" y="642594"/>
            <a:ext cx="10531763" cy="1683327"/>
          </a:xfrm>
        </p:spPr>
        <p:txBody>
          <a:bodyPr>
            <a:normAutofit fontScale="90000"/>
          </a:bodyPr>
          <a:lstStyle/>
          <a:p>
            <a:pPr algn="ctr"/>
            <a:r>
              <a:rPr lang="en-US"/>
              <a:t>Problem</a:t>
            </a:r>
            <a:r>
              <a:rPr lang="en-US" dirty="0"/>
              <a:t> in xv6 that can be solved by </a:t>
            </a:r>
            <a:br>
              <a:rPr lang="en-US" dirty="0"/>
            </a:br>
            <a:r>
              <a:rPr lang="en-US"/>
              <a:t>File Mapping </a:t>
            </a:r>
            <a:br>
              <a:rPr lang="en-US" dirty="0"/>
            </a:br>
            <a:endParaRPr lang="en-US"/>
          </a:p>
        </p:txBody>
      </p:sp>
      <p:graphicFrame>
        <p:nvGraphicFramePr>
          <p:cNvPr id="6" name="Content Placeholder">
            <a:extLst>
              <a:ext uri="{FF2B5EF4-FFF2-40B4-BE49-F238E27FC236}">
                <a16:creationId xmlns:a16="http://schemas.microsoft.com/office/drawing/2014/main" id="{5FBEFA09-3418-4AB9-8FF2-96F8BC5A298D}"/>
              </a:ext>
            </a:extLst>
          </p:cNvPr>
          <p:cNvGraphicFramePr>
            <a:graphicFrameLocks noGrp="1"/>
          </p:cNvGraphicFramePr>
          <p:nvPr>
            <p:ph idx="1"/>
            <p:extLst>
              <p:ext uri="{D42A27DB-BD31-4B8C-83A1-F6EECF244321}">
                <p14:modId xmlns:p14="http://schemas.microsoft.com/office/powerpoint/2010/main" val="26034993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694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p:cNvSpPr>
            <a:spLocks noGrp="1"/>
          </p:cNvSpPr>
          <p:nvPr>
            <p:ph type="ctrTitle"/>
          </p:nvPr>
        </p:nvSpPr>
        <p:spPr>
          <a:xfrm>
            <a:off x="573409" y="559477"/>
            <a:ext cx="3765200" cy="5709931"/>
          </a:xfrm>
        </p:spPr>
        <p:txBody>
          <a:bodyPr>
            <a:normAutofit/>
          </a:bodyPr>
          <a:lstStyle/>
          <a:p>
            <a:pPr algn="ctr"/>
            <a:r>
              <a:rPr lang="en-US"/>
              <a:t>How does file mapping work in Windows?</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6" name="Content Placeholder">
            <a:extLst>
              <a:ext uri="{FF2B5EF4-FFF2-40B4-BE49-F238E27FC236}">
                <a16:creationId xmlns:a16="http://schemas.microsoft.com/office/drawing/2014/main" id="{073233AF-4684-4058-8BA6-97F66983D0E8}"/>
              </a:ext>
            </a:extLst>
          </p:cNvPr>
          <p:cNvGraphicFramePr>
            <a:graphicFrameLocks noGrp="1"/>
          </p:cNvGraphicFramePr>
          <p:nvPr>
            <p:ph idx="1"/>
            <p:extLst>
              <p:ext uri="{D42A27DB-BD31-4B8C-83A1-F6EECF244321}">
                <p14:modId xmlns:p14="http://schemas.microsoft.com/office/powerpoint/2010/main" val="249669205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826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and blue flags">
            <a:extLst>
              <a:ext uri="{FF2B5EF4-FFF2-40B4-BE49-F238E27FC236}">
                <a16:creationId xmlns:a16="http://schemas.microsoft.com/office/drawing/2014/main" id="{C57B19CE-20EF-4385-93A8-46118488F0DE}"/>
              </a:ext>
            </a:extLst>
          </p:cNvPr>
          <p:cNvPicPr>
            <a:picLocks noChangeAspect="1"/>
          </p:cNvPicPr>
          <p:nvPr/>
        </p:nvPicPr>
        <p:blipFill rotWithShape="1">
          <a:blip r:embed="rId2">
            <a:alphaModFix amt="45000"/>
          </a:blip>
          <a:srcRect r="-2" b="1560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p:cNvSpPr>
            <a:spLocks noGrp="1"/>
          </p:cNvSpPr>
          <p:nvPr>
            <p:ph type="ctrTitle"/>
          </p:nvPr>
        </p:nvSpPr>
        <p:spPr>
          <a:xfrm>
            <a:off x="1769532" y="2091263"/>
            <a:ext cx="8652938" cy="2461504"/>
          </a:xfrm>
        </p:spPr>
        <p:txBody>
          <a:bodyPr>
            <a:normAutofit/>
          </a:bodyPr>
          <a:lstStyle/>
          <a:p>
            <a:r>
              <a:rPr lang="en-US"/>
              <a:t>Implementation of File Mapping</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630917320"/>
      </p:ext>
    </p:extLst>
  </p:cSld>
  <p:clrMapOvr>
    <a:overrideClrMapping bg1="dk1" tx1="lt1" bg2="dk2" tx2="lt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SavonVTI">
  <a:themeElements>
    <a:clrScheme name="AnalogousFromDarkSeedLeftStep">
      <a:dk1>
        <a:srgbClr val="000000"/>
      </a:dk1>
      <a:lt1>
        <a:srgbClr val="FFFFFF"/>
      </a:lt1>
      <a:dk2>
        <a:srgbClr val="1B2430"/>
      </a:dk2>
      <a:lt2>
        <a:srgbClr val="F0F3F1"/>
      </a:lt2>
      <a:accent1>
        <a:srgbClr val="D040B1"/>
      </a:accent1>
      <a:accent2>
        <a:srgbClr val="A12EBE"/>
      </a:accent2>
      <a:accent3>
        <a:srgbClr val="7740D0"/>
      </a:accent3>
      <a:accent4>
        <a:srgbClr val="3C41C2"/>
      </a:accent4>
      <a:accent5>
        <a:srgbClr val="4081D0"/>
      </a:accent5>
      <a:accent6>
        <a:srgbClr val="2EABBE"/>
      </a:accent6>
      <a:hlink>
        <a:srgbClr val="3F64BF"/>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485</TotalTime>
  <Words>3256</Words>
  <Application>Microsoft Office PowerPoint</Application>
  <PresentationFormat>Widescreen</PresentationFormat>
  <Paragraphs>246</Paragraphs>
  <Slides>21</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Avenir Next LT Pro</vt:lpstr>
      <vt:lpstr>Avenir Next LT Pro Light</vt:lpstr>
      <vt:lpstr>Calibri</vt:lpstr>
      <vt:lpstr>Calibri Light</vt:lpstr>
      <vt:lpstr>Consolas</vt:lpstr>
      <vt:lpstr>Courier New</vt:lpstr>
      <vt:lpstr>Garamond</vt:lpstr>
      <vt:lpstr>Retrospect</vt:lpstr>
      <vt:lpstr>SavonVTI</vt:lpstr>
      <vt:lpstr>A COMPARISON OF MEMORY MANAGEMENT SYSTEMS in XV6 AND WINDOWS 10 </vt:lpstr>
      <vt:lpstr>Memory Management system in xv6</vt:lpstr>
      <vt:lpstr>Memory Management system in Windows 10</vt:lpstr>
      <vt:lpstr>Memory Management features of Windows 10 which are missing in xv6</vt:lpstr>
      <vt:lpstr>MISSING FEATURE 1  FILE MAPPING </vt:lpstr>
      <vt:lpstr>What is File Mapping?</vt:lpstr>
      <vt:lpstr>Problem in xv6 that can be solved by  File Mapping  </vt:lpstr>
      <vt:lpstr>How does file mapping work in Windows?</vt:lpstr>
      <vt:lpstr>Implementation of File Mapping</vt:lpstr>
      <vt:lpstr>Approach to Implement File Mapping</vt:lpstr>
      <vt:lpstr>Implementation</vt:lpstr>
      <vt:lpstr>Trap Handler</vt:lpstr>
      <vt:lpstr>MISSING FEATURE 2  COPY-ON-WRITE Protection</vt:lpstr>
      <vt:lpstr>What is Copy-on-write protection?</vt:lpstr>
      <vt:lpstr>PowerPoint Presentation</vt:lpstr>
      <vt:lpstr>The Problem in xv6 that can be solved by  COW</vt:lpstr>
      <vt:lpstr>Idea for Implementation of Copy-on-Write</vt:lpstr>
      <vt:lpstr>Implementation</vt:lpstr>
      <vt:lpstr>Implementation</vt:lpstr>
      <vt:lpstr>MISSING FEATURE 3  Demand paging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V</dc:creator>
  <cp:lastModifiedBy>S V</cp:lastModifiedBy>
  <cp:revision>414</cp:revision>
  <dcterms:created xsi:type="dcterms:W3CDTF">2021-11-17T14:01:00Z</dcterms:created>
  <dcterms:modified xsi:type="dcterms:W3CDTF">2021-11-18T23:36:01Z</dcterms:modified>
</cp:coreProperties>
</file>