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3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6" r:id="rId6"/>
    <p:sldId id="317" r:id="rId7"/>
    <p:sldId id="296" r:id="rId8"/>
    <p:sldId id="309" r:id="rId9"/>
    <p:sldId id="284" r:id="rId10"/>
    <p:sldId id="293" r:id="rId11"/>
    <p:sldId id="311" r:id="rId12"/>
    <p:sldId id="312" r:id="rId13"/>
    <p:sldId id="313" r:id="rId14"/>
    <p:sldId id="314" r:id="rId15"/>
    <p:sldId id="318" r:id="rId16"/>
    <p:sldId id="31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575" autoAdjust="0"/>
  </p:normalViewPr>
  <p:slideViewPr>
    <p:cSldViewPr snapToGrid="0">
      <p:cViewPr>
        <p:scale>
          <a:sx n="100" d="100"/>
          <a:sy n="100" d="100"/>
        </p:scale>
        <p:origin x="58" y="-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9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/>
      <dgm:spPr/>
      <dgm:t>
        <a:bodyPr/>
        <a:lstStyle/>
        <a:p>
          <a:r>
            <a:rPr lang="en-US" dirty="0">
              <a:latin typeface="+mj-lt"/>
            </a:rPr>
            <a:t>STEP 1</a:t>
          </a: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IN" sz="1600" b="0" i="0" dirty="0"/>
            <a:t>The person wears the glove and </a:t>
          </a:r>
          <a:r>
            <a:rPr lang="en-US" sz="1600" b="0" i="0" dirty="0"/>
            <a:t>makes the gesture according to the American Sign Language (ASL).</a:t>
          </a:r>
          <a:endParaRPr lang="en-US" sz="16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/>
      <dgm:spPr/>
      <dgm:t>
        <a:bodyPr/>
        <a:lstStyle/>
        <a:p>
          <a:r>
            <a:rPr lang="en-US" dirty="0">
              <a:latin typeface="+mj-lt"/>
              <a:ea typeface="Calibri" charset="0"/>
              <a:cs typeface="Calibri" charset="0"/>
            </a:rPr>
            <a:t>STEP 2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600" b="0" i="0" dirty="0"/>
            <a:t>Arduino Uno is used to gather signals from the flex sensors and accelerometer placed on the glove.</a:t>
          </a:r>
          <a:endParaRPr lang="en-US" sz="1600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IN" sz="1600" b="0" i="0" dirty="0"/>
            <a:t>The processed output is </a:t>
          </a:r>
          <a:r>
            <a:rPr lang="en-US" sz="1600" b="0" i="0" dirty="0"/>
            <a:t>sent over the LCD to display the text output</a:t>
          </a:r>
          <a:endParaRPr lang="en-US" sz="16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latin typeface="+mj-lt"/>
              <a:ea typeface="Calibri" charset="0"/>
              <a:cs typeface="Calibri" charset="0"/>
            </a:rPr>
            <a:t>STEP 4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600" b="0" i="0" dirty="0"/>
            <a:t>The </a:t>
          </a:r>
          <a:r>
            <a:rPr lang="en-IN" sz="1600" b="0" i="0" dirty="0"/>
            <a:t>output is also sent </a:t>
          </a:r>
          <a:r>
            <a:rPr lang="en-US" sz="1600" b="0" i="0" dirty="0"/>
            <a:t>via a Bluetooth link to an Android Smartphone or a PC consisting of test to speech software (application)</a:t>
          </a:r>
          <a:endParaRPr lang="en-US" sz="1600" dirty="0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/>
      <dgm:spPr/>
      <dgm:t>
        <a:bodyPr/>
        <a:lstStyle/>
        <a:p>
          <a:r>
            <a:rPr lang="en-US" dirty="0">
              <a:latin typeface="+mj-lt"/>
              <a:ea typeface="Calibri" charset="0"/>
              <a:cs typeface="Calibri" charset="0"/>
            </a:rPr>
            <a:t>STEP 5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IN" sz="1600" b="0" i="0" dirty="0"/>
            <a:t>The speech output is obtained.</a:t>
          </a:r>
          <a:endParaRPr lang="en-US" sz="1600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0A954AA6-C6B0-4271-8792-CCCE30CE7D69}">
      <dgm:prSet/>
      <dgm:spPr/>
      <dgm:t>
        <a:bodyPr/>
        <a:lstStyle/>
        <a:p>
          <a:r>
            <a:rPr lang="en-US" dirty="0">
              <a:latin typeface="+mj-lt"/>
              <a:ea typeface="Calibri" charset="0"/>
              <a:cs typeface="Calibri" charset="0"/>
            </a:rPr>
            <a:t>STEP 3</a:t>
          </a:r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A96597E-BD06-41EC-B4B1-A102CE1210C4}">
      <dgm:prSet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IN" sz="1600" b="0" i="0" dirty="0"/>
            <a:t> </a:t>
          </a:r>
          <a:endParaRPr lang="en-US" sz="1600" dirty="0">
            <a:latin typeface="Calibri" charset="0"/>
            <a:ea typeface="Calibri" charset="0"/>
            <a:cs typeface="Calibri" charset="0"/>
          </a:endParaRPr>
        </a:p>
      </dgm:t>
    </dgm:pt>
    <dgm:pt modelId="{E2116CCE-1039-468C-A209-EB5F0895C80F}" type="parTrans" cxnId="{35EB6DBC-EC08-418D-8C02-CC045AD803C2}">
      <dgm:prSet/>
      <dgm:spPr/>
      <dgm:t>
        <a:bodyPr/>
        <a:lstStyle/>
        <a:p>
          <a:endParaRPr lang="en-IN"/>
        </a:p>
      </dgm:t>
    </dgm:pt>
    <dgm:pt modelId="{5C26E0CB-7A85-4488-8B2F-63F9E67212CA}" type="sibTrans" cxnId="{35EB6DBC-EC08-418D-8C02-CC045AD803C2}">
      <dgm:prSet/>
      <dgm:spPr/>
      <dgm:t>
        <a:bodyPr/>
        <a:lstStyle/>
        <a:p>
          <a:endParaRPr lang="en-IN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35EB6DBC-EC08-418D-8C02-CC045AD803C2}" srcId="{1E1BD5C7-7E98-4E9C-980A-6231C710F86D}" destId="{7A96597E-BD06-41EC-B4B1-A102CE1210C4}" srcOrd="1" destOrd="0" parTransId="{E2116CCE-1039-468C-A209-EB5F0895C80F}" sibTransId="{5C26E0CB-7A85-4488-8B2F-63F9E67212CA}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39A28FDE-3CB7-4F8B-9668-6982EBD458BF}" type="presOf" srcId="{7A96597E-BD06-41EC-B4B1-A102CE1210C4}" destId="{C0A30CE6-D937-498A-8D1C-AB49CDB4AE52}" srcOrd="0" destOrd="1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0384" y="429249"/>
          <a:ext cx="2091390" cy="6274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66" tIns="165266" rIns="165266" bIns="16526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STEP 1</a:t>
          </a:r>
        </a:p>
      </dsp:txBody>
      <dsp:txXfrm>
        <a:off x="10384" y="429249"/>
        <a:ext cx="2091390" cy="627417"/>
      </dsp:txXfrm>
    </dsp:sp>
    <dsp:sp modelId="{910C52EF-D1F5-4581-A150-24B263AF9343}">
      <dsp:nvSpPr>
        <dsp:cNvPr id="0" name=""/>
        <dsp:cNvSpPr/>
      </dsp:nvSpPr>
      <dsp:spPr>
        <a:xfrm>
          <a:off x="10384" y="1056666"/>
          <a:ext cx="2091390" cy="28638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The person wears the glove and </a:t>
          </a:r>
          <a:r>
            <a:rPr lang="en-US" sz="1600" b="0" i="0" kern="1200" dirty="0"/>
            <a:t>makes the gesture according to the American Sign Language (ASL).</a:t>
          </a:r>
          <a:endParaRPr lang="en-US" sz="16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10384" y="1056666"/>
        <a:ext cx="2091390" cy="2863833"/>
      </dsp:txXfrm>
    </dsp:sp>
    <dsp:sp modelId="{1F484571-9C36-4EBC-94E8-740ECF59A9E8}">
      <dsp:nvSpPr>
        <dsp:cNvPr id="0" name=""/>
        <dsp:cNvSpPr/>
      </dsp:nvSpPr>
      <dsp:spPr>
        <a:xfrm>
          <a:off x="2209669" y="429249"/>
          <a:ext cx="2091390" cy="6274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66" tIns="165266" rIns="165266" bIns="16526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Calibri" charset="0"/>
              <a:cs typeface="Calibri" charset="0"/>
            </a:rPr>
            <a:t>STEP 2</a:t>
          </a:r>
        </a:p>
      </dsp:txBody>
      <dsp:txXfrm>
        <a:off x="2209669" y="429249"/>
        <a:ext cx="2091390" cy="627417"/>
      </dsp:txXfrm>
    </dsp:sp>
    <dsp:sp modelId="{8382FB71-379A-4A42-BEC2-AAF439B565D5}">
      <dsp:nvSpPr>
        <dsp:cNvPr id="0" name=""/>
        <dsp:cNvSpPr/>
      </dsp:nvSpPr>
      <dsp:spPr>
        <a:xfrm>
          <a:off x="2209669" y="1056666"/>
          <a:ext cx="2091390" cy="28638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Arduino Uno is used to gather signals from the flex sensors and accelerometer placed on the glove.</a:t>
          </a:r>
          <a:endParaRPr lang="en-US" sz="16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09669" y="1056666"/>
        <a:ext cx="2091390" cy="2863833"/>
      </dsp:txXfrm>
    </dsp:sp>
    <dsp:sp modelId="{6B33ABE5-CEF1-4B39-82C3-F1FC644C0A8F}">
      <dsp:nvSpPr>
        <dsp:cNvPr id="0" name=""/>
        <dsp:cNvSpPr/>
      </dsp:nvSpPr>
      <dsp:spPr>
        <a:xfrm>
          <a:off x="4408954" y="429249"/>
          <a:ext cx="2091390" cy="6274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66" tIns="165266" rIns="165266" bIns="16526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Calibri" charset="0"/>
              <a:cs typeface="Calibri" charset="0"/>
            </a:rPr>
            <a:t>STEP 3</a:t>
          </a:r>
        </a:p>
      </dsp:txBody>
      <dsp:txXfrm>
        <a:off x="4408954" y="429249"/>
        <a:ext cx="2091390" cy="627417"/>
      </dsp:txXfrm>
    </dsp:sp>
    <dsp:sp modelId="{D49AD3F7-B2B6-4709-A43B-C22DEB981B39}">
      <dsp:nvSpPr>
        <dsp:cNvPr id="0" name=""/>
        <dsp:cNvSpPr/>
      </dsp:nvSpPr>
      <dsp:spPr>
        <a:xfrm>
          <a:off x="4408954" y="1056666"/>
          <a:ext cx="2091390" cy="286383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The processed output is </a:t>
          </a:r>
          <a:r>
            <a:rPr lang="en-US" sz="1600" b="0" i="0" kern="1200" dirty="0"/>
            <a:t>sent over the LCD to display the text output</a:t>
          </a:r>
          <a:endParaRPr lang="en-US" sz="16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8954" y="1056666"/>
        <a:ext cx="2091390" cy="2863833"/>
      </dsp:txXfrm>
    </dsp:sp>
    <dsp:sp modelId="{4AE355A7-3A54-47B1-8CB5-F35120F77B1B}">
      <dsp:nvSpPr>
        <dsp:cNvPr id="0" name=""/>
        <dsp:cNvSpPr/>
      </dsp:nvSpPr>
      <dsp:spPr>
        <a:xfrm>
          <a:off x="6608239" y="429249"/>
          <a:ext cx="2091390" cy="627417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66" tIns="165266" rIns="165266" bIns="16526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Calibri" charset="0"/>
              <a:cs typeface="Calibri" charset="0"/>
            </a:rPr>
            <a:t>STEP 4</a:t>
          </a:r>
        </a:p>
      </dsp:txBody>
      <dsp:txXfrm>
        <a:off x="6608239" y="429249"/>
        <a:ext cx="2091390" cy="627417"/>
      </dsp:txXfrm>
    </dsp:sp>
    <dsp:sp modelId="{C0A30CE6-D937-498A-8D1C-AB49CDB4AE52}">
      <dsp:nvSpPr>
        <dsp:cNvPr id="0" name=""/>
        <dsp:cNvSpPr/>
      </dsp:nvSpPr>
      <dsp:spPr>
        <a:xfrm>
          <a:off x="6608239" y="1056666"/>
          <a:ext cx="2091390" cy="2863833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</a:t>
          </a:r>
          <a:r>
            <a:rPr lang="en-IN" sz="1600" b="0" i="0" kern="1200" dirty="0"/>
            <a:t>output is also sent </a:t>
          </a:r>
          <a:r>
            <a:rPr lang="en-US" sz="1600" b="0" i="0" kern="1200" dirty="0"/>
            <a:t>via a Bluetooth link to an Android Smartphone or a PC consisting of test to speech software (application)</a:t>
          </a:r>
          <a:endParaRPr lang="en-US" sz="1600" kern="1200" dirty="0">
            <a:latin typeface="Calibri" charset="0"/>
            <a:ea typeface="Calibri" charset="0"/>
            <a:cs typeface="Calibri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 </a:t>
          </a:r>
          <a:endParaRPr lang="en-US" sz="16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6608239" y="1056666"/>
        <a:ext cx="2091390" cy="2863833"/>
      </dsp:txXfrm>
    </dsp:sp>
    <dsp:sp modelId="{1D3D5FCC-5789-4468-99A6-5D6A676B6013}">
      <dsp:nvSpPr>
        <dsp:cNvPr id="0" name=""/>
        <dsp:cNvSpPr/>
      </dsp:nvSpPr>
      <dsp:spPr>
        <a:xfrm>
          <a:off x="8807525" y="429249"/>
          <a:ext cx="2091390" cy="6274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66" tIns="165266" rIns="165266" bIns="16526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  <a:ea typeface="Calibri" charset="0"/>
              <a:cs typeface="Calibri" charset="0"/>
            </a:rPr>
            <a:t>STEP 5</a:t>
          </a:r>
        </a:p>
      </dsp:txBody>
      <dsp:txXfrm>
        <a:off x="8807525" y="429249"/>
        <a:ext cx="2091390" cy="627417"/>
      </dsp:txXfrm>
    </dsp:sp>
    <dsp:sp modelId="{44C7D37A-568B-4A53-88BE-8330DEF7D4A3}">
      <dsp:nvSpPr>
        <dsp:cNvPr id="0" name=""/>
        <dsp:cNvSpPr/>
      </dsp:nvSpPr>
      <dsp:spPr>
        <a:xfrm>
          <a:off x="8807525" y="1056666"/>
          <a:ext cx="2091390" cy="286383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The speech output is obtained.</a:t>
          </a:r>
          <a:endParaRPr lang="en-US" sz="16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807525" y="1056666"/>
        <a:ext cx="2091390" cy="2863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132FF3-00C3-45FE-8501-B8F9D1657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83E6F-356D-4DFE-9AA3-675AB0448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0618-3E38-4CD7-8875-0133B3A8EF5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9CB11-025B-45E9-A55D-3FB3C383E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03088-6A83-46E0-9E61-CCAF7C228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3264-6C96-4D2A-B867-76FEADB5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A7AE-61BF-43B4-B36F-68C449FF1070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A1-5F9C-4C15-B6E5-49FBACAD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C3AA-9C47-4E0B-BAC0-E8DEA4AD5A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2000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31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201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1292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142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5641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4828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3261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0719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ottom Right">
            <a:extLst>
              <a:ext uri="{FF2B5EF4-FFF2-40B4-BE49-F238E27FC236}">
                <a16:creationId xmlns:a16="http://schemas.microsoft.com/office/drawing/2014/main" id="{0CBC73C8-CC60-49A5-BC76-BA8E43BB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B94463-7088-4D2A-B55D-9C55F9570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85D7F3-06BB-480E-A58D-A8E0EB87C4D4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8AE46A-A447-444D-9163-96E61EC4876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997203-3E59-4097-B832-06B249C676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4D033-43E9-4776-9E25-97767380D8CC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2F424-D385-43AD-AE40-3D950192311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32ABCD-6C91-4A5F-BB61-8B3C026C908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ABE3A6-D624-4D18-A43B-D87C674811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787DC-EEA3-46C0-9CD4-1AB906DB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67AAA19-C621-4D54-B748-5A06F4417C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1" y="3003970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3E5EBBCF-761D-49AA-8960-D06A3484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F7E5D2-CFBA-4149-A9B1-32047212E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B55E1C-675E-425D-8EDF-AEA4D6B3475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9AA7-FBFD-40D2-BF04-E2E0B1BD63F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9EC90-AF39-4D10-9018-0FFB283B91F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263181-1CB8-4DF1-94C2-E217E733B5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1408EA-002C-4A55-8451-03A0FCEC52B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E51D71-EB7F-46DD-AE4A-E64644F646A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E4470-A9CC-4FE2-9249-F71E89C4FB2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653DE96-35D3-4AA3-B11A-A5882CC7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570602"/>
            <a:ext cx="5996619" cy="222607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aseline="0"/>
            </a:lvl1pPr>
          </a:lstStyle>
          <a:p>
            <a:pPr algn="l"/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C011E4-9F9C-45C6-9C1F-7A9F3721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1597426"/>
            <a:ext cx="3370134" cy="441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</a:lstStyle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grpSp>
        <p:nvGrpSpPr>
          <p:cNvPr id="21" name="Cross">
            <a:extLst>
              <a:ext uri="{FF2B5EF4-FFF2-40B4-BE49-F238E27FC236}">
                <a16:creationId xmlns:a16="http://schemas.microsoft.com/office/drawing/2014/main" id="{51E372DC-98EB-4EBC-9D4C-A21D1183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73A0CF-667C-4499-98A9-03752E3C37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D99060-086B-40C6-A8B9-2768DB5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707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op left">
            <a:extLst>
              <a:ext uri="{FF2B5EF4-FFF2-40B4-BE49-F238E27FC236}">
                <a16:creationId xmlns:a16="http://schemas.microsoft.com/office/drawing/2014/main" id="{58A4F778-D8DF-42FD-B154-2F4B2C20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793C3B-AAD0-4446-A423-B0EB8EE2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344207-297F-4959-8A55-69CE467B3CBD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9A031-8D8F-4167-9AC1-FF906757718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30E3E1-76BD-4378-9E7C-7302E4B84D71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C42F67-50FC-4C12-B07D-7FD30B62543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AD1C10-DF74-4C65-AF7B-89386448D4E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D9D2C3-0C72-4401-8548-E2CACA3C95C5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42937-438B-42B5-8B58-B26BD92F1544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F08BF-E500-4B58-9AA3-B4517E83C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6DE93ED8-FDE6-418E-A743-2B368C71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25190812-FA8A-4CB5-85A8-5DDFF8C9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F1284C-D9B2-48EC-BDCE-6CF4C076ECB9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FDF02DB-02A4-4942-BD34-3F4903DA12A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9432B6-8074-4F72-BB48-F48015CAE04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17DF18-3257-471E-AFD3-39EB68FE2DF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7360442-04D2-49F1-BBE1-ED7C5CA0FF1A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37ECC2-1561-4705-919F-243AFFCE843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F7D52A-2FC7-4627-955A-6CB0E5E7ABF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C81E55-0711-4E01-975D-4649E53C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8782B20B-E447-47CC-93DB-B076EAC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5" name="Text Placeholder 37">
            <a:extLst>
              <a:ext uri="{FF2B5EF4-FFF2-40B4-BE49-F238E27FC236}">
                <a16:creationId xmlns:a16="http://schemas.microsoft.com/office/drawing/2014/main" id="{D5185B59-89FE-4275-B159-E5FEA474B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5452" y="2384474"/>
            <a:ext cx="5608088" cy="378576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Avenir Next LT Pro" panose="020B0504020202020204" pitchFamily="34" charset="0"/>
              <a:buChar char="+"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9079FD8C-6441-4214-93DC-E9E3BB4158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2325" y="558800"/>
            <a:ext cx="4818063" cy="2779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2" name="Picture Placeholder 59">
            <a:extLst>
              <a:ext uri="{FF2B5EF4-FFF2-40B4-BE49-F238E27FC236}">
                <a16:creationId xmlns:a16="http://schemas.microsoft.com/office/drawing/2014/main" id="{8BDEDA7F-304A-4A6E-8DB7-B842B551B2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69150" y="3503613"/>
            <a:ext cx="4818063" cy="2666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Date Placeholder 8">
            <a:extLst>
              <a:ext uri="{FF2B5EF4-FFF2-40B4-BE49-F238E27FC236}">
                <a16:creationId xmlns:a16="http://schemas.microsoft.com/office/drawing/2014/main" id="{786FFFB1-44AF-407C-A246-5AC9C17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8" name="Footer Placeholder 9">
            <a:extLst>
              <a:ext uri="{FF2B5EF4-FFF2-40B4-BE49-F238E27FC236}">
                <a16:creationId xmlns:a16="http://schemas.microsoft.com/office/drawing/2014/main" id="{556011BF-48D6-437C-A8D4-087E1EB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9" name="Slide Number Placeholder 10">
            <a:extLst>
              <a:ext uri="{FF2B5EF4-FFF2-40B4-BE49-F238E27FC236}">
                <a16:creationId xmlns:a16="http://schemas.microsoft.com/office/drawing/2014/main" id="{975D7D2C-6BE7-4A0B-B546-9C9CE46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6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614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E111E959-AE2E-40A4-98AD-7D52A19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908BA80-B05F-4958-9382-A0D941024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B7426F-B5A6-48C2-AA98-B1B4903DB48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088CEA-297B-452F-B8C9-4FE4B30AD863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0A58A3D-F03E-45B2-B6F2-3B23998696A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551D63-42D8-4E16-B803-BCDF887E3BA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2D482B-70A4-4367-9129-156A4E10BA2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3B5FA3-C7DC-40A8-903C-5CEB2D9F39F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8C48C9-D302-4DF3-9905-1C77DADBB06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0B3BD-DDF6-4C74-88B5-F16A89D4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Top Left">
            <a:extLst>
              <a:ext uri="{FF2B5EF4-FFF2-40B4-BE49-F238E27FC236}">
                <a16:creationId xmlns:a16="http://schemas.microsoft.com/office/drawing/2014/main" id="{8087FF2B-AA37-46BB-98C5-51A0DBC1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EA10B1-B913-4692-AC3E-121374FD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B1778E-37F1-4D06-A0C1-E121F48AB54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F5AAFE-F598-42CC-8D85-36011CE9D14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3678A3-EBA1-461E-B7FE-B58776C95CD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43F0A-65E2-4F14-975F-3AA8B5B17417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25965-04E0-4184-8AE3-0FFE4EF318F3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25961F-048D-4994-8055-83DE34C836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656CFD-98C0-4307-A549-3341C5CFFB7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E66F049-1B70-4977-BDD1-C26AD9880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531" y="158840"/>
            <a:ext cx="4790032" cy="277946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7018E2A7-B977-427A-AFCB-3A4836EB4D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947" y="168275"/>
            <a:ext cx="4790032" cy="263225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Picture Placeholder 86">
            <a:extLst>
              <a:ext uri="{FF2B5EF4-FFF2-40B4-BE49-F238E27FC236}">
                <a16:creationId xmlns:a16="http://schemas.microsoft.com/office/drawing/2014/main" id="{ED450ADD-E6EC-4121-B563-F50E064A49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8741" y="2938306"/>
            <a:ext cx="11812017" cy="3915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1" name="Date Placeholder 8">
            <a:extLst>
              <a:ext uri="{FF2B5EF4-FFF2-40B4-BE49-F238E27FC236}">
                <a16:creationId xmlns:a16="http://schemas.microsoft.com/office/drawing/2014/main" id="{9DDE65E2-ADF9-4ECD-93DA-3242E5FF340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92" name="Footer Placeholder 9">
            <a:extLst>
              <a:ext uri="{FF2B5EF4-FFF2-40B4-BE49-F238E27FC236}">
                <a16:creationId xmlns:a16="http://schemas.microsoft.com/office/drawing/2014/main" id="{5B7FAD18-E3EE-4498-AEAC-7217CE6DA7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894C940-55FC-4B08-99A8-DD2254FABC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56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B023FEDE-FD35-413E-A6E6-2F36BD0D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F296456E-2618-4FC5-BBF1-98139316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F8EDC0-C078-4225-BC74-92C170331E3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11E24B-6171-4BA5-9124-771EEDEA4B0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B79974-93CA-440A-90D6-341091F806E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93E8A-F480-4181-9BFA-78603CBA776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032549-12BB-4057-B2CF-E2C2F6B5ABE5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798276-B98D-42F7-AF59-B30CDDB4C98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548A05F-8BF4-489F-9169-CDD749ADB38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7E2E0-CC03-4A51-9ADC-3A8F0F814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" name="Top left">
            <a:extLst>
              <a:ext uri="{FF2B5EF4-FFF2-40B4-BE49-F238E27FC236}">
                <a16:creationId xmlns:a16="http://schemas.microsoft.com/office/drawing/2014/main" id="{F971CDD8-150B-43CA-B0B4-453E99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FB31C0-83A2-4CA9-9E10-759376BB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AD3F4D-9E8E-4CDB-8839-1190B87F504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05B4CB-A75C-4E77-9C9C-E8505441548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F2C58A-0001-4403-961A-8D72894A87EB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666267-BD43-43DF-B0BB-96735BF82B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6C40E-1E26-456A-98BF-FD02DE25BBBF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DD0F3-80C9-4BAD-BE68-DF9B78B367F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374254-F113-4FB1-A938-2CBE5B37558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91688C-CA2F-423F-87BC-5CF5F4A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31554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endParaRPr lang="en-US" sz="5400" dirty="0">
              <a:cs typeface="Posterama" panose="020B0504020200020000" pitchFamily="34" charset="0"/>
            </a:endParaRPr>
          </a:p>
        </p:txBody>
      </p:sp>
      <p:grpSp>
        <p:nvGrpSpPr>
          <p:cNvPr id="28" name="Cross">
            <a:extLst>
              <a:ext uri="{FF2B5EF4-FFF2-40B4-BE49-F238E27FC236}">
                <a16:creationId xmlns:a16="http://schemas.microsoft.com/office/drawing/2014/main" id="{DE90EA9D-D33A-4461-8A51-988087AE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48013" y="3330979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19486-F5DF-4CAA-A71E-2861F2CB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58657-F484-4466-8AFB-7FAD2E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8D12C8B-CC26-42CF-A68C-CF06CCA79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2825" y="4075113"/>
            <a:ext cx="5581650" cy="205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3C5E9AD-97DA-438E-9830-992F9CA58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32018" y="920426"/>
            <a:ext cx="2478719" cy="4957437"/>
          </a:xfrm>
          <a:custGeom>
            <a:avLst/>
            <a:gdLst>
              <a:gd name="connsiteX0" fmla="*/ 2478719 w 2478719"/>
              <a:gd name="connsiteY0" fmla="*/ 0 h 4957437"/>
              <a:gd name="connsiteX1" fmla="*/ 2478719 w 2478719"/>
              <a:gd name="connsiteY1" fmla="*/ 4957437 h 4957437"/>
              <a:gd name="connsiteX2" fmla="*/ 0 w 2478719"/>
              <a:gd name="connsiteY2" fmla="*/ 2478719 h 4957437"/>
              <a:gd name="connsiteX3" fmla="*/ 2478719 w 2478719"/>
              <a:gd name="connsiteY3" fmla="*/ 0 h 49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719" h="4957437">
                <a:moveTo>
                  <a:pt x="2478719" y="0"/>
                </a:moveTo>
                <a:lnTo>
                  <a:pt x="2478719" y="4957437"/>
                </a:lnTo>
                <a:cubicBezTo>
                  <a:pt x="1109777" y="4957437"/>
                  <a:pt x="0" y="3847661"/>
                  <a:pt x="0" y="2478719"/>
                </a:cubicBezTo>
                <a:cubicBezTo>
                  <a:pt x="0" y="1109777"/>
                  <a:pt x="1109777" y="0"/>
                  <a:pt x="247871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9CDCB5D-3CB9-4A05-9109-F46C1FEB08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44935" y="920815"/>
            <a:ext cx="2410165" cy="2410165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1949CC4-76B8-4D86-AF8E-6201557DC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44934" y="3471379"/>
            <a:ext cx="2410165" cy="2406483"/>
          </a:xfrm>
          <a:custGeom>
            <a:avLst/>
            <a:gdLst>
              <a:gd name="connsiteX0" fmla="*/ 0 w 2410165"/>
              <a:gd name="connsiteY0" fmla="*/ 0 h 2406483"/>
              <a:gd name="connsiteX1" fmla="*/ 2410165 w 2410165"/>
              <a:gd name="connsiteY1" fmla="*/ 0 h 2406483"/>
              <a:gd name="connsiteX2" fmla="*/ 0 w 2410165"/>
              <a:gd name="connsiteY2" fmla="*/ 2406483 h 24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06483">
                <a:moveTo>
                  <a:pt x="0" y="0"/>
                </a:moveTo>
                <a:lnTo>
                  <a:pt x="2410165" y="0"/>
                </a:lnTo>
                <a:cubicBezTo>
                  <a:pt x="2410165" y="1329048"/>
                  <a:pt x="1331082" y="2406483"/>
                  <a:pt x="0" y="2406483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698336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B353E9E-6F4F-441B-886F-D53691BE13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7750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7" name="Picture Placeholder 23">
            <a:extLst>
              <a:ext uri="{FF2B5EF4-FFF2-40B4-BE49-F238E27FC236}">
                <a16:creationId xmlns:a16="http://schemas.microsoft.com/office/drawing/2014/main" id="{B5B9D2EE-DC4C-4740-AF09-5C66500163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1626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8" name="Picture Placeholder 23">
            <a:extLst>
              <a:ext uri="{FF2B5EF4-FFF2-40B4-BE49-F238E27FC236}">
                <a16:creationId xmlns:a16="http://schemas.microsoft.com/office/drawing/2014/main" id="{B81132E6-0A29-47B6-9E41-947D61422D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260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4C0E80EA-58EE-412B-A4AE-3EFE6BB25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57247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698EF02E-6CA2-4CA6-9212-FFB45FA9A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5EB16E-0C22-49FD-A9C9-C4F0599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172559-F798-4A8A-9698-620049B5E1E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F78E13-7F65-4E92-9600-C7EB240AAFB8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D42D9C-D474-4039-AED0-7E1055E2B8D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CCFDE-F5F0-4883-8851-0FDCF34A1E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195171-BFB5-4F1E-A417-55F80F5148A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8D4B3A-91E6-4C2F-9123-094E5718BFCE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25D776-3B6A-4BAA-B4F0-0944C0EABAEF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D45C93FD-55BA-4F2D-90F8-6DD5173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8B36122-15B8-4C6F-906C-77A513D37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C0A59-1449-4599-8828-44025BFECBE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C52D9E-28AD-486F-B7C4-F04A7C480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09F516-4614-4EFB-BCB1-15AA5C678F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F02F4A-40B8-4D3C-B6B1-90E7B65255E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DCF159-602C-402C-A70E-34753F59D0F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B71FB2-F1B2-4117-BA16-95D8C9AC3E5E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E9C5BE-5CF5-4EB1-8D41-FA7AA2DAE4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625B7A-8E4D-40D0-A98E-7A64991B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39C0337-ABAF-49EC-BD34-55A05AD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595B4059-AC5C-40F9-903D-D05AF8A7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9E19627B-F45E-41E4-8387-B5D665D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AA8C8B6-7507-4A7B-A983-5D1FC6D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F679943-2591-4C3C-A9D6-F8AD1E41DE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7325" y="366989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5EFF3AD0-ADD5-4CCC-A7B8-6E6DF274C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7325" y="3952612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F84D2534-80B7-4C76-8CC7-C155F4923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1626" y="3663772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74FF2A5-4FD0-475E-B34F-956208C2C7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1626" y="3946490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D39B066F-DC64-4779-B6D2-EB90B13743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260" y="3673396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A7A64C29-8FC5-4291-9F73-B5D6A4E2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260" y="395611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4013DD3C-DA77-4D01-9929-C5A92618B3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57247" y="3673396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7B511BF1-3697-426A-B69F-372C0D42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7247" y="395611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14114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2FFEA91A-0EFC-48F7-B7D5-80A0E1B7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6EB67A-55A4-4D1D-925D-7970028D9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E55AEF-DB73-4710-9416-FEB3FD97C15C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908CE-9399-4B3D-AA3B-9C535EF8B4A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39D73A-BE27-4C16-844B-7258A8A1117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6B215-E0A3-46C3-9D5F-9365987E538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EC2A41-C8B0-4DAF-963A-25A1129447C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7290A1-550E-4C14-9692-08A32E70131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1450BD-4122-4D86-ABD1-F26F1194C6E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BE4E36A0-93C4-40C8-8EEF-C463BBC7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CCF8ACD-1787-41D1-B29E-E10FAE03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22B3C7-2A88-4657-8DEC-962E52F43F1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36A0C0-7D0D-4D1D-9316-224CF1A823A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D15477-C8B6-4ADB-BD54-698A9B5915E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A4C13F-5758-4BE4-9925-C6E35301C4B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29BFA-3801-4847-A1E1-87A32423B4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C42F85-0FBE-48C0-A629-8BC17C93C2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E443C38-4EE5-4E5F-ADF6-66502151DB3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54DE6C-441A-4CEF-B2BF-E2755FD9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E5B71B3-BF16-460A-B638-D1A6043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9571135A-2E5D-477D-B14A-2B9AA45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3453AD8-C108-4346-9519-C496F8B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BB5DBC4-2BAD-41DC-AFCC-11E01A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857-1402-4ABB-A7CC-946770499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501650"/>
            <a:ext cx="10909300" cy="434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3921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BBD4F959-5EA4-4F76-B85B-21D723B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A59C57-9D10-43F2-A117-CF056B0E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BE050-1863-42EC-8923-85153480329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B1833D-57B2-41AD-9621-7D5A33B7927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CF914-CBD8-4950-AC92-B6D0618B9537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115E25-746D-4185-9005-7A0A71516E6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69368-7C2F-4AAB-8948-A821629A7F5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A60BEC-2BDB-42C0-8A61-4653057BEE3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4BC0-49E3-41A4-AB17-D87FF2D36F92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2113BB3-DE71-4C25-A6D0-241EC8A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D0D7D96-3677-493A-BA3B-CCC0ACA7D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388" y="2107496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164B7E-5CDD-4C49-94D6-CBB9803D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81" y="2717782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FDEE985A-E675-4CC8-AB6B-94F73566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C5E817-3F3A-422C-88A5-0EDF0234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121B83E4-00E3-40BA-9880-8A0D84CD3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568EA9-E3D2-4FE2-A215-56181CD8DC0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6325F6-B50A-451C-9242-76F44D08BCD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D3EC36-E2A2-4E31-9B9A-DB99BCB1FFC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0C0B52-C62D-4870-95FC-E7220087499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A1BC770-E7E8-4B4C-9E44-AF28FF3478C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FC082B-D4DC-4554-BD0D-A01C683AD833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EA946C-6AE4-4E0A-9096-BA3FFF9956E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0D7998-F951-4D21-85A4-F7F8086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B5560C7-50D0-4CC5-AD89-48007BB98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3612" y="2107388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AD3389-AD6B-43DD-A8D3-747CC56384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3505" y="2717674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32" name="Date Placeholder 8">
            <a:extLst>
              <a:ext uri="{FF2B5EF4-FFF2-40B4-BE49-F238E27FC236}">
                <a16:creationId xmlns:a16="http://schemas.microsoft.com/office/drawing/2014/main" id="{20D0392A-9FDF-463E-8831-4E69142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DDEDA5B-5F9E-4C6B-A89B-05B29AF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C8ED2EA9-7B76-428A-B33B-166EFA2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26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Left">
            <a:extLst>
              <a:ext uri="{FF2B5EF4-FFF2-40B4-BE49-F238E27FC236}">
                <a16:creationId xmlns:a16="http://schemas.microsoft.com/office/drawing/2014/main" id="{F814A4FB-5C5F-4FBA-8692-F2853E8F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980A145-1B2A-495B-BB8D-3217B443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84DC62-D617-4E12-A239-CDDF4B6B262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A564AC-EDDB-4E4E-BDB1-E48BAD8588E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464CE0-3907-4E76-AFE6-DE1A516EDF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3B21B9-2870-497E-829A-0CC4F70084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9A199D-FF1B-459F-930B-A6D196E86E3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E0149D-5979-466E-A1C2-993EA08A650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FDA39F-7BD7-4DDD-9428-51E38CD97ED1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B1A75F4-7B0E-4667-A4CC-A89FC6C5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BD1F0F39-9F6D-4B25-8117-CC1868D8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044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1A9F3-10B2-440F-8037-9098D46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37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42796FA7-0B8D-4A6A-B372-11F87128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9DEDEF-994C-4A05-BAA2-67F5BD834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BB94129B-E855-47D6-9855-B7BBA9196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51AB20C-DF56-47C5-896F-0DB80D03FDC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DCBD64-0658-4106-89B1-85886D501AF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A46042-D02F-49E2-94BE-4343D185C10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B3FF94-2A73-4E66-B0F7-52680ACEE50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48489-3035-4F9D-B606-06A95BB4E16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689AA6E-4D9C-4F1F-8400-646DBC1DEB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905AEC-08D4-41F2-AD1B-63851B36493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9A04F-CD3E-4093-A4F6-84E3467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AD7B113-A329-4BA2-AFE9-605C0245BE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3061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6DC0D7-6E45-4762-A081-2A9D1DF03B9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22954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2827B4A-2F73-4A8C-9EB2-DE175123E9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16137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274DFA3-F7E2-4525-B0FD-F36F75AC67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16030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D7DADA0B-95F3-437B-BB04-284E506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id="{79EB3AB4-7EA2-4CAC-A6BD-9D885C8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10">
            <a:extLst>
              <a:ext uri="{FF2B5EF4-FFF2-40B4-BE49-F238E27FC236}">
                <a16:creationId xmlns:a16="http://schemas.microsoft.com/office/drawing/2014/main" id="{5F4C612D-28B2-4621-BF60-4C51774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136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87D6C0D7-A737-43ED-826C-2CA4342F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A11D72-A324-4CBE-81EF-07499410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9D281BC3-CDBE-4B5A-BC91-05B7893FA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61F2C16-D16B-4E77-A7C3-F034E339C8E3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84EDC3-48C8-4B4E-9475-A04F1DD7E3F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DE50AA-70A1-42B0-9A48-90179EFB9F8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45B8FC7-7430-4175-B520-9EBD801FD29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B71D997-36EB-47F1-AA27-4D84A7630728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7933934-0680-4A62-B61F-E3A67308AAD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017FEEF-F8AC-41EC-ABC5-915B19B1AB9A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0A86BE-FF1E-4233-818E-C14D21E7B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" name="Top Left">
            <a:extLst>
              <a:ext uri="{FF2B5EF4-FFF2-40B4-BE49-F238E27FC236}">
                <a16:creationId xmlns:a16="http://schemas.microsoft.com/office/drawing/2014/main" id="{A64EEEED-5E70-4887-BF25-521AD226C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91FCFBD-2F49-483C-B742-FF146DCA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F0911B-F120-4420-AA06-AD353E1767E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9966F6-9C92-4F47-B467-5A8E5ED4787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62B109-529A-404A-884A-8E710062A1A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9B88E9-C70C-4258-B3BA-A8779F3BE493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55D292-A4F0-46F0-9AB1-39848FAB066C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2C09E6-F356-45FC-BD84-6DCA0DA0B6D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78C025-F0CB-42E1-9FCA-C1FD0EF38FE3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56035778-0626-4342-AA4C-D8F9F76E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698C764-7CE3-448C-B388-39B81551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75903FF3-B1FC-4719-8686-C6F5099E36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08749" y="862806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9" name="Date Placeholder 8">
            <a:extLst>
              <a:ext uri="{FF2B5EF4-FFF2-40B4-BE49-F238E27FC236}">
                <a16:creationId xmlns:a16="http://schemas.microsoft.com/office/drawing/2014/main" id="{A82599B9-EBEF-4011-9E38-FC40FF7B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0" name="Footer Placeholder 9">
            <a:extLst>
              <a:ext uri="{FF2B5EF4-FFF2-40B4-BE49-F238E27FC236}">
                <a16:creationId xmlns:a16="http://schemas.microsoft.com/office/drawing/2014/main" id="{851C129C-6681-4E11-B9FE-9F5FFF5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Slide Number Placeholder 10">
            <a:extLst>
              <a:ext uri="{FF2B5EF4-FFF2-40B4-BE49-F238E27FC236}">
                <a16:creationId xmlns:a16="http://schemas.microsoft.com/office/drawing/2014/main" id="{DC6D20C1-D99F-47B0-B1F7-EA8101F8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37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562BD150-E869-44AC-B0E8-35618F7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918A15-3E7F-42BB-83AB-473EF76A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1AA9D900-7A0C-4788-85E0-9329B727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9D0A43-40DB-4967-BF0C-05CB54D3DF2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6C7E54F-930C-4B8D-9CE6-DCC37269B13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F6F66D-CC67-443B-9CB5-FFD695ED45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392295-CB7C-4805-B4B1-AC7531AC270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ADCAAB-0B5C-4495-8D5D-32C87A21407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F02E2A1-7B5F-4C33-98CD-98E24B61EF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577F4AD-5552-4A2F-A3FA-67834BF96FB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EE90C-247C-4F8E-9B86-BD7E31F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85E1522-3C37-44A6-81DC-1BF369A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l"/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048357E-69C2-4F32-8C47-3D84340F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63" name="Date Placeholder 8">
            <a:extLst>
              <a:ext uri="{FF2B5EF4-FFF2-40B4-BE49-F238E27FC236}">
                <a16:creationId xmlns:a16="http://schemas.microsoft.com/office/drawing/2014/main" id="{0CB3C12F-97EC-48F0-B4FC-924D91E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4" name="Footer Placeholder 9">
            <a:extLst>
              <a:ext uri="{FF2B5EF4-FFF2-40B4-BE49-F238E27FC236}">
                <a16:creationId xmlns:a16="http://schemas.microsoft.com/office/drawing/2014/main" id="{E3780E67-8AD7-4AB6-880C-281395A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10">
            <a:extLst>
              <a:ext uri="{FF2B5EF4-FFF2-40B4-BE49-F238E27FC236}">
                <a16:creationId xmlns:a16="http://schemas.microsoft.com/office/drawing/2014/main" id="{28F5F854-E7C5-4C18-A6E1-ECEF9BD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22FBEE11-58B3-429A-8DAC-6A64A61338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2" y="0"/>
            <a:ext cx="11084189" cy="3854030"/>
          </a:xfrm>
          <a:custGeom>
            <a:avLst/>
            <a:gdLst>
              <a:gd name="connsiteX0" fmla="*/ 0 w 11084189"/>
              <a:gd name="connsiteY0" fmla="*/ 0 h 3854030"/>
              <a:gd name="connsiteX1" fmla="*/ 11084189 w 11084189"/>
              <a:gd name="connsiteY1" fmla="*/ 0 h 3854030"/>
              <a:gd name="connsiteX2" fmla="*/ 11061525 w 11084189"/>
              <a:gd name="connsiteY2" fmla="*/ 105743 h 3854030"/>
              <a:gd name="connsiteX3" fmla="*/ 5542094 w 11084189"/>
              <a:gd name="connsiteY3" fmla="*/ 3854030 h 3854030"/>
              <a:gd name="connsiteX4" fmla="*/ 22663 w 11084189"/>
              <a:gd name="connsiteY4" fmla="*/ 105743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3360105-7353-4ECE-84E2-90AB638A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AB2A0-6800-4AD4-A205-3E8C1112BC3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B26919-92C3-4374-AE4E-4317D65064C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716C0-CAC5-41FA-B385-EBA8AFFDF128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7C1332-4CF7-41C1-ACC4-6C23744D478F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5C136-D3C6-42F1-840C-EE7B2BA3776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98CB80-2DAC-44B7-B719-6DF8BC2DBB91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613FF3-B071-4C0E-B6E7-6815CCCC403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Cross">
            <a:extLst>
              <a:ext uri="{FF2B5EF4-FFF2-40B4-BE49-F238E27FC236}">
                <a16:creationId xmlns:a16="http://schemas.microsoft.com/office/drawing/2014/main" id="{54409833-5EAC-4A40-B5BB-DE8282DD8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8476" y="143843"/>
            <a:ext cx="118872" cy="118872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9F7703-741D-4FB8-8620-F3BBFF5A01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34E00B-1518-4EAC-A170-4D2B5C23FB6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Cross">
            <a:extLst>
              <a:ext uri="{FF2B5EF4-FFF2-40B4-BE49-F238E27FC236}">
                <a16:creationId xmlns:a16="http://schemas.microsoft.com/office/drawing/2014/main" id="{CFFED490-4247-4E3E-8A2E-5AF8A14E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0876" y="296243"/>
            <a:ext cx="118872" cy="118872"/>
            <a:chOff x="1175347" y="3733800"/>
            <a:chExt cx="118872" cy="1188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78251-A149-4A27-9D43-C6E87A300F23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ADD3F7-FA3D-4A72-B8B3-3FCBBFCB0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1977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225C57A-6BA3-4E88-81DB-F98A7E8F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A67F-2D88-49BB-87D0-5430BD24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F5534F84-ABA8-471C-A8B7-F32A0AD1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20E573-F17E-4067-ACC7-2CFE0E36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9A04E4-A99F-444D-8C94-C8345135FEB6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C62E1-A6EA-45F5-98E7-AFC16D32A1E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9BBA52-97E5-462E-89FE-054F9420E2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548F12-A85E-4D96-A275-D42CC29DE2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A48A8C-0AD8-4EE1-ABFC-3BC7281B341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288D21-2CC5-4CD1-A620-1F777FCFB12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0365-E048-4BD5-B813-8F22247869EE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F5D6640-231E-4BB4-AE0F-70176A3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2B5DBC70-6B80-4634-BE74-063E4A25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F2F0A0F-98AB-4BFF-A7D6-2AD57BBE6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4C8780-103D-4273-8C53-67974B2A94D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D6E1B3-1715-4109-8CB1-9105B0BFA99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820D0E-8FC9-4216-A6BF-2299C5AF7C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0D6914-EF36-446C-9B37-B29925ED144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FAE074B-38DD-4BDA-A83B-AC2A1E8D166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DE4EEA-58F1-46B6-B27D-4542CA39C04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36828B-D2E1-4D62-AAF4-796CB97FF89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5C3206-220B-4FE2-A199-6D4F2D7C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B26AF064-D340-46EA-9C15-A6CB4E3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03F75FA5-935D-4AF9-B1EF-2F4DAAE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1F9F335-851C-42ED-B5C1-9FABCA1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30C721-3559-4CDE-B4AF-4F7C98229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3513" y="2343150"/>
            <a:ext cx="9324975" cy="355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5267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2062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3203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902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2424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0191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2770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8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7" r:id="rId22"/>
    <p:sldLayoutId id="2147483748" r:id="rId23"/>
    <p:sldLayoutId id="2147483749" r:id="rId24"/>
    <p:sldLayoutId id="2147483750" r:id="rId25"/>
    <p:sldLayoutId id="2147483751" r:id="rId26"/>
    <p:sldLayoutId id="2147483752" r:id="rId27"/>
    <p:sldLayoutId id="2147483689" r:id="rId2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esymbolsusa.org/symbol-official-item/maine/state-language-poetry/american-sign-" TargetMode="External" /><Relationship Id="rId2" Type="http://schemas.openxmlformats.org/officeDocument/2006/relationships/hyperlink" Target="http://www.in.techradar.com/news/wearables/These-gloves-literally-turn-sign-language-into-" TargetMode="External" /><Relationship Id="rId1" Type="http://schemas.openxmlformats.org/officeDocument/2006/relationships/slideLayout" Target="../slideLayouts/slideLayout26.xml" /><Relationship Id="rId4" Type="http://schemas.openxmlformats.org/officeDocument/2006/relationships/hyperlink" Target="https://www.wionews.com/south-asia/how-do-we-speak-with-the-18-million-indians-who-" TargetMode="Externa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2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0.xml" /><Relationship Id="rId4" Type="http://schemas.openxmlformats.org/officeDocument/2006/relationships/image" Target="../media/image5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7.jpe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1.xml" /><Relationship Id="rId4" Type="http://schemas.openxmlformats.org/officeDocument/2006/relationships/image" Target="../media/image9.emf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2.xml" /><Relationship Id="rId6" Type="http://schemas.openxmlformats.org/officeDocument/2006/relationships/image" Target="../media/image14.jpeg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3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983E0-FEBB-4B45-B00C-917965EBE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101" y="2059249"/>
            <a:ext cx="10215154" cy="2226076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dirty="0"/>
              <a:t>SIGN TO SPEECH CONVERTER FOR THE DUMB AND DEAF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E018ECC7-F1A7-4D07-8190-315A60787C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36" t="11783" r="-236" b="36061"/>
          <a:stretch/>
        </p:blipFill>
        <p:spPr>
          <a:xfrm>
            <a:off x="106035" y="4119154"/>
            <a:ext cx="6829643" cy="2738846"/>
          </a:xfrm>
          <a:ln w="571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ECF143-A9AE-45D7-B78D-F7B311CCB0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60" y="629264"/>
            <a:ext cx="6891645" cy="12629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343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4541617-86C2-4B8E-B42A-D2BE8DFD111F}"/>
              </a:ext>
            </a:extLst>
          </p:cNvPr>
          <p:cNvSpPr/>
          <p:nvPr/>
        </p:nvSpPr>
        <p:spPr>
          <a:xfrm>
            <a:off x="8353797" y="1556147"/>
            <a:ext cx="3594278" cy="457717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7AEC5F-830A-4002-95C3-53164B7D479B}"/>
              </a:ext>
            </a:extLst>
          </p:cNvPr>
          <p:cNvSpPr/>
          <p:nvPr/>
        </p:nvSpPr>
        <p:spPr>
          <a:xfrm>
            <a:off x="4559122" y="1592134"/>
            <a:ext cx="3594278" cy="457717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414FE6-B057-4F66-8E87-0785F5F3FC5C}"/>
              </a:ext>
            </a:extLst>
          </p:cNvPr>
          <p:cNvSpPr/>
          <p:nvPr/>
        </p:nvSpPr>
        <p:spPr>
          <a:xfrm>
            <a:off x="692623" y="1586401"/>
            <a:ext cx="3594278" cy="457717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CFD6F30-C9E3-41A0-A55E-9481AC72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41568"/>
            <a:ext cx="9795636" cy="1335662"/>
          </a:xfrm>
        </p:spPr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43CD2B-9160-40FC-B238-1804C79D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08" y="1900261"/>
            <a:ext cx="3456923" cy="40838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sign language gloves are stitched with 5 flex sensors over the thumb, index, middle, ring, pinky fingers on the hand.</a:t>
            </a:r>
          </a:p>
          <a:p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Contact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sensor and the accelerometer so recognize the exact movement of the fingers</a:t>
            </a:r>
          </a:p>
          <a:p>
            <a:r>
              <a:rPr lang="en-IN" sz="2000" dirty="0">
                <a:latin typeface="Times New Roman" panose="02020603050405020304" pitchFamily="18" charset="0"/>
              </a:rPr>
              <a:t>The analog voltage obtained from the Flex sensors is then converted to digital voltage using Arduino Uno.</a:t>
            </a:r>
            <a:r>
              <a:rPr lang="en-US" sz="2000" dirty="0"/>
              <a:t> </a:t>
            </a:r>
          </a:p>
          <a:p>
            <a:pPr algn="l"/>
            <a:endParaRPr lang="en-US" sz="20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6191A93-3D1D-4E77-AD7E-00490FF6AB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10925" y="1946486"/>
            <a:ext cx="3319569" cy="336560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Digital output is then compared with the preloaded values of sensor in the system for the </a:t>
            </a:r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Alphabets and numbers,</a:t>
            </a:r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</a:rPr>
              <a:t>If the digital output matches the preloaded values then the recognition takes place of the Gestures and the compared output is given as a text output on the </a:t>
            </a:r>
            <a:r>
              <a:rPr lang="en-IN" sz="2400" dirty="0">
                <a:latin typeface="Times New Roman" panose="02020603050405020304" pitchFamily="18" charset="0"/>
              </a:rPr>
              <a:t>LCD.</a:t>
            </a:r>
          </a:p>
          <a:p>
            <a:pPr algn="l"/>
            <a:endParaRPr lang="en-US" sz="2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1447B0-7DAE-44A9-A8BE-72B03AE0D2A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438137" y="1946486"/>
            <a:ext cx="3509938" cy="379649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Further the same output is transmitted over a Bluetooth module and then via Bluetooth link output is sent to android Smartphone or a PC having Bluetooth and TTS software.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</a:rPr>
              <a:t>T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he serial input is received via the Bluetooth link on the connected device and a text output is received on the application with speech output from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the speakers.</a:t>
            </a:r>
            <a:endParaRPr lang="en-US" sz="20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B77451C-36BF-4034-9DE7-6E9CF35F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69414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1" grpId="0" animBg="1"/>
      <p:bldP spid="11" grpId="0" build="p"/>
      <p:bldP spid="15" grpId="0" build="p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7BDD2BF-D7E2-4642-93AA-7E2A11566F01}"/>
              </a:ext>
            </a:extLst>
          </p:cNvPr>
          <p:cNvSpPr/>
          <p:nvPr/>
        </p:nvSpPr>
        <p:spPr>
          <a:xfrm>
            <a:off x="4659390" y="1375186"/>
            <a:ext cx="7081342" cy="324035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2C7D812-0771-4D00-92C7-CB0E83EE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01" y="0"/>
            <a:ext cx="5635128" cy="1664573"/>
          </a:xfrm>
        </p:spPr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59A09-3D6B-4D8D-AB3E-BB106DC0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573D29-8B36-4D06-89C3-D3E76299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12" y="1375186"/>
            <a:ext cx="3152775" cy="24479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8B0E06-A07A-4FF4-AFE3-DC1F1F324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12" y="4186237"/>
            <a:ext cx="3162300" cy="23526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FAD07B-2AA9-4A79-AADE-2B52D581B20D}"/>
              </a:ext>
            </a:extLst>
          </p:cNvPr>
          <p:cNvSpPr txBox="1"/>
          <p:nvPr/>
        </p:nvSpPr>
        <p:spPr>
          <a:xfrm>
            <a:off x="4782708" y="1495625"/>
            <a:ext cx="7081342" cy="279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2400" b="0" i="0" u="none" strike="noStrike" baseline="0" dirty="0"/>
              <a:t>Conversion of Sign gestures to a limited scope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2400" b="0" i="0" u="none" strike="noStrike" baseline="0" dirty="0"/>
              <a:t>Recognition of alphabets from A-Z and </a:t>
            </a:r>
            <a:r>
              <a:rPr lang="en-US" sz="2400" b="0" i="0" u="none" strike="noStrike" baseline="0" dirty="0" err="1"/>
              <a:t>numerics</a:t>
            </a:r>
            <a:r>
              <a:rPr lang="en-US" sz="2400" b="0" i="0" u="none" strike="noStrike" baseline="0" dirty="0"/>
              <a:t> from 0-9.</a:t>
            </a:r>
          </a:p>
          <a:p>
            <a:pPr marL="342900" indent="-342900" algn="l">
              <a:lnSpc>
                <a:spcPct val="150000"/>
              </a:lnSpc>
              <a:buAutoNum type="arabicPeriod" startAt="3"/>
            </a:pPr>
            <a:r>
              <a:rPr lang="en-US" sz="2400" b="0" i="0" u="none" strike="noStrike" baseline="0" dirty="0"/>
              <a:t>Displays of the output on a LCD screen </a:t>
            </a:r>
          </a:p>
          <a:p>
            <a:pPr marL="342900" indent="-342900" algn="l">
              <a:lnSpc>
                <a:spcPct val="150000"/>
              </a:lnSpc>
              <a:buAutoNum type="arabicPeriod" startAt="3"/>
            </a:pPr>
            <a:r>
              <a:rPr lang="en-US" sz="2400" b="0" i="0" u="none" strike="noStrike" baseline="0" dirty="0"/>
              <a:t>Sound output on the android Smartphone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22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FCB3-13F1-44AF-99B6-28157775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191" y="282021"/>
            <a:ext cx="4987809" cy="1664573"/>
          </a:xfrm>
        </p:spPr>
        <p:txBody>
          <a:bodyPr>
            <a:normAutofit/>
          </a:bodyPr>
          <a:lstStyle/>
          <a:p>
            <a:r>
              <a:rPr lang="en-IN" sz="4000" dirty="0"/>
              <a:t>REFERENCES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948AF-FFD2-4B41-B288-117F398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1B54-221C-4CE5-B5BB-7073ABD1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B89B76-BC01-440C-8F15-014E8BA7E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28" y="1628855"/>
            <a:ext cx="11402992" cy="4563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t-IT" sz="2300" b="0" i="0" u="none" strike="noStrike" baseline="0" dirty="0"/>
              <a:t>[1] http://lemelson.mit.edu/winners/thomas-pryor-and-navid- azodi.</a:t>
            </a:r>
          </a:p>
          <a:p>
            <a:pPr algn="l"/>
            <a:r>
              <a:rPr lang="en-IN" sz="2300" b="0" i="0" u="none" strike="noStrike" baseline="0" dirty="0"/>
              <a:t>[2] https://www.arduino.cc/en/uploads/Main/ArduinoNanoMa nual23.pdf</a:t>
            </a:r>
          </a:p>
          <a:p>
            <a:pPr algn="l"/>
            <a:r>
              <a:rPr lang="da-DK" sz="2300" b="0" i="0" u="none" strike="noStrike" baseline="0" dirty="0"/>
              <a:t>[3] https://www.sparkfun.com/datasheets/Sensors/Flex/flex22 .pdf</a:t>
            </a:r>
          </a:p>
          <a:p>
            <a:pPr algn="l"/>
            <a:r>
              <a:rPr lang="en-IN" sz="2300" b="0" i="0" u="none" strike="noStrike" baseline="0" dirty="0"/>
              <a:t>[4] </a:t>
            </a:r>
            <a:r>
              <a:rPr lang="en-IN" sz="2300" b="0" i="0" u="none" strike="noStrike" baseline="0" dirty="0">
                <a:hlinkClick r:id="rId2"/>
              </a:rPr>
              <a:t>http://www.in.techradar.com/news/wearables/These-gloves-literally-turn-sign-language-into-</a:t>
            </a:r>
            <a:r>
              <a:rPr lang="en-IN" sz="2300" b="0" i="0" u="none" strike="noStrike" baseline="0" dirty="0"/>
              <a:t> </a:t>
            </a:r>
          </a:p>
          <a:p>
            <a:pPr algn="l"/>
            <a:r>
              <a:rPr lang="en-IN" sz="2300" dirty="0"/>
              <a:t>     </a:t>
            </a:r>
            <a:r>
              <a:rPr lang="en-IN" sz="2300" b="0" i="0" u="none" strike="noStrike" baseline="0" dirty="0"/>
              <a:t>speech/articleshow/51810332.cms</a:t>
            </a:r>
          </a:p>
          <a:p>
            <a:pPr algn="l"/>
            <a:r>
              <a:rPr lang="en-IN" sz="2300" b="0" i="0" u="none" strike="noStrike" baseline="0" dirty="0"/>
              <a:t>[5] http://www.ijste.org/articles/IJSTEV2I9089.pdf</a:t>
            </a:r>
          </a:p>
          <a:p>
            <a:pPr algn="l"/>
            <a:r>
              <a:rPr lang="en-US" sz="2300" b="0" i="0" u="none" strike="noStrike" baseline="0" dirty="0"/>
              <a:t>[6] Solanki Krunal M, “Indian Sign Languages using Flex Senser Glove,” International Journal of  </a:t>
            </a:r>
          </a:p>
          <a:p>
            <a:pPr algn="l"/>
            <a:r>
              <a:rPr lang="en-US" sz="2300" b="0" i="0" u="none" strike="noStrike" baseline="0" dirty="0"/>
              <a:t>      Engineering Trends and Technology (IJETT) - Volume4 Issue6- June 2013 ISSN: 2231</a:t>
            </a:r>
          </a:p>
          <a:p>
            <a:pPr algn="l"/>
            <a:r>
              <a:rPr lang="en-IN" sz="2300" b="0" i="0" u="none" strike="noStrike" baseline="0" dirty="0"/>
              <a:t>[7] </a:t>
            </a:r>
            <a:r>
              <a:rPr lang="en-IN" sz="2300" b="0" i="0" u="none" strike="noStrike" baseline="0" dirty="0">
                <a:hlinkClick r:id="rId3"/>
              </a:rPr>
              <a:t>http://www.statesymbolsusa.org/symbol-official-item/maine/state-language-poetry/american-sign-</a:t>
            </a:r>
            <a:r>
              <a:rPr lang="en-IN" sz="2300" dirty="0"/>
              <a:t> </a:t>
            </a:r>
          </a:p>
          <a:p>
            <a:pPr algn="l"/>
            <a:r>
              <a:rPr lang="en-IN" sz="2300" b="0" i="0" u="none" strike="noStrike" baseline="0" dirty="0"/>
              <a:t>     language</a:t>
            </a:r>
            <a:endParaRPr lang="en-US" sz="2300" b="0" i="0" dirty="0">
              <a:effectLst/>
            </a:endParaRPr>
          </a:p>
          <a:p>
            <a:r>
              <a:rPr lang="en-US" sz="2600" dirty="0">
                <a:effectLst/>
              </a:rPr>
              <a:t>[8] </a:t>
            </a:r>
            <a:r>
              <a:rPr lang="en-US" sz="2600" b="0" i="0" dirty="0">
                <a:effectLst/>
                <a:hlinkClick r:id="rId4"/>
              </a:rPr>
              <a:t>https://www.wionews.com/south-asia/how-do-we-speak-with-the-18-million-indians-who-</a:t>
            </a:r>
            <a:endParaRPr lang="en-US" sz="2600" b="0" i="0" dirty="0">
              <a:effectLst/>
            </a:endParaRPr>
          </a:p>
          <a:p>
            <a:r>
              <a:rPr lang="en-US" sz="2600" dirty="0">
                <a:effectLst/>
              </a:rPr>
              <a:t>     </a:t>
            </a:r>
            <a:r>
              <a:rPr lang="en-US" sz="2600" b="0" i="0" dirty="0">
                <a:effectLst/>
              </a:rPr>
              <a:t>are-deaf-18835terpreters</a:t>
            </a:r>
          </a:p>
          <a:p>
            <a:r>
              <a:rPr lang="en-IN" sz="2600" dirty="0"/>
              <a:t>[9] https://www.tinkle.in/tinkle-explains-sign-language-in-india/</a:t>
            </a:r>
          </a:p>
        </p:txBody>
      </p:sp>
    </p:spTree>
    <p:extLst>
      <p:ext uri="{BB962C8B-B14F-4D97-AF65-F5344CB8AC3E}">
        <p14:creationId xmlns:p14="http://schemas.microsoft.com/office/powerpoint/2010/main" val="312215971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B86B7-24ED-4261-979C-42CCFAC8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BB3E2B51-62E1-4C2D-86B7-1C4FF75F21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145" b="9145"/>
          <a:stretch/>
        </p:blipFill>
        <p:spPr>
          <a:xfrm>
            <a:off x="666141" y="0"/>
            <a:ext cx="11084189" cy="3854030"/>
          </a:xfrm>
        </p:spPr>
      </p:pic>
    </p:spTree>
    <p:extLst>
      <p:ext uri="{BB962C8B-B14F-4D97-AF65-F5344CB8AC3E}">
        <p14:creationId xmlns:p14="http://schemas.microsoft.com/office/powerpoint/2010/main" val="168474658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E676A1-152E-4AEA-AB0D-E5AAAC139D93}"/>
              </a:ext>
            </a:extLst>
          </p:cNvPr>
          <p:cNvSpPr/>
          <p:nvPr/>
        </p:nvSpPr>
        <p:spPr>
          <a:xfrm>
            <a:off x="1572178" y="750022"/>
            <a:ext cx="8530046" cy="393240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B778DE-972C-4A5A-B2FB-0F6E99007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793" y="579823"/>
            <a:ext cx="5996619" cy="2226076"/>
          </a:xfrm>
        </p:spPr>
        <p:txBody>
          <a:bodyPr/>
          <a:lstStyle/>
          <a:p>
            <a:r>
              <a:rPr lang="en-IN" dirty="0"/>
              <a:t>PRESENTED BY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E46F9B-A10A-4FEC-AE9D-B8576FE0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024" y="2017909"/>
            <a:ext cx="6476684" cy="2046515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Shreya Sirsale – 21ET061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Samruddhi  Kolapkar – 21ET033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Janhavi Pujare – 21ET054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26B3CE9B-C2F2-4522-A9A2-214C1B9F4C3D}"/>
              </a:ext>
            </a:extLst>
          </p:cNvPr>
          <p:cNvSpPr txBox="1">
            <a:spLocks/>
          </p:cNvSpPr>
          <p:nvPr/>
        </p:nvSpPr>
        <p:spPr>
          <a:xfrm>
            <a:off x="810023" y="4219273"/>
            <a:ext cx="5996619" cy="2226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 baseline="0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Guided by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5AA7C45-7AD4-4E60-9DD1-8CA07BE625C9}"/>
              </a:ext>
            </a:extLst>
          </p:cNvPr>
          <p:cNvSpPr txBox="1">
            <a:spLocks/>
          </p:cNvSpPr>
          <p:nvPr/>
        </p:nvSpPr>
        <p:spPr>
          <a:xfrm>
            <a:off x="3462324" y="5492934"/>
            <a:ext cx="5493773" cy="785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2800" b="1" dirty="0"/>
              <a:t>Dr. K. </a:t>
            </a:r>
            <a:r>
              <a:rPr lang="en-US" sz="2800" b="1" dirty="0" err="1"/>
              <a:t>B.Chaudhari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23266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2BAA8D-3424-4443-B93F-F0CC4F0E0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806" y="-261257"/>
            <a:ext cx="5996619" cy="2226076"/>
          </a:xfrm>
        </p:spPr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21F602-843E-4A1D-9EC5-AEC4B7C91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8778" y="696937"/>
            <a:ext cx="8415804" cy="4988309"/>
          </a:xfrm>
        </p:spPr>
        <p:txBody>
          <a:bodyPr/>
          <a:lstStyle/>
          <a:p>
            <a:pPr marL="342900" indent="-342900" defTabSz="877888">
              <a:lnSpc>
                <a:spcPct val="100000"/>
              </a:lnSpc>
              <a:buFont typeface="Rockwell" panose="02060603020205020403" pitchFamily="18" charset="0"/>
              <a:buChar char="ø"/>
              <a:tabLst>
                <a:tab pos="8072438" algn="l"/>
              </a:tabLst>
            </a:pPr>
            <a:r>
              <a:rPr lang="en-IN" dirty="0"/>
              <a:t>Introduction                                                                                      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Rockwell" panose="02060603020205020403" pitchFamily="18" charset="0"/>
              <a:buChar char="ø"/>
            </a:pPr>
            <a:r>
              <a:rPr lang="en-IN" dirty="0"/>
              <a:t>Problem Statement                                                                   </a:t>
            </a:r>
          </a:p>
          <a:p>
            <a:pPr marL="342900" indent="-342900">
              <a:lnSpc>
                <a:spcPct val="100000"/>
              </a:lnSpc>
              <a:buFont typeface="Rockwell" panose="02060603020205020403" pitchFamily="18" charset="0"/>
              <a:buChar char="ø"/>
            </a:pPr>
            <a:r>
              <a:rPr lang="en-IN" dirty="0"/>
              <a:t>Research</a:t>
            </a:r>
          </a:p>
          <a:p>
            <a:pPr marL="342900" indent="-342900">
              <a:lnSpc>
                <a:spcPct val="100000"/>
              </a:lnSpc>
              <a:buFont typeface="Rockwell" panose="02060603020205020403" pitchFamily="18" charset="0"/>
              <a:buChar char="ø"/>
            </a:pPr>
            <a:r>
              <a:rPr lang="en-IN" dirty="0"/>
              <a:t>Circuit Design and Algorithm</a:t>
            </a:r>
          </a:p>
          <a:p>
            <a:pPr marL="342900" indent="-342900">
              <a:lnSpc>
                <a:spcPct val="100000"/>
              </a:lnSpc>
              <a:buFont typeface="Rockwell" panose="02060603020205020403" pitchFamily="18" charset="0"/>
              <a:buChar char="ø"/>
            </a:pPr>
            <a:r>
              <a:rPr lang="en-IN" dirty="0"/>
              <a:t>Components</a:t>
            </a:r>
          </a:p>
          <a:p>
            <a:pPr marL="342900" indent="-342900">
              <a:lnSpc>
                <a:spcPct val="100000"/>
              </a:lnSpc>
              <a:buFont typeface="Rockwell" panose="02060603020205020403" pitchFamily="18" charset="0"/>
              <a:buChar char="ø"/>
            </a:pPr>
            <a:r>
              <a:rPr lang="en-IN" dirty="0"/>
              <a:t>Methodology and Working</a:t>
            </a:r>
          </a:p>
          <a:p>
            <a:pPr marL="342900" indent="-342900">
              <a:lnSpc>
                <a:spcPct val="100000"/>
              </a:lnSpc>
              <a:buFont typeface="Rockwell" panose="02060603020205020403" pitchFamily="18" charset="0"/>
              <a:buChar char="ø"/>
            </a:pPr>
            <a:r>
              <a:rPr lang="en-IN" dirty="0"/>
              <a:t>Expected Outcomes</a:t>
            </a:r>
          </a:p>
          <a:p>
            <a:pPr marL="342900" indent="-342900">
              <a:lnSpc>
                <a:spcPct val="100000"/>
              </a:lnSpc>
              <a:buFont typeface="Rockwell" panose="02060603020205020403" pitchFamily="18" charset="0"/>
              <a:buChar char="ø"/>
            </a:pPr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419351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DBD693D-C017-4A81-A541-E61AC5BDB2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98" t="2649" r="19829" b="17312"/>
          <a:stretch/>
        </p:blipFill>
        <p:spPr>
          <a:xfrm>
            <a:off x="3117668" y="1462131"/>
            <a:ext cx="8926286" cy="489421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8AC76B-3C12-4801-A8E6-C3D21D7DF01D}"/>
              </a:ext>
            </a:extLst>
          </p:cNvPr>
          <p:cNvSpPr/>
          <p:nvPr/>
        </p:nvSpPr>
        <p:spPr>
          <a:xfrm>
            <a:off x="1184366" y="1532697"/>
            <a:ext cx="5947954" cy="48942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78" name="Title 77">
            <a:extLst>
              <a:ext uri="{FF2B5EF4-FFF2-40B4-BE49-F238E27FC236}">
                <a16:creationId xmlns:a16="http://schemas.microsoft.com/office/drawing/2014/main" id="{16FF3F7F-0FCE-41C0-AFCB-B82DA0F9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91" y="-398509"/>
            <a:ext cx="4790032" cy="277946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624401-DD7F-41EC-8255-1B883631DF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73157" y="1563190"/>
            <a:ext cx="5390765" cy="4663439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Millions of people are deaf and dumb in India.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pPr algn="l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intension of the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gloves is to make the life style of the dumb and deaf people easy.</a:t>
            </a:r>
          </a:p>
          <a:p>
            <a:pPr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system is working on a glove based device which will be used for conversion of sign language to speech.</a:t>
            </a:r>
          </a:p>
          <a:p>
            <a:r>
              <a:rPr lang="en-US" sz="20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gloves translates the hand gestures to text and further speech so that the normal people can read and hear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gesture 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2D9B-1ACD-4116-A9A2-21EDA7FA74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36531-C07E-48A2-8E06-BE30D1F729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8" t="68509" r="79450" b="19225"/>
          <a:stretch/>
        </p:blipFill>
        <p:spPr>
          <a:xfrm>
            <a:off x="1348356" y="1746996"/>
            <a:ext cx="256403" cy="327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951579-9146-4A0D-92D3-CA4FFB194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42" t="68067" r="64276" b="19667"/>
          <a:stretch/>
        </p:blipFill>
        <p:spPr>
          <a:xfrm>
            <a:off x="1352370" y="2486500"/>
            <a:ext cx="256403" cy="327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1D0FC1-0B5A-484B-B1C7-9BA2896C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77" t="68281" r="48041" b="19453"/>
          <a:stretch/>
        </p:blipFill>
        <p:spPr>
          <a:xfrm>
            <a:off x="1348356" y="3510539"/>
            <a:ext cx="256403" cy="3279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524BD4-9297-4D26-9409-4DDFF6F76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732" t="68566" r="29386" b="20484"/>
          <a:stretch/>
        </p:blipFill>
        <p:spPr>
          <a:xfrm>
            <a:off x="1407702" y="4534578"/>
            <a:ext cx="231256" cy="2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757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F354BC-B8AD-4DF6-AD3B-9DA0612A4C3F}"/>
              </a:ext>
            </a:extLst>
          </p:cNvPr>
          <p:cNvSpPr/>
          <p:nvPr/>
        </p:nvSpPr>
        <p:spPr>
          <a:xfrm>
            <a:off x="1387732" y="1902721"/>
            <a:ext cx="5570849" cy="321046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6C0716-5D59-43AE-A330-C9AC7B2C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62" y="342061"/>
            <a:ext cx="5605358" cy="166457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E6680CE-A768-4BCE-A8EF-EEDE6ABA3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69112" y="2006634"/>
            <a:ext cx="5608088" cy="3294457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The deaf and mute community face significant challenges while communicating with people who do not know sign language. </a:t>
            </a:r>
          </a:p>
          <a:p>
            <a:pPr algn="l"/>
            <a:r>
              <a:rPr lang="en-US" sz="2000" b="0" i="0" dirty="0">
                <a:effectLst/>
              </a:rPr>
              <a:t>In such scenarios, bridging the communication gap becomes essential.</a:t>
            </a:r>
          </a:p>
          <a:p>
            <a:r>
              <a:rPr lang="en-US" sz="2000" b="0" i="0" dirty="0">
                <a:effectLst/>
              </a:rPr>
              <a:t>To address this issue, the development of a Sign </a:t>
            </a:r>
            <a:r>
              <a:rPr lang="en-US" dirty="0">
                <a:effectLst/>
              </a:rPr>
              <a:t>Language to Speech Converter Message </a:t>
            </a:r>
            <a:r>
              <a:rPr lang="en-US" sz="2000" b="0" i="0" dirty="0">
                <a:effectLst/>
              </a:rPr>
              <a:t>system is proposed. </a:t>
            </a:r>
          </a:p>
          <a:p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215DAF7-697E-4013-BCEC-FA9E30C7A9E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3394" r="13394"/>
          <a:stretch/>
        </p:blipFill>
        <p:spPr>
          <a:xfrm>
            <a:off x="7172316" y="985551"/>
            <a:ext cx="4557478" cy="2522400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DE433B-D5F9-43BE-952C-B08B09FD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55C8AD2F-5B7B-44EB-AEC6-DB915E954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AD2237AA-7A0E-46FE-8C56-65082235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189D45D-DFA3-4998-98D1-5D9637BDA9C6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E2B0C16-9511-474C-B3A2-401F66A74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D474A2B-3E8D-40C0-98CA-6697FC0EA993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AE6964-2C05-4058-A591-1EF146A33B6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3574087-63C5-4183-82FA-AC9A54AA793B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D162D94-709E-4257-90A5-A01CF9FCBA0A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07825EA-21C0-423A-A0C9-9B747B200F06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D04C10-BC2D-45BD-BB64-35E600DDD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99D82D2-315B-4322-B706-A525502A43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66" t="-36" r="-66" b="568"/>
          <a:stretch/>
        </p:blipFill>
        <p:spPr>
          <a:xfrm>
            <a:off x="7172316" y="3800761"/>
            <a:ext cx="4557478" cy="2629372"/>
          </a:xfrm>
        </p:spPr>
      </p:pic>
    </p:spTree>
    <p:extLst>
      <p:ext uri="{BB962C8B-B14F-4D97-AF65-F5344CB8AC3E}">
        <p14:creationId xmlns:p14="http://schemas.microsoft.com/office/powerpoint/2010/main" val="1364216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27707A-0D74-4391-B40D-9DA61B87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38B01A-F91F-4EF4-B5EE-178E210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800" y="1746197"/>
            <a:ext cx="8958913" cy="303480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u="none" strike="noStrike" baseline="0" dirty="0"/>
              <a:t>Thomas Pryor and Navid Azodi are UG students who made the Gloves that translate sign language into text and speech known as signaloud. They had won </a:t>
            </a:r>
            <a:r>
              <a:rPr lang="en-US" sz="2400" b="0" i="0" u="none" strike="noStrike" baseline="0" dirty="0" err="1"/>
              <a:t>Lemelson</a:t>
            </a:r>
            <a:r>
              <a:rPr lang="en-US" sz="2400" b="0" i="0" u="none" strike="noStrike" baseline="0" dirty="0"/>
              <a:t>-MIT student price for </a:t>
            </a:r>
            <a:r>
              <a:rPr lang="en-IN" sz="2400" b="0" i="0" u="none" strike="noStrike" baseline="0" dirty="0"/>
              <a:t>this project.</a:t>
            </a:r>
          </a:p>
          <a:p>
            <a:pPr algn="l"/>
            <a:r>
              <a:rPr lang="en-US" sz="2400" b="0" i="0" u="none" strike="noStrike" baseline="0" dirty="0"/>
              <a:t>The 1st Hand Talk glove was designed by Ryan Patterson in the year 2001. This model had limitations that a computer or a laptop was always required for its functioning which made it less </a:t>
            </a:r>
            <a:r>
              <a:rPr lang="en-IN" sz="2400" b="0" i="0" u="none" strike="noStrike" baseline="0" dirty="0"/>
              <a:t>portable.</a:t>
            </a:r>
          </a:p>
          <a:p>
            <a:pPr algn="l"/>
            <a:endParaRPr lang="en-US" sz="24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B72897-66FA-4F1E-944B-A635233E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1208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06B91-250D-4CF1-B325-5A9273131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5414" y="164482"/>
            <a:ext cx="5581561" cy="3155419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AA4FF-BC00-4DA5-B5F5-4E3F0364B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00" y="1906674"/>
            <a:ext cx="4082720" cy="33639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Title 5">
            <a:extLst>
              <a:ext uri="{FF2B5EF4-FFF2-40B4-BE49-F238E27FC236}">
                <a16:creationId xmlns:a16="http://schemas.microsoft.com/office/drawing/2014/main" id="{AF9E95A3-1D30-42AE-B8D3-81803BC840BB}"/>
              </a:ext>
            </a:extLst>
          </p:cNvPr>
          <p:cNvSpPr txBox="1">
            <a:spLocks/>
          </p:cNvSpPr>
          <p:nvPr/>
        </p:nvSpPr>
        <p:spPr>
          <a:xfrm>
            <a:off x="104503" y="708806"/>
            <a:ext cx="5020491" cy="8723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Circuit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653541-78A0-49D1-AEDD-564E0A0BD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229" y="164482"/>
            <a:ext cx="3162682" cy="6538719"/>
          </a:xfrm>
          <a:prstGeom prst="rect">
            <a:avLst/>
          </a:prstGeom>
        </p:spPr>
      </p:pic>
      <p:sp>
        <p:nvSpPr>
          <p:cNvPr id="21" name="Slide Number Placeholder 15">
            <a:extLst>
              <a:ext uri="{FF2B5EF4-FFF2-40B4-BE49-F238E27FC236}">
                <a16:creationId xmlns:a16="http://schemas.microsoft.com/office/drawing/2014/main" id="{04A9AA1E-B980-4754-98B6-DAF0821FED1E}"/>
              </a:ext>
            </a:extLst>
          </p:cNvPr>
          <p:cNvSpPr txBox="1">
            <a:spLocks/>
          </p:cNvSpPr>
          <p:nvPr/>
        </p:nvSpPr>
        <p:spPr>
          <a:xfrm>
            <a:off x="7589520" y="6295514"/>
            <a:ext cx="1447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328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EC8B4428-A350-4462-B7CB-B11DFAB7F4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0" r="-19"/>
          <a:stretch/>
        </p:blipFill>
        <p:spPr>
          <a:xfrm>
            <a:off x="1248581" y="1112633"/>
            <a:ext cx="2075688" cy="2073275"/>
          </a:xfrm>
          <a:prstGeom prst="rect">
            <a:avLst/>
          </a:prstGeo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392F1A22-223E-4567-A317-78E5256A8AF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520" r="460"/>
          <a:stretch/>
        </p:blipFill>
        <p:spPr>
          <a:xfrm>
            <a:off x="3922457" y="1112633"/>
            <a:ext cx="2075688" cy="2073275"/>
          </a:xfrm>
          <a:prstGeom prst="rect">
            <a:avLst/>
          </a:prstGeom>
        </p:spPr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77D780DE-642C-4FFA-9F13-DB1D96E6B3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522" r="1"/>
          <a:stretch/>
        </p:blipFill>
        <p:spPr>
          <a:xfrm>
            <a:off x="6595091" y="1112633"/>
            <a:ext cx="2075688" cy="2073275"/>
          </a:xfrm>
          <a:prstGeom prst="rect">
            <a:avLst/>
          </a:prstGeo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723F8DA9-B726-455F-8A2E-24E545B0CD8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5116" b="5116"/>
          <a:stretch/>
        </p:blipFill>
        <p:spPr>
          <a:xfrm>
            <a:off x="9258078" y="1112633"/>
            <a:ext cx="2075688" cy="207327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10A0993-416C-4F00-B9F6-CC36287D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421" y="305206"/>
            <a:ext cx="3891979" cy="959923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B774-B456-48FC-A23E-C8808D85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408DF1D-F5DB-4E7A-9020-52C5A06186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8156" y="3405734"/>
            <a:ext cx="2075688" cy="274320"/>
          </a:xfrm>
        </p:spPr>
        <p:txBody>
          <a:bodyPr>
            <a:noAutofit/>
          </a:bodyPr>
          <a:lstStyle/>
          <a:p>
            <a:r>
              <a:rPr lang="en-US" sz="1800" dirty="0"/>
              <a:t>FLEX SENSOR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883B26B-8063-4BE1-AD04-62A490E0FB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22457" y="3399612"/>
            <a:ext cx="2075688" cy="274320"/>
          </a:xfrm>
        </p:spPr>
        <p:txBody>
          <a:bodyPr>
            <a:noAutofit/>
          </a:bodyPr>
          <a:lstStyle/>
          <a:p>
            <a:r>
              <a:rPr lang="en-US" sz="1800" dirty="0"/>
              <a:t>Accelerometer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3984FD9-8CE0-4908-A1B2-8D31E8ACC5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49817" y="3540186"/>
            <a:ext cx="2075688" cy="274320"/>
          </a:xfrm>
        </p:spPr>
        <p:txBody>
          <a:bodyPr>
            <a:noAutofit/>
          </a:bodyPr>
          <a:lstStyle/>
          <a:p>
            <a:r>
              <a:rPr lang="en-US" sz="1800" dirty="0"/>
              <a:t>Liquid Crystal Display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17AC58-BD37-44D1-94EA-4AB41F3A3CE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3921" y="3185908"/>
            <a:ext cx="2304002" cy="736600"/>
          </a:xfrm>
        </p:spPr>
        <p:txBody>
          <a:bodyPr>
            <a:normAutofit/>
          </a:bodyPr>
          <a:lstStyle/>
          <a:p>
            <a:r>
              <a:rPr lang="en-US" sz="1800" dirty="0"/>
              <a:t>Bluetooth HC05</a:t>
            </a:r>
          </a:p>
        </p:txBody>
      </p:sp>
      <p:pic>
        <p:nvPicPr>
          <p:cNvPr id="21" name="Picture Placeholder 34">
            <a:extLst>
              <a:ext uri="{FF2B5EF4-FFF2-40B4-BE49-F238E27FC236}">
                <a16:creationId xmlns:a16="http://schemas.microsoft.com/office/drawing/2014/main" id="{AF8EB878-0457-44F8-89E9-4D88231AD9D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8" b="58"/>
          <a:stretch/>
        </p:blipFill>
        <p:spPr>
          <a:xfrm>
            <a:off x="5203171" y="4037834"/>
            <a:ext cx="2075688" cy="2073275"/>
          </a:xfrm>
          <a:prstGeom prst="rect">
            <a:avLst/>
          </a:prstGeom>
        </p:spPr>
      </p:pic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6034907C-DB87-4E8A-AAFF-06510286269E}"/>
              </a:ext>
            </a:extLst>
          </p:cNvPr>
          <p:cNvSpPr txBox="1">
            <a:spLocks/>
          </p:cNvSpPr>
          <p:nvPr/>
        </p:nvSpPr>
        <p:spPr>
          <a:xfrm>
            <a:off x="5203170" y="6334437"/>
            <a:ext cx="2193309" cy="387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Arduino Uno</a:t>
            </a:r>
          </a:p>
        </p:txBody>
      </p:sp>
    </p:spTree>
    <p:extLst>
      <p:ext uri="{BB962C8B-B14F-4D97-AF65-F5344CB8AC3E}">
        <p14:creationId xmlns:p14="http://schemas.microsoft.com/office/powerpoint/2010/main" val="1130864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build="p"/>
      <p:bldP spid="26" grpId="0" build="p"/>
      <p:bldP spid="28" grpId="0" build="p"/>
      <p:bldP spid="30" grpId="0" build="p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9ACA87-40B7-4FF5-A212-F08614F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30637-75DC-4300-B8E2-DEE30288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graphicFrame>
        <p:nvGraphicFramePr>
          <p:cNvPr id="16" name="Content Placeholder 3" descr="Timeline Placeholder ">
            <a:extLst>
              <a:ext uri="{FF2B5EF4-FFF2-40B4-BE49-F238E27FC236}">
                <a16:creationId xmlns:a16="http://schemas.microsoft.com/office/drawing/2014/main" id="{456C4F59-0278-4F82-A986-76CCCF1B32C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3566580"/>
              </p:ext>
            </p:extLst>
          </p:nvPr>
        </p:nvGraphicFramePr>
        <p:xfrm>
          <a:off x="641350" y="501650"/>
          <a:ext cx="10909300" cy="434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87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5E2802-9433-4964-B550-6B2C67F9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5E3B5A-BC69-49FF-8D6A-CC47CD10268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22B19F1-827B-4D29-A0BB-81814D5A90F0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752</Words>
  <Application>Microsoft Office PowerPoint</Application>
  <PresentationFormat>Widescreen</PresentationFormat>
  <Paragraphs>90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Damask</vt:lpstr>
      <vt:lpstr>SIGN TO SPEECH CONVERTER FOR THE DUMB AND DEAF</vt:lpstr>
      <vt:lpstr>PRESENTED BY</vt:lpstr>
      <vt:lpstr>CONTENT</vt:lpstr>
      <vt:lpstr>Introduction</vt:lpstr>
      <vt:lpstr>PROBLEM STATEMENT</vt:lpstr>
      <vt:lpstr>RESEARCH</vt:lpstr>
      <vt:lpstr>ALGORITHM</vt:lpstr>
      <vt:lpstr>components</vt:lpstr>
      <vt:lpstr>METHODOLOGY</vt:lpstr>
      <vt:lpstr>Working</vt:lpstr>
      <vt:lpstr>EXPECTED OUTCOME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TO SPEECH CONVERTER FOR THE DUMB AND DEAF</dc:title>
  <dc:creator/>
  <cp:lastModifiedBy>Unknown User</cp:lastModifiedBy>
  <cp:revision>2</cp:revision>
  <dcterms:created xsi:type="dcterms:W3CDTF">2021-02-07T10:03:27Z</dcterms:created>
  <dcterms:modified xsi:type="dcterms:W3CDTF">2025-01-10T08:16:13Z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