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91" r:id="rId2"/>
    <p:sldId id="793" r:id="rId3"/>
    <p:sldId id="995" r:id="rId4"/>
    <p:sldId id="991" r:id="rId5"/>
    <p:sldId id="992" r:id="rId6"/>
    <p:sldId id="993" r:id="rId7"/>
    <p:sldId id="994" r:id="rId8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3A"/>
    <a:srgbClr val="54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35" autoAdjust="0"/>
    <p:restoredTop sz="94660"/>
  </p:normalViewPr>
  <p:slideViewPr>
    <p:cSldViewPr>
      <p:cViewPr varScale="1">
        <p:scale>
          <a:sx n="114" d="100"/>
          <a:sy n="114" d="100"/>
        </p:scale>
        <p:origin x="112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69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6527445-30DC-4D97-887F-CC1ED179E35D}" type="datetimeFigureOut">
              <a:rPr lang="he-IL" smtClean="0"/>
              <a:t>כ"א/ניסן/תשפ"ג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0DEB99B-6CF4-451F-B0A9-4E9A67786E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15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0" y="0"/>
            <a:ext cx="9240838" cy="1552575"/>
            <a:chOff x="0" y="0"/>
            <a:chExt cx="9240366" cy="1552576"/>
          </a:xfrm>
        </p:grpSpPr>
        <p:pic>
          <p:nvPicPr>
            <p:cNvPr id="4" name="Picture 2" descr="http://misterbit.co.il/img/homeHeader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1" r="17844"/>
            <a:stretch>
              <a:fillRect/>
            </a:stretch>
          </p:blipFill>
          <p:spPr bwMode="auto">
            <a:xfrm>
              <a:off x="0" y="0"/>
              <a:ext cx="9144000" cy="1552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D:\dev\PHP-WS\misterBIT\img\logoBi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0"/>
              <a:ext cx="2724150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4" descr="D:\dev\PHP-WS\misterBIT\img\footerAbou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1" t="-43867" r="22437" b="43867"/>
          <a:stretch>
            <a:fillRect/>
          </a:stretch>
        </p:blipFill>
        <p:spPr bwMode="auto">
          <a:xfrm>
            <a:off x="0" y="5875338"/>
            <a:ext cx="9144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6856" y="134076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000" baseline="0">
                <a:solidFill>
                  <a:srgbClr val="C00000"/>
                </a:solidFill>
                <a:effectLst/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title</a:t>
            </a: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708275"/>
            <a:ext cx="8229600" cy="1008063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sz="4400" b="1">
                <a:solidFill>
                  <a:srgbClr val="BFBC3A"/>
                </a:solidFill>
              </a:defRPr>
            </a:lvl1pPr>
          </a:lstStyle>
          <a:p>
            <a:pPr lvl="0"/>
            <a:r>
              <a:rPr lang="en-US" dirty="0"/>
              <a:t>Promo text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3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:\dev\PHP-WS\misterBIT\img\footerAbou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1" t="-43867" r="22437" b="43867"/>
          <a:stretch>
            <a:fillRect/>
          </a:stretch>
        </p:blipFill>
        <p:spPr bwMode="auto">
          <a:xfrm>
            <a:off x="0" y="5875338"/>
            <a:ext cx="9144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/>
          <a:lstStyle>
            <a:lvl1pPr algn="l" rtl="0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91323"/>
          </a:xfrm>
          <a:prstGeom prst="rect">
            <a:avLst/>
          </a:prstGeom>
        </p:spPr>
        <p:txBody>
          <a:bodyPr/>
          <a:lstStyle>
            <a:lvl1pPr algn="l"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pic>
        <p:nvPicPr>
          <p:cNvPr id="1026" name="Picture 2" descr="D:\Dropbox\misterBIT-Marketing\Graphics\Logos\Coding academy\logo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342063"/>
            <a:ext cx="116681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85800" y="4572000"/>
            <a:ext cx="7772400" cy="13271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Click to edit Master title style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http://ocpsoft.org/wp-content/uploads/2013/01/javascript_logo_unofficial-300x3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81"/>
          <a:stretch/>
        </p:blipFill>
        <p:spPr bwMode="auto">
          <a:xfrm>
            <a:off x="2195736" y="999892"/>
            <a:ext cx="4794350" cy="374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7695" y="476672"/>
            <a:ext cx="48965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Javascript Execution Model</a:t>
            </a:r>
            <a:endParaRPr lang="he-IL" sz="2800" dirty="0"/>
          </a:p>
        </p:txBody>
      </p:sp>
      <p:sp>
        <p:nvSpPr>
          <p:cNvPr id="4" name="AutoShape 2" descr="Image result for process pn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Image result for process pn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2766091" cy="27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768" y="5255041"/>
            <a:ext cx="489654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Staring: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main (UI) thread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Asynchronous actions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48072"/>
          </a:xfrm>
        </p:spPr>
        <p:txBody>
          <a:bodyPr/>
          <a:lstStyle/>
          <a:p>
            <a:r>
              <a:rPr lang="en-US" sz="2800" dirty="0"/>
              <a:t>Execution model - Visual Representation</a:t>
            </a:r>
            <a:endParaRPr lang="he-IL" sz="2800" i="1" dirty="0">
              <a:solidFill>
                <a:srgbClr val="00B0F0"/>
              </a:solidFill>
            </a:endParaRPr>
          </a:p>
        </p:txBody>
      </p:sp>
      <p:sp>
        <p:nvSpPr>
          <p:cNvPr id="4" name="AutoShape 2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6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AutoShape 8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380538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95536" y="908720"/>
            <a:ext cx="8527802" cy="54368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683568" y="1061120"/>
            <a:ext cx="3816424" cy="3858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3" name="Group 42"/>
          <p:cNvGrpSpPr/>
          <p:nvPr/>
        </p:nvGrpSpPr>
        <p:grpSpPr>
          <a:xfrm>
            <a:off x="680286" y="4756567"/>
            <a:ext cx="1747483" cy="594648"/>
            <a:chOff x="680286" y="5003884"/>
            <a:chExt cx="1747483" cy="594648"/>
          </a:xfrm>
        </p:grpSpPr>
        <p:sp>
          <p:nvSpPr>
            <p:cNvPr id="23" name="TextBox 22"/>
            <p:cNvSpPr txBox="1"/>
            <p:nvPr/>
          </p:nvSpPr>
          <p:spPr>
            <a:xfrm>
              <a:off x="680286" y="5229200"/>
              <a:ext cx="151545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>
                  <a:solidFill>
                    <a:srgbClr val="C77938"/>
                  </a:solidFill>
                </a:rPr>
                <a:t>Event loop</a:t>
              </a:r>
              <a:endParaRPr lang="he-IL" dirty="0">
                <a:solidFill>
                  <a:srgbClr val="C77938"/>
                </a:solidFill>
              </a:endParaRPr>
            </a:p>
          </p:txBody>
        </p:sp>
        <p:sp>
          <p:nvSpPr>
            <p:cNvPr id="22" name="Curved Right Arrow 21"/>
            <p:cNvSpPr/>
            <p:nvPr/>
          </p:nvSpPr>
          <p:spPr>
            <a:xfrm rot="12993071">
              <a:off x="1963702" y="5003884"/>
              <a:ext cx="464067" cy="513348"/>
            </a:xfrm>
            <a:prstGeom prst="curvedRightArrow">
              <a:avLst>
                <a:gd name="adj1" fmla="val 25000"/>
                <a:gd name="adj2" fmla="val 55310"/>
                <a:gd name="adj3" fmla="val 25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1560" y="5699223"/>
            <a:ext cx="12449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BB763E"/>
                </a:solidFill>
              </a:rPr>
              <a:t>Callback Queue:</a:t>
            </a:r>
            <a:endParaRPr lang="he-IL" dirty="0">
              <a:solidFill>
                <a:srgbClr val="BB763E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 rot="10800000">
            <a:off x="1979710" y="5709802"/>
            <a:ext cx="6645426" cy="504056"/>
          </a:xfrm>
          <a:prstGeom prst="homePlat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   </a:t>
            </a:r>
            <a:endParaRPr lang="he-IL" dirty="0"/>
          </a:p>
        </p:txBody>
      </p:sp>
      <p:sp>
        <p:nvSpPr>
          <p:cNvPr id="28" name="Rectangle 27"/>
          <p:cNvSpPr/>
          <p:nvPr/>
        </p:nvSpPr>
        <p:spPr>
          <a:xfrm>
            <a:off x="2771800" y="5783263"/>
            <a:ext cx="1008112" cy="396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 err="1"/>
              <a:t>onClick</a:t>
            </a:r>
            <a:endParaRPr lang="he-IL" sz="2000" dirty="0"/>
          </a:p>
        </p:txBody>
      </p:sp>
      <p:sp>
        <p:nvSpPr>
          <p:cNvPr id="29" name="Rectangle 28"/>
          <p:cNvSpPr/>
          <p:nvPr/>
        </p:nvSpPr>
        <p:spPr>
          <a:xfrm>
            <a:off x="3851920" y="5783263"/>
            <a:ext cx="1728192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/>
              <a:t>Interval</a:t>
            </a:r>
            <a:endParaRPr lang="he-IL" sz="2000" dirty="0"/>
          </a:p>
        </p:txBody>
      </p:sp>
      <p:sp>
        <p:nvSpPr>
          <p:cNvPr id="30" name="Rectangle 29"/>
          <p:cNvSpPr/>
          <p:nvPr/>
        </p:nvSpPr>
        <p:spPr>
          <a:xfrm>
            <a:off x="5652120" y="5783263"/>
            <a:ext cx="194421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/>
              <a:t>Data ready</a:t>
            </a:r>
            <a:endParaRPr lang="he-IL" sz="2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4954025" y="2038847"/>
            <a:ext cx="3578415" cy="2160240"/>
            <a:chOff x="4954025" y="1403484"/>
            <a:chExt cx="3578415" cy="2160240"/>
          </a:xfrm>
        </p:grpSpPr>
        <p:sp>
          <p:nvSpPr>
            <p:cNvPr id="31" name="TextBox 30"/>
            <p:cNvSpPr txBox="1"/>
            <p:nvPr/>
          </p:nvSpPr>
          <p:spPr>
            <a:xfrm>
              <a:off x="4954025" y="1403484"/>
              <a:ext cx="12449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APIs</a:t>
              </a:r>
              <a:endParaRPr lang="he-IL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32076" y="1916832"/>
              <a:ext cx="3500364" cy="504056"/>
            </a:xfrm>
            <a:prstGeom prst="rect">
              <a:avLst/>
            </a:prstGeom>
            <a:solidFill>
              <a:srgbClr val="BFB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/>
                <a:t>DOM (document)</a:t>
              </a:r>
              <a:endParaRPr lang="he-IL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32076" y="3059668"/>
              <a:ext cx="3500364" cy="504056"/>
            </a:xfrm>
            <a:prstGeom prst="rect">
              <a:avLst/>
            </a:prstGeom>
            <a:solidFill>
              <a:srgbClr val="BFB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/>
                <a:t>AJAX (</a:t>
              </a:r>
              <a:r>
                <a:rPr lang="en-US" dirty="0" err="1"/>
                <a:t>XMLHttpRequest</a:t>
              </a:r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32076" y="2483604"/>
              <a:ext cx="3500364" cy="504056"/>
            </a:xfrm>
            <a:prstGeom prst="rect">
              <a:avLst/>
            </a:prstGeom>
            <a:solidFill>
              <a:srgbClr val="BFB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err="1"/>
                <a:t>setTimeout</a:t>
              </a:r>
              <a:r>
                <a:rPr lang="en-US" dirty="0"/>
                <a:t>, </a:t>
              </a:r>
              <a:r>
                <a:rPr lang="en-US" dirty="0" err="1"/>
                <a:t>setInterval</a:t>
              </a:r>
              <a:endParaRPr lang="he-IL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27584" y="1318767"/>
            <a:ext cx="1584176" cy="3384376"/>
            <a:chOff x="827584" y="1484784"/>
            <a:chExt cx="1584176" cy="3384376"/>
          </a:xfrm>
        </p:grpSpPr>
        <p:grpSp>
          <p:nvGrpSpPr>
            <p:cNvPr id="19" name="Group 18"/>
            <p:cNvGrpSpPr/>
            <p:nvPr/>
          </p:nvGrpSpPr>
          <p:grpSpPr>
            <a:xfrm>
              <a:off x="827584" y="1484784"/>
              <a:ext cx="1584176" cy="3384376"/>
              <a:chOff x="907976" y="2564904"/>
              <a:chExt cx="1287760" cy="33843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7976" y="2564904"/>
                <a:ext cx="1287760" cy="3384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71600" y="2627620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Stack</a:t>
                </a:r>
                <a:endParaRPr lang="he-I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043608" y="4329100"/>
              <a:ext cx="1296144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1600" dirty="0"/>
                <a:t>onload()</a:t>
              </a:r>
              <a:endParaRPr lang="he-IL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3608" y="3861048"/>
              <a:ext cx="1296144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1600" dirty="0"/>
                <a:t>bar()</a:t>
              </a:r>
              <a:endParaRPr lang="he-IL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43608" y="3356992"/>
              <a:ext cx="1296144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1600" dirty="0"/>
                <a:t>foo()</a:t>
              </a:r>
              <a:endParaRPr lang="he-IL" sz="1600" dirty="0"/>
            </a:p>
          </p:txBody>
        </p:sp>
      </p:grpSp>
      <p:pic>
        <p:nvPicPr>
          <p:cNvPr id="1032" name="Picture 8" descr="Image result for browser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4845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stimulsoft.com/images/products/reports-js/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76" y="908720"/>
            <a:ext cx="905400" cy="51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oShape 20" descr="Image result for js"/>
          <p:cNvSpPr>
            <a:spLocks noChangeAspect="1" noChangeArrowheads="1"/>
          </p:cNvSpPr>
          <p:nvPr/>
        </p:nvSpPr>
        <p:spPr bwMode="auto">
          <a:xfrm>
            <a:off x="10142538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47" name="Group 46"/>
          <p:cNvGrpSpPr/>
          <p:nvPr/>
        </p:nvGrpSpPr>
        <p:grpSpPr>
          <a:xfrm>
            <a:off x="2708176" y="1318767"/>
            <a:ext cx="1647800" cy="3384376"/>
            <a:chOff x="2708176" y="1484784"/>
            <a:chExt cx="1647800" cy="3384376"/>
          </a:xfrm>
        </p:grpSpPr>
        <p:grpSp>
          <p:nvGrpSpPr>
            <p:cNvPr id="16" name="Group 15"/>
            <p:cNvGrpSpPr/>
            <p:nvPr/>
          </p:nvGrpSpPr>
          <p:grpSpPr>
            <a:xfrm>
              <a:off x="2708176" y="1484784"/>
              <a:ext cx="1647800" cy="3384376"/>
              <a:chOff x="907976" y="2564904"/>
              <a:chExt cx="1287760" cy="33843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907976" y="2564904"/>
                <a:ext cx="1287760" cy="3384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71600" y="2627620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Heap</a:t>
                </a:r>
                <a:endParaRPr lang="he-I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2955540" y="2336649"/>
              <a:ext cx="360040" cy="3693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/>
            <p:cNvSpPr/>
            <p:nvPr/>
          </p:nvSpPr>
          <p:spPr>
            <a:xfrm>
              <a:off x="3107940" y="2915652"/>
              <a:ext cx="254745" cy="26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/>
            <p:cNvSpPr/>
            <p:nvPr/>
          </p:nvSpPr>
          <p:spPr>
            <a:xfrm>
              <a:off x="3671900" y="2669324"/>
              <a:ext cx="474588" cy="48683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/>
            <p:cNvSpPr/>
            <p:nvPr/>
          </p:nvSpPr>
          <p:spPr>
            <a:xfrm>
              <a:off x="3043188" y="3383704"/>
              <a:ext cx="465335" cy="47734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Oval 55"/>
            <p:cNvSpPr/>
            <p:nvPr/>
          </p:nvSpPr>
          <p:spPr>
            <a:xfrm>
              <a:off x="3875705" y="4296509"/>
              <a:ext cx="222776" cy="22852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חץ: למטה 8">
            <a:extLst>
              <a:ext uri="{FF2B5EF4-FFF2-40B4-BE49-F238E27FC236}">
                <a16:creationId xmlns:a16="http://schemas.microsoft.com/office/drawing/2014/main" id="{D07BBA5C-68B1-1E00-1645-D6DBA5750B99}"/>
              </a:ext>
            </a:extLst>
          </p:cNvPr>
          <p:cNvSpPr/>
          <p:nvPr/>
        </p:nvSpPr>
        <p:spPr>
          <a:xfrm>
            <a:off x="8198554" y="4271095"/>
            <a:ext cx="422672" cy="1150082"/>
          </a:xfrm>
          <a:prstGeom prst="downArrow">
            <a:avLst/>
          </a:prstGeom>
          <a:solidFill>
            <a:srgbClr val="BFBC3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/>
      <p:bldP spid="24" grpId="0" animBg="1"/>
      <p:bldP spid="28" grpId="0" animBg="1"/>
      <p:bldP spid="29" grpId="0" animBg="1"/>
      <p:bldP spid="3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648072"/>
          </a:xfrm>
        </p:spPr>
        <p:txBody>
          <a:bodyPr/>
          <a:lstStyle/>
          <a:p>
            <a:r>
              <a:rPr lang="en-US" sz="2800" dirty="0"/>
              <a:t>The Call-Stack</a:t>
            </a:r>
            <a:endParaRPr lang="he-IL" sz="2800" i="1" dirty="0">
              <a:solidFill>
                <a:srgbClr val="00B0F0"/>
              </a:solidFill>
            </a:endParaRPr>
          </a:p>
        </p:txBody>
      </p:sp>
      <p:sp>
        <p:nvSpPr>
          <p:cNvPr id="4" name="AutoShape 2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6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AutoShape 8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380538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93912" y="2221391"/>
            <a:ext cx="381642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/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foo</a:t>
            </a:r>
            <a:r>
              <a:rPr lang="en-US" dirty="0"/>
              <a:t>(b)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var </a:t>
            </a:r>
            <a:r>
              <a:rPr lang="en-US" dirty="0">
                <a:solidFill>
                  <a:srgbClr val="458383"/>
                </a:solidFill>
              </a:rPr>
              <a:t>a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10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00"/>
                </a:highlight>
              </a:rPr>
              <a:t>return </a:t>
            </a:r>
            <a:r>
              <a:rPr lang="en-US" dirty="0">
                <a:highlight>
                  <a:srgbClr val="FFFF00"/>
                </a:highlight>
              </a:rPr>
              <a:t>a + b +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11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bar</a:t>
            </a:r>
            <a:r>
              <a:rPr lang="en-US" dirty="0"/>
              <a:t>(x)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var </a:t>
            </a:r>
            <a:r>
              <a:rPr lang="en-US" dirty="0">
                <a:solidFill>
                  <a:srgbClr val="458383"/>
                </a:solidFill>
              </a:rPr>
              <a:t>y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3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i="1" dirty="0"/>
              <a:t>foo</a:t>
            </a:r>
            <a:r>
              <a:rPr lang="en-US" dirty="0"/>
              <a:t>(x * </a:t>
            </a:r>
            <a:r>
              <a:rPr lang="en-US" dirty="0">
                <a:solidFill>
                  <a:srgbClr val="458383"/>
                </a:solidFill>
              </a:rPr>
              <a:t>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onload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i="1" dirty="0"/>
              <a:t>bar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5767" y="2636912"/>
            <a:ext cx="2952328" cy="3384376"/>
            <a:chOff x="827584" y="1484784"/>
            <a:chExt cx="1584176" cy="3384376"/>
          </a:xfrm>
        </p:grpSpPr>
        <p:grpSp>
          <p:nvGrpSpPr>
            <p:cNvPr id="12" name="Group 11"/>
            <p:cNvGrpSpPr/>
            <p:nvPr/>
          </p:nvGrpSpPr>
          <p:grpSpPr>
            <a:xfrm>
              <a:off x="827584" y="1484784"/>
              <a:ext cx="1584176" cy="3384376"/>
              <a:chOff x="907976" y="2564904"/>
              <a:chExt cx="1287760" cy="338437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07976" y="2564904"/>
                <a:ext cx="1287760" cy="3384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71600" y="2627620"/>
                <a:ext cx="116560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Call-Stack</a:t>
                </a:r>
                <a:endParaRPr lang="he-I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037360" y="3462096"/>
              <a:ext cx="1296144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1600" dirty="0"/>
                <a:t>bar()	</a:t>
              </a:r>
              <a:r>
                <a:rPr lang="en-US" sz="16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x=7 y=3</a:t>
              </a:r>
              <a:endParaRPr lang="he-IL" sz="16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2550" y="2985463"/>
              <a:ext cx="1296144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1600" dirty="0"/>
                <a:t>foo() 	</a:t>
              </a:r>
              <a:r>
                <a:rPr lang="en-US" sz="16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b=21 a=10</a:t>
              </a:r>
              <a:endParaRPr lang="he-IL" sz="1600" dirty="0"/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70191559-1991-1391-77C1-C31B41646AA8}"/>
                </a:ext>
              </a:extLst>
            </p:cNvPr>
            <p:cNvSpPr/>
            <p:nvPr/>
          </p:nvSpPr>
          <p:spPr>
            <a:xfrm>
              <a:off x="1042550" y="3974829"/>
              <a:ext cx="1296144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1600" dirty="0"/>
                <a:t>onload()	</a:t>
              </a:r>
              <a:endParaRPr lang="he-IL" sz="16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344A-0C99-E8DB-AA3D-062FEE3D23AB}"/>
              </a:ext>
            </a:extLst>
          </p:cNvPr>
          <p:cNvSpPr txBox="1">
            <a:spLocks/>
          </p:cNvSpPr>
          <p:nvPr/>
        </p:nvSpPr>
        <p:spPr>
          <a:xfrm>
            <a:off x="457200" y="1108229"/>
            <a:ext cx="7499176" cy="38401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646260"/>
              </a:buClr>
              <a:buFont typeface="Arial" pitchFamily="34" charset="0"/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  <a:sym typeface="Verdana" pitchFamily="34" charset="0"/>
              </a:rPr>
              <a:t>JS (similar to many programming languages) 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  <a:sym typeface="Verdana" pitchFamily="34" charset="0"/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  <a:sym typeface="Verdana" pitchFamily="34" charset="0"/>
              </a:rPr>
              <a:t>uses a call-stack to manage the execution</a:t>
            </a:r>
          </a:p>
        </p:txBody>
      </p:sp>
    </p:spTree>
    <p:extLst>
      <p:ext uri="{BB962C8B-B14F-4D97-AF65-F5344CB8AC3E}">
        <p14:creationId xmlns:p14="http://schemas.microsoft.com/office/powerpoint/2010/main" val="2881215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648072"/>
          </a:xfrm>
        </p:spPr>
        <p:txBody>
          <a:bodyPr/>
          <a:lstStyle/>
          <a:p>
            <a:r>
              <a:rPr lang="en-US" sz="2800" dirty="0"/>
              <a:t>The Heap</a:t>
            </a:r>
            <a:endParaRPr lang="he-IL" sz="2800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1124744"/>
            <a:ext cx="8207896" cy="3672404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Objects are allocated in the </a:t>
            </a:r>
            <a:r>
              <a:rPr lang="en-US" sz="4000" dirty="0"/>
              <a:t>heap 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which is large mostly unstructured region of memory.</a:t>
            </a:r>
          </a:p>
        </p:txBody>
      </p:sp>
      <p:sp>
        <p:nvSpPr>
          <p:cNvPr id="4" name="AutoShape 2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6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AutoShape 8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380538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18" name="Group 17"/>
          <p:cNvGrpSpPr/>
          <p:nvPr/>
        </p:nvGrpSpPr>
        <p:grpSpPr>
          <a:xfrm>
            <a:off x="3995936" y="2888940"/>
            <a:ext cx="2232248" cy="3384376"/>
            <a:chOff x="2708176" y="1484784"/>
            <a:chExt cx="1647800" cy="3384376"/>
          </a:xfrm>
        </p:grpSpPr>
        <p:grpSp>
          <p:nvGrpSpPr>
            <p:cNvPr id="19" name="Group 18"/>
            <p:cNvGrpSpPr/>
            <p:nvPr/>
          </p:nvGrpSpPr>
          <p:grpSpPr>
            <a:xfrm>
              <a:off x="2708176" y="1484784"/>
              <a:ext cx="1647800" cy="3384376"/>
              <a:chOff x="907976" y="2564904"/>
              <a:chExt cx="1287760" cy="33843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07976" y="2564904"/>
                <a:ext cx="1287760" cy="3384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71600" y="2627620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Heap</a:t>
                </a:r>
                <a:endParaRPr lang="he-I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955540" y="2336649"/>
              <a:ext cx="360040" cy="3693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3107940" y="2915652"/>
              <a:ext cx="254745" cy="26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3671900" y="2669324"/>
              <a:ext cx="474588" cy="48683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3043188" y="3383704"/>
              <a:ext cx="465335" cy="47734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3875705" y="4296509"/>
              <a:ext cx="222776" cy="22852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544" y="2888940"/>
            <a:ext cx="2952328" cy="3384376"/>
            <a:chOff x="827584" y="1484784"/>
            <a:chExt cx="1584176" cy="3384376"/>
          </a:xfrm>
        </p:grpSpPr>
        <p:grpSp>
          <p:nvGrpSpPr>
            <p:cNvPr id="28" name="Group 27"/>
            <p:cNvGrpSpPr/>
            <p:nvPr/>
          </p:nvGrpSpPr>
          <p:grpSpPr>
            <a:xfrm>
              <a:off x="827584" y="1484784"/>
              <a:ext cx="1584176" cy="3384376"/>
              <a:chOff x="907976" y="2564904"/>
              <a:chExt cx="1287760" cy="33843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07976" y="2564904"/>
                <a:ext cx="1287760" cy="3384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71600" y="2627620"/>
                <a:ext cx="116560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Stack</a:t>
                </a:r>
                <a:endParaRPr lang="he-IL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905855" y="4329100"/>
              <a:ext cx="1433898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2000" dirty="0"/>
                <a:t>Global scope</a:t>
              </a:r>
              <a:endParaRPr lang="he-IL" sz="2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854" y="3861048"/>
              <a:ext cx="1433899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1600" dirty="0"/>
                <a:t>bar()	</a:t>
              </a:r>
              <a:r>
                <a:rPr lang="en-US" sz="1600" dirty="0" err="1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arr</a:t>
              </a:r>
              <a:r>
                <a:rPr lang="en-US" sz="16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 = [1, 2, 3]</a:t>
              </a:r>
              <a:endParaRPr lang="he-IL" sz="16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854" y="3320988"/>
              <a:ext cx="1433899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sz="1600" dirty="0"/>
                <a:t>foo() 	</a:t>
              </a:r>
              <a:r>
                <a:rPr lang="en-US" sz="16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return {name: ‘P’}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46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648072"/>
          </a:xfrm>
        </p:spPr>
        <p:txBody>
          <a:bodyPr/>
          <a:lstStyle/>
          <a:p>
            <a:r>
              <a:rPr lang="en-US" sz="2800" dirty="0"/>
              <a:t>Messages Queue / </a:t>
            </a:r>
            <a:r>
              <a:rPr lang="en-US" sz="2800"/>
              <a:t>Callback Queue</a:t>
            </a:r>
            <a:endParaRPr lang="en-US" sz="2800" dirty="0"/>
          </a:p>
        </p:txBody>
      </p:sp>
      <p:sp>
        <p:nvSpPr>
          <p:cNvPr id="4" name="AutoShape 2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6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AutoShape 8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380538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824302" y="4571836"/>
            <a:ext cx="1515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loop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rot="8987268" flipH="1">
            <a:off x="555823" y="3561932"/>
            <a:ext cx="703668" cy="1764597"/>
          </a:xfrm>
          <a:prstGeom prst="curvedRightArrow">
            <a:avLst>
              <a:gd name="adj1" fmla="val 25000"/>
              <a:gd name="adj2" fmla="val 316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1027" name="Group 1026"/>
          <p:cNvGrpSpPr/>
          <p:nvPr/>
        </p:nvGrpSpPr>
        <p:grpSpPr>
          <a:xfrm>
            <a:off x="611560" y="5589240"/>
            <a:ext cx="8208911" cy="692696"/>
            <a:chOff x="611560" y="5589240"/>
            <a:chExt cx="8208911" cy="692696"/>
          </a:xfrm>
        </p:grpSpPr>
        <p:sp>
          <p:nvSpPr>
            <p:cNvPr id="25" name="TextBox 24"/>
            <p:cNvSpPr txBox="1"/>
            <p:nvPr/>
          </p:nvSpPr>
          <p:spPr>
            <a:xfrm>
              <a:off x="611560" y="5621833"/>
              <a:ext cx="1244917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Callback Queue:</a:t>
              </a:r>
              <a:endParaRPr lang="he-I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 rot="10800000">
              <a:off x="1979712" y="5589240"/>
              <a:ext cx="6840759" cy="69269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   </a:t>
              </a:r>
              <a:endParaRPr lang="he-I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71800" y="5705873"/>
              <a:ext cx="1008112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dirty="0" err="1"/>
                <a:t>onLoad</a:t>
              </a:r>
              <a:endParaRPr lang="he-IL" sz="2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51920" y="5705873"/>
              <a:ext cx="1008112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dirty="0" err="1"/>
                <a:t>onClick</a:t>
              </a:r>
              <a:endParaRPr lang="he-IL" sz="2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32040" y="5705873"/>
              <a:ext cx="1728192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dirty="0"/>
                <a:t>Interval </a:t>
              </a:r>
              <a:r>
                <a:rPr lang="en-US" sz="2000" dirty="0" err="1"/>
                <a:t>cb</a:t>
              </a:r>
              <a:endParaRPr lang="he-IL" sz="2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32240" y="5705873"/>
              <a:ext cx="194421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dirty="0"/>
                <a:t>Data ready</a:t>
              </a:r>
              <a:endParaRPr lang="he-IL" sz="2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80069" y="3861048"/>
            <a:ext cx="2369113" cy="1243587"/>
            <a:chOff x="4954025" y="1403484"/>
            <a:chExt cx="3578415" cy="2169532"/>
          </a:xfrm>
        </p:grpSpPr>
        <p:sp>
          <p:nvSpPr>
            <p:cNvPr id="31" name="TextBox 30"/>
            <p:cNvSpPr txBox="1"/>
            <p:nvPr/>
          </p:nvSpPr>
          <p:spPr>
            <a:xfrm>
              <a:off x="4954025" y="1403484"/>
              <a:ext cx="1926509" cy="48324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APIs</a:t>
              </a:r>
              <a:endParaRPr lang="he-IL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32076" y="1916832"/>
              <a:ext cx="3500364" cy="504056"/>
            </a:xfrm>
            <a:prstGeom prst="rect">
              <a:avLst/>
            </a:prstGeom>
            <a:solidFill>
              <a:srgbClr val="BFB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400" dirty="0"/>
                <a:t>DOM (document)</a:t>
              </a:r>
              <a:endParaRPr lang="he-IL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32076" y="2492896"/>
              <a:ext cx="3500364" cy="504056"/>
            </a:xfrm>
            <a:prstGeom prst="rect">
              <a:avLst/>
            </a:prstGeom>
            <a:solidFill>
              <a:srgbClr val="BFB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400" dirty="0"/>
                <a:t>AJAX (</a:t>
              </a:r>
              <a:r>
                <a:rPr lang="en-US" sz="1400" dirty="0" err="1"/>
                <a:t>XMLHttpRequest</a:t>
              </a:r>
              <a:r>
                <a:rPr lang="en-US" sz="1400" dirty="0"/>
                <a:t>)</a:t>
              </a:r>
              <a:endParaRPr lang="he-IL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32076" y="3068960"/>
              <a:ext cx="3500364" cy="504056"/>
            </a:xfrm>
            <a:prstGeom prst="rect">
              <a:avLst/>
            </a:prstGeom>
            <a:solidFill>
              <a:srgbClr val="BFBC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400" dirty="0" err="1"/>
                <a:t>setTimeout</a:t>
              </a:r>
              <a:r>
                <a:rPr lang="en-US" sz="1400" dirty="0"/>
                <a:t>, </a:t>
              </a:r>
              <a:r>
                <a:rPr lang="en-US" sz="1400" dirty="0" err="1"/>
                <a:t>setInterval</a:t>
              </a:r>
              <a:endParaRPr lang="he-IL" sz="1400" dirty="0"/>
            </a:p>
          </p:txBody>
        </p:sp>
      </p:grpSp>
      <p:sp>
        <p:nvSpPr>
          <p:cNvPr id="40" name="AutoShape 20" descr="Image result for js"/>
          <p:cNvSpPr>
            <a:spLocks noChangeAspect="1" noChangeArrowheads="1"/>
          </p:cNvSpPr>
          <p:nvPr/>
        </p:nvSpPr>
        <p:spPr bwMode="auto">
          <a:xfrm>
            <a:off x="10142538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9" name="Group 8"/>
          <p:cNvGrpSpPr/>
          <p:nvPr/>
        </p:nvGrpSpPr>
        <p:grpSpPr>
          <a:xfrm>
            <a:off x="611560" y="1595903"/>
            <a:ext cx="2088232" cy="1257033"/>
            <a:chOff x="683568" y="2676022"/>
            <a:chExt cx="2088232" cy="1257033"/>
          </a:xfrm>
        </p:grpSpPr>
        <p:sp>
          <p:nvSpPr>
            <p:cNvPr id="14" name="Rectangle 13"/>
            <p:cNvSpPr/>
            <p:nvPr/>
          </p:nvSpPr>
          <p:spPr>
            <a:xfrm>
              <a:off x="683568" y="2676022"/>
              <a:ext cx="2088232" cy="1257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27584" y="2902087"/>
              <a:ext cx="718669" cy="886953"/>
              <a:chOff x="907976" y="4540567"/>
              <a:chExt cx="1287760" cy="149135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07976" y="4540567"/>
                <a:ext cx="1287760" cy="1491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5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47799" y="4542124"/>
                <a:ext cx="1008112" cy="4193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Stack</a:t>
                </a:r>
                <a:endParaRPr lang="he-IL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91681" y="2874703"/>
              <a:ext cx="900100" cy="900644"/>
              <a:chOff x="2708176" y="3455452"/>
              <a:chExt cx="1647800" cy="147164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708176" y="3455452"/>
                <a:ext cx="1647800" cy="1471646"/>
                <a:chOff x="907976" y="4535572"/>
                <a:chExt cx="1287760" cy="147164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907976" y="4535572"/>
                  <a:ext cx="1287760" cy="14716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47800" y="4557944"/>
                  <a:ext cx="1008112" cy="43584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Heap</a:t>
                  </a:r>
                  <a:endParaRPr lang="he-I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>
                <a:off x="3080428" y="4377710"/>
                <a:ext cx="180020" cy="1846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07198" y="4071764"/>
                <a:ext cx="254745" cy="26132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428543" y="4463357"/>
                <a:ext cx="237293" cy="24341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792859" y="4066675"/>
                <a:ext cx="232669" cy="23867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875705" y="4410771"/>
                <a:ext cx="111388" cy="11426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2983234" y="1397675"/>
            <a:ext cx="5837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JS engine contains a message queue, which is a list of messages to be processed. </a:t>
            </a:r>
          </a:p>
          <a:p>
            <a:pPr algn="l" rt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function is associated with each message. </a:t>
            </a:r>
          </a:p>
          <a:p>
            <a:pPr algn="l" rtl="0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stack is empty, a message is taken out of the queue and the function is processed. </a:t>
            </a:r>
          </a:p>
          <a:p>
            <a:pPr algn="l" rtl="0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processing ends when the stack becomes empty again.</a:t>
            </a:r>
          </a:p>
          <a:p>
            <a:pPr algn="l" rtl="0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6" name="Elbow Connector 1025"/>
          <p:cNvCxnSpPr/>
          <p:nvPr/>
        </p:nvCxnSpPr>
        <p:spPr>
          <a:xfrm>
            <a:off x="8493198" y="4509385"/>
            <a:ext cx="327274" cy="8638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1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48072"/>
          </a:xfrm>
        </p:spPr>
        <p:txBody>
          <a:bodyPr/>
          <a:lstStyle/>
          <a:p>
            <a:r>
              <a:rPr lang="en-US" sz="2800" dirty="0"/>
              <a:t>Run to completion &amp; Never blocking</a:t>
            </a:r>
          </a:p>
        </p:txBody>
      </p:sp>
      <p:sp>
        <p:nvSpPr>
          <p:cNvPr id="4" name="AutoShape 2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AutoShape 6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228138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AutoShape 8" descr="http://berb.github.io/diploma-thesis/original/resources/ev-server.svg"/>
          <p:cNvSpPr>
            <a:spLocks noChangeAspect="1" noChangeArrowheads="1"/>
          </p:cNvSpPr>
          <p:nvPr/>
        </p:nvSpPr>
        <p:spPr bwMode="auto">
          <a:xfrm>
            <a:off x="9380538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40" name="AutoShape 20" descr="Image result for js"/>
          <p:cNvSpPr>
            <a:spLocks noChangeAspect="1" noChangeArrowheads="1"/>
          </p:cNvSpPr>
          <p:nvPr/>
        </p:nvSpPr>
        <p:spPr bwMode="auto">
          <a:xfrm>
            <a:off x="10142538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357236" y="1056372"/>
            <a:ext cx="75991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to completion</a:t>
            </a:r>
          </a:p>
          <a:p>
            <a:pPr algn="l" rt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message is processed completely before any other message is processed. </a:t>
            </a:r>
          </a:p>
          <a:p>
            <a:pPr algn="l" rtl="0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single threaded nature of javascript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means our processing should be kept short and sweet</a:t>
            </a:r>
          </a:p>
          <a:p>
            <a:pPr algn="l" rtl="0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Never Blocking</a:t>
            </a:r>
          </a:p>
          <a:p>
            <a:pPr algn="l" rt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never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blocks!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Besides:</a:t>
            </a:r>
          </a:p>
          <a:p>
            <a:pPr marL="342900" indent="-342900" algn="l" rtl="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native popups: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alert, prompt, confirm</a:t>
            </a:r>
          </a:p>
          <a:p>
            <a:pPr marL="342900" indent="-342900" algn="l" rtl="0"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synchronous option (hardly used) for I/O such as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XMLHttpRequest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http://ocpsoft.org/wp-content/uploads/2013/01/javascript_logo_unofficial-300x3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81"/>
          <a:stretch/>
        </p:blipFill>
        <p:spPr bwMode="auto">
          <a:xfrm>
            <a:off x="2195736" y="999892"/>
            <a:ext cx="4794350" cy="374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7695" y="476672"/>
            <a:ext cx="48965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Javascript Execution Model</a:t>
            </a:r>
            <a:endParaRPr lang="he-IL" sz="2800" dirty="0"/>
          </a:p>
        </p:txBody>
      </p:sp>
      <p:sp>
        <p:nvSpPr>
          <p:cNvPr id="4" name="AutoShape 2" descr="Image result for process pn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Image result for process png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2766091" cy="27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9916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67192</TotalTime>
  <Words>361</Words>
  <Application>Microsoft Office PowerPoint</Application>
  <PresentationFormat>‫הצגה על המסך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מצגת של PowerPoint‏</vt:lpstr>
      <vt:lpstr>Execution model - Visual Representation</vt:lpstr>
      <vt:lpstr>The Call-Stack</vt:lpstr>
      <vt:lpstr>The Heap</vt:lpstr>
      <vt:lpstr>Messages Queue / Callback Queue</vt:lpstr>
      <vt:lpstr>Run to completion &amp; Never blocking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Diego Jaitt</dc:creator>
  <cp:lastModifiedBy>Yaron Biton</cp:lastModifiedBy>
  <cp:revision>2134</cp:revision>
  <dcterms:created xsi:type="dcterms:W3CDTF">2009-10-14T15:32:47Z</dcterms:created>
  <dcterms:modified xsi:type="dcterms:W3CDTF">2023-04-12T12:33:49Z</dcterms:modified>
</cp:coreProperties>
</file>