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1052" r:id="rId6"/>
    <p:sldId id="260" r:id="rId7"/>
    <p:sldId id="1047" r:id="rId8"/>
    <p:sldId id="1046" r:id="rId9"/>
    <p:sldId id="901" r:id="rId10"/>
    <p:sldId id="1019" r:id="rId11"/>
    <p:sldId id="1020" r:id="rId12"/>
    <p:sldId id="1050" r:id="rId13"/>
    <p:sldId id="1049" r:id="rId14"/>
    <p:sldId id="1048" r:id="rId15"/>
    <p:sldId id="1051" r:id="rId16"/>
    <p:sldId id="518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n Biton" initials="YB" lastIdx="2" clrIdx="0">
    <p:extLst>
      <p:ext uri="{19B8F6BF-5375-455C-9EA6-DF929625EA0E}">
        <p15:presenceInfo xmlns:p15="http://schemas.microsoft.com/office/powerpoint/2012/main" userId="45f6460306de0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23:01:21.504" idx="1">
    <p:pos x="575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7T23:01:21.604" idx="2">
    <p:pos x="5614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Arial"/>
      </a:defRPr>
    </a:lvl1pPr>
    <a:lvl2pPr indent="228600" algn="r" latinLnBrk="0">
      <a:defRPr sz="1200">
        <a:latin typeface="+mj-lt"/>
        <a:ea typeface="+mj-ea"/>
        <a:cs typeface="+mj-cs"/>
        <a:sym typeface="Arial"/>
      </a:defRPr>
    </a:lvl2pPr>
    <a:lvl3pPr indent="457200" algn="r" latinLnBrk="0">
      <a:defRPr sz="1200">
        <a:latin typeface="+mj-lt"/>
        <a:ea typeface="+mj-ea"/>
        <a:cs typeface="+mj-cs"/>
        <a:sym typeface="Arial"/>
      </a:defRPr>
    </a:lvl3pPr>
    <a:lvl4pPr indent="685800" algn="r" latinLnBrk="0">
      <a:defRPr sz="1200">
        <a:latin typeface="+mj-lt"/>
        <a:ea typeface="+mj-ea"/>
        <a:cs typeface="+mj-cs"/>
        <a:sym typeface="Arial"/>
      </a:defRPr>
    </a:lvl4pPr>
    <a:lvl5pPr indent="914400" algn="r" latinLnBrk="0">
      <a:defRPr sz="1200">
        <a:latin typeface="+mj-lt"/>
        <a:ea typeface="+mj-ea"/>
        <a:cs typeface="+mj-cs"/>
        <a:sym typeface="Arial"/>
      </a:defRPr>
    </a:lvl5pPr>
    <a:lvl6pPr indent="1143000" algn="r" latinLnBrk="0">
      <a:defRPr sz="1200">
        <a:latin typeface="+mj-lt"/>
        <a:ea typeface="+mj-ea"/>
        <a:cs typeface="+mj-cs"/>
        <a:sym typeface="Arial"/>
      </a:defRPr>
    </a:lvl6pPr>
    <a:lvl7pPr indent="1371600" algn="r" latinLnBrk="0">
      <a:defRPr sz="1200">
        <a:latin typeface="+mj-lt"/>
        <a:ea typeface="+mj-ea"/>
        <a:cs typeface="+mj-cs"/>
        <a:sym typeface="Arial"/>
      </a:defRPr>
    </a:lvl7pPr>
    <a:lvl8pPr indent="1600200" algn="r" latinLnBrk="0">
      <a:defRPr sz="1200">
        <a:latin typeface="+mj-lt"/>
        <a:ea typeface="+mj-ea"/>
        <a:cs typeface="+mj-cs"/>
        <a:sym typeface="Arial"/>
      </a:defRPr>
    </a:lvl8pPr>
    <a:lvl9pPr indent="1828800" algn="r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85800" y="4572000"/>
            <a:ext cx="7772400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15" name="Picture 4" descr="Picture 4"/>
          <p:cNvPicPr>
            <a:picLocks noChangeAspect="1"/>
          </p:cNvPicPr>
          <p:nvPr/>
        </p:nvPicPr>
        <p:blipFill>
          <a:blip r:embed="rId2"/>
          <a:srcRect l="20421" r="22437" b="43867"/>
          <a:stretch>
            <a:fillRect/>
          </a:stretch>
        </p:blipFill>
        <p:spPr>
          <a:xfrm>
            <a:off x="0" y="6318241"/>
            <a:ext cx="9144000" cy="56674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446856" y="1340767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z="60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8312" y="2708275"/>
            <a:ext cx="8229601" cy="1008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4400" b="1">
                <a:solidFill>
                  <a:srgbClr val="BFBC3A"/>
                </a:solidFill>
              </a:defRPr>
            </a:lvl1pPr>
            <a:lvl2pPr marL="906235" indent="-449035">
              <a:spcBef>
                <a:spcPts val="1000"/>
              </a:spcBef>
              <a:buFontTx/>
              <a:defRPr sz="4400" b="1">
                <a:solidFill>
                  <a:srgbClr val="BFBC3A"/>
                </a:solidFill>
              </a:defRPr>
            </a:lvl2pPr>
            <a:lvl3pPr marL="1333500" indent="-419100">
              <a:spcBef>
                <a:spcPts val="1000"/>
              </a:spcBef>
              <a:buFontTx/>
              <a:defRPr sz="4400" b="1">
                <a:solidFill>
                  <a:srgbClr val="BFBC3A"/>
                </a:solidFill>
              </a:defRPr>
            </a:lvl3pPr>
            <a:lvl4pPr marL="1874520" indent="-502920">
              <a:spcBef>
                <a:spcPts val="1000"/>
              </a:spcBef>
              <a:buFontTx/>
              <a:defRPr sz="4400" b="1">
                <a:solidFill>
                  <a:srgbClr val="BFBC3A"/>
                </a:solidFill>
              </a:defRPr>
            </a:lvl4pPr>
            <a:lvl5pPr marL="2331720" indent="-502920">
              <a:spcBef>
                <a:spcPts val="1000"/>
              </a:spcBef>
              <a:buFontTx/>
              <a:defRPr sz="4400" b="1">
                <a:solidFill>
                  <a:srgbClr val="BFBC3A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19" y="5547340"/>
            <a:ext cx="2539920" cy="1224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"/>
          <p:cNvSpPr txBox="1"/>
          <p:nvPr/>
        </p:nvSpPr>
        <p:spPr>
          <a:xfrm>
            <a:off x="7718929" y="6632977"/>
            <a:ext cx="132378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All rights reserved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3"/>
          <p:cNvSpPr txBox="1">
            <a:spLocks noGrp="1"/>
          </p:cNvSpPr>
          <p:nvPr>
            <p:ph type="title"/>
          </p:nvPr>
        </p:nvSpPr>
        <p:spPr>
          <a:xfrm>
            <a:off x="457200" y="241067"/>
            <a:ext cx="8229600" cy="7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>
                <a:solidFill>
                  <a:srgbClr val="53C1D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83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800"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4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85800" y="4572000"/>
            <a:ext cx="7772400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5"/>
          <a:srcRect l="20421" r="22437" b="43867"/>
          <a:stretch>
            <a:fillRect/>
          </a:stretch>
        </p:blipFill>
        <p:spPr>
          <a:xfrm>
            <a:off x="0" y="6318241"/>
            <a:ext cx="9144000" cy="566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95536" y="548679"/>
            <a:ext cx="82296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988840"/>
            <a:ext cx="8229600" cy="439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219" y="6161280"/>
            <a:ext cx="1445603" cy="69672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C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xfrm>
            <a:off x="457200" y="188639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Switching to modules</a:t>
            </a:r>
            <a:endParaRPr dirty="0"/>
          </a:p>
        </p:txBody>
      </p:sp>
      <p:sp>
        <p:nvSpPr>
          <p:cNvPr id="51" name="Rectangle 4"/>
          <p:cNvSpPr txBox="1"/>
          <p:nvPr/>
        </p:nvSpPr>
        <p:spPr>
          <a:xfrm>
            <a:off x="462959" y="1050796"/>
            <a:ext cx="460799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4400" b="1">
                <a:solidFill>
                  <a:srgbClr val="BFBC3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Let the app grow</a:t>
            </a:r>
            <a:endParaRPr dirty="0"/>
          </a:p>
        </p:txBody>
      </p:sp>
      <p:sp>
        <p:nvSpPr>
          <p:cNvPr id="52" name="TextBox 1"/>
          <p:cNvSpPr txBox="1"/>
          <p:nvPr/>
        </p:nvSpPr>
        <p:spPr>
          <a:xfrm>
            <a:off x="7862726" y="6563303"/>
            <a:ext cx="121061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misterBIT.co.il</a:t>
            </a:r>
          </a:p>
        </p:txBody>
      </p:sp>
      <p:pic>
        <p:nvPicPr>
          <p:cNvPr id="1026" name="Picture 2" descr="ES6 Modules in Chrome M61+. ES6 modules are now supported in… | by Sam  Thorogood | Dev Channel | Medium">
            <a:extLst>
              <a:ext uri="{FF2B5EF4-FFF2-40B4-BE49-F238E27FC236}">
                <a16:creationId xmlns:a16="http://schemas.microsoft.com/office/drawing/2014/main" id="{27D177D6-DE40-2921-19E0-763EBBC5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0" y="3027377"/>
            <a:ext cx="72771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404664"/>
            <a:ext cx="8229600" cy="648072"/>
          </a:xfrm>
        </p:spPr>
        <p:txBody>
          <a:bodyPr/>
          <a:lstStyle/>
          <a:p>
            <a:r>
              <a:rPr lang="en-US" sz="2400" dirty="0"/>
              <a:t>Switching our CRUDL service to work with promises</a:t>
            </a:r>
            <a:endParaRPr lang="he-IL" sz="24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95928" cy="3672404"/>
          </a:xfrm>
        </p:spPr>
        <p:txBody>
          <a:bodyPr/>
          <a:lstStyle/>
          <a:p>
            <a:r>
              <a:rPr lang="en-US" sz="2400" dirty="0"/>
              <a:t>In our frontend, our the services will later use AJAX to call the server and perform the CRUDL on the database</a:t>
            </a:r>
          </a:p>
          <a:p>
            <a:r>
              <a:rPr lang="en-US" sz="2400" dirty="0"/>
              <a:t>So the response will come as a promise</a:t>
            </a:r>
          </a:p>
        </p:txBody>
      </p:sp>
      <p:pic>
        <p:nvPicPr>
          <p:cNvPr id="4" name="Picture 4" descr="Safe Promises in Node.js - Sébastien Vercammen">
            <a:extLst>
              <a:ext uri="{FF2B5EF4-FFF2-40B4-BE49-F238E27FC236}">
                <a16:creationId xmlns:a16="http://schemas.microsoft.com/office/drawing/2014/main" id="{7C8C5182-D130-AA57-BE9E-78131FEA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05" y="4027850"/>
            <a:ext cx="5803032" cy="24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24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async-storage service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058"/>
            <a:ext cx="8229600" cy="4391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service implements functions for our CRUDL with a Promise API</a:t>
            </a:r>
          </a:p>
          <a:p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C22338A-847E-03DD-215B-766B1E47DDCF}"/>
              </a:ext>
            </a:extLst>
          </p:cNvPr>
          <p:cNvSpPr txBox="1"/>
          <p:nvPr/>
        </p:nvSpPr>
        <p:spPr>
          <a:xfrm>
            <a:off x="576784" y="2685311"/>
            <a:ext cx="4585316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Read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Update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List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B81303C-BA9B-A020-B59C-D3B496A44A30}"/>
              </a:ext>
            </a:extLst>
          </p:cNvPr>
          <p:cNvSpPr/>
          <p:nvPr/>
        </p:nvSpPr>
        <p:spPr>
          <a:xfrm>
            <a:off x="5223764" y="3523170"/>
            <a:ext cx="2385304" cy="921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storageService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endParaRPr lang="en-US" sz="1200" dirty="0"/>
          </a:p>
        </p:txBody>
      </p:sp>
      <p:sp>
        <p:nvSpPr>
          <p:cNvPr id="5" name="גליל 4">
            <a:extLst>
              <a:ext uri="{FF2B5EF4-FFF2-40B4-BE49-F238E27FC236}">
                <a16:creationId xmlns:a16="http://schemas.microsoft.com/office/drawing/2014/main" id="{8A50E32A-79DC-B370-CDE1-5F9990FDC2DC}"/>
              </a:ext>
            </a:extLst>
          </p:cNvPr>
          <p:cNvSpPr/>
          <p:nvPr/>
        </p:nvSpPr>
        <p:spPr>
          <a:xfrm>
            <a:off x="6714497" y="5363429"/>
            <a:ext cx="2033967" cy="122413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err="1"/>
              <a:t>localStorage</a:t>
            </a:r>
            <a:endParaRPr lang="en-US" sz="825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ABEA261-4B4A-A7E3-9160-F1F76FA395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09068" y="3983860"/>
            <a:ext cx="122413" cy="13795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71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896"/>
            <a:ext cx="8229601" cy="1143001"/>
          </a:xfrm>
        </p:spPr>
        <p:txBody>
          <a:bodyPr/>
          <a:lstStyle/>
          <a:p>
            <a:r>
              <a:rPr lang="en-US" dirty="0"/>
              <a:t>Meet the async-storage service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763722"/>
            <a:ext cx="8229600" cy="43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query function is used by the other functions:</a:t>
            </a:r>
          </a:p>
          <a:p>
            <a:endParaRPr lang="en-US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11F01C2-9296-DCEF-8F10-FF28685CD8A3}"/>
              </a:ext>
            </a:extLst>
          </p:cNvPr>
          <p:cNvSpPr txBox="1"/>
          <p:nvPr/>
        </p:nvSpPr>
        <p:spPr>
          <a:xfrm>
            <a:off x="363983" y="1384386"/>
            <a:ext cx="8780017" cy="4770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|| []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_save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13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6125"/>
            <a:ext cx="8229601" cy="1143001"/>
          </a:xfrm>
        </p:spPr>
        <p:txBody>
          <a:bodyPr/>
          <a:lstStyle/>
          <a:p>
            <a:r>
              <a:rPr lang="en-US" dirty="0"/>
              <a:t>Pet service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90355"/>
            <a:ext cx="8229600" cy="43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service uses the async-storage-service to provide CRUDL on cars:</a:t>
            </a:r>
          </a:p>
          <a:p>
            <a:endParaRPr lang="en-US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B49649C-1C65-3DF8-8A02-1AA263267C6C}"/>
              </a:ext>
            </a:extLst>
          </p:cNvPr>
          <p:cNvSpPr txBox="1"/>
          <p:nvPr/>
        </p:nvSpPr>
        <p:spPr>
          <a:xfrm>
            <a:off x="605271" y="1676321"/>
            <a:ext cx="7810130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84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6125"/>
            <a:ext cx="8229601" cy="1143001"/>
          </a:xfrm>
        </p:spPr>
        <p:txBody>
          <a:bodyPr/>
          <a:lstStyle/>
          <a:p>
            <a:r>
              <a:rPr lang="en-US" dirty="0"/>
              <a:t>Pet service filtering support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90355"/>
            <a:ext cx="8229600" cy="43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service supports filtering: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17F6C1-41C3-01EE-8B76-E44D8CD4792F}"/>
              </a:ext>
            </a:extLst>
          </p:cNvPr>
          <p:cNvSpPr txBox="1"/>
          <p:nvPr/>
        </p:nvSpPr>
        <p:spPr>
          <a:xfrm>
            <a:off x="474474" y="1530321"/>
            <a:ext cx="8669526" cy="4031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gFilterBy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minScore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storageService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gFilterBy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gFilterBy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gFilterBy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gFilterBy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6125"/>
            <a:ext cx="8229601" cy="1143001"/>
          </a:xfrm>
        </p:spPr>
        <p:txBody>
          <a:bodyPr/>
          <a:lstStyle/>
          <a:p>
            <a:r>
              <a:rPr lang="en-US" dirty="0"/>
              <a:t>Pet service demo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90355"/>
            <a:ext cx="8229600" cy="43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service demonstrates creating demo data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883772B-D7AA-83C2-FB7A-F33F9D171B6F}"/>
              </a:ext>
            </a:extLst>
          </p:cNvPr>
          <p:cNvSpPr txBox="1"/>
          <p:nvPr/>
        </p:nvSpPr>
        <p:spPr>
          <a:xfrm>
            <a:off x="339574" y="1223110"/>
            <a:ext cx="7028895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createDemoPets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'Charli'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Pinchi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petDescs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an amazing dog'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'Charli is a curious cat'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'Just one look at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Pinchi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petNames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petDescs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saveToStorage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getEmptyPet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randomPetType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randomPetName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birth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randomPastTime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pet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900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s ninja">
            <a:extLst>
              <a:ext uri="{FF2B5EF4-FFF2-40B4-BE49-F238E27FC236}">
                <a16:creationId xmlns:a16="http://schemas.microsoft.com/office/drawing/2014/main" id="{0A7704F8-AC4B-4083-B973-36779FEB5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0" t="11416" r="20365" b="12481"/>
          <a:stretch/>
        </p:blipFill>
        <p:spPr bwMode="auto">
          <a:xfrm>
            <a:off x="4848700" y="1702154"/>
            <a:ext cx="3469675" cy="437003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Google Shape;505;p60">
            <a:extLst>
              <a:ext uri="{FF2B5EF4-FFF2-40B4-BE49-F238E27FC236}">
                <a16:creationId xmlns:a16="http://schemas.microsoft.com/office/drawing/2014/main" id="{BEB0CDF9-822B-4D5B-B4F5-E3915ED27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02154"/>
            <a:ext cx="3156011" cy="78581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>
                <a:solidFill>
                  <a:srgbClr val="BFBC3A"/>
                </a:solidFill>
              </a:rPr>
              <a:t>We are Ready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45BF-8C52-862D-5BC7-207D743F08BD}"/>
              </a:ext>
            </a:extLst>
          </p:cNvPr>
          <p:cNvSpPr txBox="1">
            <a:spLocks/>
          </p:cNvSpPr>
          <p:nvPr/>
        </p:nvSpPr>
        <p:spPr>
          <a:xfrm>
            <a:off x="457200" y="188639"/>
            <a:ext cx="8229600" cy="1143001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53C1D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>
                <a:solidFill>
                  <a:srgbClr val="C00000"/>
                </a:solidFill>
              </a:rPr>
              <a:t>Switching to modules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C3DDF6-BBB3-080B-4752-7B15F50759F3}"/>
              </a:ext>
            </a:extLst>
          </p:cNvPr>
          <p:cNvSpPr txBox="1"/>
          <p:nvPr/>
        </p:nvSpPr>
        <p:spPr>
          <a:xfrm>
            <a:off x="462959" y="1050796"/>
            <a:ext cx="1502974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4400" b="1">
                <a:solidFill>
                  <a:srgbClr val="BFBC3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610C29-39B3-2798-2408-12CF6FBA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F735FA-EB63-1CC2-01DD-063588F68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coding modern javascript we use modules</a:t>
            </a:r>
          </a:p>
          <a:p>
            <a:r>
              <a:rPr lang="en-US" dirty="0"/>
              <a:t>Lets review</a:t>
            </a:r>
          </a:p>
        </p:txBody>
      </p:sp>
      <p:pic>
        <p:nvPicPr>
          <p:cNvPr id="4" name="Picture 2" descr="ES6 Modules in Chrome M61+. ES6 modules are now supported in… | by Sam  Thorogood | Dev Channel | Medium">
            <a:extLst>
              <a:ext uri="{FF2B5EF4-FFF2-40B4-BE49-F238E27FC236}">
                <a16:creationId xmlns:a16="http://schemas.microsoft.com/office/drawing/2014/main" id="{224A4BC8-AF9A-E11D-B14C-EA1A3B07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86" y="4156671"/>
            <a:ext cx="72771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79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4CFA11-F896-B54C-9DA8-4635EA59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type="module"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069B767-A9F1-9F58-651B-A33BC3FD1A2D}"/>
              </a:ext>
            </a:extLst>
          </p:cNvPr>
          <p:cNvSpPr txBox="1"/>
          <p:nvPr/>
        </p:nvSpPr>
        <p:spPr>
          <a:xfrm>
            <a:off x="518863" y="1691680"/>
            <a:ext cx="8106274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 Samples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 Modules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 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-foo"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onFoo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"module"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/main.js"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7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291317-A410-7065-7C24-94767CE7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6C052-046F-12DE-E375-54F6D051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working with modules, we are automatically in strict mode</a:t>
            </a:r>
          </a:p>
          <a:p>
            <a:pPr lvl="1"/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 strict'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6E7E7E8-5350-0E25-2AE2-AA7E6F3064B1}"/>
              </a:ext>
            </a:extLst>
          </p:cNvPr>
          <p:cNvSpPr txBox="1"/>
          <p:nvPr/>
        </p:nvSpPr>
        <p:spPr>
          <a:xfrm>
            <a:off x="524892" y="4275467"/>
            <a:ext cx="8094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Uncaught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ReferenceError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defined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291317-A410-7065-7C24-94767CE7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globals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6C052-046F-12DE-E375-54F6D051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modules, variables are not global</a:t>
            </a:r>
          </a:p>
          <a:p>
            <a:r>
              <a:rPr lang="en-US" dirty="0"/>
              <a:t>We can define global variable by accessing the window object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D1A4B70-E212-8CC7-4E53-233DE226F8AC}"/>
              </a:ext>
            </a:extLst>
          </p:cNvPr>
          <p:cNvSpPr txBox="1"/>
          <p:nvPr/>
        </p:nvSpPr>
        <p:spPr>
          <a:xfrm>
            <a:off x="747944" y="4671382"/>
            <a:ext cx="780617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1"/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gNotGlobal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'Nope'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I'm known in the file only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rtl="1"/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 am a global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rtl="1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68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291317-A410-7065-7C24-94767CE7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global event handlers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6C052-046F-12DE-E375-54F6D051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modules, functions are not global</a:t>
            </a:r>
          </a:p>
          <a:p>
            <a:endParaRPr lang="en-US" dirty="0"/>
          </a:p>
          <a:p>
            <a:r>
              <a:rPr lang="en-US" dirty="0"/>
              <a:t>Here is a simple workaround: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2EC4A55-3950-108A-42B8-3AB67F66F3A3}"/>
              </a:ext>
            </a:extLst>
          </p:cNvPr>
          <p:cNvSpPr txBox="1"/>
          <p:nvPr/>
        </p:nvSpPr>
        <p:spPr>
          <a:xfrm>
            <a:off x="818964" y="4432524"/>
            <a:ext cx="5262239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onFoo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'Foo!'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78B2E2B-E7F9-E246-14F1-33EBC6DE9AB2}"/>
              </a:ext>
            </a:extLst>
          </p:cNvPr>
          <p:cNvSpPr txBox="1"/>
          <p:nvPr/>
        </p:nvSpPr>
        <p:spPr>
          <a:xfrm>
            <a:off x="599722" y="3178128"/>
            <a:ext cx="724195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-foo"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onFoo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01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291317-A410-7065-7C24-94767CE7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7861"/>
            <a:ext cx="8229601" cy="1143001"/>
          </a:xfrm>
        </p:spPr>
        <p:txBody>
          <a:bodyPr/>
          <a:lstStyle/>
          <a:p>
            <a:r>
              <a:rPr lang="en-US" dirty="0"/>
              <a:t>Named imports and exports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6C052-046F-12DE-E375-54F6D051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96" y="799232"/>
            <a:ext cx="8229600" cy="4391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is how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7F9CC62-5B5C-DB80-38EA-01FAD1CE95D9}"/>
              </a:ext>
            </a:extLst>
          </p:cNvPr>
          <p:cNvSpPr txBox="1"/>
          <p:nvPr/>
        </p:nvSpPr>
        <p:spPr>
          <a:xfrm>
            <a:off x="545496" y="1505884"/>
            <a:ext cx="514682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 file: util.service.js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saveToStorage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loadFromStorage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04128D7-8A2F-7147-CF7D-C53F7A1773F0}"/>
              </a:ext>
            </a:extLst>
          </p:cNvPr>
          <p:cNvSpPr txBox="1"/>
          <p:nvPr/>
        </p:nvSpPr>
        <p:spPr>
          <a:xfrm>
            <a:off x="589882" y="4368206"/>
            <a:ext cx="738226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some other file: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utilService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'./util.service.js'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8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ABE0E7A-39F6-4B13-B623-1F0D3BA7DA60}"/>
              </a:ext>
            </a:extLst>
          </p:cNvPr>
          <p:cNvSpPr txBox="1"/>
          <p:nvPr/>
        </p:nvSpPr>
        <p:spPr>
          <a:xfrm>
            <a:off x="363155" y="1124744"/>
            <a:ext cx="860133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As we've seen before, when building apps, we usually have some entities that the application manages: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We usually need to: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C</a:t>
            </a:r>
            <a:r>
              <a:rPr lang="en-US" sz="2400" dirty="0"/>
              <a:t>reate – add a new entity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/>
              <a:t>ead – read the entire details of the entity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U</a:t>
            </a:r>
            <a:r>
              <a:rPr lang="en-US" sz="2400" dirty="0"/>
              <a:t>pdate – update the entity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D</a:t>
            </a:r>
            <a:r>
              <a:rPr lang="en-US" sz="2400" dirty="0"/>
              <a:t>elete – remove the entity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/>
              <a:t>ist – Read a list of the entity preview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(filtered / ordered / paging)</a:t>
            </a:r>
          </a:p>
        </p:txBody>
      </p:sp>
      <p:pic>
        <p:nvPicPr>
          <p:cNvPr id="2050" name="Picture 2" descr="Van Bully Camping Car Funny PNG - Picpng">
            <a:extLst>
              <a:ext uri="{FF2B5EF4-FFF2-40B4-BE49-F238E27FC236}">
                <a16:creationId xmlns:a16="http://schemas.microsoft.com/office/drawing/2014/main" id="{755EACF5-BF70-4664-B5F9-9AD55EB2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69160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6465DE88-39BF-AAA5-1071-46A5A519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2450"/>
            <a:ext cx="8229601" cy="1143001"/>
          </a:xfrm>
        </p:spPr>
        <p:txBody>
          <a:bodyPr/>
          <a:lstStyle/>
          <a:p>
            <a:r>
              <a:rPr lang="en-US" dirty="0"/>
              <a:t>CRUDL</a:t>
            </a:r>
          </a:p>
        </p:txBody>
      </p:sp>
    </p:spTree>
    <p:extLst>
      <p:ext uri="{BB962C8B-B14F-4D97-AF65-F5344CB8AC3E}">
        <p14:creationId xmlns:p14="http://schemas.microsoft.com/office/powerpoint/2010/main" val="25123793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E1830-0109-8C30-1DDA-EA8CD23F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MVC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AFD29E70-B816-C686-760B-02D17A9BFB50}"/>
              </a:ext>
            </a:extLst>
          </p:cNvPr>
          <p:cNvGrpSpPr/>
          <p:nvPr/>
        </p:nvGrpSpPr>
        <p:grpSpPr>
          <a:xfrm>
            <a:off x="107504" y="1484784"/>
            <a:ext cx="8928992" cy="5394000"/>
            <a:chOff x="251520" y="846454"/>
            <a:chExt cx="8424936" cy="5351396"/>
          </a:xfrm>
        </p:grpSpPr>
        <p:pic>
          <p:nvPicPr>
            <p:cNvPr id="16" name="Picture 2" descr="Browser Web Internet - Free vector graphic on Pixabay">
              <a:extLst>
                <a:ext uri="{FF2B5EF4-FFF2-40B4-BE49-F238E27FC236}">
                  <a16:creationId xmlns:a16="http://schemas.microsoft.com/office/drawing/2014/main" id="{5B591F1D-FCE3-EA19-E700-0085E823A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46454"/>
              <a:ext cx="8424936" cy="535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7033B29-AC2C-F94E-F5CA-3A454515E6BC}"/>
                </a:ext>
              </a:extLst>
            </p:cNvPr>
            <p:cNvSpPr/>
            <p:nvPr/>
          </p:nvSpPr>
          <p:spPr>
            <a:xfrm>
              <a:off x="863587" y="1669676"/>
              <a:ext cx="7416825" cy="4238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 anchor="ctr">
              <a:spAutoFit/>
            </a:bodyPr>
            <a:lstStyle/>
            <a:p>
              <a:pPr algn="l" rtl="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73E28931-8B6C-B0F8-BA30-B52150D4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2" y="2309576"/>
            <a:ext cx="3840756" cy="243125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BD86A34-63B9-B0FF-B9E8-347D07F44FFA}"/>
              </a:ext>
            </a:extLst>
          </p:cNvPr>
          <p:cNvSpPr txBox="1"/>
          <p:nvPr/>
        </p:nvSpPr>
        <p:spPr>
          <a:xfrm>
            <a:off x="980120" y="2653116"/>
            <a:ext cx="30189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/>
              <a:t>&lt;View Layer&gt;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C729249C-2761-DEF3-2886-095BC126E633}"/>
              </a:ext>
            </a:extLst>
          </p:cNvPr>
          <p:cNvSpPr/>
          <p:nvPr/>
        </p:nvSpPr>
        <p:spPr>
          <a:xfrm>
            <a:off x="1979712" y="5079388"/>
            <a:ext cx="1835195" cy="12241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petService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r>
              <a:rPr lang="en-US" sz="1600" dirty="0"/>
              <a:t>CRUDL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E6771F0-C730-3091-C54D-97E4E79D7F78}"/>
              </a:ext>
            </a:extLst>
          </p:cNvPr>
          <p:cNvSpPr/>
          <p:nvPr/>
        </p:nvSpPr>
        <p:spPr>
          <a:xfrm>
            <a:off x="4354967" y="5079388"/>
            <a:ext cx="1605780" cy="12241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storageService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r>
              <a:rPr lang="en-US" sz="1200" dirty="0"/>
              <a:t>save, load</a:t>
            </a:r>
          </a:p>
        </p:txBody>
      </p:sp>
      <p:sp>
        <p:nvSpPr>
          <p:cNvPr id="22" name="גליל 21">
            <a:extLst>
              <a:ext uri="{FF2B5EF4-FFF2-40B4-BE49-F238E27FC236}">
                <a16:creationId xmlns:a16="http://schemas.microsoft.com/office/drawing/2014/main" id="{21E0A0E4-8D67-C24C-458F-E9BB6001C48C}"/>
              </a:ext>
            </a:extLst>
          </p:cNvPr>
          <p:cNvSpPr/>
          <p:nvPr/>
        </p:nvSpPr>
        <p:spPr>
          <a:xfrm>
            <a:off x="6901212" y="5334293"/>
            <a:ext cx="1486598" cy="122413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err="1"/>
              <a:t>localStorage</a:t>
            </a:r>
            <a:endParaRPr lang="en-US" sz="825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4342C214-A2D4-1235-BABA-718199B4C13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60747" y="5334293"/>
            <a:ext cx="1683764" cy="357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3FAF79A-23E9-7FC2-800C-A2625E7DC2B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059832" y="4212415"/>
            <a:ext cx="2429678" cy="8669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CBDABCA8-4339-8DA2-D6EC-FB10F5EB8486}"/>
              </a:ext>
            </a:extLst>
          </p:cNvPr>
          <p:cNvSpPr/>
          <p:nvPr/>
        </p:nvSpPr>
        <p:spPr>
          <a:xfrm>
            <a:off x="4606819" y="2676222"/>
            <a:ext cx="1765381" cy="15361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petController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r>
              <a:rPr lang="en-US" sz="1600" dirty="0"/>
              <a:t>render</a:t>
            </a:r>
          </a:p>
          <a:p>
            <a:pPr algn="l" rtl="0"/>
            <a:r>
              <a:rPr lang="en-US" sz="1600" dirty="0" err="1"/>
              <a:t>onSomething</a:t>
            </a:r>
            <a:endParaRPr lang="en-US" sz="1600" dirty="0"/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9C64C7E3-6B45-1BEE-38AE-3FA4C60F1E0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814907" y="5691456"/>
            <a:ext cx="5400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18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6659</TotalTime>
  <Words>996</Words>
  <Application>Microsoft Office PowerPoint</Application>
  <PresentationFormat>‫הצגה על המסך (4:3)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Helvetica</vt:lpstr>
      <vt:lpstr>Office Theme</vt:lpstr>
      <vt:lpstr>Switching to modules</vt:lpstr>
      <vt:lpstr>Javascript modules</vt:lpstr>
      <vt:lpstr>type="module"</vt:lpstr>
      <vt:lpstr>strict mode</vt:lpstr>
      <vt:lpstr>No globals</vt:lpstr>
      <vt:lpstr>No global event handlers</vt:lpstr>
      <vt:lpstr>Named imports and exports</vt:lpstr>
      <vt:lpstr>CRUDL</vt:lpstr>
      <vt:lpstr>Back to our MVC</vt:lpstr>
      <vt:lpstr>Switching our CRUDL service to work with promises</vt:lpstr>
      <vt:lpstr>Meet the async-storage service</vt:lpstr>
      <vt:lpstr>Meet the async-storage service</vt:lpstr>
      <vt:lpstr>Pet service </vt:lpstr>
      <vt:lpstr>Pet service filtering support</vt:lpstr>
      <vt:lpstr>Pet service demo data</vt:lpstr>
      <vt:lpstr>We are Ready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cp:lastModifiedBy>Yaron Biton</cp:lastModifiedBy>
  <cp:revision>57</cp:revision>
  <dcterms:modified xsi:type="dcterms:W3CDTF">2022-11-16T13:31:12Z</dcterms:modified>
</cp:coreProperties>
</file>