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1998AE-1889-46A0-BE75-F90FA6151FA1}">
  <a:tblStyle styleId="{2B1998AE-1889-46A0-BE75-F90FA6151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121ef53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121ef5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c121ef53c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58eee7ef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58eee7e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358eee7ef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c0c84fa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c0c84f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3c0c84fa2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58eee7ef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58eee7e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58eee7ef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3c0c84fa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3c0c84f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23c0c84fa2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c0c84fa2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3c0c84f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3c0c84fa2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3c0c84fa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3c0c84f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23c0c84fa2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a39d95dbc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a39d95db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1a39d95dbc_2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3c0c84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23c0c84f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3c0c84fa2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3c0c84f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23c0c84fa2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3c0c84fa2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3c0c84f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23c0c84fa2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57e2e8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57e2e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b657e2e8d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39d95db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1a39d95dbc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838200" y="77450"/>
            <a:ext cx="7696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 rot="-5401349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68575" lIns="91425" spcFirstLastPara="1" rIns="91425" wrap="square" tIns="6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Vishwakarma  Institute  of 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"/>
            <a:ext cx="447675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Pictures\animations\1.gif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581025"/>
            <a:ext cx="87249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667404"/>
            <a:ext cx="8353098" cy="57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553200"/>
            <a:ext cx="2895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s.muni.cz/th/324820/fi_m/fithesis.pdf" TargetMode="External"/><Relationship Id="rId4" Type="http://schemas.openxmlformats.org/officeDocument/2006/relationships/hyperlink" Target="https://www.diva-portal.org/smash/get/diva2:1463853/FULLTEXT01.pdf" TargetMode="External"/><Relationship Id="rId5" Type="http://schemas.openxmlformats.org/officeDocument/2006/relationships/hyperlink" Target="https://link.springer.com/article/10.1007/s10515-009-0054-z#auth-Timo-Tuunanen" TargetMode="External"/><Relationship Id="rId6" Type="http://schemas.openxmlformats.org/officeDocument/2006/relationships/hyperlink" Target="https://link.springer.com/article/10.1007/s10515-009-0054-z#auth-Jussi-Koskinen" TargetMode="External"/><Relationship Id="rId7" Type="http://schemas.openxmlformats.org/officeDocument/2006/relationships/hyperlink" Target="https://link.springer.com/article/10.1007/s10515-009-0054-z#auth-Tommi-K_rkk_inen" TargetMode="External"/><Relationship Id="rId8" Type="http://schemas.openxmlformats.org/officeDocument/2006/relationships/hyperlink" Target="https://link.springer.com/article/10.1007/s10515-009-0054-z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s.muni.cz/th/324820/fi_m/fithesis.pdf" TargetMode="External"/><Relationship Id="rId4" Type="http://schemas.openxmlformats.org/officeDocument/2006/relationships/hyperlink" Target="https://www.diva-portal.org/smash/get/diva2:1463853/FULLTEXT01.pdf" TargetMode="External"/><Relationship Id="rId5" Type="http://schemas.openxmlformats.org/officeDocument/2006/relationships/hyperlink" Target="https://link.springer.com/article/10.1007/s10515-009-0054-z#auth-Timo-Tuunanen" TargetMode="External"/><Relationship Id="rId6" Type="http://schemas.openxmlformats.org/officeDocument/2006/relationships/hyperlink" Target="https://link.springer.com/article/10.1007/s10515-009-0054-z#auth-Jussi-Koskinen" TargetMode="External"/><Relationship Id="rId7" Type="http://schemas.openxmlformats.org/officeDocument/2006/relationships/hyperlink" Target="https://link.springer.com/article/10.1007/s10515-009-0054-z#auth-Tommi-K_rkk_inen" TargetMode="External"/><Relationship Id="rId8" Type="http://schemas.openxmlformats.org/officeDocument/2006/relationships/hyperlink" Target="https://link.springer.com/article/10.1007/s10515-009-0054-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2374900"/>
            <a:ext cx="7772400" cy="147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IN" sz="3959">
                <a:solidFill>
                  <a:schemeClr val="lt1"/>
                </a:solidFill>
              </a:rPr>
              <a:t>Major</a:t>
            </a:r>
            <a:r>
              <a:rPr lang="en-IN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br>
              <a:rPr lang="en-IN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509">
                <a:solidFill>
                  <a:schemeClr val="lt1"/>
                </a:solidFill>
              </a:rPr>
              <a:t>NEXUS</a:t>
            </a:r>
            <a:endParaRPr sz="3509"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371604" y="396725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IN">
                <a:solidFill>
                  <a:srgbClr val="C00000"/>
                </a:solidFill>
              </a:rPr>
              <a:t>Guide: Prof. (Dr.) Sandip Shinde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079950" y="4536025"/>
            <a:ext cx="2984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Number: 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356350"/>
            <a:ext cx="25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End-Semester Review: 13/05/2023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56" y="146500"/>
            <a:ext cx="6098391" cy="1382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151251" y="1528617"/>
            <a:ext cx="6841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925" y="2504625"/>
            <a:ext cx="1210550" cy="1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Technology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09600" y="949525"/>
            <a:ext cx="8353200" cy="5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Python3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Shell Scripting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REST API Development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API Hosting (GitHub → Heroku)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GUI Design &amp; Development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Database Management</a:t>
            </a:r>
            <a:endParaRPr b="1" sz="2300"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990600" y="2"/>
            <a:ext cx="7467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rPr lang="en-IN" sz="2700"/>
              <a:t>Timeline for Project Work</a:t>
            </a:r>
            <a:endParaRPr sz="2700"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361800" y="63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{2B1998AE-1889-46A0-BE75-F90FA6151FA1}</a:tableStyleId>
              </a:tblPr>
              <a:tblGrid>
                <a:gridCol w="4391100"/>
                <a:gridCol w="4391100"/>
              </a:tblGrid>
              <a:tr h="1100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Progress Report</a:t>
                      </a:r>
                      <a:endParaRPr b="1"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23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Before mid-semester examination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flow complete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Technologies finalised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API bridge flow with database connectivity ideated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MAC/IP networking codes ready for deployment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Before end-semester examination</a:t>
                      </a:r>
                      <a:endParaRPr b="1"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Deployment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testing on various operating systems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completion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800"/>
                        <a:buFont typeface="Verdana"/>
                        <a:buChar char="●"/>
                      </a:pPr>
                      <a:r>
                        <a:rPr lang="en-I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Documentation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FlowChart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Flow for the system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50" y="1050525"/>
            <a:ext cx="7012301" cy="4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Graphical User Interface created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40" y="1588180"/>
            <a:ext cx="7349325" cy="38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708150" y="554740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GUI created using Python &amp; PyQt5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Graphical User Interface created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38" y="1452712"/>
            <a:ext cx="7843724" cy="41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708150" y="566595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created using Python &amp; PyQt5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API created using </a:t>
            </a:r>
            <a:r>
              <a:rPr b="1" lang="en-IN"/>
              <a:t>Django → GitHub → Heroku Pipeline</a:t>
            </a:r>
            <a:endParaRPr b="1"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38" y="1541736"/>
            <a:ext cx="8156126" cy="398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708150" y="554740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API Files stored on GitHub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API created using </a:t>
            </a:r>
            <a:r>
              <a:rPr b="1" lang="en-IN"/>
              <a:t>Django → GitHub → Heroku Pipeline</a:t>
            </a:r>
            <a:endParaRPr b="1"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08150" y="554740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Heroku app connected to GitHub Repository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25" y="1433325"/>
            <a:ext cx="8283624" cy="41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API created using </a:t>
            </a:r>
            <a:r>
              <a:rPr b="1" lang="en-IN"/>
              <a:t>Django → GitHub → Heroku Pipeline</a:t>
            </a:r>
            <a:endParaRPr b="1"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08150" y="554740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API Hosted Successfully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08144"/>
            <a:ext cx="8353200" cy="40417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2415150" y="6012163"/>
            <a:ext cx="47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https://nexus-api-vit.herokuapp.com/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API created using </a:t>
            </a:r>
            <a:r>
              <a:rPr b="1" lang="en-IN"/>
              <a:t>Django → GitHub → Heroku Pipeline</a:t>
            </a:r>
            <a:endParaRPr b="1"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708150" y="5547400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Data pushed into the API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2415150" y="6012163"/>
            <a:ext cx="47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https://nexus-api-vit.herokuapp.com/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50" y="1545638"/>
            <a:ext cx="7752499" cy="39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Details fetched for a UNIX system</a:t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50" y="1337975"/>
            <a:ext cx="8208301" cy="439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708150" y="5730125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Fetched data for a UNIX System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6356350"/>
            <a:ext cx="25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End-Semester Review: 13/05/2023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56" y="146500"/>
            <a:ext cx="6098391" cy="1382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151251" y="1528617"/>
            <a:ext cx="6841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952500" y="24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{2B1998AE-1889-46A0-BE75-F90FA6151FA1}</a:tableStyleId>
              </a:tblPr>
              <a:tblGrid>
                <a:gridCol w="3044150"/>
                <a:gridCol w="1136800"/>
                <a:gridCol w="1553075"/>
                <a:gridCol w="150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Roll 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GR. Number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Aniruddha Kulkarni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CS-B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11910240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Shreyas Habade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CS-B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11910447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Niharika Rathi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CS-C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11910555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Anushka Shinde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CS-D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11910334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Details fetched for a Windows system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13" y="1432663"/>
            <a:ext cx="7854374" cy="420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708150" y="5730125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Fetched data for a Windows System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609600" y="667401"/>
            <a:ext cx="8353200" cy="4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Email Notification System set-up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12" y="1427238"/>
            <a:ext cx="3982314" cy="422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241" y="1427225"/>
            <a:ext cx="2851048" cy="42299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708150" y="5730125"/>
            <a:ext cx="81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Mail Notification Chain to Admin &amp; Node Devices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609600" y="667400"/>
            <a:ext cx="8353200" cy="61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IN"/>
              <a:t>Software Licensing Analysis Tool, Tomáš Radej, 2013 (</a:t>
            </a:r>
            <a:r>
              <a:rPr lang="en-IN" u="sng">
                <a:hlinkClick r:id="rId3"/>
              </a:rPr>
              <a:t>link</a:t>
            </a:r>
            <a:r>
              <a:rPr lang="en-IN"/>
              <a:t>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IN"/>
              <a:t>Comparison</a:t>
            </a:r>
            <a:r>
              <a:rPr lang="en-IN"/>
              <a:t> of Open Source License Scanning Tools, Hailing Zhang (</a:t>
            </a:r>
            <a:r>
              <a:rPr lang="en-IN" u="sng">
                <a:hlinkClick r:id="rId4"/>
              </a:rPr>
              <a:t>Link</a:t>
            </a:r>
            <a:r>
              <a:rPr lang="en-IN"/>
              <a:t>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IN">
                <a:highlight>
                  <a:srgbClr val="FCFCFC"/>
                </a:highlight>
              </a:rPr>
              <a:t>Automated software license analysis,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5"/>
              </a:rPr>
              <a:t>Timo Tuunanen</a:t>
            </a:r>
            <a:r>
              <a:rPr lang="en-IN">
                <a:highlight>
                  <a:schemeClr val="lt1"/>
                </a:highlight>
              </a:rPr>
              <a:t>,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6"/>
              </a:rPr>
              <a:t>Jussi Koskinen</a:t>
            </a:r>
            <a:r>
              <a:rPr lang="en-IN">
                <a:highlight>
                  <a:schemeClr val="lt1"/>
                </a:highlight>
              </a:rPr>
              <a:t> &amp;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7"/>
              </a:rPr>
              <a:t>Tommi Kärkkäinen</a:t>
            </a:r>
            <a:r>
              <a:rPr lang="en-IN">
                <a:highlight>
                  <a:schemeClr val="lt1"/>
                </a:highlight>
              </a:rPr>
              <a:t>, 2009 (</a:t>
            </a:r>
            <a:r>
              <a:rPr lang="en-IN" u="sng">
                <a:highlight>
                  <a:schemeClr val="lt1"/>
                </a:highlight>
                <a:hlinkClick r:id="rId8"/>
              </a:rPr>
              <a:t>link</a:t>
            </a:r>
            <a:r>
              <a:rPr lang="en-I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IN">
                <a:highlight>
                  <a:srgbClr val="FCFCFC"/>
                </a:highlight>
              </a:rPr>
              <a:t>https://www.geeksforgeeks.org/build-an-application-to-search-installed-application-using-python/ </a:t>
            </a:r>
            <a:endParaRPr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CFCFC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IN">
                <a:highlight>
                  <a:srgbClr val="FCFCFC"/>
                </a:highlight>
              </a:rPr>
              <a:t>https://cryptolens.io/2019/01/python-code-for-software-licensing/</a:t>
            </a:r>
            <a:endParaRPr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Domain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Tool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Conclusions</a:t>
            </a: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1" lang="en-IN" sz="2800" cap="small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2800" cap="small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7391400" y="6477000"/>
            <a:ext cx="1600200" cy="19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IN"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543050" y="3371850"/>
            <a:ext cx="6286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 sz="2800"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84900" y="762000"/>
            <a:ext cx="8567100" cy="5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Nexus </a:t>
            </a:r>
            <a:endParaRPr sz="2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(A software authentication checker tool for computer networks)</a:t>
            </a:r>
            <a:endParaRPr sz="13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3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IN" sz="2000" u="sng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Domain</a:t>
            </a:r>
            <a:r>
              <a:rPr b="0" i="0" lang="en-IN" sz="20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: Smart </a:t>
            </a:r>
            <a:r>
              <a:rPr lang="en-IN" sz="20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Systems, Computer Networks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IN" sz="2000" u="sng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Technology</a:t>
            </a:r>
            <a:r>
              <a:rPr b="0" i="0" lang="en-IN" sz="20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b="0" i="0" sz="2000" u="none" cap="none" strike="noStrik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○"/>
            </a:pPr>
            <a:r>
              <a:rPr lang="en-IN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Python3, 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○"/>
            </a:pPr>
            <a:r>
              <a:rPr lang="en-IN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REST API Development, 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○"/>
            </a:pPr>
            <a:r>
              <a:rPr lang="en-IN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Shell Scripting,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○"/>
            </a:pPr>
            <a:r>
              <a:rPr lang="en-IN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Networking Fundamentals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○"/>
            </a:pPr>
            <a:r>
              <a:rPr lang="en-IN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Database Integration 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1647675" y="1583725"/>
            <a:ext cx="6170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20350" y="1153750"/>
            <a:ext cx="8353200" cy="5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Users might sometimes install applications from </a:t>
            </a:r>
            <a:r>
              <a:rPr lang="en-IN"/>
              <a:t>untrustworthy</a:t>
            </a:r>
            <a:r>
              <a:rPr lang="en-IN"/>
              <a:t> sources which might unknowingly cause piracy.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Third party applications might not always comply with the </a:t>
            </a:r>
            <a:r>
              <a:rPr lang="en-IN"/>
              <a:t>prerequisites</a:t>
            </a:r>
            <a:r>
              <a:rPr lang="en-IN"/>
              <a:t> set by an operating system.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-IN"/>
              <a:t>The proposed system hopes to monitor the devices on a network by keeping a track of authentic/un-authentic applications.</a:t>
            </a:r>
            <a:endParaRPr b="1" i="1"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Project Objective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27900" y="1035500"/>
            <a:ext cx="8502600" cy="5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To create a novel system that on a network of computers keeps a track of all devices their details and any applications that might not comply with operating system standards.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proposed system will:</a:t>
            </a:r>
            <a:endParaRPr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Register users into the system</a:t>
            </a:r>
            <a:endParaRPr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Help users to login to computers and push device data into an API hosted online</a:t>
            </a:r>
            <a:endParaRPr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The system will also on windows and unix based systems keep a track of applications on basis of their authenticity.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Domain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609600" y="981750"/>
            <a:ext cx="8353200" cy="5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Smart Management Systems: The “SMART” in Smart Management systems refers to criteria for setting goals and objectives, namely that these goals are: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Specific, Measurable, Attainable, Relevant, and Time-bound.</a:t>
            </a:r>
            <a:endParaRPr u="sng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100" y="3894123"/>
            <a:ext cx="3151849" cy="2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3875" y="3574525"/>
            <a:ext cx="2520000" cy="27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IN"/>
              <a:t>Domain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09600" y="1014000"/>
            <a:ext cx="8353200" cy="53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u="sng"/>
              <a:t>Network Management Systems</a:t>
            </a:r>
            <a:r>
              <a:rPr lang="en-IN"/>
              <a:t>: A network management system, or NMS, is an application or set of applications that lets network engineers manage a network's independent components inside a bigger network management framework and performs several key functions.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24" y="3717649"/>
            <a:ext cx="3539350" cy="27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09600" y="1089250"/>
            <a:ext cx="8353200" cy="5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875" lvl="0" marL="45021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IN"/>
              <a:t>In the thesis paper (</a:t>
            </a:r>
            <a:r>
              <a:rPr lang="en-IN"/>
              <a:t>Software Licensing Analysis Tool, Tomáš Radej, 2013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IN"/>
              <a:t>)</a:t>
            </a:r>
            <a:r>
              <a:rPr lang="en-IN"/>
              <a:t>), </a:t>
            </a:r>
            <a:r>
              <a:rPr lang="en-IN"/>
              <a:t>Tomáš Radej has explained about the problems faced for detection and scanning of open licenses.</a:t>
            </a:r>
            <a:endParaRPr/>
          </a:p>
          <a:p>
            <a:pPr indent="0" lvl="0" marL="45021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021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IN"/>
              <a:t>In the research paper (Comparison of Open Source License Scanning Tools, Hailing Zhang (</a:t>
            </a:r>
            <a:r>
              <a:rPr lang="en-I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IN"/>
              <a:t>)), authors have provided insights for popular FOSS (Free and Open Source Software) license scanning tools.</a:t>
            </a:r>
            <a:endParaRPr/>
          </a:p>
          <a:p>
            <a:pPr indent="0" lvl="0" marL="45021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021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IN"/>
              <a:t>In the paper (</a:t>
            </a:r>
            <a:r>
              <a:rPr lang="en-IN">
                <a:highlight>
                  <a:srgbClr val="FCFCFC"/>
                </a:highlight>
              </a:rPr>
              <a:t>Automated software license analysis,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5"/>
              </a:rPr>
              <a:t>Timo Tuunanen</a:t>
            </a:r>
            <a:r>
              <a:rPr lang="en-IN">
                <a:highlight>
                  <a:schemeClr val="lt1"/>
                </a:highlight>
              </a:rPr>
              <a:t>,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6"/>
              </a:rPr>
              <a:t>Jussi Koskinen</a:t>
            </a:r>
            <a:r>
              <a:rPr lang="en-IN">
                <a:highlight>
                  <a:schemeClr val="lt1"/>
                </a:highlight>
              </a:rPr>
              <a:t> &amp; </a:t>
            </a:r>
            <a:r>
              <a:rPr lang="en-IN">
                <a:highlight>
                  <a:schemeClr val="lt1"/>
                </a:highlight>
                <a:uFill>
                  <a:noFill/>
                </a:uFill>
                <a:hlinkClick r:id="rId7"/>
              </a:rPr>
              <a:t>Tommi Kärkkäinen</a:t>
            </a:r>
            <a:r>
              <a:rPr lang="en-IN">
                <a:highlight>
                  <a:schemeClr val="lt1"/>
                </a:highlight>
              </a:rPr>
              <a:t>, 2009 </a:t>
            </a:r>
            <a:r>
              <a:rPr lang="en-IN">
                <a:solidFill>
                  <a:srgbClr val="333333"/>
                </a:solidFill>
                <a:highlight>
                  <a:schemeClr val="lt1"/>
                </a:highlight>
              </a:rPr>
              <a:t>(</a:t>
            </a:r>
            <a:r>
              <a:rPr lang="en-IN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link</a:t>
            </a:r>
            <a:r>
              <a:rPr lang="en-IN">
                <a:solidFill>
                  <a:srgbClr val="333333"/>
                </a:solidFill>
                <a:highlight>
                  <a:schemeClr val="lt1"/>
                </a:highlight>
              </a:rPr>
              <a:t>)</a:t>
            </a:r>
            <a:r>
              <a:rPr lang="en-IN"/>
              <a:t>), authors have described an automated approach for OSS(Open source software) license analysis.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