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61F3-0BBA-4773-8A48-555E072209E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153F-5720-49FF-AAC0-C2F3AA90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 Laundering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Submitted by: </a:t>
            </a:r>
            <a:r>
              <a:rPr lang="en-US" b="1" dirty="0" err="1" smtClean="0"/>
              <a:t>A.Shrikant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6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264"/>
            <a:ext cx="10515600" cy="5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Separated the dependent and independent 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Splitting </a:t>
            </a:r>
            <a:r>
              <a:rPr lang="en-US" dirty="0"/>
              <a:t>the data into train and test:</a:t>
            </a:r>
          </a:p>
          <a:p>
            <a:pPr marL="0" indent="0">
              <a:buNone/>
            </a:pPr>
            <a:r>
              <a:rPr lang="en-US" dirty="0" err="1" smtClean="0"/>
              <a:t>test_size</a:t>
            </a:r>
            <a:r>
              <a:rPr lang="en-US" dirty="0" smtClean="0"/>
              <a:t>=0.25</a:t>
            </a:r>
          </a:p>
          <a:p>
            <a:pPr marL="0" indent="0">
              <a:buNone/>
            </a:pPr>
            <a:r>
              <a:rPr lang="en-US" dirty="0" smtClean="0"/>
              <a:t>train data:                                                            test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4439"/>
            <a:ext cx="29051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9" y="5014914"/>
            <a:ext cx="28194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17" y="1049154"/>
            <a:ext cx="3365583" cy="35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Apply SMOTE on the train data set to treat data imbalance because when using Supervised ML algorithms data imbalance would cause the model to be heavily biased towards majority class.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</a:t>
            </a:r>
            <a:r>
              <a:rPr lang="en-US" dirty="0" smtClean="0"/>
              <a:t>. Applied Feature Scaling on numeric columns:</a:t>
            </a:r>
          </a:p>
          <a:p>
            <a:pPr lvl="1"/>
            <a:r>
              <a:rPr lang="en-US" dirty="0" smtClean="0"/>
              <a:t>['amount', '</a:t>
            </a:r>
            <a:r>
              <a:rPr lang="en-US" dirty="0" err="1" smtClean="0"/>
              <a:t>oldbalanceOrg</a:t>
            </a:r>
            <a:r>
              <a:rPr lang="en-US" dirty="0" smtClean="0"/>
              <a:t>', '</a:t>
            </a:r>
            <a:r>
              <a:rPr lang="en-US" dirty="0" err="1" smtClean="0"/>
              <a:t>newbalanceOrig</a:t>
            </a:r>
            <a:r>
              <a:rPr lang="en-US" dirty="0" smtClean="0"/>
              <a:t>', '</a:t>
            </a:r>
            <a:r>
              <a:rPr lang="en-US" dirty="0" err="1" smtClean="0"/>
              <a:t>oldbalanceDest</a:t>
            </a:r>
            <a:r>
              <a:rPr lang="en-US" dirty="0" smtClean="0"/>
              <a:t>', '</a:t>
            </a:r>
            <a:r>
              <a:rPr lang="en-US" dirty="0" err="1" smtClean="0"/>
              <a:t>newbalanceDest</a:t>
            </a:r>
            <a:r>
              <a:rPr lang="en-US" dirty="0" smtClean="0"/>
              <a:t>', '</a:t>
            </a:r>
            <a:r>
              <a:rPr lang="en-US" dirty="0" err="1" smtClean="0"/>
              <a:t>hour_of_day</a:t>
            </a:r>
            <a:r>
              <a:rPr lang="en-US" dirty="0" smtClean="0"/>
              <a:t>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255"/>
            <a:ext cx="10515600" cy="60037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10. Model Building:</a:t>
            </a:r>
          </a:p>
          <a:p>
            <a:pPr marL="0" indent="0">
              <a:buNone/>
            </a:pPr>
            <a:r>
              <a:rPr lang="en-US" dirty="0" smtClean="0"/>
              <a:t>Building the Logistic Regression model: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756"/>
            <a:ext cx="5293093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93" y="1316756"/>
            <a:ext cx="5222507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1513"/>
            <a:ext cx="36290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1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255"/>
            <a:ext cx="10515600" cy="6003708"/>
          </a:xfrm>
        </p:spPr>
        <p:txBody>
          <a:bodyPr/>
          <a:lstStyle/>
          <a:p>
            <a:r>
              <a:rPr lang="en-US" dirty="0" smtClean="0"/>
              <a:t>Building the Decision Tree model: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790"/>
            <a:ext cx="5013959" cy="2874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834791"/>
            <a:ext cx="5501639" cy="2874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464"/>
            <a:ext cx="365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757"/>
            <a:ext cx="10515600" cy="5868955"/>
          </a:xfr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XGBoost</a:t>
            </a:r>
            <a:r>
              <a:rPr lang="en-US" dirty="0" smtClean="0"/>
              <a:t> model: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7330"/>
            <a:ext cx="5090962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62" y="907330"/>
            <a:ext cx="5424638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0837"/>
            <a:ext cx="3648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634"/>
            <a:ext cx="10515600" cy="5859329"/>
          </a:xfrm>
        </p:spPr>
        <p:txBody>
          <a:bodyPr/>
          <a:lstStyle/>
          <a:p>
            <a:r>
              <a:rPr lang="en-US" dirty="0" smtClean="0"/>
              <a:t>Building the Isolation Forest model: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22333"/>
            <a:ext cx="5023584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85" y="1022332"/>
            <a:ext cx="5492015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14863"/>
            <a:ext cx="3495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099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0058"/>
            <a:ext cx="8373692" cy="55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133"/>
            <a:ext cx="10515600" cy="58978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11. Conclusion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Decision Tree model is best suited for this task of detecting transactions involving Money Laundering because it has the least False Positives among all the tried models and a very good precision and recall for the positive and negative class in both train and test dataset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parts of Africa mobile money transactions are used for sending and receiving money.</a:t>
            </a:r>
          </a:p>
          <a:p>
            <a:r>
              <a:rPr lang="en-US" dirty="0" smtClean="0"/>
              <a:t>We have synthetic financial services dataset generated by a simulator called </a:t>
            </a:r>
            <a:r>
              <a:rPr lang="en-US" dirty="0" err="1" smtClean="0"/>
              <a:t>PaySim</a:t>
            </a:r>
            <a:r>
              <a:rPr lang="en-US" dirty="0" smtClean="0"/>
              <a:t>. </a:t>
            </a:r>
            <a:r>
              <a:rPr lang="en-US" dirty="0" err="1" smtClean="0"/>
              <a:t>PaySim</a:t>
            </a:r>
            <a:r>
              <a:rPr lang="en-US" dirty="0" smtClean="0"/>
              <a:t> generates datasets similar to real datasets from mobile money transactions.</a:t>
            </a:r>
          </a:p>
          <a:p>
            <a:r>
              <a:rPr lang="en-US" dirty="0" smtClean="0"/>
              <a:t>Our objective is to use this </a:t>
            </a:r>
            <a:r>
              <a:rPr lang="en-US" dirty="0" err="1" smtClean="0"/>
              <a:t>PaySim</a:t>
            </a:r>
            <a:r>
              <a:rPr lang="en-US" dirty="0" smtClean="0"/>
              <a:t> dataset and build a classification model to detect fraud/money laundering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Data Preprocessing:</a:t>
            </a:r>
          </a:p>
          <a:p>
            <a:r>
              <a:rPr lang="en-US" dirty="0" smtClean="0"/>
              <a:t>Shape of dataset: (6362620, 11)</a:t>
            </a:r>
          </a:p>
          <a:p>
            <a:r>
              <a:rPr lang="en-US" dirty="0" smtClean="0"/>
              <a:t>No duplicates found.</a:t>
            </a:r>
          </a:p>
          <a:p>
            <a:r>
              <a:rPr lang="en-US" dirty="0" smtClean="0"/>
              <a:t>No missing values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Exploratory Data Analysis:</a:t>
            </a:r>
          </a:p>
          <a:p>
            <a:r>
              <a:rPr lang="en-US" dirty="0" smtClean="0"/>
              <a:t>Analyzing the ‘type’ variable: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50769"/>
            <a:ext cx="5678103" cy="3026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05" y="3220953"/>
            <a:ext cx="4837496" cy="2956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04" y="1183908"/>
            <a:ext cx="3816216" cy="18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507"/>
            <a:ext cx="10515600" cy="5907456"/>
          </a:xfrm>
        </p:spPr>
        <p:txBody>
          <a:bodyPr/>
          <a:lstStyle/>
          <a:p>
            <a:r>
              <a:rPr lang="en-US" dirty="0" smtClean="0"/>
              <a:t>Analyzing the ‘</a:t>
            </a:r>
            <a:r>
              <a:rPr lang="en-US" dirty="0" err="1" smtClean="0"/>
              <a:t>isFraud</a:t>
            </a:r>
            <a:r>
              <a:rPr lang="en-US" dirty="0" smtClean="0"/>
              <a:t>’ variable: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Analyzing </a:t>
            </a:r>
            <a:r>
              <a:rPr lang="en-US" dirty="0"/>
              <a:t>transactions using variables '</a:t>
            </a:r>
            <a:r>
              <a:rPr lang="en-US" dirty="0" err="1"/>
              <a:t>nameOrig</a:t>
            </a:r>
            <a:r>
              <a:rPr lang="en-US" dirty="0"/>
              <a:t>' and '</a:t>
            </a:r>
            <a:r>
              <a:rPr lang="en-US" dirty="0" err="1"/>
              <a:t>nameDest</a:t>
            </a:r>
            <a:r>
              <a:rPr lang="en-US" dirty="0"/>
              <a:t>':</a:t>
            </a:r>
          </a:p>
          <a:p>
            <a:pPr lvl="1"/>
            <a:r>
              <a:rPr lang="en-US" dirty="0" smtClean="0"/>
              <a:t>2/3 </a:t>
            </a:r>
            <a:r>
              <a:rPr lang="en-US" dirty="0"/>
              <a:t>of the transactions are CC_T and 1/3 are CM_T.</a:t>
            </a:r>
          </a:p>
          <a:p>
            <a:pPr lvl="1"/>
            <a:r>
              <a:rPr lang="en-US" dirty="0"/>
              <a:t>All the fraud cases mentioned in the dataset occurred in CC_T and no fraud occurred in CM_T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5424"/>
            <a:ext cx="4162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762"/>
            <a:ext cx="10515600" cy="5734201"/>
          </a:xfrm>
        </p:spPr>
        <p:txBody>
          <a:bodyPr/>
          <a:lstStyle/>
          <a:p>
            <a:r>
              <a:rPr lang="en-US" dirty="0" smtClean="0"/>
              <a:t>Analyzing the balance of both sender's and recipient's account:</a:t>
            </a:r>
          </a:p>
          <a:p>
            <a:pPr lvl="1"/>
            <a:r>
              <a:rPr lang="en-US" dirty="0" smtClean="0"/>
              <a:t>The simulation is not taking into account of the data integrity constraint i.e. in the dataset the rule amount deducted must be equal to amount added is not followed.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315"/>
            <a:ext cx="7574280" cy="34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/>
          <a:lstStyle/>
          <a:p>
            <a:r>
              <a:rPr lang="en-US" dirty="0" smtClean="0"/>
              <a:t>Analyzing the ‘step’ variable: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Most of the genuine transactions are done on days 1-2 and days 6-17 of the month. Whereas the fraud transactions are done uniformly across all days of the month.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10765"/>
            <a:ext cx="5726230" cy="3767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31" y="910764"/>
            <a:ext cx="4789369" cy="37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507"/>
            <a:ext cx="10515600" cy="5907456"/>
          </a:xfrm>
        </p:spPr>
        <p:txBody>
          <a:bodyPr/>
          <a:lstStyle/>
          <a:p>
            <a:r>
              <a:rPr lang="en-US" dirty="0" smtClean="0"/>
              <a:t>Analyzing the ‘</a:t>
            </a:r>
            <a:r>
              <a:rPr lang="en-US" dirty="0" err="1" smtClean="0"/>
              <a:t>hour_of_day</a:t>
            </a:r>
            <a:r>
              <a:rPr lang="en-US" dirty="0" smtClean="0"/>
              <a:t>’: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Most of the genuine transactions are done on hour of the day 9-23. Whereas the fraud transactions are done uniformly across all hours of the day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8147"/>
            <a:ext cx="5504848" cy="36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48" y="818147"/>
            <a:ext cx="5010752" cy="36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Dropped the following columns.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nameOrig</a:t>
            </a:r>
            <a:r>
              <a:rPr lang="en-US" dirty="0"/>
              <a:t>', '</a:t>
            </a:r>
            <a:r>
              <a:rPr lang="en-US" dirty="0" err="1"/>
              <a:t>nameDest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isFlaggedFraud</a:t>
            </a:r>
            <a:r>
              <a:rPr lang="en-US" dirty="0"/>
              <a:t>‘, </a:t>
            </a:r>
            <a:r>
              <a:rPr lang="en-US" dirty="0" smtClean="0"/>
              <a:t>'step‘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'</a:t>
            </a:r>
            <a:r>
              <a:rPr lang="en-US" dirty="0" err="1"/>
              <a:t>nameOrig</a:t>
            </a:r>
            <a:r>
              <a:rPr lang="en-US" dirty="0"/>
              <a:t>', '</a:t>
            </a:r>
            <a:r>
              <a:rPr lang="en-US" dirty="0" err="1"/>
              <a:t>nameDest</a:t>
            </a:r>
            <a:r>
              <a:rPr lang="en-US" dirty="0"/>
              <a:t>', contain id of the sender who initiated the transaction </a:t>
            </a:r>
          </a:p>
          <a:p>
            <a:pPr marL="457200" lvl="1" indent="0">
              <a:buNone/>
            </a:pPr>
            <a:r>
              <a:rPr lang="en-US" dirty="0"/>
              <a:t>and the </a:t>
            </a:r>
            <a:r>
              <a:rPr lang="en-US" dirty="0" err="1"/>
              <a:t>recepient</a:t>
            </a:r>
            <a:r>
              <a:rPr lang="en-US" dirty="0"/>
              <a:t> of the transaction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'</a:t>
            </a:r>
            <a:r>
              <a:rPr lang="en-US" dirty="0" err="1"/>
              <a:t>isFlaggedFraud</a:t>
            </a:r>
            <a:r>
              <a:rPr lang="en-US" dirty="0"/>
              <a:t>' purpose is not clear because it does not adhere to the rule</a:t>
            </a:r>
          </a:p>
          <a:p>
            <a:pPr marL="457200" lvl="1" indent="0">
              <a:buNone/>
            </a:pPr>
            <a:r>
              <a:rPr lang="en-US" dirty="0"/>
              <a:t>that the meta data says for it.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Created ’</a:t>
            </a:r>
            <a:r>
              <a:rPr lang="en-US" dirty="0" err="1" smtClean="0"/>
              <a:t>hour_of_day</a:t>
            </a:r>
            <a:r>
              <a:rPr lang="en-US" dirty="0" smtClean="0"/>
              <a:t>’ column using the ‘step’.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Applied One Hot Encoding for the ‘type’ column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508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Money Laundering Classification</vt:lpstr>
      <vt:lpstr>Problem Statement</vt:lpstr>
      <vt:lpstr>Approach: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Laundering Classification</dc:title>
  <dc:creator>user</dc:creator>
  <cp:lastModifiedBy>user</cp:lastModifiedBy>
  <cp:revision>26</cp:revision>
  <dcterms:created xsi:type="dcterms:W3CDTF">2024-06-28T03:50:19Z</dcterms:created>
  <dcterms:modified xsi:type="dcterms:W3CDTF">2024-07-09T06:45:17Z</dcterms:modified>
</cp:coreProperties>
</file>