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9"/>
  </p:notesMasterIdLst>
  <p:sldIdLst>
    <p:sldId id="263" r:id="rId2"/>
    <p:sldId id="308" r:id="rId3"/>
    <p:sldId id="309" r:id="rId4"/>
    <p:sldId id="310" r:id="rId5"/>
    <p:sldId id="256" r:id="rId6"/>
    <p:sldId id="257" r:id="rId7"/>
    <p:sldId id="258" r:id="rId8"/>
    <p:sldId id="259" r:id="rId9"/>
    <p:sldId id="260" r:id="rId10"/>
    <p:sldId id="261" r:id="rId11"/>
    <p:sldId id="311" r:id="rId12"/>
    <p:sldId id="264" r:id="rId13"/>
    <p:sldId id="269" r:id="rId14"/>
    <p:sldId id="265" r:id="rId15"/>
    <p:sldId id="266" r:id="rId16"/>
    <p:sldId id="267" r:id="rId17"/>
    <p:sldId id="268" r:id="rId18"/>
    <p:sldId id="270" r:id="rId19"/>
    <p:sldId id="315" r:id="rId20"/>
    <p:sldId id="286" r:id="rId21"/>
    <p:sldId id="287" r:id="rId22"/>
    <p:sldId id="275" r:id="rId23"/>
    <p:sldId id="285" r:id="rId24"/>
    <p:sldId id="274" r:id="rId25"/>
    <p:sldId id="283" r:id="rId26"/>
    <p:sldId id="284" r:id="rId27"/>
    <p:sldId id="277" r:id="rId28"/>
    <p:sldId id="278" r:id="rId29"/>
    <p:sldId id="279" r:id="rId30"/>
    <p:sldId id="280" r:id="rId31"/>
    <p:sldId id="281" r:id="rId32"/>
    <p:sldId id="282" r:id="rId33"/>
    <p:sldId id="271" r:id="rId34"/>
    <p:sldId id="272" r:id="rId35"/>
    <p:sldId id="312" r:id="rId36"/>
    <p:sldId id="302" r:id="rId37"/>
    <p:sldId id="303" r:id="rId38"/>
    <p:sldId id="304" r:id="rId39"/>
    <p:sldId id="306" r:id="rId40"/>
    <p:sldId id="307" r:id="rId41"/>
    <p:sldId id="305" r:id="rId42"/>
    <p:sldId id="313" r:id="rId43"/>
    <p:sldId id="288" r:id="rId44"/>
    <p:sldId id="289" r:id="rId45"/>
    <p:sldId id="290" r:id="rId46"/>
    <p:sldId id="291" r:id="rId47"/>
    <p:sldId id="292" r:id="rId48"/>
    <p:sldId id="294" r:id="rId49"/>
    <p:sldId id="293" r:id="rId50"/>
    <p:sldId id="295" r:id="rId51"/>
    <p:sldId id="296" r:id="rId52"/>
    <p:sldId id="297" r:id="rId53"/>
    <p:sldId id="298" r:id="rId54"/>
    <p:sldId id="314" r:id="rId55"/>
    <p:sldId id="299" r:id="rId56"/>
    <p:sldId id="301" r:id="rId57"/>
    <p:sldId id="273"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14E4D-90E9-40D8-B241-B3662A19F22D}" type="datetimeFigureOut">
              <a:rPr lang="en-US" smtClean="0"/>
              <a:pPr/>
              <a:t>12/4/2020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D58BDF-9994-4BDC-AF18-26AC1EFF7E0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5F259F-63A9-401F-8165-73FDC0B9B02D}" type="slidenum">
              <a:rPr lang="en-US" smtClean="0"/>
              <a:pPr/>
              <a:t>56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0"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0"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AEF2DCF7-B1E9-49EF-A4BF-0E6C1ABF91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8"/>
          <p:cNvGrpSpPr/>
          <p:nvPr/>
        </p:nvGrpSpPr>
        <p:grpSpPr>
          <a:xfrm>
            <a:off x="0" y="6324600"/>
            <a:ext cx="9144000" cy="533400"/>
            <a:chOff x="0" y="6324600"/>
            <a:chExt cx="9144000" cy="533400"/>
          </a:xfrm>
        </p:grpSpPr>
        <p:sp>
          <p:nvSpPr>
            <p:cNvPr id="7" name="Rectangle 6"/>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23553"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9"/>
          <p:cNvGrpSpPr/>
          <p:nvPr/>
        </p:nvGrpSpPr>
        <p:grpSpPr>
          <a:xfrm>
            <a:off x="0" y="6324600"/>
            <a:ext cx="9144000" cy="533400"/>
            <a:chOff x="0" y="6324600"/>
            <a:chExt cx="9144000" cy="533400"/>
          </a:xfrm>
        </p:grpSpPr>
        <p:sp>
          <p:nvSpPr>
            <p:cNvPr id="11" name="Rectangle 10"/>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3"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5"/>
          <p:cNvGrpSpPr/>
          <p:nvPr/>
        </p:nvGrpSpPr>
        <p:grpSpPr>
          <a:xfrm>
            <a:off x="0" y="6324600"/>
            <a:ext cx="9144000" cy="533400"/>
            <a:chOff x="0" y="6324600"/>
            <a:chExt cx="9144000" cy="533400"/>
          </a:xfrm>
        </p:grpSpPr>
        <p:sp>
          <p:nvSpPr>
            <p:cNvPr id="7" name="Rectangle 6"/>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9"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4"/>
          <p:cNvGrpSpPr/>
          <p:nvPr/>
        </p:nvGrpSpPr>
        <p:grpSpPr>
          <a:xfrm>
            <a:off x="0" y="6324600"/>
            <a:ext cx="9144000" cy="533400"/>
            <a:chOff x="0" y="6324600"/>
            <a:chExt cx="9144000" cy="533400"/>
          </a:xfrm>
        </p:grpSpPr>
        <p:sp>
          <p:nvSpPr>
            <p:cNvPr id="6" name="Rectangle 5"/>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8"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5" name="Group 7"/>
          <p:cNvGrpSpPr/>
          <p:nvPr/>
        </p:nvGrpSpPr>
        <p:grpSpPr>
          <a:xfrm>
            <a:off x="0" y="6324600"/>
            <a:ext cx="9144000" cy="533400"/>
            <a:chOff x="0" y="6324600"/>
            <a:chExt cx="9144000" cy="533400"/>
          </a:xfrm>
        </p:grpSpPr>
        <p:sp>
          <p:nvSpPr>
            <p:cNvPr id="9" name="Rectangle 8"/>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pic>
        <p:nvPicPr>
          <p:cNvPr id="11" name="Picture 1" descr="C:\Users\ADMIN\Desktop\Cennest Images\cennest.png"/>
          <p:cNvPicPr>
            <a:picLocks noChangeAspect="1" noChangeArrowheads="1"/>
          </p:cNvPicPr>
          <p:nvPr/>
        </p:nvPicPr>
        <p:blipFill>
          <a:blip r:embed="rId2" cstate="print"/>
          <a:srcRect b="14793"/>
          <a:stretch>
            <a:fillRect/>
          </a:stretch>
        </p:blipFill>
        <p:spPr bwMode="auto">
          <a:xfrm>
            <a:off x="228600" y="129766"/>
            <a:ext cx="1177925" cy="479834"/>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6"/>
          <p:cNvGrpSpPr/>
          <p:nvPr/>
        </p:nvGrpSpPr>
        <p:grpSpPr>
          <a:xfrm>
            <a:off x="0" y="6324600"/>
            <a:ext cx="9144000" cy="533400"/>
            <a:chOff x="0" y="6324600"/>
            <a:chExt cx="9144000" cy="533400"/>
          </a:xfrm>
        </p:grpSpPr>
        <p:sp>
          <p:nvSpPr>
            <p:cNvPr id="8" name="Rectangle 7"/>
            <p:cNvSpPr/>
            <p:nvPr userDrawn="1"/>
          </p:nvSpPr>
          <p:spPr>
            <a:xfrm>
              <a:off x="0" y="6324600"/>
              <a:ext cx="9144000" cy="533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400800" y="6400800"/>
              <a:ext cx="2743200" cy="369332"/>
            </a:xfrm>
            <a:prstGeom prst="rect">
              <a:avLst/>
            </a:prstGeom>
            <a:noFill/>
          </p:spPr>
          <p:txBody>
            <a:bodyPr wrap="square" rtlCol="0">
              <a:spAutoFit/>
            </a:bodyPr>
            <a:lstStyle/>
            <a:p>
              <a:pPr algn="ctr"/>
              <a:r>
                <a:rPr lang="en-US" b="1" dirty="0">
                  <a:solidFill>
                    <a:schemeClr val="tx1"/>
                  </a:solidFill>
                </a:rPr>
                <a:t>www.cennest.com</a:t>
              </a:r>
            </a:p>
          </p:txBody>
        </p:sp>
      </p:gr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ennest.com/" TargetMode="External"/><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codeproject.com/Articles/19154/Understanding-LINQ-C" TargetMode="External"/><Relationship Id="rId2" Type="http://schemas.openxmlformats.org/officeDocument/2006/relationships/hyperlink" Target="http://msdn.microsoft.com/linq" TargetMode="External"/><Relationship Id="rId1" Type="http://schemas.openxmlformats.org/officeDocument/2006/relationships/slideLayout" Target="../slideLayouts/slideLayout2.xml"/><Relationship Id="rId4" Type="http://schemas.openxmlformats.org/officeDocument/2006/relationships/hyperlink" Target="http://csharp-station.com/Tutorial/Linq/Lesson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4800600"/>
            <a:ext cx="8686800" cy="566738"/>
          </a:xfrm>
          <a:ln>
            <a:noFill/>
          </a:ln>
        </p:spPr>
        <p:txBody>
          <a:bodyPr/>
          <a:lstStyle/>
          <a:p>
            <a:pPr algn="ctr"/>
            <a:r>
              <a:rPr lang="en-US" dirty="0">
                <a:solidFill>
                  <a:schemeClr val="tx1"/>
                </a:solidFill>
                <a:effectLst>
                  <a:outerShdw blurRad="38100" dist="38100" dir="2700000" algn="tl">
                    <a:srgbClr val="000000">
                      <a:alpha val="43137"/>
                    </a:srgbClr>
                  </a:outerShdw>
                </a:effectLst>
              </a:rPr>
              <a:t>MODULE 4 – Database Entities and LINQ</a:t>
            </a:r>
          </a:p>
        </p:txBody>
      </p:sp>
      <p:pic>
        <p:nvPicPr>
          <p:cNvPr id="10244" name="Picture 4"/>
          <p:cNvPicPr>
            <a:picLocks noGrp="1" noChangeAspect="1" noChangeArrowheads="1"/>
          </p:cNvPicPr>
          <p:nvPr>
            <p:ph type="pic" idx="1"/>
          </p:nvPr>
        </p:nvPicPr>
        <p:blipFill>
          <a:blip r:embed="rId2" cstate="print"/>
          <a:stretch>
            <a:fillRect/>
          </a:stretch>
        </p:blipFill>
        <p:spPr bwMode="auto">
          <a:xfrm>
            <a:off x="762000" y="838200"/>
            <a:ext cx="8153400" cy="3115150"/>
          </a:xfrm>
          <a:prstGeom prst="rect">
            <a:avLst/>
          </a:prstGeom>
          <a:noFill/>
          <a:ln w="9525">
            <a:noFill/>
            <a:miter lim="800000"/>
            <a:headEnd/>
            <a:tailEnd/>
          </a:ln>
          <a:effectLst/>
        </p:spPr>
      </p:pic>
      <p:sp>
        <p:nvSpPr>
          <p:cNvPr id="6" name="Text Placeholder 5"/>
          <p:cNvSpPr>
            <a:spLocks noGrp="1"/>
          </p:cNvSpPr>
          <p:nvPr>
            <p:ph type="body" sz="half" idx="2"/>
          </p:nvPr>
        </p:nvSpPr>
        <p:spPr>
          <a:xfrm>
            <a:off x="3962400" y="5410200"/>
            <a:ext cx="4992688" cy="804862"/>
          </a:xfrm>
        </p:spPr>
        <p:txBody>
          <a:bodyPr>
            <a:normAutofit lnSpcReduction="10000"/>
          </a:bodyPr>
          <a:lstStyle/>
          <a:p>
            <a:r>
              <a:rPr lang="en-IN" dirty="0"/>
              <a:t>Last Updated   </a:t>
            </a:r>
            <a:fld id="{4E8B656A-72DC-4AAE-8B6E-1D0067392640}" type="datetime3">
              <a:rPr lang="en-IN" smtClean="0"/>
              <a:pPr/>
              <a:t>4 December 2020</a:t>
            </a:fld>
            <a:endParaRPr lang="en-IN" dirty="0"/>
          </a:p>
          <a:p>
            <a:endParaRPr lang="en-IN" dirty="0"/>
          </a:p>
          <a:p>
            <a:r>
              <a:rPr lang="en-IN" dirty="0"/>
              <a:t>			</a:t>
            </a:r>
            <a:r>
              <a:rPr lang="en-IN" dirty="0">
                <a:hlinkClick r:id="rId3"/>
              </a:rPr>
              <a:t>http://www.cennest.com/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4000" dirty="0">
                <a:solidFill>
                  <a:schemeClr val="tx1"/>
                </a:solidFill>
              </a:rPr>
              <a:t>Points to be followed while creating tables</a:t>
            </a:r>
          </a:p>
        </p:txBody>
      </p:sp>
      <p:sp>
        <p:nvSpPr>
          <p:cNvPr id="8195" name="Rectangle 3"/>
          <p:cNvSpPr>
            <a:spLocks noGrp="1" noChangeArrowheads="1"/>
          </p:cNvSpPr>
          <p:nvPr>
            <p:ph idx="1"/>
          </p:nvPr>
        </p:nvSpPr>
        <p:spPr>
          <a:xfrm>
            <a:off x="457200" y="1905000"/>
            <a:ext cx="8229600" cy="4525963"/>
          </a:xfrm>
        </p:spPr>
        <p:txBody>
          <a:bodyPr/>
          <a:lstStyle/>
          <a:p>
            <a:r>
              <a:rPr lang="en-US" dirty="0"/>
              <a:t>The data types of the Primary Keys must be integers and they must be set to auto increment.</a:t>
            </a:r>
          </a:p>
          <a:p>
            <a:r>
              <a:rPr lang="en-US" dirty="0"/>
              <a:t>Avoid creating Composite Primary Keys on tables.</a:t>
            </a:r>
          </a:p>
          <a:p>
            <a:r>
              <a:rPr lang="en-US" dirty="0"/>
              <a:t>Also consider which columns in a table can have null values and those that cannot.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2</a:t>
            </a:r>
            <a:br>
              <a:rPr lang="en-IN" b="1" dirty="0"/>
            </a:br>
            <a:r>
              <a:rPr lang="en-IN" b="1" dirty="0"/>
              <a:t>Data Layer using LINQ</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Introduction to LINQ</a:t>
            </a:r>
          </a:p>
        </p:txBody>
      </p:sp>
      <p:sp>
        <p:nvSpPr>
          <p:cNvPr id="3" name="Content Placeholder 2"/>
          <p:cNvSpPr>
            <a:spLocks noGrp="1"/>
          </p:cNvSpPr>
          <p:nvPr>
            <p:ph idx="1"/>
          </p:nvPr>
        </p:nvSpPr>
        <p:spPr/>
        <p:txBody>
          <a:bodyPr>
            <a:normAutofit lnSpcReduction="10000"/>
          </a:bodyPr>
          <a:lstStyle/>
          <a:p>
            <a:r>
              <a:rPr lang="en-IN" dirty="0"/>
              <a:t>Language-Integrated Query (LINQ) is a feature introduced .NET Framework 3.5 that extends powerful query capabilities to the language syntax of C#.</a:t>
            </a:r>
          </a:p>
          <a:p>
            <a:endParaRPr lang="en-IN" dirty="0"/>
          </a:p>
          <a:p>
            <a:r>
              <a:rPr lang="en-IN" dirty="0"/>
              <a:t>LINQ provider assemblies enable the use of LINQ with .NET Framework collections, SQL Server databases, ADO.NET Datasets, and XML documents.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Advantages</a:t>
            </a:r>
          </a:p>
        </p:txBody>
      </p:sp>
      <p:sp>
        <p:nvSpPr>
          <p:cNvPr id="3" name="Content Placeholder 2"/>
          <p:cNvSpPr>
            <a:spLocks noGrp="1"/>
          </p:cNvSpPr>
          <p:nvPr>
            <p:ph idx="1"/>
          </p:nvPr>
        </p:nvSpPr>
        <p:spPr/>
        <p:txBody>
          <a:bodyPr/>
          <a:lstStyle/>
          <a:p>
            <a:pPr marL="889000"/>
            <a:r>
              <a:rPr lang="en-US" dirty="0"/>
              <a:t>Unified data access</a:t>
            </a:r>
          </a:p>
          <a:p>
            <a:pPr marL="1145032" lvl="1"/>
            <a:r>
              <a:rPr lang="en-US" dirty="0"/>
              <a:t>Single syntax to learn and remember</a:t>
            </a:r>
          </a:p>
          <a:p>
            <a:pPr marL="889000"/>
            <a:r>
              <a:rPr lang="en-US" dirty="0"/>
              <a:t>Strongly typed</a:t>
            </a:r>
          </a:p>
          <a:p>
            <a:pPr marL="1145032" lvl="1"/>
            <a:r>
              <a:rPr lang="en-US" dirty="0"/>
              <a:t>Catch errors during compilation</a:t>
            </a:r>
          </a:p>
          <a:p>
            <a:pPr marL="889000"/>
            <a:r>
              <a:rPr lang="en-US" dirty="0"/>
              <a:t>IntelliSense	</a:t>
            </a:r>
          </a:p>
          <a:p>
            <a:pPr marL="1145032" lvl="1"/>
            <a:r>
              <a:rPr lang="en-US" dirty="0"/>
              <a:t>Prompt for syntax and attributes</a:t>
            </a:r>
          </a:p>
          <a:p>
            <a:pPr marL="889000"/>
            <a:r>
              <a:rPr lang="en-US" dirty="0"/>
              <a:t>Bindable result sets(</a:t>
            </a:r>
            <a:r>
              <a:rPr lang="en-US" dirty="0" err="1"/>
              <a:t>IEnumerable</a:t>
            </a:r>
            <a:r>
              <a:rPr lang="en-US" dirty="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DataSources</a:t>
            </a:r>
          </a:p>
        </p:txBody>
      </p:sp>
      <p:sp>
        <p:nvSpPr>
          <p:cNvPr id="3" name="Content Placeholder 2"/>
          <p:cNvSpPr>
            <a:spLocks noGrp="1"/>
          </p:cNvSpPr>
          <p:nvPr>
            <p:ph idx="1"/>
          </p:nvPr>
        </p:nvSpPr>
        <p:spPr>
          <a:xfrm>
            <a:off x="381000" y="1600200"/>
            <a:ext cx="8229600" cy="4533900"/>
          </a:xfrm>
        </p:spPr>
        <p:txBody>
          <a:bodyPr/>
          <a:lstStyle/>
          <a:p>
            <a:pPr>
              <a:buNone/>
            </a:pPr>
            <a:r>
              <a:rPr lang="en-IN" dirty="0"/>
              <a:t>LINQ allows multiple datasources such as:</a:t>
            </a:r>
          </a:p>
          <a:p>
            <a:pPr lvl="0">
              <a:buClr>
                <a:srgbClr val="9999FF"/>
              </a:buClr>
            </a:pPr>
            <a:r>
              <a:rPr lang="en-IN" dirty="0"/>
              <a:t>LINQ to XML</a:t>
            </a:r>
          </a:p>
          <a:p>
            <a:pPr lvl="0">
              <a:buClr>
                <a:srgbClr val="9999FF"/>
              </a:buClr>
            </a:pPr>
            <a:r>
              <a:rPr lang="en-IN" dirty="0"/>
              <a:t>LINQ to Dataset</a:t>
            </a:r>
          </a:p>
          <a:p>
            <a:pPr lvl="0">
              <a:buClr>
                <a:srgbClr val="9999FF"/>
              </a:buClr>
            </a:pPr>
            <a:r>
              <a:rPr lang="en-IN" dirty="0"/>
              <a:t>LINQ to SQL</a:t>
            </a:r>
          </a:p>
          <a:p>
            <a:pPr lvl="0">
              <a:buClr>
                <a:srgbClr val="9999FF"/>
              </a:buClr>
            </a:pPr>
            <a:r>
              <a:rPr lang="en-IN" dirty="0"/>
              <a:t>LINQ to Objects</a:t>
            </a:r>
          </a:p>
          <a:p>
            <a:pPr>
              <a:buNone/>
            </a:pPr>
            <a:endParaRPr lang="en-IN" dirty="0"/>
          </a:p>
          <a:p>
            <a:pPr>
              <a:buFont typeface="Arial" pitchFamily="34" charset="0"/>
              <a:buChar char="•"/>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a:t>
            </a:r>
            <a:r>
              <a:rPr lang="en-IN" dirty="0"/>
              <a:t> </a:t>
            </a:r>
            <a:r>
              <a:rPr lang="en-IN" dirty="0">
                <a:solidFill>
                  <a:schemeClr val="tx1"/>
                </a:solidFill>
              </a:rPr>
              <a:t>Queries</a:t>
            </a:r>
          </a:p>
        </p:txBody>
      </p:sp>
      <p:sp>
        <p:nvSpPr>
          <p:cNvPr id="3" name="Content Placeholder 2"/>
          <p:cNvSpPr>
            <a:spLocks noGrp="1"/>
          </p:cNvSpPr>
          <p:nvPr>
            <p:ph idx="1"/>
          </p:nvPr>
        </p:nvSpPr>
        <p:spPr/>
        <p:txBody>
          <a:bodyPr>
            <a:normAutofit fontScale="92500" lnSpcReduction="10000"/>
          </a:bodyPr>
          <a:lstStyle/>
          <a:p>
            <a:pPr>
              <a:buNone/>
            </a:pPr>
            <a:r>
              <a:rPr lang="en-IN" dirty="0"/>
              <a:t>All LINQ query operations consist of three distinct actions:</a:t>
            </a:r>
          </a:p>
          <a:p>
            <a:r>
              <a:rPr lang="en-IN" dirty="0"/>
              <a:t>Obtain the data source.</a:t>
            </a:r>
          </a:p>
          <a:p>
            <a:r>
              <a:rPr lang="en-IN" dirty="0"/>
              <a:t>Create the query.</a:t>
            </a:r>
          </a:p>
          <a:p>
            <a:r>
              <a:rPr lang="en-IN" dirty="0"/>
              <a:t>Execute the query.</a:t>
            </a:r>
          </a:p>
          <a:p>
            <a:pPr>
              <a:buNone/>
            </a:pPr>
            <a:r>
              <a:rPr lang="en-IN" dirty="0"/>
              <a:t>For Example:</a:t>
            </a:r>
            <a:endParaRPr lang="en-IN" b="1" i="1" dirty="0"/>
          </a:p>
          <a:p>
            <a:pPr>
              <a:buNone/>
            </a:pPr>
            <a:r>
              <a:rPr lang="en-IN" b="1" i="1" dirty="0" err="1"/>
              <a:t>var</a:t>
            </a:r>
            <a:r>
              <a:rPr lang="en-IN" b="1" i="1" dirty="0"/>
              <a:t> </a:t>
            </a:r>
            <a:r>
              <a:rPr lang="en-IN" b="1" i="1" dirty="0" err="1"/>
              <a:t>queryCustomersByCity</a:t>
            </a:r>
            <a:r>
              <a:rPr lang="en-IN" b="1" i="1" dirty="0"/>
              <a:t> = from </a:t>
            </a:r>
            <a:r>
              <a:rPr lang="en-IN" b="1" i="1" dirty="0" err="1"/>
              <a:t>cust</a:t>
            </a:r>
            <a:r>
              <a:rPr lang="en-IN" b="1" i="1" dirty="0"/>
              <a:t> in customers select </a:t>
            </a:r>
            <a:r>
              <a:rPr lang="en-IN" b="1" i="1" dirty="0" err="1"/>
              <a:t>cust</a:t>
            </a:r>
            <a:br>
              <a:rPr lang="en-IN" dirty="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Deferred Execution</a:t>
            </a:r>
          </a:p>
        </p:txBody>
      </p:sp>
      <p:sp>
        <p:nvSpPr>
          <p:cNvPr id="3" name="Content Placeholder 2"/>
          <p:cNvSpPr>
            <a:spLocks noGrp="1"/>
          </p:cNvSpPr>
          <p:nvPr>
            <p:ph idx="1"/>
          </p:nvPr>
        </p:nvSpPr>
        <p:spPr/>
        <p:txBody>
          <a:bodyPr>
            <a:normAutofit fontScale="92500" lnSpcReduction="20000"/>
          </a:bodyPr>
          <a:lstStyle/>
          <a:p>
            <a:r>
              <a:rPr lang="en-IN" dirty="0"/>
              <a:t>In LINQ execution of the query is deferred until you iterate over the query variable in a </a:t>
            </a:r>
            <a:r>
              <a:rPr lang="en-IN" b="1" dirty="0"/>
              <a:t>foreach</a:t>
            </a:r>
            <a:r>
              <a:rPr lang="en-IN" dirty="0"/>
              <a:t> statement.</a:t>
            </a:r>
          </a:p>
          <a:p>
            <a:endParaRPr lang="en-IN" dirty="0"/>
          </a:p>
          <a:p>
            <a:r>
              <a:rPr lang="en-IN" dirty="0"/>
              <a:t>Since the query variable itself never holds the query results, you can execute it as often as you like and get updated results.</a:t>
            </a:r>
          </a:p>
          <a:p>
            <a:endParaRPr lang="en-IN" dirty="0"/>
          </a:p>
          <a:p>
            <a:r>
              <a:rPr lang="en-IN" dirty="0"/>
              <a:t>To force immediate execution of query and you can call the Count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a:solidFill>
                  <a:schemeClr val="tx1"/>
                </a:solidFill>
              </a:rPr>
              <a:t>Join Clause</a:t>
            </a:r>
          </a:p>
        </p:txBody>
      </p:sp>
      <p:sp>
        <p:nvSpPr>
          <p:cNvPr id="3" name="Content Placeholder 2"/>
          <p:cNvSpPr>
            <a:spLocks noGrp="1"/>
          </p:cNvSpPr>
          <p:nvPr>
            <p:ph idx="1"/>
          </p:nvPr>
        </p:nvSpPr>
        <p:spPr>
          <a:xfrm>
            <a:off x="457200" y="1143000"/>
            <a:ext cx="8229600" cy="4991100"/>
          </a:xfrm>
        </p:spPr>
        <p:txBody>
          <a:bodyPr>
            <a:normAutofit/>
          </a:bodyPr>
          <a:lstStyle/>
          <a:p>
            <a:r>
              <a:rPr lang="en-IN" sz="2800" dirty="0"/>
              <a:t>In LINQ the </a:t>
            </a:r>
            <a:r>
              <a:rPr lang="en-IN" sz="2800" b="1" dirty="0"/>
              <a:t>join</a:t>
            </a:r>
            <a:r>
              <a:rPr lang="en-IN" sz="2800" dirty="0"/>
              <a:t> clause always works against object collections instead of database tables directly.</a:t>
            </a:r>
          </a:p>
          <a:p>
            <a:r>
              <a:rPr lang="en-IN" sz="2800" dirty="0"/>
              <a:t>Foreign keys in LINQ are represented in the object model as properties that hold a collection of items.</a:t>
            </a:r>
          </a:p>
          <a:p>
            <a:r>
              <a:rPr lang="en-IN" sz="2800" dirty="0"/>
              <a:t>For example, a Customer object contains a collection of Order objects. Rather than performing a join, you access the orders by using dot notation:</a:t>
            </a:r>
          </a:p>
          <a:p>
            <a:pPr>
              <a:buNone/>
            </a:pPr>
            <a:r>
              <a:rPr lang="en-IN" sz="2800" b="1" i="1" dirty="0"/>
              <a:t>	from order in Customer.Orders...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LINQ to SQL</a:t>
            </a:r>
          </a:p>
        </p:txBody>
      </p:sp>
      <p:sp>
        <p:nvSpPr>
          <p:cNvPr id="3" name="Content Placeholder 2"/>
          <p:cNvSpPr>
            <a:spLocks noGrp="1"/>
          </p:cNvSpPr>
          <p:nvPr>
            <p:ph idx="1"/>
          </p:nvPr>
        </p:nvSpPr>
        <p:spPr/>
        <p:txBody>
          <a:bodyPr/>
          <a:lstStyle/>
          <a:p>
            <a:pPr>
              <a:buNone/>
            </a:pPr>
            <a:r>
              <a:rPr lang="en-IN" dirty="0"/>
              <a:t>LINQ to SQL is used to manage relational data as objects.</a:t>
            </a:r>
            <a:endParaRPr lang="en-US" dirty="0"/>
          </a:p>
          <a:p>
            <a:r>
              <a:rPr lang="en-US" dirty="0"/>
              <a:t>Object-relational mapping</a:t>
            </a:r>
          </a:p>
          <a:p>
            <a:pPr lvl="1"/>
            <a:r>
              <a:rPr lang="en-US" dirty="0"/>
              <a:t>Records become strongly-typed objects</a:t>
            </a:r>
          </a:p>
          <a:p>
            <a:r>
              <a:rPr lang="en-US" dirty="0"/>
              <a:t>Data context is the controller mechanism</a:t>
            </a:r>
          </a:p>
          <a:p>
            <a:r>
              <a:rPr lang="en-US" dirty="0"/>
              <a:t>Facilitates update, delete &amp; insert</a:t>
            </a:r>
          </a:p>
          <a:p>
            <a:r>
              <a:rPr lang="en-US" dirty="0"/>
              <a:t>Translates LINQ queries behind the scenes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 Properties</a:t>
            </a:r>
          </a:p>
        </p:txBody>
      </p:sp>
      <p:sp>
        <p:nvSpPr>
          <p:cNvPr id="3" name="Content Placeholder 2"/>
          <p:cNvSpPr>
            <a:spLocks noGrp="1"/>
          </p:cNvSpPr>
          <p:nvPr>
            <p:ph idx="1"/>
          </p:nvPr>
        </p:nvSpPr>
        <p:spPr/>
        <p:txBody>
          <a:bodyPr>
            <a:normAutofit/>
          </a:bodyPr>
          <a:lstStyle/>
          <a:p>
            <a:r>
              <a:rPr lang="en-US" sz="2400" dirty="0"/>
              <a:t>Navigation properties in the Entity Framework are shortcut properties used to locate the entities at the ends of an association. Navigation properties allow a user to navigate from one entity to another, or from one entity to related entities through an association set.</a:t>
            </a:r>
          </a:p>
          <a:p>
            <a:pPr>
              <a:buNone/>
            </a:pPr>
            <a:endParaRPr lang="en-US" sz="2400" dirty="0"/>
          </a:p>
          <a:p>
            <a:pPr>
              <a:buNone/>
            </a:pPr>
            <a:r>
              <a:rPr lang="en-US" sz="2400" dirty="0" err="1"/>
              <a:t>Eg</a:t>
            </a:r>
            <a:r>
              <a:rPr lang="en-US" sz="2400"/>
              <a:t> :</a:t>
            </a:r>
            <a:endParaRPr lang="en-US" sz="2400" dirty="0"/>
          </a:p>
          <a:p>
            <a:pPr>
              <a:buNone/>
            </a:pPr>
            <a:r>
              <a:rPr lang="en-US" sz="2400" dirty="0"/>
              <a:t> List&lt;Project&gt;  project = (select projects in </a:t>
            </a:r>
            <a:r>
              <a:rPr lang="en-US" sz="2400" dirty="0" err="1"/>
              <a:t>db.Projects</a:t>
            </a:r>
            <a:endParaRPr lang="en-US" sz="2400" dirty="0"/>
          </a:p>
          <a:p>
            <a:pPr>
              <a:buNone/>
            </a:pPr>
            <a:r>
              <a:rPr lang="en-US" sz="2400" dirty="0"/>
              <a:t>			Where </a:t>
            </a:r>
            <a:r>
              <a:rPr lang="en-US" sz="2400" dirty="0" err="1"/>
              <a:t>projects.StatusMaster.StatusDescription</a:t>
            </a:r>
            <a:r>
              <a:rPr lang="en-US" sz="2400" dirty="0"/>
              <a:t> == 		</a:t>
            </a:r>
            <a:r>
              <a:rPr lang="en-US" sz="2400" dirty="0" err="1"/>
              <a:t>Status.Delayed.ToString</a:t>
            </a:r>
            <a:r>
              <a:rPr lang="en-US" sz="2400" dirty="0"/>
              <a:t>()  select projects ).ToList();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Objective</a:t>
            </a:r>
          </a:p>
        </p:txBody>
      </p:sp>
      <p:sp>
        <p:nvSpPr>
          <p:cNvPr id="6" name="Content Placeholder 5"/>
          <p:cNvSpPr>
            <a:spLocks noGrp="1"/>
          </p:cNvSpPr>
          <p:nvPr>
            <p:ph idx="1"/>
          </p:nvPr>
        </p:nvSpPr>
        <p:spPr/>
        <p:txBody>
          <a:bodyPr/>
          <a:lstStyle/>
          <a:p>
            <a:pPr marL="0" indent="0">
              <a:buNone/>
            </a:pPr>
            <a:r>
              <a:rPr lang="en-IN" dirty="0"/>
              <a:t>At the end of this module, you would have grasped the following concepts:</a:t>
            </a:r>
          </a:p>
          <a:p>
            <a:r>
              <a:rPr lang="en-IN" dirty="0"/>
              <a:t>Tiered Architecture Importance</a:t>
            </a:r>
          </a:p>
          <a:p>
            <a:r>
              <a:rPr lang="en-IN" dirty="0"/>
              <a:t>LINQ &amp; SQL</a:t>
            </a:r>
          </a:p>
          <a:p>
            <a:r>
              <a:rPr lang="en-IN" dirty="0"/>
              <a:t>WCF Communication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 </a:t>
            </a:r>
            <a:r>
              <a:rPr lang="en-IN" dirty="0" err="1">
                <a:solidFill>
                  <a:schemeClr val="tx1"/>
                </a:solidFill>
              </a:rPr>
              <a:t>IEnumerable</a:t>
            </a:r>
            <a:r>
              <a:rPr lang="en-IN" dirty="0">
                <a:solidFill>
                  <a:schemeClr val="tx1"/>
                </a:solidFill>
              </a:rPr>
              <a:t>&lt;T&gt; </a:t>
            </a:r>
          </a:p>
        </p:txBody>
      </p:sp>
      <p:sp>
        <p:nvSpPr>
          <p:cNvPr id="3" name="Content Placeholder 2"/>
          <p:cNvSpPr>
            <a:spLocks noGrp="1"/>
          </p:cNvSpPr>
          <p:nvPr>
            <p:ph idx="1"/>
          </p:nvPr>
        </p:nvSpPr>
        <p:spPr/>
        <p:txBody>
          <a:bodyPr/>
          <a:lstStyle/>
          <a:p>
            <a:r>
              <a:rPr lang="en-IN" i="1" dirty="0"/>
              <a:t>IEnumerable&lt;T&gt;</a:t>
            </a:r>
            <a:r>
              <a:rPr lang="en-IN" dirty="0"/>
              <a:t> is the interface that enables generic collection classes to be enumerated by using the </a:t>
            </a:r>
            <a:r>
              <a:rPr lang="en-IN" b="1" dirty="0"/>
              <a:t>foreach</a:t>
            </a:r>
            <a:r>
              <a:rPr lang="en-IN" dirty="0"/>
              <a:t> statement. </a:t>
            </a:r>
          </a:p>
          <a:p>
            <a:endParaRPr lang="en-IN" dirty="0"/>
          </a:p>
          <a:p>
            <a:r>
              <a:rPr lang="en-IN" dirty="0"/>
              <a:t>When a query variable is typed as </a:t>
            </a:r>
            <a:r>
              <a:rPr lang="en-IN" i="1" dirty="0"/>
              <a:t>IEnumerable&lt;Customer&gt;, </a:t>
            </a:r>
            <a:r>
              <a:rPr lang="en-IN" dirty="0"/>
              <a:t>it means that the query, when executed, will return a list of zero or more Customer 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IEnumerable Example</a:t>
            </a:r>
          </a:p>
        </p:txBody>
      </p:sp>
      <p:sp>
        <p:nvSpPr>
          <p:cNvPr id="3" name="Content Placeholder 2"/>
          <p:cNvSpPr>
            <a:spLocks noGrp="1"/>
          </p:cNvSpPr>
          <p:nvPr>
            <p:ph idx="1"/>
          </p:nvPr>
        </p:nvSpPr>
        <p:spPr/>
        <p:txBody>
          <a:bodyPr/>
          <a:lstStyle/>
          <a:p>
            <a:pPr>
              <a:buNone/>
            </a:pPr>
            <a:endParaRPr lang="en-IN" dirty="0"/>
          </a:p>
          <a:p>
            <a:pPr>
              <a:buNone/>
            </a:pPr>
            <a:r>
              <a:rPr lang="en-IN" dirty="0"/>
              <a:t>For Example:</a:t>
            </a:r>
          </a:p>
          <a:p>
            <a:pPr>
              <a:buNone/>
            </a:pPr>
            <a:r>
              <a:rPr lang="en-IN" b="1" i="1" dirty="0" err="1"/>
              <a:t>IEnumerable</a:t>
            </a:r>
            <a:r>
              <a:rPr lang="en-IN" b="1" i="1" dirty="0"/>
              <a:t>&lt;Customer&gt; </a:t>
            </a:r>
            <a:r>
              <a:rPr lang="en-IN" b="1" i="1" dirty="0" err="1"/>
              <a:t>customerQuery</a:t>
            </a:r>
            <a:r>
              <a:rPr lang="en-IN" b="1" i="1" dirty="0"/>
              <a:t> = from </a:t>
            </a:r>
            <a:r>
              <a:rPr lang="en-IN" b="1" i="1" dirty="0" err="1"/>
              <a:t>cust</a:t>
            </a:r>
            <a:r>
              <a:rPr lang="en-IN" b="1" i="1" dirty="0"/>
              <a:t> in customers where </a:t>
            </a:r>
            <a:r>
              <a:rPr lang="en-IN" b="1" i="1" dirty="0" err="1"/>
              <a:t>cust.City</a:t>
            </a:r>
            <a:r>
              <a:rPr lang="en-IN" b="1" i="1" dirty="0"/>
              <a:t> == "London"  select </a:t>
            </a:r>
            <a:r>
              <a:rPr lang="en-IN" b="1" i="1" dirty="0" err="1"/>
              <a:t>cust</a:t>
            </a:r>
            <a:r>
              <a:rPr lang="en-IN" b="1" i="1" dirty="0"/>
              <a:t>; </a:t>
            </a:r>
            <a:br>
              <a:rPr lang="en-IN" b="1" i="1" dirty="0"/>
            </a:br>
            <a:endParaRPr lang="en-IN"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dirty="0" err="1">
                <a:solidFill>
                  <a:schemeClr val="tx1"/>
                </a:solidFill>
              </a:rPr>
              <a:t>FirstOrDefault</a:t>
            </a:r>
            <a:endParaRPr lang="en-IN" dirty="0">
              <a:solidFill>
                <a:schemeClr val="tx1"/>
              </a:solidFill>
            </a:endParaRPr>
          </a:p>
        </p:txBody>
      </p:sp>
      <p:sp>
        <p:nvSpPr>
          <p:cNvPr id="3" name="Content Placeholder 2"/>
          <p:cNvSpPr>
            <a:spLocks noGrp="1"/>
          </p:cNvSpPr>
          <p:nvPr>
            <p:ph idx="1"/>
          </p:nvPr>
        </p:nvSpPr>
        <p:spPr/>
        <p:txBody>
          <a:bodyPr/>
          <a:lstStyle/>
          <a:p>
            <a:pPr eaLnBrk="1" hangingPunct="1">
              <a:defRPr/>
            </a:pPr>
            <a:r>
              <a:rPr lang="en-IN" dirty="0"/>
              <a:t>First will throw an exception when there are no results. </a:t>
            </a:r>
            <a:r>
              <a:rPr lang="en-IN" dirty="0" err="1"/>
              <a:t>FirstOrDefault</a:t>
            </a:r>
            <a:r>
              <a:rPr lang="en-IN" dirty="0"/>
              <a:t> won't, it will simply return either null (reference types) or the default value of the value type. (</a:t>
            </a:r>
            <a:r>
              <a:rPr lang="en-IN" dirty="0" err="1"/>
              <a:t>e.g</a:t>
            </a:r>
            <a:r>
              <a:rPr lang="en-IN" dirty="0"/>
              <a:t> like '0' for an int.)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err="1">
                <a:solidFill>
                  <a:schemeClr val="tx1"/>
                </a:solidFill>
              </a:rPr>
              <a:t>IsNullOrEmpty</a:t>
            </a:r>
            <a:endParaRPr lang="en-IN" dirty="0">
              <a:solidFill>
                <a:schemeClr val="tx1"/>
              </a:solidFill>
            </a:endParaRPr>
          </a:p>
        </p:txBody>
      </p:sp>
      <p:sp>
        <p:nvSpPr>
          <p:cNvPr id="3" name="Content Placeholder 2"/>
          <p:cNvSpPr>
            <a:spLocks noGrp="1"/>
          </p:cNvSpPr>
          <p:nvPr>
            <p:ph idx="1"/>
          </p:nvPr>
        </p:nvSpPr>
        <p:spPr/>
        <p:txBody>
          <a:bodyPr/>
          <a:lstStyle/>
          <a:p>
            <a:pPr>
              <a:defRPr/>
            </a:pPr>
            <a:r>
              <a:rPr lang="en-IN" dirty="0"/>
              <a:t>To check whether a string parameter contains null values use </a:t>
            </a:r>
            <a:r>
              <a:rPr lang="en-IN" dirty="0" err="1"/>
              <a:t>IsNullOrEmpty</a:t>
            </a:r>
            <a:endParaRPr lang="en-IN" dirty="0"/>
          </a:p>
          <a:p>
            <a:pPr>
              <a:defRPr/>
            </a:pPr>
            <a:r>
              <a:rPr lang="en-IN" dirty="0"/>
              <a:t>Example:</a:t>
            </a:r>
          </a:p>
          <a:p>
            <a:pPr>
              <a:buFont typeface="Wingdings" pitchFamily="2" charset="2"/>
              <a:buNone/>
              <a:defRPr/>
            </a:pPr>
            <a:r>
              <a:rPr lang="en-IN" dirty="0"/>
              <a:t>if (</a:t>
            </a:r>
            <a:r>
              <a:rPr lang="en-IN" dirty="0" err="1"/>
              <a:t>string.IsNullOrEmpty</a:t>
            </a:r>
            <a:r>
              <a:rPr lang="en-IN" dirty="0"/>
              <a:t>(</a:t>
            </a:r>
            <a:r>
              <a:rPr lang="en-IN" dirty="0" err="1"/>
              <a:t>task.TaskName</a:t>
            </a:r>
            <a:r>
              <a:rPr lang="en-IN" dirty="0"/>
              <a:t>))</a:t>
            </a:r>
          </a:p>
          <a:p>
            <a:pPr>
              <a:buFont typeface="Wingdings" pitchFamily="2" charset="2"/>
              <a:buNone/>
              <a:defRPr/>
            </a:pPr>
            <a:r>
              <a:rPr lang="en-IN" dirty="0"/>
              <a:t>     return </a:t>
            </a:r>
            <a:r>
              <a:rPr lang="en-IN" dirty="0" err="1"/>
              <a:t>Resource.TaskNameMissing</a:t>
            </a:r>
            <a:r>
              <a:rPr lang="en-IN"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Creating Data Layer</a:t>
            </a:r>
          </a:p>
        </p:txBody>
      </p:sp>
      <p:sp>
        <p:nvSpPr>
          <p:cNvPr id="3" name="Content Placeholder 2"/>
          <p:cNvSpPr>
            <a:spLocks noGrp="1"/>
          </p:cNvSpPr>
          <p:nvPr>
            <p:ph idx="1"/>
          </p:nvPr>
        </p:nvSpPr>
        <p:spPr/>
        <p:txBody>
          <a:bodyPr/>
          <a:lstStyle/>
          <a:p>
            <a:pPr>
              <a:defRPr/>
            </a:pPr>
            <a:r>
              <a:rPr lang="en-IN" dirty="0"/>
              <a:t>Create a new ‘Class Library Project’ in Visual Studio</a:t>
            </a:r>
          </a:p>
          <a:p>
            <a:pPr>
              <a:defRPr/>
            </a:pPr>
            <a:r>
              <a:rPr lang="en-IN" dirty="0"/>
              <a:t>Name the project as ‘</a:t>
            </a:r>
            <a:r>
              <a:rPr lang="en-IN" dirty="0" err="1"/>
              <a:t>CompanyManagementDataLayer</a:t>
            </a:r>
            <a:r>
              <a:rPr lang="en-IN" dirty="0"/>
              <a:t>’ and  name the solution as ‘</a:t>
            </a:r>
            <a:r>
              <a:rPr lang="en-IN" dirty="0" err="1"/>
              <a:t>CompanyManagement</a:t>
            </a:r>
            <a:r>
              <a:rPr lang="en-IN" dirty="0"/>
              <a:t>’</a:t>
            </a:r>
          </a:p>
          <a:p>
            <a:pPr>
              <a:defRPr/>
            </a:pPr>
            <a:r>
              <a:rPr lang="en-IN" dirty="0"/>
              <a:t>Add a new Console Application project to the Solution to pass parameters to class library class methods and check the results.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Check Compulsory Columns</a:t>
            </a:r>
          </a:p>
        </p:txBody>
      </p:sp>
      <p:sp>
        <p:nvSpPr>
          <p:cNvPr id="3" name="Content Placeholder 2"/>
          <p:cNvSpPr>
            <a:spLocks noGrp="1"/>
          </p:cNvSpPr>
          <p:nvPr>
            <p:ph idx="1"/>
          </p:nvPr>
        </p:nvSpPr>
        <p:spPr/>
        <p:txBody>
          <a:bodyPr/>
          <a:lstStyle/>
          <a:p>
            <a:pPr>
              <a:defRPr/>
            </a:pPr>
            <a:r>
              <a:rPr lang="en-IN" dirty="0"/>
              <a:t>Before each insert operation check whether all necessary values are present.</a:t>
            </a:r>
          </a:p>
          <a:p>
            <a:pPr>
              <a:defRPr/>
            </a:pPr>
            <a:r>
              <a:rPr lang="en-IN" dirty="0"/>
              <a:t>Create separate methods to check for compulsory fields for each insert function.</a:t>
            </a:r>
          </a:p>
          <a:p>
            <a:pPr>
              <a:defRPr/>
            </a:pPr>
            <a:r>
              <a:rPr lang="en-IN" dirty="0"/>
              <a:t>Check next slide for example.</a:t>
            </a:r>
          </a:p>
          <a:p>
            <a:pPr>
              <a:defRPr/>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Check Compulsory Columns</a:t>
            </a:r>
          </a:p>
        </p:txBody>
      </p:sp>
      <p:pic>
        <p:nvPicPr>
          <p:cNvPr id="20482" name="Picture 2"/>
          <p:cNvPicPr>
            <a:picLocks noGrp="1" noChangeAspect="1" noChangeArrowheads="1"/>
          </p:cNvPicPr>
          <p:nvPr>
            <p:ph idx="1"/>
          </p:nvPr>
        </p:nvPicPr>
        <p:blipFill>
          <a:blip r:embed="rId2" cstate="print"/>
          <a:srcRect/>
          <a:stretch>
            <a:fillRect/>
          </a:stretch>
        </p:blipFill>
        <p:spPr>
          <a:xfrm>
            <a:off x="838200" y="1447800"/>
            <a:ext cx="7010400" cy="4724400"/>
          </a:xfrm>
          <a:noFill/>
        </p:spPr>
      </p:pic>
      <p:sp>
        <p:nvSpPr>
          <p:cNvPr id="20484" name="Oval 4"/>
          <p:cNvSpPr>
            <a:spLocks noChangeArrowheads="1"/>
          </p:cNvSpPr>
          <p:nvPr/>
        </p:nvSpPr>
        <p:spPr bwMode="auto">
          <a:xfrm>
            <a:off x="4343400" y="4648200"/>
            <a:ext cx="3200400" cy="533400"/>
          </a:xfrm>
          <a:prstGeom prst="ellipse">
            <a:avLst/>
          </a:prstGeom>
          <a:noFill/>
          <a:ln w="12700" algn="ctr">
            <a:solidFill>
              <a:srgbClr val="FF0000"/>
            </a:solidFill>
            <a:round/>
            <a:headEnd/>
            <a:tailEnd/>
          </a:ln>
        </p:spPr>
        <p:txBody>
          <a:bodyPr/>
          <a:lstStyle/>
          <a:p>
            <a:endParaRPr lang="en-IN"/>
          </a:p>
        </p:txBody>
      </p:sp>
      <p:cxnSp>
        <p:nvCxnSpPr>
          <p:cNvPr id="20486" name="Straight Arrow Connector 11"/>
          <p:cNvCxnSpPr>
            <a:cxnSpLocks noChangeShapeType="1"/>
          </p:cNvCxnSpPr>
          <p:nvPr/>
        </p:nvCxnSpPr>
        <p:spPr bwMode="auto">
          <a:xfrm rot="16200000" flipV="1">
            <a:off x="5105400" y="2514600"/>
            <a:ext cx="3124200" cy="1600200"/>
          </a:xfrm>
          <a:prstGeom prst="straightConnector1">
            <a:avLst/>
          </a:prstGeom>
          <a:noFill/>
          <a:ln w="9525" algn="ctr">
            <a:solidFill>
              <a:srgbClr val="FF0000"/>
            </a:solidFill>
            <a:round/>
            <a:headEnd/>
            <a:tailEnd type="arrow"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defRPr/>
            </a:pPr>
            <a:r>
              <a:rPr lang="en-IN" dirty="0">
                <a:solidFill>
                  <a:schemeClr val="tx1"/>
                </a:solidFill>
              </a:rPr>
              <a:t>Enum File</a:t>
            </a:r>
          </a:p>
        </p:txBody>
      </p:sp>
      <p:sp>
        <p:nvSpPr>
          <p:cNvPr id="3" name="Content Placeholder 2"/>
          <p:cNvSpPr>
            <a:spLocks noGrp="1"/>
          </p:cNvSpPr>
          <p:nvPr>
            <p:ph idx="1"/>
          </p:nvPr>
        </p:nvSpPr>
        <p:spPr>
          <a:xfrm>
            <a:off x="457200" y="1219200"/>
            <a:ext cx="8229600" cy="4914900"/>
          </a:xfrm>
        </p:spPr>
        <p:txBody>
          <a:bodyPr/>
          <a:lstStyle/>
          <a:p>
            <a:pPr>
              <a:defRPr/>
            </a:pPr>
            <a:r>
              <a:rPr lang="en-IN" dirty="0"/>
              <a:t>Add a new class file to the project and create a Enum for values of </a:t>
            </a:r>
            <a:r>
              <a:rPr lang="en-IN" dirty="0" err="1"/>
              <a:t>StatusMaster</a:t>
            </a:r>
            <a:r>
              <a:rPr lang="en-IN" dirty="0"/>
              <a:t> table.</a:t>
            </a:r>
          </a:p>
        </p:txBody>
      </p:sp>
      <p:pic>
        <p:nvPicPr>
          <p:cNvPr id="13316" name="Picture 3"/>
          <p:cNvPicPr>
            <a:picLocks noChangeAspect="1" noChangeArrowheads="1"/>
          </p:cNvPicPr>
          <p:nvPr/>
        </p:nvPicPr>
        <p:blipFill>
          <a:blip r:embed="rId2" cstate="print"/>
          <a:srcRect/>
          <a:stretch>
            <a:fillRect/>
          </a:stretch>
        </p:blipFill>
        <p:spPr bwMode="auto">
          <a:xfrm>
            <a:off x="609600" y="2667000"/>
            <a:ext cx="7620000" cy="3581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Enum File</a:t>
            </a:r>
          </a:p>
        </p:txBody>
      </p:sp>
      <p:sp>
        <p:nvSpPr>
          <p:cNvPr id="6" name="Content Placeholder 5"/>
          <p:cNvSpPr>
            <a:spLocks noGrp="1"/>
          </p:cNvSpPr>
          <p:nvPr>
            <p:ph idx="1"/>
          </p:nvPr>
        </p:nvSpPr>
        <p:spPr/>
        <p:txBody>
          <a:bodyPr/>
          <a:lstStyle/>
          <a:p>
            <a:pPr>
              <a:defRPr/>
            </a:pPr>
            <a:r>
              <a:rPr lang="en-IN" dirty="0"/>
              <a:t>Use the values in this file for comparisons in queries.</a:t>
            </a:r>
          </a:p>
          <a:p>
            <a:pPr>
              <a:defRPr/>
            </a:pPr>
            <a:r>
              <a:rPr lang="en-IN" dirty="0"/>
              <a:t>Instead of using string values such as : </a:t>
            </a:r>
            <a:r>
              <a:rPr lang="en-IN" dirty="0" err="1"/>
              <a:t>StatusMaster.StatusText</a:t>
            </a:r>
            <a:r>
              <a:rPr lang="en-IN" dirty="0"/>
              <a:t> == “Delayed”</a:t>
            </a:r>
          </a:p>
          <a:p>
            <a:pPr>
              <a:defRPr/>
            </a:pPr>
            <a:r>
              <a:rPr lang="en-IN" dirty="0"/>
              <a:t>Use the following</a:t>
            </a:r>
          </a:p>
          <a:p>
            <a:pPr>
              <a:buFont typeface="Wingdings" pitchFamily="2" charset="2"/>
              <a:buNone/>
              <a:defRPr/>
            </a:pPr>
            <a:r>
              <a:rPr lang="en-IN" dirty="0"/>
              <a:t>	</a:t>
            </a:r>
            <a:r>
              <a:rPr lang="en-IN" dirty="0" err="1"/>
              <a:t>StatusMaster.StatusID</a:t>
            </a:r>
            <a:r>
              <a:rPr lang="en-IN" dirty="0"/>
              <a:t> == (</a:t>
            </a:r>
            <a:r>
              <a:rPr lang="en-IN" dirty="0" err="1"/>
              <a:t>int</a:t>
            </a:r>
            <a:r>
              <a:rPr lang="en-IN" dirty="0"/>
              <a:t>)</a:t>
            </a:r>
            <a:r>
              <a:rPr lang="en-IN" dirty="0" err="1"/>
              <a:t>Status.Delayed</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Enum File Example</a:t>
            </a:r>
          </a:p>
        </p:txBody>
      </p:sp>
      <p:pic>
        <p:nvPicPr>
          <p:cNvPr id="15363" name="Picture 2"/>
          <p:cNvPicPr>
            <a:picLocks noGrp="1" noChangeAspect="1" noChangeArrowheads="1"/>
          </p:cNvPicPr>
          <p:nvPr>
            <p:ph idx="1"/>
          </p:nvPr>
        </p:nvPicPr>
        <p:blipFill>
          <a:blip r:embed="rId2" cstate="print"/>
          <a:srcRect/>
          <a:stretch>
            <a:fillRect/>
          </a:stretch>
        </p:blipFill>
        <p:spPr>
          <a:xfrm>
            <a:off x="1143000" y="1905000"/>
            <a:ext cx="7086600" cy="3657600"/>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Creating a Database</a:t>
            </a:r>
          </a:p>
          <a:p>
            <a:r>
              <a:rPr lang="en-IN" dirty="0"/>
              <a:t>Data Layer and LINQ</a:t>
            </a:r>
          </a:p>
          <a:p>
            <a:pPr lvl="1"/>
            <a:r>
              <a:rPr lang="en-IN" dirty="0"/>
              <a:t>Exercise in LINQ queries</a:t>
            </a:r>
          </a:p>
          <a:p>
            <a:pPr marL="342900" lvl="1" indent="-342900">
              <a:buFont typeface="Arial" pitchFamily="34" charset="0"/>
              <a:buChar char="•"/>
            </a:pPr>
            <a:r>
              <a:rPr lang="en-IN" sz="3200" dirty="0"/>
              <a:t>Business Layer</a:t>
            </a:r>
          </a:p>
          <a:p>
            <a:pPr lvl="1"/>
            <a:r>
              <a:rPr lang="en-IN" dirty="0"/>
              <a:t>Exercise in Business Layer</a:t>
            </a:r>
          </a:p>
          <a:p>
            <a:pPr marL="342900" lvl="1" indent="-342900">
              <a:buFont typeface="Arial" pitchFamily="34" charset="0"/>
              <a:buChar char="•"/>
            </a:pPr>
            <a:r>
              <a:rPr lang="en-IN" sz="3200" dirty="0"/>
              <a:t>Service Layer</a:t>
            </a:r>
          </a:p>
          <a:p>
            <a:pPr lvl="1"/>
            <a:r>
              <a:rPr lang="en-IN" dirty="0"/>
              <a:t>Exercise in WCF</a:t>
            </a:r>
          </a:p>
          <a:p>
            <a:pPr marL="342900" lvl="1" indent="-342900">
              <a:buFont typeface="Arial" pitchFamily="34" charset="0"/>
              <a:buChar char="•"/>
            </a:pPr>
            <a:r>
              <a:rPr lang="en-IN" sz="3200" dirty="0"/>
              <a:t>UI Layer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Resource File</a:t>
            </a:r>
          </a:p>
        </p:txBody>
      </p:sp>
      <p:sp>
        <p:nvSpPr>
          <p:cNvPr id="3" name="Content Placeholder 2"/>
          <p:cNvSpPr>
            <a:spLocks noGrp="1"/>
          </p:cNvSpPr>
          <p:nvPr>
            <p:ph idx="1"/>
          </p:nvPr>
        </p:nvSpPr>
        <p:spPr/>
        <p:txBody>
          <a:bodyPr/>
          <a:lstStyle/>
          <a:p>
            <a:pPr>
              <a:defRPr/>
            </a:pPr>
            <a:r>
              <a:rPr lang="en-IN" dirty="0"/>
              <a:t>Add a new Resource file to project </a:t>
            </a:r>
          </a:p>
          <a:p>
            <a:pPr>
              <a:defRPr/>
            </a:pPr>
            <a:r>
              <a:rPr lang="en-IN" dirty="0"/>
              <a:t>Use this file to return error values in case of some missing or invalid values supplied as parameters to methods of Data Layer class instead of returning string values such as :</a:t>
            </a:r>
          </a:p>
          <a:p>
            <a:pPr>
              <a:defRPr/>
            </a:pPr>
            <a:r>
              <a:rPr lang="en-IN" dirty="0"/>
              <a:t>return “Task ID Missing”.</a:t>
            </a:r>
          </a:p>
          <a:p>
            <a:pPr>
              <a:defRPr/>
            </a:pPr>
            <a:r>
              <a:rPr lang="en-IN" dirty="0"/>
              <a:t>Check next slide for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Resource File</a:t>
            </a:r>
          </a:p>
        </p:txBody>
      </p:sp>
      <p:pic>
        <p:nvPicPr>
          <p:cNvPr id="17411" name="Picture 5"/>
          <p:cNvPicPr>
            <a:picLocks noGrp="1" noChangeAspect="1" noChangeArrowheads="1"/>
          </p:cNvPicPr>
          <p:nvPr>
            <p:ph idx="1"/>
          </p:nvPr>
        </p:nvPicPr>
        <p:blipFill>
          <a:blip r:embed="rId2" cstate="print"/>
          <a:stretch>
            <a:fillRect/>
          </a:stretch>
        </p:blipFill>
        <p:spPr>
          <a:xfrm>
            <a:off x="1600200" y="2548731"/>
            <a:ext cx="5943600" cy="26289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a:solidFill>
                  <a:schemeClr val="tx1"/>
                </a:solidFill>
              </a:rPr>
              <a:t>How to use Resource File?</a:t>
            </a:r>
          </a:p>
        </p:txBody>
      </p:sp>
      <p:pic>
        <p:nvPicPr>
          <p:cNvPr id="18435" name="Picture 2"/>
          <p:cNvPicPr>
            <a:picLocks noGrp="1" noChangeAspect="1" noChangeArrowheads="1"/>
          </p:cNvPicPr>
          <p:nvPr>
            <p:ph idx="1"/>
          </p:nvPr>
        </p:nvPicPr>
        <p:blipFill>
          <a:blip r:embed="rId2" cstate="print"/>
          <a:stretch>
            <a:fillRect/>
          </a:stretch>
        </p:blipFill>
        <p:spPr>
          <a:xfrm>
            <a:off x="1890712" y="2429669"/>
            <a:ext cx="5362575" cy="2867025"/>
          </a:xfrm>
          <a:noFill/>
        </p:spPr>
      </p:pic>
      <p:sp>
        <p:nvSpPr>
          <p:cNvPr id="18436" name="Oval 6"/>
          <p:cNvSpPr>
            <a:spLocks noChangeArrowheads="1"/>
          </p:cNvSpPr>
          <p:nvPr/>
        </p:nvSpPr>
        <p:spPr bwMode="auto">
          <a:xfrm>
            <a:off x="1828800" y="2286000"/>
            <a:ext cx="3429000" cy="381000"/>
          </a:xfrm>
          <a:prstGeom prst="ellipse">
            <a:avLst/>
          </a:prstGeom>
          <a:noFill/>
          <a:ln w="9525" algn="ctr">
            <a:solidFill>
              <a:srgbClr val="FF0000"/>
            </a:solidFill>
            <a:round/>
            <a:headEnd/>
            <a:tailEnd/>
          </a:ln>
        </p:spPr>
        <p:txBody>
          <a:bodyPr/>
          <a:lstStyle/>
          <a:p>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solidFill>
                  <a:schemeClr val="tx1"/>
                </a:solidFill>
              </a:rPr>
              <a:t>Exercise </a:t>
            </a:r>
            <a:r>
              <a:rPr lang="en-IN" dirty="0"/>
              <a:t>2</a:t>
            </a:r>
            <a:r>
              <a:rPr lang="en-IN" dirty="0">
                <a:solidFill>
                  <a:schemeClr val="tx1"/>
                </a:solidFill>
              </a:rPr>
              <a:t>-A</a:t>
            </a:r>
          </a:p>
        </p:txBody>
      </p:sp>
      <p:sp>
        <p:nvSpPr>
          <p:cNvPr id="3" name="Content Placeholder 2"/>
          <p:cNvSpPr>
            <a:spLocks noGrp="1"/>
          </p:cNvSpPr>
          <p:nvPr>
            <p:ph idx="1"/>
          </p:nvPr>
        </p:nvSpPr>
        <p:spPr>
          <a:xfrm>
            <a:off x="457200" y="990600"/>
            <a:ext cx="8229600" cy="5143500"/>
          </a:xfrm>
        </p:spPr>
        <p:txBody>
          <a:bodyPr>
            <a:normAutofit fontScale="92500" lnSpcReduction="10000"/>
          </a:bodyPr>
          <a:lstStyle/>
          <a:p>
            <a:pPr lvl="0">
              <a:buNone/>
            </a:pPr>
            <a:r>
              <a:rPr lang="en-US" sz="1800" b="1" dirty="0"/>
              <a:t>Implement the following methods in the Data Layer using LINQ.</a:t>
            </a:r>
          </a:p>
          <a:p>
            <a:pPr lvl="0">
              <a:buNone/>
            </a:pPr>
            <a:r>
              <a:rPr lang="en-US" sz="1800" dirty="0"/>
              <a:t>Use Resources and </a:t>
            </a:r>
            <a:r>
              <a:rPr lang="en-US" sz="1800" dirty="0" err="1"/>
              <a:t>Enum</a:t>
            </a:r>
            <a:r>
              <a:rPr lang="en-US" sz="1800" dirty="0"/>
              <a:t> where it is required.</a:t>
            </a:r>
          </a:p>
          <a:p>
            <a:pPr lvl="0">
              <a:buNone/>
            </a:pPr>
            <a:endParaRPr lang="en-US" sz="1800" dirty="0"/>
          </a:p>
          <a:p>
            <a:pPr lvl="0"/>
            <a:r>
              <a:rPr lang="en-US" sz="1800" dirty="0" err="1"/>
              <a:t>GetAllProjects</a:t>
            </a:r>
            <a:r>
              <a:rPr lang="en-US" sz="1800" dirty="0"/>
              <a:t>();</a:t>
            </a:r>
            <a:endParaRPr lang="en-IN" sz="1800" dirty="0"/>
          </a:p>
          <a:p>
            <a:pPr lvl="0"/>
            <a:r>
              <a:rPr lang="en-US" sz="1800" dirty="0" err="1"/>
              <a:t>GetAllTechnologies</a:t>
            </a:r>
            <a:r>
              <a:rPr lang="en-US" sz="1800" dirty="0"/>
              <a:t>();</a:t>
            </a:r>
            <a:endParaRPr lang="en-IN" sz="1800" dirty="0"/>
          </a:p>
          <a:p>
            <a:pPr lvl="0"/>
            <a:r>
              <a:rPr lang="en-US" sz="1800" dirty="0" err="1"/>
              <a:t>GetEmployeeCountForProject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GetAllEmployeesForProject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GetAllDelayedProjects</a:t>
            </a:r>
            <a:r>
              <a:rPr lang="en-US" sz="1800" dirty="0"/>
              <a:t>();</a:t>
            </a:r>
            <a:endParaRPr lang="en-IN" sz="1800" dirty="0"/>
          </a:p>
          <a:p>
            <a:pPr lvl="0"/>
            <a:r>
              <a:rPr lang="en-US" sz="1800" dirty="0" err="1"/>
              <a:t>GetAllProjectsForEmployee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GetAllTasksForEmployee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GetAllTechnologyTasksForEmployee</a:t>
            </a:r>
            <a:r>
              <a:rPr lang="en-US" sz="1800" dirty="0"/>
              <a:t>(</a:t>
            </a:r>
            <a:r>
              <a:rPr lang="en-US" sz="1800" dirty="0" err="1"/>
              <a:t>int</a:t>
            </a:r>
            <a:r>
              <a:rPr lang="en-US" sz="1800" dirty="0"/>
              <a:t> </a:t>
            </a:r>
            <a:r>
              <a:rPr lang="en-US" sz="1800" dirty="0" err="1"/>
              <a:t>technologyID</a:t>
            </a:r>
            <a:r>
              <a:rPr lang="en-US" sz="1800" dirty="0"/>
              <a:t>, </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GetAllTechnologyProjects</a:t>
            </a:r>
            <a:r>
              <a:rPr lang="en-US" sz="1800" dirty="0"/>
              <a:t>(</a:t>
            </a:r>
            <a:r>
              <a:rPr lang="en-US" sz="1800" dirty="0" err="1"/>
              <a:t>int</a:t>
            </a:r>
            <a:r>
              <a:rPr lang="en-US" sz="1800" dirty="0"/>
              <a:t>  </a:t>
            </a:r>
            <a:r>
              <a:rPr lang="en-US" sz="1800" dirty="0" err="1"/>
              <a:t>technologyID</a:t>
            </a:r>
            <a:r>
              <a:rPr lang="en-US" sz="1800" dirty="0"/>
              <a:t>)</a:t>
            </a:r>
            <a:endParaRPr lang="en-IN" sz="1800" dirty="0"/>
          </a:p>
          <a:p>
            <a:pPr lvl="0"/>
            <a:r>
              <a:rPr lang="en-US" sz="1800" dirty="0" err="1"/>
              <a:t>GetAllActiveTasksForProject</a:t>
            </a:r>
            <a:r>
              <a:rPr lang="en-US" sz="1800" dirty="0"/>
              <a:t>(</a:t>
            </a:r>
            <a:r>
              <a:rPr lang="en-US" sz="1800" dirty="0" err="1"/>
              <a:t>int</a:t>
            </a:r>
            <a:r>
              <a:rPr lang="en-US" sz="1800" dirty="0"/>
              <a:t> </a:t>
            </a:r>
            <a:r>
              <a:rPr lang="en-US" sz="1800" dirty="0" err="1"/>
              <a:t>projectID</a:t>
            </a:r>
            <a:r>
              <a:rPr lang="en-US" sz="1800" dirty="0"/>
              <a:t>)</a:t>
            </a:r>
            <a:endParaRPr lang="en-IN" sz="1800" dirty="0"/>
          </a:p>
          <a:p>
            <a:pPr lvl="0"/>
            <a:r>
              <a:rPr lang="en-US" sz="1800" dirty="0" err="1"/>
              <a:t>GetAllTechnologiesForEmployee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GetProjectCountForEmployee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GetAllActiveProjectsManagedByEmployee</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GetAllDelayedTasksForEmployee</a:t>
            </a:r>
            <a:r>
              <a:rPr lang="en-US" sz="1800" dirty="0"/>
              <a:t>(</a:t>
            </a:r>
            <a:r>
              <a:rPr lang="en-US" sz="1800" dirty="0" err="1"/>
              <a:t>int</a:t>
            </a:r>
            <a:r>
              <a:rPr lang="en-US" sz="1800" dirty="0"/>
              <a:t> </a:t>
            </a:r>
            <a:r>
              <a:rPr lang="en-US" sz="1800" dirty="0" err="1"/>
              <a:t>employeeID</a:t>
            </a:r>
            <a:r>
              <a:rPr lang="en-US" sz="1800" dirty="0"/>
              <a:t>)</a:t>
            </a:r>
            <a:endParaRPr lang="en-IN"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Exercise </a:t>
            </a:r>
            <a:r>
              <a:rPr lang="en-IN" dirty="0"/>
              <a:t>2</a:t>
            </a:r>
            <a:r>
              <a:rPr lang="en-IN" dirty="0">
                <a:solidFill>
                  <a:schemeClr val="tx1"/>
                </a:solidFill>
              </a:rPr>
              <a:t>-B</a:t>
            </a:r>
          </a:p>
        </p:txBody>
      </p:sp>
      <p:sp>
        <p:nvSpPr>
          <p:cNvPr id="3" name="Content Placeholder 2"/>
          <p:cNvSpPr>
            <a:spLocks noGrp="1"/>
          </p:cNvSpPr>
          <p:nvPr>
            <p:ph idx="1"/>
          </p:nvPr>
        </p:nvSpPr>
        <p:spPr/>
        <p:txBody>
          <a:bodyPr/>
          <a:lstStyle/>
          <a:p>
            <a:pPr lvl="0"/>
            <a:r>
              <a:rPr lang="en-US" sz="1800" dirty="0" err="1"/>
              <a:t>AddProject</a:t>
            </a:r>
            <a:r>
              <a:rPr lang="en-US" sz="1800" dirty="0"/>
              <a:t>(Project </a:t>
            </a:r>
            <a:r>
              <a:rPr lang="en-US" sz="1800" dirty="0" err="1"/>
              <a:t>project</a:t>
            </a:r>
            <a:r>
              <a:rPr lang="en-US" sz="1800" dirty="0"/>
              <a:t>)</a:t>
            </a:r>
            <a:endParaRPr lang="en-IN" sz="1800" dirty="0"/>
          </a:p>
          <a:p>
            <a:pPr lvl="0"/>
            <a:r>
              <a:rPr lang="en-US" sz="1800" dirty="0" err="1"/>
              <a:t>AddTechnology</a:t>
            </a:r>
            <a:r>
              <a:rPr lang="en-US" sz="1800" dirty="0"/>
              <a:t>(Technology </a:t>
            </a:r>
            <a:r>
              <a:rPr lang="en-US" sz="1800" dirty="0" err="1"/>
              <a:t>technology</a:t>
            </a:r>
            <a:r>
              <a:rPr lang="en-US" sz="1800" dirty="0"/>
              <a:t>)</a:t>
            </a:r>
            <a:endParaRPr lang="en-IN" sz="1800" dirty="0"/>
          </a:p>
          <a:p>
            <a:pPr lvl="0"/>
            <a:r>
              <a:rPr lang="en-US" sz="1800" dirty="0" err="1"/>
              <a:t>AddEmployee</a:t>
            </a:r>
            <a:r>
              <a:rPr lang="en-US" sz="1800" dirty="0"/>
              <a:t>(Employee </a:t>
            </a:r>
            <a:r>
              <a:rPr lang="en-US" sz="1800" dirty="0" err="1"/>
              <a:t>employee</a:t>
            </a:r>
            <a:r>
              <a:rPr lang="en-US" sz="1800" dirty="0"/>
              <a:t>)</a:t>
            </a:r>
            <a:endParaRPr lang="en-IN" sz="1800" dirty="0"/>
          </a:p>
          <a:p>
            <a:pPr lvl="0"/>
            <a:r>
              <a:rPr lang="en-US" sz="1800" dirty="0" err="1"/>
              <a:t>AssignEmployeeToProject</a:t>
            </a:r>
            <a:r>
              <a:rPr lang="en-US" sz="1800" dirty="0"/>
              <a:t>(</a:t>
            </a:r>
            <a:r>
              <a:rPr lang="en-US" sz="1800" dirty="0" err="1"/>
              <a:t>int</a:t>
            </a:r>
            <a:r>
              <a:rPr lang="en-US" sz="1800" dirty="0"/>
              <a:t> </a:t>
            </a:r>
            <a:r>
              <a:rPr lang="en-US" sz="1800" dirty="0" err="1"/>
              <a:t>employeeID</a:t>
            </a:r>
            <a:r>
              <a:rPr lang="en-US" sz="1800" dirty="0"/>
              <a:t>, </a:t>
            </a:r>
            <a:r>
              <a:rPr lang="en-US" sz="1800" dirty="0" err="1"/>
              <a:t>int</a:t>
            </a:r>
            <a:r>
              <a:rPr lang="en-US" sz="1800" dirty="0"/>
              <a:t> </a:t>
            </a:r>
            <a:r>
              <a:rPr lang="en-US" sz="1800" dirty="0" err="1"/>
              <a:t>projectID</a:t>
            </a:r>
            <a:r>
              <a:rPr lang="en-US" sz="1800" dirty="0"/>
              <a:t>)</a:t>
            </a:r>
            <a:endParaRPr lang="en-IN" sz="1800" dirty="0"/>
          </a:p>
          <a:p>
            <a:pPr lvl="0"/>
            <a:r>
              <a:rPr lang="en-US" sz="1800" dirty="0" err="1"/>
              <a:t>CreateTaskInProject</a:t>
            </a:r>
            <a:r>
              <a:rPr lang="en-US" sz="1800" dirty="0"/>
              <a:t>(Task </a:t>
            </a:r>
            <a:r>
              <a:rPr lang="en-US" sz="1800" dirty="0" err="1"/>
              <a:t>task</a:t>
            </a:r>
            <a:r>
              <a:rPr lang="en-US" sz="1800" dirty="0"/>
              <a:t>, </a:t>
            </a:r>
            <a:r>
              <a:rPr lang="en-US" sz="1800" dirty="0" err="1"/>
              <a:t>int</a:t>
            </a:r>
            <a:r>
              <a:rPr lang="en-US" sz="1800" dirty="0"/>
              <a:t> </a:t>
            </a:r>
            <a:r>
              <a:rPr lang="en-US" sz="1800" dirty="0" err="1"/>
              <a:t>projectID</a:t>
            </a:r>
            <a:r>
              <a:rPr lang="en-US" sz="1800" dirty="0"/>
              <a:t>)</a:t>
            </a:r>
            <a:endParaRPr lang="en-IN" sz="1800" dirty="0"/>
          </a:p>
          <a:p>
            <a:pPr lvl="0"/>
            <a:r>
              <a:rPr lang="en-US" sz="1800" dirty="0" err="1"/>
              <a:t>AssignTechnologyToTask</a:t>
            </a:r>
            <a:r>
              <a:rPr lang="en-US" sz="1800" dirty="0"/>
              <a:t>(</a:t>
            </a:r>
            <a:r>
              <a:rPr lang="en-US" sz="1800" dirty="0" err="1"/>
              <a:t>int</a:t>
            </a:r>
            <a:r>
              <a:rPr lang="en-US" sz="1800" dirty="0"/>
              <a:t> </a:t>
            </a:r>
            <a:r>
              <a:rPr lang="en-US" sz="1800" dirty="0" err="1"/>
              <a:t>technologyID</a:t>
            </a:r>
            <a:r>
              <a:rPr lang="en-US" sz="1800" dirty="0"/>
              <a:t>, </a:t>
            </a:r>
            <a:r>
              <a:rPr lang="en-US" sz="1800" dirty="0" err="1"/>
              <a:t>int</a:t>
            </a:r>
            <a:r>
              <a:rPr lang="en-US" sz="1800" dirty="0"/>
              <a:t> </a:t>
            </a:r>
            <a:r>
              <a:rPr lang="en-US" sz="1800" dirty="0" err="1"/>
              <a:t>taskID</a:t>
            </a:r>
            <a:r>
              <a:rPr lang="en-US" sz="1800" dirty="0"/>
              <a:t>)</a:t>
            </a:r>
            <a:endParaRPr lang="en-IN" sz="1800" dirty="0"/>
          </a:p>
          <a:p>
            <a:pPr lvl="0"/>
            <a:r>
              <a:rPr lang="en-US" sz="1800" dirty="0" err="1"/>
              <a:t>UpdateTechnologiesForTask</a:t>
            </a:r>
            <a:r>
              <a:rPr lang="en-US" sz="1800" dirty="0"/>
              <a:t>(List&lt;</a:t>
            </a:r>
            <a:r>
              <a:rPr lang="en-US" sz="1800" dirty="0" err="1"/>
              <a:t>int</a:t>
            </a:r>
            <a:r>
              <a:rPr lang="en-US" sz="1800" dirty="0"/>
              <a:t>&gt;</a:t>
            </a:r>
            <a:r>
              <a:rPr lang="en-US" sz="1800" dirty="0" err="1"/>
              <a:t>technologyIDs</a:t>
            </a:r>
            <a:r>
              <a:rPr lang="en-US" sz="1800" dirty="0"/>
              <a:t>, </a:t>
            </a:r>
            <a:r>
              <a:rPr lang="en-US" sz="1800" dirty="0" err="1"/>
              <a:t>int</a:t>
            </a:r>
            <a:r>
              <a:rPr lang="en-US" sz="1800" dirty="0"/>
              <a:t> </a:t>
            </a:r>
            <a:r>
              <a:rPr lang="en-US" sz="1800" dirty="0" err="1"/>
              <a:t>taskID</a:t>
            </a:r>
            <a:r>
              <a:rPr lang="en-US" sz="1800" dirty="0"/>
              <a:t>)</a:t>
            </a:r>
            <a:endParaRPr lang="en-IN" sz="1800" dirty="0"/>
          </a:p>
          <a:p>
            <a:pPr lvl="0"/>
            <a:r>
              <a:rPr lang="en-US" sz="1800" dirty="0" err="1"/>
              <a:t>DeleteEmployeeFromSystem</a:t>
            </a:r>
            <a:r>
              <a:rPr lang="en-US" sz="1800" dirty="0"/>
              <a:t>(</a:t>
            </a:r>
            <a:r>
              <a:rPr lang="en-US" sz="1800" dirty="0" err="1"/>
              <a:t>int</a:t>
            </a:r>
            <a:r>
              <a:rPr lang="en-US" sz="1800" dirty="0"/>
              <a:t> </a:t>
            </a:r>
            <a:r>
              <a:rPr lang="en-US" sz="1800" dirty="0" err="1"/>
              <a:t>employeeID</a:t>
            </a:r>
            <a:r>
              <a:rPr lang="en-US" sz="1800" dirty="0"/>
              <a:t>)</a:t>
            </a:r>
            <a:endParaRPr lang="en-IN" sz="1800" dirty="0"/>
          </a:p>
          <a:p>
            <a:pPr lvl="0"/>
            <a:r>
              <a:rPr lang="en-US" sz="1800" dirty="0" err="1"/>
              <a:t>DeleteTechnology</a:t>
            </a:r>
            <a:r>
              <a:rPr lang="en-US" sz="1800" dirty="0"/>
              <a:t>(</a:t>
            </a:r>
            <a:r>
              <a:rPr lang="en-US" sz="1800" dirty="0" err="1"/>
              <a:t>int</a:t>
            </a:r>
            <a:r>
              <a:rPr lang="en-US" sz="1800" dirty="0"/>
              <a:t> technology)</a:t>
            </a:r>
            <a:endParaRPr lang="en-IN" sz="1800" dirty="0"/>
          </a:p>
          <a:p>
            <a:pPr lvl="0"/>
            <a:r>
              <a:rPr lang="en-US" sz="1800" dirty="0" err="1"/>
              <a:t>DeleteTask</a:t>
            </a:r>
            <a:r>
              <a:rPr lang="en-US" sz="1800" dirty="0"/>
              <a:t>(</a:t>
            </a:r>
            <a:r>
              <a:rPr lang="en-US" sz="1800" dirty="0" err="1"/>
              <a:t>int</a:t>
            </a:r>
            <a:r>
              <a:rPr lang="en-US" sz="1800" dirty="0"/>
              <a:t> </a:t>
            </a:r>
            <a:r>
              <a:rPr lang="en-US" sz="1800" dirty="0" err="1"/>
              <a:t>taskID</a:t>
            </a:r>
            <a:r>
              <a:rPr lang="en-US" sz="1800" dirty="0"/>
              <a:t>)</a:t>
            </a:r>
            <a:endParaRPr lang="en-IN" sz="1800" dirty="0"/>
          </a:p>
          <a:p>
            <a:pPr lvl="0"/>
            <a:r>
              <a:rPr lang="en-US" sz="1800" dirty="0" err="1"/>
              <a:t>DeleteProject</a:t>
            </a:r>
            <a:r>
              <a:rPr lang="en-US" sz="1800" dirty="0"/>
              <a:t>(</a:t>
            </a:r>
            <a:r>
              <a:rPr lang="en-US" sz="1800" dirty="0" err="1"/>
              <a:t>int</a:t>
            </a:r>
            <a:r>
              <a:rPr lang="en-US" sz="1800" dirty="0"/>
              <a:t> </a:t>
            </a:r>
            <a:r>
              <a:rPr lang="en-US" sz="1800" dirty="0" err="1"/>
              <a:t>projectID</a:t>
            </a:r>
            <a:r>
              <a:rPr lang="en-US" sz="1800" dirty="0"/>
              <a:t>)</a:t>
            </a:r>
            <a:endParaRPr lang="en-IN" sz="1800" dirty="0"/>
          </a:p>
          <a:p>
            <a:endParaRPr lang="en-IN"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3</a:t>
            </a:r>
            <a:br>
              <a:rPr lang="en-IN" b="1" dirty="0"/>
            </a:br>
            <a:r>
              <a:rPr lang="en-IN" b="1" dirty="0"/>
              <a:t>Business Layer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Layer</a:t>
            </a:r>
          </a:p>
        </p:txBody>
      </p:sp>
      <p:sp>
        <p:nvSpPr>
          <p:cNvPr id="3" name="Content Placeholder 2"/>
          <p:cNvSpPr>
            <a:spLocks noGrp="1"/>
          </p:cNvSpPr>
          <p:nvPr>
            <p:ph idx="1"/>
          </p:nvPr>
        </p:nvSpPr>
        <p:spPr/>
        <p:txBody>
          <a:bodyPr/>
          <a:lstStyle/>
          <a:p>
            <a:r>
              <a:rPr lang="en-IN" dirty="0"/>
              <a:t>Business Layer is part of the program which uses real world business logic</a:t>
            </a:r>
          </a:p>
          <a:p>
            <a:r>
              <a:rPr lang="en-IN" dirty="0"/>
              <a:t>Business Layer is used in an N-tier architecture of an application</a:t>
            </a:r>
          </a:p>
          <a:p>
            <a:r>
              <a:rPr lang="en-IN" dirty="0"/>
              <a:t>Business Layer also defines business entities that are used by the business logic</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Logic</a:t>
            </a:r>
          </a:p>
        </p:txBody>
      </p:sp>
      <p:sp>
        <p:nvSpPr>
          <p:cNvPr id="3" name="Content Placeholder 2"/>
          <p:cNvSpPr>
            <a:spLocks noGrp="1"/>
          </p:cNvSpPr>
          <p:nvPr>
            <p:ph idx="1"/>
          </p:nvPr>
        </p:nvSpPr>
        <p:spPr/>
        <p:txBody>
          <a:bodyPr/>
          <a:lstStyle/>
          <a:p>
            <a:r>
              <a:rPr lang="en-IN" dirty="0"/>
              <a:t>Models real life business objects (such as products, sales)</a:t>
            </a:r>
          </a:p>
          <a:p>
            <a:r>
              <a:rPr lang="en-IN" dirty="0"/>
              <a:t>Prescribes how business objects interact with one another</a:t>
            </a:r>
          </a:p>
          <a:p>
            <a:r>
              <a:rPr lang="en-IN" dirty="0"/>
              <a:t>Enforces the routes and the methods by which business objects are accessed and updated</a:t>
            </a: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Business Layer</a:t>
            </a:r>
          </a:p>
        </p:txBody>
      </p:sp>
      <p:sp>
        <p:nvSpPr>
          <p:cNvPr id="3" name="Content Placeholder 2"/>
          <p:cNvSpPr>
            <a:spLocks noGrp="1"/>
          </p:cNvSpPr>
          <p:nvPr>
            <p:ph idx="1"/>
          </p:nvPr>
        </p:nvSpPr>
        <p:spPr/>
        <p:txBody>
          <a:bodyPr>
            <a:normAutofit lnSpcReduction="10000"/>
          </a:bodyPr>
          <a:lstStyle/>
          <a:p>
            <a:pPr lvl="0"/>
            <a:r>
              <a:rPr lang="en-US" dirty="0"/>
              <a:t>Add another class library called </a:t>
            </a:r>
            <a:r>
              <a:rPr lang="en-US" dirty="0" err="1"/>
              <a:t>CompanyManagementBL</a:t>
            </a:r>
            <a:r>
              <a:rPr lang="en-US" dirty="0"/>
              <a:t> </a:t>
            </a:r>
            <a:endParaRPr lang="en-IN" dirty="0"/>
          </a:p>
          <a:p>
            <a:pPr lvl="0"/>
            <a:r>
              <a:rPr lang="en-US" dirty="0"/>
              <a:t>Add reference of the </a:t>
            </a:r>
            <a:r>
              <a:rPr lang="en-US" dirty="0" err="1"/>
              <a:t>DataLayer</a:t>
            </a:r>
            <a:r>
              <a:rPr lang="en-US" dirty="0"/>
              <a:t> to the BL</a:t>
            </a:r>
            <a:endParaRPr lang="en-IN" dirty="0"/>
          </a:p>
          <a:p>
            <a:pPr lvl="0"/>
            <a:r>
              <a:rPr lang="en-US" dirty="0"/>
              <a:t>Connect your console app to the Business Layer instead of the data layer</a:t>
            </a:r>
            <a:endParaRPr lang="en-IN" dirty="0"/>
          </a:p>
          <a:p>
            <a:pPr lvl="0"/>
            <a:r>
              <a:rPr lang="en-US" dirty="0"/>
              <a:t>Implement  all the previously defined </a:t>
            </a:r>
            <a:r>
              <a:rPr lang="en-US" dirty="0" err="1"/>
              <a:t>DataLayer</a:t>
            </a:r>
            <a:r>
              <a:rPr lang="en-US" dirty="0"/>
              <a:t> methods in the BL . </a:t>
            </a:r>
            <a:endParaRPr lang="en-IN" dirty="0"/>
          </a:p>
          <a:p>
            <a:pPr lvl="1"/>
            <a:r>
              <a:rPr lang="en-US" dirty="0"/>
              <a:t>BL should call </a:t>
            </a:r>
            <a:r>
              <a:rPr lang="en-US" dirty="0" err="1"/>
              <a:t>DataLayer</a:t>
            </a:r>
            <a:r>
              <a:rPr lang="en-US" dirty="0"/>
              <a:t> to get the required data from the Database</a:t>
            </a:r>
            <a:endParaRPr lang="en-IN"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Objects</a:t>
            </a:r>
          </a:p>
        </p:txBody>
      </p:sp>
      <p:sp>
        <p:nvSpPr>
          <p:cNvPr id="3" name="Content Placeholder 2"/>
          <p:cNvSpPr>
            <a:spLocks noGrp="1"/>
          </p:cNvSpPr>
          <p:nvPr>
            <p:ph idx="1"/>
          </p:nvPr>
        </p:nvSpPr>
        <p:spPr/>
        <p:txBody>
          <a:bodyPr>
            <a:normAutofit lnSpcReduction="10000"/>
          </a:bodyPr>
          <a:lstStyle/>
          <a:p>
            <a:r>
              <a:rPr lang="en-IN" dirty="0"/>
              <a:t>Create a separate folder named “Entities” and add a class file for each entity to be returned by the Business Layer.</a:t>
            </a:r>
          </a:p>
          <a:p>
            <a:r>
              <a:rPr lang="en-IN" dirty="0"/>
              <a:t>The class must contain variables corresponding to the attributes of data entities. </a:t>
            </a:r>
          </a:p>
          <a:p>
            <a:r>
              <a:rPr lang="en-IN" dirty="0"/>
              <a:t>Create business objects for the entities that have to be returned to the UI Layer since you cannot return DataLayer objects.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1</a:t>
            </a:r>
            <a:br>
              <a:rPr lang="en-IN" b="1" dirty="0"/>
            </a:br>
            <a:r>
              <a:rPr lang="en-IN" b="1" dirty="0"/>
              <a:t>Creating a Database</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Objects</a:t>
            </a:r>
          </a:p>
        </p:txBody>
      </p:sp>
      <p:sp>
        <p:nvSpPr>
          <p:cNvPr id="3" name="Content Placeholder 2"/>
          <p:cNvSpPr>
            <a:spLocks noGrp="1"/>
          </p:cNvSpPr>
          <p:nvPr>
            <p:ph idx="1"/>
          </p:nvPr>
        </p:nvSpPr>
        <p:spPr/>
        <p:txBody>
          <a:bodyPr/>
          <a:lstStyle/>
          <a:p>
            <a:r>
              <a:rPr lang="en-IN" dirty="0"/>
              <a:t>The class file must be named as:</a:t>
            </a:r>
          </a:p>
          <a:p>
            <a:pPr lvl="2"/>
            <a:r>
              <a:rPr lang="en-IN" dirty="0"/>
              <a:t>“BO&lt;Entity&gt;”</a:t>
            </a:r>
          </a:p>
          <a:p>
            <a:pPr marL="355600" lvl="2" indent="-355600"/>
            <a:r>
              <a:rPr lang="en-IN" sz="3200" dirty="0"/>
              <a:t>For example: “Employee” entity’s business object would be named as “</a:t>
            </a:r>
            <a:r>
              <a:rPr lang="en-IN" sz="3200" dirty="0" err="1"/>
              <a:t>BOEmployee</a:t>
            </a:r>
            <a:r>
              <a:rPr lang="en-IN" sz="3200" dirty="0"/>
              <a:t>”.</a:t>
            </a:r>
          </a:p>
          <a:p>
            <a:pPr marL="355600" lvl="2" indent="-355600"/>
            <a:endParaRPr lang="en-IN"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Exercise 3</a:t>
            </a:r>
          </a:p>
        </p:txBody>
      </p:sp>
      <p:sp>
        <p:nvSpPr>
          <p:cNvPr id="3" name="Content Placeholder 2"/>
          <p:cNvSpPr>
            <a:spLocks noGrp="1"/>
          </p:cNvSpPr>
          <p:nvPr>
            <p:ph idx="1"/>
          </p:nvPr>
        </p:nvSpPr>
        <p:spPr>
          <a:xfrm>
            <a:off x="457200" y="1066800"/>
            <a:ext cx="8229600" cy="4648200"/>
          </a:xfrm>
        </p:spPr>
        <p:txBody>
          <a:bodyPr>
            <a:normAutofit fontScale="62500" lnSpcReduction="20000"/>
          </a:bodyPr>
          <a:lstStyle/>
          <a:p>
            <a:pPr marL="342900" lvl="1" indent="-342900">
              <a:buNone/>
            </a:pPr>
            <a:r>
              <a:rPr lang="en-US" b="1" dirty="0"/>
              <a:t>Implement the following functionalities in the Business Layer.</a:t>
            </a:r>
          </a:p>
          <a:p>
            <a:pPr marL="342900" lvl="1" indent="-342900">
              <a:buFont typeface="Arial" pitchFamily="34" charset="0"/>
              <a:buChar char="•"/>
            </a:pPr>
            <a:endParaRPr lang="en-US" dirty="0"/>
          </a:p>
          <a:p>
            <a:pPr marL="342900" lvl="1" indent="-342900">
              <a:buFont typeface="Arial" pitchFamily="34" charset="0"/>
              <a:buChar char="•"/>
            </a:pPr>
            <a:r>
              <a:rPr lang="en-US" u="sng" dirty="0"/>
              <a:t>Add additional methods in </a:t>
            </a:r>
            <a:r>
              <a:rPr lang="en-US" u="sng" dirty="0" err="1"/>
              <a:t>DataLayer</a:t>
            </a:r>
            <a:r>
              <a:rPr lang="en-US" u="sng" dirty="0"/>
              <a:t> to support below functionality if needed</a:t>
            </a:r>
            <a:r>
              <a:rPr lang="en-US" dirty="0"/>
              <a:t>:</a:t>
            </a:r>
          </a:p>
          <a:p>
            <a:pPr lvl="1"/>
            <a:r>
              <a:rPr lang="en-US" dirty="0"/>
              <a:t>Cannot delete technology used in more than 2 projects( max number of projects may change as per client requirement)</a:t>
            </a:r>
            <a:endParaRPr lang="en-IN" dirty="0"/>
          </a:p>
          <a:p>
            <a:pPr lvl="1"/>
            <a:r>
              <a:rPr lang="en-US" dirty="0"/>
              <a:t>Cannot assign technology to task if it is not assigned to the task’s project</a:t>
            </a:r>
            <a:endParaRPr lang="en-IN" dirty="0"/>
          </a:p>
          <a:p>
            <a:pPr lvl="1"/>
            <a:r>
              <a:rPr lang="en-US" dirty="0"/>
              <a:t>Cannot assign more than 4 technologies to a task( again number should be variable)</a:t>
            </a:r>
          </a:p>
          <a:p>
            <a:pPr lvl="1"/>
            <a:r>
              <a:rPr lang="en-US" dirty="0"/>
              <a:t>One PM can only manage max 3 projects( max number of projects may change as per client requirement)</a:t>
            </a:r>
            <a:endParaRPr lang="en-IN" dirty="0"/>
          </a:p>
          <a:p>
            <a:pPr lvl="1"/>
            <a:r>
              <a:rPr lang="en-US" dirty="0"/>
              <a:t>Employee cannot work in more than 2 projects( though he can be PM of </a:t>
            </a:r>
            <a:r>
              <a:rPr lang="en-US" dirty="0" err="1"/>
              <a:t>upto</a:t>
            </a:r>
            <a:r>
              <a:rPr lang="en-US" dirty="0"/>
              <a:t> 3 projects) ( max number of projects may change as per client requirement)</a:t>
            </a:r>
            <a:endParaRPr lang="en-IN" dirty="0"/>
          </a:p>
          <a:p>
            <a:pPr lvl="1"/>
            <a:r>
              <a:rPr lang="en-US" dirty="0"/>
              <a:t>An already started task cannot be deleted</a:t>
            </a:r>
            <a:endParaRPr lang="en-IN" dirty="0"/>
          </a:p>
          <a:p>
            <a:pPr lvl="1"/>
            <a:r>
              <a:rPr lang="en-US" dirty="0"/>
              <a:t>An already started Project cannot be deleted</a:t>
            </a:r>
            <a:endParaRPr lang="en-IN" dirty="0"/>
          </a:p>
          <a:p>
            <a:pPr lvl="1"/>
            <a:r>
              <a:rPr lang="en-US" dirty="0"/>
              <a:t>Task cannot be created to a “Completed” project</a:t>
            </a:r>
            <a:endParaRPr lang="en-IN" dirty="0"/>
          </a:p>
          <a:p>
            <a:pPr marL="742950" lvl="2" indent="-342900"/>
            <a:endParaRPr lang="en-IN"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4</a:t>
            </a:r>
            <a:br>
              <a:rPr lang="en-IN" b="1" dirty="0"/>
            </a:br>
            <a:r>
              <a:rPr lang="en-IN" b="1" dirty="0"/>
              <a:t>Service Layer using WCF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WCF</a:t>
            </a:r>
          </a:p>
        </p:txBody>
      </p:sp>
      <p:sp>
        <p:nvSpPr>
          <p:cNvPr id="2" name="Content Placeholder 1"/>
          <p:cNvSpPr>
            <a:spLocks noGrp="1"/>
          </p:cNvSpPr>
          <p:nvPr>
            <p:ph idx="1"/>
          </p:nvPr>
        </p:nvSpPr>
        <p:spPr/>
        <p:txBody>
          <a:bodyPr/>
          <a:lstStyle/>
          <a:p>
            <a:r>
              <a:rPr lang="en-IN" dirty="0"/>
              <a:t>Windows Communication Foundation (WCF) is a framework for building service-oriented applications.</a:t>
            </a:r>
          </a:p>
          <a:p>
            <a:endParaRPr lang="en-IN" dirty="0"/>
          </a:p>
          <a:p>
            <a:r>
              <a:rPr lang="en-IN" dirty="0"/>
              <a:t> Using WCF, you can send data as asynchronous messages from one service endpoint to another.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WCF Fundamentals</a:t>
            </a:r>
          </a:p>
        </p:txBody>
      </p:sp>
      <p:sp>
        <p:nvSpPr>
          <p:cNvPr id="2" name="Content Placeholder 1"/>
          <p:cNvSpPr>
            <a:spLocks noGrp="1"/>
          </p:cNvSpPr>
          <p:nvPr>
            <p:ph idx="1"/>
          </p:nvPr>
        </p:nvSpPr>
        <p:spPr/>
        <p:txBody>
          <a:bodyPr/>
          <a:lstStyle/>
          <a:p>
            <a:r>
              <a:rPr lang="en-IN" b="1" dirty="0"/>
              <a:t>Messaging and Endpoints</a:t>
            </a:r>
          </a:p>
          <a:p>
            <a:pPr lvl="1"/>
            <a:r>
              <a:rPr lang="en-IN" dirty="0"/>
              <a:t>WCF is based on the notion of message-based communication, and anything that can be modelled as a message </a:t>
            </a:r>
          </a:p>
          <a:p>
            <a:pPr lvl="1">
              <a:buNone/>
            </a:pPr>
            <a:endParaRPr lang="en-IN" dirty="0"/>
          </a:p>
          <a:p>
            <a:pPr lvl="1"/>
            <a:r>
              <a:rPr lang="en-IN" dirty="0"/>
              <a:t>Messages are sent between endpoints. </a:t>
            </a:r>
            <a:r>
              <a:rPr lang="en-IN" i="1" dirty="0"/>
              <a:t>Endpoints</a:t>
            </a:r>
            <a:r>
              <a:rPr lang="en-IN" dirty="0"/>
              <a:t> are places where messages are sent or received (or both), and they define all the information required for the message exchange.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p:txBody>
          <a:bodyPr>
            <a:normAutofit fontScale="62500" lnSpcReduction="20000"/>
          </a:bodyPr>
          <a:lstStyle/>
          <a:p>
            <a:r>
              <a:rPr lang="en-IN" sz="5100" b="1" u="sng" dirty="0"/>
              <a:t>Address(A)</a:t>
            </a:r>
          </a:p>
          <a:p>
            <a:endParaRPr lang="en-IN" sz="3500" dirty="0"/>
          </a:p>
          <a:p>
            <a:pPr lvl="1"/>
            <a:r>
              <a:rPr lang="en-IN" sz="4500" dirty="0"/>
              <a:t>Address specifies where the service is residing.</a:t>
            </a:r>
          </a:p>
          <a:p>
            <a:pPr lvl="1"/>
            <a:endParaRPr lang="en-IN" sz="4500" dirty="0"/>
          </a:p>
          <a:p>
            <a:pPr lvl="1"/>
            <a:r>
              <a:rPr lang="en-IN" sz="4500" dirty="0"/>
              <a:t>This is an URL( Uniform Resource Locator)</a:t>
            </a:r>
          </a:p>
          <a:p>
            <a:pPr lvl="1"/>
            <a:endParaRPr lang="en-IN" sz="4500" dirty="0"/>
          </a:p>
          <a:p>
            <a:pPr lvl="1"/>
            <a:r>
              <a:rPr lang="en-IN" sz="4500" dirty="0"/>
              <a:t>Address URL identifies , location of the service.</a:t>
            </a:r>
          </a:p>
          <a:p>
            <a:endParaRPr lang="en-IN" dirty="0"/>
          </a:p>
          <a:p>
            <a:endParaRPr lang="en-IN" dirty="0"/>
          </a:p>
          <a:p>
            <a:pPr lvl="1"/>
            <a:endParaRPr lang="en-IN" dirty="0"/>
          </a:p>
          <a:p>
            <a:pPr marL="354013" lvl="1">
              <a:buNone/>
            </a:pPr>
            <a:br>
              <a:rPr lang="en-IN" dirty="0"/>
            </a:br>
            <a:endParaRPr lang="en-IN" dirty="0"/>
          </a:p>
          <a:p>
            <a:pPr lvl="1"/>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p:txBody>
          <a:bodyPr/>
          <a:lstStyle/>
          <a:p>
            <a:r>
              <a:rPr lang="en-IN" sz="3200" b="1" u="sng" dirty="0"/>
              <a:t>Binding(B)</a:t>
            </a:r>
          </a:p>
          <a:p>
            <a:pPr lvl="1"/>
            <a:r>
              <a:rPr lang="en-IN" sz="2800" dirty="0"/>
              <a:t>Binding says , how the service could be used.</a:t>
            </a:r>
          </a:p>
          <a:p>
            <a:pPr lvl="1"/>
            <a:r>
              <a:rPr lang="en-IN" sz="2800" dirty="0"/>
              <a:t>Binding specifies </a:t>
            </a:r>
          </a:p>
          <a:p>
            <a:pPr lvl="2"/>
            <a:r>
              <a:rPr lang="en-IN" sz="2400" dirty="0"/>
              <a:t>Which protocol to be used </a:t>
            </a:r>
          </a:p>
          <a:p>
            <a:pPr lvl="2"/>
            <a:r>
              <a:rPr lang="en-IN" sz="2400" dirty="0"/>
              <a:t>Which encoding to be used. </a:t>
            </a:r>
          </a:p>
          <a:p>
            <a:pPr lvl="2"/>
            <a:r>
              <a:rPr lang="en-IN" sz="2400" dirty="0"/>
              <a:t>What type of security requirement to be used like SSL or SOAP message security.</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ABC of Endpoint in WCF</a:t>
            </a:r>
          </a:p>
        </p:txBody>
      </p:sp>
      <p:sp>
        <p:nvSpPr>
          <p:cNvPr id="2" name="Content Placeholder 1"/>
          <p:cNvSpPr>
            <a:spLocks noGrp="1"/>
          </p:cNvSpPr>
          <p:nvPr>
            <p:ph idx="1"/>
          </p:nvPr>
        </p:nvSpPr>
        <p:spPr>
          <a:xfrm>
            <a:off x="457200" y="1600200"/>
            <a:ext cx="8229600" cy="4635691"/>
          </a:xfrm>
        </p:spPr>
        <p:txBody>
          <a:bodyPr>
            <a:normAutofit fontScale="92500" lnSpcReduction="20000"/>
          </a:bodyPr>
          <a:lstStyle/>
          <a:p>
            <a:pPr>
              <a:lnSpc>
                <a:spcPct val="80000"/>
              </a:lnSpc>
            </a:pPr>
            <a:r>
              <a:rPr lang="en-IN" sz="3500" b="1" u="sng" dirty="0"/>
              <a:t>Contract(C)</a:t>
            </a:r>
          </a:p>
          <a:p>
            <a:pPr lvl="1">
              <a:lnSpc>
                <a:spcPct val="110000"/>
              </a:lnSpc>
            </a:pPr>
            <a:r>
              <a:rPr lang="en-IN" sz="3000" dirty="0"/>
              <a:t>Contracts: The contract outlines what functionality the endpoint exposes to the client. </a:t>
            </a:r>
          </a:p>
          <a:p>
            <a:pPr lvl="1">
              <a:lnSpc>
                <a:spcPct val="110000"/>
              </a:lnSpc>
            </a:pPr>
            <a:r>
              <a:rPr lang="en-IN" sz="3000" dirty="0"/>
              <a:t>A contract specifies:</a:t>
            </a:r>
          </a:p>
          <a:p>
            <a:pPr lvl="2">
              <a:lnSpc>
                <a:spcPct val="110000"/>
              </a:lnSpc>
            </a:pPr>
            <a:r>
              <a:rPr lang="en-IN" sz="2400" dirty="0"/>
              <a:t>What operations can be called by a client. </a:t>
            </a:r>
          </a:p>
          <a:p>
            <a:pPr lvl="2">
              <a:lnSpc>
                <a:spcPct val="110000"/>
              </a:lnSpc>
            </a:pPr>
            <a:r>
              <a:rPr lang="en-IN" sz="2600" dirty="0"/>
              <a:t>The form of the message.</a:t>
            </a:r>
          </a:p>
          <a:p>
            <a:pPr lvl="2">
              <a:lnSpc>
                <a:spcPct val="110000"/>
              </a:lnSpc>
            </a:pPr>
            <a:r>
              <a:rPr lang="en-IN" sz="2600" dirty="0"/>
              <a:t>The type of input parameters or data required to call the operation.</a:t>
            </a:r>
          </a:p>
          <a:p>
            <a:pPr lvl="2">
              <a:lnSpc>
                <a:spcPct val="110000"/>
              </a:lnSpc>
            </a:pPr>
            <a:r>
              <a:rPr lang="en-IN" sz="2600" dirty="0"/>
              <a:t>What type of processing or response message the client can expect. </a:t>
            </a:r>
            <a:br>
              <a:rPr lang="en-IN" sz="2600" dirty="0"/>
            </a:br>
            <a:endParaRPr lang="en-IN" sz="2600" dirty="0"/>
          </a:p>
          <a:p>
            <a:pPr>
              <a:lnSpc>
                <a:spcPct val="80000"/>
              </a:lnSpc>
            </a:pPr>
            <a:endParaRPr lang="en-IN" sz="3200" b="1" u="sng"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Types of Contract</a:t>
            </a:r>
          </a:p>
        </p:txBody>
      </p:sp>
      <p:sp>
        <p:nvSpPr>
          <p:cNvPr id="2" name="Content Placeholder 1"/>
          <p:cNvSpPr>
            <a:spLocks noGrp="1"/>
          </p:cNvSpPr>
          <p:nvPr>
            <p:ph idx="1"/>
          </p:nvPr>
        </p:nvSpPr>
        <p:spPr/>
        <p:txBody>
          <a:bodyPr/>
          <a:lstStyle/>
          <a:p>
            <a:r>
              <a:rPr lang="en-IN" dirty="0"/>
              <a:t>Service Contracts: It is the API the service consumer invokes on your service. It's the method signature that will go into the WSDL. </a:t>
            </a:r>
          </a:p>
          <a:p>
            <a:endParaRPr lang="en-IN" dirty="0"/>
          </a:p>
          <a:p>
            <a:r>
              <a:rPr lang="en-IN" dirty="0"/>
              <a:t>Data Contracts: It is your data that would travel from the service consumer and the service. It's the data structure. This can be found in the schema of your service. </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Creating A WCF Web Service</a:t>
            </a:r>
          </a:p>
        </p:txBody>
      </p:sp>
      <p:sp>
        <p:nvSpPr>
          <p:cNvPr id="2" name="Content Placeholder 1"/>
          <p:cNvSpPr>
            <a:spLocks noGrp="1"/>
          </p:cNvSpPr>
          <p:nvPr>
            <p:ph idx="1"/>
          </p:nvPr>
        </p:nvSpPr>
        <p:spPr/>
        <p:txBody>
          <a:bodyPr>
            <a:normAutofit/>
          </a:bodyPr>
          <a:lstStyle/>
          <a:p>
            <a:r>
              <a:rPr lang="en-IN" sz="3200" dirty="0"/>
              <a:t>Add a new WCF Service Project.</a:t>
            </a:r>
          </a:p>
          <a:p>
            <a:r>
              <a:rPr lang="en-IN" sz="3200" dirty="0"/>
              <a:t>Name it as CompanyManagementWCF.</a:t>
            </a:r>
          </a:p>
          <a:p>
            <a:r>
              <a:rPr lang="en-IN" sz="3200" dirty="0"/>
              <a:t>After Adding the project you get 2 Files:</a:t>
            </a:r>
          </a:p>
          <a:p>
            <a:pPr lvl="1"/>
            <a:r>
              <a:rPr lang="en-IN" sz="2800" dirty="0"/>
              <a:t>An Interface File</a:t>
            </a:r>
          </a:p>
          <a:p>
            <a:pPr lvl="1"/>
            <a:r>
              <a:rPr lang="en-IN" sz="2800" dirty="0"/>
              <a:t>A Class File</a:t>
            </a:r>
          </a:p>
          <a:p>
            <a:r>
              <a:rPr lang="en-IN" sz="3200" dirty="0"/>
              <a:t>Add a reference to the Business Layer in your web service</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609600" y="457200"/>
            <a:ext cx="8305800" cy="6172200"/>
          </a:xfrm>
        </p:spPr>
        <p:txBody>
          <a:bodyPr>
            <a:normAutofit/>
          </a:bodyPr>
          <a:lstStyle/>
          <a:p>
            <a:pPr algn="l">
              <a:lnSpc>
                <a:spcPct val="90000"/>
              </a:lnSpc>
            </a:pPr>
            <a:r>
              <a:rPr lang="en-US" sz="3600" dirty="0">
                <a:solidFill>
                  <a:schemeClr val="tx1"/>
                </a:solidFill>
              </a:rPr>
              <a:t>Consider the following scenario and create a database for a </a:t>
            </a:r>
            <a:r>
              <a:rPr lang="en-US" sz="3600" u="sng" dirty="0">
                <a:solidFill>
                  <a:schemeClr val="tx1"/>
                </a:solidFill>
              </a:rPr>
              <a:t>Company</a:t>
            </a:r>
          </a:p>
          <a:p>
            <a:pPr algn="l">
              <a:lnSpc>
                <a:spcPct val="90000"/>
              </a:lnSpc>
              <a:buFont typeface="Arial" pitchFamily="34" charset="0"/>
              <a:buChar char="•"/>
            </a:pPr>
            <a:r>
              <a:rPr lang="en-US" sz="3600" dirty="0">
                <a:solidFill>
                  <a:schemeClr val="tx1"/>
                </a:solidFill>
              </a:rPr>
              <a:t>A Company has many clients.</a:t>
            </a:r>
          </a:p>
          <a:p>
            <a:pPr algn="l">
              <a:lnSpc>
                <a:spcPct val="90000"/>
              </a:lnSpc>
              <a:buFont typeface="Arial" pitchFamily="34" charset="0"/>
              <a:buChar char="•"/>
            </a:pPr>
            <a:r>
              <a:rPr lang="en-US" sz="3600" dirty="0">
                <a:solidFill>
                  <a:schemeClr val="tx1"/>
                </a:solidFill>
              </a:rPr>
              <a:t>A Client has many Projects.</a:t>
            </a:r>
          </a:p>
          <a:p>
            <a:pPr algn="l">
              <a:lnSpc>
                <a:spcPct val="90000"/>
              </a:lnSpc>
              <a:buFont typeface="Arial" pitchFamily="34" charset="0"/>
              <a:buChar char="•"/>
            </a:pPr>
            <a:r>
              <a:rPr lang="en-US" sz="3600" dirty="0">
                <a:solidFill>
                  <a:schemeClr val="tx1"/>
                </a:solidFill>
              </a:rPr>
              <a:t>A Project belongs to only one Client.</a:t>
            </a:r>
          </a:p>
          <a:p>
            <a:pPr algn="l">
              <a:lnSpc>
                <a:spcPct val="90000"/>
              </a:lnSpc>
              <a:buFont typeface="Arial" pitchFamily="34" charset="0"/>
              <a:buChar char="•"/>
            </a:pPr>
            <a:r>
              <a:rPr lang="en-US" sz="3600" dirty="0">
                <a:solidFill>
                  <a:schemeClr val="tx1"/>
                </a:solidFill>
              </a:rPr>
              <a:t>A Project has many Tasks.</a:t>
            </a:r>
          </a:p>
          <a:p>
            <a:pPr algn="l">
              <a:lnSpc>
                <a:spcPct val="90000"/>
              </a:lnSpc>
              <a:buFont typeface="Arial" pitchFamily="34" charset="0"/>
              <a:buChar char="•"/>
            </a:pPr>
            <a:r>
              <a:rPr lang="en-US" sz="3600" dirty="0">
                <a:solidFill>
                  <a:schemeClr val="tx1"/>
                </a:solidFill>
              </a:rPr>
              <a:t>A Task can be in more than one Project. </a:t>
            </a:r>
          </a:p>
          <a:p>
            <a:pPr algn="l">
              <a:lnSpc>
                <a:spcPct val="90000"/>
              </a:lnSpc>
              <a:buClr>
                <a:schemeClr val="tx1"/>
              </a:buClr>
            </a:pPr>
            <a:endParaRPr lang="en-US" sz="32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Interface File</a:t>
            </a:r>
          </a:p>
        </p:txBody>
      </p:sp>
      <p:sp>
        <p:nvSpPr>
          <p:cNvPr id="2" name="Content Placeholder 1"/>
          <p:cNvSpPr>
            <a:spLocks noGrp="1"/>
          </p:cNvSpPr>
          <p:nvPr>
            <p:ph idx="1"/>
          </p:nvPr>
        </p:nvSpPr>
        <p:spPr/>
        <p:txBody>
          <a:bodyPr>
            <a:normAutofit/>
          </a:bodyPr>
          <a:lstStyle/>
          <a:p>
            <a:r>
              <a:rPr lang="en-IN" sz="3200" dirty="0"/>
              <a:t>Include all the function definitions in this File.</a:t>
            </a:r>
          </a:p>
          <a:p>
            <a:r>
              <a:rPr lang="en-IN" sz="3200" dirty="0"/>
              <a:t> Each Function Definition that should be accessible to the client should be preceded by [OperationContract].</a:t>
            </a:r>
          </a:p>
          <a:p>
            <a:r>
              <a:rPr lang="en-IN" sz="3200" dirty="0"/>
              <a:t>Example:</a:t>
            </a:r>
          </a:p>
          <a:p>
            <a:pPr lvl="3">
              <a:buNone/>
            </a:pPr>
            <a:r>
              <a:rPr lang="en-IN" sz="2400" dirty="0"/>
              <a:t>[OperationContract]</a:t>
            </a:r>
          </a:p>
          <a:p>
            <a:pPr lvl="1">
              <a:buNone/>
            </a:pPr>
            <a:r>
              <a:rPr lang="en-IN" sz="2800" dirty="0"/>
              <a:t>		List&lt;</a:t>
            </a:r>
            <a:r>
              <a:rPr lang="en-IN" sz="2800" dirty="0" err="1"/>
              <a:t>BOEmployee</a:t>
            </a:r>
            <a:r>
              <a:rPr lang="en-IN" sz="2800" dirty="0"/>
              <a:t>&gt; GetAllEmployees();</a:t>
            </a:r>
          </a:p>
          <a:p>
            <a:endParaRPr lang="en-IN"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Class File</a:t>
            </a:r>
          </a:p>
        </p:txBody>
      </p:sp>
      <p:sp>
        <p:nvSpPr>
          <p:cNvPr id="2" name="Content Placeholder 1"/>
          <p:cNvSpPr>
            <a:spLocks noGrp="1"/>
          </p:cNvSpPr>
          <p:nvPr>
            <p:ph idx="1"/>
          </p:nvPr>
        </p:nvSpPr>
        <p:spPr>
          <a:xfrm>
            <a:off x="457200" y="1481328"/>
            <a:ext cx="8382000" cy="4525963"/>
          </a:xfrm>
        </p:spPr>
        <p:txBody>
          <a:bodyPr>
            <a:normAutofit lnSpcReduction="10000"/>
          </a:bodyPr>
          <a:lstStyle/>
          <a:p>
            <a:r>
              <a:rPr lang="en-IN" sz="3200" dirty="0"/>
              <a:t>The Class in Class File must implement the Interface.</a:t>
            </a:r>
          </a:p>
          <a:p>
            <a:endParaRPr lang="en-IN" sz="3200" dirty="0"/>
          </a:p>
          <a:p>
            <a:r>
              <a:rPr lang="en-IN" sz="3200" dirty="0"/>
              <a:t>All the functions must be implemented in the class.</a:t>
            </a:r>
          </a:p>
          <a:p>
            <a:endParaRPr lang="en-IN" sz="3200" dirty="0"/>
          </a:p>
          <a:p>
            <a:r>
              <a:rPr lang="en-IN" sz="3200" dirty="0"/>
              <a:t>Depending on the functions you will be returning either a list of Business Objects or </a:t>
            </a:r>
            <a:r>
              <a:rPr lang="en-IN" sz="3200" dirty="0" err="1"/>
              <a:t>boolean</a:t>
            </a:r>
            <a:r>
              <a:rPr lang="en-IN" sz="3200" dirty="0"/>
              <a:t> values.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App.config File</a:t>
            </a:r>
          </a:p>
        </p:txBody>
      </p:sp>
      <p:sp>
        <p:nvSpPr>
          <p:cNvPr id="2" name="Content Placeholder 1"/>
          <p:cNvSpPr>
            <a:spLocks noGrp="1"/>
          </p:cNvSpPr>
          <p:nvPr>
            <p:ph idx="1"/>
          </p:nvPr>
        </p:nvSpPr>
        <p:spPr>
          <a:xfrm>
            <a:off x="304800" y="1481328"/>
            <a:ext cx="8382000" cy="4525963"/>
          </a:xfrm>
        </p:spPr>
        <p:txBody>
          <a:bodyPr>
            <a:normAutofit fontScale="92500" lnSpcReduction="20000"/>
          </a:bodyPr>
          <a:lstStyle/>
          <a:p>
            <a:r>
              <a:rPr lang="en-IN" dirty="0"/>
              <a:t>The </a:t>
            </a:r>
            <a:r>
              <a:rPr lang="en-IN" dirty="0" err="1"/>
              <a:t>App.Config</a:t>
            </a:r>
            <a:r>
              <a:rPr lang="en-IN" dirty="0"/>
              <a:t> file contains all the configuration details of your Web Service.</a:t>
            </a:r>
          </a:p>
          <a:p>
            <a:r>
              <a:rPr lang="en-IN" dirty="0"/>
              <a:t>You may change the base address</a:t>
            </a:r>
          </a:p>
          <a:p>
            <a:pPr lvl="1"/>
            <a:r>
              <a:rPr lang="en-IN" dirty="0"/>
              <a:t>E.g. &lt;add baseAddress = "http://localhost:8080/CompanyManagement"/&gt;</a:t>
            </a:r>
          </a:p>
          <a:p>
            <a:r>
              <a:rPr lang="en-IN" dirty="0"/>
              <a:t>Specify the address in the endpoint that is already present. </a:t>
            </a:r>
          </a:p>
          <a:p>
            <a:pPr lvl="1"/>
            <a:r>
              <a:rPr lang="en-IN" dirty="0"/>
              <a:t>E.g. &lt;endpoint address="home" binding="basicHttpBinding" contract="CompanyManagementWCF.ICompanyManagement"&gt;</a:t>
            </a:r>
          </a:p>
          <a:p>
            <a:pPr lvl="1">
              <a:buNone/>
            </a:pPr>
            <a:endParaRPr lang="en-IN" dirty="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Testing your WCF Service</a:t>
            </a:r>
          </a:p>
        </p:txBody>
      </p:sp>
      <p:sp>
        <p:nvSpPr>
          <p:cNvPr id="2" name="Content Placeholder 1"/>
          <p:cNvSpPr>
            <a:spLocks noGrp="1"/>
          </p:cNvSpPr>
          <p:nvPr>
            <p:ph idx="1"/>
          </p:nvPr>
        </p:nvSpPr>
        <p:spPr/>
        <p:txBody>
          <a:bodyPr/>
          <a:lstStyle/>
          <a:p>
            <a:r>
              <a:rPr lang="en-IN" dirty="0"/>
              <a:t>Change your Start-up project to your WCF project.</a:t>
            </a:r>
          </a:p>
          <a:p>
            <a:endParaRPr lang="en-IN" dirty="0"/>
          </a:p>
          <a:p>
            <a:r>
              <a:rPr lang="en-IN" dirty="0"/>
              <a:t>Double Click on the Method and click on Invoke button to call it from your Web Service. </a:t>
            </a:r>
          </a:p>
          <a:p>
            <a:endParaRPr lang="en-IN" dirty="0"/>
          </a:p>
          <a:p>
            <a:r>
              <a:rPr lang="en-IN" dirty="0"/>
              <a:t>Pass the parameters in Value Column if a method requires parameters.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lstStyle/>
          <a:p>
            <a:r>
              <a:rPr lang="en-IN" b="1" dirty="0"/>
              <a:t>Section 5</a:t>
            </a:r>
            <a:br>
              <a:rPr lang="en-IN" b="1" dirty="0"/>
            </a:br>
            <a:r>
              <a:rPr lang="en-IN" b="1" dirty="0"/>
              <a:t>UI Layer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UI Layer</a:t>
            </a:r>
          </a:p>
        </p:txBody>
      </p:sp>
      <p:sp>
        <p:nvSpPr>
          <p:cNvPr id="2" name="Content Placeholder 1"/>
          <p:cNvSpPr>
            <a:spLocks noGrp="1"/>
          </p:cNvSpPr>
          <p:nvPr>
            <p:ph idx="1"/>
          </p:nvPr>
        </p:nvSpPr>
        <p:spPr/>
        <p:txBody>
          <a:bodyPr/>
          <a:lstStyle/>
          <a:p>
            <a:r>
              <a:rPr lang="en-IN" dirty="0"/>
              <a:t>Create a Windows Application or Web Form Application.</a:t>
            </a:r>
          </a:p>
          <a:p>
            <a:r>
              <a:rPr lang="en-IN" dirty="0"/>
              <a:t>Add Service Reference of the WCF Service to the client.</a:t>
            </a:r>
          </a:p>
          <a:p>
            <a:r>
              <a:rPr lang="en-IN" dirty="0"/>
              <a:t>Call the methods of the Web Service using Web Service client object.</a:t>
            </a:r>
          </a:p>
          <a:p>
            <a:pPr>
              <a:buNone/>
            </a:pPr>
            <a:endParaRPr lang="en-IN" dirty="0"/>
          </a:p>
          <a:p>
            <a:pPr>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History</a:t>
            </a:r>
          </a:p>
        </p:txBody>
      </p:sp>
      <p:graphicFrame>
        <p:nvGraphicFramePr>
          <p:cNvPr id="4" name="Table 3"/>
          <p:cNvGraphicFramePr>
            <a:graphicFrameLocks noGrp="1"/>
          </p:cNvGraphicFramePr>
          <p:nvPr/>
        </p:nvGraphicFramePr>
        <p:xfrm>
          <a:off x="609600" y="1397002"/>
          <a:ext cx="8077200" cy="3338830"/>
        </p:xfrm>
        <a:graphic>
          <a:graphicData uri="http://schemas.openxmlformats.org/drawingml/2006/table">
            <a:tbl>
              <a:tblPr firstRow="1" bandRow="1">
                <a:tableStyleId>{073A0DAA-6AF3-43AB-8588-CEC1D06C72B9}</a:tableStyleId>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70840">
                <a:tc>
                  <a:txBody>
                    <a:bodyPr/>
                    <a:lstStyle/>
                    <a:p>
                      <a:pPr algn="ctr"/>
                      <a:r>
                        <a:rPr lang="en-US" sz="1800" dirty="0"/>
                        <a:t>Date</a:t>
                      </a:r>
                    </a:p>
                  </a:txBody>
                  <a:tcPr/>
                </a:tc>
                <a:tc>
                  <a:txBody>
                    <a:bodyPr/>
                    <a:lstStyle/>
                    <a:p>
                      <a:pPr algn="ctr"/>
                      <a:r>
                        <a:rPr lang="en-US" sz="1800" dirty="0"/>
                        <a:t>Author</a:t>
                      </a:r>
                    </a:p>
                  </a:txBody>
                  <a:tcPr/>
                </a:tc>
                <a:tc>
                  <a:txBody>
                    <a:bodyPr/>
                    <a:lstStyle/>
                    <a:p>
                      <a:pPr algn="ctr"/>
                      <a:r>
                        <a:rPr lang="en-US" sz="1800" dirty="0"/>
                        <a:t>Comments</a:t>
                      </a:r>
                    </a:p>
                  </a:txBody>
                  <a:tcPr/>
                </a:tc>
                <a:extLst>
                  <a:ext uri="{0D108BD9-81ED-4DB2-BD59-A6C34878D82A}">
                    <a16:rowId xmlns:a16="http://schemas.microsoft.com/office/drawing/2014/main" val="10000"/>
                  </a:ext>
                </a:extLst>
              </a:tr>
              <a:tr h="742950">
                <a:tc>
                  <a:txBody>
                    <a:bodyPr/>
                    <a:lstStyle/>
                    <a:p>
                      <a:pPr algn="ctr"/>
                      <a:r>
                        <a:rPr lang="en-US" sz="1400" dirty="0"/>
                        <a:t>03-10-2013</a:t>
                      </a:r>
                    </a:p>
                  </a:txBody>
                  <a:tcPr anchor="ctr" anchorCtr="1"/>
                </a:tc>
                <a:tc>
                  <a:txBody>
                    <a:bodyPr/>
                    <a:lstStyle/>
                    <a:p>
                      <a:pPr algn="ctr"/>
                      <a:r>
                        <a:rPr lang="en-US" sz="1400" dirty="0"/>
                        <a:t>Cennest Technologies</a:t>
                      </a:r>
                    </a:p>
                  </a:txBody>
                  <a:tcPr anchor="ctr" anchorCtr="1"/>
                </a:tc>
                <a:tc>
                  <a:txBody>
                    <a:bodyPr/>
                    <a:lstStyle/>
                    <a:p>
                      <a:endParaRPr lang="en-US" sz="1400" dirty="0"/>
                    </a:p>
                    <a:p>
                      <a:r>
                        <a:rPr lang="en-US" sz="1400" dirty="0"/>
                        <a:t>New</a:t>
                      </a:r>
                      <a:r>
                        <a:rPr lang="en-US" sz="1400" baseline="0" dirty="0"/>
                        <a:t>ly created.</a:t>
                      </a:r>
                      <a:endParaRPr lang="en-US" sz="1400" dirty="0"/>
                    </a:p>
                  </a:txBody>
                  <a:tcPr/>
                </a:tc>
                <a:extLst>
                  <a:ext uri="{0D108BD9-81ED-4DB2-BD59-A6C34878D82A}">
                    <a16:rowId xmlns:a16="http://schemas.microsoft.com/office/drawing/2014/main" val="10001"/>
                  </a:ext>
                </a:extLst>
              </a:tr>
              <a:tr h="370840">
                <a:tc>
                  <a:txBody>
                    <a:bodyPr/>
                    <a:lstStyle/>
                    <a:p>
                      <a:pPr algn="ctr"/>
                      <a:r>
                        <a:rPr lang="en-US" sz="1400" dirty="0"/>
                        <a:t>04-10-2013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Data Layer and LINQ</a:t>
                      </a:r>
                      <a:r>
                        <a:rPr lang="en-US" sz="1400" baseline="0" dirty="0"/>
                        <a:t> added.</a:t>
                      </a:r>
                      <a:endParaRPr lang="en-US" sz="1400" dirty="0"/>
                    </a:p>
                  </a:txBody>
                  <a:tcPr/>
                </a:tc>
                <a:extLst>
                  <a:ext uri="{0D108BD9-81ED-4DB2-BD59-A6C34878D82A}">
                    <a16:rowId xmlns:a16="http://schemas.microsoft.com/office/drawing/2014/main" val="10002"/>
                  </a:ext>
                </a:extLst>
              </a:tr>
              <a:tr h="370840">
                <a:tc>
                  <a:txBody>
                    <a:bodyPr/>
                    <a:lstStyle/>
                    <a:p>
                      <a:pPr algn="ctr"/>
                      <a:r>
                        <a:rPr lang="en-US" sz="1400" dirty="0"/>
                        <a:t>10-10-2013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Business</a:t>
                      </a:r>
                      <a:r>
                        <a:rPr lang="en-US" sz="1400" baseline="0" dirty="0"/>
                        <a:t> Layer and WCF Added.</a:t>
                      </a:r>
                      <a:endParaRPr lang="en-US" sz="1400" dirty="0"/>
                    </a:p>
                  </a:txBody>
                  <a:tcPr/>
                </a:tc>
                <a:extLst>
                  <a:ext uri="{0D108BD9-81ED-4DB2-BD59-A6C34878D82A}">
                    <a16:rowId xmlns:a16="http://schemas.microsoft.com/office/drawing/2014/main" val="10003"/>
                  </a:ext>
                </a:extLst>
              </a:tr>
              <a:tr h="370840">
                <a:tc>
                  <a:txBody>
                    <a:bodyPr/>
                    <a:lstStyle/>
                    <a:p>
                      <a:pPr algn="ctr"/>
                      <a:r>
                        <a:rPr lang="en-US" sz="1400" dirty="0"/>
                        <a:t>11-11-2013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Cennest Technologies</a:t>
                      </a:r>
                    </a:p>
                  </a:txBody>
                  <a:tcPr anchor="ctr" anchorCtr="1"/>
                </a:tc>
                <a:tc>
                  <a:txBody>
                    <a:bodyPr/>
                    <a:lstStyle/>
                    <a:p>
                      <a:r>
                        <a:rPr lang="en-US" sz="1400" dirty="0"/>
                        <a:t>UI Layer Added.</a:t>
                      </a:r>
                    </a:p>
                  </a:txBody>
                  <a:tcPr/>
                </a:tc>
                <a:extLst>
                  <a:ext uri="{0D108BD9-81ED-4DB2-BD59-A6C34878D82A}">
                    <a16:rowId xmlns:a16="http://schemas.microsoft.com/office/drawing/2014/main" val="10004"/>
                  </a:ext>
                </a:extLst>
              </a:tr>
              <a:tr h="370840">
                <a:tc>
                  <a:txBody>
                    <a:bodyPr/>
                    <a:lstStyle/>
                    <a:p>
                      <a:pPr algn="ctr"/>
                      <a:r>
                        <a:rPr lang="en-US" sz="1400" dirty="0"/>
                        <a:t>27-11-2013</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err="1"/>
                        <a:t>Cennest</a:t>
                      </a:r>
                      <a:r>
                        <a:rPr lang="en-US" sz="1400" baseline="0" dirty="0"/>
                        <a:t> </a:t>
                      </a:r>
                      <a:r>
                        <a:rPr lang="en-US" sz="1400" dirty="0"/>
                        <a:t>Technologies</a:t>
                      </a:r>
                    </a:p>
                  </a:txBody>
                  <a:tcPr anchor="ctr" anchorCtr="1"/>
                </a:tc>
                <a:tc>
                  <a:txBody>
                    <a:bodyPr/>
                    <a:lstStyle/>
                    <a:p>
                      <a:r>
                        <a:rPr lang="en-US" sz="1400" dirty="0"/>
                        <a:t>Business Layer Exercise Added</a:t>
                      </a:r>
                    </a:p>
                  </a:txBody>
                  <a:tcPr/>
                </a:tc>
                <a:extLst>
                  <a:ext uri="{0D108BD9-81ED-4DB2-BD59-A6C34878D82A}">
                    <a16:rowId xmlns:a16="http://schemas.microsoft.com/office/drawing/2014/main" val="10005"/>
                  </a:ext>
                </a:extLst>
              </a:tr>
              <a:tr h="370840">
                <a:tc>
                  <a:txBody>
                    <a:bodyPr/>
                    <a:lstStyle/>
                    <a:p>
                      <a:pPr algn="ctr"/>
                      <a:endParaRPr lang="en-US" sz="1400"/>
                    </a:p>
                  </a:txBody>
                  <a:tcPr anchor="ctr" anchorCtr="1"/>
                </a:tc>
                <a:tc>
                  <a:txBody>
                    <a:bodyPr/>
                    <a:lstStyle/>
                    <a:p>
                      <a:pPr algn="ctr"/>
                      <a:endParaRPr lang="en-US" sz="1400"/>
                    </a:p>
                  </a:txBody>
                  <a:tcPr anchor="ctr" anchorCtr="1"/>
                </a:tc>
                <a:tc>
                  <a:txBody>
                    <a:bodyPr/>
                    <a:lstStyle/>
                    <a:p>
                      <a:endParaRPr lang="en-US" sz="1400"/>
                    </a:p>
                  </a:txBody>
                  <a:tcPr/>
                </a:tc>
                <a:extLst>
                  <a:ext uri="{0D108BD9-81ED-4DB2-BD59-A6C34878D82A}">
                    <a16:rowId xmlns:a16="http://schemas.microsoft.com/office/drawing/2014/main" val="10006"/>
                  </a:ext>
                </a:extLst>
              </a:tr>
              <a:tr h="370840">
                <a:tc>
                  <a:txBody>
                    <a:bodyPr/>
                    <a:lstStyle/>
                    <a:p>
                      <a:pPr algn="ctr"/>
                      <a:endParaRPr lang="en-US" sz="1400"/>
                    </a:p>
                  </a:txBody>
                  <a:tcPr anchor="ctr" anchorCtr="1"/>
                </a:tc>
                <a:tc>
                  <a:txBody>
                    <a:bodyPr/>
                    <a:lstStyle/>
                    <a:p>
                      <a:pPr algn="ctr"/>
                      <a:endParaRPr lang="en-US" sz="1400" dirty="0"/>
                    </a:p>
                  </a:txBody>
                  <a:tcPr anchor="ctr" anchorCtr="1"/>
                </a:tc>
                <a:tc>
                  <a:txBody>
                    <a:bodyPr/>
                    <a:lstStyle/>
                    <a:p>
                      <a:endParaRPr lang="en-US" sz="1400"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More Information</a:t>
            </a:r>
          </a:p>
        </p:txBody>
      </p:sp>
      <p:sp>
        <p:nvSpPr>
          <p:cNvPr id="3" name="Content Placeholder 2"/>
          <p:cNvSpPr>
            <a:spLocks noGrp="1"/>
          </p:cNvSpPr>
          <p:nvPr>
            <p:ph idx="1"/>
          </p:nvPr>
        </p:nvSpPr>
        <p:spPr/>
        <p:txBody>
          <a:bodyPr>
            <a:normAutofit/>
          </a:bodyPr>
          <a:lstStyle/>
          <a:p>
            <a:pPr marL="889000"/>
            <a:r>
              <a:rPr lang="en-US" dirty="0"/>
              <a:t>Official site - </a:t>
            </a:r>
            <a:r>
              <a:rPr lang="en-US" u="sng" dirty="0">
                <a:hlinkClick r:id="rId2"/>
              </a:rPr>
              <a:t>MSDN LINQ Page</a:t>
            </a:r>
            <a:endParaRPr lang="en-US" u="sng" dirty="0"/>
          </a:p>
          <a:p>
            <a:pPr marL="889000"/>
            <a:r>
              <a:rPr lang="en-IN" dirty="0" err="1">
                <a:hlinkClick r:id="rId3"/>
              </a:rPr>
              <a:t>CodeProject</a:t>
            </a:r>
            <a:r>
              <a:rPr lang="en-IN" dirty="0">
                <a:hlinkClick r:id="rId3"/>
              </a:rPr>
              <a:t> LINQ article</a:t>
            </a:r>
            <a:endParaRPr lang="en-IN" dirty="0"/>
          </a:p>
          <a:p>
            <a:pPr marL="889000"/>
            <a:r>
              <a:rPr lang="en-US" dirty="0">
                <a:hlinkClick r:id="rId4"/>
              </a:rPr>
              <a:t>PluralSight WCF Tutorial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57200" y="990600"/>
            <a:ext cx="8229600" cy="5105400"/>
          </a:xfrm>
        </p:spPr>
        <p:txBody>
          <a:bodyPr>
            <a:normAutofit/>
          </a:bodyPr>
          <a:lstStyle/>
          <a:p>
            <a:r>
              <a:rPr lang="en-US" sz="3200" dirty="0"/>
              <a:t>A Company also has many Departments.</a:t>
            </a:r>
          </a:p>
          <a:p>
            <a:r>
              <a:rPr lang="en-US" sz="3200" dirty="0"/>
              <a:t>A Department has many Employees.</a:t>
            </a:r>
          </a:p>
          <a:p>
            <a:r>
              <a:rPr lang="en-US" sz="3200" dirty="0"/>
              <a:t>A Department has a DepartmentHead (Employee).</a:t>
            </a:r>
          </a:p>
          <a:p>
            <a:r>
              <a:rPr lang="en-US" sz="3200" dirty="0"/>
              <a:t>An Employee can belong to only one Department.</a:t>
            </a:r>
          </a:p>
          <a:p>
            <a:r>
              <a:rPr lang="en-US" sz="3200" dirty="0"/>
              <a:t>A Department has many Projects.</a:t>
            </a:r>
          </a:p>
          <a:p>
            <a:r>
              <a:rPr lang="en-US" sz="3200" dirty="0"/>
              <a:t>Each Project belongs to only one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57200" y="1066800"/>
            <a:ext cx="8229600" cy="4724400"/>
          </a:xfrm>
        </p:spPr>
        <p:txBody>
          <a:bodyPr/>
          <a:lstStyle/>
          <a:p>
            <a:r>
              <a:rPr lang="en-US" sz="3200" dirty="0"/>
              <a:t>A Project maybe assigned to many Employees</a:t>
            </a:r>
          </a:p>
          <a:p>
            <a:r>
              <a:rPr lang="en-US" sz="3200" dirty="0"/>
              <a:t>An Employee can also work on many Projects.</a:t>
            </a:r>
          </a:p>
          <a:p>
            <a:r>
              <a:rPr lang="en-US" sz="3200" dirty="0"/>
              <a:t>A Task maybe assigned to many Employees</a:t>
            </a:r>
          </a:p>
          <a:p>
            <a:r>
              <a:rPr lang="en-US" sz="3200" dirty="0"/>
              <a:t>An Employee can also work on many Tasks.</a:t>
            </a:r>
          </a:p>
          <a:p>
            <a:pPr>
              <a:buFont typeface="Wingdings" pitchFamily="2" charset="2"/>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295400"/>
            <a:ext cx="8305800" cy="4800600"/>
          </a:xfrm>
        </p:spPr>
        <p:txBody>
          <a:bodyPr>
            <a:normAutofit/>
          </a:bodyPr>
          <a:lstStyle/>
          <a:p>
            <a:r>
              <a:rPr lang="en-US" sz="3200" dirty="0"/>
              <a:t>A Project can use many Technologies.</a:t>
            </a:r>
          </a:p>
          <a:p>
            <a:r>
              <a:rPr lang="en-US" sz="3200" dirty="0"/>
              <a:t>A Technology can be used in many Projects.</a:t>
            </a:r>
          </a:p>
          <a:p>
            <a:r>
              <a:rPr lang="en-US" sz="3200" dirty="0"/>
              <a:t>A Task can use many Technologies.</a:t>
            </a:r>
          </a:p>
          <a:p>
            <a:r>
              <a:rPr lang="en-US" sz="3200" dirty="0"/>
              <a:t>A Technology can be used in many Tasks.</a:t>
            </a:r>
          </a:p>
          <a:p>
            <a:r>
              <a:rPr lang="en-US" sz="3200" dirty="0"/>
              <a:t>A Project has a Status (Not Started, Started etc).</a:t>
            </a:r>
          </a:p>
          <a:p>
            <a:r>
              <a:rPr lang="en-US" sz="3200" dirty="0"/>
              <a:t>A Task also has a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ctrTitle"/>
          </p:nvPr>
        </p:nvSpPr>
        <p:spPr>
          <a:xfrm>
            <a:off x="457200" y="304800"/>
            <a:ext cx="8077200" cy="1470025"/>
          </a:xfrm>
        </p:spPr>
        <p:txBody>
          <a:bodyPr/>
          <a:lstStyle/>
          <a:p>
            <a:pPr algn="l"/>
            <a:r>
              <a:rPr lang="en-US" sz="4000" b="0" dirty="0">
                <a:solidFill>
                  <a:schemeClr val="tx1"/>
                </a:solidFill>
                <a:effectLst/>
              </a:rPr>
              <a:t>Points to be followed while creating tables</a:t>
            </a:r>
          </a:p>
        </p:txBody>
      </p:sp>
      <p:sp>
        <p:nvSpPr>
          <p:cNvPr id="6147" name="Rectangle 3"/>
          <p:cNvSpPr>
            <a:spLocks noGrp="1" noChangeArrowheads="1"/>
          </p:cNvSpPr>
          <p:nvPr>
            <p:ph type="subTitle" idx="1"/>
          </p:nvPr>
        </p:nvSpPr>
        <p:spPr>
          <a:xfrm>
            <a:off x="381000" y="1905000"/>
            <a:ext cx="8534400" cy="3581400"/>
          </a:xfrm>
          <a:ln>
            <a:noFill/>
          </a:ln>
        </p:spPr>
        <p:txBody>
          <a:bodyPr>
            <a:normAutofit fontScale="92500"/>
          </a:bodyPr>
          <a:lstStyle/>
          <a:p>
            <a:pPr algn="l">
              <a:lnSpc>
                <a:spcPct val="80000"/>
              </a:lnSpc>
              <a:buClr>
                <a:schemeClr val="tx1"/>
              </a:buClr>
              <a:buFont typeface="Wingdings" pitchFamily="2" charset="2"/>
              <a:buBlip>
                <a:blip r:embed="rId2"/>
              </a:buBlip>
            </a:pPr>
            <a:r>
              <a:rPr lang="en-US" sz="2800" dirty="0">
                <a:solidFill>
                  <a:schemeClr val="tx1"/>
                </a:solidFill>
              </a:rPr>
              <a:t>Create tables(relations) based on rules of mapping.</a:t>
            </a:r>
          </a:p>
          <a:p>
            <a:pPr algn="l">
              <a:lnSpc>
                <a:spcPct val="80000"/>
              </a:lnSpc>
              <a:buClr>
                <a:schemeClr val="tx1"/>
              </a:buClr>
            </a:pPr>
            <a:endParaRPr lang="en-US" sz="2800" dirty="0">
              <a:solidFill>
                <a:schemeClr val="tx1"/>
              </a:solidFill>
            </a:endParaRPr>
          </a:p>
          <a:p>
            <a:pPr algn="l">
              <a:lnSpc>
                <a:spcPct val="80000"/>
              </a:lnSpc>
              <a:buClr>
                <a:schemeClr val="tx1"/>
              </a:buClr>
              <a:buFont typeface="Wingdings" pitchFamily="2" charset="2"/>
              <a:buBlip>
                <a:blip r:embed="rId2"/>
              </a:buBlip>
            </a:pPr>
            <a:r>
              <a:rPr lang="en-US" sz="2800" dirty="0">
                <a:solidFill>
                  <a:schemeClr val="tx1"/>
                </a:solidFill>
              </a:rPr>
              <a:t>Create Master tables for Department, Technology, Status.</a:t>
            </a:r>
          </a:p>
          <a:p>
            <a:pPr algn="l">
              <a:lnSpc>
                <a:spcPct val="80000"/>
              </a:lnSpc>
              <a:buClr>
                <a:schemeClr val="tx1"/>
              </a:buClr>
            </a:pPr>
            <a:r>
              <a:rPr lang="en-US" sz="2800" dirty="0">
                <a:solidFill>
                  <a:schemeClr val="tx1"/>
                </a:solidFill>
              </a:rPr>
              <a:t>(i.e. add ‘Master’ after at the end of each table’s name  e.g. DepartmentMaster).</a:t>
            </a:r>
          </a:p>
          <a:p>
            <a:pPr algn="l">
              <a:lnSpc>
                <a:spcPct val="80000"/>
              </a:lnSpc>
              <a:buClr>
                <a:schemeClr val="tx1"/>
              </a:buClr>
            </a:pPr>
            <a:endParaRPr lang="en-US" sz="2800" dirty="0">
              <a:solidFill>
                <a:schemeClr val="tx1"/>
              </a:solidFill>
            </a:endParaRPr>
          </a:p>
          <a:p>
            <a:pPr algn="l">
              <a:lnSpc>
                <a:spcPct val="80000"/>
              </a:lnSpc>
              <a:buClr>
                <a:schemeClr val="tx1"/>
              </a:buClr>
              <a:buFont typeface="Wingdings" pitchFamily="2" charset="2"/>
              <a:buBlip>
                <a:blip r:embed="rId2"/>
              </a:buBlip>
            </a:pPr>
            <a:r>
              <a:rPr lang="en-US" sz="2800" dirty="0">
                <a:solidFill>
                  <a:schemeClr val="tx1"/>
                </a:solidFill>
              </a:rPr>
              <a:t>Use Pascal casing for naming attributes and relations(tables).</a:t>
            </a:r>
          </a:p>
          <a:p>
            <a:pPr algn="l">
              <a:lnSpc>
                <a:spcPct val="80000"/>
              </a:lnSpc>
              <a:buClr>
                <a:schemeClr val="tx1"/>
              </a:buClr>
            </a:pPr>
            <a:r>
              <a:rPr lang="en-US" sz="2800" dirty="0">
                <a:solidFill>
                  <a:schemeClr val="tx1"/>
                </a:solidFill>
              </a:rPr>
              <a:t>(Pascal Casing E.g. </a:t>
            </a:r>
            <a:r>
              <a:rPr lang="en-US" sz="2800" dirty="0" err="1">
                <a:solidFill>
                  <a:schemeClr val="accent2"/>
                </a:solidFill>
              </a:rPr>
              <a:t>E</a:t>
            </a:r>
            <a:r>
              <a:rPr lang="en-US" sz="2800" dirty="0" err="1">
                <a:solidFill>
                  <a:schemeClr val="tx1"/>
                </a:solidFill>
              </a:rPr>
              <a:t>mployee</a:t>
            </a:r>
            <a:r>
              <a:rPr lang="en-US" sz="2800" dirty="0" err="1">
                <a:solidFill>
                  <a:schemeClr val="accent2"/>
                </a:solidFill>
              </a:rPr>
              <a:t>N</a:t>
            </a:r>
            <a:r>
              <a:rPr lang="en-US" sz="2800" dirty="0" err="1">
                <a:solidFill>
                  <a:schemeClr val="tx1"/>
                </a:solidFill>
              </a:rPr>
              <a:t>ame</a:t>
            </a:r>
            <a:r>
              <a:rPr lang="en-US" sz="2800" dirty="0">
                <a:solidFill>
                  <a:schemeClr val="tx1"/>
                </a:solidFill>
              </a:rPr>
              <a:t>)</a:t>
            </a:r>
          </a:p>
          <a:p>
            <a:pPr algn="l">
              <a:lnSpc>
                <a:spcPct val="80000"/>
              </a:lnSpc>
              <a:buClr>
                <a:schemeClr val="tx1"/>
              </a:buClr>
            </a:pPr>
            <a:endParaRPr lang="en-US" sz="2800" dirty="0"/>
          </a:p>
          <a:p>
            <a:pPr>
              <a:lnSpc>
                <a:spcPct val="80000"/>
              </a:lnSpc>
            </a:pPr>
            <a:endParaRPr lang="en-US" sz="2800"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5259</TotalTime>
  <Words>2334</Words>
  <Application>Microsoft Office PowerPoint</Application>
  <PresentationFormat>On-screen Show (4:3)</PresentationFormat>
  <Paragraphs>309</Paragraphs>
  <Slides>57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Theme1</vt:lpstr>
      <vt:lpstr>MODULE 4 – Database Entities and LINQ</vt:lpstr>
      <vt:lpstr>Objective</vt:lpstr>
      <vt:lpstr>Contents</vt:lpstr>
      <vt:lpstr>Section 1 Creating a Database</vt:lpstr>
      <vt:lpstr>PowerPoint Presentation</vt:lpstr>
      <vt:lpstr>PowerPoint Presentation</vt:lpstr>
      <vt:lpstr>PowerPoint Presentation</vt:lpstr>
      <vt:lpstr>PowerPoint Presentation</vt:lpstr>
      <vt:lpstr>Points to be followed while creating tables</vt:lpstr>
      <vt:lpstr>Points to be followed while creating tables</vt:lpstr>
      <vt:lpstr>Section 2 Data Layer using LINQ</vt:lpstr>
      <vt:lpstr>Introduction to LINQ</vt:lpstr>
      <vt:lpstr>LINQ Advantages</vt:lpstr>
      <vt:lpstr>LINQ DataSources</vt:lpstr>
      <vt:lpstr>LINQ Queries</vt:lpstr>
      <vt:lpstr>Deferred Execution</vt:lpstr>
      <vt:lpstr>Join Clause</vt:lpstr>
      <vt:lpstr>LINQ to SQL</vt:lpstr>
      <vt:lpstr>Navigation Properties</vt:lpstr>
      <vt:lpstr> IEnumerable&lt;T&gt; </vt:lpstr>
      <vt:lpstr>IEnumerable Example</vt:lpstr>
      <vt:lpstr>FirstOrDefault</vt:lpstr>
      <vt:lpstr>IsNullOrEmpty</vt:lpstr>
      <vt:lpstr>Creating Data Layer</vt:lpstr>
      <vt:lpstr>Check Compulsory Columns</vt:lpstr>
      <vt:lpstr>Check Compulsory Columns</vt:lpstr>
      <vt:lpstr>Enum File</vt:lpstr>
      <vt:lpstr>Enum File</vt:lpstr>
      <vt:lpstr>Enum File Example</vt:lpstr>
      <vt:lpstr>Resource File</vt:lpstr>
      <vt:lpstr>Resource File</vt:lpstr>
      <vt:lpstr>How to use Resource File?</vt:lpstr>
      <vt:lpstr>Exercise 2-A</vt:lpstr>
      <vt:lpstr>Exercise 2-B</vt:lpstr>
      <vt:lpstr>Section 3 Business Layer</vt:lpstr>
      <vt:lpstr>Business Layer</vt:lpstr>
      <vt:lpstr>Business Logic</vt:lpstr>
      <vt:lpstr>Creating Business Layer</vt:lpstr>
      <vt:lpstr>Business Objects</vt:lpstr>
      <vt:lpstr>Business Objects</vt:lpstr>
      <vt:lpstr>Exercise 3</vt:lpstr>
      <vt:lpstr>Section 4 Service Layer using WCF</vt:lpstr>
      <vt:lpstr>WCF</vt:lpstr>
      <vt:lpstr>WCF Fundamentals</vt:lpstr>
      <vt:lpstr>ABC of Endpoint in WCF</vt:lpstr>
      <vt:lpstr>ABC of Endpoint in WCF</vt:lpstr>
      <vt:lpstr>ABC of Endpoint in WCF</vt:lpstr>
      <vt:lpstr>Types of Contract</vt:lpstr>
      <vt:lpstr>Creating A WCF Web Service</vt:lpstr>
      <vt:lpstr>Interface File</vt:lpstr>
      <vt:lpstr>Class File</vt:lpstr>
      <vt:lpstr>App.config File</vt:lpstr>
      <vt:lpstr>Testing your WCF Service</vt:lpstr>
      <vt:lpstr>Section 5 UI Layer</vt:lpstr>
      <vt:lpstr>UI Layer</vt:lpstr>
      <vt:lpstr>Revision History</vt:lpstr>
      <vt:lpstr>More Information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moorthy</dc:creator>
  <cp:lastModifiedBy>shrijit panicker</cp:lastModifiedBy>
  <cp:revision>78</cp:revision>
  <dcterms:created xsi:type="dcterms:W3CDTF">2013-09-29T14:14:28Z</dcterms:created>
  <dcterms:modified xsi:type="dcterms:W3CDTF">2020-12-07T07:24:00Z</dcterms:modified>
</cp:coreProperties>
</file>