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58" r:id="rId1"/>
  </p:sldMasterIdLst>
  <p:sldIdLst>
    <p:sldId id="256" r:id="rId2"/>
    <p:sldId id="258" r:id="rId3"/>
    <p:sldId id="259" r:id="rId4"/>
    <p:sldId id="261" r:id="rId5"/>
    <p:sldId id="262" r:id="rId6"/>
    <p:sldId id="263" r:id="rId7"/>
    <p:sldId id="265" r:id="rId8"/>
    <p:sldId id="266" r:id="rId9"/>
    <p:sldId id="268" r:id="rId10"/>
    <p:sldId id="270" r:id="rId11"/>
    <p:sldId id="271" r:id="rId12"/>
    <p:sldId id="272" r:id="rId13"/>
    <p:sldId id="273" r:id="rId14"/>
    <p:sldId id="274" r:id="rId15"/>
    <p:sldId id="275" r:id="rId16"/>
    <p:sldId id="276" r:id="rId17"/>
    <p:sldId id="278" r:id="rId18"/>
    <p:sldId id="279" r:id="rId19"/>
    <p:sldId id="280" r:id="rId20"/>
    <p:sldId id="282"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1DDA17A-AFFE-42E6-B9F0-6A098F65ABF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1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EE41F-72E7-4AB7-8A83-1BA51F8593E5}"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DA17A-AFFE-42E6-B9F0-6A098F65ABFC}" type="slidenum">
              <a:rPr lang="en-IN" smtClean="0"/>
              <a:t>‹#›</a:t>
            </a:fld>
            <a:endParaRPr lang="en-IN"/>
          </a:p>
        </p:txBody>
      </p:sp>
    </p:spTree>
    <p:extLst>
      <p:ext uri="{BB962C8B-B14F-4D97-AF65-F5344CB8AC3E}">
        <p14:creationId xmlns:p14="http://schemas.microsoft.com/office/powerpoint/2010/main" val="2096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10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693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spTree>
    <p:extLst>
      <p:ext uri="{BB962C8B-B14F-4D97-AF65-F5344CB8AC3E}">
        <p14:creationId xmlns:p14="http://schemas.microsoft.com/office/powerpoint/2010/main" val="353109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3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176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6439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76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spTree>
    <p:extLst>
      <p:ext uri="{BB962C8B-B14F-4D97-AF65-F5344CB8AC3E}">
        <p14:creationId xmlns:p14="http://schemas.microsoft.com/office/powerpoint/2010/main" val="196725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EE41F-72E7-4AB7-8A83-1BA51F8593E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DA17A-AFFE-42E6-B9F0-6A098F65ABF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39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EE41F-72E7-4AB7-8A83-1BA51F8593E5}"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DA17A-AFFE-42E6-B9F0-6A098F65ABFC}" type="slidenum">
              <a:rPr lang="en-IN" smtClean="0"/>
              <a:t>‹#›</a:t>
            </a:fld>
            <a:endParaRPr lang="en-IN"/>
          </a:p>
        </p:txBody>
      </p:sp>
    </p:spTree>
    <p:extLst>
      <p:ext uri="{BB962C8B-B14F-4D97-AF65-F5344CB8AC3E}">
        <p14:creationId xmlns:p14="http://schemas.microsoft.com/office/powerpoint/2010/main" val="43383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EE41F-72E7-4AB7-8A83-1BA51F8593E5}"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DDA17A-AFFE-42E6-B9F0-6A098F65ABF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10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EE41F-72E7-4AB7-8A83-1BA51F8593E5}"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DDA17A-AFFE-42E6-B9F0-6A098F65ABF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44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EE41F-72E7-4AB7-8A83-1BA51F8593E5}"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DDA17A-AFFE-42E6-B9F0-6A098F65ABFC}" type="slidenum">
              <a:rPr lang="en-IN" smtClean="0"/>
              <a:t>‹#›</a:t>
            </a:fld>
            <a:endParaRPr lang="en-IN"/>
          </a:p>
        </p:txBody>
      </p:sp>
    </p:spTree>
    <p:extLst>
      <p:ext uri="{BB962C8B-B14F-4D97-AF65-F5344CB8AC3E}">
        <p14:creationId xmlns:p14="http://schemas.microsoft.com/office/powerpoint/2010/main" val="275244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EE41F-72E7-4AB7-8A83-1BA51F8593E5}"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DA17A-AFFE-42E6-B9F0-6A098F65ABF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04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EE41F-72E7-4AB7-8A83-1BA51F8593E5}"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DA17A-AFFE-42E6-B9F0-6A098F65ABFC}" type="slidenum">
              <a:rPr lang="en-IN" smtClean="0"/>
              <a:t>‹#›</a:t>
            </a:fld>
            <a:endParaRPr lang="en-IN"/>
          </a:p>
        </p:txBody>
      </p:sp>
    </p:spTree>
    <p:extLst>
      <p:ext uri="{BB962C8B-B14F-4D97-AF65-F5344CB8AC3E}">
        <p14:creationId xmlns:p14="http://schemas.microsoft.com/office/powerpoint/2010/main" val="147299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2EE41F-72E7-4AB7-8A83-1BA51F8593E5}" type="datetimeFigureOut">
              <a:rPr lang="en-IN" smtClean="0"/>
              <a:t>13-08-2024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DDA17A-AFFE-42E6-B9F0-6A098F65ABFC}" type="slidenum">
              <a:rPr lang="en-IN" smtClean="0"/>
              <a:t>‹#›</a:t>
            </a:fld>
            <a:endParaRPr lang="en-IN"/>
          </a:p>
        </p:txBody>
      </p:sp>
    </p:spTree>
    <p:extLst>
      <p:ext uri="{BB962C8B-B14F-4D97-AF65-F5344CB8AC3E}">
        <p14:creationId xmlns:p14="http://schemas.microsoft.com/office/powerpoint/2010/main" val="28786035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ohngalt.com/learn/blog/3-advantages-disadvantages-of-forecas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16E5-653F-0C13-B9C7-F9E83CB3C7BE}"/>
              </a:ext>
            </a:extLst>
          </p:cNvPr>
          <p:cNvSpPr>
            <a:spLocks noGrp="1"/>
          </p:cNvSpPr>
          <p:nvPr>
            <p:ph type="ctrTitle"/>
          </p:nvPr>
        </p:nvSpPr>
        <p:spPr>
          <a:xfrm>
            <a:off x="2452783" y="84337"/>
            <a:ext cx="7135100" cy="838942"/>
          </a:xfrm>
        </p:spPr>
        <p:txBody>
          <a:bodyPr>
            <a:normAutofit fontScale="90000"/>
          </a:bodyPr>
          <a:lstStyle/>
          <a:p>
            <a:br>
              <a:rPr lang="en-IN" sz="4000" u="sng" dirty="0">
                <a:solidFill>
                  <a:srgbClr val="7030A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br>
            <a:br>
              <a:rPr lang="en-IN" sz="4000" u="sng" dirty="0">
                <a:solidFill>
                  <a:srgbClr val="7030A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br>
            <a:br>
              <a:rPr lang="en-IN" sz="4000" u="sng" dirty="0">
                <a:solidFill>
                  <a:srgbClr val="7030A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br>
            <a:br>
              <a:rPr lang="en-IN" sz="4000" u="sng" dirty="0">
                <a:solidFill>
                  <a:srgbClr val="7030A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br>
            <a:br>
              <a:rPr lang="en-IN" sz="4000" u="sng" dirty="0">
                <a:solidFill>
                  <a:srgbClr val="7030A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br>
            <a:br>
              <a:rPr lang="en-IN" sz="4000" u="sng" dirty="0">
                <a:solidFill>
                  <a:srgbClr val="7030A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br>
            <a:br>
              <a:rPr lang="en-IN" sz="1800" dirty="0">
                <a:solidFill>
                  <a:srgbClr val="000000"/>
                </a:solidFill>
                <a:effectLst/>
                <a:latin typeface="Calibri" panose="020F0502020204030204" pitchFamily="34" charset="0"/>
                <a:ea typeface="Calibri" panose="020F0502020204030204" pitchFamily="34" charset="0"/>
              </a:rPr>
            </a:br>
            <a:r>
              <a:rPr lang="en-IN" sz="5400" u="sng" dirty="0">
                <a:solidFill>
                  <a:srgbClr val="7030A0"/>
                </a:solidFill>
                <a:effectLst/>
                <a:uFill>
                  <a:solidFill>
                    <a:srgbClr val="000000"/>
                  </a:solidFill>
                </a:uFill>
                <a:latin typeface="Times New Roman" panose="02020603050405020304" pitchFamily="18" charset="0"/>
                <a:ea typeface="Times New Roman" panose="02020603050405020304" pitchFamily="18" charset="0"/>
              </a:rPr>
              <a:t>Internship Project</a:t>
            </a:r>
            <a:endParaRPr lang="en-IN" dirty="0"/>
          </a:p>
        </p:txBody>
      </p:sp>
      <p:sp>
        <p:nvSpPr>
          <p:cNvPr id="3" name="Subtitle 2">
            <a:extLst>
              <a:ext uri="{FF2B5EF4-FFF2-40B4-BE49-F238E27FC236}">
                <a16:creationId xmlns:a16="http://schemas.microsoft.com/office/drawing/2014/main" id="{406FB5EC-1C4B-37B3-B9D0-E345774D4D5E}"/>
              </a:ext>
            </a:extLst>
          </p:cNvPr>
          <p:cNvSpPr>
            <a:spLocks noGrp="1"/>
          </p:cNvSpPr>
          <p:nvPr>
            <p:ph type="subTitle" idx="1"/>
          </p:nvPr>
        </p:nvSpPr>
        <p:spPr>
          <a:xfrm>
            <a:off x="159798" y="745725"/>
            <a:ext cx="11931588" cy="6027938"/>
          </a:xfrm>
        </p:spPr>
        <p:txBody>
          <a:bodyPr>
            <a:normAutofit fontScale="70000" lnSpcReduction="20000"/>
          </a:bodyPr>
          <a:lstStyle/>
          <a:p>
            <a:endParaRPr lang="en-IN" dirty="0"/>
          </a:p>
          <a:p>
            <a:endParaRPr lang="en-IN" dirty="0"/>
          </a:p>
          <a:p>
            <a:endParaRPr lang="en-IN" dirty="0"/>
          </a:p>
          <a:p>
            <a:endParaRPr lang="en-IN" dirty="0"/>
          </a:p>
          <a:p>
            <a:endParaRPr lang="en-IN" dirty="0"/>
          </a:p>
          <a:p>
            <a:pPr algn="ctr"/>
            <a:endParaRPr lang="en-IN" sz="2800" i="1" u="dbl" dirty="0">
              <a:solidFill>
                <a:srgbClr val="2F5496"/>
              </a:solidFill>
              <a:effectLst/>
              <a:uFill>
                <a:solidFill>
                  <a:srgbClr val="2F5496"/>
                </a:solidFill>
              </a:uFill>
              <a:latin typeface="Arial" panose="020B0604020202020204" pitchFamily="34" charset="0"/>
              <a:ea typeface="Arial" panose="020B0604020202020204" pitchFamily="34" charset="0"/>
            </a:endParaRPr>
          </a:p>
          <a:p>
            <a:pPr algn="ctr"/>
            <a:endParaRPr lang="en-IN" sz="2800" i="1" u="dbl" dirty="0">
              <a:solidFill>
                <a:srgbClr val="2F5496"/>
              </a:solidFill>
              <a:effectLst/>
              <a:uFill>
                <a:solidFill>
                  <a:srgbClr val="2F5496"/>
                </a:solidFill>
              </a:uFill>
              <a:latin typeface="Arial" panose="020B0604020202020204" pitchFamily="34" charset="0"/>
              <a:ea typeface="Arial" panose="020B0604020202020204" pitchFamily="34" charset="0"/>
            </a:endParaRPr>
          </a:p>
          <a:p>
            <a:endParaRPr lang="en-IN" sz="1400" i="1" u="dbl" dirty="0">
              <a:solidFill>
                <a:srgbClr val="2F5496"/>
              </a:solidFill>
              <a:effectLst/>
              <a:highlight>
                <a:srgbClr val="FFFF00"/>
              </a:highlight>
              <a:uFill>
                <a:solidFill>
                  <a:srgbClr val="2F5496"/>
                </a:solidFill>
              </a:uFill>
              <a:latin typeface="Arial" panose="020B0604020202020204" pitchFamily="34" charset="0"/>
              <a:ea typeface="Arial" panose="020B0604020202020204" pitchFamily="34" charset="0"/>
            </a:endParaRPr>
          </a:p>
          <a:p>
            <a:endParaRPr lang="en-IN" sz="4700" i="1" u="dbl" dirty="0">
              <a:solidFill>
                <a:srgbClr val="2F5496"/>
              </a:solidFill>
              <a:effectLst/>
              <a:uFill>
                <a:solidFill>
                  <a:srgbClr val="2F5496"/>
                </a:solidFill>
              </a:uFill>
              <a:latin typeface="Arial" panose="020B0604020202020204" pitchFamily="34" charset="0"/>
              <a:ea typeface="Arial" panose="020B0604020202020204" pitchFamily="34" charset="0"/>
            </a:endParaRPr>
          </a:p>
          <a:p>
            <a:r>
              <a:rPr lang="en-IN" sz="4700" i="1" u="dbl" dirty="0">
                <a:solidFill>
                  <a:srgbClr val="2F5496"/>
                </a:solidFill>
                <a:effectLst/>
                <a:uFill>
                  <a:solidFill>
                    <a:srgbClr val="2F5496"/>
                  </a:solidFill>
                </a:uFill>
                <a:latin typeface="Arial" panose="020B0604020202020204" pitchFamily="34" charset="0"/>
                <a:ea typeface="Arial" panose="020B0604020202020204" pitchFamily="34" charset="0"/>
              </a:rPr>
              <a:t>Time Series Analysis</a:t>
            </a:r>
          </a:p>
          <a:p>
            <a:endParaRPr lang="en-IN" sz="2800" i="1" u="dbl" dirty="0">
              <a:solidFill>
                <a:srgbClr val="2F5496"/>
              </a:solidFill>
              <a:effectLst/>
              <a:uFill>
                <a:solidFill>
                  <a:srgbClr val="2F5496"/>
                </a:solidFill>
              </a:uFill>
              <a:latin typeface="Arial" panose="020B0604020202020204" pitchFamily="34" charset="0"/>
              <a:ea typeface="Arial" panose="020B0604020202020204" pitchFamily="34" charset="0"/>
            </a:endParaRPr>
          </a:p>
          <a:p>
            <a:pPr marL="6350" marR="756920" indent="-6350" algn="r">
              <a:lnSpc>
                <a:spcPct val="107000"/>
              </a:lnSpc>
              <a:spcAft>
                <a:spcPts val="1475"/>
              </a:spcAft>
            </a:pPr>
            <a:endParaRPr lang="en-IN" sz="1800" dirty="0">
              <a:solidFill>
                <a:srgbClr val="000000"/>
              </a:solidFill>
              <a:effectLst/>
              <a:latin typeface="Calibri" panose="020F0502020204030204" pitchFamily="34" charset="0"/>
              <a:ea typeface="Calibri" panose="020F0502020204030204" pitchFamily="34" charset="0"/>
            </a:endParaRPr>
          </a:p>
          <a:p>
            <a:pPr marL="6350" marR="756920" indent="-6350" algn="r">
              <a:lnSpc>
                <a:spcPct val="107000"/>
              </a:lnSpc>
              <a:spcAft>
                <a:spcPts val="1475"/>
              </a:spcAft>
            </a:pPr>
            <a:r>
              <a:rPr lang="en-IN" sz="1800" dirty="0">
                <a:solidFill>
                  <a:srgbClr val="000000"/>
                </a:solidFill>
                <a:effectLst/>
                <a:latin typeface="Calibri" panose="020F0502020204030204" pitchFamily="34" charset="0"/>
                <a:ea typeface="Calibri" panose="020F0502020204030204" pitchFamily="34" charset="0"/>
              </a:rPr>
              <a:t>Submitted by </a:t>
            </a:r>
          </a:p>
          <a:p>
            <a:pPr marL="6350" marR="762000" indent="-6350" algn="r">
              <a:lnSpc>
                <a:spcPct val="110000"/>
              </a:lnSpc>
              <a:spcAft>
                <a:spcPts val="1045"/>
              </a:spcAft>
            </a:pPr>
            <a:r>
              <a:rPr lang="en-IN" sz="1800" b="1" dirty="0">
                <a:solidFill>
                  <a:srgbClr val="000000"/>
                </a:solidFill>
                <a:effectLst/>
                <a:latin typeface="Calibri" panose="020F0502020204030204" pitchFamily="34" charset="0"/>
                <a:ea typeface="Calibri" panose="020F0502020204030204" pitchFamily="34" charset="0"/>
              </a:rPr>
              <a:t>SHRINIKET DIXIT </a:t>
            </a:r>
          </a:p>
          <a:p>
            <a:pPr marL="6350" marR="762000" indent="-6350" algn="r">
              <a:lnSpc>
                <a:spcPct val="110000"/>
              </a:lnSpc>
              <a:spcAft>
                <a:spcPts val="1045"/>
              </a:spcAft>
            </a:pPr>
            <a:r>
              <a:rPr lang="en-IN" sz="1800" b="1" dirty="0">
                <a:solidFill>
                  <a:srgbClr val="000000"/>
                </a:solidFill>
                <a:effectLst/>
                <a:latin typeface="Calibri" panose="020F0502020204030204" pitchFamily="34" charset="0"/>
                <a:ea typeface="Calibri" panose="020F0502020204030204" pitchFamily="34" charset="0"/>
              </a:rPr>
              <a:t>AKASH HARIPRIYA</a:t>
            </a:r>
            <a:r>
              <a:rPr lang="en-IN" sz="1800" dirty="0">
                <a:solidFill>
                  <a:srgbClr val="000000"/>
                </a:solidFill>
                <a:effectLst/>
                <a:latin typeface="Calibri" panose="020F0502020204030204" pitchFamily="34" charset="0"/>
                <a:ea typeface="Calibri" panose="020F0502020204030204" pitchFamily="34" charset="0"/>
              </a:rPr>
              <a:t> </a:t>
            </a:r>
          </a:p>
          <a:p>
            <a:pPr marL="6350" marR="757555" indent="-6350" algn="r">
              <a:lnSpc>
                <a:spcPct val="107000"/>
              </a:lnSpc>
              <a:spcAft>
                <a:spcPts val="1275"/>
              </a:spcAft>
            </a:pPr>
            <a:r>
              <a:rPr lang="en-IN" sz="1800" dirty="0">
                <a:solidFill>
                  <a:srgbClr val="000000"/>
                </a:solidFill>
                <a:effectLst/>
                <a:latin typeface="Calibri" panose="020F0502020204030204" pitchFamily="34" charset="0"/>
                <a:ea typeface="Calibri" panose="020F0502020204030204" pitchFamily="34" charset="0"/>
              </a:rPr>
              <a:t>Student of </a:t>
            </a:r>
            <a:r>
              <a:rPr lang="en-IN" sz="1800" i="1" dirty="0">
                <a:solidFill>
                  <a:srgbClr val="000000"/>
                </a:solidFill>
                <a:effectLst/>
                <a:latin typeface="Calibri" panose="020F0502020204030204" pitchFamily="34" charset="0"/>
                <a:ea typeface="Calibri" panose="020F0502020204030204" pitchFamily="34" charset="0"/>
              </a:rPr>
              <a:t>B-Tech (Seventh Semester)</a:t>
            </a:r>
            <a:r>
              <a:rPr lang="en-IN" sz="1800" dirty="0">
                <a:solidFill>
                  <a:srgbClr val="000000"/>
                </a:solidFill>
                <a:effectLst/>
                <a:latin typeface="Calibri" panose="020F0502020204030204" pitchFamily="34" charset="0"/>
                <a:ea typeface="Calibri" panose="020F0502020204030204" pitchFamily="34" charset="0"/>
              </a:rPr>
              <a:t> </a:t>
            </a:r>
          </a:p>
          <a:p>
            <a:endParaRPr lang="en-IN" sz="1400" dirty="0"/>
          </a:p>
          <a:p>
            <a:endParaRPr lang="en-IN" dirty="0"/>
          </a:p>
        </p:txBody>
      </p:sp>
      <p:pic>
        <p:nvPicPr>
          <p:cNvPr id="4" name="Picture 3">
            <a:extLst>
              <a:ext uri="{FF2B5EF4-FFF2-40B4-BE49-F238E27FC236}">
                <a16:creationId xmlns:a16="http://schemas.microsoft.com/office/drawing/2014/main" id="{1471F29B-0CAF-8C84-BAAE-E42F86FFE0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7425" y="1491209"/>
            <a:ext cx="2437150" cy="1937791"/>
          </a:xfrm>
          <a:prstGeom prst="rect">
            <a:avLst/>
          </a:prstGeom>
          <a:noFill/>
          <a:ln>
            <a:noFill/>
          </a:ln>
        </p:spPr>
      </p:pic>
      <p:pic>
        <p:nvPicPr>
          <p:cNvPr id="6" name="Picture 5">
            <a:extLst>
              <a:ext uri="{FF2B5EF4-FFF2-40B4-BE49-F238E27FC236}">
                <a16:creationId xmlns:a16="http://schemas.microsoft.com/office/drawing/2014/main" id="{6F4755D7-7221-F211-EE28-6366CBDAEF3E}"/>
              </a:ext>
            </a:extLst>
          </p:cNvPr>
          <p:cNvPicPr>
            <a:picLocks noChangeAspect="1"/>
          </p:cNvPicPr>
          <p:nvPr/>
        </p:nvPicPr>
        <p:blipFill>
          <a:blip r:embed="rId3"/>
          <a:stretch>
            <a:fillRect/>
          </a:stretch>
        </p:blipFill>
        <p:spPr>
          <a:xfrm>
            <a:off x="2452783" y="5957358"/>
            <a:ext cx="3792041" cy="396274"/>
          </a:xfrm>
          <a:prstGeom prst="rect">
            <a:avLst/>
          </a:prstGeom>
        </p:spPr>
      </p:pic>
      <p:pic>
        <p:nvPicPr>
          <p:cNvPr id="8" name="Picture 7">
            <a:extLst>
              <a:ext uri="{FF2B5EF4-FFF2-40B4-BE49-F238E27FC236}">
                <a16:creationId xmlns:a16="http://schemas.microsoft.com/office/drawing/2014/main" id="{31FB1A2D-097E-16F8-5010-8FFA599649DA}"/>
              </a:ext>
            </a:extLst>
          </p:cNvPr>
          <p:cNvPicPr>
            <a:picLocks noChangeAspect="1"/>
          </p:cNvPicPr>
          <p:nvPr/>
        </p:nvPicPr>
        <p:blipFill>
          <a:blip r:embed="rId4"/>
          <a:stretch>
            <a:fillRect/>
          </a:stretch>
        </p:blipFill>
        <p:spPr>
          <a:xfrm>
            <a:off x="-110236" y="5953450"/>
            <a:ext cx="6444031" cy="670618"/>
          </a:xfrm>
          <a:prstGeom prst="rect">
            <a:avLst/>
          </a:prstGeom>
        </p:spPr>
      </p:pic>
    </p:spTree>
    <p:extLst>
      <p:ext uri="{BB962C8B-B14F-4D97-AF65-F5344CB8AC3E}">
        <p14:creationId xmlns:p14="http://schemas.microsoft.com/office/powerpoint/2010/main" val="34451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DC35-42A3-EF27-12E0-1C93813C8D57}"/>
              </a:ext>
            </a:extLst>
          </p:cNvPr>
          <p:cNvSpPr>
            <a:spLocks noGrp="1"/>
          </p:cNvSpPr>
          <p:nvPr>
            <p:ph type="title"/>
          </p:nvPr>
        </p:nvSpPr>
        <p:spPr>
          <a:xfrm>
            <a:off x="1973161" y="427758"/>
            <a:ext cx="7729728" cy="926252"/>
          </a:xfrm>
        </p:spPr>
        <p:txBody>
          <a:bodyPr>
            <a:normAutofit/>
          </a:bodyPr>
          <a:lstStyle/>
          <a:p>
            <a:r>
              <a:rPr lang="en-IN" sz="2400" b="1" u="sng" dirty="0">
                <a:solidFill>
                  <a:srgbClr val="000000"/>
                </a:solidFill>
                <a:effectLst/>
                <a:latin typeface="Calibri" panose="020F0502020204030204" pitchFamily="34" charset="0"/>
                <a:ea typeface="Calibri" panose="020F0502020204030204" pitchFamily="34" charset="0"/>
              </a:rPr>
              <a:t>Project Screenshots</a:t>
            </a:r>
            <a:endParaRPr lang="en-IN" sz="2400" b="1" u="sng" dirty="0"/>
          </a:p>
        </p:txBody>
      </p:sp>
      <p:sp>
        <p:nvSpPr>
          <p:cNvPr id="3" name="Content Placeholder 2">
            <a:extLst>
              <a:ext uri="{FF2B5EF4-FFF2-40B4-BE49-F238E27FC236}">
                <a16:creationId xmlns:a16="http://schemas.microsoft.com/office/drawing/2014/main" id="{419DD69A-7717-347F-1F2C-020318D9C2B4}"/>
              </a:ext>
            </a:extLst>
          </p:cNvPr>
          <p:cNvSpPr>
            <a:spLocks noGrp="1"/>
          </p:cNvSpPr>
          <p:nvPr>
            <p:ph idx="1"/>
          </p:nvPr>
        </p:nvSpPr>
        <p:spPr>
          <a:xfrm>
            <a:off x="310717" y="1402672"/>
            <a:ext cx="11647503" cy="5335479"/>
          </a:xfrm>
        </p:spPr>
        <p:txBody>
          <a:bodyPr/>
          <a:lstStyle/>
          <a:p>
            <a:pPr lvl="1"/>
            <a:r>
              <a:rPr lang="en-IN" sz="1800" b="1" dirty="0">
                <a:solidFill>
                  <a:srgbClr val="2D74B5"/>
                </a:solidFill>
                <a:effectLst/>
                <a:latin typeface="Calibri" panose="020F0502020204030204" pitchFamily="34" charset="0"/>
                <a:ea typeface="Calibri" panose="020F0502020204030204" pitchFamily="34" charset="0"/>
              </a:rPr>
              <a:t>First, we import all the libraries which we needed.</a:t>
            </a:r>
          </a:p>
          <a:p>
            <a:endParaRPr lang="en-IN" b="1" dirty="0">
              <a:solidFill>
                <a:srgbClr val="2D74B5"/>
              </a:solidFill>
              <a:latin typeface="Calibri" panose="020F0502020204030204" pitchFamily="34" charset="0"/>
              <a:ea typeface="Calibri" panose="020F0502020204030204" pitchFamily="34" charset="0"/>
            </a:endParaRPr>
          </a:p>
          <a:p>
            <a:endParaRPr lang="en-IN" sz="1800" b="1" dirty="0">
              <a:solidFill>
                <a:srgbClr val="2D74B5"/>
              </a:solidFill>
              <a:effectLst/>
              <a:latin typeface="Calibri" panose="020F0502020204030204" pitchFamily="34" charset="0"/>
              <a:ea typeface="Calibri" panose="020F0502020204030204" pitchFamily="34" charset="0"/>
            </a:endParaRPr>
          </a:p>
          <a:p>
            <a:endParaRPr lang="en-IN" b="1" dirty="0">
              <a:solidFill>
                <a:srgbClr val="2D74B5"/>
              </a:solidFill>
              <a:latin typeface="Calibri" panose="020F0502020204030204" pitchFamily="34" charset="0"/>
              <a:ea typeface="Calibri" panose="020F0502020204030204" pitchFamily="34" charset="0"/>
            </a:endParaRPr>
          </a:p>
          <a:p>
            <a:endParaRPr lang="en-IN" sz="1800" b="1" dirty="0">
              <a:solidFill>
                <a:srgbClr val="2D74B5"/>
              </a:solidFill>
              <a:effectLst/>
              <a:latin typeface="Calibri" panose="020F0502020204030204" pitchFamily="34" charset="0"/>
              <a:ea typeface="Calibri" panose="020F0502020204030204" pitchFamily="34" charset="0"/>
            </a:endParaRPr>
          </a:p>
          <a:p>
            <a:pPr marL="0" indent="0">
              <a:buNone/>
            </a:pPr>
            <a:endParaRPr lang="en-IN" sz="1800" b="1" dirty="0">
              <a:solidFill>
                <a:srgbClr val="2D74B5"/>
              </a:solidFill>
              <a:effectLst/>
              <a:latin typeface="Calibri" panose="020F0502020204030204" pitchFamily="34" charset="0"/>
              <a:ea typeface="Calibri" panose="020F0502020204030204" pitchFamily="34" charset="0"/>
            </a:endParaRPr>
          </a:p>
          <a:p>
            <a:pPr lvl="1"/>
            <a:r>
              <a:rPr lang="en-IN" sz="1800" b="1" dirty="0">
                <a:solidFill>
                  <a:srgbClr val="2D74B5"/>
                </a:solidFill>
                <a:effectLst/>
                <a:latin typeface="Calibri" panose="020F0502020204030204" pitchFamily="34" charset="0"/>
                <a:ea typeface="Calibri" panose="020F0502020204030204" pitchFamily="34" charset="0"/>
              </a:rPr>
              <a:t> Then we imported our dataset</a:t>
            </a:r>
            <a:endParaRPr lang="en-IN" sz="1800" b="1" dirty="0">
              <a:solidFill>
                <a:srgbClr val="2D74B5"/>
              </a:solidFill>
              <a:latin typeface="Calibri" panose="020F0502020204030204" pitchFamily="34" charset="0"/>
              <a:ea typeface="Calibri" panose="020F0502020204030204" pitchFamily="34" charset="0"/>
            </a:endParaRPr>
          </a:p>
          <a:p>
            <a:endParaRPr lang="en-IN" sz="1800" b="1" dirty="0">
              <a:solidFill>
                <a:srgbClr val="2D74B5"/>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365E9EB5-5CC7-12A3-F56D-2F66A547A6E3}"/>
              </a:ext>
            </a:extLst>
          </p:cNvPr>
          <p:cNvPicPr>
            <a:picLocks noChangeAspect="1"/>
          </p:cNvPicPr>
          <p:nvPr/>
        </p:nvPicPr>
        <p:blipFill>
          <a:blip r:embed="rId2"/>
          <a:stretch>
            <a:fillRect/>
          </a:stretch>
        </p:blipFill>
        <p:spPr>
          <a:xfrm>
            <a:off x="1075561" y="1903983"/>
            <a:ext cx="4553785" cy="1834300"/>
          </a:xfrm>
          <a:prstGeom prst="rect">
            <a:avLst/>
          </a:prstGeom>
        </p:spPr>
      </p:pic>
      <p:pic>
        <p:nvPicPr>
          <p:cNvPr id="5" name="Picture 4">
            <a:extLst>
              <a:ext uri="{FF2B5EF4-FFF2-40B4-BE49-F238E27FC236}">
                <a16:creationId xmlns:a16="http://schemas.microsoft.com/office/drawing/2014/main" id="{0CA12453-6A6A-3147-A410-0D3A9C6B149A}"/>
              </a:ext>
            </a:extLst>
          </p:cNvPr>
          <p:cNvPicPr>
            <a:picLocks noChangeAspect="1"/>
          </p:cNvPicPr>
          <p:nvPr/>
        </p:nvPicPr>
        <p:blipFill>
          <a:blip r:embed="rId3"/>
          <a:stretch>
            <a:fillRect/>
          </a:stretch>
        </p:blipFill>
        <p:spPr>
          <a:xfrm>
            <a:off x="740265" y="4626879"/>
            <a:ext cx="6720880" cy="716085"/>
          </a:xfrm>
          <a:prstGeom prst="rect">
            <a:avLst/>
          </a:prstGeom>
        </p:spPr>
      </p:pic>
    </p:spTree>
    <p:extLst>
      <p:ext uri="{BB962C8B-B14F-4D97-AF65-F5344CB8AC3E}">
        <p14:creationId xmlns:p14="http://schemas.microsoft.com/office/powerpoint/2010/main" val="289775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06EC8D6-0D38-E421-6EA4-41391371450A}"/>
              </a:ext>
            </a:extLst>
          </p:cNvPr>
          <p:cNvSpPr>
            <a:spLocks noGrp="1"/>
          </p:cNvSpPr>
          <p:nvPr>
            <p:ph idx="1"/>
          </p:nvPr>
        </p:nvSpPr>
        <p:spPr>
          <a:xfrm>
            <a:off x="274638" y="284163"/>
            <a:ext cx="11647487" cy="6418262"/>
          </a:xfrm>
        </p:spPr>
        <p:txBody>
          <a:bodyPr/>
          <a:lstStyle/>
          <a:p>
            <a:endParaRPr lang="en-IN" sz="1800" b="1" dirty="0">
              <a:solidFill>
                <a:srgbClr val="2D74B5"/>
              </a:solidFill>
              <a:effectLst/>
              <a:latin typeface="Calibri" panose="020F0502020204030204" pitchFamily="34" charset="0"/>
              <a:ea typeface="Calibri" panose="020F0502020204030204" pitchFamily="34" charset="0"/>
            </a:endParaRPr>
          </a:p>
          <a:p>
            <a:pPr lvl="1"/>
            <a:r>
              <a:rPr lang="en-IN" sz="1800" b="1" dirty="0">
                <a:solidFill>
                  <a:srgbClr val="2D74B5"/>
                </a:solidFill>
                <a:effectLst/>
                <a:latin typeface="Calibri" panose="020F0502020204030204" pitchFamily="34" charset="0"/>
                <a:ea typeface="Calibri" panose="020F0502020204030204" pitchFamily="34" charset="0"/>
              </a:rPr>
              <a:t>Then we took out each of the MLT codes that are linked to each prefix.</a:t>
            </a: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B3380A1F-2E2C-347F-460C-32A5EDFC94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9578" y="1308945"/>
            <a:ext cx="6194612" cy="3997064"/>
          </a:xfrm>
          <a:prstGeom prst="rect">
            <a:avLst/>
          </a:prstGeom>
          <a:noFill/>
          <a:ln>
            <a:noFill/>
          </a:ln>
        </p:spPr>
      </p:pic>
    </p:spTree>
    <p:extLst>
      <p:ext uri="{BB962C8B-B14F-4D97-AF65-F5344CB8AC3E}">
        <p14:creationId xmlns:p14="http://schemas.microsoft.com/office/powerpoint/2010/main" val="389395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5B6AE-68D9-ABB9-0185-8023272BF3D2}"/>
              </a:ext>
            </a:extLst>
          </p:cNvPr>
          <p:cNvSpPr>
            <a:spLocks noGrp="1"/>
          </p:cNvSpPr>
          <p:nvPr>
            <p:ph idx="1"/>
          </p:nvPr>
        </p:nvSpPr>
        <p:spPr>
          <a:xfrm>
            <a:off x="177553" y="88778"/>
            <a:ext cx="11949344" cy="6769222"/>
          </a:xfrm>
        </p:spPr>
        <p:txBody>
          <a:bodyPr/>
          <a:lstStyle/>
          <a:p>
            <a:endParaRPr lang="en-IN" sz="1800" b="1" dirty="0">
              <a:solidFill>
                <a:srgbClr val="2D74B5"/>
              </a:solidFill>
              <a:effectLst/>
              <a:latin typeface="Calibri" panose="020F0502020204030204" pitchFamily="34" charset="0"/>
              <a:ea typeface="Calibri" panose="020F0502020204030204" pitchFamily="34" charset="0"/>
            </a:endParaRPr>
          </a:p>
          <a:p>
            <a:pPr lvl="1"/>
            <a:endParaRPr lang="en-IN" sz="1400" b="1" dirty="0">
              <a:solidFill>
                <a:srgbClr val="2D74B5"/>
              </a:solidFill>
              <a:effectLst/>
              <a:latin typeface="Calibri" panose="020F0502020204030204" pitchFamily="34" charset="0"/>
              <a:ea typeface="Calibri" panose="020F0502020204030204" pitchFamily="34" charset="0"/>
            </a:endParaRPr>
          </a:p>
          <a:p>
            <a:pPr lvl="1"/>
            <a:r>
              <a:rPr lang="en-IN" sz="1800" b="1" dirty="0">
                <a:solidFill>
                  <a:srgbClr val="2D74B5"/>
                </a:solidFill>
                <a:effectLst/>
                <a:latin typeface="Calibri" panose="020F0502020204030204" pitchFamily="34" charset="0"/>
                <a:ea typeface="Calibri" panose="020F0502020204030204" pitchFamily="34" charset="0"/>
              </a:rPr>
              <a:t>Now, we want to see the unique values in each column, which can be done using Pandas unique() function.</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FD497EBA-13F6-24A6-552D-D3E9E42B5E6A}"/>
              </a:ext>
            </a:extLst>
          </p:cNvPr>
          <p:cNvPicPr>
            <a:picLocks noChangeAspect="1"/>
          </p:cNvPicPr>
          <p:nvPr/>
        </p:nvPicPr>
        <p:blipFill>
          <a:blip r:embed="rId2"/>
          <a:stretch>
            <a:fillRect/>
          </a:stretch>
        </p:blipFill>
        <p:spPr>
          <a:xfrm>
            <a:off x="950258" y="1316677"/>
            <a:ext cx="5508629" cy="4698641"/>
          </a:xfrm>
          <a:prstGeom prst="rect">
            <a:avLst/>
          </a:prstGeom>
        </p:spPr>
      </p:pic>
    </p:spTree>
    <p:extLst>
      <p:ext uri="{BB962C8B-B14F-4D97-AF65-F5344CB8AC3E}">
        <p14:creationId xmlns:p14="http://schemas.microsoft.com/office/powerpoint/2010/main" val="92325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96E2E-4D88-4E08-F4E7-54796BDD7E11}"/>
              </a:ext>
            </a:extLst>
          </p:cNvPr>
          <p:cNvSpPr>
            <a:spLocks noGrp="1"/>
          </p:cNvSpPr>
          <p:nvPr>
            <p:ph idx="1"/>
          </p:nvPr>
        </p:nvSpPr>
        <p:spPr>
          <a:xfrm>
            <a:off x="567114" y="351321"/>
            <a:ext cx="4243800" cy="6155358"/>
          </a:xfrm>
        </p:spPr>
        <p:txBody>
          <a:bodyPr/>
          <a:lstStyle/>
          <a:p>
            <a:endParaRPr lang="en-IN" sz="1800" b="1" kern="0" dirty="0">
              <a:solidFill>
                <a:srgbClr val="2D74B5"/>
              </a:solidFill>
              <a:effectLst/>
              <a:latin typeface="Calibri" panose="020F0502020204030204" pitchFamily="34" charset="0"/>
              <a:ea typeface="Calibri" panose="020F0502020204030204" pitchFamily="34" charset="0"/>
            </a:endParaRPr>
          </a:p>
          <a:p>
            <a:r>
              <a:rPr lang="en-IN" sz="1800" b="1" kern="0" dirty="0">
                <a:solidFill>
                  <a:srgbClr val="2D74B5"/>
                </a:solidFill>
                <a:effectLst/>
                <a:latin typeface="Calibri" panose="020F0502020204030204" pitchFamily="34" charset="0"/>
                <a:ea typeface="Calibri" panose="020F0502020204030204" pitchFamily="34" charset="0"/>
              </a:rPr>
              <a:t>Pandas </a:t>
            </a:r>
            <a:r>
              <a:rPr lang="en-IN" sz="1800" b="1" kern="0" dirty="0" err="1">
                <a:solidFill>
                  <a:srgbClr val="2D74B5"/>
                </a:solidFill>
                <a:effectLst/>
                <a:latin typeface="Calibri" panose="020F0502020204030204" pitchFamily="34" charset="0"/>
                <a:ea typeface="Calibri" panose="020F0502020204030204" pitchFamily="34" charset="0"/>
              </a:rPr>
              <a:t>DataFrame</a:t>
            </a:r>
            <a:r>
              <a:rPr lang="en-IN" sz="1800" b="1" kern="0" dirty="0">
                <a:solidFill>
                  <a:srgbClr val="2D74B5"/>
                </a:solidFill>
                <a:effectLst/>
                <a:latin typeface="Calibri" panose="020F0502020204030204" pitchFamily="34" charset="0"/>
                <a:ea typeface="Calibri" panose="020F0502020204030204" pitchFamily="34" charset="0"/>
              </a:rPr>
              <a:t> ‘</a:t>
            </a:r>
            <a:r>
              <a:rPr lang="en-IN" sz="1800" b="1" kern="0" dirty="0" err="1">
                <a:solidFill>
                  <a:srgbClr val="2D74B5"/>
                </a:solidFill>
                <a:effectLst/>
                <a:latin typeface="Calibri" panose="020F0502020204030204" pitchFamily="34" charset="0"/>
                <a:ea typeface="Calibri" panose="020F0502020204030204" pitchFamily="34" charset="0"/>
              </a:rPr>
              <a:t>pd.DataFrame</a:t>
            </a:r>
            <a:r>
              <a:rPr lang="en-IN" sz="1800" b="1" kern="0" dirty="0">
                <a:solidFill>
                  <a:srgbClr val="2D74B5"/>
                </a:solidFill>
                <a:effectLst/>
                <a:latin typeface="Calibri" panose="020F0502020204030204" pitchFamily="34" charset="0"/>
                <a:ea typeface="Calibri" panose="020F0502020204030204" pitchFamily="34" charset="0"/>
              </a:rPr>
              <a:t>()’  consists of three principal components, the data, rows, and columns.</a:t>
            </a:r>
          </a:p>
          <a:p>
            <a:endParaRPr lang="en-IN" b="1" kern="0" dirty="0">
              <a:solidFill>
                <a:srgbClr val="2D74B5"/>
              </a:solidFill>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b="1" kern="0" dirty="0">
              <a:solidFill>
                <a:srgbClr val="2D74B5"/>
              </a:solidFill>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4CA6E3A7-765C-4EAD-4491-1F4B4BBB1F80}"/>
              </a:ext>
            </a:extLst>
          </p:cNvPr>
          <p:cNvPicPr>
            <a:picLocks noChangeAspect="1"/>
          </p:cNvPicPr>
          <p:nvPr/>
        </p:nvPicPr>
        <p:blipFill>
          <a:blip r:embed="rId2"/>
          <a:stretch>
            <a:fillRect/>
          </a:stretch>
        </p:blipFill>
        <p:spPr>
          <a:xfrm>
            <a:off x="647796" y="1952512"/>
            <a:ext cx="4243800" cy="1148090"/>
          </a:xfrm>
          <a:prstGeom prst="rect">
            <a:avLst/>
          </a:prstGeom>
        </p:spPr>
      </p:pic>
      <p:pic>
        <p:nvPicPr>
          <p:cNvPr id="7" name="Picture 6">
            <a:extLst>
              <a:ext uri="{FF2B5EF4-FFF2-40B4-BE49-F238E27FC236}">
                <a16:creationId xmlns:a16="http://schemas.microsoft.com/office/drawing/2014/main" id="{20F07F18-6FDA-8C70-3E6C-80EF312C95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141" y="1844936"/>
            <a:ext cx="5764965" cy="4130983"/>
          </a:xfrm>
          <a:prstGeom prst="rect">
            <a:avLst/>
          </a:prstGeom>
          <a:noFill/>
          <a:ln>
            <a:noFill/>
          </a:ln>
        </p:spPr>
      </p:pic>
      <p:pic>
        <p:nvPicPr>
          <p:cNvPr id="8" name="Picture 7">
            <a:extLst>
              <a:ext uri="{FF2B5EF4-FFF2-40B4-BE49-F238E27FC236}">
                <a16:creationId xmlns:a16="http://schemas.microsoft.com/office/drawing/2014/main" id="{EEA799EA-A73A-B99B-A93B-87AE37FCE2BA}"/>
              </a:ext>
            </a:extLst>
          </p:cNvPr>
          <p:cNvPicPr>
            <a:picLocks noChangeAspect="1"/>
          </p:cNvPicPr>
          <p:nvPr/>
        </p:nvPicPr>
        <p:blipFill>
          <a:blip r:embed="rId4"/>
          <a:stretch>
            <a:fillRect/>
          </a:stretch>
        </p:blipFill>
        <p:spPr>
          <a:xfrm>
            <a:off x="5025196" y="733103"/>
            <a:ext cx="6700085" cy="798645"/>
          </a:xfrm>
          <a:prstGeom prst="rect">
            <a:avLst/>
          </a:prstGeom>
        </p:spPr>
      </p:pic>
    </p:spTree>
    <p:extLst>
      <p:ext uri="{BB962C8B-B14F-4D97-AF65-F5344CB8AC3E}">
        <p14:creationId xmlns:p14="http://schemas.microsoft.com/office/powerpoint/2010/main" val="380363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D482215-C713-54BD-82D6-59A79CFC9CCA}"/>
              </a:ext>
            </a:extLst>
          </p:cNvPr>
          <p:cNvSpPr>
            <a:spLocks noGrp="1"/>
          </p:cNvSpPr>
          <p:nvPr>
            <p:ph idx="1"/>
          </p:nvPr>
        </p:nvSpPr>
        <p:spPr>
          <a:xfrm>
            <a:off x="213063" y="230819"/>
            <a:ext cx="11754035" cy="6471821"/>
          </a:xfrm>
        </p:spPr>
        <p:txBody>
          <a:bodyPr/>
          <a:lstStyle/>
          <a:p>
            <a:endParaRPr lang="en-IN" sz="1800" b="1" kern="0" dirty="0">
              <a:solidFill>
                <a:srgbClr val="2D74B5"/>
              </a:solidFill>
              <a:effectLst/>
              <a:latin typeface="Calibri" panose="020F0502020204030204" pitchFamily="34" charset="0"/>
              <a:ea typeface="Calibri" panose="020F0502020204030204" pitchFamily="34" charset="0"/>
            </a:endParaRPr>
          </a:p>
          <a:p>
            <a:pPr lvl="1"/>
            <a:r>
              <a:rPr lang="en-IN" sz="1800" b="1" kern="0" dirty="0">
                <a:solidFill>
                  <a:srgbClr val="2D74B5"/>
                </a:solidFill>
                <a:effectLst/>
                <a:latin typeface="Calibri" panose="020F0502020204030204" pitchFamily="34" charset="0"/>
                <a:ea typeface="Calibri" panose="020F0502020204030204" pitchFamily="34" charset="0"/>
              </a:rPr>
              <a:t>Introducing mean() function, we select a subset of the data series as training data and remaining as test data.</a:t>
            </a: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B6297944-537E-DAE7-A5F4-8F6220DBD2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6530" y="1001312"/>
            <a:ext cx="3901608" cy="5143595"/>
          </a:xfrm>
          <a:prstGeom prst="rect">
            <a:avLst/>
          </a:prstGeom>
          <a:noFill/>
          <a:ln>
            <a:noFill/>
          </a:ln>
        </p:spPr>
      </p:pic>
      <p:pic>
        <p:nvPicPr>
          <p:cNvPr id="7" name="Picture 6">
            <a:extLst>
              <a:ext uri="{FF2B5EF4-FFF2-40B4-BE49-F238E27FC236}">
                <a16:creationId xmlns:a16="http://schemas.microsoft.com/office/drawing/2014/main" id="{343259FD-AF01-0770-AE7F-994CC95545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1543" y="2353465"/>
            <a:ext cx="3713929" cy="3791442"/>
          </a:xfrm>
          <a:prstGeom prst="rect">
            <a:avLst/>
          </a:prstGeom>
          <a:noFill/>
          <a:ln>
            <a:noFill/>
          </a:ln>
        </p:spPr>
      </p:pic>
      <p:pic>
        <p:nvPicPr>
          <p:cNvPr id="8" name="Picture 7">
            <a:extLst>
              <a:ext uri="{FF2B5EF4-FFF2-40B4-BE49-F238E27FC236}">
                <a16:creationId xmlns:a16="http://schemas.microsoft.com/office/drawing/2014/main" id="{370AE2D9-4A7A-8490-BF26-B6D698644D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0165" y="1001312"/>
            <a:ext cx="4276684" cy="1255852"/>
          </a:xfrm>
          <a:prstGeom prst="rect">
            <a:avLst/>
          </a:prstGeom>
          <a:noFill/>
          <a:ln>
            <a:noFill/>
          </a:ln>
        </p:spPr>
      </p:pic>
    </p:spTree>
    <p:extLst>
      <p:ext uri="{BB962C8B-B14F-4D97-AF65-F5344CB8AC3E}">
        <p14:creationId xmlns:p14="http://schemas.microsoft.com/office/powerpoint/2010/main" val="273541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A7582-36AB-C800-A264-1623E0B59642}"/>
              </a:ext>
            </a:extLst>
          </p:cNvPr>
          <p:cNvSpPr>
            <a:spLocks noGrp="1"/>
          </p:cNvSpPr>
          <p:nvPr>
            <p:ph idx="1"/>
          </p:nvPr>
        </p:nvSpPr>
        <p:spPr>
          <a:xfrm>
            <a:off x="177553" y="110973"/>
            <a:ext cx="11700769" cy="6636056"/>
          </a:xfrm>
        </p:spPr>
        <p:txBody>
          <a:bodyPr/>
          <a:lstStyle/>
          <a:p>
            <a:pPr marL="0" indent="0">
              <a:buNone/>
            </a:pPr>
            <a:endParaRPr lang="en-IN" sz="1600" b="1" kern="0" dirty="0">
              <a:solidFill>
                <a:srgbClr val="2D74B5"/>
              </a:solidFill>
              <a:latin typeface="Calibri" panose="020F0502020204030204" pitchFamily="34" charset="0"/>
              <a:ea typeface="Calibri" panose="020F0502020204030204" pitchFamily="34" charset="0"/>
            </a:endParaRPr>
          </a:p>
          <a:p>
            <a:pPr marL="0" indent="0">
              <a:buNone/>
            </a:pPr>
            <a:endParaRPr lang="en-IN" sz="1600" b="1" kern="0" dirty="0">
              <a:solidFill>
                <a:srgbClr val="2D74B5"/>
              </a:solidFill>
              <a:latin typeface="Calibri" panose="020F0502020204030204" pitchFamily="34" charset="0"/>
              <a:ea typeface="Calibri" panose="020F0502020204030204" pitchFamily="34" charset="0"/>
            </a:endParaRPr>
          </a:p>
          <a:p>
            <a:pPr lvl="1"/>
            <a:r>
              <a:rPr lang="en-IN" sz="1600" b="1" kern="0" dirty="0">
                <a:solidFill>
                  <a:srgbClr val="2D74B5"/>
                </a:solidFill>
                <a:effectLst/>
                <a:latin typeface="Calibri" panose="020F0502020204030204" pitchFamily="34" charset="0"/>
                <a:ea typeface="Calibri" panose="020F0502020204030204" pitchFamily="34" charset="0"/>
              </a:rPr>
              <a:t>When we use “for loop” function given below, doing the prediction work for us along with ARIMA model fitting (Time series forecasting algorithm). The above loop is trying to find the prediction of the given DATEOFUPDATE (2023 and 2024).</a:t>
            </a:r>
          </a:p>
          <a:p>
            <a:pPr marL="457200" lvl="1" indent="0">
              <a:buNone/>
            </a:pPr>
            <a:endParaRPr lang="en-IN" sz="1600" b="1" u="sng" kern="0" dirty="0">
              <a:solidFill>
                <a:srgbClr val="2D74B5"/>
              </a:solidFill>
              <a:effectLst/>
              <a:latin typeface="Calibri" panose="020F0502020204030204" pitchFamily="34" charset="0"/>
              <a:ea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0802C7CF-6635-0FF3-390C-EED3F5CE9B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8383" y="1478392"/>
            <a:ext cx="7652182" cy="4590571"/>
          </a:xfrm>
          <a:prstGeom prst="rect">
            <a:avLst/>
          </a:prstGeom>
          <a:noFill/>
          <a:ln>
            <a:noFill/>
          </a:ln>
        </p:spPr>
      </p:pic>
    </p:spTree>
    <p:extLst>
      <p:ext uri="{BB962C8B-B14F-4D97-AF65-F5344CB8AC3E}">
        <p14:creationId xmlns:p14="http://schemas.microsoft.com/office/powerpoint/2010/main" val="3508169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BA6BF-AA63-8A6D-145F-114EADE075B0}"/>
              </a:ext>
            </a:extLst>
          </p:cNvPr>
          <p:cNvSpPr>
            <a:spLocks noGrp="1"/>
          </p:cNvSpPr>
          <p:nvPr>
            <p:ph idx="1"/>
          </p:nvPr>
        </p:nvSpPr>
        <p:spPr>
          <a:xfrm>
            <a:off x="194438" y="0"/>
            <a:ext cx="11244527" cy="5755246"/>
          </a:xfrm>
        </p:spPr>
        <p:txBody>
          <a:bodyPr/>
          <a:lstStyle/>
          <a:p>
            <a:endParaRPr lang="en-IN" sz="1600" b="1" kern="0" dirty="0">
              <a:solidFill>
                <a:srgbClr val="2D74B5"/>
              </a:solidFill>
              <a:effectLst/>
              <a:latin typeface="Calibri" panose="020F0502020204030204" pitchFamily="34" charset="0"/>
              <a:ea typeface="Calibri" panose="020F0502020204030204" pitchFamily="34" charset="0"/>
            </a:endParaRPr>
          </a:p>
          <a:p>
            <a:endParaRPr lang="en-IN" sz="1600" b="1" kern="0" dirty="0">
              <a:solidFill>
                <a:srgbClr val="2D74B5"/>
              </a:solidFill>
              <a:effectLst/>
              <a:latin typeface="Calibri" panose="020F0502020204030204" pitchFamily="34" charset="0"/>
              <a:ea typeface="Calibri" panose="020F0502020204030204" pitchFamily="34" charset="0"/>
            </a:endParaRPr>
          </a:p>
          <a:p>
            <a:pPr lvl="1"/>
            <a:r>
              <a:rPr lang="en-IN" sz="1600" b="1" kern="0" dirty="0">
                <a:solidFill>
                  <a:srgbClr val="2D74B5"/>
                </a:solidFill>
                <a:effectLst/>
                <a:latin typeface="Calibri" panose="020F0502020204030204" pitchFamily="34" charset="0"/>
                <a:ea typeface="Calibri" panose="020F0502020204030204" pitchFamily="34" charset="0"/>
              </a:rPr>
              <a:t>With the help of ARIMA model fitting, we can fit each of the predictions (DEPT, PREFIX, RATE, MLT CODE, IMP_IND) to the given date of update.</a:t>
            </a:r>
          </a:p>
          <a:p>
            <a:endParaRPr lang="en-IN" b="1" kern="0" dirty="0">
              <a:solidFill>
                <a:srgbClr val="2D74B5"/>
              </a:solidFill>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pPr lvl="1"/>
            <a:r>
              <a:rPr lang="en-IN" sz="1800" b="1" u="sng" kern="0" dirty="0">
                <a:solidFill>
                  <a:srgbClr val="2D74B5"/>
                </a:solidFill>
                <a:effectLst/>
                <a:latin typeface="Calibri" panose="020F0502020204030204" pitchFamily="34" charset="0"/>
                <a:ea typeface="Calibri" panose="020F0502020204030204" pitchFamily="34" charset="0"/>
              </a:rPr>
              <a:t>Prediction Table:</a:t>
            </a: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sz="1800" b="1" kern="0" dirty="0">
              <a:solidFill>
                <a:srgbClr val="2D74B5"/>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F1C98286-64BF-3925-EA3B-33B64E8323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9099" y="1364819"/>
            <a:ext cx="5501678" cy="618705"/>
          </a:xfrm>
          <a:prstGeom prst="rect">
            <a:avLst/>
          </a:prstGeom>
          <a:noFill/>
          <a:ln>
            <a:noFill/>
          </a:ln>
        </p:spPr>
      </p:pic>
      <p:pic>
        <p:nvPicPr>
          <p:cNvPr id="5" name="Picture 4">
            <a:extLst>
              <a:ext uri="{FF2B5EF4-FFF2-40B4-BE49-F238E27FC236}">
                <a16:creationId xmlns:a16="http://schemas.microsoft.com/office/drawing/2014/main" id="{BD698C70-2B69-9FBE-D5DF-BB12B0F2AD71}"/>
              </a:ext>
            </a:extLst>
          </p:cNvPr>
          <p:cNvPicPr>
            <a:picLocks noChangeAspect="1"/>
          </p:cNvPicPr>
          <p:nvPr/>
        </p:nvPicPr>
        <p:blipFill>
          <a:blip r:embed="rId3"/>
          <a:stretch>
            <a:fillRect/>
          </a:stretch>
        </p:blipFill>
        <p:spPr>
          <a:xfrm>
            <a:off x="4952346" y="2088483"/>
            <a:ext cx="5417816" cy="3914813"/>
          </a:xfrm>
          <a:prstGeom prst="rect">
            <a:avLst/>
          </a:prstGeom>
        </p:spPr>
      </p:pic>
    </p:spTree>
    <p:extLst>
      <p:ext uri="{BB962C8B-B14F-4D97-AF65-F5344CB8AC3E}">
        <p14:creationId xmlns:p14="http://schemas.microsoft.com/office/powerpoint/2010/main" val="156976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1897D-E4CE-1D85-D66D-A838D13F613F}"/>
              </a:ext>
            </a:extLst>
          </p:cNvPr>
          <p:cNvSpPr>
            <a:spLocks noGrp="1"/>
          </p:cNvSpPr>
          <p:nvPr>
            <p:ph idx="1"/>
          </p:nvPr>
        </p:nvSpPr>
        <p:spPr>
          <a:xfrm>
            <a:off x="143435" y="-89647"/>
            <a:ext cx="10783757" cy="5071064"/>
          </a:xfrm>
        </p:spPr>
        <p:txBody>
          <a:bodyPr/>
          <a:lstStyle/>
          <a:p>
            <a:endParaRPr lang="en-US" sz="1800" b="1" kern="0" dirty="0">
              <a:solidFill>
                <a:srgbClr val="2D74B5"/>
              </a:solidFill>
              <a:effectLst/>
              <a:latin typeface="Calibri" panose="020F0502020204030204" pitchFamily="34" charset="0"/>
              <a:ea typeface="Calibri" panose="020F0502020204030204" pitchFamily="34" charset="0"/>
            </a:endParaRPr>
          </a:p>
          <a:p>
            <a:endParaRPr lang="en-US" sz="1800" b="1" kern="0" dirty="0">
              <a:solidFill>
                <a:srgbClr val="2D74B5"/>
              </a:solidFill>
              <a:latin typeface="Calibri" panose="020F0502020204030204" pitchFamily="34" charset="0"/>
              <a:ea typeface="Calibri" panose="020F0502020204030204" pitchFamily="34" charset="0"/>
            </a:endParaRPr>
          </a:p>
          <a:p>
            <a:pPr lvl="1"/>
            <a:r>
              <a:rPr lang="en-US" sz="1600" b="1" kern="0" dirty="0">
                <a:solidFill>
                  <a:srgbClr val="2D74B5"/>
                </a:solidFill>
                <a:effectLst/>
                <a:latin typeface="Calibri" panose="020F0502020204030204" pitchFamily="34" charset="0"/>
                <a:ea typeface="Calibri" panose="020F0502020204030204" pitchFamily="34" charset="0"/>
              </a:rPr>
              <a:t>Arranging the rows according to date.</a:t>
            </a:r>
          </a:p>
          <a:p>
            <a:endParaRPr lang="en-IN" dirty="0"/>
          </a:p>
        </p:txBody>
      </p:sp>
      <p:pic>
        <p:nvPicPr>
          <p:cNvPr id="4" name="Picture 3">
            <a:extLst>
              <a:ext uri="{FF2B5EF4-FFF2-40B4-BE49-F238E27FC236}">
                <a16:creationId xmlns:a16="http://schemas.microsoft.com/office/drawing/2014/main" id="{BC2C6F12-3986-4674-DB2F-4EC8D2AC9B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8329" y="1196752"/>
            <a:ext cx="5954828" cy="4990288"/>
          </a:xfrm>
          <a:prstGeom prst="rect">
            <a:avLst/>
          </a:prstGeom>
          <a:noFill/>
          <a:ln>
            <a:noFill/>
          </a:ln>
        </p:spPr>
      </p:pic>
    </p:spTree>
    <p:extLst>
      <p:ext uri="{BB962C8B-B14F-4D97-AF65-F5344CB8AC3E}">
        <p14:creationId xmlns:p14="http://schemas.microsoft.com/office/powerpoint/2010/main" val="263673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03EC2-AA8C-0BA2-3FE8-1A84CBEFD979}"/>
              </a:ext>
            </a:extLst>
          </p:cNvPr>
          <p:cNvSpPr>
            <a:spLocks noGrp="1"/>
          </p:cNvSpPr>
          <p:nvPr>
            <p:ph idx="1"/>
          </p:nvPr>
        </p:nvSpPr>
        <p:spPr>
          <a:xfrm>
            <a:off x="337351" y="381740"/>
            <a:ext cx="11594237" cy="6303145"/>
          </a:xfrm>
        </p:spPr>
        <p:txBody>
          <a:bodyPr/>
          <a:lstStyle/>
          <a:p>
            <a:endParaRPr lang="en-US" sz="1800" b="1" kern="0" dirty="0">
              <a:solidFill>
                <a:srgbClr val="2D74B5"/>
              </a:solidFill>
              <a:effectLst/>
              <a:latin typeface="Calibri" panose="020F0502020204030204" pitchFamily="34" charset="0"/>
              <a:ea typeface="Calibri" panose="020F0502020204030204" pitchFamily="34" charset="0"/>
            </a:endParaRPr>
          </a:p>
          <a:p>
            <a:pPr lvl="1"/>
            <a:r>
              <a:rPr lang="en-US" sz="1600" b="1" kern="0" dirty="0">
                <a:solidFill>
                  <a:srgbClr val="2D74B5"/>
                </a:solidFill>
                <a:effectLst/>
                <a:latin typeface="Calibri" panose="020F0502020204030204" pitchFamily="34" charset="0"/>
                <a:ea typeface="Calibri" panose="020F0502020204030204" pitchFamily="34" charset="0"/>
              </a:rPr>
              <a:t>After that we plot the graph of the given dataset and predicted data set.</a:t>
            </a:r>
          </a:p>
          <a:p>
            <a:endParaRPr lang="en-IN" dirty="0"/>
          </a:p>
        </p:txBody>
      </p:sp>
      <p:pic>
        <p:nvPicPr>
          <p:cNvPr id="4" name="Picture 3">
            <a:extLst>
              <a:ext uri="{FF2B5EF4-FFF2-40B4-BE49-F238E27FC236}">
                <a16:creationId xmlns:a16="http://schemas.microsoft.com/office/drawing/2014/main" id="{C3D06845-7339-D5FF-2E62-0E7A0B250D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4047" y="1220143"/>
            <a:ext cx="8018276" cy="4854358"/>
          </a:xfrm>
          <a:prstGeom prst="rect">
            <a:avLst/>
          </a:prstGeom>
          <a:noFill/>
          <a:ln>
            <a:noFill/>
          </a:ln>
        </p:spPr>
      </p:pic>
    </p:spTree>
    <p:extLst>
      <p:ext uri="{BB962C8B-B14F-4D97-AF65-F5344CB8AC3E}">
        <p14:creationId xmlns:p14="http://schemas.microsoft.com/office/powerpoint/2010/main" val="16317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45A78-083F-DB84-24B0-4558A63D35C7}"/>
              </a:ext>
            </a:extLst>
          </p:cNvPr>
          <p:cNvSpPr>
            <a:spLocks noGrp="1"/>
          </p:cNvSpPr>
          <p:nvPr>
            <p:ph idx="1"/>
          </p:nvPr>
        </p:nvSpPr>
        <p:spPr>
          <a:xfrm>
            <a:off x="186431" y="130946"/>
            <a:ext cx="11913833" cy="6596108"/>
          </a:xfrm>
        </p:spPr>
        <p:txBody>
          <a:bodyPr/>
          <a:lstStyle/>
          <a:p>
            <a:pPr marL="0" indent="0">
              <a:buNone/>
            </a:pPr>
            <a:endParaRPr lang="en-IN" sz="1800" b="1" kern="0" dirty="0">
              <a:solidFill>
                <a:srgbClr val="2D74B5"/>
              </a:solidFill>
              <a:latin typeface="Calibri" panose="020F0502020204030204" pitchFamily="34" charset="0"/>
              <a:ea typeface="Calibri" panose="020F0502020204030204" pitchFamily="34" charset="0"/>
            </a:endParaRPr>
          </a:p>
          <a:p>
            <a:pPr marL="0" indent="0">
              <a:buNone/>
            </a:pPr>
            <a:endParaRPr lang="en-IN" sz="800" b="1" kern="0" dirty="0">
              <a:solidFill>
                <a:srgbClr val="2D74B5"/>
              </a:solidFill>
              <a:effectLst/>
              <a:latin typeface="Calibri" panose="020F0502020204030204" pitchFamily="34" charset="0"/>
              <a:ea typeface="Calibri" panose="020F0502020204030204" pitchFamily="34" charset="0"/>
            </a:endParaRPr>
          </a:p>
          <a:p>
            <a:pPr lvl="1"/>
            <a:r>
              <a:rPr lang="en-IN" sz="1600" b="1" kern="0" dirty="0">
                <a:solidFill>
                  <a:srgbClr val="2D74B5"/>
                </a:solidFill>
                <a:effectLst/>
                <a:latin typeface="Calibri" panose="020F0502020204030204" pitchFamily="34" charset="0"/>
                <a:ea typeface="Calibri" panose="020F0502020204030204" pitchFamily="34" charset="0"/>
              </a:rPr>
              <a:t>After this we found the percentage error to compare between the actual data and the predicted data.</a:t>
            </a:r>
          </a:p>
          <a:p>
            <a:pPr lvl="1"/>
            <a:endParaRPr lang="en-IN" sz="1400" b="1" kern="0" dirty="0">
              <a:solidFill>
                <a:srgbClr val="2D74B5"/>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C8E86E8A-2588-0415-7011-D4420588DB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7213" y="1120587"/>
            <a:ext cx="5214414" cy="4981007"/>
          </a:xfrm>
          <a:prstGeom prst="rect">
            <a:avLst/>
          </a:prstGeom>
          <a:noFill/>
          <a:ln>
            <a:noFill/>
          </a:ln>
        </p:spPr>
      </p:pic>
      <p:pic>
        <p:nvPicPr>
          <p:cNvPr id="5" name="Picture 4">
            <a:extLst>
              <a:ext uri="{FF2B5EF4-FFF2-40B4-BE49-F238E27FC236}">
                <a16:creationId xmlns:a16="http://schemas.microsoft.com/office/drawing/2014/main" id="{24A8B61D-27F5-EF80-DC19-5D767F68844E}"/>
              </a:ext>
            </a:extLst>
          </p:cNvPr>
          <p:cNvPicPr>
            <a:picLocks noChangeAspect="1"/>
          </p:cNvPicPr>
          <p:nvPr/>
        </p:nvPicPr>
        <p:blipFill>
          <a:blip r:embed="rId3"/>
          <a:stretch>
            <a:fillRect/>
          </a:stretch>
        </p:blipFill>
        <p:spPr>
          <a:xfrm>
            <a:off x="665156" y="1263156"/>
            <a:ext cx="4511396" cy="3818215"/>
          </a:xfrm>
          <a:prstGeom prst="rect">
            <a:avLst/>
          </a:prstGeom>
        </p:spPr>
      </p:pic>
      <p:pic>
        <p:nvPicPr>
          <p:cNvPr id="6" name="Picture 5">
            <a:extLst>
              <a:ext uri="{FF2B5EF4-FFF2-40B4-BE49-F238E27FC236}">
                <a16:creationId xmlns:a16="http://schemas.microsoft.com/office/drawing/2014/main" id="{E92EA358-5BB3-AAAA-3C48-A2E98E273BF3}"/>
              </a:ext>
            </a:extLst>
          </p:cNvPr>
          <p:cNvPicPr>
            <a:picLocks noChangeAspect="1"/>
          </p:cNvPicPr>
          <p:nvPr/>
        </p:nvPicPr>
        <p:blipFill rotWithShape="1">
          <a:blip r:embed="rId4">
            <a:extLst>
              <a:ext uri="{28A0092B-C50C-407E-A947-70E740481C1C}">
                <a14:useLocalDpi xmlns:a14="http://schemas.microsoft.com/office/drawing/2010/main" val="0"/>
              </a:ext>
            </a:extLst>
          </a:blip>
          <a:srcRect l="1" t="51666" r="-189" b="117"/>
          <a:stretch/>
        </p:blipFill>
        <p:spPr bwMode="auto">
          <a:xfrm>
            <a:off x="3095716" y="2170332"/>
            <a:ext cx="2121709" cy="3931263"/>
          </a:xfrm>
          <a:prstGeom prst="rect">
            <a:avLst/>
          </a:prstGeom>
          <a:noFill/>
          <a:ln>
            <a:noFill/>
          </a:ln>
          <a:extLst>
            <a:ext uri="{53640926-AAD7-44D8-BBD7-CCE9431645EC}">
              <a14:shadowObscured xmlns:a14="http://schemas.microsoft.com/office/drawing/2010/main"/>
            </a:ext>
          </a:extLst>
        </p:spPr>
      </p:pic>
      <p:pic>
        <p:nvPicPr>
          <p:cNvPr id="7" name="Content Placeholder 5">
            <a:extLst>
              <a:ext uri="{FF2B5EF4-FFF2-40B4-BE49-F238E27FC236}">
                <a16:creationId xmlns:a16="http://schemas.microsoft.com/office/drawing/2014/main" id="{F210D0B7-FAAB-4384-BB58-EF1F29B37A48}"/>
              </a:ext>
            </a:extLst>
          </p:cNvPr>
          <p:cNvPicPr>
            <a:picLocks noChangeAspect="1"/>
          </p:cNvPicPr>
          <p:nvPr/>
        </p:nvPicPr>
        <p:blipFill rotWithShape="1">
          <a:blip r:embed="rId4">
            <a:extLst>
              <a:ext uri="{28A0092B-C50C-407E-A947-70E740481C1C}">
                <a14:useLocalDpi xmlns:a14="http://schemas.microsoft.com/office/drawing/2010/main" val="0"/>
              </a:ext>
            </a:extLst>
          </a:blip>
          <a:srcRect t="-1" r="672" b="47211"/>
          <a:stretch/>
        </p:blipFill>
        <p:spPr bwMode="auto">
          <a:xfrm>
            <a:off x="885678" y="2170332"/>
            <a:ext cx="2051013" cy="39312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268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52A8-CC76-A205-0452-A5FB9813C6EB}"/>
              </a:ext>
            </a:extLst>
          </p:cNvPr>
          <p:cNvSpPr>
            <a:spLocks noGrp="1"/>
          </p:cNvSpPr>
          <p:nvPr>
            <p:ph type="title"/>
          </p:nvPr>
        </p:nvSpPr>
        <p:spPr>
          <a:xfrm>
            <a:off x="2123560" y="585926"/>
            <a:ext cx="7729728" cy="656948"/>
          </a:xfrm>
        </p:spPr>
        <p:txBody>
          <a:bodyPr>
            <a:normAutofit/>
          </a:bodyPr>
          <a:lstStyle/>
          <a:p>
            <a:r>
              <a:rPr lang="en-IN" sz="2800" dirty="0">
                <a:solidFill>
                  <a:srgbClr val="FF0000"/>
                </a:solidFill>
                <a:latin typeface="Times New Roman"/>
                <a:ea typeface="Times New Roman"/>
                <a:cs typeface="Times New Roman"/>
                <a:sym typeface="Times New Roman"/>
              </a:rPr>
              <a:t>Presentation Outline </a:t>
            </a:r>
            <a:endParaRPr lang="en-IN" dirty="0"/>
          </a:p>
        </p:txBody>
      </p:sp>
      <p:sp>
        <p:nvSpPr>
          <p:cNvPr id="3" name="Content Placeholder 2">
            <a:extLst>
              <a:ext uri="{FF2B5EF4-FFF2-40B4-BE49-F238E27FC236}">
                <a16:creationId xmlns:a16="http://schemas.microsoft.com/office/drawing/2014/main" id="{E2A3A31D-F69D-951E-F251-94CE9ADB7552}"/>
              </a:ext>
            </a:extLst>
          </p:cNvPr>
          <p:cNvSpPr>
            <a:spLocks noGrp="1"/>
          </p:cNvSpPr>
          <p:nvPr>
            <p:ph idx="1"/>
          </p:nvPr>
        </p:nvSpPr>
        <p:spPr>
          <a:xfrm>
            <a:off x="690282" y="914400"/>
            <a:ext cx="11303710" cy="5686147"/>
          </a:xfrm>
        </p:spPr>
        <p:txBody>
          <a:bodyPr>
            <a:normAutofit/>
          </a:bodyPr>
          <a:lstStyle/>
          <a:p>
            <a:pPr lvl="0" algn="l" rtl="0">
              <a:lnSpc>
                <a:spcPct val="90000"/>
              </a:lnSpc>
              <a:spcBef>
                <a:spcPts val="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Title of the project</a:t>
            </a:r>
            <a:endParaRPr lang="en-US" sz="2000" dirty="0"/>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Introduction</a:t>
            </a:r>
            <a:endParaRPr lang="en-US" sz="2000" dirty="0"/>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Objective </a:t>
            </a:r>
            <a:endParaRPr lang="en-US" sz="2000" dirty="0"/>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Project Scope</a:t>
            </a:r>
            <a:endParaRPr lang="en-US" sz="2000" dirty="0"/>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Time series forecasting applications	</a:t>
            </a:r>
            <a:endParaRPr lang="en-US" sz="2000" dirty="0"/>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sym typeface="Cambria Math"/>
              </a:rPr>
              <a:t>Factors affecting time series analysis</a:t>
            </a:r>
            <a:endParaRPr lang="en-US" sz="2000" dirty="0"/>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Disadvantages of Time series forecasting	</a:t>
            </a:r>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Future of Time series forecasting</a:t>
            </a:r>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Technical Requirements</a:t>
            </a:r>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Project Screenshots</a:t>
            </a:r>
            <a:endParaRPr lang="en-US" sz="2000" dirty="0"/>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Bibliography</a:t>
            </a:r>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Websites</a:t>
            </a:r>
          </a:p>
          <a:p>
            <a:pPr lvl="0" algn="l" rtl="0">
              <a:lnSpc>
                <a:spcPct val="90000"/>
              </a:lnSpc>
              <a:spcBef>
                <a:spcPts val="1000"/>
              </a:spcBef>
              <a:spcAft>
                <a:spcPts val="0"/>
              </a:spcAft>
              <a:buClr>
                <a:srgbClr val="1E4E79"/>
              </a:buClr>
              <a:buSzPct val="100000"/>
              <a:buFont typeface="Wingdings" panose="05000000000000000000" pitchFamily="2" charset="2"/>
              <a:buChar char="Ø"/>
            </a:pPr>
            <a:r>
              <a:rPr lang="en-US" sz="2000" b="1" dirty="0">
                <a:solidFill>
                  <a:srgbClr val="1E4E79"/>
                </a:solidFill>
                <a:latin typeface="Cambria Math"/>
                <a:ea typeface="Cambria Math"/>
                <a:cs typeface="Cambria Math"/>
                <a:sym typeface="Cambria Math"/>
              </a:rPr>
              <a:t>Project Link	</a:t>
            </a:r>
            <a:r>
              <a:rPr lang="en-IN" sz="2000" dirty="0">
                <a:solidFill>
                  <a:srgbClr val="000000"/>
                </a:solidFill>
                <a:effectLst/>
                <a:latin typeface="Calibri" panose="020F0502020204030204" pitchFamily="34" charset="0"/>
                <a:ea typeface="Calibri" panose="020F0502020204030204" pitchFamily="34" charset="0"/>
              </a:rPr>
              <a:t>	</a:t>
            </a:r>
            <a:endParaRPr lang="en-US" sz="2000" b="1" dirty="0">
              <a:solidFill>
                <a:srgbClr val="1E4E79"/>
              </a:solidFill>
              <a:latin typeface="Cambria Math"/>
              <a:ea typeface="Cambria Math"/>
              <a:cs typeface="Cambria Math"/>
              <a:sym typeface="Cambria Math"/>
            </a:endParaRPr>
          </a:p>
          <a:p>
            <a:endParaRPr lang="en-IN" dirty="0"/>
          </a:p>
        </p:txBody>
      </p:sp>
      <p:pic>
        <p:nvPicPr>
          <p:cNvPr id="4" name="Picture 3">
            <a:extLst>
              <a:ext uri="{FF2B5EF4-FFF2-40B4-BE49-F238E27FC236}">
                <a16:creationId xmlns:a16="http://schemas.microsoft.com/office/drawing/2014/main" id="{4395536E-5890-4263-399B-2CA90E0786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8424" y="1778257"/>
            <a:ext cx="5358633" cy="4286906"/>
          </a:xfrm>
          <a:prstGeom prst="rect">
            <a:avLst/>
          </a:prstGeom>
        </p:spPr>
      </p:pic>
    </p:spTree>
    <p:extLst>
      <p:ext uri="{BB962C8B-B14F-4D97-AF65-F5344CB8AC3E}">
        <p14:creationId xmlns:p14="http://schemas.microsoft.com/office/powerpoint/2010/main" val="56992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41104-E88B-C63B-F93D-29B28BD4A46F}"/>
              </a:ext>
            </a:extLst>
          </p:cNvPr>
          <p:cNvSpPr>
            <a:spLocks noGrp="1"/>
          </p:cNvSpPr>
          <p:nvPr>
            <p:ph idx="1"/>
          </p:nvPr>
        </p:nvSpPr>
        <p:spPr>
          <a:xfrm>
            <a:off x="266329" y="204186"/>
            <a:ext cx="11762913" cy="6542843"/>
          </a:xfrm>
        </p:spPr>
        <p:txBody>
          <a:bodyPr/>
          <a:lstStyle/>
          <a:p>
            <a:endParaRPr lang="en-IN" sz="1800" b="1" u="sng" kern="0" dirty="0">
              <a:solidFill>
                <a:srgbClr val="2D74B5"/>
              </a:solidFill>
              <a:effectLst/>
              <a:latin typeface="Calibri" panose="020F0502020204030204" pitchFamily="34" charset="0"/>
              <a:ea typeface="Calibri" panose="020F0502020204030204" pitchFamily="34" charset="0"/>
            </a:endParaRPr>
          </a:p>
          <a:p>
            <a:pPr lvl="1"/>
            <a:endParaRPr lang="en-IN" sz="800" b="1" u="sng" kern="0" dirty="0">
              <a:solidFill>
                <a:srgbClr val="2D74B5"/>
              </a:solidFill>
              <a:effectLst/>
              <a:latin typeface="Calibri" panose="020F0502020204030204" pitchFamily="34" charset="0"/>
              <a:ea typeface="Calibri" panose="020F0502020204030204" pitchFamily="34" charset="0"/>
            </a:endParaRPr>
          </a:p>
          <a:p>
            <a:pPr lvl="1"/>
            <a:r>
              <a:rPr lang="en-IN" sz="1600" b="1" u="sng" kern="0" dirty="0">
                <a:solidFill>
                  <a:srgbClr val="2D74B5"/>
                </a:solidFill>
                <a:effectLst/>
                <a:latin typeface="Calibri" panose="020F0502020204030204" pitchFamily="34" charset="0"/>
                <a:ea typeface="Calibri" panose="020F0502020204030204" pitchFamily="34" charset="0"/>
              </a:rPr>
              <a:t>Percentage error</a:t>
            </a:r>
            <a:r>
              <a:rPr lang="en-IN" sz="1600" b="1" kern="0" dirty="0">
                <a:solidFill>
                  <a:srgbClr val="2D74B5"/>
                </a:solidFill>
                <a:effectLst/>
                <a:latin typeface="Calibri" panose="020F0502020204030204" pitchFamily="34" charset="0"/>
                <a:ea typeface="Calibri" panose="020F0502020204030204" pitchFamily="34" charset="0"/>
              </a:rPr>
              <a:t>: Percentage error shows the difference between actual data and predicted data.</a:t>
            </a:r>
          </a:p>
          <a:p>
            <a:pPr lvl="1"/>
            <a:endParaRPr lang="en-IN" sz="1600" b="1" kern="0" dirty="0">
              <a:solidFill>
                <a:srgbClr val="2D74B5"/>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76888FEB-3693-89A7-2E53-14BCE74C6A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0809" y="1313568"/>
            <a:ext cx="3881287" cy="4585208"/>
          </a:xfrm>
          <a:prstGeom prst="rect">
            <a:avLst/>
          </a:prstGeom>
          <a:noFill/>
          <a:ln>
            <a:noFill/>
          </a:ln>
        </p:spPr>
      </p:pic>
    </p:spTree>
    <p:extLst>
      <p:ext uri="{BB962C8B-B14F-4D97-AF65-F5344CB8AC3E}">
        <p14:creationId xmlns:p14="http://schemas.microsoft.com/office/powerpoint/2010/main" val="391974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1339-0B7A-8E97-2D84-2DC52654D09E}"/>
              </a:ext>
            </a:extLst>
          </p:cNvPr>
          <p:cNvSpPr>
            <a:spLocks noGrp="1"/>
          </p:cNvSpPr>
          <p:nvPr>
            <p:ph type="title"/>
          </p:nvPr>
        </p:nvSpPr>
        <p:spPr>
          <a:xfrm>
            <a:off x="1920417" y="236722"/>
            <a:ext cx="7729728" cy="1201459"/>
          </a:xfrm>
        </p:spPr>
        <p:txBody>
          <a:bodyPr/>
          <a:lstStyle/>
          <a:p>
            <a:r>
              <a:rPr lang="en-IN" sz="2800" b="1" u="sng" kern="0" dirty="0">
                <a:solidFill>
                  <a:srgbClr val="2D74B5"/>
                </a:solidFill>
                <a:effectLst/>
                <a:latin typeface="Calibri" panose="020F0502020204030204" pitchFamily="34" charset="0"/>
                <a:ea typeface="Calibri" panose="020F0502020204030204" pitchFamily="34" charset="0"/>
              </a:rPr>
              <a:t>Summary:</a:t>
            </a:r>
            <a:endParaRPr lang="en-IN" dirty="0"/>
          </a:p>
        </p:txBody>
      </p:sp>
      <p:sp>
        <p:nvSpPr>
          <p:cNvPr id="3" name="Content Placeholder 2">
            <a:extLst>
              <a:ext uri="{FF2B5EF4-FFF2-40B4-BE49-F238E27FC236}">
                <a16:creationId xmlns:a16="http://schemas.microsoft.com/office/drawing/2014/main" id="{381A1E0B-AD83-0B8E-60CA-00ACF586A01C}"/>
              </a:ext>
            </a:extLst>
          </p:cNvPr>
          <p:cNvSpPr>
            <a:spLocks noGrp="1"/>
          </p:cNvSpPr>
          <p:nvPr>
            <p:ph idx="1"/>
          </p:nvPr>
        </p:nvSpPr>
        <p:spPr>
          <a:xfrm>
            <a:off x="862554" y="989947"/>
            <a:ext cx="9845454" cy="4301846"/>
          </a:xfrm>
        </p:spPr>
        <p:txBody>
          <a:bodyPr/>
          <a:lstStyle/>
          <a:p>
            <a:pPr marL="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rPr>
              <a:t> </a:t>
            </a:r>
          </a:p>
          <a:p>
            <a:pPr marL="598170" indent="-285750">
              <a:lnSpc>
                <a:spcPct val="107000"/>
              </a:lnSpc>
              <a:spcAft>
                <a:spcPts val="710"/>
              </a:spcAft>
              <a:buFont typeface="Wingdings" panose="05000000000000000000" pitchFamily="2" charset="2"/>
              <a:buChar char="Ø"/>
            </a:pPr>
            <a:r>
              <a:rPr lang="en-IN" sz="1800" b="1" kern="0" dirty="0">
                <a:solidFill>
                  <a:srgbClr val="2D74B5"/>
                </a:solidFill>
                <a:effectLst/>
                <a:latin typeface="Calibri" panose="020F0502020204030204" pitchFamily="34" charset="0"/>
                <a:ea typeface="Calibri" panose="020F0502020204030204" pitchFamily="34" charset="0"/>
              </a:rPr>
              <a:t>With the help of the trends of earlier years, we were able to predict the data of coming years. The ARIMA (0,1,0) capture(predict) the overall trend of 2023 and 2024 from the given dataset with the Absolute Percentage Error of 0.90%.</a:t>
            </a:r>
          </a:p>
          <a:p>
            <a:endParaRPr lang="en-IN" dirty="0"/>
          </a:p>
        </p:txBody>
      </p:sp>
    </p:spTree>
    <p:extLst>
      <p:ext uri="{BB962C8B-B14F-4D97-AF65-F5344CB8AC3E}">
        <p14:creationId xmlns:p14="http://schemas.microsoft.com/office/powerpoint/2010/main" val="216795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B0AA-420C-8F54-D98A-4C420148B487}"/>
              </a:ext>
            </a:extLst>
          </p:cNvPr>
          <p:cNvSpPr>
            <a:spLocks noGrp="1"/>
          </p:cNvSpPr>
          <p:nvPr>
            <p:ph type="title"/>
          </p:nvPr>
        </p:nvSpPr>
        <p:spPr>
          <a:xfrm>
            <a:off x="1777679" y="364873"/>
            <a:ext cx="7729728" cy="1188720"/>
          </a:xfrm>
        </p:spPr>
        <p:txBody>
          <a:bodyPr/>
          <a:lstStyle/>
          <a:p>
            <a:r>
              <a:rPr lang="en-IN" sz="2800" b="1" kern="0" dirty="0">
                <a:solidFill>
                  <a:srgbClr val="2D74B5"/>
                </a:solidFill>
                <a:effectLst/>
                <a:latin typeface="Calibri" panose="020F0502020204030204" pitchFamily="34" charset="0"/>
                <a:ea typeface="Calibri" panose="020F0502020204030204" pitchFamily="34" charset="0"/>
              </a:rPr>
              <a:t>Bibliography</a:t>
            </a:r>
            <a:endParaRPr lang="en-IN" dirty="0"/>
          </a:p>
        </p:txBody>
      </p:sp>
      <p:sp>
        <p:nvSpPr>
          <p:cNvPr id="3" name="Content Placeholder 2">
            <a:extLst>
              <a:ext uri="{FF2B5EF4-FFF2-40B4-BE49-F238E27FC236}">
                <a16:creationId xmlns:a16="http://schemas.microsoft.com/office/drawing/2014/main" id="{00FECB17-9906-C322-2D32-D54479A4557F}"/>
              </a:ext>
            </a:extLst>
          </p:cNvPr>
          <p:cNvSpPr>
            <a:spLocks noGrp="1"/>
          </p:cNvSpPr>
          <p:nvPr>
            <p:ph idx="1"/>
          </p:nvPr>
        </p:nvSpPr>
        <p:spPr>
          <a:xfrm>
            <a:off x="797858" y="1553593"/>
            <a:ext cx="10363201" cy="4578266"/>
          </a:xfrm>
        </p:spPr>
        <p:txBody>
          <a:bodyPr>
            <a:normAutofit/>
          </a:bodyPr>
          <a:lstStyle/>
          <a:p>
            <a:pPr marL="596900" indent="-285750">
              <a:lnSpc>
                <a:spcPct val="107000"/>
              </a:lnSpc>
              <a:buFont typeface="Wingdings" panose="05000000000000000000" pitchFamily="2" charset="2"/>
              <a:buChar char="q"/>
            </a:pPr>
            <a:r>
              <a:rPr lang="en-IN" sz="1800" b="1" kern="0" dirty="0">
                <a:solidFill>
                  <a:srgbClr val="2D74B5"/>
                </a:solidFill>
                <a:effectLst/>
                <a:latin typeface="Calibri" panose="020F0502020204030204" pitchFamily="34" charset="0"/>
                <a:ea typeface="Calibri" panose="020F0502020204030204" pitchFamily="34" charset="0"/>
              </a:rPr>
              <a:t>Websites </a:t>
            </a:r>
          </a:p>
          <a:p>
            <a:pPr marL="533400" marR="719455" indent="0">
              <a:lnSpc>
                <a:spcPct val="110000"/>
              </a:lnSpc>
              <a:spcAft>
                <a:spcPts val="980"/>
              </a:spcAft>
              <a:buNone/>
            </a:pPr>
            <a:r>
              <a:rPr lang="en-IN" sz="1800" dirty="0">
                <a:solidFill>
                  <a:srgbClr val="000000"/>
                </a:solidFill>
                <a:effectLst/>
                <a:latin typeface="Calibri" panose="020F0502020204030204" pitchFamily="34" charset="0"/>
                <a:ea typeface="Calibri" panose="020F0502020204030204" pitchFamily="34" charset="0"/>
              </a:rPr>
              <a:t>Following websites has been referred to create this project report: </a:t>
            </a:r>
          </a:p>
          <a:p>
            <a:pPr marL="0" indent="0">
              <a:lnSpc>
                <a:spcPct val="110000"/>
              </a:lnSpc>
              <a:spcAft>
                <a:spcPts val="995"/>
              </a:spcAft>
              <a:buNone/>
              <a:tabLst>
                <a:tab pos="253365" algn="ctr"/>
                <a:tab pos="1174115"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Calibri" panose="020F0502020204030204" pitchFamily="34" charset="0"/>
                <a:ea typeface="Calibri" panose="020F0502020204030204" pitchFamily="34" charset="0"/>
              </a:rPr>
              <a:t>https://medium.com/oreillymedia/the-future-of-time-series-forecasting-bd83c2aca9a8</a:t>
            </a:r>
          </a:p>
          <a:p>
            <a:pPr marL="0" indent="0">
              <a:lnSpc>
                <a:spcPct val="110000"/>
              </a:lnSpc>
              <a:spcAft>
                <a:spcPts val="1030"/>
              </a:spcAft>
              <a:buNone/>
              <a:tabLst>
                <a:tab pos="253365" algn="ctr"/>
                <a:tab pos="1214120"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Calibri" panose="020F0502020204030204" pitchFamily="34" charset="0"/>
                <a:ea typeface="Calibri" panose="020F0502020204030204" pitchFamily="34" charset="0"/>
              </a:rPr>
              <a:t>https://www.infoworld.com/article/3622246/an-introduction-to-time-series-forecasting.html</a:t>
            </a:r>
          </a:p>
          <a:p>
            <a:pPr marL="0" indent="0">
              <a:lnSpc>
                <a:spcPct val="110000"/>
              </a:lnSpc>
              <a:spcAft>
                <a:spcPts val="1010"/>
              </a:spcAft>
              <a:buNone/>
              <a:tabLst>
                <a:tab pos="253365" algn="ctr"/>
                <a:tab pos="1176655"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Calibri" panose="020F0502020204030204" pitchFamily="34" charset="0"/>
                <a:ea typeface="Calibri" panose="020F0502020204030204" pitchFamily="34" charset="0"/>
              </a:rPr>
              <a:t>https://www.analyticsvidhya.com/blog/2021/07/time-series-forecasting-complete-tutorial-part-1/</a:t>
            </a:r>
          </a:p>
          <a:p>
            <a:pPr marL="0" indent="0">
              <a:lnSpc>
                <a:spcPct val="110000"/>
              </a:lnSpc>
              <a:spcAft>
                <a:spcPts val="195"/>
              </a:spcAft>
              <a:buNone/>
              <a:tabLst>
                <a:tab pos="253365" algn="ctr"/>
                <a:tab pos="2381885"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Calibri" panose="020F0502020204030204" pitchFamily="34" charset="0"/>
                <a:ea typeface="Calibri" panose="020F0502020204030204" pitchFamily="34" charset="0"/>
              </a:rPr>
              <a:t>https://philosophy-question.com/library/lecture/read/30434-what-are-the-limitations-of-time-series#7</a:t>
            </a:r>
          </a:p>
          <a:p>
            <a:pPr marL="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Calibri" panose="020F0502020204030204" pitchFamily="34" charset="0"/>
                <a:ea typeface="Calibri" panose="020F0502020204030204" pitchFamily="34" charset="0"/>
              </a:rPr>
              <a:t>https://www.infoworld.com/article/3622246/an-introduction-to-time-series-forecasting.html#:~:text=Time%20series%20forecasting%20is%20a,data%20to%20predict%20future%20values</a:t>
            </a:r>
          </a:p>
          <a:p>
            <a:pPr marL="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Arial" panose="020B0604020202020204" pitchFamily="34" charset="0"/>
                <a:ea typeface="Arial" panose="020B0604020202020204" pitchFamily="34" charset="0"/>
              </a:rPr>
              <a:t>▪ </a:t>
            </a:r>
            <a:r>
              <a:rPr lang="en-IN" sz="1800" u="sng" dirty="0">
                <a:solidFill>
                  <a:srgbClr val="000000"/>
                </a:solidFill>
                <a:effectLst/>
                <a:latin typeface="Arial" panose="020B0604020202020204" pitchFamily="34" charset="0"/>
                <a:ea typeface="Arial" panose="020B0604020202020204" pitchFamily="34" charset="0"/>
                <a:hlinkClick r:id="rId2"/>
              </a:rPr>
              <a:t>https://johngalt.com/learn/blog/3-advantages-disadvantages-of-forecasting</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5896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B7A2-2972-BCC6-D4B5-2FA35A9C9695}"/>
              </a:ext>
            </a:extLst>
          </p:cNvPr>
          <p:cNvSpPr>
            <a:spLocks noGrp="1"/>
          </p:cNvSpPr>
          <p:nvPr>
            <p:ph type="title"/>
          </p:nvPr>
        </p:nvSpPr>
        <p:spPr>
          <a:xfrm>
            <a:off x="621499" y="2474260"/>
            <a:ext cx="3986360" cy="618564"/>
          </a:xfrm>
        </p:spPr>
        <p:txBody>
          <a:bodyPr>
            <a:normAutofit/>
          </a:bodyPr>
          <a:lstStyle/>
          <a:p>
            <a:pPr algn="l"/>
            <a:r>
              <a:rPr lang="en-IN" sz="2400" dirty="0">
                <a:solidFill>
                  <a:srgbClr val="000000"/>
                </a:solidFill>
                <a:effectLst/>
                <a:latin typeface="Cambria" panose="02040503050406030204" pitchFamily="18" charset="0"/>
                <a:ea typeface="Calibri" panose="020F0502020204030204" pitchFamily="34" charset="0"/>
                <a:cs typeface="Calibri" panose="020F0502020204030204" pitchFamily="34" charset="0"/>
              </a:rPr>
              <a:t>Introduction </a:t>
            </a:r>
            <a:endParaRPr lang="en-IN" sz="2400" dirty="0"/>
          </a:p>
        </p:txBody>
      </p:sp>
      <p:sp>
        <p:nvSpPr>
          <p:cNvPr id="3" name="Content Placeholder 2">
            <a:extLst>
              <a:ext uri="{FF2B5EF4-FFF2-40B4-BE49-F238E27FC236}">
                <a16:creationId xmlns:a16="http://schemas.microsoft.com/office/drawing/2014/main" id="{CAA2016D-CE3B-F960-B25A-4A798EBB68C9}"/>
              </a:ext>
            </a:extLst>
          </p:cNvPr>
          <p:cNvSpPr>
            <a:spLocks noGrp="1"/>
          </p:cNvSpPr>
          <p:nvPr>
            <p:ph idx="1"/>
          </p:nvPr>
        </p:nvSpPr>
        <p:spPr>
          <a:xfrm>
            <a:off x="621499" y="1757082"/>
            <a:ext cx="10882544" cy="4141085"/>
          </a:xfrm>
        </p:spPr>
        <p:txBody>
          <a:bodyPr>
            <a:normAutofit lnSpcReduction="10000"/>
          </a:bodyPr>
          <a:lstStyle/>
          <a:p>
            <a:r>
              <a:rPr lang="en-IN" sz="1800" dirty="0">
                <a:solidFill>
                  <a:srgbClr val="000000"/>
                </a:solidFill>
                <a:effectLst/>
                <a:latin typeface="Calibri" panose="020F0502020204030204" pitchFamily="34" charset="0"/>
                <a:ea typeface="Calibri" panose="020F0502020204030204" pitchFamily="34" charset="0"/>
              </a:rPr>
              <a:t>Predicting the data using Time series forecasting algorithm</a:t>
            </a:r>
          </a:p>
          <a:p>
            <a:endParaRPr lang="en-IN" dirty="0">
              <a:solidFill>
                <a:srgbClr val="000000"/>
              </a:solidFill>
              <a:latin typeface="Calibri" panose="020F0502020204030204" pitchFamily="34" charset="0"/>
              <a:ea typeface="Calibri" panose="020F0502020204030204" pitchFamily="34" charset="0"/>
            </a:endParaRPr>
          </a:p>
          <a:p>
            <a:pPr marL="219075" marR="745490" indent="0">
              <a:lnSpc>
                <a:spcPct val="103000"/>
              </a:lnSpc>
              <a:spcAft>
                <a:spcPts val="860"/>
              </a:spcAft>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19075" marR="745490" indent="0">
              <a:lnSpc>
                <a:spcPct val="103000"/>
              </a:lnSpc>
              <a:spcAft>
                <a:spcPts val="860"/>
              </a:spcAft>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4025" marR="745490" indent="-234950">
              <a:lnSpc>
                <a:spcPct val="103000"/>
              </a:lnSpc>
              <a:spcAft>
                <a:spcPts val="86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Time series forecasting is the process of analysing time series data using statistics and modelling to make predictions and inform strategic decision-making.</a:t>
            </a:r>
            <a:endParaRPr lang="en-IN" sz="1800" dirty="0">
              <a:solidFill>
                <a:srgbClr val="000000"/>
              </a:solidFill>
              <a:effectLst/>
              <a:latin typeface="Calibri" panose="020F0502020204030204" pitchFamily="34" charset="0"/>
              <a:ea typeface="Calibri" panose="020F0502020204030204" pitchFamily="34" charset="0"/>
            </a:endParaRPr>
          </a:p>
          <a:p>
            <a:pPr marL="454025" marR="745490" indent="-234950">
              <a:lnSpc>
                <a:spcPct val="103000"/>
              </a:lnSpc>
              <a:spcAft>
                <a:spcPts val="15"/>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Time series forecasting means to forecast or to predict the future value over a period of time. It entails developing models based on previous data and applying them to make observations and guide future strategic decisions.</a:t>
            </a:r>
          </a:p>
          <a:p>
            <a:pPr marL="454025" marR="745490" indent="-234950">
              <a:lnSpc>
                <a:spcPct val="103000"/>
              </a:lnSpc>
              <a:spcAft>
                <a:spcPts val="15"/>
              </a:spcAft>
            </a:pPr>
            <a:r>
              <a:rPr lang="en-IN" sz="1800" dirty="0">
                <a:solidFill>
                  <a:srgbClr val="000000"/>
                </a:solidFill>
                <a:effectLst/>
                <a:latin typeface="Calibri" panose="020F0502020204030204" pitchFamily="34" charset="0"/>
                <a:ea typeface="Calibri" panose="020F0502020204030204" pitchFamily="34" charset="0"/>
              </a:rPr>
              <a:t>Time series forecasting is one of the most applied data science techniques in business, finance, supply chain management, production and inventory planning. Many prediction problems involve a time component and thus require extrapolation of time series data, or time series forecasting.</a:t>
            </a:r>
          </a:p>
          <a:p>
            <a:endParaRPr lang="en-IN" sz="1400" dirty="0">
              <a:solidFill>
                <a:srgbClr val="000000"/>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59FD2683-D383-FF3F-C5C3-7B83AFFDAC12}"/>
              </a:ext>
            </a:extLst>
          </p:cNvPr>
          <p:cNvPicPr>
            <a:picLocks noChangeAspect="1"/>
          </p:cNvPicPr>
          <p:nvPr/>
        </p:nvPicPr>
        <p:blipFill>
          <a:blip r:embed="rId2"/>
          <a:stretch>
            <a:fillRect/>
          </a:stretch>
        </p:blipFill>
        <p:spPr>
          <a:xfrm>
            <a:off x="2997146" y="579638"/>
            <a:ext cx="6836960" cy="944362"/>
          </a:xfrm>
          <a:prstGeom prst="rect">
            <a:avLst/>
          </a:prstGeom>
        </p:spPr>
      </p:pic>
    </p:spTree>
    <p:extLst>
      <p:ext uri="{BB962C8B-B14F-4D97-AF65-F5344CB8AC3E}">
        <p14:creationId xmlns:p14="http://schemas.microsoft.com/office/powerpoint/2010/main" val="175151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47BD5-4F0A-11D5-4EB9-567E6572E91B}"/>
              </a:ext>
            </a:extLst>
          </p:cNvPr>
          <p:cNvSpPr>
            <a:spLocks noGrp="1"/>
          </p:cNvSpPr>
          <p:nvPr>
            <p:ph idx="1"/>
          </p:nvPr>
        </p:nvSpPr>
        <p:spPr>
          <a:xfrm>
            <a:off x="625266" y="642761"/>
            <a:ext cx="11709647" cy="6391922"/>
          </a:xfrm>
        </p:spPr>
        <p:txBody>
          <a:bodyPr/>
          <a:lstStyle/>
          <a:p>
            <a:r>
              <a:rPr lang="en-IN" sz="1800" dirty="0">
                <a:solidFill>
                  <a:srgbClr val="171717"/>
                </a:solidFill>
                <a:effectLst/>
                <a:latin typeface="Calibri" panose="020F0502020204030204" pitchFamily="34" charset="0"/>
                <a:ea typeface="Calibri" panose="020F0502020204030204" pitchFamily="34" charset="0"/>
              </a:rPr>
              <a:t>These four components are:</a:t>
            </a:r>
          </a:p>
          <a:p>
            <a:pPr marR="745490" lvl="0">
              <a:lnSpc>
                <a:spcPct val="103000"/>
              </a:lnSpc>
              <a:spcAft>
                <a:spcPts val="15"/>
              </a:spcAft>
              <a:buFont typeface="Wingdings" panose="05000000000000000000" pitchFamily="2" charset="2"/>
              <a:buChar char="q"/>
            </a:pPr>
            <a:r>
              <a:rPr lang="en-IN"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Secular trend, which describe the movement along the term</a:t>
            </a:r>
            <a:endParaRPr lang="en-IN" sz="1800" dirty="0">
              <a:solidFill>
                <a:srgbClr val="000000"/>
              </a:solidFill>
              <a:effectLst/>
              <a:latin typeface="Calibri" panose="020F0502020204030204" pitchFamily="34" charset="0"/>
              <a:ea typeface="Calibri" panose="020F0502020204030204" pitchFamily="34" charset="0"/>
            </a:endParaRPr>
          </a:p>
          <a:p>
            <a:pPr marR="745490" lvl="0">
              <a:lnSpc>
                <a:spcPct val="103000"/>
              </a:lnSpc>
              <a:spcAft>
                <a:spcPts val="15"/>
              </a:spcAft>
              <a:buFont typeface="Wingdings" panose="05000000000000000000" pitchFamily="2" charset="2"/>
              <a:buChar char="q"/>
            </a:pPr>
            <a:r>
              <a:rPr lang="en-IN"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Seasonal variations, which represent seasonal changes</a:t>
            </a:r>
            <a:endParaRPr lang="en-IN" sz="1800" dirty="0">
              <a:solidFill>
                <a:srgbClr val="000000"/>
              </a:solidFill>
              <a:effectLst/>
              <a:latin typeface="Calibri" panose="020F0502020204030204" pitchFamily="34" charset="0"/>
              <a:ea typeface="Calibri" panose="020F0502020204030204" pitchFamily="34" charset="0"/>
            </a:endParaRPr>
          </a:p>
          <a:p>
            <a:pPr marR="745490" lvl="0">
              <a:lnSpc>
                <a:spcPct val="103000"/>
              </a:lnSpc>
              <a:spcAft>
                <a:spcPts val="15"/>
              </a:spcAft>
              <a:buFont typeface="Wingdings" panose="05000000000000000000" pitchFamily="2" charset="2"/>
              <a:buChar char="q"/>
            </a:pPr>
            <a:r>
              <a:rPr lang="en-IN"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Cyclical fluctuations, which correspond to periodical but not seasonal variations</a:t>
            </a:r>
            <a:endParaRPr lang="en-IN" sz="1800" dirty="0">
              <a:solidFill>
                <a:srgbClr val="000000"/>
              </a:solidFill>
              <a:effectLst/>
              <a:latin typeface="Calibri" panose="020F0502020204030204" pitchFamily="34" charset="0"/>
              <a:ea typeface="Calibri" panose="020F0502020204030204" pitchFamily="34" charset="0"/>
            </a:endParaRPr>
          </a:p>
          <a:p>
            <a:pPr marR="745490" lvl="0">
              <a:lnSpc>
                <a:spcPct val="103000"/>
              </a:lnSpc>
              <a:spcAft>
                <a:spcPts val="15"/>
              </a:spcAft>
              <a:buFont typeface="Wingdings" panose="05000000000000000000" pitchFamily="2" charset="2"/>
              <a:buChar char="q"/>
            </a:pPr>
            <a:r>
              <a:rPr lang="en-IN"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Irregular variations, which are other non-random sources of variations of series. </a:t>
            </a:r>
            <a:endParaRPr lang="en-IN" sz="1800" dirty="0">
              <a:solidFill>
                <a:srgbClr val="000000"/>
              </a:solidFill>
              <a:effectLst/>
              <a:latin typeface="Calibri" panose="020F0502020204030204" pitchFamily="34" charset="0"/>
              <a:ea typeface="Calibri" panose="020F0502020204030204" pitchFamily="34" charset="0"/>
            </a:endParaRPr>
          </a:p>
          <a:p>
            <a:pPr marL="454025" marR="745490" indent="-234950">
              <a:lnSpc>
                <a:spcPct val="103000"/>
              </a:lnSpc>
              <a:spcAft>
                <a:spcPts val="15"/>
              </a:spcAft>
            </a:pPr>
            <a:r>
              <a:rPr lang="en-IN"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Autoregressive integrated moving average, or ARIMA, models are another time series forecasting method. They are among the most widely used time series forecasting techniques — as widely used as exponential smoothing methods. While exponential smoothing methods generate forecasts based on historical components of the data, ARIMA models take advantage of autocorrelation to produce forecasts. Autocorrelation is when a time series displays</a:t>
            </a:r>
            <a:r>
              <a:rPr lang="en-IN" sz="1800" dirty="0">
                <a:solidFill>
                  <a:srgbClr val="171717"/>
                </a:solidFill>
                <a:effectLst/>
                <a:latin typeface="Arial" panose="020B0604020202020204" pitchFamily="34" charset="0"/>
                <a:ea typeface="Calibri" panose="020F0502020204030204" pitchFamily="34" charset="0"/>
              </a:rPr>
              <a:t> correlation between the time series and a lagged version</a:t>
            </a:r>
            <a:endParaRPr lang="en-IN" sz="1800" dirty="0">
              <a:solidFill>
                <a:srgbClr val="171717"/>
              </a:solidFill>
              <a:latin typeface="Arial" panose="020B0604020202020204" pitchFamily="34" charset="0"/>
              <a:ea typeface="Calibri" panose="020F0502020204030204" pitchFamily="34" charset="0"/>
            </a:endParaRPr>
          </a:p>
          <a:p>
            <a:pPr marL="219075" marR="745490" indent="0">
              <a:lnSpc>
                <a:spcPct val="103000"/>
              </a:lnSpc>
              <a:spcAft>
                <a:spcPts val="15"/>
              </a:spcAft>
              <a:buNone/>
            </a:pPr>
            <a:r>
              <a:rPr lang="en-IN" sz="1800" dirty="0">
                <a:solidFill>
                  <a:srgbClr val="171717"/>
                </a:solidFill>
                <a:effectLst/>
                <a:latin typeface="Arial" panose="020B0604020202020204" pitchFamily="34" charset="0"/>
                <a:ea typeface="Calibri" panose="020F0502020204030204" pitchFamily="34" charset="0"/>
              </a:rPr>
              <a:t>of the time series.</a:t>
            </a:r>
          </a:p>
          <a:p>
            <a:pPr marL="454025" marR="745490" indent="-234950">
              <a:lnSpc>
                <a:spcPct val="103000"/>
              </a:lnSpc>
              <a:spcAft>
                <a:spcPts val="15"/>
              </a:spcAft>
            </a:pP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3898D568-3515-5103-CE6C-1BEBDBFAD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9740">
            <a:off x="6541621" y="3806659"/>
            <a:ext cx="3354125" cy="23175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4011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21D24-C6C2-9201-5D63-476226E1B1D0}"/>
              </a:ext>
            </a:extLst>
          </p:cNvPr>
          <p:cNvSpPr>
            <a:spLocks noGrp="1"/>
          </p:cNvSpPr>
          <p:nvPr>
            <p:ph idx="1"/>
          </p:nvPr>
        </p:nvSpPr>
        <p:spPr>
          <a:xfrm>
            <a:off x="591670" y="654422"/>
            <a:ext cx="10981765" cy="5593978"/>
          </a:xfrm>
        </p:spPr>
        <p:txBody>
          <a:bodyPr>
            <a:normAutofit/>
          </a:bodyPr>
          <a:lstStyle/>
          <a:p>
            <a:pPr marL="342900" lvl="0" indent="-342900">
              <a:lnSpc>
                <a:spcPct val="107000"/>
              </a:lnSpc>
              <a:spcAft>
                <a:spcPts val="1200"/>
              </a:spcAft>
              <a:buFont typeface="Wingdings" panose="05000000000000000000" pitchFamily="2" charset="2"/>
              <a:buChar char=""/>
            </a:pPr>
            <a:r>
              <a:rPr lang="en-IN" sz="1800" dirty="0">
                <a:solidFill>
                  <a:srgbClr val="000000"/>
                </a:solidFill>
                <a:effectLst/>
                <a:latin typeface="Segoe UI" panose="020B0502040204020203" pitchFamily="34" charset="0"/>
                <a:ea typeface="Times New Roman" panose="02020603050405020304" pitchFamily="18" charset="0"/>
              </a:rPr>
              <a:t>ARIMA stands for Auto-Regressive Integrated Moving Average. There are three integers (p, d, q) that are used to parametrize ARIMA models. Because of that, a nonseasonal ARIMA model is denoted with ARIMA(p, d, q):</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Segoe UI" panose="020B0502040204020203" pitchFamily="34" charset="0"/>
                <a:ea typeface="Times New Roman" panose="02020603050405020304" pitchFamily="18" charset="0"/>
              </a:rPr>
              <a:t>p</a:t>
            </a:r>
            <a:r>
              <a:rPr lang="en-IN" sz="1800" dirty="0">
                <a:solidFill>
                  <a:srgbClr val="000000"/>
                </a:solidFill>
                <a:effectLst/>
                <a:latin typeface="Segoe UI" panose="020B0502040204020203" pitchFamily="34" charset="0"/>
                <a:ea typeface="Times New Roman" panose="02020603050405020304" pitchFamily="18" charset="0"/>
              </a:rPr>
              <a:t> is the number of autoregressive terms (AR part). It allows to incorporate the effect of past values into our model. Intuitively, this would be similar to stating that it is likely to be warm tomorrow if it has been warm the past 3 days.</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Segoe UI" panose="020B0502040204020203" pitchFamily="34" charset="0"/>
                <a:ea typeface="Times New Roman" panose="02020603050405020304" pitchFamily="18" charset="0"/>
              </a:rPr>
              <a:t>d</a:t>
            </a:r>
            <a:r>
              <a:rPr lang="en-IN" sz="1800" dirty="0">
                <a:solidFill>
                  <a:srgbClr val="000000"/>
                </a:solidFill>
                <a:effectLst/>
                <a:latin typeface="Segoe UI" panose="020B0502040204020203" pitchFamily="34" charset="0"/>
                <a:ea typeface="Times New Roman" panose="02020603050405020304" pitchFamily="18" charset="0"/>
              </a:rPr>
              <a:t> is the number of nonseasonal differences needed for stationarity. Intuitively, this would be similar to stating that it is likely to be same temperature tomorrow if the difference in temperature in the last three days has been very small.</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Segoe UI" panose="020B0502040204020203" pitchFamily="34" charset="0"/>
                <a:ea typeface="Times New Roman" panose="02020603050405020304" pitchFamily="18" charset="0"/>
              </a:rPr>
              <a:t>q</a:t>
            </a:r>
            <a:r>
              <a:rPr lang="en-IN" sz="1800" dirty="0">
                <a:solidFill>
                  <a:srgbClr val="000000"/>
                </a:solidFill>
                <a:effectLst/>
                <a:latin typeface="Segoe UI" panose="020B0502040204020203" pitchFamily="34" charset="0"/>
                <a:ea typeface="Times New Roman" panose="02020603050405020304" pitchFamily="18" charset="0"/>
              </a:rPr>
              <a:t> is the number of lagged forecast errors in the prediction equation (MA part). This allows us to set the error of our model as a linear combination of the error values observed at previous time points in the past.</a:t>
            </a:r>
            <a:endParaRPr lang="en-IN" sz="1800" dirty="0">
              <a:solidFill>
                <a:srgbClr val="000000"/>
              </a:solidFill>
              <a:effectLst/>
              <a:latin typeface="Calibri" panose="020F0502020204030204" pitchFamily="34" charset="0"/>
              <a:ea typeface="Calibri" panose="020F0502020204030204" pitchFamily="34" charset="0"/>
            </a:endParaRPr>
          </a:p>
          <a:p>
            <a:pPr>
              <a:buFont typeface="Courier New" panose="02070309020205020404" pitchFamily="49" charset="0"/>
              <a:buChar char="o"/>
            </a:pPr>
            <a:r>
              <a:rPr lang="en-IN" sz="1800" dirty="0">
                <a:effectLst/>
                <a:latin typeface="Segoe UI" panose="020B0502040204020203" pitchFamily="34" charset="0"/>
                <a:ea typeface="Times New Roman" panose="02020603050405020304" pitchFamily="18" charset="0"/>
              </a:rPr>
              <a:t>When dealing with seasonal effects, as in our example, seasonal ARIMA is used, which is denoted as ARIMA (p,d,q) (P,D,Q)s. Here, (p, d, q) are the nonseasonal parameters described above, (</a:t>
            </a:r>
            <a:r>
              <a:rPr lang="en-IN" sz="1800" b="1" dirty="0">
                <a:effectLst/>
                <a:latin typeface="Segoe UI" panose="020B0502040204020203" pitchFamily="34" charset="0"/>
                <a:ea typeface="Times New Roman" panose="02020603050405020304" pitchFamily="18" charset="0"/>
              </a:rPr>
              <a:t>P, D, Q</a:t>
            </a:r>
            <a:r>
              <a:rPr lang="en-IN" sz="1800" dirty="0">
                <a:effectLst/>
                <a:latin typeface="Segoe UI" panose="020B0502040204020203" pitchFamily="34" charset="0"/>
                <a:ea typeface="Times New Roman" panose="02020603050405020304" pitchFamily="18" charset="0"/>
              </a:rPr>
              <a:t>) follow the same definition but are applied to the seasonal component of the time series.</a:t>
            </a:r>
            <a:endParaRPr lang="en-IN" dirty="0"/>
          </a:p>
        </p:txBody>
      </p:sp>
    </p:spTree>
    <p:extLst>
      <p:ext uri="{BB962C8B-B14F-4D97-AF65-F5344CB8AC3E}">
        <p14:creationId xmlns:p14="http://schemas.microsoft.com/office/powerpoint/2010/main" val="26188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E3FA-C9F8-AB4D-6DBF-160DBBD2B6ED}"/>
              </a:ext>
            </a:extLst>
          </p:cNvPr>
          <p:cNvSpPr>
            <a:spLocks noGrp="1"/>
          </p:cNvSpPr>
          <p:nvPr>
            <p:ph type="title"/>
          </p:nvPr>
        </p:nvSpPr>
        <p:spPr>
          <a:xfrm>
            <a:off x="615064" y="598286"/>
            <a:ext cx="6424928" cy="878275"/>
          </a:xfrm>
        </p:spPr>
        <p:txBody>
          <a:bodyPr>
            <a:normAutofit/>
          </a:bodyPr>
          <a:lstStyle/>
          <a:p>
            <a:pPr algn="l"/>
            <a:r>
              <a:rPr lang="en-IN" sz="2400" b="1" dirty="0">
                <a:solidFill>
                  <a:srgbClr val="000000"/>
                </a:solidFill>
                <a:effectLst/>
                <a:latin typeface="Calibri" panose="020F0502020204030204" pitchFamily="34" charset="0"/>
                <a:ea typeface="Calibri" panose="020F0502020204030204" pitchFamily="34" charset="0"/>
              </a:rPr>
              <a:t>Objective </a:t>
            </a:r>
            <a:endParaRPr lang="en-IN" sz="2400" b="1" dirty="0"/>
          </a:p>
        </p:txBody>
      </p:sp>
      <p:sp>
        <p:nvSpPr>
          <p:cNvPr id="3" name="Content Placeholder 2">
            <a:extLst>
              <a:ext uri="{FF2B5EF4-FFF2-40B4-BE49-F238E27FC236}">
                <a16:creationId xmlns:a16="http://schemas.microsoft.com/office/drawing/2014/main" id="{F94F4FBE-FB2B-E5A9-C21F-A7FBDFC53C4C}"/>
              </a:ext>
            </a:extLst>
          </p:cNvPr>
          <p:cNvSpPr>
            <a:spLocks noGrp="1"/>
          </p:cNvSpPr>
          <p:nvPr>
            <p:ph idx="1"/>
          </p:nvPr>
        </p:nvSpPr>
        <p:spPr>
          <a:xfrm>
            <a:off x="615064" y="1160238"/>
            <a:ext cx="6249880" cy="1757778"/>
          </a:xfrm>
        </p:spPr>
        <p:txBody>
          <a:bodyPr/>
          <a:lstStyle/>
          <a:p>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 this we are presenting the future prediction values of a particular date using the given dataset (BHEL material code pricing indices) implementing Time series forecasting algorithm.</a:t>
            </a:r>
          </a:p>
          <a:p>
            <a:endParaRPr lang="en-IN" dirty="0"/>
          </a:p>
        </p:txBody>
      </p:sp>
      <p:pic>
        <p:nvPicPr>
          <p:cNvPr id="5" name="Picture 4">
            <a:extLst>
              <a:ext uri="{FF2B5EF4-FFF2-40B4-BE49-F238E27FC236}">
                <a16:creationId xmlns:a16="http://schemas.microsoft.com/office/drawing/2014/main" id="{115A27C7-09C7-E968-E514-7D33F39668C7}"/>
              </a:ext>
            </a:extLst>
          </p:cNvPr>
          <p:cNvPicPr>
            <a:picLocks noChangeAspect="1"/>
          </p:cNvPicPr>
          <p:nvPr/>
        </p:nvPicPr>
        <p:blipFill>
          <a:blip r:embed="rId2"/>
          <a:stretch>
            <a:fillRect/>
          </a:stretch>
        </p:blipFill>
        <p:spPr>
          <a:xfrm>
            <a:off x="779436" y="2612065"/>
            <a:ext cx="7760881" cy="816935"/>
          </a:xfrm>
          <a:prstGeom prst="rect">
            <a:avLst/>
          </a:prstGeom>
        </p:spPr>
      </p:pic>
      <p:pic>
        <p:nvPicPr>
          <p:cNvPr id="7" name="Picture 6">
            <a:extLst>
              <a:ext uri="{FF2B5EF4-FFF2-40B4-BE49-F238E27FC236}">
                <a16:creationId xmlns:a16="http://schemas.microsoft.com/office/drawing/2014/main" id="{6B97EC71-25BE-D4D8-EC05-F0E53BB0A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503" y="771811"/>
            <a:ext cx="2762553" cy="16575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36F91349-15E9-C884-43A4-5EE8E3654A3C}"/>
              </a:ext>
            </a:extLst>
          </p:cNvPr>
          <p:cNvPicPr>
            <a:picLocks noChangeAspect="1"/>
          </p:cNvPicPr>
          <p:nvPr/>
        </p:nvPicPr>
        <p:blipFill>
          <a:blip r:embed="rId4"/>
          <a:stretch>
            <a:fillRect/>
          </a:stretch>
        </p:blipFill>
        <p:spPr>
          <a:xfrm>
            <a:off x="615064" y="3659262"/>
            <a:ext cx="7805462" cy="3080246"/>
          </a:xfrm>
          <a:prstGeom prst="rect">
            <a:avLst/>
          </a:prstGeom>
        </p:spPr>
      </p:pic>
    </p:spTree>
    <p:extLst>
      <p:ext uri="{BB962C8B-B14F-4D97-AF65-F5344CB8AC3E}">
        <p14:creationId xmlns:p14="http://schemas.microsoft.com/office/powerpoint/2010/main" val="180443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6C0F-89B1-7D0B-0DA9-FDC1A3CFB4A1}"/>
              </a:ext>
            </a:extLst>
          </p:cNvPr>
          <p:cNvSpPr>
            <a:spLocks noGrp="1"/>
          </p:cNvSpPr>
          <p:nvPr>
            <p:ph type="title"/>
          </p:nvPr>
        </p:nvSpPr>
        <p:spPr>
          <a:xfrm>
            <a:off x="610353" y="629532"/>
            <a:ext cx="7729728" cy="757576"/>
          </a:xfrm>
        </p:spPr>
        <p:txBody>
          <a:bodyPr>
            <a:normAutofit/>
          </a:bodyPr>
          <a:lstStyle/>
          <a:p>
            <a:pPr algn="l"/>
            <a:r>
              <a:rPr lang="en-IN" sz="2400" b="1" u="sng" dirty="0">
                <a:solidFill>
                  <a:srgbClr val="000000"/>
                </a:solidFill>
                <a:effectLst/>
                <a:latin typeface="Calibri" panose="020F0502020204030204" pitchFamily="34" charset="0"/>
                <a:ea typeface="Calibri" panose="020F0502020204030204" pitchFamily="34" charset="0"/>
              </a:rPr>
              <a:t>Time series forecasting applications</a:t>
            </a:r>
            <a:endParaRPr lang="en-IN" sz="2400" b="1" u="sng" dirty="0"/>
          </a:p>
        </p:txBody>
      </p:sp>
      <p:sp>
        <p:nvSpPr>
          <p:cNvPr id="3" name="Content Placeholder 2">
            <a:extLst>
              <a:ext uri="{FF2B5EF4-FFF2-40B4-BE49-F238E27FC236}">
                <a16:creationId xmlns:a16="http://schemas.microsoft.com/office/drawing/2014/main" id="{09AEF1DA-6E33-AB2E-5DF9-C408CBE606BA}"/>
              </a:ext>
            </a:extLst>
          </p:cNvPr>
          <p:cNvSpPr>
            <a:spLocks noGrp="1"/>
          </p:cNvSpPr>
          <p:nvPr>
            <p:ph idx="1"/>
          </p:nvPr>
        </p:nvSpPr>
        <p:spPr>
          <a:xfrm>
            <a:off x="708588" y="1609381"/>
            <a:ext cx="10774823" cy="4619087"/>
          </a:xfrm>
        </p:spPr>
        <p:txBody>
          <a:bodyPr>
            <a:normAutofit/>
          </a:bodyPr>
          <a:lstStyle/>
          <a:p>
            <a:pPr marL="342900" lvl="0" indent="-342900">
              <a:lnSpc>
                <a:spcPct val="107000"/>
              </a:lnSpc>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rPr>
              <a:t>Forecasting power demand to decide whether to build another power generation plant in the next five years.</a:t>
            </a: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rPr>
              <a:t>Forecasting call volumes to schedule staff in a call centre next week</a:t>
            </a: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rPr>
              <a:t>Forecasting inventory requirements to stock inventory to meet demand</a:t>
            </a: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rPr>
              <a:t>Forecasting supply and demand to optimize fleet management and other aspects of the supply chain</a:t>
            </a:r>
          </a:p>
          <a:p>
            <a:pPr marL="342900" lvl="0" indent="-342900">
              <a:lnSpc>
                <a:spcPct val="107000"/>
              </a:lnSpc>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rPr>
              <a:t>Predicting equipment failures and maintenance requirements to minimize downtime and uphold safety standards</a:t>
            </a: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rPr>
              <a:t>Forecasting infection rates to optimize disease control and outbreak programs</a:t>
            </a:r>
          </a:p>
          <a:p>
            <a:pPr>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Predicting customer ratings through to forecasting product sales</a:t>
            </a:r>
            <a:endParaRPr lang="en-IN" sz="2000" dirty="0"/>
          </a:p>
        </p:txBody>
      </p:sp>
    </p:spTree>
    <p:extLst>
      <p:ext uri="{BB962C8B-B14F-4D97-AF65-F5344CB8AC3E}">
        <p14:creationId xmlns:p14="http://schemas.microsoft.com/office/powerpoint/2010/main" val="154674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E334-AB9A-8419-8E18-B800C56B27B5}"/>
              </a:ext>
            </a:extLst>
          </p:cNvPr>
          <p:cNvSpPr>
            <a:spLocks noGrp="1"/>
          </p:cNvSpPr>
          <p:nvPr>
            <p:ph type="title"/>
          </p:nvPr>
        </p:nvSpPr>
        <p:spPr>
          <a:xfrm>
            <a:off x="609306" y="473720"/>
            <a:ext cx="7729728" cy="722065"/>
          </a:xfrm>
        </p:spPr>
        <p:txBody>
          <a:bodyPr>
            <a:normAutofit/>
          </a:bodyPr>
          <a:lstStyle/>
          <a:p>
            <a:pPr algn="l"/>
            <a:r>
              <a:rPr lang="en-IN" sz="2400" b="1" u="sng" dirty="0">
                <a:solidFill>
                  <a:srgbClr val="000000"/>
                </a:solidFill>
                <a:effectLst/>
                <a:latin typeface="Calibri" panose="020F0502020204030204" pitchFamily="34" charset="0"/>
                <a:ea typeface="Calibri" panose="020F0502020204030204" pitchFamily="34" charset="0"/>
              </a:rPr>
              <a:t>Factors affecting time series analysis</a:t>
            </a:r>
            <a:endParaRPr lang="en-IN" sz="2400" b="1" u="sng" dirty="0"/>
          </a:p>
        </p:txBody>
      </p:sp>
      <p:sp>
        <p:nvSpPr>
          <p:cNvPr id="3" name="Content Placeholder 2">
            <a:extLst>
              <a:ext uri="{FF2B5EF4-FFF2-40B4-BE49-F238E27FC236}">
                <a16:creationId xmlns:a16="http://schemas.microsoft.com/office/drawing/2014/main" id="{8A946C78-5BE5-2C28-7686-F61D3DB96A9B}"/>
              </a:ext>
            </a:extLst>
          </p:cNvPr>
          <p:cNvSpPr>
            <a:spLocks noGrp="1"/>
          </p:cNvSpPr>
          <p:nvPr>
            <p:ph idx="1"/>
          </p:nvPr>
        </p:nvSpPr>
        <p:spPr>
          <a:xfrm>
            <a:off x="535966" y="1037733"/>
            <a:ext cx="10427869" cy="5447930"/>
          </a:xfrm>
        </p:spPr>
        <p:txBody>
          <a:bodyPr/>
          <a:lstStyle/>
          <a:p>
            <a:pPr>
              <a:lnSpc>
                <a:spcPct val="107000"/>
              </a:lnSpc>
              <a:buFont typeface="Wingdings" panose="05000000000000000000" pitchFamily="2" charset="2"/>
              <a:buChar char="v"/>
            </a:pPr>
            <a:r>
              <a:rPr lang="en-IN" sz="1800" dirty="0">
                <a:solidFill>
                  <a:srgbClr val="000000"/>
                </a:solidFill>
                <a:effectLst/>
                <a:latin typeface="Calibri" panose="020F0502020204030204" pitchFamily="34" charset="0"/>
                <a:ea typeface="Calibri" panose="020F0502020204030204" pitchFamily="34" charset="0"/>
              </a:rPr>
              <a:t>Stationarity: The degree to which the mean and variance of a time series remain stable over time is known as stationarity.</a:t>
            </a:r>
          </a:p>
          <a:p>
            <a:pPr>
              <a:lnSpc>
                <a:spcPct val="107000"/>
              </a:lnSpc>
              <a:buFont typeface="Wingdings" panose="05000000000000000000" pitchFamily="2" charset="2"/>
              <a:buChar char="v"/>
            </a:pPr>
            <a:r>
              <a:rPr lang="en-IN" sz="1800" dirty="0">
                <a:solidFill>
                  <a:srgbClr val="000000"/>
                </a:solidFill>
                <a:effectLst/>
                <a:latin typeface="Calibri" panose="020F0502020204030204" pitchFamily="34" charset="0"/>
                <a:ea typeface="Calibri" panose="020F0502020204030204" pitchFamily="34" charset="0"/>
              </a:rPr>
              <a:t>Auto-relocation: The propensity of data observations and patterns to repeat themselves in a time series is known as autocorrelation.</a:t>
            </a:r>
          </a:p>
          <a:p>
            <a:pPr>
              <a:lnSpc>
                <a:spcPct val="107000"/>
              </a:lnSpc>
              <a:buFont typeface="Wingdings" panose="05000000000000000000" pitchFamily="2" charset="2"/>
              <a:buChar char="v"/>
            </a:pPr>
            <a:r>
              <a:rPr lang="en-IN" sz="1800" dirty="0">
                <a:solidFill>
                  <a:srgbClr val="000000"/>
                </a:solidFill>
                <a:effectLst/>
                <a:latin typeface="Calibri" panose="020F0502020204030204" pitchFamily="34" charset="0"/>
                <a:ea typeface="Calibri" panose="020F0502020204030204" pitchFamily="34" charset="0"/>
              </a:rPr>
              <a:t>Seasonality: Seasonality, is the periodic repetition of observations and patterns.</a:t>
            </a:r>
          </a:p>
          <a:p>
            <a:pPr indent="0">
              <a:lnSpc>
                <a:spcPct val="107000"/>
              </a:lnSpc>
              <a:spcAft>
                <a:spcPts val="800"/>
              </a:spcAft>
              <a:buNone/>
            </a:pPr>
            <a:endParaRPr lang="en-IN" dirty="0">
              <a:solidFill>
                <a:srgbClr val="000000"/>
              </a:solidFill>
              <a:latin typeface="Calibri" panose="020F0502020204030204" pitchFamily="34" charset="0"/>
              <a:ea typeface="Calibri" panose="020F0502020204030204" pitchFamily="34" charset="0"/>
            </a:endParaRPr>
          </a:p>
          <a:p>
            <a:pPr indent="0">
              <a:lnSpc>
                <a:spcPct val="107000"/>
              </a:lnSpc>
              <a:spcAft>
                <a:spcPts val="800"/>
              </a:spcAft>
              <a:buNone/>
            </a:pPr>
            <a:endParaRPr lang="en-IN" sz="1800" dirty="0">
              <a:solidFill>
                <a:srgbClr val="000000"/>
              </a:solidFill>
              <a:effectLst/>
              <a:latin typeface="Calibri" panose="020F0502020204030204" pitchFamily="34" charset="0"/>
              <a:ea typeface="Calibri" panose="020F0502020204030204" pitchFamily="34" charset="0"/>
            </a:endParaRPr>
          </a:p>
          <a:p>
            <a:pPr indent="0">
              <a:lnSpc>
                <a:spcPct val="107000"/>
              </a:lnSpc>
              <a:spcAft>
                <a:spcPts val="800"/>
              </a:spcAft>
              <a:buNone/>
            </a:pPr>
            <a:endParaRPr lang="en-IN" sz="1800" dirty="0">
              <a:solidFill>
                <a:srgbClr val="000000"/>
              </a:solidFill>
              <a:effectLst/>
              <a:latin typeface="Calibri" panose="020F0502020204030204" pitchFamily="34" charset="0"/>
              <a:ea typeface="Calibri" panose="020F0502020204030204" pitchFamily="34" charset="0"/>
            </a:endParaRPr>
          </a:p>
          <a:p>
            <a:pPr indent="0">
              <a:lnSpc>
                <a:spcPct val="107000"/>
              </a:lnSpc>
              <a:spcAft>
                <a:spcPts val="800"/>
              </a:spcAft>
              <a:buNone/>
            </a:pPr>
            <a:endParaRPr lang="en-IN" dirty="0">
              <a:solidFill>
                <a:srgbClr val="000000"/>
              </a:solidFill>
              <a:latin typeface="Calibri" panose="020F0502020204030204" pitchFamily="34" charset="0"/>
              <a:ea typeface="Calibri" panose="020F0502020204030204" pitchFamily="34" charset="0"/>
            </a:endParaRPr>
          </a:p>
          <a:p>
            <a:pPr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8978A008-FD78-68DB-EEB2-4FA63048DB2D}"/>
              </a:ext>
            </a:extLst>
          </p:cNvPr>
          <p:cNvPicPr>
            <a:picLocks noChangeAspect="1"/>
          </p:cNvPicPr>
          <p:nvPr/>
        </p:nvPicPr>
        <p:blipFill>
          <a:blip r:embed="rId2"/>
          <a:stretch>
            <a:fillRect/>
          </a:stretch>
        </p:blipFill>
        <p:spPr>
          <a:xfrm>
            <a:off x="949966" y="3177401"/>
            <a:ext cx="7760881" cy="560881"/>
          </a:xfrm>
          <a:prstGeom prst="rect">
            <a:avLst/>
          </a:prstGeom>
        </p:spPr>
      </p:pic>
      <p:pic>
        <p:nvPicPr>
          <p:cNvPr id="5" name="Picture 4">
            <a:extLst>
              <a:ext uri="{FF2B5EF4-FFF2-40B4-BE49-F238E27FC236}">
                <a16:creationId xmlns:a16="http://schemas.microsoft.com/office/drawing/2014/main" id="{02C40CEB-0855-AB35-1C13-572F32515540}"/>
              </a:ext>
            </a:extLst>
          </p:cNvPr>
          <p:cNvPicPr>
            <a:picLocks noChangeAspect="1"/>
          </p:cNvPicPr>
          <p:nvPr/>
        </p:nvPicPr>
        <p:blipFill>
          <a:blip r:embed="rId3"/>
          <a:stretch>
            <a:fillRect/>
          </a:stretch>
        </p:blipFill>
        <p:spPr>
          <a:xfrm>
            <a:off x="535966" y="3761698"/>
            <a:ext cx="10965752" cy="2601967"/>
          </a:xfrm>
          <a:prstGeom prst="rect">
            <a:avLst/>
          </a:prstGeom>
        </p:spPr>
      </p:pic>
    </p:spTree>
    <p:extLst>
      <p:ext uri="{BB962C8B-B14F-4D97-AF65-F5344CB8AC3E}">
        <p14:creationId xmlns:p14="http://schemas.microsoft.com/office/powerpoint/2010/main" val="22506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D260-3423-700A-8DEA-B353438F170E}"/>
              </a:ext>
            </a:extLst>
          </p:cNvPr>
          <p:cNvSpPr>
            <a:spLocks noGrp="1"/>
          </p:cNvSpPr>
          <p:nvPr>
            <p:ph type="title"/>
          </p:nvPr>
        </p:nvSpPr>
        <p:spPr>
          <a:xfrm>
            <a:off x="617663" y="623075"/>
            <a:ext cx="7468502" cy="503475"/>
          </a:xfrm>
        </p:spPr>
        <p:txBody>
          <a:bodyPr>
            <a:normAutofit/>
          </a:bodyPr>
          <a:lstStyle/>
          <a:p>
            <a:pPr algn="l"/>
            <a:r>
              <a:rPr lang="en-IN" sz="1800" dirty="0">
                <a:solidFill>
                  <a:srgbClr val="000000"/>
                </a:solidFill>
                <a:effectLst/>
                <a:latin typeface="Calibri" panose="020F0502020204030204" pitchFamily="34" charset="0"/>
                <a:ea typeface="Calibri" panose="020F0502020204030204" pitchFamily="34" charset="0"/>
              </a:rPr>
              <a:t>Future of Time series forecasting</a:t>
            </a:r>
            <a:endParaRPr lang="en-IN" dirty="0"/>
          </a:p>
        </p:txBody>
      </p:sp>
      <p:sp>
        <p:nvSpPr>
          <p:cNvPr id="3" name="Content Placeholder 2">
            <a:extLst>
              <a:ext uri="{FF2B5EF4-FFF2-40B4-BE49-F238E27FC236}">
                <a16:creationId xmlns:a16="http://schemas.microsoft.com/office/drawing/2014/main" id="{9317D703-ADEF-2D2A-D38C-83E733A892DC}"/>
              </a:ext>
            </a:extLst>
          </p:cNvPr>
          <p:cNvSpPr>
            <a:spLocks noGrp="1"/>
          </p:cNvSpPr>
          <p:nvPr>
            <p:ph idx="1"/>
          </p:nvPr>
        </p:nvSpPr>
        <p:spPr>
          <a:xfrm>
            <a:off x="617663" y="1126550"/>
            <a:ext cx="10104127" cy="1223521"/>
          </a:xfrm>
        </p:spPr>
        <p:txBody>
          <a:bodyPr>
            <a:normAutofit fontScale="85000" lnSpcReduction="20000"/>
          </a:bodyPr>
          <a:lstStyle/>
          <a:p>
            <a:pPr>
              <a:lnSpc>
                <a:spcPct val="107000"/>
              </a:lnSpc>
              <a:spcAft>
                <a:spcPts val="800"/>
              </a:spcAft>
              <a:buFont typeface="Wingdings" panose="05000000000000000000" pitchFamily="2" charset="2"/>
              <a:buChar char="§"/>
            </a:pPr>
            <a:r>
              <a:rPr lang="en-IN" sz="1800" dirty="0">
                <a:solidFill>
                  <a:srgbClr val="000000"/>
                </a:solidFill>
                <a:effectLst/>
                <a:latin typeface="Aptos" panose="020B0004020202020204" pitchFamily="34" charset="0"/>
                <a:ea typeface="Arial" panose="020B0604020202020204" pitchFamily="34" charset="0"/>
              </a:rPr>
              <a:t>We can create Android or iOS for this project.</a:t>
            </a:r>
            <a:endParaRPr lang="en-IN" sz="1800" dirty="0">
              <a:solidFill>
                <a:srgbClr val="000000"/>
              </a:solidFill>
              <a:effectLst/>
              <a:latin typeface="Aptos" panose="020B0004020202020204" pitchFamily="34" charset="0"/>
              <a:ea typeface="Calibri" panose="020F0502020204030204" pitchFamily="34" charset="0"/>
            </a:endParaRPr>
          </a:p>
          <a:p>
            <a:pPr lvl="0">
              <a:lnSpc>
                <a:spcPct val="107000"/>
              </a:lnSpc>
              <a:spcAft>
                <a:spcPts val="800"/>
              </a:spcAft>
              <a:buFont typeface="Wingdings" panose="05000000000000000000" pitchFamily="2" charset="2"/>
              <a:buChar char="§"/>
            </a:pPr>
            <a:r>
              <a:rPr lang="en-IN" sz="1800" dirty="0">
                <a:solidFill>
                  <a:srgbClr val="000000"/>
                </a:solidFill>
                <a:effectLst/>
                <a:latin typeface="Aptos" panose="020B0004020202020204" pitchFamily="34" charset="0"/>
                <a:ea typeface="Calibri" panose="020F0502020204030204" pitchFamily="34" charset="0"/>
              </a:rPr>
              <a:t>In future, the work can be enhanced by developing a web application based on the Time Series algorithms as well as using a larger dataset as compared to the one used in this analysis which will help to provide better results and help health professionals in predicting the expected results effectively and efficiently.</a:t>
            </a:r>
          </a:p>
          <a:p>
            <a:endParaRPr lang="en-IN" dirty="0"/>
          </a:p>
        </p:txBody>
      </p:sp>
      <p:pic>
        <p:nvPicPr>
          <p:cNvPr id="4" name="Picture 3">
            <a:extLst>
              <a:ext uri="{FF2B5EF4-FFF2-40B4-BE49-F238E27FC236}">
                <a16:creationId xmlns:a16="http://schemas.microsoft.com/office/drawing/2014/main" id="{A25E33BB-F9E5-40ED-2169-317708C400FE}"/>
              </a:ext>
            </a:extLst>
          </p:cNvPr>
          <p:cNvPicPr>
            <a:picLocks noChangeAspect="1"/>
          </p:cNvPicPr>
          <p:nvPr/>
        </p:nvPicPr>
        <p:blipFill>
          <a:blip r:embed="rId2"/>
          <a:stretch>
            <a:fillRect/>
          </a:stretch>
        </p:blipFill>
        <p:spPr>
          <a:xfrm>
            <a:off x="1030039" y="2517140"/>
            <a:ext cx="6301084" cy="672811"/>
          </a:xfrm>
          <a:prstGeom prst="rect">
            <a:avLst/>
          </a:prstGeom>
        </p:spPr>
      </p:pic>
      <p:pic>
        <p:nvPicPr>
          <p:cNvPr id="5" name="Picture 4">
            <a:extLst>
              <a:ext uri="{FF2B5EF4-FFF2-40B4-BE49-F238E27FC236}">
                <a16:creationId xmlns:a16="http://schemas.microsoft.com/office/drawing/2014/main" id="{AD9E4893-9B31-8BD8-BE6E-5E40B9286BD5}"/>
              </a:ext>
            </a:extLst>
          </p:cNvPr>
          <p:cNvPicPr>
            <a:picLocks noChangeAspect="1"/>
          </p:cNvPicPr>
          <p:nvPr/>
        </p:nvPicPr>
        <p:blipFill>
          <a:blip r:embed="rId3"/>
          <a:stretch>
            <a:fillRect/>
          </a:stretch>
        </p:blipFill>
        <p:spPr>
          <a:xfrm>
            <a:off x="1030039" y="3237221"/>
            <a:ext cx="8347044" cy="2894886"/>
          </a:xfrm>
          <a:prstGeom prst="rect">
            <a:avLst/>
          </a:prstGeom>
        </p:spPr>
      </p:pic>
    </p:spTree>
    <p:extLst>
      <p:ext uri="{BB962C8B-B14F-4D97-AF65-F5344CB8AC3E}">
        <p14:creationId xmlns:p14="http://schemas.microsoft.com/office/powerpoint/2010/main" val="9934461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TotalTime>
  <Words>1245</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Aptos</vt:lpstr>
      <vt:lpstr>Arial</vt:lpstr>
      <vt:lpstr>Calibri</vt:lpstr>
      <vt:lpstr>Cambria</vt:lpstr>
      <vt:lpstr>Cambria Math</vt:lpstr>
      <vt:lpstr>Courier New</vt:lpstr>
      <vt:lpstr>Garamond</vt:lpstr>
      <vt:lpstr>Segoe UI</vt:lpstr>
      <vt:lpstr>Symbol</vt:lpstr>
      <vt:lpstr>Times New Roman</vt:lpstr>
      <vt:lpstr>Wingdings</vt:lpstr>
      <vt:lpstr>Organic</vt:lpstr>
      <vt:lpstr>       Internship Project</vt:lpstr>
      <vt:lpstr>Presentation Outline </vt:lpstr>
      <vt:lpstr>Introduction </vt:lpstr>
      <vt:lpstr>PowerPoint Presentation</vt:lpstr>
      <vt:lpstr>PowerPoint Presentation</vt:lpstr>
      <vt:lpstr>Objective </vt:lpstr>
      <vt:lpstr>Time series forecasting applications</vt:lpstr>
      <vt:lpstr>Factors affecting time series analysis</vt:lpstr>
      <vt:lpstr>Future of Time series forecasting</vt:lpstr>
      <vt:lpstr>Project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dc:title>
  <dc:creator>Akash Haripriya</dc:creator>
  <cp:lastModifiedBy>shriniket dixit</cp:lastModifiedBy>
  <cp:revision>2</cp:revision>
  <dcterms:created xsi:type="dcterms:W3CDTF">2022-07-20T11:44:42Z</dcterms:created>
  <dcterms:modified xsi:type="dcterms:W3CDTF">2024-08-12T19:54:30Z</dcterms:modified>
</cp:coreProperties>
</file>