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sldIdLst>
    <p:sldId id="256" r:id="rId2"/>
    <p:sldId id="257" r:id="rId3"/>
    <p:sldId id="258" r:id="rId4"/>
    <p:sldId id="259" r:id="rId5"/>
    <p:sldId id="260" r:id="rId6"/>
    <p:sldId id="261" r:id="rId7"/>
    <p:sldId id="262" r:id="rId8"/>
    <p:sldId id="263" r:id="rId9"/>
    <p:sldId id="290" r:id="rId10"/>
    <p:sldId id="291" r:id="rId11"/>
    <p:sldId id="292" r:id="rId12"/>
    <p:sldId id="266" r:id="rId13"/>
    <p:sldId id="267" r:id="rId14"/>
    <p:sldId id="268" r:id="rId15"/>
    <p:sldId id="269" r:id="rId16"/>
    <p:sldId id="270" r:id="rId17"/>
    <p:sldId id="288" r:id="rId18"/>
    <p:sldId id="289" r:id="rId19"/>
    <p:sldId id="272" r:id="rId20"/>
    <p:sldId id="273" r:id="rId21"/>
    <p:sldId id="274" r:id="rId22"/>
    <p:sldId id="275" r:id="rId23"/>
    <p:sldId id="277" r:id="rId24"/>
    <p:sldId id="278" r:id="rId25"/>
    <p:sldId id="279" r:id="rId26"/>
    <p:sldId id="280" r:id="rId27"/>
    <p:sldId id="286" r:id="rId28"/>
    <p:sldId id="287" r:id="rId29"/>
    <p:sldId id="281" r:id="rId30"/>
    <p:sldId id="282" r:id="rId31"/>
    <p:sldId id="283" r:id="rId32"/>
    <p:sldId id="284" r:id="rId33"/>
    <p:sldId id="28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A25A5F-EED8-4361-ABFD-C029CF8CA6CD}"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6C3C0-681E-4CDC-9F5A-57620E9512E2}" type="slidenum">
              <a:rPr lang="en-US" smtClean="0"/>
              <a:t>‹#›</a:t>
            </a:fld>
            <a:endParaRPr lang="en-US"/>
          </a:p>
        </p:txBody>
      </p:sp>
    </p:spTree>
    <p:extLst>
      <p:ext uri="{BB962C8B-B14F-4D97-AF65-F5344CB8AC3E}">
        <p14:creationId xmlns:p14="http://schemas.microsoft.com/office/powerpoint/2010/main" val="1348021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A25A5F-EED8-4361-ABFD-C029CF8CA6CD}"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6C3C0-681E-4CDC-9F5A-57620E9512E2}" type="slidenum">
              <a:rPr lang="en-US" smtClean="0"/>
              <a:t>‹#›</a:t>
            </a:fld>
            <a:endParaRPr lang="en-US"/>
          </a:p>
        </p:txBody>
      </p:sp>
    </p:spTree>
    <p:extLst>
      <p:ext uri="{BB962C8B-B14F-4D97-AF65-F5344CB8AC3E}">
        <p14:creationId xmlns:p14="http://schemas.microsoft.com/office/powerpoint/2010/main" val="1562179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A25A5F-EED8-4361-ABFD-C029CF8CA6CD}"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6C3C0-681E-4CDC-9F5A-57620E9512E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78892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A25A5F-EED8-4361-ABFD-C029CF8CA6CD}"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6C3C0-681E-4CDC-9F5A-57620E9512E2}" type="slidenum">
              <a:rPr lang="en-US" smtClean="0"/>
              <a:t>‹#›</a:t>
            </a:fld>
            <a:endParaRPr lang="en-US"/>
          </a:p>
        </p:txBody>
      </p:sp>
    </p:spTree>
    <p:extLst>
      <p:ext uri="{BB962C8B-B14F-4D97-AF65-F5344CB8AC3E}">
        <p14:creationId xmlns:p14="http://schemas.microsoft.com/office/powerpoint/2010/main" val="1593898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A25A5F-EED8-4361-ABFD-C029CF8CA6CD}"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6C3C0-681E-4CDC-9F5A-57620E9512E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5195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A25A5F-EED8-4361-ABFD-C029CF8CA6CD}"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6C3C0-681E-4CDC-9F5A-57620E9512E2}" type="slidenum">
              <a:rPr lang="en-US" smtClean="0"/>
              <a:t>‹#›</a:t>
            </a:fld>
            <a:endParaRPr lang="en-US"/>
          </a:p>
        </p:txBody>
      </p:sp>
    </p:spTree>
    <p:extLst>
      <p:ext uri="{BB962C8B-B14F-4D97-AF65-F5344CB8AC3E}">
        <p14:creationId xmlns:p14="http://schemas.microsoft.com/office/powerpoint/2010/main" val="1821423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A25A5F-EED8-4361-ABFD-C029CF8CA6CD}"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6C3C0-681E-4CDC-9F5A-57620E9512E2}" type="slidenum">
              <a:rPr lang="en-US" smtClean="0"/>
              <a:t>‹#›</a:t>
            </a:fld>
            <a:endParaRPr lang="en-US"/>
          </a:p>
        </p:txBody>
      </p:sp>
    </p:spTree>
    <p:extLst>
      <p:ext uri="{BB962C8B-B14F-4D97-AF65-F5344CB8AC3E}">
        <p14:creationId xmlns:p14="http://schemas.microsoft.com/office/powerpoint/2010/main" val="1679869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A25A5F-EED8-4361-ABFD-C029CF8CA6CD}"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6C3C0-681E-4CDC-9F5A-57620E9512E2}" type="slidenum">
              <a:rPr lang="en-US" smtClean="0"/>
              <a:t>‹#›</a:t>
            </a:fld>
            <a:endParaRPr lang="en-US"/>
          </a:p>
        </p:txBody>
      </p:sp>
    </p:spTree>
    <p:extLst>
      <p:ext uri="{BB962C8B-B14F-4D97-AF65-F5344CB8AC3E}">
        <p14:creationId xmlns:p14="http://schemas.microsoft.com/office/powerpoint/2010/main" val="3291797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A25A5F-EED8-4361-ABFD-C029CF8CA6CD}"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6C3C0-681E-4CDC-9F5A-57620E9512E2}" type="slidenum">
              <a:rPr lang="en-US" smtClean="0"/>
              <a:t>‹#›</a:t>
            </a:fld>
            <a:endParaRPr lang="en-US"/>
          </a:p>
        </p:txBody>
      </p:sp>
    </p:spTree>
    <p:extLst>
      <p:ext uri="{BB962C8B-B14F-4D97-AF65-F5344CB8AC3E}">
        <p14:creationId xmlns:p14="http://schemas.microsoft.com/office/powerpoint/2010/main" val="2713237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A25A5F-EED8-4361-ABFD-C029CF8CA6CD}"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6C3C0-681E-4CDC-9F5A-57620E9512E2}" type="slidenum">
              <a:rPr lang="en-US" smtClean="0"/>
              <a:t>‹#›</a:t>
            </a:fld>
            <a:endParaRPr lang="en-US"/>
          </a:p>
        </p:txBody>
      </p:sp>
    </p:spTree>
    <p:extLst>
      <p:ext uri="{BB962C8B-B14F-4D97-AF65-F5344CB8AC3E}">
        <p14:creationId xmlns:p14="http://schemas.microsoft.com/office/powerpoint/2010/main" val="2469536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A25A5F-EED8-4361-ABFD-C029CF8CA6CD}" type="datetimeFigureOut">
              <a:rPr lang="en-US" smtClean="0"/>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16C3C0-681E-4CDC-9F5A-57620E9512E2}" type="slidenum">
              <a:rPr lang="en-US" smtClean="0"/>
              <a:t>‹#›</a:t>
            </a:fld>
            <a:endParaRPr lang="en-US"/>
          </a:p>
        </p:txBody>
      </p:sp>
    </p:spTree>
    <p:extLst>
      <p:ext uri="{BB962C8B-B14F-4D97-AF65-F5344CB8AC3E}">
        <p14:creationId xmlns:p14="http://schemas.microsoft.com/office/powerpoint/2010/main" val="46493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A25A5F-EED8-4361-ABFD-C029CF8CA6CD}" type="datetimeFigureOut">
              <a:rPr lang="en-US" smtClean="0"/>
              <a:t>8/31/2021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16C3C0-681E-4CDC-9F5A-57620E9512E2}" type="slidenum">
              <a:rPr lang="en-US" smtClean="0"/>
              <a:t>‹#›</a:t>
            </a:fld>
            <a:endParaRPr lang="en-US"/>
          </a:p>
        </p:txBody>
      </p:sp>
    </p:spTree>
    <p:extLst>
      <p:ext uri="{BB962C8B-B14F-4D97-AF65-F5344CB8AC3E}">
        <p14:creationId xmlns:p14="http://schemas.microsoft.com/office/powerpoint/2010/main" val="2800642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A25A5F-EED8-4361-ABFD-C029CF8CA6CD}" type="datetimeFigureOut">
              <a:rPr lang="en-US" smtClean="0"/>
              <a:t>8/31/2021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16C3C0-681E-4CDC-9F5A-57620E9512E2}" type="slidenum">
              <a:rPr lang="en-US" smtClean="0"/>
              <a:t>‹#›</a:t>
            </a:fld>
            <a:endParaRPr lang="en-US"/>
          </a:p>
        </p:txBody>
      </p:sp>
    </p:spTree>
    <p:extLst>
      <p:ext uri="{BB962C8B-B14F-4D97-AF65-F5344CB8AC3E}">
        <p14:creationId xmlns:p14="http://schemas.microsoft.com/office/powerpoint/2010/main" val="2180893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A25A5F-EED8-4361-ABFD-C029CF8CA6CD}" type="datetimeFigureOut">
              <a:rPr lang="en-US" smtClean="0"/>
              <a:t>8/31/2021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16C3C0-681E-4CDC-9F5A-57620E9512E2}" type="slidenum">
              <a:rPr lang="en-US" smtClean="0"/>
              <a:t>‹#›</a:t>
            </a:fld>
            <a:endParaRPr lang="en-US"/>
          </a:p>
        </p:txBody>
      </p:sp>
    </p:spTree>
    <p:extLst>
      <p:ext uri="{BB962C8B-B14F-4D97-AF65-F5344CB8AC3E}">
        <p14:creationId xmlns:p14="http://schemas.microsoft.com/office/powerpoint/2010/main" val="782826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A25A5F-EED8-4361-ABFD-C029CF8CA6CD}" type="datetimeFigureOut">
              <a:rPr lang="en-US" smtClean="0"/>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16C3C0-681E-4CDC-9F5A-57620E9512E2}" type="slidenum">
              <a:rPr lang="en-US" smtClean="0"/>
              <a:t>‹#›</a:t>
            </a:fld>
            <a:endParaRPr lang="en-US"/>
          </a:p>
        </p:txBody>
      </p:sp>
    </p:spTree>
    <p:extLst>
      <p:ext uri="{BB962C8B-B14F-4D97-AF65-F5344CB8AC3E}">
        <p14:creationId xmlns:p14="http://schemas.microsoft.com/office/powerpoint/2010/main" val="1167051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16C3C0-681E-4CDC-9F5A-57620E9512E2}" type="slidenum">
              <a:rPr lang="en-US" smtClean="0"/>
              <a:t>‹#›</a:t>
            </a:fld>
            <a:endParaRPr lang="en-US"/>
          </a:p>
        </p:txBody>
      </p:sp>
      <p:sp>
        <p:nvSpPr>
          <p:cNvPr id="5" name="Date Placeholder 4"/>
          <p:cNvSpPr>
            <a:spLocks noGrp="1"/>
          </p:cNvSpPr>
          <p:nvPr>
            <p:ph type="dt" sz="half" idx="10"/>
          </p:nvPr>
        </p:nvSpPr>
        <p:spPr/>
        <p:txBody>
          <a:bodyPr/>
          <a:lstStyle/>
          <a:p>
            <a:fld id="{41A25A5F-EED8-4361-ABFD-C029CF8CA6CD}" type="datetimeFigureOut">
              <a:rPr lang="en-US" smtClean="0"/>
              <a:t>8/31/2021</a:t>
            </a:fld>
            <a:endParaRPr lang="en-US"/>
          </a:p>
        </p:txBody>
      </p:sp>
    </p:spTree>
    <p:extLst>
      <p:ext uri="{BB962C8B-B14F-4D97-AF65-F5344CB8AC3E}">
        <p14:creationId xmlns:p14="http://schemas.microsoft.com/office/powerpoint/2010/main" val="72929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1A25A5F-EED8-4361-ABFD-C029CF8CA6CD}" type="datetimeFigureOut">
              <a:rPr lang="en-US" smtClean="0"/>
              <a:t>8/31/2021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716C3C0-681E-4CDC-9F5A-57620E9512E2}" type="slidenum">
              <a:rPr lang="en-US" smtClean="0"/>
              <a:t>‹#›</a:t>
            </a:fld>
            <a:endParaRPr lang="en-US"/>
          </a:p>
        </p:txBody>
      </p:sp>
    </p:spTree>
    <p:extLst>
      <p:ext uri="{BB962C8B-B14F-4D97-AF65-F5344CB8AC3E}">
        <p14:creationId xmlns:p14="http://schemas.microsoft.com/office/powerpoint/2010/main" val="412410568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 id="2147483931" r:id="rId15"/>
    <p:sldLayoutId id="21474839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fletjs.com/plugins.html" TargetMode="External"/><Relationship Id="rId2" Type="http://schemas.openxmlformats.org/officeDocument/2006/relationships/hyperlink" Target="https://leafletjs.com/#features" TargetMode="External"/><Relationship Id="rId1" Type="http://schemas.openxmlformats.org/officeDocument/2006/relationships/slideLayout" Target="../slideLayouts/slideLayout2.xml"/><Relationship Id="rId6" Type="http://schemas.openxmlformats.org/officeDocument/2006/relationships/hyperlink" Target="https://github.com/Leaflet/Leaflet/blob/master/CONTRIBUTING.md" TargetMode="External"/><Relationship Id="rId5" Type="http://schemas.openxmlformats.org/officeDocument/2006/relationships/hyperlink" Target="https://github.com/Leaflet/Leaflet" TargetMode="External"/><Relationship Id="rId4" Type="http://schemas.openxmlformats.org/officeDocument/2006/relationships/hyperlink" Target="https://leafletjs.com/reference.html"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tools.ietf.org/html/rfc7519"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www.asp.net/mvc2012-2" TargetMode="External"/><Relationship Id="rId2" Type="http://schemas.openxmlformats.org/officeDocument/2006/relationships/hyperlink" Target="http://www.wikipedia.or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Data_manipulation_language" TargetMode="External"/><Relationship Id="rId2" Type="http://schemas.openxmlformats.org/officeDocument/2006/relationships/hyperlink" Target="https://en.wikipedia.org/wiki/Query_language" TargetMode="External"/><Relationship Id="rId1" Type="http://schemas.openxmlformats.org/officeDocument/2006/relationships/slideLayout" Target="../slideLayouts/slideLayout2.xml"/><Relationship Id="rId6" Type="http://schemas.openxmlformats.org/officeDocument/2006/relationships/hyperlink" Target="https://en.wikipedia.org/wiki/Web_service" TargetMode="External"/><Relationship Id="rId5" Type="http://schemas.openxmlformats.org/officeDocument/2006/relationships/hyperlink" Target="https://en.wikipedia.org/wiki/REST" TargetMode="External"/><Relationship Id="rId4" Type="http://schemas.openxmlformats.org/officeDocument/2006/relationships/hyperlink" Target="https://en.wikipedia.org/wiki/AP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C9A11A-9633-47FB-A608-74714653724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320" y="514721"/>
            <a:ext cx="1212215" cy="1203325"/>
          </a:xfrm>
          <a:prstGeom prst="rect">
            <a:avLst/>
          </a:prstGeom>
          <a:noFill/>
          <a:ln>
            <a:noFill/>
          </a:ln>
        </p:spPr>
      </p:pic>
      <p:pic>
        <p:nvPicPr>
          <p:cNvPr id="5" name="Picture 4">
            <a:extLst>
              <a:ext uri="{FF2B5EF4-FFF2-40B4-BE49-F238E27FC236}">
                <a16:creationId xmlns:a16="http://schemas.microsoft.com/office/drawing/2014/main" id="{CF0CC315-E228-44DE-AD83-B69C2EB86D0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59465" y="514721"/>
            <a:ext cx="1212215" cy="1203325"/>
          </a:xfrm>
          <a:prstGeom prst="rect">
            <a:avLst/>
          </a:prstGeom>
          <a:noFill/>
          <a:ln>
            <a:noFill/>
          </a:ln>
        </p:spPr>
      </p:pic>
      <p:sp>
        <p:nvSpPr>
          <p:cNvPr id="6" name="TextBox 5">
            <a:extLst>
              <a:ext uri="{FF2B5EF4-FFF2-40B4-BE49-F238E27FC236}">
                <a16:creationId xmlns:a16="http://schemas.microsoft.com/office/drawing/2014/main" id="{0C94FA6F-0CD6-492D-A820-A5491BC93183}"/>
              </a:ext>
            </a:extLst>
          </p:cNvPr>
          <p:cNvSpPr txBox="1"/>
          <p:nvPr/>
        </p:nvSpPr>
        <p:spPr>
          <a:xfrm>
            <a:off x="2003180" y="298966"/>
            <a:ext cx="8185638" cy="2645468"/>
          </a:xfrm>
          <a:prstGeom prst="rect">
            <a:avLst/>
          </a:prstGeom>
          <a:noFill/>
        </p:spPr>
        <p:txBody>
          <a:bodyPr wrap="square" rtlCol="0">
            <a:spAutoFit/>
          </a:bodyPr>
          <a:lstStyle/>
          <a:p>
            <a:pPr marL="0" marR="0" algn="ctr">
              <a:lnSpc>
                <a:spcPct val="107000"/>
              </a:lnSpc>
              <a:spcBef>
                <a:spcPts val="0"/>
              </a:spcBef>
              <a:spcAft>
                <a:spcPts val="800"/>
              </a:spcAft>
            </a:pPr>
            <a:r>
              <a:rPr lang="en-US" sz="3200" b="1" dirty="0">
                <a:ln w="6731" cap="flat" cmpd="sng" algn="ctr">
                  <a:solidFill>
                    <a:srgbClr val="FFFFFF"/>
                  </a:solidFill>
                  <a:prstDash val="solid"/>
                  <a:round/>
                </a:ln>
                <a:solidFill>
                  <a:srgbClr val="002060"/>
                </a:solidFill>
                <a:effectLst>
                  <a:outerShdw dist="38100" dir="2700000" algn="bl">
                    <a:schemeClr val="accent5"/>
                  </a:outerShdw>
                </a:effectLst>
                <a:latin typeface="Calibri" panose="020F0502020204030204" pitchFamily="34" charset="0"/>
                <a:ea typeface="Calibri" panose="020F0502020204030204" pitchFamily="34" charset="0"/>
                <a:cs typeface="Mangal" panose="02040503050203030202" pitchFamily="18" charset="0"/>
              </a:rPr>
              <a:t>Hospital  Bed Booking Management System </a:t>
            </a:r>
            <a:endParaRPr lang="en-US" sz="320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p>
            <a:pPr lvl="0" algn="ctr" eaLnBrk="0" fontAlgn="base" hangingPunct="0">
              <a:spcBef>
                <a:spcPct val="0"/>
              </a:spcBef>
              <a:spcAft>
                <a:spcPct val="0"/>
              </a:spcAft>
            </a:pPr>
            <a:endParaRPr kumimoji="0" lang="en-US" altLang="en-US" sz="600" b="0" i="0" u="none" strike="noStrike" cap="none" normalizeH="0" baseline="0" dirty="0">
              <a:ln>
                <a:noFill/>
              </a:ln>
              <a:solidFill>
                <a:schemeClr val="tx1"/>
              </a:solidFill>
              <a:effectLst/>
              <a:latin typeface="Garamond" panose="02020404030301010803" pitchFamily="18" charset="0"/>
              <a:cs typeface="Garamond" panose="02020404030301010803" pitchFamily="18" charset="0"/>
            </a:endParaRPr>
          </a:p>
          <a:p>
            <a:pPr marL="0" marR="0" lvl="0" indent="0" algn="ctr" defTabSz="914400" rtl="0" eaLnBrk="0" fontAlgn="base" latinLnBrk="0" hangingPunct="0">
              <a:spcBef>
                <a:spcPct val="0"/>
              </a:spcBef>
              <a:spcAft>
                <a:spcPct val="0"/>
              </a:spcAft>
              <a:buClrTx/>
              <a:buSzTx/>
              <a:buFontTx/>
              <a:buNone/>
            </a:pPr>
            <a:r>
              <a:rPr kumimoji="0" lang="en-US" altLang="en-US" sz="1500" b="0" i="0" u="none" strike="noStrike" cap="none" normalizeH="0" baseline="0" dirty="0">
                <a:ln>
                  <a:noFill/>
                </a:ln>
                <a:solidFill>
                  <a:srgbClr val="0070C0"/>
                </a:solidFill>
                <a:effectLst/>
                <a:latin typeface="Garamond" panose="02020404030301010803" pitchFamily="18" charset="0"/>
                <a:ea typeface="Times New Roman" panose="02020603050405020304" pitchFamily="18" charset="0"/>
                <a:cs typeface="Garamond" panose="02020404030301010803" pitchFamily="18" charset="0"/>
              </a:rPr>
              <a:t>Submitted in partial fulfillment of the Requirements</a:t>
            </a:r>
          </a:p>
          <a:p>
            <a:pPr marL="0" marR="0" lvl="0" indent="0" algn="ctr" defTabSz="914400" rtl="0" eaLnBrk="0" fontAlgn="base" latinLnBrk="0" hangingPunct="0">
              <a:spcBef>
                <a:spcPct val="0"/>
              </a:spcBef>
              <a:spcAft>
                <a:spcPct val="0"/>
              </a:spcAft>
              <a:buClrTx/>
              <a:buSzTx/>
              <a:buFontTx/>
              <a:buNone/>
            </a:pPr>
            <a:endParaRPr kumimoji="0" lang="en-US" altLang="en-US" sz="1500" b="0" i="0" u="none" strike="noStrike" cap="none" normalizeH="0" baseline="0" dirty="0">
              <a:ln>
                <a:noFill/>
              </a:ln>
              <a:solidFill>
                <a:srgbClr val="0070C0"/>
              </a:solidFill>
              <a:effectLst/>
              <a:latin typeface="Garamond" panose="02020404030301010803" pitchFamily="18" charset="0"/>
              <a:cs typeface="Garamond" panose="02020404030301010803" pitchFamily="18" charset="0"/>
            </a:endParaRPr>
          </a:p>
          <a:p>
            <a:pPr marL="0" marR="0" lvl="0" indent="0" algn="ctr" defTabSz="914400" rtl="0" eaLnBrk="0" fontAlgn="base" latinLnBrk="0" hangingPunct="0">
              <a:spcBef>
                <a:spcPct val="0"/>
              </a:spcBef>
              <a:spcAft>
                <a:spcPct val="0"/>
              </a:spcAft>
              <a:buClrTx/>
              <a:buSzTx/>
              <a:buFontTx/>
              <a:buNone/>
            </a:pPr>
            <a:r>
              <a:rPr kumimoji="0" lang="en-US" altLang="en-US" sz="1500" b="0" i="0" u="none" strike="noStrike" cap="none" normalizeH="0" baseline="0" dirty="0">
                <a:ln>
                  <a:noFill/>
                </a:ln>
                <a:solidFill>
                  <a:srgbClr val="0070C0"/>
                </a:solidFill>
                <a:effectLst/>
                <a:latin typeface="Garamond" panose="02020404030301010803" pitchFamily="18" charset="0"/>
                <a:ea typeface="Times New Roman" panose="02020603050405020304" pitchFamily="18" charset="0"/>
                <a:cs typeface="Garamond" panose="02020404030301010803" pitchFamily="18" charset="0"/>
              </a:rPr>
              <a:t>For the award of Master of Computer Application Degree</a:t>
            </a:r>
          </a:p>
          <a:p>
            <a:pPr marL="0" marR="0" lvl="0" indent="0" algn="ctr" defTabSz="914400" rtl="0" eaLnBrk="0" fontAlgn="base" latinLnBrk="0" hangingPunct="0">
              <a:spcBef>
                <a:spcPct val="0"/>
              </a:spcBef>
              <a:spcAft>
                <a:spcPct val="0"/>
              </a:spcAft>
              <a:buClrTx/>
              <a:buSzTx/>
              <a:buFontTx/>
              <a:buNone/>
            </a:pPr>
            <a:endParaRPr kumimoji="0" lang="en-US" altLang="en-US" sz="600" b="0" i="0" u="none" strike="noStrike" cap="none" normalizeH="0" baseline="0" dirty="0">
              <a:ln>
                <a:noFill/>
              </a:ln>
              <a:solidFill>
                <a:schemeClr val="tx1"/>
              </a:solidFill>
              <a:effectLst/>
              <a:latin typeface="Garamond" panose="02020404030301010803" pitchFamily="18" charset="0"/>
              <a:cs typeface="Garamond" panose="02020404030301010803" pitchFamily="18" charset="0"/>
            </a:endParaRPr>
          </a:p>
          <a:p>
            <a:pPr marL="0" marR="0" lvl="0" indent="0" algn="ctr" defTabSz="914400" rtl="0" eaLnBrk="0" fontAlgn="base" latinLnBrk="0" hangingPunct="0">
              <a:spcBef>
                <a:spcPct val="0"/>
              </a:spcBef>
              <a:spcAft>
                <a:spcPct val="0"/>
              </a:spcAft>
              <a:buClrTx/>
              <a:buSzTx/>
              <a:buFontTx/>
              <a:buNone/>
            </a:pPr>
            <a:r>
              <a:rPr kumimoji="0" lang="en-US" altLang="en-US" sz="2500" b="1" i="0" u="none" strike="noStrike" cap="none" normalizeH="0" baseline="0" dirty="0">
                <a:ln>
                  <a:noFill/>
                </a:ln>
                <a:solidFill>
                  <a:schemeClr val="tx1"/>
                </a:solidFill>
                <a:effectLst/>
                <a:latin typeface="Franklin Gothic Demi Cond" panose="020B0706030402020204" pitchFamily="34" charset="0"/>
                <a:ea typeface="Times New Roman" panose="02020603050405020304" pitchFamily="18" charset="0"/>
                <a:cs typeface="Garamond" panose="02020404030301010803" pitchFamily="18" charset="0"/>
              </a:rPr>
              <a:t>DR. HARISINGH GOUR A CENTRAL UNIVERSITY </a:t>
            </a:r>
          </a:p>
          <a:p>
            <a:pPr marL="0" marR="0" lvl="0" indent="0" algn="ctr" defTabSz="914400" rtl="0" eaLnBrk="0" fontAlgn="base" latinLnBrk="0" hangingPunct="0">
              <a:spcBef>
                <a:spcPct val="0"/>
              </a:spcBef>
              <a:spcAft>
                <a:spcPct val="0"/>
              </a:spcAft>
              <a:buClrTx/>
              <a:buSzTx/>
              <a:buFontTx/>
              <a:buNone/>
            </a:pPr>
            <a:r>
              <a:rPr kumimoji="0" lang="en-US" altLang="en-US" sz="2500" b="1" i="0" u="none" strike="noStrike" cap="none" normalizeH="0" baseline="0" dirty="0">
                <a:ln>
                  <a:noFill/>
                </a:ln>
                <a:solidFill>
                  <a:schemeClr val="tx1"/>
                </a:solidFill>
                <a:effectLst/>
                <a:latin typeface="Franklin Gothic Demi Cond" panose="020B0706030402020204" pitchFamily="34" charset="0"/>
                <a:ea typeface="Times New Roman" panose="02020603050405020304" pitchFamily="18" charset="0"/>
                <a:cs typeface="Garamond" panose="02020404030301010803" pitchFamily="18" charset="0"/>
              </a:rPr>
              <a:t>SAGAR (M.P.)</a:t>
            </a:r>
          </a:p>
          <a:p>
            <a:endParaRPr lang="en-US" dirty="0"/>
          </a:p>
        </p:txBody>
      </p:sp>
      <p:sp>
        <p:nvSpPr>
          <p:cNvPr id="7" name="Rectangle 6">
            <a:extLst>
              <a:ext uri="{FF2B5EF4-FFF2-40B4-BE49-F238E27FC236}">
                <a16:creationId xmlns:a16="http://schemas.microsoft.com/office/drawing/2014/main" id="{E00F6C52-54C1-4959-BCBB-106787C28AD5}"/>
              </a:ext>
            </a:extLst>
          </p:cNvPr>
          <p:cNvSpPr>
            <a:spLocks noChangeArrowheads="1"/>
          </p:cNvSpPr>
          <p:nvPr/>
        </p:nvSpPr>
        <p:spPr bwMode="auto">
          <a:xfrm>
            <a:off x="3416934" y="2873442"/>
            <a:ext cx="535813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0" fontAlgn="base" hangingPunct="0">
              <a:spcBef>
                <a:spcPct val="0"/>
              </a:spcBef>
              <a:spcAft>
                <a:spcPct val="0"/>
              </a:spcAft>
            </a:pPr>
            <a:r>
              <a:rPr kumimoji="0" lang="en-US" altLang="en-US" sz="1600" b="1" i="0" u="none" strike="noStrike" cap="none" normalizeH="0" baseline="0" dirty="0">
                <a:ln>
                  <a:noFill/>
                </a:ln>
                <a:solidFill>
                  <a:schemeClr val="tx1"/>
                </a:solidFill>
                <a:effectLst/>
                <a:latin typeface="Goudy Old Style" panose="02020502050305020303" pitchFamily="18" charset="0"/>
                <a:ea typeface="Times New Roman" panose="02020603050405020304" pitchFamily="18" charset="0"/>
                <a:cs typeface="Garamond" panose="02020404030301010803" pitchFamily="18" charset="0"/>
              </a:rPr>
              <a:t>MAJOR PROJECT PRESENTATION</a:t>
            </a:r>
            <a:endParaRPr kumimoji="0" lang="en-US" altLang="en-US" sz="400" b="1" i="0" u="none" strike="noStrike" cap="none" normalizeH="0" baseline="0" dirty="0">
              <a:ln>
                <a:noFill/>
              </a:ln>
              <a:solidFill>
                <a:schemeClr val="tx1"/>
              </a:solidFill>
              <a:effectLst/>
              <a:latin typeface="Goudy Old Style" panose="02020502050305020303" pitchFamily="18" charset="0"/>
              <a:cs typeface="Garamond" panose="02020404030301010803"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400" b="1" i="0" u="none" strike="noStrike" cap="none" normalizeH="0" baseline="0" dirty="0">
                <a:ln>
                  <a:noFill/>
                </a:ln>
                <a:solidFill>
                  <a:schemeClr val="tx1"/>
                </a:solidFill>
                <a:effectLst/>
                <a:latin typeface="Goudy Old Style" panose="02020502050305020303" pitchFamily="18" charset="0"/>
                <a:ea typeface="Times New Roman" panose="02020603050405020304" pitchFamily="18" charset="0"/>
                <a:cs typeface="Garamond" panose="02020404030301010803" pitchFamily="18" charset="0"/>
              </a:rPr>
              <a:t>Submitted by</a:t>
            </a:r>
            <a:r>
              <a:rPr kumimoji="0" lang="en-IN" altLang="en-US" sz="1400" b="1" i="0" u="none" strike="noStrike" cap="none" normalizeH="0" baseline="0" dirty="0">
                <a:ln>
                  <a:noFill/>
                </a:ln>
                <a:solidFill>
                  <a:schemeClr val="tx1"/>
                </a:solidFill>
                <a:effectLst/>
                <a:latin typeface="Goudy Old Style" panose="02020502050305020303" pitchFamily="18" charset="0"/>
                <a:ea typeface="Times New Roman" panose="02020603050405020304" pitchFamily="18" charset="0"/>
                <a:cs typeface="Garamond" panose="02020404030301010803" pitchFamily="18" charset="0"/>
              </a:rPr>
              <a:t>:</a:t>
            </a:r>
            <a:endParaRPr kumimoji="0" lang="en-US" altLang="en-US" sz="400" b="1" i="0" u="none" strike="noStrike" cap="none" normalizeH="0" baseline="0" dirty="0">
              <a:ln>
                <a:noFill/>
              </a:ln>
              <a:solidFill>
                <a:schemeClr val="tx1"/>
              </a:solidFill>
              <a:effectLst/>
              <a:latin typeface="Goudy Old Style" panose="02020502050305020303" pitchFamily="18" charset="0"/>
              <a:cs typeface="Garamond" panose="02020404030301010803"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400" b="1" i="0" u="none" strike="noStrike" cap="none" normalizeH="0" baseline="0" dirty="0">
                <a:ln>
                  <a:noFill/>
                </a:ln>
                <a:solidFill>
                  <a:schemeClr val="tx1"/>
                </a:solidFill>
                <a:effectLst/>
                <a:latin typeface="Goudy Old Style" panose="02020502050305020303" pitchFamily="18" charset="0"/>
                <a:cs typeface="Garamond" panose="02020404030301010803" pitchFamily="18" charset="0"/>
              </a:rPr>
              <a:t>Shrikant Dwivedi</a:t>
            </a: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400" b="1" i="0" u="none" strike="noStrike" cap="none" normalizeH="0" baseline="0" dirty="0">
                <a:ln>
                  <a:noFill/>
                </a:ln>
                <a:solidFill>
                  <a:schemeClr val="tx1"/>
                </a:solidFill>
                <a:effectLst/>
                <a:latin typeface="Goudy Old Style" panose="02020502050305020303" pitchFamily="18" charset="0"/>
                <a:ea typeface="Times New Roman" panose="02020603050405020304" pitchFamily="18" charset="0"/>
                <a:cs typeface="Garamond" panose="02020404030301010803" pitchFamily="18" charset="0"/>
              </a:rPr>
              <a:t> (Y18271032)</a:t>
            </a:r>
            <a:endParaRPr kumimoji="0" lang="en-US" altLang="en-US" sz="400" b="1" i="0" u="none" strike="noStrike" cap="none" normalizeH="0" baseline="0" dirty="0">
              <a:ln>
                <a:noFill/>
              </a:ln>
              <a:solidFill>
                <a:schemeClr val="tx1"/>
              </a:solidFill>
              <a:effectLst/>
              <a:latin typeface="Goudy Old Style" panose="02020502050305020303" pitchFamily="18" charset="0"/>
              <a:cs typeface="Garamond" panose="02020404030301010803"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600" b="1" i="0" u="none" strike="noStrike" cap="none" normalizeH="0" baseline="0" dirty="0">
                <a:ln>
                  <a:noFill/>
                </a:ln>
                <a:solidFill>
                  <a:schemeClr val="tx1"/>
                </a:solidFill>
                <a:effectLst/>
                <a:latin typeface="Goudy Old Style" panose="02020502050305020303" pitchFamily="18" charset="0"/>
                <a:ea typeface="Times New Roman" panose="02020603050405020304" pitchFamily="18" charset="0"/>
                <a:cs typeface="Garamond" panose="02020404030301010803" pitchFamily="18" charset="0"/>
              </a:rPr>
              <a:t>Under the Guidance of</a:t>
            </a:r>
            <a:endParaRPr kumimoji="0" lang="en-US" altLang="en-US" sz="400" b="1" i="0" u="none" strike="noStrike" cap="none" normalizeH="0" baseline="0" dirty="0">
              <a:ln>
                <a:noFill/>
              </a:ln>
              <a:solidFill>
                <a:schemeClr val="tx1"/>
              </a:solidFill>
              <a:effectLst/>
              <a:latin typeface="Goudy Old Style" panose="02020502050305020303" pitchFamily="18" charset="0"/>
              <a:cs typeface="Garamond" panose="02020404030301010803"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IN" altLang="en-US" sz="1600" b="1" i="0" u="none" strike="noStrike" cap="none" normalizeH="0" baseline="0" dirty="0">
                <a:ln>
                  <a:noFill/>
                </a:ln>
                <a:solidFill>
                  <a:schemeClr val="tx1"/>
                </a:solidFill>
                <a:effectLst/>
                <a:latin typeface="Goudy Old Style" panose="02020502050305020303" pitchFamily="18" charset="0"/>
                <a:ea typeface="Times New Roman" panose="02020603050405020304" pitchFamily="18" charset="0"/>
                <a:cs typeface="Garamond" panose="02020404030301010803" pitchFamily="18" charset="0"/>
              </a:rPr>
              <a:t>Prof. </a:t>
            </a:r>
            <a:r>
              <a:rPr kumimoji="0" lang="en-US" altLang="en-IN" sz="1600" b="1" i="0" u="none" strike="noStrike" cap="none" normalizeH="0" baseline="0" dirty="0">
                <a:ln>
                  <a:noFill/>
                </a:ln>
                <a:solidFill>
                  <a:schemeClr val="tx1"/>
                </a:solidFill>
                <a:effectLst/>
                <a:latin typeface="Goudy Old Style" panose="02020502050305020303" pitchFamily="18" charset="0"/>
                <a:ea typeface="Times New Roman" panose="02020603050405020304" pitchFamily="18" charset="0"/>
                <a:cs typeface="Garamond" panose="02020404030301010803" pitchFamily="18" charset="0"/>
              </a:rPr>
              <a:t>DIWAKAR SHUKLA</a:t>
            </a:r>
          </a:p>
        </p:txBody>
      </p:sp>
      <p:sp>
        <p:nvSpPr>
          <p:cNvPr id="8" name="Rectangle 7">
            <a:extLst>
              <a:ext uri="{FF2B5EF4-FFF2-40B4-BE49-F238E27FC236}">
                <a16:creationId xmlns:a16="http://schemas.microsoft.com/office/drawing/2014/main" id="{F453AB5A-2CCD-4326-90BD-33F431640D85}"/>
              </a:ext>
            </a:extLst>
          </p:cNvPr>
          <p:cNvSpPr>
            <a:spLocks noChangeArrowheads="1"/>
          </p:cNvSpPr>
          <p:nvPr/>
        </p:nvSpPr>
        <p:spPr bwMode="auto">
          <a:xfrm>
            <a:off x="2862262" y="4585580"/>
            <a:ext cx="6467475" cy="1414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600" b="1" i="0" u="none" strike="noStrike" cap="none" normalizeH="0" baseline="0" dirty="0">
                <a:ln>
                  <a:noFill/>
                </a:ln>
                <a:solidFill>
                  <a:srgbClr val="FF0000"/>
                </a:solidFill>
                <a:effectLst/>
                <a:latin typeface="Garamond" panose="02020404030301010803" pitchFamily="18" charset="0"/>
                <a:ea typeface="Times New Roman" panose="02020603050405020304" pitchFamily="18" charset="0"/>
                <a:cs typeface="Garamond" panose="02020404030301010803" pitchFamily="18" charset="0"/>
              </a:rPr>
              <a:t>MASTER OF COMPUTER APPLICATION</a:t>
            </a:r>
            <a:endParaRPr kumimoji="0" lang="en-US" altLang="en-US" sz="400" b="0" i="0" u="none" strike="noStrike" cap="none" normalizeH="0" baseline="0" dirty="0">
              <a:ln>
                <a:noFill/>
              </a:ln>
              <a:solidFill>
                <a:srgbClr val="FF0000"/>
              </a:solidFill>
              <a:effectLst/>
              <a:latin typeface="Garamond" panose="02020404030301010803" pitchFamily="18" charset="0"/>
              <a:cs typeface="Garamond" panose="02020404030301010803"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600" b="1" i="0" u="none" strike="noStrike" cap="none" normalizeH="0" baseline="0" dirty="0">
                <a:ln>
                  <a:noFill/>
                </a:ln>
                <a:effectLst/>
                <a:latin typeface="Garamond" panose="02020404030301010803" pitchFamily="18" charset="0"/>
                <a:ea typeface="Times New Roman" panose="02020603050405020304" pitchFamily="18" charset="0"/>
                <a:cs typeface="Garamond" panose="02020404030301010803" pitchFamily="18" charset="0"/>
              </a:rPr>
              <a:t> </a:t>
            </a:r>
            <a:r>
              <a:rPr lang="en-US" altLang="en-US" sz="1600" b="1" dirty="0">
                <a:ln>
                  <a:noFill/>
                </a:ln>
                <a:effectLst/>
                <a:latin typeface="Garamond" panose="02020404030301010803" pitchFamily="18" charset="0"/>
                <a:ea typeface="Times New Roman" panose="02020603050405020304" pitchFamily="18" charset="0"/>
                <a:cs typeface="Garamond" panose="02020404030301010803" pitchFamily="18" charset="0"/>
                <a:sym typeface="+mn-ea"/>
              </a:rPr>
              <a:t>DR. HARI SINGH GOUR CENTRAL UNIVERSITY </a:t>
            </a:r>
            <a:r>
              <a:rPr kumimoji="0" lang="en-US" altLang="en-US" sz="1600" b="1" i="0" u="none" strike="noStrike" cap="none" normalizeH="0" baseline="0" dirty="0">
                <a:ln>
                  <a:noFill/>
                </a:ln>
                <a:effectLst/>
                <a:latin typeface="Garamond" panose="02020404030301010803" pitchFamily="18" charset="0"/>
                <a:ea typeface="Times New Roman" panose="02020603050405020304" pitchFamily="18" charset="0"/>
                <a:cs typeface="Garamond" panose="02020404030301010803" pitchFamily="18" charset="0"/>
              </a:rPr>
              <a:t>(MCA)</a:t>
            </a:r>
            <a:r>
              <a:rPr kumimoji="0" lang="en-IN" altLang="en-US" sz="1600" b="1" i="0" u="none" strike="noStrike" cap="none" normalizeH="0" baseline="0" dirty="0">
                <a:ln>
                  <a:noFill/>
                </a:ln>
                <a:effectLst/>
                <a:latin typeface="Garamond" panose="02020404030301010803" pitchFamily="18" charset="0"/>
                <a:ea typeface="Times New Roman" panose="02020603050405020304" pitchFamily="18" charset="0"/>
                <a:cs typeface="Garamond" panose="02020404030301010803" pitchFamily="18" charset="0"/>
              </a:rPr>
              <a:t>,</a:t>
            </a:r>
            <a:endParaRPr kumimoji="0" lang="en-US" altLang="en-US" sz="400" b="0" i="0" u="none" strike="noStrike" cap="none" normalizeH="0" baseline="0" dirty="0">
              <a:ln>
                <a:noFill/>
              </a:ln>
              <a:effectLst/>
              <a:latin typeface="Garamond" panose="02020404030301010803" pitchFamily="18" charset="0"/>
              <a:cs typeface="Garamond" panose="02020404030301010803"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effectLst/>
                <a:latin typeface="Garamond" panose="02020404030301010803" pitchFamily="18" charset="0"/>
                <a:ea typeface="Times New Roman" panose="02020603050405020304" pitchFamily="18" charset="0"/>
                <a:cs typeface="Garamond" panose="02020404030301010803" pitchFamily="18" charset="0"/>
              </a:rPr>
              <a:t>SAGAR</a:t>
            </a: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effectLst/>
                <a:latin typeface="Garamond" panose="02020404030301010803" pitchFamily="18" charset="0"/>
                <a:ea typeface="Times New Roman" panose="02020603050405020304" pitchFamily="18" charset="0"/>
                <a:cs typeface="Garamond" panose="02020404030301010803" pitchFamily="18" charset="0"/>
              </a:rPr>
              <a:t>2021 – 2022</a:t>
            </a:r>
            <a:endParaRPr kumimoji="0" lang="en-US" altLang="en-US" sz="400" b="0" i="0" u="none" strike="noStrike" cap="none" normalizeH="0" baseline="0" dirty="0">
              <a:ln>
                <a:noFill/>
              </a:ln>
              <a:effectLst/>
              <a:latin typeface="Garamond" panose="02020404030301010803" pitchFamily="18" charset="0"/>
              <a:cs typeface="Garamond" panose="02020404030301010803" pitchFamily="18" charset="0"/>
            </a:endParaRPr>
          </a:p>
          <a:p>
            <a:pPr marL="0" marR="0" lvl="0" indent="0" algn="ctr"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Garamond" panose="02020404030301010803" pitchFamily="18" charset="0"/>
              <a:cs typeface="Garamond" panose="02020404030301010803" pitchFamily="18" charset="0"/>
            </a:endParaRPr>
          </a:p>
        </p:txBody>
      </p:sp>
    </p:spTree>
    <p:extLst>
      <p:ext uri="{BB962C8B-B14F-4D97-AF65-F5344CB8AC3E}">
        <p14:creationId xmlns:p14="http://schemas.microsoft.com/office/powerpoint/2010/main" val="2262692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7153B7-2B96-44F3-A27D-D9F14AD45448}"/>
              </a:ext>
            </a:extLst>
          </p:cNvPr>
          <p:cNvSpPr txBox="1"/>
          <p:nvPr/>
        </p:nvSpPr>
        <p:spPr>
          <a:xfrm>
            <a:off x="968620" y="1328094"/>
            <a:ext cx="8176845" cy="2492990"/>
          </a:xfrm>
          <a:prstGeom prst="rect">
            <a:avLst/>
          </a:prstGeom>
          <a:noFill/>
        </p:spPr>
        <p:txBody>
          <a:bodyPr wrap="square">
            <a:spAutoFit/>
          </a:bodyPr>
          <a:lstStyle/>
          <a:p>
            <a:pPr marL="0" marR="0">
              <a:spcBef>
                <a:spcPts val="1800"/>
              </a:spcBef>
              <a:spcAft>
                <a:spcPts val="1800"/>
              </a:spcAft>
            </a:pPr>
            <a:r>
              <a:rPr lang="en-US" sz="1800" dirty="0">
                <a:solidFill>
                  <a:srgbClr val="000000"/>
                </a:solidFill>
                <a:effectLst/>
                <a:latin typeface="Calibri" panose="020F0502020204030204" pitchFamily="34" charset="0"/>
                <a:ea typeface="Times New Roman" panose="02020603050405020304" pitchFamily="18" charset="0"/>
              </a:rPr>
              <a:t>Leaflet is the leading open-source JavaScript library for mobile-friendly interactive maps. Weighing just about 39 KB of JS, it has all the mapping </a:t>
            </a:r>
            <a:r>
              <a:rPr lang="en-US" sz="1800" u="sng" dirty="0">
                <a:solidFill>
                  <a:srgbClr val="000000"/>
                </a:solidFill>
                <a:effectLst/>
                <a:latin typeface="Calibri" panose="020F0502020204030204" pitchFamily="34" charset="0"/>
                <a:ea typeface="Times New Roman" panose="02020603050405020304" pitchFamily="18" charset="0"/>
                <a:hlinkClick r:id="rId2"/>
              </a:rPr>
              <a:t>features</a:t>
            </a:r>
            <a:r>
              <a:rPr lang="en-US" sz="1800" dirty="0">
                <a:solidFill>
                  <a:srgbClr val="000000"/>
                </a:solidFill>
                <a:effectLst/>
                <a:latin typeface="Calibri" panose="020F0502020204030204" pitchFamily="34" charset="0"/>
                <a:ea typeface="Times New Roman" panose="02020603050405020304" pitchFamily="18" charset="0"/>
              </a:rPr>
              <a:t> most developers ever need.</a:t>
            </a:r>
            <a:endParaRPr lang="en-US" sz="1800" dirty="0">
              <a:effectLst/>
              <a:latin typeface="Times New Roman" panose="02020603050405020304" pitchFamily="18" charset="0"/>
              <a:ea typeface="Times New Roman" panose="02020603050405020304" pitchFamily="18" charset="0"/>
            </a:endParaRPr>
          </a:p>
          <a:p>
            <a:pPr marL="0" marR="0">
              <a:spcBef>
                <a:spcPts val="1800"/>
              </a:spcBef>
              <a:spcAft>
                <a:spcPts val="1800"/>
              </a:spcAft>
            </a:pPr>
            <a:r>
              <a:rPr lang="en-US" sz="1800" dirty="0">
                <a:solidFill>
                  <a:srgbClr val="000000"/>
                </a:solidFill>
                <a:effectLst/>
                <a:latin typeface="Calibri" panose="020F0502020204030204" pitchFamily="34" charset="0"/>
                <a:ea typeface="Times New Roman" panose="02020603050405020304" pitchFamily="18" charset="0"/>
              </a:rPr>
              <a:t>Leaflet is designed with </a:t>
            </a:r>
            <a:r>
              <a:rPr lang="en-US" sz="1800" i="1" dirty="0">
                <a:solidFill>
                  <a:srgbClr val="000000"/>
                </a:solidFill>
                <a:effectLst/>
                <a:latin typeface="Calibri" panose="020F0502020204030204" pitchFamily="34" charset="0"/>
                <a:ea typeface="Times New Roman" panose="02020603050405020304" pitchFamily="18" charset="0"/>
              </a:rPr>
              <a:t>simplicity</a:t>
            </a:r>
            <a:r>
              <a:rPr lang="en-US" sz="1800" dirty="0">
                <a:solidFill>
                  <a:srgbClr val="000000"/>
                </a:solidFill>
                <a:effectLst/>
                <a:latin typeface="Calibri" panose="020F0502020204030204" pitchFamily="34" charset="0"/>
                <a:ea typeface="Times New Roman" panose="02020603050405020304" pitchFamily="18" charset="0"/>
              </a:rPr>
              <a:t>, </a:t>
            </a:r>
            <a:r>
              <a:rPr lang="en-US" sz="1800" i="1" dirty="0">
                <a:solidFill>
                  <a:srgbClr val="000000"/>
                </a:solidFill>
                <a:effectLst/>
                <a:latin typeface="Calibri" panose="020F0502020204030204" pitchFamily="34" charset="0"/>
                <a:ea typeface="Times New Roman" panose="02020603050405020304" pitchFamily="18" charset="0"/>
              </a:rPr>
              <a:t>performance</a:t>
            </a:r>
            <a:r>
              <a:rPr lang="en-US" sz="1800" dirty="0">
                <a:solidFill>
                  <a:srgbClr val="000000"/>
                </a:solidFill>
                <a:effectLst/>
                <a:latin typeface="Calibri" panose="020F0502020204030204" pitchFamily="34" charset="0"/>
                <a:ea typeface="Times New Roman" panose="02020603050405020304" pitchFamily="18" charset="0"/>
              </a:rPr>
              <a:t> and </a:t>
            </a:r>
            <a:r>
              <a:rPr lang="en-US" sz="1800" i="1" dirty="0">
                <a:solidFill>
                  <a:srgbClr val="000000"/>
                </a:solidFill>
                <a:effectLst/>
                <a:latin typeface="Calibri" panose="020F0502020204030204" pitchFamily="34" charset="0"/>
                <a:ea typeface="Times New Roman" panose="02020603050405020304" pitchFamily="18" charset="0"/>
              </a:rPr>
              <a:t>usability</a:t>
            </a:r>
            <a:r>
              <a:rPr lang="en-US" sz="1800" dirty="0">
                <a:solidFill>
                  <a:srgbClr val="000000"/>
                </a:solidFill>
                <a:effectLst/>
                <a:latin typeface="Calibri" panose="020F0502020204030204" pitchFamily="34" charset="0"/>
                <a:ea typeface="Times New Roman" panose="02020603050405020304" pitchFamily="18" charset="0"/>
              </a:rPr>
              <a:t> in mind. It works efficiently across all major desktop and mobile platforms, can be extended with lots of </a:t>
            </a:r>
            <a:r>
              <a:rPr lang="en-US" sz="1800" u="sng" dirty="0">
                <a:solidFill>
                  <a:srgbClr val="000000"/>
                </a:solidFill>
                <a:effectLst/>
                <a:latin typeface="Calibri" panose="020F0502020204030204" pitchFamily="34" charset="0"/>
                <a:ea typeface="Times New Roman" panose="02020603050405020304" pitchFamily="18" charset="0"/>
                <a:hlinkClick r:id="rId3"/>
              </a:rPr>
              <a:t>plugins</a:t>
            </a:r>
            <a:r>
              <a:rPr lang="en-US" sz="1800" dirty="0">
                <a:solidFill>
                  <a:srgbClr val="000000"/>
                </a:solidFill>
                <a:effectLst/>
                <a:latin typeface="Calibri" panose="020F0502020204030204" pitchFamily="34" charset="0"/>
                <a:ea typeface="Times New Roman" panose="02020603050405020304" pitchFamily="18" charset="0"/>
              </a:rPr>
              <a:t>, has a beautiful, easy to use and </a:t>
            </a:r>
            <a:r>
              <a:rPr lang="en-US" sz="1800" u="sng" dirty="0">
                <a:solidFill>
                  <a:srgbClr val="000000"/>
                </a:solidFill>
                <a:effectLst/>
                <a:latin typeface="Calibri" panose="020F0502020204030204" pitchFamily="34" charset="0"/>
                <a:ea typeface="Times New Roman" panose="02020603050405020304" pitchFamily="18" charset="0"/>
                <a:hlinkClick r:id="rId4" tooltip="Leaflet API reference"/>
              </a:rPr>
              <a:t>well-documented API</a:t>
            </a:r>
            <a:r>
              <a:rPr lang="en-US" sz="1800" dirty="0">
                <a:solidFill>
                  <a:srgbClr val="000000"/>
                </a:solidFill>
                <a:effectLst/>
                <a:latin typeface="Calibri" panose="020F0502020204030204" pitchFamily="34" charset="0"/>
                <a:ea typeface="Times New Roman" panose="02020603050405020304" pitchFamily="18" charset="0"/>
              </a:rPr>
              <a:t> and a simple, readable </a:t>
            </a:r>
            <a:r>
              <a:rPr lang="en-US" sz="1800" u="sng" dirty="0">
                <a:solidFill>
                  <a:srgbClr val="000000"/>
                </a:solidFill>
                <a:effectLst/>
                <a:latin typeface="Calibri" panose="020F0502020204030204" pitchFamily="34" charset="0"/>
                <a:ea typeface="Times New Roman" panose="02020603050405020304" pitchFamily="18" charset="0"/>
                <a:hlinkClick r:id="rId5" tooltip="Leaflet source code repository on GitHub"/>
              </a:rPr>
              <a:t>source code</a:t>
            </a:r>
            <a:r>
              <a:rPr lang="en-US" sz="1800" dirty="0">
                <a:solidFill>
                  <a:srgbClr val="000000"/>
                </a:solidFill>
                <a:effectLst/>
                <a:latin typeface="Calibri" panose="020F0502020204030204" pitchFamily="34" charset="0"/>
                <a:ea typeface="Times New Roman" panose="02020603050405020304" pitchFamily="18" charset="0"/>
              </a:rPr>
              <a:t> that is a joy to </a:t>
            </a:r>
            <a:r>
              <a:rPr lang="en-US" sz="1800" u="sng" dirty="0">
                <a:solidFill>
                  <a:srgbClr val="000000"/>
                </a:solidFill>
                <a:effectLst/>
                <a:latin typeface="Calibri" panose="020F0502020204030204" pitchFamily="34" charset="0"/>
                <a:ea typeface="Times New Roman" panose="02020603050405020304" pitchFamily="18" charset="0"/>
                <a:hlinkClick r:id="rId6" tooltip="A guide to contributing to Leaflet"/>
              </a:rPr>
              <a:t>contribute</a:t>
            </a:r>
            <a:r>
              <a:rPr lang="en-US" sz="1800" dirty="0">
                <a:solidFill>
                  <a:srgbClr val="000000"/>
                </a:solidFill>
                <a:effectLst/>
                <a:latin typeface="Calibri" panose="020F0502020204030204" pitchFamily="34" charset="0"/>
                <a:ea typeface="Times New Roman" panose="02020603050405020304" pitchFamily="18" charset="0"/>
              </a:rPr>
              <a:t> to.</a:t>
            </a:r>
            <a:endParaRPr lang="en-US" sz="18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255EF490-9C69-4E8B-8FCA-3A7016687EB5}"/>
              </a:ext>
            </a:extLst>
          </p:cNvPr>
          <p:cNvSpPr txBox="1"/>
          <p:nvPr/>
        </p:nvSpPr>
        <p:spPr>
          <a:xfrm>
            <a:off x="968620" y="512665"/>
            <a:ext cx="4933951" cy="407035"/>
          </a:xfrm>
          <a:prstGeom prst="rect">
            <a:avLst/>
          </a:prstGeom>
          <a:noFill/>
        </p:spPr>
        <p:txBody>
          <a:bodyPr wrap="square" rtlCol="0">
            <a:spAutoFit/>
          </a:bodyPr>
          <a:lstStyle/>
          <a:p>
            <a:pPr marL="0" marR="0">
              <a:lnSpc>
                <a:spcPct val="107000"/>
              </a:lnSpc>
              <a:spcBef>
                <a:spcPts val="0"/>
              </a:spcBef>
              <a:spcAft>
                <a:spcPts val="800"/>
              </a:spcAft>
            </a:pPr>
            <a:r>
              <a:rPr lang="en-US" sz="2000" b="1" dirty="0">
                <a:solidFill>
                  <a:srgbClr val="000000"/>
                </a:solidFill>
                <a:effectLst/>
                <a:latin typeface="Calibri" panose="020F0502020204030204" pitchFamily="34" charset="0"/>
                <a:ea typeface="Times New Roman" panose="02020603050405020304" pitchFamily="18" charset="0"/>
              </a:rPr>
              <a:t>Leaflet</a:t>
            </a:r>
            <a:endParaRPr lang="en-US" sz="20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784230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7153B7-2B96-44F3-A27D-D9F14AD45448}"/>
              </a:ext>
            </a:extLst>
          </p:cNvPr>
          <p:cNvSpPr txBox="1"/>
          <p:nvPr/>
        </p:nvSpPr>
        <p:spPr>
          <a:xfrm>
            <a:off x="968620" y="1328094"/>
            <a:ext cx="8176845" cy="3323987"/>
          </a:xfrm>
          <a:prstGeom prst="rect">
            <a:avLst/>
          </a:prstGeom>
          <a:noFill/>
        </p:spPr>
        <p:txBody>
          <a:bodyPr wrap="square">
            <a:spAutoFit/>
          </a:bodyPr>
          <a:lstStyle/>
          <a:p>
            <a:pPr>
              <a:spcBef>
                <a:spcPts val="1800"/>
              </a:spcBef>
              <a:spcAft>
                <a:spcPts val="1800"/>
              </a:spcAft>
            </a:pPr>
            <a:r>
              <a:rPr lang="en-US" dirty="0">
                <a:solidFill>
                  <a:srgbClr val="000000"/>
                </a:solidFill>
                <a:latin typeface="Calibri" panose="020F0502020204030204" pitchFamily="34" charset="0"/>
              </a:rPr>
              <a:t>JSON Web Token (JWT) is an open standard (</a:t>
            </a:r>
            <a:r>
              <a:rPr lang="en-US" dirty="0">
                <a:solidFill>
                  <a:srgbClr val="000000"/>
                </a:solidFill>
                <a:latin typeface="Calibri" panose="020F0502020204030204" pitchFamily="34" charset="0"/>
                <a:hlinkClick r:id="rId2">
                  <a:extLst>
                    <a:ext uri="{A12FA001-AC4F-418D-AE19-62706E023703}">
                      <ahyp:hlinkClr xmlns:ahyp="http://schemas.microsoft.com/office/drawing/2018/hyperlinkcolor" xmlns="" val="tx"/>
                    </a:ext>
                  </a:extLst>
                </a:hlinkClick>
              </a:rPr>
              <a:t>RFC 7519</a:t>
            </a:r>
            <a:r>
              <a:rPr lang="en-US" dirty="0">
                <a:solidFill>
                  <a:srgbClr val="000000"/>
                </a:solidFill>
                <a:latin typeface="Calibri" panose="020F0502020204030204" pitchFamily="34" charset="0"/>
              </a:rPr>
              <a:t>) that defines a compact and self-contained way for securely transmitting information between parties as a JSON object. This information can be verified and trusted because it is digitally signed. JWTs can be signed using a secret (with the HMAC algorithm) or a public/private key pair using RSA or ECDSA.</a:t>
            </a:r>
          </a:p>
          <a:p>
            <a:pPr>
              <a:spcBef>
                <a:spcPts val="1800"/>
              </a:spcBef>
              <a:spcAft>
                <a:spcPts val="1800"/>
              </a:spcAft>
            </a:pPr>
            <a:r>
              <a:rPr lang="en-US" dirty="0">
                <a:solidFill>
                  <a:srgbClr val="000000"/>
                </a:solidFill>
                <a:latin typeface="Calibri" panose="020F0502020204030204" pitchFamily="34" charset="0"/>
              </a:rPr>
              <a:t>Although JWTs can be encrypted to also provide secrecy between parties, we will focus on signed tokens. Signed tokens can verify the integrity of the claims contained within it, while encrypted tokens hide those claims from other parties. When tokens are signed using public/private key pairs, the signature also certifies that only the party holding the private key is the one that signed it.</a:t>
            </a:r>
          </a:p>
        </p:txBody>
      </p:sp>
      <p:sp>
        <p:nvSpPr>
          <p:cNvPr id="6" name="TextBox 5">
            <a:extLst>
              <a:ext uri="{FF2B5EF4-FFF2-40B4-BE49-F238E27FC236}">
                <a16:creationId xmlns:a16="http://schemas.microsoft.com/office/drawing/2014/main" id="{255EF490-9C69-4E8B-8FCA-3A7016687EB5}"/>
              </a:ext>
            </a:extLst>
          </p:cNvPr>
          <p:cNvSpPr txBox="1"/>
          <p:nvPr/>
        </p:nvSpPr>
        <p:spPr>
          <a:xfrm>
            <a:off x="968620" y="512665"/>
            <a:ext cx="4933951" cy="375552"/>
          </a:xfrm>
          <a:prstGeom prst="rect">
            <a:avLst/>
          </a:prstGeom>
          <a:noFill/>
        </p:spPr>
        <p:txBody>
          <a:bodyPr wrap="square" rtlCol="0">
            <a:spAutoFit/>
          </a:bodyPr>
          <a:lstStyle/>
          <a:p>
            <a:pPr marL="0" marR="0">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rPr>
              <a:t> Json Web Token (JWT) </a:t>
            </a:r>
            <a:endParaRPr lang="en-US" sz="20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309076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6E215E-0B65-4FB7-AE56-FC2A99FEEE8B}"/>
              </a:ext>
            </a:extLst>
          </p:cNvPr>
          <p:cNvSpPr/>
          <p:nvPr/>
        </p:nvSpPr>
        <p:spPr>
          <a:xfrm>
            <a:off x="1029391" y="2518908"/>
            <a:ext cx="9095759" cy="2246769"/>
          </a:xfrm>
          <a:prstGeom prst="rect">
            <a:avLst/>
          </a:prstGeom>
          <a:noFill/>
        </p:spPr>
        <p:txBody>
          <a:bodyPr wrap="none" lIns="91440" tIns="45720" rIns="91440" bIns="45720">
            <a:spAutoFit/>
          </a:bodyPr>
          <a:lstStyle/>
          <a:p>
            <a:pPr algn="ctr"/>
            <a:r>
              <a:rPr lang="en-US" sz="7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Software &amp; Hardware </a:t>
            </a:r>
          </a:p>
          <a:p>
            <a:pPr algn="ctr"/>
            <a:r>
              <a:rPr lang="en-US" sz="7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Requirements</a:t>
            </a:r>
          </a:p>
        </p:txBody>
      </p:sp>
    </p:spTree>
    <p:extLst>
      <p:ext uri="{BB962C8B-B14F-4D97-AF65-F5344CB8AC3E}">
        <p14:creationId xmlns:p14="http://schemas.microsoft.com/office/powerpoint/2010/main" val="3799807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23F1C7-BD0F-4BCD-A8C7-53EC81797464}"/>
              </a:ext>
            </a:extLst>
          </p:cNvPr>
          <p:cNvSpPr txBox="1"/>
          <p:nvPr/>
        </p:nvSpPr>
        <p:spPr>
          <a:xfrm>
            <a:off x="844061" y="414466"/>
            <a:ext cx="7949714" cy="485710"/>
          </a:xfrm>
          <a:prstGeom prst="rect">
            <a:avLst/>
          </a:prstGeom>
          <a:noFill/>
        </p:spPr>
        <p:txBody>
          <a:bodyPr wrap="square" rtlCol="0">
            <a:spAutoFit/>
          </a:bodyPr>
          <a:lstStyle/>
          <a:p>
            <a:pPr marL="0" marR="0">
              <a:lnSpc>
                <a:spcPct val="107000"/>
              </a:lnSpc>
              <a:spcBef>
                <a:spcPts val="0"/>
              </a:spcBef>
              <a:spcAft>
                <a:spcPts val="800"/>
              </a:spcAft>
            </a:pPr>
            <a:r>
              <a:rPr lang="en-US" sz="2500" u="sng"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Hardware Requirements</a:t>
            </a:r>
            <a:endParaRPr lang="en-US" sz="25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0" name="TextBox 9">
            <a:extLst>
              <a:ext uri="{FF2B5EF4-FFF2-40B4-BE49-F238E27FC236}">
                <a16:creationId xmlns:a16="http://schemas.microsoft.com/office/drawing/2014/main" id="{A6D5792D-4371-417D-B69C-AE669CC2805E}"/>
              </a:ext>
            </a:extLst>
          </p:cNvPr>
          <p:cNvSpPr txBox="1"/>
          <p:nvPr/>
        </p:nvSpPr>
        <p:spPr>
          <a:xfrm>
            <a:off x="844061" y="1285554"/>
            <a:ext cx="7807569" cy="1631216"/>
          </a:xfrm>
          <a:prstGeom prst="rect">
            <a:avLst/>
          </a:prstGeom>
          <a:noFill/>
        </p:spPr>
        <p:txBody>
          <a:bodyPr wrap="square">
            <a:spAutoFit/>
          </a:bodyPr>
          <a:lstStyle/>
          <a:p>
            <a:pPr marL="342900" marR="0" indent="-342900">
              <a:lnSpc>
                <a:spcPts val="2400"/>
              </a:lnSpc>
              <a:spcBef>
                <a:spcPts val="2400"/>
              </a:spcBef>
              <a:spcAft>
                <a:spcPts val="0"/>
              </a:spcAft>
              <a:buFont typeface="Wingdings" panose="05000000000000000000" pitchFamily="2" charset="2"/>
              <a:buChar char="Ø"/>
            </a:pPr>
            <a:r>
              <a:rPr lang="en-US" sz="2000" spc="-5" dirty="0">
                <a:solidFill>
                  <a:srgbClr val="292929"/>
                </a:solidFill>
                <a:effectLst/>
                <a:latin typeface="Calibri" panose="020F0502020204030204" pitchFamily="34" charset="0"/>
                <a:ea typeface="Times New Roman" panose="02020603050405020304" pitchFamily="18" charset="0"/>
              </a:rPr>
              <a:t>Windows 7 or above</a:t>
            </a:r>
          </a:p>
          <a:p>
            <a:pPr marL="342900" marR="0" indent="-342900">
              <a:lnSpc>
                <a:spcPts val="2400"/>
              </a:lnSpc>
              <a:spcBef>
                <a:spcPts val="2400"/>
              </a:spcBef>
              <a:spcAft>
                <a:spcPts val="0"/>
              </a:spcAft>
              <a:buFont typeface="Wingdings" panose="05000000000000000000" pitchFamily="2" charset="2"/>
              <a:buChar char="Ø"/>
            </a:pPr>
            <a:r>
              <a:rPr lang="en-US" sz="2000" spc="-5" dirty="0">
                <a:solidFill>
                  <a:srgbClr val="292929"/>
                </a:solidFill>
                <a:effectLst/>
                <a:latin typeface="Calibri" panose="020F0502020204030204" pitchFamily="34" charset="0"/>
                <a:ea typeface="Times New Roman" panose="02020603050405020304" pitchFamily="18" charset="0"/>
              </a:rPr>
              <a:t>RAM 512GB (Minimum)</a:t>
            </a:r>
            <a:endParaRPr lang="en-US" sz="2000" spc="-5" dirty="0">
              <a:solidFill>
                <a:srgbClr val="292929"/>
              </a:solidFill>
              <a:latin typeface="Calibri" panose="020F0502020204030204" pitchFamily="34" charset="0"/>
              <a:ea typeface="Times New Roman" panose="02020603050405020304" pitchFamily="18" charset="0"/>
            </a:endParaRPr>
          </a:p>
          <a:p>
            <a:pPr marL="342900" marR="0" indent="-342900">
              <a:lnSpc>
                <a:spcPts val="2400"/>
              </a:lnSpc>
              <a:spcBef>
                <a:spcPts val="2400"/>
              </a:spcBef>
              <a:spcAft>
                <a:spcPts val="0"/>
              </a:spcAft>
              <a:buFont typeface="Wingdings" panose="05000000000000000000" pitchFamily="2" charset="2"/>
              <a:buChar char="Ø"/>
            </a:pPr>
            <a:r>
              <a:rPr lang="en-US" sz="2000" spc="-5" dirty="0">
                <a:solidFill>
                  <a:srgbClr val="292929"/>
                </a:solidFill>
                <a:effectLst/>
                <a:latin typeface="Calibri" panose="020F0502020204030204" pitchFamily="34" charset="0"/>
                <a:ea typeface="Times New Roman" panose="02020603050405020304" pitchFamily="18" charset="0"/>
              </a:rPr>
              <a:t>GPU (optional) </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21701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23F1C7-BD0F-4BCD-A8C7-53EC81797464}"/>
              </a:ext>
            </a:extLst>
          </p:cNvPr>
          <p:cNvSpPr txBox="1"/>
          <p:nvPr/>
        </p:nvSpPr>
        <p:spPr>
          <a:xfrm>
            <a:off x="844061" y="414466"/>
            <a:ext cx="7949714" cy="485710"/>
          </a:xfrm>
          <a:prstGeom prst="rect">
            <a:avLst/>
          </a:prstGeom>
          <a:noFill/>
        </p:spPr>
        <p:txBody>
          <a:bodyPr wrap="square" rtlCol="0">
            <a:spAutoFit/>
          </a:bodyPr>
          <a:lstStyle/>
          <a:p>
            <a:pPr marL="0" marR="0">
              <a:lnSpc>
                <a:spcPct val="107000"/>
              </a:lnSpc>
              <a:spcBef>
                <a:spcPts val="0"/>
              </a:spcBef>
              <a:spcAft>
                <a:spcPts val="800"/>
              </a:spcAft>
            </a:pPr>
            <a:r>
              <a:rPr lang="en-US" sz="2500" u="sng"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Software Requirements</a:t>
            </a:r>
            <a:endParaRPr lang="en-US" sz="25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0" name="TextBox 9">
            <a:extLst>
              <a:ext uri="{FF2B5EF4-FFF2-40B4-BE49-F238E27FC236}">
                <a16:creationId xmlns:a16="http://schemas.microsoft.com/office/drawing/2014/main" id="{A6D5792D-4371-417D-B69C-AE669CC2805E}"/>
              </a:ext>
            </a:extLst>
          </p:cNvPr>
          <p:cNvSpPr txBox="1"/>
          <p:nvPr/>
        </p:nvSpPr>
        <p:spPr>
          <a:xfrm>
            <a:off x="844061" y="1285554"/>
            <a:ext cx="7807569" cy="2862322"/>
          </a:xfrm>
          <a:prstGeom prst="rect">
            <a:avLst/>
          </a:prstGeom>
          <a:noFill/>
        </p:spPr>
        <p:txBody>
          <a:bodyPr wrap="square">
            <a:spAutoFit/>
          </a:bodyPr>
          <a:lstStyle/>
          <a:p>
            <a:pPr marL="342900" marR="0" indent="-342900">
              <a:lnSpc>
                <a:spcPts val="2400"/>
              </a:lnSpc>
              <a:spcBef>
                <a:spcPts val="2400"/>
              </a:spcBef>
              <a:spcAft>
                <a:spcPts val="0"/>
              </a:spcAft>
              <a:buFont typeface="Wingdings" panose="05000000000000000000" pitchFamily="2" charset="2"/>
              <a:buChar char="Ø"/>
            </a:pPr>
            <a:r>
              <a:rPr lang="en-US" sz="2000" spc="-5" dirty="0">
                <a:solidFill>
                  <a:srgbClr val="292929"/>
                </a:solidFill>
                <a:effectLst/>
                <a:latin typeface="Calibri" panose="020F0502020204030204" pitchFamily="34" charset="0"/>
                <a:ea typeface="Times New Roman" panose="02020603050405020304" pitchFamily="18" charset="0"/>
              </a:rPr>
              <a:t>Visual Studio or other IDE</a:t>
            </a:r>
          </a:p>
          <a:p>
            <a:pPr marL="342900" marR="0" indent="-342900">
              <a:lnSpc>
                <a:spcPts val="2400"/>
              </a:lnSpc>
              <a:spcBef>
                <a:spcPts val="2400"/>
              </a:spcBef>
              <a:spcAft>
                <a:spcPts val="0"/>
              </a:spcAft>
              <a:buFont typeface="Wingdings" panose="05000000000000000000" pitchFamily="2" charset="2"/>
              <a:buChar char="Ø"/>
            </a:pPr>
            <a:r>
              <a:rPr lang="en-US" sz="2000" spc="-5" dirty="0">
                <a:solidFill>
                  <a:srgbClr val="292929"/>
                </a:solidFill>
                <a:effectLst/>
                <a:latin typeface="Calibri" panose="020F0502020204030204" pitchFamily="34" charset="0"/>
                <a:ea typeface="Times New Roman" panose="02020603050405020304" pitchFamily="18" charset="0"/>
              </a:rPr>
              <a:t>Nodejs</a:t>
            </a:r>
          </a:p>
          <a:p>
            <a:pPr marL="342900" marR="0" indent="-342900">
              <a:lnSpc>
                <a:spcPts val="2400"/>
              </a:lnSpc>
              <a:spcBef>
                <a:spcPts val="2400"/>
              </a:spcBef>
              <a:spcAft>
                <a:spcPts val="0"/>
              </a:spcAft>
              <a:buFont typeface="Wingdings" panose="05000000000000000000" pitchFamily="2" charset="2"/>
              <a:buChar char="Ø"/>
            </a:pPr>
            <a:r>
              <a:rPr lang="en-US" sz="2000" spc="-5" dirty="0">
                <a:solidFill>
                  <a:srgbClr val="292929"/>
                </a:solidFill>
                <a:latin typeface="Calibri" panose="020F0502020204030204" pitchFamily="34" charset="0"/>
                <a:ea typeface="Times New Roman" panose="02020603050405020304" pitchFamily="18" charset="0"/>
              </a:rPr>
              <a:t>MongoDB Compass / </a:t>
            </a:r>
            <a:r>
              <a:rPr lang="en-US" sz="2000" spc="-5" dirty="0" err="1">
                <a:solidFill>
                  <a:srgbClr val="292929"/>
                </a:solidFill>
                <a:latin typeface="Calibri" panose="020F0502020204030204" pitchFamily="34" charset="0"/>
                <a:ea typeface="Times New Roman" panose="02020603050405020304" pitchFamily="18" charset="0"/>
              </a:rPr>
              <a:t>Mongodb</a:t>
            </a:r>
            <a:r>
              <a:rPr lang="en-US" sz="2000" spc="-5" dirty="0">
                <a:solidFill>
                  <a:srgbClr val="292929"/>
                </a:solidFill>
                <a:latin typeface="Calibri" panose="020F0502020204030204" pitchFamily="34" charset="0"/>
                <a:ea typeface="Times New Roman" panose="02020603050405020304" pitchFamily="18" charset="0"/>
              </a:rPr>
              <a:t> Atlas</a:t>
            </a:r>
          </a:p>
          <a:p>
            <a:pPr marL="342900" marR="0" indent="-342900">
              <a:lnSpc>
                <a:spcPts val="2400"/>
              </a:lnSpc>
              <a:spcBef>
                <a:spcPts val="2400"/>
              </a:spcBef>
              <a:spcAft>
                <a:spcPts val="0"/>
              </a:spcAft>
              <a:buFont typeface="Wingdings" panose="05000000000000000000" pitchFamily="2" charset="2"/>
              <a:buChar char="Ø"/>
            </a:pPr>
            <a:r>
              <a:rPr lang="en-US" sz="2000" spc="-5" dirty="0">
                <a:solidFill>
                  <a:srgbClr val="292929"/>
                </a:solidFill>
                <a:effectLst/>
                <a:latin typeface="Calibri" panose="020F0502020204030204" pitchFamily="34" charset="0"/>
                <a:ea typeface="Times New Roman" panose="02020603050405020304" pitchFamily="18" charset="0"/>
              </a:rPr>
              <a:t>ReactJS</a:t>
            </a:r>
          </a:p>
          <a:p>
            <a:pPr marL="342900" marR="0" indent="-342900">
              <a:lnSpc>
                <a:spcPts val="2400"/>
              </a:lnSpc>
              <a:spcBef>
                <a:spcPts val="2400"/>
              </a:spcBef>
              <a:spcAft>
                <a:spcPts val="0"/>
              </a:spcAft>
              <a:buFont typeface="Wingdings" panose="05000000000000000000" pitchFamily="2" charset="2"/>
              <a:buChar char="Ø"/>
            </a:pPr>
            <a:r>
              <a:rPr lang="en-US" sz="2000" spc="-5" dirty="0" err="1">
                <a:solidFill>
                  <a:srgbClr val="292929"/>
                </a:solidFill>
                <a:latin typeface="Calibri" panose="020F0502020204030204" pitchFamily="34" charset="0"/>
                <a:ea typeface="Times New Roman" panose="02020603050405020304" pitchFamily="18" charset="0"/>
              </a:rPr>
              <a:t>GraphQL</a:t>
            </a:r>
            <a:endParaRPr lang="en-US" sz="2000" spc="-5" dirty="0">
              <a:solidFill>
                <a:srgbClr val="292929"/>
              </a:solidFill>
              <a:effectLst/>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1108321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6E215E-0B65-4FB7-AE56-FC2A99FEEE8B}"/>
              </a:ext>
            </a:extLst>
          </p:cNvPr>
          <p:cNvSpPr/>
          <p:nvPr/>
        </p:nvSpPr>
        <p:spPr>
          <a:xfrm>
            <a:off x="2759034" y="2518908"/>
            <a:ext cx="5636479" cy="1169551"/>
          </a:xfrm>
          <a:prstGeom prst="rect">
            <a:avLst/>
          </a:prstGeom>
          <a:noFill/>
        </p:spPr>
        <p:txBody>
          <a:bodyPr wrap="none" lIns="91440" tIns="45720" rIns="91440" bIns="45720">
            <a:spAutoFit/>
          </a:bodyPr>
          <a:lstStyle/>
          <a:p>
            <a:pPr algn="ctr"/>
            <a:r>
              <a:rPr lang="en-US" sz="7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Flow Diagram</a:t>
            </a:r>
          </a:p>
        </p:txBody>
      </p:sp>
    </p:spTree>
    <p:extLst>
      <p:ext uri="{BB962C8B-B14F-4D97-AF65-F5344CB8AC3E}">
        <p14:creationId xmlns:p14="http://schemas.microsoft.com/office/powerpoint/2010/main" val="3888706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23F1C7-BD0F-4BCD-A8C7-53EC81797464}"/>
              </a:ext>
            </a:extLst>
          </p:cNvPr>
          <p:cNvSpPr txBox="1"/>
          <p:nvPr/>
        </p:nvSpPr>
        <p:spPr>
          <a:xfrm>
            <a:off x="844061" y="414466"/>
            <a:ext cx="7949714" cy="485710"/>
          </a:xfrm>
          <a:prstGeom prst="rect">
            <a:avLst/>
          </a:prstGeom>
          <a:noFill/>
        </p:spPr>
        <p:txBody>
          <a:bodyPr wrap="square" rtlCol="0">
            <a:spAutoFit/>
          </a:bodyPr>
          <a:lstStyle/>
          <a:p>
            <a:pPr marL="0" marR="0">
              <a:lnSpc>
                <a:spcPct val="107000"/>
              </a:lnSpc>
              <a:spcBef>
                <a:spcPts val="0"/>
              </a:spcBef>
              <a:spcAft>
                <a:spcPts val="800"/>
              </a:spcAft>
            </a:pPr>
            <a:r>
              <a:rPr lang="en-US" sz="2500" u="sng" dirty="0">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Admin Flow</a:t>
            </a:r>
            <a:endParaRPr lang="en-US" sz="25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199ECA6E-5E51-48D3-AE14-A3C6731684E5}"/>
              </a:ext>
            </a:extLst>
          </p:cNvPr>
          <p:cNvPicPr>
            <a:picLocks noChangeAspect="1"/>
          </p:cNvPicPr>
          <p:nvPr/>
        </p:nvPicPr>
        <p:blipFill>
          <a:blip r:embed="rId2"/>
          <a:stretch>
            <a:fillRect/>
          </a:stretch>
        </p:blipFill>
        <p:spPr>
          <a:xfrm>
            <a:off x="1303620" y="1602641"/>
            <a:ext cx="6454699" cy="4549534"/>
          </a:xfrm>
          <a:prstGeom prst="rect">
            <a:avLst/>
          </a:prstGeom>
        </p:spPr>
      </p:pic>
    </p:spTree>
    <p:extLst>
      <p:ext uri="{BB962C8B-B14F-4D97-AF65-F5344CB8AC3E}">
        <p14:creationId xmlns:p14="http://schemas.microsoft.com/office/powerpoint/2010/main" val="2880539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23F1C7-BD0F-4BCD-A8C7-53EC81797464}"/>
              </a:ext>
            </a:extLst>
          </p:cNvPr>
          <p:cNvSpPr txBox="1"/>
          <p:nvPr/>
        </p:nvSpPr>
        <p:spPr>
          <a:xfrm>
            <a:off x="844061" y="414466"/>
            <a:ext cx="7949714" cy="485710"/>
          </a:xfrm>
          <a:prstGeom prst="rect">
            <a:avLst/>
          </a:prstGeom>
          <a:noFill/>
        </p:spPr>
        <p:txBody>
          <a:bodyPr wrap="square" rtlCol="0">
            <a:spAutoFit/>
          </a:bodyPr>
          <a:lstStyle/>
          <a:p>
            <a:pPr marL="0" marR="0">
              <a:lnSpc>
                <a:spcPct val="107000"/>
              </a:lnSpc>
              <a:spcBef>
                <a:spcPts val="0"/>
              </a:spcBef>
              <a:spcAft>
                <a:spcPts val="800"/>
              </a:spcAft>
            </a:pPr>
            <a:r>
              <a:rPr lang="en-US" sz="2500" u="sng" dirty="0">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Hospital Flow</a:t>
            </a:r>
            <a:endParaRPr lang="en-US" sz="25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3" name="Picture 2">
            <a:extLst>
              <a:ext uri="{FF2B5EF4-FFF2-40B4-BE49-F238E27FC236}">
                <a16:creationId xmlns:a16="http://schemas.microsoft.com/office/drawing/2014/main" id="{526CA62A-5C24-43E2-BB55-64FD0C9B7B3E}"/>
              </a:ext>
            </a:extLst>
          </p:cNvPr>
          <p:cNvPicPr>
            <a:picLocks noChangeAspect="1"/>
          </p:cNvPicPr>
          <p:nvPr/>
        </p:nvPicPr>
        <p:blipFill>
          <a:blip r:embed="rId2"/>
          <a:stretch>
            <a:fillRect/>
          </a:stretch>
        </p:blipFill>
        <p:spPr>
          <a:xfrm>
            <a:off x="778129" y="1317780"/>
            <a:ext cx="6538527" cy="5540220"/>
          </a:xfrm>
          <a:prstGeom prst="rect">
            <a:avLst/>
          </a:prstGeom>
        </p:spPr>
      </p:pic>
    </p:spTree>
    <p:extLst>
      <p:ext uri="{BB962C8B-B14F-4D97-AF65-F5344CB8AC3E}">
        <p14:creationId xmlns:p14="http://schemas.microsoft.com/office/powerpoint/2010/main" val="2583415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23F1C7-BD0F-4BCD-A8C7-53EC81797464}"/>
              </a:ext>
            </a:extLst>
          </p:cNvPr>
          <p:cNvSpPr txBox="1"/>
          <p:nvPr/>
        </p:nvSpPr>
        <p:spPr>
          <a:xfrm>
            <a:off x="844061" y="414466"/>
            <a:ext cx="7949714" cy="485710"/>
          </a:xfrm>
          <a:prstGeom prst="rect">
            <a:avLst/>
          </a:prstGeom>
          <a:noFill/>
        </p:spPr>
        <p:txBody>
          <a:bodyPr wrap="square" rtlCol="0">
            <a:spAutoFit/>
          </a:bodyPr>
          <a:lstStyle/>
          <a:p>
            <a:pPr marL="0" marR="0">
              <a:lnSpc>
                <a:spcPct val="107000"/>
              </a:lnSpc>
              <a:spcBef>
                <a:spcPts val="0"/>
              </a:spcBef>
              <a:spcAft>
                <a:spcPts val="800"/>
              </a:spcAft>
            </a:pPr>
            <a:r>
              <a:rPr lang="en-US" sz="2500" u="sng" dirty="0">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Patient/User Flow</a:t>
            </a:r>
            <a:endParaRPr lang="en-US" sz="25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1D0319FB-E710-41B4-8341-51F45C7E7D67}"/>
              </a:ext>
            </a:extLst>
          </p:cNvPr>
          <p:cNvPicPr>
            <a:picLocks noChangeAspect="1"/>
          </p:cNvPicPr>
          <p:nvPr/>
        </p:nvPicPr>
        <p:blipFill>
          <a:blip r:embed="rId2"/>
          <a:stretch>
            <a:fillRect/>
          </a:stretch>
        </p:blipFill>
        <p:spPr>
          <a:xfrm>
            <a:off x="1758533" y="1136407"/>
            <a:ext cx="5235394" cy="5601185"/>
          </a:xfrm>
          <a:prstGeom prst="rect">
            <a:avLst/>
          </a:prstGeom>
        </p:spPr>
      </p:pic>
    </p:spTree>
    <p:extLst>
      <p:ext uri="{BB962C8B-B14F-4D97-AF65-F5344CB8AC3E}">
        <p14:creationId xmlns:p14="http://schemas.microsoft.com/office/powerpoint/2010/main" val="1665880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6E215E-0B65-4FB7-AE56-FC2A99FEEE8B}"/>
              </a:ext>
            </a:extLst>
          </p:cNvPr>
          <p:cNvSpPr/>
          <p:nvPr/>
        </p:nvSpPr>
        <p:spPr>
          <a:xfrm>
            <a:off x="3200662" y="2518908"/>
            <a:ext cx="4753224" cy="1169551"/>
          </a:xfrm>
          <a:prstGeom prst="rect">
            <a:avLst/>
          </a:prstGeom>
          <a:noFill/>
        </p:spPr>
        <p:txBody>
          <a:bodyPr wrap="none" lIns="91440" tIns="45720" rIns="91440" bIns="45720">
            <a:spAutoFit/>
          </a:bodyPr>
          <a:lstStyle/>
          <a:p>
            <a:pPr algn="ctr"/>
            <a:r>
              <a:rPr lang="en-US" sz="7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ER Diagram</a:t>
            </a:r>
          </a:p>
        </p:txBody>
      </p:sp>
    </p:spTree>
    <p:extLst>
      <p:ext uri="{BB962C8B-B14F-4D97-AF65-F5344CB8AC3E}">
        <p14:creationId xmlns:p14="http://schemas.microsoft.com/office/powerpoint/2010/main" val="3768901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07FFF4-A0BC-4CC6-859E-C949052DFA6D}"/>
              </a:ext>
            </a:extLst>
          </p:cNvPr>
          <p:cNvSpPr txBox="1"/>
          <p:nvPr/>
        </p:nvSpPr>
        <p:spPr>
          <a:xfrm>
            <a:off x="4200543" y="413238"/>
            <a:ext cx="2505808" cy="646331"/>
          </a:xfrm>
          <a:prstGeom prst="rect">
            <a:avLst/>
          </a:prstGeom>
          <a:noFill/>
        </p:spPr>
        <p:txBody>
          <a:bodyPr wrap="square" rtlCol="0">
            <a:spAutoFit/>
          </a:bodyPr>
          <a:lstStyle/>
          <a:p>
            <a:r>
              <a:rPr lang="en-US" sz="1800" u="sng"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COMPANY CERTIFICATE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pic>
        <p:nvPicPr>
          <p:cNvPr id="3" name="Picture 2">
            <a:extLst>
              <a:ext uri="{FF2B5EF4-FFF2-40B4-BE49-F238E27FC236}">
                <a16:creationId xmlns:a16="http://schemas.microsoft.com/office/drawing/2014/main" id="{4AB70459-4030-4DF7-9C50-9810A0791A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1594" y="829039"/>
            <a:ext cx="4368375" cy="5707163"/>
          </a:xfrm>
          <a:prstGeom prst="rect">
            <a:avLst/>
          </a:prstGeom>
        </p:spPr>
      </p:pic>
    </p:spTree>
    <p:extLst>
      <p:ext uri="{BB962C8B-B14F-4D97-AF65-F5344CB8AC3E}">
        <p14:creationId xmlns:p14="http://schemas.microsoft.com/office/powerpoint/2010/main" val="840731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23F1C7-BD0F-4BCD-A8C7-53EC81797464}"/>
              </a:ext>
            </a:extLst>
          </p:cNvPr>
          <p:cNvSpPr txBox="1"/>
          <p:nvPr/>
        </p:nvSpPr>
        <p:spPr>
          <a:xfrm>
            <a:off x="844061" y="414466"/>
            <a:ext cx="7949714" cy="485710"/>
          </a:xfrm>
          <a:prstGeom prst="rect">
            <a:avLst/>
          </a:prstGeom>
          <a:noFill/>
        </p:spPr>
        <p:txBody>
          <a:bodyPr wrap="square" rtlCol="0">
            <a:spAutoFit/>
          </a:bodyPr>
          <a:lstStyle/>
          <a:p>
            <a:pPr marL="0" marR="0">
              <a:lnSpc>
                <a:spcPct val="107000"/>
              </a:lnSpc>
              <a:spcBef>
                <a:spcPts val="0"/>
              </a:spcBef>
              <a:spcAft>
                <a:spcPts val="800"/>
              </a:spcAft>
            </a:pPr>
            <a:r>
              <a:rPr lang="en-US" sz="2500" u="sng"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ER Diagram</a:t>
            </a:r>
            <a:endParaRPr lang="en-US" sz="25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descr="ER diagram of hospital management system | Practice | GeeksforGeeks">
            <a:extLst>
              <a:ext uri="{FF2B5EF4-FFF2-40B4-BE49-F238E27FC236}">
                <a16:creationId xmlns:a16="http://schemas.microsoft.com/office/drawing/2014/main" id="{FA07EC2D-171C-4CEF-9E4C-D754AF0C182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4061" y="1321459"/>
            <a:ext cx="5943600" cy="4496435"/>
          </a:xfrm>
          <a:prstGeom prst="rect">
            <a:avLst/>
          </a:prstGeom>
          <a:noFill/>
          <a:ln>
            <a:noFill/>
          </a:ln>
        </p:spPr>
      </p:pic>
    </p:spTree>
    <p:extLst>
      <p:ext uri="{BB962C8B-B14F-4D97-AF65-F5344CB8AC3E}">
        <p14:creationId xmlns:p14="http://schemas.microsoft.com/office/powerpoint/2010/main" val="3813116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6E215E-0B65-4FB7-AE56-FC2A99FEEE8B}"/>
              </a:ext>
            </a:extLst>
          </p:cNvPr>
          <p:cNvSpPr/>
          <p:nvPr/>
        </p:nvSpPr>
        <p:spPr>
          <a:xfrm>
            <a:off x="2604349" y="1481416"/>
            <a:ext cx="5945858" cy="3323987"/>
          </a:xfrm>
          <a:prstGeom prst="rect">
            <a:avLst/>
          </a:prstGeom>
          <a:noFill/>
        </p:spPr>
        <p:txBody>
          <a:bodyPr wrap="none" lIns="91440" tIns="45720" rIns="91440" bIns="45720">
            <a:spAutoFit/>
          </a:bodyPr>
          <a:lstStyle/>
          <a:p>
            <a:pPr algn="ctr"/>
            <a:r>
              <a:rPr lang="en-US" sz="7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Screenshots </a:t>
            </a:r>
          </a:p>
          <a:p>
            <a:pPr algn="ctr"/>
            <a:r>
              <a:rPr lang="en-US" sz="7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&amp; </a:t>
            </a:r>
          </a:p>
          <a:p>
            <a:pPr algn="ctr"/>
            <a:r>
              <a:rPr lang="en-US" sz="7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Output Screen</a:t>
            </a:r>
          </a:p>
        </p:txBody>
      </p:sp>
    </p:spTree>
    <p:extLst>
      <p:ext uri="{BB962C8B-B14F-4D97-AF65-F5344CB8AC3E}">
        <p14:creationId xmlns:p14="http://schemas.microsoft.com/office/powerpoint/2010/main" val="4285535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23F1C7-BD0F-4BCD-A8C7-53EC81797464}"/>
              </a:ext>
            </a:extLst>
          </p:cNvPr>
          <p:cNvSpPr txBox="1"/>
          <p:nvPr/>
        </p:nvSpPr>
        <p:spPr>
          <a:xfrm>
            <a:off x="844061" y="414466"/>
            <a:ext cx="7949714" cy="485710"/>
          </a:xfrm>
          <a:prstGeom prst="rect">
            <a:avLst/>
          </a:prstGeom>
          <a:noFill/>
        </p:spPr>
        <p:txBody>
          <a:bodyPr wrap="square" rtlCol="0">
            <a:spAutoFit/>
          </a:bodyPr>
          <a:lstStyle/>
          <a:p>
            <a:pPr marL="0" marR="0">
              <a:lnSpc>
                <a:spcPct val="107000"/>
              </a:lnSpc>
              <a:spcBef>
                <a:spcPts val="0"/>
              </a:spcBef>
              <a:spcAft>
                <a:spcPts val="800"/>
              </a:spcAft>
            </a:pPr>
            <a:r>
              <a:rPr lang="en-US" sz="2500" u="sng"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Home Page</a:t>
            </a:r>
            <a:endParaRPr lang="en-US" sz="25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ED7CCA49-9D48-4FA7-8377-A5F9702457B3}"/>
              </a:ext>
            </a:extLst>
          </p:cNvPr>
          <p:cNvPicPr/>
          <p:nvPr/>
        </p:nvPicPr>
        <p:blipFill>
          <a:blip r:embed="rId2"/>
          <a:stretch>
            <a:fillRect/>
          </a:stretch>
        </p:blipFill>
        <p:spPr>
          <a:xfrm>
            <a:off x="844061" y="1251364"/>
            <a:ext cx="8698734" cy="4006436"/>
          </a:xfrm>
          <a:prstGeom prst="rect">
            <a:avLst/>
          </a:prstGeom>
        </p:spPr>
      </p:pic>
    </p:spTree>
    <p:extLst>
      <p:ext uri="{BB962C8B-B14F-4D97-AF65-F5344CB8AC3E}">
        <p14:creationId xmlns:p14="http://schemas.microsoft.com/office/powerpoint/2010/main" val="1251478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23F1C7-BD0F-4BCD-A8C7-53EC81797464}"/>
              </a:ext>
            </a:extLst>
          </p:cNvPr>
          <p:cNvSpPr txBox="1"/>
          <p:nvPr/>
        </p:nvSpPr>
        <p:spPr>
          <a:xfrm>
            <a:off x="844061" y="414466"/>
            <a:ext cx="7949714" cy="485710"/>
          </a:xfrm>
          <a:prstGeom prst="rect">
            <a:avLst/>
          </a:prstGeom>
          <a:noFill/>
        </p:spPr>
        <p:txBody>
          <a:bodyPr wrap="square" rtlCol="0">
            <a:spAutoFit/>
          </a:bodyPr>
          <a:lstStyle/>
          <a:p>
            <a:pPr marL="0" marR="0">
              <a:lnSpc>
                <a:spcPct val="107000"/>
              </a:lnSpc>
              <a:spcBef>
                <a:spcPts val="0"/>
              </a:spcBef>
              <a:spcAft>
                <a:spcPts val="800"/>
              </a:spcAft>
            </a:pPr>
            <a:r>
              <a:rPr lang="en-US" sz="2500" u="sng"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Admin Login Page</a:t>
            </a:r>
            <a:endParaRPr lang="en-US" sz="25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BC5A509F-A7E8-4E51-8133-4D52B4333E75}"/>
              </a:ext>
            </a:extLst>
          </p:cNvPr>
          <p:cNvPicPr/>
          <p:nvPr/>
        </p:nvPicPr>
        <p:blipFill>
          <a:blip r:embed="rId2"/>
          <a:stretch>
            <a:fillRect/>
          </a:stretch>
        </p:blipFill>
        <p:spPr>
          <a:xfrm>
            <a:off x="844060" y="1427406"/>
            <a:ext cx="8561353" cy="3891940"/>
          </a:xfrm>
          <a:prstGeom prst="rect">
            <a:avLst/>
          </a:prstGeom>
        </p:spPr>
      </p:pic>
    </p:spTree>
    <p:extLst>
      <p:ext uri="{BB962C8B-B14F-4D97-AF65-F5344CB8AC3E}">
        <p14:creationId xmlns:p14="http://schemas.microsoft.com/office/powerpoint/2010/main" val="997452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23F1C7-BD0F-4BCD-A8C7-53EC81797464}"/>
              </a:ext>
            </a:extLst>
          </p:cNvPr>
          <p:cNvSpPr txBox="1"/>
          <p:nvPr/>
        </p:nvSpPr>
        <p:spPr>
          <a:xfrm>
            <a:off x="844061" y="414466"/>
            <a:ext cx="7949714" cy="485710"/>
          </a:xfrm>
          <a:prstGeom prst="rect">
            <a:avLst/>
          </a:prstGeom>
          <a:noFill/>
        </p:spPr>
        <p:txBody>
          <a:bodyPr wrap="square" rtlCol="0">
            <a:spAutoFit/>
          </a:bodyPr>
          <a:lstStyle/>
          <a:p>
            <a:pPr marL="0" marR="0">
              <a:lnSpc>
                <a:spcPct val="107000"/>
              </a:lnSpc>
              <a:spcBef>
                <a:spcPts val="0"/>
              </a:spcBef>
              <a:spcAft>
                <a:spcPts val="800"/>
              </a:spcAft>
            </a:pPr>
            <a:r>
              <a:rPr lang="en-US" sz="2500" u="sng"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Hospital Login Page</a:t>
            </a:r>
            <a:endParaRPr lang="en-US" sz="25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0851689A-693E-4B71-9754-5E44582B4A9D}"/>
              </a:ext>
            </a:extLst>
          </p:cNvPr>
          <p:cNvPicPr/>
          <p:nvPr/>
        </p:nvPicPr>
        <p:blipFill>
          <a:blip r:embed="rId2"/>
          <a:stretch>
            <a:fillRect/>
          </a:stretch>
        </p:blipFill>
        <p:spPr>
          <a:xfrm>
            <a:off x="844061" y="1582395"/>
            <a:ext cx="8569386" cy="3930382"/>
          </a:xfrm>
          <a:prstGeom prst="rect">
            <a:avLst/>
          </a:prstGeom>
        </p:spPr>
      </p:pic>
    </p:spTree>
    <p:extLst>
      <p:ext uri="{BB962C8B-B14F-4D97-AF65-F5344CB8AC3E}">
        <p14:creationId xmlns:p14="http://schemas.microsoft.com/office/powerpoint/2010/main" val="2510300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23F1C7-BD0F-4BCD-A8C7-53EC81797464}"/>
              </a:ext>
            </a:extLst>
          </p:cNvPr>
          <p:cNvSpPr txBox="1"/>
          <p:nvPr/>
        </p:nvSpPr>
        <p:spPr>
          <a:xfrm>
            <a:off x="844061" y="414466"/>
            <a:ext cx="7949714" cy="485710"/>
          </a:xfrm>
          <a:prstGeom prst="rect">
            <a:avLst/>
          </a:prstGeom>
          <a:noFill/>
        </p:spPr>
        <p:txBody>
          <a:bodyPr wrap="square" rtlCol="0">
            <a:spAutoFit/>
          </a:bodyPr>
          <a:lstStyle/>
          <a:p>
            <a:pPr marL="0" marR="0">
              <a:lnSpc>
                <a:spcPct val="107000"/>
              </a:lnSpc>
              <a:spcBef>
                <a:spcPts val="0"/>
              </a:spcBef>
              <a:spcAft>
                <a:spcPts val="800"/>
              </a:spcAft>
            </a:pPr>
            <a:r>
              <a:rPr lang="en-US" sz="2500" u="sng"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Hospital Registration Page</a:t>
            </a:r>
            <a:endParaRPr lang="en-US" sz="25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B7D83506-4FAD-4652-9CCC-115A8CB605F4}"/>
              </a:ext>
            </a:extLst>
          </p:cNvPr>
          <p:cNvPicPr/>
          <p:nvPr/>
        </p:nvPicPr>
        <p:blipFill>
          <a:blip r:embed="rId2"/>
          <a:stretch>
            <a:fillRect/>
          </a:stretch>
        </p:blipFill>
        <p:spPr>
          <a:xfrm>
            <a:off x="844060" y="1395974"/>
            <a:ext cx="7961727" cy="3703564"/>
          </a:xfrm>
          <a:prstGeom prst="rect">
            <a:avLst/>
          </a:prstGeom>
        </p:spPr>
      </p:pic>
    </p:spTree>
    <p:extLst>
      <p:ext uri="{BB962C8B-B14F-4D97-AF65-F5344CB8AC3E}">
        <p14:creationId xmlns:p14="http://schemas.microsoft.com/office/powerpoint/2010/main" val="2205491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23F1C7-BD0F-4BCD-A8C7-53EC81797464}"/>
              </a:ext>
            </a:extLst>
          </p:cNvPr>
          <p:cNvSpPr txBox="1"/>
          <p:nvPr/>
        </p:nvSpPr>
        <p:spPr>
          <a:xfrm>
            <a:off x="844061" y="414466"/>
            <a:ext cx="7949714" cy="485710"/>
          </a:xfrm>
          <a:prstGeom prst="rect">
            <a:avLst/>
          </a:prstGeom>
          <a:noFill/>
        </p:spPr>
        <p:txBody>
          <a:bodyPr wrap="square" rtlCol="0">
            <a:spAutoFit/>
          </a:bodyPr>
          <a:lstStyle/>
          <a:p>
            <a:pPr marL="0" marR="0">
              <a:lnSpc>
                <a:spcPct val="107000"/>
              </a:lnSpc>
              <a:spcBef>
                <a:spcPts val="0"/>
              </a:spcBef>
              <a:spcAft>
                <a:spcPts val="800"/>
              </a:spcAft>
            </a:pPr>
            <a:r>
              <a:rPr lang="en-US" sz="2500" u="sng"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Nearest Hospital Page</a:t>
            </a:r>
            <a:endParaRPr lang="en-US" sz="25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B83EAB73-D828-4083-A40A-3E442D159288}"/>
              </a:ext>
            </a:extLst>
          </p:cNvPr>
          <p:cNvPicPr/>
          <p:nvPr/>
        </p:nvPicPr>
        <p:blipFill>
          <a:blip r:embed="rId2"/>
          <a:stretch>
            <a:fillRect/>
          </a:stretch>
        </p:blipFill>
        <p:spPr>
          <a:xfrm>
            <a:off x="926123" y="1530276"/>
            <a:ext cx="7785666" cy="3569262"/>
          </a:xfrm>
          <a:prstGeom prst="rect">
            <a:avLst/>
          </a:prstGeom>
        </p:spPr>
      </p:pic>
    </p:spTree>
    <p:extLst>
      <p:ext uri="{BB962C8B-B14F-4D97-AF65-F5344CB8AC3E}">
        <p14:creationId xmlns:p14="http://schemas.microsoft.com/office/powerpoint/2010/main" val="3387871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23F1C7-BD0F-4BCD-A8C7-53EC81797464}"/>
              </a:ext>
            </a:extLst>
          </p:cNvPr>
          <p:cNvSpPr txBox="1"/>
          <p:nvPr/>
        </p:nvSpPr>
        <p:spPr>
          <a:xfrm>
            <a:off x="844061" y="414466"/>
            <a:ext cx="7949714" cy="485710"/>
          </a:xfrm>
          <a:prstGeom prst="rect">
            <a:avLst/>
          </a:prstGeom>
          <a:noFill/>
        </p:spPr>
        <p:txBody>
          <a:bodyPr wrap="square" rtlCol="0">
            <a:spAutoFit/>
          </a:bodyPr>
          <a:lstStyle/>
          <a:p>
            <a:pPr marL="0" marR="0">
              <a:lnSpc>
                <a:spcPct val="107000"/>
              </a:lnSpc>
              <a:spcBef>
                <a:spcPts val="0"/>
              </a:spcBef>
              <a:spcAft>
                <a:spcPts val="800"/>
              </a:spcAft>
            </a:pPr>
            <a:r>
              <a:rPr lang="en-US" sz="2500" u="sng"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Admin Dashboard</a:t>
            </a:r>
            <a:endParaRPr lang="en-US" sz="25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4D4328A1-AC43-46EB-92A5-5C8F1A9D468F}"/>
              </a:ext>
            </a:extLst>
          </p:cNvPr>
          <p:cNvPicPr/>
          <p:nvPr/>
        </p:nvPicPr>
        <p:blipFill>
          <a:blip r:embed="rId2"/>
          <a:stretch>
            <a:fillRect/>
          </a:stretch>
        </p:blipFill>
        <p:spPr>
          <a:xfrm>
            <a:off x="926122" y="1289929"/>
            <a:ext cx="8143823" cy="3765648"/>
          </a:xfrm>
          <a:prstGeom prst="rect">
            <a:avLst/>
          </a:prstGeom>
        </p:spPr>
      </p:pic>
    </p:spTree>
    <p:extLst>
      <p:ext uri="{BB962C8B-B14F-4D97-AF65-F5344CB8AC3E}">
        <p14:creationId xmlns:p14="http://schemas.microsoft.com/office/powerpoint/2010/main" val="351443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23F1C7-BD0F-4BCD-A8C7-53EC81797464}"/>
              </a:ext>
            </a:extLst>
          </p:cNvPr>
          <p:cNvSpPr txBox="1"/>
          <p:nvPr/>
        </p:nvSpPr>
        <p:spPr>
          <a:xfrm>
            <a:off x="844061" y="414466"/>
            <a:ext cx="7949714" cy="485710"/>
          </a:xfrm>
          <a:prstGeom prst="rect">
            <a:avLst/>
          </a:prstGeom>
          <a:noFill/>
        </p:spPr>
        <p:txBody>
          <a:bodyPr wrap="square" rtlCol="0">
            <a:spAutoFit/>
          </a:bodyPr>
          <a:lstStyle/>
          <a:p>
            <a:pPr marL="0" marR="0">
              <a:lnSpc>
                <a:spcPct val="107000"/>
              </a:lnSpc>
              <a:spcBef>
                <a:spcPts val="0"/>
              </a:spcBef>
              <a:spcAft>
                <a:spcPts val="800"/>
              </a:spcAft>
            </a:pPr>
            <a:r>
              <a:rPr lang="en-US" sz="2500" u="sng"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Hospital Dashboard</a:t>
            </a:r>
            <a:endParaRPr lang="en-US" sz="25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424CB78C-E826-45BD-A1F5-ECD6919CC489}"/>
              </a:ext>
            </a:extLst>
          </p:cNvPr>
          <p:cNvPicPr/>
          <p:nvPr/>
        </p:nvPicPr>
        <p:blipFill>
          <a:blip r:embed="rId2"/>
          <a:stretch>
            <a:fillRect/>
          </a:stretch>
        </p:blipFill>
        <p:spPr>
          <a:xfrm>
            <a:off x="926123" y="1696671"/>
            <a:ext cx="8386524" cy="3772144"/>
          </a:xfrm>
          <a:prstGeom prst="rect">
            <a:avLst/>
          </a:prstGeom>
        </p:spPr>
      </p:pic>
    </p:spTree>
    <p:extLst>
      <p:ext uri="{BB962C8B-B14F-4D97-AF65-F5344CB8AC3E}">
        <p14:creationId xmlns:p14="http://schemas.microsoft.com/office/powerpoint/2010/main" val="829356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6E215E-0B65-4FB7-AE56-FC2A99FEEE8B}"/>
              </a:ext>
            </a:extLst>
          </p:cNvPr>
          <p:cNvSpPr/>
          <p:nvPr/>
        </p:nvSpPr>
        <p:spPr>
          <a:xfrm>
            <a:off x="3052363" y="2026539"/>
            <a:ext cx="4487127" cy="1169551"/>
          </a:xfrm>
          <a:prstGeom prst="rect">
            <a:avLst/>
          </a:prstGeom>
          <a:noFill/>
        </p:spPr>
        <p:txBody>
          <a:bodyPr wrap="none" lIns="91440" tIns="45720" rIns="91440" bIns="45720">
            <a:spAutoFit/>
          </a:bodyPr>
          <a:lstStyle/>
          <a:p>
            <a:pPr algn="ctr"/>
            <a:r>
              <a:rPr lang="en-US" sz="7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Conclusion</a:t>
            </a:r>
          </a:p>
        </p:txBody>
      </p:sp>
    </p:spTree>
    <p:extLst>
      <p:ext uri="{BB962C8B-B14F-4D97-AF65-F5344CB8AC3E}">
        <p14:creationId xmlns:p14="http://schemas.microsoft.com/office/powerpoint/2010/main" val="3379211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4A807A-64C8-4CE5-93FE-5F2AD40AEBD2}"/>
              </a:ext>
            </a:extLst>
          </p:cNvPr>
          <p:cNvSpPr txBox="1"/>
          <p:nvPr/>
        </p:nvSpPr>
        <p:spPr>
          <a:xfrm>
            <a:off x="4843096" y="413238"/>
            <a:ext cx="2505808" cy="375552"/>
          </a:xfrm>
          <a:prstGeom prst="rect">
            <a:avLst/>
          </a:prstGeom>
          <a:noFill/>
        </p:spPr>
        <p:txBody>
          <a:bodyPr wrap="square" rtlCol="0">
            <a:spAutoFit/>
          </a:bodyPr>
          <a:lstStyle/>
          <a:p>
            <a:pPr marL="0" marR="0" algn="ctr">
              <a:lnSpc>
                <a:spcPct val="107000"/>
              </a:lnSpc>
              <a:spcBef>
                <a:spcPts val="0"/>
              </a:spcBef>
              <a:spcAft>
                <a:spcPts val="800"/>
              </a:spcAft>
            </a:pPr>
            <a:r>
              <a:rPr lang="en-US" sz="1800" u="sng"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DECLARATION</a:t>
            </a: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6" name="TextBox 5">
            <a:extLst>
              <a:ext uri="{FF2B5EF4-FFF2-40B4-BE49-F238E27FC236}">
                <a16:creationId xmlns:a16="http://schemas.microsoft.com/office/drawing/2014/main" id="{4A2D2EB7-5B35-4AB8-88CF-A139D6175C03}"/>
              </a:ext>
            </a:extLst>
          </p:cNvPr>
          <p:cNvSpPr txBox="1"/>
          <p:nvPr/>
        </p:nvSpPr>
        <p:spPr>
          <a:xfrm>
            <a:off x="1103382" y="1537254"/>
            <a:ext cx="8321186" cy="2256323"/>
          </a:xfrm>
          <a:prstGeom prst="rect">
            <a:avLst/>
          </a:prstGeom>
          <a:noFill/>
        </p:spPr>
        <p:txBody>
          <a:bodyPr wrap="square">
            <a:spAutoFit/>
          </a:bodyPr>
          <a:lstStyle/>
          <a:p>
            <a:pPr marL="0" marR="0" indent="914400">
              <a:lnSpc>
                <a:spcPct val="107000"/>
              </a:lnSpc>
              <a:spcBef>
                <a:spcPts val="0"/>
              </a:spcBef>
              <a:spcAft>
                <a:spcPts val="800"/>
              </a:spcAft>
            </a:pPr>
            <a:r>
              <a:rPr lang="en-US" sz="18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I hereby declare that the work contained in this project entitled “</a:t>
            </a:r>
            <a:r>
              <a:rPr lang="en-US" sz="1800" b="1"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Hospital Bed Booking System</a:t>
            </a:r>
            <a:r>
              <a:rPr lang="en-US" sz="18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towards the partial fulfillment of the requirements for the award of the </a:t>
            </a:r>
            <a:r>
              <a:rPr lang="en-US" sz="1800" b="1" u="sng"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Degree of Master of Computer Applications</a:t>
            </a:r>
            <a:r>
              <a:rPr lang="en-US" sz="18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in </a:t>
            </a:r>
            <a:r>
              <a:rPr lang="en-US" sz="1800" b="1"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Department of Computer Science and Application</a:t>
            </a:r>
            <a:r>
              <a:rPr lang="en-US" sz="18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b="1"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Dr. </a:t>
            </a:r>
            <a:r>
              <a:rPr lang="en-US" sz="1800" b="1"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Harisingh</a:t>
            </a:r>
            <a:r>
              <a:rPr lang="en-US" sz="1800" b="1"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b="1"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Gour</a:t>
            </a:r>
            <a:r>
              <a:rPr lang="en-US" sz="1800" b="1"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Vishwavidyalaya, Sagar (M.P.), </a:t>
            </a:r>
            <a:r>
              <a:rPr lang="en-US" sz="18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of my own work and performed by me. It is an original and authentic record.</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indent="914400">
              <a:lnSpc>
                <a:spcPct val="107000"/>
              </a:lnSpc>
              <a:spcBef>
                <a:spcPts val="0"/>
              </a:spcBef>
              <a:spcAft>
                <a:spcPts val="800"/>
              </a:spcAft>
            </a:pPr>
            <a:r>
              <a:rPr lang="en-US" sz="18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I have not submitted the matter embodied in the project for the award of any other degree or diploma to any other institute or University.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7" name="Rectangle 2">
            <a:extLst>
              <a:ext uri="{FF2B5EF4-FFF2-40B4-BE49-F238E27FC236}">
                <a16:creationId xmlns:a16="http://schemas.microsoft.com/office/drawing/2014/main" id="{5EBBD1D4-4359-4A66-8CDB-12DE76CD8BE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914400" algn="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C0A1E07F-DAF5-4AB6-8F2B-31FE2A2D02C5}"/>
              </a:ext>
            </a:extLst>
          </p:cNvPr>
          <p:cNvSpPr txBox="1"/>
          <p:nvPr/>
        </p:nvSpPr>
        <p:spPr>
          <a:xfrm>
            <a:off x="6333432" y="5087634"/>
            <a:ext cx="3307373" cy="923330"/>
          </a:xfrm>
          <a:prstGeom prst="rect">
            <a:avLst/>
          </a:prstGeom>
          <a:noFill/>
        </p:spPr>
        <p:txBody>
          <a:bodyPr wrap="square" rtlCol="0">
            <a:spAutoFit/>
          </a:bodyPr>
          <a:lstStyle/>
          <a:p>
            <a:r>
              <a:rPr lang="en-US" sz="1800" b="1"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Name:</a:t>
            </a:r>
            <a:r>
              <a:rPr lang="en-US" sz="18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a:ln>
                  <a:noFill/>
                </a:ln>
                <a:solidFill>
                  <a:srgbClr val="000000"/>
                </a:solidFill>
                <a:effectLst/>
                <a:latin typeface="Calibri" panose="020F0502020204030204" pitchFamily="34" charset="0"/>
                <a:ea typeface="Calibri" panose="020F0502020204030204" pitchFamily="34" charset="0"/>
              </a:rPr>
              <a:t>Shrikant Dwivedi</a:t>
            </a:r>
            <a:endParaRPr lang="en-US" sz="18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r>
              <a:rPr lang="en-US" sz="1800" b="1" dirty="0">
                <a:ln>
                  <a:noFill/>
                </a:ln>
                <a:solidFill>
                  <a:srgbClr val="000000"/>
                </a:solidFill>
                <a:effectLst/>
                <a:latin typeface="Calibri" panose="020F0502020204030204" pitchFamily="34" charset="0"/>
                <a:ea typeface="Calibri" panose="020F0502020204030204" pitchFamily="34" charset="0"/>
              </a:rPr>
              <a:t>Registration No:</a:t>
            </a:r>
            <a:r>
              <a:rPr lang="en-US" sz="1800" dirty="0">
                <a:ln>
                  <a:noFill/>
                </a:ln>
                <a:solidFill>
                  <a:srgbClr val="000000"/>
                </a:solidFill>
                <a:effectLst/>
                <a:latin typeface="Calibri" panose="020F0502020204030204" pitchFamily="34" charset="0"/>
                <a:ea typeface="Calibri" panose="020F0502020204030204" pitchFamily="34" charset="0"/>
              </a:rPr>
              <a:t> Y18271032</a:t>
            </a:r>
            <a:r>
              <a:rPr lang="en-US" sz="1800" dirty="0">
                <a:ln>
                  <a:noFill/>
                </a:ln>
                <a:solidFill>
                  <a:srgbClr val="000000"/>
                </a:solidFill>
                <a:effectLst/>
                <a:latin typeface="Times New Roman" panose="02020603050405020304" pitchFamily="18" charset="0"/>
                <a:ea typeface="Calibri" panose="020F0502020204030204" pitchFamily="34" charset="0"/>
              </a:rPr>
              <a:t>	</a:t>
            </a:r>
            <a:endParaRPr lang="en-US" sz="18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pic>
        <p:nvPicPr>
          <p:cNvPr id="8" name="Picture 7">
            <a:extLst>
              <a:ext uri="{FF2B5EF4-FFF2-40B4-BE49-F238E27FC236}">
                <a16:creationId xmlns:a16="http://schemas.microsoft.com/office/drawing/2014/main" id="{C93DEE07-6C63-44F9-BFCE-E3C88BED5F09}"/>
              </a:ext>
            </a:extLst>
          </p:cNvPr>
          <p:cNvPicPr/>
          <p:nvPr/>
        </p:nvPicPr>
        <p:blipFill>
          <a:blip r:embed="rId2"/>
          <a:stretch>
            <a:fillRect/>
          </a:stretch>
        </p:blipFill>
        <p:spPr>
          <a:xfrm>
            <a:off x="6996345" y="4115003"/>
            <a:ext cx="1377950" cy="854075"/>
          </a:xfrm>
          <a:prstGeom prst="rect">
            <a:avLst/>
          </a:prstGeom>
        </p:spPr>
      </p:pic>
    </p:spTree>
    <p:extLst>
      <p:ext uri="{BB962C8B-B14F-4D97-AF65-F5344CB8AC3E}">
        <p14:creationId xmlns:p14="http://schemas.microsoft.com/office/powerpoint/2010/main" val="3886141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23F1C7-BD0F-4BCD-A8C7-53EC81797464}"/>
              </a:ext>
            </a:extLst>
          </p:cNvPr>
          <p:cNvSpPr txBox="1"/>
          <p:nvPr/>
        </p:nvSpPr>
        <p:spPr>
          <a:xfrm>
            <a:off x="844061" y="414466"/>
            <a:ext cx="7949714" cy="485710"/>
          </a:xfrm>
          <a:prstGeom prst="rect">
            <a:avLst/>
          </a:prstGeom>
          <a:noFill/>
        </p:spPr>
        <p:txBody>
          <a:bodyPr wrap="square" rtlCol="0">
            <a:spAutoFit/>
          </a:bodyPr>
          <a:lstStyle/>
          <a:p>
            <a:pPr marL="0" marR="0">
              <a:lnSpc>
                <a:spcPct val="107000"/>
              </a:lnSpc>
              <a:spcBef>
                <a:spcPts val="0"/>
              </a:spcBef>
              <a:spcAft>
                <a:spcPts val="800"/>
              </a:spcAft>
            </a:pPr>
            <a:r>
              <a:rPr lang="en-US" sz="2500" u="sng"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Conclusion</a:t>
            </a:r>
            <a:endParaRPr lang="en-US" sz="25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TextBox 4">
            <a:extLst>
              <a:ext uri="{FF2B5EF4-FFF2-40B4-BE49-F238E27FC236}">
                <a16:creationId xmlns:a16="http://schemas.microsoft.com/office/drawing/2014/main" id="{2224C726-D1C6-4616-8C4B-644426E7EF72}"/>
              </a:ext>
            </a:extLst>
          </p:cNvPr>
          <p:cNvSpPr txBox="1"/>
          <p:nvPr/>
        </p:nvSpPr>
        <p:spPr>
          <a:xfrm>
            <a:off x="844061" y="1336281"/>
            <a:ext cx="7949714" cy="1477328"/>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Mangal" panose="02040503050203030202" pitchFamily="18" charset="0"/>
              </a:rPr>
              <a:t>According to the HIS function requirement as well as combining the intrinsic HIS preferably, our research has designed and realized a set of safe, stable and easy-to handle beds resource management information system aiming at the problems of “difficult to be hospitalized”, which provide the hospital beds centralized management with comprehensive information solutions </a:t>
            </a:r>
            <a:endParaRPr lang="en-US" dirty="0"/>
          </a:p>
        </p:txBody>
      </p:sp>
      <p:sp>
        <p:nvSpPr>
          <p:cNvPr id="8" name="TextBox 7">
            <a:extLst>
              <a:ext uri="{FF2B5EF4-FFF2-40B4-BE49-F238E27FC236}">
                <a16:creationId xmlns:a16="http://schemas.microsoft.com/office/drawing/2014/main" id="{25E870EA-8457-4203-925B-BF4C1CAF953C}"/>
              </a:ext>
            </a:extLst>
          </p:cNvPr>
          <p:cNvSpPr txBox="1"/>
          <p:nvPr/>
        </p:nvSpPr>
        <p:spPr>
          <a:xfrm>
            <a:off x="844061" y="3115708"/>
            <a:ext cx="7816362" cy="2153731"/>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The research highlighted a very complex and difficult issue of hospital bed allocation experienced by most major hospitals. The current systems have vast amount of written information located in a variety of computer and hardcopy file areas which require specific targeted searching. E-Beds has integrated these existing information systems and formats and provides a level of visualization which allows health care professionals to make informed and more accurate decisions for patient administration.</a:t>
            </a:r>
            <a:endParaRPr lang="en-US" sz="12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4867811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6E215E-0B65-4FB7-AE56-FC2A99FEEE8B}"/>
              </a:ext>
            </a:extLst>
          </p:cNvPr>
          <p:cNvSpPr/>
          <p:nvPr/>
        </p:nvSpPr>
        <p:spPr>
          <a:xfrm>
            <a:off x="2992800" y="2026539"/>
            <a:ext cx="4606261" cy="1169551"/>
          </a:xfrm>
          <a:prstGeom prst="rect">
            <a:avLst/>
          </a:prstGeom>
          <a:noFill/>
        </p:spPr>
        <p:txBody>
          <a:bodyPr wrap="none" lIns="91440" tIns="45720" rIns="91440" bIns="45720">
            <a:spAutoFit/>
          </a:bodyPr>
          <a:lstStyle/>
          <a:p>
            <a:pPr algn="ctr"/>
            <a:r>
              <a:rPr lang="en-US" sz="7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References</a:t>
            </a:r>
          </a:p>
        </p:txBody>
      </p:sp>
    </p:spTree>
    <p:extLst>
      <p:ext uri="{BB962C8B-B14F-4D97-AF65-F5344CB8AC3E}">
        <p14:creationId xmlns:p14="http://schemas.microsoft.com/office/powerpoint/2010/main" val="2294252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23F1C7-BD0F-4BCD-A8C7-53EC81797464}"/>
              </a:ext>
            </a:extLst>
          </p:cNvPr>
          <p:cNvSpPr txBox="1"/>
          <p:nvPr/>
        </p:nvSpPr>
        <p:spPr>
          <a:xfrm>
            <a:off x="844061" y="414466"/>
            <a:ext cx="7949714" cy="485710"/>
          </a:xfrm>
          <a:prstGeom prst="rect">
            <a:avLst/>
          </a:prstGeom>
          <a:noFill/>
        </p:spPr>
        <p:txBody>
          <a:bodyPr wrap="square" rtlCol="0">
            <a:spAutoFit/>
          </a:bodyPr>
          <a:lstStyle/>
          <a:p>
            <a:pPr marL="0" marR="0">
              <a:lnSpc>
                <a:spcPct val="107000"/>
              </a:lnSpc>
              <a:spcBef>
                <a:spcPts val="0"/>
              </a:spcBef>
              <a:spcAft>
                <a:spcPts val="800"/>
              </a:spcAft>
            </a:pPr>
            <a:r>
              <a:rPr lang="en-US" sz="2500" u="sng"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Conclusion</a:t>
            </a:r>
            <a:endParaRPr lang="en-US" sz="25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6" name="TextBox 5">
            <a:extLst>
              <a:ext uri="{FF2B5EF4-FFF2-40B4-BE49-F238E27FC236}">
                <a16:creationId xmlns:a16="http://schemas.microsoft.com/office/drawing/2014/main" id="{8E27815A-1990-46CB-A373-F003812A376A}"/>
              </a:ext>
            </a:extLst>
          </p:cNvPr>
          <p:cNvSpPr txBox="1"/>
          <p:nvPr/>
        </p:nvSpPr>
        <p:spPr>
          <a:xfrm>
            <a:off x="844061" y="851548"/>
            <a:ext cx="8370277" cy="5117363"/>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tabLst>
                <a:tab pos="794385" algn="l"/>
              </a:tabLst>
            </a:pPr>
            <a:r>
              <a:rPr lang="en-US" sz="1800" dirty="0">
                <a:effectLst/>
                <a:latin typeface="Calibri" panose="020F0502020204030204" pitchFamily="34" charset="0"/>
                <a:ea typeface="Calibri" panose="020F0502020204030204" pitchFamily="34" charset="0"/>
                <a:cs typeface="Mangal" panose="02040503050203030202" pitchFamily="18" charset="0"/>
              </a:rPr>
              <a:t>Australian Institute of Health and Welfare (2003). Australian Hospital Statistics 2003-04. Australian Institute of Health and Welfare (2003), Health Services Series No. 23.</a:t>
            </a:r>
          </a:p>
          <a:p>
            <a:pPr marL="342900" marR="0" lvl="0" indent="-342900">
              <a:lnSpc>
                <a:spcPct val="107000"/>
              </a:lnSpc>
              <a:spcBef>
                <a:spcPts val="0"/>
              </a:spcBef>
              <a:spcAft>
                <a:spcPts val="0"/>
              </a:spcAft>
              <a:buFont typeface="Symbol" panose="05050102010706020507" pitchFamily="18" charset="2"/>
              <a:buChar char=""/>
              <a:tabLst>
                <a:tab pos="794385" algn="l"/>
              </a:tabLst>
            </a:pPr>
            <a:r>
              <a:rPr lang="en-US" sz="1800" dirty="0">
                <a:effectLst/>
                <a:latin typeface="Calibri" panose="020F0502020204030204" pitchFamily="34" charset="0"/>
                <a:ea typeface="Calibri" panose="020F0502020204030204" pitchFamily="34" charset="0"/>
                <a:cs typeface="Mangal" panose="02040503050203030202" pitchFamily="18" charset="0"/>
              </a:rPr>
              <a:t>Richardson, Drew B. (2003) Reducing patient in the emergency department. The Medical Journal of Australia, 170 (10), p.516-517</a:t>
            </a:r>
          </a:p>
          <a:p>
            <a:pPr marL="342900" marR="0" lvl="0" indent="-342900">
              <a:lnSpc>
                <a:spcPct val="107000"/>
              </a:lnSpc>
              <a:spcBef>
                <a:spcPts val="0"/>
              </a:spcBef>
              <a:spcAft>
                <a:spcPts val="0"/>
              </a:spcAft>
              <a:buFont typeface="Symbol" panose="05050102010706020507" pitchFamily="18" charset="2"/>
              <a:buChar char=""/>
              <a:tabLst>
                <a:tab pos="794385" algn="l"/>
              </a:tabLst>
            </a:pPr>
            <a:r>
              <a:rPr lang="en-US" sz="1800" dirty="0">
                <a:effectLst/>
                <a:latin typeface="Calibri" panose="020F0502020204030204" pitchFamily="34" charset="0"/>
                <a:ea typeface="Calibri" panose="020F0502020204030204" pitchFamily="34" charset="0"/>
                <a:cs typeface="Mangal" panose="02040503050203030202" pitchFamily="18" charset="0"/>
              </a:rPr>
              <a:t>Walsh, M. (1998) What is a Bed? – Beds as a Measure of Resource Usage and Demand. Better Outcomes Health Newsletter, V4 N3</a:t>
            </a:r>
          </a:p>
          <a:p>
            <a:pPr marL="342900" marR="0" lvl="0" indent="-342900">
              <a:lnSpc>
                <a:spcPct val="107000"/>
              </a:lnSpc>
              <a:spcBef>
                <a:spcPts val="0"/>
              </a:spcBef>
              <a:spcAft>
                <a:spcPts val="0"/>
              </a:spcAft>
              <a:buFont typeface="Symbol" panose="05050102010706020507" pitchFamily="18" charset="2"/>
              <a:buChar char=""/>
              <a:tabLst>
                <a:tab pos="794385" algn="l"/>
              </a:tabLst>
            </a:pPr>
            <a:r>
              <a:rPr lang="en-US" sz="1800" dirty="0">
                <a:effectLst/>
                <a:latin typeface="Calibri" panose="020F0502020204030204" pitchFamily="34" charset="0"/>
                <a:ea typeface="Calibri" panose="020F0502020204030204" pitchFamily="34" charset="0"/>
                <a:cs typeface="Mangal" panose="02040503050203030202" pitchFamily="18" charset="0"/>
              </a:rPr>
              <a:t>Ward, Dr Michael (2004). Bed Management Collaborative. Queensland Health Quality and Safety Improvement Program, Queensland. Wikipedia 2006. The Free Dictionary. </a:t>
            </a:r>
            <a:r>
              <a:rPr lang="en-US" sz="1800" u="sng" dirty="0">
                <a:solidFill>
                  <a:srgbClr val="0000FF"/>
                </a:solidFill>
                <a:effectLst/>
                <a:latin typeface="Calibri" panose="020F0502020204030204" pitchFamily="34" charset="0"/>
                <a:ea typeface="Calibri" panose="020F0502020204030204" pitchFamily="34" charset="0"/>
                <a:cs typeface="Mangal" panose="02040503050203030202" pitchFamily="18" charset="0"/>
                <a:hlinkClick r:id="rId2"/>
              </a:rPr>
              <a:t>www.wikipedia.org</a:t>
            </a:r>
            <a:r>
              <a:rPr lang="en-US" sz="1800" dirty="0">
                <a:effectLst/>
                <a:latin typeface="Calibri" panose="020F0502020204030204" pitchFamily="34" charset="0"/>
                <a:ea typeface="Calibri" panose="020F0502020204030204" pitchFamily="34" charset="0"/>
                <a:cs typeface="Mangal" panose="02040503050203030202" pitchFamily="18" charset="0"/>
              </a:rPr>
              <a:t>.</a:t>
            </a:r>
          </a:p>
          <a:p>
            <a:pPr marL="342900" marR="0" lvl="0" indent="-342900">
              <a:lnSpc>
                <a:spcPct val="107000"/>
              </a:lnSpc>
              <a:spcBef>
                <a:spcPts val="0"/>
              </a:spcBef>
              <a:spcAft>
                <a:spcPts val="0"/>
              </a:spcAft>
              <a:buFont typeface="Symbol" panose="05050102010706020507" pitchFamily="18" charset="2"/>
              <a:buChar char=""/>
              <a:tabLst>
                <a:tab pos="794385" algn="l"/>
              </a:tabLst>
            </a:pPr>
            <a:r>
              <a:rPr lang="en-US" sz="1800" dirty="0" err="1">
                <a:effectLst/>
                <a:latin typeface="Calibri" panose="020F0502020204030204" pitchFamily="34" charset="0"/>
                <a:ea typeface="Calibri" panose="020F0502020204030204" pitchFamily="34" charset="0"/>
                <a:cs typeface="Mangal" panose="02040503050203030202" pitchFamily="18" charset="0"/>
              </a:rPr>
              <a:t>Pinggen,W</a:t>
            </a:r>
            <a:r>
              <a:rPr lang="en-US" sz="1800" dirty="0">
                <a:effectLst/>
                <a:latin typeface="Calibri" panose="020F0502020204030204" pitchFamily="34" charset="0"/>
                <a:ea typeface="Calibri" panose="020F0502020204030204" pitchFamily="34" charset="0"/>
                <a:cs typeface="Mangal" panose="02040503050203030202" pitchFamily="18" charset="0"/>
              </a:rPr>
              <a:t>., and </a:t>
            </a:r>
            <a:r>
              <a:rPr lang="en-US" sz="1800" dirty="0" err="1">
                <a:effectLst/>
                <a:latin typeface="Calibri" panose="020F0502020204030204" pitchFamily="34" charset="0"/>
                <a:ea typeface="Calibri" panose="020F0502020204030204" pitchFamily="34" charset="0"/>
                <a:cs typeface="Mangal" panose="02040503050203030202" pitchFamily="18" charset="0"/>
              </a:rPr>
              <a:t>Yunsuo,G</a:t>
            </a:r>
            <a:r>
              <a:rPr lang="en-US" sz="1800" dirty="0">
                <a:effectLst/>
                <a:latin typeface="Calibri" panose="020F0502020204030204" pitchFamily="34" charset="0"/>
                <a:ea typeface="Calibri" panose="020F0502020204030204" pitchFamily="34" charset="0"/>
                <a:cs typeface="Mangal" panose="02040503050203030202" pitchFamily="18" charset="0"/>
              </a:rPr>
              <a:t>. (2012)Preliminary Study on the Distribution Plan of Hospital Beds in Large General </a:t>
            </a:r>
            <a:r>
              <a:rPr lang="en-US" sz="1800" dirty="0" err="1">
                <a:effectLst/>
                <a:latin typeface="Calibri" panose="020F0502020204030204" pitchFamily="34" charset="0"/>
                <a:ea typeface="Calibri" panose="020F0502020204030204" pitchFamily="34" charset="0"/>
                <a:cs typeface="Mangal" panose="02040503050203030202" pitchFamily="18" charset="0"/>
              </a:rPr>
              <a:t>Hospital.Chinese</a:t>
            </a:r>
            <a:r>
              <a:rPr lang="en-US" sz="1800" dirty="0">
                <a:effectLst/>
                <a:latin typeface="Calibri" panose="020F0502020204030204" pitchFamily="34" charset="0"/>
                <a:ea typeface="Calibri" panose="020F0502020204030204" pitchFamily="34" charset="0"/>
                <a:cs typeface="Mangal" panose="02040503050203030202" pitchFamily="18" charset="0"/>
              </a:rPr>
              <a:t> Journal of Hospital Statistics,13,7-8.</a:t>
            </a:r>
          </a:p>
          <a:p>
            <a:pPr marL="342900" marR="0" lvl="0" indent="-342900">
              <a:lnSpc>
                <a:spcPct val="107000"/>
              </a:lnSpc>
              <a:spcBef>
                <a:spcPts val="0"/>
              </a:spcBef>
              <a:spcAft>
                <a:spcPts val="0"/>
              </a:spcAft>
              <a:buFont typeface="Symbol" panose="05050102010706020507" pitchFamily="18" charset="2"/>
              <a:buChar char=""/>
              <a:tabLst>
                <a:tab pos="794385" algn="l"/>
              </a:tabLst>
            </a:pPr>
            <a:r>
              <a:rPr lang="en-US" sz="1800" dirty="0">
                <a:effectLst/>
                <a:latin typeface="Calibri" panose="020F0502020204030204" pitchFamily="34" charset="0"/>
                <a:ea typeface="Calibri" panose="020F0502020204030204" pitchFamily="34" charset="0"/>
                <a:cs typeface="Mangal" panose="02040503050203030202" pitchFamily="18" charset="0"/>
              </a:rPr>
              <a:t>Microsoft Corporation, ASP.NET MVC: The Official Microsoft ASP.NET Site[EB/OL], </a:t>
            </a:r>
            <a:r>
              <a:rPr lang="en-US" sz="1800" u="sng" dirty="0">
                <a:solidFill>
                  <a:srgbClr val="0000FF"/>
                </a:solidFill>
                <a:effectLst/>
                <a:latin typeface="Calibri" panose="020F0502020204030204" pitchFamily="34" charset="0"/>
                <a:ea typeface="Calibri" panose="020F0502020204030204" pitchFamily="34" charset="0"/>
                <a:cs typeface="Mangal" panose="02040503050203030202" pitchFamily="18" charset="0"/>
                <a:hlinkClick r:id="rId3"/>
              </a:rPr>
              <a:t>http://www.asp.net/mvc2012-2</a:t>
            </a:r>
            <a:r>
              <a:rPr lang="en-US" sz="1800" dirty="0">
                <a:effectLst/>
                <a:latin typeface="Calibri" panose="020F0502020204030204" pitchFamily="34" charset="0"/>
                <a:ea typeface="Calibri" panose="020F0502020204030204" pitchFamily="34" charset="0"/>
                <a:cs typeface="Mangal" panose="02040503050203030202" pitchFamily="18" charset="0"/>
              </a:rPr>
              <a:t>.</a:t>
            </a:r>
          </a:p>
          <a:p>
            <a:pPr marL="342900" marR="0" lvl="0" indent="-342900">
              <a:lnSpc>
                <a:spcPct val="107000"/>
              </a:lnSpc>
              <a:spcBef>
                <a:spcPts val="0"/>
              </a:spcBef>
              <a:spcAft>
                <a:spcPts val="0"/>
              </a:spcAft>
              <a:buFont typeface="Symbol" panose="05050102010706020507" pitchFamily="18" charset="2"/>
              <a:buChar char=""/>
              <a:tabLst>
                <a:tab pos="794385" algn="l"/>
              </a:tabLst>
            </a:pPr>
            <a:r>
              <a:rPr lang="en-US" sz="1800" dirty="0">
                <a:effectLst/>
                <a:latin typeface="Calibri" panose="020F0502020204030204" pitchFamily="34" charset="0"/>
                <a:ea typeface="Calibri" panose="020F0502020204030204" pitchFamily="34" charset="0"/>
                <a:cs typeface="Mangal" panose="02040503050203030202" pitchFamily="18" charset="0"/>
              </a:rPr>
              <a:t>Nguyen,J.M.,</a:t>
            </a:r>
            <a:r>
              <a:rPr lang="en-US" sz="1800" dirty="0" err="1">
                <a:effectLst/>
                <a:latin typeface="Calibri" panose="020F0502020204030204" pitchFamily="34" charset="0"/>
                <a:ea typeface="Calibri" panose="020F0502020204030204" pitchFamily="34" charset="0"/>
                <a:cs typeface="Mangal" panose="02040503050203030202" pitchFamily="18" charset="0"/>
              </a:rPr>
              <a:t>Six,P.and</a:t>
            </a: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err="1">
                <a:effectLst/>
                <a:latin typeface="Calibri" panose="020F0502020204030204" pitchFamily="34" charset="0"/>
                <a:ea typeface="Calibri" panose="020F0502020204030204" pitchFamily="34" charset="0"/>
                <a:cs typeface="Mangal" panose="02040503050203030202" pitchFamily="18" charset="0"/>
              </a:rPr>
              <a:t>Antonioli,D</a:t>
            </a:r>
            <a:r>
              <a:rPr lang="en-US" sz="1800" dirty="0">
                <a:effectLst/>
                <a:latin typeface="Calibri" panose="020F0502020204030204" pitchFamily="34" charset="0"/>
                <a:ea typeface="Calibri" panose="020F0502020204030204" pitchFamily="34" charset="0"/>
                <a:cs typeface="Mangal" panose="02040503050203030202" pitchFamily="18" charset="0"/>
              </a:rPr>
              <a:t>.(2015)A simple method to optimize hospital beds </a:t>
            </a:r>
            <a:r>
              <a:rPr lang="en-US" sz="1800" dirty="0" err="1">
                <a:effectLst/>
                <a:latin typeface="Calibri" panose="020F0502020204030204" pitchFamily="34" charset="0"/>
                <a:ea typeface="Calibri" panose="020F0502020204030204" pitchFamily="34" charset="0"/>
                <a:cs typeface="Mangal" panose="02040503050203030202" pitchFamily="18" charset="0"/>
              </a:rPr>
              <a:t>capacity.Journal</a:t>
            </a:r>
            <a:r>
              <a:rPr lang="en-US" sz="1800" dirty="0">
                <a:effectLst/>
                <a:latin typeface="Calibri" panose="020F0502020204030204" pitchFamily="34" charset="0"/>
                <a:ea typeface="Calibri" panose="020F0502020204030204" pitchFamily="34" charset="0"/>
                <a:cs typeface="Mangal" panose="02040503050203030202" pitchFamily="18" charset="0"/>
              </a:rPr>
              <a:t> of Health Geographies,74,39-49.</a:t>
            </a:r>
          </a:p>
          <a:p>
            <a:pPr marL="342900" marR="0" lvl="0" indent="-342900">
              <a:lnSpc>
                <a:spcPct val="107000"/>
              </a:lnSpc>
              <a:spcBef>
                <a:spcPts val="0"/>
              </a:spcBef>
              <a:spcAft>
                <a:spcPts val="800"/>
              </a:spcAft>
              <a:buFont typeface="Symbol" panose="05050102010706020507" pitchFamily="18" charset="2"/>
              <a:buChar char=""/>
              <a:tabLst>
                <a:tab pos="794385" algn="l"/>
              </a:tabLst>
            </a:pPr>
            <a:r>
              <a:rPr lang="en-US" sz="1800" dirty="0" err="1">
                <a:effectLst/>
                <a:latin typeface="Calibri" panose="020F0502020204030204" pitchFamily="34" charset="0"/>
                <a:ea typeface="Calibri" panose="020F0502020204030204" pitchFamily="34" charset="0"/>
                <a:cs typeface="Mangal" panose="02040503050203030202" pitchFamily="18" charset="0"/>
              </a:rPr>
              <a:t>Jun,Y</a:t>
            </a:r>
            <a:r>
              <a:rPr lang="en-US" sz="1800" dirty="0">
                <a:effectLst/>
                <a:latin typeface="Calibri" panose="020F0502020204030204" pitchFamily="34" charset="0"/>
                <a:ea typeface="Calibri" panose="020F0502020204030204" pitchFamily="34" charset="0"/>
                <a:cs typeface="Mangal" panose="02040503050203030202" pitchFamily="18" charset="0"/>
              </a:rPr>
              <a:t>. and </a:t>
            </a:r>
            <a:r>
              <a:rPr lang="en-US" sz="1800" dirty="0" err="1">
                <a:effectLst/>
                <a:latin typeface="Calibri" panose="020F0502020204030204" pitchFamily="34" charset="0"/>
                <a:ea typeface="Calibri" panose="020F0502020204030204" pitchFamily="34" charset="0"/>
                <a:cs typeface="Mangal" panose="02040503050203030202" pitchFamily="18" charset="0"/>
              </a:rPr>
              <a:t>Cheng,C</a:t>
            </a:r>
            <a:r>
              <a:rPr lang="en-US" sz="1800" dirty="0">
                <a:effectLst/>
                <a:latin typeface="Calibri" panose="020F0502020204030204" pitchFamily="34" charset="0"/>
                <a:ea typeface="Calibri" panose="020F0502020204030204" pitchFamily="34" charset="0"/>
                <a:cs typeface="Mangal" panose="02040503050203030202" pitchFamily="18" charset="0"/>
              </a:rPr>
              <a:t>.(2014) Design of system architecture based on J2EE workflow </a:t>
            </a:r>
            <a:r>
              <a:rPr lang="en-US" sz="1800" dirty="0" err="1">
                <a:effectLst/>
                <a:latin typeface="Calibri" panose="020F0502020204030204" pitchFamily="34" charset="0"/>
                <a:ea typeface="Calibri" panose="020F0502020204030204" pitchFamily="34" charset="0"/>
                <a:cs typeface="Mangal" panose="02040503050203030202" pitchFamily="18" charset="0"/>
              </a:rPr>
              <a:t>platform.Electronic</a:t>
            </a:r>
            <a:r>
              <a:rPr lang="en-US" sz="1800" dirty="0">
                <a:effectLst/>
                <a:latin typeface="Calibri" panose="020F0502020204030204" pitchFamily="34" charset="0"/>
                <a:ea typeface="Calibri" panose="020F0502020204030204" pitchFamily="34" charset="0"/>
                <a:cs typeface="Mangal" panose="02040503050203030202" pitchFamily="18" charset="0"/>
              </a:rPr>
              <a:t> technology and software engineering, 11,59-60.</a:t>
            </a:r>
          </a:p>
        </p:txBody>
      </p:sp>
    </p:spTree>
    <p:extLst>
      <p:ext uri="{BB962C8B-B14F-4D97-AF65-F5344CB8AC3E}">
        <p14:creationId xmlns:p14="http://schemas.microsoft.com/office/powerpoint/2010/main" val="758604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6E215E-0B65-4FB7-AE56-FC2A99FEEE8B}"/>
              </a:ext>
            </a:extLst>
          </p:cNvPr>
          <p:cNvSpPr/>
          <p:nvPr/>
        </p:nvSpPr>
        <p:spPr>
          <a:xfrm>
            <a:off x="2311950" y="2193593"/>
            <a:ext cx="5985549" cy="1631216"/>
          </a:xfrm>
          <a:prstGeom prst="rect">
            <a:avLst/>
          </a:prstGeom>
          <a:noFill/>
        </p:spPr>
        <p:txBody>
          <a:bodyPr wrap="none" lIns="91440" tIns="45720" rIns="91440" bIns="45720">
            <a:spAutoFit/>
          </a:bodyPr>
          <a:lstStyle/>
          <a:p>
            <a:pPr algn="ctr"/>
            <a:r>
              <a:rPr lang="en-US" sz="10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2428877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70E2F-874E-4317-9A04-0380466B0481}"/>
              </a:ext>
            </a:extLst>
          </p:cNvPr>
          <p:cNvSpPr txBox="1"/>
          <p:nvPr/>
        </p:nvSpPr>
        <p:spPr>
          <a:xfrm>
            <a:off x="842596" y="325315"/>
            <a:ext cx="2505808" cy="879087"/>
          </a:xfrm>
          <a:prstGeom prst="rect">
            <a:avLst/>
          </a:prstGeom>
          <a:noFill/>
        </p:spPr>
        <p:txBody>
          <a:bodyPr wrap="square" rtlCol="0">
            <a:spAutoFit/>
          </a:bodyPr>
          <a:lstStyle/>
          <a:p>
            <a:pPr marL="0" marR="0" algn="ctr">
              <a:lnSpc>
                <a:spcPct val="107000"/>
              </a:lnSpc>
              <a:spcBef>
                <a:spcPts val="0"/>
              </a:spcBef>
              <a:spcAft>
                <a:spcPts val="800"/>
              </a:spcAft>
            </a:pPr>
            <a:r>
              <a:rPr lang="en-US" sz="5000" u="sng"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Content</a:t>
            </a:r>
            <a:endParaRPr lang="en-US" sz="50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TextBox 4">
            <a:extLst>
              <a:ext uri="{FF2B5EF4-FFF2-40B4-BE49-F238E27FC236}">
                <a16:creationId xmlns:a16="http://schemas.microsoft.com/office/drawing/2014/main" id="{B3CBDED6-BD51-4C51-A39A-B1B6C354CC8C}"/>
              </a:ext>
            </a:extLst>
          </p:cNvPr>
          <p:cNvSpPr txBox="1"/>
          <p:nvPr/>
        </p:nvSpPr>
        <p:spPr>
          <a:xfrm>
            <a:off x="842596" y="1204258"/>
            <a:ext cx="5048250" cy="4708981"/>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Introduction</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Technology Used</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Hardware &amp; Software Requirements</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Flow Diagram</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ER Diagram</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Screenshots</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Conclusion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References </a:t>
            </a:r>
          </a:p>
        </p:txBody>
      </p:sp>
    </p:spTree>
    <p:extLst>
      <p:ext uri="{BB962C8B-B14F-4D97-AF65-F5344CB8AC3E}">
        <p14:creationId xmlns:p14="http://schemas.microsoft.com/office/powerpoint/2010/main" val="3662937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6E215E-0B65-4FB7-AE56-FC2A99FEEE8B}"/>
              </a:ext>
            </a:extLst>
          </p:cNvPr>
          <p:cNvSpPr/>
          <p:nvPr/>
        </p:nvSpPr>
        <p:spPr>
          <a:xfrm>
            <a:off x="3037063" y="2510116"/>
            <a:ext cx="5133136" cy="1169551"/>
          </a:xfrm>
          <a:prstGeom prst="rect">
            <a:avLst/>
          </a:prstGeom>
          <a:noFill/>
        </p:spPr>
        <p:txBody>
          <a:bodyPr wrap="none" lIns="91440" tIns="45720" rIns="91440" bIns="45720">
            <a:spAutoFit/>
          </a:bodyPr>
          <a:lstStyle/>
          <a:p>
            <a:pPr algn="ctr"/>
            <a:r>
              <a:rPr lang="en-US" sz="7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Introduction</a:t>
            </a:r>
          </a:p>
        </p:txBody>
      </p:sp>
    </p:spTree>
    <p:extLst>
      <p:ext uri="{BB962C8B-B14F-4D97-AF65-F5344CB8AC3E}">
        <p14:creationId xmlns:p14="http://schemas.microsoft.com/office/powerpoint/2010/main" val="2289864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F3BEB3-7722-4B00-B431-DE7CF9D9BAF6}"/>
              </a:ext>
            </a:extLst>
          </p:cNvPr>
          <p:cNvSpPr txBox="1"/>
          <p:nvPr/>
        </p:nvSpPr>
        <p:spPr>
          <a:xfrm>
            <a:off x="482111" y="316523"/>
            <a:ext cx="2505808" cy="485710"/>
          </a:xfrm>
          <a:prstGeom prst="rect">
            <a:avLst/>
          </a:prstGeom>
          <a:noFill/>
        </p:spPr>
        <p:txBody>
          <a:bodyPr wrap="square" rtlCol="0">
            <a:spAutoFit/>
          </a:bodyPr>
          <a:lstStyle/>
          <a:p>
            <a:pPr marL="0" marR="0" algn="ctr">
              <a:lnSpc>
                <a:spcPct val="107000"/>
              </a:lnSpc>
              <a:spcBef>
                <a:spcPts val="0"/>
              </a:spcBef>
              <a:spcAft>
                <a:spcPts val="800"/>
              </a:spcAft>
            </a:pPr>
            <a:r>
              <a:rPr lang="en-US" sz="2500" u="sng"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Introduction</a:t>
            </a:r>
            <a:endParaRPr lang="en-US" sz="25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TextBox 4">
            <a:extLst>
              <a:ext uri="{FF2B5EF4-FFF2-40B4-BE49-F238E27FC236}">
                <a16:creationId xmlns:a16="http://schemas.microsoft.com/office/drawing/2014/main" id="{866E355A-B9C2-4FEC-961A-3315873C3796}"/>
              </a:ext>
            </a:extLst>
          </p:cNvPr>
          <p:cNvSpPr txBox="1"/>
          <p:nvPr/>
        </p:nvSpPr>
        <p:spPr>
          <a:xfrm>
            <a:off x="773723" y="1147673"/>
            <a:ext cx="7499838" cy="4384662"/>
          </a:xfrm>
          <a:prstGeom prst="rect">
            <a:avLst/>
          </a:prstGeom>
          <a:noFill/>
        </p:spPr>
        <p:txBody>
          <a:bodyPr wrap="square" rtlCol="0">
            <a:spAutoFit/>
          </a:bodyPr>
          <a:lstStyle/>
          <a:p>
            <a:pPr marL="285750" indent="-285750">
              <a:lnSpc>
                <a:spcPct val="107000"/>
              </a:lnSpc>
              <a:buFont typeface="Arial" panose="020B0604020202020204" pitchFamily="34" charset="0"/>
              <a:buChar char="•"/>
            </a:pPr>
            <a:r>
              <a:rPr lang="en-US" sz="1800" dirty="0">
                <a:solidFill>
                  <a:srgbClr val="4C4C4C"/>
                </a:solidFill>
                <a:effectLst/>
                <a:latin typeface="Calibri" panose="020F0502020204030204" pitchFamily="34" charset="0"/>
                <a:ea typeface="Calibri" panose="020F0502020204030204" pitchFamily="34" charset="0"/>
              </a:rPr>
              <a:t>“</a:t>
            </a:r>
            <a:r>
              <a:rPr lang="en-US" sz="1800" b="1" dirty="0">
                <a:solidFill>
                  <a:srgbClr val="4C4C4C"/>
                </a:solidFill>
                <a:effectLst/>
                <a:latin typeface="Calibri" panose="020F0502020204030204" pitchFamily="34" charset="0"/>
                <a:ea typeface="Calibri" panose="020F0502020204030204" pitchFamily="34" charset="0"/>
              </a:rPr>
              <a:t>Hospital Bed Booking System</a:t>
            </a:r>
            <a:r>
              <a:rPr lang="en-US" sz="1800" dirty="0">
                <a:solidFill>
                  <a:srgbClr val="4C4C4C"/>
                </a:solidFill>
                <a:effectLst/>
                <a:latin typeface="Calibri" panose="020F0502020204030204" pitchFamily="34" charset="0"/>
                <a:ea typeface="Calibri" panose="020F0502020204030204" pitchFamily="34" charset="0"/>
              </a:rPr>
              <a:t>” </a:t>
            </a:r>
            <a:r>
              <a:rPr lang="en-US" sz="1800" dirty="0">
                <a:solidFill>
                  <a:srgbClr val="4C4C4C"/>
                </a:solidFill>
                <a:effectLst/>
                <a:latin typeface="Calibri" panose="020F0502020204030204" pitchFamily="34" charset="0"/>
                <a:ea typeface="Times New Roman" panose="02020603050405020304" pitchFamily="18" charset="0"/>
              </a:rPr>
              <a:t>Hospital bed management systems became a pivotal practice after the National Health Service’s statement rule on patient’s emergency trolly waiting hours</a:t>
            </a:r>
          </a:p>
          <a:p>
            <a:pPr marL="285750" indent="-285750">
              <a:lnSpc>
                <a:spcPct val="107000"/>
              </a:lnSpc>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lnSpc>
                <a:spcPct val="107000"/>
              </a:lnSpc>
              <a:buFont typeface="Arial" panose="020B0604020202020204" pitchFamily="34" charset="0"/>
              <a:buChar char="•"/>
            </a:pPr>
            <a:r>
              <a:rPr lang="en-US" sz="1800" dirty="0">
                <a:solidFill>
                  <a:srgbClr val="4C4C4C"/>
                </a:solidFill>
                <a:effectLst/>
                <a:latin typeface="Calibri" panose="020F0502020204030204" pitchFamily="34" charset="0"/>
                <a:ea typeface="Times New Roman" panose="02020603050405020304" pitchFamily="18" charset="0"/>
              </a:rPr>
              <a:t>After an accident, inconvenient waiting hours in hospital waiting halls due to improper operational capacity planning and control over managing, allotting, and maintaining beds may turn frustrating when emergency care is required</a:t>
            </a:r>
            <a:r>
              <a:rPr lang="en-US" sz="2000" dirty="0">
                <a:solidFill>
                  <a:srgbClr val="4C4C4C"/>
                </a:solidFill>
                <a:latin typeface="Calibri" panose="020F0502020204030204" pitchFamily="34" charset="0"/>
                <a:ea typeface="Times New Roman" panose="02020603050405020304" pitchFamily="18" charset="0"/>
                <a:cs typeface="Calibri" panose="020F0502020204030204" pitchFamily="34" charset="0"/>
              </a:rPr>
              <a:t>.</a:t>
            </a:r>
          </a:p>
          <a:p>
            <a:pPr marL="285750" indent="-285750">
              <a:lnSpc>
                <a:spcPct val="107000"/>
              </a:lnSpc>
              <a:buFont typeface="Arial" panose="020B0604020202020204" pitchFamily="34" charset="0"/>
              <a:buChar char="•"/>
            </a:pPr>
            <a:endParaRPr lang="en-US" sz="2000" dirty="0">
              <a:solidFill>
                <a:srgbClr val="4C4C4C"/>
              </a:solidFill>
              <a:latin typeface="Calibri" panose="020F0502020204030204" pitchFamily="34" charset="0"/>
              <a:ea typeface="Times New Roman" panose="02020603050405020304" pitchFamily="18" charset="0"/>
              <a:cs typeface="Calibri" panose="020F0502020204030204" pitchFamily="34" charset="0"/>
            </a:endParaRPr>
          </a:p>
          <a:p>
            <a:pPr marL="285750" indent="-285750">
              <a:lnSpc>
                <a:spcPct val="107000"/>
              </a:lnSpc>
              <a:buFont typeface="Arial" panose="020B0604020202020204" pitchFamily="34" charset="0"/>
              <a:buChar char="•"/>
            </a:pPr>
            <a:r>
              <a:rPr lang="en-US" sz="1800" dirty="0">
                <a:solidFill>
                  <a:srgbClr val="4C4C4C"/>
                </a:solidFill>
                <a:effectLst/>
                <a:latin typeface="Calibri" panose="020F0502020204030204" pitchFamily="34" charset="0"/>
                <a:ea typeface="Calibri" panose="020F0502020204030204" pitchFamily="34" charset="0"/>
              </a:rPr>
              <a:t>This is the system where the patient/user book their bed for the patient. In Hospital lots of people gets treatment, they need beds for the rest so need to book the bed for the patient. </a:t>
            </a:r>
            <a:endParaRPr lang="en-US" sz="2000" dirty="0">
              <a:latin typeface="Times New Roman" panose="02020603050405020304" pitchFamily="18" charset="0"/>
              <a:ea typeface="Calibri" panose="020F0502020204030204" pitchFamily="34" charset="0"/>
              <a:cs typeface="Calibri" panose="020F0502020204030204" pitchFamily="34" charset="0"/>
            </a:endParaRPr>
          </a:p>
          <a:p>
            <a:pPr marL="285750" indent="-285750">
              <a:lnSpc>
                <a:spcPct val="107000"/>
              </a:lnSpc>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endParaRPr lang="en-US" sz="2000" dirty="0"/>
          </a:p>
        </p:txBody>
      </p:sp>
    </p:spTree>
    <p:extLst>
      <p:ext uri="{BB962C8B-B14F-4D97-AF65-F5344CB8AC3E}">
        <p14:creationId xmlns:p14="http://schemas.microsoft.com/office/powerpoint/2010/main" val="2192722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6E215E-0B65-4FB7-AE56-FC2A99FEEE8B}"/>
              </a:ext>
            </a:extLst>
          </p:cNvPr>
          <p:cNvSpPr/>
          <p:nvPr/>
        </p:nvSpPr>
        <p:spPr>
          <a:xfrm>
            <a:off x="2678019" y="2844224"/>
            <a:ext cx="6835974" cy="1169551"/>
          </a:xfrm>
          <a:prstGeom prst="rect">
            <a:avLst/>
          </a:prstGeom>
          <a:noFill/>
        </p:spPr>
        <p:txBody>
          <a:bodyPr wrap="none" lIns="91440" tIns="45720" rIns="91440" bIns="45720">
            <a:spAutoFit/>
          </a:bodyPr>
          <a:lstStyle/>
          <a:p>
            <a:pPr algn="ctr"/>
            <a:r>
              <a:rPr lang="en-US" sz="7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Technology Used</a:t>
            </a:r>
          </a:p>
        </p:txBody>
      </p:sp>
    </p:spTree>
    <p:extLst>
      <p:ext uri="{BB962C8B-B14F-4D97-AF65-F5344CB8AC3E}">
        <p14:creationId xmlns:p14="http://schemas.microsoft.com/office/powerpoint/2010/main" val="110915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7153B7-2B96-44F3-A27D-D9F14AD45448}"/>
              </a:ext>
            </a:extLst>
          </p:cNvPr>
          <p:cNvSpPr txBox="1"/>
          <p:nvPr/>
        </p:nvSpPr>
        <p:spPr>
          <a:xfrm>
            <a:off x="968620" y="1328094"/>
            <a:ext cx="8176845" cy="2913170"/>
          </a:xfrm>
          <a:prstGeom prst="rect">
            <a:avLst/>
          </a:prstGeom>
          <a:noFill/>
        </p:spPr>
        <p:txBody>
          <a:bodyPr wrap="square">
            <a:spAutoFit/>
          </a:bodyPr>
          <a:lstStyle/>
          <a:p>
            <a:pPr marL="30480" marR="30480" algn="just">
              <a:lnSpc>
                <a:spcPct val="107000"/>
              </a:lnSpc>
              <a:spcBef>
                <a:spcPts val="600"/>
              </a:spcBef>
              <a:spcAft>
                <a:spcPts val="72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ReactJS is JavaScript library used for building reusable UI components. According to React official documentation, following is the definition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0480" marR="30480" algn="just">
              <a:lnSpc>
                <a:spcPct val="107000"/>
              </a:lnSpc>
              <a:spcBef>
                <a:spcPts val="600"/>
              </a:spcBef>
              <a:spcAft>
                <a:spcPts val="72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React is a library for building composable user interfaces. It encourages the creation of reusable UI components, which present data that changes over time. Lots of people use React as the V in MVC. React abstracts away the DOM from you, offering a simpler programming model and better performance. React can also render on the server using Node, and it can power native apps using React Native. React implements one-way reactive data flow, which reduces the boilerplate and is easier to reason about than traditional data binding.</a:t>
            </a: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6" name="TextBox 5">
            <a:extLst>
              <a:ext uri="{FF2B5EF4-FFF2-40B4-BE49-F238E27FC236}">
                <a16:creationId xmlns:a16="http://schemas.microsoft.com/office/drawing/2014/main" id="{255EF490-9C69-4E8B-8FCA-3A7016687EB5}"/>
              </a:ext>
            </a:extLst>
          </p:cNvPr>
          <p:cNvSpPr txBox="1"/>
          <p:nvPr/>
        </p:nvSpPr>
        <p:spPr>
          <a:xfrm>
            <a:off x="968620" y="512665"/>
            <a:ext cx="4933951" cy="485710"/>
          </a:xfrm>
          <a:prstGeom prst="rect">
            <a:avLst/>
          </a:prstGeom>
          <a:noFill/>
        </p:spPr>
        <p:txBody>
          <a:bodyPr wrap="square" rtlCol="0">
            <a:spAutoFit/>
          </a:bodyPr>
          <a:lstStyle/>
          <a:p>
            <a:pPr marL="0" marR="0">
              <a:lnSpc>
                <a:spcPct val="107000"/>
              </a:lnSpc>
              <a:spcBef>
                <a:spcPts val="0"/>
              </a:spcBef>
              <a:spcAft>
                <a:spcPts val="800"/>
              </a:spcAft>
            </a:pPr>
            <a:r>
              <a:rPr lang="en-US" sz="2500" u="sng"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rPr>
              <a:t>ReactJS</a:t>
            </a:r>
            <a:endParaRPr lang="en-US" sz="25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030539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7153B7-2B96-44F3-A27D-D9F14AD45448}"/>
              </a:ext>
            </a:extLst>
          </p:cNvPr>
          <p:cNvSpPr txBox="1"/>
          <p:nvPr/>
        </p:nvSpPr>
        <p:spPr>
          <a:xfrm>
            <a:off x="968620" y="1328094"/>
            <a:ext cx="8176845" cy="2320443"/>
          </a:xfrm>
          <a:prstGeom prst="rect">
            <a:avLst/>
          </a:prstGeom>
          <a:noFill/>
        </p:spPr>
        <p:txBody>
          <a:bodyPr wrap="square">
            <a:spAutoFit/>
          </a:bodyPr>
          <a:lstStyle/>
          <a:p>
            <a:pPr marL="30480" marR="30480" algn="just">
              <a:lnSpc>
                <a:spcPct val="107000"/>
              </a:lnSpc>
              <a:spcBef>
                <a:spcPts val="600"/>
              </a:spcBef>
              <a:spcAft>
                <a:spcPts val="720"/>
              </a:spcAft>
            </a:pPr>
            <a:r>
              <a:rPr lang="en-US" sz="1800" b="1" dirty="0" err="1">
                <a:solidFill>
                  <a:srgbClr val="000000"/>
                </a:solidFill>
                <a:effectLst/>
                <a:latin typeface="Calibri" panose="020F0502020204030204" pitchFamily="34" charset="0"/>
                <a:ea typeface="Calibri" panose="020F0502020204030204" pitchFamily="34" charset="0"/>
              </a:rPr>
              <a:t>GraphQL</a:t>
            </a:r>
            <a:r>
              <a:rPr lang="en-US" sz="1800" dirty="0">
                <a:solidFill>
                  <a:srgbClr val="000000"/>
                </a:solidFill>
                <a:effectLst/>
                <a:latin typeface="Calibri" panose="020F0502020204030204" pitchFamily="34" charset="0"/>
                <a:ea typeface="Calibri" panose="020F0502020204030204" pitchFamily="34" charset="0"/>
              </a:rPr>
              <a:t> is an open-source data </a:t>
            </a:r>
            <a:r>
              <a:rPr lang="en-US"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2" tooltip="Query language"/>
              </a:rPr>
              <a:t>query</a:t>
            </a:r>
            <a:r>
              <a:rPr lang="en-US" sz="1800" dirty="0">
                <a:solidFill>
                  <a:srgbClr val="000000"/>
                </a:solidFill>
                <a:effectLst/>
                <a:latin typeface="Calibri" panose="020F0502020204030204" pitchFamily="34" charset="0"/>
                <a:ea typeface="Calibri" panose="020F0502020204030204" pitchFamily="34" charset="0"/>
              </a:rPr>
              <a:t> and </a:t>
            </a:r>
            <a:r>
              <a:rPr lang="en-US"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3" tooltip="Data manipulation language"/>
              </a:rPr>
              <a:t>manipulation</a:t>
            </a:r>
            <a:r>
              <a:rPr lang="en-US" sz="1800" dirty="0">
                <a:solidFill>
                  <a:srgbClr val="000000"/>
                </a:solidFill>
                <a:effectLst/>
                <a:latin typeface="Calibri" panose="020F0502020204030204" pitchFamily="34" charset="0"/>
                <a:ea typeface="Calibri" panose="020F0502020204030204" pitchFamily="34" charset="0"/>
              </a:rPr>
              <a:t> language for </a:t>
            </a:r>
            <a:r>
              <a:rPr lang="en-US"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4" tooltip="API"/>
              </a:rPr>
              <a:t>APIs</a:t>
            </a:r>
            <a:r>
              <a:rPr lang="en-US" sz="1800" dirty="0">
                <a:solidFill>
                  <a:srgbClr val="000000"/>
                </a:solidFill>
                <a:effectLst/>
                <a:latin typeface="Calibri" panose="020F0502020204030204" pitchFamily="34" charset="0"/>
                <a:ea typeface="Calibri" panose="020F0502020204030204" pitchFamily="34" charset="0"/>
              </a:rPr>
              <a:t>, and a runtime for fulfilling queries with existing data. </a:t>
            </a:r>
          </a:p>
          <a:p>
            <a:pPr marL="30480" marR="30480" algn="just">
              <a:lnSpc>
                <a:spcPct val="107000"/>
              </a:lnSpc>
              <a:spcBef>
                <a:spcPts val="600"/>
              </a:spcBef>
              <a:spcAft>
                <a:spcPts val="720"/>
              </a:spcAft>
            </a:pPr>
            <a:r>
              <a:rPr lang="en-US" sz="1800" dirty="0">
                <a:solidFill>
                  <a:srgbClr val="000000"/>
                </a:solidFill>
                <a:effectLst/>
                <a:latin typeface="Calibri" panose="020F0502020204030204" pitchFamily="34" charset="0"/>
                <a:ea typeface="Calibri" panose="020F0502020204030204" pitchFamily="34" charset="0"/>
              </a:rPr>
              <a:t>It provides an approach to developing web APIs and has been compared and contrasted with </a:t>
            </a:r>
            <a:r>
              <a:rPr lang="en-US"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5" tooltip="REST"/>
              </a:rPr>
              <a:t>REST</a:t>
            </a:r>
            <a:r>
              <a:rPr lang="en-US" sz="1800" dirty="0">
                <a:solidFill>
                  <a:srgbClr val="000000"/>
                </a:solidFill>
                <a:effectLst/>
                <a:latin typeface="Calibri" panose="020F0502020204030204" pitchFamily="34" charset="0"/>
                <a:ea typeface="Calibri" panose="020F0502020204030204" pitchFamily="34" charset="0"/>
              </a:rPr>
              <a:t> and other </a:t>
            </a:r>
            <a:r>
              <a:rPr lang="en-US"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6" tooltip="Web service"/>
              </a:rPr>
              <a:t>web service</a:t>
            </a:r>
            <a:r>
              <a:rPr lang="en-US" sz="1800" dirty="0">
                <a:solidFill>
                  <a:srgbClr val="000000"/>
                </a:solidFill>
                <a:effectLst/>
                <a:latin typeface="Calibri" panose="020F0502020204030204" pitchFamily="34" charset="0"/>
                <a:ea typeface="Calibri" panose="020F0502020204030204" pitchFamily="34" charset="0"/>
              </a:rPr>
              <a:t> architectures. It allows clients to define the structure of the data required, and the same structure of the data is returned from the server, therefore preventing excessively large amounts of data from being returned</a:t>
            </a: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6" name="TextBox 5">
            <a:extLst>
              <a:ext uri="{FF2B5EF4-FFF2-40B4-BE49-F238E27FC236}">
                <a16:creationId xmlns:a16="http://schemas.microsoft.com/office/drawing/2014/main" id="{255EF490-9C69-4E8B-8FCA-3A7016687EB5}"/>
              </a:ext>
            </a:extLst>
          </p:cNvPr>
          <p:cNvSpPr txBox="1"/>
          <p:nvPr/>
        </p:nvSpPr>
        <p:spPr>
          <a:xfrm>
            <a:off x="968620" y="512665"/>
            <a:ext cx="4933951" cy="407035"/>
          </a:xfrm>
          <a:prstGeom prst="rect">
            <a:avLst/>
          </a:prstGeom>
          <a:noFill/>
        </p:spPr>
        <p:txBody>
          <a:bodyPr wrap="square" rtlCol="0">
            <a:spAutoFit/>
          </a:bodyPr>
          <a:lstStyle/>
          <a:p>
            <a:pPr marL="0" marR="0">
              <a:lnSpc>
                <a:spcPct val="107000"/>
              </a:lnSpc>
              <a:spcBef>
                <a:spcPts val="0"/>
              </a:spcBef>
              <a:spcAft>
                <a:spcPts val="800"/>
              </a:spcAft>
            </a:pPr>
            <a:r>
              <a:rPr lang="en-US" sz="2000" b="1" dirty="0" err="1">
                <a:solidFill>
                  <a:srgbClr val="000000"/>
                </a:solidFill>
                <a:effectLst/>
                <a:latin typeface="Calibri" panose="020F0502020204030204" pitchFamily="34" charset="0"/>
                <a:ea typeface="Times New Roman" panose="02020603050405020304" pitchFamily="18" charset="0"/>
              </a:rPr>
              <a:t>GraphQL</a:t>
            </a:r>
            <a:endParaRPr lang="en-US" sz="20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2703276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99</TotalTime>
  <Words>962</Words>
  <Application>Microsoft Office PowerPoint</Application>
  <PresentationFormat>Widescreen</PresentationFormat>
  <Paragraphs>104</Paragraphs>
  <Slides>33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Arial</vt:lpstr>
      <vt:lpstr>Calibri</vt:lpstr>
      <vt:lpstr>Franklin Gothic Demi Cond</vt:lpstr>
      <vt:lpstr>Garamond</vt:lpstr>
      <vt:lpstr>Goudy Old Style</vt:lpstr>
      <vt:lpstr>Mangal</vt:lpstr>
      <vt:lpstr>Symbol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Arvind Vishwakarma</dc:creator>
  <cp:lastModifiedBy>shrikant dwivedi</cp:lastModifiedBy>
  <cp:revision>97</cp:revision>
  <dcterms:created xsi:type="dcterms:W3CDTF">2021-08-30T16:45:30Z</dcterms:created>
  <dcterms:modified xsi:type="dcterms:W3CDTF">2021-08-31T06:32:19Z</dcterms:modified>
</cp:coreProperties>
</file>