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1B392F-994F-4060-8779-42C5DFB06F33}">
  <a:tblStyle styleId="{3A1B392F-994F-4060-8779-42C5DFB06F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ae3335b6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ae3335b6a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0ae3335b6a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ae3335b6a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ae3335b6a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0ae3335b6a_0_9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ae3335b6a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ae3335b6a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0ae3335b6a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ae3335b6a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ae3335b6a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0ae3335b6a_0_1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ae3335b6a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ae3335b6a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10ae3335b6a_0_1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ae3335b6a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ae3335b6a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10ae3335b6a_0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ae3335b6a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ae3335b6a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0ae3335b6a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ae3335b6a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ae3335b6a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ae3335b6a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579079" y="-1549981"/>
            <a:ext cx="50338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623392" y="914400"/>
            <a:ext cx="10945200" cy="5322900"/>
          </a:xfrm>
          <a:prstGeom prst="rect">
            <a:avLst/>
          </a:prstGeom>
          <a:noFill/>
          <a:ln>
            <a:noFill/>
          </a:ln>
        </p:spPr>
        <p:txBody>
          <a:bodyPr anchorCtr="0" anchor="t" bIns="45700" lIns="91425" spcFirstLastPara="1" rIns="91425" wrap="square" tIns="45700">
            <a:normAutofit/>
          </a:bodyPr>
          <a:lstStyle>
            <a:lvl1pPr indent="-342900" lvl="0" marL="457200" algn="just">
              <a:lnSpc>
                <a:spcPct val="12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6"/>
            <a:ext cx="10515600" cy="69416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002060"/>
              </a:buClr>
              <a:buSzPts val="4400"/>
              <a:buFont typeface="Calibri"/>
              <a:buNone/>
              <a:defRPr b="1" i="0" sz="4400" u="none" cap="none" strike="noStrike">
                <a:solidFill>
                  <a:srgbClr val="00206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190898"/>
            <a:ext cx="10515600" cy="50338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2B5FF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2B5FF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2B5FF3"/>
                </a:solidFill>
                <a:latin typeface="Calibri"/>
                <a:ea typeface="Calibri"/>
                <a:cs typeface="Calibri"/>
                <a:sym typeface="Calibri"/>
              </a:defRPr>
            </a:lvl1pPr>
            <a:lvl2pPr indent="0" lvl="1" marL="0" marR="0" rtl="0" algn="r">
              <a:spcBef>
                <a:spcPts val="0"/>
              </a:spcBef>
              <a:buNone/>
              <a:defRPr b="1" i="0" sz="1200" u="none" cap="none" strike="noStrike">
                <a:solidFill>
                  <a:srgbClr val="2B5FF3"/>
                </a:solidFill>
                <a:latin typeface="Calibri"/>
                <a:ea typeface="Calibri"/>
                <a:cs typeface="Calibri"/>
                <a:sym typeface="Calibri"/>
              </a:defRPr>
            </a:lvl2pPr>
            <a:lvl3pPr indent="0" lvl="2" marL="0" marR="0" rtl="0" algn="r">
              <a:spcBef>
                <a:spcPts val="0"/>
              </a:spcBef>
              <a:buNone/>
              <a:defRPr b="1" i="0" sz="1200" u="none" cap="none" strike="noStrike">
                <a:solidFill>
                  <a:srgbClr val="2B5FF3"/>
                </a:solidFill>
                <a:latin typeface="Calibri"/>
                <a:ea typeface="Calibri"/>
                <a:cs typeface="Calibri"/>
                <a:sym typeface="Calibri"/>
              </a:defRPr>
            </a:lvl3pPr>
            <a:lvl4pPr indent="0" lvl="3" marL="0" marR="0" rtl="0" algn="r">
              <a:spcBef>
                <a:spcPts val="0"/>
              </a:spcBef>
              <a:buNone/>
              <a:defRPr b="1" i="0" sz="1200" u="none" cap="none" strike="noStrike">
                <a:solidFill>
                  <a:srgbClr val="2B5FF3"/>
                </a:solidFill>
                <a:latin typeface="Calibri"/>
                <a:ea typeface="Calibri"/>
                <a:cs typeface="Calibri"/>
                <a:sym typeface="Calibri"/>
              </a:defRPr>
            </a:lvl4pPr>
            <a:lvl5pPr indent="0" lvl="4" marL="0" marR="0" rtl="0" algn="r">
              <a:spcBef>
                <a:spcPts val="0"/>
              </a:spcBef>
              <a:buNone/>
              <a:defRPr b="1" i="0" sz="1200" u="none" cap="none" strike="noStrike">
                <a:solidFill>
                  <a:srgbClr val="2B5FF3"/>
                </a:solidFill>
                <a:latin typeface="Calibri"/>
                <a:ea typeface="Calibri"/>
                <a:cs typeface="Calibri"/>
                <a:sym typeface="Calibri"/>
              </a:defRPr>
            </a:lvl5pPr>
            <a:lvl6pPr indent="0" lvl="5" marL="0" marR="0" rtl="0" algn="r">
              <a:spcBef>
                <a:spcPts val="0"/>
              </a:spcBef>
              <a:buNone/>
              <a:defRPr b="1" i="0" sz="1200" u="none" cap="none" strike="noStrike">
                <a:solidFill>
                  <a:srgbClr val="2B5FF3"/>
                </a:solidFill>
                <a:latin typeface="Calibri"/>
                <a:ea typeface="Calibri"/>
                <a:cs typeface="Calibri"/>
                <a:sym typeface="Calibri"/>
              </a:defRPr>
            </a:lvl6pPr>
            <a:lvl7pPr indent="0" lvl="6" marL="0" marR="0" rtl="0" algn="r">
              <a:spcBef>
                <a:spcPts val="0"/>
              </a:spcBef>
              <a:buNone/>
              <a:defRPr b="1" i="0" sz="1200" u="none" cap="none" strike="noStrike">
                <a:solidFill>
                  <a:srgbClr val="2B5FF3"/>
                </a:solidFill>
                <a:latin typeface="Calibri"/>
                <a:ea typeface="Calibri"/>
                <a:cs typeface="Calibri"/>
                <a:sym typeface="Calibri"/>
              </a:defRPr>
            </a:lvl7pPr>
            <a:lvl8pPr indent="0" lvl="7" marL="0" marR="0" rtl="0" algn="r">
              <a:spcBef>
                <a:spcPts val="0"/>
              </a:spcBef>
              <a:buNone/>
              <a:defRPr b="1" i="0" sz="1200" u="none" cap="none" strike="noStrike">
                <a:solidFill>
                  <a:srgbClr val="2B5FF3"/>
                </a:solidFill>
                <a:latin typeface="Calibri"/>
                <a:ea typeface="Calibri"/>
                <a:cs typeface="Calibri"/>
                <a:sym typeface="Calibri"/>
              </a:defRPr>
            </a:lvl8pPr>
            <a:lvl9pPr indent="0" lvl="8" marL="0" marR="0" rtl="0" algn="r">
              <a:spcBef>
                <a:spcPts val="0"/>
              </a:spcBef>
              <a:buNone/>
              <a:defRPr b="1" i="0" sz="1200" u="none" cap="none" strike="noStrike">
                <a:solidFill>
                  <a:srgbClr val="2B5F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ogo, company name&#10;&#10;Description automatically generated" id="15" name="Google Shape;15;p1"/>
          <p:cNvPicPr preferRelativeResize="0"/>
          <p:nvPr/>
        </p:nvPicPr>
        <p:blipFill rotWithShape="1">
          <a:blip r:embed="rId1">
            <a:alphaModFix/>
          </a:blip>
          <a:srcRect b="0" l="0" r="0" t="0"/>
          <a:stretch/>
        </p:blipFill>
        <p:spPr>
          <a:xfrm>
            <a:off x="0" y="0"/>
            <a:ext cx="838094" cy="548680"/>
          </a:xfrm>
          <a:prstGeom prst="rect">
            <a:avLst/>
          </a:prstGeom>
          <a:noFill/>
          <a:ln>
            <a:noFill/>
          </a:ln>
        </p:spPr>
      </p:pic>
      <p:pic>
        <p:nvPicPr>
          <p:cNvPr descr="A picture containing calendar&#10;&#10;Description automatically generated" id="16" name="Google Shape;16;p1"/>
          <p:cNvPicPr preferRelativeResize="0"/>
          <p:nvPr/>
        </p:nvPicPr>
        <p:blipFill rotWithShape="1">
          <a:blip r:embed="rId2">
            <a:alphaModFix/>
          </a:blip>
          <a:srcRect b="0" l="0" r="0" t="0"/>
          <a:stretch/>
        </p:blipFill>
        <p:spPr>
          <a:xfrm>
            <a:off x="11476139" y="18044"/>
            <a:ext cx="693483" cy="694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javatpoint.com/flutter" TargetMode="External"/><Relationship Id="rId4" Type="http://schemas.openxmlformats.org/officeDocument/2006/relationships/hyperlink" Target="https://www.geeksforgeeks.org/flutter-tutori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ctrTitle"/>
          </p:nvPr>
        </p:nvSpPr>
        <p:spPr>
          <a:xfrm>
            <a:off x="0" y="2247592"/>
            <a:ext cx="12192000" cy="128588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3400"/>
              <a:buFont typeface="Calibri"/>
              <a:buNone/>
            </a:pPr>
            <a:r>
              <a:rPr i="1" lang="en-US" sz="3400">
                <a:solidFill>
                  <a:srgbClr val="FF0000"/>
                </a:solidFill>
              </a:rPr>
              <a:t>Recipe Application</a:t>
            </a:r>
            <a:r>
              <a:rPr b="1" i="1" lang="en-US" sz="3400">
                <a:solidFill>
                  <a:srgbClr val="FF0000"/>
                </a:solidFill>
              </a:rPr>
              <a:t>  </a:t>
            </a:r>
            <a:br>
              <a:rPr lang="en-US" sz="3400">
                <a:solidFill>
                  <a:srgbClr val="FF0000"/>
                </a:solidFill>
              </a:rPr>
            </a:br>
            <a:endParaRPr sz="3400">
              <a:solidFill>
                <a:srgbClr val="FF0000"/>
              </a:solidFill>
            </a:endParaRPr>
          </a:p>
        </p:txBody>
      </p:sp>
      <p:sp>
        <p:nvSpPr>
          <p:cNvPr id="92" name="Google Shape;92;p13"/>
          <p:cNvSpPr txBox="1"/>
          <p:nvPr>
            <p:ph idx="1" type="subTitle"/>
          </p:nvPr>
        </p:nvSpPr>
        <p:spPr>
          <a:xfrm>
            <a:off x="3867148" y="3426452"/>
            <a:ext cx="4457704" cy="82488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None/>
            </a:pPr>
            <a:r>
              <a:rPr b="1" lang="en-US">
                <a:solidFill>
                  <a:srgbClr val="C00000"/>
                </a:solidFill>
                <a:latin typeface="Times New Roman"/>
                <a:ea typeface="Times New Roman"/>
                <a:cs typeface="Times New Roman"/>
                <a:sym typeface="Times New Roman"/>
              </a:rPr>
              <a:t>Srishti Srivastava</a:t>
            </a:r>
            <a:endParaRPr/>
          </a:p>
          <a:p>
            <a:pPr indent="0" lvl="0" marL="0" rtl="0" algn="ctr">
              <a:lnSpc>
                <a:spcPct val="90000"/>
              </a:lnSpc>
              <a:spcBef>
                <a:spcPts val="0"/>
              </a:spcBef>
              <a:spcAft>
                <a:spcPts val="0"/>
              </a:spcAft>
              <a:buClr>
                <a:srgbClr val="000066"/>
              </a:buClr>
              <a:buSzPts val="2400"/>
              <a:buNone/>
            </a:pPr>
            <a:r>
              <a:rPr b="1" lang="en-US" sz="2400">
                <a:solidFill>
                  <a:srgbClr val="000066"/>
                </a:solidFill>
                <a:latin typeface="Times New Roman"/>
                <a:ea typeface="Times New Roman"/>
                <a:cs typeface="Times New Roman"/>
                <a:sym typeface="Times New Roman"/>
              </a:rPr>
              <a:t>USN: 1RN1</a:t>
            </a:r>
            <a:r>
              <a:rPr b="1" lang="en-US">
                <a:solidFill>
                  <a:srgbClr val="000066"/>
                </a:solidFill>
                <a:latin typeface="Times New Roman"/>
                <a:ea typeface="Times New Roman"/>
                <a:cs typeface="Times New Roman"/>
                <a:sym typeface="Times New Roman"/>
              </a:rPr>
              <a:t>8IS109</a:t>
            </a:r>
            <a:endParaRPr b="1" sz="2400">
              <a:solidFill>
                <a:srgbClr val="000066"/>
              </a:solidFill>
            </a:endParaRPr>
          </a:p>
        </p:txBody>
      </p:sp>
      <p:sp>
        <p:nvSpPr>
          <p:cNvPr id="93" name="Google Shape;93;p13"/>
          <p:cNvSpPr/>
          <p:nvPr/>
        </p:nvSpPr>
        <p:spPr>
          <a:xfrm>
            <a:off x="0" y="-24735"/>
            <a:ext cx="1219200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0066"/>
                </a:solidFill>
                <a:latin typeface="Times New Roman"/>
                <a:ea typeface="Times New Roman"/>
                <a:cs typeface="Times New Roman"/>
                <a:sym typeface="Times New Roman"/>
              </a:rPr>
              <a:t>RNS INSTITUTE OF TECHNOLOGY</a:t>
            </a:r>
            <a:endParaRPr/>
          </a:p>
          <a:p>
            <a:pPr indent="0" lvl="0" marL="0" marR="0" rtl="0" algn="ctr">
              <a:spcBef>
                <a:spcPts val="0"/>
              </a:spcBef>
              <a:spcAft>
                <a:spcPts val="0"/>
              </a:spcAft>
              <a:buNone/>
            </a:pPr>
            <a:r>
              <a:rPr b="1" i="0" lang="en-US" sz="2400" u="none" cap="none" strike="noStrike">
                <a:solidFill>
                  <a:srgbClr val="000066"/>
                </a:solidFill>
                <a:latin typeface="Times New Roman"/>
                <a:ea typeface="Times New Roman"/>
                <a:cs typeface="Times New Roman"/>
                <a:sym typeface="Times New Roman"/>
              </a:rPr>
              <a:t>BENGALURU - 98</a:t>
            </a:r>
            <a:endParaRPr b="1" i="0" sz="2400" u="none" cap="none" strike="noStrike">
              <a:solidFill>
                <a:srgbClr val="000066"/>
              </a:solidFill>
              <a:latin typeface="Times New Roman"/>
              <a:ea typeface="Times New Roman"/>
              <a:cs typeface="Times New Roman"/>
              <a:sym typeface="Times New Roman"/>
            </a:endParaRPr>
          </a:p>
        </p:txBody>
      </p:sp>
      <p:sp>
        <p:nvSpPr>
          <p:cNvPr id="94" name="Google Shape;94;p13"/>
          <p:cNvSpPr/>
          <p:nvPr/>
        </p:nvSpPr>
        <p:spPr>
          <a:xfrm>
            <a:off x="0" y="983917"/>
            <a:ext cx="1219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C00000"/>
                </a:solidFill>
                <a:latin typeface="Times New Roman"/>
                <a:ea typeface="Times New Roman"/>
                <a:cs typeface="Times New Roman"/>
                <a:sym typeface="Times New Roman"/>
              </a:rPr>
              <a:t>DEPARTMENT OF INFORMATION SCIENCE &amp; ENGINEERING</a:t>
            </a:r>
            <a:endParaRPr/>
          </a:p>
        </p:txBody>
      </p:sp>
      <p:sp>
        <p:nvSpPr>
          <p:cNvPr id="95" name="Google Shape;95;p13"/>
          <p:cNvSpPr/>
          <p:nvPr/>
        </p:nvSpPr>
        <p:spPr>
          <a:xfrm>
            <a:off x="2279576" y="1785927"/>
            <a:ext cx="676875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002060"/>
                </a:solidFill>
                <a:latin typeface="Times New Roman"/>
                <a:ea typeface="Times New Roman"/>
                <a:cs typeface="Times New Roman"/>
                <a:sym typeface="Times New Roman"/>
              </a:rPr>
              <a:t>Presentation on Internship</a:t>
            </a:r>
            <a:endParaRPr/>
          </a:p>
        </p:txBody>
      </p:sp>
      <p:sp>
        <p:nvSpPr>
          <p:cNvPr id="96" name="Google Shape;96;p13"/>
          <p:cNvSpPr/>
          <p:nvPr/>
        </p:nvSpPr>
        <p:spPr>
          <a:xfrm>
            <a:off x="35659" y="5269170"/>
            <a:ext cx="5128891"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 Internal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Mrs. </a:t>
            </a:r>
            <a:r>
              <a:rPr b="1" lang="en-US" sz="2000">
                <a:solidFill>
                  <a:srgbClr val="000066"/>
                </a:solidFill>
                <a:latin typeface="Times New Roman"/>
                <a:ea typeface="Times New Roman"/>
                <a:cs typeface="Times New Roman"/>
                <a:sym typeface="Times New Roman"/>
              </a:rPr>
              <a:t>Chandan Rani</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1800" u="none" cap="none" strike="noStrike">
                <a:solidFill>
                  <a:srgbClr val="262626"/>
                </a:solidFill>
                <a:latin typeface="Times New Roman"/>
                <a:ea typeface="Times New Roman"/>
                <a:cs typeface="Times New Roman"/>
                <a:sym typeface="Times New Roman"/>
              </a:rPr>
              <a:t>Asst. Prof, Dept of  ISE, RNSIT</a:t>
            </a:r>
            <a:endParaRPr b="0" i="0" sz="1800" u="none" cap="none" strike="noStrike">
              <a:solidFill>
                <a:srgbClr val="262626"/>
              </a:solidFill>
              <a:latin typeface="Times New Roman"/>
              <a:ea typeface="Times New Roman"/>
              <a:cs typeface="Times New Roman"/>
              <a:sym typeface="Times New Roman"/>
            </a:endParaRPr>
          </a:p>
        </p:txBody>
      </p:sp>
      <p:sp>
        <p:nvSpPr>
          <p:cNvPr id="97" name="Google Shape;97;p13"/>
          <p:cNvSpPr/>
          <p:nvPr/>
        </p:nvSpPr>
        <p:spPr>
          <a:xfrm>
            <a:off x="7037211" y="5244054"/>
            <a:ext cx="5128891"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External Guide</a:t>
            </a:r>
            <a:endParaRPr/>
          </a:p>
          <a:p>
            <a:pPr indent="0" lvl="0" marL="0" marR="0" rtl="0" algn="ctr">
              <a:spcBef>
                <a:spcPts val="0"/>
              </a:spcBef>
              <a:spcAft>
                <a:spcPts val="0"/>
              </a:spcAft>
              <a:buNone/>
            </a:pPr>
            <a:r>
              <a:rPr b="1" i="0" lang="en-US" sz="2000" u="none" cap="none" strike="noStrike">
                <a:solidFill>
                  <a:srgbClr val="000066"/>
                </a:solidFill>
                <a:latin typeface="Times New Roman"/>
                <a:ea typeface="Times New Roman"/>
                <a:cs typeface="Times New Roman"/>
                <a:sym typeface="Times New Roman"/>
              </a:rPr>
              <a:t>Mr. Akshay DR</a:t>
            </a:r>
            <a:endParaRPr b="1" i="0" sz="20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rgbClr val="262626"/>
                </a:solidFill>
                <a:latin typeface="Times New Roman"/>
                <a:ea typeface="Times New Roman"/>
                <a:cs typeface="Times New Roman"/>
                <a:sym typeface="Times New Roman"/>
              </a:rPr>
              <a:t>Co-founder and CEO</a:t>
            </a:r>
            <a:endParaRPr b="0" i="0" sz="1800" u="none" cap="none" strike="noStrike">
              <a:solidFill>
                <a:srgbClr val="262626"/>
              </a:solidFill>
              <a:latin typeface="Times New Roman"/>
              <a:ea typeface="Times New Roman"/>
              <a:cs typeface="Times New Roman"/>
              <a:sym typeface="Times New Roman"/>
            </a:endParaRPr>
          </a:p>
        </p:txBody>
      </p:sp>
      <p:sp>
        <p:nvSpPr>
          <p:cNvPr id="98" name="Google Shape;98;p13"/>
          <p:cNvSpPr txBox="1"/>
          <p:nvPr/>
        </p:nvSpPr>
        <p:spPr>
          <a:xfrm>
            <a:off x="7777792" y="4787579"/>
            <a:ext cx="37188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Calibri"/>
                <a:ea typeface="Calibri"/>
                <a:cs typeface="Calibri"/>
                <a:sym typeface="Calibri"/>
              </a:rPr>
              <a:t>Enmaz Engineering Services pvt. ltd</a:t>
            </a:r>
            <a:endParaRPr/>
          </a:p>
        </p:txBody>
      </p:sp>
      <p:pic>
        <p:nvPicPr>
          <p:cNvPr id="99" name="Google Shape;99;p13"/>
          <p:cNvPicPr preferRelativeResize="0"/>
          <p:nvPr/>
        </p:nvPicPr>
        <p:blipFill rotWithShape="1">
          <a:blip r:embed="rId3">
            <a:alphaModFix/>
          </a:blip>
          <a:srcRect b="0" l="0" r="0" t="0"/>
          <a:stretch/>
        </p:blipFill>
        <p:spPr>
          <a:xfrm>
            <a:off x="8336855" y="4043076"/>
            <a:ext cx="2600688" cy="6573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838200" y="136525"/>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System Design</a:t>
            </a:r>
            <a:br>
              <a:rPr b="1" lang="en-US" sz="3200" u="sng">
                <a:solidFill>
                  <a:srgbClr val="3F3F3F"/>
                </a:solidFill>
                <a:latin typeface="Times New Roman"/>
                <a:ea typeface="Times New Roman"/>
                <a:cs typeface="Times New Roman"/>
                <a:sym typeface="Times New Roman"/>
              </a:rPr>
            </a:br>
            <a:endParaRPr b="1" sz="3200" u="sng">
              <a:solidFill>
                <a:srgbClr val="3F3F3F"/>
              </a:solidFill>
              <a:latin typeface="Times New Roman"/>
              <a:ea typeface="Times New Roman"/>
              <a:cs typeface="Times New Roman"/>
              <a:sym typeface="Times New Roman"/>
            </a:endParaRPr>
          </a:p>
        </p:txBody>
      </p:sp>
      <p:sp>
        <p:nvSpPr>
          <p:cNvPr id="177" name="Google Shape;177;p2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78" name="Google Shape;1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79" name="Google Shape;179;p22"/>
          <p:cNvSpPr txBox="1"/>
          <p:nvPr/>
        </p:nvSpPr>
        <p:spPr>
          <a:xfrm>
            <a:off x="515380" y="992124"/>
            <a:ext cx="11161240" cy="5173180"/>
          </a:xfrm>
          <a:prstGeom prst="rect">
            <a:avLst/>
          </a:prstGeom>
          <a:noFill/>
          <a:ln>
            <a:noFill/>
          </a:ln>
        </p:spPr>
        <p:txBody>
          <a:bodyPr anchorCtr="0" anchor="t" bIns="45700" lIns="91425" spcFirstLastPara="1" rIns="91425" wrap="square" tIns="45700">
            <a:normAutofit/>
          </a:bodyPr>
          <a:lstStyle/>
          <a:p>
            <a:pPr indent="0" lvl="0" marL="457200" marR="0" rtl="0" algn="l">
              <a:lnSpc>
                <a:spcPct val="150000"/>
              </a:lnSpc>
              <a:spcBef>
                <a:spcPts val="0"/>
              </a:spcBef>
              <a:spcAft>
                <a:spcPts val="0"/>
              </a:spcAft>
              <a:buNone/>
            </a:pPr>
            <a:r>
              <a:t/>
            </a:r>
            <a:endParaRPr b="1" i="0" sz="2100" u="none" cap="none" strike="noStrike">
              <a:solidFill>
                <a:schemeClr val="dk1"/>
              </a:solidFill>
              <a:latin typeface="Times New Roman"/>
              <a:ea typeface="Times New Roman"/>
              <a:cs typeface="Times New Roman"/>
              <a:sym typeface="Times New Roman"/>
            </a:endParaRPr>
          </a:p>
        </p:txBody>
      </p:sp>
      <p:sp>
        <p:nvSpPr>
          <p:cNvPr id="180" name="Google Shape;18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1" name="Google Shape;181;p22"/>
          <p:cNvPicPr preferRelativeResize="0"/>
          <p:nvPr/>
        </p:nvPicPr>
        <p:blipFill>
          <a:blip r:embed="rId3">
            <a:alphaModFix/>
          </a:blip>
          <a:stretch>
            <a:fillRect/>
          </a:stretch>
        </p:blipFill>
        <p:spPr>
          <a:xfrm>
            <a:off x="838200" y="1133475"/>
            <a:ext cx="5257800" cy="4591050"/>
          </a:xfrm>
          <a:prstGeom prst="rect">
            <a:avLst/>
          </a:prstGeom>
          <a:noFill/>
          <a:ln>
            <a:noFill/>
          </a:ln>
        </p:spPr>
      </p:pic>
      <p:sp>
        <p:nvSpPr>
          <p:cNvPr id="182" name="Google Shape;182;p22"/>
          <p:cNvSpPr txBox="1"/>
          <p:nvPr>
            <p:ph idx="1" type="body"/>
          </p:nvPr>
        </p:nvSpPr>
        <p:spPr>
          <a:xfrm>
            <a:off x="6096000" y="1133475"/>
            <a:ext cx="5138700" cy="4739400"/>
          </a:xfrm>
          <a:prstGeom prst="rect">
            <a:avLst/>
          </a:prstGeom>
        </p:spPr>
        <p:txBody>
          <a:bodyPr anchorCtr="0" anchor="t" bIns="45700" lIns="91425" spcFirstLastPara="1" rIns="91425" wrap="square" tIns="45700">
            <a:normAutofit/>
          </a:bodyPr>
          <a:lstStyle/>
          <a:p>
            <a:pPr indent="-228600" lvl="0" marL="228600" rtl="0" algn="just">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The adjacent figure shows the brief system design of the recipe app application. Here the user can perform multiple operations like searching for </a:t>
            </a:r>
            <a:r>
              <a:rPr lang="en-US">
                <a:latin typeface="Times New Roman"/>
                <a:ea typeface="Times New Roman"/>
                <a:cs typeface="Times New Roman"/>
                <a:sym typeface="Times New Roman"/>
              </a:rPr>
              <a:t>recipes</a:t>
            </a:r>
            <a:r>
              <a:rPr lang="en-US">
                <a:latin typeface="Times New Roman"/>
                <a:ea typeface="Times New Roman"/>
                <a:cs typeface="Times New Roman"/>
                <a:sym typeface="Times New Roman"/>
              </a:rPr>
              <a:t> based on particular keyword. </a:t>
            </a:r>
            <a:r>
              <a:rPr lang="en-US">
                <a:latin typeface="Times New Roman"/>
                <a:ea typeface="Times New Roman"/>
                <a:cs typeface="Times New Roman"/>
                <a:sym typeface="Times New Roman"/>
              </a:rPr>
              <a:t>Viewing the timeline which includes popular recipes. And writing own recipe.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38200" y="136525"/>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Detailed Design</a:t>
            </a:r>
            <a:br>
              <a:rPr b="1" lang="en-US" sz="3200" u="sng">
                <a:solidFill>
                  <a:srgbClr val="3F3F3F"/>
                </a:solidFill>
                <a:latin typeface="Times New Roman"/>
                <a:ea typeface="Times New Roman"/>
                <a:cs typeface="Times New Roman"/>
                <a:sym typeface="Times New Roman"/>
              </a:rPr>
            </a:br>
            <a:endParaRPr b="1" sz="3200" u="sng">
              <a:solidFill>
                <a:srgbClr val="3F3F3F"/>
              </a:solidFill>
              <a:latin typeface="Times New Roman"/>
              <a:ea typeface="Times New Roman"/>
              <a:cs typeface="Times New Roman"/>
              <a:sym typeface="Times New Roman"/>
            </a:endParaRPr>
          </a:p>
        </p:txBody>
      </p:sp>
      <p:sp>
        <p:nvSpPr>
          <p:cNvPr id="189" name="Google Shape;189;p23"/>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90" name="Google Shape;19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91" name="Google Shape;191;p23"/>
          <p:cNvSpPr txBox="1"/>
          <p:nvPr/>
        </p:nvSpPr>
        <p:spPr>
          <a:xfrm>
            <a:off x="335878" y="992124"/>
            <a:ext cx="11304738" cy="517318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b="1" i="0" sz="1800" u="none" cap="none" strike="noStrike">
              <a:solidFill>
                <a:srgbClr val="3F3F3F"/>
              </a:solidFill>
              <a:latin typeface="Times New Roman"/>
              <a:ea typeface="Times New Roman"/>
              <a:cs typeface="Times New Roman"/>
              <a:sym typeface="Times New Roman"/>
            </a:endParaRPr>
          </a:p>
        </p:txBody>
      </p:sp>
      <p:sp>
        <p:nvSpPr>
          <p:cNvPr id="192" name="Google Shape;19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p23"/>
          <p:cNvPicPr preferRelativeResize="0"/>
          <p:nvPr/>
        </p:nvPicPr>
        <p:blipFill>
          <a:blip r:embed="rId3">
            <a:alphaModFix/>
          </a:blip>
          <a:stretch>
            <a:fillRect/>
          </a:stretch>
        </p:blipFill>
        <p:spPr>
          <a:xfrm>
            <a:off x="1040825" y="842413"/>
            <a:ext cx="10110349" cy="517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38200" y="136525"/>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Implementation / Coding</a:t>
            </a:r>
            <a:endParaRPr b="1" sz="3200" u="sng">
              <a:solidFill>
                <a:srgbClr val="3F3F3F"/>
              </a:solidFill>
              <a:latin typeface="Times New Roman"/>
              <a:ea typeface="Times New Roman"/>
              <a:cs typeface="Times New Roman"/>
              <a:sym typeface="Times New Roman"/>
            </a:endParaRPr>
          </a:p>
        </p:txBody>
      </p:sp>
      <p:sp>
        <p:nvSpPr>
          <p:cNvPr id="200" name="Google Shape;200;p2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01" name="Google Shape;20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02" name="Google Shape;20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24"/>
          <p:cNvSpPr txBox="1"/>
          <p:nvPr/>
        </p:nvSpPr>
        <p:spPr>
          <a:xfrm>
            <a:off x="1197025" y="1221975"/>
            <a:ext cx="9626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Search_Screen.dart : </a:t>
            </a:r>
            <a:endParaRPr b="1"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This displays the main page of the application where one can select the calorie according to their health and the type of meal they are looking for. The main page allows the user to choose to see sub menus for courses, cuisines, and types of food. The application also provides a search bar where the user can input the wanted ingredient instead of scrolling down to it. </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The main page is itself designed in diet </a:t>
            </a:r>
            <a:r>
              <a:rPr lang="en-US" sz="2800">
                <a:latin typeface="Calibri"/>
                <a:ea typeface="Calibri"/>
                <a:cs typeface="Calibri"/>
                <a:sym typeface="Calibri"/>
              </a:rPr>
              <a:t>conscious</a:t>
            </a:r>
            <a:r>
              <a:rPr lang="en-US" sz="2800">
                <a:latin typeface="Calibri"/>
                <a:ea typeface="Calibri"/>
                <a:cs typeface="Calibri"/>
                <a:sym typeface="Calibri"/>
              </a:rPr>
              <a:t> way but makes sure that the taste goes nowhere.</a:t>
            </a:r>
            <a:endParaRPr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0" name="Google Shape;210;p25"/>
          <p:cNvPicPr preferRelativeResize="0"/>
          <p:nvPr/>
        </p:nvPicPr>
        <p:blipFill>
          <a:blip r:embed="rId3">
            <a:alphaModFix/>
          </a:blip>
          <a:stretch>
            <a:fillRect/>
          </a:stretch>
        </p:blipFill>
        <p:spPr>
          <a:xfrm>
            <a:off x="1159625" y="673350"/>
            <a:ext cx="4786752" cy="2543675"/>
          </a:xfrm>
          <a:prstGeom prst="rect">
            <a:avLst/>
          </a:prstGeom>
          <a:noFill/>
          <a:ln>
            <a:noFill/>
          </a:ln>
        </p:spPr>
      </p:pic>
      <p:pic>
        <p:nvPicPr>
          <p:cNvPr id="211" name="Google Shape;211;p25"/>
          <p:cNvPicPr preferRelativeResize="0"/>
          <p:nvPr/>
        </p:nvPicPr>
        <p:blipFill>
          <a:blip r:embed="rId4">
            <a:alphaModFix/>
          </a:blip>
          <a:stretch>
            <a:fillRect/>
          </a:stretch>
        </p:blipFill>
        <p:spPr>
          <a:xfrm>
            <a:off x="1159625" y="3369425"/>
            <a:ext cx="4786752" cy="2986926"/>
          </a:xfrm>
          <a:prstGeom prst="rect">
            <a:avLst/>
          </a:prstGeom>
          <a:noFill/>
          <a:ln>
            <a:noFill/>
          </a:ln>
        </p:spPr>
      </p:pic>
      <p:pic>
        <p:nvPicPr>
          <p:cNvPr id="212" name="Google Shape;212;p25"/>
          <p:cNvPicPr preferRelativeResize="0"/>
          <p:nvPr/>
        </p:nvPicPr>
        <p:blipFill>
          <a:blip r:embed="rId5">
            <a:alphaModFix/>
          </a:blip>
          <a:stretch>
            <a:fillRect/>
          </a:stretch>
        </p:blipFill>
        <p:spPr>
          <a:xfrm>
            <a:off x="6098775" y="673350"/>
            <a:ext cx="5085998" cy="2543675"/>
          </a:xfrm>
          <a:prstGeom prst="rect">
            <a:avLst/>
          </a:prstGeom>
          <a:noFill/>
          <a:ln>
            <a:noFill/>
          </a:ln>
        </p:spPr>
      </p:pic>
      <p:pic>
        <p:nvPicPr>
          <p:cNvPr id="213" name="Google Shape;213;p25"/>
          <p:cNvPicPr preferRelativeResize="0"/>
          <p:nvPr/>
        </p:nvPicPr>
        <p:blipFill>
          <a:blip r:embed="rId6">
            <a:alphaModFix/>
          </a:blip>
          <a:stretch>
            <a:fillRect/>
          </a:stretch>
        </p:blipFill>
        <p:spPr>
          <a:xfrm>
            <a:off x="6098775" y="3369425"/>
            <a:ext cx="5039150" cy="2986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0" name="Google Shape;220;p26"/>
          <p:cNvSpPr txBox="1"/>
          <p:nvPr/>
        </p:nvSpPr>
        <p:spPr>
          <a:xfrm>
            <a:off x="1287075" y="875625"/>
            <a:ext cx="9349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Meals</a:t>
            </a:r>
            <a:r>
              <a:rPr b="1" lang="en-US" sz="2800">
                <a:latin typeface="Calibri"/>
                <a:ea typeface="Calibri"/>
                <a:cs typeface="Calibri"/>
                <a:sym typeface="Calibri"/>
              </a:rPr>
              <a:t>_Screen.dart : </a:t>
            </a:r>
            <a:endParaRPr b="1"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This displays the recommended meals for breakfast, lunch and dinner. It also predicts the calory intake of the day if we follow the recommended system.</a:t>
            </a:r>
            <a:endParaRPr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We can click on any meal and that will provide us the recipe of that meal.</a:t>
            </a:r>
            <a:endParaRPr sz="2800">
              <a:latin typeface="Calibri"/>
              <a:ea typeface="Calibri"/>
              <a:cs typeface="Calibri"/>
              <a:sym typeface="Calibri"/>
            </a:endParaRPr>
          </a:p>
        </p:txBody>
      </p:sp>
      <p:pic>
        <p:nvPicPr>
          <p:cNvPr id="221" name="Google Shape;221;p26"/>
          <p:cNvPicPr preferRelativeResize="0"/>
          <p:nvPr/>
        </p:nvPicPr>
        <p:blipFill>
          <a:blip r:embed="rId3">
            <a:alphaModFix/>
          </a:blip>
          <a:stretch>
            <a:fillRect/>
          </a:stretch>
        </p:blipFill>
        <p:spPr>
          <a:xfrm>
            <a:off x="1433950" y="3646125"/>
            <a:ext cx="8952802" cy="271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8" name="Google Shape;228;p27"/>
          <p:cNvSpPr txBox="1"/>
          <p:nvPr/>
        </p:nvSpPr>
        <p:spPr>
          <a:xfrm>
            <a:off x="1197025" y="1221975"/>
            <a:ext cx="9626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Recipe</a:t>
            </a:r>
            <a:r>
              <a:rPr b="1" lang="en-US" sz="2800">
                <a:latin typeface="Calibri"/>
                <a:ea typeface="Calibri"/>
                <a:cs typeface="Calibri"/>
                <a:sym typeface="Calibri"/>
              </a:rPr>
              <a:t>_Screen.dart : </a:t>
            </a:r>
            <a:endParaRPr b="1" sz="2800">
              <a:latin typeface="Calibri"/>
              <a:ea typeface="Calibri"/>
              <a:cs typeface="Calibri"/>
              <a:sym typeface="Calibri"/>
            </a:endParaRPr>
          </a:p>
          <a:p>
            <a:pPr indent="0" lvl="0" marL="0" rtl="0" algn="l">
              <a:spcBef>
                <a:spcPts val="0"/>
              </a:spcBef>
              <a:spcAft>
                <a:spcPts val="0"/>
              </a:spcAft>
              <a:buNone/>
            </a:pPr>
            <a:r>
              <a:rPr lang="en-US" sz="2800">
                <a:latin typeface="Calibri"/>
                <a:ea typeface="Calibri"/>
                <a:cs typeface="Calibri"/>
                <a:sym typeface="Calibri"/>
              </a:rPr>
              <a:t>This displays the recipe of any food item selected by the user. It takes us to the original webpage of the recipe from where user can explore more such recipe of its interest.</a:t>
            </a:r>
            <a:endParaRPr sz="2800">
              <a:latin typeface="Calibri"/>
              <a:ea typeface="Calibri"/>
              <a:cs typeface="Calibri"/>
              <a:sym typeface="Calibri"/>
            </a:endParaRPr>
          </a:p>
        </p:txBody>
      </p:sp>
      <p:pic>
        <p:nvPicPr>
          <p:cNvPr id="229" name="Google Shape;229;p27"/>
          <p:cNvPicPr preferRelativeResize="0"/>
          <p:nvPr/>
        </p:nvPicPr>
        <p:blipFill>
          <a:blip r:embed="rId3">
            <a:alphaModFix/>
          </a:blip>
          <a:stretch>
            <a:fillRect/>
          </a:stretch>
        </p:blipFill>
        <p:spPr>
          <a:xfrm>
            <a:off x="1346650" y="3130575"/>
            <a:ext cx="9027624" cy="2966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38200" y="218924"/>
            <a:ext cx="10515600" cy="6941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Results</a:t>
            </a:r>
            <a:br>
              <a:rPr b="1" lang="en-US" sz="3200" u="sng">
                <a:solidFill>
                  <a:srgbClr val="3F3F3F"/>
                </a:solidFill>
                <a:latin typeface="Times New Roman"/>
                <a:ea typeface="Times New Roman"/>
                <a:cs typeface="Times New Roman"/>
                <a:sym typeface="Times New Roman"/>
              </a:rPr>
            </a:br>
            <a:endParaRPr b="1" sz="3200" u="sng">
              <a:solidFill>
                <a:srgbClr val="3F3F3F"/>
              </a:solidFill>
              <a:latin typeface="Times New Roman"/>
              <a:ea typeface="Times New Roman"/>
              <a:cs typeface="Times New Roman"/>
              <a:sym typeface="Times New Roman"/>
            </a:endParaRPr>
          </a:p>
        </p:txBody>
      </p:sp>
      <p:sp>
        <p:nvSpPr>
          <p:cNvPr id="236" name="Google Shape;236;p28"/>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37" name="Google Shape;23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38" name="Google Shape;238;p28"/>
          <p:cNvSpPr txBox="1"/>
          <p:nvPr/>
        </p:nvSpPr>
        <p:spPr>
          <a:xfrm>
            <a:off x="479376" y="1044696"/>
            <a:ext cx="11233248" cy="5180044"/>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b="1" i="0" sz="1800" u="none" cap="none" strike="noStrike">
              <a:solidFill>
                <a:srgbClr val="3F3F3F"/>
              </a:solidFill>
              <a:latin typeface="Times New Roman"/>
              <a:ea typeface="Times New Roman"/>
              <a:cs typeface="Times New Roman"/>
              <a:sym typeface="Times New Roman"/>
            </a:endParaRPr>
          </a:p>
        </p:txBody>
      </p:sp>
      <p:sp>
        <p:nvSpPr>
          <p:cNvPr id="239" name="Google Shape;2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0" name="Google Shape;240;p28"/>
          <p:cNvPicPr preferRelativeResize="0"/>
          <p:nvPr/>
        </p:nvPicPr>
        <p:blipFill>
          <a:blip r:embed="rId3">
            <a:alphaModFix/>
          </a:blip>
          <a:stretch>
            <a:fillRect/>
          </a:stretch>
        </p:blipFill>
        <p:spPr>
          <a:xfrm>
            <a:off x="838200" y="838975"/>
            <a:ext cx="4094350" cy="5180051"/>
          </a:xfrm>
          <a:prstGeom prst="rect">
            <a:avLst/>
          </a:prstGeom>
          <a:noFill/>
          <a:ln>
            <a:noFill/>
          </a:ln>
        </p:spPr>
      </p:pic>
      <p:pic>
        <p:nvPicPr>
          <p:cNvPr id="241" name="Google Shape;241;p28"/>
          <p:cNvPicPr preferRelativeResize="0"/>
          <p:nvPr/>
        </p:nvPicPr>
        <p:blipFill>
          <a:blip r:embed="rId4">
            <a:alphaModFix/>
          </a:blip>
          <a:stretch>
            <a:fillRect/>
          </a:stretch>
        </p:blipFill>
        <p:spPr>
          <a:xfrm>
            <a:off x="6642400" y="838975"/>
            <a:ext cx="4094350" cy="51800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8" name="Google Shape;248;p29"/>
          <p:cNvPicPr preferRelativeResize="0"/>
          <p:nvPr/>
        </p:nvPicPr>
        <p:blipFill>
          <a:blip r:embed="rId3">
            <a:alphaModFix/>
          </a:blip>
          <a:stretch>
            <a:fillRect/>
          </a:stretch>
        </p:blipFill>
        <p:spPr>
          <a:xfrm>
            <a:off x="1149900" y="642150"/>
            <a:ext cx="3912350" cy="5573700"/>
          </a:xfrm>
          <a:prstGeom prst="rect">
            <a:avLst/>
          </a:prstGeom>
          <a:noFill/>
          <a:ln>
            <a:noFill/>
          </a:ln>
        </p:spPr>
      </p:pic>
      <p:pic>
        <p:nvPicPr>
          <p:cNvPr id="249" name="Google Shape;249;p29"/>
          <p:cNvPicPr preferRelativeResize="0"/>
          <p:nvPr/>
        </p:nvPicPr>
        <p:blipFill>
          <a:blip r:embed="rId4">
            <a:alphaModFix/>
          </a:blip>
          <a:stretch>
            <a:fillRect/>
          </a:stretch>
        </p:blipFill>
        <p:spPr>
          <a:xfrm>
            <a:off x="7234625" y="642150"/>
            <a:ext cx="3612874" cy="55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6" name="Google Shape;256;p30"/>
          <p:cNvSpPr txBox="1"/>
          <p:nvPr>
            <p:ph type="title"/>
          </p:nvPr>
        </p:nvSpPr>
        <p:spPr>
          <a:xfrm>
            <a:off x="2063552" y="191482"/>
            <a:ext cx="7467600" cy="714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lang="en-US" sz="3200">
                <a:solidFill>
                  <a:srgbClr val="2F5496"/>
                </a:solidFill>
                <a:latin typeface="Times New Roman"/>
                <a:ea typeface="Times New Roman"/>
                <a:cs typeface="Times New Roman"/>
                <a:sym typeface="Times New Roman"/>
              </a:rPr>
              <a:t>Testing</a:t>
            </a:r>
            <a:endParaRPr sz="3200">
              <a:solidFill>
                <a:srgbClr val="2F5496"/>
              </a:solidFill>
              <a:latin typeface="Times New Roman"/>
              <a:ea typeface="Times New Roman"/>
              <a:cs typeface="Times New Roman"/>
              <a:sym typeface="Times New Roman"/>
            </a:endParaRPr>
          </a:p>
        </p:txBody>
      </p:sp>
      <p:graphicFrame>
        <p:nvGraphicFramePr>
          <p:cNvPr id="257" name="Google Shape;257;p30"/>
          <p:cNvGraphicFramePr/>
          <p:nvPr/>
        </p:nvGraphicFramePr>
        <p:xfrm>
          <a:off x="952500" y="1526100"/>
          <a:ext cx="3000000" cy="3000000"/>
        </p:xfrm>
        <a:graphic>
          <a:graphicData uri="http://schemas.openxmlformats.org/drawingml/2006/table">
            <a:tbl>
              <a:tblPr>
                <a:noFill/>
                <a:tableStyleId>{3A1B392F-994F-4060-8779-42C5DFB06F33}</a:tableStyleId>
              </a:tblPr>
              <a:tblGrid>
                <a:gridCol w="1111050"/>
                <a:gridCol w="3003750"/>
                <a:gridCol w="2057400"/>
                <a:gridCol w="2057400"/>
                <a:gridCol w="2057400"/>
              </a:tblGrid>
              <a:tr h="733250">
                <a:tc>
                  <a:txBody>
                    <a:bodyPr/>
                    <a:lstStyle/>
                    <a:p>
                      <a:pPr indent="0" lvl="0" marL="0" rtl="0" algn="l">
                        <a:spcBef>
                          <a:spcPts val="0"/>
                        </a:spcBef>
                        <a:spcAft>
                          <a:spcPts val="0"/>
                        </a:spcAft>
                        <a:buNone/>
                      </a:pPr>
                      <a:r>
                        <a:rPr lang="en-US" sz="1600"/>
                        <a:t>Serial No.</a:t>
                      </a:r>
                      <a:endParaRPr sz="1600"/>
                    </a:p>
                  </a:txBody>
                  <a:tcPr marT="91425" marB="91425" marR="91425" marL="91425"/>
                </a:tc>
                <a:tc>
                  <a:txBody>
                    <a:bodyPr/>
                    <a:lstStyle/>
                    <a:p>
                      <a:pPr indent="0" lvl="0" marL="0" rtl="0" algn="l">
                        <a:spcBef>
                          <a:spcPts val="0"/>
                        </a:spcBef>
                        <a:spcAft>
                          <a:spcPts val="0"/>
                        </a:spcAft>
                        <a:buNone/>
                      </a:pPr>
                      <a:r>
                        <a:rPr lang="en-US"/>
                        <a:t>             </a:t>
                      </a:r>
                      <a:r>
                        <a:rPr lang="en-US" sz="1600"/>
                        <a:t>Description</a:t>
                      </a:r>
                      <a:endParaRPr sz="1600"/>
                    </a:p>
                  </a:txBody>
                  <a:tcPr marT="91425" marB="91425" marR="91425" marL="91425"/>
                </a:tc>
                <a:tc>
                  <a:txBody>
                    <a:bodyPr/>
                    <a:lstStyle/>
                    <a:p>
                      <a:pPr indent="0" lvl="0" marL="0" rtl="0" algn="l">
                        <a:spcBef>
                          <a:spcPts val="0"/>
                        </a:spcBef>
                        <a:spcAft>
                          <a:spcPts val="0"/>
                        </a:spcAft>
                        <a:buNone/>
                      </a:pPr>
                      <a:r>
                        <a:rPr lang="en-US"/>
                        <a:t>           </a:t>
                      </a:r>
                      <a:r>
                        <a:rPr lang="en-US" sz="1600"/>
                        <a:t>User Input</a:t>
                      </a:r>
                      <a:endParaRPr sz="1600"/>
                    </a:p>
                  </a:txBody>
                  <a:tcPr marT="91425" marB="91425" marR="91425" marL="91425"/>
                </a:tc>
                <a:tc>
                  <a:txBody>
                    <a:bodyPr/>
                    <a:lstStyle/>
                    <a:p>
                      <a:pPr indent="0" lvl="0" marL="0" rtl="0" algn="l">
                        <a:spcBef>
                          <a:spcPts val="0"/>
                        </a:spcBef>
                        <a:spcAft>
                          <a:spcPts val="0"/>
                        </a:spcAft>
                        <a:buNone/>
                      </a:pPr>
                      <a:r>
                        <a:rPr lang="en-US"/>
                        <a:t>     </a:t>
                      </a:r>
                      <a:r>
                        <a:rPr lang="en-US" sz="1600"/>
                        <a:t>Expected Output</a:t>
                      </a:r>
                      <a:endParaRPr sz="1600"/>
                    </a:p>
                  </a:txBody>
                  <a:tcPr marT="91425" marB="91425" marR="91425" marL="91425"/>
                </a:tc>
                <a:tc>
                  <a:txBody>
                    <a:bodyPr/>
                    <a:lstStyle/>
                    <a:p>
                      <a:pPr indent="0" lvl="0" marL="0" rtl="0" algn="l">
                        <a:spcBef>
                          <a:spcPts val="0"/>
                        </a:spcBef>
                        <a:spcAft>
                          <a:spcPts val="0"/>
                        </a:spcAft>
                        <a:buNone/>
                      </a:pPr>
                      <a:r>
                        <a:rPr lang="en-US"/>
                        <a:t>        </a:t>
                      </a:r>
                      <a:r>
                        <a:rPr lang="en-US" sz="1600"/>
                        <a:t>Actual output</a:t>
                      </a:r>
                      <a:endParaRPr sz="1600"/>
                    </a:p>
                  </a:txBody>
                  <a:tcPr marT="91425" marB="91425" marR="91425" marL="91425"/>
                </a:tc>
              </a:tr>
              <a:tr h="1094850">
                <a:tc>
                  <a:txBody>
                    <a:bodyPr/>
                    <a:lstStyle/>
                    <a:p>
                      <a:pPr indent="0" lvl="0" marL="0" rtl="0" algn="l">
                        <a:spcBef>
                          <a:spcPts val="0"/>
                        </a:spcBef>
                        <a:spcAft>
                          <a:spcPts val="0"/>
                        </a:spcAft>
                        <a:buNone/>
                      </a:pPr>
                      <a:r>
                        <a:rPr lang="en-US"/>
                        <a:t>       1.</a:t>
                      </a:r>
                      <a:endParaRPr/>
                    </a:p>
                  </a:txBody>
                  <a:tcPr marT="91425" marB="91425" marR="91425" marL="91425"/>
                </a:tc>
                <a:tc>
                  <a:txBody>
                    <a:bodyPr/>
                    <a:lstStyle/>
                    <a:p>
                      <a:pPr indent="0" lvl="0" marL="0" rtl="0" algn="l">
                        <a:spcBef>
                          <a:spcPts val="0"/>
                        </a:spcBef>
                        <a:spcAft>
                          <a:spcPts val="0"/>
                        </a:spcAft>
                        <a:buNone/>
                      </a:pPr>
                      <a:r>
                        <a:rPr lang="en-US" sz="1600"/>
                        <a:t>Select the type of recipe the user is looking to cook for that day.</a:t>
                      </a:r>
                      <a:endParaRPr sz="1600"/>
                    </a:p>
                  </a:txBody>
                  <a:tcPr marT="91425" marB="91425" marR="91425" marL="91425"/>
                </a:tc>
                <a:tc>
                  <a:txBody>
                    <a:bodyPr/>
                    <a:lstStyle/>
                    <a:p>
                      <a:pPr indent="0" lvl="0" marL="0" rtl="0" algn="l">
                        <a:spcBef>
                          <a:spcPts val="0"/>
                        </a:spcBef>
                        <a:spcAft>
                          <a:spcPts val="0"/>
                        </a:spcAft>
                        <a:buNone/>
                      </a:pPr>
                      <a:r>
                        <a:rPr lang="en-US" sz="1600"/>
                        <a:t>User selects the menu</a:t>
                      </a:r>
                      <a:r>
                        <a:rPr lang="en-US"/>
                        <a:t>.</a:t>
                      </a:r>
                      <a:endParaRPr/>
                    </a:p>
                  </a:txBody>
                  <a:tcPr marT="91425" marB="91425" marR="91425" marL="91425"/>
                </a:tc>
                <a:tc>
                  <a:txBody>
                    <a:bodyPr/>
                    <a:lstStyle/>
                    <a:p>
                      <a:pPr indent="0" lvl="0" marL="0" rtl="0" algn="l">
                        <a:spcBef>
                          <a:spcPts val="0"/>
                        </a:spcBef>
                        <a:spcAft>
                          <a:spcPts val="0"/>
                        </a:spcAft>
                        <a:buNone/>
                      </a:pPr>
                      <a:r>
                        <a:rPr lang="en-US" sz="1600"/>
                        <a:t>Desired meal type is selected.</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Desired meal type is selected.</a:t>
                      </a:r>
                      <a:endParaRPr/>
                    </a:p>
                  </a:txBody>
                  <a:tcPr marT="91425" marB="91425" marR="91425" marL="91425"/>
                </a:tc>
              </a:tr>
              <a:tr h="1094850">
                <a:tc>
                  <a:txBody>
                    <a:bodyPr/>
                    <a:lstStyle/>
                    <a:p>
                      <a:pPr indent="0" lvl="0" marL="0" rtl="0" algn="l">
                        <a:spcBef>
                          <a:spcPts val="0"/>
                        </a:spcBef>
                        <a:spcAft>
                          <a:spcPts val="0"/>
                        </a:spcAft>
                        <a:buNone/>
                      </a:pPr>
                      <a:r>
                        <a:rPr lang="en-US"/>
                        <a:t>      2.</a:t>
                      </a:r>
                      <a:endParaRPr/>
                    </a:p>
                  </a:txBody>
                  <a:tcPr marT="91425" marB="91425" marR="91425" marL="91425"/>
                </a:tc>
                <a:tc>
                  <a:txBody>
                    <a:bodyPr/>
                    <a:lstStyle/>
                    <a:p>
                      <a:pPr indent="0" lvl="0" marL="0" rtl="0" algn="l">
                        <a:spcBef>
                          <a:spcPts val="0"/>
                        </a:spcBef>
                        <a:spcAft>
                          <a:spcPts val="0"/>
                        </a:spcAft>
                        <a:buNone/>
                      </a:pPr>
                      <a:r>
                        <a:rPr lang="en-US" sz="1600"/>
                        <a:t>The user clicks on the </a:t>
                      </a:r>
                      <a:r>
                        <a:rPr lang="en-US" sz="1600"/>
                        <a:t>search button in order to look for diet plan.</a:t>
                      </a:r>
                      <a:endParaRPr sz="1600"/>
                    </a:p>
                  </a:txBody>
                  <a:tcPr marT="91425" marB="91425" marR="91425" marL="91425"/>
                </a:tc>
                <a:tc>
                  <a:txBody>
                    <a:bodyPr/>
                    <a:lstStyle/>
                    <a:p>
                      <a:pPr indent="0" lvl="0" marL="0" rtl="0" algn="l">
                        <a:spcBef>
                          <a:spcPts val="0"/>
                        </a:spcBef>
                        <a:spcAft>
                          <a:spcPts val="0"/>
                        </a:spcAft>
                        <a:buNone/>
                      </a:pPr>
                      <a:r>
                        <a:rPr lang="en-US" sz="1600"/>
                        <a:t>User performs click event on the search button.</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Navigated to the meals page.</a:t>
                      </a:r>
                      <a:endParaRPr sz="1600">
                        <a:solidFill>
                          <a:schemeClr val="dk1"/>
                        </a:solidFill>
                      </a:endParaRPr>
                    </a:p>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Navigated to the meals page.</a:t>
                      </a:r>
                      <a:endParaRPr sz="1600">
                        <a:solidFill>
                          <a:schemeClr val="dk1"/>
                        </a:solidFill>
                      </a:endParaRPr>
                    </a:p>
                    <a:p>
                      <a:pPr indent="0" lvl="0" marL="0" rtl="0" algn="l">
                        <a:spcBef>
                          <a:spcPts val="0"/>
                        </a:spcBef>
                        <a:spcAft>
                          <a:spcPts val="0"/>
                        </a:spcAft>
                        <a:buNone/>
                      </a:pPr>
                      <a:r>
                        <a:t/>
                      </a:r>
                      <a:endParaRPr/>
                    </a:p>
                  </a:txBody>
                  <a:tcPr marT="91425" marB="91425" marR="91425" marL="91425"/>
                </a:tc>
              </a:tr>
              <a:tr h="1094850">
                <a:tc>
                  <a:txBody>
                    <a:bodyPr/>
                    <a:lstStyle/>
                    <a:p>
                      <a:pPr indent="0" lvl="0" marL="0" rtl="0" algn="l">
                        <a:spcBef>
                          <a:spcPts val="0"/>
                        </a:spcBef>
                        <a:spcAft>
                          <a:spcPts val="0"/>
                        </a:spcAft>
                        <a:buNone/>
                      </a:pPr>
                      <a:r>
                        <a:rPr lang="en-US"/>
                        <a:t>      3.</a:t>
                      </a:r>
                      <a:endParaRPr/>
                    </a:p>
                  </a:txBody>
                  <a:tcPr marT="91425" marB="91425" marR="91425" marL="91425"/>
                </a:tc>
                <a:tc>
                  <a:txBody>
                    <a:bodyPr/>
                    <a:lstStyle/>
                    <a:p>
                      <a:pPr indent="0" lvl="0" marL="0" rtl="0" algn="l">
                        <a:spcBef>
                          <a:spcPts val="0"/>
                        </a:spcBef>
                        <a:spcAft>
                          <a:spcPts val="0"/>
                        </a:spcAft>
                        <a:buNone/>
                      </a:pPr>
                      <a:r>
                        <a:rPr lang="en-US" sz="1600"/>
                        <a:t>The user clicks on the breakfast, lunch or dinner meal to navigate to its recipe.</a:t>
                      </a:r>
                      <a:endParaRPr sz="1600"/>
                    </a:p>
                  </a:txBody>
                  <a:tcPr marT="91425" marB="91425" marR="91425" marL="91425"/>
                </a:tc>
                <a:tc>
                  <a:txBody>
                    <a:bodyPr/>
                    <a:lstStyle/>
                    <a:p>
                      <a:pPr indent="0" lvl="0" marL="0" rtl="0" algn="l">
                        <a:spcBef>
                          <a:spcPts val="0"/>
                        </a:spcBef>
                        <a:spcAft>
                          <a:spcPts val="0"/>
                        </a:spcAft>
                        <a:buNone/>
                      </a:pPr>
                      <a:r>
                        <a:rPr lang="en-US" sz="1600"/>
                        <a:t>User clicks the meal.</a:t>
                      </a:r>
                      <a:endParaRPr sz="1600"/>
                    </a:p>
                  </a:txBody>
                  <a:tcPr marT="91425" marB="91425" marR="91425" marL="91425"/>
                </a:tc>
                <a:tc>
                  <a:txBody>
                    <a:bodyPr/>
                    <a:lstStyle/>
                    <a:p>
                      <a:pPr indent="0" lvl="0" marL="0" rtl="0" algn="l">
                        <a:spcBef>
                          <a:spcPts val="0"/>
                        </a:spcBef>
                        <a:spcAft>
                          <a:spcPts val="0"/>
                        </a:spcAft>
                        <a:buNone/>
                      </a:pPr>
                      <a:r>
                        <a:rPr lang="en-US" sz="1600"/>
                        <a:t>Recipe Page is displayed.</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Recipe Page is displayed.</a:t>
                      </a:r>
                      <a:endParaRPr sz="16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2063552" y="191482"/>
            <a:ext cx="7467600" cy="7143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CONCLUSIONS</a:t>
            </a:r>
            <a:endParaRPr sz="3200">
              <a:solidFill>
                <a:srgbClr val="2F5496"/>
              </a:solidFill>
              <a:latin typeface="Times New Roman"/>
              <a:ea typeface="Times New Roman"/>
              <a:cs typeface="Times New Roman"/>
              <a:sym typeface="Times New Roman"/>
            </a:endParaRPr>
          </a:p>
        </p:txBody>
      </p:sp>
      <p:sp>
        <p:nvSpPr>
          <p:cNvPr id="264" name="Google Shape;264;p3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65" name="Google Shape;26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66" name="Google Shape;26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31"/>
          <p:cNvSpPr txBox="1"/>
          <p:nvPr>
            <p:ph idx="1" type="body"/>
          </p:nvPr>
        </p:nvSpPr>
        <p:spPr>
          <a:xfrm>
            <a:off x="623392" y="914400"/>
            <a:ext cx="10945200" cy="5322900"/>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12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This project was developed to allow users to add and find food recipes using an intuitive and simple to use mobile application. The app allows the users to find recipes based on different criteria such as, course, cuisine, and type of food.</a:t>
            </a:r>
            <a:endParaRPr/>
          </a:p>
          <a:p>
            <a:pPr indent="-228600" lvl="0" marL="228600" rtl="0" algn="just">
              <a:lnSpc>
                <a:spcPct val="120000"/>
              </a:lnSpc>
              <a:spcBef>
                <a:spcPts val="100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It also provides a filtering system that can be used to filter the list of recipes based on the ingredients used in each recipe, the time it takes to make the food, and the number of servings. The app also allows the users to add their own recipes using the interface provided. </a:t>
            </a:r>
            <a:endParaRPr>
              <a:latin typeface="Times New Roman"/>
              <a:ea typeface="Times New Roman"/>
              <a:cs typeface="Times New Roman"/>
              <a:sym typeface="Times New Roman"/>
            </a:endParaRPr>
          </a:p>
          <a:p>
            <a:pPr indent="-292100" lvl="0" marL="228600" rtl="0" algn="just">
              <a:spcBef>
                <a:spcPts val="1000"/>
              </a:spcBef>
              <a:spcAft>
                <a:spcPts val="0"/>
              </a:spcAft>
              <a:buSzPts val="2800"/>
              <a:buFont typeface="Noto Sans Symbols"/>
              <a:buChar char="⮚"/>
            </a:pPr>
            <a:r>
              <a:rPr lang="en-US">
                <a:latin typeface="Times New Roman"/>
                <a:ea typeface="Times New Roman"/>
                <a:cs typeface="Times New Roman"/>
                <a:sym typeface="Times New Roman"/>
              </a:rPr>
              <a:t>In the end, the final goal of this mobile application is to provide a platform that allows anyone to share and find food recipes conveniently. </a:t>
            </a:r>
            <a:endParaRPr>
              <a:latin typeface="Times New Roman"/>
              <a:ea typeface="Times New Roman"/>
              <a:cs typeface="Times New Roman"/>
              <a:sym typeface="Times New Roman"/>
            </a:endParaRPr>
          </a:p>
          <a:p>
            <a:pPr indent="0" lvl="0" marL="228600" rtl="0" algn="just">
              <a:lnSpc>
                <a:spcPct val="120000"/>
              </a:lnSpc>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1952596" y="53752"/>
            <a:ext cx="7467600" cy="1143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AGENDA</a:t>
            </a:r>
            <a:endParaRPr/>
          </a:p>
        </p:txBody>
      </p:sp>
      <p:sp>
        <p:nvSpPr>
          <p:cNvPr id="105" name="Google Shape;105;p14"/>
          <p:cNvSpPr txBox="1"/>
          <p:nvPr>
            <p:ph idx="1" type="body"/>
          </p:nvPr>
        </p:nvSpPr>
        <p:spPr>
          <a:xfrm>
            <a:off x="2152650" y="1484785"/>
            <a:ext cx="7886700" cy="4692179"/>
          </a:xfrm>
          <a:prstGeom prst="rect">
            <a:avLst/>
          </a:prstGeom>
          <a:noFill/>
          <a:ln>
            <a:noFill/>
          </a:ln>
        </p:spPr>
        <p:txBody>
          <a:bodyPr anchorCtr="0" anchor="t" bIns="45700" lIns="91425" spcFirstLastPara="1" rIns="91425" wrap="square" tIns="45700">
            <a:normAutofit fontScale="77500" lnSpcReduction="20000"/>
          </a:bodyPr>
          <a:lstStyle/>
          <a:p>
            <a:pPr indent="-342265" lvl="0" marL="355600" rtl="0" algn="l">
              <a:lnSpc>
                <a:spcPct val="90000"/>
              </a:lnSpc>
              <a:spcBef>
                <a:spcPts val="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Abstract</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About the Company</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Introduction</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Literature Survey</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Requirements</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System Design</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Detailed Design</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Implementation</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Testing</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Conclusion and Future Enhancements</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References</a:t>
            </a:r>
            <a:endParaRPr/>
          </a:p>
          <a:p>
            <a:pPr indent="-342265" lvl="0" marL="355600" rtl="0" algn="l">
              <a:lnSpc>
                <a:spcPct val="90000"/>
              </a:lnSpc>
              <a:spcBef>
                <a:spcPts val="1000"/>
              </a:spcBef>
              <a:spcAft>
                <a:spcPts val="0"/>
              </a:spcAft>
              <a:buClr>
                <a:schemeClr val="dk1"/>
              </a:buClr>
              <a:buSzPct val="100000"/>
              <a:buFont typeface="Noto Sans Symbols"/>
              <a:buChar char="❑"/>
            </a:pPr>
            <a:r>
              <a:rPr lang="en-US">
                <a:latin typeface="Times New Roman"/>
                <a:ea typeface="Times New Roman"/>
                <a:cs typeface="Times New Roman"/>
                <a:sym typeface="Times New Roman"/>
              </a:rPr>
              <a:t>Q &amp; A</a:t>
            </a:r>
            <a:endParaRPr/>
          </a:p>
          <a:p>
            <a:pPr indent="0" lvl="0" marL="0" rtl="0" algn="l">
              <a:lnSpc>
                <a:spcPct val="90000"/>
              </a:lnSpc>
              <a:spcBef>
                <a:spcPts val="1000"/>
              </a:spcBef>
              <a:spcAft>
                <a:spcPts val="0"/>
              </a:spcAft>
              <a:buClr>
                <a:schemeClr val="dk1"/>
              </a:buClr>
              <a:buSzPct val="100000"/>
              <a:buNone/>
            </a:pPr>
            <a:r>
              <a:t/>
            </a:r>
            <a:endParaRPr>
              <a:solidFill>
                <a:srgbClr val="3F3F3F"/>
              </a:solidFill>
            </a:endParaRPr>
          </a:p>
        </p:txBody>
      </p:sp>
      <p:sp>
        <p:nvSpPr>
          <p:cNvPr id="106" name="Google Shape;106;p1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07" name="Google Shape;10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08" name="Google Shape;10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2135560" y="136525"/>
            <a:ext cx="7467600" cy="7143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Future Enhancements</a:t>
            </a:r>
            <a:endParaRPr sz="3200">
              <a:solidFill>
                <a:srgbClr val="2F5496"/>
              </a:solidFill>
              <a:latin typeface="Times New Roman"/>
              <a:ea typeface="Times New Roman"/>
              <a:cs typeface="Times New Roman"/>
              <a:sym typeface="Times New Roman"/>
            </a:endParaRPr>
          </a:p>
        </p:txBody>
      </p:sp>
      <p:sp>
        <p:nvSpPr>
          <p:cNvPr id="274" name="Google Shape;274;p32"/>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75" name="Google Shape;27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76" name="Google Shape;2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2"/>
          <p:cNvSpPr txBox="1"/>
          <p:nvPr>
            <p:ph idx="1" type="body"/>
          </p:nvPr>
        </p:nvSpPr>
        <p:spPr>
          <a:xfrm>
            <a:off x="623392" y="914400"/>
            <a:ext cx="10945200" cy="532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 feature that I would like to implement is some sort of moderation system for recipe addition. Using this system recipes added by the users will be checked for validity, as well as any inappropriate remarks or words. </a:t>
            </a:r>
            <a:endParaRPr>
              <a:latin typeface="Times New Roman"/>
              <a:ea typeface="Times New Roman"/>
              <a:cs typeface="Times New Roman"/>
              <a:sym typeface="Times New Roman"/>
            </a:endParaRPr>
          </a:p>
          <a:p>
            <a:pPr indent="-292100" lvl="0" marL="228600" rtl="0" algn="just">
              <a:spcBef>
                <a:spcPts val="0"/>
              </a:spcBef>
              <a:spcAft>
                <a:spcPts val="0"/>
              </a:spcAft>
              <a:buSzPts val="2800"/>
              <a:buFont typeface="Noto Sans Symbols"/>
              <a:buChar char="⮚"/>
            </a:pPr>
            <a:r>
              <a:rPr lang="en-US">
                <a:latin typeface="Times New Roman"/>
                <a:ea typeface="Times New Roman"/>
                <a:cs typeface="Times New Roman"/>
                <a:sym typeface="Times New Roman"/>
              </a:rPr>
              <a:t>If a recipe does not pass the check it will not be added to the database, and users will be provided an explanation as to why the recipe was not added. A set of guidelines will then be shown to users to help them add their recipes to the database. </a:t>
            </a:r>
            <a:endParaRPr/>
          </a:p>
          <a:p>
            <a:pPr indent="0" lvl="0" marL="228600" rtl="0" algn="just">
              <a:lnSpc>
                <a:spcPct val="120000"/>
              </a:lnSpc>
              <a:spcBef>
                <a:spcPts val="0"/>
              </a:spcBef>
              <a:spcAft>
                <a:spcPts val="0"/>
              </a:spcAft>
              <a:buNone/>
            </a:pPr>
            <a:r>
              <a:rPr b="1" lang="en-US">
                <a:latin typeface="Times New Roman"/>
                <a:ea typeface="Times New Roman"/>
                <a:cs typeface="Times New Roman"/>
                <a:sym typeface="Times New Roman"/>
              </a:rPr>
              <a:t>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4" name="Google Shape;284;p33"/>
          <p:cNvSpPr txBox="1"/>
          <p:nvPr>
            <p:ph idx="1" type="body"/>
          </p:nvPr>
        </p:nvSpPr>
        <p:spPr>
          <a:xfrm>
            <a:off x="623392" y="914400"/>
            <a:ext cx="10945200" cy="532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Another feature that I would like to implement in the app is a user system. This system would allow the users to create an account using an email address. This would then allow the recipes to be added only by the register users, instead of anyone using the app. This would make the moderation of the app users much easier, since a user can be banned if he or she attempts to add bogus or inappropriate information to the database constantly. This system would also allow the users to update the recipes that they have already added to the database. </a:t>
            </a:r>
            <a:endParaRPr/>
          </a:p>
          <a:p>
            <a:pPr indent="0" lvl="0" marL="228600" rtl="0" algn="just">
              <a:lnSpc>
                <a:spcPct val="120000"/>
              </a:lnSpc>
              <a:spcBef>
                <a:spcPts val="0"/>
              </a:spcBef>
              <a:spcAft>
                <a:spcPts val="0"/>
              </a:spcAft>
              <a:buNone/>
            </a:pPr>
            <a:r>
              <a:rPr b="1" lang="en-US">
                <a:latin typeface="Times New Roman"/>
                <a:ea typeface="Times New Roman"/>
                <a:cs typeface="Times New Roman"/>
                <a:sym typeface="Times New Roman"/>
              </a:rPr>
              <a:t>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983432" y="136525"/>
            <a:ext cx="10370368" cy="6219825"/>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2F5496"/>
              </a:buClr>
              <a:buSzPts val="3200"/>
              <a:buNone/>
            </a:pPr>
            <a:r>
              <a:rPr b="1" lang="en-US" sz="3200">
                <a:solidFill>
                  <a:srgbClr val="2F5496"/>
                </a:solidFill>
                <a:latin typeface="Times New Roman"/>
                <a:ea typeface="Times New Roman"/>
                <a:cs typeface="Times New Roman"/>
                <a:sym typeface="Times New Roman"/>
              </a:rPr>
              <a:t>REFERENCES</a:t>
            </a:r>
            <a:endParaRPr/>
          </a:p>
          <a:p>
            <a:pPr indent="-228600" lvl="0" marL="228600" rtl="0" algn="l">
              <a:lnSpc>
                <a:spcPct val="90000"/>
              </a:lnSpc>
              <a:spcBef>
                <a:spcPts val="1000"/>
              </a:spcBef>
              <a:spcAft>
                <a:spcPts val="0"/>
              </a:spcAft>
              <a:buClr>
                <a:srgbClr val="3F3F3F"/>
              </a:buClr>
              <a:buSzPts val="1800"/>
              <a:buNone/>
            </a:pPr>
            <a:r>
              <a:rPr lang="en-US" sz="1800">
                <a:solidFill>
                  <a:srgbClr val="3F3F3F"/>
                </a:solidFill>
              </a:rPr>
              <a:t> </a:t>
            </a:r>
            <a:endParaRPr/>
          </a:p>
          <a:p>
            <a:pPr indent="0" lvl="0" marL="0" rtl="0" algn="l">
              <a:lnSpc>
                <a:spcPct val="90000"/>
              </a:lnSpc>
              <a:spcBef>
                <a:spcPts val="1000"/>
              </a:spcBef>
              <a:spcAft>
                <a:spcPts val="0"/>
              </a:spcAft>
              <a:buClr>
                <a:srgbClr val="3F3F3F"/>
              </a:buClr>
              <a:buSzPts val="2200"/>
              <a:buNone/>
            </a:pPr>
            <a:r>
              <a:rPr b="1" lang="en-US" sz="2200">
                <a:solidFill>
                  <a:srgbClr val="3F3F3F"/>
                </a:solidFill>
                <a:latin typeface="Times New Roman"/>
                <a:ea typeface="Times New Roman"/>
                <a:cs typeface="Times New Roman"/>
                <a:sym typeface="Times New Roman"/>
              </a:rPr>
              <a:t>[</a:t>
            </a:r>
            <a:r>
              <a:rPr b="1" lang="en-US" sz="1800">
                <a:solidFill>
                  <a:srgbClr val="3F3F3F"/>
                </a:solidFill>
                <a:latin typeface="Times New Roman"/>
                <a:ea typeface="Times New Roman"/>
                <a:cs typeface="Times New Roman"/>
                <a:sym typeface="Times New Roman"/>
              </a:rPr>
              <a:t>1</a:t>
            </a:r>
            <a:r>
              <a:rPr b="1" lang="en-US" sz="2000">
                <a:solidFill>
                  <a:srgbClr val="3F3F3F"/>
                </a:solidFill>
                <a:latin typeface="Times New Roman"/>
                <a:ea typeface="Times New Roman"/>
                <a:cs typeface="Times New Roman"/>
                <a:sym typeface="Times New Roman"/>
              </a:rPr>
              <a:t>]</a:t>
            </a:r>
            <a:r>
              <a:rPr lang="en-US" sz="2000">
                <a:latin typeface="Times New Roman"/>
                <a:ea typeface="Times New Roman"/>
                <a:cs typeface="Times New Roman"/>
                <a:sym typeface="Times New Roman"/>
              </a:rPr>
              <a:t> https://docs.flutter.dev/</a:t>
            </a:r>
            <a:endParaRPr/>
          </a:p>
          <a:p>
            <a:pPr indent="0" lvl="0" marL="0" rtl="0" algn="l">
              <a:lnSpc>
                <a:spcPct val="90000"/>
              </a:lnSpc>
              <a:spcBef>
                <a:spcPts val="1000"/>
              </a:spcBef>
              <a:spcAft>
                <a:spcPts val="0"/>
              </a:spcAft>
              <a:buClr>
                <a:srgbClr val="3F3F3F"/>
              </a:buClr>
              <a:buSzPts val="2000"/>
              <a:buNone/>
            </a:pPr>
            <a:r>
              <a:rPr b="1" lang="en-US" sz="2000">
                <a:solidFill>
                  <a:srgbClr val="3F3F3F"/>
                </a:solidFill>
                <a:latin typeface="Times New Roman"/>
                <a:ea typeface="Times New Roman"/>
                <a:cs typeface="Times New Roman"/>
                <a:sym typeface="Times New Roman"/>
              </a:rPr>
              <a:t>[2] https://www.tutorialspoint.com/flutter/</a:t>
            </a:r>
            <a:endParaRPr/>
          </a:p>
          <a:p>
            <a:pPr indent="0" lvl="0" marL="0" rtl="0" algn="l">
              <a:lnSpc>
                <a:spcPct val="90000"/>
              </a:lnSpc>
              <a:spcBef>
                <a:spcPts val="1000"/>
              </a:spcBef>
              <a:spcAft>
                <a:spcPts val="0"/>
              </a:spcAft>
              <a:buClr>
                <a:srgbClr val="3F3F3F"/>
              </a:buClr>
              <a:buSzPts val="2000"/>
              <a:buNone/>
            </a:pPr>
            <a:r>
              <a:rPr b="1" lang="en-US" sz="2000">
                <a:solidFill>
                  <a:srgbClr val="3F3F3F"/>
                </a:solidFill>
                <a:latin typeface="Times New Roman"/>
                <a:ea typeface="Times New Roman"/>
                <a:cs typeface="Times New Roman"/>
                <a:sym typeface="Times New Roman"/>
              </a:rPr>
              <a:t>[3] </a:t>
            </a:r>
            <a:r>
              <a:rPr b="1" lang="en-US" sz="2000" u="sng">
                <a:solidFill>
                  <a:schemeClr val="hlink"/>
                </a:solidFill>
                <a:latin typeface="Times New Roman"/>
                <a:ea typeface="Times New Roman"/>
                <a:cs typeface="Times New Roman"/>
                <a:sym typeface="Times New Roman"/>
                <a:hlinkClick r:id="rId3"/>
              </a:rPr>
              <a:t>https://www.javatpoint.com/flutter</a:t>
            </a:r>
            <a:endParaRPr b="1" sz="2000">
              <a:solidFill>
                <a:srgbClr val="3F3F3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3F3F3F"/>
              </a:buClr>
              <a:buSzPts val="2000"/>
              <a:buNone/>
            </a:pPr>
            <a:r>
              <a:rPr b="1" lang="en-US" sz="2000">
                <a:solidFill>
                  <a:srgbClr val="3F3F3F"/>
                </a:solidFill>
                <a:latin typeface="Times New Roman"/>
                <a:ea typeface="Times New Roman"/>
                <a:cs typeface="Times New Roman"/>
                <a:sym typeface="Times New Roman"/>
              </a:rPr>
              <a:t>[4] </a:t>
            </a:r>
            <a:r>
              <a:rPr b="1" lang="en-US" sz="2000" u="sng">
                <a:solidFill>
                  <a:schemeClr val="hlink"/>
                </a:solidFill>
                <a:latin typeface="Times New Roman"/>
                <a:ea typeface="Times New Roman"/>
                <a:cs typeface="Times New Roman"/>
                <a:sym typeface="Times New Roman"/>
                <a:hlinkClick r:id="rId4"/>
              </a:rPr>
              <a:t>https://www.geeksforgeeks.org/flutter-tutorial/</a:t>
            </a:r>
            <a:endParaRPr b="1" sz="2000">
              <a:solidFill>
                <a:srgbClr val="3F3F3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3F3F3F"/>
              </a:buClr>
              <a:buSzPts val="2000"/>
              <a:buNone/>
            </a:pPr>
            <a:r>
              <a:rPr b="1" lang="en-US" sz="2000">
                <a:solidFill>
                  <a:srgbClr val="3F3F3F"/>
                </a:solidFill>
                <a:latin typeface="Times New Roman"/>
                <a:ea typeface="Times New Roman"/>
                <a:cs typeface="Times New Roman"/>
                <a:sym typeface="Times New Roman"/>
              </a:rPr>
              <a:t>[5] </a:t>
            </a:r>
            <a:r>
              <a:rPr b="1" lang="en-US" sz="2000">
                <a:solidFill>
                  <a:srgbClr val="3F3F3F"/>
                </a:solidFill>
                <a:latin typeface="Times New Roman"/>
                <a:ea typeface="Times New Roman"/>
                <a:cs typeface="Times New Roman"/>
                <a:sym typeface="Times New Roman"/>
              </a:rPr>
              <a:t>https://ieeexplore.ieee.org/Xplore/home.jsp</a:t>
            </a:r>
            <a:endParaRPr b="1" sz="2000">
              <a:solidFill>
                <a:srgbClr val="3F3F3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3F3F3F"/>
              </a:buClr>
              <a:buSzPts val="2000"/>
              <a:buNone/>
            </a:pPr>
            <a:r>
              <a:t/>
            </a:r>
            <a:endParaRPr/>
          </a:p>
          <a:p>
            <a:pPr indent="0" lvl="0" marL="0" rtl="0" algn="l">
              <a:lnSpc>
                <a:spcPct val="90000"/>
              </a:lnSpc>
              <a:spcBef>
                <a:spcPts val="1000"/>
              </a:spcBef>
              <a:spcAft>
                <a:spcPts val="0"/>
              </a:spcAft>
              <a:buClr>
                <a:schemeClr val="dk1"/>
              </a:buClr>
              <a:buSzPts val="2000"/>
              <a:buNone/>
            </a:pPr>
            <a:r>
              <a:t/>
            </a:r>
            <a:endParaRPr sz="2000">
              <a:solidFill>
                <a:srgbClr val="3F3F3F"/>
              </a:solidFill>
              <a:latin typeface="Times New Roman"/>
              <a:ea typeface="Times New Roman"/>
              <a:cs typeface="Times New Roman"/>
              <a:sym typeface="Times New Roman"/>
            </a:endParaRPr>
          </a:p>
        </p:txBody>
      </p:sp>
      <p:sp>
        <p:nvSpPr>
          <p:cNvPr id="290" name="Google Shape;290;p34"/>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91" name="Google Shape;29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292" name="Google Shape;29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2783632" y="2132856"/>
            <a:ext cx="6428184" cy="990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66"/>
              </a:buClr>
              <a:buSzPts val="4800"/>
              <a:buFont typeface="Calibri"/>
              <a:buNone/>
            </a:pPr>
            <a:r>
              <a:rPr b="1" lang="en-US" sz="4800">
                <a:solidFill>
                  <a:srgbClr val="000066"/>
                </a:solidFill>
              </a:rPr>
              <a:t>Question and Answer</a:t>
            </a:r>
            <a:endParaRPr/>
          </a:p>
        </p:txBody>
      </p:sp>
      <p:sp>
        <p:nvSpPr>
          <p:cNvPr id="298" name="Google Shape;298;p35"/>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299" name="Google Shape;29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300" name="Google Shape;30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2639616" y="2458552"/>
            <a:ext cx="6553200" cy="75442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66"/>
              </a:buClr>
              <a:buSzPts val="4800"/>
              <a:buFont typeface="Calibri"/>
              <a:buNone/>
            </a:pPr>
            <a:r>
              <a:rPr b="1" lang="en-US" sz="4800">
                <a:solidFill>
                  <a:srgbClr val="000066"/>
                </a:solidFill>
              </a:rPr>
              <a:t>THANK YOU</a:t>
            </a:r>
            <a:endParaRPr/>
          </a:p>
        </p:txBody>
      </p:sp>
      <p:sp>
        <p:nvSpPr>
          <p:cNvPr id="306" name="Google Shape;306;p36"/>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307" name="Google Shape;30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308" name="Google Shape;30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2423592" y="332656"/>
            <a:ext cx="7467600" cy="129614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ABSTRACT</a:t>
            </a:r>
            <a:br>
              <a:rPr b="1" lang="en-US" sz="3200" u="sng">
                <a:solidFill>
                  <a:srgbClr val="2F5496"/>
                </a:solidFill>
                <a:latin typeface="Times New Roman"/>
                <a:ea typeface="Times New Roman"/>
                <a:cs typeface="Times New Roman"/>
                <a:sym typeface="Times New Roman"/>
              </a:rPr>
            </a:br>
            <a:endParaRPr b="1" sz="3200" u="sng">
              <a:solidFill>
                <a:srgbClr val="2F5496"/>
              </a:solidFill>
              <a:latin typeface="Times New Roman"/>
              <a:ea typeface="Times New Roman"/>
              <a:cs typeface="Times New Roman"/>
              <a:sym typeface="Times New Roman"/>
            </a:endParaRPr>
          </a:p>
        </p:txBody>
      </p:sp>
      <p:sp>
        <p:nvSpPr>
          <p:cNvPr id="114" name="Google Shape;114;p15"/>
          <p:cNvSpPr txBox="1"/>
          <p:nvPr>
            <p:ph idx="1" type="body"/>
          </p:nvPr>
        </p:nvSpPr>
        <p:spPr>
          <a:xfrm>
            <a:off x="1738275" y="958300"/>
            <a:ext cx="8572500" cy="5101800"/>
          </a:xfrm>
          <a:prstGeom prst="rect">
            <a:avLst/>
          </a:prstGeom>
          <a:noFill/>
          <a:ln>
            <a:noFill/>
          </a:ln>
        </p:spPr>
        <p:txBody>
          <a:bodyPr anchorCtr="0" anchor="t" bIns="45700" lIns="91425" spcFirstLastPara="1" rIns="91425" wrap="square" tIns="45700">
            <a:normAutofit fontScale="25000" lnSpcReduction="20000"/>
          </a:bodyPr>
          <a:lstStyle/>
          <a:p>
            <a:pPr indent="-304578" lvl="0" marL="355600" rtl="0" algn="just">
              <a:lnSpc>
                <a:spcPct val="170000"/>
              </a:lnSpc>
              <a:spcBef>
                <a:spcPts val="0"/>
              </a:spcBef>
              <a:spcAft>
                <a:spcPts val="0"/>
              </a:spcAft>
              <a:buClr>
                <a:schemeClr val="dk1"/>
              </a:buClr>
              <a:buSzPct val="100000"/>
              <a:buFont typeface="Noto Sans Symbols"/>
              <a:buChar char="⮚"/>
            </a:pPr>
            <a:r>
              <a:rPr lang="en-US" sz="7986">
                <a:latin typeface="Times New Roman"/>
                <a:ea typeface="Times New Roman"/>
                <a:cs typeface="Times New Roman"/>
                <a:sym typeface="Times New Roman"/>
              </a:rPr>
              <a:t>The use of mobile devices such as, smartphone or tablets have increased significantly in the past decade. All these devices use applications that are created for them.</a:t>
            </a:r>
            <a:endParaRPr sz="7986">
              <a:latin typeface="Times New Roman"/>
              <a:ea typeface="Times New Roman"/>
              <a:cs typeface="Times New Roman"/>
              <a:sym typeface="Times New Roman"/>
            </a:endParaRPr>
          </a:p>
          <a:p>
            <a:pPr indent="-241078" lvl="0" marL="228600" rtl="0" algn="just">
              <a:lnSpc>
                <a:spcPct val="170000"/>
              </a:lnSpc>
              <a:spcBef>
                <a:spcPts val="0"/>
              </a:spcBef>
              <a:spcAft>
                <a:spcPts val="0"/>
              </a:spcAft>
              <a:buSzPct val="100000"/>
              <a:buFont typeface="Noto Sans Symbols"/>
              <a:buChar char="⮚"/>
            </a:pPr>
            <a:r>
              <a:rPr lang="en-US" sz="7986">
                <a:latin typeface="Times New Roman"/>
                <a:ea typeface="Times New Roman"/>
                <a:cs typeface="Times New Roman"/>
                <a:sym typeface="Times New Roman"/>
              </a:rPr>
              <a:t>These applications can provide many different services including, social media, music streaming, video streaming, ride sharing, online shopping, and video games. Some of these apps need to be constantly connected to the internet to function properly, while others can work offline. </a:t>
            </a:r>
            <a:endParaRPr sz="7986">
              <a:latin typeface="Times New Roman"/>
              <a:ea typeface="Times New Roman"/>
              <a:cs typeface="Times New Roman"/>
              <a:sym typeface="Times New Roman"/>
            </a:endParaRPr>
          </a:p>
          <a:p>
            <a:pPr indent="-241078" lvl="0" marL="228600" rtl="0" algn="just">
              <a:lnSpc>
                <a:spcPct val="170000"/>
              </a:lnSpc>
              <a:spcBef>
                <a:spcPts val="0"/>
              </a:spcBef>
              <a:spcAft>
                <a:spcPts val="0"/>
              </a:spcAft>
              <a:buSzPct val="100000"/>
              <a:buFont typeface="Noto Sans Symbols"/>
              <a:buChar char="⮚"/>
            </a:pPr>
            <a:r>
              <a:rPr lang="en-US" sz="7986">
                <a:latin typeface="Times New Roman"/>
                <a:ea typeface="Times New Roman"/>
                <a:cs typeface="Times New Roman"/>
                <a:sym typeface="Times New Roman"/>
              </a:rPr>
              <a:t>This </a:t>
            </a:r>
            <a:r>
              <a:rPr lang="en-US" sz="7986">
                <a:latin typeface="Times New Roman"/>
                <a:ea typeface="Times New Roman"/>
                <a:cs typeface="Times New Roman"/>
                <a:sym typeface="Times New Roman"/>
              </a:rPr>
              <a:t>application helps users find and view different food recipes based on different categories, as well as allowing them to add their own recipes to the database. The app aspires to run efficiently, while having an intuitive a simple design that provides the user all the necessary functionalities. </a:t>
            </a:r>
            <a:endParaRPr sz="7986">
              <a:latin typeface="Times New Roman"/>
              <a:ea typeface="Times New Roman"/>
              <a:cs typeface="Times New Roman"/>
              <a:sym typeface="Times New Roman"/>
            </a:endParaRPr>
          </a:p>
          <a:p>
            <a:pPr indent="0" lvl="0" marL="228600" rtl="0" algn="just">
              <a:lnSpc>
                <a:spcPct val="170000"/>
              </a:lnSpc>
              <a:spcBef>
                <a:spcPts val="0"/>
              </a:spcBef>
              <a:spcAft>
                <a:spcPts val="0"/>
              </a:spcAft>
              <a:buNone/>
            </a:pPr>
            <a:r>
              <a:t/>
            </a:r>
            <a:endParaRPr b="1" sz="7986">
              <a:latin typeface="Times New Roman"/>
              <a:ea typeface="Times New Roman"/>
              <a:cs typeface="Times New Roman"/>
              <a:sym typeface="Times New Roman"/>
            </a:endParaRPr>
          </a:p>
          <a:p>
            <a:pPr indent="0" lvl="0" marL="0" rtl="0" algn="just">
              <a:lnSpc>
                <a:spcPct val="170000"/>
              </a:lnSpc>
              <a:spcBef>
                <a:spcPts val="0"/>
              </a:spcBef>
              <a:spcAft>
                <a:spcPts val="0"/>
              </a:spcAft>
              <a:buNone/>
            </a:pPr>
            <a:r>
              <a:t/>
            </a:r>
            <a:endParaRPr b="1" sz="4847">
              <a:latin typeface="Times New Roman"/>
              <a:ea typeface="Times New Roman"/>
              <a:cs typeface="Times New Roman"/>
              <a:sym typeface="Times New Roman"/>
            </a:endParaRPr>
          </a:p>
          <a:p>
            <a:pPr indent="0" lvl="0" marL="228600" rtl="0" algn="just">
              <a:lnSpc>
                <a:spcPct val="170000"/>
              </a:lnSpc>
              <a:spcBef>
                <a:spcPts val="0"/>
              </a:spcBef>
              <a:spcAft>
                <a:spcPts val="0"/>
              </a:spcAft>
              <a:buNone/>
            </a:pPr>
            <a:r>
              <a:t/>
            </a:r>
            <a:endParaRPr b="1">
              <a:latin typeface="Times New Roman"/>
              <a:ea typeface="Times New Roman"/>
              <a:cs typeface="Times New Roman"/>
              <a:sym typeface="Times New Roman"/>
            </a:endParaRPr>
          </a:p>
          <a:p>
            <a:pPr indent="0" lvl="0" marL="0" rtl="0" algn="just">
              <a:lnSpc>
                <a:spcPct val="170000"/>
              </a:lnSpc>
              <a:spcBef>
                <a:spcPts val="0"/>
              </a:spcBef>
              <a:spcAft>
                <a:spcPts val="0"/>
              </a:spcAft>
              <a:buNone/>
            </a:pPr>
            <a:r>
              <a:t/>
            </a:r>
            <a:endParaRPr b="1">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b="1" sz="1800"/>
          </a:p>
          <a:p>
            <a:pPr indent="-114300" lvl="0" marL="228600" rtl="0" algn="just">
              <a:lnSpc>
                <a:spcPct val="90000"/>
              </a:lnSpc>
              <a:spcBef>
                <a:spcPts val="1000"/>
              </a:spcBef>
              <a:spcAft>
                <a:spcPts val="0"/>
              </a:spcAft>
              <a:buClr>
                <a:schemeClr val="dk1"/>
              </a:buClr>
              <a:buSzPct val="100000"/>
              <a:buNone/>
            </a:pPr>
            <a:r>
              <a:t/>
            </a:r>
            <a:endParaRPr b="1" sz="1800"/>
          </a:p>
          <a:p>
            <a:pPr indent="-114300" lvl="0" marL="228600" rtl="0" algn="just">
              <a:lnSpc>
                <a:spcPct val="90000"/>
              </a:lnSpc>
              <a:spcBef>
                <a:spcPts val="1000"/>
              </a:spcBef>
              <a:spcAft>
                <a:spcPts val="0"/>
              </a:spcAft>
              <a:buClr>
                <a:schemeClr val="dk1"/>
              </a:buClr>
              <a:buSzPct val="100000"/>
              <a:buNone/>
            </a:pPr>
            <a:r>
              <a:t/>
            </a:r>
            <a:endParaRPr sz="1800"/>
          </a:p>
          <a:p>
            <a:pPr indent="-114300" lvl="0" marL="228600" rtl="0" algn="just">
              <a:lnSpc>
                <a:spcPct val="90000"/>
              </a:lnSpc>
              <a:spcBef>
                <a:spcPts val="1000"/>
              </a:spcBef>
              <a:spcAft>
                <a:spcPts val="0"/>
              </a:spcAft>
              <a:buClr>
                <a:schemeClr val="dk1"/>
              </a:buClr>
              <a:buSzPct val="100000"/>
              <a:buNone/>
            </a:pPr>
            <a:r>
              <a:t/>
            </a:r>
            <a:endParaRPr sz="1800"/>
          </a:p>
          <a:p>
            <a:pPr indent="-114300" lvl="0" marL="228600" rtl="0" algn="just">
              <a:lnSpc>
                <a:spcPct val="90000"/>
              </a:lnSpc>
              <a:spcBef>
                <a:spcPts val="1000"/>
              </a:spcBef>
              <a:spcAft>
                <a:spcPts val="0"/>
              </a:spcAft>
              <a:buClr>
                <a:schemeClr val="dk1"/>
              </a:buClr>
              <a:buSzPct val="100000"/>
              <a:buNone/>
            </a:pPr>
            <a:r>
              <a:t/>
            </a:r>
            <a:endParaRPr sz="1800"/>
          </a:p>
        </p:txBody>
      </p:sp>
      <p:sp>
        <p:nvSpPr>
          <p:cNvPr id="115" name="Google Shape;115;p15"/>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16" name="Google Shape;11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17" name="Google Shape;11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981200" y="116632"/>
            <a:ext cx="7467600" cy="10081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About the Company</a:t>
            </a:r>
            <a:endParaRPr/>
          </a:p>
        </p:txBody>
      </p:sp>
      <p:sp>
        <p:nvSpPr>
          <p:cNvPr id="123" name="Google Shape;123;p16"/>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24" name="Google Shape;12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25" name="Google Shape;12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16"/>
          <p:cNvSpPr txBox="1"/>
          <p:nvPr>
            <p:ph idx="1" type="body"/>
          </p:nvPr>
        </p:nvSpPr>
        <p:spPr>
          <a:xfrm>
            <a:off x="623392" y="914400"/>
            <a:ext cx="10945200" cy="532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1000"/>
              </a:spcBef>
              <a:spcAft>
                <a:spcPts val="0"/>
              </a:spcAft>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Enmaz has a simple yet robust solution that helps any industry /factory digitise their workfloor in no time. The products offered will help in remote monitoring, controlling and also analysing any machine parameter or process.</a:t>
            </a:r>
            <a:endParaRPr sz="3600"/>
          </a:p>
          <a:p>
            <a:pPr indent="-228600" lvl="0" marL="228600" rtl="0" algn="just">
              <a:lnSpc>
                <a:spcPct val="120000"/>
              </a:lnSpc>
              <a:spcBef>
                <a:spcPts val="100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Enmaz provides end to end solution development services for industrial requirements which is specializes in embedded hardware development, embedded firmware development, cloud support, big data analysis and reporting, dashboard UX/UI design and model analysis.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1981200" y="116632"/>
            <a:ext cx="7467600" cy="108012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INTRODUCTION</a:t>
            </a:r>
            <a:br>
              <a:rPr b="1" lang="en-US" sz="3200" u="sng">
                <a:solidFill>
                  <a:srgbClr val="2F5496"/>
                </a:solidFill>
                <a:latin typeface="Times New Roman"/>
                <a:ea typeface="Times New Roman"/>
                <a:cs typeface="Times New Roman"/>
                <a:sym typeface="Times New Roman"/>
              </a:rPr>
            </a:br>
            <a:endParaRPr b="1" sz="3200" u="sng">
              <a:solidFill>
                <a:srgbClr val="2F5496"/>
              </a:solidFill>
              <a:latin typeface="Times New Roman"/>
              <a:ea typeface="Times New Roman"/>
              <a:cs typeface="Times New Roman"/>
              <a:sym typeface="Times New Roman"/>
            </a:endParaRPr>
          </a:p>
        </p:txBody>
      </p:sp>
      <p:sp>
        <p:nvSpPr>
          <p:cNvPr id="132" name="Google Shape;132;p17"/>
          <p:cNvSpPr txBox="1"/>
          <p:nvPr>
            <p:ph idx="1" type="body"/>
          </p:nvPr>
        </p:nvSpPr>
        <p:spPr>
          <a:xfrm>
            <a:off x="623392" y="914400"/>
            <a:ext cx="10945216" cy="532291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F</a:t>
            </a:r>
            <a:r>
              <a:rPr lang="en-US">
                <a:latin typeface="Times New Roman"/>
                <a:ea typeface="Times New Roman"/>
                <a:cs typeface="Times New Roman"/>
                <a:sym typeface="Times New Roman"/>
              </a:rPr>
              <a:t>ood recipe is an Android application that helps users find and view different food recipes based on different categories, as well as allowing them to add their own recipes to the database. The users can filter the list of recipes based on the ingredients used in the recipe, the prep time, cook time, ready time, and the number of servings. The app aspires to run efficiently, while having an intuitive a simple design that provides the user all the necessary functionalities. </a:t>
            </a:r>
            <a:endParaRPr/>
          </a:p>
          <a:p>
            <a:pPr indent="-228600" lvl="0" marL="228600" rtl="0" algn="just">
              <a:lnSpc>
                <a:spcPct val="120000"/>
              </a:lnSpc>
              <a:spcBef>
                <a:spcPts val="100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The era of technology today has become a bridge that connects humans with all the ease. Technology has made the life of humans easy. And the same is the objective of this applications.</a:t>
            </a:r>
            <a:endParaRPr sz="1800"/>
          </a:p>
        </p:txBody>
      </p:sp>
      <p:sp>
        <p:nvSpPr>
          <p:cNvPr id="133" name="Google Shape;133;p17"/>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34" name="Google Shape;1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35" name="Google Shape;1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41" name="Google Shape;14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42" name="Google Shape;142;p18"/>
          <p:cNvSpPr txBox="1"/>
          <p:nvPr/>
        </p:nvSpPr>
        <p:spPr>
          <a:xfrm>
            <a:off x="1981200" y="152400"/>
            <a:ext cx="8229600" cy="684312"/>
          </a:xfrm>
          <a:prstGeom prst="rect">
            <a:avLst/>
          </a:prstGeom>
          <a:noFill/>
          <a:ln>
            <a:noFill/>
          </a:ln>
        </p:spPr>
        <p:txBody>
          <a:bodyPr anchorCtr="0" anchor="b" bIns="45700" lIns="91425" spcFirstLastPara="1" rIns="91425" wrap="square" tIns="45700">
            <a:normAutofit fontScale="97500"/>
          </a:bodyPr>
          <a:lstStyle/>
          <a:p>
            <a:pPr indent="0" lvl="0" marL="0" marR="0" rtl="0" algn="ctr">
              <a:spcBef>
                <a:spcPts val="0"/>
              </a:spcBef>
              <a:spcAft>
                <a:spcPts val="0"/>
              </a:spcAft>
              <a:buClr>
                <a:srgbClr val="2F5496"/>
              </a:buClr>
              <a:buSzPct val="100000"/>
              <a:buFont typeface="Times New Roman"/>
              <a:buNone/>
            </a:pPr>
            <a:r>
              <a:rPr b="1" i="0" lang="en-US" sz="3000" u="none" cap="small" strike="noStrike">
                <a:solidFill>
                  <a:srgbClr val="2F5496"/>
                </a:solidFill>
                <a:latin typeface="Times New Roman"/>
                <a:ea typeface="Times New Roman"/>
                <a:cs typeface="Times New Roman"/>
                <a:sym typeface="Times New Roman"/>
              </a:rPr>
              <a:t>LITERATURE</a:t>
            </a:r>
            <a:r>
              <a:rPr b="1" i="0" lang="en-US" sz="3000" u="none" cap="small" strike="noStrike">
                <a:solidFill>
                  <a:schemeClr val="accent1"/>
                </a:solidFill>
                <a:latin typeface="Times New Roman"/>
                <a:ea typeface="Times New Roman"/>
                <a:cs typeface="Times New Roman"/>
                <a:sym typeface="Times New Roman"/>
              </a:rPr>
              <a:t> </a:t>
            </a:r>
            <a:r>
              <a:rPr b="1" i="0" lang="en-US" sz="3000" u="none" cap="small" strike="noStrike">
                <a:solidFill>
                  <a:srgbClr val="2F5496"/>
                </a:solidFill>
                <a:latin typeface="Times New Roman"/>
                <a:ea typeface="Times New Roman"/>
                <a:cs typeface="Times New Roman"/>
                <a:sym typeface="Times New Roman"/>
              </a:rPr>
              <a:t>SURVEY</a:t>
            </a:r>
            <a:endParaRPr/>
          </a:p>
        </p:txBody>
      </p:sp>
      <p:sp>
        <p:nvSpPr>
          <p:cNvPr id="143" name="Google Shape;1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18"/>
          <p:cNvSpPr txBox="1"/>
          <p:nvPr>
            <p:ph idx="1" type="body"/>
          </p:nvPr>
        </p:nvSpPr>
        <p:spPr>
          <a:xfrm>
            <a:off x="623392" y="914400"/>
            <a:ext cx="10945200" cy="5322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Android Studio:- Android Studio is an integrated development environment (IDE) for Google Android Operating System. It is built based on JetBrains’ IntelliJ IDEA Community Edition, and it specifically designed for creating applications on Android devices.</a:t>
            </a:r>
            <a:endParaRPr/>
          </a:p>
          <a:p>
            <a:pPr indent="-228600" lvl="0" marL="228600" rtl="0" algn="just">
              <a:lnSpc>
                <a:spcPct val="120000"/>
              </a:lnSpc>
              <a:spcBef>
                <a:spcPts val="100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Flutter Sdk:- Flutter is a open source UI development kit created by google. It is used to develop cross platform application for Android, ios, Mac, Linux, Windows, Google Fuschia, Web platform and the web from a single codebase. Flutter was released in may 2017.</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1" name="Google Shape;151;p19"/>
          <p:cNvSpPr txBox="1"/>
          <p:nvPr/>
        </p:nvSpPr>
        <p:spPr>
          <a:xfrm>
            <a:off x="1981200" y="152400"/>
            <a:ext cx="8229600" cy="6843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0"/>
              </a:spcAft>
              <a:buClr>
                <a:srgbClr val="2F5496"/>
              </a:buClr>
              <a:buSzPts val="3000"/>
              <a:buFont typeface="Times New Roman"/>
              <a:buNone/>
            </a:pPr>
            <a:r>
              <a:rPr b="1" i="0" lang="en-US" sz="3000" u="none" cap="small" strike="noStrike">
                <a:solidFill>
                  <a:srgbClr val="2F5496"/>
                </a:solidFill>
                <a:latin typeface="Times New Roman"/>
                <a:ea typeface="Times New Roman"/>
                <a:cs typeface="Times New Roman"/>
                <a:sym typeface="Times New Roman"/>
              </a:rPr>
              <a:t>LITERATURE</a:t>
            </a:r>
            <a:r>
              <a:rPr b="1" i="0" lang="en-US" sz="3000" u="none" cap="small" strike="noStrike">
                <a:solidFill>
                  <a:schemeClr val="accent1"/>
                </a:solidFill>
                <a:latin typeface="Times New Roman"/>
                <a:ea typeface="Times New Roman"/>
                <a:cs typeface="Times New Roman"/>
                <a:sym typeface="Times New Roman"/>
              </a:rPr>
              <a:t> </a:t>
            </a:r>
            <a:r>
              <a:rPr b="1" i="0" lang="en-US" sz="3000" u="none" cap="small" strike="noStrike">
                <a:solidFill>
                  <a:srgbClr val="2F5496"/>
                </a:solidFill>
                <a:latin typeface="Times New Roman"/>
                <a:ea typeface="Times New Roman"/>
                <a:cs typeface="Times New Roman"/>
                <a:sym typeface="Times New Roman"/>
              </a:rPr>
              <a:t>SURVEY</a:t>
            </a:r>
            <a:endParaRPr/>
          </a:p>
        </p:txBody>
      </p:sp>
      <p:sp>
        <p:nvSpPr>
          <p:cNvPr id="152" name="Google Shape;152;p19"/>
          <p:cNvSpPr txBox="1"/>
          <p:nvPr>
            <p:ph idx="1" type="body"/>
          </p:nvPr>
        </p:nvSpPr>
        <p:spPr>
          <a:xfrm>
            <a:off x="623392" y="914400"/>
            <a:ext cx="10945200" cy="5322900"/>
          </a:xfrm>
          <a:prstGeom prst="rect">
            <a:avLst/>
          </a:prstGeom>
        </p:spPr>
        <p:txBody>
          <a:bodyPr anchorCtr="0" anchor="t" bIns="45700" lIns="91425" spcFirstLastPara="1" rIns="91425" wrap="square" tIns="45700">
            <a:normAutofit/>
          </a:bodyPr>
          <a:lstStyle/>
          <a:p>
            <a:pPr indent="-228600" lvl="0" marL="228600" rtl="0" algn="just">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Dart(Programming Language)</a:t>
            </a:r>
            <a:r>
              <a:rPr lang="en-US">
                <a:latin typeface="Times New Roman"/>
                <a:ea typeface="Times New Roman"/>
                <a:cs typeface="Times New Roman"/>
                <a:sym typeface="Times New Roman"/>
              </a:rPr>
              <a:t>:- </a:t>
            </a:r>
            <a:r>
              <a:rPr lang="en-US" sz="2350">
                <a:solidFill>
                  <a:srgbClr val="202122"/>
                </a:solidFill>
                <a:highlight>
                  <a:srgbClr val="FFFFFF"/>
                </a:highlight>
                <a:latin typeface="Arial"/>
                <a:ea typeface="Arial"/>
                <a:cs typeface="Arial"/>
                <a:sym typeface="Arial"/>
              </a:rPr>
              <a:t>Dart is a programming language designed for client development. </a:t>
            </a:r>
            <a:r>
              <a:rPr lang="en-US" sz="2300">
                <a:highlight>
                  <a:srgbClr val="FFFFFF"/>
                </a:highlight>
                <a:latin typeface="Arial"/>
                <a:ea typeface="Arial"/>
                <a:cs typeface="Arial"/>
                <a:sym typeface="Arial"/>
              </a:rPr>
              <a:t>Dart is an open-source general-purpose programming language. It is originally developed by Google and later approved as a standard by ECMA. Dart is a new programming language meant for the server as well as the browser. Introduced by Google, the Dart SDK ships with its compiler – the Dart VM. The SDK also includes a utility -dart2js, a transpiler that generates JavaScript equivalent of a Dart Script. This tutorial provides a basic level understanding of the Dart programming language.</a:t>
            </a:r>
            <a:endParaRPr sz="5200"/>
          </a:p>
          <a:p>
            <a:pPr indent="0" lvl="0" marL="228600" rtl="0" algn="just">
              <a:spcBef>
                <a:spcPts val="100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9" name="Google Shape;159;p20"/>
          <p:cNvSpPr txBox="1"/>
          <p:nvPr/>
        </p:nvSpPr>
        <p:spPr>
          <a:xfrm>
            <a:off x="1981200" y="152400"/>
            <a:ext cx="8229600" cy="6843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0"/>
              </a:spcAft>
              <a:buClr>
                <a:srgbClr val="2F5496"/>
              </a:buClr>
              <a:buSzPts val="3000"/>
              <a:buFont typeface="Times New Roman"/>
              <a:buNone/>
            </a:pPr>
            <a:r>
              <a:rPr b="1" i="0" lang="en-US" sz="3000" u="none" cap="small" strike="noStrike">
                <a:solidFill>
                  <a:srgbClr val="2F5496"/>
                </a:solidFill>
                <a:latin typeface="Times New Roman"/>
                <a:ea typeface="Times New Roman"/>
                <a:cs typeface="Times New Roman"/>
                <a:sym typeface="Times New Roman"/>
              </a:rPr>
              <a:t>LITERATURE</a:t>
            </a:r>
            <a:r>
              <a:rPr b="1" i="0" lang="en-US" sz="3000" u="none" cap="small" strike="noStrike">
                <a:solidFill>
                  <a:schemeClr val="accent1"/>
                </a:solidFill>
                <a:latin typeface="Times New Roman"/>
                <a:ea typeface="Times New Roman"/>
                <a:cs typeface="Times New Roman"/>
                <a:sym typeface="Times New Roman"/>
              </a:rPr>
              <a:t> </a:t>
            </a:r>
            <a:r>
              <a:rPr b="1" i="0" lang="en-US" sz="3000" u="none" cap="small" strike="noStrike">
                <a:solidFill>
                  <a:srgbClr val="2F5496"/>
                </a:solidFill>
                <a:latin typeface="Times New Roman"/>
                <a:ea typeface="Times New Roman"/>
                <a:cs typeface="Times New Roman"/>
                <a:sym typeface="Times New Roman"/>
              </a:rPr>
              <a:t>SURVEY</a:t>
            </a:r>
            <a:endParaRPr/>
          </a:p>
        </p:txBody>
      </p:sp>
      <p:sp>
        <p:nvSpPr>
          <p:cNvPr id="160" name="Google Shape;160;p20"/>
          <p:cNvSpPr txBox="1"/>
          <p:nvPr>
            <p:ph idx="1" type="body"/>
          </p:nvPr>
        </p:nvSpPr>
        <p:spPr>
          <a:xfrm>
            <a:off x="623392" y="914400"/>
            <a:ext cx="10945200" cy="5322900"/>
          </a:xfrm>
          <a:prstGeom prst="rect">
            <a:avLst/>
          </a:prstGeom>
        </p:spPr>
        <p:txBody>
          <a:bodyPr anchorCtr="0" anchor="t" bIns="45700" lIns="91425" spcFirstLastPara="1" rIns="91425" wrap="square" tIns="45700">
            <a:normAutofit/>
          </a:bodyPr>
          <a:lstStyle/>
          <a:p>
            <a:pPr indent="-228600" lvl="0" marL="228600" rtl="0" algn="just">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VS Code</a:t>
            </a:r>
            <a:r>
              <a:rPr lang="en-US">
                <a:latin typeface="Times New Roman"/>
                <a:ea typeface="Times New Roman"/>
                <a:cs typeface="Times New Roman"/>
                <a:sym typeface="Times New Roman"/>
              </a:rPr>
              <a:t>:- Visual Studio Code is an streamlined code editor with support for development operation like debugging, task running and version control. It aims to provide just a tool developer needs for a quick code-build-debug cycle and leaves more complex workflows to fuller feature IDEs such as Visual Studio IDE.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2135560" y="146036"/>
            <a:ext cx="7467600" cy="78656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F5496"/>
              </a:buClr>
              <a:buSzPts val="3200"/>
              <a:buFont typeface="Times New Roman"/>
              <a:buNone/>
            </a:pPr>
            <a:r>
              <a:rPr b="1" lang="en-US" sz="3200">
                <a:solidFill>
                  <a:srgbClr val="2F5496"/>
                </a:solidFill>
                <a:latin typeface="Times New Roman"/>
                <a:ea typeface="Times New Roman"/>
                <a:cs typeface="Times New Roman"/>
                <a:sym typeface="Times New Roman"/>
              </a:rPr>
              <a:t>Requirements</a:t>
            </a:r>
            <a:endParaRPr/>
          </a:p>
        </p:txBody>
      </p:sp>
      <p:sp>
        <p:nvSpPr>
          <p:cNvPr id="166" name="Google Shape;166;p21"/>
          <p:cNvSpPr txBox="1"/>
          <p:nvPr>
            <p:ph idx="1" type="body"/>
          </p:nvPr>
        </p:nvSpPr>
        <p:spPr>
          <a:xfrm>
            <a:off x="359375" y="992125"/>
            <a:ext cx="4466100" cy="52452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None/>
            </a:pPr>
            <a:r>
              <a:t/>
            </a:r>
            <a:endParaRPr b="1" sz="1850">
              <a:latin typeface="Times New Roman"/>
              <a:ea typeface="Times New Roman"/>
              <a:cs typeface="Times New Roman"/>
              <a:sym typeface="Times New Roman"/>
            </a:endParaRPr>
          </a:p>
          <a:p>
            <a:pPr indent="-263525" lvl="0" marL="228600" rtl="0" algn="just">
              <a:lnSpc>
                <a:spcPct val="140000"/>
              </a:lnSpc>
              <a:spcBef>
                <a:spcPts val="0"/>
              </a:spcBef>
              <a:spcAft>
                <a:spcPts val="0"/>
              </a:spcAft>
              <a:buSzPts val="2350"/>
              <a:buFont typeface="Noto Sans Symbols"/>
              <a:buChar char="❖"/>
            </a:pPr>
            <a:r>
              <a:rPr b="1" lang="en-US" sz="2350">
                <a:latin typeface="Times New Roman"/>
                <a:ea typeface="Times New Roman"/>
                <a:cs typeface="Times New Roman"/>
                <a:sym typeface="Times New Roman"/>
              </a:rPr>
              <a:t>Hardware </a:t>
            </a:r>
            <a:r>
              <a:rPr b="1" lang="en-US" sz="2350">
                <a:latin typeface="Times New Roman"/>
                <a:ea typeface="Times New Roman"/>
                <a:cs typeface="Times New Roman"/>
                <a:sym typeface="Times New Roman"/>
              </a:rPr>
              <a:t>Requirements</a:t>
            </a:r>
            <a:endParaRPr b="1" sz="2350">
              <a:latin typeface="Times New Roman"/>
              <a:ea typeface="Times New Roman"/>
              <a:cs typeface="Times New Roman"/>
              <a:sym typeface="Times New Roman"/>
            </a:endParaRPr>
          </a:p>
          <a:p>
            <a:pPr indent="0" lvl="0" marL="228600" rtl="0" algn="just">
              <a:lnSpc>
                <a:spcPct val="140000"/>
              </a:lnSpc>
              <a:spcBef>
                <a:spcPts val="0"/>
              </a:spcBef>
              <a:spcAft>
                <a:spcPts val="0"/>
              </a:spcAft>
              <a:buSzPts val="688"/>
              <a:buNone/>
            </a:pPr>
            <a:r>
              <a:rPr lang="en-US" sz="2350">
                <a:latin typeface="Times New Roman"/>
                <a:ea typeface="Times New Roman"/>
                <a:cs typeface="Times New Roman"/>
                <a:sym typeface="Times New Roman"/>
              </a:rPr>
              <a:t>Processor Intel 5i or more</a:t>
            </a:r>
            <a:endParaRPr sz="2350">
              <a:latin typeface="Times New Roman"/>
              <a:ea typeface="Times New Roman"/>
              <a:cs typeface="Times New Roman"/>
              <a:sym typeface="Times New Roman"/>
            </a:endParaRPr>
          </a:p>
          <a:p>
            <a:pPr indent="0" lvl="0" marL="228600" rtl="0" algn="just">
              <a:lnSpc>
                <a:spcPct val="140000"/>
              </a:lnSpc>
              <a:spcBef>
                <a:spcPts val="0"/>
              </a:spcBef>
              <a:spcAft>
                <a:spcPts val="0"/>
              </a:spcAft>
              <a:buSzPts val="688"/>
              <a:buNone/>
            </a:pPr>
            <a:r>
              <a:rPr lang="en-US" sz="2350">
                <a:latin typeface="Times New Roman"/>
                <a:ea typeface="Times New Roman"/>
                <a:cs typeface="Times New Roman"/>
                <a:sym typeface="Times New Roman"/>
              </a:rPr>
              <a:t>Ram 8GB or more</a:t>
            </a:r>
            <a:endParaRPr sz="2350">
              <a:latin typeface="Times New Roman"/>
              <a:ea typeface="Times New Roman"/>
              <a:cs typeface="Times New Roman"/>
              <a:sym typeface="Times New Roman"/>
            </a:endParaRPr>
          </a:p>
          <a:p>
            <a:pPr indent="0" lvl="0" marL="228600" rtl="0" algn="just">
              <a:lnSpc>
                <a:spcPct val="140000"/>
              </a:lnSpc>
              <a:spcBef>
                <a:spcPts val="0"/>
              </a:spcBef>
              <a:spcAft>
                <a:spcPts val="0"/>
              </a:spcAft>
              <a:buSzPts val="688"/>
              <a:buNone/>
            </a:pPr>
            <a:r>
              <a:rPr lang="en-US" sz="2350">
                <a:latin typeface="Times New Roman"/>
                <a:ea typeface="Times New Roman"/>
                <a:cs typeface="Times New Roman"/>
                <a:sym typeface="Times New Roman"/>
              </a:rPr>
              <a:t>Cache 512kb</a:t>
            </a:r>
            <a:endParaRPr sz="2350">
              <a:latin typeface="Times New Roman"/>
              <a:ea typeface="Times New Roman"/>
              <a:cs typeface="Times New Roman"/>
              <a:sym typeface="Times New Roman"/>
            </a:endParaRPr>
          </a:p>
          <a:p>
            <a:pPr indent="0" lvl="0" marL="228600" rtl="0" algn="just">
              <a:lnSpc>
                <a:spcPct val="140000"/>
              </a:lnSpc>
              <a:spcBef>
                <a:spcPts val="0"/>
              </a:spcBef>
              <a:spcAft>
                <a:spcPts val="0"/>
              </a:spcAft>
              <a:buSzPts val="688"/>
              <a:buNone/>
            </a:pPr>
            <a:r>
              <a:rPr lang="en-US" sz="2350">
                <a:latin typeface="Times New Roman"/>
                <a:ea typeface="Times New Roman"/>
                <a:cs typeface="Times New Roman"/>
                <a:sym typeface="Times New Roman"/>
              </a:rPr>
              <a:t>Hard disk 16gb</a:t>
            </a:r>
            <a:endParaRPr sz="2350">
              <a:latin typeface="Times New Roman"/>
              <a:ea typeface="Times New Roman"/>
              <a:cs typeface="Times New Roman"/>
              <a:sym typeface="Times New Roman"/>
            </a:endParaRPr>
          </a:p>
          <a:p>
            <a:pPr indent="0" lvl="0" marL="228600" rtl="0" algn="just">
              <a:lnSpc>
                <a:spcPct val="140000"/>
              </a:lnSpc>
              <a:spcBef>
                <a:spcPts val="0"/>
              </a:spcBef>
              <a:spcAft>
                <a:spcPts val="0"/>
              </a:spcAft>
              <a:buSzPts val="688"/>
              <a:buNone/>
            </a:pPr>
            <a:r>
              <a:rPr lang="en-US" sz="2350">
                <a:latin typeface="Times New Roman"/>
                <a:ea typeface="Times New Roman"/>
                <a:cs typeface="Times New Roman"/>
                <a:sym typeface="Times New Roman"/>
              </a:rPr>
              <a:t>Monitor 1024x720 display</a:t>
            </a:r>
            <a:endParaRPr sz="23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t/>
            </a:r>
            <a:endParaRPr b="1" sz="2250">
              <a:latin typeface="Times New Roman"/>
              <a:ea typeface="Times New Roman"/>
              <a:cs typeface="Times New Roman"/>
              <a:sym typeface="Times New Roman"/>
            </a:endParaRPr>
          </a:p>
        </p:txBody>
      </p:sp>
      <p:sp>
        <p:nvSpPr>
          <p:cNvPr id="167" name="Google Shape;167;p21"/>
          <p:cNvSpPr txBox="1"/>
          <p:nvPr>
            <p:ph idx="10" type="dt"/>
          </p:nvPr>
        </p:nvSpPr>
        <p:spPr>
          <a:xfrm>
            <a:off x="838200" y="6356350"/>
            <a:ext cx="3200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VIII Semester, Department of ISE, RNSIT</a:t>
            </a:r>
            <a:endParaRPr/>
          </a:p>
        </p:txBody>
      </p:sp>
      <p:sp>
        <p:nvSpPr>
          <p:cNvPr id="168" name="Google Shape;16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2021 - 2022</a:t>
            </a:r>
            <a:endParaRPr/>
          </a:p>
        </p:txBody>
      </p:sp>
      <p:sp>
        <p:nvSpPr>
          <p:cNvPr id="169" name="Google Shape;16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21"/>
          <p:cNvSpPr txBox="1"/>
          <p:nvPr>
            <p:ph idx="1" type="body"/>
          </p:nvPr>
        </p:nvSpPr>
        <p:spPr>
          <a:xfrm>
            <a:off x="5187150" y="1384075"/>
            <a:ext cx="5963100" cy="4972200"/>
          </a:xfrm>
          <a:prstGeom prst="rect">
            <a:avLst/>
          </a:prstGeom>
          <a:noFill/>
          <a:ln>
            <a:noFill/>
          </a:ln>
        </p:spPr>
        <p:txBody>
          <a:bodyPr anchorCtr="0" anchor="t" bIns="45700" lIns="91425" spcFirstLastPara="1" rIns="91425" wrap="square" tIns="45700">
            <a:noAutofit/>
          </a:bodyPr>
          <a:lstStyle/>
          <a:p>
            <a:pPr indent="-320675" lvl="0" marL="355600" rtl="0" algn="l">
              <a:lnSpc>
                <a:spcPct val="140000"/>
              </a:lnSpc>
              <a:spcBef>
                <a:spcPts val="0"/>
              </a:spcBef>
              <a:spcAft>
                <a:spcPts val="0"/>
              </a:spcAft>
              <a:buClr>
                <a:schemeClr val="dk1"/>
              </a:buClr>
              <a:buSzPts val="2250"/>
              <a:buFont typeface="Noto Sans Symbols"/>
              <a:buChar char="❖"/>
            </a:pPr>
            <a:r>
              <a:rPr b="1" lang="en-US" sz="2250">
                <a:latin typeface="Times New Roman"/>
                <a:ea typeface="Times New Roman"/>
                <a:cs typeface="Times New Roman"/>
                <a:sym typeface="Times New Roman"/>
              </a:rPr>
              <a:t>Software</a:t>
            </a:r>
            <a:r>
              <a:rPr b="1" lang="en-US" sz="2250">
                <a:latin typeface="Times New Roman"/>
                <a:ea typeface="Times New Roman"/>
                <a:cs typeface="Times New Roman"/>
                <a:sym typeface="Times New Roman"/>
              </a:rPr>
              <a:t> Requirements</a:t>
            </a:r>
            <a:endParaRPr b="1" sz="22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rPr lang="en-US" sz="2250">
                <a:latin typeface="Times New Roman"/>
                <a:ea typeface="Times New Roman"/>
                <a:cs typeface="Times New Roman"/>
                <a:sym typeface="Times New Roman"/>
              </a:rPr>
              <a:t>Operating system: Windows 7/8/10/11 or Linux</a:t>
            </a:r>
            <a:endParaRPr sz="22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rPr lang="en-US" sz="2250">
                <a:latin typeface="Times New Roman"/>
                <a:ea typeface="Times New Roman"/>
                <a:cs typeface="Times New Roman"/>
                <a:sym typeface="Times New Roman"/>
              </a:rPr>
              <a:t>Modern web browser with internet access</a:t>
            </a:r>
            <a:endParaRPr sz="22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rPr lang="en-US" sz="2250">
                <a:latin typeface="Times New Roman"/>
                <a:ea typeface="Times New Roman"/>
                <a:cs typeface="Times New Roman"/>
                <a:sym typeface="Times New Roman"/>
              </a:rPr>
              <a:t>Flutter 3.0</a:t>
            </a:r>
            <a:endParaRPr sz="22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rPr lang="en-US" sz="2250">
                <a:latin typeface="Times New Roman"/>
                <a:ea typeface="Times New Roman"/>
                <a:cs typeface="Times New Roman"/>
                <a:sym typeface="Times New Roman"/>
              </a:rPr>
              <a:t>Android 12</a:t>
            </a:r>
            <a:endParaRPr sz="22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rPr lang="en-US" sz="2250">
                <a:latin typeface="Times New Roman"/>
                <a:ea typeface="Times New Roman"/>
                <a:cs typeface="Times New Roman"/>
                <a:sym typeface="Times New Roman"/>
              </a:rPr>
              <a:t>VS Code</a:t>
            </a:r>
            <a:endParaRPr sz="2250">
              <a:latin typeface="Times New Roman"/>
              <a:ea typeface="Times New Roman"/>
              <a:cs typeface="Times New Roman"/>
              <a:sym typeface="Times New Roman"/>
            </a:endParaRPr>
          </a:p>
          <a:p>
            <a:pPr indent="0" lvl="0" marL="228600" rtl="0" algn="l">
              <a:lnSpc>
                <a:spcPct val="140000"/>
              </a:lnSpc>
              <a:spcBef>
                <a:spcPts val="0"/>
              </a:spcBef>
              <a:spcAft>
                <a:spcPts val="0"/>
              </a:spcAft>
              <a:buSzPts val="688"/>
              <a:buNone/>
            </a:pPr>
            <a:r>
              <a:t/>
            </a:r>
            <a:endParaRPr b="1" sz="175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