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8" r:id="rId3"/>
    <p:sldId id="257" r:id="rId4"/>
    <p:sldId id="296" r:id="rId5"/>
    <p:sldId id="333" r:id="rId6"/>
    <p:sldId id="292" r:id="rId7"/>
    <p:sldId id="313" r:id="rId8"/>
    <p:sldId id="297" r:id="rId9"/>
    <p:sldId id="300" r:id="rId10"/>
    <p:sldId id="301" r:id="rId11"/>
    <p:sldId id="302" r:id="rId12"/>
    <p:sldId id="278" r:id="rId13"/>
    <p:sldId id="285" r:id="rId14"/>
    <p:sldId id="291" r:id="rId15"/>
    <p:sldId id="305" r:id="rId16"/>
    <p:sldId id="277" r:id="rId17"/>
    <p:sldId id="276" r:id="rId18"/>
    <p:sldId id="279" r:id="rId19"/>
    <p:sldId id="282" r:id="rId20"/>
    <p:sldId id="280" r:id="rId21"/>
    <p:sldId id="303" r:id="rId22"/>
    <p:sldId id="306" r:id="rId23"/>
    <p:sldId id="288" r:id="rId24"/>
    <p:sldId id="312" r:id="rId25"/>
    <p:sldId id="315" r:id="rId26"/>
    <p:sldId id="293" r:id="rId27"/>
    <p:sldId id="314" r:id="rId28"/>
    <p:sldId id="320" r:id="rId29"/>
    <p:sldId id="318" r:id="rId30"/>
    <p:sldId id="309" r:id="rId31"/>
    <p:sldId id="310" r:id="rId32"/>
    <p:sldId id="283" r:id="rId33"/>
    <p:sldId id="275" r:id="rId34"/>
    <p:sldId id="316" r:id="rId35"/>
    <p:sldId id="317" r:id="rId36"/>
    <p:sldId id="319" r:id="rId37"/>
    <p:sldId id="321" r:id="rId38"/>
    <p:sldId id="326" r:id="rId39"/>
    <p:sldId id="268" r:id="rId40"/>
    <p:sldId id="325" r:id="rId41"/>
    <p:sldId id="323" r:id="rId42"/>
    <p:sldId id="322" r:id="rId43"/>
    <p:sldId id="327" r:id="rId44"/>
    <p:sldId id="329" r:id="rId45"/>
    <p:sldId id="330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323" autoAdjust="0"/>
    <p:restoredTop sz="79007" autoAdjust="0"/>
  </p:normalViewPr>
  <p:slideViewPr>
    <p:cSldViewPr>
      <p:cViewPr varScale="1">
        <p:scale>
          <a:sx n="72" d="100"/>
          <a:sy n="72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4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92B6-E98F-4060-9DE4-828A460B27CA}" type="datetimeFigureOut">
              <a:rPr lang="en-IN" smtClean="0"/>
              <a:t>2016-05-14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71E40-3019-4499-B37D-C3B53318F1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17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3EE9-69CF-4A5A-9386-6F71CD71BE2C}" type="datetimeFigureOut">
              <a:rPr lang="en-IN" smtClean="0"/>
              <a:t>2016-05-14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A3C62-4D75-4A28-BC42-E69E1B9BB4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72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47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Sample: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my_name1()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int abc;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abc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my_name2(int my_arg)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int abc; return abc;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string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path = "/abc/def";</a:t>
            </a:r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my_opia()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7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State1:</a:t>
            </a:r>
          </a:p>
          <a:p>
            <a:r>
              <a:rPr lang="en-US" dirty="0"/>
              <a:t>void foo()</a:t>
            </a:r>
            <a:r>
              <a:rPr lang="en-US" baseline="0" dirty="0"/>
              <a:t> </a:t>
            </a:r>
            <a:r>
              <a:rPr lang="en-US" dirty="0"/>
              <a:t>{</a:t>
            </a:r>
            <a:r>
              <a:rPr lang="en-US" baseline="0" dirty="0"/>
              <a:t>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State2: (change1)</a:t>
            </a:r>
          </a:p>
          <a:p>
            <a:r>
              <a:rPr lang="en-US" dirty="0"/>
              <a:t>int foo()</a:t>
            </a:r>
            <a:r>
              <a:rPr lang="en-US" baseline="0" dirty="0"/>
              <a:t> </a:t>
            </a:r>
            <a:r>
              <a:rPr lang="en-US" dirty="0"/>
              <a:t>{</a:t>
            </a:r>
            <a:r>
              <a:rPr lang="en-US" baseline="0" dirty="0"/>
              <a:t> int complex = 1; return complex;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State3: (undo)</a:t>
            </a:r>
            <a:endParaRPr lang="en-US" baseline="0" dirty="0"/>
          </a:p>
          <a:p>
            <a:r>
              <a:rPr lang="en-US" baseline="0" dirty="0"/>
              <a:t>void foo() { }</a:t>
            </a:r>
          </a:p>
          <a:p>
            <a:endParaRPr lang="en-US" baseline="0" dirty="0"/>
          </a:p>
          <a:p>
            <a:r>
              <a:rPr lang="en-US" baseline="0" dirty="0"/>
              <a:t>State4: (new change)</a:t>
            </a:r>
          </a:p>
          <a:p>
            <a:r>
              <a:rPr lang="en-US" baseline="0" dirty="0"/>
              <a:t>void foo() { }</a:t>
            </a:r>
          </a:p>
          <a:p>
            <a:r>
              <a:rPr lang="en-US" baseline="0" dirty="0"/>
              <a:t>int bar() {  return 10; }</a:t>
            </a:r>
          </a:p>
          <a:p>
            <a:endParaRPr lang="en-US" baseline="0" dirty="0"/>
          </a:p>
          <a:p>
            <a:r>
              <a:rPr lang="en-US" baseline="0" dirty="0"/>
              <a:t>g+, g-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5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2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Demo:</a:t>
            </a:r>
          </a:p>
          <a:p>
            <a:pPr marL="228600" indent="-228600">
              <a:buAutoNum type="arabicParenR"/>
            </a:pPr>
            <a:r>
              <a:rPr lang="en-US" baseline="0" dirty="0"/>
              <a:t>Yank static, and paste twice </a:t>
            </a:r>
          </a:p>
          <a:p>
            <a:pPr marL="228600" indent="-228600">
              <a:buAutoNum type="arabicParenR"/>
            </a:pPr>
            <a:r>
              <a:rPr lang="en-IN" dirty="0"/>
              <a:t>Put static,</a:t>
            </a:r>
            <a:r>
              <a:rPr lang="en-IN" baseline="0" dirty="0"/>
              <a:t> move and put static</a:t>
            </a:r>
            <a:endParaRPr lang="en-IN" dirty="0"/>
          </a:p>
          <a:p>
            <a:pPr marL="228600" indent="-228600">
              <a:buAutoNum type="arabicParenR"/>
            </a:pPr>
            <a:r>
              <a:rPr lang="en-IN" dirty="0"/>
              <a:t>Put static using I,</a:t>
            </a:r>
            <a:r>
              <a:rPr lang="en-IN" baseline="0" dirty="0"/>
              <a:t> and repeat using “.”</a:t>
            </a:r>
            <a:endParaRPr lang="en-IN" dirty="0"/>
          </a:p>
          <a:p>
            <a:pPr marL="228600" indent="-228600">
              <a:buAutoNum type="arabicParenR"/>
            </a:pPr>
            <a:r>
              <a:rPr lang="en-IN" dirty="0"/>
              <a:t>Change int to void with "cw",</a:t>
            </a:r>
            <a:r>
              <a:rPr lang="en-IN" baseline="0" dirty="0"/>
              <a:t> repeat that on float with a “.” (dot).</a:t>
            </a:r>
          </a:p>
          <a:p>
            <a:pPr marL="228600" indent="-228600">
              <a:buAutoNum type="arabicParenR"/>
            </a:pPr>
            <a:r>
              <a:rPr lang="en-IN" baseline="0" dirty="0"/>
              <a:t>Do the same with "ciw“ instead of “cw”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IN" dirty="0"/>
              <a:t>Change contents within “”, {}</a:t>
            </a:r>
          </a:p>
          <a:p>
            <a:pPr marL="228600" indent="-228600">
              <a:buAutoNum type="arabicParenR"/>
            </a:pPr>
            <a:r>
              <a:rPr lang="en-IN" baseline="0" dirty="0"/>
              <a:t>Yank {} and paste inside third</a:t>
            </a:r>
          </a:p>
          <a:p>
            <a:pPr marL="228600" indent="-228600">
              <a:buAutoNum type="arabicParenR"/>
            </a:pPr>
            <a:r>
              <a:rPr lang="en-IN" dirty="0"/>
              <a:t>Filter</a:t>
            </a:r>
            <a:r>
              <a:rPr lang="en-IN" baseline="0" dirty="0"/>
              <a:t> out my_ names using</a:t>
            </a:r>
          </a:p>
          <a:p>
            <a:pPr marL="685800" lvl="1" indent="-228600">
              <a:buAutoNum type="arabicParenR"/>
            </a:pPr>
            <a:r>
              <a:rPr lang="en-IN" baseline="0" dirty="0"/>
              <a:t>Using paste/append to register</a:t>
            </a:r>
          </a:p>
          <a:p>
            <a:pPr marL="685800" lvl="1" indent="-228600">
              <a:buAutoNum type="arabicParenR"/>
            </a:pPr>
            <a:r>
              <a:rPr lang="en-IN" baseline="0" dirty="0"/>
              <a:t>Using sed/grep filter program</a:t>
            </a:r>
          </a:p>
          <a:p>
            <a:pPr marL="685800" lvl="1" indent="-228600">
              <a:buAutoNum type="arabicParenR"/>
            </a:pPr>
            <a:r>
              <a:rPr lang="en-IN" baseline="0" dirty="0"/>
              <a:t>Auto complete</a:t>
            </a:r>
          </a:p>
          <a:p>
            <a:pPr marL="228600" lvl="0" indent="-228600">
              <a:buAutoNum type="arabicParenR"/>
            </a:pPr>
            <a:r>
              <a:rPr lang="en-IN" baseline="0" dirty="0"/>
              <a:t>Visual edit on the pasted names – to add decorations.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1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01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63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90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9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732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44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3C62-4D75-4A28-BC42-E69E1B9BB4B1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61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7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1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1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8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CCC99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3B12-FA78-462F-BB60-38AD5FE4A779}" type="datetimeFigureOut">
              <a:rPr lang="en-US" smtClean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4ED6-3379-4428-AAF3-F18BC6139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relook – by Shriram V</a:t>
            </a:r>
          </a:p>
          <a:p>
            <a:r>
              <a:rPr lang="en-US" dirty="0"/>
              <a:t>(shri314@yahoo.com)</a:t>
            </a:r>
          </a:p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May 2016</a:t>
            </a:r>
          </a:p>
        </p:txBody>
      </p:sp>
      <p:pic>
        <p:nvPicPr>
          <p:cNvPr id="2050" name="Picture 2" descr="http://www.vim.org/images/vim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4" y="2368549"/>
            <a:ext cx="3975091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0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A: {operator}s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485535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char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beginning of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r{c}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(overwrite) 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(overwrite) text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character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</a:t>
                      </a:r>
                      <a:r>
                        <a:rPr lang="en-US" baseline="0" dirty="0"/>
                        <a:t>behind </a:t>
                      </a: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(and yank)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7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after char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at</a:t>
                      </a:r>
                      <a:r>
                        <a:rPr lang="en-US" baseline="0" dirty="0"/>
                        <a:t> end of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 line below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at the current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(delete and yank)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char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  <a:r>
                        <a:rPr lang="en-US" baseline="0" dirty="0"/>
                        <a:t> (delete any yank) the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(any yank) entire line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9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(and yank) entire line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3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4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 text after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</a:t>
                      </a:r>
                      <a:r>
                        <a:rPr lang="en-US" baseline="0" dirty="0"/>
                        <a:t> text </a:t>
                      </a:r>
                      <a:r>
                        <a:rPr lang="en-US" dirty="0"/>
                        <a:t>at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76429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552834" y="4535170"/>
            <a:ext cx="3396456" cy="1114743"/>
          </a:xfrm>
          <a:prstGeom prst="wedgeRoundRectCallout">
            <a:avLst>
              <a:gd name="adj1" fmla="val 58016"/>
              <a:gd name="adj2" fmla="val 67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Orange ones are single lettered {operator}s – that do the operation directly upon typing.</a:t>
            </a:r>
          </a:p>
        </p:txBody>
      </p:sp>
    </p:spTree>
    <p:extLst>
      <p:ext uri="{BB962C8B-B14F-4D97-AF65-F5344CB8AC3E}">
        <p14:creationId xmlns:p14="http://schemas.microsoft.com/office/powerpoint/2010/main" val="173002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A: {operator}s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703453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char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beginning of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r{c}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(overwrite) 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(overwrite) text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character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</a:t>
                      </a:r>
                      <a:r>
                        <a:rPr lang="en-US" baseline="0" dirty="0"/>
                        <a:t>behind </a:t>
                      </a: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(and yank)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7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after char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at</a:t>
                      </a:r>
                      <a:r>
                        <a:rPr lang="en-US" baseline="0" dirty="0"/>
                        <a:t> end of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 line below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at the current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(delete and yank)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char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  <a:r>
                        <a:rPr lang="en-US" baseline="0" dirty="0"/>
                        <a:t> (delete any yank) the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c{m}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(any yank) entire line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9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(and yank) entire line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d{m}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3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y{m}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4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 text after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</a:t>
                      </a:r>
                      <a:r>
                        <a:rPr lang="en-US" baseline="0" dirty="0"/>
                        <a:t> text </a:t>
                      </a:r>
                      <a:r>
                        <a:rPr lang="en-US" dirty="0"/>
                        <a:t>at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76429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418416" y="2550160"/>
            <a:ext cx="4803201" cy="955040"/>
          </a:xfrm>
          <a:prstGeom prst="wedgeRoundRectCallout">
            <a:avLst>
              <a:gd name="adj1" fmla="val -48001"/>
              <a:gd name="adj2" fmla="val 86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IN" dirty="0"/>
              <a:t>Green ones are multi lettered {operator}s – that wait for next input (represented by {m}) to determine the target on which they operate. </a:t>
            </a:r>
          </a:p>
        </p:txBody>
      </p:sp>
    </p:spTree>
    <p:extLst>
      <p:ext uri="{BB962C8B-B14F-4D97-AF65-F5344CB8AC3E}">
        <p14:creationId xmlns:p14="http://schemas.microsoft.com/office/powerpoint/2010/main" val="201031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A: {n}{operator}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1000" y="1600200"/>
            <a:ext cx="4114800" cy="1600200"/>
          </a:xfrm>
          <a:prstGeom prst="wedgeRoundRectCallout">
            <a:avLst>
              <a:gd name="adj1" fmla="val 33398"/>
              <a:gd name="adj2" fmla="val -705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 can prefix multipliers represented by a number {n} on most {operator}s to perform the same operation {n} times.</a:t>
            </a:r>
          </a:p>
          <a:p>
            <a:pPr algn="ctr"/>
            <a:endParaRPr lang="en-IN" dirty="0"/>
          </a:p>
          <a:p>
            <a:pPr algn="ctr"/>
            <a:r>
              <a:rPr lang="en-IN" b="1" u="sng" dirty="0"/>
              <a:t>This improves your efficiency!!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2133600"/>
            <a:ext cx="3352800" cy="2133600"/>
          </a:xfrm>
          <a:prstGeom prst="wedgeRoundRectCallout">
            <a:avLst>
              <a:gd name="adj1" fmla="val -58751"/>
              <a:gd name="adj2" fmla="val 626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dirty="0"/>
              <a:t>Instead of moving around the file one char at a time, or typing one {operator} at a time, you can do that in multiples.</a:t>
            </a:r>
          </a:p>
          <a:p>
            <a:pPr algn="ctr"/>
            <a:endParaRPr lang="en-IN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350401"/>
              </p:ext>
            </p:extLst>
          </p:nvPr>
        </p:nvGraphicFramePr>
        <p:xfrm>
          <a:off x="533400" y="4241482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4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move 5 lines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yank 5 lines below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7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(and yank) 6 lines below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5iabcd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“abcd” 5</a:t>
                      </a:r>
                      <a:r>
                        <a:rPr lang="en-US" baseline="0" dirty="0"/>
                        <a:t>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5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0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A: {operator}{motion}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0" y="1547813"/>
            <a:ext cx="5257800" cy="1481138"/>
          </a:xfrm>
          <a:prstGeom prst="wedgeRoundRectCallout">
            <a:avLst>
              <a:gd name="adj1" fmla="val 34214"/>
              <a:gd name="adj2" fmla="val -767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 can suffix a {motion} on most multi-character {operator}s to perform the operation on the text represented by {motion}.</a:t>
            </a:r>
          </a:p>
          <a:p>
            <a:pPr algn="ctr"/>
            <a:endParaRPr lang="en-IN" dirty="0"/>
          </a:p>
          <a:p>
            <a:pPr algn="ctr"/>
            <a:r>
              <a:rPr lang="en-IN" b="1" u="sng" dirty="0"/>
              <a:t>This again improves your efficiency!!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02995"/>
              </p:ext>
            </p:extLst>
          </p:nvPr>
        </p:nvGraphicFramePr>
        <p:xfrm>
          <a:off x="914400" y="4622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63738206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0930747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1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yank 2</a:t>
                      </a:r>
                      <a:r>
                        <a:rPr lang="en-US" baseline="0" dirty="0"/>
                        <a:t> words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1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2w</a:t>
                      </a:r>
                      <a:r>
                        <a:rPr lang="en-US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</a:t>
                      </a:r>
                      <a:r>
                        <a:rPr lang="en-US" baseline="0" dirty="0"/>
                        <a:t> till next 2 words</a:t>
                      </a:r>
                      <a:r>
                        <a:rPr lang="en-US" dirty="0"/>
                        <a:t> and</a:t>
                      </a:r>
                      <a:r>
                        <a:rPr lang="en-US" baseline="0" dirty="0"/>
                        <a:t> type abcd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5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till</a:t>
                      </a:r>
                      <a:r>
                        <a:rPr lang="en-US" baseline="0" dirty="0"/>
                        <a:t> one line below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7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2c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$</a:t>
                      </a:r>
                      <a:r>
                        <a:rPr lang="en-US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till end of 2</a:t>
                      </a:r>
                      <a:r>
                        <a:rPr lang="en-US" baseline="30000" dirty="0"/>
                        <a:t> </a:t>
                      </a:r>
                      <a:r>
                        <a:rPr lang="en-US" dirty="0"/>
                        <a:t>lines and type abcd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35876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3810000" y="3349625"/>
            <a:ext cx="4724400" cy="952500"/>
          </a:xfrm>
          <a:prstGeom prst="wedgeRoundRectCallout">
            <a:avLst>
              <a:gd name="adj1" fmla="val -66532"/>
              <a:gd name="adj2" fmla="val 101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Highlighted in green are example of {motion}s. More about {motion}s coming up in next slides.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82940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A: The . {operator}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00852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 previous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91459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838200" y="2357964"/>
            <a:ext cx="1952298" cy="2290236"/>
          </a:xfrm>
          <a:prstGeom prst="wedgeRoundRectCallout">
            <a:avLst>
              <a:gd name="adj1" fmla="val 44161"/>
              <a:gd name="adj2" fmla="val -70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Never repeat yourself!</a:t>
            </a:r>
          </a:p>
          <a:p>
            <a:endParaRPr lang="en-IN" u="sng" dirty="0"/>
          </a:p>
          <a:p>
            <a:r>
              <a:rPr lang="en-IN" u="sng" dirty="0"/>
              <a:t>Example:</a:t>
            </a:r>
          </a:p>
          <a:p>
            <a:r>
              <a:rPr lang="en-IN" dirty="0">
                <a:solidFill>
                  <a:srgbClr val="FFFF00"/>
                </a:solidFill>
              </a:rPr>
              <a:t>4dw</a:t>
            </a:r>
          </a:p>
          <a:p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dirty="0">
                <a:solidFill>
                  <a:srgbClr val="FFFF00"/>
                </a:solidFill>
              </a:rPr>
              <a:t>2.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045618" y="2329915"/>
            <a:ext cx="2514600" cy="3505200"/>
          </a:xfrm>
          <a:prstGeom prst="wedgeRoundRectCallout">
            <a:avLst>
              <a:gd name="adj1" fmla="val -49929"/>
              <a:gd name="adj2" fmla="val -621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“</a:t>
            </a:r>
            <a:r>
              <a:rPr lang="en-IN" dirty="0">
                <a:solidFill>
                  <a:srgbClr val="FFFF00"/>
                </a:solidFill>
              </a:rPr>
              <a:t>.</a:t>
            </a:r>
            <a:r>
              <a:rPr lang="en-IN" dirty="0"/>
              <a:t>” cannot repeat a sequence of multiple edits:</a:t>
            </a:r>
          </a:p>
          <a:p>
            <a:endParaRPr lang="en-IN" dirty="0"/>
          </a:p>
          <a:p>
            <a:r>
              <a:rPr lang="en-IN" u="sng" dirty="0"/>
              <a:t>Example:</a:t>
            </a:r>
          </a:p>
          <a:p>
            <a:r>
              <a:rPr lang="en-IN" dirty="0">
                <a:solidFill>
                  <a:srgbClr val="FFFF00"/>
                </a:solidFill>
              </a:rPr>
              <a:t>4dw</a:t>
            </a:r>
          </a:p>
          <a:p>
            <a:r>
              <a:rPr lang="en-IN" dirty="0">
                <a:solidFill>
                  <a:srgbClr val="FFFF00"/>
                </a:solidFill>
              </a:rPr>
              <a:t>iabcd </a:t>
            </a:r>
          </a:p>
          <a:p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endParaRPr lang="en-IN" dirty="0"/>
          </a:p>
          <a:p>
            <a:r>
              <a:rPr lang="en-IN" b="1" i="1" dirty="0">
                <a:solidFill>
                  <a:schemeClr val="tx1"/>
                </a:solidFill>
              </a:rPr>
              <a:t>(The above will not repeat </a:t>
            </a:r>
            <a:r>
              <a:rPr lang="en-IN" b="1" i="1" dirty="0">
                <a:solidFill>
                  <a:srgbClr val="FFFF00"/>
                </a:solidFill>
              </a:rPr>
              <a:t>4dw</a:t>
            </a:r>
            <a:r>
              <a:rPr lang="en-IN" b="1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848676" y="2743200"/>
            <a:ext cx="2861936" cy="2899836"/>
          </a:xfrm>
          <a:prstGeom prst="wedgeRoundRectCallout">
            <a:avLst>
              <a:gd name="adj1" fmla="val -61552"/>
              <a:gd name="adj2" fmla="val 33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But this limitation is easily countered by using other {operator}s – which act as a combination</a:t>
            </a:r>
          </a:p>
          <a:p>
            <a:endParaRPr lang="en-IN" dirty="0"/>
          </a:p>
          <a:p>
            <a:r>
              <a:rPr lang="en-IN" b="1" u="sng" dirty="0"/>
              <a:t>May be you needed:</a:t>
            </a:r>
          </a:p>
          <a:p>
            <a:r>
              <a:rPr lang="en-IN" dirty="0">
                <a:solidFill>
                  <a:srgbClr val="FFFF00"/>
                </a:solidFill>
              </a:rPr>
              <a:t>c4wabcd </a:t>
            </a:r>
          </a:p>
          <a:p>
            <a:r>
              <a:rPr lang="en-IN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9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Part B:</a:t>
            </a:r>
            <a:br>
              <a:rPr lang="en-IN" dirty="0"/>
            </a:br>
            <a:r>
              <a:rPr lang="en-IN" dirty="0"/>
              <a:t>All about {motion}s</a:t>
            </a:r>
          </a:p>
        </p:txBody>
      </p:sp>
    </p:spTree>
    <p:extLst>
      <p:ext uri="{BB962C8B-B14F-4D97-AF65-F5344CB8AC3E}">
        <p14:creationId xmlns:p14="http://schemas.microsoft.com/office/powerpoint/2010/main" val="2730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{motion} – “position”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24600" y="4648200"/>
            <a:ext cx="2362200" cy="1586263"/>
            <a:chOff x="6324600" y="4648200"/>
            <a:chExt cx="2362200" cy="1586263"/>
          </a:xfrm>
        </p:grpSpPr>
        <p:sp>
          <p:nvSpPr>
            <p:cNvPr id="5" name="Down Arrow 4"/>
            <p:cNvSpPr/>
            <p:nvPr/>
          </p:nvSpPr>
          <p:spPr>
            <a:xfrm>
              <a:off x="7162800" y="5544052"/>
              <a:ext cx="748061" cy="69041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68846" y="5544052"/>
              <a:ext cx="617954" cy="69041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7193932" y="4617068"/>
              <a:ext cx="685800" cy="74806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 rot="5400000">
              <a:off x="6322295" y="5546359"/>
              <a:ext cx="690409" cy="68580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aphicFrame>
        <p:nvGraphicFramePr>
          <p:cNvPr id="2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22073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one</a:t>
                      </a:r>
                      <a:r>
                        <a:rPr lang="en-US" baseline="0" dirty="0"/>
                        <a:t> char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move</a:t>
                      </a:r>
                      <a:r>
                        <a:rPr lang="en-US" baseline="0" dirty="0"/>
                        <a:t> one char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one char</a:t>
                      </a:r>
                      <a:r>
                        <a:rPr lang="en-US" baseline="0" dirty="0"/>
                        <a:t> down (to next 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one char</a:t>
                      </a:r>
                      <a:r>
                        <a:rPr lang="en-US" baseline="0" dirty="0"/>
                        <a:t> up (to next line)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5324569" y="2742211"/>
            <a:ext cx="3047999" cy="1219200"/>
          </a:xfrm>
          <a:prstGeom prst="wedgeRoundRectCallout">
            <a:avLst>
              <a:gd name="adj1" fmla="val -39970"/>
              <a:gd name="adj2" fmla="val -8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Any text editor would allow you to move around the text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57199" y="2968500"/>
            <a:ext cx="4114800" cy="1146300"/>
          </a:xfrm>
          <a:prstGeom prst="wedgeRoundRectCallout">
            <a:avLst>
              <a:gd name="adj1" fmla="val -20067"/>
              <a:gd name="adj2" fmla="val -73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vim supports many more complex {motion}s than those listed here and see their effectiveness and usefulness.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810000" y="5334000"/>
            <a:ext cx="1752599" cy="919742"/>
          </a:xfrm>
          <a:prstGeom prst="wedgeRoundRectCallout">
            <a:avLst>
              <a:gd name="adj1" fmla="val 66236"/>
              <a:gd name="adj2" fmla="val 26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Arrow keys also work.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81000" y="4629651"/>
            <a:ext cx="3048000" cy="1828801"/>
          </a:xfrm>
          <a:prstGeom prst="cloudCallout">
            <a:avLst>
              <a:gd name="adj1" fmla="val 59339"/>
              <a:gd name="adj2" fmla="val 33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(However, some advocate not using them, and even disabling them)</a:t>
            </a:r>
          </a:p>
        </p:txBody>
      </p:sp>
    </p:spTree>
    <p:extLst>
      <p:ext uri="{BB962C8B-B14F-4D97-AF65-F5344CB8AC3E}">
        <p14:creationId xmlns:p14="http://schemas.microsoft.com/office/powerpoint/2010/main" val="28681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0" animBg="1"/>
      <p:bldP spid="8" grpId="0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{motion} – “words”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870423"/>
              </p:ext>
            </p:extLst>
          </p:nvPr>
        </p:nvGraphicFramePr>
        <p:xfrm>
          <a:off x="457200" y="1600212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beginning of next 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beginning of current/previous word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end of current/next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of previous word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25896"/>
              </p:ext>
            </p:extLst>
          </p:nvPr>
        </p:nvGraphicFramePr>
        <p:xfrm>
          <a:off x="533400" y="3200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63738206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0930747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0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will move you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5 words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1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will move you 2 words</a:t>
                      </a:r>
                      <a:r>
                        <a:rPr lang="en-US" baseline="0" dirty="0"/>
                        <a:t> backward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5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c2wabcd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till</a:t>
                      </a:r>
                      <a:r>
                        <a:rPr lang="en-US" baseline="0" dirty="0"/>
                        <a:t> next 2 words by abcd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7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till end of word</a:t>
                      </a:r>
                      <a:r>
                        <a:rPr lang="en-US" baseline="0" dirty="0"/>
                        <a:t> by abcd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35876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914400" y="5289872"/>
            <a:ext cx="6019800" cy="1471503"/>
          </a:xfrm>
          <a:prstGeom prst="wedgeRoundRectCallout">
            <a:avLst>
              <a:gd name="adj1" fmla="val -41324"/>
              <a:gd name="adj2" fmla="val -70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Note subtle differences:</a:t>
            </a:r>
          </a:p>
          <a:p>
            <a:endParaRPr lang="en-IN" dirty="0"/>
          </a:p>
          <a:p>
            <a:r>
              <a:rPr lang="en-IN" dirty="0"/>
              <a:t>“</a:t>
            </a:r>
            <a:r>
              <a:rPr lang="en-IN" dirty="0">
                <a:solidFill>
                  <a:srgbClr val="FFFF00"/>
                </a:solidFill>
              </a:rPr>
              <a:t>w</a:t>
            </a:r>
            <a:r>
              <a:rPr lang="en-IN" dirty="0"/>
              <a:t>” goes to the next work jumping over intervening spaces.</a:t>
            </a:r>
          </a:p>
          <a:p>
            <a:r>
              <a:rPr lang="en-IN" dirty="0"/>
              <a:t>“</a:t>
            </a:r>
            <a:r>
              <a:rPr lang="en-IN" dirty="0">
                <a:solidFill>
                  <a:srgbClr val="FFFF00"/>
                </a:solidFill>
              </a:rPr>
              <a:t>e</a:t>
            </a:r>
            <a:r>
              <a:rPr lang="en-IN" dirty="0"/>
              <a:t>” only goes to the end of current word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524665" y="2562566"/>
            <a:ext cx="3009736" cy="1933234"/>
          </a:xfrm>
          <a:prstGeom prst="wedgeRoundRectCallout">
            <a:avLst>
              <a:gd name="adj1" fmla="val -61963"/>
              <a:gd name="adj2" fmla="val -67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“</a:t>
            </a:r>
            <a:r>
              <a:rPr lang="en-IN" dirty="0">
                <a:solidFill>
                  <a:srgbClr val="FFFF00"/>
                </a:solidFill>
              </a:rPr>
              <a:t>g</a:t>
            </a:r>
            <a:r>
              <a:rPr lang="en-IN" dirty="0"/>
              <a:t>” is a multi character {operator}, and there are many “g” variations.</a:t>
            </a:r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:help g</a:t>
            </a:r>
          </a:p>
        </p:txBody>
      </p:sp>
    </p:spTree>
    <p:extLst>
      <p:ext uri="{BB962C8B-B14F-4D97-AF65-F5344CB8AC3E}">
        <p14:creationId xmlns:p14="http://schemas.microsoft.com/office/powerpoint/2010/main" val="39815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B: {motion} – “lines”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778837"/>
              </p:ext>
            </p:extLst>
          </p:nvPr>
        </p:nvGraphicFramePr>
        <p:xfrm>
          <a:off x="457200" y="1600212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beginning of line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end of 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 of 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line (first non empty)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t{c}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 forward till {c} in the line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T{c}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 backward till {c} in the 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f{c}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 forward to {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c} in the 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F{c}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 backward to {c} in the 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798568"/>
              </p:ext>
            </p:extLst>
          </p:nvPr>
        </p:nvGraphicFramePr>
        <p:xfrm>
          <a:off x="1371600" y="4114800"/>
          <a:ext cx="685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03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c$abcd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 till end of the 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d^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till start of 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line (first non empty)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t(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 forward till next ( in the 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forward till next , in the 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0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ct(foo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 till ( with text foo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B: {motion} – “pages”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554675"/>
              </p:ext>
            </p:extLst>
          </p:nvPr>
        </p:nvGraphicFramePr>
        <p:xfrm>
          <a:off x="457200" y="4155440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502686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5220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^E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Scroll windows down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one line – 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without moving cursor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18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^Y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Scroll window up one line –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without moving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cursor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93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^F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Scroll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one page down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66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^B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Scroll</a:t>
                      </a:r>
                      <a:r>
                        <a:rPr lang="en-US" i="0" baseline="0" dirty="0">
                          <a:solidFill>
                            <a:schemeClr val="tx1"/>
                          </a:solidFill>
                        </a:rPr>
                        <a:t> one page down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994099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4448175" y="5081893"/>
            <a:ext cx="4114800" cy="1318907"/>
          </a:xfrm>
          <a:prstGeom prst="wedgeRoundRectCallout">
            <a:avLst>
              <a:gd name="adj1" fmla="val -63889"/>
              <a:gd name="adj2" fmla="val -414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There are also “control” {operator}s for page “scrolling” – that are useful. They usually don’t work mix with edit {operator}s.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47044"/>
              </p:ext>
            </p:extLst>
          </p:nvPr>
        </p:nvGraphicFramePr>
        <p:xfrm>
          <a:off x="457200" y="1600212"/>
          <a:ext cx="82296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24211007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583272946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94612951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372554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 line of current page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72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bottom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line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5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middle line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line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of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file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68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line of file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425591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609599" y="2587160"/>
            <a:ext cx="3533775" cy="806768"/>
          </a:xfrm>
          <a:prstGeom prst="wedgeRoundRectCallout">
            <a:avLst>
              <a:gd name="adj1" fmla="val 58681"/>
              <a:gd name="adj2" fmla="val 37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Example:</a:t>
            </a:r>
          </a:p>
          <a:p>
            <a:r>
              <a:rPr lang="en-IN" dirty="0">
                <a:solidFill>
                  <a:srgbClr val="FFFF00"/>
                </a:solidFill>
              </a:rPr>
              <a:t>dG</a:t>
            </a:r>
            <a:r>
              <a:rPr lang="en-IN" dirty="0"/>
              <a:t> – delete till end of file</a:t>
            </a:r>
          </a:p>
        </p:txBody>
      </p:sp>
    </p:spTree>
    <p:extLst>
      <p:ext uri="{BB962C8B-B14F-4D97-AF65-F5344CB8AC3E}">
        <p14:creationId xmlns:p14="http://schemas.microsoft.com/office/powerpoint/2010/main" val="402043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vim –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vim was created by “Bram Moolenaar” in 1991.</a:t>
            </a: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vim stands for “vi modified”,  was cloned from “vi” created by “Bill Joy”.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“vi” itself descended from “ed”, a command line based line editor that Bill had created.</a:t>
            </a:r>
          </a:p>
        </p:txBody>
      </p:sp>
      <p:pic>
        <p:nvPicPr>
          <p:cNvPr id="1026" name="Picture 2" descr="Bill jo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" b="32136"/>
          <a:stretch/>
        </p:blipFill>
        <p:spPr bwMode="auto">
          <a:xfrm>
            <a:off x="6907924" y="3863181"/>
            <a:ext cx="1447800" cy="12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f/ff/Bram_Moolenaar_in_2007.jpg/220px-Bram_Moolenaar_in_200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" b="35867"/>
          <a:stretch/>
        </p:blipFill>
        <p:spPr bwMode="auto">
          <a:xfrm>
            <a:off x="6934200" y="2133600"/>
            <a:ext cx="1447800" cy="12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9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{motion} – regex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83733"/>
              </p:ext>
            </p:extLst>
          </p:nvPr>
        </p:nvGraphicFramePr>
        <p:xfrm>
          <a:off x="457200" y="1600212"/>
          <a:ext cx="82296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/{p}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 forward to next match of regex {p}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?{p}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 reverse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next match of regex {p}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85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next pattern match in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/ or 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prev pattern match in / or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4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next match word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under cursor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prev match word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under cursor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0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like *,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but a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partial match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like #,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but a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partial match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11541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5448300" y="1392238"/>
            <a:ext cx="3124200" cy="835025"/>
          </a:xfrm>
          <a:prstGeom prst="wedgeRoundRectCallout">
            <a:avLst>
              <a:gd name="adj1" fmla="val -43568"/>
              <a:gd name="adj2" fmla="val -79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vim supports regular expressions.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131001"/>
              </p:ext>
            </p:extLst>
          </p:nvPr>
        </p:nvGraphicFramePr>
        <p:xfrm>
          <a:off x="571500" y="4480560"/>
          <a:ext cx="8001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7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/abcd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 next occurrence of string “abcd” (including partial matches)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/a.*d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 next occurrence of regex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matches for a.*d – like abd, ad, a45d, yadk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85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/\&lt;abc\&gt;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next occurrence of string “abcd” (only word matches)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0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d?\dabc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till previous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occurrence of digit (\d) followed by abc – like 4abc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d/abcd/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till the next occurrence of abcd (including partial matches)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439888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5791200" y="3402462"/>
            <a:ext cx="2971800" cy="1474338"/>
          </a:xfrm>
          <a:prstGeom prst="wedgeRoundRectCallout">
            <a:avLst>
              <a:gd name="adj1" fmla="val -67078"/>
              <a:gd name="adj2" fmla="val -22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u="sng" dirty="0"/>
              <a:t>Some options/commands:</a:t>
            </a:r>
          </a:p>
          <a:p>
            <a:r>
              <a:rPr lang="en-IN" dirty="0">
                <a:solidFill>
                  <a:srgbClr val="FFFF00"/>
                </a:solidFill>
              </a:rPr>
              <a:t>:set hlsearch</a:t>
            </a:r>
          </a:p>
          <a:p>
            <a:r>
              <a:rPr lang="en-IN" dirty="0">
                <a:solidFill>
                  <a:srgbClr val="FFFF00"/>
                </a:solidFill>
              </a:rPr>
              <a:t>:set ignorecase</a:t>
            </a:r>
          </a:p>
          <a:p>
            <a:r>
              <a:rPr lang="en-IN" dirty="0">
                <a:solidFill>
                  <a:srgbClr val="FFFF00"/>
                </a:solidFill>
              </a:rPr>
              <a:t>:set incsearch</a:t>
            </a:r>
          </a:p>
          <a:p>
            <a:r>
              <a:rPr lang="en-IN" dirty="0">
                <a:solidFill>
                  <a:srgbClr val="FFFF00"/>
                </a:solidFill>
              </a:rPr>
              <a:t>:set nowrapscan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85750" y="1091412"/>
            <a:ext cx="2667000" cy="417513"/>
          </a:xfrm>
          <a:prstGeom prst="wedgeRoundRectCallout">
            <a:avLst>
              <a:gd name="adj1" fmla="val -35148"/>
              <a:gd name="adj2" fmla="val 90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/</a:t>
            </a:r>
            <a:r>
              <a:rPr lang="en-IN" dirty="0"/>
              <a:t> introduces the search</a:t>
            </a:r>
          </a:p>
        </p:txBody>
      </p:sp>
    </p:spTree>
    <p:extLst>
      <p:ext uri="{BB962C8B-B14F-4D97-AF65-F5344CB8AC3E}">
        <p14:creationId xmlns:p14="http://schemas.microsoft.com/office/powerpoint/2010/main" val="23103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{motion} – special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168866"/>
              </p:ext>
            </p:extLst>
          </p:nvPr>
        </p:nvGraphicFramePr>
        <p:xfrm>
          <a:off x="457200" y="1600212"/>
          <a:ext cx="82296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jump to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matching char (), {}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 forward to next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/* comment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move forward to next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*/ comment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5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previous start of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method (java?)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previous end of method (java?)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85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start of method (java?)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end of method (java?)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439888"/>
                  </a:ext>
                </a:extLst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838200" y="4572000"/>
            <a:ext cx="3200400" cy="1066800"/>
          </a:xfrm>
          <a:prstGeom prst="wedgeRoundRectCallout">
            <a:avLst>
              <a:gd name="adj1" fmla="val -21818"/>
              <a:gd name="adj2" fmla="val -778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 on motions: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FF00"/>
                </a:solidFill>
              </a:rPr>
              <a:t>:help motion.txt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029200" y="1244886"/>
            <a:ext cx="2286000" cy="590550"/>
          </a:xfrm>
          <a:prstGeom prst="wedgeRoundRectCallout">
            <a:avLst>
              <a:gd name="adj1" fmla="val -88958"/>
              <a:gd name="adj2" fmla="val 43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:set matchpairs+=&lt;:&gt;</a:t>
            </a:r>
          </a:p>
        </p:txBody>
      </p:sp>
    </p:spTree>
    <p:extLst>
      <p:ext uri="{BB962C8B-B14F-4D97-AF65-F5344CB8AC3E}">
        <p14:creationId xmlns:p14="http://schemas.microsoft.com/office/powerpoint/2010/main" val="132504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Part C:</a:t>
            </a:r>
            <a:br>
              <a:rPr lang="en-IN" dirty="0"/>
            </a:br>
            <a:r>
              <a:rPr lang="en-IN" dirty="0"/>
              <a:t>More editing features of vim</a:t>
            </a:r>
          </a:p>
        </p:txBody>
      </p:sp>
    </p:spTree>
    <p:extLst>
      <p:ext uri="{BB962C8B-B14F-4D97-AF65-F5344CB8AC3E}">
        <p14:creationId xmlns:p14="http://schemas.microsoft.com/office/powerpoint/2010/main" val="159256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 C: “text-objects: aw, iw”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921713"/>
              </p:ext>
            </p:extLst>
          </p:nvPr>
        </p:nvGraphicFramePr>
        <p:xfrm>
          <a:off x="457200" y="1600212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{operator}aw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on “a word”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{operator}iw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“in word”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{operator}a"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around "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{operator}i"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in 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{operator}a'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around '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'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in '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57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{operator}a{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around a {} block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{operator}i{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in a block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{operator}a(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 around a () block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7467600" y="152400"/>
            <a:ext cx="1524000" cy="1524000"/>
          </a:xfrm>
          <a:prstGeom prst="wedgeRoundRectCallout">
            <a:avLst>
              <a:gd name="adj1" fmla="val -64982"/>
              <a:gd name="adj2" fmla="val -22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“aw”, “iw” are special types of text selection mechanisms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222107"/>
              </p:ext>
            </p:extLst>
          </p:nvPr>
        </p:nvGraphicFramePr>
        <p:xfrm>
          <a:off x="990600" y="3886200"/>
          <a:ext cx="6248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cawabcd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 word under the cursor to abcd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ci"abcd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 contents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within " and type abcd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ci{return 1;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 inside {} and type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return 1;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yi'abcd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yank contents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within ' and type abcd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28765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553200" y="5943600"/>
            <a:ext cx="2133600" cy="762001"/>
          </a:xfrm>
          <a:prstGeom prst="wedgeRoundRectCallout">
            <a:avLst>
              <a:gd name="adj1" fmla="val 21039"/>
              <a:gd name="adj2" fmla="val -903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text-objects</a:t>
            </a:r>
          </a:p>
        </p:txBody>
      </p:sp>
    </p:spTree>
    <p:extLst>
      <p:ext uri="{BB962C8B-B14F-4D97-AF65-F5344CB8AC3E}">
        <p14:creationId xmlns:p14="http://schemas.microsoft.com/office/powerpoint/2010/main" val="28908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 C: “:%substitute”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957238"/>
              </p:ext>
            </p:extLst>
          </p:nvPr>
        </p:nvGraphicFramePr>
        <p:xfrm>
          <a:off x="457200" y="1600212"/>
          <a:ext cx="8001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:{range}s/{regex}/{replacement}/{flags}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substitute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command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:{range}d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command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31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repeat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the last substitute on 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446591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846176" y="512145"/>
            <a:ext cx="1993024" cy="1373494"/>
          </a:xfrm>
          <a:prstGeom prst="wedgeRoundRectCallout">
            <a:avLst>
              <a:gd name="adj1" fmla="val -60513"/>
              <a:gd name="adj2" fmla="val -24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Make complex changes in a jiffy with substitution. Works like “sed” in Unix.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70402"/>
              </p:ext>
            </p:extLst>
          </p:nvPr>
        </p:nvGraphicFramePr>
        <p:xfrm>
          <a:off x="609600" y="5562600"/>
          <a:ext cx="7467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:%s,abc/def,lmn,g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all abc/def to lmn globally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:1,/main/s/my_\(\a\a*\d*\)/\1_my/c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more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7617372" y="5844539"/>
            <a:ext cx="1374228" cy="937261"/>
          </a:xfrm>
          <a:prstGeom prst="wedgeRoundRectCallout">
            <a:avLst>
              <a:gd name="adj1" fmla="val 21039"/>
              <a:gd name="adj2" fmla="val -903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:s</a:t>
            </a:r>
          </a:p>
          <a:p>
            <a:r>
              <a:rPr lang="en-US" dirty="0">
                <a:solidFill>
                  <a:srgbClr val="FFFF00"/>
                </a:solidFill>
              </a:rPr>
              <a:t>:help regex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219200" y="3359755"/>
            <a:ext cx="3276600" cy="983645"/>
          </a:xfrm>
          <a:prstGeom prst="wedgeRoundRectCallout">
            <a:avLst>
              <a:gd name="adj1" fmla="val -20952"/>
              <a:gd name="adj2" fmla="val -73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{range} is single or a pair of identifiers for lines, marks, regexes, special locations, …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566886"/>
              </p:ext>
            </p:extLst>
          </p:nvPr>
        </p:nvGraphicFramePr>
        <p:xfrm>
          <a:off x="4395952" y="3200400"/>
          <a:ext cx="45956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{n}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line number specified by {n}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/{regex}/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position where {regex} matches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represents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the entire file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91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'{m}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any mark {m}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458987"/>
                  </a:ext>
                </a:extLst>
              </a:tr>
            </a:tbl>
          </a:graphicData>
        </a:graphic>
      </p:graphicFrame>
      <p:sp>
        <p:nvSpPr>
          <p:cNvPr id="15" name="Rounded Rectangular Callout 14"/>
          <p:cNvSpPr/>
          <p:nvPr/>
        </p:nvSpPr>
        <p:spPr>
          <a:xfrm>
            <a:off x="2810203" y="5460353"/>
            <a:ext cx="2467304" cy="481331"/>
          </a:xfrm>
          <a:prstGeom prst="wedgeRoundRectCallout">
            <a:avLst>
              <a:gd name="adj1" fmla="val -23191"/>
              <a:gd name="adj2" fmla="val 1431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\1</a:t>
            </a:r>
            <a:r>
              <a:rPr lang="en-IN" dirty="0">
                <a:solidFill>
                  <a:schemeClr val="bg1"/>
                </a:solidFill>
              </a:rPr>
              <a:t> – back-ref match \(\)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890220" y="4439337"/>
            <a:ext cx="2279431" cy="723900"/>
          </a:xfrm>
          <a:prstGeom prst="wedgeRoundRectCallout">
            <a:avLst>
              <a:gd name="adj1" fmla="val -31111"/>
              <a:gd name="adj2" fmla="val 1672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IN" dirty="0">
                <a:solidFill>
                  <a:schemeClr val="bg1"/>
                </a:solidFill>
              </a:rPr>
              <a:t> – globally {flag}</a:t>
            </a:r>
          </a:p>
          <a:p>
            <a:r>
              <a:rPr lang="en-US" dirty="0">
                <a:solidFill>
                  <a:srgbClr val="FFFF00"/>
                </a:solidFill>
              </a:rPr>
              <a:t>gc</a:t>
            </a:r>
            <a:r>
              <a:rPr lang="en-US" dirty="0">
                <a:solidFill>
                  <a:schemeClr val="bg1"/>
                </a:solidFill>
              </a:rPr>
              <a:t> – globally confirm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46937" y="4494579"/>
            <a:ext cx="1371600" cy="868340"/>
          </a:xfrm>
          <a:prstGeom prst="wedgeRoundRectCallout">
            <a:avLst>
              <a:gd name="adj1" fmla="val 15877"/>
              <a:gd name="adj2" fmla="val 126867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Can use a 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IN" dirty="0">
                <a:solidFill>
                  <a:schemeClr val="bg1"/>
                </a:solidFill>
              </a:rPr>
              <a:t> instead of </a:t>
            </a:r>
            <a:r>
              <a:rPr lang="en-IN" dirty="0">
                <a:solidFill>
                  <a:srgbClr val="FFFF00"/>
                </a:solidFill>
              </a:rPr>
              <a:t>/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paths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442972"/>
              </p:ext>
            </p:extLst>
          </p:nvPr>
        </p:nvGraphicFramePr>
        <p:xfrm>
          <a:off x="457200" y="2719136"/>
          <a:ext cx="8001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:{range}s{s}{regex}{s}{replacement}{s}{flags}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substitute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command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62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5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C: “:%!filter”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35477"/>
              </p:ext>
            </p:extLst>
          </p:nvPr>
        </p:nvGraphicFramePr>
        <p:xfrm>
          <a:off x="457199" y="1600200"/>
          <a:ext cx="8153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:!{cmd}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the {cmd} and show the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:{range}w !{cmd}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Sends</a:t>
                      </a:r>
                      <a:r>
                        <a:rPr lang="en-US" baseline="0" dirty="0"/>
                        <a:t> the lines {range} to {cmd} </a:t>
                      </a:r>
                      <a:r>
                        <a:rPr lang="en-US" dirty="0"/>
                        <a:t>and show the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:{range}r !{cmd}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Reads the results of the {cmd} into buffer</a:t>
                      </a:r>
                      <a:r>
                        <a:rPr lang="en-US" baseline="0" dirty="0"/>
                        <a:t> at {range}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:{range}!{cmd}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Pipe</a:t>
                      </a:r>
                      <a:r>
                        <a:rPr lang="en-US" baseline="0" dirty="0"/>
                        <a:t> the lines {range} to {cmd} and </a:t>
                      </a:r>
                      <a:r>
                        <a:rPr lang="en-US" u="sng" baseline="0" dirty="0"/>
                        <a:t>replace</a:t>
                      </a:r>
                      <a:r>
                        <a:rPr lang="en-US" baseline="0" dirty="0"/>
                        <a:t> results in buffer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3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to :.!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804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820323"/>
              </p:ext>
            </p:extLst>
          </p:nvPr>
        </p:nvGraphicFramePr>
        <p:xfrm>
          <a:off x="533400" y="3810000"/>
          <a:ext cx="8077199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:%!xxd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42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:%!xxd -r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4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:r! ls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:%!grep -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e *.txt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:%s/^.*$/cp &amp; &amp;.bak/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:w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!bash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315012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6629400" y="5791200"/>
            <a:ext cx="1828800" cy="914400"/>
          </a:xfrm>
          <a:prstGeom prst="wedgeRoundRectCallout">
            <a:avLst>
              <a:gd name="adj1" fmla="val 21532"/>
              <a:gd name="adj2" fmla="val -84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:w!</a:t>
            </a:r>
          </a:p>
          <a:p>
            <a:r>
              <a:rPr lang="en-IN" dirty="0">
                <a:solidFill>
                  <a:srgbClr val="FFFF00"/>
                </a:solidFill>
              </a:rPr>
              <a:t>:help filter </a:t>
            </a:r>
          </a:p>
        </p:txBody>
      </p:sp>
    </p:spTree>
    <p:extLst>
      <p:ext uri="{BB962C8B-B14F-4D97-AF65-F5344CB8AC3E}">
        <p14:creationId xmlns:p14="http://schemas.microsoft.com/office/powerpoint/2010/main" val="42477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C: “visual mode”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93091"/>
              </p:ext>
            </p:extLst>
          </p:nvPr>
        </p:nvGraphicFramePr>
        <p:xfrm>
          <a:off x="457200" y="1600200"/>
          <a:ext cx="7772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v{m}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selects</a:t>
                      </a:r>
                      <a:r>
                        <a:rPr lang="en-US" baseline="0" dirty="0"/>
                        <a:t> characters represented by motion {m} for </a:t>
                      </a:r>
                      <a:r>
                        <a:rPr lang="en-US" dirty="0"/>
                        <a:t>visual</a:t>
                      </a:r>
                      <a:r>
                        <a:rPr lang="en-US" baseline="0" dirty="0"/>
                        <a:t> 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V{m}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selects lines</a:t>
                      </a:r>
                      <a:r>
                        <a:rPr lang="en-US" baseline="0" dirty="0"/>
                        <a:t> represented by motion {m} for visual 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^V{m}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selects</a:t>
                      </a:r>
                      <a:r>
                        <a:rPr lang="en-US" baseline="0" dirty="0"/>
                        <a:t> characters represented by motion {m} for </a:t>
                      </a:r>
                      <a:r>
                        <a:rPr lang="en-US" dirty="0"/>
                        <a:t>visual</a:t>
                      </a:r>
                      <a:r>
                        <a:rPr lang="en-US" baseline="0" dirty="0"/>
                        <a:t> </a:t>
                      </a:r>
                      <a:r>
                        <a:rPr lang="en-US" b="1" u="sng" baseline="0" dirty="0"/>
                        <a:t>block</a:t>
                      </a:r>
                      <a:r>
                        <a:rPr lang="en-US" baseline="0" dirty="0"/>
                        <a:t> 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72203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39334"/>
              </p:ext>
            </p:extLst>
          </p:nvPr>
        </p:nvGraphicFramePr>
        <p:xfrm>
          <a:off x="446690" y="3642360"/>
          <a:ext cx="8229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7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 selection to end of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9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at the beginning of the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at end of selected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8214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400800" y="6019800"/>
            <a:ext cx="1828800" cy="736600"/>
          </a:xfrm>
          <a:prstGeom prst="wedgeRoundRectCallout">
            <a:avLst>
              <a:gd name="adj1" fmla="val 20670"/>
              <a:gd name="adj2" fmla="val -696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visual.txt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890391" y="612346"/>
            <a:ext cx="2849618" cy="911654"/>
          </a:xfrm>
          <a:prstGeom prst="wedgeRoundRectCallout">
            <a:avLst>
              <a:gd name="adj1" fmla="val -58091"/>
              <a:gd name="adj2" fmla="val -26706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Allows visual selection based editing and block editing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789885" y="2858991"/>
            <a:ext cx="2849618" cy="463329"/>
          </a:xfrm>
          <a:prstGeom prst="wedgeRoundRectCallout">
            <a:avLst>
              <a:gd name="adj1" fmla="val -12172"/>
              <a:gd name="adj2" fmla="val -98372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 Block edit is very powerful!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62000" y="2787869"/>
            <a:ext cx="3581400" cy="736600"/>
          </a:xfrm>
          <a:prstGeom prst="wedgeRoundRectCallout">
            <a:avLst>
              <a:gd name="adj1" fmla="val -41959"/>
              <a:gd name="adj2" fmla="val 73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visual edit {operator}s are similar to regular edit {operator}s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 C: “undo &amp; redo”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865450"/>
              </p:ext>
            </p:extLst>
          </p:nvPr>
        </p:nvGraphicFramePr>
        <p:xfrm>
          <a:off x="457200" y="1600212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undo last change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^R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redo previous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undo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096000" y="609600"/>
            <a:ext cx="2362200" cy="769019"/>
          </a:xfrm>
          <a:prstGeom prst="wedgeRoundRectCallout">
            <a:avLst>
              <a:gd name="adj1" fmla="val -73699"/>
              <a:gd name="adj2" fmla="val -83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Allows you to correct your mistakes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08694" y="4160969"/>
            <a:ext cx="2133600" cy="762001"/>
          </a:xfrm>
          <a:prstGeom prst="wedgeRoundRectCallout">
            <a:avLst>
              <a:gd name="adj1" fmla="val 19358"/>
              <a:gd name="adj2" fmla="val -85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undo.txt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562600" y="2622836"/>
            <a:ext cx="2438400" cy="958564"/>
          </a:xfrm>
          <a:prstGeom prst="wedgeRoundRectCallout">
            <a:avLst>
              <a:gd name="adj1" fmla="val -81877"/>
              <a:gd name="adj2" fmla="val 94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How to correct your undo mistakes?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629357"/>
              </p:ext>
            </p:extLst>
          </p:nvPr>
        </p:nvGraphicFramePr>
        <p:xfrm>
          <a:off x="457200" y="1981200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 to older text 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g+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 to newer text state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57986" y="3197423"/>
            <a:ext cx="193301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868" y="5294293"/>
            <a:ext cx="2278154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complex_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complex_;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5246546"/>
            <a:ext cx="2279731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bar()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own Arrow 2"/>
          <p:cNvSpPr/>
          <p:nvPr/>
        </p:nvSpPr>
        <p:spPr>
          <a:xfrm rot="2271005">
            <a:off x="1350175" y="4113837"/>
            <a:ext cx="1117611" cy="810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Edit1</a:t>
            </a:r>
            <a:endParaRPr lang="en-IN" sz="1400" dirty="0"/>
          </a:p>
        </p:txBody>
      </p:sp>
      <p:sp>
        <p:nvSpPr>
          <p:cNvPr id="19" name="Up Arrow 18"/>
          <p:cNvSpPr/>
          <p:nvPr/>
        </p:nvSpPr>
        <p:spPr>
          <a:xfrm rot="2194898">
            <a:off x="1701861" y="3553080"/>
            <a:ext cx="1210523" cy="8552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  <a:endParaRPr lang="en-IN" sz="1200" dirty="0"/>
          </a:p>
        </p:txBody>
      </p:sp>
      <p:sp>
        <p:nvSpPr>
          <p:cNvPr id="22" name="Down Arrow 21"/>
          <p:cNvSpPr/>
          <p:nvPr/>
        </p:nvSpPr>
        <p:spPr>
          <a:xfrm rot="19513272">
            <a:off x="3768515" y="4099601"/>
            <a:ext cx="1144201" cy="810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Edit2</a:t>
            </a:r>
            <a:endParaRPr lang="en-IN" sz="1400" dirty="0"/>
          </a:p>
        </p:txBody>
      </p:sp>
      <p:sp>
        <p:nvSpPr>
          <p:cNvPr id="23" name="Up Arrow 22"/>
          <p:cNvSpPr/>
          <p:nvPr/>
        </p:nvSpPr>
        <p:spPr>
          <a:xfrm rot="19478667">
            <a:off x="3411647" y="3512981"/>
            <a:ext cx="1089584" cy="8552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  <a:endParaRPr lang="en-IN" sz="1200" dirty="0"/>
          </a:p>
        </p:txBody>
      </p:sp>
      <p:sp>
        <p:nvSpPr>
          <p:cNvPr id="27" name="Left Arrow 26"/>
          <p:cNvSpPr/>
          <p:nvPr/>
        </p:nvSpPr>
        <p:spPr>
          <a:xfrm>
            <a:off x="2667000" y="5334000"/>
            <a:ext cx="597678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g-</a:t>
            </a:r>
            <a:endParaRPr lang="en-IN" dirty="0"/>
          </a:p>
        </p:txBody>
      </p:sp>
      <p:sp>
        <p:nvSpPr>
          <p:cNvPr id="28" name="Right Arrow 27"/>
          <p:cNvSpPr/>
          <p:nvPr/>
        </p:nvSpPr>
        <p:spPr>
          <a:xfrm>
            <a:off x="3319425" y="5334001"/>
            <a:ext cx="642975" cy="838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g+</a:t>
            </a:r>
            <a:endParaRPr lang="en-IN" dirty="0"/>
          </a:p>
        </p:txBody>
      </p:sp>
      <p:sp>
        <p:nvSpPr>
          <p:cNvPr id="30" name="Down Arrow 29"/>
          <p:cNvSpPr/>
          <p:nvPr/>
        </p:nvSpPr>
        <p:spPr>
          <a:xfrm rot="19513272">
            <a:off x="4033420" y="4503651"/>
            <a:ext cx="1144201" cy="745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redo</a:t>
            </a:r>
            <a:endParaRPr lang="en-IN" sz="1400" dirty="0"/>
          </a:p>
        </p:txBody>
      </p:sp>
      <p:sp>
        <p:nvSpPr>
          <p:cNvPr id="31" name="Down Arrow 30"/>
          <p:cNvSpPr/>
          <p:nvPr/>
        </p:nvSpPr>
        <p:spPr>
          <a:xfrm rot="2168502">
            <a:off x="1013628" y="4486638"/>
            <a:ext cx="1144201" cy="810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517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3" grpId="0" animBg="1"/>
      <p:bldP spid="3" grpId="1" animBg="1"/>
      <p:bldP spid="3" grpId="2" animBg="1"/>
      <p:bldP spid="19" grpId="0" animBg="1"/>
      <p:bldP spid="19" grpId="3" animBg="1"/>
      <p:bldP spid="19" grpId="4" animBg="1"/>
      <p:bldP spid="19" grpId="5" animBg="1"/>
      <p:bldP spid="22" grpId="1" animBg="1"/>
      <p:bldP spid="22" grpId="2" animBg="1"/>
      <p:bldP spid="22" grpId="3" animBg="1"/>
      <p:bldP spid="23" grpId="1" animBg="1"/>
      <p:bldP spid="23" grpId="2" animBg="1"/>
      <p:bldP spid="23" grpId="3" animBg="1"/>
      <p:bldP spid="23" grpId="4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C: “autocomplete”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641786"/>
              </p:ext>
            </p:extLst>
          </p:nvPr>
        </p:nvGraphicFramePr>
        <p:xfrm>
          <a:off x="457200" y="1600200"/>
          <a:ext cx="822959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Search backwards for next word that matches the word</a:t>
                      </a:r>
                      <a:r>
                        <a:rPr lang="en-US" baseline="0" dirty="0"/>
                        <a:t> under the 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r>
                        <a:rPr lang="en-US" baseline="0" dirty="0"/>
                        <a:t> forward for next </a:t>
                      </a:r>
                      <a:r>
                        <a:rPr lang="en-US" dirty="0"/>
                        <a:t>word that matches the word</a:t>
                      </a:r>
                      <a:r>
                        <a:rPr lang="en-US" baseline="0" dirty="0"/>
                        <a:t> under the cursor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21674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248400" y="4783693"/>
            <a:ext cx="1828800" cy="660400"/>
          </a:xfrm>
          <a:prstGeom prst="wedgeRoundRectCallout">
            <a:avLst>
              <a:gd name="adj1" fmla="val -61413"/>
              <a:gd name="adj2" fmla="val -18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completion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420587"/>
            <a:ext cx="2590800" cy="939482"/>
          </a:xfrm>
          <a:prstGeom prst="wedgeRoundRectCallout">
            <a:avLst>
              <a:gd name="adj1" fmla="val -55746"/>
              <a:gd name="adj2" fmla="val -2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Helps you type faster with less keystrokes.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3005267"/>
            <a:ext cx="3886200" cy="1090811"/>
          </a:xfrm>
          <a:prstGeom prst="wedgeRoundRectCallout">
            <a:avLst>
              <a:gd name="adj1" fmla="val -55428"/>
              <a:gd name="adj2" fmla="val -2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While this works good enough, its usually a textual completion and has less intelligence.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85800" y="3005267"/>
            <a:ext cx="1834243" cy="751269"/>
          </a:xfrm>
          <a:prstGeom prst="wedgeRoundRectCallout">
            <a:avLst>
              <a:gd name="adj1" fmla="val -21007"/>
              <a:gd name="adj2" fmla="val -73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Note: Works in insert mode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Part D:</a:t>
            </a:r>
            <a:br>
              <a:rPr lang="en-IN" dirty="0"/>
            </a:br>
            <a:r>
              <a:rPr lang="en-IN" dirty="0"/>
              <a:t>Using various features of vim</a:t>
            </a:r>
          </a:p>
        </p:txBody>
      </p:sp>
    </p:spTree>
    <p:extLst>
      <p:ext uri="{BB962C8B-B14F-4D97-AF65-F5344CB8AC3E}">
        <p14:creationId xmlns:p14="http://schemas.microsoft.com/office/powerpoint/2010/main" val="351349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– survival guide</a:t>
            </a:r>
          </a:p>
        </p:txBody>
      </p:sp>
      <p:sp>
        <p:nvSpPr>
          <p:cNvPr id="5" name="Oval 4"/>
          <p:cNvSpPr/>
          <p:nvPr/>
        </p:nvSpPr>
        <p:spPr>
          <a:xfrm>
            <a:off x="4153918" y="3441326"/>
            <a:ext cx="12192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6" name="Oval 5"/>
          <p:cNvSpPr/>
          <p:nvPr/>
        </p:nvSpPr>
        <p:spPr>
          <a:xfrm>
            <a:off x="7278118" y="3441326"/>
            <a:ext cx="12192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insert</a:t>
            </a:r>
          </a:p>
        </p:txBody>
      </p:sp>
      <p:cxnSp>
        <p:nvCxnSpPr>
          <p:cNvPr id="8" name="Curved Connector 7"/>
          <p:cNvCxnSpPr>
            <a:stCxn id="5" idx="7"/>
            <a:endCxn id="6" idx="1"/>
          </p:cNvCxnSpPr>
          <p:nvPr/>
        </p:nvCxnSpPr>
        <p:spPr>
          <a:xfrm rot="5400000" flipH="1" flipV="1">
            <a:off x="6325618" y="2466507"/>
            <a:ext cx="12700" cy="2262096"/>
          </a:xfrm>
          <a:prstGeom prst="curvedConnector3">
            <a:avLst>
              <a:gd name="adj1" fmla="val 3030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3"/>
            <a:endCxn id="5" idx="5"/>
          </p:cNvCxnSpPr>
          <p:nvPr/>
        </p:nvCxnSpPr>
        <p:spPr>
          <a:xfrm rot="5400000">
            <a:off x="6325618" y="3220849"/>
            <a:ext cx="12700" cy="2262096"/>
          </a:xfrm>
          <a:prstGeom prst="curvedConnector3">
            <a:avLst>
              <a:gd name="adj1" fmla="val 3030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36668" y="2849563"/>
            <a:ext cx="990600" cy="3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36668" y="4355726"/>
            <a:ext cx="990600" cy="3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&lt;ESC&gt;</a:t>
            </a:r>
          </a:p>
        </p:txBody>
      </p:sp>
      <p:sp>
        <p:nvSpPr>
          <p:cNvPr id="22" name="Oval 21"/>
          <p:cNvSpPr/>
          <p:nvPr/>
        </p:nvSpPr>
        <p:spPr>
          <a:xfrm>
            <a:off x="3295920" y="2819400"/>
            <a:ext cx="953040" cy="627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start</a:t>
            </a:r>
          </a:p>
        </p:txBody>
      </p:sp>
      <p:cxnSp>
        <p:nvCxnSpPr>
          <p:cNvPr id="26" name="Straight Arrow Connector 25"/>
          <p:cNvCxnSpPr>
            <a:stCxn id="22" idx="5"/>
            <a:endCxn id="5" idx="1"/>
          </p:cNvCxnSpPr>
          <p:nvPr/>
        </p:nvCxnSpPr>
        <p:spPr>
          <a:xfrm>
            <a:off x="4109391" y="3354951"/>
            <a:ext cx="223075" cy="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01439" y="5384150"/>
            <a:ext cx="1124158" cy="727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write&amp; quit</a:t>
            </a:r>
          </a:p>
        </p:txBody>
      </p:sp>
      <p:cxnSp>
        <p:nvCxnSpPr>
          <p:cNvPr id="32" name="Straight Arrow Connector 31"/>
          <p:cNvCxnSpPr>
            <a:stCxn id="5" idx="4"/>
            <a:endCxn id="31" idx="0"/>
          </p:cNvCxnSpPr>
          <p:nvPr/>
        </p:nvCxnSpPr>
        <p:spPr>
          <a:xfrm>
            <a:off x="4763518" y="4508126"/>
            <a:ext cx="0" cy="87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77419" y="4800600"/>
            <a:ext cx="1143000" cy="3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:wq!&lt;CR&gt;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57200" y="1594114"/>
            <a:ext cx="2400299" cy="1255449"/>
          </a:xfrm>
          <a:prstGeom prst="wedgeRoundRectCallout">
            <a:avLst>
              <a:gd name="adj1" fmla="val 61159"/>
              <a:gd name="adj2" fmla="val 76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From shell:</a:t>
            </a:r>
          </a:p>
          <a:p>
            <a:endParaRPr lang="en-IN" dirty="0"/>
          </a:p>
          <a:p>
            <a:r>
              <a:rPr lang="en-IN" dirty="0"/>
              <a:t>$ </a:t>
            </a:r>
          </a:p>
          <a:p>
            <a:r>
              <a:rPr lang="en-IN" dirty="0"/>
              <a:t>$ </a:t>
            </a:r>
            <a:r>
              <a:rPr lang="en-IN" dirty="0">
                <a:solidFill>
                  <a:srgbClr val="FFFF00"/>
                </a:solidFill>
              </a:rPr>
              <a:t>vim &lt;filename&gt;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810001" y="1368644"/>
            <a:ext cx="3962400" cy="1358359"/>
          </a:xfrm>
          <a:prstGeom prst="wedgeRoundRectCallout">
            <a:avLst>
              <a:gd name="adj1" fmla="val -32439"/>
              <a:gd name="adj2" fmla="val -68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Vim is a modal editor! It has: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“normal mode” for actions/operations</a:t>
            </a:r>
          </a:p>
          <a:p>
            <a:r>
              <a:rPr lang="en-IN" dirty="0"/>
              <a:t>“insert mode” for typing text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488166" y="5174824"/>
            <a:ext cx="3579904" cy="1530776"/>
          </a:xfrm>
          <a:prstGeom prst="wedgeRoundRectCallout">
            <a:avLst>
              <a:gd name="adj1" fmla="val -44862"/>
              <a:gd name="adj2" fmla="val -72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u="sng" dirty="0"/>
              <a:t>Other modes exist:</a:t>
            </a:r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Q</a:t>
            </a:r>
            <a:r>
              <a:rPr lang="en-IN" dirty="0"/>
              <a:t>  - takes you to ex mode</a:t>
            </a:r>
          </a:p>
          <a:p>
            <a:r>
              <a:rPr lang="en-IN" dirty="0">
                <a:solidFill>
                  <a:srgbClr val="FFFF00"/>
                </a:solidFill>
              </a:rPr>
              <a:t>v</a:t>
            </a:r>
            <a:r>
              <a:rPr lang="en-IN" dirty="0"/>
              <a:t>   - takes you to visual mode</a:t>
            </a:r>
          </a:p>
          <a:p>
            <a:r>
              <a:rPr lang="en-IN" dirty="0">
                <a:solidFill>
                  <a:srgbClr val="FFFF00"/>
                </a:solidFill>
              </a:rPr>
              <a:t>:</a:t>
            </a:r>
            <a:r>
              <a:rPr lang="en-IN" dirty="0"/>
              <a:t>    - takes you to command mode</a:t>
            </a:r>
          </a:p>
          <a:p>
            <a:pPr algn="ctr"/>
            <a:endParaRPr lang="en-IN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25928" y="4295021"/>
            <a:ext cx="3005742" cy="1414878"/>
          </a:xfrm>
          <a:prstGeom prst="wedgeRoundRectCallout">
            <a:avLst>
              <a:gd name="adj1" fmla="val 63089"/>
              <a:gd name="adj2" fmla="val -48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 normal mode you have {operator}s that do some action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278118" y="2624749"/>
            <a:ext cx="1705253" cy="739535"/>
          </a:xfrm>
          <a:prstGeom prst="wedgeRoundRectCallout">
            <a:avLst>
              <a:gd name="adj1" fmla="val -76007"/>
              <a:gd name="adj2" fmla="val 44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i</a:t>
            </a:r>
            <a:r>
              <a:rPr lang="en-IN" dirty="0"/>
              <a:t> - takes you to “insert mode”</a:t>
            </a:r>
          </a:p>
        </p:txBody>
      </p:sp>
    </p:spTree>
    <p:extLst>
      <p:ext uri="{BB962C8B-B14F-4D97-AF65-F5344CB8AC3E}">
        <p14:creationId xmlns:p14="http://schemas.microsoft.com/office/powerpoint/2010/main" val="21673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/>
      <p:bldP spid="22" grpId="0" animBg="1"/>
      <p:bldP spid="31" grpId="0" animBg="1"/>
      <p:bldP spid="35" grpId="0"/>
      <p:bldP spid="3" grpId="0" animBg="1"/>
      <p:bldP spid="11" grpId="0" animBg="1"/>
      <p:bldP spid="12" grpId="0" animBg="1"/>
      <p:bldP spid="20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 D: “registers”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5330"/>
              </p:ext>
            </p:extLst>
          </p:nvPr>
        </p:nvGraphicFramePr>
        <p:xfrm>
          <a:off x="457200" y="1600212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"{r}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register {r} for the ne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xt yank, cut, paste operation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"{R}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register {R} for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the next yank, cut to </a:t>
                      </a:r>
                      <a:r>
                        <a:rPr lang="en-US" u="sng" baseline="0" dirty="0">
                          <a:solidFill>
                            <a:schemeClr val="tx1"/>
                          </a:solidFill>
                        </a:rPr>
                        <a:t>append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the register {r}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5410199" y="556923"/>
            <a:ext cx="2895601" cy="670524"/>
          </a:xfrm>
          <a:prstGeom prst="wedgeRoundRectCallout">
            <a:avLst>
              <a:gd name="adj1" fmla="val -74810"/>
              <a:gd name="adj2" fmla="val -1666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“registers” are names for temporary storage of text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34323"/>
              </p:ext>
            </p:extLst>
          </p:nvPr>
        </p:nvGraphicFramePr>
        <p:xfrm>
          <a:off x="1447800" y="4723934"/>
          <a:ext cx="6248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"xyy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yank this line into register named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"xp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paste the line stored in register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named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5257800" y="5943599"/>
            <a:ext cx="3200400" cy="762000"/>
          </a:xfrm>
          <a:prstGeom prst="wedgeRoundRectCallout">
            <a:avLst>
              <a:gd name="adj1" fmla="val 21532"/>
              <a:gd name="adj2" fmla="val -84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 :</a:t>
            </a:r>
          </a:p>
          <a:p>
            <a:r>
              <a:rPr lang="en-IN" dirty="0">
                <a:solidFill>
                  <a:srgbClr val="FFFF00"/>
                </a:solidFill>
              </a:rPr>
              <a:t>:help registers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57200" y="2651589"/>
            <a:ext cx="3505200" cy="777987"/>
          </a:xfrm>
          <a:prstGeom prst="wedgeRoundRectCallout">
            <a:avLst>
              <a:gd name="adj1" fmla="val -35243"/>
              <a:gd name="adj2" fmla="val -98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{r}</a:t>
            </a:r>
            <a:r>
              <a:rPr lang="en-IN" dirty="0">
                <a:solidFill>
                  <a:schemeClr val="bg1"/>
                </a:solidFill>
              </a:rPr>
              <a:t> –  which can be </a:t>
            </a:r>
            <a:r>
              <a:rPr lang="en-IN" dirty="0">
                <a:solidFill>
                  <a:srgbClr val="FFFF00"/>
                </a:solidFill>
              </a:rPr>
              <a:t>[a-zA-Z0-9]</a:t>
            </a:r>
            <a:r>
              <a:rPr lang="en-IN" dirty="0">
                <a:solidFill>
                  <a:schemeClr val="bg1"/>
                </a:solidFill>
              </a:rPr>
              <a:t> and a few other special characters.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19400" y="3622603"/>
            <a:ext cx="5410200" cy="991558"/>
          </a:xfrm>
          <a:prstGeom prst="wedgeRoundRectCallout">
            <a:avLst>
              <a:gd name="adj1" fmla="val -33188"/>
              <a:gd name="adj2" fmla="val -73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Some special registers are used/created by vim. Example the </a:t>
            </a:r>
            <a:r>
              <a:rPr lang="en-IN" dirty="0">
                <a:solidFill>
                  <a:srgbClr val="FFFF00"/>
                </a:solidFill>
              </a:rPr>
              <a:t>"</a:t>
            </a:r>
            <a:r>
              <a:rPr lang="en-IN" dirty="0">
                <a:solidFill>
                  <a:schemeClr val="bg1"/>
                </a:solidFill>
              </a:rPr>
              <a:t> register is the destination of </a:t>
            </a:r>
            <a:r>
              <a:rPr lang="en-IN" dirty="0">
                <a:solidFill>
                  <a:srgbClr val="FFFF00"/>
                </a:solidFill>
              </a:rPr>
              <a:t>yy</a:t>
            </a:r>
            <a:r>
              <a:rPr lang="en-IN" dirty="0">
                <a:solidFill>
                  <a:schemeClr val="bg1"/>
                </a:solidFill>
              </a:rPr>
              <a:t> command, and source of </a:t>
            </a:r>
            <a:r>
              <a:rPr lang="en-IN" dirty="0">
                <a:solidFill>
                  <a:srgbClr val="FFFF00"/>
                </a:solidFill>
              </a:rPr>
              <a:t>p</a:t>
            </a:r>
            <a:r>
              <a:rPr lang="en-IN" dirty="0">
                <a:solidFill>
                  <a:schemeClr val="bg1"/>
                </a:solidFill>
              </a:rPr>
              <a:t> command.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57200" y="5946227"/>
            <a:ext cx="3200400" cy="762001"/>
          </a:xfrm>
          <a:prstGeom prst="wedgeRoundRectCallout">
            <a:avLst>
              <a:gd name="adj1" fmla="val 21532"/>
              <a:gd name="adj2" fmla="val -84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Listing all registers:</a:t>
            </a:r>
          </a:p>
          <a:p>
            <a:r>
              <a:rPr lang="en-IN" dirty="0">
                <a:solidFill>
                  <a:srgbClr val="FFFF00"/>
                </a:solidFill>
              </a:rPr>
              <a:t>:reg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57199" y="1133172"/>
            <a:ext cx="3200401" cy="394239"/>
          </a:xfrm>
          <a:prstGeom prst="wedgeRoundRectCallout">
            <a:avLst>
              <a:gd name="adj1" fmla="val -44147"/>
              <a:gd name="adj2" fmla="val 91341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"</a:t>
            </a:r>
            <a:r>
              <a:rPr lang="en-IN" dirty="0">
                <a:solidFill>
                  <a:schemeClr val="bg1"/>
                </a:solidFill>
              </a:rPr>
              <a:t> introduces the register name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116115" y="2396251"/>
            <a:ext cx="2895600" cy="727949"/>
          </a:xfrm>
          <a:prstGeom prst="wedgeRoundRectCallout">
            <a:avLst>
              <a:gd name="adj1" fmla="val -58504"/>
              <a:gd name="adj2" fmla="val 34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Upper case – changes the register to “append” mode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5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8" grpId="0" animBg="1"/>
      <p:bldP spid="8" grpId="1" animBg="1"/>
      <p:bldP spid="11" grpId="0" animBg="1"/>
      <p:bldP spid="12" grpId="0" animBg="1"/>
      <p:bldP spid="9" grpId="0" animBg="1"/>
      <p:bldP spid="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“recording”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48099"/>
              </p:ext>
            </p:extLst>
          </p:nvPr>
        </p:nvGraphicFramePr>
        <p:xfrm>
          <a:off x="457200" y="1600200"/>
          <a:ext cx="82295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q{r}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Record</a:t>
                      </a:r>
                      <a:r>
                        <a:rPr lang="en-US" baseline="0" dirty="0"/>
                        <a:t> macro in register {r}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 recording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@{r}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 recording in register</a:t>
                      </a:r>
                      <a:r>
                        <a:rPr lang="en-US" baseline="0" dirty="0"/>
                        <a:t> {r}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</a:t>
                      </a:r>
                      <a:r>
                        <a:rPr lang="en-US" baseline="0" dirty="0"/>
                        <a:t> the last recording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603327" y="614473"/>
            <a:ext cx="2849618" cy="463329"/>
          </a:xfrm>
          <a:prstGeom prst="wedgeRoundRectCallout">
            <a:avLst>
              <a:gd name="adj1" fmla="val -68050"/>
              <a:gd name="adj2" fmla="val -3098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Allows “recording” macros 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44145"/>
              </p:ext>
            </p:extLst>
          </p:nvPr>
        </p:nvGraphicFramePr>
        <p:xfrm>
          <a:off x="533400" y="4495800"/>
          <a:ext cx="80771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maggyw`aP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yank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 word at the start of the file and paste it at old cursor position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/abcdyw``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 to and yank next match of “abcd” and go back to old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cursor position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02448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381000" y="3071018"/>
            <a:ext cx="4114800" cy="967582"/>
          </a:xfrm>
          <a:prstGeom prst="wedgeRoundRectCallout">
            <a:avLst>
              <a:gd name="adj1" fmla="val -21260"/>
              <a:gd name="adj2" fmla="val -83183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q</a:t>
            </a:r>
            <a:r>
              <a:rPr lang="en-IN" dirty="0">
                <a:solidFill>
                  <a:schemeClr val="bg1"/>
                </a:solidFill>
              </a:rPr>
              <a:t> introduces a register </a:t>
            </a:r>
            <a:r>
              <a:rPr lang="en-IN" dirty="0">
                <a:solidFill>
                  <a:srgbClr val="FFFF00"/>
                </a:solidFill>
              </a:rPr>
              <a:t>{r}</a:t>
            </a:r>
            <a:r>
              <a:rPr lang="en-IN" dirty="0">
                <a:solidFill>
                  <a:schemeClr val="bg1"/>
                </a:solidFill>
              </a:rPr>
              <a:t> for recording, puts vim in “recording” mode. All further keystrokes go into </a:t>
            </a:r>
            <a:r>
              <a:rPr lang="en-IN" dirty="0">
                <a:solidFill>
                  <a:srgbClr val="FFFF00"/>
                </a:solidFill>
              </a:rPr>
              <a:t>{r}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257800" y="5943599"/>
            <a:ext cx="3200400" cy="762000"/>
          </a:xfrm>
          <a:prstGeom prst="wedgeRoundRectCallout">
            <a:avLst>
              <a:gd name="adj1" fmla="val 21532"/>
              <a:gd name="adj2" fmla="val -84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 on recording:</a:t>
            </a:r>
          </a:p>
          <a:p>
            <a:r>
              <a:rPr lang="en-IN" dirty="0">
                <a:solidFill>
                  <a:srgbClr val="FFFF00"/>
                </a:solidFill>
              </a:rPr>
              <a:t>:help recording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57200" y="5946227"/>
            <a:ext cx="4038600" cy="762001"/>
          </a:xfrm>
          <a:prstGeom prst="wedgeRoundRectCallout">
            <a:avLst>
              <a:gd name="adj1" fmla="val 21532"/>
              <a:gd name="adj2" fmla="val -84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Listing registers (registers are reused):</a:t>
            </a:r>
          </a:p>
          <a:p>
            <a:r>
              <a:rPr lang="en-IN" dirty="0">
                <a:solidFill>
                  <a:srgbClr val="FFFF00"/>
                </a:solidFill>
              </a:rPr>
              <a:t>:reg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18537" y="2971799"/>
            <a:ext cx="2501463" cy="685801"/>
          </a:xfrm>
          <a:prstGeom prst="wedgeRoundRectCallout">
            <a:avLst>
              <a:gd name="adj1" fmla="val -78772"/>
              <a:gd name="adj2" fmla="val -18634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Pressing </a:t>
            </a:r>
            <a:r>
              <a:rPr lang="en-IN" dirty="0">
                <a:solidFill>
                  <a:srgbClr val="FFFF00"/>
                </a:solidFill>
              </a:rPr>
              <a:t>q</a:t>
            </a:r>
            <a:r>
              <a:rPr lang="en-IN" dirty="0">
                <a:solidFill>
                  <a:schemeClr val="bg1"/>
                </a:solidFill>
              </a:rPr>
              <a:t> then ends the recording.</a:t>
            </a:r>
          </a:p>
        </p:txBody>
      </p:sp>
    </p:spTree>
    <p:extLst>
      <p:ext uri="{BB962C8B-B14F-4D97-AF65-F5344CB8AC3E}">
        <p14:creationId xmlns:p14="http://schemas.microsoft.com/office/powerpoint/2010/main" val="21661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“marks”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772264"/>
              </p:ext>
            </p:extLst>
          </p:nvPr>
        </p:nvGraphicFramePr>
        <p:xfrm>
          <a:off x="457200" y="1600200"/>
          <a:ext cx="82295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m{r}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</a:t>
                      </a:r>
                      <a:r>
                        <a:rPr lang="en-US" baseline="0" dirty="0"/>
                        <a:t> mark in {r}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'{r}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line with mark</a:t>
                      </a:r>
                      <a:r>
                        <a:rPr lang="en-US" baseline="0" dirty="0"/>
                        <a:t> {r}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`{r}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line and column with mark</a:t>
                      </a:r>
                      <a:r>
                        <a:rPr lang="en-US" baseline="0" dirty="0"/>
                        <a:t> {r}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line position</a:t>
                      </a:r>
                      <a:r>
                        <a:rPr lang="en-US" baseline="0" dirty="0"/>
                        <a:t> before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line and column </a:t>
                      </a:r>
                      <a:r>
                        <a:rPr lang="en-US" baseline="0" dirty="0"/>
                        <a:t>before jump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4648200" y="661533"/>
            <a:ext cx="2501460" cy="634003"/>
          </a:xfrm>
          <a:prstGeom prst="wedgeRoundRectCallout">
            <a:avLst>
              <a:gd name="adj1" fmla="val -68582"/>
              <a:gd name="adj2" fmla="val -15266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“marks” are names for cursor location. 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373189"/>
              </p:ext>
            </p:extLst>
          </p:nvPr>
        </p:nvGraphicFramePr>
        <p:xfrm>
          <a:off x="533400" y="4572000"/>
          <a:ext cx="80771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Examples: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maggyw`aP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yank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 word at the start of the file and paste it at old cursor position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/abcdyw``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 to and yank next match of “abcd” and go back to old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cursor position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02448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396438" y="1082566"/>
            <a:ext cx="2362201" cy="463329"/>
          </a:xfrm>
          <a:prstGeom prst="wedgeRoundRectCallout">
            <a:avLst>
              <a:gd name="adj1" fmla="val -38728"/>
              <a:gd name="adj2" fmla="val 78566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m</a:t>
            </a:r>
            <a:r>
              <a:rPr lang="en-IN" dirty="0">
                <a:solidFill>
                  <a:schemeClr val="bg1"/>
                </a:solidFill>
              </a:rPr>
              <a:t> introduces a mark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2279" y="2856893"/>
            <a:ext cx="4000172" cy="548281"/>
          </a:xfrm>
          <a:prstGeom prst="wedgeRoundRectCallout">
            <a:avLst>
              <a:gd name="adj1" fmla="val -39623"/>
              <a:gd name="adj2" fmla="val -142116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{r}</a:t>
            </a:r>
            <a:r>
              <a:rPr lang="en-IN" dirty="0">
                <a:solidFill>
                  <a:schemeClr val="bg1"/>
                </a:solidFill>
              </a:rPr>
              <a:t> can be [</a:t>
            </a:r>
            <a:r>
              <a:rPr lang="en-IN" dirty="0">
                <a:solidFill>
                  <a:srgbClr val="FFFF00"/>
                </a:solidFill>
              </a:rPr>
              <a:t>a-zA-Z0-9</a:t>
            </a:r>
            <a:r>
              <a:rPr lang="en-IN" dirty="0">
                <a:solidFill>
                  <a:schemeClr val="bg1"/>
                </a:solidFill>
              </a:rPr>
              <a:t>] and a few special characters.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572000" y="2847694"/>
            <a:ext cx="4229099" cy="723546"/>
          </a:xfrm>
          <a:prstGeom prst="wedgeRoundRectCallout">
            <a:avLst>
              <a:gd name="adj1" fmla="val -57028"/>
              <a:gd name="adj2" fmla="val -261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Some special marks are used/created automatically by vim.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50048"/>
              </p:ext>
            </p:extLst>
          </p:nvPr>
        </p:nvGraphicFramePr>
        <p:xfrm>
          <a:off x="4895850" y="3505200"/>
          <a:ext cx="3657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'&lt;,'&gt;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 text selection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'[, 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last change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44307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5638800" y="5943600"/>
            <a:ext cx="2362200" cy="762000"/>
          </a:xfrm>
          <a:prstGeom prst="wedgeRoundRectCallout">
            <a:avLst>
              <a:gd name="adj1" fmla="val 21532"/>
              <a:gd name="adj2" fmla="val -84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 on marks:</a:t>
            </a:r>
          </a:p>
          <a:p>
            <a:r>
              <a:rPr lang="en-IN" dirty="0">
                <a:solidFill>
                  <a:srgbClr val="FFFF00"/>
                </a:solidFill>
              </a:rPr>
              <a:t>:help marks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38200" y="5946228"/>
            <a:ext cx="1981200" cy="762001"/>
          </a:xfrm>
          <a:prstGeom prst="wedgeRoundRectCallout">
            <a:avLst>
              <a:gd name="adj1" fmla="val 21532"/>
              <a:gd name="adj2" fmla="val -84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Listing all marks:</a:t>
            </a:r>
          </a:p>
          <a:p>
            <a:r>
              <a:rPr lang="en-IN" dirty="0">
                <a:solidFill>
                  <a:srgbClr val="FFFF00"/>
                </a:solidFill>
              </a:rPr>
              <a:t>:marks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406338" y="5971362"/>
            <a:ext cx="1851462" cy="729585"/>
          </a:xfrm>
          <a:prstGeom prst="wedgeRoundRectCallout">
            <a:avLst>
              <a:gd name="adj1" fmla="val -21877"/>
              <a:gd name="adj2" fmla="val -88166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Marks are not registers.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146287" y="3467928"/>
            <a:ext cx="3216164" cy="1097891"/>
          </a:xfrm>
          <a:prstGeom prst="wedgeRoundRectCallout">
            <a:avLst>
              <a:gd name="adj1" fmla="val -28876"/>
              <a:gd name="adj2" fmla="val -71018"/>
              <a:gd name="adj3" fmla="val 1666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Lower case marks are located within the current buffer. Upper case marks can be located across files.</a:t>
            </a:r>
          </a:p>
        </p:txBody>
      </p:sp>
    </p:spTree>
    <p:extLst>
      <p:ext uri="{BB962C8B-B14F-4D97-AF65-F5344CB8AC3E}">
        <p14:creationId xmlns:p14="http://schemas.microsoft.com/office/powerpoint/2010/main" val="3516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D: “windows”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804617"/>
              </p:ext>
            </p:extLst>
          </p:nvPr>
        </p:nvGraphicFramePr>
        <p:xfrm>
          <a:off x="457200" y="1600200"/>
          <a:ext cx="82295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horizontally split a new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horizontally split a new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:vnew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vertically split new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:sp &lt;f&gt;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 a new file &lt;f&gt;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^Wf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file unde</a:t>
                      </a:r>
                      <a:r>
                        <a:rPr lang="en-US" baseline="0" dirty="0"/>
                        <a:t>r the cursor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7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Closes the</a:t>
                      </a:r>
                      <a:r>
                        <a:rPr lang="en-US" baseline="0" dirty="0"/>
                        <a:t> active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^Wq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 the active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4074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1400"/>
              </p:ext>
            </p:extLst>
          </p:nvPr>
        </p:nvGraphicFramePr>
        <p:xfrm>
          <a:off x="457200" y="3307080"/>
          <a:ext cx="82295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</a:t>
                      </a:r>
                      <a:r>
                        <a:rPr lang="en-US" baseline="0" dirty="0"/>
                        <a:t> to next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^Wj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to </a:t>
                      </a:r>
                      <a:r>
                        <a:rPr lang="en-US" baseline="0" dirty="0"/>
                        <a:t>downward </a:t>
                      </a:r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^Wk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</a:t>
                      </a:r>
                      <a:r>
                        <a:rPr lang="en-US" baseline="0" dirty="0"/>
                        <a:t>upward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^Wh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leftward 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to rightward</a:t>
                      </a:r>
                      <a:r>
                        <a:rPr lang="en-US" baseline="0" dirty="0"/>
                        <a:t> window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74647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705600" y="6121400"/>
            <a:ext cx="1828800" cy="660400"/>
          </a:xfrm>
          <a:prstGeom prst="wedgeRoundRectCallout">
            <a:avLst>
              <a:gd name="adj1" fmla="val -62089"/>
              <a:gd name="adj2" fmla="val -24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windows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33400" y="6127532"/>
            <a:ext cx="5562600" cy="685800"/>
          </a:xfrm>
          <a:prstGeom prst="wedgeRoundRectCallout">
            <a:avLst>
              <a:gd name="adj1" fmla="val 53106"/>
              <a:gd name="adj2" fmla="val -23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:windo</a:t>
            </a:r>
            <a:r>
              <a:rPr lang="en-IN" dirty="0">
                <a:solidFill>
                  <a:schemeClr val="bg1"/>
                </a:solidFill>
              </a:rPr>
              <a:t> allows simultaneous commands on all windows:</a:t>
            </a:r>
          </a:p>
          <a:p>
            <a:r>
              <a:rPr lang="en-IN" dirty="0">
                <a:solidFill>
                  <a:srgbClr val="FFFF00"/>
                </a:solidFill>
              </a:rPr>
              <a:t>:windo %s/abc/def/gc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477838"/>
            <a:ext cx="3886200" cy="939482"/>
          </a:xfrm>
          <a:prstGeom prst="wedgeRoundRectCallout">
            <a:avLst>
              <a:gd name="adj1" fmla="val -57654"/>
              <a:gd name="adj2" fmla="val 20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vim “windows” help you edit a file while maintaining an active viewport context to other windows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421293"/>
              </p:ext>
            </p:extLst>
          </p:nvPr>
        </p:nvGraphicFramePr>
        <p:xfrm>
          <a:off x="457200" y="4612640"/>
          <a:ext cx="82295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^W=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Make</a:t>
                      </a:r>
                      <a:r>
                        <a:rPr lang="en-US" baseline="0" dirty="0"/>
                        <a:t> all windows equal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^W|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Maximize window horizontally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^W_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Maximize window vertically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7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^W+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Resize </a:t>
                      </a:r>
                      <a:r>
                        <a:rPr lang="en-US" baseline="0" dirty="0"/>
                        <a:t>vertically by 1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^W-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Resize </a:t>
                      </a:r>
                      <a:r>
                        <a:rPr lang="en-US" baseline="0" dirty="0"/>
                        <a:t>vertically by -1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^W&gt;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Resize </a:t>
                      </a:r>
                      <a:r>
                        <a:rPr lang="en-US" baseline="0" dirty="0"/>
                        <a:t>horizontally by 1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^W&lt;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Resize </a:t>
                      </a:r>
                      <a:r>
                        <a:rPr lang="en-US" baseline="0" dirty="0"/>
                        <a:t>horizontally by -1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17856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304800" y="1219199"/>
            <a:ext cx="4038600" cy="321321"/>
          </a:xfrm>
          <a:prstGeom prst="wedgeRoundRectCallout">
            <a:avLst>
              <a:gd name="adj1" fmla="val -34869"/>
              <a:gd name="adj2" fmla="val 88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Commands/Keys for opening “windows”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038600" y="3130133"/>
            <a:ext cx="4114800" cy="487461"/>
          </a:xfrm>
          <a:prstGeom prst="wedgeRoundRectCallout">
            <a:avLst>
              <a:gd name="adj1" fmla="val -54625"/>
              <a:gd name="adj2" fmla="val 388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Keys for navigating between “windows”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029200" y="4482881"/>
            <a:ext cx="3124200" cy="439420"/>
          </a:xfrm>
          <a:prstGeom prst="wedgeRoundRectCallout">
            <a:avLst>
              <a:gd name="adj1" fmla="val -56631"/>
              <a:gd name="adj2" fmla="val 437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Keys for resizing “windows”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7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D: “folds”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60461"/>
              </p:ext>
            </p:extLst>
          </p:nvPr>
        </p:nvGraphicFramePr>
        <p:xfrm>
          <a:off x="457200" y="1600200"/>
          <a:ext cx="8229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a fold under 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all fold under cursor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a fold under cursor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all fold under cursor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fold one</a:t>
                      </a:r>
                      <a:r>
                        <a:rPr lang="en-US" baseline="0" dirty="0"/>
                        <a:t> level (minimize)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 all levels (Minimize)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 folds</a:t>
                      </a:r>
                      <a:r>
                        <a:rPr lang="en-US" baseline="0" dirty="0"/>
                        <a:t> one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 all folds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toggle</a:t>
                      </a:r>
                      <a:r>
                        <a:rPr lang="en-US" baseline="0" dirty="0"/>
                        <a:t> fold 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6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beginning of next fold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</a:t>
                      </a:r>
                      <a:r>
                        <a:rPr lang="en-US" baseline="0" dirty="0"/>
                        <a:t> end of previous fold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39315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876800" y="4724400"/>
            <a:ext cx="1828800" cy="660400"/>
          </a:xfrm>
          <a:prstGeom prst="wedgeRoundRectCallout">
            <a:avLst>
              <a:gd name="adj1" fmla="val -62089"/>
              <a:gd name="adj2" fmla="val -24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folds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495800" y="440377"/>
            <a:ext cx="3886200" cy="939482"/>
          </a:xfrm>
          <a:prstGeom prst="wedgeRoundRectCallout">
            <a:avLst>
              <a:gd name="adj1" fmla="val -55746"/>
              <a:gd name="adj2" fmla="val -2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“folds” allow you to navigate and get a overview of functions without seeing their body.  Helps if file is large.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4800" y="1219199"/>
            <a:ext cx="3200400" cy="321321"/>
          </a:xfrm>
          <a:prstGeom prst="wedgeRoundRectCallout">
            <a:avLst>
              <a:gd name="adj1" fmla="val -35255"/>
              <a:gd name="adj2" fmla="val 100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IN" dirty="0">
                <a:solidFill>
                  <a:schemeClr val="bg1"/>
                </a:solidFill>
              </a:rPr>
              <a:t> introduces a fold {operator}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219200" y="4351813"/>
            <a:ext cx="2895600" cy="1188501"/>
          </a:xfrm>
          <a:prstGeom prst="wedgeRoundRectCallout">
            <a:avLst>
              <a:gd name="adj1" fmla="val -21291"/>
              <a:gd name="adj2" fmla="val -74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Options:</a:t>
            </a:r>
          </a:p>
          <a:p>
            <a:r>
              <a:rPr lang="en-US" dirty="0">
                <a:solidFill>
                  <a:srgbClr val="FFFF00"/>
                </a:solidFill>
              </a:rPr>
              <a:t>set foldmethod=marker</a:t>
            </a:r>
          </a:p>
          <a:p>
            <a:r>
              <a:rPr lang="en-US" dirty="0">
                <a:solidFill>
                  <a:srgbClr val="FFFF00"/>
                </a:solidFill>
              </a:rPr>
              <a:t>set foldmarker={,}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0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D: “diff”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055526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difference obtain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 paste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]c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next 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previous change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876800" y="4724400"/>
            <a:ext cx="1828800" cy="660400"/>
          </a:xfrm>
          <a:prstGeom prst="wedgeRoundRectCallout">
            <a:avLst>
              <a:gd name="adj1" fmla="val -61413"/>
              <a:gd name="adj2" fmla="val -18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diff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495800" y="440377"/>
            <a:ext cx="3886200" cy="939482"/>
          </a:xfrm>
          <a:prstGeom prst="wedgeRoundRectCallout">
            <a:avLst>
              <a:gd name="adj1" fmla="val -55746"/>
              <a:gd name="adj2" fmla="val -2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“diff” mode help you compare multiple files side by side – an aid to do merges, conflict resolutions, etc.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219200" y="4351813"/>
            <a:ext cx="2895600" cy="1286987"/>
          </a:xfrm>
          <a:prstGeom prst="wedgeRoundRectCallout">
            <a:avLst>
              <a:gd name="adj1" fmla="val -21291"/>
              <a:gd name="adj2" fmla="val -74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Commands/Options:</a:t>
            </a:r>
          </a:p>
          <a:p>
            <a:r>
              <a:rPr lang="en-US" dirty="0">
                <a:solidFill>
                  <a:srgbClr val="FFFF00"/>
                </a:solidFill>
              </a:rPr>
              <a:t>:vert diffsplit</a:t>
            </a:r>
          </a:p>
          <a:p>
            <a:r>
              <a:rPr lang="en-US" dirty="0">
                <a:solidFill>
                  <a:srgbClr val="FFFF00"/>
                </a:solidFill>
              </a:rPr>
              <a:t>:set diffopt +=iwhite</a:t>
            </a:r>
          </a:p>
          <a:p>
            <a:r>
              <a:rPr lang="en-US" dirty="0">
                <a:solidFill>
                  <a:srgbClr val="FFFF00"/>
                </a:solidFill>
              </a:rPr>
              <a:t>:diffupdate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007076" y="2709346"/>
            <a:ext cx="3886200" cy="1090811"/>
          </a:xfrm>
          <a:prstGeom prst="wedgeRoundRectCallout">
            <a:avLst>
              <a:gd name="adj1" fmla="val -55428"/>
              <a:gd name="adj2" fmla="val -2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Launching vim in diff mode from shell:</a:t>
            </a:r>
          </a:p>
          <a:p>
            <a:r>
              <a:rPr lang="en-IN" dirty="0">
                <a:solidFill>
                  <a:srgbClr val="FFFF00"/>
                </a:solidFill>
              </a:rPr>
              <a:t>vim –d &lt;file1&gt; &lt;file2&gt;</a:t>
            </a:r>
          </a:p>
          <a:p>
            <a:r>
              <a:rPr lang="en-US" dirty="0">
                <a:solidFill>
                  <a:srgbClr val="FFFF00"/>
                </a:solidFill>
              </a:rPr>
              <a:t>vim –d &lt;file1&gt; &lt;file2&gt; &lt;file3&gt;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D: “quickfix”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957468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quickfix</a:t>
                      </a:r>
                      <a:r>
                        <a:rPr lang="en-US" baseline="0" dirty="0"/>
                        <a:t> list in a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:cn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navigate to next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navigate to previous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074229" y="4876800"/>
            <a:ext cx="2286000" cy="1193800"/>
          </a:xfrm>
          <a:prstGeom prst="wedgeRoundRectCallout">
            <a:avLst>
              <a:gd name="adj1" fmla="val -61413"/>
              <a:gd name="adj2" fmla="val -18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More info:</a:t>
            </a:r>
          </a:p>
          <a:p>
            <a:r>
              <a:rPr lang="en-IN" dirty="0">
                <a:solidFill>
                  <a:srgbClr val="FFFF00"/>
                </a:solidFill>
              </a:rPr>
              <a:t>:help quickfix</a:t>
            </a:r>
          </a:p>
          <a:p>
            <a:r>
              <a:rPr lang="en-IN" dirty="0">
                <a:solidFill>
                  <a:srgbClr val="FFFF00"/>
                </a:solidFill>
              </a:rPr>
              <a:t>:help errorformat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181600" y="390897"/>
            <a:ext cx="3352800" cy="939482"/>
          </a:xfrm>
          <a:prstGeom prst="wedgeRoundRectCallout">
            <a:avLst>
              <a:gd name="adj1" fmla="val -55746"/>
              <a:gd name="adj2" fmla="val -2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“quickfix” mode allows you to navigate among compilation errors, or search results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85800" y="4351813"/>
            <a:ext cx="3962400" cy="2125187"/>
          </a:xfrm>
          <a:prstGeom prst="wedgeRoundRectCallout">
            <a:avLst>
              <a:gd name="adj1" fmla="val -56456"/>
              <a:gd name="adj2" fmla="val -22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Commands/Options:</a:t>
            </a:r>
          </a:p>
          <a:p>
            <a:r>
              <a:rPr lang="en-US" dirty="0">
                <a:solidFill>
                  <a:srgbClr val="FFFF00"/>
                </a:solidFill>
              </a:rPr>
              <a:t>:set errorformat=%f:%l:\ %m</a:t>
            </a:r>
          </a:p>
          <a:p>
            <a:r>
              <a:rPr lang="en-US" dirty="0">
                <a:solidFill>
                  <a:srgbClr val="FFFF00"/>
                </a:solidFill>
              </a:rPr>
              <a:t>:set makeprg=/usr/bin/make</a:t>
            </a:r>
          </a:p>
          <a:p>
            <a:r>
              <a:rPr lang="en-US" dirty="0">
                <a:solidFill>
                  <a:srgbClr val="FFFF00"/>
                </a:solidFill>
              </a:rPr>
              <a:t>:set grepformat=%f:%l:%m</a:t>
            </a:r>
          </a:p>
          <a:p>
            <a:r>
              <a:rPr lang="en-US" dirty="0">
                <a:solidFill>
                  <a:srgbClr val="FFFF00"/>
                </a:solidFill>
              </a:rPr>
              <a:t>:set grepprg=/bin/grep</a:t>
            </a:r>
          </a:p>
          <a:p>
            <a:r>
              <a:rPr lang="en-US" dirty="0">
                <a:solidFill>
                  <a:srgbClr val="FFFF00"/>
                </a:solidFill>
              </a:rPr>
              <a:t>:set switchbuf=useopen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007076" y="2971800"/>
            <a:ext cx="4479324" cy="828357"/>
          </a:xfrm>
          <a:prstGeom prst="wedgeRoundRectCallout">
            <a:avLst>
              <a:gd name="adj1" fmla="val -55428"/>
              <a:gd name="adj2" fmla="val -2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Launching vim in quickfix mode from shell:</a:t>
            </a:r>
          </a:p>
          <a:p>
            <a:r>
              <a:rPr lang="en-IN" dirty="0">
                <a:solidFill>
                  <a:schemeClr val="bg1"/>
                </a:solidFill>
              </a:rPr>
              <a:t>vim –q &lt;errorfile&gt;</a:t>
            </a:r>
          </a:p>
        </p:txBody>
      </p:sp>
    </p:spTree>
    <p:extLst>
      <p:ext uri="{BB962C8B-B14F-4D97-AF65-F5344CB8AC3E}">
        <p14:creationId xmlns:p14="http://schemas.microsoft.com/office/powerpoint/2010/main" val="36297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Part E:</a:t>
            </a:r>
            <a:br>
              <a:rPr lang="en-IN" dirty="0"/>
            </a:br>
            <a:r>
              <a:rPr lang="en-IN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991673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E: “miscellaneous operators”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^A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^X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gg=G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ZQ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</a:p>
        </p:txBody>
      </p:sp>
    </p:spTree>
    <p:extLst>
      <p:ext uri="{BB962C8B-B14F-4D97-AF65-F5344CB8AC3E}">
        <p14:creationId xmlns:p14="http://schemas.microsoft.com/office/powerpoint/2010/main" val="1401209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E: “customizations”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syntax on</a:t>
            </a:r>
          </a:p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background=dark</a:t>
            </a:r>
          </a:p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ruler</a:t>
            </a:r>
          </a:p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showmode</a:t>
            </a:r>
          </a:p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showcmd</a:t>
            </a:r>
          </a:p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showmatch</a:t>
            </a:r>
          </a:p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nu!</a:t>
            </a:r>
          </a:p>
        </p:txBody>
      </p:sp>
    </p:spTree>
    <p:extLst>
      <p:ext uri="{BB962C8B-B14F-4D97-AF65-F5344CB8AC3E}">
        <p14:creationId xmlns:p14="http://schemas.microsoft.com/office/powerpoint/2010/main" val="186844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vim – who should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Its meant for programmers. It’s not meant for casual users.</a:t>
            </a:r>
          </a:p>
          <a:p>
            <a:r>
              <a:rPr lang="en-IN" dirty="0"/>
              <a:t>Typically programmers have something different about them:</a:t>
            </a:r>
          </a:p>
          <a:p>
            <a:pPr lvl="1"/>
            <a:r>
              <a:rPr lang="en-IN" dirty="0"/>
              <a:t>They want to be in control of the machine.</a:t>
            </a:r>
          </a:p>
          <a:p>
            <a:pPr lvl="1"/>
            <a:r>
              <a:rPr lang="en-IN" dirty="0"/>
              <a:t>They don’t want to be limited by what a UI offers.</a:t>
            </a:r>
          </a:p>
          <a:p>
            <a:pPr lvl="1"/>
            <a:r>
              <a:rPr lang="en-IN" dirty="0"/>
              <a:t>They don’t want to keep repeating themselves.</a:t>
            </a:r>
          </a:p>
          <a:p>
            <a:pPr lvl="1"/>
            <a:r>
              <a:rPr lang="en-IN" dirty="0"/>
              <a:t>They want to do things more efficiently.</a:t>
            </a:r>
          </a:p>
          <a:p>
            <a:pPr lvl="1"/>
            <a:r>
              <a:rPr lang="en-IN" dirty="0"/>
              <a:t>They write tools that simplify their own work.</a:t>
            </a:r>
          </a:p>
          <a:p>
            <a:r>
              <a:rPr lang="en-IN" dirty="0"/>
              <a:t>vim is ubiquitous on most Unix/Linux 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628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E: “customizations”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shiftwidth=3</a:t>
            </a:r>
          </a:p>
          <a:p>
            <a:pPr fontAlgn="t"/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shiftround</a:t>
            </a:r>
          </a:p>
          <a:p>
            <a:pPr fontAlgn="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expandtab</a:t>
            </a:r>
          </a:p>
          <a:p>
            <a:pPr fontAlgn="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tabstop=8</a:t>
            </a:r>
          </a:p>
          <a:p>
            <a:pPr fontAlgn="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list!</a:t>
            </a:r>
          </a:p>
          <a:p>
            <a:pPr fontAlgn="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wrap!</a:t>
            </a:r>
          </a:p>
          <a:p>
            <a:pPr fontAlgn="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vi:ts=3 (modeline)</a:t>
            </a:r>
          </a:p>
          <a:p>
            <a:pPr fontAlgn="t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cindent</a:t>
            </a:r>
          </a:p>
          <a:p>
            <a:pPr fontAlgn="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smartindent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paste!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ignorecase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hlsearch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nowrapscan</a:t>
            </a:r>
          </a:p>
        </p:txBody>
      </p:sp>
    </p:spTree>
    <p:extLst>
      <p:ext uri="{BB962C8B-B14F-4D97-AF65-F5344CB8AC3E}">
        <p14:creationId xmlns:p14="http://schemas.microsoft.com/office/powerpoint/2010/main" val="695138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E: “key mappings”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n nm'z.`'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N Nm'z.`'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- &lt;C-W&gt;-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= &lt;C-W&gt;+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_ &lt;C-W&gt;&lt;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+ &lt;C-W&gt;&gt;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&lt;F7&gt; :cp&lt;CR&gt;m'z.`'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&lt;F8&gt; :cn&lt;CR&gt;m'z.`'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&lt;F12&gt;n :setl number!&lt;CR&gt;:echo 'number ='&amp;number&lt;CR&gt;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map &lt;F11&gt; 0i#&lt;Esc&gt;j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autocmd FileType cpp  map &lt;buffer&gt; &lt;F11&gt; 0i//&lt;Esc&gt;j</a:t>
            </a:r>
          </a:p>
        </p:txBody>
      </p:sp>
    </p:spTree>
    <p:extLst>
      <p:ext uri="{BB962C8B-B14F-4D97-AF65-F5344CB8AC3E}">
        <p14:creationId xmlns:p14="http://schemas.microsoft.com/office/powerpoint/2010/main" val="1691215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E: “options, customizations”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:sp /a/**/b*/d.cpp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vim +10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vim +/abcd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vim -q &lt;errorfile&gt;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:TOHtml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21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E: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Astyle()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executable('astyle')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normal msHmt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%!astyle --style=allman --indent=spaces=3 --indent-classes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normal 'tzt`sa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endif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autocmd FileType cpp  map &lt;buffer&gt; &lt;F12&gt;e :call Astyle()&lt;CR&gt;</a:t>
            </a:r>
          </a:p>
        </p:txBody>
      </p:sp>
    </p:spTree>
    <p:extLst>
      <p:ext uri="{BB962C8B-B14F-4D97-AF65-F5344CB8AC3E}">
        <p14:creationId xmlns:p14="http://schemas.microsoft.com/office/powerpoint/2010/main" val="2792462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E: “syntax highlighting”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autocmd FileType cpp highlight Member term=bold ctermfg=white gui=bold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autocmd FileType cpp syntax match Member /\&lt;m_[_A-Za-z0-9]*\&gt;/</a:t>
            </a:r>
          </a:p>
        </p:txBody>
      </p:sp>
    </p:spTree>
    <p:extLst>
      <p:ext uri="{BB962C8B-B14F-4D97-AF65-F5344CB8AC3E}">
        <p14:creationId xmlns:p14="http://schemas.microsoft.com/office/powerpoint/2010/main" val="2658054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&amp; Discussions…</a:t>
            </a:r>
          </a:p>
          <a:p>
            <a:r>
              <a:rPr lang="en-US" dirty="0"/>
              <a:t>Presentation by Shriram V</a:t>
            </a:r>
          </a:p>
          <a:p>
            <a:r>
              <a:rPr lang="en-US" dirty="0"/>
              <a:t>(shri314@yahoo.com)</a:t>
            </a:r>
          </a:p>
        </p:txBody>
      </p:sp>
      <p:pic>
        <p:nvPicPr>
          <p:cNvPr id="2050" name="Picture 2" descr="http://www.vim.org/images/vim_head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4" y="2368549"/>
            <a:ext cx="3975091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23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F: “supporting scripts - qfix”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EFILE=~/.errors.$$.cpp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trap "rm -f $EFILE" EXIT QUIT KILL TERM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OP=()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"$1" == "--no-split" ] &amp;&amp;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OP=( '+set switchbuf-=split' 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grep -q -e "\:\d\+\:" $EFILE &amp;&amp;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 $(cat "$EFILE" | sed -e "/^ *$/d" | wc -l) -gt 0 ] &amp;&amp;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 exec &lt;/dev/tty ; ${EDITOR-vim} "${OP[@]}" +copen -q "$EFILE"; ) &amp;&amp;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exit 1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428474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vim – a transformation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3048000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A.h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int my_first();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my_second()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10.1;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my_third()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1219200"/>
            <a:ext cx="38100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A.h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void my_first();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void my_second();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void my_third();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57600" y="300673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743200"/>
            <a:ext cx="472440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A.cpp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A::my_first()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printf("%s, %s", “MY_first",  "fun1");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A::my_second()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printf("%s, %s", “MY_second",  "fun2");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>
                <a:latin typeface="Courier New" panose="02070309020205020404" pitchFamily="49" charset="0"/>
                <a:cs typeface="Courier New" panose="02070309020205020404" pitchFamily="49" charset="0"/>
              </a:rPr>
              <a:t>void A::my_third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printf("%s, %s", “MY_third",  "fun3");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(*foo[])() =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&amp;A::my_first,     // first func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&amp;A::my_second,    // second func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&amp;A::my_third      // third func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4421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vim – the secret to efficiency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941003" y="1424094"/>
            <a:ext cx="1887921" cy="757374"/>
          </a:xfrm>
          <a:prstGeom prst="wedgeRoundRectCallout">
            <a:avLst>
              <a:gd name="adj1" fmla="val 56695"/>
              <a:gd name="adj2" fmla="val -87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 Knowledge of: {operators}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1441913"/>
            <a:ext cx="2209800" cy="769143"/>
          </a:xfrm>
          <a:prstGeom prst="wedgeRoundRectCallout">
            <a:avLst>
              <a:gd name="adj1" fmla="val -53383"/>
              <a:gd name="adj2" fmla="val -8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 Knowledge of: {motions}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00118" y="1183029"/>
            <a:ext cx="2518213" cy="381000"/>
          </a:xfrm>
          <a:prstGeom prst="wedgeRoundRectCallout">
            <a:avLst>
              <a:gd name="adj1" fmla="val -57816"/>
              <a:gd name="adj2" fmla="val 51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{operators} + {motions}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22710" y="3167240"/>
            <a:ext cx="2282715" cy="675920"/>
          </a:xfrm>
          <a:prstGeom prst="wedgeRoundRectCallout">
            <a:avLst>
              <a:gd name="adj1" fmla="val -37122"/>
              <a:gd name="adj2" fmla="val -3388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 of: {options/commands}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412985" y="2514600"/>
            <a:ext cx="1638300" cy="737613"/>
          </a:xfrm>
          <a:prstGeom prst="wedgeRoundRectCallout">
            <a:avLst>
              <a:gd name="adj1" fmla="val 58200"/>
              <a:gd name="adj2" fmla="val -223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 Knowledge of: {features}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54616" y="2286001"/>
            <a:ext cx="1793984" cy="1828800"/>
          </a:xfrm>
          <a:prstGeom prst="wedgeRoundRectCallout">
            <a:avLst>
              <a:gd name="adj1" fmla="val -75518"/>
              <a:gd name="adj2" fmla="val -62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by position</a:t>
            </a:r>
          </a:p>
          <a:p>
            <a:r>
              <a:rPr lang="en-IN" dirty="0"/>
              <a:t>by words</a:t>
            </a:r>
          </a:p>
          <a:p>
            <a:r>
              <a:rPr lang="en-IN" dirty="0"/>
              <a:t>by text objects</a:t>
            </a:r>
          </a:p>
          <a:p>
            <a:r>
              <a:rPr lang="en-IN" dirty="0"/>
              <a:t>by search</a:t>
            </a:r>
          </a:p>
          <a:p>
            <a:r>
              <a:rPr lang="en-IN" dirty="0"/>
              <a:t>by functions</a:t>
            </a:r>
          </a:p>
          <a:p>
            <a:r>
              <a:rPr lang="en-IN" dirty="0"/>
              <a:t>by 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33400" y="3505200"/>
            <a:ext cx="1473419" cy="3163425"/>
          </a:xfrm>
          <a:prstGeom prst="wedgeRoundRectCallout">
            <a:avLst>
              <a:gd name="adj1" fmla="val 42380"/>
              <a:gd name="adj2" fmla="val -5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registers</a:t>
            </a:r>
          </a:p>
          <a:p>
            <a:r>
              <a:rPr lang="en-IN" dirty="0"/>
              <a:t>buffers</a:t>
            </a:r>
          </a:p>
          <a:p>
            <a:r>
              <a:rPr lang="en-IN" dirty="0"/>
              <a:t>windows</a:t>
            </a:r>
          </a:p>
          <a:p>
            <a:r>
              <a:rPr lang="en-IN" dirty="0"/>
              <a:t>tabs</a:t>
            </a:r>
          </a:p>
          <a:p>
            <a:r>
              <a:rPr lang="en-IN" dirty="0"/>
              <a:t>visual mode</a:t>
            </a:r>
          </a:p>
          <a:p>
            <a:r>
              <a:rPr lang="en-IN" dirty="0"/>
              <a:t>folds</a:t>
            </a:r>
          </a:p>
          <a:p>
            <a:r>
              <a:rPr lang="en-IN" dirty="0"/>
              <a:t>marks</a:t>
            </a:r>
          </a:p>
          <a:p>
            <a:r>
              <a:rPr lang="en-IN" dirty="0"/>
              <a:t>recordings</a:t>
            </a:r>
          </a:p>
          <a:p>
            <a:r>
              <a:rPr lang="en-IN" dirty="0"/>
              <a:t>quick fix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40181" y="4164871"/>
            <a:ext cx="6446619" cy="25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u="sng" dirty="0"/>
              <a:t>You only need:</a:t>
            </a:r>
          </a:p>
          <a:p>
            <a:pPr marL="342900" indent="-342900">
              <a:buAutoNum type="arabicParenR"/>
            </a:pPr>
            <a:r>
              <a:rPr lang="en-IN" dirty="0"/>
              <a:t>to practice – it may take months.</a:t>
            </a:r>
          </a:p>
          <a:p>
            <a:pPr marL="342900" indent="-342900">
              <a:buAutoNum type="arabicParenR"/>
            </a:pPr>
            <a:r>
              <a:rPr lang="en-IN" dirty="0"/>
              <a:t>to think like a programmer – edit like a programmer.</a:t>
            </a:r>
          </a:p>
          <a:p>
            <a:pPr marL="342900" indent="-342900">
              <a:buFontTx/>
              <a:buAutoNum type="arabicParenR"/>
            </a:pPr>
            <a:r>
              <a:rPr lang="en-IN" dirty="0"/>
              <a:t>to be willing to forget inefficient ways.</a:t>
            </a:r>
          </a:p>
          <a:p>
            <a:pPr marL="342900" indent="-342900">
              <a:buAutoNum type="arabicParenR"/>
            </a:pPr>
            <a:r>
              <a:rPr lang="en-IN" dirty="0"/>
              <a:t>to be consciously adopting new and faster ways.</a:t>
            </a:r>
          </a:p>
          <a:p>
            <a:pPr marL="342900" indent="-342900">
              <a:buAutoNum type="arabicParenR"/>
            </a:pPr>
            <a:r>
              <a:rPr lang="en-IN" dirty="0"/>
              <a:t>to discover new options and experiment.</a:t>
            </a:r>
          </a:p>
          <a:p>
            <a:pPr marL="342900" indent="-342900">
              <a:buAutoNum type="arabicParenR"/>
            </a:pPr>
            <a:r>
              <a:rPr lang="en-IN" dirty="0"/>
              <a:t>to read through manual pages - </a:t>
            </a:r>
            <a:r>
              <a:rPr lang="en-IN" dirty="0">
                <a:solidFill>
                  <a:srgbClr val="FFFF00"/>
                </a:solidFill>
              </a:rPr>
              <a:t>:help</a:t>
            </a:r>
          </a:p>
          <a:p>
            <a:pPr marL="342900" indent="-342900">
              <a:buAutoNum type="arabicParenR"/>
            </a:pPr>
            <a:r>
              <a:rPr lang="en-IN" dirty="0"/>
              <a:t>to read online articles when possible.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995902" y="2393133"/>
            <a:ext cx="1922079" cy="675920"/>
          </a:xfrm>
          <a:prstGeom prst="wedgeRoundRectCallout">
            <a:avLst>
              <a:gd name="adj1" fmla="val -73546"/>
              <a:gd name="adj2" fmla="val -2205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 of: {plugins}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453352" y="1562773"/>
            <a:ext cx="2467960" cy="647027"/>
          </a:xfrm>
          <a:prstGeom prst="wedgeRoundRectCallout">
            <a:avLst>
              <a:gd name="adj1" fmla="val -66079"/>
              <a:gd name="adj2" fmla="val -41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{multipliers} + {operators} + {motions}</a:t>
            </a:r>
          </a:p>
        </p:txBody>
      </p:sp>
    </p:spTree>
    <p:extLst>
      <p:ext uri="{BB962C8B-B14F-4D97-AF65-F5344CB8AC3E}">
        <p14:creationId xmlns:p14="http://schemas.microsoft.com/office/powerpoint/2010/main" val="39480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Part A:</a:t>
            </a:r>
            <a:br>
              <a:rPr lang="en-IN" dirty="0"/>
            </a:br>
            <a:r>
              <a:rPr lang="en-IN" dirty="0"/>
              <a:t>All about {operator}s</a:t>
            </a:r>
          </a:p>
        </p:txBody>
      </p:sp>
    </p:spTree>
    <p:extLst>
      <p:ext uri="{BB962C8B-B14F-4D97-AF65-F5344CB8AC3E}">
        <p14:creationId xmlns:p14="http://schemas.microsoft.com/office/powerpoint/2010/main" val="138554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A: {operator}s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577626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char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beginning of line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r{c}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(overwrite) 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(overwrite) text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character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</a:t>
                      </a:r>
                      <a:r>
                        <a:rPr lang="en-US" baseline="0" dirty="0"/>
                        <a:t>behind </a:t>
                      </a: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(and yank)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7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after char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at</a:t>
                      </a:r>
                      <a:r>
                        <a:rPr lang="en-US" baseline="0" dirty="0"/>
                        <a:t> end of line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 line below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at the current line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(delete and yank)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  <a:r>
                        <a:rPr lang="en-US" baseline="0" dirty="0"/>
                        <a:t> (delete any yank) the line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(any yank) entire line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9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(and yank) entire line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3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4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 text after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</a:t>
                      </a:r>
                      <a:r>
                        <a:rPr lang="en-US" baseline="0" dirty="0"/>
                        <a:t> text </a:t>
                      </a:r>
                      <a:r>
                        <a:rPr lang="en-US" dirty="0"/>
                        <a:t>at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76429"/>
                  </a:ext>
                </a:extLst>
              </a:tr>
            </a:tbl>
          </a:graphicData>
        </a:graphic>
      </p:graphicFrame>
      <p:sp>
        <p:nvSpPr>
          <p:cNvPr id="407" name="Rounded Rectangular Callout 406"/>
          <p:cNvSpPr/>
          <p:nvPr/>
        </p:nvSpPr>
        <p:spPr>
          <a:xfrm>
            <a:off x="4673600" y="1650124"/>
            <a:ext cx="4165600" cy="3352800"/>
          </a:xfrm>
          <a:prstGeom prst="wedgeRoundRectCallout">
            <a:avLst>
              <a:gd name="adj1" fmla="val -54127"/>
              <a:gd name="adj2" fmla="val -63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00"/>
                </a:solidFill>
              </a:rPr>
              <a:t>i</a:t>
            </a:r>
            <a:r>
              <a:rPr lang="en-IN" dirty="0"/>
              <a:t> – </a:t>
            </a:r>
            <a:r>
              <a:rPr lang="en-IN" u="sng" dirty="0"/>
              <a:t>i</a:t>
            </a:r>
            <a:r>
              <a:rPr lang="en-IN" dirty="0"/>
              <a:t>nserts text</a:t>
            </a:r>
          </a:p>
          <a:p>
            <a:r>
              <a:rPr lang="en-IN" dirty="0">
                <a:solidFill>
                  <a:srgbClr val="FFFF00"/>
                </a:solidFill>
              </a:rPr>
              <a:t>r</a:t>
            </a:r>
            <a:r>
              <a:rPr lang="en-IN" dirty="0"/>
              <a:t> – </a:t>
            </a:r>
            <a:r>
              <a:rPr lang="en-IN" u="sng" dirty="0"/>
              <a:t>r</a:t>
            </a:r>
            <a:r>
              <a:rPr lang="en-IN" dirty="0"/>
              <a:t>eplaces and overwrites characters</a:t>
            </a:r>
          </a:p>
          <a:p>
            <a:pPr>
              <a:defRPr/>
            </a:pPr>
            <a:r>
              <a:rPr lang="en-IN" dirty="0">
                <a:solidFill>
                  <a:srgbClr val="FFFF00"/>
                </a:solidFill>
              </a:rPr>
              <a:t>x</a:t>
            </a:r>
            <a:r>
              <a:rPr lang="en-IN" dirty="0"/>
              <a:t> – cuts characters</a:t>
            </a:r>
          </a:p>
          <a:p>
            <a:r>
              <a:rPr lang="en-IN" dirty="0">
                <a:solidFill>
                  <a:srgbClr val="FFFF00"/>
                </a:solidFill>
              </a:rPr>
              <a:t>a</a:t>
            </a:r>
            <a:r>
              <a:rPr lang="en-IN" dirty="0"/>
              <a:t> – </a:t>
            </a:r>
            <a:r>
              <a:rPr lang="en-IN" u="sng" dirty="0"/>
              <a:t>a</a:t>
            </a:r>
            <a:r>
              <a:rPr lang="en-IN" dirty="0"/>
              <a:t>ppends text</a:t>
            </a:r>
          </a:p>
          <a:p>
            <a:r>
              <a:rPr lang="en-IN" dirty="0">
                <a:solidFill>
                  <a:srgbClr val="FFFF00"/>
                </a:solidFill>
              </a:rPr>
              <a:t>o</a:t>
            </a:r>
            <a:r>
              <a:rPr lang="en-IN" dirty="0"/>
              <a:t> – </a:t>
            </a:r>
            <a:r>
              <a:rPr lang="en-IN" u="sng" dirty="0"/>
              <a:t>o</a:t>
            </a:r>
            <a:r>
              <a:rPr lang="en-IN" dirty="0"/>
              <a:t>pens a line</a:t>
            </a:r>
          </a:p>
          <a:p>
            <a:r>
              <a:rPr lang="en-IN" dirty="0">
                <a:solidFill>
                  <a:srgbClr val="FFFF00"/>
                </a:solidFill>
              </a:rPr>
              <a:t>s</a:t>
            </a:r>
            <a:r>
              <a:rPr lang="en-IN" dirty="0"/>
              <a:t> – replace</a:t>
            </a:r>
            <a:r>
              <a:rPr lang="en-IN" u="sng" dirty="0"/>
              <a:t>s</a:t>
            </a:r>
            <a:r>
              <a:rPr lang="en-IN" dirty="0"/>
              <a:t> text (deletes and yanks)</a:t>
            </a:r>
          </a:p>
          <a:p>
            <a:r>
              <a:rPr lang="en-IN" dirty="0">
                <a:solidFill>
                  <a:srgbClr val="FFFF00"/>
                </a:solidFill>
              </a:rPr>
              <a:t>c</a:t>
            </a:r>
            <a:r>
              <a:rPr lang="en-IN" dirty="0"/>
              <a:t> – </a:t>
            </a:r>
            <a:r>
              <a:rPr lang="en-IN" u="sng" dirty="0"/>
              <a:t>c</a:t>
            </a:r>
            <a:r>
              <a:rPr lang="en-IN" dirty="0"/>
              <a:t>hanges text</a:t>
            </a:r>
          </a:p>
          <a:p>
            <a:r>
              <a:rPr lang="en-IN" dirty="0">
                <a:solidFill>
                  <a:srgbClr val="FFFF00"/>
                </a:solidFill>
              </a:rPr>
              <a:t>y</a:t>
            </a:r>
            <a:r>
              <a:rPr lang="en-IN" dirty="0"/>
              <a:t> – </a:t>
            </a:r>
            <a:r>
              <a:rPr lang="en-IN" u="sng" dirty="0"/>
              <a:t>y</a:t>
            </a:r>
            <a:r>
              <a:rPr lang="en-IN" dirty="0"/>
              <a:t>anks text</a:t>
            </a:r>
          </a:p>
          <a:p>
            <a:r>
              <a:rPr lang="en-IN" dirty="0">
                <a:solidFill>
                  <a:srgbClr val="FFFF00"/>
                </a:solidFill>
              </a:rPr>
              <a:t>d</a:t>
            </a:r>
            <a:r>
              <a:rPr lang="en-IN" dirty="0"/>
              <a:t> – </a:t>
            </a:r>
            <a:r>
              <a:rPr lang="en-IN" u="sng" dirty="0"/>
              <a:t>d</a:t>
            </a:r>
            <a:r>
              <a:rPr lang="en-IN" dirty="0"/>
              <a:t>eletes text</a:t>
            </a:r>
          </a:p>
          <a:p>
            <a:r>
              <a:rPr lang="en-IN" dirty="0">
                <a:solidFill>
                  <a:srgbClr val="FFFF00"/>
                </a:solidFill>
              </a:rPr>
              <a:t>p</a:t>
            </a:r>
            <a:r>
              <a:rPr lang="en-IN" dirty="0"/>
              <a:t> – </a:t>
            </a:r>
            <a:r>
              <a:rPr lang="en-IN" u="sng" dirty="0"/>
              <a:t>p</a:t>
            </a:r>
            <a:r>
              <a:rPr lang="en-IN" dirty="0"/>
              <a:t>astes previously yanked text</a:t>
            </a:r>
          </a:p>
          <a:p>
            <a:pPr algn="ctr"/>
            <a:endParaRPr lang="en-IN" dirty="0"/>
          </a:p>
        </p:txBody>
      </p:sp>
      <p:sp>
        <p:nvSpPr>
          <p:cNvPr id="408" name="Rounded Rectangular Callout 407"/>
          <p:cNvSpPr/>
          <p:nvPr/>
        </p:nvSpPr>
        <p:spPr>
          <a:xfrm>
            <a:off x="914400" y="4800600"/>
            <a:ext cx="3649662" cy="1822055"/>
          </a:xfrm>
          <a:prstGeom prst="wedgeRoundRectCallout">
            <a:avLst>
              <a:gd name="adj1" fmla="val 57331"/>
              <a:gd name="adj2" fmla="val -88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Some {operator}s may seem superfluous as they are just a combination of two or more operations. Example: </a:t>
            </a:r>
            <a:r>
              <a:rPr lang="en-IN" dirty="0">
                <a:solidFill>
                  <a:srgbClr val="FFFF00"/>
                </a:solidFill>
              </a:rPr>
              <a:t>c</a:t>
            </a:r>
            <a:r>
              <a:rPr lang="en-IN" dirty="0"/>
              <a:t> conceptually combines </a:t>
            </a:r>
            <a:r>
              <a:rPr lang="en-IN" dirty="0">
                <a:solidFill>
                  <a:srgbClr val="FFFF00"/>
                </a:solidFill>
              </a:rPr>
              <a:t>d</a:t>
            </a:r>
            <a:r>
              <a:rPr lang="en-IN" dirty="0"/>
              <a:t> and </a:t>
            </a:r>
            <a:r>
              <a:rPr lang="en-IN" dirty="0">
                <a:solidFill>
                  <a:srgbClr val="FFFF00"/>
                </a:solidFill>
              </a:rPr>
              <a:t>i</a:t>
            </a:r>
            <a:r>
              <a:rPr lang="en-IN" dirty="0"/>
              <a:t>. But they are useful</a:t>
            </a:r>
          </a:p>
        </p:txBody>
      </p:sp>
      <p:sp>
        <p:nvSpPr>
          <p:cNvPr id="409" name="Rounded Rectangular Callout 408"/>
          <p:cNvSpPr/>
          <p:nvPr/>
        </p:nvSpPr>
        <p:spPr>
          <a:xfrm>
            <a:off x="388938" y="3352800"/>
            <a:ext cx="3421062" cy="1141095"/>
          </a:xfrm>
          <a:prstGeom prst="wedgeRoundRectCallout">
            <a:avLst>
              <a:gd name="adj1" fmla="val 78707"/>
              <a:gd name="adj2" fmla="val -48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Upper case {operator}s usually do a modified action of their lower case counterparts. </a:t>
            </a:r>
          </a:p>
        </p:txBody>
      </p:sp>
      <p:sp>
        <p:nvSpPr>
          <p:cNvPr id="410" name="Rounded Rectangular Callout 409"/>
          <p:cNvSpPr/>
          <p:nvPr/>
        </p:nvSpPr>
        <p:spPr>
          <a:xfrm>
            <a:off x="600075" y="2035175"/>
            <a:ext cx="2955926" cy="1196657"/>
          </a:xfrm>
          <a:prstGeom prst="wedgeRoundRectCallout">
            <a:avLst>
              <a:gd name="adj1" fmla="val 53493"/>
              <a:gd name="adj2" fmla="val -116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There are many editing {operator}s in vim. Usually their names are intuitive.</a:t>
            </a:r>
          </a:p>
        </p:txBody>
      </p:sp>
    </p:spTree>
    <p:extLst>
      <p:ext uri="{BB962C8B-B14F-4D97-AF65-F5344CB8AC3E}">
        <p14:creationId xmlns:p14="http://schemas.microsoft.com/office/powerpoint/2010/main" val="35469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A: {operator}s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063408"/>
              </p:ext>
            </p:extLst>
          </p:nvPr>
        </p:nvGraphicFramePr>
        <p:xfrm>
          <a:off x="457200" y="1600200"/>
          <a:ext cx="82295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char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at</a:t>
                      </a:r>
                      <a:r>
                        <a:rPr lang="en-US" baseline="0" dirty="0"/>
                        <a:t> beginning of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r{c}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(overwrite) character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(overwrite) text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character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</a:t>
                      </a:r>
                      <a:r>
                        <a:rPr lang="en-US" baseline="0" dirty="0"/>
                        <a:t>behind </a:t>
                      </a: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(and yank)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7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after char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at</a:t>
                      </a:r>
                      <a:r>
                        <a:rPr lang="en-US" baseline="0" dirty="0"/>
                        <a:t> end of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 line below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at the current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(delete and yank)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char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  <a:r>
                        <a:rPr lang="en-US" baseline="0" dirty="0"/>
                        <a:t> (delete any yank) the line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(any yank) entire line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9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(and yank) entire line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entire line (and yank)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3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{m}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4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yank entire line to clipboard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 text after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yanked</a:t>
                      </a:r>
                      <a:r>
                        <a:rPr lang="en-US" baseline="0" dirty="0"/>
                        <a:t> text </a:t>
                      </a:r>
                      <a:r>
                        <a:rPr lang="en-US" dirty="0"/>
                        <a:t>at position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76429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5474247" y="5201444"/>
            <a:ext cx="3276600" cy="955040"/>
          </a:xfrm>
          <a:prstGeom prst="wedgeRoundRectCallout">
            <a:avLst>
              <a:gd name="adj1" fmla="val -41042"/>
              <a:gd name="adj2" fmla="val -128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The yellow ones do an action and take you into “insert mode”</a:t>
            </a:r>
          </a:p>
        </p:txBody>
      </p:sp>
    </p:spTree>
    <p:extLst>
      <p:ext uri="{BB962C8B-B14F-4D97-AF65-F5344CB8AC3E}">
        <p14:creationId xmlns:p14="http://schemas.microsoft.com/office/powerpoint/2010/main" val="189087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4294</TotalTime>
  <Words>4567</Words>
  <Application>Microsoft Office PowerPoint</Application>
  <PresentationFormat>On-screen Show (4:3)</PresentationFormat>
  <Paragraphs>1001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 Theme</vt:lpstr>
      <vt:lpstr>vim</vt:lpstr>
      <vt:lpstr>vim – history</vt:lpstr>
      <vt:lpstr>vim – survival guide</vt:lpstr>
      <vt:lpstr>vim – who should use it?</vt:lpstr>
      <vt:lpstr>vim – a transformation example</vt:lpstr>
      <vt:lpstr>vim – the secret to efficiency</vt:lpstr>
      <vt:lpstr>Part A: All about {operator}s</vt:lpstr>
      <vt:lpstr>Part A: {operator}s</vt:lpstr>
      <vt:lpstr>Part A: {operator}s</vt:lpstr>
      <vt:lpstr>Part A: {operator}s</vt:lpstr>
      <vt:lpstr>Part A: {operator}s</vt:lpstr>
      <vt:lpstr>Part A: {n}{operator}</vt:lpstr>
      <vt:lpstr>Part A: {operator}{motion}</vt:lpstr>
      <vt:lpstr>Part A: The . {operator}</vt:lpstr>
      <vt:lpstr>Part B: All about {motion}s</vt:lpstr>
      <vt:lpstr>Part B: {motion} – “position”</vt:lpstr>
      <vt:lpstr>Part B: {motion} – “words”</vt:lpstr>
      <vt:lpstr>Part B: {motion} – “lines”</vt:lpstr>
      <vt:lpstr>Part B: {motion} – “pages”</vt:lpstr>
      <vt:lpstr>Part B: {motion} – regex search</vt:lpstr>
      <vt:lpstr>Part B: {motion} – special</vt:lpstr>
      <vt:lpstr>Part C: More editing features of vim</vt:lpstr>
      <vt:lpstr>Part C: “text-objects: aw, iw”</vt:lpstr>
      <vt:lpstr>Part C: “:%substitute”</vt:lpstr>
      <vt:lpstr>Part C: “:%!filter”</vt:lpstr>
      <vt:lpstr>Part C: “visual mode”</vt:lpstr>
      <vt:lpstr>Part C: “undo &amp; redo”</vt:lpstr>
      <vt:lpstr>Part C: “autocomplete”</vt:lpstr>
      <vt:lpstr>Part D: Using various features of vim</vt:lpstr>
      <vt:lpstr>Part D: “registers”</vt:lpstr>
      <vt:lpstr>Part D: “recording”</vt:lpstr>
      <vt:lpstr>Part D: “marks”</vt:lpstr>
      <vt:lpstr>Part D: “windows”</vt:lpstr>
      <vt:lpstr>Part D: “folds”</vt:lpstr>
      <vt:lpstr>Part D: “diff”</vt:lpstr>
      <vt:lpstr>Part D: “quickfix”</vt:lpstr>
      <vt:lpstr>Part E: Miscellaneous</vt:lpstr>
      <vt:lpstr>Part E: “miscellaneous operators”</vt:lpstr>
      <vt:lpstr>Part E: “customizations”</vt:lpstr>
      <vt:lpstr>Part E: “customizations”</vt:lpstr>
      <vt:lpstr>Part E: “key mappings”</vt:lpstr>
      <vt:lpstr>Part E: “options, customizations”</vt:lpstr>
      <vt:lpstr>Part E: “functions”</vt:lpstr>
      <vt:lpstr>Part E: “syntax highlighting”</vt:lpstr>
      <vt:lpstr>vim</vt:lpstr>
      <vt:lpstr>Part F: “supporting scripts - qfix”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V</dc:creator>
  <cp:lastModifiedBy>Shriram V</cp:lastModifiedBy>
  <cp:revision>499</cp:revision>
  <dcterms:created xsi:type="dcterms:W3CDTF">2016-04-25T07:03:55Z</dcterms:created>
  <dcterms:modified xsi:type="dcterms:W3CDTF">2016-05-14T18:13:54Z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100289229</vt:i4>
  </property>
  <property fmtid="{D5CDD505-2E9C-101B-9397-08002B2CF9AE}" pid="3" name="_NewReviewCycle">
    <vt:lpwstr/>
  </property>
  <property fmtid="{D5CDD505-2E9C-101B-9397-08002B2CF9AE}" pid="4" name="_EmailSubject">
    <vt:lpwstr>Meetup</vt:lpwstr>
  </property>
  <property fmtid="{D5CDD505-2E9C-101B-9397-08002B2CF9AE}" pid="5" name="_AuthorEmail">
    <vt:lpwstr>shriram_vishwanathan@persistent.com</vt:lpwstr>
  </property>
  <property fmtid="{D5CDD505-2E9C-101B-9397-08002B2CF9AE}" pid="6" name="_AuthorEmailDisplayName">
    <vt:lpwstr>Shriram V</vt:lpwstr>
  </property>
  <property fmtid="{D5CDD505-2E9C-101B-9397-08002B2CF9AE}" pid="7" name="_PreviousAdHocReviewCycleID">
    <vt:i4>1940192363</vt:i4>
  </property>
</Properties>
</file>